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97"/>
  </p:notesMasterIdLst>
  <p:handoutMasterIdLst>
    <p:handoutMasterId r:id="rId98"/>
  </p:handoutMasterIdLst>
  <p:sldIdLst>
    <p:sldId id="256"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9" r:id="rId20"/>
    <p:sldId id="393" r:id="rId21"/>
    <p:sldId id="394" r:id="rId22"/>
    <p:sldId id="395" r:id="rId23"/>
    <p:sldId id="396" r:id="rId24"/>
    <p:sldId id="397" r:id="rId25"/>
    <p:sldId id="398" r:id="rId26"/>
    <p:sldId id="303" r:id="rId27"/>
    <p:sldId id="313" r:id="rId28"/>
    <p:sldId id="306" r:id="rId29"/>
    <p:sldId id="314" r:id="rId30"/>
    <p:sldId id="400" r:id="rId31"/>
    <p:sldId id="265" r:id="rId32"/>
    <p:sldId id="318" r:id="rId33"/>
    <p:sldId id="263" r:id="rId34"/>
    <p:sldId id="264" r:id="rId35"/>
    <p:sldId id="319" r:id="rId36"/>
    <p:sldId id="321" r:id="rId37"/>
    <p:sldId id="279" r:id="rId38"/>
    <p:sldId id="280" r:id="rId39"/>
    <p:sldId id="282" r:id="rId40"/>
    <p:sldId id="283" r:id="rId41"/>
    <p:sldId id="284" r:id="rId42"/>
    <p:sldId id="285" r:id="rId43"/>
    <p:sldId id="288" r:id="rId44"/>
    <p:sldId id="287" r:id="rId45"/>
    <p:sldId id="298" r:id="rId46"/>
    <p:sldId id="289" r:id="rId47"/>
    <p:sldId id="286" r:id="rId48"/>
    <p:sldId id="292" r:id="rId49"/>
    <p:sldId id="296" r:id="rId50"/>
    <p:sldId id="325" r:id="rId51"/>
    <p:sldId id="326" r:id="rId52"/>
    <p:sldId id="327" r:id="rId53"/>
    <p:sldId id="328" r:id="rId54"/>
    <p:sldId id="329" r:id="rId55"/>
    <p:sldId id="330" r:id="rId56"/>
    <p:sldId id="331" r:id="rId57"/>
    <p:sldId id="307" r:id="rId58"/>
    <p:sldId id="308" r:id="rId59"/>
    <p:sldId id="337" r:id="rId60"/>
    <p:sldId id="338" r:id="rId61"/>
    <p:sldId id="339" r:id="rId62"/>
    <p:sldId id="340" r:id="rId63"/>
    <p:sldId id="344" r:id="rId64"/>
    <p:sldId id="350" r:id="rId65"/>
    <p:sldId id="348" r:id="rId66"/>
    <p:sldId id="271" r:id="rId67"/>
    <p:sldId id="272" r:id="rId68"/>
    <p:sldId id="353" r:id="rId69"/>
    <p:sldId id="341" r:id="rId70"/>
    <p:sldId id="342" r:id="rId71"/>
    <p:sldId id="274" r:id="rId72"/>
    <p:sldId id="354" r:id="rId73"/>
    <p:sldId id="277" r:id="rId74"/>
    <p:sldId id="343" r:id="rId75"/>
    <p:sldId id="360" r:id="rId76"/>
    <p:sldId id="361" r:id="rId77"/>
    <p:sldId id="362" r:id="rId78"/>
    <p:sldId id="358" r:id="rId79"/>
    <p:sldId id="359" r:id="rId80"/>
    <p:sldId id="275" r:id="rId81"/>
    <p:sldId id="276" r:id="rId82"/>
    <p:sldId id="278" r:id="rId83"/>
    <p:sldId id="310"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94660"/>
  </p:normalViewPr>
  <p:slideViewPr>
    <p:cSldViewPr>
      <p:cViewPr varScale="1">
        <p:scale>
          <a:sx n="107" d="100"/>
          <a:sy n="107" d="100"/>
        </p:scale>
        <p:origin x="12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oiz\My%20Documents\CSUN\Fall%2008\SCM%20416\Ch.%205%20Presentation\Load%20Leveling.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Moiz\My%20Documents\CSUN\Fall%2008\SCM%20416\Ch.%205%20Presentation\Load%20Leve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manualLayout>
          <c:layoutTarget val="inner"/>
          <c:xMode val="edge"/>
          <c:yMode val="edge"/>
          <c:x val="8.4488407699037593E-2"/>
          <c:y val="0.16251166520851473"/>
          <c:w val="0.8849560367454079"/>
          <c:h val="0.68711395450568791"/>
        </c:manualLayout>
      </c:layout>
      <c:barChart>
        <c:barDir val="col"/>
        <c:grouping val="clustered"/>
        <c:varyColors val="0"/>
        <c:ser>
          <c:idx val="0"/>
          <c:order val="0"/>
          <c:spPr>
            <a:solidFill>
              <a:schemeClr val="bg1">
                <a:lumMod val="65000"/>
              </a:schemeClr>
            </a:solidFill>
            <a:scene3d>
              <a:camera prst="orthographicFront"/>
              <a:lightRig rig="threePt" dir="t"/>
            </a:scene3d>
            <a:sp3d>
              <a:bevelT w="63500" h="25400"/>
            </a:sp3d>
          </c:spPr>
          <c:invertIfNegative val="0"/>
          <c:dLbls>
            <c:dLbl>
              <c:idx val="0"/>
              <c:layout>
                <c:manualLayout>
                  <c:x val="-7.8431372549019624E-3"/>
                  <c:y val="-0.10227272727272729"/>
                </c:manualLayout>
              </c:layout>
              <c:tx>
                <c:rich>
                  <a:bodyPr/>
                  <a:lstStyle/>
                  <a:p>
                    <a:pPr>
                      <a:defRPr sz="1400"/>
                    </a:pPr>
                    <a:r>
                      <a:rPr lang="en-US" sz="1400" dirty="0"/>
                      <a:t>Distribution</a:t>
                    </a:r>
                  </a:p>
                </c:rich>
              </c:tx>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BC-44EA-97D5-9712CAD9E631}"/>
                </c:ext>
              </c:extLst>
            </c:dLbl>
            <c:dLbl>
              <c:idx val="1"/>
              <c:layout>
                <c:manualLayout>
                  <c:x val="-7.8431372549019624E-3"/>
                  <c:y val="-9.3855285134812963E-2"/>
                </c:manualLayout>
              </c:layout>
              <c:tx>
                <c:rich>
                  <a:bodyPr/>
                  <a:lstStyle/>
                  <a:p>
                    <a:r>
                      <a:rPr lang="en-US" sz="1400" dirty="0"/>
                      <a:t>Underwriting</a:t>
                    </a:r>
                  </a:p>
                </c:rich>
              </c:tx>
              <c:dLblPos val="in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4DBC-44EA-97D5-9712CAD9E631}"/>
                </c:ext>
              </c:extLst>
            </c:dLbl>
            <c:dLbl>
              <c:idx val="2"/>
              <c:layout>
                <c:manualLayout>
                  <c:x val="-3.9215686274509812E-3"/>
                  <c:y val="-6.4393939393939545E-2"/>
                </c:manualLayout>
              </c:layout>
              <c:tx>
                <c:rich>
                  <a:bodyPr/>
                  <a:lstStyle/>
                  <a:p>
                    <a:pPr>
                      <a:defRPr sz="1400"/>
                    </a:pPr>
                    <a:r>
                      <a:rPr lang="en-US" sz="1400" dirty="0"/>
                      <a:t>Rating</a:t>
                    </a:r>
                  </a:p>
                </c:rich>
              </c:tx>
              <c:spPr/>
              <c:dLblPos val="in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DBC-44EA-97D5-9712CAD9E631}"/>
                </c:ext>
              </c:extLst>
            </c:dLbl>
            <c:dLbl>
              <c:idx val="3"/>
              <c:layout>
                <c:manualLayout>
                  <c:x val="0"/>
                  <c:y val="-8.7121212121212266E-2"/>
                </c:manualLayout>
              </c:layout>
              <c:tx>
                <c:rich>
                  <a:bodyPr/>
                  <a:lstStyle/>
                  <a:p>
                    <a:pPr>
                      <a:defRPr sz="1400"/>
                    </a:pPr>
                    <a:r>
                      <a:rPr lang="en-US" sz="1400" dirty="0"/>
                      <a:t>Policy</a:t>
                    </a:r>
                    <a:r>
                      <a:rPr lang="en-US" sz="1400" baseline="0" dirty="0"/>
                      <a:t> Writing</a:t>
                    </a:r>
                    <a:endParaRPr lang="en-US" sz="1400" dirty="0"/>
                  </a:p>
                </c:rich>
              </c:tx>
              <c:spPr/>
              <c:dLblPos val="in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DBC-44EA-97D5-9712CAD9E631}"/>
                </c:ext>
              </c:extLst>
            </c:dLbl>
            <c:spPr>
              <a:noFill/>
              <a:ln>
                <a:noFill/>
              </a:ln>
              <a:effectLst/>
            </c:spPr>
            <c:dLblPos val="in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Sheet1!$A$1:$A$4</c:f>
              <c:strCache>
                <c:ptCount val="4"/>
                <c:pt idx="0">
                  <c:v>Operator 1</c:v>
                </c:pt>
                <c:pt idx="1">
                  <c:v>Operator 2</c:v>
                </c:pt>
                <c:pt idx="2">
                  <c:v>Operator 3</c:v>
                </c:pt>
                <c:pt idx="3">
                  <c:v>Operator 4</c:v>
                </c:pt>
              </c:strCache>
            </c:strRef>
          </c:cat>
          <c:val>
            <c:numRef>
              <c:f>Sheet1!$B$1:$B$4</c:f>
              <c:numCache>
                <c:formatCode>General</c:formatCode>
                <c:ptCount val="4"/>
                <c:pt idx="0">
                  <c:v>14</c:v>
                </c:pt>
                <c:pt idx="1">
                  <c:v>22</c:v>
                </c:pt>
                <c:pt idx="2">
                  <c:v>6</c:v>
                </c:pt>
                <c:pt idx="3">
                  <c:v>12</c:v>
                </c:pt>
              </c:numCache>
            </c:numRef>
          </c:val>
          <c:extLst>
            <c:ext xmlns:c16="http://schemas.microsoft.com/office/drawing/2014/chart" uri="{C3380CC4-5D6E-409C-BE32-E72D297353CC}">
              <c16:uniqueId val="{00000004-4DBC-44EA-97D5-9712CAD9E631}"/>
            </c:ext>
          </c:extLst>
        </c:ser>
        <c:dLbls>
          <c:showLegendKey val="0"/>
          <c:showVal val="0"/>
          <c:showCatName val="0"/>
          <c:showSerName val="0"/>
          <c:showPercent val="0"/>
          <c:showBubbleSize val="0"/>
        </c:dLbls>
        <c:gapWidth val="150"/>
        <c:axId val="89077632"/>
        <c:axId val="89079168"/>
      </c:barChart>
      <c:catAx>
        <c:axId val="89077632"/>
        <c:scaling>
          <c:orientation val="minMax"/>
        </c:scaling>
        <c:delete val="0"/>
        <c:axPos val="b"/>
        <c:numFmt formatCode="General" sourceLinked="0"/>
        <c:majorTickMark val="out"/>
        <c:minorTickMark val="none"/>
        <c:tickLblPos val="nextTo"/>
        <c:crossAx val="89079168"/>
        <c:crosses val="autoZero"/>
        <c:auto val="1"/>
        <c:lblAlgn val="ctr"/>
        <c:lblOffset val="100"/>
        <c:noMultiLvlLbl val="0"/>
      </c:catAx>
      <c:valAx>
        <c:axId val="89079168"/>
        <c:scaling>
          <c:orientation val="minMax"/>
        </c:scaling>
        <c:delete val="0"/>
        <c:axPos val="l"/>
        <c:majorGridlines/>
        <c:numFmt formatCode="General" sourceLinked="1"/>
        <c:majorTickMark val="out"/>
        <c:minorTickMark val="none"/>
        <c:tickLblPos val="nextTo"/>
        <c:crossAx val="8907763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88407699037579E-2"/>
          <c:y val="0.19954870224555288"/>
          <c:w val="0.88495603674540702"/>
          <c:h val="0.65007691746865215"/>
        </c:manualLayout>
      </c:layout>
      <c:barChart>
        <c:barDir val="col"/>
        <c:grouping val="stacked"/>
        <c:varyColors val="0"/>
        <c:ser>
          <c:idx val="0"/>
          <c:order val="0"/>
          <c:spPr>
            <a:solidFill>
              <a:schemeClr val="bg1">
                <a:lumMod val="50000"/>
              </a:schemeClr>
            </a:solidFill>
          </c:spPr>
          <c:invertIfNegative val="0"/>
          <c:dLbls>
            <c:dLbl>
              <c:idx val="0"/>
              <c:tx>
                <c:rich>
                  <a:bodyPr/>
                  <a:lstStyle/>
                  <a:p>
                    <a:r>
                      <a:rPr lang="en-US" dirty="0"/>
                      <a:t>Distribution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8C-4DCD-9E04-863D15F8259A}"/>
                </c:ext>
              </c:extLst>
            </c:dLbl>
            <c:dLbl>
              <c:idx val="1"/>
              <c:tx>
                <c:rich>
                  <a:bodyPr/>
                  <a:lstStyle/>
                  <a:p>
                    <a:r>
                      <a:rPr lang="en-US" dirty="0"/>
                      <a:t>Underwriting (Part</a:t>
                    </a:r>
                    <a:r>
                      <a:rPr lang="en-US" baseline="0" dirty="0"/>
                      <a:t> 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8C-4DCD-9E04-863D15F8259A}"/>
                </c:ext>
              </c:extLst>
            </c:dLbl>
            <c:dLbl>
              <c:idx val="2"/>
              <c:tx>
                <c:rich>
                  <a:bodyPr/>
                  <a:lstStyle/>
                  <a:p>
                    <a:pPr>
                      <a:defRPr/>
                    </a:pPr>
                    <a:r>
                      <a:rPr lang="en-US" dirty="0"/>
                      <a:t>Rating</a:t>
                    </a:r>
                  </a:p>
                </c:rich>
              </c:tx>
              <c:spPr>
                <a:solidFill>
                  <a:srgbClr val="4F81BD">
                    <a:lumMod val="20000"/>
                    <a:lumOff val="80000"/>
                  </a:srgbClr>
                </a:solidFill>
                <a:ln>
                  <a:noFill/>
                </a:ln>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8C-4DCD-9E04-863D15F8259A}"/>
                </c:ext>
              </c:extLst>
            </c:dLbl>
            <c:spPr>
              <a:solidFill>
                <a:srgbClr val="4F81BD">
                  <a:lumMod val="20000"/>
                  <a:lumOff val="80000"/>
                </a:srgb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Sheet1!$A$18:$A$20</c:f>
              <c:strCache>
                <c:ptCount val="3"/>
                <c:pt idx="0">
                  <c:v>Operator 1</c:v>
                </c:pt>
                <c:pt idx="1">
                  <c:v>Operator 2</c:v>
                </c:pt>
                <c:pt idx="2">
                  <c:v>Operator 3</c:v>
                </c:pt>
              </c:strCache>
            </c:strRef>
          </c:cat>
          <c:val>
            <c:numRef>
              <c:f>Sheet1!$B$18:$B$20</c:f>
              <c:numCache>
                <c:formatCode>General</c:formatCode>
                <c:ptCount val="3"/>
                <c:pt idx="0">
                  <c:v>14</c:v>
                </c:pt>
                <c:pt idx="1">
                  <c:v>17</c:v>
                </c:pt>
                <c:pt idx="2">
                  <c:v>6</c:v>
                </c:pt>
              </c:numCache>
            </c:numRef>
          </c:val>
          <c:extLst>
            <c:ext xmlns:c16="http://schemas.microsoft.com/office/drawing/2014/chart" uri="{C3380CC4-5D6E-409C-BE32-E72D297353CC}">
              <c16:uniqueId val="{00000003-EE8C-4DCD-9E04-863D15F8259A}"/>
            </c:ext>
          </c:extLst>
        </c:ser>
        <c:ser>
          <c:idx val="1"/>
          <c:order val="1"/>
          <c:spPr>
            <a:solidFill>
              <a:schemeClr val="bg1">
                <a:lumMod val="75000"/>
              </a:schemeClr>
            </a:solidFill>
          </c:spPr>
          <c:invertIfNegative val="0"/>
          <c:dLbls>
            <c:dLbl>
              <c:idx val="0"/>
              <c:tx>
                <c:rich>
                  <a:bodyPr/>
                  <a:lstStyle/>
                  <a:p>
                    <a:r>
                      <a:rPr lang="en-US" dirty="0"/>
                      <a:t>U.W.</a:t>
                    </a:r>
                    <a:r>
                      <a:rPr lang="en-US" baseline="0" dirty="0"/>
                      <a:t> Pt. 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8C-4DCD-9E04-863D15F8259A}"/>
                </c:ext>
              </c:extLst>
            </c:dLbl>
            <c:dLbl>
              <c:idx val="2"/>
              <c:tx>
                <c:rich>
                  <a:bodyPr/>
                  <a:lstStyle/>
                  <a:p>
                    <a:r>
                      <a:rPr lang="en-US" dirty="0"/>
                      <a:t>Policy Writing</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8C-4DCD-9E04-863D15F8259A}"/>
                </c:ext>
              </c:extLst>
            </c:dLbl>
            <c:spPr>
              <a:solidFill>
                <a:srgbClr val="4F81BD">
                  <a:lumMod val="20000"/>
                  <a:lumOff val="80000"/>
                </a:srgb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Sheet1!$A$18:$A$20</c:f>
              <c:strCache>
                <c:ptCount val="3"/>
                <c:pt idx="0">
                  <c:v>Operator 1</c:v>
                </c:pt>
                <c:pt idx="1">
                  <c:v>Operator 2</c:v>
                </c:pt>
                <c:pt idx="2">
                  <c:v>Operator 3</c:v>
                </c:pt>
              </c:strCache>
            </c:strRef>
          </c:cat>
          <c:val>
            <c:numRef>
              <c:f>Sheet1!$C$18:$C$20</c:f>
              <c:numCache>
                <c:formatCode>General</c:formatCode>
                <c:ptCount val="3"/>
                <c:pt idx="0">
                  <c:v>5</c:v>
                </c:pt>
                <c:pt idx="2">
                  <c:v>12</c:v>
                </c:pt>
              </c:numCache>
            </c:numRef>
          </c:val>
          <c:extLst>
            <c:ext xmlns:c16="http://schemas.microsoft.com/office/drawing/2014/chart" uri="{C3380CC4-5D6E-409C-BE32-E72D297353CC}">
              <c16:uniqueId val="{00000006-EE8C-4DCD-9E04-863D15F8259A}"/>
            </c:ext>
          </c:extLst>
        </c:ser>
        <c:dLbls>
          <c:showLegendKey val="0"/>
          <c:showVal val="0"/>
          <c:showCatName val="0"/>
          <c:showSerName val="0"/>
          <c:showPercent val="0"/>
          <c:showBubbleSize val="0"/>
        </c:dLbls>
        <c:gapWidth val="150"/>
        <c:overlap val="100"/>
        <c:axId val="70682880"/>
        <c:axId val="70705152"/>
      </c:barChart>
      <c:catAx>
        <c:axId val="70682880"/>
        <c:scaling>
          <c:orientation val="minMax"/>
        </c:scaling>
        <c:delete val="0"/>
        <c:axPos val="b"/>
        <c:numFmt formatCode="General" sourceLinked="0"/>
        <c:majorTickMark val="out"/>
        <c:minorTickMark val="none"/>
        <c:tickLblPos val="nextTo"/>
        <c:txPr>
          <a:bodyPr/>
          <a:lstStyle/>
          <a:p>
            <a:pPr>
              <a:defRPr sz="1600"/>
            </a:pPr>
            <a:endParaRPr lang="en-US"/>
          </a:p>
        </c:txPr>
        <c:crossAx val="70705152"/>
        <c:crosses val="autoZero"/>
        <c:auto val="1"/>
        <c:lblAlgn val="ctr"/>
        <c:lblOffset val="100"/>
        <c:noMultiLvlLbl val="0"/>
      </c:catAx>
      <c:valAx>
        <c:axId val="70705152"/>
        <c:scaling>
          <c:orientation val="minMax"/>
        </c:scaling>
        <c:delete val="0"/>
        <c:axPos val="l"/>
        <c:majorGridlines/>
        <c:numFmt formatCode="General" sourceLinked="1"/>
        <c:majorTickMark val="out"/>
        <c:minorTickMark val="none"/>
        <c:tickLblPos val="nextTo"/>
        <c:crossAx val="70682880"/>
        <c:crosses val="autoZero"/>
        <c:crossBetween val="between"/>
      </c:valAx>
    </c:plotArea>
    <c:plotVisOnly val="1"/>
    <c:dispBlanksAs val="gap"/>
    <c:showDLblsOverMax val="0"/>
  </c:chart>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E7F3D-A477-2240-BE04-E0B5BE318EBD}" type="doc">
      <dgm:prSet loTypeId="urn:microsoft.com/office/officeart/2005/8/layout/hProcess11" loCatId="process" qsTypeId="urn:microsoft.com/office/officeart/2005/8/quickstyle/simple4" qsCatId="simple" csTypeId="urn:microsoft.com/office/officeart/2005/8/colors/accent1_2" csCatId="accent1" phldr="1"/>
      <dgm:spPr/>
    </dgm:pt>
    <dgm:pt modelId="{80368699-A39E-EE42-8747-035599C0D013}">
      <dgm:prSet phldrT="[Text]"/>
      <dgm:spPr/>
      <dgm:t>
        <a:bodyPr/>
        <a:lstStyle/>
        <a:p>
          <a:r>
            <a:rPr lang="en-US" dirty="0" smtClean="0"/>
            <a:t>Process 1</a:t>
          </a:r>
          <a:endParaRPr lang="en-US" dirty="0"/>
        </a:p>
      </dgm:t>
    </dgm:pt>
    <dgm:pt modelId="{59192B33-81A8-F144-A05D-2BB1479B65A6}" type="parTrans" cxnId="{476F5A74-A5AE-B34A-AD32-39A539D471C2}">
      <dgm:prSet/>
      <dgm:spPr/>
      <dgm:t>
        <a:bodyPr/>
        <a:lstStyle/>
        <a:p>
          <a:endParaRPr lang="en-US"/>
        </a:p>
      </dgm:t>
    </dgm:pt>
    <dgm:pt modelId="{6455F2CE-E692-6B4D-B54D-457E1EDBC341}" type="sibTrans" cxnId="{476F5A74-A5AE-B34A-AD32-39A539D471C2}">
      <dgm:prSet/>
      <dgm:spPr/>
      <dgm:t>
        <a:bodyPr/>
        <a:lstStyle/>
        <a:p>
          <a:endParaRPr lang="en-US"/>
        </a:p>
      </dgm:t>
    </dgm:pt>
    <dgm:pt modelId="{760B3FD7-A983-BA47-9CF5-EACF200ADF7D}">
      <dgm:prSet phldrT="[Text]"/>
      <dgm:spPr/>
      <dgm:t>
        <a:bodyPr/>
        <a:lstStyle/>
        <a:p>
          <a:r>
            <a:rPr lang="en-US" dirty="0" smtClean="0"/>
            <a:t>Process 4</a:t>
          </a:r>
        </a:p>
        <a:p>
          <a:endParaRPr lang="en-US" dirty="0"/>
        </a:p>
      </dgm:t>
    </dgm:pt>
    <dgm:pt modelId="{3557CF2D-89A2-804D-AE23-D2221BC38FC6}" type="parTrans" cxnId="{3A25133C-3A53-8441-8262-F744B632E5E8}">
      <dgm:prSet/>
      <dgm:spPr/>
      <dgm:t>
        <a:bodyPr/>
        <a:lstStyle/>
        <a:p>
          <a:endParaRPr lang="en-US"/>
        </a:p>
      </dgm:t>
    </dgm:pt>
    <dgm:pt modelId="{A27DF34E-131C-754B-BDB2-4759DDD9BEA1}" type="sibTrans" cxnId="{3A25133C-3A53-8441-8262-F744B632E5E8}">
      <dgm:prSet/>
      <dgm:spPr/>
      <dgm:t>
        <a:bodyPr/>
        <a:lstStyle/>
        <a:p>
          <a:endParaRPr lang="en-US"/>
        </a:p>
      </dgm:t>
    </dgm:pt>
    <dgm:pt modelId="{C8EC64E5-95D3-5F4C-A7FA-9FA70315C5BA}">
      <dgm:prSet phldrT="[Text]"/>
      <dgm:spPr/>
      <dgm:t>
        <a:bodyPr/>
        <a:lstStyle/>
        <a:p>
          <a:r>
            <a:rPr lang="en-US" dirty="0" smtClean="0"/>
            <a:t>60 units</a:t>
          </a:r>
        </a:p>
        <a:p>
          <a:endParaRPr lang="en-US" dirty="0"/>
        </a:p>
      </dgm:t>
    </dgm:pt>
    <dgm:pt modelId="{278FB505-5F86-454E-8F9F-7FCF7736EB13}" type="parTrans" cxnId="{56447AE8-10CD-C541-917A-6ECEBAD8313B}">
      <dgm:prSet/>
      <dgm:spPr/>
      <dgm:t>
        <a:bodyPr/>
        <a:lstStyle/>
        <a:p>
          <a:endParaRPr lang="en-US"/>
        </a:p>
      </dgm:t>
    </dgm:pt>
    <dgm:pt modelId="{C72E16BC-FC2A-7C45-920E-CA102C65DB8F}" type="sibTrans" cxnId="{56447AE8-10CD-C541-917A-6ECEBAD8313B}">
      <dgm:prSet/>
      <dgm:spPr/>
      <dgm:t>
        <a:bodyPr/>
        <a:lstStyle/>
        <a:p>
          <a:endParaRPr lang="en-US"/>
        </a:p>
      </dgm:t>
    </dgm:pt>
    <dgm:pt modelId="{C1B51C5C-21C6-9D40-889E-7B233425A39B}">
      <dgm:prSet phldrT="[Text]"/>
      <dgm:spPr/>
      <dgm:t>
        <a:bodyPr/>
        <a:lstStyle/>
        <a:p>
          <a:r>
            <a:rPr lang="en-US" dirty="0" smtClean="0"/>
            <a:t>60 units</a:t>
          </a:r>
          <a:endParaRPr lang="en-US" dirty="0"/>
        </a:p>
      </dgm:t>
    </dgm:pt>
    <dgm:pt modelId="{625C41BD-082D-D84C-9FAE-A64CC67A93D2}" type="parTrans" cxnId="{E9DA8CD4-9906-E640-86B3-6666F58C8096}">
      <dgm:prSet/>
      <dgm:spPr/>
      <dgm:t>
        <a:bodyPr/>
        <a:lstStyle/>
        <a:p>
          <a:endParaRPr lang="en-US"/>
        </a:p>
      </dgm:t>
    </dgm:pt>
    <dgm:pt modelId="{93AA3F08-D9AF-0B49-99BD-E50A4465BF24}" type="sibTrans" cxnId="{E9DA8CD4-9906-E640-86B3-6666F58C8096}">
      <dgm:prSet/>
      <dgm:spPr/>
      <dgm:t>
        <a:bodyPr/>
        <a:lstStyle/>
        <a:p>
          <a:endParaRPr lang="en-US"/>
        </a:p>
      </dgm:t>
    </dgm:pt>
    <dgm:pt modelId="{4313E9F1-124B-284A-B998-16D7D869DEF2}">
      <dgm:prSet phldrT="[Text]"/>
      <dgm:spPr/>
      <dgm:t>
        <a:bodyPr/>
        <a:lstStyle/>
        <a:p>
          <a:r>
            <a:rPr lang="en-US" dirty="0" smtClean="0"/>
            <a:t>Process 2</a:t>
          </a:r>
          <a:endParaRPr lang="en-US" dirty="0"/>
        </a:p>
      </dgm:t>
    </dgm:pt>
    <dgm:pt modelId="{B682E55E-907B-8040-BCC0-27CA580EE6B7}" type="parTrans" cxnId="{9CC5A2F2-7F40-1A4F-85E8-6BCC13570AC0}">
      <dgm:prSet/>
      <dgm:spPr/>
      <dgm:t>
        <a:bodyPr/>
        <a:lstStyle/>
        <a:p>
          <a:endParaRPr lang="en-US"/>
        </a:p>
      </dgm:t>
    </dgm:pt>
    <dgm:pt modelId="{9A84D547-828A-CF4A-ACCD-F21472241398}" type="sibTrans" cxnId="{9CC5A2F2-7F40-1A4F-85E8-6BCC13570AC0}">
      <dgm:prSet/>
      <dgm:spPr/>
      <dgm:t>
        <a:bodyPr/>
        <a:lstStyle/>
        <a:p>
          <a:endParaRPr lang="en-US"/>
        </a:p>
      </dgm:t>
    </dgm:pt>
    <dgm:pt modelId="{F0EC9ED3-20B9-1C45-B94E-E5415950B425}">
      <dgm:prSet phldrT="[Text]"/>
      <dgm:spPr/>
      <dgm:t>
        <a:bodyPr/>
        <a:lstStyle/>
        <a:p>
          <a:r>
            <a:rPr lang="en-US" dirty="0" smtClean="0"/>
            <a:t>60 units</a:t>
          </a:r>
          <a:endParaRPr lang="en-US" dirty="0"/>
        </a:p>
      </dgm:t>
    </dgm:pt>
    <dgm:pt modelId="{3DB8A822-15A0-864F-ADFF-3348A9CC9C5B}" type="parTrans" cxnId="{6EC0CE84-4C8A-5D47-A6BE-4BCA59DD1262}">
      <dgm:prSet/>
      <dgm:spPr/>
      <dgm:t>
        <a:bodyPr/>
        <a:lstStyle/>
        <a:p>
          <a:endParaRPr lang="en-US"/>
        </a:p>
      </dgm:t>
    </dgm:pt>
    <dgm:pt modelId="{2F7489E4-9E3A-774E-84A2-22ACAAA9725D}" type="sibTrans" cxnId="{6EC0CE84-4C8A-5D47-A6BE-4BCA59DD1262}">
      <dgm:prSet/>
      <dgm:spPr/>
      <dgm:t>
        <a:bodyPr/>
        <a:lstStyle/>
        <a:p>
          <a:endParaRPr lang="en-US"/>
        </a:p>
      </dgm:t>
    </dgm:pt>
    <dgm:pt modelId="{A2BEFA1E-4DCA-DE43-B788-72560E070755}">
      <dgm:prSet phldrT="[Text]"/>
      <dgm:spPr/>
      <dgm:t>
        <a:bodyPr/>
        <a:lstStyle/>
        <a:p>
          <a:r>
            <a:rPr lang="en-US" dirty="0" smtClean="0"/>
            <a:t>Process 3</a:t>
          </a:r>
          <a:endParaRPr lang="en-US" dirty="0"/>
        </a:p>
      </dgm:t>
    </dgm:pt>
    <dgm:pt modelId="{F185CD89-9215-ED43-B83A-4CA4838E79EC}" type="parTrans" cxnId="{73542E18-8E67-E74D-A899-093ABDEAEEC2}">
      <dgm:prSet/>
      <dgm:spPr/>
      <dgm:t>
        <a:bodyPr/>
        <a:lstStyle/>
        <a:p>
          <a:endParaRPr lang="en-US"/>
        </a:p>
      </dgm:t>
    </dgm:pt>
    <dgm:pt modelId="{4F78F051-7ADB-6947-B257-9EC25573B588}" type="sibTrans" cxnId="{73542E18-8E67-E74D-A899-093ABDEAEEC2}">
      <dgm:prSet/>
      <dgm:spPr/>
      <dgm:t>
        <a:bodyPr/>
        <a:lstStyle/>
        <a:p>
          <a:endParaRPr lang="en-US"/>
        </a:p>
      </dgm:t>
    </dgm:pt>
    <dgm:pt modelId="{AFC6026F-C4B2-7643-A977-A0DA75905DA8}">
      <dgm:prSet phldrT="[Text]"/>
      <dgm:spPr/>
      <dgm:t>
        <a:bodyPr/>
        <a:lstStyle/>
        <a:p>
          <a:r>
            <a:rPr lang="en-US" dirty="0" smtClean="0"/>
            <a:t>60 units</a:t>
          </a:r>
          <a:endParaRPr lang="en-US" dirty="0"/>
        </a:p>
      </dgm:t>
    </dgm:pt>
    <dgm:pt modelId="{69DEDF41-99D6-2345-AFC2-F3FF62396286}" type="parTrans" cxnId="{D960C3DA-EE9D-3049-B042-CB68A4EBBFE3}">
      <dgm:prSet/>
      <dgm:spPr/>
      <dgm:t>
        <a:bodyPr/>
        <a:lstStyle/>
        <a:p>
          <a:endParaRPr lang="en-US"/>
        </a:p>
      </dgm:t>
    </dgm:pt>
    <dgm:pt modelId="{80EA7EC8-D268-1A4B-9C6E-A363AAB4355F}" type="sibTrans" cxnId="{D960C3DA-EE9D-3049-B042-CB68A4EBBFE3}">
      <dgm:prSet/>
      <dgm:spPr/>
      <dgm:t>
        <a:bodyPr/>
        <a:lstStyle/>
        <a:p>
          <a:endParaRPr lang="en-US"/>
        </a:p>
      </dgm:t>
    </dgm:pt>
    <dgm:pt modelId="{806D91ED-A93D-A54E-89C0-EEEB0B73F3E8}" type="pres">
      <dgm:prSet presAssocID="{C38E7F3D-A477-2240-BE04-E0B5BE318EBD}" presName="Name0" presStyleCnt="0">
        <dgm:presLayoutVars>
          <dgm:dir/>
          <dgm:resizeHandles val="exact"/>
        </dgm:presLayoutVars>
      </dgm:prSet>
      <dgm:spPr/>
    </dgm:pt>
    <dgm:pt modelId="{0C89143C-5BBC-014D-99E5-F33CC9682952}" type="pres">
      <dgm:prSet presAssocID="{C38E7F3D-A477-2240-BE04-E0B5BE318EBD}" presName="arrow" presStyleLbl="bgShp" presStyleIdx="0" presStyleCnt="1" custLinFactNeighborX="-2754"/>
      <dgm:spPr>
        <a:blipFill rotWithShape="0">
          <a:blip xmlns:r="http://schemas.openxmlformats.org/officeDocument/2006/relationships" r:embed="rId1"/>
          <a:stretch>
            <a:fillRect/>
          </a:stretch>
        </a:blipFill>
      </dgm:spPr>
      <dgm:t>
        <a:bodyPr/>
        <a:lstStyle/>
        <a:p>
          <a:endParaRPr lang="en-US"/>
        </a:p>
      </dgm:t>
    </dgm:pt>
    <dgm:pt modelId="{42ABDDFE-541D-304D-B4D1-EC43BFCA4D1E}" type="pres">
      <dgm:prSet presAssocID="{C38E7F3D-A477-2240-BE04-E0B5BE318EBD}" presName="points" presStyleCnt="0"/>
      <dgm:spPr/>
    </dgm:pt>
    <dgm:pt modelId="{20C967D1-9B36-4A4D-BD02-3EEE81C2213E}" type="pres">
      <dgm:prSet presAssocID="{80368699-A39E-EE42-8747-035599C0D013}" presName="compositeA" presStyleCnt="0"/>
      <dgm:spPr/>
    </dgm:pt>
    <dgm:pt modelId="{75CE7C48-BBBF-D942-B3B6-5678CC6C4EBE}" type="pres">
      <dgm:prSet presAssocID="{80368699-A39E-EE42-8747-035599C0D013}" presName="textA" presStyleLbl="revTx" presStyleIdx="0" presStyleCnt="8" custScaleX="151891" custScaleY="93616" custLinFactX="54205" custLinFactNeighborX="100000" custLinFactNeighborY="-1596">
        <dgm:presLayoutVars>
          <dgm:bulletEnabled val="1"/>
        </dgm:presLayoutVars>
      </dgm:prSet>
      <dgm:spPr/>
      <dgm:t>
        <a:bodyPr/>
        <a:lstStyle/>
        <a:p>
          <a:endParaRPr lang="en-US"/>
        </a:p>
      </dgm:t>
    </dgm:pt>
    <dgm:pt modelId="{731158EE-E174-1F49-B3E3-AC87E8DC4EF7}" type="pres">
      <dgm:prSet presAssocID="{80368699-A39E-EE42-8747-035599C0D013}" presName="circleA" presStyleLbl="node1" presStyleIdx="0" presStyleCnt="8" custScaleX="225927" custScaleY="212206" custLinFactX="100000" custLinFactNeighborX="161254"/>
      <dgm:spPr/>
    </dgm:pt>
    <dgm:pt modelId="{BA06CE2F-AF21-964C-9067-BFFD0C853056}" type="pres">
      <dgm:prSet presAssocID="{80368699-A39E-EE42-8747-035599C0D013}" presName="spaceA" presStyleCnt="0"/>
      <dgm:spPr/>
    </dgm:pt>
    <dgm:pt modelId="{73B80E2D-D451-9742-BF28-CA20A1D3A60E}" type="pres">
      <dgm:prSet presAssocID="{6455F2CE-E692-6B4D-B54D-457E1EDBC341}" presName="space" presStyleCnt="0"/>
      <dgm:spPr/>
    </dgm:pt>
    <dgm:pt modelId="{2E1AAA6F-F87E-F74F-A061-A9D38FC1D9E1}" type="pres">
      <dgm:prSet presAssocID="{C1B51C5C-21C6-9D40-889E-7B233425A39B}" presName="compositeB" presStyleCnt="0"/>
      <dgm:spPr/>
    </dgm:pt>
    <dgm:pt modelId="{021465E8-21BE-E743-A4B8-078C46B97644}" type="pres">
      <dgm:prSet presAssocID="{C1B51C5C-21C6-9D40-889E-7B233425A39B}" presName="textB" presStyleLbl="revTx" presStyleIdx="1" presStyleCnt="8" custLinFactNeighborX="-65287" custLinFactNeighborY="-15310">
        <dgm:presLayoutVars>
          <dgm:bulletEnabled val="1"/>
        </dgm:presLayoutVars>
      </dgm:prSet>
      <dgm:spPr/>
      <dgm:t>
        <a:bodyPr/>
        <a:lstStyle/>
        <a:p>
          <a:endParaRPr lang="en-US"/>
        </a:p>
      </dgm:t>
    </dgm:pt>
    <dgm:pt modelId="{2F9177CB-C280-3E41-AA7C-87EE3BAC2961}" type="pres">
      <dgm:prSet presAssocID="{C1B51C5C-21C6-9D40-889E-7B233425A39B}" presName="circleB" presStyleLbl="node1" presStyleIdx="1" presStyleCnt="8" custLinFactX="-7146" custLinFactNeighborX="-100000"/>
      <dgm:spPr/>
    </dgm:pt>
    <dgm:pt modelId="{ADB322EC-B39C-2444-BCD0-90EE23FC3D05}" type="pres">
      <dgm:prSet presAssocID="{C1B51C5C-21C6-9D40-889E-7B233425A39B}" presName="spaceB" presStyleCnt="0"/>
      <dgm:spPr/>
    </dgm:pt>
    <dgm:pt modelId="{8BD20877-C9E9-6143-B39E-56F4C5A0ED15}" type="pres">
      <dgm:prSet presAssocID="{93AA3F08-D9AF-0B49-99BD-E50A4465BF24}" presName="space" presStyleCnt="0"/>
      <dgm:spPr/>
    </dgm:pt>
    <dgm:pt modelId="{E9ADD76E-AA3F-6348-9822-26F242229C18}" type="pres">
      <dgm:prSet presAssocID="{4313E9F1-124B-284A-B998-16D7D869DEF2}" presName="compositeA" presStyleCnt="0"/>
      <dgm:spPr/>
    </dgm:pt>
    <dgm:pt modelId="{AA3000B0-94B3-4342-A716-61C32807C838}" type="pres">
      <dgm:prSet presAssocID="{4313E9F1-124B-284A-B998-16D7D869DEF2}" presName="textA" presStyleLbl="revTx" presStyleIdx="2" presStyleCnt="8" custScaleX="162554" custLinFactX="1390" custLinFactNeighborX="100000">
        <dgm:presLayoutVars>
          <dgm:bulletEnabled val="1"/>
        </dgm:presLayoutVars>
      </dgm:prSet>
      <dgm:spPr/>
      <dgm:t>
        <a:bodyPr/>
        <a:lstStyle/>
        <a:p>
          <a:endParaRPr lang="en-US"/>
        </a:p>
      </dgm:t>
    </dgm:pt>
    <dgm:pt modelId="{800BE513-777C-8C46-A2FC-FD9BA0A4D595}" type="pres">
      <dgm:prSet presAssocID="{4313E9F1-124B-284A-B998-16D7D869DEF2}" presName="circleA" presStyleLbl="node1" presStyleIdx="2" presStyleCnt="8" custScaleX="236724" custScaleY="225535" custLinFactX="100000" custLinFactNeighborX="109517"/>
      <dgm:spPr/>
    </dgm:pt>
    <dgm:pt modelId="{9D792E18-A0A5-7848-843B-C4524825EC11}" type="pres">
      <dgm:prSet presAssocID="{4313E9F1-124B-284A-B998-16D7D869DEF2}" presName="spaceA" presStyleCnt="0"/>
      <dgm:spPr/>
    </dgm:pt>
    <dgm:pt modelId="{3F9F3723-7474-ED4C-B941-EB66C5B6B046}" type="pres">
      <dgm:prSet presAssocID="{9A84D547-828A-CF4A-ACCD-F21472241398}" presName="space" presStyleCnt="0"/>
      <dgm:spPr/>
    </dgm:pt>
    <dgm:pt modelId="{9CB2F0E1-10BC-CA4E-A89E-BCCFF5E1F918}" type="pres">
      <dgm:prSet presAssocID="{F0EC9ED3-20B9-1C45-B94E-E5415950B425}" presName="compositeB" presStyleCnt="0"/>
      <dgm:spPr/>
    </dgm:pt>
    <dgm:pt modelId="{025091F6-9A5A-2247-B8AA-17773DA0AFA8}" type="pres">
      <dgm:prSet presAssocID="{F0EC9ED3-20B9-1C45-B94E-E5415950B425}" presName="textB" presStyleLbl="revTx" presStyleIdx="3" presStyleCnt="8" custLinFactNeighborX="-86397" custLinFactNeighborY="-11101">
        <dgm:presLayoutVars>
          <dgm:bulletEnabled val="1"/>
        </dgm:presLayoutVars>
      </dgm:prSet>
      <dgm:spPr/>
      <dgm:t>
        <a:bodyPr/>
        <a:lstStyle/>
        <a:p>
          <a:endParaRPr lang="en-US"/>
        </a:p>
      </dgm:t>
    </dgm:pt>
    <dgm:pt modelId="{E2C2FA32-33DB-2B49-9864-07500867A5C5}" type="pres">
      <dgm:prSet presAssocID="{F0EC9ED3-20B9-1C45-B94E-E5415950B425}" presName="circleB" presStyleLbl="node1" presStyleIdx="3" presStyleCnt="8" custLinFactX="-33223" custLinFactNeighborX="-100000"/>
      <dgm:spPr/>
    </dgm:pt>
    <dgm:pt modelId="{E1FD8A4A-22E3-8545-A4F2-7CB4CF79F784}" type="pres">
      <dgm:prSet presAssocID="{F0EC9ED3-20B9-1C45-B94E-E5415950B425}" presName="spaceB" presStyleCnt="0"/>
      <dgm:spPr/>
    </dgm:pt>
    <dgm:pt modelId="{58695DA7-F76C-8640-A7D0-888806CE1ACB}" type="pres">
      <dgm:prSet presAssocID="{2F7489E4-9E3A-774E-84A2-22ACAAA9725D}" presName="space" presStyleCnt="0"/>
      <dgm:spPr/>
    </dgm:pt>
    <dgm:pt modelId="{6C390619-98F1-7744-9B10-1242BBEC98C0}" type="pres">
      <dgm:prSet presAssocID="{A2BEFA1E-4DCA-DE43-B788-72560E070755}" presName="compositeA" presStyleCnt="0"/>
      <dgm:spPr/>
    </dgm:pt>
    <dgm:pt modelId="{707EAC89-87E0-044E-8491-546E3252EB3B}" type="pres">
      <dgm:prSet presAssocID="{A2BEFA1E-4DCA-DE43-B788-72560E070755}" presName="textA" presStyleLbl="revTx" presStyleIdx="4" presStyleCnt="8" custScaleX="158468" custLinFactX="17679" custLinFactNeighborX="100000">
        <dgm:presLayoutVars>
          <dgm:bulletEnabled val="1"/>
        </dgm:presLayoutVars>
      </dgm:prSet>
      <dgm:spPr/>
      <dgm:t>
        <a:bodyPr/>
        <a:lstStyle/>
        <a:p>
          <a:endParaRPr lang="en-US"/>
        </a:p>
      </dgm:t>
    </dgm:pt>
    <dgm:pt modelId="{1429DE96-F464-D442-BF98-58D58F7A60A1}" type="pres">
      <dgm:prSet presAssocID="{A2BEFA1E-4DCA-DE43-B788-72560E070755}" presName="circleA" presStyleLbl="node1" presStyleIdx="4" presStyleCnt="8" custScaleX="236724" custScaleY="212206" custLinFactX="100000" custLinFactNeighborX="118876"/>
      <dgm:spPr/>
    </dgm:pt>
    <dgm:pt modelId="{4418A29E-CDC3-C946-80AD-33E84AEC8277}" type="pres">
      <dgm:prSet presAssocID="{A2BEFA1E-4DCA-DE43-B788-72560E070755}" presName="spaceA" presStyleCnt="0"/>
      <dgm:spPr/>
    </dgm:pt>
    <dgm:pt modelId="{06098CE5-CA32-C547-912F-878F98A86E02}" type="pres">
      <dgm:prSet presAssocID="{4F78F051-7ADB-6947-B257-9EC25573B588}" presName="space" presStyleCnt="0"/>
      <dgm:spPr/>
    </dgm:pt>
    <dgm:pt modelId="{90679E6B-10E7-0440-B958-05F3BB3E98F2}" type="pres">
      <dgm:prSet presAssocID="{AFC6026F-C4B2-7643-A977-A0DA75905DA8}" presName="compositeB" presStyleCnt="0"/>
      <dgm:spPr/>
    </dgm:pt>
    <dgm:pt modelId="{F6921C32-3823-B948-B330-CF8930388EE1}" type="pres">
      <dgm:prSet presAssocID="{AFC6026F-C4B2-7643-A977-A0DA75905DA8}" presName="textB" presStyleLbl="revTx" presStyleIdx="5" presStyleCnt="8" custLinFactNeighborX="-80679" custLinFactNeighborY="-15310">
        <dgm:presLayoutVars>
          <dgm:bulletEnabled val="1"/>
        </dgm:presLayoutVars>
      </dgm:prSet>
      <dgm:spPr/>
      <dgm:t>
        <a:bodyPr/>
        <a:lstStyle/>
        <a:p>
          <a:endParaRPr lang="en-US"/>
        </a:p>
      </dgm:t>
    </dgm:pt>
    <dgm:pt modelId="{7CB5CF85-68A0-E34D-AD6C-079AE5098EB1}" type="pres">
      <dgm:prSet presAssocID="{AFC6026F-C4B2-7643-A977-A0DA75905DA8}" presName="circleB" presStyleLbl="node1" presStyleIdx="5" presStyleCnt="8" custLinFactX="-20245" custLinFactNeighborX="-100000"/>
      <dgm:spPr/>
    </dgm:pt>
    <dgm:pt modelId="{B79D5030-C636-654B-8365-08932F9E1BDA}" type="pres">
      <dgm:prSet presAssocID="{AFC6026F-C4B2-7643-A977-A0DA75905DA8}" presName="spaceB" presStyleCnt="0"/>
      <dgm:spPr/>
    </dgm:pt>
    <dgm:pt modelId="{9A2AC9D4-02AC-8C49-BEF3-017F181EEC21}" type="pres">
      <dgm:prSet presAssocID="{80EA7EC8-D268-1A4B-9C6E-A363AAB4355F}" presName="space" presStyleCnt="0"/>
      <dgm:spPr/>
    </dgm:pt>
    <dgm:pt modelId="{D47E5E6D-C4AD-724E-B47C-86134D83E881}" type="pres">
      <dgm:prSet presAssocID="{760B3FD7-A983-BA47-9CF5-EACF200ADF7D}" presName="compositeA" presStyleCnt="0"/>
      <dgm:spPr/>
    </dgm:pt>
    <dgm:pt modelId="{EFC34F97-3140-7F4C-9B7A-90C6642B1000}" type="pres">
      <dgm:prSet presAssocID="{760B3FD7-A983-BA47-9CF5-EACF200ADF7D}" presName="textA" presStyleLbl="revTx" presStyleIdx="6" presStyleCnt="8" custScaleX="149933" custLinFactNeighborX="78683">
        <dgm:presLayoutVars>
          <dgm:bulletEnabled val="1"/>
        </dgm:presLayoutVars>
      </dgm:prSet>
      <dgm:spPr/>
      <dgm:t>
        <a:bodyPr/>
        <a:lstStyle/>
        <a:p>
          <a:endParaRPr lang="en-US"/>
        </a:p>
      </dgm:t>
    </dgm:pt>
    <dgm:pt modelId="{EA5A6F59-EEEF-A748-9F42-56EEEE9E8A6A}" type="pres">
      <dgm:prSet presAssocID="{760B3FD7-A983-BA47-9CF5-EACF200ADF7D}" presName="circleA" presStyleLbl="node1" presStyleIdx="6" presStyleCnt="8" custScaleX="236723" custScaleY="225535" custLinFactX="88179" custLinFactNeighborX="100000"/>
      <dgm:spPr/>
    </dgm:pt>
    <dgm:pt modelId="{2ADE5700-52BA-7647-BC1B-1745B1FE0541}" type="pres">
      <dgm:prSet presAssocID="{760B3FD7-A983-BA47-9CF5-EACF200ADF7D}" presName="spaceA" presStyleCnt="0"/>
      <dgm:spPr/>
    </dgm:pt>
    <dgm:pt modelId="{6A847393-731E-364E-8552-D126A92F2CCA}" type="pres">
      <dgm:prSet presAssocID="{A27DF34E-131C-754B-BDB2-4759DDD9BEA1}" presName="space" presStyleCnt="0"/>
      <dgm:spPr/>
    </dgm:pt>
    <dgm:pt modelId="{03AB882E-4515-C54D-BFAA-AE11C84E1CC4}" type="pres">
      <dgm:prSet presAssocID="{C8EC64E5-95D3-5F4C-A7FA-9FA70315C5BA}" presName="compositeB" presStyleCnt="0"/>
      <dgm:spPr/>
    </dgm:pt>
    <dgm:pt modelId="{DFEF3CB5-0C06-A047-8209-B9EF882DAB10}" type="pres">
      <dgm:prSet presAssocID="{C8EC64E5-95D3-5F4C-A7FA-9FA70315C5BA}" presName="textB" presStyleLbl="revTx" presStyleIdx="7" presStyleCnt="8" custLinFactNeighborX="-92846" custLinFactNeighborY="-15310">
        <dgm:presLayoutVars>
          <dgm:bulletEnabled val="1"/>
        </dgm:presLayoutVars>
      </dgm:prSet>
      <dgm:spPr/>
      <dgm:t>
        <a:bodyPr/>
        <a:lstStyle/>
        <a:p>
          <a:endParaRPr lang="en-US"/>
        </a:p>
      </dgm:t>
    </dgm:pt>
    <dgm:pt modelId="{D72B345B-530F-294E-A92A-876AB54E5CEE}" type="pres">
      <dgm:prSet presAssocID="{C8EC64E5-95D3-5F4C-A7FA-9FA70315C5BA}" presName="circleB" presStyleLbl="node1" presStyleIdx="7" presStyleCnt="8" custLinFactX="-68417" custLinFactNeighborX="-100000"/>
      <dgm:spPr/>
    </dgm:pt>
    <dgm:pt modelId="{A839BD61-7DDE-194C-A02F-E0214EA70318}" type="pres">
      <dgm:prSet presAssocID="{C8EC64E5-95D3-5F4C-A7FA-9FA70315C5BA}" presName="spaceB" presStyleCnt="0"/>
      <dgm:spPr/>
    </dgm:pt>
  </dgm:ptLst>
  <dgm:cxnLst>
    <dgm:cxn modelId="{1C184253-F33A-5044-9FCC-F6674E59D291}" type="presOf" srcId="{A2BEFA1E-4DCA-DE43-B788-72560E070755}" destId="{707EAC89-87E0-044E-8491-546E3252EB3B}" srcOrd="0" destOrd="0" presId="urn:microsoft.com/office/officeart/2005/8/layout/hProcess11"/>
    <dgm:cxn modelId="{8F69E7CD-8E5A-7243-81B0-9AA12C8214E7}" type="presOf" srcId="{AFC6026F-C4B2-7643-A977-A0DA75905DA8}" destId="{F6921C32-3823-B948-B330-CF8930388EE1}" srcOrd="0" destOrd="0" presId="urn:microsoft.com/office/officeart/2005/8/layout/hProcess11"/>
    <dgm:cxn modelId="{F673A135-BCC6-8C4D-8047-A4AABF4139AF}" type="presOf" srcId="{4313E9F1-124B-284A-B998-16D7D869DEF2}" destId="{AA3000B0-94B3-4342-A716-61C32807C838}" srcOrd="0" destOrd="0" presId="urn:microsoft.com/office/officeart/2005/8/layout/hProcess11"/>
    <dgm:cxn modelId="{56447AE8-10CD-C541-917A-6ECEBAD8313B}" srcId="{C38E7F3D-A477-2240-BE04-E0B5BE318EBD}" destId="{C8EC64E5-95D3-5F4C-A7FA-9FA70315C5BA}" srcOrd="7" destOrd="0" parTransId="{278FB505-5F86-454E-8F9F-7FCF7736EB13}" sibTransId="{C72E16BC-FC2A-7C45-920E-CA102C65DB8F}"/>
    <dgm:cxn modelId="{9CC5A2F2-7F40-1A4F-85E8-6BCC13570AC0}" srcId="{C38E7F3D-A477-2240-BE04-E0B5BE318EBD}" destId="{4313E9F1-124B-284A-B998-16D7D869DEF2}" srcOrd="2" destOrd="0" parTransId="{B682E55E-907B-8040-BCC0-27CA580EE6B7}" sibTransId="{9A84D547-828A-CF4A-ACCD-F21472241398}"/>
    <dgm:cxn modelId="{3A25133C-3A53-8441-8262-F744B632E5E8}" srcId="{C38E7F3D-A477-2240-BE04-E0B5BE318EBD}" destId="{760B3FD7-A983-BA47-9CF5-EACF200ADF7D}" srcOrd="6" destOrd="0" parTransId="{3557CF2D-89A2-804D-AE23-D2221BC38FC6}" sibTransId="{A27DF34E-131C-754B-BDB2-4759DDD9BEA1}"/>
    <dgm:cxn modelId="{E9DA8CD4-9906-E640-86B3-6666F58C8096}" srcId="{C38E7F3D-A477-2240-BE04-E0B5BE318EBD}" destId="{C1B51C5C-21C6-9D40-889E-7B233425A39B}" srcOrd="1" destOrd="0" parTransId="{625C41BD-082D-D84C-9FAE-A64CC67A93D2}" sibTransId="{93AA3F08-D9AF-0B49-99BD-E50A4465BF24}"/>
    <dgm:cxn modelId="{D960C3DA-EE9D-3049-B042-CB68A4EBBFE3}" srcId="{C38E7F3D-A477-2240-BE04-E0B5BE318EBD}" destId="{AFC6026F-C4B2-7643-A977-A0DA75905DA8}" srcOrd="5" destOrd="0" parTransId="{69DEDF41-99D6-2345-AFC2-F3FF62396286}" sibTransId="{80EA7EC8-D268-1A4B-9C6E-A363AAB4355F}"/>
    <dgm:cxn modelId="{FE0064B0-3CAD-0C4C-9986-57EDC5908A4C}" type="presOf" srcId="{C1B51C5C-21C6-9D40-889E-7B233425A39B}" destId="{021465E8-21BE-E743-A4B8-078C46B97644}" srcOrd="0" destOrd="0" presId="urn:microsoft.com/office/officeart/2005/8/layout/hProcess11"/>
    <dgm:cxn modelId="{6EC0CE84-4C8A-5D47-A6BE-4BCA59DD1262}" srcId="{C38E7F3D-A477-2240-BE04-E0B5BE318EBD}" destId="{F0EC9ED3-20B9-1C45-B94E-E5415950B425}" srcOrd="3" destOrd="0" parTransId="{3DB8A822-15A0-864F-ADFF-3348A9CC9C5B}" sibTransId="{2F7489E4-9E3A-774E-84A2-22ACAAA9725D}"/>
    <dgm:cxn modelId="{CEB48A98-1F4E-4F46-838C-F4CB346BCCE6}" type="presOf" srcId="{C38E7F3D-A477-2240-BE04-E0B5BE318EBD}" destId="{806D91ED-A93D-A54E-89C0-EEEB0B73F3E8}" srcOrd="0" destOrd="0" presId="urn:microsoft.com/office/officeart/2005/8/layout/hProcess11"/>
    <dgm:cxn modelId="{73542E18-8E67-E74D-A899-093ABDEAEEC2}" srcId="{C38E7F3D-A477-2240-BE04-E0B5BE318EBD}" destId="{A2BEFA1E-4DCA-DE43-B788-72560E070755}" srcOrd="4" destOrd="0" parTransId="{F185CD89-9215-ED43-B83A-4CA4838E79EC}" sibTransId="{4F78F051-7ADB-6947-B257-9EC25573B588}"/>
    <dgm:cxn modelId="{7942E2A4-C44B-8F4A-9574-B029D991345E}" type="presOf" srcId="{760B3FD7-A983-BA47-9CF5-EACF200ADF7D}" destId="{EFC34F97-3140-7F4C-9B7A-90C6642B1000}" srcOrd="0" destOrd="0" presId="urn:microsoft.com/office/officeart/2005/8/layout/hProcess11"/>
    <dgm:cxn modelId="{575AF644-C140-174A-9954-38BB87124B32}" type="presOf" srcId="{C8EC64E5-95D3-5F4C-A7FA-9FA70315C5BA}" destId="{DFEF3CB5-0C06-A047-8209-B9EF882DAB10}" srcOrd="0" destOrd="0" presId="urn:microsoft.com/office/officeart/2005/8/layout/hProcess11"/>
    <dgm:cxn modelId="{476F5A74-A5AE-B34A-AD32-39A539D471C2}" srcId="{C38E7F3D-A477-2240-BE04-E0B5BE318EBD}" destId="{80368699-A39E-EE42-8747-035599C0D013}" srcOrd="0" destOrd="0" parTransId="{59192B33-81A8-F144-A05D-2BB1479B65A6}" sibTransId="{6455F2CE-E692-6B4D-B54D-457E1EDBC341}"/>
    <dgm:cxn modelId="{CCCF5F41-A7DC-2145-9E1B-2E9462C12492}" type="presOf" srcId="{F0EC9ED3-20B9-1C45-B94E-E5415950B425}" destId="{025091F6-9A5A-2247-B8AA-17773DA0AFA8}" srcOrd="0" destOrd="0" presId="urn:microsoft.com/office/officeart/2005/8/layout/hProcess11"/>
    <dgm:cxn modelId="{38101CF7-90E9-8443-88CC-B69D6187119F}" type="presOf" srcId="{80368699-A39E-EE42-8747-035599C0D013}" destId="{75CE7C48-BBBF-D942-B3B6-5678CC6C4EBE}" srcOrd="0" destOrd="0" presId="urn:microsoft.com/office/officeart/2005/8/layout/hProcess11"/>
    <dgm:cxn modelId="{97273027-018A-214D-A0C2-27839ACD4E5A}" type="presParOf" srcId="{806D91ED-A93D-A54E-89C0-EEEB0B73F3E8}" destId="{0C89143C-5BBC-014D-99E5-F33CC9682952}" srcOrd="0" destOrd="0" presId="urn:microsoft.com/office/officeart/2005/8/layout/hProcess11"/>
    <dgm:cxn modelId="{A17D2E5E-4F86-7440-95C1-CD492BDA9384}" type="presParOf" srcId="{806D91ED-A93D-A54E-89C0-EEEB0B73F3E8}" destId="{42ABDDFE-541D-304D-B4D1-EC43BFCA4D1E}" srcOrd="1" destOrd="0" presId="urn:microsoft.com/office/officeart/2005/8/layout/hProcess11"/>
    <dgm:cxn modelId="{A44F0CD5-9350-994D-922C-5DADE847B599}" type="presParOf" srcId="{42ABDDFE-541D-304D-B4D1-EC43BFCA4D1E}" destId="{20C967D1-9B36-4A4D-BD02-3EEE81C2213E}" srcOrd="0" destOrd="0" presId="urn:microsoft.com/office/officeart/2005/8/layout/hProcess11"/>
    <dgm:cxn modelId="{B00BDB8F-52EA-9046-8BFD-A953BB7EFEBA}" type="presParOf" srcId="{20C967D1-9B36-4A4D-BD02-3EEE81C2213E}" destId="{75CE7C48-BBBF-D942-B3B6-5678CC6C4EBE}" srcOrd="0" destOrd="0" presId="urn:microsoft.com/office/officeart/2005/8/layout/hProcess11"/>
    <dgm:cxn modelId="{B7DA0F34-7A2D-7F40-A4CB-A3A900DCFB60}" type="presParOf" srcId="{20C967D1-9B36-4A4D-BD02-3EEE81C2213E}" destId="{731158EE-E174-1F49-B3E3-AC87E8DC4EF7}" srcOrd="1" destOrd="0" presId="urn:microsoft.com/office/officeart/2005/8/layout/hProcess11"/>
    <dgm:cxn modelId="{F0125FFC-8976-424C-9C5C-28654C2BE049}" type="presParOf" srcId="{20C967D1-9B36-4A4D-BD02-3EEE81C2213E}" destId="{BA06CE2F-AF21-964C-9067-BFFD0C853056}" srcOrd="2" destOrd="0" presId="urn:microsoft.com/office/officeart/2005/8/layout/hProcess11"/>
    <dgm:cxn modelId="{10EE4784-ABA0-4245-B755-DC40EA8B72E2}" type="presParOf" srcId="{42ABDDFE-541D-304D-B4D1-EC43BFCA4D1E}" destId="{73B80E2D-D451-9742-BF28-CA20A1D3A60E}" srcOrd="1" destOrd="0" presId="urn:microsoft.com/office/officeart/2005/8/layout/hProcess11"/>
    <dgm:cxn modelId="{30EF5B9D-D4D7-ED4B-9ACE-FB341F741DE0}" type="presParOf" srcId="{42ABDDFE-541D-304D-B4D1-EC43BFCA4D1E}" destId="{2E1AAA6F-F87E-F74F-A061-A9D38FC1D9E1}" srcOrd="2" destOrd="0" presId="urn:microsoft.com/office/officeart/2005/8/layout/hProcess11"/>
    <dgm:cxn modelId="{094527E4-8612-3B4C-B424-EC29E019E84F}" type="presParOf" srcId="{2E1AAA6F-F87E-F74F-A061-A9D38FC1D9E1}" destId="{021465E8-21BE-E743-A4B8-078C46B97644}" srcOrd="0" destOrd="0" presId="urn:microsoft.com/office/officeart/2005/8/layout/hProcess11"/>
    <dgm:cxn modelId="{DDBD9CA0-F80D-5948-B299-142B7D01287D}" type="presParOf" srcId="{2E1AAA6F-F87E-F74F-A061-A9D38FC1D9E1}" destId="{2F9177CB-C280-3E41-AA7C-87EE3BAC2961}" srcOrd="1" destOrd="0" presId="urn:microsoft.com/office/officeart/2005/8/layout/hProcess11"/>
    <dgm:cxn modelId="{126D003C-7D69-2E41-A9A9-50334E8B457D}" type="presParOf" srcId="{2E1AAA6F-F87E-F74F-A061-A9D38FC1D9E1}" destId="{ADB322EC-B39C-2444-BCD0-90EE23FC3D05}" srcOrd="2" destOrd="0" presId="urn:microsoft.com/office/officeart/2005/8/layout/hProcess11"/>
    <dgm:cxn modelId="{8AADCB34-162A-314F-80EF-1FB0210BB674}" type="presParOf" srcId="{42ABDDFE-541D-304D-B4D1-EC43BFCA4D1E}" destId="{8BD20877-C9E9-6143-B39E-56F4C5A0ED15}" srcOrd="3" destOrd="0" presId="urn:microsoft.com/office/officeart/2005/8/layout/hProcess11"/>
    <dgm:cxn modelId="{A369246A-82AD-014D-AC77-465E30DF75F2}" type="presParOf" srcId="{42ABDDFE-541D-304D-B4D1-EC43BFCA4D1E}" destId="{E9ADD76E-AA3F-6348-9822-26F242229C18}" srcOrd="4" destOrd="0" presId="urn:microsoft.com/office/officeart/2005/8/layout/hProcess11"/>
    <dgm:cxn modelId="{45DD76F3-6378-824B-846A-7CBFE121D1FE}" type="presParOf" srcId="{E9ADD76E-AA3F-6348-9822-26F242229C18}" destId="{AA3000B0-94B3-4342-A716-61C32807C838}" srcOrd="0" destOrd="0" presId="urn:microsoft.com/office/officeart/2005/8/layout/hProcess11"/>
    <dgm:cxn modelId="{31363E6A-7F85-704B-9883-B2950566B871}" type="presParOf" srcId="{E9ADD76E-AA3F-6348-9822-26F242229C18}" destId="{800BE513-777C-8C46-A2FC-FD9BA0A4D595}" srcOrd="1" destOrd="0" presId="urn:microsoft.com/office/officeart/2005/8/layout/hProcess11"/>
    <dgm:cxn modelId="{3324E6BA-2740-FD4D-BCDB-2FC918B1BBE8}" type="presParOf" srcId="{E9ADD76E-AA3F-6348-9822-26F242229C18}" destId="{9D792E18-A0A5-7848-843B-C4524825EC11}" srcOrd="2" destOrd="0" presId="urn:microsoft.com/office/officeart/2005/8/layout/hProcess11"/>
    <dgm:cxn modelId="{C7083D69-6BE7-2743-9758-7E38E5877E37}" type="presParOf" srcId="{42ABDDFE-541D-304D-B4D1-EC43BFCA4D1E}" destId="{3F9F3723-7474-ED4C-B941-EB66C5B6B046}" srcOrd="5" destOrd="0" presId="urn:microsoft.com/office/officeart/2005/8/layout/hProcess11"/>
    <dgm:cxn modelId="{1A57C2FB-AEE0-3B43-B4AA-927CC9DC4CCD}" type="presParOf" srcId="{42ABDDFE-541D-304D-B4D1-EC43BFCA4D1E}" destId="{9CB2F0E1-10BC-CA4E-A89E-BCCFF5E1F918}" srcOrd="6" destOrd="0" presId="urn:microsoft.com/office/officeart/2005/8/layout/hProcess11"/>
    <dgm:cxn modelId="{B76650C4-8C1E-C540-935E-274BB2D78C4C}" type="presParOf" srcId="{9CB2F0E1-10BC-CA4E-A89E-BCCFF5E1F918}" destId="{025091F6-9A5A-2247-B8AA-17773DA0AFA8}" srcOrd="0" destOrd="0" presId="urn:microsoft.com/office/officeart/2005/8/layout/hProcess11"/>
    <dgm:cxn modelId="{4DECDC4F-C9BB-B041-84DC-9AD828CE1244}" type="presParOf" srcId="{9CB2F0E1-10BC-CA4E-A89E-BCCFF5E1F918}" destId="{E2C2FA32-33DB-2B49-9864-07500867A5C5}" srcOrd="1" destOrd="0" presId="urn:microsoft.com/office/officeart/2005/8/layout/hProcess11"/>
    <dgm:cxn modelId="{413C460F-4AD5-8843-A0D0-0FDEB833565A}" type="presParOf" srcId="{9CB2F0E1-10BC-CA4E-A89E-BCCFF5E1F918}" destId="{E1FD8A4A-22E3-8545-A4F2-7CB4CF79F784}" srcOrd="2" destOrd="0" presId="urn:microsoft.com/office/officeart/2005/8/layout/hProcess11"/>
    <dgm:cxn modelId="{44623461-4479-C445-8FA1-1CB98DFC53DF}" type="presParOf" srcId="{42ABDDFE-541D-304D-B4D1-EC43BFCA4D1E}" destId="{58695DA7-F76C-8640-A7D0-888806CE1ACB}" srcOrd="7" destOrd="0" presId="urn:microsoft.com/office/officeart/2005/8/layout/hProcess11"/>
    <dgm:cxn modelId="{7FCA12F3-9E78-474E-9B0F-7B7888D4130A}" type="presParOf" srcId="{42ABDDFE-541D-304D-B4D1-EC43BFCA4D1E}" destId="{6C390619-98F1-7744-9B10-1242BBEC98C0}" srcOrd="8" destOrd="0" presId="urn:microsoft.com/office/officeart/2005/8/layout/hProcess11"/>
    <dgm:cxn modelId="{ECBB35F7-1032-0D48-804F-947DFCEAF700}" type="presParOf" srcId="{6C390619-98F1-7744-9B10-1242BBEC98C0}" destId="{707EAC89-87E0-044E-8491-546E3252EB3B}" srcOrd="0" destOrd="0" presId="urn:microsoft.com/office/officeart/2005/8/layout/hProcess11"/>
    <dgm:cxn modelId="{E8ECDDF7-4B5B-7C4E-BDF8-C54B64F1C64F}" type="presParOf" srcId="{6C390619-98F1-7744-9B10-1242BBEC98C0}" destId="{1429DE96-F464-D442-BF98-58D58F7A60A1}" srcOrd="1" destOrd="0" presId="urn:microsoft.com/office/officeart/2005/8/layout/hProcess11"/>
    <dgm:cxn modelId="{7AEEB508-01DB-3240-BD37-20C3CB09A856}" type="presParOf" srcId="{6C390619-98F1-7744-9B10-1242BBEC98C0}" destId="{4418A29E-CDC3-C946-80AD-33E84AEC8277}" srcOrd="2" destOrd="0" presId="urn:microsoft.com/office/officeart/2005/8/layout/hProcess11"/>
    <dgm:cxn modelId="{56542D1C-01E3-0F4F-8C91-F0FBB930B691}" type="presParOf" srcId="{42ABDDFE-541D-304D-B4D1-EC43BFCA4D1E}" destId="{06098CE5-CA32-C547-912F-878F98A86E02}" srcOrd="9" destOrd="0" presId="urn:microsoft.com/office/officeart/2005/8/layout/hProcess11"/>
    <dgm:cxn modelId="{AB776D61-1DB5-7643-B597-8EAC6878F348}" type="presParOf" srcId="{42ABDDFE-541D-304D-B4D1-EC43BFCA4D1E}" destId="{90679E6B-10E7-0440-B958-05F3BB3E98F2}" srcOrd="10" destOrd="0" presId="urn:microsoft.com/office/officeart/2005/8/layout/hProcess11"/>
    <dgm:cxn modelId="{0B39CDC6-7DFF-C04A-B342-CFEFA976E8E3}" type="presParOf" srcId="{90679E6B-10E7-0440-B958-05F3BB3E98F2}" destId="{F6921C32-3823-B948-B330-CF8930388EE1}" srcOrd="0" destOrd="0" presId="urn:microsoft.com/office/officeart/2005/8/layout/hProcess11"/>
    <dgm:cxn modelId="{C88DAD2E-B80E-CE44-956B-24B96632160D}" type="presParOf" srcId="{90679E6B-10E7-0440-B958-05F3BB3E98F2}" destId="{7CB5CF85-68A0-E34D-AD6C-079AE5098EB1}" srcOrd="1" destOrd="0" presId="urn:microsoft.com/office/officeart/2005/8/layout/hProcess11"/>
    <dgm:cxn modelId="{58946DCC-8889-2044-8098-29CF32857F58}" type="presParOf" srcId="{90679E6B-10E7-0440-B958-05F3BB3E98F2}" destId="{B79D5030-C636-654B-8365-08932F9E1BDA}" srcOrd="2" destOrd="0" presId="urn:microsoft.com/office/officeart/2005/8/layout/hProcess11"/>
    <dgm:cxn modelId="{D1266AE8-DC59-3B44-82D6-56D5D7124834}" type="presParOf" srcId="{42ABDDFE-541D-304D-B4D1-EC43BFCA4D1E}" destId="{9A2AC9D4-02AC-8C49-BEF3-017F181EEC21}" srcOrd="11" destOrd="0" presId="urn:microsoft.com/office/officeart/2005/8/layout/hProcess11"/>
    <dgm:cxn modelId="{B8E06667-738C-3545-98B2-30E97F8524D9}" type="presParOf" srcId="{42ABDDFE-541D-304D-B4D1-EC43BFCA4D1E}" destId="{D47E5E6D-C4AD-724E-B47C-86134D83E881}" srcOrd="12" destOrd="0" presId="urn:microsoft.com/office/officeart/2005/8/layout/hProcess11"/>
    <dgm:cxn modelId="{92826788-8FE5-CD41-888D-BFC23D10A7FC}" type="presParOf" srcId="{D47E5E6D-C4AD-724E-B47C-86134D83E881}" destId="{EFC34F97-3140-7F4C-9B7A-90C6642B1000}" srcOrd="0" destOrd="0" presId="urn:microsoft.com/office/officeart/2005/8/layout/hProcess11"/>
    <dgm:cxn modelId="{F6821D24-59D8-454A-896C-4C212E550AE5}" type="presParOf" srcId="{D47E5E6D-C4AD-724E-B47C-86134D83E881}" destId="{EA5A6F59-EEEF-A748-9F42-56EEEE9E8A6A}" srcOrd="1" destOrd="0" presId="urn:microsoft.com/office/officeart/2005/8/layout/hProcess11"/>
    <dgm:cxn modelId="{32677054-27D7-3B43-9FC9-78230058CF8B}" type="presParOf" srcId="{D47E5E6D-C4AD-724E-B47C-86134D83E881}" destId="{2ADE5700-52BA-7647-BC1B-1745B1FE0541}" srcOrd="2" destOrd="0" presId="urn:microsoft.com/office/officeart/2005/8/layout/hProcess11"/>
    <dgm:cxn modelId="{D14CB9D9-37C1-154C-B372-07D644D54394}" type="presParOf" srcId="{42ABDDFE-541D-304D-B4D1-EC43BFCA4D1E}" destId="{6A847393-731E-364E-8552-D126A92F2CCA}" srcOrd="13" destOrd="0" presId="urn:microsoft.com/office/officeart/2005/8/layout/hProcess11"/>
    <dgm:cxn modelId="{C8982197-7F4E-4F48-A40F-7267A3BDF877}" type="presParOf" srcId="{42ABDDFE-541D-304D-B4D1-EC43BFCA4D1E}" destId="{03AB882E-4515-C54D-BFAA-AE11C84E1CC4}" srcOrd="14" destOrd="0" presId="urn:microsoft.com/office/officeart/2005/8/layout/hProcess11"/>
    <dgm:cxn modelId="{4B111297-3F13-EF4F-BE7B-5D60889D9EDE}" type="presParOf" srcId="{03AB882E-4515-C54D-BFAA-AE11C84E1CC4}" destId="{DFEF3CB5-0C06-A047-8209-B9EF882DAB10}" srcOrd="0" destOrd="0" presId="urn:microsoft.com/office/officeart/2005/8/layout/hProcess11"/>
    <dgm:cxn modelId="{1AAA227E-6B3E-B542-BC97-12A99DE73497}" type="presParOf" srcId="{03AB882E-4515-C54D-BFAA-AE11C84E1CC4}" destId="{D72B345B-530F-294E-A92A-876AB54E5CEE}" srcOrd="1" destOrd="0" presId="urn:microsoft.com/office/officeart/2005/8/layout/hProcess11"/>
    <dgm:cxn modelId="{26D71456-B386-2147-B180-9DE7FA3DDEDA}" type="presParOf" srcId="{03AB882E-4515-C54D-BFAA-AE11C84E1CC4}" destId="{A839BD61-7DDE-194C-A02F-E0214EA7031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9143C-5BBC-014D-99E5-F33CC9682952}">
      <dsp:nvSpPr>
        <dsp:cNvPr id="0" name=""/>
        <dsp:cNvSpPr/>
      </dsp:nvSpPr>
      <dsp:spPr>
        <a:xfrm>
          <a:off x="0" y="1357788"/>
          <a:ext cx="8229600" cy="1810385"/>
        </a:xfrm>
        <a:prstGeom prst="notchedRightArrow">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5CE7C48-BBBF-D942-B3B6-5678CC6C4EBE}">
      <dsp:nvSpPr>
        <dsp:cNvPr id="0" name=""/>
        <dsp:cNvSpPr/>
      </dsp:nvSpPr>
      <dsp:spPr>
        <a:xfrm>
          <a:off x="1074544" y="0"/>
          <a:ext cx="1062929" cy="1694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Process 1</a:t>
          </a:r>
          <a:endParaRPr lang="en-US" sz="1300" kern="1200" dirty="0"/>
        </a:p>
      </dsp:txBody>
      <dsp:txXfrm>
        <a:off x="1074544" y="0"/>
        <a:ext cx="1062929" cy="1694810"/>
      </dsp:txXfrm>
    </dsp:sp>
    <dsp:sp modelId="{731158EE-E174-1F49-B3E3-AC87E8DC4EF7}">
      <dsp:nvSpPr>
        <dsp:cNvPr id="0" name=""/>
        <dsp:cNvSpPr/>
      </dsp:nvSpPr>
      <dsp:spPr>
        <a:xfrm>
          <a:off x="1198044" y="1753869"/>
          <a:ext cx="1022537" cy="9604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1465E8-21BE-E743-A4B8-078C46B97644}">
      <dsp:nvSpPr>
        <dsp:cNvPr id="0" name=""/>
        <dsp:cNvSpPr/>
      </dsp:nvSpPr>
      <dsp:spPr>
        <a:xfrm>
          <a:off x="636464" y="2438407"/>
          <a:ext cx="69979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60 units</a:t>
          </a:r>
          <a:endParaRPr lang="en-US" sz="1300" kern="1200" dirty="0"/>
        </a:p>
      </dsp:txBody>
      <dsp:txXfrm>
        <a:off x="636464" y="2438407"/>
        <a:ext cx="699797" cy="1810385"/>
      </dsp:txXfrm>
    </dsp:sp>
    <dsp:sp modelId="{2F9177CB-C280-3E41-AA7C-87EE3BAC2961}">
      <dsp:nvSpPr>
        <dsp:cNvPr id="0" name=""/>
        <dsp:cNvSpPr/>
      </dsp:nvSpPr>
      <dsp:spPr>
        <a:xfrm>
          <a:off x="732003" y="2036683"/>
          <a:ext cx="452596" cy="45259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3000B0-94B3-4342-A716-61C32807C838}">
      <dsp:nvSpPr>
        <dsp:cNvPr id="0" name=""/>
        <dsp:cNvSpPr/>
      </dsp:nvSpPr>
      <dsp:spPr>
        <a:xfrm>
          <a:off x="2537653" y="0"/>
          <a:ext cx="1137548"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Process 2</a:t>
          </a:r>
          <a:endParaRPr lang="en-US" sz="1200" kern="1200" dirty="0"/>
        </a:p>
      </dsp:txBody>
      <dsp:txXfrm>
        <a:off x="2537653" y="0"/>
        <a:ext cx="1137548" cy="1810385"/>
      </dsp:txXfrm>
    </dsp:sp>
    <dsp:sp modelId="{800BE513-777C-8C46-A2FC-FD9BA0A4D595}">
      <dsp:nvSpPr>
        <dsp:cNvPr id="0" name=""/>
        <dsp:cNvSpPr/>
      </dsp:nvSpPr>
      <dsp:spPr>
        <a:xfrm>
          <a:off x="2809466" y="1752599"/>
          <a:ext cx="1071404" cy="102076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5091F6-9A5A-2247-B8AA-17773DA0AFA8}">
      <dsp:nvSpPr>
        <dsp:cNvPr id="0" name=""/>
        <dsp:cNvSpPr/>
      </dsp:nvSpPr>
      <dsp:spPr>
        <a:xfrm>
          <a:off x="2396063" y="2514606"/>
          <a:ext cx="69979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60 units</a:t>
          </a:r>
          <a:endParaRPr lang="en-US" sz="1200" kern="1200" dirty="0"/>
        </a:p>
      </dsp:txBody>
      <dsp:txXfrm>
        <a:off x="2396063" y="2514606"/>
        <a:ext cx="699797" cy="1810385"/>
      </dsp:txXfrm>
    </dsp:sp>
    <dsp:sp modelId="{E2C2FA32-33DB-2B49-9864-07500867A5C5}">
      <dsp:nvSpPr>
        <dsp:cNvPr id="0" name=""/>
        <dsp:cNvSpPr/>
      </dsp:nvSpPr>
      <dsp:spPr>
        <a:xfrm>
          <a:off x="2521305" y="2036683"/>
          <a:ext cx="452596" cy="45259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7EAC89-87E0-044E-8491-546E3252EB3B}">
      <dsp:nvSpPr>
        <dsp:cNvPr id="0" name=""/>
        <dsp:cNvSpPr/>
      </dsp:nvSpPr>
      <dsp:spPr>
        <a:xfrm>
          <a:off x="4558968" y="0"/>
          <a:ext cx="110895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smtClean="0"/>
            <a:t>Process 3</a:t>
          </a:r>
          <a:endParaRPr lang="en-US" sz="1100" kern="1200" dirty="0"/>
        </a:p>
      </dsp:txBody>
      <dsp:txXfrm>
        <a:off x="4558968" y="0"/>
        <a:ext cx="1108954" cy="1810385"/>
      </dsp:txXfrm>
    </dsp:sp>
    <dsp:sp modelId="{1429DE96-F464-D442-BF98-58D58F7A60A1}">
      <dsp:nvSpPr>
        <dsp:cNvPr id="0" name=""/>
        <dsp:cNvSpPr/>
      </dsp:nvSpPr>
      <dsp:spPr>
        <a:xfrm>
          <a:off x="4744854" y="1782763"/>
          <a:ext cx="1071404" cy="9604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921C32-3823-B948-B330-CF8930388EE1}">
      <dsp:nvSpPr>
        <dsp:cNvPr id="0" name=""/>
        <dsp:cNvSpPr/>
      </dsp:nvSpPr>
      <dsp:spPr>
        <a:xfrm>
          <a:off x="4314809" y="2438407"/>
          <a:ext cx="69979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60 units</a:t>
          </a:r>
          <a:endParaRPr lang="en-US" sz="1100" kern="1200" dirty="0"/>
        </a:p>
      </dsp:txBody>
      <dsp:txXfrm>
        <a:off x="4314809" y="2438407"/>
        <a:ext cx="699797" cy="1810385"/>
      </dsp:txXfrm>
    </dsp:sp>
    <dsp:sp modelId="{7CB5CF85-68A0-E34D-AD6C-079AE5098EB1}">
      <dsp:nvSpPr>
        <dsp:cNvPr id="0" name=""/>
        <dsp:cNvSpPr/>
      </dsp:nvSpPr>
      <dsp:spPr>
        <a:xfrm>
          <a:off x="4458774" y="2036683"/>
          <a:ext cx="452596" cy="45259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C34F97-3140-7F4C-9B7A-90C6642B1000}">
      <dsp:nvSpPr>
        <dsp:cNvPr id="0" name=""/>
        <dsp:cNvSpPr/>
      </dsp:nvSpPr>
      <dsp:spPr>
        <a:xfrm>
          <a:off x="6175893" y="0"/>
          <a:ext cx="104922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smtClean="0"/>
            <a:t>Process 4</a:t>
          </a:r>
        </a:p>
        <a:p>
          <a:pPr lvl="0" algn="ctr" defTabSz="488950">
            <a:lnSpc>
              <a:spcPct val="90000"/>
            </a:lnSpc>
            <a:spcBef>
              <a:spcPct val="0"/>
            </a:spcBef>
            <a:spcAft>
              <a:spcPct val="35000"/>
            </a:spcAft>
          </a:pPr>
          <a:endParaRPr lang="en-US" sz="1100" kern="1200" dirty="0"/>
        </a:p>
      </dsp:txBody>
      <dsp:txXfrm>
        <a:off x="6175893" y="0"/>
        <a:ext cx="1049227" cy="1810385"/>
      </dsp:txXfrm>
    </dsp:sp>
    <dsp:sp modelId="{EA5A6F59-EEEF-A748-9F42-56EEEE9E8A6A}">
      <dsp:nvSpPr>
        <dsp:cNvPr id="0" name=""/>
        <dsp:cNvSpPr/>
      </dsp:nvSpPr>
      <dsp:spPr>
        <a:xfrm>
          <a:off x="6465877" y="1752599"/>
          <a:ext cx="1071399" cy="102076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EF3CB5-0C06-A047-8209-B9EF882DAB10}">
      <dsp:nvSpPr>
        <dsp:cNvPr id="0" name=""/>
        <dsp:cNvSpPr/>
      </dsp:nvSpPr>
      <dsp:spPr>
        <a:xfrm>
          <a:off x="6070841" y="2438407"/>
          <a:ext cx="69979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60 units</a:t>
          </a:r>
        </a:p>
        <a:p>
          <a:pPr lvl="0" algn="ctr" defTabSz="488950">
            <a:lnSpc>
              <a:spcPct val="90000"/>
            </a:lnSpc>
            <a:spcBef>
              <a:spcPct val="0"/>
            </a:spcBef>
            <a:spcAft>
              <a:spcPct val="35000"/>
            </a:spcAft>
          </a:pPr>
          <a:endParaRPr lang="en-US" sz="1100" kern="1200" dirty="0"/>
        </a:p>
      </dsp:txBody>
      <dsp:txXfrm>
        <a:off x="6070841" y="2438407"/>
        <a:ext cx="699797" cy="1810385"/>
      </dsp:txXfrm>
    </dsp:sp>
    <dsp:sp modelId="{D72B345B-530F-294E-A92A-876AB54E5CEE}">
      <dsp:nvSpPr>
        <dsp:cNvPr id="0" name=""/>
        <dsp:cNvSpPr/>
      </dsp:nvSpPr>
      <dsp:spPr>
        <a:xfrm>
          <a:off x="6081926" y="2036683"/>
          <a:ext cx="452596" cy="45259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drawing1.xml><?xml version="1.0" encoding="utf-8"?>
<c:userShapes xmlns:c="http://schemas.openxmlformats.org/drawingml/2006/chart">
  <cdr:relSizeAnchor xmlns:cdr="http://schemas.openxmlformats.org/drawingml/2006/chartDrawing">
    <cdr:from>
      <cdr:x>0.05</cdr:x>
      <cdr:y>0.01736</cdr:y>
    </cdr:from>
    <cdr:to>
      <cdr:x>0.57708</cdr:x>
      <cdr:y>0.08681</cdr:y>
    </cdr:to>
    <cdr:sp macro="" textlink="">
      <cdr:nvSpPr>
        <cdr:cNvPr id="5" name="TextBox 4"/>
        <cdr:cNvSpPr txBox="1"/>
      </cdr:nvSpPr>
      <cdr:spPr>
        <a:xfrm xmlns:a="http://schemas.openxmlformats.org/drawingml/2006/main">
          <a:off x="228600" y="47625"/>
          <a:ext cx="2409825" cy="1905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a:r>
            <a:rPr lang="en-US" sz="1800" b="1" dirty="0"/>
            <a:t>Before Load Leveling</a:t>
          </a:r>
        </a:p>
      </cdr:txBody>
    </cdr:sp>
  </cdr:relSizeAnchor>
  <cdr:relSizeAnchor xmlns:cdr="http://schemas.openxmlformats.org/drawingml/2006/chartDrawing">
    <cdr:from>
      <cdr:x>0.075</cdr:x>
      <cdr:y>0.29861</cdr:y>
    </cdr:from>
    <cdr:to>
      <cdr:x>0.96458</cdr:x>
      <cdr:y>0.29919</cdr:y>
    </cdr:to>
    <cdr:sp macro="" textlink="">
      <cdr:nvSpPr>
        <cdr:cNvPr id="7" name="Straight Connector 6"/>
        <cdr:cNvSpPr/>
      </cdr:nvSpPr>
      <cdr:spPr>
        <a:xfrm xmlns:a="http://schemas.openxmlformats.org/drawingml/2006/main">
          <a:off x="342900" y="819150"/>
          <a:ext cx="4067175" cy="1588"/>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0.07143</cdr:x>
      <cdr:y>0.19149</cdr:y>
    </cdr:from>
    <cdr:to>
      <cdr:x>0.96102</cdr:x>
      <cdr:y>0.19207</cdr:y>
    </cdr:to>
    <cdr:sp macro="" textlink="">
      <cdr:nvSpPr>
        <cdr:cNvPr id="2" name="Straight Connector 1"/>
        <cdr:cNvSpPr/>
      </cdr:nvSpPr>
      <cdr:spPr>
        <a:xfrm xmlns:a="http://schemas.openxmlformats.org/drawingml/2006/main">
          <a:off x="533400" y="685800"/>
          <a:ext cx="6643102" cy="2078"/>
        </a:xfrm>
        <a:prstGeom xmlns:a="http://schemas.openxmlformats.org/drawingml/2006/main" prst="lin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dr:relSizeAnchor xmlns:cdr="http://schemas.openxmlformats.org/drawingml/2006/chartDrawing">
    <cdr:from>
      <cdr:x>0.63542</cdr:x>
      <cdr:y>0.09375</cdr:y>
    </cdr:from>
    <cdr:to>
      <cdr:x>0.94792</cdr:x>
      <cdr:y>0.17361</cdr:y>
    </cdr:to>
    <cdr:sp macro="" textlink="">
      <cdr:nvSpPr>
        <cdr:cNvPr id="3" name="TextBox 6"/>
        <cdr:cNvSpPr txBox="1"/>
      </cdr:nvSpPr>
      <cdr:spPr>
        <a:xfrm xmlns:a="http://schemas.openxmlformats.org/drawingml/2006/main">
          <a:off x="2905125" y="257175"/>
          <a:ext cx="1428750" cy="219075"/>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dirty="0">
              <a:solidFill>
                <a:srgbClr val="FF0000"/>
              </a:solidFill>
            </a:rPr>
            <a:t>Takt</a:t>
          </a:r>
          <a:r>
            <a:rPr lang="en-US" sz="1600" b="1" baseline="0" dirty="0">
              <a:solidFill>
                <a:srgbClr val="FF0000"/>
              </a:solidFill>
            </a:rPr>
            <a:t> Time = 20 min.</a:t>
          </a:r>
          <a:endParaRPr lang="en-US" sz="1600" b="1" dirty="0">
            <a:solidFill>
              <a:srgbClr val="FF0000"/>
            </a:solidFill>
          </a:endParaRPr>
        </a:p>
      </cdr:txBody>
    </cdr:sp>
  </cdr:relSizeAnchor>
  <cdr:relSizeAnchor xmlns:cdr="http://schemas.openxmlformats.org/drawingml/2006/chartDrawing">
    <cdr:from>
      <cdr:x>0.05102</cdr:x>
      <cdr:y>0.04255</cdr:y>
    </cdr:from>
    <cdr:to>
      <cdr:x>0.5781</cdr:x>
      <cdr:y>0.11199</cdr:y>
    </cdr:to>
    <cdr:sp macro="" textlink="">
      <cdr:nvSpPr>
        <cdr:cNvPr id="4" name="TextBox 1"/>
        <cdr:cNvSpPr txBox="1"/>
      </cdr:nvSpPr>
      <cdr:spPr>
        <a:xfrm xmlns:a="http://schemas.openxmlformats.org/drawingml/2006/main">
          <a:off x="381000" y="152400"/>
          <a:ext cx="3936023" cy="2486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2000" b="1" dirty="0"/>
            <a:t>After Load Leveling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4/30/2020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4/30/2020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877AFEDD-2F9A-43EB-925E-0D8098C0C90B}" type="slidenum">
              <a:rPr lang="en-US"/>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75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charset="-128"/>
              </a:rPr>
              <a:t>Like the soda refrigerators in gas stations</a:t>
            </a:r>
          </a:p>
        </p:txBody>
      </p:sp>
      <p:sp>
        <p:nvSpPr>
          <p:cNvPr id="60420" name="Slide Number Placeholder 3"/>
          <p:cNvSpPr>
            <a:spLocks noGrp="1"/>
          </p:cNvSpPr>
          <p:nvPr>
            <p:ph type="sldNum" sz="quarter" idx="5"/>
          </p:nvPr>
        </p:nvSpPr>
        <p:spPr bwMode="auto">
          <a:noFill/>
          <a:ln>
            <a:miter lim="800000"/>
            <a:headEnd/>
            <a:tailEnd/>
          </a:ln>
        </p:spPr>
        <p:txBody>
          <a:bodyPr/>
          <a:lstStyle/>
          <a:p>
            <a:fld id="{B4976D96-6C59-4DA5-8FB7-2CB4738BE01C}" type="slidenum">
              <a:rPr lang="en-US"/>
              <a:pPr/>
              <a:t>77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charset="-128"/>
              </a:rPr>
              <a:t>Toyota… </a:t>
            </a:r>
          </a:p>
        </p:txBody>
      </p:sp>
      <p:sp>
        <p:nvSpPr>
          <p:cNvPr id="62468" name="Slide Number Placeholder 3"/>
          <p:cNvSpPr>
            <a:spLocks noGrp="1"/>
          </p:cNvSpPr>
          <p:nvPr>
            <p:ph type="sldNum" sz="quarter" idx="5"/>
          </p:nvPr>
        </p:nvSpPr>
        <p:spPr bwMode="auto">
          <a:noFill/>
          <a:ln>
            <a:miter lim="800000"/>
            <a:headEnd/>
            <a:tailEnd/>
          </a:ln>
        </p:spPr>
        <p:txBody>
          <a:bodyPr/>
          <a:lstStyle/>
          <a:p>
            <a:fld id="{B6DA6ED1-65B6-42D7-A2C3-99898D4E9D19}" type="slidenum">
              <a:rPr lang="en-US"/>
              <a:pPr/>
              <a:t>78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charset="-128"/>
              </a:rPr>
              <a:t>Fast food restaurants</a:t>
            </a:r>
          </a:p>
        </p:txBody>
      </p:sp>
      <p:sp>
        <p:nvSpPr>
          <p:cNvPr id="64516" name="Slide Number Placeholder 3"/>
          <p:cNvSpPr>
            <a:spLocks noGrp="1"/>
          </p:cNvSpPr>
          <p:nvPr>
            <p:ph type="sldNum" sz="quarter" idx="5"/>
          </p:nvPr>
        </p:nvSpPr>
        <p:spPr bwMode="auto">
          <a:noFill/>
          <a:ln>
            <a:miter lim="800000"/>
            <a:headEnd/>
            <a:tailEnd/>
          </a:ln>
        </p:spPr>
        <p:txBody>
          <a:bodyPr/>
          <a:lstStyle/>
          <a:p>
            <a:fld id="{2D799F51-F315-4BB3-AA6F-51F94EC0348B}" type="slidenum">
              <a:rPr lang="en-US"/>
              <a:pPr/>
              <a:t>79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p:spPr>
        <p:txBody>
          <a:bodyPr/>
          <a:lstStyle>
            <a:lvl1pPr algn="ctr">
              <a:defRPr sz="5400" b="0" baseline="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438400" y="5562600"/>
            <a:ext cx="6477000" cy="990600"/>
          </a:xfrm>
        </p:spPr>
        <p:txBody>
          <a:bodyPr/>
          <a:lstStyle>
            <a:lvl1pPr algn="r">
              <a:buNone/>
              <a:defRPr>
                <a:solidFill>
                  <a:schemeClr val="bg1"/>
                </a:solidFill>
                <a:latin typeface="Lucida Calligraphy" pitchFamily="66" charset="0"/>
              </a:defRPr>
            </a:lvl1pPr>
          </a:lstStyle>
          <a:p>
            <a:pPr lvl="0"/>
            <a:r>
              <a:rPr lang="en-US" dirty="0" smtClean="0"/>
              <a:t>Click to edit Master text styles</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E195975A-530D-40A4-801F-033EBF9137B9}"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rgbClr val="002060"/>
                </a:solidFill>
              </a:defRPr>
            </a:lvl1pPr>
            <a:lvl2pPr>
              <a:defRPr sz="2600">
                <a:solidFill>
                  <a:srgbClr val="002060"/>
                </a:solidFill>
              </a:defRPr>
            </a:lvl2pPr>
            <a:lvl3pPr>
              <a:defRPr sz="2400">
                <a:solidFill>
                  <a:srgbClr val="002060"/>
                </a:solidFill>
              </a:defRPr>
            </a:lvl3pPr>
            <a:lvl4pPr>
              <a:defRPr sz="2200">
                <a:solidFill>
                  <a:srgbClr val="002060"/>
                </a:solidFill>
              </a:defRPr>
            </a:lvl4pPr>
            <a:lvl5pPr>
              <a:buClrTx/>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E557DC19-580E-4350-BB32-6B633FF49E3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C00000"/>
                </a:solidFill>
              </a:rPr>
              <a:pPr algn="r">
                <a:defRPr/>
              </a:pPr>
              <a:t>‹#›</a:t>
            </a:fld>
            <a:endParaRPr lang="en-US" sz="1200" b="1" i="1" dirty="0">
              <a:solidFill>
                <a:srgbClr val="C0000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err="1">
                <a:solidFill>
                  <a:srgbClr val="C00000"/>
                </a:solidFill>
              </a:rPr>
              <a:t>Ardavan</a:t>
            </a:r>
            <a:r>
              <a:rPr lang="en-US" sz="1200" b="1" i="1" dirty="0">
                <a:solidFill>
                  <a:srgbClr val="C00000"/>
                </a:solidFill>
              </a:rPr>
              <a:t> </a:t>
            </a:r>
            <a:r>
              <a:rPr lang="en-US" sz="1200" b="1" i="1" dirty="0" err="1">
                <a:solidFill>
                  <a:srgbClr val="C00000"/>
                </a:solidFill>
              </a:rPr>
              <a:t>Asef-Vaziri</a:t>
            </a:r>
            <a:r>
              <a:rPr lang="en-US" sz="1200" b="1" i="1" dirty="0">
                <a:solidFill>
                  <a:srgbClr val="C00000"/>
                </a:solidFill>
              </a:rPr>
              <a:t>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C00000"/>
                </a:solidFill>
              </a:rPr>
              <a:t>Lean Thinking:  1- Introduction </a:t>
            </a:r>
            <a:endParaRPr lang="en-US" sz="1200" b="1" i="1" dirty="0">
              <a:solidFill>
                <a:srgbClr val="C00000"/>
              </a:solidFill>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C0000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C0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err="1">
                <a:solidFill>
                  <a:srgbClr val="00B050"/>
                </a:solidFill>
              </a:rPr>
              <a:t>Ardavan</a:t>
            </a:r>
            <a:r>
              <a:rPr lang="en-US" sz="1200" b="1" i="1" dirty="0">
                <a:solidFill>
                  <a:srgbClr val="00B050"/>
                </a:solidFill>
              </a:rPr>
              <a:t> </a:t>
            </a:r>
            <a:r>
              <a:rPr lang="en-US" sz="1200" b="1" i="1" dirty="0" err="1">
                <a:solidFill>
                  <a:srgbClr val="00B050"/>
                </a:solidFill>
              </a:rPr>
              <a:t>Asef-Vaziri</a:t>
            </a:r>
            <a:r>
              <a:rPr lang="en-US" sz="1200" b="1" i="1" dirty="0">
                <a:solidFill>
                  <a:srgbClr val="00B050"/>
                </a:solidFill>
              </a:rPr>
              <a:t>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err="1">
                <a:solidFill>
                  <a:srgbClr val="002060"/>
                </a:solidFill>
              </a:rPr>
              <a:t>Ardavan</a:t>
            </a:r>
            <a:r>
              <a:rPr lang="en-US" sz="1200" b="1" i="1" dirty="0">
                <a:solidFill>
                  <a:srgbClr val="002060"/>
                </a:solidFill>
              </a:rPr>
              <a:t> </a:t>
            </a:r>
            <a:r>
              <a:rPr lang="en-US" sz="1200" b="1" i="1" dirty="0" err="1">
                <a:solidFill>
                  <a:srgbClr val="002060"/>
                </a:solidFill>
              </a:rPr>
              <a:t>Asef-Vaziri</a:t>
            </a:r>
            <a:r>
              <a:rPr lang="en-US" sz="1200" b="1" i="1" dirty="0">
                <a:solidFill>
                  <a:srgbClr val="002060"/>
                </a:solidFill>
              </a:rPr>
              <a:t>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2060"/>
                </a:solidFill>
              </a:rPr>
              <a:t>Lean Thinking:  1- Introduction </a:t>
            </a:r>
            <a:endParaRPr lang="en-US" sz="1200" b="1" i="1" dirty="0">
              <a:solidFill>
                <a:srgbClr val="002060"/>
              </a:solidFill>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 id="2147483770" r:id="rId4"/>
    <p:sldLayoutId id="2147483771" r:id="rId5"/>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err="1">
                <a:solidFill>
                  <a:srgbClr val="00B050"/>
                </a:solidFill>
              </a:rPr>
              <a:t>Ardavan</a:t>
            </a:r>
            <a:r>
              <a:rPr lang="en-US" sz="1200" b="1" i="1" dirty="0">
                <a:solidFill>
                  <a:srgbClr val="00B050"/>
                </a:solidFill>
              </a:rPr>
              <a:t> </a:t>
            </a:r>
            <a:r>
              <a:rPr lang="en-US" sz="1200" b="1" i="1" dirty="0" err="1">
                <a:solidFill>
                  <a:srgbClr val="00B050"/>
                </a:solidFill>
              </a:rPr>
              <a:t>Asef-Vaziri</a:t>
            </a:r>
            <a:r>
              <a:rPr lang="en-US" sz="1200" b="1" i="1" dirty="0">
                <a:solidFill>
                  <a:srgbClr val="00B050"/>
                </a:solidFill>
              </a:rPr>
              <a:t>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lipartconnection.com/searchsite/download?oid=1229145&amp;fmt=GI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hyperlink" Target="https://www.arttoday.com/Main/signup/index?PRODUCT=AT_TIME_07" TargetMode="External"/><Relationship Id="rId4" Type="http://schemas.openxmlformats.org/officeDocument/2006/relationships/image" Target="../media/image7.wmf"/></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image" Target="../media/image19.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9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image" Target="../media/image27.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dirty="0" smtClean="0">
                <a:ea typeface="ＭＳ Ｐゴシック" charset="-128"/>
              </a:rPr>
              <a:t>Building Lean Systems</a:t>
            </a:r>
          </a:p>
        </p:txBody>
      </p:sp>
      <p:pic>
        <p:nvPicPr>
          <p:cNvPr id="3" name="Picture 3" descr="pe02002_"/>
          <p:cNvPicPr>
            <a:picLocks noChangeAspect="1" noChangeArrowheads="1"/>
          </p:cNvPicPr>
          <p:nvPr/>
        </p:nvPicPr>
        <p:blipFill>
          <a:blip r:embed="rId2"/>
          <a:srcRect/>
          <a:stretch>
            <a:fillRect/>
          </a:stretch>
        </p:blipFill>
        <p:spPr bwMode="auto">
          <a:xfrm>
            <a:off x="3436938" y="1981200"/>
            <a:ext cx="2416175" cy="2419350"/>
          </a:xfrm>
          <a:prstGeom prst="rect">
            <a:avLst/>
          </a:prstGeom>
          <a:noFill/>
        </p:spPr>
      </p:pic>
      <p:sp>
        <p:nvSpPr>
          <p:cNvPr id="4" name="Content Placeholder 5"/>
          <p:cNvSpPr>
            <a:spLocks noGrp="1"/>
          </p:cNvSpPr>
          <p:nvPr>
            <p:ph sz="half" idx="2"/>
          </p:nvPr>
        </p:nvSpPr>
        <p:spPr>
          <a:xfrm>
            <a:off x="152400" y="4724400"/>
            <a:ext cx="8763000" cy="2133600"/>
          </a:xfrm>
        </p:spPr>
        <p:txBody>
          <a:bodyPr/>
          <a:lstStyle/>
          <a:p>
            <a:r>
              <a:rPr lang="en-US" i="1" dirty="0" smtClean="0"/>
              <a:t>Nothing focuses the mind better than the constant sight of a competitor who wants to wipe you off the map. </a:t>
            </a:r>
            <a:endParaRPr lang="en-US" dirty="0" smtClean="0"/>
          </a:p>
          <a:p>
            <a:r>
              <a:rPr lang="en-US" b="1" dirty="0" smtClean="0"/>
              <a:t>Wayne Calloway</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Toyota Production System: </a:t>
            </a:r>
            <a:r>
              <a:rPr lang="en-US" dirty="0" smtClean="0"/>
              <a:t>In 1960s, Japanese manufacturers. dedicated themselves to building compact and subcompact cars with excellent fuel economy. They succeeded in producing those vehicles at low cost by adopting the just-in-time (JIT) production management philosophy and system. The JIT management system, invented by the Toyota Motor Corporation, owes its conception and evolution to two individuals, Kiichiro Toyoda and </a:t>
            </a:r>
            <a:r>
              <a:rPr lang="en-US" dirty="0" err="1" smtClean="0"/>
              <a:t>Taiichi</a:t>
            </a:r>
            <a:r>
              <a:rPr lang="en-US" dirty="0" smtClean="0"/>
              <a:t> </a:t>
            </a:r>
            <a:r>
              <a:rPr lang="en-US" dirty="0" err="1" smtClean="0"/>
              <a:t>Ohno</a:t>
            </a:r>
            <a:r>
              <a:rPr lang="en-US" dirty="0" smtClean="0"/>
              <a:t>; the latter is widely acknowledged as the creator of the Toyota Production System (TPS).</a:t>
            </a:r>
            <a:br>
              <a:rPr lang="en-US" dirty="0" smtClean="0"/>
            </a:br>
            <a:r>
              <a:rPr lang="en-US" dirty="0" smtClean="0"/>
              <a:t/>
            </a:r>
            <a:br>
              <a:rPr lang="en-US" dirty="0" smtClean="0"/>
            </a:br>
            <a:r>
              <a:rPr lang="en-US" dirty="0" smtClean="0"/>
              <a:t>Inspired by Henry Ford's book, </a:t>
            </a:r>
            <a:r>
              <a:rPr lang="en-US" i="1" dirty="0" smtClean="0"/>
              <a:t>Today and Tomorrow, </a:t>
            </a:r>
            <a:r>
              <a:rPr lang="en-US" dirty="0" smtClean="0"/>
              <a:t>Kiichiro</a:t>
            </a:r>
            <a:br>
              <a:rPr lang="en-US" dirty="0" smtClean="0"/>
            </a:br>
            <a:r>
              <a:rPr lang="en-US" dirty="0" smtClean="0"/>
              <a:t>Toyoda had formulated as early as 1936 a clear mental picture of the production system he wanted. The basic idea was to produce only what was needed on a given day to initiate a production run only </a:t>
            </a:r>
            <a:r>
              <a:rPr lang="en-US" i="1" dirty="0" smtClean="0"/>
              <a:t>when it was needed, </a:t>
            </a:r>
            <a:r>
              <a:rPr lang="en-US" dirty="0" smtClean="0"/>
              <a:t>rather than in anticipation of a demand. He initiated this idea in the automobile department he had started within his father's enterprise, the Toyoda Automatic Loom Works. </a:t>
            </a:r>
            <a:endParaRPr lang="en-US" dirty="0" smtClean="0">
              <a:ea typeface="Times New Roman"/>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Slips were passed around indicating the number of parts to be made or processed that day. This was the origin of the </a:t>
            </a:r>
            <a:r>
              <a:rPr lang="en-US" i="1" dirty="0" err="1" smtClean="0"/>
              <a:t>kan</a:t>
            </a:r>
            <a:r>
              <a:rPr lang="en-US" i="1" dirty="0" smtClean="0"/>
              <a:t>-ban </a:t>
            </a:r>
            <a:r>
              <a:rPr lang="en-US" dirty="0" smtClean="0"/>
              <a:t>method of production that became the basis for the JIT system. Toyoda began convincing suppliers to cooperate with his JIT system. He also changed the traditional physical layout of the plant so that machine tools were organized in a flow line. That made the supply line shorter so parts could get into the assembly process sooner.</a:t>
            </a:r>
            <a:br>
              <a:rPr lang="en-US" dirty="0" smtClean="0"/>
            </a:br>
            <a:r>
              <a:rPr lang="en-US" dirty="0" smtClean="0"/>
              <a:t/>
            </a:r>
            <a:br>
              <a:rPr lang="en-US" dirty="0" smtClean="0"/>
            </a:br>
            <a:r>
              <a:rPr lang="en-US" dirty="0" smtClean="0"/>
              <a:t>In 1950, Kiichiro Toyoda's cousin, </a:t>
            </a:r>
            <a:r>
              <a:rPr lang="en-US" dirty="0" err="1" smtClean="0"/>
              <a:t>Eiji</a:t>
            </a:r>
            <a:r>
              <a:rPr lang="en-US" dirty="0" smtClean="0"/>
              <a:t> Toyoda, toured Ford Motor Company. An important process he learned about during the trip was the Ford suggestion system. </a:t>
            </a:r>
            <a:r>
              <a:rPr lang="en-US" dirty="0" err="1" smtClean="0"/>
              <a:t>Eiji</a:t>
            </a:r>
            <a:r>
              <a:rPr lang="en-US" dirty="0" smtClean="0"/>
              <a:t> Toyoda instituted the concept and it became to be one of the major building blocks of continuous improvement </a:t>
            </a:r>
            <a:r>
              <a:rPr lang="en-US" i="1" dirty="0" smtClean="0"/>
              <a:t>(kaizen). </a:t>
            </a:r>
            <a:br>
              <a:rPr lang="en-US" i="1" dirty="0" smtClean="0"/>
            </a:br>
            <a:r>
              <a:rPr lang="en-US" i="1" dirty="0" smtClean="0"/>
              <a:t/>
            </a:r>
            <a:br>
              <a:rPr lang="en-US" i="1" dirty="0" smtClean="0"/>
            </a:br>
            <a:r>
              <a:rPr lang="en-US" dirty="0" smtClean="0"/>
              <a:t>On his return to Japan, he sought the help of </a:t>
            </a:r>
            <a:r>
              <a:rPr lang="en-US" dirty="0" err="1" smtClean="0"/>
              <a:t>Taiichi</a:t>
            </a:r>
            <a:r>
              <a:rPr lang="en-US" dirty="0" smtClean="0"/>
              <a:t> </a:t>
            </a:r>
            <a:r>
              <a:rPr lang="en-US" dirty="0" err="1" smtClean="0"/>
              <a:t>Ohno</a:t>
            </a:r>
            <a:r>
              <a:rPr lang="en-US" dirty="0" smtClean="0"/>
              <a:t> to produce cars in small batches more efficiently than the big U.S. enterprises were able to.</a:t>
            </a:r>
            <a:br>
              <a:rPr lang="en-US" dirty="0" smtClean="0"/>
            </a:br>
            <a:endParaRPr lang="en-US" dirty="0" smtClean="0">
              <a:ea typeface="Times New Roman"/>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Ohno</a:t>
            </a:r>
            <a:r>
              <a:rPr lang="en-US" dirty="0" smtClean="0"/>
              <a:t> was an ardent admirer of Ford and credits his contributions to TPS to two main concepts.  The first concept, the moving assembly line, he had found in Henry Ford's book </a:t>
            </a:r>
            <a:r>
              <a:rPr lang="en-US" i="1" dirty="0" smtClean="0"/>
              <a:t>Today and Tomorrow. </a:t>
            </a:r>
            <a:r>
              <a:rPr lang="en-US" dirty="0" smtClean="0"/>
              <a:t>The second concept was the supermarket operations he saw on a visit to the United States in 1956 that provided stores with a continuous supply of merchandise. </a:t>
            </a:r>
            <a:br>
              <a:rPr lang="en-US" dirty="0" smtClean="0"/>
            </a:br>
            <a:r>
              <a:rPr lang="en-US" dirty="0" smtClean="0"/>
              <a:t/>
            </a:r>
            <a:br>
              <a:rPr lang="en-US" dirty="0" smtClean="0"/>
            </a:br>
            <a:r>
              <a:rPr lang="en-US" dirty="0" err="1" smtClean="0"/>
              <a:t>Ohno</a:t>
            </a:r>
            <a:r>
              <a:rPr lang="en-US" dirty="0" smtClean="0"/>
              <a:t> set up a pull system in which each production process became a supermarket for the succeeding process: Each process would produce to replenish only the items that the downstream process had used.</a:t>
            </a:r>
            <a:br>
              <a:rPr lang="en-US" dirty="0" smtClean="0"/>
            </a:br>
            <a:r>
              <a:rPr lang="en-US" dirty="0" smtClean="0"/>
              <a:t/>
            </a:r>
            <a:br>
              <a:rPr lang="en-US" dirty="0" smtClean="0"/>
            </a:br>
            <a:r>
              <a:rPr lang="en-US" dirty="0" smtClean="0"/>
              <a:t>Like Ford, </a:t>
            </a:r>
            <a:r>
              <a:rPr lang="en-US" dirty="0" err="1" smtClean="0"/>
              <a:t>Ohno</a:t>
            </a:r>
            <a:r>
              <a:rPr lang="en-US" dirty="0" smtClean="0"/>
              <a:t> emphasized waste reduction. </a:t>
            </a:r>
            <a:r>
              <a:rPr lang="en-US" dirty="0" err="1" smtClean="0"/>
              <a:t>Ohno's</a:t>
            </a:r>
            <a:r>
              <a:rPr lang="en-US" dirty="0" smtClean="0"/>
              <a:t> contention was that waste is so prevalent that we do not eliminate it because we learn to live with or work around it. He modified Ford's ideas to reflect modern market demands. Ford had offered his customers cars in only one color to reduce changeover times between paint colors. Subsequent efforts to introduce product variety into U.S. car industry offerings were hampered by those large changeover times for products as well as paint colors. </a:t>
            </a:r>
            <a:br>
              <a:rPr lang="en-US" dirty="0" smtClean="0"/>
            </a:br>
            <a:endParaRPr lang="en-US" dirty="0" smtClean="0">
              <a:ea typeface="Times New Roman"/>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apparent inflexibility had become a corporate millstone for U.S. auto makers. The Japanese refused to accept changeover times as a constraint. Instead, they focused relentlessly on reducing changeover times, and they did so. This made it possible for them to provide product variety without having to produce large lots. The Toyota production system is the antithesis of large-lot production, </a:t>
            </a:r>
            <a:r>
              <a:rPr lang="en-US" i="1" dirty="0" smtClean="0"/>
              <a:t>not </a:t>
            </a:r>
            <a:r>
              <a:rPr lang="en-US" dirty="0" smtClean="0"/>
              <a:t>mass production. Japanese autos were now highly competitive against the U.S. and other foreign cars, both in quality and cost.</a:t>
            </a:r>
            <a:br>
              <a:rPr lang="en-US" dirty="0" smtClean="0"/>
            </a:br>
            <a:r>
              <a:rPr lang="en-US" dirty="0" smtClean="0"/>
              <a:t/>
            </a:r>
            <a:br>
              <a:rPr lang="en-US" dirty="0" smtClean="0"/>
            </a:br>
            <a:r>
              <a:rPr lang="en-US" b="1" dirty="0" smtClean="0"/>
              <a:t>Lessons Learned: </a:t>
            </a:r>
            <a:r>
              <a:rPr lang="en-US" dirty="0" smtClean="0"/>
              <a:t>The brief journey back in time showed that a number of elements in the Toyota Production System- kaizen, flow, pull production, and waste elimination-were inspired by Henry Ford. At the same time, the journey also revealed the dangers of complacency and the critical need for enterprises to avoid adopting tools and techniques in a piecemeal manner. JIT, for instance, emphasizes working with </a:t>
            </a:r>
            <a:r>
              <a:rPr lang="en-US" i="1" dirty="0" err="1" smtClean="0"/>
              <a:t>kanbans</a:t>
            </a:r>
            <a:r>
              <a:rPr lang="en-US" i="1" dirty="0" smtClean="0"/>
              <a:t> </a:t>
            </a:r>
            <a:r>
              <a:rPr lang="en-US" dirty="0" smtClean="0"/>
              <a:t>and minimal inventories, but just trying to reduce inventories without considering other factors can have serious consequences because the system is now much more vulnerable to disruptions. </a:t>
            </a:r>
            <a:br>
              <a:rPr lang="en-US" dirty="0" smtClean="0"/>
            </a:br>
            <a:endParaRPr lang="en-US" dirty="0" smtClean="0">
              <a:ea typeface="Times New Roman"/>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ea typeface="Times New Roman"/>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A "river and rocks" analogy likens the water level to the inventory level in a facility. A higher water level hides potential blemishes in the process, such as unreliable suppliers, scrap loss, and machine breakdowns. </a:t>
            </a:r>
          </a:p>
          <a:p>
            <a:pPr>
              <a:buNone/>
            </a:pPr>
            <a:r>
              <a:rPr lang="en-US" sz="2400" dirty="0" smtClean="0"/>
              <a:t>As the water (inventory) level is low­ered, these problems surface, forcing management to correct the defects. The key is to resist the temptation to reduce the inventory level too quickly. Rather, the idea is to lower the water level a little, break apart the exposed rocks (obstacles), and then lower the water level once again.</a:t>
            </a:r>
            <a:br>
              <a:rPr lang="en-US" sz="2400" dirty="0" smtClean="0"/>
            </a:br>
            <a:endParaRPr lang="en-US" sz="2400" dirty="0" smtClean="0"/>
          </a:p>
        </p:txBody>
      </p:sp>
      <p:sp>
        <p:nvSpPr>
          <p:cNvPr id="3" name="Title 2"/>
          <p:cNvSpPr>
            <a:spLocks noGrp="1"/>
          </p:cNvSpPr>
          <p:nvPr>
            <p:ph type="title"/>
          </p:nvPr>
        </p:nvSpPr>
        <p:spPr/>
        <p:txBody>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Enable Flow</a:t>
            </a:r>
            <a:endParaRPr lang="en-US" dirty="0"/>
          </a:p>
        </p:txBody>
      </p:sp>
      <p:sp>
        <p:nvSpPr>
          <p:cNvPr id="4" name="Freeform 44"/>
          <p:cNvSpPr>
            <a:spLocks/>
          </p:cNvSpPr>
          <p:nvPr/>
        </p:nvSpPr>
        <p:spPr bwMode="auto">
          <a:xfrm>
            <a:off x="338138" y="4114800"/>
            <a:ext cx="709612" cy="1168400"/>
          </a:xfrm>
          <a:custGeom>
            <a:avLst/>
            <a:gdLst>
              <a:gd name="T0" fmla="*/ 193 w 468"/>
              <a:gd name="T1" fmla="*/ 26 h 793"/>
              <a:gd name="T2" fmla="*/ 139 w 468"/>
              <a:gd name="T3" fmla="*/ 68 h 793"/>
              <a:gd name="T4" fmla="*/ 108 w 468"/>
              <a:gd name="T5" fmla="*/ 94 h 793"/>
              <a:gd name="T6" fmla="*/ 101 w 468"/>
              <a:gd name="T7" fmla="*/ 109 h 793"/>
              <a:gd name="T8" fmla="*/ 97 w 468"/>
              <a:gd name="T9" fmla="*/ 125 h 793"/>
              <a:gd name="T10" fmla="*/ 93 w 468"/>
              <a:gd name="T11" fmla="*/ 140 h 793"/>
              <a:gd name="T12" fmla="*/ 87 w 468"/>
              <a:gd name="T13" fmla="*/ 151 h 793"/>
              <a:gd name="T14" fmla="*/ 76 w 468"/>
              <a:gd name="T15" fmla="*/ 162 h 793"/>
              <a:gd name="T16" fmla="*/ 58 w 468"/>
              <a:gd name="T17" fmla="*/ 166 h 793"/>
              <a:gd name="T18" fmla="*/ 48 w 468"/>
              <a:gd name="T19" fmla="*/ 208 h 793"/>
              <a:gd name="T20" fmla="*/ 44 w 468"/>
              <a:gd name="T21" fmla="*/ 224 h 793"/>
              <a:gd name="T22" fmla="*/ 37 w 468"/>
              <a:gd name="T23" fmla="*/ 260 h 793"/>
              <a:gd name="T24" fmla="*/ 36 w 468"/>
              <a:gd name="T25" fmla="*/ 322 h 793"/>
              <a:gd name="T26" fmla="*/ 40 w 468"/>
              <a:gd name="T27" fmla="*/ 401 h 793"/>
              <a:gd name="T28" fmla="*/ 45 w 468"/>
              <a:gd name="T29" fmla="*/ 474 h 793"/>
              <a:gd name="T30" fmla="*/ 47 w 468"/>
              <a:gd name="T31" fmla="*/ 495 h 793"/>
              <a:gd name="T32" fmla="*/ 40 w 468"/>
              <a:gd name="T33" fmla="*/ 515 h 793"/>
              <a:gd name="T34" fmla="*/ 31 w 468"/>
              <a:gd name="T35" fmla="*/ 526 h 793"/>
              <a:gd name="T36" fmla="*/ 19 w 468"/>
              <a:gd name="T37" fmla="*/ 537 h 793"/>
              <a:gd name="T38" fmla="*/ 8 w 468"/>
              <a:gd name="T39" fmla="*/ 578 h 793"/>
              <a:gd name="T40" fmla="*/ 1 w 468"/>
              <a:gd name="T41" fmla="*/ 625 h 793"/>
              <a:gd name="T42" fmla="*/ 1 w 468"/>
              <a:gd name="T43" fmla="*/ 667 h 793"/>
              <a:gd name="T44" fmla="*/ 10 w 468"/>
              <a:gd name="T45" fmla="*/ 714 h 793"/>
              <a:gd name="T46" fmla="*/ 13 w 468"/>
              <a:gd name="T47" fmla="*/ 719 h 793"/>
              <a:gd name="T48" fmla="*/ 27 w 468"/>
              <a:gd name="T49" fmla="*/ 724 h 793"/>
              <a:gd name="T50" fmla="*/ 45 w 468"/>
              <a:gd name="T51" fmla="*/ 739 h 793"/>
              <a:gd name="T52" fmla="*/ 61 w 468"/>
              <a:gd name="T53" fmla="*/ 761 h 793"/>
              <a:gd name="T54" fmla="*/ 76 w 468"/>
              <a:gd name="T55" fmla="*/ 765 h 793"/>
              <a:gd name="T56" fmla="*/ 87 w 468"/>
              <a:gd name="T57" fmla="*/ 765 h 793"/>
              <a:gd name="T58" fmla="*/ 104 w 468"/>
              <a:gd name="T59" fmla="*/ 761 h 793"/>
              <a:gd name="T60" fmla="*/ 124 w 468"/>
              <a:gd name="T61" fmla="*/ 761 h 793"/>
              <a:gd name="T62" fmla="*/ 144 w 468"/>
              <a:gd name="T63" fmla="*/ 761 h 793"/>
              <a:gd name="T64" fmla="*/ 167 w 468"/>
              <a:gd name="T65" fmla="*/ 761 h 793"/>
              <a:gd name="T66" fmla="*/ 195 w 468"/>
              <a:gd name="T67" fmla="*/ 761 h 793"/>
              <a:gd name="T68" fmla="*/ 229 w 468"/>
              <a:gd name="T69" fmla="*/ 765 h 793"/>
              <a:gd name="T70" fmla="*/ 264 w 468"/>
              <a:gd name="T71" fmla="*/ 771 h 793"/>
              <a:gd name="T72" fmla="*/ 292 w 468"/>
              <a:gd name="T73" fmla="*/ 787 h 793"/>
              <a:gd name="T74" fmla="*/ 339 w 468"/>
              <a:gd name="T75" fmla="*/ 792 h 793"/>
              <a:gd name="T76" fmla="*/ 381 w 468"/>
              <a:gd name="T77" fmla="*/ 781 h 793"/>
              <a:gd name="T78" fmla="*/ 395 w 468"/>
              <a:gd name="T79" fmla="*/ 765 h 793"/>
              <a:gd name="T80" fmla="*/ 409 w 468"/>
              <a:gd name="T81" fmla="*/ 734 h 793"/>
              <a:gd name="T82" fmla="*/ 421 w 468"/>
              <a:gd name="T83" fmla="*/ 714 h 793"/>
              <a:gd name="T84" fmla="*/ 429 w 468"/>
              <a:gd name="T85" fmla="*/ 688 h 793"/>
              <a:gd name="T86" fmla="*/ 436 w 468"/>
              <a:gd name="T87" fmla="*/ 662 h 793"/>
              <a:gd name="T88" fmla="*/ 439 w 468"/>
              <a:gd name="T89" fmla="*/ 651 h 793"/>
              <a:gd name="T90" fmla="*/ 447 w 468"/>
              <a:gd name="T91" fmla="*/ 625 h 793"/>
              <a:gd name="T92" fmla="*/ 452 w 468"/>
              <a:gd name="T93" fmla="*/ 605 h 793"/>
              <a:gd name="T94" fmla="*/ 455 w 468"/>
              <a:gd name="T95" fmla="*/ 594 h 793"/>
              <a:gd name="T96" fmla="*/ 464 w 468"/>
              <a:gd name="T97" fmla="*/ 505 h 793"/>
              <a:gd name="T98" fmla="*/ 467 w 468"/>
              <a:gd name="T99" fmla="*/ 432 h 793"/>
              <a:gd name="T100" fmla="*/ 464 w 468"/>
              <a:gd name="T101" fmla="*/ 386 h 793"/>
              <a:gd name="T102" fmla="*/ 458 w 468"/>
              <a:gd name="T103" fmla="*/ 338 h 793"/>
              <a:gd name="T104" fmla="*/ 445 w 468"/>
              <a:gd name="T105" fmla="*/ 291 h 793"/>
              <a:gd name="T106" fmla="*/ 425 w 468"/>
              <a:gd name="T107" fmla="*/ 255 h 793"/>
              <a:gd name="T108" fmla="*/ 400 w 468"/>
              <a:gd name="T109" fmla="*/ 197 h 793"/>
              <a:gd name="T110" fmla="*/ 378 w 468"/>
              <a:gd name="T111" fmla="*/ 146 h 793"/>
              <a:gd name="T112" fmla="*/ 359 w 468"/>
              <a:gd name="T113" fmla="*/ 109 h 793"/>
              <a:gd name="T114" fmla="*/ 338 w 468"/>
              <a:gd name="T115" fmla="*/ 72 h 793"/>
              <a:gd name="T116" fmla="*/ 321 w 468"/>
              <a:gd name="T117" fmla="*/ 46 h 793"/>
              <a:gd name="T118" fmla="*/ 304 w 468"/>
              <a:gd name="T119" fmla="*/ 21 h 793"/>
              <a:gd name="T120" fmla="*/ 281 w 468"/>
              <a:gd name="T121" fmla="*/ 5 h 793"/>
              <a:gd name="T122" fmla="*/ 243 w 468"/>
              <a:gd name="T123" fmla="*/ 0 h 7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793"/>
              <a:gd name="T188" fmla="*/ 468 w 468"/>
              <a:gd name="T189" fmla="*/ 793 h 7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793">
                <a:moveTo>
                  <a:pt x="221" y="5"/>
                </a:moveTo>
                <a:lnTo>
                  <a:pt x="193" y="26"/>
                </a:lnTo>
                <a:lnTo>
                  <a:pt x="167" y="46"/>
                </a:lnTo>
                <a:lnTo>
                  <a:pt x="139" y="68"/>
                </a:lnTo>
                <a:lnTo>
                  <a:pt x="113" y="88"/>
                </a:lnTo>
                <a:lnTo>
                  <a:pt x="108" y="94"/>
                </a:lnTo>
                <a:lnTo>
                  <a:pt x="104" y="104"/>
                </a:lnTo>
                <a:lnTo>
                  <a:pt x="101" y="109"/>
                </a:lnTo>
                <a:lnTo>
                  <a:pt x="100" y="114"/>
                </a:lnTo>
                <a:lnTo>
                  <a:pt x="97" y="125"/>
                </a:lnTo>
                <a:lnTo>
                  <a:pt x="96" y="135"/>
                </a:lnTo>
                <a:lnTo>
                  <a:pt x="93" y="140"/>
                </a:lnTo>
                <a:lnTo>
                  <a:pt x="90" y="146"/>
                </a:lnTo>
                <a:lnTo>
                  <a:pt x="87" y="151"/>
                </a:lnTo>
                <a:lnTo>
                  <a:pt x="81" y="156"/>
                </a:lnTo>
                <a:lnTo>
                  <a:pt x="76" y="162"/>
                </a:lnTo>
                <a:lnTo>
                  <a:pt x="68" y="162"/>
                </a:lnTo>
                <a:lnTo>
                  <a:pt x="58" y="166"/>
                </a:lnTo>
                <a:lnTo>
                  <a:pt x="52" y="193"/>
                </a:lnTo>
                <a:lnTo>
                  <a:pt x="48" y="208"/>
                </a:lnTo>
                <a:lnTo>
                  <a:pt x="45" y="219"/>
                </a:lnTo>
                <a:lnTo>
                  <a:pt x="44" y="224"/>
                </a:lnTo>
                <a:lnTo>
                  <a:pt x="40" y="245"/>
                </a:lnTo>
                <a:lnTo>
                  <a:pt x="37" y="260"/>
                </a:lnTo>
                <a:lnTo>
                  <a:pt x="33" y="281"/>
                </a:lnTo>
                <a:lnTo>
                  <a:pt x="36" y="322"/>
                </a:lnTo>
                <a:lnTo>
                  <a:pt x="39" y="359"/>
                </a:lnTo>
                <a:lnTo>
                  <a:pt x="40" y="401"/>
                </a:lnTo>
                <a:lnTo>
                  <a:pt x="41" y="438"/>
                </a:lnTo>
                <a:lnTo>
                  <a:pt x="45" y="474"/>
                </a:lnTo>
                <a:lnTo>
                  <a:pt x="47" y="484"/>
                </a:lnTo>
                <a:lnTo>
                  <a:pt x="47" y="495"/>
                </a:lnTo>
                <a:lnTo>
                  <a:pt x="44" y="505"/>
                </a:lnTo>
                <a:lnTo>
                  <a:pt x="40" y="515"/>
                </a:lnTo>
                <a:lnTo>
                  <a:pt x="36" y="521"/>
                </a:lnTo>
                <a:lnTo>
                  <a:pt x="31" y="526"/>
                </a:lnTo>
                <a:lnTo>
                  <a:pt x="25" y="531"/>
                </a:lnTo>
                <a:lnTo>
                  <a:pt x="19" y="537"/>
                </a:lnTo>
                <a:lnTo>
                  <a:pt x="13" y="557"/>
                </a:lnTo>
                <a:lnTo>
                  <a:pt x="8" y="578"/>
                </a:lnTo>
                <a:lnTo>
                  <a:pt x="4" y="599"/>
                </a:lnTo>
                <a:lnTo>
                  <a:pt x="1" y="625"/>
                </a:lnTo>
                <a:lnTo>
                  <a:pt x="0" y="646"/>
                </a:lnTo>
                <a:lnTo>
                  <a:pt x="1" y="667"/>
                </a:lnTo>
                <a:lnTo>
                  <a:pt x="4" y="693"/>
                </a:lnTo>
                <a:lnTo>
                  <a:pt x="10" y="714"/>
                </a:lnTo>
                <a:lnTo>
                  <a:pt x="12" y="719"/>
                </a:lnTo>
                <a:lnTo>
                  <a:pt x="13" y="719"/>
                </a:lnTo>
                <a:lnTo>
                  <a:pt x="20" y="724"/>
                </a:lnTo>
                <a:lnTo>
                  <a:pt x="27" y="724"/>
                </a:lnTo>
                <a:lnTo>
                  <a:pt x="33" y="724"/>
                </a:lnTo>
                <a:lnTo>
                  <a:pt x="45" y="739"/>
                </a:lnTo>
                <a:lnTo>
                  <a:pt x="55" y="750"/>
                </a:lnTo>
                <a:lnTo>
                  <a:pt x="61" y="761"/>
                </a:lnTo>
                <a:lnTo>
                  <a:pt x="67" y="765"/>
                </a:lnTo>
                <a:lnTo>
                  <a:pt x="76" y="765"/>
                </a:lnTo>
                <a:lnTo>
                  <a:pt x="81" y="765"/>
                </a:lnTo>
                <a:lnTo>
                  <a:pt x="87" y="765"/>
                </a:lnTo>
                <a:lnTo>
                  <a:pt x="95" y="765"/>
                </a:lnTo>
                <a:lnTo>
                  <a:pt x="104" y="761"/>
                </a:lnTo>
                <a:lnTo>
                  <a:pt x="117" y="761"/>
                </a:lnTo>
                <a:lnTo>
                  <a:pt x="124" y="761"/>
                </a:lnTo>
                <a:lnTo>
                  <a:pt x="133" y="761"/>
                </a:lnTo>
                <a:lnTo>
                  <a:pt x="144" y="761"/>
                </a:lnTo>
                <a:lnTo>
                  <a:pt x="155" y="761"/>
                </a:lnTo>
                <a:lnTo>
                  <a:pt x="167" y="761"/>
                </a:lnTo>
                <a:lnTo>
                  <a:pt x="180" y="761"/>
                </a:lnTo>
                <a:lnTo>
                  <a:pt x="195" y="761"/>
                </a:lnTo>
                <a:lnTo>
                  <a:pt x="211" y="761"/>
                </a:lnTo>
                <a:lnTo>
                  <a:pt x="229" y="765"/>
                </a:lnTo>
                <a:lnTo>
                  <a:pt x="248" y="765"/>
                </a:lnTo>
                <a:lnTo>
                  <a:pt x="264" y="771"/>
                </a:lnTo>
                <a:lnTo>
                  <a:pt x="277" y="776"/>
                </a:lnTo>
                <a:lnTo>
                  <a:pt x="292" y="787"/>
                </a:lnTo>
                <a:lnTo>
                  <a:pt x="307" y="792"/>
                </a:lnTo>
                <a:lnTo>
                  <a:pt x="339" y="792"/>
                </a:lnTo>
                <a:lnTo>
                  <a:pt x="372" y="787"/>
                </a:lnTo>
                <a:lnTo>
                  <a:pt x="381" y="781"/>
                </a:lnTo>
                <a:lnTo>
                  <a:pt x="389" y="776"/>
                </a:lnTo>
                <a:lnTo>
                  <a:pt x="395" y="765"/>
                </a:lnTo>
                <a:lnTo>
                  <a:pt x="400" y="755"/>
                </a:lnTo>
                <a:lnTo>
                  <a:pt x="409" y="734"/>
                </a:lnTo>
                <a:lnTo>
                  <a:pt x="415" y="724"/>
                </a:lnTo>
                <a:lnTo>
                  <a:pt x="421" y="714"/>
                </a:lnTo>
                <a:lnTo>
                  <a:pt x="425" y="698"/>
                </a:lnTo>
                <a:lnTo>
                  <a:pt x="429" y="688"/>
                </a:lnTo>
                <a:lnTo>
                  <a:pt x="433" y="667"/>
                </a:lnTo>
                <a:lnTo>
                  <a:pt x="436" y="662"/>
                </a:lnTo>
                <a:lnTo>
                  <a:pt x="437" y="656"/>
                </a:lnTo>
                <a:lnTo>
                  <a:pt x="439" y="651"/>
                </a:lnTo>
                <a:lnTo>
                  <a:pt x="441" y="640"/>
                </a:lnTo>
                <a:lnTo>
                  <a:pt x="447" y="625"/>
                </a:lnTo>
                <a:lnTo>
                  <a:pt x="449" y="614"/>
                </a:lnTo>
                <a:lnTo>
                  <a:pt x="452" y="605"/>
                </a:lnTo>
                <a:lnTo>
                  <a:pt x="453" y="599"/>
                </a:lnTo>
                <a:lnTo>
                  <a:pt x="455" y="594"/>
                </a:lnTo>
                <a:lnTo>
                  <a:pt x="459" y="552"/>
                </a:lnTo>
                <a:lnTo>
                  <a:pt x="464" y="505"/>
                </a:lnTo>
                <a:lnTo>
                  <a:pt x="467" y="458"/>
                </a:lnTo>
                <a:lnTo>
                  <a:pt x="467" y="432"/>
                </a:lnTo>
                <a:lnTo>
                  <a:pt x="467" y="406"/>
                </a:lnTo>
                <a:lnTo>
                  <a:pt x="464" y="386"/>
                </a:lnTo>
                <a:lnTo>
                  <a:pt x="461" y="359"/>
                </a:lnTo>
                <a:lnTo>
                  <a:pt x="458" y="338"/>
                </a:lnTo>
                <a:lnTo>
                  <a:pt x="452" y="313"/>
                </a:lnTo>
                <a:lnTo>
                  <a:pt x="445" y="291"/>
                </a:lnTo>
                <a:lnTo>
                  <a:pt x="436" y="276"/>
                </a:lnTo>
                <a:lnTo>
                  <a:pt x="425" y="255"/>
                </a:lnTo>
                <a:lnTo>
                  <a:pt x="412" y="239"/>
                </a:lnTo>
                <a:lnTo>
                  <a:pt x="400" y="197"/>
                </a:lnTo>
                <a:lnTo>
                  <a:pt x="387" y="162"/>
                </a:lnTo>
                <a:lnTo>
                  <a:pt x="378" y="146"/>
                </a:lnTo>
                <a:lnTo>
                  <a:pt x="369" y="125"/>
                </a:lnTo>
                <a:lnTo>
                  <a:pt x="359" y="109"/>
                </a:lnTo>
                <a:lnTo>
                  <a:pt x="347" y="88"/>
                </a:lnTo>
                <a:lnTo>
                  <a:pt x="338" y="72"/>
                </a:lnTo>
                <a:lnTo>
                  <a:pt x="330" y="63"/>
                </a:lnTo>
                <a:lnTo>
                  <a:pt x="321" y="46"/>
                </a:lnTo>
                <a:lnTo>
                  <a:pt x="313" y="31"/>
                </a:lnTo>
                <a:lnTo>
                  <a:pt x="304" y="21"/>
                </a:lnTo>
                <a:lnTo>
                  <a:pt x="293" y="10"/>
                </a:lnTo>
                <a:lnTo>
                  <a:pt x="281" y="5"/>
                </a:lnTo>
                <a:lnTo>
                  <a:pt x="264" y="0"/>
                </a:lnTo>
                <a:lnTo>
                  <a:pt x="243" y="0"/>
                </a:lnTo>
                <a:lnTo>
                  <a:pt x="221" y="5"/>
                </a:lnTo>
              </a:path>
            </a:pathLst>
          </a:custGeom>
          <a:solidFill>
            <a:srgbClr val="666699"/>
          </a:solidFill>
          <a:ln w="12700" cap="rnd">
            <a:solidFill>
              <a:schemeClr val="tx1"/>
            </a:solidFill>
            <a:round/>
            <a:headEnd type="none" w="sm" len="sm"/>
            <a:tailEnd type="none" w="sm" len="sm"/>
          </a:ln>
        </p:spPr>
        <p:txBody>
          <a:bodyPr/>
          <a:lstStyle/>
          <a:p>
            <a:endParaRPr lang="en-US"/>
          </a:p>
        </p:txBody>
      </p:sp>
      <p:sp>
        <p:nvSpPr>
          <p:cNvPr id="5" name="Freeform 45"/>
          <p:cNvSpPr>
            <a:spLocks/>
          </p:cNvSpPr>
          <p:nvPr/>
        </p:nvSpPr>
        <p:spPr bwMode="auto">
          <a:xfrm>
            <a:off x="2868613" y="4044950"/>
            <a:ext cx="1308100" cy="1293812"/>
          </a:xfrm>
          <a:custGeom>
            <a:avLst/>
            <a:gdLst>
              <a:gd name="T0" fmla="*/ 59 w 824"/>
              <a:gd name="T1" fmla="*/ 287 h 815"/>
              <a:gd name="T2" fmla="*/ 77 w 824"/>
              <a:gd name="T3" fmla="*/ 221 h 815"/>
              <a:gd name="T4" fmla="*/ 91 w 824"/>
              <a:gd name="T5" fmla="*/ 190 h 815"/>
              <a:gd name="T6" fmla="*/ 114 w 824"/>
              <a:gd name="T7" fmla="*/ 163 h 815"/>
              <a:gd name="T8" fmla="*/ 118 w 824"/>
              <a:gd name="T9" fmla="*/ 149 h 815"/>
              <a:gd name="T10" fmla="*/ 128 w 824"/>
              <a:gd name="T11" fmla="*/ 134 h 815"/>
              <a:gd name="T12" fmla="*/ 141 w 824"/>
              <a:gd name="T13" fmla="*/ 112 h 815"/>
              <a:gd name="T14" fmla="*/ 151 w 824"/>
              <a:gd name="T15" fmla="*/ 97 h 815"/>
              <a:gd name="T16" fmla="*/ 182 w 824"/>
              <a:gd name="T17" fmla="*/ 72 h 815"/>
              <a:gd name="T18" fmla="*/ 219 w 824"/>
              <a:gd name="T19" fmla="*/ 46 h 815"/>
              <a:gd name="T20" fmla="*/ 260 w 824"/>
              <a:gd name="T21" fmla="*/ 20 h 815"/>
              <a:gd name="T22" fmla="*/ 292 w 824"/>
              <a:gd name="T23" fmla="*/ 0 h 815"/>
              <a:gd name="T24" fmla="*/ 424 w 824"/>
              <a:gd name="T25" fmla="*/ 6 h 815"/>
              <a:gd name="T26" fmla="*/ 492 w 824"/>
              <a:gd name="T27" fmla="*/ 10 h 815"/>
              <a:gd name="T28" fmla="*/ 556 w 824"/>
              <a:gd name="T29" fmla="*/ 20 h 815"/>
              <a:gd name="T30" fmla="*/ 579 w 824"/>
              <a:gd name="T31" fmla="*/ 31 h 815"/>
              <a:gd name="T32" fmla="*/ 601 w 824"/>
              <a:gd name="T33" fmla="*/ 77 h 815"/>
              <a:gd name="T34" fmla="*/ 624 w 824"/>
              <a:gd name="T35" fmla="*/ 134 h 815"/>
              <a:gd name="T36" fmla="*/ 647 w 824"/>
              <a:gd name="T37" fmla="*/ 163 h 815"/>
              <a:gd name="T38" fmla="*/ 702 w 824"/>
              <a:gd name="T39" fmla="*/ 226 h 815"/>
              <a:gd name="T40" fmla="*/ 748 w 824"/>
              <a:gd name="T41" fmla="*/ 272 h 815"/>
              <a:gd name="T42" fmla="*/ 766 w 824"/>
              <a:gd name="T43" fmla="*/ 303 h 815"/>
              <a:gd name="T44" fmla="*/ 779 w 824"/>
              <a:gd name="T45" fmla="*/ 333 h 815"/>
              <a:gd name="T46" fmla="*/ 802 w 824"/>
              <a:gd name="T47" fmla="*/ 399 h 815"/>
              <a:gd name="T48" fmla="*/ 815 w 824"/>
              <a:gd name="T49" fmla="*/ 486 h 815"/>
              <a:gd name="T50" fmla="*/ 824 w 824"/>
              <a:gd name="T51" fmla="*/ 574 h 815"/>
              <a:gd name="T52" fmla="*/ 820 w 824"/>
              <a:gd name="T53" fmla="*/ 661 h 815"/>
              <a:gd name="T54" fmla="*/ 811 w 824"/>
              <a:gd name="T55" fmla="*/ 706 h 815"/>
              <a:gd name="T56" fmla="*/ 793 w 824"/>
              <a:gd name="T57" fmla="*/ 764 h 815"/>
              <a:gd name="T58" fmla="*/ 751 w 824"/>
              <a:gd name="T59" fmla="*/ 764 h 815"/>
              <a:gd name="T60" fmla="*/ 692 w 824"/>
              <a:gd name="T61" fmla="*/ 773 h 815"/>
              <a:gd name="T62" fmla="*/ 719 w 824"/>
              <a:gd name="T63" fmla="*/ 773 h 815"/>
              <a:gd name="T64" fmla="*/ 725 w 824"/>
              <a:gd name="T65" fmla="*/ 773 h 815"/>
              <a:gd name="T66" fmla="*/ 725 w 824"/>
              <a:gd name="T67" fmla="*/ 769 h 815"/>
              <a:gd name="T68" fmla="*/ 697 w 824"/>
              <a:gd name="T69" fmla="*/ 773 h 815"/>
              <a:gd name="T70" fmla="*/ 638 w 824"/>
              <a:gd name="T71" fmla="*/ 779 h 815"/>
              <a:gd name="T72" fmla="*/ 587 w 824"/>
              <a:gd name="T73" fmla="*/ 784 h 815"/>
              <a:gd name="T74" fmla="*/ 561 w 824"/>
              <a:gd name="T75" fmla="*/ 794 h 815"/>
              <a:gd name="T76" fmla="*/ 538 w 824"/>
              <a:gd name="T77" fmla="*/ 799 h 815"/>
              <a:gd name="T78" fmla="*/ 506 w 824"/>
              <a:gd name="T79" fmla="*/ 810 h 815"/>
              <a:gd name="T80" fmla="*/ 475 w 824"/>
              <a:gd name="T81" fmla="*/ 815 h 815"/>
              <a:gd name="T82" fmla="*/ 442 w 824"/>
              <a:gd name="T83" fmla="*/ 815 h 815"/>
              <a:gd name="T84" fmla="*/ 401 w 824"/>
              <a:gd name="T85" fmla="*/ 810 h 815"/>
              <a:gd name="T86" fmla="*/ 378 w 824"/>
              <a:gd name="T87" fmla="*/ 810 h 815"/>
              <a:gd name="T88" fmla="*/ 347 w 824"/>
              <a:gd name="T89" fmla="*/ 805 h 815"/>
              <a:gd name="T90" fmla="*/ 310 w 824"/>
              <a:gd name="T91" fmla="*/ 799 h 815"/>
              <a:gd name="T92" fmla="*/ 264 w 824"/>
              <a:gd name="T93" fmla="*/ 794 h 815"/>
              <a:gd name="T94" fmla="*/ 209 w 824"/>
              <a:gd name="T95" fmla="*/ 790 h 815"/>
              <a:gd name="T96" fmla="*/ 145 w 824"/>
              <a:gd name="T97" fmla="*/ 779 h 815"/>
              <a:gd name="T98" fmla="*/ 114 w 824"/>
              <a:gd name="T99" fmla="*/ 738 h 815"/>
              <a:gd name="T100" fmla="*/ 87 w 824"/>
              <a:gd name="T101" fmla="*/ 728 h 815"/>
              <a:gd name="T102" fmla="*/ 36 w 824"/>
              <a:gd name="T103" fmla="*/ 712 h 815"/>
              <a:gd name="T104" fmla="*/ 19 w 824"/>
              <a:gd name="T105" fmla="*/ 681 h 815"/>
              <a:gd name="T106" fmla="*/ 10 w 824"/>
              <a:gd name="T107" fmla="*/ 651 h 815"/>
              <a:gd name="T108" fmla="*/ 5 w 824"/>
              <a:gd name="T109" fmla="*/ 615 h 815"/>
              <a:gd name="T110" fmla="*/ 0 w 824"/>
              <a:gd name="T111" fmla="*/ 574 h 815"/>
              <a:gd name="T112" fmla="*/ 5 w 824"/>
              <a:gd name="T113" fmla="*/ 518 h 815"/>
              <a:gd name="T114" fmla="*/ 10 w 824"/>
              <a:gd name="T115" fmla="*/ 456 h 815"/>
              <a:gd name="T116" fmla="*/ 19 w 824"/>
              <a:gd name="T117" fmla="*/ 421 h 815"/>
              <a:gd name="T118" fmla="*/ 32 w 824"/>
              <a:gd name="T119" fmla="*/ 374 h 815"/>
              <a:gd name="T120" fmla="*/ 46 w 824"/>
              <a:gd name="T121" fmla="*/ 333 h 815"/>
              <a:gd name="T122" fmla="*/ 55 w 824"/>
              <a:gd name="T123" fmla="*/ 287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4"/>
              <a:gd name="T187" fmla="*/ 0 h 815"/>
              <a:gd name="T188" fmla="*/ 824 w 824"/>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4" h="815">
                <a:moveTo>
                  <a:pt x="59" y="287"/>
                </a:moveTo>
                <a:lnTo>
                  <a:pt x="77" y="221"/>
                </a:lnTo>
                <a:lnTo>
                  <a:pt x="91" y="190"/>
                </a:lnTo>
                <a:lnTo>
                  <a:pt x="114" y="163"/>
                </a:lnTo>
                <a:lnTo>
                  <a:pt x="118" y="149"/>
                </a:lnTo>
                <a:lnTo>
                  <a:pt x="128" y="134"/>
                </a:lnTo>
                <a:lnTo>
                  <a:pt x="141" y="112"/>
                </a:lnTo>
                <a:lnTo>
                  <a:pt x="151" y="97"/>
                </a:lnTo>
                <a:lnTo>
                  <a:pt x="182" y="72"/>
                </a:lnTo>
                <a:lnTo>
                  <a:pt x="219" y="46"/>
                </a:lnTo>
                <a:lnTo>
                  <a:pt x="260" y="20"/>
                </a:lnTo>
                <a:lnTo>
                  <a:pt x="292" y="0"/>
                </a:lnTo>
                <a:lnTo>
                  <a:pt x="424" y="6"/>
                </a:lnTo>
                <a:lnTo>
                  <a:pt x="492" y="10"/>
                </a:lnTo>
                <a:lnTo>
                  <a:pt x="556" y="20"/>
                </a:lnTo>
                <a:lnTo>
                  <a:pt x="579" y="31"/>
                </a:lnTo>
                <a:lnTo>
                  <a:pt x="601" y="77"/>
                </a:lnTo>
                <a:lnTo>
                  <a:pt x="624" y="134"/>
                </a:lnTo>
                <a:lnTo>
                  <a:pt x="647" y="163"/>
                </a:lnTo>
                <a:lnTo>
                  <a:pt x="702" y="226"/>
                </a:lnTo>
                <a:lnTo>
                  <a:pt x="748" y="272"/>
                </a:lnTo>
                <a:lnTo>
                  <a:pt x="766" y="303"/>
                </a:lnTo>
                <a:lnTo>
                  <a:pt x="779" y="333"/>
                </a:lnTo>
                <a:lnTo>
                  <a:pt x="802" y="399"/>
                </a:lnTo>
                <a:lnTo>
                  <a:pt x="815" y="486"/>
                </a:lnTo>
                <a:lnTo>
                  <a:pt x="824" y="574"/>
                </a:lnTo>
                <a:lnTo>
                  <a:pt x="820" y="661"/>
                </a:lnTo>
                <a:lnTo>
                  <a:pt x="811" y="706"/>
                </a:lnTo>
                <a:lnTo>
                  <a:pt x="793" y="764"/>
                </a:lnTo>
                <a:lnTo>
                  <a:pt x="751" y="764"/>
                </a:lnTo>
                <a:lnTo>
                  <a:pt x="692" y="773"/>
                </a:lnTo>
                <a:lnTo>
                  <a:pt x="719" y="773"/>
                </a:lnTo>
                <a:lnTo>
                  <a:pt x="725" y="773"/>
                </a:lnTo>
                <a:lnTo>
                  <a:pt x="725" y="769"/>
                </a:lnTo>
                <a:lnTo>
                  <a:pt x="697" y="773"/>
                </a:lnTo>
                <a:lnTo>
                  <a:pt x="638" y="779"/>
                </a:lnTo>
                <a:lnTo>
                  <a:pt x="587" y="784"/>
                </a:lnTo>
                <a:lnTo>
                  <a:pt x="561" y="794"/>
                </a:lnTo>
                <a:lnTo>
                  <a:pt x="538" y="799"/>
                </a:lnTo>
                <a:lnTo>
                  <a:pt x="506" y="810"/>
                </a:lnTo>
                <a:lnTo>
                  <a:pt x="475" y="815"/>
                </a:lnTo>
                <a:lnTo>
                  <a:pt x="442" y="815"/>
                </a:lnTo>
                <a:lnTo>
                  <a:pt x="401" y="810"/>
                </a:lnTo>
                <a:lnTo>
                  <a:pt x="378" y="810"/>
                </a:lnTo>
                <a:lnTo>
                  <a:pt x="347" y="805"/>
                </a:lnTo>
                <a:lnTo>
                  <a:pt x="310" y="799"/>
                </a:lnTo>
                <a:lnTo>
                  <a:pt x="264" y="794"/>
                </a:lnTo>
                <a:lnTo>
                  <a:pt x="209" y="790"/>
                </a:lnTo>
                <a:lnTo>
                  <a:pt x="145" y="779"/>
                </a:lnTo>
                <a:lnTo>
                  <a:pt x="114" y="738"/>
                </a:lnTo>
                <a:lnTo>
                  <a:pt x="87" y="728"/>
                </a:lnTo>
                <a:lnTo>
                  <a:pt x="36" y="712"/>
                </a:lnTo>
                <a:lnTo>
                  <a:pt x="19" y="681"/>
                </a:lnTo>
                <a:lnTo>
                  <a:pt x="10" y="651"/>
                </a:lnTo>
                <a:lnTo>
                  <a:pt x="5" y="615"/>
                </a:lnTo>
                <a:lnTo>
                  <a:pt x="0" y="574"/>
                </a:lnTo>
                <a:lnTo>
                  <a:pt x="5" y="518"/>
                </a:lnTo>
                <a:lnTo>
                  <a:pt x="10" y="456"/>
                </a:lnTo>
                <a:lnTo>
                  <a:pt x="19" y="421"/>
                </a:lnTo>
                <a:lnTo>
                  <a:pt x="32" y="374"/>
                </a:lnTo>
                <a:lnTo>
                  <a:pt x="46" y="333"/>
                </a:lnTo>
                <a:lnTo>
                  <a:pt x="55" y="287"/>
                </a:lnTo>
              </a:path>
            </a:pathLst>
          </a:custGeom>
          <a:solidFill>
            <a:srgbClr val="666699"/>
          </a:solidFill>
          <a:ln w="12700" cap="rnd">
            <a:solidFill>
              <a:schemeClr val="tx1"/>
            </a:solidFill>
            <a:round/>
            <a:headEnd type="none" w="sm" len="sm"/>
            <a:tailEnd type="none" w="sm" len="sm"/>
          </a:ln>
        </p:spPr>
        <p:txBody>
          <a:bodyPr/>
          <a:lstStyle/>
          <a:p>
            <a:endParaRPr lang="en-US"/>
          </a:p>
        </p:txBody>
      </p:sp>
      <p:sp>
        <p:nvSpPr>
          <p:cNvPr id="6" name="Freeform 46"/>
          <p:cNvSpPr>
            <a:spLocks/>
          </p:cNvSpPr>
          <p:nvPr/>
        </p:nvSpPr>
        <p:spPr bwMode="auto">
          <a:xfrm>
            <a:off x="1344613" y="3973512"/>
            <a:ext cx="649287" cy="1347788"/>
          </a:xfrm>
          <a:custGeom>
            <a:avLst/>
            <a:gdLst>
              <a:gd name="T0" fmla="*/ 22 w 428"/>
              <a:gd name="T1" fmla="*/ 729 h 914"/>
              <a:gd name="T2" fmla="*/ 18 w 428"/>
              <a:gd name="T3" fmla="*/ 699 h 914"/>
              <a:gd name="T4" fmla="*/ 6 w 428"/>
              <a:gd name="T5" fmla="*/ 643 h 914"/>
              <a:gd name="T6" fmla="*/ 0 w 428"/>
              <a:gd name="T7" fmla="*/ 613 h 914"/>
              <a:gd name="T8" fmla="*/ 6 w 428"/>
              <a:gd name="T9" fmla="*/ 515 h 914"/>
              <a:gd name="T10" fmla="*/ 25 w 428"/>
              <a:gd name="T11" fmla="*/ 464 h 914"/>
              <a:gd name="T12" fmla="*/ 35 w 428"/>
              <a:gd name="T13" fmla="*/ 418 h 914"/>
              <a:gd name="T14" fmla="*/ 40 w 428"/>
              <a:gd name="T15" fmla="*/ 398 h 914"/>
              <a:gd name="T16" fmla="*/ 57 w 428"/>
              <a:gd name="T17" fmla="*/ 291 h 914"/>
              <a:gd name="T18" fmla="*/ 72 w 428"/>
              <a:gd name="T19" fmla="*/ 184 h 914"/>
              <a:gd name="T20" fmla="*/ 82 w 428"/>
              <a:gd name="T21" fmla="*/ 122 h 914"/>
              <a:gd name="T22" fmla="*/ 101 w 428"/>
              <a:gd name="T23" fmla="*/ 61 h 914"/>
              <a:gd name="T24" fmla="*/ 119 w 428"/>
              <a:gd name="T25" fmla="*/ 20 h 914"/>
              <a:gd name="T26" fmla="*/ 156 w 428"/>
              <a:gd name="T27" fmla="*/ 5 h 914"/>
              <a:gd name="T28" fmla="*/ 188 w 428"/>
              <a:gd name="T29" fmla="*/ 10 h 914"/>
              <a:gd name="T30" fmla="*/ 192 w 428"/>
              <a:gd name="T31" fmla="*/ 10 h 914"/>
              <a:gd name="T32" fmla="*/ 187 w 428"/>
              <a:gd name="T33" fmla="*/ 15 h 914"/>
              <a:gd name="T34" fmla="*/ 198 w 428"/>
              <a:gd name="T35" fmla="*/ 25 h 914"/>
              <a:gd name="T36" fmla="*/ 230 w 428"/>
              <a:gd name="T37" fmla="*/ 45 h 914"/>
              <a:gd name="T38" fmla="*/ 243 w 428"/>
              <a:gd name="T39" fmla="*/ 51 h 914"/>
              <a:gd name="T40" fmla="*/ 257 w 428"/>
              <a:gd name="T41" fmla="*/ 112 h 914"/>
              <a:gd name="T42" fmla="*/ 277 w 428"/>
              <a:gd name="T43" fmla="*/ 158 h 914"/>
              <a:gd name="T44" fmla="*/ 282 w 428"/>
              <a:gd name="T45" fmla="*/ 184 h 914"/>
              <a:gd name="T46" fmla="*/ 294 w 428"/>
              <a:gd name="T47" fmla="*/ 214 h 914"/>
              <a:gd name="T48" fmla="*/ 319 w 428"/>
              <a:gd name="T49" fmla="*/ 362 h 914"/>
              <a:gd name="T50" fmla="*/ 346 w 428"/>
              <a:gd name="T51" fmla="*/ 475 h 914"/>
              <a:gd name="T52" fmla="*/ 356 w 428"/>
              <a:gd name="T53" fmla="*/ 515 h 914"/>
              <a:gd name="T54" fmla="*/ 368 w 428"/>
              <a:gd name="T55" fmla="*/ 541 h 914"/>
              <a:gd name="T56" fmla="*/ 390 w 428"/>
              <a:gd name="T57" fmla="*/ 592 h 914"/>
              <a:gd name="T58" fmla="*/ 401 w 428"/>
              <a:gd name="T59" fmla="*/ 618 h 914"/>
              <a:gd name="T60" fmla="*/ 415 w 428"/>
              <a:gd name="T61" fmla="*/ 668 h 914"/>
              <a:gd name="T62" fmla="*/ 427 w 428"/>
              <a:gd name="T63" fmla="*/ 714 h 914"/>
              <a:gd name="T64" fmla="*/ 422 w 428"/>
              <a:gd name="T65" fmla="*/ 786 h 914"/>
              <a:gd name="T66" fmla="*/ 412 w 428"/>
              <a:gd name="T67" fmla="*/ 863 h 914"/>
              <a:gd name="T68" fmla="*/ 393 w 428"/>
              <a:gd name="T69" fmla="*/ 888 h 914"/>
              <a:gd name="T70" fmla="*/ 346 w 428"/>
              <a:gd name="T71" fmla="*/ 908 h 914"/>
              <a:gd name="T72" fmla="*/ 303 w 428"/>
              <a:gd name="T73" fmla="*/ 913 h 914"/>
              <a:gd name="T74" fmla="*/ 200 w 428"/>
              <a:gd name="T75" fmla="*/ 913 h 914"/>
              <a:gd name="T76" fmla="*/ 62 w 428"/>
              <a:gd name="T77" fmla="*/ 898 h 914"/>
              <a:gd name="T78" fmla="*/ 15 w 428"/>
              <a:gd name="T79" fmla="*/ 863 h 914"/>
              <a:gd name="T80" fmla="*/ 12 w 428"/>
              <a:gd name="T81" fmla="*/ 836 h 914"/>
              <a:gd name="T82" fmla="*/ 21 w 428"/>
              <a:gd name="T83" fmla="*/ 791 h 914"/>
              <a:gd name="T84" fmla="*/ 26 w 428"/>
              <a:gd name="T85" fmla="*/ 775 h 9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8"/>
              <a:gd name="T130" fmla="*/ 0 h 914"/>
              <a:gd name="T131" fmla="*/ 428 w 428"/>
              <a:gd name="T132" fmla="*/ 914 h 9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8" h="914">
                <a:moveTo>
                  <a:pt x="31" y="775"/>
                </a:moveTo>
                <a:lnTo>
                  <a:pt x="26" y="745"/>
                </a:lnTo>
                <a:lnTo>
                  <a:pt x="22" y="729"/>
                </a:lnTo>
                <a:lnTo>
                  <a:pt x="21" y="714"/>
                </a:lnTo>
                <a:lnTo>
                  <a:pt x="19" y="704"/>
                </a:lnTo>
                <a:lnTo>
                  <a:pt x="18" y="699"/>
                </a:lnTo>
                <a:lnTo>
                  <a:pt x="15" y="684"/>
                </a:lnTo>
                <a:lnTo>
                  <a:pt x="11" y="668"/>
                </a:lnTo>
                <a:lnTo>
                  <a:pt x="6" y="643"/>
                </a:lnTo>
                <a:lnTo>
                  <a:pt x="1" y="622"/>
                </a:lnTo>
                <a:lnTo>
                  <a:pt x="0" y="618"/>
                </a:lnTo>
                <a:lnTo>
                  <a:pt x="0" y="613"/>
                </a:lnTo>
                <a:lnTo>
                  <a:pt x="1" y="566"/>
                </a:lnTo>
                <a:lnTo>
                  <a:pt x="3" y="531"/>
                </a:lnTo>
                <a:lnTo>
                  <a:pt x="6" y="515"/>
                </a:lnTo>
                <a:lnTo>
                  <a:pt x="10" y="500"/>
                </a:lnTo>
                <a:lnTo>
                  <a:pt x="16" y="479"/>
                </a:lnTo>
                <a:lnTo>
                  <a:pt x="25" y="464"/>
                </a:lnTo>
                <a:lnTo>
                  <a:pt x="29" y="443"/>
                </a:lnTo>
                <a:lnTo>
                  <a:pt x="33" y="429"/>
                </a:lnTo>
                <a:lnTo>
                  <a:pt x="35" y="418"/>
                </a:lnTo>
                <a:lnTo>
                  <a:pt x="36" y="413"/>
                </a:lnTo>
                <a:lnTo>
                  <a:pt x="37" y="408"/>
                </a:lnTo>
                <a:lnTo>
                  <a:pt x="40" y="398"/>
                </a:lnTo>
                <a:lnTo>
                  <a:pt x="44" y="388"/>
                </a:lnTo>
                <a:lnTo>
                  <a:pt x="50" y="368"/>
                </a:lnTo>
                <a:lnTo>
                  <a:pt x="57" y="291"/>
                </a:lnTo>
                <a:lnTo>
                  <a:pt x="62" y="255"/>
                </a:lnTo>
                <a:lnTo>
                  <a:pt x="69" y="214"/>
                </a:lnTo>
                <a:lnTo>
                  <a:pt x="72" y="184"/>
                </a:lnTo>
                <a:lnTo>
                  <a:pt x="75" y="153"/>
                </a:lnTo>
                <a:lnTo>
                  <a:pt x="78" y="138"/>
                </a:lnTo>
                <a:lnTo>
                  <a:pt x="82" y="122"/>
                </a:lnTo>
                <a:lnTo>
                  <a:pt x="87" y="112"/>
                </a:lnTo>
                <a:lnTo>
                  <a:pt x="94" y="97"/>
                </a:lnTo>
                <a:lnTo>
                  <a:pt x="101" y="61"/>
                </a:lnTo>
                <a:lnTo>
                  <a:pt x="108" y="41"/>
                </a:lnTo>
                <a:lnTo>
                  <a:pt x="112" y="30"/>
                </a:lnTo>
                <a:lnTo>
                  <a:pt x="119" y="20"/>
                </a:lnTo>
                <a:lnTo>
                  <a:pt x="126" y="10"/>
                </a:lnTo>
                <a:lnTo>
                  <a:pt x="137" y="0"/>
                </a:lnTo>
                <a:lnTo>
                  <a:pt x="156" y="5"/>
                </a:lnTo>
                <a:lnTo>
                  <a:pt x="170" y="5"/>
                </a:lnTo>
                <a:lnTo>
                  <a:pt x="181" y="10"/>
                </a:lnTo>
                <a:lnTo>
                  <a:pt x="188" y="10"/>
                </a:lnTo>
                <a:lnTo>
                  <a:pt x="192" y="10"/>
                </a:lnTo>
                <a:lnTo>
                  <a:pt x="194" y="10"/>
                </a:lnTo>
                <a:lnTo>
                  <a:pt x="192" y="10"/>
                </a:lnTo>
                <a:lnTo>
                  <a:pt x="190" y="10"/>
                </a:lnTo>
                <a:lnTo>
                  <a:pt x="188" y="15"/>
                </a:lnTo>
                <a:lnTo>
                  <a:pt x="187" y="15"/>
                </a:lnTo>
                <a:lnTo>
                  <a:pt x="188" y="15"/>
                </a:lnTo>
                <a:lnTo>
                  <a:pt x="191" y="20"/>
                </a:lnTo>
                <a:lnTo>
                  <a:pt x="198" y="25"/>
                </a:lnTo>
                <a:lnTo>
                  <a:pt x="206" y="30"/>
                </a:lnTo>
                <a:lnTo>
                  <a:pt x="217" y="41"/>
                </a:lnTo>
                <a:lnTo>
                  <a:pt x="230" y="45"/>
                </a:lnTo>
                <a:lnTo>
                  <a:pt x="237" y="45"/>
                </a:lnTo>
                <a:lnTo>
                  <a:pt x="241" y="51"/>
                </a:lnTo>
                <a:lnTo>
                  <a:pt x="243" y="51"/>
                </a:lnTo>
                <a:lnTo>
                  <a:pt x="245" y="51"/>
                </a:lnTo>
                <a:lnTo>
                  <a:pt x="250" y="81"/>
                </a:lnTo>
                <a:lnTo>
                  <a:pt x="257" y="112"/>
                </a:lnTo>
                <a:lnTo>
                  <a:pt x="264" y="132"/>
                </a:lnTo>
                <a:lnTo>
                  <a:pt x="269" y="148"/>
                </a:lnTo>
                <a:lnTo>
                  <a:pt x="277" y="158"/>
                </a:lnTo>
                <a:lnTo>
                  <a:pt x="281" y="179"/>
                </a:lnTo>
                <a:lnTo>
                  <a:pt x="282" y="189"/>
                </a:lnTo>
                <a:lnTo>
                  <a:pt x="282" y="184"/>
                </a:lnTo>
                <a:lnTo>
                  <a:pt x="284" y="184"/>
                </a:lnTo>
                <a:lnTo>
                  <a:pt x="288" y="193"/>
                </a:lnTo>
                <a:lnTo>
                  <a:pt x="294" y="214"/>
                </a:lnTo>
                <a:lnTo>
                  <a:pt x="303" y="250"/>
                </a:lnTo>
                <a:lnTo>
                  <a:pt x="310" y="286"/>
                </a:lnTo>
                <a:lnTo>
                  <a:pt x="319" y="362"/>
                </a:lnTo>
                <a:lnTo>
                  <a:pt x="325" y="388"/>
                </a:lnTo>
                <a:lnTo>
                  <a:pt x="332" y="418"/>
                </a:lnTo>
                <a:lnTo>
                  <a:pt x="346" y="475"/>
                </a:lnTo>
                <a:lnTo>
                  <a:pt x="349" y="490"/>
                </a:lnTo>
                <a:lnTo>
                  <a:pt x="352" y="500"/>
                </a:lnTo>
                <a:lnTo>
                  <a:pt x="356" y="515"/>
                </a:lnTo>
                <a:lnTo>
                  <a:pt x="358" y="520"/>
                </a:lnTo>
                <a:lnTo>
                  <a:pt x="362" y="531"/>
                </a:lnTo>
                <a:lnTo>
                  <a:pt x="368" y="541"/>
                </a:lnTo>
                <a:lnTo>
                  <a:pt x="376" y="561"/>
                </a:lnTo>
                <a:lnTo>
                  <a:pt x="383" y="577"/>
                </a:lnTo>
                <a:lnTo>
                  <a:pt x="390" y="592"/>
                </a:lnTo>
                <a:lnTo>
                  <a:pt x="393" y="602"/>
                </a:lnTo>
                <a:lnTo>
                  <a:pt x="397" y="613"/>
                </a:lnTo>
                <a:lnTo>
                  <a:pt x="401" y="618"/>
                </a:lnTo>
                <a:lnTo>
                  <a:pt x="403" y="622"/>
                </a:lnTo>
                <a:lnTo>
                  <a:pt x="408" y="643"/>
                </a:lnTo>
                <a:lnTo>
                  <a:pt x="415" y="668"/>
                </a:lnTo>
                <a:lnTo>
                  <a:pt x="422" y="689"/>
                </a:lnTo>
                <a:lnTo>
                  <a:pt x="427" y="709"/>
                </a:lnTo>
                <a:lnTo>
                  <a:pt x="427" y="714"/>
                </a:lnTo>
                <a:lnTo>
                  <a:pt x="426" y="729"/>
                </a:lnTo>
                <a:lnTo>
                  <a:pt x="425" y="755"/>
                </a:lnTo>
                <a:lnTo>
                  <a:pt x="422" y="786"/>
                </a:lnTo>
                <a:lnTo>
                  <a:pt x="419" y="811"/>
                </a:lnTo>
                <a:lnTo>
                  <a:pt x="416" y="836"/>
                </a:lnTo>
                <a:lnTo>
                  <a:pt x="412" y="863"/>
                </a:lnTo>
                <a:lnTo>
                  <a:pt x="408" y="872"/>
                </a:lnTo>
                <a:lnTo>
                  <a:pt x="403" y="877"/>
                </a:lnTo>
                <a:lnTo>
                  <a:pt x="393" y="888"/>
                </a:lnTo>
                <a:lnTo>
                  <a:pt x="382" y="893"/>
                </a:lnTo>
                <a:lnTo>
                  <a:pt x="371" y="898"/>
                </a:lnTo>
                <a:lnTo>
                  <a:pt x="346" y="908"/>
                </a:lnTo>
                <a:lnTo>
                  <a:pt x="336" y="908"/>
                </a:lnTo>
                <a:lnTo>
                  <a:pt x="327" y="913"/>
                </a:lnTo>
                <a:lnTo>
                  <a:pt x="303" y="913"/>
                </a:lnTo>
                <a:lnTo>
                  <a:pt x="280" y="913"/>
                </a:lnTo>
                <a:lnTo>
                  <a:pt x="238" y="913"/>
                </a:lnTo>
                <a:lnTo>
                  <a:pt x="200" y="913"/>
                </a:lnTo>
                <a:lnTo>
                  <a:pt x="166" y="913"/>
                </a:lnTo>
                <a:lnTo>
                  <a:pt x="97" y="904"/>
                </a:lnTo>
                <a:lnTo>
                  <a:pt x="62" y="898"/>
                </a:lnTo>
                <a:lnTo>
                  <a:pt x="25" y="883"/>
                </a:lnTo>
                <a:lnTo>
                  <a:pt x="19" y="872"/>
                </a:lnTo>
                <a:lnTo>
                  <a:pt x="15" y="863"/>
                </a:lnTo>
                <a:lnTo>
                  <a:pt x="12" y="857"/>
                </a:lnTo>
                <a:lnTo>
                  <a:pt x="11" y="852"/>
                </a:lnTo>
                <a:lnTo>
                  <a:pt x="12" y="836"/>
                </a:lnTo>
                <a:lnTo>
                  <a:pt x="15" y="827"/>
                </a:lnTo>
                <a:lnTo>
                  <a:pt x="18" y="806"/>
                </a:lnTo>
                <a:lnTo>
                  <a:pt x="21" y="791"/>
                </a:lnTo>
                <a:lnTo>
                  <a:pt x="22" y="781"/>
                </a:lnTo>
                <a:lnTo>
                  <a:pt x="24" y="775"/>
                </a:lnTo>
                <a:lnTo>
                  <a:pt x="26" y="775"/>
                </a:lnTo>
                <a:lnTo>
                  <a:pt x="31" y="775"/>
                </a:lnTo>
              </a:path>
            </a:pathLst>
          </a:custGeom>
          <a:solidFill>
            <a:srgbClr val="666699"/>
          </a:solidFill>
          <a:ln w="12700" cap="rnd">
            <a:solidFill>
              <a:schemeClr val="tx1"/>
            </a:solidFill>
            <a:round/>
            <a:headEnd type="none" w="sm" len="sm"/>
            <a:tailEnd type="none" w="sm" len="sm"/>
          </a:ln>
        </p:spPr>
        <p:txBody>
          <a:bodyPr/>
          <a:lstStyle/>
          <a:p>
            <a:endParaRPr lang="en-US"/>
          </a:p>
        </p:txBody>
      </p:sp>
      <p:sp>
        <p:nvSpPr>
          <p:cNvPr id="7" name="Freeform 47"/>
          <p:cNvSpPr>
            <a:spLocks/>
          </p:cNvSpPr>
          <p:nvPr/>
        </p:nvSpPr>
        <p:spPr bwMode="auto">
          <a:xfrm>
            <a:off x="2066925" y="4398962"/>
            <a:ext cx="728663" cy="930275"/>
          </a:xfrm>
          <a:custGeom>
            <a:avLst/>
            <a:gdLst>
              <a:gd name="T0" fmla="*/ 7 w 480"/>
              <a:gd name="T1" fmla="*/ 569 h 632"/>
              <a:gd name="T2" fmla="*/ 3 w 480"/>
              <a:gd name="T3" fmla="*/ 492 h 632"/>
              <a:gd name="T4" fmla="*/ 12 w 480"/>
              <a:gd name="T5" fmla="*/ 379 h 632"/>
              <a:gd name="T6" fmla="*/ 19 w 480"/>
              <a:gd name="T7" fmla="*/ 251 h 632"/>
              <a:gd name="T8" fmla="*/ 12 w 480"/>
              <a:gd name="T9" fmla="*/ 174 h 632"/>
              <a:gd name="T10" fmla="*/ 3 w 480"/>
              <a:gd name="T11" fmla="*/ 148 h 632"/>
              <a:gd name="T12" fmla="*/ 0 w 480"/>
              <a:gd name="T13" fmla="*/ 113 h 632"/>
              <a:gd name="T14" fmla="*/ 7 w 480"/>
              <a:gd name="T15" fmla="*/ 92 h 632"/>
              <a:gd name="T16" fmla="*/ 21 w 480"/>
              <a:gd name="T17" fmla="*/ 82 h 632"/>
              <a:gd name="T18" fmla="*/ 57 w 480"/>
              <a:gd name="T19" fmla="*/ 62 h 632"/>
              <a:gd name="T20" fmla="*/ 73 w 480"/>
              <a:gd name="T21" fmla="*/ 56 h 632"/>
              <a:gd name="T22" fmla="*/ 90 w 480"/>
              <a:gd name="T23" fmla="*/ 51 h 632"/>
              <a:gd name="T24" fmla="*/ 132 w 480"/>
              <a:gd name="T25" fmla="*/ 36 h 632"/>
              <a:gd name="T26" fmla="*/ 156 w 480"/>
              <a:gd name="T27" fmla="*/ 30 h 632"/>
              <a:gd name="T28" fmla="*/ 165 w 480"/>
              <a:gd name="T29" fmla="*/ 25 h 632"/>
              <a:gd name="T30" fmla="*/ 203 w 480"/>
              <a:gd name="T31" fmla="*/ 0 h 632"/>
              <a:gd name="T32" fmla="*/ 245 w 480"/>
              <a:gd name="T33" fmla="*/ 0 h 632"/>
              <a:gd name="T34" fmla="*/ 335 w 480"/>
              <a:gd name="T35" fmla="*/ 25 h 632"/>
              <a:gd name="T36" fmla="*/ 352 w 480"/>
              <a:gd name="T37" fmla="*/ 46 h 632"/>
              <a:gd name="T38" fmla="*/ 375 w 480"/>
              <a:gd name="T39" fmla="*/ 71 h 632"/>
              <a:gd name="T40" fmla="*/ 395 w 480"/>
              <a:gd name="T41" fmla="*/ 82 h 632"/>
              <a:gd name="T42" fmla="*/ 406 w 480"/>
              <a:gd name="T43" fmla="*/ 148 h 632"/>
              <a:gd name="T44" fmla="*/ 420 w 480"/>
              <a:gd name="T45" fmla="*/ 189 h 632"/>
              <a:gd name="T46" fmla="*/ 427 w 480"/>
              <a:gd name="T47" fmla="*/ 221 h 632"/>
              <a:gd name="T48" fmla="*/ 418 w 480"/>
              <a:gd name="T49" fmla="*/ 256 h 632"/>
              <a:gd name="T50" fmla="*/ 411 w 480"/>
              <a:gd name="T51" fmla="*/ 293 h 632"/>
              <a:gd name="T52" fmla="*/ 413 w 480"/>
              <a:gd name="T53" fmla="*/ 333 h 632"/>
              <a:gd name="T54" fmla="*/ 423 w 480"/>
              <a:gd name="T55" fmla="*/ 364 h 632"/>
              <a:gd name="T56" fmla="*/ 440 w 480"/>
              <a:gd name="T57" fmla="*/ 379 h 632"/>
              <a:gd name="T58" fmla="*/ 458 w 480"/>
              <a:gd name="T59" fmla="*/ 395 h 632"/>
              <a:gd name="T60" fmla="*/ 475 w 480"/>
              <a:gd name="T61" fmla="*/ 436 h 632"/>
              <a:gd name="T62" fmla="*/ 477 w 480"/>
              <a:gd name="T63" fmla="*/ 472 h 632"/>
              <a:gd name="T64" fmla="*/ 465 w 480"/>
              <a:gd name="T65" fmla="*/ 513 h 632"/>
              <a:gd name="T66" fmla="*/ 434 w 480"/>
              <a:gd name="T67" fmla="*/ 559 h 632"/>
              <a:gd name="T68" fmla="*/ 364 w 480"/>
              <a:gd name="T69" fmla="*/ 605 h 632"/>
              <a:gd name="T70" fmla="*/ 267 w 480"/>
              <a:gd name="T71" fmla="*/ 631 h 632"/>
              <a:gd name="T72" fmla="*/ 111 w 480"/>
              <a:gd name="T73" fmla="*/ 616 h 632"/>
              <a:gd name="T74" fmla="*/ 14 w 480"/>
              <a:gd name="T75" fmla="*/ 605 h 6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0"/>
              <a:gd name="T115" fmla="*/ 0 h 632"/>
              <a:gd name="T116" fmla="*/ 480 w 480"/>
              <a:gd name="T117" fmla="*/ 632 h 6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0" h="632">
                <a:moveTo>
                  <a:pt x="14" y="605"/>
                </a:moveTo>
                <a:lnTo>
                  <a:pt x="7" y="569"/>
                </a:lnTo>
                <a:lnTo>
                  <a:pt x="5" y="533"/>
                </a:lnTo>
                <a:lnTo>
                  <a:pt x="3" y="492"/>
                </a:lnTo>
                <a:lnTo>
                  <a:pt x="5" y="457"/>
                </a:lnTo>
                <a:lnTo>
                  <a:pt x="12" y="379"/>
                </a:lnTo>
                <a:lnTo>
                  <a:pt x="21" y="307"/>
                </a:lnTo>
                <a:lnTo>
                  <a:pt x="19" y="251"/>
                </a:lnTo>
                <a:lnTo>
                  <a:pt x="14" y="189"/>
                </a:lnTo>
                <a:lnTo>
                  <a:pt x="12" y="174"/>
                </a:lnTo>
                <a:lnTo>
                  <a:pt x="7" y="164"/>
                </a:lnTo>
                <a:lnTo>
                  <a:pt x="3" y="148"/>
                </a:lnTo>
                <a:lnTo>
                  <a:pt x="0" y="133"/>
                </a:lnTo>
                <a:lnTo>
                  <a:pt x="0" y="113"/>
                </a:lnTo>
                <a:lnTo>
                  <a:pt x="3" y="102"/>
                </a:lnTo>
                <a:lnTo>
                  <a:pt x="7" y="92"/>
                </a:lnTo>
                <a:lnTo>
                  <a:pt x="12" y="87"/>
                </a:lnTo>
                <a:lnTo>
                  <a:pt x="21" y="82"/>
                </a:lnTo>
                <a:lnTo>
                  <a:pt x="45" y="66"/>
                </a:lnTo>
                <a:lnTo>
                  <a:pt x="57" y="62"/>
                </a:lnTo>
                <a:lnTo>
                  <a:pt x="66" y="62"/>
                </a:lnTo>
                <a:lnTo>
                  <a:pt x="73" y="56"/>
                </a:lnTo>
                <a:lnTo>
                  <a:pt x="78" y="56"/>
                </a:lnTo>
                <a:lnTo>
                  <a:pt x="90" y="51"/>
                </a:lnTo>
                <a:lnTo>
                  <a:pt x="104" y="46"/>
                </a:lnTo>
                <a:lnTo>
                  <a:pt x="132" y="36"/>
                </a:lnTo>
                <a:lnTo>
                  <a:pt x="144" y="30"/>
                </a:lnTo>
                <a:lnTo>
                  <a:pt x="156" y="30"/>
                </a:lnTo>
                <a:lnTo>
                  <a:pt x="163" y="25"/>
                </a:lnTo>
                <a:lnTo>
                  <a:pt x="165" y="25"/>
                </a:lnTo>
                <a:lnTo>
                  <a:pt x="182" y="10"/>
                </a:lnTo>
                <a:lnTo>
                  <a:pt x="203" y="0"/>
                </a:lnTo>
                <a:lnTo>
                  <a:pt x="224" y="0"/>
                </a:lnTo>
                <a:lnTo>
                  <a:pt x="245" y="0"/>
                </a:lnTo>
                <a:lnTo>
                  <a:pt x="293" y="15"/>
                </a:lnTo>
                <a:lnTo>
                  <a:pt x="335" y="25"/>
                </a:lnTo>
                <a:lnTo>
                  <a:pt x="345" y="36"/>
                </a:lnTo>
                <a:lnTo>
                  <a:pt x="352" y="46"/>
                </a:lnTo>
                <a:lnTo>
                  <a:pt x="364" y="62"/>
                </a:lnTo>
                <a:lnTo>
                  <a:pt x="375" y="71"/>
                </a:lnTo>
                <a:lnTo>
                  <a:pt x="385" y="76"/>
                </a:lnTo>
                <a:lnTo>
                  <a:pt x="395" y="82"/>
                </a:lnTo>
                <a:lnTo>
                  <a:pt x="402" y="118"/>
                </a:lnTo>
                <a:lnTo>
                  <a:pt x="406" y="148"/>
                </a:lnTo>
                <a:lnTo>
                  <a:pt x="416" y="174"/>
                </a:lnTo>
                <a:lnTo>
                  <a:pt x="420" y="189"/>
                </a:lnTo>
                <a:lnTo>
                  <a:pt x="430" y="200"/>
                </a:lnTo>
                <a:lnTo>
                  <a:pt x="427" y="221"/>
                </a:lnTo>
                <a:lnTo>
                  <a:pt x="423" y="236"/>
                </a:lnTo>
                <a:lnTo>
                  <a:pt x="418" y="256"/>
                </a:lnTo>
                <a:lnTo>
                  <a:pt x="413" y="277"/>
                </a:lnTo>
                <a:lnTo>
                  <a:pt x="411" y="293"/>
                </a:lnTo>
                <a:lnTo>
                  <a:pt x="409" y="298"/>
                </a:lnTo>
                <a:lnTo>
                  <a:pt x="413" y="333"/>
                </a:lnTo>
                <a:lnTo>
                  <a:pt x="418" y="354"/>
                </a:lnTo>
                <a:lnTo>
                  <a:pt x="423" y="364"/>
                </a:lnTo>
                <a:lnTo>
                  <a:pt x="427" y="369"/>
                </a:lnTo>
                <a:lnTo>
                  <a:pt x="440" y="379"/>
                </a:lnTo>
                <a:lnTo>
                  <a:pt x="451" y="385"/>
                </a:lnTo>
                <a:lnTo>
                  <a:pt x="458" y="395"/>
                </a:lnTo>
                <a:lnTo>
                  <a:pt x="468" y="415"/>
                </a:lnTo>
                <a:lnTo>
                  <a:pt x="475" y="436"/>
                </a:lnTo>
                <a:lnTo>
                  <a:pt x="479" y="451"/>
                </a:lnTo>
                <a:lnTo>
                  <a:pt x="477" y="472"/>
                </a:lnTo>
                <a:lnTo>
                  <a:pt x="472" y="492"/>
                </a:lnTo>
                <a:lnTo>
                  <a:pt x="465" y="513"/>
                </a:lnTo>
                <a:lnTo>
                  <a:pt x="456" y="529"/>
                </a:lnTo>
                <a:lnTo>
                  <a:pt x="434" y="559"/>
                </a:lnTo>
                <a:lnTo>
                  <a:pt x="409" y="575"/>
                </a:lnTo>
                <a:lnTo>
                  <a:pt x="364" y="605"/>
                </a:lnTo>
                <a:lnTo>
                  <a:pt x="317" y="621"/>
                </a:lnTo>
                <a:lnTo>
                  <a:pt x="267" y="631"/>
                </a:lnTo>
                <a:lnTo>
                  <a:pt x="215" y="631"/>
                </a:lnTo>
                <a:lnTo>
                  <a:pt x="111" y="616"/>
                </a:lnTo>
                <a:lnTo>
                  <a:pt x="62" y="610"/>
                </a:lnTo>
                <a:lnTo>
                  <a:pt x="14" y="605"/>
                </a:lnTo>
              </a:path>
            </a:pathLst>
          </a:custGeom>
          <a:solidFill>
            <a:srgbClr val="666699"/>
          </a:solidFill>
          <a:ln w="12700" cap="rnd">
            <a:solidFill>
              <a:schemeClr val="tx1"/>
            </a:solidFill>
            <a:round/>
            <a:headEnd type="none" w="sm" len="sm"/>
            <a:tailEnd type="none" w="sm" len="sm"/>
          </a:ln>
        </p:spPr>
        <p:txBody>
          <a:bodyPr/>
          <a:lstStyle/>
          <a:p>
            <a:endParaRPr lang="en-US"/>
          </a:p>
        </p:txBody>
      </p:sp>
      <p:sp>
        <p:nvSpPr>
          <p:cNvPr id="8" name="Rectangle 48"/>
          <p:cNvSpPr>
            <a:spLocks noChangeArrowheads="1"/>
          </p:cNvSpPr>
          <p:nvPr/>
        </p:nvSpPr>
        <p:spPr bwMode="auto">
          <a:xfrm>
            <a:off x="3013075" y="5372827"/>
            <a:ext cx="1403350" cy="646973"/>
          </a:xfrm>
          <a:prstGeom prst="rect">
            <a:avLst/>
          </a:prstGeom>
          <a:noFill/>
          <a:ln w="9525">
            <a:noFill/>
            <a:miter lim="800000"/>
            <a:headEnd/>
            <a:tailEnd/>
          </a:ln>
        </p:spPr>
        <p:txBody>
          <a:bodyPr wrap="square" lIns="92075" tIns="46038" rIns="92075" bIns="46038">
            <a:spAutoFit/>
          </a:bodyPr>
          <a:lstStyle/>
          <a:p>
            <a:pPr>
              <a:spcBef>
                <a:spcPct val="50000"/>
              </a:spcBef>
            </a:pPr>
            <a:r>
              <a:rPr lang="en-US" dirty="0"/>
              <a:t>Unreliable Suppliers</a:t>
            </a:r>
          </a:p>
        </p:txBody>
      </p:sp>
      <p:sp>
        <p:nvSpPr>
          <p:cNvPr id="9" name="Rectangle 49"/>
          <p:cNvSpPr>
            <a:spLocks noChangeArrowheads="1"/>
          </p:cNvSpPr>
          <p:nvPr/>
        </p:nvSpPr>
        <p:spPr bwMode="auto">
          <a:xfrm>
            <a:off x="901700" y="5372827"/>
            <a:ext cx="1685925" cy="646973"/>
          </a:xfrm>
          <a:prstGeom prst="rect">
            <a:avLst/>
          </a:prstGeom>
          <a:noFill/>
          <a:ln w="9525">
            <a:noFill/>
            <a:miter lim="800000"/>
            <a:headEnd/>
            <a:tailEnd/>
          </a:ln>
        </p:spPr>
        <p:txBody>
          <a:bodyPr wrap="square" lIns="92075" tIns="46038" rIns="92075" bIns="46038">
            <a:spAutoFit/>
          </a:bodyPr>
          <a:lstStyle/>
          <a:p>
            <a:pPr>
              <a:spcBef>
                <a:spcPct val="50000"/>
              </a:spcBef>
            </a:pPr>
            <a:r>
              <a:rPr lang="en-US" dirty="0"/>
              <a:t>Large </a:t>
            </a:r>
            <a:r>
              <a:rPr lang="en-US" dirty="0" smtClean="0"/>
              <a:t>Setup </a:t>
            </a:r>
            <a:r>
              <a:rPr lang="en-US" dirty="0"/>
              <a:t>Times</a:t>
            </a:r>
          </a:p>
        </p:txBody>
      </p:sp>
      <p:sp>
        <p:nvSpPr>
          <p:cNvPr id="10" name="Rectangle 50"/>
          <p:cNvSpPr>
            <a:spLocks noChangeArrowheads="1"/>
          </p:cNvSpPr>
          <p:nvPr/>
        </p:nvSpPr>
        <p:spPr bwMode="auto">
          <a:xfrm>
            <a:off x="1749425" y="3657600"/>
            <a:ext cx="1981200" cy="641350"/>
          </a:xfrm>
          <a:prstGeom prst="rect">
            <a:avLst/>
          </a:prstGeom>
          <a:noFill/>
          <a:ln w="9525">
            <a:noFill/>
            <a:miter lim="800000"/>
            <a:headEnd/>
            <a:tailEnd/>
          </a:ln>
        </p:spPr>
        <p:txBody>
          <a:bodyPr wrap="square" lIns="92075" tIns="46038" rIns="92075" bIns="46038">
            <a:spAutoFit/>
          </a:bodyPr>
          <a:lstStyle/>
          <a:p>
            <a:pPr>
              <a:spcBef>
                <a:spcPct val="50000"/>
              </a:spcBef>
            </a:pPr>
            <a:r>
              <a:rPr lang="en-US" dirty="0"/>
              <a:t>Capacity Imbalances</a:t>
            </a:r>
          </a:p>
        </p:txBody>
      </p:sp>
      <p:sp>
        <p:nvSpPr>
          <p:cNvPr id="11" name="Rectangle 51"/>
          <p:cNvSpPr>
            <a:spLocks noChangeArrowheads="1"/>
          </p:cNvSpPr>
          <p:nvPr/>
        </p:nvSpPr>
        <p:spPr bwMode="auto">
          <a:xfrm>
            <a:off x="392113" y="3762375"/>
            <a:ext cx="976312" cy="369974"/>
          </a:xfrm>
          <a:prstGeom prst="rect">
            <a:avLst/>
          </a:prstGeom>
          <a:noFill/>
          <a:ln w="9525">
            <a:noFill/>
            <a:miter lim="800000"/>
            <a:headEnd/>
            <a:tailEnd/>
          </a:ln>
        </p:spPr>
        <p:txBody>
          <a:bodyPr wrap="square" lIns="92075" tIns="46038" rIns="92075" bIns="46038">
            <a:spAutoFit/>
          </a:bodyPr>
          <a:lstStyle/>
          <a:p>
            <a:pPr>
              <a:spcBef>
                <a:spcPct val="50000"/>
              </a:spcBef>
            </a:pPr>
            <a:r>
              <a:rPr lang="en-US" dirty="0"/>
              <a:t>Scrap</a:t>
            </a:r>
          </a:p>
        </p:txBody>
      </p:sp>
      <p:sp>
        <p:nvSpPr>
          <p:cNvPr id="12" name="Rectangle 52"/>
          <p:cNvSpPr>
            <a:spLocks noChangeArrowheads="1"/>
          </p:cNvSpPr>
          <p:nvPr/>
        </p:nvSpPr>
        <p:spPr bwMode="auto">
          <a:xfrm>
            <a:off x="304800" y="1427162"/>
            <a:ext cx="3946525" cy="4668838"/>
          </a:xfrm>
          <a:prstGeom prst="rect">
            <a:avLst/>
          </a:prstGeom>
          <a:noFill/>
          <a:ln w="12700">
            <a:solidFill>
              <a:schemeClr val="tx1"/>
            </a:solidFill>
            <a:miter lim="800000"/>
            <a:headEnd/>
            <a:tailEnd/>
          </a:ln>
        </p:spPr>
        <p:txBody>
          <a:bodyPr wrap="none" anchor="ctr"/>
          <a:lstStyle/>
          <a:p>
            <a:endParaRPr lang="en-US"/>
          </a:p>
        </p:txBody>
      </p:sp>
      <p:sp>
        <p:nvSpPr>
          <p:cNvPr id="13" name="Freeform 53"/>
          <p:cNvSpPr>
            <a:spLocks/>
          </p:cNvSpPr>
          <p:nvPr/>
        </p:nvSpPr>
        <p:spPr bwMode="auto">
          <a:xfrm>
            <a:off x="319088" y="3338512"/>
            <a:ext cx="1530350" cy="142875"/>
          </a:xfrm>
          <a:custGeom>
            <a:avLst/>
            <a:gdLst>
              <a:gd name="T0" fmla="*/ 1008 w 1009"/>
              <a:gd name="T1" fmla="*/ 46 h 97"/>
              <a:gd name="T2" fmla="*/ 955 w 1009"/>
              <a:gd name="T3" fmla="*/ 27 h 97"/>
              <a:gd name="T4" fmla="*/ 904 w 1009"/>
              <a:gd name="T5" fmla="*/ 11 h 97"/>
              <a:gd name="T6" fmla="*/ 858 w 1009"/>
              <a:gd name="T7" fmla="*/ 0 h 97"/>
              <a:gd name="T8" fmla="*/ 837 w 1009"/>
              <a:gd name="T9" fmla="*/ 0 h 97"/>
              <a:gd name="T10" fmla="*/ 817 w 1009"/>
              <a:gd name="T11" fmla="*/ 0 h 97"/>
              <a:gd name="T12" fmla="*/ 801 w 1009"/>
              <a:gd name="T13" fmla="*/ 8 h 97"/>
              <a:gd name="T14" fmla="*/ 789 w 1009"/>
              <a:gd name="T15" fmla="*/ 19 h 97"/>
              <a:gd name="T16" fmla="*/ 778 w 1009"/>
              <a:gd name="T17" fmla="*/ 31 h 97"/>
              <a:gd name="T18" fmla="*/ 770 w 1009"/>
              <a:gd name="T19" fmla="*/ 50 h 97"/>
              <a:gd name="T20" fmla="*/ 761 w 1009"/>
              <a:gd name="T21" fmla="*/ 65 h 97"/>
              <a:gd name="T22" fmla="*/ 750 w 1009"/>
              <a:gd name="T23" fmla="*/ 81 h 97"/>
              <a:gd name="T24" fmla="*/ 738 w 1009"/>
              <a:gd name="T25" fmla="*/ 89 h 97"/>
              <a:gd name="T26" fmla="*/ 722 w 1009"/>
              <a:gd name="T27" fmla="*/ 96 h 97"/>
              <a:gd name="T28" fmla="*/ 701 w 1009"/>
              <a:gd name="T29" fmla="*/ 96 h 97"/>
              <a:gd name="T30" fmla="*/ 678 w 1009"/>
              <a:gd name="T31" fmla="*/ 92 h 97"/>
              <a:gd name="T32" fmla="*/ 651 w 1009"/>
              <a:gd name="T33" fmla="*/ 85 h 97"/>
              <a:gd name="T34" fmla="*/ 625 w 1009"/>
              <a:gd name="T35" fmla="*/ 73 h 97"/>
              <a:gd name="T36" fmla="*/ 598 w 1009"/>
              <a:gd name="T37" fmla="*/ 65 h 97"/>
              <a:gd name="T38" fmla="*/ 573 w 1009"/>
              <a:gd name="T39" fmla="*/ 54 h 97"/>
              <a:gd name="T40" fmla="*/ 549 w 1009"/>
              <a:gd name="T41" fmla="*/ 50 h 97"/>
              <a:gd name="T42" fmla="*/ 529 w 1009"/>
              <a:gd name="T43" fmla="*/ 46 h 97"/>
              <a:gd name="T44" fmla="*/ 513 w 1009"/>
              <a:gd name="T45" fmla="*/ 50 h 97"/>
              <a:gd name="T46" fmla="*/ 501 w 1009"/>
              <a:gd name="T47" fmla="*/ 54 h 97"/>
              <a:gd name="T48" fmla="*/ 490 w 1009"/>
              <a:gd name="T49" fmla="*/ 62 h 97"/>
              <a:gd name="T50" fmla="*/ 481 w 1009"/>
              <a:gd name="T51" fmla="*/ 73 h 97"/>
              <a:gd name="T52" fmla="*/ 473 w 1009"/>
              <a:gd name="T53" fmla="*/ 81 h 97"/>
              <a:gd name="T54" fmla="*/ 462 w 1009"/>
              <a:gd name="T55" fmla="*/ 89 h 97"/>
              <a:gd name="T56" fmla="*/ 450 w 1009"/>
              <a:gd name="T57" fmla="*/ 92 h 97"/>
              <a:gd name="T58" fmla="*/ 434 w 1009"/>
              <a:gd name="T59" fmla="*/ 96 h 97"/>
              <a:gd name="T60" fmla="*/ 414 w 1009"/>
              <a:gd name="T61" fmla="*/ 92 h 97"/>
              <a:gd name="T62" fmla="*/ 391 w 1009"/>
              <a:gd name="T63" fmla="*/ 89 h 97"/>
              <a:gd name="T64" fmla="*/ 366 w 1009"/>
              <a:gd name="T65" fmla="*/ 81 h 97"/>
              <a:gd name="T66" fmla="*/ 340 w 1009"/>
              <a:gd name="T67" fmla="*/ 73 h 97"/>
              <a:gd name="T68" fmla="*/ 289 w 1009"/>
              <a:gd name="T69" fmla="*/ 54 h 97"/>
              <a:gd name="T70" fmla="*/ 264 w 1009"/>
              <a:gd name="T71" fmla="*/ 50 h 97"/>
              <a:gd name="T72" fmla="*/ 241 w 1009"/>
              <a:gd name="T73" fmla="*/ 46 h 97"/>
              <a:gd name="T74" fmla="*/ 220 w 1009"/>
              <a:gd name="T75" fmla="*/ 50 h 97"/>
              <a:gd name="T76" fmla="*/ 200 w 1009"/>
              <a:gd name="T77" fmla="*/ 54 h 97"/>
              <a:gd name="T78" fmla="*/ 163 w 1009"/>
              <a:gd name="T79" fmla="*/ 73 h 97"/>
              <a:gd name="T80" fmla="*/ 128 w 1009"/>
              <a:gd name="T81" fmla="*/ 89 h 97"/>
              <a:gd name="T82" fmla="*/ 114 w 1009"/>
              <a:gd name="T83" fmla="*/ 92 h 97"/>
              <a:gd name="T84" fmla="*/ 98 w 1009"/>
              <a:gd name="T85" fmla="*/ 96 h 97"/>
              <a:gd name="T86" fmla="*/ 69 w 1009"/>
              <a:gd name="T87" fmla="*/ 92 h 97"/>
              <a:gd name="T88" fmla="*/ 45 w 1009"/>
              <a:gd name="T89" fmla="*/ 81 h 97"/>
              <a:gd name="T90" fmla="*/ 22 w 1009"/>
              <a:gd name="T91" fmla="*/ 65 h 97"/>
              <a:gd name="T92" fmla="*/ 0 w 1009"/>
              <a:gd name="T93" fmla="*/ 46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9"/>
              <a:gd name="T142" fmla="*/ 0 h 97"/>
              <a:gd name="T143" fmla="*/ 1009 w 1009"/>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9" h="97">
                <a:moveTo>
                  <a:pt x="1008" y="46"/>
                </a:moveTo>
                <a:lnTo>
                  <a:pt x="955" y="27"/>
                </a:lnTo>
                <a:lnTo>
                  <a:pt x="904" y="11"/>
                </a:lnTo>
                <a:lnTo>
                  <a:pt x="858" y="0"/>
                </a:lnTo>
                <a:lnTo>
                  <a:pt x="837" y="0"/>
                </a:lnTo>
                <a:lnTo>
                  <a:pt x="817" y="0"/>
                </a:lnTo>
                <a:lnTo>
                  <a:pt x="801" y="8"/>
                </a:lnTo>
                <a:lnTo>
                  <a:pt x="789" y="19"/>
                </a:lnTo>
                <a:lnTo>
                  <a:pt x="778" y="31"/>
                </a:lnTo>
                <a:lnTo>
                  <a:pt x="770" y="50"/>
                </a:lnTo>
                <a:lnTo>
                  <a:pt x="761" y="65"/>
                </a:lnTo>
                <a:lnTo>
                  <a:pt x="750" y="81"/>
                </a:lnTo>
                <a:lnTo>
                  <a:pt x="738" y="89"/>
                </a:lnTo>
                <a:lnTo>
                  <a:pt x="722" y="96"/>
                </a:lnTo>
                <a:lnTo>
                  <a:pt x="701" y="96"/>
                </a:lnTo>
                <a:lnTo>
                  <a:pt x="678" y="92"/>
                </a:lnTo>
                <a:lnTo>
                  <a:pt x="651" y="85"/>
                </a:lnTo>
                <a:lnTo>
                  <a:pt x="625" y="73"/>
                </a:lnTo>
                <a:lnTo>
                  <a:pt x="598" y="65"/>
                </a:lnTo>
                <a:lnTo>
                  <a:pt x="573" y="54"/>
                </a:lnTo>
                <a:lnTo>
                  <a:pt x="549" y="50"/>
                </a:lnTo>
                <a:lnTo>
                  <a:pt x="529" y="46"/>
                </a:lnTo>
                <a:lnTo>
                  <a:pt x="513" y="50"/>
                </a:lnTo>
                <a:lnTo>
                  <a:pt x="501" y="54"/>
                </a:lnTo>
                <a:lnTo>
                  <a:pt x="490" y="62"/>
                </a:lnTo>
                <a:lnTo>
                  <a:pt x="481" y="73"/>
                </a:lnTo>
                <a:lnTo>
                  <a:pt x="473" y="81"/>
                </a:lnTo>
                <a:lnTo>
                  <a:pt x="462" y="89"/>
                </a:lnTo>
                <a:lnTo>
                  <a:pt x="450" y="92"/>
                </a:lnTo>
                <a:lnTo>
                  <a:pt x="434" y="96"/>
                </a:lnTo>
                <a:lnTo>
                  <a:pt x="414" y="92"/>
                </a:lnTo>
                <a:lnTo>
                  <a:pt x="391" y="89"/>
                </a:lnTo>
                <a:lnTo>
                  <a:pt x="366" y="81"/>
                </a:lnTo>
                <a:lnTo>
                  <a:pt x="340" y="73"/>
                </a:lnTo>
                <a:lnTo>
                  <a:pt x="289" y="54"/>
                </a:lnTo>
                <a:lnTo>
                  <a:pt x="264" y="50"/>
                </a:lnTo>
                <a:lnTo>
                  <a:pt x="241" y="46"/>
                </a:lnTo>
                <a:lnTo>
                  <a:pt x="220" y="50"/>
                </a:lnTo>
                <a:lnTo>
                  <a:pt x="200" y="54"/>
                </a:lnTo>
                <a:lnTo>
                  <a:pt x="163" y="73"/>
                </a:lnTo>
                <a:lnTo>
                  <a:pt x="128" y="89"/>
                </a:lnTo>
                <a:lnTo>
                  <a:pt x="114" y="92"/>
                </a:lnTo>
                <a:lnTo>
                  <a:pt x="98" y="96"/>
                </a:lnTo>
                <a:lnTo>
                  <a:pt x="69" y="92"/>
                </a:lnTo>
                <a:lnTo>
                  <a:pt x="45" y="81"/>
                </a:lnTo>
                <a:lnTo>
                  <a:pt x="22" y="65"/>
                </a:lnTo>
                <a:lnTo>
                  <a:pt x="0" y="46"/>
                </a:lnTo>
              </a:path>
            </a:pathLst>
          </a:custGeom>
          <a:noFill/>
          <a:ln w="25400" cap="rnd">
            <a:solidFill>
              <a:schemeClr val="tx1"/>
            </a:solidFill>
            <a:round/>
            <a:headEnd type="none" w="sm" len="sm"/>
            <a:tailEnd type="none" w="sm" len="sm"/>
          </a:ln>
        </p:spPr>
        <p:txBody>
          <a:bodyPr/>
          <a:lstStyle/>
          <a:p>
            <a:endParaRPr lang="en-US"/>
          </a:p>
        </p:txBody>
      </p:sp>
      <p:sp>
        <p:nvSpPr>
          <p:cNvPr id="14" name="Rectangle 54"/>
          <p:cNvSpPr>
            <a:spLocks noChangeArrowheads="1"/>
          </p:cNvSpPr>
          <p:nvPr/>
        </p:nvSpPr>
        <p:spPr bwMode="auto">
          <a:xfrm>
            <a:off x="4864100" y="1427162"/>
            <a:ext cx="3975100" cy="466883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5" name="Freeform 55"/>
          <p:cNvSpPr>
            <a:spLocks/>
          </p:cNvSpPr>
          <p:nvPr/>
        </p:nvSpPr>
        <p:spPr bwMode="auto">
          <a:xfrm>
            <a:off x="6105525" y="4870450"/>
            <a:ext cx="757237" cy="444500"/>
          </a:xfrm>
          <a:custGeom>
            <a:avLst/>
            <a:gdLst>
              <a:gd name="T0" fmla="*/ 0 w 503"/>
              <a:gd name="T1" fmla="*/ 283 h 302"/>
              <a:gd name="T2" fmla="*/ 6 w 503"/>
              <a:gd name="T3" fmla="*/ 224 h 302"/>
              <a:gd name="T4" fmla="*/ 6 w 503"/>
              <a:gd name="T5" fmla="*/ 188 h 302"/>
              <a:gd name="T6" fmla="*/ 13 w 503"/>
              <a:gd name="T7" fmla="*/ 159 h 302"/>
              <a:gd name="T8" fmla="*/ 20 w 503"/>
              <a:gd name="T9" fmla="*/ 154 h 302"/>
              <a:gd name="T10" fmla="*/ 27 w 503"/>
              <a:gd name="T11" fmla="*/ 154 h 302"/>
              <a:gd name="T12" fmla="*/ 48 w 503"/>
              <a:gd name="T13" fmla="*/ 147 h 302"/>
              <a:gd name="T14" fmla="*/ 55 w 503"/>
              <a:gd name="T15" fmla="*/ 135 h 302"/>
              <a:gd name="T16" fmla="*/ 68 w 503"/>
              <a:gd name="T17" fmla="*/ 118 h 302"/>
              <a:gd name="T18" fmla="*/ 89 w 503"/>
              <a:gd name="T19" fmla="*/ 100 h 302"/>
              <a:gd name="T20" fmla="*/ 110 w 503"/>
              <a:gd name="T21" fmla="*/ 88 h 302"/>
              <a:gd name="T22" fmla="*/ 165 w 503"/>
              <a:gd name="T23" fmla="*/ 82 h 302"/>
              <a:gd name="T24" fmla="*/ 185 w 503"/>
              <a:gd name="T25" fmla="*/ 65 h 302"/>
              <a:gd name="T26" fmla="*/ 199 w 503"/>
              <a:gd name="T27" fmla="*/ 53 h 302"/>
              <a:gd name="T28" fmla="*/ 213 w 503"/>
              <a:gd name="T29" fmla="*/ 36 h 302"/>
              <a:gd name="T30" fmla="*/ 220 w 503"/>
              <a:gd name="T31" fmla="*/ 23 h 302"/>
              <a:gd name="T32" fmla="*/ 234 w 503"/>
              <a:gd name="T33" fmla="*/ 17 h 302"/>
              <a:gd name="T34" fmla="*/ 254 w 503"/>
              <a:gd name="T35" fmla="*/ 0 h 302"/>
              <a:gd name="T36" fmla="*/ 323 w 503"/>
              <a:gd name="T37" fmla="*/ 6 h 302"/>
              <a:gd name="T38" fmla="*/ 357 w 503"/>
              <a:gd name="T39" fmla="*/ 6 h 302"/>
              <a:gd name="T40" fmla="*/ 392 w 503"/>
              <a:gd name="T41" fmla="*/ 11 h 302"/>
              <a:gd name="T42" fmla="*/ 392 w 503"/>
              <a:gd name="T43" fmla="*/ 17 h 302"/>
              <a:gd name="T44" fmla="*/ 399 w 503"/>
              <a:gd name="T45" fmla="*/ 29 h 302"/>
              <a:gd name="T46" fmla="*/ 399 w 503"/>
              <a:gd name="T47" fmla="*/ 41 h 302"/>
              <a:gd name="T48" fmla="*/ 399 w 503"/>
              <a:gd name="T49" fmla="*/ 47 h 302"/>
              <a:gd name="T50" fmla="*/ 419 w 503"/>
              <a:gd name="T51" fmla="*/ 53 h 302"/>
              <a:gd name="T52" fmla="*/ 433 w 503"/>
              <a:gd name="T53" fmla="*/ 59 h 302"/>
              <a:gd name="T54" fmla="*/ 447 w 503"/>
              <a:gd name="T55" fmla="*/ 70 h 302"/>
              <a:gd name="T56" fmla="*/ 461 w 503"/>
              <a:gd name="T57" fmla="*/ 76 h 302"/>
              <a:gd name="T58" fmla="*/ 474 w 503"/>
              <a:gd name="T59" fmla="*/ 88 h 302"/>
              <a:gd name="T60" fmla="*/ 488 w 503"/>
              <a:gd name="T61" fmla="*/ 100 h 302"/>
              <a:gd name="T62" fmla="*/ 495 w 503"/>
              <a:gd name="T63" fmla="*/ 106 h 302"/>
              <a:gd name="T64" fmla="*/ 502 w 503"/>
              <a:gd name="T65" fmla="*/ 124 h 302"/>
              <a:gd name="T66" fmla="*/ 495 w 503"/>
              <a:gd name="T67" fmla="*/ 171 h 302"/>
              <a:gd name="T68" fmla="*/ 488 w 503"/>
              <a:gd name="T69" fmla="*/ 219 h 302"/>
              <a:gd name="T70" fmla="*/ 468 w 503"/>
              <a:gd name="T71" fmla="*/ 248 h 302"/>
              <a:gd name="T72" fmla="*/ 440 w 503"/>
              <a:gd name="T73" fmla="*/ 265 h 302"/>
              <a:gd name="T74" fmla="*/ 399 w 503"/>
              <a:gd name="T75" fmla="*/ 265 h 302"/>
              <a:gd name="T76" fmla="*/ 364 w 503"/>
              <a:gd name="T77" fmla="*/ 271 h 302"/>
              <a:gd name="T78" fmla="*/ 323 w 503"/>
              <a:gd name="T79" fmla="*/ 289 h 302"/>
              <a:gd name="T80" fmla="*/ 296 w 503"/>
              <a:gd name="T81" fmla="*/ 295 h 302"/>
              <a:gd name="T82" fmla="*/ 282 w 503"/>
              <a:gd name="T83" fmla="*/ 301 h 302"/>
              <a:gd name="T84" fmla="*/ 261 w 503"/>
              <a:gd name="T85" fmla="*/ 295 h 302"/>
              <a:gd name="T86" fmla="*/ 234 w 503"/>
              <a:gd name="T87" fmla="*/ 295 h 302"/>
              <a:gd name="T88" fmla="*/ 185 w 503"/>
              <a:gd name="T89" fmla="*/ 289 h 302"/>
              <a:gd name="T90" fmla="*/ 151 w 503"/>
              <a:gd name="T91" fmla="*/ 289 h 302"/>
              <a:gd name="T92" fmla="*/ 110 w 503"/>
              <a:gd name="T93" fmla="*/ 283 h 302"/>
              <a:gd name="T94" fmla="*/ 61 w 503"/>
              <a:gd name="T95" fmla="*/ 283 h 302"/>
              <a:gd name="T96" fmla="*/ 0 w 503"/>
              <a:gd name="T97" fmla="*/ 283 h 3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3"/>
              <a:gd name="T148" fmla="*/ 0 h 302"/>
              <a:gd name="T149" fmla="*/ 503 w 503"/>
              <a:gd name="T150" fmla="*/ 302 h 3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3" h="302">
                <a:moveTo>
                  <a:pt x="0" y="283"/>
                </a:moveTo>
                <a:lnTo>
                  <a:pt x="6" y="224"/>
                </a:lnTo>
                <a:lnTo>
                  <a:pt x="6" y="188"/>
                </a:lnTo>
                <a:lnTo>
                  <a:pt x="13" y="159"/>
                </a:lnTo>
                <a:lnTo>
                  <a:pt x="20" y="154"/>
                </a:lnTo>
                <a:lnTo>
                  <a:pt x="27" y="154"/>
                </a:lnTo>
                <a:lnTo>
                  <a:pt x="48" y="147"/>
                </a:lnTo>
                <a:lnTo>
                  <a:pt x="55" y="135"/>
                </a:lnTo>
                <a:lnTo>
                  <a:pt x="68" y="118"/>
                </a:lnTo>
                <a:lnTo>
                  <a:pt x="89" y="100"/>
                </a:lnTo>
                <a:lnTo>
                  <a:pt x="110" y="88"/>
                </a:lnTo>
                <a:lnTo>
                  <a:pt x="165" y="82"/>
                </a:lnTo>
                <a:lnTo>
                  <a:pt x="185" y="65"/>
                </a:lnTo>
                <a:lnTo>
                  <a:pt x="199" y="53"/>
                </a:lnTo>
                <a:lnTo>
                  <a:pt x="213" y="36"/>
                </a:lnTo>
                <a:lnTo>
                  <a:pt x="220" y="23"/>
                </a:lnTo>
                <a:lnTo>
                  <a:pt x="234" y="17"/>
                </a:lnTo>
                <a:lnTo>
                  <a:pt x="254" y="0"/>
                </a:lnTo>
                <a:lnTo>
                  <a:pt x="323" y="6"/>
                </a:lnTo>
                <a:lnTo>
                  <a:pt x="357" y="6"/>
                </a:lnTo>
                <a:lnTo>
                  <a:pt x="392" y="11"/>
                </a:lnTo>
                <a:lnTo>
                  <a:pt x="392" y="17"/>
                </a:lnTo>
                <a:lnTo>
                  <a:pt x="399" y="29"/>
                </a:lnTo>
                <a:lnTo>
                  <a:pt x="399" y="41"/>
                </a:lnTo>
                <a:lnTo>
                  <a:pt x="399" y="47"/>
                </a:lnTo>
                <a:lnTo>
                  <a:pt x="419" y="53"/>
                </a:lnTo>
                <a:lnTo>
                  <a:pt x="433" y="59"/>
                </a:lnTo>
                <a:lnTo>
                  <a:pt x="447" y="70"/>
                </a:lnTo>
                <a:lnTo>
                  <a:pt x="461" y="76"/>
                </a:lnTo>
                <a:lnTo>
                  <a:pt x="474" y="88"/>
                </a:lnTo>
                <a:lnTo>
                  <a:pt x="488" y="100"/>
                </a:lnTo>
                <a:lnTo>
                  <a:pt x="495" y="106"/>
                </a:lnTo>
                <a:lnTo>
                  <a:pt x="502" y="124"/>
                </a:lnTo>
                <a:lnTo>
                  <a:pt x="495" y="171"/>
                </a:lnTo>
                <a:lnTo>
                  <a:pt x="488" y="219"/>
                </a:lnTo>
                <a:lnTo>
                  <a:pt x="468" y="248"/>
                </a:lnTo>
                <a:lnTo>
                  <a:pt x="440" y="265"/>
                </a:lnTo>
                <a:lnTo>
                  <a:pt x="399" y="265"/>
                </a:lnTo>
                <a:lnTo>
                  <a:pt x="364" y="271"/>
                </a:lnTo>
                <a:lnTo>
                  <a:pt x="323" y="289"/>
                </a:lnTo>
                <a:lnTo>
                  <a:pt x="296" y="295"/>
                </a:lnTo>
                <a:lnTo>
                  <a:pt x="282" y="301"/>
                </a:lnTo>
                <a:lnTo>
                  <a:pt x="261" y="295"/>
                </a:lnTo>
                <a:lnTo>
                  <a:pt x="234" y="295"/>
                </a:lnTo>
                <a:lnTo>
                  <a:pt x="185" y="289"/>
                </a:lnTo>
                <a:lnTo>
                  <a:pt x="151" y="289"/>
                </a:lnTo>
                <a:lnTo>
                  <a:pt x="110" y="283"/>
                </a:lnTo>
                <a:lnTo>
                  <a:pt x="61" y="283"/>
                </a:lnTo>
                <a:lnTo>
                  <a:pt x="0" y="283"/>
                </a:lnTo>
              </a:path>
            </a:pathLst>
          </a:custGeom>
          <a:solidFill>
            <a:srgbClr val="666699"/>
          </a:solidFill>
          <a:ln w="12700" cap="rnd">
            <a:solidFill>
              <a:schemeClr val="tx1"/>
            </a:solidFill>
            <a:round/>
            <a:headEnd type="none" w="sm" len="sm"/>
            <a:tailEnd type="none" w="sm" len="sm"/>
          </a:ln>
        </p:spPr>
        <p:txBody>
          <a:bodyPr/>
          <a:lstStyle/>
          <a:p>
            <a:endParaRPr lang="en-US"/>
          </a:p>
        </p:txBody>
      </p:sp>
      <p:sp>
        <p:nvSpPr>
          <p:cNvPr id="16" name="Freeform 56"/>
          <p:cNvSpPr>
            <a:spLocks/>
          </p:cNvSpPr>
          <p:nvPr/>
        </p:nvSpPr>
        <p:spPr bwMode="auto">
          <a:xfrm>
            <a:off x="4864100" y="4013200"/>
            <a:ext cx="1519237" cy="144462"/>
          </a:xfrm>
          <a:custGeom>
            <a:avLst/>
            <a:gdLst>
              <a:gd name="T0" fmla="*/ 1008 w 1009"/>
              <a:gd name="T1" fmla="*/ 46 h 98"/>
              <a:gd name="T2" fmla="*/ 955 w 1009"/>
              <a:gd name="T3" fmla="*/ 27 h 98"/>
              <a:gd name="T4" fmla="*/ 904 w 1009"/>
              <a:gd name="T5" fmla="*/ 11 h 98"/>
              <a:gd name="T6" fmla="*/ 858 w 1009"/>
              <a:gd name="T7" fmla="*/ 0 h 98"/>
              <a:gd name="T8" fmla="*/ 837 w 1009"/>
              <a:gd name="T9" fmla="*/ 0 h 98"/>
              <a:gd name="T10" fmla="*/ 817 w 1009"/>
              <a:gd name="T11" fmla="*/ 0 h 98"/>
              <a:gd name="T12" fmla="*/ 801 w 1009"/>
              <a:gd name="T13" fmla="*/ 8 h 98"/>
              <a:gd name="T14" fmla="*/ 789 w 1009"/>
              <a:gd name="T15" fmla="*/ 19 h 98"/>
              <a:gd name="T16" fmla="*/ 778 w 1009"/>
              <a:gd name="T17" fmla="*/ 31 h 98"/>
              <a:gd name="T18" fmla="*/ 770 w 1009"/>
              <a:gd name="T19" fmla="*/ 51 h 98"/>
              <a:gd name="T20" fmla="*/ 761 w 1009"/>
              <a:gd name="T21" fmla="*/ 66 h 98"/>
              <a:gd name="T22" fmla="*/ 750 w 1009"/>
              <a:gd name="T23" fmla="*/ 82 h 98"/>
              <a:gd name="T24" fmla="*/ 738 w 1009"/>
              <a:gd name="T25" fmla="*/ 90 h 98"/>
              <a:gd name="T26" fmla="*/ 722 w 1009"/>
              <a:gd name="T27" fmla="*/ 97 h 98"/>
              <a:gd name="T28" fmla="*/ 701 w 1009"/>
              <a:gd name="T29" fmla="*/ 97 h 98"/>
              <a:gd name="T30" fmla="*/ 678 w 1009"/>
              <a:gd name="T31" fmla="*/ 93 h 98"/>
              <a:gd name="T32" fmla="*/ 651 w 1009"/>
              <a:gd name="T33" fmla="*/ 86 h 98"/>
              <a:gd name="T34" fmla="*/ 625 w 1009"/>
              <a:gd name="T35" fmla="*/ 74 h 98"/>
              <a:gd name="T36" fmla="*/ 598 w 1009"/>
              <a:gd name="T37" fmla="*/ 66 h 98"/>
              <a:gd name="T38" fmla="*/ 573 w 1009"/>
              <a:gd name="T39" fmla="*/ 55 h 98"/>
              <a:gd name="T40" fmla="*/ 549 w 1009"/>
              <a:gd name="T41" fmla="*/ 51 h 98"/>
              <a:gd name="T42" fmla="*/ 529 w 1009"/>
              <a:gd name="T43" fmla="*/ 46 h 98"/>
              <a:gd name="T44" fmla="*/ 513 w 1009"/>
              <a:gd name="T45" fmla="*/ 51 h 98"/>
              <a:gd name="T46" fmla="*/ 501 w 1009"/>
              <a:gd name="T47" fmla="*/ 55 h 98"/>
              <a:gd name="T48" fmla="*/ 490 w 1009"/>
              <a:gd name="T49" fmla="*/ 63 h 98"/>
              <a:gd name="T50" fmla="*/ 481 w 1009"/>
              <a:gd name="T51" fmla="*/ 74 h 98"/>
              <a:gd name="T52" fmla="*/ 473 w 1009"/>
              <a:gd name="T53" fmla="*/ 82 h 98"/>
              <a:gd name="T54" fmla="*/ 462 w 1009"/>
              <a:gd name="T55" fmla="*/ 90 h 98"/>
              <a:gd name="T56" fmla="*/ 450 w 1009"/>
              <a:gd name="T57" fmla="*/ 93 h 98"/>
              <a:gd name="T58" fmla="*/ 434 w 1009"/>
              <a:gd name="T59" fmla="*/ 97 h 98"/>
              <a:gd name="T60" fmla="*/ 414 w 1009"/>
              <a:gd name="T61" fmla="*/ 93 h 98"/>
              <a:gd name="T62" fmla="*/ 391 w 1009"/>
              <a:gd name="T63" fmla="*/ 90 h 98"/>
              <a:gd name="T64" fmla="*/ 366 w 1009"/>
              <a:gd name="T65" fmla="*/ 82 h 98"/>
              <a:gd name="T66" fmla="*/ 340 w 1009"/>
              <a:gd name="T67" fmla="*/ 74 h 98"/>
              <a:gd name="T68" fmla="*/ 289 w 1009"/>
              <a:gd name="T69" fmla="*/ 55 h 98"/>
              <a:gd name="T70" fmla="*/ 264 w 1009"/>
              <a:gd name="T71" fmla="*/ 51 h 98"/>
              <a:gd name="T72" fmla="*/ 241 w 1009"/>
              <a:gd name="T73" fmla="*/ 46 h 98"/>
              <a:gd name="T74" fmla="*/ 220 w 1009"/>
              <a:gd name="T75" fmla="*/ 51 h 98"/>
              <a:gd name="T76" fmla="*/ 200 w 1009"/>
              <a:gd name="T77" fmla="*/ 55 h 98"/>
              <a:gd name="T78" fmla="*/ 163 w 1009"/>
              <a:gd name="T79" fmla="*/ 74 h 98"/>
              <a:gd name="T80" fmla="*/ 128 w 1009"/>
              <a:gd name="T81" fmla="*/ 90 h 98"/>
              <a:gd name="T82" fmla="*/ 114 w 1009"/>
              <a:gd name="T83" fmla="*/ 93 h 98"/>
              <a:gd name="T84" fmla="*/ 98 w 1009"/>
              <a:gd name="T85" fmla="*/ 97 h 98"/>
              <a:gd name="T86" fmla="*/ 69 w 1009"/>
              <a:gd name="T87" fmla="*/ 93 h 98"/>
              <a:gd name="T88" fmla="*/ 45 w 1009"/>
              <a:gd name="T89" fmla="*/ 82 h 98"/>
              <a:gd name="T90" fmla="*/ 22 w 1009"/>
              <a:gd name="T91" fmla="*/ 66 h 98"/>
              <a:gd name="T92" fmla="*/ 0 w 1009"/>
              <a:gd name="T93" fmla="*/ 46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9"/>
              <a:gd name="T142" fmla="*/ 0 h 98"/>
              <a:gd name="T143" fmla="*/ 1009 w 1009"/>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9" h="98">
                <a:moveTo>
                  <a:pt x="1008" y="46"/>
                </a:moveTo>
                <a:lnTo>
                  <a:pt x="955" y="27"/>
                </a:lnTo>
                <a:lnTo>
                  <a:pt x="904" y="11"/>
                </a:lnTo>
                <a:lnTo>
                  <a:pt x="858" y="0"/>
                </a:lnTo>
                <a:lnTo>
                  <a:pt x="837" y="0"/>
                </a:lnTo>
                <a:lnTo>
                  <a:pt x="817" y="0"/>
                </a:lnTo>
                <a:lnTo>
                  <a:pt x="801" y="8"/>
                </a:lnTo>
                <a:lnTo>
                  <a:pt x="789" y="19"/>
                </a:lnTo>
                <a:lnTo>
                  <a:pt x="778" y="31"/>
                </a:lnTo>
                <a:lnTo>
                  <a:pt x="770" y="51"/>
                </a:lnTo>
                <a:lnTo>
                  <a:pt x="761" y="66"/>
                </a:lnTo>
                <a:lnTo>
                  <a:pt x="750" y="82"/>
                </a:lnTo>
                <a:lnTo>
                  <a:pt x="738" y="90"/>
                </a:lnTo>
                <a:lnTo>
                  <a:pt x="722" y="97"/>
                </a:lnTo>
                <a:lnTo>
                  <a:pt x="701" y="97"/>
                </a:lnTo>
                <a:lnTo>
                  <a:pt x="678" y="93"/>
                </a:lnTo>
                <a:lnTo>
                  <a:pt x="651" y="86"/>
                </a:lnTo>
                <a:lnTo>
                  <a:pt x="625" y="74"/>
                </a:lnTo>
                <a:lnTo>
                  <a:pt x="598" y="66"/>
                </a:lnTo>
                <a:lnTo>
                  <a:pt x="573" y="55"/>
                </a:lnTo>
                <a:lnTo>
                  <a:pt x="549" y="51"/>
                </a:lnTo>
                <a:lnTo>
                  <a:pt x="529" y="46"/>
                </a:lnTo>
                <a:lnTo>
                  <a:pt x="513" y="51"/>
                </a:lnTo>
                <a:lnTo>
                  <a:pt x="501" y="55"/>
                </a:lnTo>
                <a:lnTo>
                  <a:pt x="490" y="63"/>
                </a:lnTo>
                <a:lnTo>
                  <a:pt x="481" y="74"/>
                </a:lnTo>
                <a:lnTo>
                  <a:pt x="473" y="82"/>
                </a:lnTo>
                <a:lnTo>
                  <a:pt x="462" y="90"/>
                </a:lnTo>
                <a:lnTo>
                  <a:pt x="450" y="93"/>
                </a:lnTo>
                <a:lnTo>
                  <a:pt x="434" y="97"/>
                </a:lnTo>
                <a:lnTo>
                  <a:pt x="414" y="93"/>
                </a:lnTo>
                <a:lnTo>
                  <a:pt x="391" y="90"/>
                </a:lnTo>
                <a:lnTo>
                  <a:pt x="366" y="82"/>
                </a:lnTo>
                <a:lnTo>
                  <a:pt x="340" y="74"/>
                </a:lnTo>
                <a:lnTo>
                  <a:pt x="289" y="55"/>
                </a:lnTo>
                <a:lnTo>
                  <a:pt x="264" y="51"/>
                </a:lnTo>
                <a:lnTo>
                  <a:pt x="241" y="46"/>
                </a:lnTo>
                <a:lnTo>
                  <a:pt x="220" y="51"/>
                </a:lnTo>
                <a:lnTo>
                  <a:pt x="200" y="55"/>
                </a:lnTo>
                <a:lnTo>
                  <a:pt x="163" y="74"/>
                </a:lnTo>
                <a:lnTo>
                  <a:pt x="128" y="90"/>
                </a:lnTo>
                <a:lnTo>
                  <a:pt x="114" y="93"/>
                </a:lnTo>
                <a:lnTo>
                  <a:pt x="98" y="97"/>
                </a:lnTo>
                <a:lnTo>
                  <a:pt x="69" y="93"/>
                </a:lnTo>
                <a:lnTo>
                  <a:pt x="45" y="82"/>
                </a:lnTo>
                <a:lnTo>
                  <a:pt x="22" y="66"/>
                </a:lnTo>
                <a:lnTo>
                  <a:pt x="0" y="46"/>
                </a:lnTo>
              </a:path>
            </a:pathLst>
          </a:custGeom>
          <a:noFill/>
          <a:ln w="25400" cap="rnd">
            <a:solidFill>
              <a:schemeClr val="tx1"/>
            </a:solidFill>
            <a:round/>
            <a:headEnd type="none" w="sm" len="sm"/>
            <a:tailEnd type="none" w="sm" len="sm"/>
          </a:ln>
        </p:spPr>
        <p:txBody>
          <a:bodyPr/>
          <a:lstStyle/>
          <a:p>
            <a:endParaRPr lang="en-US"/>
          </a:p>
        </p:txBody>
      </p:sp>
      <p:sp>
        <p:nvSpPr>
          <p:cNvPr id="17" name="Freeform 57"/>
          <p:cNvSpPr>
            <a:spLocks/>
          </p:cNvSpPr>
          <p:nvPr/>
        </p:nvSpPr>
        <p:spPr bwMode="auto">
          <a:xfrm>
            <a:off x="5081587" y="4586287"/>
            <a:ext cx="792163" cy="739775"/>
          </a:xfrm>
          <a:custGeom>
            <a:avLst/>
            <a:gdLst>
              <a:gd name="T0" fmla="*/ 78 w 499"/>
              <a:gd name="T1" fmla="*/ 76 h 466"/>
              <a:gd name="T2" fmla="*/ 133 w 499"/>
              <a:gd name="T3" fmla="*/ 27 h 466"/>
              <a:gd name="T4" fmla="*/ 177 w 499"/>
              <a:gd name="T5" fmla="*/ 0 h 466"/>
              <a:gd name="T6" fmla="*/ 298 w 499"/>
              <a:gd name="T7" fmla="*/ 6 h 466"/>
              <a:gd name="T8" fmla="*/ 351 w 499"/>
              <a:gd name="T9" fmla="*/ 18 h 466"/>
              <a:gd name="T10" fmla="*/ 365 w 499"/>
              <a:gd name="T11" fmla="*/ 45 h 466"/>
              <a:gd name="T12" fmla="*/ 378 w 499"/>
              <a:gd name="T13" fmla="*/ 76 h 466"/>
              <a:gd name="T14" fmla="*/ 425 w 499"/>
              <a:gd name="T15" fmla="*/ 129 h 466"/>
              <a:gd name="T16" fmla="*/ 439 w 499"/>
              <a:gd name="T17" fmla="*/ 149 h 466"/>
              <a:gd name="T18" fmla="*/ 441 w 499"/>
              <a:gd name="T19" fmla="*/ 152 h 466"/>
              <a:gd name="T20" fmla="*/ 464 w 499"/>
              <a:gd name="T21" fmla="*/ 174 h 466"/>
              <a:gd name="T22" fmla="*/ 486 w 499"/>
              <a:gd name="T23" fmla="*/ 228 h 466"/>
              <a:gd name="T24" fmla="*/ 499 w 499"/>
              <a:gd name="T25" fmla="*/ 329 h 466"/>
              <a:gd name="T26" fmla="*/ 491 w 499"/>
              <a:gd name="T27" fmla="*/ 405 h 466"/>
              <a:gd name="T28" fmla="*/ 470 w 499"/>
              <a:gd name="T29" fmla="*/ 440 h 466"/>
              <a:gd name="T30" fmla="*/ 428 w 499"/>
              <a:gd name="T31" fmla="*/ 440 h 466"/>
              <a:gd name="T32" fmla="*/ 420 w 499"/>
              <a:gd name="T33" fmla="*/ 443 h 466"/>
              <a:gd name="T34" fmla="*/ 436 w 499"/>
              <a:gd name="T35" fmla="*/ 443 h 466"/>
              <a:gd name="T36" fmla="*/ 439 w 499"/>
              <a:gd name="T37" fmla="*/ 440 h 466"/>
              <a:gd name="T38" fmla="*/ 422 w 499"/>
              <a:gd name="T39" fmla="*/ 443 h 466"/>
              <a:gd name="T40" fmla="*/ 386 w 499"/>
              <a:gd name="T41" fmla="*/ 446 h 466"/>
              <a:gd name="T42" fmla="*/ 340 w 499"/>
              <a:gd name="T43" fmla="*/ 454 h 466"/>
              <a:gd name="T44" fmla="*/ 307 w 499"/>
              <a:gd name="T45" fmla="*/ 463 h 466"/>
              <a:gd name="T46" fmla="*/ 268 w 499"/>
              <a:gd name="T47" fmla="*/ 466 h 466"/>
              <a:gd name="T48" fmla="*/ 229 w 499"/>
              <a:gd name="T49" fmla="*/ 463 h 466"/>
              <a:gd name="T50" fmla="*/ 188 w 499"/>
              <a:gd name="T51" fmla="*/ 458 h 466"/>
              <a:gd name="T52" fmla="*/ 127 w 499"/>
              <a:gd name="T53" fmla="*/ 452 h 466"/>
              <a:gd name="T54" fmla="*/ 85 w 499"/>
              <a:gd name="T55" fmla="*/ 440 h 466"/>
              <a:gd name="T56" fmla="*/ 53 w 499"/>
              <a:gd name="T57" fmla="*/ 417 h 466"/>
              <a:gd name="T58" fmla="*/ 6 w 499"/>
              <a:gd name="T59" fmla="*/ 372 h 466"/>
              <a:gd name="T60" fmla="*/ 0 w 499"/>
              <a:gd name="T61" fmla="*/ 329 h 466"/>
              <a:gd name="T62" fmla="*/ 6 w 499"/>
              <a:gd name="T63" fmla="*/ 261 h 466"/>
              <a:gd name="T64" fmla="*/ 44 w 499"/>
              <a:gd name="T65" fmla="*/ 128 h 466"/>
              <a:gd name="T66" fmla="*/ 27 w 499"/>
              <a:gd name="T67" fmla="*/ 205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9"/>
              <a:gd name="T103" fmla="*/ 0 h 466"/>
              <a:gd name="T104" fmla="*/ 499 w 499"/>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9" h="466">
                <a:moveTo>
                  <a:pt x="47" y="126"/>
                </a:moveTo>
                <a:lnTo>
                  <a:pt x="78" y="76"/>
                </a:lnTo>
                <a:lnTo>
                  <a:pt x="111" y="41"/>
                </a:lnTo>
                <a:lnTo>
                  <a:pt x="133" y="27"/>
                </a:lnTo>
                <a:lnTo>
                  <a:pt x="157" y="11"/>
                </a:lnTo>
                <a:lnTo>
                  <a:pt x="177" y="0"/>
                </a:lnTo>
                <a:lnTo>
                  <a:pt x="257" y="3"/>
                </a:lnTo>
                <a:lnTo>
                  <a:pt x="298" y="6"/>
                </a:lnTo>
                <a:lnTo>
                  <a:pt x="337" y="11"/>
                </a:lnTo>
                <a:lnTo>
                  <a:pt x="351" y="18"/>
                </a:lnTo>
                <a:lnTo>
                  <a:pt x="359" y="29"/>
                </a:lnTo>
                <a:lnTo>
                  <a:pt x="365" y="45"/>
                </a:lnTo>
                <a:lnTo>
                  <a:pt x="367" y="56"/>
                </a:lnTo>
                <a:lnTo>
                  <a:pt x="378" y="76"/>
                </a:lnTo>
                <a:lnTo>
                  <a:pt x="392" y="94"/>
                </a:lnTo>
                <a:lnTo>
                  <a:pt x="425" y="129"/>
                </a:lnTo>
                <a:lnTo>
                  <a:pt x="439" y="147"/>
                </a:lnTo>
                <a:lnTo>
                  <a:pt x="439" y="149"/>
                </a:lnTo>
                <a:lnTo>
                  <a:pt x="436" y="149"/>
                </a:lnTo>
                <a:lnTo>
                  <a:pt x="441" y="152"/>
                </a:lnTo>
                <a:lnTo>
                  <a:pt x="453" y="156"/>
                </a:lnTo>
                <a:lnTo>
                  <a:pt x="464" y="174"/>
                </a:lnTo>
                <a:lnTo>
                  <a:pt x="473" y="191"/>
                </a:lnTo>
                <a:lnTo>
                  <a:pt x="486" y="228"/>
                </a:lnTo>
                <a:lnTo>
                  <a:pt x="494" y="279"/>
                </a:lnTo>
                <a:lnTo>
                  <a:pt x="499" y="329"/>
                </a:lnTo>
                <a:lnTo>
                  <a:pt x="497" y="379"/>
                </a:lnTo>
                <a:lnTo>
                  <a:pt x="491" y="405"/>
                </a:lnTo>
                <a:lnTo>
                  <a:pt x="480" y="437"/>
                </a:lnTo>
                <a:lnTo>
                  <a:pt x="470" y="440"/>
                </a:lnTo>
                <a:lnTo>
                  <a:pt x="441" y="437"/>
                </a:lnTo>
                <a:lnTo>
                  <a:pt x="428" y="440"/>
                </a:lnTo>
                <a:lnTo>
                  <a:pt x="422" y="440"/>
                </a:lnTo>
                <a:lnTo>
                  <a:pt x="420" y="443"/>
                </a:lnTo>
                <a:lnTo>
                  <a:pt x="425" y="443"/>
                </a:lnTo>
                <a:lnTo>
                  <a:pt x="436" y="443"/>
                </a:lnTo>
                <a:lnTo>
                  <a:pt x="439" y="443"/>
                </a:lnTo>
                <a:lnTo>
                  <a:pt x="439" y="440"/>
                </a:lnTo>
                <a:lnTo>
                  <a:pt x="434" y="443"/>
                </a:lnTo>
                <a:lnTo>
                  <a:pt x="422" y="443"/>
                </a:lnTo>
                <a:lnTo>
                  <a:pt x="409" y="443"/>
                </a:lnTo>
                <a:lnTo>
                  <a:pt x="386" y="446"/>
                </a:lnTo>
                <a:lnTo>
                  <a:pt x="356" y="448"/>
                </a:lnTo>
                <a:lnTo>
                  <a:pt x="340" y="454"/>
                </a:lnTo>
                <a:lnTo>
                  <a:pt x="326" y="458"/>
                </a:lnTo>
                <a:lnTo>
                  <a:pt x="307" y="463"/>
                </a:lnTo>
                <a:lnTo>
                  <a:pt x="288" y="466"/>
                </a:lnTo>
                <a:lnTo>
                  <a:pt x="268" y="466"/>
                </a:lnTo>
                <a:lnTo>
                  <a:pt x="243" y="463"/>
                </a:lnTo>
                <a:lnTo>
                  <a:pt x="229" y="463"/>
                </a:lnTo>
                <a:lnTo>
                  <a:pt x="210" y="461"/>
                </a:lnTo>
                <a:lnTo>
                  <a:pt x="188" y="458"/>
                </a:lnTo>
                <a:lnTo>
                  <a:pt x="160" y="454"/>
                </a:lnTo>
                <a:lnTo>
                  <a:pt x="127" y="452"/>
                </a:lnTo>
                <a:lnTo>
                  <a:pt x="91" y="448"/>
                </a:lnTo>
                <a:lnTo>
                  <a:pt x="85" y="440"/>
                </a:lnTo>
                <a:lnTo>
                  <a:pt x="80" y="431"/>
                </a:lnTo>
                <a:lnTo>
                  <a:pt x="53" y="417"/>
                </a:lnTo>
                <a:lnTo>
                  <a:pt x="22" y="408"/>
                </a:lnTo>
                <a:lnTo>
                  <a:pt x="6" y="372"/>
                </a:lnTo>
                <a:lnTo>
                  <a:pt x="3" y="352"/>
                </a:lnTo>
                <a:lnTo>
                  <a:pt x="0" y="329"/>
                </a:lnTo>
                <a:lnTo>
                  <a:pt x="3" y="296"/>
                </a:lnTo>
                <a:lnTo>
                  <a:pt x="6" y="261"/>
                </a:lnTo>
                <a:lnTo>
                  <a:pt x="11" y="240"/>
                </a:lnTo>
                <a:lnTo>
                  <a:pt x="44" y="128"/>
                </a:lnTo>
                <a:lnTo>
                  <a:pt x="25" y="205"/>
                </a:lnTo>
                <a:lnTo>
                  <a:pt x="27" y="205"/>
                </a:lnTo>
              </a:path>
            </a:pathLst>
          </a:custGeom>
          <a:solidFill>
            <a:srgbClr val="666699"/>
          </a:solidFill>
          <a:ln w="12700" cap="rnd">
            <a:solidFill>
              <a:schemeClr val="tx1"/>
            </a:solidFill>
            <a:round/>
            <a:headEnd type="none" w="sm" len="sm"/>
            <a:tailEnd type="none" w="sm" len="sm"/>
          </a:ln>
        </p:spPr>
        <p:txBody>
          <a:bodyPr/>
          <a:lstStyle/>
          <a:p>
            <a:endParaRPr lang="en-US"/>
          </a:p>
        </p:txBody>
      </p:sp>
      <p:sp>
        <p:nvSpPr>
          <p:cNvPr id="18" name="Freeform 58"/>
          <p:cNvSpPr>
            <a:spLocks/>
          </p:cNvSpPr>
          <p:nvPr/>
        </p:nvSpPr>
        <p:spPr bwMode="auto">
          <a:xfrm>
            <a:off x="7405687" y="4821237"/>
            <a:ext cx="790575" cy="608013"/>
          </a:xfrm>
          <a:custGeom>
            <a:avLst/>
            <a:gdLst>
              <a:gd name="T0" fmla="*/ 30 w 498"/>
              <a:gd name="T1" fmla="*/ 312 h 383"/>
              <a:gd name="T2" fmla="*/ 0 w 498"/>
              <a:gd name="T3" fmla="*/ 216 h 383"/>
              <a:gd name="T4" fmla="*/ 54 w 498"/>
              <a:gd name="T5" fmla="*/ 42 h 383"/>
              <a:gd name="T6" fmla="*/ 204 w 498"/>
              <a:gd name="T7" fmla="*/ 0 h 383"/>
              <a:gd name="T8" fmla="*/ 348 w 498"/>
              <a:gd name="T9" fmla="*/ 30 h 383"/>
              <a:gd name="T10" fmla="*/ 456 w 498"/>
              <a:gd name="T11" fmla="*/ 108 h 383"/>
              <a:gd name="T12" fmla="*/ 498 w 498"/>
              <a:gd name="T13" fmla="*/ 234 h 383"/>
              <a:gd name="T14" fmla="*/ 456 w 498"/>
              <a:gd name="T15" fmla="*/ 300 h 383"/>
              <a:gd name="T16" fmla="*/ 336 w 498"/>
              <a:gd name="T17" fmla="*/ 354 h 383"/>
              <a:gd name="T18" fmla="*/ 300 w 498"/>
              <a:gd name="T19" fmla="*/ 336 h 383"/>
              <a:gd name="T20" fmla="*/ 240 w 498"/>
              <a:gd name="T21" fmla="*/ 318 h 383"/>
              <a:gd name="T22" fmla="*/ 186 w 498"/>
              <a:gd name="T23" fmla="*/ 324 h 383"/>
              <a:gd name="T24" fmla="*/ 102 w 498"/>
              <a:gd name="T25" fmla="*/ 348 h 383"/>
              <a:gd name="T26" fmla="*/ 30 w 498"/>
              <a:gd name="T27" fmla="*/ 312 h 3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8"/>
              <a:gd name="T43" fmla="*/ 0 h 383"/>
              <a:gd name="T44" fmla="*/ 498 w 498"/>
              <a:gd name="T45" fmla="*/ 383 h 3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8" h="383">
                <a:moveTo>
                  <a:pt x="30" y="312"/>
                </a:moveTo>
                <a:lnTo>
                  <a:pt x="0" y="216"/>
                </a:lnTo>
                <a:lnTo>
                  <a:pt x="54" y="42"/>
                </a:lnTo>
                <a:lnTo>
                  <a:pt x="204" y="0"/>
                </a:lnTo>
                <a:lnTo>
                  <a:pt x="348" y="30"/>
                </a:lnTo>
                <a:lnTo>
                  <a:pt x="456" y="108"/>
                </a:lnTo>
                <a:lnTo>
                  <a:pt x="498" y="234"/>
                </a:lnTo>
                <a:lnTo>
                  <a:pt x="456" y="300"/>
                </a:lnTo>
                <a:cubicBezTo>
                  <a:pt x="365" y="383"/>
                  <a:pt x="424" y="354"/>
                  <a:pt x="336" y="354"/>
                </a:cubicBezTo>
                <a:lnTo>
                  <a:pt x="300" y="336"/>
                </a:lnTo>
                <a:lnTo>
                  <a:pt x="240" y="318"/>
                </a:lnTo>
                <a:lnTo>
                  <a:pt x="186" y="324"/>
                </a:lnTo>
                <a:lnTo>
                  <a:pt x="102" y="348"/>
                </a:lnTo>
                <a:lnTo>
                  <a:pt x="30" y="312"/>
                </a:lnTo>
                <a:close/>
              </a:path>
            </a:pathLst>
          </a:custGeom>
          <a:solidFill>
            <a:srgbClr val="666699"/>
          </a:solidFill>
          <a:ln w="12700">
            <a:solidFill>
              <a:schemeClr val="tx1"/>
            </a:solidFill>
            <a:round/>
            <a:headEnd type="none" w="sm" len="sm"/>
            <a:tailEnd type="none" w="sm" len="sm"/>
          </a:ln>
        </p:spPr>
        <p:txBody>
          <a:bodyPr wrap="none" anchor="ctr"/>
          <a:lstStyle/>
          <a:p>
            <a:endParaRPr lang="en-US"/>
          </a:p>
        </p:txBody>
      </p:sp>
      <p:pic>
        <p:nvPicPr>
          <p:cNvPr id="19" name="Picture 59" descr="j0194578"/>
          <p:cNvPicPr>
            <a:picLocks noChangeAspect="1" noChangeArrowheads="1"/>
          </p:cNvPicPr>
          <p:nvPr/>
        </p:nvPicPr>
        <p:blipFill>
          <a:blip r:embed="rId2"/>
          <a:srcRect/>
          <a:stretch>
            <a:fillRect/>
          </a:stretch>
        </p:blipFill>
        <p:spPr bwMode="auto">
          <a:xfrm>
            <a:off x="5703887" y="2265362"/>
            <a:ext cx="2081213" cy="2035175"/>
          </a:xfrm>
          <a:prstGeom prst="rect">
            <a:avLst/>
          </a:prstGeom>
          <a:noFill/>
          <a:ln w="9525">
            <a:noFill/>
            <a:miter lim="800000"/>
            <a:headEnd/>
            <a:tailEnd/>
          </a:ln>
        </p:spPr>
      </p:pic>
      <p:sp>
        <p:nvSpPr>
          <p:cNvPr id="20" name="Freeform 60"/>
          <p:cNvSpPr>
            <a:spLocks/>
          </p:cNvSpPr>
          <p:nvPr/>
        </p:nvSpPr>
        <p:spPr bwMode="auto">
          <a:xfrm>
            <a:off x="7227887" y="4086225"/>
            <a:ext cx="1600200" cy="84137"/>
          </a:xfrm>
          <a:custGeom>
            <a:avLst/>
            <a:gdLst>
              <a:gd name="T0" fmla="*/ 981 w 981"/>
              <a:gd name="T1" fmla="*/ 23 h 47"/>
              <a:gd name="T2" fmla="*/ 924 w 981"/>
              <a:gd name="T3" fmla="*/ 26 h 47"/>
              <a:gd name="T4" fmla="*/ 861 w 981"/>
              <a:gd name="T5" fmla="*/ 14 h 47"/>
              <a:gd name="T6" fmla="*/ 807 w 981"/>
              <a:gd name="T7" fmla="*/ 17 h 47"/>
              <a:gd name="T8" fmla="*/ 685 w 981"/>
              <a:gd name="T9" fmla="*/ 47 h 47"/>
              <a:gd name="T10" fmla="*/ 593 w 981"/>
              <a:gd name="T11" fmla="*/ 26 h 47"/>
              <a:gd name="T12" fmla="*/ 543 w 981"/>
              <a:gd name="T13" fmla="*/ 8 h 47"/>
              <a:gd name="T14" fmla="*/ 502 w 981"/>
              <a:gd name="T15" fmla="*/ 0 h 47"/>
              <a:gd name="T16" fmla="*/ 475 w 981"/>
              <a:gd name="T17" fmla="*/ 8 h 47"/>
              <a:gd name="T18" fmla="*/ 427 w 981"/>
              <a:gd name="T19" fmla="*/ 43 h 47"/>
              <a:gd name="T20" fmla="*/ 393 w 981"/>
              <a:gd name="T21" fmla="*/ 43 h 47"/>
              <a:gd name="T22" fmla="*/ 322 w 981"/>
              <a:gd name="T23" fmla="*/ 26 h 47"/>
              <a:gd name="T24" fmla="*/ 274 w 981"/>
              <a:gd name="T25" fmla="*/ 8 h 47"/>
              <a:gd name="T26" fmla="*/ 250 w 981"/>
              <a:gd name="T27" fmla="*/ 4 h 47"/>
              <a:gd name="T28" fmla="*/ 229 w 981"/>
              <a:gd name="T29" fmla="*/ 0 h 47"/>
              <a:gd name="T30" fmla="*/ 190 w 981"/>
              <a:gd name="T31" fmla="*/ 8 h 47"/>
              <a:gd name="T32" fmla="*/ 155 w 981"/>
              <a:gd name="T33" fmla="*/ 26 h 47"/>
              <a:gd name="T34" fmla="*/ 108 w 981"/>
              <a:gd name="T35" fmla="*/ 43 h 47"/>
              <a:gd name="T36" fmla="*/ 93 w 981"/>
              <a:gd name="T37" fmla="*/ 47 h 47"/>
              <a:gd name="T38" fmla="*/ 43 w 981"/>
              <a:gd name="T39" fmla="*/ 33 h 47"/>
              <a:gd name="T40" fmla="*/ 0 w 981"/>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1"/>
              <a:gd name="T64" fmla="*/ 0 h 47"/>
              <a:gd name="T65" fmla="*/ 981 w 981"/>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1" h="47">
                <a:moveTo>
                  <a:pt x="981" y="23"/>
                </a:moveTo>
                <a:lnTo>
                  <a:pt x="924" y="26"/>
                </a:lnTo>
                <a:lnTo>
                  <a:pt x="861" y="14"/>
                </a:lnTo>
                <a:lnTo>
                  <a:pt x="807" y="17"/>
                </a:lnTo>
                <a:lnTo>
                  <a:pt x="685" y="47"/>
                </a:lnTo>
                <a:lnTo>
                  <a:pt x="593" y="26"/>
                </a:lnTo>
                <a:lnTo>
                  <a:pt x="543" y="8"/>
                </a:lnTo>
                <a:lnTo>
                  <a:pt x="502" y="0"/>
                </a:lnTo>
                <a:lnTo>
                  <a:pt x="475" y="8"/>
                </a:lnTo>
                <a:lnTo>
                  <a:pt x="427" y="43"/>
                </a:lnTo>
                <a:lnTo>
                  <a:pt x="393" y="43"/>
                </a:lnTo>
                <a:lnTo>
                  <a:pt x="322" y="26"/>
                </a:lnTo>
                <a:lnTo>
                  <a:pt x="274" y="8"/>
                </a:lnTo>
                <a:lnTo>
                  <a:pt x="250" y="4"/>
                </a:lnTo>
                <a:lnTo>
                  <a:pt x="229" y="0"/>
                </a:lnTo>
                <a:lnTo>
                  <a:pt x="190" y="8"/>
                </a:lnTo>
                <a:lnTo>
                  <a:pt x="155" y="26"/>
                </a:lnTo>
                <a:lnTo>
                  <a:pt x="108" y="43"/>
                </a:lnTo>
                <a:lnTo>
                  <a:pt x="93" y="47"/>
                </a:lnTo>
                <a:lnTo>
                  <a:pt x="43" y="33"/>
                </a:lnTo>
                <a:lnTo>
                  <a:pt x="0" y="0"/>
                </a:lnTo>
              </a:path>
            </a:pathLst>
          </a:custGeom>
          <a:noFill/>
          <a:ln w="25400" cap="rnd">
            <a:solidFill>
              <a:schemeClr val="tx1"/>
            </a:solidFill>
            <a:round/>
            <a:headEnd type="none" w="sm" len="sm"/>
            <a:tailEnd type="none" w="sm" len="sm"/>
          </a:ln>
        </p:spPr>
        <p:txBody>
          <a:bodyPr/>
          <a:lstStyle/>
          <a:p>
            <a:endParaRPr lang="en-US"/>
          </a:p>
        </p:txBody>
      </p:sp>
      <p:pic>
        <p:nvPicPr>
          <p:cNvPr id="21" name="Picture 61" descr="j0194578"/>
          <p:cNvPicPr>
            <a:picLocks noChangeAspect="1" noChangeArrowheads="1"/>
          </p:cNvPicPr>
          <p:nvPr/>
        </p:nvPicPr>
        <p:blipFill>
          <a:blip r:embed="rId2"/>
          <a:srcRect/>
          <a:stretch>
            <a:fillRect/>
          </a:stretch>
        </p:blipFill>
        <p:spPr bwMode="auto">
          <a:xfrm>
            <a:off x="1216025" y="1655762"/>
            <a:ext cx="2081213" cy="1981200"/>
          </a:xfrm>
          <a:prstGeom prst="rect">
            <a:avLst/>
          </a:prstGeom>
          <a:noFill/>
          <a:ln w="9525">
            <a:noFill/>
            <a:miter lim="800000"/>
            <a:headEnd/>
            <a:tailEnd/>
          </a:ln>
        </p:spPr>
      </p:pic>
      <p:sp>
        <p:nvSpPr>
          <p:cNvPr id="22" name="Freeform 62"/>
          <p:cNvSpPr>
            <a:spLocks/>
          </p:cNvSpPr>
          <p:nvPr/>
        </p:nvSpPr>
        <p:spPr bwMode="auto">
          <a:xfrm>
            <a:off x="2740025" y="3408362"/>
            <a:ext cx="1524000" cy="98425"/>
          </a:xfrm>
          <a:custGeom>
            <a:avLst/>
            <a:gdLst>
              <a:gd name="T0" fmla="*/ 981 w 981"/>
              <a:gd name="T1" fmla="*/ 23 h 47"/>
              <a:gd name="T2" fmla="*/ 924 w 981"/>
              <a:gd name="T3" fmla="*/ 26 h 47"/>
              <a:gd name="T4" fmla="*/ 861 w 981"/>
              <a:gd name="T5" fmla="*/ 14 h 47"/>
              <a:gd name="T6" fmla="*/ 807 w 981"/>
              <a:gd name="T7" fmla="*/ 17 h 47"/>
              <a:gd name="T8" fmla="*/ 685 w 981"/>
              <a:gd name="T9" fmla="*/ 47 h 47"/>
              <a:gd name="T10" fmla="*/ 593 w 981"/>
              <a:gd name="T11" fmla="*/ 26 h 47"/>
              <a:gd name="T12" fmla="*/ 543 w 981"/>
              <a:gd name="T13" fmla="*/ 8 h 47"/>
              <a:gd name="T14" fmla="*/ 502 w 981"/>
              <a:gd name="T15" fmla="*/ 0 h 47"/>
              <a:gd name="T16" fmla="*/ 475 w 981"/>
              <a:gd name="T17" fmla="*/ 8 h 47"/>
              <a:gd name="T18" fmla="*/ 427 w 981"/>
              <a:gd name="T19" fmla="*/ 43 h 47"/>
              <a:gd name="T20" fmla="*/ 393 w 981"/>
              <a:gd name="T21" fmla="*/ 43 h 47"/>
              <a:gd name="T22" fmla="*/ 322 w 981"/>
              <a:gd name="T23" fmla="*/ 26 h 47"/>
              <a:gd name="T24" fmla="*/ 274 w 981"/>
              <a:gd name="T25" fmla="*/ 8 h 47"/>
              <a:gd name="T26" fmla="*/ 250 w 981"/>
              <a:gd name="T27" fmla="*/ 4 h 47"/>
              <a:gd name="T28" fmla="*/ 229 w 981"/>
              <a:gd name="T29" fmla="*/ 0 h 47"/>
              <a:gd name="T30" fmla="*/ 190 w 981"/>
              <a:gd name="T31" fmla="*/ 8 h 47"/>
              <a:gd name="T32" fmla="*/ 155 w 981"/>
              <a:gd name="T33" fmla="*/ 26 h 47"/>
              <a:gd name="T34" fmla="*/ 108 w 981"/>
              <a:gd name="T35" fmla="*/ 43 h 47"/>
              <a:gd name="T36" fmla="*/ 93 w 981"/>
              <a:gd name="T37" fmla="*/ 47 h 47"/>
              <a:gd name="T38" fmla="*/ 43 w 981"/>
              <a:gd name="T39" fmla="*/ 33 h 47"/>
              <a:gd name="T40" fmla="*/ 0 w 981"/>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1"/>
              <a:gd name="T64" fmla="*/ 0 h 47"/>
              <a:gd name="T65" fmla="*/ 981 w 981"/>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1" h="47">
                <a:moveTo>
                  <a:pt x="981" y="23"/>
                </a:moveTo>
                <a:lnTo>
                  <a:pt x="924" y="26"/>
                </a:lnTo>
                <a:lnTo>
                  <a:pt x="861" y="14"/>
                </a:lnTo>
                <a:lnTo>
                  <a:pt x="807" y="17"/>
                </a:lnTo>
                <a:lnTo>
                  <a:pt x="685" y="47"/>
                </a:lnTo>
                <a:lnTo>
                  <a:pt x="593" y="26"/>
                </a:lnTo>
                <a:lnTo>
                  <a:pt x="543" y="8"/>
                </a:lnTo>
                <a:lnTo>
                  <a:pt x="502" y="0"/>
                </a:lnTo>
                <a:lnTo>
                  <a:pt x="475" y="8"/>
                </a:lnTo>
                <a:lnTo>
                  <a:pt x="427" y="43"/>
                </a:lnTo>
                <a:lnTo>
                  <a:pt x="393" y="43"/>
                </a:lnTo>
                <a:lnTo>
                  <a:pt x="322" y="26"/>
                </a:lnTo>
                <a:lnTo>
                  <a:pt x="274" y="8"/>
                </a:lnTo>
                <a:lnTo>
                  <a:pt x="250" y="4"/>
                </a:lnTo>
                <a:lnTo>
                  <a:pt x="229" y="0"/>
                </a:lnTo>
                <a:lnTo>
                  <a:pt x="190" y="8"/>
                </a:lnTo>
                <a:lnTo>
                  <a:pt x="155" y="26"/>
                </a:lnTo>
                <a:lnTo>
                  <a:pt x="108" y="43"/>
                </a:lnTo>
                <a:lnTo>
                  <a:pt x="93" y="47"/>
                </a:lnTo>
                <a:lnTo>
                  <a:pt x="43" y="33"/>
                </a:lnTo>
                <a:lnTo>
                  <a:pt x="0" y="0"/>
                </a:lnTo>
              </a:path>
            </a:pathLst>
          </a:custGeom>
          <a:noFill/>
          <a:ln w="25400" cap="rnd">
            <a:solidFill>
              <a:schemeClr val="tx1"/>
            </a:solidFill>
            <a:round/>
            <a:headEnd type="none" w="sm" len="sm"/>
            <a:tailEnd type="none" w="sm" len="sm"/>
          </a:ln>
        </p:spPr>
        <p:txBody>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Even as attempts are made to reduce inventory levels, other major elements that should be in place are reliable processes, preventive maintenance systems, cross-trained workers, setup reduction programs, and reliable suppliers. If these are not already present in a factory, putting them in place takes time-it cannot happen overnight. The Japanese spent close to 20 years perfecting the system before the U.S. automakers observed TPS in action.</a:t>
            </a:r>
            <a:br>
              <a:rPr lang="en-US" sz="2400" dirty="0" smtClean="0"/>
            </a:br>
            <a:endParaRPr lang="en-US" sz="2400" dirty="0" smtClean="0"/>
          </a:p>
        </p:txBody>
      </p:sp>
      <p:sp>
        <p:nvSpPr>
          <p:cNvPr id="3" name="Title 2"/>
          <p:cNvSpPr>
            <a:spLocks noGrp="1"/>
          </p:cNvSpPr>
          <p:nvPr>
            <p:ph type="title"/>
          </p:nvPr>
        </p:nvSpPr>
        <p:spPr/>
        <p:txBody>
          <a:bodyP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The Japanese management system was also built on partnering arrangements that had mutual benefits for both the automakers and their suppliers. Not only were suppliers given ample visibility on the automakers' assembly schedules but these schedules were adhered to fairly stringently. That made it easier for the suppliers to plan their own production schedules and deliver supplies in a timely manner without having to hold a large finished goods inventory.</a:t>
            </a:r>
          </a:p>
          <a:p>
            <a:pPr>
              <a:buNone/>
            </a:pPr>
            <a:endParaRPr lang="en-US" sz="2400" dirty="0" smtClean="0"/>
          </a:p>
        </p:txBody>
      </p:sp>
      <p:sp>
        <p:nvSpPr>
          <p:cNvPr id="3" name="Title 2"/>
          <p:cNvSpPr>
            <a:spLocks noGrp="1"/>
          </p:cNvSpPr>
          <p:nvPr>
            <p:ph type="title"/>
          </p:nvPr>
        </p:nvSpPr>
        <p:spPr/>
        <p:txBody>
          <a:bodyPr/>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In their anxiety to adopt Japanese practices, the U.S. automakers attempted to implement JIT techniques in the 1980s. They studied the TPS and identified a number of TPS tools they believed they could transplant into their factories. In their enthusiasm to catch up with the Japanese competition, they attempted to implement JIT tools too quickly, in a piecemeal fashion. They first tried to drastically reduce their inventory of automobile components. At the same time, they asked suppliers to deliver components just when they were needed.</a:t>
            </a:r>
          </a:p>
        </p:txBody>
      </p:sp>
      <p:sp>
        <p:nvSpPr>
          <p:cNvPr id="3" name="Title 2"/>
          <p:cNvSpPr>
            <a:spLocks noGrp="1"/>
          </p:cNvSpPr>
          <p:nvPr>
            <p:ph type="title"/>
          </p:nvPr>
        </p:nvSpPr>
        <p:spPr/>
        <p:txBody>
          <a:bodyPr/>
          <a:lstStyle/>
          <a:p>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8839200" cy="5715000"/>
          </a:xfrm>
        </p:spPr>
        <p:txBody>
          <a:bodyPr/>
          <a:lstStyle/>
          <a:p>
            <a:pPr marL="15240" marR="0">
              <a:spcBef>
                <a:spcPts val="1150"/>
              </a:spcBef>
              <a:spcAft>
                <a:spcPts val="0"/>
              </a:spcAft>
            </a:pPr>
            <a:r>
              <a:rPr lang="en-US" dirty="0" smtClean="0">
                <a:ea typeface="Times New Roman"/>
              </a:rPr>
              <a:t>In 1980, Japan became the world's leading producer of automobiles, producing just over 11/38.6 million units. Slipping to second  for the first time since taking the lead from in 1904, US  produced just over 8 million.</a:t>
            </a:r>
            <a:br>
              <a:rPr lang="en-US" dirty="0" smtClean="0">
                <a:ea typeface="Times New Roman"/>
              </a:rPr>
            </a:br>
            <a:r>
              <a:rPr lang="en-US" dirty="0" smtClean="0">
                <a:ea typeface="Times New Roman"/>
              </a:rPr>
              <a:t/>
            </a:r>
            <a:br>
              <a:rPr lang="en-US" dirty="0" smtClean="0">
                <a:ea typeface="Times New Roman"/>
              </a:rPr>
            </a:br>
            <a:r>
              <a:rPr lang="en-US" dirty="0" smtClean="0">
                <a:ea typeface="Times New Roman"/>
              </a:rPr>
              <a:t>Japanese auto manufacturers had produced  0.07/9.2 million  vehicles in 1955. Who could have predicted that just 25 years later the Japanese auto industry would produce 3 million vehicles more than their U.S.   and remain the world's leading auto manufacturer for the next 15 years?  Japan  maintained its stature as the world's largest auto manufacturing until  1995. Today, recent mergers and acquisitions by the big three automakers make comparisons less meaningful. </a:t>
            </a:r>
            <a:br>
              <a:rPr lang="en-US" dirty="0" smtClean="0">
                <a:ea typeface="Times New Roman"/>
              </a:rPr>
            </a:br>
            <a:r>
              <a:rPr lang="en-US" dirty="0" smtClean="0">
                <a:ea typeface="Times New Roman"/>
              </a:rPr>
              <a:t/>
            </a:r>
            <a:br>
              <a:rPr lang="en-US" dirty="0" smtClean="0">
                <a:ea typeface="Times New Roman"/>
              </a:rPr>
            </a:br>
            <a:r>
              <a:rPr lang="en-US" dirty="0" smtClean="0">
                <a:ea typeface="Times New Roman"/>
              </a:rPr>
              <a:t>Japan's rise to its preeminent position was fueled by its application of lean-thinking principles. It is a widely accepted notion that these principles originated in Japan. What is not widely known is the fact that a number of these principles were created in the US . </a:t>
            </a:r>
            <a:br>
              <a:rPr lang="en-US" dirty="0" smtClean="0">
                <a:ea typeface="Times New Roman"/>
              </a:rPr>
            </a:br>
            <a:r>
              <a:rPr lang="en-US" dirty="0" smtClean="0">
                <a:ea typeface="Times New Roman"/>
              </a:rPr>
              <a:t/>
            </a:r>
            <a:br>
              <a:rPr lang="en-US" dirty="0" smtClean="0">
                <a:ea typeface="Times New Roman"/>
              </a:rPr>
            </a:b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However, they did not first ensure that their own internal processes were reliable. Because they were not, the automakers were unable to give suppliers clear visibility on their production schedules. Left in the dark about when the next delivery request would come, suppliers built up finished goods inventory so as to better respond to requests from the automakers for JIT supplies. Invariably, the suppliers ended up building the wrong products. Furthermore, relationships with the suppliers at that time were (and in too many cases, still are) adversarial. </a:t>
            </a:r>
            <a:endParaRPr lang="en-US" sz="2400" dirty="0"/>
          </a:p>
        </p:txBody>
      </p:sp>
      <p:sp>
        <p:nvSpPr>
          <p:cNvPr id="3" name="Title 2"/>
          <p:cNvSpPr>
            <a:spLocks noGrp="1"/>
          </p:cNvSpPr>
          <p:nvPr>
            <p:ph type="title"/>
          </p:nvPr>
        </p:nvSpPr>
        <p:spPr/>
        <p:txBody>
          <a:bodyPr/>
          <a:lstStyle/>
          <a:p>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There were no long-term contracts and components were generally sourced from multiple vendors selected based on price, quality, and delivery, though mainly on price. These factors made the position of suppliers even more tenuous.</a:t>
            </a:r>
          </a:p>
          <a:p>
            <a:pPr>
              <a:buNone/>
            </a:pPr>
            <a:endParaRPr lang="en-US" sz="2400" dirty="0" smtClean="0"/>
          </a:p>
          <a:p>
            <a:pPr>
              <a:buNone/>
            </a:pPr>
            <a:r>
              <a:rPr lang="en-US" sz="2400" dirty="0" smtClean="0"/>
              <a:t>U.S. manufacturers probably misunderstood the intended meaning of JIT. The JIT philosophy articulated by Kiichiro Toyoda merely stated that components for an automobile should not be produced before they were needed but should instead be made Just In Time.</a:t>
            </a:r>
          </a:p>
          <a:p>
            <a:pPr>
              <a:buNone/>
            </a:pPr>
            <a:endParaRPr lang="en-US" sz="2400" dirty="0" smtClean="0"/>
          </a:p>
          <a:p>
            <a:pPr>
              <a:buNone/>
            </a:pPr>
            <a:r>
              <a:rPr lang="en-US" sz="2400" dirty="0" smtClean="0"/>
              <a:t> </a:t>
            </a:r>
            <a:endParaRPr lang="en-US" sz="2400" dirty="0"/>
          </a:p>
        </p:txBody>
      </p:sp>
      <p:sp>
        <p:nvSpPr>
          <p:cNvPr id="3" name="Title 2"/>
          <p:cNvSpPr>
            <a:spLocks noGrp="1"/>
          </p:cNvSpPr>
          <p:nvPr>
            <p:ph type="title"/>
          </p:nvPr>
        </p:nvSpPr>
        <p:spPr/>
        <p:txBody>
          <a:bodyP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 The implication was that every step in the supply chain had to work in harmony to produce when a product was needed, not a single moment before. This philosophy never intended, for instance, to have the supplier maintain a stock of finished goods to supply material just in time.</a:t>
            </a:r>
          </a:p>
          <a:p>
            <a:pPr>
              <a:buNone/>
            </a:pPr>
            <a:r>
              <a:rPr lang="en-US" sz="2400" dirty="0" smtClean="0"/>
              <a:t>Simply adopting tools and techniques piecemeal does not lead to a lasting competitive edge. On the contrary, without a complete understanding of the core concepts and principles of lean thinking, there is considerable potential for doing more harm than good. </a:t>
            </a:r>
          </a:p>
          <a:p>
            <a:pPr>
              <a:buNone/>
            </a:pPr>
            <a:endParaRPr lang="en-US" sz="2400" dirty="0" smtClean="0"/>
          </a:p>
          <a:p>
            <a:pPr>
              <a:buNone/>
            </a:pPr>
            <a:r>
              <a:rPr lang="en-US" sz="2400" dirty="0" smtClean="0"/>
              <a:t>For instance, lean thinking emphasizes eliminating </a:t>
            </a:r>
            <a:r>
              <a:rPr lang="en-US" sz="2400" i="1" dirty="0" err="1" smtClean="0"/>
              <a:t>muda</a:t>
            </a:r>
            <a:r>
              <a:rPr lang="en-US" sz="2400" i="1" dirty="0" smtClean="0"/>
              <a:t> </a:t>
            </a:r>
            <a:r>
              <a:rPr lang="en-US" sz="2400" dirty="0" smtClean="0"/>
              <a:t>or </a:t>
            </a:r>
            <a:r>
              <a:rPr lang="en-US" sz="2400" dirty="0" err="1" smtClean="0"/>
              <a:t>wastelO</a:t>
            </a:r>
            <a:r>
              <a:rPr lang="en-US" sz="2400" dirty="0" smtClean="0"/>
              <a:t>-specifically, any activity that absorbs resources but creates no value. If the enterprise has not fully understood the core concepts of lean operations, waste-removal activities could lead it down the wrong path.</a:t>
            </a:r>
          </a:p>
          <a:p>
            <a:r>
              <a:rPr lang="en-US" sz="2400" dirty="0" smtClean="0"/>
              <a:t>Conventional wisdom may suggest that when non-value-adding activities are eliminated, the enterprise has an opportunity to become more efficient through workforce reduction. Nothing could be further from the truth. When lean implementation is viewed as a cost-cutting initiative or an opportunity to reduce the workforce, employees will naturally resist it, leading to eventual migration back to the old way of doing things. On the other hand, if it is made clear that freed-up resources would be productively deployed elsewhere, implementation efforts would have a much better chance of success. Freeing up resources for productive deployment elsewhere is at the very core of lean thinking.</a:t>
            </a:r>
          </a:p>
          <a:p>
            <a:pPr>
              <a:buNone/>
            </a:pPr>
            <a:endParaRPr lang="en-US" sz="2400" dirty="0" smtClean="0"/>
          </a:p>
          <a:p>
            <a:pPr>
              <a:buNone/>
            </a:pPr>
            <a:endParaRPr lang="en-US" sz="2400" dirty="0"/>
          </a:p>
        </p:txBody>
      </p:sp>
      <p:sp>
        <p:nvSpPr>
          <p:cNvPr id="3" name="Title 2"/>
          <p:cNvSpPr>
            <a:spLocks noGrp="1"/>
          </p:cNvSpPr>
          <p:nvPr>
            <p:ph type="title"/>
          </p:nvPr>
        </p:nvSpPr>
        <p:spPr/>
        <p:txBody>
          <a:bodyP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152400"/>
            <a:ext cx="9144000" cy="823913"/>
          </a:xfrm>
          <a:noFill/>
        </p:spPr>
        <p:txBody>
          <a:bodyPr/>
          <a:lstStyle/>
          <a:p>
            <a:pPr>
              <a:lnSpc>
                <a:spcPct val="110000"/>
              </a:lnSpc>
            </a:pPr>
            <a:r>
              <a:rPr lang="en-US" dirty="0" smtClean="0">
                <a:ea typeface="ＭＳ Ｐゴシック" charset="-128"/>
                <a:cs typeface="Microsoft Sans Serif" pitchFamily="34" charset="0"/>
              </a:rPr>
              <a:t>The goal of lean thinking</a:t>
            </a:r>
          </a:p>
        </p:txBody>
      </p:sp>
      <p:sp>
        <p:nvSpPr>
          <p:cNvPr id="18435" name="Rectangle 5"/>
          <p:cNvSpPr>
            <a:spLocks noGrp="1" noChangeArrowheads="1"/>
          </p:cNvSpPr>
          <p:nvPr>
            <p:ph type="body" idx="1"/>
          </p:nvPr>
        </p:nvSpPr>
        <p:spPr>
          <a:xfrm>
            <a:off x="157163" y="1371600"/>
            <a:ext cx="7691437" cy="4114800"/>
          </a:xfrm>
          <a:noFill/>
        </p:spPr>
        <p:txBody>
          <a:bodyPr/>
          <a:lstStyle/>
          <a:p>
            <a:pPr>
              <a:lnSpc>
                <a:spcPct val="110000"/>
              </a:lnSpc>
            </a:pPr>
            <a:r>
              <a:rPr lang="en-US" dirty="0" smtClean="0">
                <a:latin typeface="Microsoft Sans Serif" pitchFamily="34" charset="0"/>
                <a:ea typeface="ＭＳ Ｐゴシック" charset="-128"/>
                <a:cs typeface="Microsoft Sans Serif" pitchFamily="34" charset="0"/>
              </a:rPr>
              <a:t>Eliminate  </a:t>
            </a:r>
            <a:r>
              <a:rPr lang="en-US" dirty="0" err="1" smtClean="0">
                <a:latin typeface="Microsoft Sans Serif" pitchFamily="34" charset="0"/>
                <a:ea typeface="ＭＳ Ｐゴシック" charset="-128"/>
                <a:cs typeface="Microsoft Sans Serif" pitchFamily="34" charset="0"/>
              </a:rPr>
              <a:t>muda</a:t>
            </a:r>
            <a:r>
              <a:rPr lang="en-US" dirty="0" smtClean="0">
                <a:latin typeface="Microsoft Sans Serif" pitchFamily="34" charset="0"/>
                <a:ea typeface="ＭＳ Ｐゴシック" charset="-128"/>
                <a:cs typeface="Microsoft Sans Serif" pitchFamily="34" charset="0"/>
              </a:rPr>
              <a:t> (waste)</a:t>
            </a:r>
          </a:p>
          <a:p>
            <a:pPr lvl="1">
              <a:lnSpc>
                <a:spcPct val="110000"/>
              </a:lnSpc>
            </a:pPr>
            <a:r>
              <a:rPr lang="en-US" dirty="0" smtClean="0">
                <a:latin typeface="Microsoft Sans Serif" pitchFamily="34" charset="0"/>
                <a:ea typeface="ＭＳ Ｐゴシック" charset="-128"/>
                <a:cs typeface="Microsoft Sans Serif" pitchFamily="34" charset="0"/>
              </a:rPr>
              <a:t>Eliminate any activity that creates no value</a:t>
            </a:r>
          </a:p>
          <a:p>
            <a:pPr>
              <a:lnSpc>
                <a:spcPct val="110000"/>
              </a:lnSpc>
            </a:pPr>
            <a:r>
              <a:rPr lang="en-US" dirty="0" smtClean="0">
                <a:latin typeface="Microsoft Sans Serif" pitchFamily="34" charset="0"/>
                <a:ea typeface="ＭＳ Ｐゴシック" charset="-128"/>
                <a:cs typeface="Microsoft Sans Serif" pitchFamily="34" charset="0"/>
              </a:rPr>
              <a:t>A way to do more &amp; more with less &amp; less</a:t>
            </a:r>
          </a:p>
          <a:p>
            <a:pPr lvl="1">
              <a:lnSpc>
                <a:spcPct val="110000"/>
              </a:lnSpc>
            </a:pPr>
            <a:r>
              <a:rPr lang="en-US" dirty="0" smtClean="0">
                <a:latin typeface="Microsoft Sans Serif" pitchFamily="34" charset="0"/>
                <a:ea typeface="ＭＳ Ｐゴシック" charset="-128"/>
                <a:cs typeface="Microsoft Sans Serif" pitchFamily="34" charset="0"/>
              </a:rPr>
              <a:t>Less effort, less equipment, less time, and less space;</a:t>
            </a:r>
          </a:p>
          <a:p>
            <a:pPr lvl="1">
              <a:lnSpc>
                <a:spcPct val="110000"/>
              </a:lnSpc>
            </a:pPr>
            <a:r>
              <a:rPr lang="en-US" dirty="0" smtClean="0">
                <a:latin typeface="Microsoft Sans Serif" pitchFamily="34" charset="0"/>
                <a:ea typeface="ＭＳ Ｐゴシック" charset="-128"/>
                <a:cs typeface="Microsoft Sans Serif" pitchFamily="34" charset="0"/>
              </a:rPr>
              <a:t>While coming closer and closer to providing customers exactly what they want</a:t>
            </a:r>
          </a:p>
        </p:txBody>
      </p:sp>
      <p:pic>
        <p:nvPicPr>
          <p:cNvPr id="18436" name="Picture 6" descr="a1384">
            <a:hlinkClick r:id="rId2"/>
          </p:cNvPr>
          <p:cNvPicPr>
            <a:picLocks noChangeAspect="1" noChangeArrowheads="1"/>
          </p:cNvPicPr>
          <p:nvPr/>
        </p:nvPicPr>
        <p:blipFill>
          <a:blip r:embed="rId3"/>
          <a:srcRect/>
          <a:stretch>
            <a:fillRect/>
          </a:stretch>
        </p:blipFill>
        <p:spPr bwMode="auto">
          <a:xfrm>
            <a:off x="7205663" y="1219200"/>
            <a:ext cx="1938337" cy="149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err="1" smtClean="0"/>
              <a:t>Muda</a:t>
            </a:r>
            <a:r>
              <a:rPr lang="en-US" dirty="0" smtClean="0"/>
              <a:t> in Batch &amp; Queue Operations</a:t>
            </a:r>
          </a:p>
        </p:txBody>
      </p:sp>
      <p:sp>
        <p:nvSpPr>
          <p:cNvPr id="6" name="Rectangle 4"/>
          <p:cNvSpPr>
            <a:spLocks noChangeArrowheads="1"/>
          </p:cNvSpPr>
          <p:nvPr/>
        </p:nvSpPr>
        <p:spPr bwMode="auto">
          <a:xfrm>
            <a:off x="3971925" y="2973388"/>
            <a:ext cx="1222375" cy="1141412"/>
          </a:xfrm>
          <a:prstGeom prst="rect">
            <a:avLst/>
          </a:prstGeom>
          <a:noFill/>
          <a:ln w="28575">
            <a:solidFill>
              <a:srgbClr val="C28100"/>
            </a:solidFill>
            <a:miter lim="800000"/>
            <a:headEnd/>
            <a:tailEnd/>
          </a:ln>
          <a:effectLst/>
        </p:spPr>
        <p:txBody>
          <a:bodyPr wrap="none" anchor="ctr"/>
          <a:lstStyle/>
          <a:p>
            <a:r>
              <a:rPr lang="en-US" sz="2400" b="0">
                <a:latin typeface="Tahoma" pitchFamily="34" charset="0"/>
              </a:rPr>
              <a:t>Set up</a:t>
            </a:r>
          </a:p>
        </p:txBody>
      </p:sp>
      <p:sp>
        <p:nvSpPr>
          <p:cNvPr id="7" name="Rectangle 5"/>
          <p:cNvSpPr>
            <a:spLocks noChangeArrowheads="1"/>
          </p:cNvSpPr>
          <p:nvPr/>
        </p:nvSpPr>
        <p:spPr bwMode="auto">
          <a:xfrm>
            <a:off x="6557963" y="2973388"/>
            <a:ext cx="1303337" cy="1139825"/>
          </a:xfrm>
          <a:prstGeom prst="rect">
            <a:avLst/>
          </a:prstGeom>
          <a:noFill/>
          <a:ln w="28575">
            <a:solidFill>
              <a:srgbClr val="FF395F"/>
            </a:solidFill>
            <a:miter lim="800000"/>
            <a:headEnd/>
            <a:tailEnd/>
          </a:ln>
          <a:effectLst/>
        </p:spPr>
        <p:txBody>
          <a:bodyPr wrap="none" anchor="ctr"/>
          <a:lstStyle/>
          <a:p>
            <a:r>
              <a:rPr lang="en-US" sz="2400" b="0">
                <a:latin typeface="Tahoma" pitchFamily="34" charset="0"/>
              </a:rPr>
              <a:t>Move</a:t>
            </a:r>
          </a:p>
        </p:txBody>
      </p:sp>
      <p:sp>
        <p:nvSpPr>
          <p:cNvPr id="8" name="Rectangle 6"/>
          <p:cNvSpPr>
            <a:spLocks noChangeArrowheads="1"/>
          </p:cNvSpPr>
          <p:nvPr/>
        </p:nvSpPr>
        <p:spPr bwMode="auto">
          <a:xfrm>
            <a:off x="1301750" y="2973388"/>
            <a:ext cx="1303338" cy="1139825"/>
          </a:xfrm>
          <a:prstGeom prst="rect">
            <a:avLst/>
          </a:prstGeom>
          <a:noFill/>
          <a:ln w="28575">
            <a:solidFill>
              <a:srgbClr val="FF395F"/>
            </a:solidFill>
            <a:miter lim="800000"/>
            <a:headEnd/>
            <a:tailEnd/>
          </a:ln>
          <a:effectLst/>
        </p:spPr>
        <p:txBody>
          <a:bodyPr wrap="none" anchor="ctr"/>
          <a:lstStyle/>
          <a:p>
            <a:r>
              <a:rPr lang="en-US" sz="2400" b="0">
                <a:latin typeface="Tahoma" pitchFamily="34" charset="0"/>
              </a:rPr>
              <a:t>Move</a:t>
            </a:r>
          </a:p>
        </p:txBody>
      </p:sp>
      <p:sp>
        <p:nvSpPr>
          <p:cNvPr id="9" name="Rectangle 7" descr="5%"/>
          <p:cNvSpPr>
            <a:spLocks noChangeArrowheads="1"/>
          </p:cNvSpPr>
          <p:nvPr/>
        </p:nvSpPr>
        <p:spPr bwMode="auto">
          <a:xfrm>
            <a:off x="5226050" y="2973388"/>
            <a:ext cx="1306513" cy="1141412"/>
          </a:xfrm>
          <a:prstGeom prst="rect">
            <a:avLst/>
          </a:prstGeom>
          <a:pattFill prst="pct5">
            <a:fgClr>
              <a:srgbClr val="00E800"/>
            </a:fgClr>
            <a:bgClr>
              <a:schemeClr val="bg1"/>
            </a:bgClr>
          </a:pattFill>
          <a:ln w="28575">
            <a:solidFill>
              <a:srgbClr val="00E800"/>
            </a:solidFill>
            <a:miter lim="800000"/>
            <a:headEnd/>
            <a:tailEnd/>
          </a:ln>
          <a:effectLst/>
        </p:spPr>
        <p:txBody>
          <a:bodyPr wrap="none" anchor="ctr"/>
          <a:lstStyle/>
          <a:p>
            <a:r>
              <a:rPr lang="en-US" sz="2400" b="0">
                <a:latin typeface="Tahoma" pitchFamily="34" charset="0"/>
              </a:rPr>
              <a:t>Value</a:t>
            </a:r>
          </a:p>
          <a:p>
            <a:r>
              <a:rPr lang="en-US" sz="2400" b="0">
                <a:latin typeface="Tahoma" pitchFamily="34" charset="0"/>
              </a:rPr>
              <a:t>Added</a:t>
            </a:r>
          </a:p>
          <a:p>
            <a:r>
              <a:rPr lang="en-US" sz="2400" b="0">
                <a:latin typeface="Tahoma" pitchFamily="34" charset="0"/>
              </a:rPr>
              <a:t>Work</a:t>
            </a:r>
          </a:p>
        </p:txBody>
      </p:sp>
      <p:sp>
        <p:nvSpPr>
          <p:cNvPr id="10" name="Rectangle 8"/>
          <p:cNvSpPr>
            <a:spLocks noChangeArrowheads="1"/>
          </p:cNvSpPr>
          <p:nvPr/>
        </p:nvSpPr>
        <p:spPr bwMode="auto">
          <a:xfrm>
            <a:off x="2632075" y="2973388"/>
            <a:ext cx="1304925" cy="1139825"/>
          </a:xfrm>
          <a:prstGeom prst="rect">
            <a:avLst/>
          </a:prstGeom>
          <a:noFill/>
          <a:ln w="28575">
            <a:solidFill>
              <a:srgbClr val="FFCA35"/>
            </a:solidFill>
            <a:miter lim="800000"/>
            <a:headEnd/>
            <a:tailEnd/>
          </a:ln>
          <a:effectLst/>
        </p:spPr>
        <p:txBody>
          <a:bodyPr wrap="none" anchor="ctr"/>
          <a:lstStyle/>
          <a:p>
            <a:r>
              <a:rPr lang="en-US" sz="2400" b="0">
                <a:latin typeface="Tahoma" pitchFamily="34" charset="0"/>
              </a:rPr>
              <a:t>Queue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125413"/>
            <a:ext cx="8229600" cy="788987"/>
          </a:xfrm>
        </p:spPr>
        <p:txBody>
          <a:bodyPr/>
          <a:lstStyle/>
          <a:p>
            <a:r>
              <a:rPr lang="en-US" dirty="0" smtClean="0">
                <a:ea typeface="ＭＳ Ｐゴシック" charset="-128"/>
              </a:rPr>
              <a:t>SEVEN deadly sources of </a:t>
            </a:r>
            <a:r>
              <a:rPr lang="en-US" dirty="0" err="1" smtClean="0">
                <a:ea typeface="ＭＳ Ｐゴシック" charset="-128"/>
              </a:rPr>
              <a:t>Muda</a:t>
            </a:r>
            <a:endParaRPr lang="en-US" dirty="0" smtClean="0">
              <a:ea typeface="ＭＳ Ｐゴシック" charset="-128"/>
            </a:endParaRPr>
          </a:p>
        </p:txBody>
      </p:sp>
      <p:sp>
        <p:nvSpPr>
          <p:cNvPr id="19459" name="Content Placeholder 2"/>
          <p:cNvSpPr>
            <a:spLocks noGrp="1"/>
          </p:cNvSpPr>
          <p:nvPr>
            <p:ph idx="1"/>
          </p:nvPr>
        </p:nvSpPr>
        <p:spPr>
          <a:xfrm>
            <a:off x="228600" y="1412875"/>
            <a:ext cx="8229600" cy="4530725"/>
          </a:xfrm>
        </p:spPr>
        <p:txBody>
          <a:bodyPr/>
          <a:lstStyle/>
          <a:p>
            <a:r>
              <a:rPr lang="en-US" dirty="0" smtClean="0">
                <a:ea typeface="ＭＳ Ｐゴシック" charset="-128"/>
              </a:rPr>
              <a:t>Overproduction</a:t>
            </a:r>
          </a:p>
          <a:p>
            <a:r>
              <a:rPr lang="en-US" dirty="0" smtClean="0">
                <a:ea typeface="ＭＳ Ｐゴシック" charset="-128"/>
              </a:rPr>
              <a:t>Inventories</a:t>
            </a:r>
          </a:p>
          <a:p>
            <a:r>
              <a:rPr lang="en-US" dirty="0" smtClean="0">
                <a:ea typeface="ＭＳ Ｐゴシック" charset="-128"/>
              </a:rPr>
              <a:t>Transportation</a:t>
            </a:r>
          </a:p>
          <a:p>
            <a:r>
              <a:rPr lang="en-US" dirty="0" smtClean="0">
                <a:ea typeface="ＭＳ Ｐゴシック" charset="-128"/>
              </a:rPr>
              <a:t>Delays</a:t>
            </a:r>
          </a:p>
          <a:p>
            <a:r>
              <a:rPr lang="en-US" dirty="0" smtClean="0">
                <a:ea typeface="ＭＳ Ｐゴシック" charset="-128"/>
              </a:rPr>
              <a:t>Defective products</a:t>
            </a:r>
          </a:p>
          <a:p>
            <a:r>
              <a:rPr lang="en-US" dirty="0" smtClean="0">
                <a:ea typeface="ＭＳ Ｐゴシック" charset="-128"/>
              </a:rPr>
              <a:t>Processing </a:t>
            </a:r>
          </a:p>
          <a:p>
            <a:r>
              <a:rPr lang="en-US" dirty="0" smtClean="0">
                <a:ea typeface="ＭＳ Ｐゴシック" charset="-128"/>
              </a:rPr>
              <a:t>Motion</a:t>
            </a:r>
          </a:p>
          <a:p>
            <a:endParaRPr lang="en-US" dirty="0" smtClean="0">
              <a:ea typeface="ＭＳ Ｐゴシック" charset="-128"/>
            </a:endParaRPr>
          </a:p>
          <a:p>
            <a:pPr>
              <a:buNone/>
            </a:pPr>
            <a:endParaRPr lang="en-US"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sz="3200" dirty="0" smtClean="0">
                <a:latin typeface="Microsoft Sans Serif" pitchFamily="34" charset="0"/>
                <a:cs typeface="Microsoft Sans Serif" pitchFamily="34" charset="0"/>
              </a:rPr>
              <a:t>Production Scheduling</a:t>
            </a:r>
          </a:p>
          <a:p>
            <a:pPr>
              <a:lnSpc>
                <a:spcPct val="90000"/>
              </a:lnSpc>
            </a:pPr>
            <a:r>
              <a:rPr lang="en-US" sz="3200" dirty="0" smtClean="0">
                <a:latin typeface="Microsoft Sans Serif" pitchFamily="34" charset="0"/>
                <a:cs typeface="Microsoft Sans Serif" pitchFamily="34" charset="0"/>
              </a:rPr>
              <a:t>Stores Parts Picking</a:t>
            </a:r>
          </a:p>
          <a:p>
            <a:pPr>
              <a:lnSpc>
                <a:spcPct val="90000"/>
              </a:lnSpc>
            </a:pPr>
            <a:r>
              <a:rPr lang="en-US" sz="3200" dirty="0" smtClean="0">
                <a:latin typeface="Microsoft Sans Serif" pitchFamily="34" charset="0"/>
                <a:cs typeface="Microsoft Sans Serif" pitchFamily="34" charset="0"/>
              </a:rPr>
              <a:t>Material Handling</a:t>
            </a:r>
          </a:p>
          <a:p>
            <a:pPr>
              <a:lnSpc>
                <a:spcPct val="90000"/>
              </a:lnSpc>
            </a:pPr>
            <a:r>
              <a:rPr lang="en-US" sz="3200" dirty="0" smtClean="0">
                <a:latin typeface="Microsoft Sans Serif" pitchFamily="34" charset="0"/>
                <a:cs typeface="Microsoft Sans Serif" pitchFamily="34" charset="0"/>
              </a:rPr>
              <a:t>Label Press Changeovers</a:t>
            </a:r>
          </a:p>
          <a:p>
            <a:pPr>
              <a:lnSpc>
                <a:spcPct val="90000"/>
              </a:lnSpc>
            </a:pPr>
            <a:r>
              <a:rPr lang="en-US" sz="3200" dirty="0" smtClean="0">
                <a:latin typeface="Microsoft Sans Serif" pitchFamily="34" charset="0"/>
                <a:cs typeface="Microsoft Sans Serif" pitchFamily="34" charset="0"/>
              </a:rPr>
              <a:t>Quality Control</a:t>
            </a:r>
          </a:p>
          <a:p>
            <a:pPr>
              <a:lnSpc>
                <a:spcPct val="90000"/>
              </a:lnSpc>
            </a:pPr>
            <a:r>
              <a:rPr lang="en-US" sz="3200" dirty="0" smtClean="0">
                <a:latin typeface="Microsoft Sans Serif" pitchFamily="34" charset="0"/>
                <a:cs typeface="Microsoft Sans Serif" pitchFamily="34" charset="0"/>
              </a:rPr>
              <a:t>Stores Management</a:t>
            </a:r>
          </a:p>
          <a:p>
            <a:pPr>
              <a:lnSpc>
                <a:spcPct val="90000"/>
              </a:lnSpc>
            </a:pPr>
            <a:r>
              <a:rPr lang="en-US" sz="3200" dirty="0" smtClean="0">
                <a:latin typeface="Microsoft Sans Serif" pitchFamily="34" charset="0"/>
                <a:cs typeface="Microsoft Sans Serif" pitchFamily="34" charset="0"/>
              </a:rPr>
              <a:t>Materials Management</a:t>
            </a:r>
          </a:p>
          <a:p>
            <a:pPr>
              <a:lnSpc>
                <a:spcPct val="90000"/>
              </a:lnSpc>
            </a:pPr>
            <a:r>
              <a:rPr lang="en-US" sz="3200" dirty="0" smtClean="0">
                <a:latin typeface="Microsoft Sans Serif" pitchFamily="34" charset="0"/>
                <a:cs typeface="Microsoft Sans Serif" pitchFamily="34" charset="0"/>
              </a:rPr>
              <a:t>MRP Production Order Generation</a:t>
            </a:r>
            <a:endParaRPr lang="en-US" dirty="0">
              <a:latin typeface="Microsoft Sans Serif" pitchFamily="34" charset="0"/>
              <a:cs typeface="Microsoft Sans Serif" pitchFamily="34" charset="0"/>
            </a:endParaRPr>
          </a:p>
        </p:txBody>
      </p:sp>
      <p:sp>
        <p:nvSpPr>
          <p:cNvPr id="3" name="Title 2"/>
          <p:cNvSpPr>
            <a:spLocks noGrp="1"/>
          </p:cNvSpPr>
          <p:nvPr>
            <p:ph type="title"/>
          </p:nvPr>
        </p:nvSpPr>
        <p:spPr/>
        <p:txBody>
          <a:bodyPr/>
          <a:lstStyle/>
          <a:p>
            <a:r>
              <a:rPr lang="en-US" dirty="0" smtClean="0">
                <a:ea typeface="ＭＳ Ｐゴシック" charset="-128"/>
              </a:rPr>
              <a:t>The </a:t>
            </a:r>
            <a:r>
              <a:rPr lang="en-US" dirty="0" err="1" smtClean="0">
                <a:ea typeface="ＭＳ Ｐゴシック" charset="-128"/>
              </a:rPr>
              <a:t>Muda</a:t>
            </a:r>
            <a:r>
              <a:rPr lang="en-US" dirty="0" smtClean="0">
                <a:ea typeface="ＭＳ Ｐゴシック" charset="-128"/>
              </a:rPr>
              <a:t> in </a:t>
            </a:r>
            <a:r>
              <a:rPr lang="en-US" dirty="0" err="1" smtClean="0">
                <a:ea typeface="ＭＳ Ｐゴシック" charset="-128"/>
              </a:rPr>
              <a:t>Volpens</a:t>
            </a:r>
            <a:r>
              <a:rPr lang="en-US" dirty="0" smtClean="0">
                <a:ea typeface="ＭＳ Ｐゴシック" charset="-128"/>
              </a:rPr>
              <a:t>, Ltd</a:t>
            </a:r>
            <a:r>
              <a:rPr lang="en-US" b="1" dirty="0" smtClean="0">
                <a:latin typeface="Times New Roman" pitchFamily="18" charset="0"/>
              </a:rPr>
              <a:t>.</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55575"/>
            <a:ext cx="8229600" cy="835025"/>
          </a:xfrm>
        </p:spPr>
        <p:txBody>
          <a:bodyPr/>
          <a:lstStyle/>
          <a:p>
            <a:pPr eaLnBrk="1" hangingPunct="1"/>
            <a:r>
              <a:rPr lang="en-US" dirty="0" smtClean="0">
                <a:ea typeface="ＭＳ Ｐゴシック" charset="-128"/>
              </a:rPr>
              <a:t>Agenda</a:t>
            </a:r>
          </a:p>
        </p:txBody>
      </p:sp>
      <p:sp>
        <p:nvSpPr>
          <p:cNvPr id="16387" name="Rectangle 3"/>
          <p:cNvSpPr>
            <a:spLocks noGrp="1" noChangeArrowheads="1"/>
          </p:cNvSpPr>
          <p:nvPr>
            <p:ph type="body" idx="1"/>
          </p:nvPr>
        </p:nvSpPr>
        <p:spPr>
          <a:xfrm>
            <a:off x="304800" y="1447800"/>
            <a:ext cx="8229600" cy="5105400"/>
          </a:xfrm>
        </p:spPr>
        <p:txBody>
          <a:bodyPr/>
          <a:lstStyle/>
          <a:p>
            <a:pPr eaLnBrk="1" hangingPunct="1">
              <a:lnSpc>
                <a:spcPct val="90000"/>
              </a:lnSpc>
            </a:pPr>
            <a:r>
              <a:rPr lang="en-US" sz="2000" dirty="0" smtClean="0">
                <a:ea typeface="ＭＳ Ｐゴシック" charset="-128"/>
              </a:rPr>
              <a:t>Lean Thinking</a:t>
            </a:r>
          </a:p>
          <a:p>
            <a:pPr eaLnBrk="1" hangingPunct="1">
              <a:lnSpc>
                <a:spcPct val="90000"/>
              </a:lnSpc>
            </a:pPr>
            <a:r>
              <a:rPr lang="en-US" sz="2000" dirty="0" smtClean="0">
                <a:ea typeface="ＭＳ Ｐゴシック" charset="-128"/>
              </a:rPr>
              <a:t>5 S</a:t>
            </a:r>
          </a:p>
          <a:p>
            <a:pPr eaLnBrk="1" hangingPunct="1">
              <a:lnSpc>
                <a:spcPct val="90000"/>
              </a:lnSpc>
            </a:pPr>
            <a:r>
              <a:rPr lang="en-US" sz="2000" dirty="0" smtClean="0">
                <a:ea typeface="ＭＳ Ｐゴシック" charset="-128"/>
              </a:rPr>
              <a:t>Flow Charts</a:t>
            </a:r>
          </a:p>
          <a:p>
            <a:pPr eaLnBrk="1" hangingPunct="1">
              <a:lnSpc>
                <a:spcPct val="80000"/>
              </a:lnSpc>
            </a:pPr>
            <a:r>
              <a:rPr lang="en-US" sz="2000" dirty="0" err="1" smtClean="0">
                <a:ea typeface="ＭＳ Ｐゴシック" charset="-128"/>
              </a:rPr>
              <a:t>Takt</a:t>
            </a:r>
            <a:r>
              <a:rPr lang="en-US" sz="2000" dirty="0" smtClean="0">
                <a:ea typeface="ＭＳ Ｐゴシック" charset="-128"/>
              </a:rPr>
              <a:t> Time</a:t>
            </a:r>
          </a:p>
          <a:p>
            <a:pPr eaLnBrk="1" hangingPunct="1">
              <a:lnSpc>
                <a:spcPct val="80000"/>
              </a:lnSpc>
            </a:pPr>
            <a:r>
              <a:rPr lang="en-US" sz="2000" dirty="0" smtClean="0">
                <a:ea typeface="ＭＳ Ｐゴシック" charset="-128"/>
              </a:rPr>
              <a:t>Average Labor Content</a:t>
            </a:r>
          </a:p>
          <a:p>
            <a:pPr eaLnBrk="1" hangingPunct="1">
              <a:lnSpc>
                <a:spcPct val="80000"/>
              </a:lnSpc>
            </a:pPr>
            <a:r>
              <a:rPr lang="en-US" sz="2000" dirty="0" smtClean="0">
                <a:ea typeface="ＭＳ Ｐゴシック" charset="-128"/>
              </a:rPr>
              <a:t>Mixed Model Scheduling</a:t>
            </a:r>
          </a:p>
          <a:p>
            <a:pPr eaLnBrk="1" hangingPunct="1">
              <a:lnSpc>
                <a:spcPct val="90000"/>
              </a:lnSpc>
            </a:pPr>
            <a:r>
              <a:rPr lang="en-US" sz="2000" dirty="0" smtClean="0">
                <a:ea typeface="ＭＳ Ｐゴシック" charset="-128"/>
              </a:rPr>
              <a:t>One Piece Flow</a:t>
            </a:r>
          </a:p>
          <a:p>
            <a:pPr eaLnBrk="1" hangingPunct="1">
              <a:lnSpc>
                <a:spcPct val="90000"/>
              </a:lnSpc>
            </a:pPr>
            <a:r>
              <a:rPr lang="en-US" sz="2000" dirty="0" smtClean="0">
                <a:ea typeface="ＭＳ Ｐゴシック" charset="-128"/>
              </a:rPr>
              <a:t>Cellular Layout</a:t>
            </a:r>
          </a:p>
          <a:p>
            <a:pPr eaLnBrk="1" hangingPunct="1">
              <a:lnSpc>
                <a:spcPct val="90000"/>
              </a:lnSpc>
            </a:pPr>
            <a:r>
              <a:rPr lang="en-US" sz="2000" dirty="0" smtClean="0">
                <a:ea typeface="ＭＳ Ｐゴシック" charset="-128"/>
              </a:rPr>
              <a:t>Standard Work</a:t>
            </a:r>
          </a:p>
          <a:p>
            <a:pPr eaLnBrk="1" hangingPunct="1">
              <a:lnSpc>
                <a:spcPct val="90000"/>
              </a:lnSpc>
            </a:pPr>
            <a:r>
              <a:rPr lang="en-US" sz="2000" dirty="0" smtClean="0">
                <a:ea typeface="ＭＳ Ｐゴシック" charset="-128"/>
              </a:rPr>
              <a:t>Pull Replenishment</a:t>
            </a:r>
          </a:p>
          <a:p>
            <a:pPr eaLnBrk="1" hangingPunct="1">
              <a:lnSpc>
                <a:spcPct val="90000"/>
              </a:lnSpc>
            </a:pPr>
            <a:r>
              <a:rPr lang="en-US" sz="2000" dirty="0" smtClean="0">
                <a:ea typeface="ＭＳ Ｐゴシック" charset="-128"/>
              </a:rPr>
              <a:t>Point-Of-Use Material Storage</a:t>
            </a:r>
          </a:p>
          <a:p>
            <a:pPr eaLnBrk="1" hangingPunct="1">
              <a:lnSpc>
                <a:spcPct val="90000"/>
              </a:lnSpc>
            </a:pPr>
            <a:r>
              <a:rPr lang="en-US" sz="2000" dirty="0" smtClean="0">
                <a:ea typeface="ＭＳ Ｐゴシック" charset="-128"/>
              </a:rPr>
              <a:t>Mistake Proofing and Method sheets</a:t>
            </a:r>
          </a:p>
          <a:p>
            <a:pPr eaLnBrk="1" hangingPunct="1">
              <a:lnSpc>
                <a:spcPct val="90000"/>
              </a:lnSpc>
            </a:pPr>
            <a:r>
              <a:rPr lang="en-US" sz="2000" dirty="0" smtClean="0">
                <a:ea typeface="ＭＳ Ｐゴシック" charset="-128"/>
              </a:rPr>
              <a:t>Continuous Improvement and the Pursuit of Perfection</a:t>
            </a:r>
          </a:p>
          <a:p>
            <a:pPr eaLnBrk="1" hangingPunct="1">
              <a:lnSpc>
                <a:spcPct val="80000"/>
              </a:lnSpc>
            </a:pPr>
            <a:endParaRPr lang="en-US" sz="2000" dirty="0" smtClean="0">
              <a:ea typeface="ＭＳ Ｐゴシック" charset="-128"/>
            </a:endParaRPr>
          </a:p>
          <a:p>
            <a:pPr eaLnBrk="1" hangingPunct="1">
              <a:lnSpc>
                <a:spcPct val="90000"/>
              </a:lnSpc>
            </a:pPr>
            <a:endParaRPr lang="en-US" sz="2000"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125413"/>
            <a:ext cx="8229600" cy="788987"/>
          </a:xfrm>
        </p:spPr>
        <p:txBody>
          <a:bodyPr/>
          <a:lstStyle/>
          <a:p>
            <a:r>
              <a:rPr lang="en-US" dirty="0" smtClean="0">
                <a:ea typeface="ＭＳ Ｐゴシック" charset="-128"/>
              </a:rPr>
              <a:t>The Toyota Production System (TPS) &amp; JIT</a:t>
            </a:r>
          </a:p>
        </p:txBody>
      </p:sp>
      <p:sp>
        <p:nvSpPr>
          <p:cNvPr id="20483" name="Rectangle 3"/>
          <p:cNvSpPr>
            <a:spLocks noGrp="1" noChangeArrowheads="1"/>
          </p:cNvSpPr>
          <p:nvPr>
            <p:ph type="body" idx="1"/>
          </p:nvPr>
        </p:nvSpPr>
        <p:spPr/>
        <p:txBody>
          <a:bodyPr/>
          <a:lstStyle/>
          <a:p>
            <a:pPr eaLnBrk="1" hangingPunct="1"/>
            <a:r>
              <a:rPr lang="en-US" dirty="0" smtClean="0">
                <a:ea typeface="ＭＳ Ｐゴシック" charset="-128"/>
              </a:rPr>
              <a:t>The Toyota Production System (TPS) &amp; JIT</a:t>
            </a:r>
          </a:p>
          <a:p>
            <a:pPr lvl="1" eaLnBrk="1" hangingPunct="1"/>
            <a:r>
              <a:rPr lang="en-US" dirty="0" smtClean="0">
                <a:ea typeface="ＭＳ Ｐゴシック" charset="-128"/>
              </a:rPr>
              <a:t>Kan-Ban</a:t>
            </a:r>
          </a:p>
          <a:p>
            <a:pPr lvl="1" eaLnBrk="1" hangingPunct="1"/>
            <a:r>
              <a:rPr lang="en-US" dirty="0" smtClean="0">
                <a:ea typeface="ＭＳ Ｐゴシック" charset="-128"/>
              </a:rPr>
              <a:t>Layout of The Plant</a:t>
            </a:r>
          </a:p>
          <a:p>
            <a:pPr lvl="1" eaLnBrk="1" hangingPunct="1"/>
            <a:r>
              <a:rPr lang="en-US" dirty="0" smtClean="0">
                <a:ea typeface="ＭＳ Ｐゴシック" charset="-128"/>
              </a:rPr>
              <a:t>Kaizen</a:t>
            </a:r>
          </a:p>
          <a:p>
            <a:pPr lvl="1" eaLnBrk="1" hangingPunct="1"/>
            <a:r>
              <a:rPr lang="en-US" dirty="0" smtClean="0">
                <a:ea typeface="ＭＳ Ｐゴシック" charset="-128"/>
              </a:rPr>
              <a:t>Moving Assembly Line</a:t>
            </a:r>
          </a:p>
          <a:p>
            <a:pPr lvl="1" eaLnBrk="1" hangingPunct="1"/>
            <a:r>
              <a:rPr lang="en-US" dirty="0" smtClean="0">
                <a:ea typeface="ＭＳ Ｐゴシック" charset="-128"/>
              </a:rPr>
              <a:t>Supermarket Operations</a:t>
            </a:r>
          </a:p>
          <a:p>
            <a:pPr lvl="1" eaLnBrk="1" hangingPunct="1"/>
            <a:r>
              <a:rPr lang="en-US" dirty="0" smtClean="0">
                <a:ea typeface="ＭＳ Ｐゴシック" charset="-128"/>
              </a:rPr>
              <a:t>Waste Reduction</a:t>
            </a:r>
          </a:p>
          <a:p>
            <a:pPr eaLnBrk="1" hangingPunct="1"/>
            <a:r>
              <a:rPr lang="en-US" dirty="0" smtClean="0">
                <a:ea typeface="ＭＳ Ｐゴシック" charset="-128"/>
              </a:rPr>
              <a:t>The Outcome</a:t>
            </a:r>
          </a:p>
          <a:p>
            <a:pPr lvl="1" eaLnBrk="1" hangingPunct="1"/>
            <a:r>
              <a:rPr lang="en-US" dirty="0" smtClean="0">
                <a:ea typeface="ＭＳ Ｐゴシック" charset="-128"/>
              </a:rPr>
              <a:t>JIT </a:t>
            </a:r>
            <a:r>
              <a:rPr lang="en-US" dirty="0" smtClean="0">
                <a:ea typeface="ＭＳ Ｐゴシック" charset="-128"/>
                <a:sym typeface="Wingdings" pitchFamily="2" charset="2"/>
              </a:rPr>
              <a:t> </a:t>
            </a:r>
            <a:r>
              <a:rPr lang="en-US" dirty="0" smtClean="0">
                <a:ea typeface="ＭＳ Ｐゴシック" charset="-128"/>
              </a:rPr>
              <a:t>Every step should work in harmony</a:t>
            </a:r>
          </a:p>
          <a:p>
            <a:pPr eaLnBrk="1" hangingPunct="1"/>
            <a:endParaRPr lang="en-US"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lnSpc>
                <a:spcPct val="90000"/>
              </a:lnSpc>
              <a:buFont typeface="+mj-lt"/>
              <a:buAutoNum type="arabicPeriod"/>
            </a:pPr>
            <a:r>
              <a:rPr lang="en-US" dirty="0" smtClean="0"/>
              <a:t>Flow Chart the Process</a:t>
            </a:r>
          </a:p>
          <a:p>
            <a:pPr marL="514350" indent="-514350">
              <a:lnSpc>
                <a:spcPct val="90000"/>
              </a:lnSpc>
              <a:buFont typeface="+mj-lt"/>
              <a:buAutoNum type="arabicPeriod"/>
            </a:pPr>
            <a:r>
              <a:rPr lang="en-US" dirty="0" smtClean="0"/>
              <a:t>Do 5S and TPM</a:t>
            </a:r>
          </a:p>
          <a:p>
            <a:pPr marL="514350" indent="-514350">
              <a:lnSpc>
                <a:spcPct val="90000"/>
              </a:lnSpc>
              <a:buFont typeface="+mj-lt"/>
              <a:buAutoNum type="arabicPeriod"/>
            </a:pPr>
            <a:r>
              <a:rPr lang="en-US" dirty="0" smtClean="0"/>
              <a:t>Identify value- and non-value added activities</a:t>
            </a:r>
          </a:p>
          <a:p>
            <a:pPr marL="514350" indent="-514350">
              <a:lnSpc>
                <a:spcPct val="90000"/>
              </a:lnSpc>
              <a:buFont typeface="+mj-lt"/>
              <a:buAutoNum type="arabicPeriod"/>
            </a:pPr>
            <a:r>
              <a:rPr lang="en-US" dirty="0" smtClean="0"/>
              <a:t>Evaluate </a:t>
            </a:r>
            <a:r>
              <a:rPr lang="en-US" i="1" dirty="0" err="1" smtClean="0"/>
              <a:t>Takt</a:t>
            </a:r>
            <a:r>
              <a:rPr lang="en-US" i="1" dirty="0" smtClean="0"/>
              <a:t> </a:t>
            </a:r>
            <a:r>
              <a:rPr lang="en-US" dirty="0" smtClean="0"/>
              <a:t>time</a:t>
            </a:r>
          </a:p>
          <a:p>
            <a:pPr marL="514350" indent="-514350">
              <a:lnSpc>
                <a:spcPct val="90000"/>
              </a:lnSpc>
              <a:buFont typeface="+mj-lt"/>
              <a:buAutoNum type="arabicPeriod"/>
            </a:pPr>
            <a:r>
              <a:rPr lang="en-US" dirty="0" smtClean="0"/>
              <a:t>Labor content &amp; minimum manning requirements</a:t>
            </a:r>
          </a:p>
          <a:p>
            <a:pPr marL="514350" indent="-514350">
              <a:lnSpc>
                <a:spcPct val="90000"/>
              </a:lnSpc>
              <a:buFont typeface="+mj-lt"/>
              <a:buAutoNum type="arabicPeriod"/>
            </a:pPr>
            <a:r>
              <a:rPr lang="en-US" dirty="0" smtClean="0"/>
              <a:t>Mixed model sequence</a:t>
            </a:r>
          </a:p>
          <a:p>
            <a:pPr marL="514350" indent="-514350">
              <a:lnSpc>
                <a:spcPct val="90000"/>
              </a:lnSpc>
              <a:buFont typeface="+mj-lt"/>
              <a:buAutoNum type="arabicPeriod"/>
            </a:pPr>
            <a:r>
              <a:rPr lang="en-US" dirty="0" smtClean="0"/>
              <a:t>Cell design: “One-piece flow”</a:t>
            </a:r>
          </a:p>
          <a:p>
            <a:pPr marL="514350" indent="-514350">
              <a:lnSpc>
                <a:spcPct val="90000"/>
              </a:lnSpc>
              <a:buFont typeface="+mj-lt"/>
              <a:buAutoNum type="arabicPeriod"/>
            </a:pPr>
            <a:r>
              <a:rPr lang="en-US" dirty="0" smtClean="0"/>
              <a:t>Pull Execution: Placing a cap on WIP</a:t>
            </a:r>
            <a:endParaRPr lang="en-US" dirty="0"/>
          </a:p>
        </p:txBody>
      </p:sp>
      <p:sp>
        <p:nvSpPr>
          <p:cNvPr id="3" name="Title 2"/>
          <p:cNvSpPr>
            <a:spLocks noGrp="1"/>
          </p:cNvSpPr>
          <p:nvPr>
            <p:ph type="title"/>
          </p:nvPr>
        </p:nvSpPr>
        <p:spPr/>
        <p:txBody>
          <a:bodyPr/>
          <a:lstStyle/>
          <a:p>
            <a:r>
              <a:rPr lang="en-US" dirty="0" smtClean="0"/>
              <a:t>Enabling Flow: Process Steps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CRAFT PRODUCTION: </a:t>
            </a:r>
            <a:r>
              <a:rPr lang="en-US" dirty="0" smtClean="0"/>
              <a:t>The first auto manufacturers in the world were French. In 1889, Rene </a:t>
            </a:r>
            <a:r>
              <a:rPr lang="en-US" dirty="0" err="1" smtClean="0"/>
              <a:t>Panhard</a:t>
            </a:r>
            <a:r>
              <a:rPr lang="en-US" dirty="0" smtClean="0"/>
              <a:t> and Emil </a:t>
            </a:r>
            <a:r>
              <a:rPr lang="en-US" dirty="0" err="1" smtClean="0"/>
              <a:t>Levassor</a:t>
            </a:r>
            <a:r>
              <a:rPr lang="en-US" dirty="0" smtClean="0"/>
              <a:t>, partners in a woodworking machinery business, obtained a license from Daimler to build engines for automobiles. They built the first car in 1890, but because they saw no future in this business, they granted Armand Peugeot the right to use Daimler engines in self-</a:t>
            </a:r>
            <a:r>
              <a:rPr lang="en-US" dirty="0" err="1" smtClean="0"/>
              <a:t>propeled</a:t>
            </a:r>
            <a:r>
              <a:rPr lang="en-US" dirty="0" smtClean="0"/>
              <a:t> vehicles. Peugeot made five cars in 1891 and 29 in 1892. These cars were built using the craft production technique; no two cars were alike. </a:t>
            </a:r>
            <a:br>
              <a:rPr lang="en-US" dirty="0" smtClean="0"/>
            </a:br>
            <a:r>
              <a:rPr lang="en-US" dirty="0" smtClean="0"/>
              <a:t/>
            </a:r>
            <a:br>
              <a:rPr lang="en-US" dirty="0" smtClean="0"/>
            </a:br>
            <a:r>
              <a:rPr lang="en-US" dirty="0" smtClean="0"/>
              <a:t>By 1905, less than 15 years after </a:t>
            </a:r>
            <a:r>
              <a:rPr lang="en-US" dirty="0" err="1" smtClean="0"/>
              <a:t>Panhard</a:t>
            </a:r>
            <a:r>
              <a:rPr lang="en-US" dirty="0" smtClean="0"/>
              <a:t> and </a:t>
            </a:r>
            <a:r>
              <a:rPr lang="en-US" dirty="0" err="1" smtClean="0"/>
              <a:t>Levassor</a:t>
            </a:r>
            <a:r>
              <a:rPr lang="en-US" dirty="0" smtClean="0"/>
              <a:t> built their first car, hundreds of enterprises in Europe and the U.S. were producing cars in small volumes using craft production tech­niques. But by then craft production techniques for cars were heading for extinction due to the pioneering efforts of the celebrated "father of mass production," Henry Ford.</a:t>
            </a:r>
            <a:br>
              <a:rPr lang="en-US" dirty="0" smtClean="0"/>
            </a:br>
            <a:endParaRPr lang="en-US" dirty="0" smtClean="0">
              <a:ea typeface="Times New Roman"/>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
            <a:ext cx="8991600" cy="1066800"/>
          </a:xfrm>
        </p:spPr>
        <p:txBody>
          <a:bodyPr/>
          <a:lstStyle/>
          <a:p>
            <a:r>
              <a:rPr lang="en-US" dirty="0" smtClean="0">
                <a:ea typeface="ＭＳ Ｐゴシック" charset="-128"/>
              </a:rPr>
              <a:t>5 S: A systematic process for organizing the workplace</a:t>
            </a:r>
            <a:endParaRPr lang="en-US" b="1" dirty="0" smtClean="0">
              <a:ea typeface="ＭＳ Ｐゴシック" charset="-128"/>
            </a:endParaRPr>
          </a:p>
        </p:txBody>
      </p:sp>
      <p:graphicFrame>
        <p:nvGraphicFramePr>
          <p:cNvPr id="9269" name="Group 53"/>
          <p:cNvGraphicFramePr>
            <a:graphicFrameLocks noGrp="1"/>
          </p:cNvGraphicFramePr>
          <p:nvPr>
            <p:ph sz="half" idx="2"/>
          </p:nvPr>
        </p:nvGraphicFramePr>
        <p:xfrm>
          <a:off x="107430" y="1676399"/>
          <a:ext cx="8915400" cy="4191001"/>
        </p:xfrm>
        <a:graphic>
          <a:graphicData uri="http://schemas.openxmlformats.org/drawingml/2006/table">
            <a:tbl>
              <a:tblPr/>
              <a:tblGrid>
                <a:gridCol w="2228850">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6093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rgbClr val="002060"/>
                          </a:solidFill>
                          <a:effectLst/>
                          <a:latin typeface="Verdana" pitchFamily="34" charset="0"/>
                          <a:ea typeface="ＭＳ Ｐゴシック" charset="-128"/>
                        </a:rPr>
                        <a:t>Japanese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rgbClr val="002060"/>
                          </a:solidFill>
                          <a:effectLst/>
                          <a:latin typeface="Verdana" pitchFamily="34" charset="0"/>
                          <a:ea typeface="ＭＳ Ｐゴシック" charset="-128"/>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rgbClr val="002060"/>
                          </a:solidFill>
                          <a:effectLst/>
                          <a:latin typeface="Verdana" pitchFamily="34" charset="0"/>
                          <a:ea typeface="ＭＳ Ｐゴシック" charset="-128"/>
                        </a:rPr>
                        <a:t>English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rgbClr val="002060"/>
                          </a:solidFill>
                          <a:effectLst/>
                          <a:latin typeface="Verdana" pitchFamily="34" charset="0"/>
                          <a:ea typeface="ＭＳ Ｐゴシック" charset="-128"/>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226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rgbClr val="002060"/>
                          </a:solidFill>
                          <a:effectLst/>
                          <a:latin typeface="Verdana" pitchFamily="34" charset="0"/>
                          <a:ea typeface="ＭＳ Ｐゴシック" charset="-128"/>
                        </a:rPr>
                        <a:t>S</a:t>
                      </a:r>
                      <a:r>
                        <a:rPr kumimoji="0" lang="en-US" sz="1600" b="1" i="0" u="none" strike="noStrike" cap="none" normalizeH="0" baseline="0" dirty="0" err="1" smtClean="0">
                          <a:ln>
                            <a:noFill/>
                          </a:ln>
                          <a:solidFill>
                            <a:srgbClr val="002060"/>
                          </a:solidFill>
                          <a:effectLst/>
                          <a:latin typeface="Verdana" pitchFamily="34" charset="0"/>
                          <a:ea typeface="ＭＳ Ｐゴシック" charset="-128"/>
                        </a:rPr>
                        <a:t>eiri</a:t>
                      </a:r>
                      <a:endParaRPr kumimoji="0" lang="en-US" sz="1600" b="1" i="0" u="none" strike="noStrike" cap="none" normalizeH="0" baseline="0" dirty="0" smtClean="0">
                        <a:ln>
                          <a:noFill/>
                        </a:ln>
                        <a:solidFill>
                          <a:srgbClr val="002060"/>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Tidiness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2060"/>
                          </a:solidFill>
                          <a:effectLst/>
                          <a:latin typeface="Verdana" pitchFamily="34" charset="0"/>
                          <a:ea typeface="ＭＳ Ｐゴシック" charset="-128"/>
                        </a:rPr>
                        <a:t>Sorting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2060"/>
                          </a:solidFill>
                          <a:effectLst/>
                          <a:latin typeface="Verdana" pitchFamily="34" charset="0"/>
                          <a:ea typeface="ＭＳ Ｐゴシック" charset="-128"/>
                        </a:rPr>
                        <a:t>Throw Away Rubbish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053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rgbClr val="002060"/>
                          </a:solidFill>
                          <a:effectLst/>
                          <a:latin typeface="Verdana" pitchFamily="34" charset="0"/>
                          <a:ea typeface="ＭＳ Ｐゴシック" charset="-128"/>
                        </a:rPr>
                        <a:t>S</a:t>
                      </a:r>
                      <a:r>
                        <a:rPr kumimoji="0" lang="en-US" sz="1600" b="1" i="0" u="none" strike="noStrike" cap="none" normalizeH="0" baseline="0" dirty="0" err="1" smtClean="0">
                          <a:ln>
                            <a:noFill/>
                          </a:ln>
                          <a:solidFill>
                            <a:srgbClr val="002060"/>
                          </a:solidFill>
                          <a:effectLst/>
                          <a:latin typeface="Verdana" pitchFamily="34" charset="0"/>
                          <a:ea typeface="ＭＳ Ｐゴシック" charset="-128"/>
                        </a:rPr>
                        <a:t>eiton</a:t>
                      </a:r>
                      <a:endParaRPr kumimoji="0" lang="en-US" sz="1600" b="1" i="0" u="none" strike="noStrike" cap="none" normalizeH="0" baseline="0" dirty="0" smtClean="0">
                        <a:ln>
                          <a:noFill/>
                        </a:ln>
                        <a:solidFill>
                          <a:srgbClr val="002060"/>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Organization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Storing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2060"/>
                          </a:solidFill>
                          <a:effectLst/>
                          <a:latin typeface="Verdana" pitchFamily="34" charset="0"/>
                          <a:ea typeface="ＭＳ Ｐゴシック" charset="-128"/>
                        </a:rPr>
                        <a:t>30-Sec Doc Retrieval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226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002060"/>
                          </a:solidFill>
                          <a:effectLst/>
                          <a:latin typeface="Verdana" pitchFamily="34" charset="0"/>
                          <a:ea typeface="ＭＳ Ｐゴシック" charset="-128"/>
                        </a:rPr>
                        <a:t>S</a:t>
                      </a:r>
                      <a:r>
                        <a:rPr kumimoji="0" lang="en-US" sz="1600" b="1" i="0" u="none" strike="noStrike" cap="none" normalizeH="0" baseline="0" smtClean="0">
                          <a:ln>
                            <a:noFill/>
                          </a:ln>
                          <a:solidFill>
                            <a:srgbClr val="002060"/>
                          </a:solidFill>
                          <a:effectLst/>
                          <a:latin typeface="Verdana" pitchFamily="34" charset="0"/>
                          <a:ea typeface="ＭＳ Ｐゴシック" charset="-128"/>
                        </a:rPr>
                        <a:t>eiso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2060"/>
                          </a:solidFill>
                          <a:effectLst/>
                          <a:latin typeface="Verdana" pitchFamily="34" charset="0"/>
                          <a:ea typeface="ＭＳ Ｐゴシック" charset="-128"/>
                        </a:rPr>
                        <a:t>Cleanliness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Sanitizing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Individual Responsibility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053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002060"/>
                          </a:solidFill>
                          <a:effectLst/>
                          <a:latin typeface="Verdana" pitchFamily="34" charset="0"/>
                          <a:ea typeface="ＭＳ Ｐゴシック" charset="-128"/>
                        </a:rPr>
                        <a:t>S</a:t>
                      </a:r>
                      <a:r>
                        <a:rPr kumimoji="0" lang="en-US" sz="1600" b="1" i="0" u="none" strike="noStrike" cap="none" normalizeH="0" baseline="0" smtClean="0">
                          <a:ln>
                            <a:noFill/>
                          </a:ln>
                          <a:solidFill>
                            <a:srgbClr val="002060"/>
                          </a:solidFill>
                          <a:effectLst/>
                          <a:latin typeface="Verdana" pitchFamily="34" charset="0"/>
                          <a:ea typeface="ＭＳ Ｐゴシック" charset="-128"/>
                        </a:rPr>
                        <a:t>eiketsu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2060"/>
                          </a:solidFill>
                          <a:effectLst/>
                          <a:latin typeface="Verdana" pitchFamily="34" charset="0"/>
                          <a:ea typeface="ＭＳ Ｐゴシック" charset="-128"/>
                        </a:rPr>
                        <a:t>Neatness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Standardizing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Clear Written Instructions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6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rgbClr val="002060"/>
                          </a:solidFill>
                          <a:effectLst/>
                          <a:latin typeface="Verdana" pitchFamily="34" charset="0"/>
                          <a:ea typeface="ＭＳ Ｐゴシック" charset="-128"/>
                        </a:rPr>
                        <a:t>S</a:t>
                      </a:r>
                      <a:r>
                        <a:rPr kumimoji="0" lang="en-US" sz="1600" b="1" i="0" u="none" strike="noStrike" cap="none" normalizeH="0" baseline="0" dirty="0" err="1" smtClean="0">
                          <a:ln>
                            <a:noFill/>
                          </a:ln>
                          <a:solidFill>
                            <a:srgbClr val="002060"/>
                          </a:solidFill>
                          <a:effectLst/>
                          <a:latin typeface="Verdana" pitchFamily="34" charset="0"/>
                          <a:ea typeface="ＭＳ Ｐゴシック" charset="-128"/>
                        </a:rPr>
                        <a:t>hitsuke</a:t>
                      </a:r>
                      <a:endParaRPr kumimoji="0" lang="en-US" sz="1600" b="1" i="0" u="none" strike="noStrike" cap="none" normalizeH="0" baseline="0" dirty="0" smtClean="0">
                        <a:ln>
                          <a:noFill/>
                        </a:ln>
                        <a:solidFill>
                          <a:srgbClr val="002060"/>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2060"/>
                          </a:solidFill>
                          <a:effectLst/>
                          <a:latin typeface="Verdana" pitchFamily="34" charset="0"/>
                          <a:ea typeface="ＭＳ Ｐゴシック" charset="-128"/>
                        </a:rPr>
                        <a:t>Discipline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Sustaining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2060"/>
                          </a:solidFill>
                          <a:effectLst/>
                          <a:latin typeface="Verdana" pitchFamily="34" charset="0"/>
                          <a:ea typeface="ＭＳ Ｐゴシック" charset="-128"/>
                        </a:rPr>
                        <a:t>Do 5S Activities Daily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
            <a:ext cx="8991600" cy="1066800"/>
          </a:xfrm>
        </p:spPr>
        <p:txBody>
          <a:bodyPr/>
          <a:lstStyle/>
          <a:p>
            <a:r>
              <a:rPr lang="en-US" sz="3600" dirty="0" smtClean="0">
                <a:ea typeface="ＭＳ Ｐゴシック" charset="-128"/>
              </a:rPr>
              <a:t>Process flow chart: Logical sequence of activities</a:t>
            </a:r>
            <a:endParaRPr lang="en-US" sz="3600" b="1" dirty="0" smtClean="0">
              <a:ea typeface="ＭＳ Ｐゴシック" charset="-128"/>
            </a:endParaRPr>
          </a:p>
        </p:txBody>
      </p:sp>
      <p:sp>
        <p:nvSpPr>
          <p:cNvPr id="26627" name="Rectangle 3"/>
          <p:cNvSpPr>
            <a:spLocks noGrp="1" noChangeArrowheads="1"/>
          </p:cNvSpPr>
          <p:nvPr>
            <p:ph type="body" idx="1"/>
          </p:nvPr>
        </p:nvSpPr>
        <p:spPr>
          <a:xfrm>
            <a:off x="0" y="1143000"/>
            <a:ext cx="8229600" cy="609600"/>
          </a:xfrm>
        </p:spPr>
        <p:txBody>
          <a:bodyPr/>
          <a:lstStyle/>
          <a:p>
            <a:pPr eaLnBrk="1" hangingPunct="1">
              <a:buNone/>
            </a:pPr>
            <a:r>
              <a:rPr lang="en-US" dirty="0" smtClean="0">
                <a:ea typeface="ＭＳ Ｐゴシック" charset="-128"/>
              </a:rPr>
              <a:t>Mortgage Application</a:t>
            </a:r>
          </a:p>
        </p:txBody>
      </p:sp>
      <p:sp>
        <p:nvSpPr>
          <p:cNvPr id="26628" name="AutoShape 4"/>
          <p:cNvSpPr>
            <a:spLocks noChangeArrowheads="1"/>
          </p:cNvSpPr>
          <p:nvPr/>
        </p:nvSpPr>
        <p:spPr bwMode="auto">
          <a:xfrm>
            <a:off x="3124200" y="5105400"/>
            <a:ext cx="762000" cy="762000"/>
          </a:xfrm>
          <a:prstGeom prst="flowChartConnector">
            <a:avLst/>
          </a:prstGeom>
          <a:solidFill>
            <a:schemeClr val="accent1"/>
          </a:solidFill>
          <a:ln w="9525">
            <a:solidFill>
              <a:schemeClr val="tx1"/>
            </a:solidFill>
            <a:round/>
            <a:headEnd/>
            <a:tailEnd/>
          </a:ln>
        </p:spPr>
        <p:txBody>
          <a:bodyPr wrap="none" anchor="ctr"/>
          <a:lstStyle/>
          <a:p>
            <a:pPr algn="ctr"/>
            <a:r>
              <a:rPr lang="en-US" sz="1400"/>
              <a:t>5 Mins</a:t>
            </a:r>
          </a:p>
        </p:txBody>
      </p:sp>
      <p:sp>
        <p:nvSpPr>
          <p:cNvPr id="26629" name="AutoShape 5"/>
          <p:cNvSpPr>
            <a:spLocks noChangeArrowheads="1"/>
          </p:cNvSpPr>
          <p:nvPr/>
        </p:nvSpPr>
        <p:spPr bwMode="auto">
          <a:xfrm>
            <a:off x="4191000" y="3886200"/>
            <a:ext cx="762000" cy="762000"/>
          </a:xfrm>
          <a:prstGeom prst="flowChartConnector">
            <a:avLst/>
          </a:prstGeom>
          <a:solidFill>
            <a:schemeClr val="accent1"/>
          </a:solidFill>
          <a:ln w="9525">
            <a:solidFill>
              <a:schemeClr val="tx1"/>
            </a:solidFill>
            <a:round/>
            <a:headEnd/>
            <a:tailEnd/>
          </a:ln>
        </p:spPr>
        <p:txBody>
          <a:bodyPr wrap="none" anchor="ctr"/>
          <a:lstStyle/>
          <a:p>
            <a:pPr algn="ctr"/>
            <a:r>
              <a:rPr lang="en-US" sz="1400"/>
              <a:t>5 Mins</a:t>
            </a:r>
          </a:p>
        </p:txBody>
      </p:sp>
      <p:sp>
        <p:nvSpPr>
          <p:cNvPr id="26630" name="AutoShape 6"/>
          <p:cNvSpPr>
            <a:spLocks noChangeArrowheads="1"/>
          </p:cNvSpPr>
          <p:nvPr/>
        </p:nvSpPr>
        <p:spPr bwMode="auto">
          <a:xfrm>
            <a:off x="1219200" y="1905000"/>
            <a:ext cx="762000" cy="762000"/>
          </a:xfrm>
          <a:prstGeom prst="flowChartConnector">
            <a:avLst/>
          </a:prstGeom>
          <a:solidFill>
            <a:schemeClr val="accent1"/>
          </a:solidFill>
          <a:ln w="9525">
            <a:solidFill>
              <a:schemeClr val="tx1"/>
            </a:solidFill>
            <a:round/>
            <a:headEnd/>
            <a:tailEnd/>
          </a:ln>
        </p:spPr>
        <p:txBody>
          <a:bodyPr wrap="none" anchor="ctr"/>
          <a:lstStyle/>
          <a:p>
            <a:pPr algn="ctr"/>
            <a:r>
              <a:rPr lang="en-US" sz="1400"/>
              <a:t>10 Mins</a:t>
            </a:r>
          </a:p>
        </p:txBody>
      </p:sp>
      <p:sp>
        <p:nvSpPr>
          <p:cNvPr id="26631" name="AutoShape 7"/>
          <p:cNvSpPr>
            <a:spLocks noChangeArrowheads="1"/>
          </p:cNvSpPr>
          <p:nvPr/>
        </p:nvSpPr>
        <p:spPr bwMode="auto">
          <a:xfrm>
            <a:off x="5410200" y="3962400"/>
            <a:ext cx="1143000" cy="609600"/>
          </a:xfrm>
          <a:prstGeom prst="flowChartProcess">
            <a:avLst/>
          </a:prstGeom>
          <a:solidFill>
            <a:srgbClr val="FFFF00"/>
          </a:solidFill>
          <a:ln w="9525">
            <a:solidFill>
              <a:schemeClr val="tx1"/>
            </a:solidFill>
            <a:miter lim="800000"/>
            <a:headEnd/>
            <a:tailEnd/>
          </a:ln>
        </p:spPr>
        <p:txBody>
          <a:bodyPr wrap="none" anchor="ctr"/>
          <a:lstStyle/>
          <a:p>
            <a:pPr algn="ctr"/>
            <a:r>
              <a:rPr lang="en-US" sz="1400"/>
              <a:t>20 Mins</a:t>
            </a:r>
          </a:p>
        </p:txBody>
      </p:sp>
      <p:sp>
        <p:nvSpPr>
          <p:cNvPr id="26632" name="AutoShape 8"/>
          <p:cNvSpPr>
            <a:spLocks noChangeArrowheads="1"/>
          </p:cNvSpPr>
          <p:nvPr/>
        </p:nvSpPr>
        <p:spPr bwMode="auto">
          <a:xfrm rot="10800000">
            <a:off x="2743200" y="3962400"/>
            <a:ext cx="976313" cy="485775"/>
          </a:xfrm>
          <a:prstGeom prst="rightArrow">
            <a:avLst>
              <a:gd name="adj1" fmla="val 50000"/>
              <a:gd name="adj2" fmla="val 50245"/>
            </a:avLst>
          </a:prstGeom>
          <a:solidFill>
            <a:srgbClr val="FFFF00"/>
          </a:solidFill>
          <a:ln w="9525">
            <a:solidFill>
              <a:schemeClr val="tx1"/>
            </a:solidFill>
            <a:miter lim="800000"/>
            <a:headEnd/>
            <a:tailEnd/>
          </a:ln>
        </p:spPr>
        <p:txBody>
          <a:bodyPr rot="10800000" wrap="none" anchor="ctr"/>
          <a:lstStyle/>
          <a:p>
            <a:pPr algn="ctr"/>
            <a:r>
              <a:rPr lang="en-US" sz="1400"/>
              <a:t>15 Mins</a:t>
            </a:r>
          </a:p>
        </p:txBody>
      </p:sp>
      <p:sp>
        <p:nvSpPr>
          <p:cNvPr id="26633" name="AutoShape 9"/>
          <p:cNvSpPr>
            <a:spLocks noChangeArrowheads="1"/>
          </p:cNvSpPr>
          <p:nvPr/>
        </p:nvSpPr>
        <p:spPr bwMode="auto">
          <a:xfrm rot="1857222">
            <a:off x="1905000" y="5181600"/>
            <a:ext cx="976313" cy="485775"/>
          </a:xfrm>
          <a:prstGeom prst="rightArrow">
            <a:avLst>
              <a:gd name="adj1" fmla="val 50000"/>
              <a:gd name="adj2" fmla="val 50245"/>
            </a:avLst>
          </a:prstGeom>
          <a:solidFill>
            <a:srgbClr val="FFFF00"/>
          </a:solidFill>
          <a:ln w="9525">
            <a:solidFill>
              <a:schemeClr val="tx1"/>
            </a:solidFill>
            <a:miter lim="800000"/>
            <a:headEnd/>
            <a:tailEnd/>
          </a:ln>
        </p:spPr>
        <p:txBody>
          <a:bodyPr wrap="none" anchor="ctr"/>
          <a:lstStyle/>
          <a:p>
            <a:endParaRPr lang="en-US"/>
          </a:p>
        </p:txBody>
      </p:sp>
      <p:sp>
        <p:nvSpPr>
          <p:cNvPr id="26634" name="AutoShape 10"/>
          <p:cNvSpPr>
            <a:spLocks noChangeArrowheads="1"/>
          </p:cNvSpPr>
          <p:nvPr/>
        </p:nvSpPr>
        <p:spPr bwMode="auto">
          <a:xfrm rot="5400000">
            <a:off x="5545931" y="3064669"/>
            <a:ext cx="976313" cy="485775"/>
          </a:xfrm>
          <a:prstGeom prst="rightArrow">
            <a:avLst>
              <a:gd name="adj1" fmla="val 50000"/>
              <a:gd name="adj2" fmla="val 50245"/>
            </a:avLst>
          </a:prstGeom>
          <a:solidFill>
            <a:srgbClr val="FFFF00"/>
          </a:solidFill>
          <a:ln w="9525">
            <a:solidFill>
              <a:schemeClr val="tx1"/>
            </a:solidFill>
            <a:miter lim="800000"/>
            <a:headEnd/>
            <a:tailEnd/>
          </a:ln>
        </p:spPr>
        <p:txBody>
          <a:bodyPr rot="10800000" vert="eaVert" wrap="none" anchor="ctr"/>
          <a:lstStyle/>
          <a:p>
            <a:pPr algn="ctr"/>
            <a:endParaRPr lang="en-US"/>
          </a:p>
        </p:txBody>
      </p:sp>
      <p:sp>
        <p:nvSpPr>
          <p:cNvPr id="26635" name="AutoShape 11"/>
          <p:cNvSpPr>
            <a:spLocks noChangeArrowheads="1"/>
          </p:cNvSpPr>
          <p:nvPr/>
        </p:nvSpPr>
        <p:spPr bwMode="auto">
          <a:xfrm>
            <a:off x="2438400" y="2057400"/>
            <a:ext cx="976313" cy="485775"/>
          </a:xfrm>
          <a:prstGeom prst="rightArrow">
            <a:avLst>
              <a:gd name="adj1" fmla="val 50000"/>
              <a:gd name="adj2" fmla="val 50245"/>
            </a:avLst>
          </a:prstGeom>
          <a:solidFill>
            <a:srgbClr val="FFFF00"/>
          </a:solidFill>
          <a:ln w="9525">
            <a:solidFill>
              <a:schemeClr val="tx1"/>
            </a:solidFill>
            <a:miter lim="800000"/>
            <a:headEnd/>
            <a:tailEnd/>
          </a:ln>
        </p:spPr>
        <p:txBody>
          <a:bodyPr wrap="none" anchor="ctr"/>
          <a:lstStyle/>
          <a:p>
            <a:pPr algn="ctr"/>
            <a:r>
              <a:rPr lang="en-US" sz="1400"/>
              <a:t>30 Mins</a:t>
            </a:r>
          </a:p>
        </p:txBody>
      </p:sp>
      <p:sp>
        <p:nvSpPr>
          <p:cNvPr id="26636" name="AutoShape 12"/>
          <p:cNvSpPr>
            <a:spLocks noChangeArrowheads="1"/>
          </p:cNvSpPr>
          <p:nvPr/>
        </p:nvSpPr>
        <p:spPr bwMode="auto">
          <a:xfrm rot="10800000">
            <a:off x="4038600" y="1981200"/>
            <a:ext cx="1143000" cy="685800"/>
          </a:xfrm>
          <a:prstGeom prst="flowChartExtract">
            <a:avLst/>
          </a:prstGeom>
          <a:solidFill>
            <a:srgbClr val="FFFF00"/>
          </a:solidFill>
          <a:ln w="9525">
            <a:solidFill>
              <a:schemeClr val="tx1"/>
            </a:solidFill>
            <a:miter lim="800000"/>
            <a:headEnd/>
            <a:tailEnd/>
          </a:ln>
        </p:spPr>
        <p:txBody>
          <a:bodyPr rot="10800000" wrap="none" anchor="ctr"/>
          <a:lstStyle/>
          <a:p>
            <a:pPr algn="ctr"/>
            <a:r>
              <a:rPr lang="en-US" sz="1400"/>
              <a:t>15 Mins</a:t>
            </a:r>
          </a:p>
        </p:txBody>
      </p:sp>
      <p:sp>
        <p:nvSpPr>
          <p:cNvPr id="26637" name="AutoShape 13"/>
          <p:cNvSpPr>
            <a:spLocks noChangeArrowheads="1"/>
          </p:cNvSpPr>
          <p:nvPr/>
        </p:nvSpPr>
        <p:spPr bwMode="auto">
          <a:xfrm>
            <a:off x="1371600" y="3733800"/>
            <a:ext cx="990600" cy="762000"/>
          </a:xfrm>
          <a:prstGeom prst="flowChartDelay">
            <a:avLst/>
          </a:prstGeom>
          <a:solidFill>
            <a:srgbClr val="FFFF00"/>
          </a:solidFill>
          <a:ln w="9525">
            <a:solidFill>
              <a:schemeClr val="tx1"/>
            </a:solidFill>
            <a:miter lim="800000"/>
            <a:headEnd/>
            <a:tailEnd/>
          </a:ln>
        </p:spPr>
        <p:txBody>
          <a:bodyPr wrap="none" anchor="ctr"/>
          <a:lstStyle/>
          <a:p>
            <a:pPr algn="ctr"/>
            <a:r>
              <a:rPr lang="en-US" sz="1400"/>
              <a:t>12 Hours</a:t>
            </a:r>
          </a:p>
        </p:txBody>
      </p:sp>
      <p:sp>
        <p:nvSpPr>
          <p:cNvPr id="26638" name="AutoShape 14"/>
          <p:cNvSpPr>
            <a:spLocks noChangeArrowheads="1"/>
          </p:cNvSpPr>
          <p:nvPr/>
        </p:nvSpPr>
        <p:spPr bwMode="auto">
          <a:xfrm>
            <a:off x="5791200" y="1828800"/>
            <a:ext cx="990600" cy="762000"/>
          </a:xfrm>
          <a:prstGeom prst="flowChartDelay">
            <a:avLst/>
          </a:prstGeom>
          <a:solidFill>
            <a:srgbClr val="FFFF00"/>
          </a:solidFill>
          <a:ln w="9525">
            <a:solidFill>
              <a:schemeClr val="tx1"/>
            </a:solidFill>
            <a:miter lim="800000"/>
            <a:headEnd/>
            <a:tailEnd/>
          </a:ln>
        </p:spPr>
        <p:txBody>
          <a:bodyPr wrap="none" anchor="ctr"/>
          <a:lstStyle/>
          <a:p>
            <a:pPr algn="ctr"/>
            <a:r>
              <a:rPr lang="en-US" sz="1400"/>
              <a:t>4 Hours</a:t>
            </a:r>
          </a:p>
        </p:txBody>
      </p:sp>
      <p:sp>
        <p:nvSpPr>
          <p:cNvPr id="26639" name="Text Box 16"/>
          <p:cNvSpPr txBox="1">
            <a:spLocks noChangeArrowheads="1"/>
          </p:cNvSpPr>
          <p:nvPr/>
        </p:nvSpPr>
        <p:spPr bwMode="auto">
          <a:xfrm>
            <a:off x="6096000" y="3048000"/>
            <a:ext cx="1143000" cy="304800"/>
          </a:xfrm>
          <a:prstGeom prst="rect">
            <a:avLst/>
          </a:prstGeom>
          <a:noFill/>
          <a:ln w="9525">
            <a:noFill/>
            <a:miter lim="800000"/>
            <a:headEnd/>
            <a:tailEnd/>
          </a:ln>
        </p:spPr>
        <p:txBody>
          <a:bodyPr>
            <a:spAutoFit/>
          </a:bodyPr>
          <a:lstStyle/>
          <a:p>
            <a:r>
              <a:rPr lang="en-US" sz="1400"/>
              <a:t>20 Mins</a:t>
            </a:r>
          </a:p>
        </p:txBody>
      </p:sp>
      <p:sp>
        <p:nvSpPr>
          <p:cNvPr id="26640" name="Text Box 17"/>
          <p:cNvSpPr txBox="1">
            <a:spLocks noChangeArrowheads="1"/>
          </p:cNvSpPr>
          <p:nvPr/>
        </p:nvSpPr>
        <p:spPr bwMode="auto">
          <a:xfrm>
            <a:off x="1143000" y="5257800"/>
            <a:ext cx="854075" cy="304800"/>
          </a:xfrm>
          <a:prstGeom prst="rect">
            <a:avLst/>
          </a:prstGeom>
          <a:noFill/>
          <a:ln w="9525">
            <a:noFill/>
            <a:miter lim="800000"/>
            <a:headEnd/>
            <a:tailEnd/>
          </a:ln>
        </p:spPr>
        <p:txBody>
          <a:bodyPr>
            <a:spAutoFit/>
          </a:bodyPr>
          <a:lstStyle/>
          <a:p>
            <a:r>
              <a:rPr lang="en-US" sz="1400"/>
              <a:t>5 Mins</a:t>
            </a:r>
          </a:p>
        </p:txBody>
      </p:sp>
      <p:sp>
        <p:nvSpPr>
          <p:cNvPr id="26641" name="Text Box 18"/>
          <p:cNvSpPr txBox="1">
            <a:spLocks noChangeArrowheads="1"/>
          </p:cNvSpPr>
          <p:nvPr/>
        </p:nvSpPr>
        <p:spPr bwMode="auto">
          <a:xfrm>
            <a:off x="5257800" y="5105400"/>
            <a:ext cx="3429000" cy="952500"/>
          </a:xfrm>
          <a:prstGeom prst="rect">
            <a:avLst/>
          </a:prstGeom>
          <a:solidFill>
            <a:srgbClr val="FFFF00">
              <a:alpha val="20000"/>
            </a:srgbClr>
          </a:solidFill>
          <a:ln w="9525">
            <a:solidFill>
              <a:schemeClr val="tx1"/>
            </a:solidFill>
            <a:miter lim="800000"/>
            <a:headEnd/>
            <a:tailEnd/>
          </a:ln>
        </p:spPr>
        <p:txBody>
          <a:bodyPr>
            <a:spAutoFit/>
          </a:bodyPr>
          <a:lstStyle/>
          <a:p>
            <a:pPr algn="ctr"/>
            <a:r>
              <a:rPr lang="en-US" sz="1400"/>
              <a:t>Summary</a:t>
            </a:r>
          </a:p>
          <a:p>
            <a:pPr algn="ctr"/>
            <a:r>
              <a:rPr lang="en-US" sz="1400"/>
              <a:t>Value-added time: 20 Mins</a:t>
            </a:r>
          </a:p>
          <a:p>
            <a:pPr algn="ctr"/>
            <a:r>
              <a:rPr lang="en-US" sz="1400"/>
              <a:t>Total elapsed time: 18Hrs 05 Mins</a:t>
            </a:r>
          </a:p>
          <a:p>
            <a:pPr algn="ctr"/>
            <a:r>
              <a:rPr lang="en-US" sz="1400" b="1"/>
              <a:t>Value-added ratio: 1.84%</a:t>
            </a:r>
          </a:p>
        </p:txBody>
      </p:sp>
      <p:sp>
        <p:nvSpPr>
          <p:cNvPr id="26642" name="Text Box 20"/>
          <p:cNvSpPr txBox="1">
            <a:spLocks noChangeArrowheads="1"/>
          </p:cNvSpPr>
          <p:nvPr/>
        </p:nvSpPr>
        <p:spPr bwMode="auto">
          <a:xfrm>
            <a:off x="1066800" y="2622550"/>
            <a:ext cx="1219200" cy="730250"/>
          </a:xfrm>
          <a:prstGeom prst="rect">
            <a:avLst/>
          </a:prstGeom>
          <a:noFill/>
          <a:ln w="9525">
            <a:noFill/>
            <a:miter lim="800000"/>
            <a:headEnd/>
            <a:tailEnd/>
          </a:ln>
        </p:spPr>
        <p:txBody>
          <a:bodyPr>
            <a:spAutoFit/>
          </a:bodyPr>
          <a:lstStyle/>
          <a:p>
            <a:pPr algn="ctr"/>
            <a:r>
              <a:rPr lang="en-US" sz="1400"/>
              <a:t>Customer Applies For Mortgage</a:t>
            </a:r>
          </a:p>
        </p:txBody>
      </p:sp>
      <p:sp>
        <p:nvSpPr>
          <p:cNvPr id="26643" name="Text Box 21"/>
          <p:cNvSpPr txBox="1">
            <a:spLocks noChangeArrowheads="1"/>
          </p:cNvSpPr>
          <p:nvPr/>
        </p:nvSpPr>
        <p:spPr bwMode="auto">
          <a:xfrm>
            <a:off x="2362200" y="2590800"/>
            <a:ext cx="1371600" cy="730250"/>
          </a:xfrm>
          <a:prstGeom prst="rect">
            <a:avLst/>
          </a:prstGeom>
          <a:noFill/>
          <a:ln w="9525">
            <a:noFill/>
            <a:miter lim="800000"/>
            <a:headEnd/>
            <a:tailEnd/>
          </a:ln>
        </p:spPr>
        <p:txBody>
          <a:bodyPr>
            <a:spAutoFit/>
          </a:bodyPr>
          <a:lstStyle/>
          <a:p>
            <a:pPr algn="ctr"/>
            <a:r>
              <a:rPr lang="en-US" sz="1400"/>
              <a:t>Loan Doc Sent For Analysis</a:t>
            </a:r>
          </a:p>
        </p:txBody>
      </p:sp>
      <p:sp>
        <p:nvSpPr>
          <p:cNvPr id="26644" name="Text Box 22"/>
          <p:cNvSpPr txBox="1">
            <a:spLocks noChangeArrowheads="1"/>
          </p:cNvSpPr>
          <p:nvPr/>
        </p:nvSpPr>
        <p:spPr bwMode="auto">
          <a:xfrm>
            <a:off x="3352800" y="2667000"/>
            <a:ext cx="2209800" cy="730250"/>
          </a:xfrm>
          <a:prstGeom prst="rect">
            <a:avLst/>
          </a:prstGeom>
          <a:noFill/>
          <a:ln w="9525">
            <a:noFill/>
            <a:miter lim="800000"/>
            <a:headEnd/>
            <a:tailEnd/>
          </a:ln>
        </p:spPr>
        <p:txBody>
          <a:bodyPr>
            <a:spAutoFit/>
          </a:bodyPr>
          <a:lstStyle/>
          <a:p>
            <a:pPr algn="ctr"/>
            <a:r>
              <a:rPr lang="en-US" sz="1400"/>
              <a:t>Mortgage Analysis Dept Requests Cust Approval Data</a:t>
            </a:r>
          </a:p>
        </p:txBody>
      </p:sp>
      <p:sp>
        <p:nvSpPr>
          <p:cNvPr id="26645" name="Text Box 23"/>
          <p:cNvSpPr txBox="1">
            <a:spLocks noChangeArrowheads="1"/>
          </p:cNvSpPr>
          <p:nvPr/>
        </p:nvSpPr>
        <p:spPr bwMode="auto">
          <a:xfrm>
            <a:off x="6705600" y="1905000"/>
            <a:ext cx="1752600" cy="730250"/>
          </a:xfrm>
          <a:prstGeom prst="rect">
            <a:avLst/>
          </a:prstGeom>
          <a:noFill/>
          <a:ln w="9525">
            <a:noFill/>
            <a:miter lim="800000"/>
            <a:headEnd/>
            <a:tailEnd/>
          </a:ln>
        </p:spPr>
        <p:txBody>
          <a:bodyPr>
            <a:spAutoFit/>
          </a:bodyPr>
          <a:lstStyle/>
          <a:p>
            <a:pPr algn="ctr"/>
            <a:r>
              <a:rPr lang="en-US" sz="1400"/>
              <a:t>Delay While Records Are Retrieved</a:t>
            </a:r>
          </a:p>
        </p:txBody>
      </p:sp>
      <p:sp>
        <p:nvSpPr>
          <p:cNvPr id="26646" name="Text Box 24"/>
          <p:cNvSpPr txBox="1">
            <a:spLocks noChangeArrowheads="1"/>
          </p:cNvSpPr>
          <p:nvPr/>
        </p:nvSpPr>
        <p:spPr bwMode="auto">
          <a:xfrm>
            <a:off x="6858000" y="2895600"/>
            <a:ext cx="2073275" cy="730250"/>
          </a:xfrm>
          <a:prstGeom prst="rect">
            <a:avLst/>
          </a:prstGeom>
          <a:noFill/>
          <a:ln w="9525">
            <a:noFill/>
            <a:miter lim="800000"/>
            <a:headEnd/>
            <a:tailEnd/>
          </a:ln>
        </p:spPr>
        <p:txBody>
          <a:bodyPr>
            <a:spAutoFit/>
          </a:bodyPr>
          <a:lstStyle/>
          <a:p>
            <a:pPr algn="ctr"/>
            <a:r>
              <a:rPr lang="en-US" sz="1400"/>
              <a:t>Loan Doc Sent For Analysis on Credit Worthiness</a:t>
            </a:r>
          </a:p>
        </p:txBody>
      </p:sp>
      <p:sp>
        <p:nvSpPr>
          <p:cNvPr id="26647" name="Text Box 26"/>
          <p:cNvSpPr txBox="1">
            <a:spLocks noChangeArrowheads="1"/>
          </p:cNvSpPr>
          <p:nvPr/>
        </p:nvSpPr>
        <p:spPr bwMode="auto">
          <a:xfrm>
            <a:off x="6553200" y="3962400"/>
            <a:ext cx="2286000" cy="738188"/>
          </a:xfrm>
          <a:prstGeom prst="rect">
            <a:avLst/>
          </a:prstGeom>
          <a:noFill/>
          <a:ln w="9525">
            <a:noFill/>
            <a:miter lim="800000"/>
            <a:headEnd/>
            <a:tailEnd/>
          </a:ln>
        </p:spPr>
        <p:txBody>
          <a:bodyPr>
            <a:spAutoFit/>
          </a:bodyPr>
          <a:lstStyle/>
          <a:p>
            <a:pPr algn="ctr"/>
            <a:r>
              <a:rPr lang="en-US" sz="1400"/>
              <a:t>Mortgage Analysis Dept Scrutinizes Rec’ds To Approve Loan</a:t>
            </a:r>
          </a:p>
          <a:p>
            <a:pPr algn="ctr"/>
            <a:endParaRPr lang="en-US" sz="1400"/>
          </a:p>
        </p:txBody>
      </p:sp>
      <p:sp>
        <p:nvSpPr>
          <p:cNvPr id="26648" name="Text Box 27"/>
          <p:cNvSpPr txBox="1">
            <a:spLocks noChangeArrowheads="1"/>
          </p:cNvSpPr>
          <p:nvPr/>
        </p:nvSpPr>
        <p:spPr bwMode="auto">
          <a:xfrm>
            <a:off x="3962400" y="4572000"/>
            <a:ext cx="1311275" cy="517525"/>
          </a:xfrm>
          <a:prstGeom prst="rect">
            <a:avLst/>
          </a:prstGeom>
          <a:noFill/>
          <a:ln w="9525">
            <a:noFill/>
            <a:miter lim="800000"/>
            <a:headEnd/>
            <a:tailEnd/>
          </a:ln>
        </p:spPr>
        <p:txBody>
          <a:bodyPr>
            <a:spAutoFit/>
          </a:bodyPr>
          <a:lstStyle/>
          <a:p>
            <a:pPr algn="ctr"/>
            <a:r>
              <a:rPr lang="en-US" sz="1400"/>
              <a:t>Loan Approved</a:t>
            </a:r>
          </a:p>
        </p:txBody>
      </p:sp>
      <p:sp>
        <p:nvSpPr>
          <p:cNvPr id="26649" name="Text Box 28"/>
          <p:cNvSpPr txBox="1">
            <a:spLocks noChangeArrowheads="1"/>
          </p:cNvSpPr>
          <p:nvPr/>
        </p:nvSpPr>
        <p:spPr bwMode="auto">
          <a:xfrm>
            <a:off x="2667000" y="4419600"/>
            <a:ext cx="1371600" cy="517525"/>
          </a:xfrm>
          <a:prstGeom prst="rect">
            <a:avLst/>
          </a:prstGeom>
          <a:noFill/>
          <a:ln w="9525">
            <a:noFill/>
            <a:miter lim="800000"/>
            <a:headEnd/>
            <a:tailEnd/>
          </a:ln>
        </p:spPr>
        <p:txBody>
          <a:bodyPr>
            <a:spAutoFit/>
          </a:bodyPr>
          <a:lstStyle/>
          <a:p>
            <a:pPr algn="ctr"/>
            <a:r>
              <a:rPr lang="en-US" sz="1400"/>
              <a:t>Bank To Secure Loan</a:t>
            </a:r>
          </a:p>
        </p:txBody>
      </p:sp>
      <p:sp>
        <p:nvSpPr>
          <p:cNvPr id="26650" name="Text Box 29"/>
          <p:cNvSpPr txBox="1">
            <a:spLocks noChangeArrowheads="1"/>
          </p:cNvSpPr>
          <p:nvPr/>
        </p:nvSpPr>
        <p:spPr bwMode="auto">
          <a:xfrm>
            <a:off x="914400" y="4495800"/>
            <a:ext cx="1616075" cy="517525"/>
          </a:xfrm>
          <a:prstGeom prst="rect">
            <a:avLst/>
          </a:prstGeom>
          <a:noFill/>
          <a:ln w="9525">
            <a:noFill/>
            <a:miter lim="800000"/>
            <a:headEnd/>
            <a:tailEnd/>
          </a:ln>
        </p:spPr>
        <p:txBody>
          <a:bodyPr>
            <a:spAutoFit/>
          </a:bodyPr>
          <a:lstStyle/>
          <a:p>
            <a:pPr algn="ctr"/>
            <a:r>
              <a:rPr lang="en-US" sz="1400"/>
              <a:t>Waiting For Bank Approval</a:t>
            </a:r>
          </a:p>
        </p:txBody>
      </p:sp>
      <p:sp>
        <p:nvSpPr>
          <p:cNvPr id="26651" name="Text Box 30"/>
          <p:cNvSpPr txBox="1">
            <a:spLocks noChangeArrowheads="1"/>
          </p:cNvSpPr>
          <p:nvPr/>
        </p:nvSpPr>
        <p:spPr bwMode="auto">
          <a:xfrm>
            <a:off x="762000" y="5670550"/>
            <a:ext cx="1539875" cy="730250"/>
          </a:xfrm>
          <a:prstGeom prst="rect">
            <a:avLst/>
          </a:prstGeom>
          <a:noFill/>
          <a:ln w="9525">
            <a:noFill/>
            <a:miter lim="800000"/>
            <a:headEnd/>
            <a:tailEnd/>
          </a:ln>
        </p:spPr>
        <p:txBody>
          <a:bodyPr>
            <a:spAutoFit/>
          </a:bodyPr>
          <a:lstStyle/>
          <a:p>
            <a:pPr algn="ctr"/>
            <a:r>
              <a:rPr lang="en-US" sz="1400"/>
              <a:t>Notification To Loan Approval Dept</a:t>
            </a:r>
          </a:p>
        </p:txBody>
      </p:sp>
      <p:sp>
        <p:nvSpPr>
          <p:cNvPr id="26652" name="Text Box 31"/>
          <p:cNvSpPr txBox="1">
            <a:spLocks noChangeArrowheads="1"/>
          </p:cNvSpPr>
          <p:nvPr/>
        </p:nvSpPr>
        <p:spPr bwMode="auto">
          <a:xfrm>
            <a:off x="3641725" y="5715000"/>
            <a:ext cx="1235075" cy="517525"/>
          </a:xfrm>
          <a:prstGeom prst="rect">
            <a:avLst/>
          </a:prstGeom>
          <a:noFill/>
          <a:ln w="9525">
            <a:noFill/>
            <a:miter lim="800000"/>
            <a:headEnd/>
            <a:tailEnd/>
          </a:ln>
        </p:spPr>
        <p:txBody>
          <a:bodyPr>
            <a:spAutoFit/>
          </a:bodyPr>
          <a:lstStyle/>
          <a:p>
            <a:pPr algn="ctr"/>
            <a:r>
              <a:rPr lang="en-US" sz="1400"/>
              <a:t>Customer Notified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a typeface="ＭＳ Ｐゴシック" charset="-128"/>
              </a:rPr>
              <a:t>Spaghetti diagram: Physical movement of products</a:t>
            </a:r>
          </a:p>
        </p:txBody>
      </p:sp>
      <p:sp>
        <p:nvSpPr>
          <p:cNvPr id="4" name="Rectangle 4"/>
          <p:cNvSpPr>
            <a:spLocks noChangeArrowheads="1"/>
          </p:cNvSpPr>
          <p:nvPr/>
        </p:nvSpPr>
        <p:spPr bwMode="auto">
          <a:xfrm>
            <a:off x="609600" y="2667000"/>
            <a:ext cx="17526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Loan Application </a:t>
            </a:r>
          </a:p>
          <a:p>
            <a:pPr algn="ctr"/>
            <a:r>
              <a:rPr lang="en-US" sz="1400"/>
              <a:t>Dept</a:t>
            </a:r>
          </a:p>
        </p:txBody>
      </p:sp>
      <p:sp>
        <p:nvSpPr>
          <p:cNvPr id="5" name="Rectangle 7"/>
          <p:cNvSpPr>
            <a:spLocks noChangeArrowheads="1"/>
          </p:cNvSpPr>
          <p:nvPr/>
        </p:nvSpPr>
        <p:spPr bwMode="auto">
          <a:xfrm>
            <a:off x="1219200" y="4648200"/>
            <a:ext cx="19050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Billing Department</a:t>
            </a:r>
          </a:p>
        </p:txBody>
      </p:sp>
      <p:sp>
        <p:nvSpPr>
          <p:cNvPr id="6" name="Rectangle 8"/>
          <p:cNvSpPr>
            <a:spLocks noChangeArrowheads="1"/>
          </p:cNvSpPr>
          <p:nvPr/>
        </p:nvSpPr>
        <p:spPr bwMode="auto">
          <a:xfrm>
            <a:off x="3429000" y="3352800"/>
            <a:ext cx="1600200" cy="685800"/>
          </a:xfrm>
          <a:prstGeom prst="rect">
            <a:avLst/>
          </a:prstGeom>
          <a:solidFill>
            <a:schemeClr val="accent1"/>
          </a:solidFill>
          <a:ln w="9525">
            <a:solidFill>
              <a:schemeClr val="tx1"/>
            </a:solidFill>
            <a:miter lim="800000"/>
            <a:headEnd/>
            <a:tailEnd/>
          </a:ln>
        </p:spPr>
        <p:txBody>
          <a:bodyPr wrap="none" anchor="ctr"/>
          <a:lstStyle/>
          <a:p>
            <a:pPr algn="ctr"/>
            <a:r>
              <a:rPr lang="en-US" sz="1400"/>
              <a:t>Mortgage Analysis</a:t>
            </a:r>
          </a:p>
          <a:p>
            <a:pPr algn="ctr"/>
            <a:r>
              <a:rPr lang="en-US" sz="1400"/>
              <a:t> Dept</a:t>
            </a:r>
          </a:p>
        </p:txBody>
      </p:sp>
      <p:sp>
        <p:nvSpPr>
          <p:cNvPr id="7" name="Rectangle 9"/>
          <p:cNvSpPr>
            <a:spLocks noChangeArrowheads="1"/>
          </p:cNvSpPr>
          <p:nvPr/>
        </p:nvSpPr>
        <p:spPr bwMode="auto">
          <a:xfrm>
            <a:off x="2514600" y="1981200"/>
            <a:ext cx="16002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Loan Application</a:t>
            </a:r>
          </a:p>
          <a:p>
            <a:pPr algn="ctr"/>
            <a:r>
              <a:rPr lang="en-US" sz="1400"/>
              <a:t> By Customer</a:t>
            </a:r>
          </a:p>
        </p:txBody>
      </p:sp>
      <p:sp>
        <p:nvSpPr>
          <p:cNvPr id="8" name="Rectangle 10"/>
          <p:cNvSpPr>
            <a:spLocks noChangeArrowheads="1"/>
          </p:cNvSpPr>
          <p:nvPr/>
        </p:nvSpPr>
        <p:spPr bwMode="auto">
          <a:xfrm>
            <a:off x="838200" y="3733800"/>
            <a:ext cx="1981200" cy="533400"/>
          </a:xfrm>
          <a:prstGeom prst="rect">
            <a:avLst/>
          </a:prstGeom>
          <a:solidFill>
            <a:schemeClr val="accent1"/>
          </a:solidFill>
          <a:ln w="9525">
            <a:solidFill>
              <a:schemeClr val="tx1"/>
            </a:solidFill>
            <a:miter lim="800000"/>
            <a:headEnd/>
            <a:tailEnd/>
          </a:ln>
        </p:spPr>
        <p:txBody>
          <a:bodyPr wrap="none" anchor="ctr"/>
          <a:lstStyle/>
          <a:p>
            <a:pPr algn="ctr"/>
            <a:r>
              <a:rPr lang="en-US" sz="1400"/>
              <a:t>Bank Liaison</a:t>
            </a:r>
          </a:p>
        </p:txBody>
      </p:sp>
      <p:sp>
        <p:nvSpPr>
          <p:cNvPr id="9" name="Rectangle 11"/>
          <p:cNvSpPr>
            <a:spLocks noChangeArrowheads="1"/>
          </p:cNvSpPr>
          <p:nvPr/>
        </p:nvSpPr>
        <p:spPr bwMode="auto">
          <a:xfrm>
            <a:off x="6400800" y="2895600"/>
            <a:ext cx="19050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Order Processing</a:t>
            </a:r>
          </a:p>
          <a:p>
            <a:pPr algn="ctr"/>
            <a:r>
              <a:rPr lang="en-US" sz="1400"/>
              <a:t> Dept</a:t>
            </a:r>
          </a:p>
        </p:txBody>
      </p:sp>
      <p:sp>
        <p:nvSpPr>
          <p:cNvPr id="10" name="Rectangle 12"/>
          <p:cNvSpPr>
            <a:spLocks noChangeArrowheads="1"/>
          </p:cNvSpPr>
          <p:nvPr/>
        </p:nvSpPr>
        <p:spPr bwMode="auto">
          <a:xfrm>
            <a:off x="6096000" y="38862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Loan Approval Dept</a:t>
            </a:r>
          </a:p>
        </p:txBody>
      </p:sp>
      <p:sp>
        <p:nvSpPr>
          <p:cNvPr id="11" name="Rectangle 13"/>
          <p:cNvSpPr>
            <a:spLocks noChangeArrowheads="1"/>
          </p:cNvSpPr>
          <p:nvPr/>
        </p:nvSpPr>
        <p:spPr bwMode="auto">
          <a:xfrm>
            <a:off x="4572000" y="1981200"/>
            <a:ext cx="20574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Letter To Customer</a:t>
            </a:r>
          </a:p>
        </p:txBody>
      </p:sp>
      <p:sp>
        <p:nvSpPr>
          <p:cNvPr id="12" name="AutoShape 14"/>
          <p:cNvSpPr>
            <a:spLocks noChangeArrowheads="1"/>
          </p:cNvSpPr>
          <p:nvPr/>
        </p:nvSpPr>
        <p:spPr bwMode="auto">
          <a:xfrm>
            <a:off x="4191000" y="4648200"/>
            <a:ext cx="1905000" cy="914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1400"/>
              <a:t>Customer     Records</a:t>
            </a:r>
          </a:p>
          <a:p>
            <a:pPr algn="ctr"/>
            <a:r>
              <a:rPr lang="en-US" sz="1400"/>
              <a:t>Approval   In-Process</a:t>
            </a:r>
          </a:p>
          <a:p>
            <a:pPr algn="ctr"/>
            <a:r>
              <a:rPr lang="en-US" sz="1400"/>
              <a:t>Files                 </a:t>
            </a:r>
          </a:p>
        </p:txBody>
      </p:sp>
      <p:sp>
        <p:nvSpPr>
          <p:cNvPr id="13" name="Line 15"/>
          <p:cNvSpPr>
            <a:spLocks noChangeShapeType="1"/>
          </p:cNvSpPr>
          <p:nvPr/>
        </p:nvSpPr>
        <p:spPr bwMode="auto">
          <a:xfrm>
            <a:off x="5181600" y="4648200"/>
            <a:ext cx="0" cy="914400"/>
          </a:xfrm>
          <a:prstGeom prst="line">
            <a:avLst/>
          </a:prstGeom>
          <a:noFill/>
          <a:ln w="9525">
            <a:solidFill>
              <a:schemeClr val="tx1"/>
            </a:solidFill>
            <a:round/>
            <a:headEnd/>
            <a:tailEnd/>
          </a:ln>
        </p:spPr>
        <p:txBody>
          <a:bodyPr/>
          <a:lstStyle/>
          <a:p>
            <a:endParaRPr lang="en-US"/>
          </a:p>
        </p:txBody>
      </p:sp>
      <p:cxnSp>
        <p:nvCxnSpPr>
          <p:cNvPr id="14" name="AutoShape 16"/>
          <p:cNvCxnSpPr>
            <a:cxnSpLocks noChangeShapeType="1"/>
            <a:stCxn id="7" idx="2"/>
            <a:endCxn id="4" idx="3"/>
          </p:cNvCxnSpPr>
          <p:nvPr/>
        </p:nvCxnSpPr>
        <p:spPr bwMode="auto">
          <a:xfrm rot="5400000">
            <a:off x="2647950" y="2305050"/>
            <a:ext cx="381000" cy="952500"/>
          </a:xfrm>
          <a:prstGeom prst="curvedConnector2">
            <a:avLst/>
          </a:prstGeom>
          <a:noFill/>
          <a:ln w="9525">
            <a:solidFill>
              <a:schemeClr val="tx1"/>
            </a:solidFill>
            <a:round/>
            <a:headEnd/>
            <a:tailEnd type="triangle" w="med" len="med"/>
          </a:ln>
        </p:spPr>
      </p:cxnSp>
      <p:cxnSp>
        <p:nvCxnSpPr>
          <p:cNvPr id="15" name="AutoShape 17"/>
          <p:cNvCxnSpPr>
            <a:cxnSpLocks noChangeShapeType="1"/>
          </p:cNvCxnSpPr>
          <p:nvPr/>
        </p:nvCxnSpPr>
        <p:spPr bwMode="auto">
          <a:xfrm>
            <a:off x="2438400" y="3048000"/>
            <a:ext cx="1866900" cy="381000"/>
          </a:xfrm>
          <a:prstGeom prst="curvedConnector2">
            <a:avLst/>
          </a:prstGeom>
          <a:noFill/>
          <a:ln w="9525">
            <a:solidFill>
              <a:schemeClr val="tx1"/>
            </a:solidFill>
            <a:round/>
            <a:headEnd/>
            <a:tailEnd type="triangle" w="med" len="med"/>
          </a:ln>
        </p:spPr>
      </p:cxnSp>
      <p:cxnSp>
        <p:nvCxnSpPr>
          <p:cNvPr id="16" name="AutoShape 18"/>
          <p:cNvCxnSpPr>
            <a:cxnSpLocks noChangeShapeType="1"/>
          </p:cNvCxnSpPr>
          <p:nvPr/>
        </p:nvCxnSpPr>
        <p:spPr bwMode="auto">
          <a:xfrm rot="-5400000" flipH="1" flipV="1">
            <a:off x="4171950" y="628650"/>
            <a:ext cx="838200" cy="5524500"/>
          </a:xfrm>
          <a:prstGeom prst="curvedConnector3">
            <a:avLst>
              <a:gd name="adj1" fmla="val -25949"/>
            </a:avLst>
          </a:prstGeom>
          <a:noFill/>
          <a:ln w="9525">
            <a:solidFill>
              <a:schemeClr val="tx1"/>
            </a:solidFill>
            <a:round/>
            <a:headEnd/>
            <a:tailEnd type="triangle" w="med" len="med"/>
          </a:ln>
        </p:spPr>
      </p:cxnSp>
      <p:cxnSp>
        <p:nvCxnSpPr>
          <p:cNvPr id="17" name="AutoShape 19"/>
          <p:cNvCxnSpPr>
            <a:cxnSpLocks noChangeShapeType="1"/>
            <a:stCxn id="5" idx="1"/>
            <a:endCxn id="8" idx="2"/>
          </p:cNvCxnSpPr>
          <p:nvPr/>
        </p:nvCxnSpPr>
        <p:spPr bwMode="auto">
          <a:xfrm rot="10800000" flipH="1">
            <a:off x="1219200" y="4267200"/>
            <a:ext cx="609600" cy="685800"/>
          </a:xfrm>
          <a:prstGeom prst="curvedConnector4">
            <a:avLst>
              <a:gd name="adj1" fmla="val -37500"/>
              <a:gd name="adj2" fmla="val 72222"/>
            </a:avLst>
          </a:prstGeom>
          <a:noFill/>
          <a:ln w="9525">
            <a:solidFill>
              <a:schemeClr val="tx1"/>
            </a:solidFill>
            <a:round/>
            <a:headEnd/>
            <a:tailEnd type="triangle" w="med" len="med"/>
          </a:ln>
        </p:spPr>
      </p:cxnSp>
      <p:cxnSp>
        <p:nvCxnSpPr>
          <p:cNvPr id="18" name="AutoShape 20"/>
          <p:cNvCxnSpPr>
            <a:cxnSpLocks noChangeShapeType="1"/>
            <a:stCxn id="8" idx="2"/>
            <a:endCxn id="6" idx="2"/>
          </p:cNvCxnSpPr>
          <p:nvPr/>
        </p:nvCxnSpPr>
        <p:spPr bwMode="auto">
          <a:xfrm rot="5400000" flipH="1" flipV="1">
            <a:off x="2914650" y="2952750"/>
            <a:ext cx="228600" cy="2400300"/>
          </a:xfrm>
          <a:prstGeom prst="curvedConnector3">
            <a:avLst>
              <a:gd name="adj1" fmla="val -13894"/>
            </a:avLst>
          </a:prstGeom>
          <a:noFill/>
          <a:ln w="9525">
            <a:solidFill>
              <a:schemeClr val="tx1"/>
            </a:solidFill>
            <a:round/>
            <a:headEnd/>
            <a:tailEnd type="triangle" w="med" len="med"/>
          </a:ln>
        </p:spPr>
      </p:cxnSp>
      <p:cxnSp>
        <p:nvCxnSpPr>
          <p:cNvPr id="19" name="AutoShape 22"/>
          <p:cNvCxnSpPr>
            <a:cxnSpLocks noChangeShapeType="1"/>
            <a:stCxn id="10" idx="0"/>
            <a:endCxn id="11" idx="2"/>
          </p:cNvCxnSpPr>
          <p:nvPr/>
        </p:nvCxnSpPr>
        <p:spPr bwMode="auto">
          <a:xfrm rot="5400000" flipH="1">
            <a:off x="5753100" y="2438400"/>
            <a:ext cx="1295400" cy="1600200"/>
          </a:xfrm>
          <a:prstGeom prst="curvedConnector3">
            <a:avLst>
              <a:gd name="adj1" fmla="val 17032"/>
            </a:avLst>
          </a:prstGeom>
          <a:noFill/>
          <a:ln w="9525">
            <a:solidFill>
              <a:schemeClr val="tx1"/>
            </a:solidFill>
            <a:round/>
            <a:headEnd/>
            <a:tailEnd type="triangle" w="med" len="med"/>
          </a:ln>
        </p:spPr>
      </p:cxnSp>
      <p:cxnSp>
        <p:nvCxnSpPr>
          <p:cNvPr id="20" name="AutoShape 23"/>
          <p:cNvCxnSpPr>
            <a:cxnSpLocks noChangeShapeType="1"/>
            <a:stCxn id="10" idx="0"/>
            <a:endCxn id="9" idx="2"/>
          </p:cNvCxnSpPr>
          <p:nvPr/>
        </p:nvCxnSpPr>
        <p:spPr bwMode="auto">
          <a:xfrm rot="-5400000">
            <a:off x="7086600" y="3619500"/>
            <a:ext cx="381000" cy="152400"/>
          </a:xfrm>
          <a:prstGeom prst="curvedConnector3">
            <a:avLst>
              <a:gd name="adj1" fmla="val 50000"/>
            </a:avLst>
          </a:prstGeom>
          <a:noFill/>
          <a:ln w="9525">
            <a:solidFill>
              <a:schemeClr val="tx1"/>
            </a:solidFill>
            <a:round/>
            <a:headEnd/>
            <a:tailEnd type="triangle" w="med" len="med"/>
          </a:ln>
        </p:spPr>
      </p:cxnSp>
      <p:cxnSp>
        <p:nvCxnSpPr>
          <p:cNvPr id="21" name="AutoShape 24"/>
          <p:cNvCxnSpPr>
            <a:cxnSpLocks noChangeShapeType="1"/>
          </p:cNvCxnSpPr>
          <p:nvPr/>
        </p:nvCxnSpPr>
        <p:spPr bwMode="auto">
          <a:xfrm rot="16200000" flipH="1">
            <a:off x="4038600" y="3886200"/>
            <a:ext cx="609600" cy="914400"/>
          </a:xfrm>
          <a:prstGeom prst="curvedConnector3">
            <a:avLst>
              <a:gd name="adj1" fmla="val 50000"/>
            </a:avLst>
          </a:prstGeom>
          <a:noFill/>
          <a:ln w="9525">
            <a:solidFill>
              <a:schemeClr val="tx1"/>
            </a:solidFill>
            <a:round/>
            <a:headEnd/>
            <a:tailEnd type="triangle" w="med" len="med"/>
          </a:ln>
        </p:spPr>
      </p:cxnSp>
      <p:cxnSp>
        <p:nvCxnSpPr>
          <p:cNvPr id="22" name="AutoShape 25"/>
          <p:cNvCxnSpPr>
            <a:cxnSpLocks noChangeShapeType="1"/>
            <a:stCxn id="5" idx="0"/>
            <a:endCxn id="12" idx="3"/>
          </p:cNvCxnSpPr>
          <p:nvPr/>
        </p:nvCxnSpPr>
        <p:spPr bwMode="auto">
          <a:xfrm rot="5400000" flipV="1">
            <a:off x="3905250" y="2914650"/>
            <a:ext cx="457200" cy="3924300"/>
          </a:xfrm>
          <a:prstGeom prst="curvedConnector4">
            <a:avLst>
              <a:gd name="adj1" fmla="val -50000"/>
              <a:gd name="adj2" fmla="val 105824"/>
            </a:avLst>
          </a:prstGeom>
          <a:noFill/>
          <a:ln w="9525">
            <a:solidFill>
              <a:schemeClr val="tx1"/>
            </a:solidFill>
            <a:round/>
            <a:headEnd/>
            <a:tailEnd type="triangle" w="med" len="med"/>
          </a:ln>
        </p:spPr>
      </p:cxnSp>
      <p:cxnSp>
        <p:nvCxnSpPr>
          <p:cNvPr id="23" name="AutoShape 26"/>
          <p:cNvCxnSpPr>
            <a:cxnSpLocks noChangeShapeType="1"/>
            <a:stCxn id="6" idx="2"/>
            <a:endCxn id="12" idx="1"/>
          </p:cNvCxnSpPr>
          <p:nvPr/>
        </p:nvCxnSpPr>
        <p:spPr bwMode="auto">
          <a:xfrm rot="5400000">
            <a:off x="3676650" y="4552950"/>
            <a:ext cx="1066800" cy="38100"/>
          </a:xfrm>
          <a:prstGeom prst="curvedConnector4">
            <a:avLst>
              <a:gd name="adj1" fmla="val 28569"/>
              <a:gd name="adj2" fmla="val 700000"/>
            </a:avLst>
          </a:prstGeom>
          <a:noFill/>
          <a:ln w="9525">
            <a:solidFill>
              <a:schemeClr val="tx1"/>
            </a:solidFill>
            <a:round/>
            <a:headEnd/>
            <a:tailEnd type="triangle" w="med" len="med"/>
          </a:ln>
        </p:spPr>
      </p:cxnSp>
      <p:cxnSp>
        <p:nvCxnSpPr>
          <p:cNvPr id="24" name="AutoShape 27"/>
          <p:cNvCxnSpPr>
            <a:cxnSpLocks noChangeShapeType="1"/>
            <a:stCxn id="12" idx="3"/>
            <a:endCxn id="10" idx="2"/>
          </p:cNvCxnSpPr>
          <p:nvPr/>
        </p:nvCxnSpPr>
        <p:spPr bwMode="auto">
          <a:xfrm flipV="1">
            <a:off x="6096000" y="4495800"/>
            <a:ext cx="1104900" cy="609600"/>
          </a:xfrm>
          <a:prstGeom prst="curvedConnector2">
            <a:avLst/>
          </a:prstGeom>
          <a:noFill/>
          <a:ln w="9525">
            <a:solidFill>
              <a:schemeClr val="tx1"/>
            </a:solidFill>
            <a:round/>
            <a:headEnd/>
            <a:tailEnd type="triangle" w="med" len="med"/>
          </a:ln>
        </p:spPr>
      </p:cxnSp>
      <p:cxnSp>
        <p:nvCxnSpPr>
          <p:cNvPr id="25" name="AutoShape 28"/>
          <p:cNvCxnSpPr>
            <a:cxnSpLocks noChangeShapeType="1"/>
            <a:endCxn id="5" idx="3"/>
          </p:cNvCxnSpPr>
          <p:nvPr/>
        </p:nvCxnSpPr>
        <p:spPr bwMode="auto">
          <a:xfrm rot="10800000" flipV="1">
            <a:off x="3124200" y="4495800"/>
            <a:ext cx="4267200" cy="457200"/>
          </a:xfrm>
          <a:prstGeom prst="curvedConnector3">
            <a:avLst>
              <a:gd name="adj1" fmla="val 89620"/>
            </a:avLst>
          </a:prstGeom>
          <a:noFill/>
          <a:ln w="9525">
            <a:solidFill>
              <a:schemeClr val="tx1"/>
            </a:solidFill>
            <a:round/>
            <a:headEnd/>
            <a:tailEnd type="triangle" w="med" len="med"/>
          </a:ln>
        </p:spPr>
      </p:cxnSp>
      <p:cxnSp>
        <p:nvCxnSpPr>
          <p:cNvPr id="26" name="AutoShape 29"/>
          <p:cNvCxnSpPr>
            <a:cxnSpLocks noChangeShapeType="1"/>
          </p:cNvCxnSpPr>
          <p:nvPr/>
        </p:nvCxnSpPr>
        <p:spPr bwMode="auto">
          <a:xfrm rot="10800000" flipH="1">
            <a:off x="4267200" y="4038600"/>
            <a:ext cx="2933700" cy="914400"/>
          </a:xfrm>
          <a:prstGeom prst="curvedConnector3">
            <a:avLst>
              <a:gd name="adj1" fmla="val 4653"/>
            </a:avLst>
          </a:prstGeom>
          <a:noFill/>
          <a:ln w="9525">
            <a:solidFill>
              <a:schemeClr val="tx1"/>
            </a:solidFill>
            <a:round/>
            <a:headEnd/>
            <a:tailEnd type="triangle" w="med" len="med"/>
          </a:ln>
        </p:spPr>
      </p:cxn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12875"/>
            <a:ext cx="8915400" cy="4835525"/>
          </a:xfrm>
        </p:spPr>
        <p:txBody>
          <a:bodyPr/>
          <a:lstStyle/>
          <a:p>
            <a:pPr marL="228600" lvl="0" indent="-228600">
              <a:lnSpc>
                <a:spcPct val="90000"/>
              </a:lnSpc>
              <a:spcBef>
                <a:spcPct val="50000"/>
              </a:spcBef>
              <a:defRPr/>
            </a:pPr>
            <a:r>
              <a:rPr lang="en-US" dirty="0" smtClean="0"/>
              <a:t>Value added activity:</a:t>
            </a:r>
          </a:p>
          <a:p>
            <a:pPr marL="657225" lvl="1" indent="-200025">
              <a:lnSpc>
                <a:spcPct val="90000"/>
              </a:lnSpc>
              <a:spcBef>
                <a:spcPct val="50000"/>
              </a:spcBef>
              <a:defRPr/>
            </a:pPr>
            <a:r>
              <a:rPr lang="en-US" sz="2800" dirty="0" smtClean="0"/>
              <a:t>An activity that adds value to the product in the eyes of the customer. </a:t>
            </a:r>
          </a:p>
          <a:p>
            <a:pPr marL="228600" lvl="0" indent="-228600">
              <a:lnSpc>
                <a:spcPct val="90000"/>
              </a:lnSpc>
              <a:spcBef>
                <a:spcPct val="50000"/>
              </a:spcBef>
              <a:defRPr/>
            </a:pPr>
            <a:r>
              <a:rPr lang="en-US" dirty="0" smtClean="0"/>
              <a:t>Non-Value added activity:</a:t>
            </a:r>
          </a:p>
          <a:p>
            <a:pPr marL="657225" lvl="1" indent="-200025">
              <a:lnSpc>
                <a:spcPct val="90000"/>
              </a:lnSpc>
              <a:spcBef>
                <a:spcPct val="50000"/>
              </a:spcBef>
              <a:defRPr/>
            </a:pPr>
            <a:r>
              <a:rPr lang="en-US" sz="2800" dirty="0" smtClean="0"/>
              <a:t>An activity that </a:t>
            </a:r>
            <a:r>
              <a:rPr lang="en-US" sz="2800" u="sng" dirty="0" smtClean="0"/>
              <a:t>moves</a:t>
            </a:r>
            <a:r>
              <a:rPr lang="en-US" sz="2800" dirty="0" smtClean="0"/>
              <a:t> the product without doing anything to transform it.</a:t>
            </a:r>
          </a:p>
          <a:p>
            <a:pPr marL="657225" lvl="1" indent="-200025">
              <a:lnSpc>
                <a:spcPct val="90000"/>
              </a:lnSpc>
              <a:spcBef>
                <a:spcPct val="50000"/>
              </a:spcBef>
              <a:defRPr/>
            </a:pPr>
            <a:r>
              <a:rPr lang="en-US" sz="2800" dirty="0" smtClean="0"/>
              <a:t>Time to prepare for production.</a:t>
            </a:r>
          </a:p>
          <a:p>
            <a:pPr marL="657225" lvl="1" indent="-200025">
              <a:lnSpc>
                <a:spcPct val="90000"/>
              </a:lnSpc>
              <a:spcBef>
                <a:spcPct val="50000"/>
              </a:spcBef>
              <a:defRPr/>
            </a:pPr>
            <a:r>
              <a:rPr lang="en-US" sz="2800" dirty="0" smtClean="0"/>
              <a:t>Paperwork for purposes of tracking or costing.</a:t>
            </a:r>
          </a:p>
        </p:txBody>
      </p:sp>
      <p:sp>
        <p:nvSpPr>
          <p:cNvPr id="3" name="Title 2"/>
          <p:cNvSpPr>
            <a:spLocks noGrp="1"/>
          </p:cNvSpPr>
          <p:nvPr>
            <p:ph type="title"/>
          </p:nvPr>
        </p:nvSpPr>
        <p:spPr/>
        <p:txBody>
          <a:bodyPr/>
          <a:lstStyle/>
          <a:p>
            <a:r>
              <a:rPr lang="en-US" dirty="0" smtClean="0"/>
              <a:t>Identify Value &amp; Non-Value Added Activities  </a:t>
            </a:r>
          </a:p>
        </p:txBody>
      </p:sp>
      <p:pic>
        <p:nvPicPr>
          <p:cNvPr id="6" name="Picture 4" descr="Click To Preview"/>
          <p:cNvPicPr>
            <a:picLocks noChangeAspect="1" noChangeArrowheads="1"/>
          </p:cNvPicPr>
          <p:nvPr/>
        </p:nvPicPr>
        <p:blipFill>
          <a:blip r:embed="rId2"/>
          <a:srcRect/>
          <a:stretch>
            <a:fillRect/>
          </a:stretch>
        </p:blipFill>
        <p:spPr bwMode="auto">
          <a:xfrm>
            <a:off x="7813675" y="2362200"/>
            <a:ext cx="1330325" cy="1330325"/>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152400"/>
            <a:ext cx="8229600" cy="788987"/>
          </a:xfrm>
        </p:spPr>
        <p:txBody>
          <a:bodyPr/>
          <a:lstStyle/>
          <a:p>
            <a:pPr eaLnBrk="1" hangingPunct="1"/>
            <a:r>
              <a:rPr lang="en-US" sz="3600" dirty="0" err="1" smtClean="0">
                <a:ea typeface="ＭＳ Ｐゴシック" charset="-128"/>
              </a:rPr>
              <a:t>Takt</a:t>
            </a:r>
            <a:r>
              <a:rPr lang="en-US" sz="3600" dirty="0" smtClean="0">
                <a:ea typeface="ＭＳ Ｐゴシック" charset="-128"/>
              </a:rPr>
              <a:t> Time</a:t>
            </a:r>
          </a:p>
        </p:txBody>
      </p:sp>
      <p:sp>
        <p:nvSpPr>
          <p:cNvPr id="28675" name="Content Placeholder 2"/>
          <p:cNvSpPr>
            <a:spLocks noGrp="1"/>
          </p:cNvSpPr>
          <p:nvPr>
            <p:ph idx="1"/>
          </p:nvPr>
        </p:nvSpPr>
        <p:spPr>
          <a:xfrm>
            <a:off x="0" y="1295401"/>
            <a:ext cx="8915400" cy="1142999"/>
          </a:xfrm>
        </p:spPr>
        <p:txBody>
          <a:bodyPr/>
          <a:lstStyle/>
          <a:p>
            <a:pPr eaLnBrk="1" hangingPunct="1"/>
            <a:r>
              <a:rPr lang="en-US" sz="2400" dirty="0" err="1" smtClean="0">
                <a:ea typeface="ＭＳ Ｐゴシック" charset="-128"/>
              </a:rPr>
              <a:t>Takt</a:t>
            </a:r>
            <a:r>
              <a:rPr lang="en-US" sz="2400" dirty="0" smtClean="0">
                <a:ea typeface="ＭＳ Ｐゴシック" charset="-128"/>
              </a:rPr>
              <a:t> Time: The concept of linking production capacity to customer demand</a:t>
            </a:r>
          </a:p>
          <a:p>
            <a:pPr marL="342900" lvl="1" indent="-342900">
              <a:buFont typeface="Wingdings" pitchFamily="2" charset="2"/>
              <a:buChar char="p"/>
            </a:pPr>
            <a:r>
              <a:rPr lang="en-US" sz="2400" dirty="0" err="1" smtClean="0">
                <a:cs typeface="MS Reference Sans Serif" pitchFamily="34" charset="0"/>
              </a:rPr>
              <a:t>Takt</a:t>
            </a:r>
            <a:r>
              <a:rPr lang="en-US" sz="2400" dirty="0" smtClean="0">
                <a:cs typeface="MS Reference Sans Serif" pitchFamily="34" charset="0"/>
              </a:rPr>
              <a:t> time is used to represent customer demand. It is expressed in terms of the time available to make one unit to keep pace with customer demand.</a:t>
            </a:r>
          </a:p>
          <a:p>
            <a:pPr eaLnBrk="1" hangingPunct="1"/>
            <a:endParaRPr lang="en-US" sz="2400" dirty="0" smtClean="0">
              <a:ea typeface="ＭＳ Ｐゴシック" charset="-128"/>
            </a:endParaRPr>
          </a:p>
          <a:p>
            <a:pPr eaLnBrk="1" hangingPunct="1"/>
            <a:endParaRPr lang="en-US" dirty="0" smtClean="0">
              <a:ea typeface="ＭＳ Ｐゴシック" charset="-128"/>
            </a:endParaRPr>
          </a:p>
        </p:txBody>
      </p:sp>
      <p:pic>
        <p:nvPicPr>
          <p:cNvPr id="28677" name="Picture 2" descr="C:\Documents and Settings\Moiz\Temporary Internet Files\Content.IE5\WVXZQUF1\MPj04014110000[1].jpg"/>
          <p:cNvPicPr>
            <a:picLocks noChangeAspect="1" noChangeArrowheads="1"/>
          </p:cNvPicPr>
          <p:nvPr/>
        </p:nvPicPr>
        <p:blipFill>
          <a:blip r:embed="rId3"/>
          <a:srcRect/>
          <a:stretch>
            <a:fillRect/>
          </a:stretch>
        </p:blipFill>
        <p:spPr bwMode="auto">
          <a:xfrm>
            <a:off x="7315200" y="3429000"/>
            <a:ext cx="1473200" cy="2209800"/>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381000" y="3886200"/>
          <a:ext cx="6303818" cy="1066800"/>
        </p:xfrm>
        <a:graphic>
          <a:graphicData uri="http://schemas.openxmlformats.org/presentationml/2006/ole">
            <mc:AlternateContent xmlns:mc="http://schemas.openxmlformats.org/markup-compatibility/2006">
              <mc:Choice xmlns:v="urn:schemas-microsoft-com:vml" Requires="v">
                <p:oleObj spid="_x0000_s40962" name="Equation" r:id="rId4" imgW="2476440" imgH="419040" progId="Equation.3">
                  <p:embed/>
                </p:oleObj>
              </mc:Choice>
              <mc:Fallback>
                <p:oleObj name="Equation" r:id="rId4" imgW="2476440" imgH="4190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630381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152400"/>
            <a:ext cx="8229600" cy="788987"/>
          </a:xfrm>
        </p:spPr>
        <p:txBody>
          <a:bodyPr/>
          <a:lstStyle/>
          <a:p>
            <a:pPr eaLnBrk="1" hangingPunct="1"/>
            <a:r>
              <a:rPr lang="en-US" sz="3600" dirty="0" err="1" smtClean="0">
                <a:ea typeface="ＭＳ Ｐゴシック" charset="-128"/>
              </a:rPr>
              <a:t>Takt</a:t>
            </a:r>
            <a:r>
              <a:rPr lang="en-US" sz="3600" dirty="0" smtClean="0">
                <a:ea typeface="ＭＳ Ｐゴシック" charset="-128"/>
              </a:rPr>
              <a:t> Time: Example</a:t>
            </a:r>
          </a:p>
        </p:txBody>
      </p:sp>
      <p:sp>
        <p:nvSpPr>
          <p:cNvPr id="29699" name="Content Placeholder 2"/>
          <p:cNvSpPr>
            <a:spLocks noGrp="1"/>
          </p:cNvSpPr>
          <p:nvPr>
            <p:ph idx="1"/>
          </p:nvPr>
        </p:nvSpPr>
        <p:spPr>
          <a:xfrm>
            <a:off x="0" y="1219200"/>
            <a:ext cx="9144000" cy="1219199"/>
          </a:xfrm>
        </p:spPr>
        <p:txBody>
          <a:bodyPr/>
          <a:lstStyle/>
          <a:p>
            <a:pPr>
              <a:buNone/>
            </a:pPr>
            <a:r>
              <a:rPr lang="en-US" dirty="0" err="1" smtClean="0">
                <a:ea typeface="ＭＳ Ｐゴシック" charset="-128"/>
              </a:rPr>
              <a:t>Hungama</a:t>
            </a:r>
            <a:r>
              <a:rPr lang="en-US" dirty="0" smtClean="0">
                <a:ea typeface="ＭＳ Ｐゴシック" charset="-128"/>
              </a:rPr>
              <a:t> Insurance Co. Demand is  20 policies/day. Net </a:t>
            </a:r>
            <a:r>
              <a:rPr lang="en-US" dirty="0" err="1" smtClean="0">
                <a:ea typeface="ＭＳ Ｐゴシック" charset="-128"/>
              </a:rPr>
              <a:t>avialablity</a:t>
            </a:r>
            <a:r>
              <a:rPr lang="en-US" dirty="0" smtClean="0">
                <a:ea typeface="ＭＳ Ｐゴシック" charset="-128"/>
              </a:rPr>
              <a:t> is 400 minutes/day.</a:t>
            </a:r>
          </a:p>
          <a:p>
            <a:pPr lvl="1" eaLnBrk="1" hangingPunct="1">
              <a:buFont typeface="Wingdings" pitchFamily="2" charset="2"/>
              <a:buNone/>
            </a:pPr>
            <a:endParaRPr lang="en-US" dirty="0" smtClean="0">
              <a:ea typeface="ＭＳ Ｐゴシック" charset="-128"/>
            </a:endParaRPr>
          </a:p>
          <a:p>
            <a:pPr lvl="1" eaLnBrk="1" hangingPunct="1">
              <a:buFont typeface="Wingdings" pitchFamily="2" charset="2"/>
              <a:buNone/>
            </a:pPr>
            <a:endParaRPr lang="en-US" dirty="0" smtClean="0">
              <a:ea typeface="ＭＳ Ｐゴシック" charset="-128"/>
            </a:endParaRPr>
          </a:p>
        </p:txBody>
      </p:sp>
      <p:graphicFrame>
        <p:nvGraphicFramePr>
          <p:cNvPr id="39937" name="Object 1"/>
          <p:cNvGraphicFramePr>
            <a:graphicFrameLocks noChangeAspect="1"/>
          </p:cNvGraphicFramePr>
          <p:nvPr/>
        </p:nvGraphicFramePr>
        <p:xfrm>
          <a:off x="533400" y="2819400"/>
          <a:ext cx="3556000" cy="1003300"/>
        </p:xfrm>
        <a:graphic>
          <a:graphicData uri="http://schemas.openxmlformats.org/presentationml/2006/ole">
            <mc:AlternateContent xmlns:mc="http://schemas.openxmlformats.org/markup-compatibility/2006">
              <mc:Choice xmlns:v="urn:schemas-microsoft-com:vml" Requires="v">
                <p:oleObj spid="_x0000_s39938" name="Equation" r:id="rId3" imgW="1396800" imgH="393480" progId="Equation.3">
                  <p:embed/>
                </p:oleObj>
              </mc:Choice>
              <mc:Fallback>
                <p:oleObj name="Equation" r:id="rId3" imgW="1396800" imgH="39348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19400"/>
                        <a:ext cx="35560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bwMode="auto">
          <a:xfrm>
            <a:off x="0" y="3886200"/>
            <a:ext cx="8763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cs typeface="MS Reference Sans Serif" pitchFamily="34" charset="0"/>
              </a:rPr>
              <a:t>There are four sub-processes</a:t>
            </a:r>
          </a:p>
          <a:p>
            <a:pPr marL="742950" marR="0" lvl="1" indent="-285750" algn="l" defTabSz="914400" rtl="0" eaLnBrk="1" fontAlgn="base" latinLnBrk="0" hangingPunct="1">
              <a:lnSpc>
                <a:spcPct val="100000"/>
              </a:lnSpc>
              <a:spcBef>
                <a:spcPct val="20000"/>
              </a:spcBef>
              <a:spcAft>
                <a:spcPct val="0"/>
              </a:spcAft>
              <a:buClrTx/>
              <a:buSzPct val="75000"/>
              <a:buFont typeface="Wingdings" pitchFamily="2" charset="2"/>
              <a:buNone/>
              <a:tabLst/>
              <a:defRPr/>
            </a:pPr>
            <a:r>
              <a:rPr kumimoji="0" lang="en-US" sz="26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rPr>
              <a:t>Data gathering / data entry </a:t>
            </a:r>
            <a:r>
              <a:rPr kumimoji="0" lang="en-US" sz="2600" b="0" i="1"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rPr>
              <a:t>(distribution)</a:t>
            </a:r>
          </a:p>
          <a:p>
            <a:pPr marL="742950" marR="0" lvl="1" indent="-285750" algn="l" defTabSz="914400" rtl="0" eaLnBrk="1" fontAlgn="base" latinLnBrk="0" hangingPunct="1">
              <a:lnSpc>
                <a:spcPct val="100000"/>
              </a:lnSpc>
              <a:spcBef>
                <a:spcPct val="20000"/>
              </a:spcBef>
              <a:spcAft>
                <a:spcPct val="0"/>
              </a:spcAft>
              <a:buClrTx/>
              <a:buSzPct val="75000"/>
              <a:buFont typeface="Wingdings" pitchFamily="2" charset="2"/>
              <a:buNone/>
              <a:tabLst/>
              <a:defRPr/>
            </a:pPr>
            <a:r>
              <a:rPr kumimoji="0" lang="en-US" sz="26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rPr>
              <a:t>Risk analysis </a:t>
            </a:r>
            <a:r>
              <a:rPr kumimoji="0" lang="en-US" sz="2600" b="0" i="1"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rPr>
              <a:t>(underwriting)</a:t>
            </a:r>
          </a:p>
          <a:p>
            <a:pPr marL="742950" marR="0" lvl="1" indent="-285750" algn="l" defTabSz="914400" rtl="0" eaLnBrk="1" fontAlgn="base" latinLnBrk="0" hangingPunct="1">
              <a:lnSpc>
                <a:spcPct val="100000"/>
              </a:lnSpc>
              <a:spcBef>
                <a:spcPct val="20000"/>
              </a:spcBef>
              <a:spcAft>
                <a:spcPct val="0"/>
              </a:spcAft>
              <a:buClrTx/>
              <a:buSzPct val="75000"/>
              <a:buFont typeface="Wingdings" pitchFamily="2" charset="2"/>
              <a:buNone/>
              <a:tabLst/>
              <a:defRPr/>
            </a:pPr>
            <a:r>
              <a:rPr kumimoji="0" lang="en-US" sz="26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rPr>
              <a:t>Computing the premium (</a:t>
            </a:r>
            <a:r>
              <a:rPr kumimoji="0" lang="en-US" sz="2600" b="0" i="1"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rPr>
              <a:t>rating)</a:t>
            </a:r>
            <a:endParaRPr kumimoji="0" lang="en-US" sz="26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Pct val="75000"/>
              <a:buFont typeface="Wingdings" pitchFamily="2" charset="2"/>
              <a:buNone/>
              <a:tabLst/>
              <a:defRPr/>
            </a:pPr>
            <a:r>
              <a:rPr kumimoji="0" lang="en-US" sz="26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rPr>
              <a:t>Policy writing</a:t>
            </a:r>
          </a:p>
          <a:p>
            <a:pPr marL="742950" marR="0" lvl="1" indent="-285750" algn="l" defTabSz="914400" rtl="0" eaLnBrk="1" fontAlgn="base" latinLnBrk="0" hangingPunct="1">
              <a:lnSpc>
                <a:spcPct val="100000"/>
              </a:lnSpc>
              <a:spcBef>
                <a:spcPct val="20000"/>
              </a:spcBef>
              <a:spcAft>
                <a:spcPct val="0"/>
              </a:spcAft>
              <a:buClrTx/>
              <a:buSzPct val="75000"/>
              <a:buFont typeface="Wingdings" pitchFamily="2" charset="2"/>
              <a:buNone/>
              <a:tabLst/>
              <a:defRPr/>
            </a:pPr>
            <a:endParaRPr kumimoji="0" lang="en-US" sz="26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Pct val="75000"/>
              <a:buFont typeface="Wingdings" pitchFamily="2" charset="2"/>
              <a:buNone/>
              <a:tabLst/>
              <a:defRPr/>
            </a:pPr>
            <a:endParaRPr kumimoji="0" lang="en-US" sz="26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endParaRPr>
          </a:p>
        </p:txBody>
      </p:sp>
      <p:pic>
        <p:nvPicPr>
          <p:cNvPr id="8" name="Picture 6" descr="pe21890">
            <a:hlinkClick r:id="rId5"/>
          </p:cNvPr>
          <p:cNvPicPr>
            <a:picLocks noChangeAspect="1" noChangeArrowheads="1"/>
          </p:cNvPicPr>
          <p:nvPr/>
        </p:nvPicPr>
        <p:blipFill>
          <a:blip r:embed="rId6"/>
          <a:srcRect/>
          <a:stretch>
            <a:fillRect/>
          </a:stretch>
        </p:blipFill>
        <p:spPr bwMode="auto">
          <a:xfrm>
            <a:off x="7924800" y="2514600"/>
            <a:ext cx="754062" cy="1463675"/>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 y="228600"/>
            <a:ext cx="8229600" cy="788987"/>
          </a:xfrm>
        </p:spPr>
        <p:txBody>
          <a:bodyPr/>
          <a:lstStyle/>
          <a:p>
            <a:r>
              <a:rPr lang="en-US" sz="3600" dirty="0" err="1" smtClean="0">
                <a:ea typeface="ＭＳ Ｐゴシック" charset="-128"/>
              </a:rPr>
              <a:t>Takt</a:t>
            </a:r>
            <a:r>
              <a:rPr lang="en-US" sz="3600" dirty="0" smtClean="0">
                <a:ea typeface="ＭＳ Ｐゴシック" charset="-128"/>
              </a:rPr>
              <a:t> Time: </a:t>
            </a:r>
            <a:r>
              <a:rPr lang="en-US" sz="3600" dirty="0" err="1" smtClean="0">
                <a:ea typeface="ＭＳ Ｐゴシック" charset="-128"/>
              </a:rPr>
              <a:t>Hungama</a:t>
            </a:r>
            <a:r>
              <a:rPr lang="en-US" sz="3600" dirty="0" smtClean="0">
                <a:ea typeface="ＭＳ Ｐゴシック" charset="-128"/>
              </a:rPr>
              <a:t> Co.</a:t>
            </a:r>
          </a:p>
        </p:txBody>
      </p:sp>
      <p:sp>
        <p:nvSpPr>
          <p:cNvPr id="31747" name="Content Placeholder 2"/>
          <p:cNvSpPr>
            <a:spLocks noGrp="1"/>
          </p:cNvSpPr>
          <p:nvPr>
            <p:ph idx="1"/>
          </p:nvPr>
        </p:nvSpPr>
        <p:spPr>
          <a:xfrm>
            <a:off x="0" y="1219200"/>
            <a:ext cx="9144000" cy="1025525"/>
          </a:xfrm>
        </p:spPr>
        <p:txBody>
          <a:bodyPr/>
          <a:lstStyle/>
          <a:p>
            <a:pPr>
              <a:buNone/>
            </a:pPr>
            <a:r>
              <a:rPr lang="en-US" dirty="0" smtClean="0">
                <a:ea typeface="ＭＳ Ｐゴシック" charset="-128"/>
              </a:rPr>
              <a:t>Enterprise should match its (internal) resources to meet the (external) customer demand.</a:t>
            </a:r>
          </a:p>
          <a:p>
            <a:pPr lvl="1" eaLnBrk="1" hangingPunct="1">
              <a:buNone/>
            </a:pPr>
            <a:endParaRPr lang="en-US" dirty="0" smtClean="0">
              <a:ea typeface="ＭＳ Ｐゴシック" charset="-128"/>
            </a:endParaRPr>
          </a:p>
        </p:txBody>
      </p:sp>
      <p:graphicFrame>
        <p:nvGraphicFramePr>
          <p:cNvPr id="4" name="Chart 3"/>
          <p:cNvGraphicFramePr/>
          <p:nvPr/>
        </p:nvGraphicFramePr>
        <p:xfrm>
          <a:off x="1219200" y="2743200"/>
          <a:ext cx="64770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p:nvPr/>
        </p:nvSpPr>
        <p:spPr>
          <a:xfrm>
            <a:off x="5410200" y="3429000"/>
            <a:ext cx="3124200" cy="2286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p>
            <a:r>
              <a:rPr lang="en-US" sz="1600" b="1" dirty="0" err="1">
                <a:solidFill>
                  <a:srgbClr val="FF0000"/>
                </a:solidFill>
                <a:ea typeface="ＭＳ Ｐゴシック" charset="-128"/>
              </a:rPr>
              <a:t>Takt</a:t>
            </a:r>
            <a:r>
              <a:rPr lang="en-US" sz="1600" b="1" dirty="0">
                <a:solidFill>
                  <a:srgbClr val="FF0000"/>
                </a:solidFill>
                <a:ea typeface="ＭＳ Ｐゴシック" charset="-128"/>
              </a:rPr>
              <a:t> Time = 20 min.</a:t>
            </a:r>
          </a:p>
        </p:txBody>
      </p:sp>
      <p:sp>
        <p:nvSpPr>
          <p:cNvPr id="31750" name="TextBox 5"/>
          <p:cNvSpPr txBox="1">
            <a:spLocks noChangeArrowheads="1"/>
          </p:cNvSpPr>
          <p:nvPr/>
        </p:nvSpPr>
        <p:spPr bwMode="auto">
          <a:xfrm>
            <a:off x="2209800" y="6019800"/>
            <a:ext cx="533400" cy="369888"/>
          </a:xfrm>
          <a:prstGeom prst="rect">
            <a:avLst/>
          </a:prstGeom>
          <a:noFill/>
          <a:ln w="9525">
            <a:noFill/>
            <a:miter lim="800000"/>
            <a:headEnd/>
            <a:tailEnd/>
          </a:ln>
        </p:spPr>
        <p:txBody>
          <a:bodyPr>
            <a:spAutoFit/>
          </a:bodyPr>
          <a:lstStyle/>
          <a:p>
            <a:r>
              <a:rPr lang="en-US"/>
              <a:t>14</a:t>
            </a:r>
          </a:p>
        </p:txBody>
      </p:sp>
      <p:sp>
        <p:nvSpPr>
          <p:cNvPr id="31751" name="TextBox 6"/>
          <p:cNvSpPr txBox="1">
            <a:spLocks noChangeArrowheads="1"/>
          </p:cNvSpPr>
          <p:nvPr/>
        </p:nvSpPr>
        <p:spPr bwMode="auto">
          <a:xfrm>
            <a:off x="3581400" y="6019800"/>
            <a:ext cx="533400" cy="369888"/>
          </a:xfrm>
          <a:prstGeom prst="rect">
            <a:avLst/>
          </a:prstGeom>
          <a:noFill/>
          <a:ln w="9525">
            <a:noFill/>
            <a:miter lim="800000"/>
            <a:headEnd/>
            <a:tailEnd/>
          </a:ln>
        </p:spPr>
        <p:txBody>
          <a:bodyPr>
            <a:spAutoFit/>
          </a:bodyPr>
          <a:lstStyle/>
          <a:p>
            <a:r>
              <a:rPr lang="en-US"/>
              <a:t>22</a:t>
            </a:r>
          </a:p>
        </p:txBody>
      </p:sp>
      <p:sp>
        <p:nvSpPr>
          <p:cNvPr id="31752" name="TextBox 7"/>
          <p:cNvSpPr txBox="1">
            <a:spLocks noChangeArrowheads="1"/>
          </p:cNvSpPr>
          <p:nvPr/>
        </p:nvSpPr>
        <p:spPr bwMode="auto">
          <a:xfrm>
            <a:off x="5181600" y="6019800"/>
            <a:ext cx="533400" cy="369888"/>
          </a:xfrm>
          <a:prstGeom prst="rect">
            <a:avLst/>
          </a:prstGeom>
          <a:noFill/>
          <a:ln w="9525">
            <a:noFill/>
            <a:miter lim="800000"/>
            <a:headEnd/>
            <a:tailEnd/>
          </a:ln>
        </p:spPr>
        <p:txBody>
          <a:bodyPr>
            <a:spAutoFit/>
          </a:bodyPr>
          <a:lstStyle/>
          <a:p>
            <a:r>
              <a:rPr lang="en-US"/>
              <a:t>6</a:t>
            </a:r>
          </a:p>
        </p:txBody>
      </p:sp>
      <p:sp>
        <p:nvSpPr>
          <p:cNvPr id="31753" name="TextBox 8"/>
          <p:cNvSpPr txBox="1">
            <a:spLocks noChangeArrowheads="1"/>
          </p:cNvSpPr>
          <p:nvPr/>
        </p:nvSpPr>
        <p:spPr bwMode="auto">
          <a:xfrm>
            <a:off x="6553200" y="6019800"/>
            <a:ext cx="533400" cy="369888"/>
          </a:xfrm>
          <a:prstGeom prst="rect">
            <a:avLst/>
          </a:prstGeom>
          <a:noFill/>
          <a:ln w="9525">
            <a:noFill/>
            <a:miter lim="800000"/>
            <a:headEnd/>
            <a:tailEnd/>
          </a:ln>
        </p:spPr>
        <p:txBody>
          <a:bodyPr>
            <a:spAutoFit/>
          </a:bodyPr>
          <a:lstStyle/>
          <a:p>
            <a:r>
              <a:rPr lang="en-US"/>
              <a:t>12</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 y="0"/>
            <a:ext cx="9144001" cy="1143000"/>
          </a:xfrm>
        </p:spPr>
        <p:txBody>
          <a:bodyPr/>
          <a:lstStyle/>
          <a:p>
            <a:r>
              <a:rPr lang="en-US" sz="3600" dirty="0" err="1" smtClean="0">
                <a:ea typeface="ＭＳ Ｐゴシック" charset="-128"/>
              </a:rPr>
              <a:t>Takt</a:t>
            </a:r>
            <a:r>
              <a:rPr lang="en-US" sz="3600" dirty="0" smtClean="0">
                <a:ea typeface="ＭＳ Ｐゴシック" charset="-128"/>
              </a:rPr>
              <a:t> Time: </a:t>
            </a:r>
            <a:r>
              <a:rPr lang="en-US" sz="3600" dirty="0" err="1" smtClean="0">
                <a:ea typeface="ＭＳ Ｐゴシック" charset="-128"/>
              </a:rPr>
              <a:t>Hungama</a:t>
            </a:r>
            <a:r>
              <a:rPr lang="en-US" sz="3600" dirty="0" smtClean="0">
                <a:ea typeface="ＭＳ Ｐゴシック" charset="-128"/>
              </a:rPr>
              <a:t> Co</a:t>
            </a:r>
          </a:p>
        </p:txBody>
      </p:sp>
      <p:sp>
        <p:nvSpPr>
          <p:cNvPr id="32771" name="Content Placeholder 2"/>
          <p:cNvSpPr>
            <a:spLocks noGrp="1"/>
          </p:cNvSpPr>
          <p:nvPr>
            <p:ph idx="1"/>
          </p:nvPr>
        </p:nvSpPr>
        <p:spPr/>
        <p:txBody>
          <a:bodyPr/>
          <a:lstStyle/>
          <a:p>
            <a:r>
              <a:rPr lang="en-US" dirty="0" smtClean="0">
                <a:ea typeface="ＭＳ Ｐゴシック" charset="-128"/>
              </a:rPr>
              <a:t>One of the main uses of </a:t>
            </a:r>
            <a:r>
              <a:rPr lang="en-US" i="1" dirty="0" err="1" smtClean="0">
                <a:ea typeface="ＭＳ Ｐゴシック" charset="-128"/>
              </a:rPr>
              <a:t>takt</a:t>
            </a:r>
            <a:r>
              <a:rPr lang="en-US" dirty="0" smtClean="0">
                <a:ea typeface="ＭＳ Ｐゴシック" charset="-128"/>
              </a:rPr>
              <a:t> time calculation is to match internal resources to external demand.</a:t>
            </a:r>
          </a:p>
          <a:p>
            <a:r>
              <a:rPr lang="en-US" dirty="0" smtClean="0">
                <a:ea typeface="ＭＳ Ｐゴシック" charset="-128"/>
              </a:rPr>
              <a:t>Load chart helps determine whether work is assigned equitably and whether anyone is overloaded.</a:t>
            </a:r>
          </a:p>
          <a:p>
            <a:r>
              <a:rPr lang="en-US" dirty="0" smtClean="0">
                <a:ea typeface="ＭＳ Ｐゴシック" charset="-128"/>
              </a:rPr>
              <a:t>Reviewing the previous chart, a number of inefficiencies can be observed.</a:t>
            </a:r>
          </a:p>
          <a:p>
            <a:r>
              <a:rPr lang="en-US" dirty="0" smtClean="0">
                <a:ea typeface="ＭＳ Ｐゴシック" charset="-128"/>
              </a:rPr>
              <a:t>Load Leveling can be used to resolve this issue.</a:t>
            </a:r>
          </a:p>
          <a:p>
            <a:pPr lvl="1" eaLnBrk="1" hangingPunct="1"/>
            <a:endParaRPr lang="en-US" dirty="0" smtClean="0">
              <a:ea typeface="ＭＳ Ｐゴシック" charset="-128"/>
            </a:endParaRPr>
          </a:p>
          <a:p>
            <a:pPr lvl="1" eaLnBrk="1" hangingPunct="1"/>
            <a:endParaRPr lang="en-US"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1066800"/>
          </a:xfrm>
        </p:spPr>
        <p:txBody>
          <a:bodyPr/>
          <a:lstStyle/>
          <a:p>
            <a:pPr eaLnBrk="1" hangingPunct="1"/>
            <a:r>
              <a:rPr lang="en-US" sz="3600" dirty="0" err="1" smtClean="0">
                <a:ea typeface="ＭＳ Ｐゴシック" charset="-128"/>
              </a:rPr>
              <a:t>Takt</a:t>
            </a:r>
            <a:r>
              <a:rPr lang="en-US" sz="3600" dirty="0" smtClean="0">
                <a:ea typeface="ＭＳ Ｐゴシック" charset="-128"/>
              </a:rPr>
              <a:t> Time: </a:t>
            </a:r>
            <a:r>
              <a:rPr lang="en-US" sz="3600" dirty="0" err="1" smtClean="0">
                <a:ea typeface="ＭＳ Ｐゴシック" charset="-128"/>
              </a:rPr>
              <a:t>Hungama</a:t>
            </a:r>
            <a:r>
              <a:rPr lang="en-US" sz="3600" dirty="0" smtClean="0">
                <a:ea typeface="ＭＳ Ｐゴシック" charset="-128"/>
              </a:rPr>
              <a:t> Inc</a:t>
            </a:r>
            <a:r>
              <a:rPr lang="en-US" dirty="0" smtClean="0">
                <a:ea typeface="ＭＳ Ｐゴシック" charset="-128"/>
              </a:rPr>
              <a:t>.</a:t>
            </a:r>
          </a:p>
        </p:txBody>
      </p:sp>
      <p:sp>
        <p:nvSpPr>
          <p:cNvPr id="33795" name="Content Placeholder 2"/>
          <p:cNvSpPr>
            <a:spLocks noGrp="1"/>
          </p:cNvSpPr>
          <p:nvPr>
            <p:ph idx="1"/>
          </p:nvPr>
        </p:nvSpPr>
        <p:spPr>
          <a:xfrm>
            <a:off x="0" y="1260475"/>
            <a:ext cx="8915400" cy="1101725"/>
          </a:xfrm>
        </p:spPr>
        <p:txBody>
          <a:bodyPr/>
          <a:lstStyle/>
          <a:p>
            <a:pPr>
              <a:buNone/>
            </a:pPr>
            <a:r>
              <a:rPr lang="en-US" dirty="0" smtClean="0">
                <a:ea typeface="ＭＳ Ｐゴシック" charset="-128"/>
              </a:rPr>
              <a:t>Enterprise should match its (internal) resources to meet the (external) customer demand.</a:t>
            </a:r>
          </a:p>
          <a:p>
            <a:pPr lvl="1" eaLnBrk="1" hangingPunct="1"/>
            <a:endParaRPr lang="en-US" dirty="0" smtClean="0">
              <a:ea typeface="ＭＳ Ｐゴシック" charset="-128"/>
            </a:endParaRPr>
          </a:p>
        </p:txBody>
      </p:sp>
      <p:graphicFrame>
        <p:nvGraphicFramePr>
          <p:cNvPr id="6" name="Chart 5"/>
          <p:cNvGraphicFramePr/>
          <p:nvPr/>
        </p:nvGraphicFramePr>
        <p:xfrm>
          <a:off x="914400" y="2362200"/>
          <a:ext cx="74676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33797" name="TextBox 6"/>
          <p:cNvSpPr txBox="1">
            <a:spLocks noChangeArrowheads="1"/>
          </p:cNvSpPr>
          <p:nvPr/>
        </p:nvSpPr>
        <p:spPr bwMode="auto">
          <a:xfrm>
            <a:off x="2362200" y="5867400"/>
            <a:ext cx="533400" cy="369888"/>
          </a:xfrm>
          <a:prstGeom prst="rect">
            <a:avLst/>
          </a:prstGeom>
          <a:noFill/>
          <a:ln w="9525">
            <a:noFill/>
            <a:miter lim="800000"/>
            <a:headEnd/>
            <a:tailEnd/>
          </a:ln>
        </p:spPr>
        <p:txBody>
          <a:bodyPr>
            <a:spAutoFit/>
          </a:bodyPr>
          <a:lstStyle/>
          <a:p>
            <a:r>
              <a:rPr lang="en-US"/>
              <a:t>19</a:t>
            </a:r>
          </a:p>
        </p:txBody>
      </p:sp>
      <p:sp>
        <p:nvSpPr>
          <p:cNvPr id="33798" name="TextBox 7"/>
          <p:cNvSpPr txBox="1">
            <a:spLocks noChangeArrowheads="1"/>
          </p:cNvSpPr>
          <p:nvPr/>
        </p:nvSpPr>
        <p:spPr bwMode="auto">
          <a:xfrm>
            <a:off x="4572000" y="5867400"/>
            <a:ext cx="533400" cy="369888"/>
          </a:xfrm>
          <a:prstGeom prst="rect">
            <a:avLst/>
          </a:prstGeom>
          <a:noFill/>
          <a:ln w="9525">
            <a:noFill/>
            <a:miter lim="800000"/>
            <a:headEnd/>
            <a:tailEnd/>
          </a:ln>
        </p:spPr>
        <p:txBody>
          <a:bodyPr>
            <a:spAutoFit/>
          </a:bodyPr>
          <a:lstStyle/>
          <a:p>
            <a:r>
              <a:rPr lang="en-US"/>
              <a:t>17</a:t>
            </a:r>
          </a:p>
        </p:txBody>
      </p:sp>
      <p:sp>
        <p:nvSpPr>
          <p:cNvPr id="33799" name="TextBox 8"/>
          <p:cNvSpPr txBox="1">
            <a:spLocks noChangeArrowheads="1"/>
          </p:cNvSpPr>
          <p:nvPr/>
        </p:nvSpPr>
        <p:spPr bwMode="auto">
          <a:xfrm>
            <a:off x="6781800" y="5867400"/>
            <a:ext cx="533400" cy="369888"/>
          </a:xfrm>
          <a:prstGeom prst="rect">
            <a:avLst/>
          </a:prstGeom>
          <a:noFill/>
          <a:ln w="9525">
            <a:noFill/>
            <a:miter lim="800000"/>
            <a:headEnd/>
            <a:tailEnd/>
          </a:ln>
        </p:spPr>
        <p:txBody>
          <a:bodyPr>
            <a:spAutoFit/>
          </a:bodyPr>
          <a:lstStyle/>
          <a:p>
            <a:r>
              <a:rPr lang="en-US" dirty="0"/>
              <a:t>18</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143000"/>
          </a:xfrm>
        </p:spPr>
        <p:txBody>
          <a:bodyPr/>
          <a:lstStyle/>
          <a:p>
            <a:r>
              <a:rPr lang="en-US" sz="3600" dirty="0" err="1" smtClean="0">
                <a:ea typeface="ＭＳ Ｐゴシック" charset="-128"/>
              </a:rPr>
              <a:t>Takt</a:t>
            </a:r>
            <a:r>
              <a:rPr lang="en-US" sz="3600" dirty="0" smtClean="0">
                <a:ea typeface="ＭＳ Ｐゴシック" charset="-128"/>
              </a:rPr>
              <a:t> Time: Advantages</a:t>
            </a:r>
          </a:p>
        </p:txBody>
      </p:sp>
      <p:sp>
        <p:nvSpPr>
          <p:cNvPr id="34819" name="Content Placeholder 2"/>
          <p:cNvSpPr>
            <a:spLocks noGrp="1"/>
          </p:cNvSpPr>
          <p:nvPr>
            <p:ph idx="1"/>
          </p:nvPr>
        </p:nvSpPr>
        <p:spPr>
          <a:xfrm>
            <a:off x="0" y="1295400"/>
            <a:ext cx="9144000" cy="5181600"/>
          </a:xfrm>
        </p:spPr>
        <p:txBody>
          <a:bodyPr/>
          <a:lstStyle/>
          <a:p>
            <a:r>
              <a:rPr lang="en-US" dirty="0" smtClean="0">
                <a:ea typeface="ＭＳ Ｐゴシック" charset="-128"/>
              </a:rPr>
              <a:t>Limits overproduction</a:t>
            </a:r>
          </a:p>
          <a:p>
            <a:r>
              <a:rPr lang="en-US" dirty="0" smtClean="0">
                <a:ea typeface="ＭＳ Ｐゴシック" charset="-128"/>
              </a:rPr>
              <a:t>Therefore, stabilizes the system</a:t>
            </a:r>
          </a:p>
          <a:p>
            <a:pPr lvl="1"/>
            <a:r>
              <a:rPr lang="en-US" dirty="0" smtClean="0">
                <a:ea typeface="ＭＳ Ｐゴシック" charset="-128"/>
              </a:rPr>
              <a:t>Preventing frequent stops which inhibit smooth flow</a:t>
            </a:r>
          </a:p>
          <a:p>
            <a:r>
              <a:rPr lang="en-US" dirty="0" smtClean="0">
                <a:ea typeface="ＭＳ Ｐゴシック" charset="-128"/>
              </a:rPr>
              <a:t>Working with</a:t>
            </a:r>
            <a:r>
              <a:rPr lang="en-US" i="1" dirty="0" smtClean="0">
                <a:ea typeface="ＭＳ Ｐゴシック" charset="-128"/>
              </a:rPr>
              <a:t> </a:t>
            </a:r>
            <a:r>
              <a:rPr lang="en-US" i="1" dirty="0" err="1" smtClean="0">
                <a:ea typeface="ＭＳ Ｐゴシック" charset="-128"/>
              </a:rPr>
              <a:t>takt</a:t>
            </a:r>
            <a:r>
              <a:rPr lang="en-US" i="1" dirty="0" smtClean="0">
                <a:ea typeface="ＭＳ Ｐゴシック" charset="-128"/>
              </a:rPr>
              <a:t> </a:t>
            </a:r>
            <a:r>
              <a:rPr lang="en-US" dirty="0" smtClean="0">
                <a:ea typeface="ＭＳ Ｐゴシック" charset="-128"/>
              </a:rPr>
              <a:t>time heightens awareness to </a:t>
            </a:r>
          </a:p>
          <a:p>
            <a:pPr lvl="1"/>
            <a:r>
              <a:rPr lang="en-US" dirty="0" smtClean="0">
                <a:ea typeface="ＭＳ Ｐゴシック" charset="-128"/>
              </a:rPr>
              <a:t>Output rates</a:t>
            </a:r>
          </a:p>
          <a:p>
            <a:pPr lvl="1"/>
            <a:r>
              <a:rPr lang="en-US" dirty="0" smtClean="0">
                <a:ea typeface="ＭＳ Ｐゴシック" charset="-128"/>
              </a:rPr>
              <a:t>Potential problems in achieving these goals </a:t>
            </a:r>
            <a:endParaRPr lang="en-US" i="1" dirty="0" smtClean="0">
              <a:ea typeface="ＭＳ Ｐゴシック" charset="-128"/>
            </a:endParaRPr>
          </a:p>
          <a:p>
            <a:r>
              <a:rPr lang="en-US" dirty="0" smtClean="0">
                <a:ea typeface="ＭＳ Ｐゴシック" charset="-128"/>
              </a:rPr>
              <a:t>Operators can be immediately notified if </a:t>
            </a:r>
            <a:r>
              <a:rPr lang="en-US" i="1" dirty="0" err="1" smtClean="0">
                <a:ea typeface="ＭＳ Ｐゴシック" charset="-128"/>
              </a:rPr>
              <a:t>takt</a:t>
            </a:r>
            <a:r>
              <a:rPr lang="en-US" dirty="0" smtClean="0">
                <a:ea typeface="ＭＳ Ｐゴシック" charset="-128"/>
              </a:rPr>
              <a:t> time is not met</a:t>
            </a:r>
          </a:p>
          <a:p>
            <a:pPr lvl="1"/>
            <a:r>
              <a:rPr lang="en-US" dirty="0" smtClean="0">
                <a:ea typeface="ＭＳ Ｐゴシック" charset="-128"/>
              </a:rPr>
              <a:t>Providing an opportunity to fix the problem</a:t>
            </a:r>
          </a:p>
          <a:p>
            <a:pPr lvl="1" eaLnBrk="1" hangingPunct="1"/>
            <a:endParaRPr lang="en-US" dirty="0" smtClean="0">
              <a:ea typeface="ＭＳ Ｐゴシック" charset="-128"/>
            </a:endParaRPr>
          </a:p>
        </p:txBody>
      </p:sp>
      <p:pic>
        <p:nvPicPr>
          <p:cNvPr id="34820" name="Picture 4" descr="C:\Documents and Settings\Moiz\Temporary Internet Files\Content.IE5\O9YVWXQJ\MCj03516380000[1].wmf"/>
          <p:cNvPicPr>
            <a:picLocks noChangeAspect="1" noChangeArrowheads="1"/>
          </p:cNvPicPr>
          <p:nvPr/>
        </p:nvPicPr>
        <p:blipFill>
          <a:blip r:embed="rId2"/>
          <a:srcRect/>
          <a:stretch>
            <a:fillRect/>
          </a:stretch>
        </p:blipFill>
        <p:spPr bwMode="auto">
          <a:xfrm>
            <a:off x="7561262" y="1143000"/>
            <a:ext cx="1582738" cy="12206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Henry Ford and the Origin of Mass Production:  </a:t>
            </a:r>
            <a:r>
              <a:rPr lang="en-US" dirty="0" smtClean="0"/>
              <a:t>The title of the first mass producer belonged to Ransom E. Olds.  However, Ford changed the way the world would perceive manufacturing. He introduced the concepts of flow and throughput velocity in automobile manufacturing. To create flow, he instituted the well-known moving assembly line in the Highland Park plant that built the Model T automobile. The moving line reduced assembly time for automobiles from 12 worker-hours down to about 1.5, and realized production  of 1,000 cars a day in 1914. </a:t>
            </a:r>
            <a:br>
              <a:rPr lang="en-US" dirty="0" smtClean="0"/>
            </a:br>
            <a:r>
              <a:rPr lang="en-US" dirty="0" smtClean="0"/>
              <a:t/>
            </a:r>
            <a:br>
              <a:rPr lang="en-US" dirty="0" smtClean="0"/>
            </a:br>
            <a:r>
              <a:rPr lang="en-US" dirty="0" smtClean="0"/>
              <a:t>Ford's goal was to reduce waste in any form-not just within the factory walls. He reduced waste and leveraged flow across the entire supply chain. He claimed: "Our production cycle is about 81 hours from the mine to the finished machine in the freight car. </a:t>
            </a:r>
            <a:br>
              <a:rPr lang="en-US" dirty="0" smtClean="0"/>
            </a:br>
            <a:r>
              <a:rPr lang="en-US" dirty="0" smtClean="0"/>
              <a:t>Removing waste from every step in the process allowed him to slash production costs. Price of automobile </a:t>
            </a:r>
            <a:r>
              <a:rPr lang="en-US" dirty="0" err="1" smtClean="0"/>
              <a:t>droped</a:t>
            </a:r>
            <a:r>
              <a:rPr lang="en-US" dirty="0" smtClean="0"/>
              <a:t> from $1,000 to $260. The sharp increases in productivity that accompanied these innovations kept inflationary pressures down and led to periods of "benign deflation.“</a:t>
            </a:r>
            <a:br>
              <a:rPr lang="en-US" dirty="0" smtClean="0"/>
            </a:br>
            <a:r>
              <a:rPr lang="en-US" dirty="0" smtClean="0"/>
              <a:t/>
            </a:r>
            <a:br>
              <a:rPr lang="en-US" dirty="0" smtClean="0"/>
            </a:br>
            <a:endParaRPr lang="en-US" dirty="0" smtClean="0">
              <a:ea typeface="Times New Roman"/>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066800"/>
          </a:xfrm>
        </p:spPr>
        <p:txBody>
          <a:bodyPr/>
          <a:lstStyle/>
          <a:p>
            <a:r>
              <a:rPr lang="en-US" sz="3600" dirty="0" err="1" smtClean="0">
                <a:ea typeface="ＭＳ Ｐゴシック" charset="-128"/>
              </a:rPr>
              <a:t>Takt</a:t>
            </a:r>
            <a:r>
              <a:rPr lang="en-US" sz="3600" dirty="0" smtClean="0">
                <a:ea typeface="ＭＳ Ｐゴシック" charset="-128"/>
              </a:rPr>
              <a:t> Time: Frequency of Change</a:t>
            </a:r>
          </a:p>
        </p:txBody>
      </p:sp>
      <p:sp>
        <p:nvSpPr>
          <p:cNvPr id="36867" name="Content Placeholder 2"/>
          <p:cNvSpPr>
            <a:spLocks noGrp="1"/>
          </p:cNvSpPr>
          <p:nvPr>
            <p:ph idx="1"/>
          </p:nvPr>
        </p:nvSpPr>
        <p:spPr/>
        <p:txBody>
          <a:bodyPr/>
          <a:lstStyle/>
          <a:p>
            <a:r>
              <a:rPr lang="en-US" dirty="0" smtClean="0">
                <a:ea typeface="ＭＳ Ｐゴシック" charset="-128"/>
              </a:rPr>
              <a:t>How often should </a:t>
            </a:r>
            <a:r>
              <a:rPr lang="en-US" i="1" dirty="0" err="1" smtClean="0">
                <a:ea typeface="ＭＳ Ｐゴシック" charset="-128"/>
              </a:rPr>
              <a:t>takt</a:t>
            </a:r>
            <a:r>
              <a:rPr lang="en-US" dirty="0" smtClean="0">
                <a:ea typeface="ＭＳ Ｐゴシック" charset="-128"/>
              </a:rPr>
              <a:t> time be changed?</a:t>
            </a:r>
          </a:p>
          <a:p>
            <a:r>
              <a:rPr lang="en-US" dirty="0" smtClean="0">
                <a:ea typeface="ＭＳ Ｐゴシック" charset="-128"/>
              </a:rPr>
              <a:t>Depends on Industry</a:t>
            </a:r>
          </a:p>
          <a:p>
            <a:r>
              <a:rPr lang="en-US" dirty="0" smtClean="0">
                <a:ea typeface="ＭＳ Ｐゴシック" charset="-128"/>
              </a:rPr>
              <a:t>Too Frequent = Chaos</a:t>
            </a:r>
          </a:p>
          <a:p>
            <a:r>
              <a:rPr lang="en-US" dirty="0" smtClean="0">
                <a:ea typeface="ＭＳ Ｐゴシック" charset="-128"/>
              </a:rPr>
              <a:t>If the enterprise is not flexible, opportunities could be lost, and could result in:</a:t>
            </a:r>
          </a:p>
          <a:p>
            <a:pPr lvl="1"/>
            <a:r>
              <a:rPr lang="en-US" dirty="0" smtClean="0">
                <a:ea typeface="ＭＳ Ｐゴシック" charset="-128"/>
              </a:rPr>
              <a:t>Missed opportunities</a:t>
            </a:r>
          </a:p>
          <a:p>
            <a:pPr lvl="1"/>
            <a:r>
              <a:rPr lang="en-US" dirty="0" smtClean="0">
                <a:ea typeface="ＭＳ Ｐゴシック" charset="-128"/>
              </a:rPr>
              <a:t>Inventory buildup</a:t>
            </a:r>
          </a:p>
          <a:p>
            <a:pPr lvl="2" eaLnBrk="1" hangingPunct="1"/>
            <a:endParaRPr lang="en-US" dirty="0" smtClean="0">
              <a:ea typeface="ＭＳ Ｐゴシック" charset="-128"/>
            </a:endParaRPr>
          </a:p>
        </p:txBody>
      </p:sp>
      <p:pic>
        <p:nvPicPr>
          <p:cNvPr id="36868" name="Picture 2" descr="C:\Documents and Settings\Moiz\Temporary Internet Files\Content.IE5\H3VZL506\MPj04004270000[1].jpg"/>
          <p:cNvPicPr>
            <a:picLocks noChangeAspect="1" noChangeArrowheads="1"/>
          </p:cNvPicPr>
          <p:nvPr/>
        </p:nvPicPr>
        <p:blipFill>
          <a:blip r:embed="rId2"/>
          <a:srcRect/>
          <a:stretch>
            <a:fillRect/>
          </a:stretch>
        </p:blipFill>
        <p:spPr bwMode="auto">
          <a:xfrm>
            <a:off x="6411912" y="3810001"/>
            <a:ext cx="2655888" cy="26245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143000"/>
          </a:xfrm>
        </p:spPr>
        <p:txBody>
          <a:bodyPr/>
          <a:lstStyle/>
          <a:p>
            <a:r>
              <a:rPr lang="en-US" sz="3600" dirty="0" err="1" smtClean="0">
                <a:ea typeface="ＭＳ Ｐゴシック" charset="-128"/>
              </a:rPr>
              <a:t>Takt</a:t>
            </a:r>
            <a:r>
              <a:rPr lang="en-US" sz="3600" dirty="0" smtClean="0">
                <a:ea typeface="ＭＳ Ｐゴシック" charset="-128"/>
              </a:rPr>
              <a:t> Time: Frequency of Change</a:t>
            </a:r>
          </a:p>
        </p:txBody>
      </p:sp>
      <p:sp>
        <p:nvSpPr>
          <p:cNvPr id="37891" name="Content Placeholder 2"/>
          <p:cNvSpPr>
            <a:spLocks noGrp="1"/>
          </p:cNvSpPr>
          <p:nvPr>
            <p:ph idx="1"/>
          </p:nvPr>
        </p:nvSpPr>
        <p:spPr>
          <a:xfrm>
            <a:off x="228600" y="1412875"/>
            <a:ext cx="8915400" cy="2168525"/>
          </a:xfrm>
        </p:spPr>
        <p:txBody>
          <a:bodyPr/>
          <a:lstStyle/>
          <a:p>
            <a:r>
              <a:rPr lang="en-US" sz="2400" dirty="0" smtClean="0">
                <a:ea typeface="ＭＳ Ｐゴシック" charset="-128"/>
              </a:rPr>
              <a:t>Key is to distinguish between “noisy” data and real trends.</a:t>
            </a:r>
          </a:p>
          <a:p>
            <a:r>
              <a:rPr lang="en-US" sz="2400" dirty="0" err="1" smtClean="0">
                <a:ea typeface="ＭＳ Ｐゴシック" charset="-128"/>
              </a:rPr>
              <a:t>Takt</a:t>
            </a:r>
            <a:r>
              <a:rPr lang="en-US" sz="2400" dirty="0" smtClean="0">
                <a:ea typeface="ＭＳ Ｐゴシック" charset="-128"/>
              </a:rPr>
              <a:t> time could be reevaluated if the demand exceeds the set production rate for 5 consecutive days (Run Test).</a:t>
            </a:r>
          </a:p>
          <a:p>
            <a:pPr lvl="2" eaLnBrk="1" hangingPunct="1"/>
            <a:endParaRPr lang="en-US" i="1" dirty="0" smtClean="0">
              <a:ea typeface="ＭＳ Ｐゴシック" charset="-128"/>
            </a:endParaRPr>
          </a:p>
          <a:p>
            <a:pPr lvl="2" eaLnBrk="1" hangingPunct="1"/>
            <a:endParaRPr lang="en-US" dirty="0" smtClean="0">
              <a:ea typeface="ＭＳ Ｐゴシック" charset="-128"/>
            </a:endParaRPr>
          </a:p>
        </p:txBody>
      </p:sp>
      <p:pic>
        <p:nvPicPr>
          <p:cNvPr id="37892" name="Picture 2" descr="C:\Documents and Settings\Moiz\Temporary Internet Files\Content.IE5\WVXZQUF1\MCBS02064_0000[1].wmf"/>
          <p:cNvPicPr>
            <a:picLocks noChangeAspect="1" noChangeArrowheads="1"/>
          </p:cNvPicPr>
          <p:nvPr/>
        </p:nvPicPr>
        <p:blipFill>
          <a:blip r:embed="rId2"/>
          <a:srcRect/>
          <a:stretch>
            <a:fillRect/>
          </a:stretch>
        </p:blipFill>
        <p:spPr bwMode="auto">
          <a:xfrm>
            <a:off x="6629400" y="3200400"/>
            <a:ext cx="1720850" cy="1712913"/>
          </a:xfrm>
          <a:prstGeom prst="rect">
            <a:avLst/>
          </a:prstGeom>
          <a:noFill/>
          <a:ln w="9525">
            <a:noFill/>
            <a:miter lim="800000"/>
            <a:headEnd/>
            <a:tailEnd/>
          </a:ln>
        </p:spPr>
      </p:pic>
      <p:sp>
        <p:nvSpPr>
          <p:cNvPr id="5" name="Content Placeholder 2"/>
          <p:cNvSpPr txBox="1">
            <a:spLocks/>
          </p:cNvSpPr>
          <p:nvPr/>
        </p:nvSpPr>
        <p:spPr bwMode="auto">
          <a:xfrm>
            <a:off x="228600" y="4572000"/>
            <a:ext cx="6248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1" latinLnBrk="0" hangingPunct="1">
              <a:lnSpc>
                <a:spcPct val="100000"/>
              </a:lnSpc>
              <a:spcBef>
                <a:spcPct val="20000"/>
              </a:spcBef>
              <a:buSzPct val="75000"/>
              <a:buFont typeface="Wingdings" pitchFamily="2" charset="2"/>
              <a:buChar char="p"/>
              <a:tabLst/>
              <a:defRPr/>
            </a:pPr>
            <a:r>
              <a:rPr lang="en-US" sz="2400" dirty="0" smtClean="0">
                <a:solidFill>
                  <a:srgbClr val="002060"/>
                </a:solidFill>
                <a:latin typeface="MS Reference Sans Serif" pitchFamily="34" charset="0"/>
                <a:cs typeface="MS Reference Sans Serif" pitchFamily="34" charset="0"/>
              </a:rPr>
              <a:t>At Dell </a:t>
            </a:r>
            <a:r>
              <a:rPr lang="en-US" sz="2400" dirty="0" smtClean="0">
                <a:solidFill>
                  <a:srgbClr val="002060"/>
                </a:solidFill>
                <a:latin typeface="MS Reference Sans Serif" pitchFamily="34" charset="0"/>
                <a:cs typeface="MS Reference Sans Serif" pitchFamily="34" charset="0"/>
                <a:sym typeface="Wingdings" pitchFamily="2" charset="2"/>
              </a:rPr>
              <a:t> </a:t>
            </a:r>
            <a:r>
              <a:rPr lang="en-US" sz="2400" dirty="0" smtClean="0">
                <a:solidFill>
                  <a:srgbClr val="002060"/>
                </a:solidFill>
                <a:latin typeface="MS Reference Sans Serif" pitchFamily="34" charset="0"/>
                <a:cs typeface="MS Reference Sans Serif" pitchFamily="34" charset="0"/>
              </a:rPr>
              <a:t>Assembly </a:t>
            </a:r>
            <a:r>
              <a:rPr lang="en-US" sz="2400" dirty="0" err="1" smtClean="0">
                <a:solidFill>
                  <a:srgbClr val="002060"/>
                </a:solidFill>
                <a:latin typeface="MS Reference Sans Serif" pitchFamily="34" charset="0"/>
                <a:cs typeface="MS Reference Sans Serif" pitchFamily="34" charset="0"/>
              </a:rPr>
              <a:t>takt</a:t>
            </a:r>
            <a:r>
              <a:rPr lang="en-US" sz="2400" dirty="0" smtClean="0">
                <a:solidFill>
                  <a:srgbClr val="002060"/>
                </a:solidFill>
                <a:latin typeface="MS Reference Sans Serif" pitchFamily="34" charset="0"/>
                <a:cs typeface="MS Reference Sans Serif" pitchFamily="34" charset="0"/>
              </a:rPr>
              <a:t> time is 15 </a:t>
            </a:r>
            <a:r>
              <a:rPr lang="en-US" sz="2400" dirty="0" err="1" smtClean="0">
                <a:solidFill>
                  <a:srgbClr val="002060"/>
                </a:solidFill>
                <a:latin typeface="MS Reference Sans Serif" pitchFamily="34" charset="0"/>
                <a:cs typeface="MS Reference Sans Serif" pitchFamily="34" charset="0"/>
              </a:rPr>
              <a:t>secs</a:t>
            </a:r>
            <a:r>
              <a:rPr lang="en-US" sz="2400" dirty="0" smtClean="0">
                <a:solidFill>
                  <a:srgbClr val="002060"/>
                </a:solidFill>
                <a:latin typeface="MS Reference Sans Serif" pitchFamily="34" charset="0"/>
                <a:cs typeface="MS Reference Sans Serif" pitchFamily="34" charset="0"/>
              </a:rPr>
              <a:t> per computer. It is accomplished through (capacity) running multiple assembly lines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195263"/>
            <a:ext cx="8370888" cy="642937"/>
          </a:xfrm>
        </p:spPr>
        <p:txBody>
          <a:bodyPr/>
          <a:lstStyle/>
          <a:p>
            <a:r>
              <a:rPr lang="en-US" sz="3600" dirty="0" smtClean="0">
                <a:ea typeface="ＭＳ Ｐゴシック" charset="-128"/>
              </a:rPr>
              <a:t>Internal vs. External </a:t>
            </a:r>
            <a:r>
              <a:rPr lang="en-US" sz="3600" dirty="0" err="1" smtClean="0">
                <a:ea typeface="ＭＳ Ｐゴシック" charset="-128"/>
              </a:rPr>
              <a:t>Takt</a:t>
            </a:r>
            <a:r>
              <a:rPr lang="en-US" sz="3600" dirty="0" smtClean="0">
                <a:ea typeface="ＭＳ Ｐゴシック" charset="-128"/>
              </a:rPr>
              <a:t> Time</a:t>
            </a:r>
          </a:p>
        </p:txBody>
      </p:sp>
      <p:sp>
        <p:nvSpPr>
          <p:cNvPr id="38915" name="Line 8"/>
          <p:cNvSpPr>
            <a:spLocks noChangeShapeType="1"/>
          </p:cNvSpPr>
          <p:nvPr/>
        </p:nvSpPr>
        <p:spPr bwMode="auto">
          <a:xfrm>
            <a:off x="1597025" y="3929063"/>
            <a:ext cx="5692775" cy="1587"/>
          </a:xfrm>
          <a:prstGeom prst="line">
            <a:avLst/>
          </a:prstGeom>
          <a:noFill/>
          <a:ln w="0">
            <a:solidFill>
              <a:srgbClr val="FFFFFF"/>
            </a:solidFill>
            <a:round/>
            <a:headEnd/>
            <a:tailEnd/>
          </a:ln>
        </p:spPr>
        <p:txBody>
          <a:bodyPr/>
          <a:lstStyle/>
          <a:p>
            <a:endParaRPr lang="en-US"/>
          </a:p>
        </p:txBody>
      </p:sp>
      <p:sp>
        <p:nvSpPr>
          <p:cNvPr id="38916" name="Line 9"/>
          <p:cNvSpPr>
            <a:spLocks noChangeShapeType="1"/>
          </p:cNvSpPr>
          <p:nvPr/>
        </p:nvSpPr>
        <p:spPr bwMode="auto">
          <a:xfrm>
            <a:off x="1597025" y="3452813"/>
            <a:ext cx="5692775" cy="1587"/>
          </a:xfrm>
          <a:prstGeom prst="line">
            <a:avLst/>
          </a:prstGeom>
          <a:noFill/>
          <a:ln w="0">
            <a:solidFill>
              <a:srgbClr val="FFFFFF"/>
            </a:solidFill>
            <a:round/>
            <a:headEnd/>
            <a:tailEnd/>
          </a:ln>
        </p:spPr>
        <p:txBody>
          <a:bodyPr/>
          <a:lstStyle/>
          <a:p>
            <a:endParaRPr lang="en-US"/>
          </a:p>
        </p:txBody>
      </p:sp>
      <p:sp>
        <p:nvSpPr>
          <p:cNvPr id="38917" name="Line 10"/>
          <p:cNvSpPr>
            <a:spLocks noChangeShapeType="1"/>
          </p:cNvSpPr>
          <p:nvPr/>
        </p:nvSpPr>
        <p:spPr bwMode="auto">
          <a:xfrm>
            <a:off x="1597025" y="2986088"/>
            <a:ext cx="5692775" cy="1587"/>
          </a:xfrm>
          <a:prstGeom prst="line">
            <a:avLst/>
          </a:prstGeom>
          <a:noFill/>
          <a:ln w="0">
            <a:solidFill>
              <a:srgbClr val="FFFFFF"/>
            </a:solidFill>
            <a:round/>
            <a:headEnd/>
            <a:tailEnd/>
          </a:ln>
        </p:spPr>
        <p:txBody>
          <a:bodyPr/>
          <a:lstStyle/>
          <a:p>
            <a:endParaRPr lang="en-US"/>
          </a:p>
        </p:txBody>
      </p:sp>
      <p:sp>
        <p:nvSpPr>
          <p:cNvPr id="38918" name="Line 11"/>
          <p:cNvSpPr>
            <a:spLocks noChangeShapeType="1"/>
          </p:cNvSpPr>
          <p:nvPr/>
        </p:nvSpPr>
        <p:spPr bwMode="auto">
          <a:xfrm>
            <a:off x="1597025" y="2517775"/>
            <a:ext cx="5692775" cy="1588"/>
          </a:xfrm>
          <a:prstGeom prst="line">
            <a:avLst/>
          </a:prstGeom>
          <a:noFill/>
          <a:ln w="0">
            <a:solidFill>
              <a:srgbClr val="FFFFFF"/>
            </a:solidFill>
            <a:round/>
            <a:headEnd/>
            <a:tailEnd/>
          </a:ln>
        </p:spPr>
        <p:txBody>
          <a:bodyPr/>
          <a:lstStyle/>
          <a:p>
            <a:endParaRPr lang="en-US"/>
          </a:p>
        </p:txBody>
      </p:sp>
      <p:sp>
        <p:nvSpPr>
          <p:cNvPr id="38919" name="Line 12"/>
          <p:cNvSpPr>
            <a:spLocks noChangeShapeType="1"/>
          </p:cNvSpPr>
          <p:nvPr/>
        </p:nvSpPr>
        <p:spPr bwMode="auto">
          <a:xfrm>
            <a:off x="1597025" y="2041525"/>
            <a:ext cx="5692775" cy="1588"/>
          </a:xfrm>
          <a:prstGeom prst="line">
            <a:avLst/>
          </a:prstGeom>
          <a:noFill/>
          <a:ln w="0">
            <a:solidFill>
              <a:srgbClr val="FFFFFF"/>
            </a:solidFill>
            <a:round/>
            <a:headEnd/>
            <a:tailEnd/>
          </a:ln>
        </p:spPr>
        <p:txBody>
          <a:bodyPr/>
          <a:lstStyle/>
          <a:p>
            <a:endParaRPr lang="en-US"/>
          </a:p>
        </p:txBody>
      </p:sp>
      <p:sp>
        <p:nvSpPr>
          <p:cNvPr id="38920" name="Rectangle 13"/>
          <p:cNvSpPr>
            <a:spLocks noChangeArrowheads="1"/>
          </p:cNvSpPr>
          <p:nvPr/>
        </p:nvSpPr>
        <p:spPr bwMode="auto">
          <a:xfrm>
            <a:off x="1597025" y="1808163"/>
            <a:ext cx="5692775" cy="2587625"/>
          </a:xfrm>
          <a:prstGeom prst="rect">
            <a:avLst/>
          </a:prstGeom>
          <a:noFill/>
          <a:ln w="9525">
            <a:solidFill>
              <a:srgbClr val="FFFFFF"/>
            </a:solidFill>
            <a:miter lim="800000"/>
            <a:headEnd/>
            <a:tailEnd/>
          </a:ln>
        </p:spPr>
        <p:txBody>
          <a:bodyPr/>
          <a:lstStyle/>
          <a:p>
            <a:endParaRPr lang="en-US"/>
          </a:p>
        </p:txBody>
      </p:sp>
      <p:sp>
        <p:nvSpPr>
          <p:cNvPr id="38921" name="Line 14"/>
          <p:cNvSpPr>
            <a:spLocks noChangeShapeType="1"/>
          </p:cNvSpPr>
          <p:nvPr/>
        </p:nvSpPr>
        <p:spPr bwMode="auto">
          <a:xfrm>
            <a:off x="1597025" y="1808163"/>
            <a:ext cx="1588" cy="2587625"/>
          </a:xfrm>
          <a:prstGeom prst="line">
            <a:avLst/>
          </a:prstGeom>
          <a:noFill/>
          <a:ln w="0">
            <a:solidFill>
              <a:srgbClr val="000000"/>
            </a:solidFill>
            <a:round/>
            <a:headEnd/>
            <a:tailEnd/>
          </a:ln>
        </p:spPr>
        <p:txBody>
          <a:bodyPr/>
          <a:lstStyle/>
          <a:p>
            <a:endParaRPr lang="en-US"/>
          </a:p>
        </p:txBody>
      </p:sp>
      <p:sp>
        <p:nvSpPr>
          <p:cNvPr id="38922" name="Line 15"/>
          <p:cNvSpPr>
            <a:spLocks noChangeShapeType="1"/>
          </p:cNvSpPr>
          <p:nvPr/>
        </p:nvSpPr>
        <p:spPr bwMode="auto">
          <a:xfrm>
            <a:off x="1558925" y="4395788"/>
            <a:ext cx="38100" cy="1587"/>
          </a:xfrm>
          <a:prstGeom prst="line">
            <a:avLst/>
          </a:prstGeom>
          <a:noFill/>
          <a:ln w="0">
            <a:solidFill>
              <a:srgbClr val="000000"/>
            </a:solidFill>
            <a:round/>
            <a:headEnd/>
            <a:tailEnd/>
          </a:ln>
        </p:spPr>
        <p:txBody>
          <a:bodyPr/>
          <a:lstStyle/>
          <a:p>
            <a:endParaRPr lang="en-US"/>
          </a:p>
        </p:txBody>
      </p:sp>
      <p:sp>
        <p:nvSpPr>
          <p:cNvPr id="38923" name="Line 16"/>
          <p:cNvSpPr>
            <a:spLocks noChangeShapeType="1"/>
          </p:cNvSpPr>
          <p:nvPr/>
        </p:nvSpPr>
        <p:spPr bwMode="auto">
          <a:xfrm>
            <a:off x="1558925" y="3929063"/>
            <a:ext cx="38100" cy="1587"/>
          </a:xfrm>
          <a:prstGeom prst="line">
            <a:avLst/>
          </a:prstGeom>
          <a:noFill/>
          <a:ln w="0">
            <a:solidFill>
              <a:srgbClr val="000000"/>
            </a:solidFill>
            <a:round/>
            <a:headEnd/>
            <a:tailEnd/>
          </a:ln>
        </p:spPr>
        <p:txBody>
          <a:bodyPr/>
          <a:lstStyle/>
          <a:p>
            <a:endParaRPr lang="en-US"/>
          </a:p>
        </p:txBody>
      </p:sp>
      <p:sp>
        <p:nvSpPr>
          <p:cNvPr id="38924" name="Line 17"/>
          <p:cNvSpPr>
            <a:spLocks noChangeShapeType="1"/>
          </p:cNvSpPr>
          <p:nvPr/>
        </p:nvSpPr>
        <p:spPr bwMode="auto">
          <a:xfrm>
            <a:off x="1558925" y="3452813"/>
            <a:ext cx="38100" cy="1587"/>
          </a:xfrm>
          <a:prstGeom prst="line">
            <a:avLst/>
          </a:prstGeom>
          <a:noFill/>
          <a:ln w="0">
            <a:solidFill>
              <a:srgbClr val="000000"/>
            </a:solidFill>
            <a:round/>
            <a:headEnd/>
            <a:tailEnd/>
          </a:ln>
        </p:spPr>
        <p:txBody>
          <a:bodyPr/>
          <a:lstStyle/>
          <a:p>
            <a:endParaRPr lang="en-US"/>
          </a:p>
        </p:txBody>
      </p:sp>
      <p:sp>
        <p:nvSpPr>
          <p:cNvPr id="38925" name="Line 18"/>
          <p:cNvSpPr>
            <a:spLocks noChangeShapeType="1"/>
          </p:cNvSpPr>
          <p:nvPr/>
        </p:nvSpPr>
        <p:spPr bwMode="auto">
          <a:xfrm>
            <a:off x="1558925" y="2986088"/>
            <a:ext cx="38100" cy="1587"/>
          </a:xfrm>
          <a:prstGeom prst="line">
            <a:avLst/>
          </a:prstGeom>
          <a:noFill/>
          <a:ln w="0">
            <a:solidFill>
              <a:srgbClr val="000000"/>
            </a:solidFill>
            <a:round/>
            <a:headEnd/>
            <a:tailEnd/>
          </a:ln>
        </p:spPr>
        <p:txBody>
          <a:bodyPr/>
          <a:lstStyle/>
          <a:p>
            <a:endParaRPr lang="en-US"/>
          </a:p>
        </p:txBody>
      </p:sp>
      <p:sp>
        <p:nvSpPr>
          <p:cNvPr id="38926" name="Line 19"/>
          <p:cNvSpPr>
            <a:spLocks noChangeShapeType="1"/>
          </p:cNvSpPr>
          <p:nvPr/>
        </p:nvSpPr>
        <p:spPr bwMode="auto">
          <a:xfrm>
            <a:off x="1558925" y="2517775"/>
            <a:ext cx="38100" cy="1588"/>
          </a:xfrm>
          <a:prstGeom prst="line">
            <a:avLst/>
          </a:prstGeom>
          <a:noFill/>
          <a:ln w="0">
            <a:solidFill>
              <a:srgbClr val="000000"/>
            </a:solidFill>
            <a:round/>
            <a:headEnd/>
            <a:tailEnd/>
          </a:ln>
        </p:spPr>
        <p:txBody>
          <a:bodyPr/>
          <a:lstStyle/>
          <a:p>
            <a:endParaRPr lang="en-US"/>
          </a:p>
        </p:txBody>
      </p:sp>
      <p:sp>
        <p:nvSpPr>
          <p:cNvPr id="38927" name="Line 20"/>
          <p:cNvSpPr>
            <a:spLocks noChangeShapeType="1"/>
          </p:cNvSpPr>
          <p:nvPr/>
        </p:nvSpPr>
        <p:spPr bwMode="auto">
          <a:xfrm>
            <a:off x="1558925" y="2041525"/>
            <a:ext cx="38100" cy="1588"/>
          </a:xfrm>
          <a:prstGeom prst="line">
            <a:avLst/>
          </a:prstGeom>
          <a:noFill/>
          <a:ln w="0">
            <a:solidFill>
              <a:srgbClr val="000000"/>
            </a:solidFill>
            <a:round/>
            <a:headEnd/>
            <a:tailEnd/>
          </a:ln>
        </p:spPr>
        <p:txBody>
          <a:bodyPr/>
          <a:lstStyle/>
          <a:p>
            <a:endParaRPr lang="en-US"/>
          </a:p>
        </p:txBody>
      </p:sp>
      <p:sp>
        <p:nvSpPr>
          <p:cNvPr id="38928" name="Line 21"/>
          <p:cNvSpPr>
            <a:spLocks noChangeShapeType="1"/>
          </p:cNvSpPr>
          <p:nvPr/>
        </p:nvSpPr>
        <p:spPr bwMode="auto">
          <a:xfrm>
            <a:off x="1597025" y="4395788"/>
            <a:ext cx="5692775" cy="1587"/>
          </a:xfrm>
          <a:prstGeom prst="line">
            <a:avLst/>
          </a:prstGeom>
          <a:noFill/>
          <a:ln w="0">
            <a:solidFill>
              <a:srgbClr val="000000"/>
            </a:solidFill>
            <a:round/>
            <a:headEnd/>
            <a:tailEnd/>
          </a:ln>
        </p:spPr>
        <p:txBody>
          <a:bodyPr/>
          <a:lstStyle/>
          <a:p>
            <a:endParaRPr lang="en-US"/>
          </a:p>
        </p:txBody>
      </p:sp>
      <p:sp>
        <p:nvSpPr>
          <p:cNvPr id="38929" name="Line 22"/>
          <p:cNvSpPr>
            <a:spLocks noChangeShapeType="1"/>
          </p:cNvSpPr>
          <p:nvPr/>
        </p:nvSpPr>
        <p:spPr bwMode="auto">
          <a:xfrm flipV="1">
            <a:off x="1597025" y="4395788"/>
            <a:ext cx="1588" cy="39687"/>
          </a:xfrm>
          <a:prstGeom prst="line">
            <a:avLst/>
          </a:prstGeom>
          <a:noFill/>
          <a:ln w="0">
            <a:solidFill>
              <a:srgbClr val="000000"/>
            </a:solidFill>
            <a:round/>
            <a:headEnd/>
            <a:tailEnd/>
          </a:ln>
        </p:spPr>
        <p:txBody>
          <a:bodyPr/>
          <a:lstStyle/>
          <a:p>
            <a:endParaRPr lang="en-US"/>
          </a:p>
        </p:txBody>
      </p:sp>
      <p:sp>
        <p:nvSpPr>
          <p:cNvPr id="38930" name="Line 23"/>
          <p:cNvSpPr>
            <a:spLocks noChangeShapeType="1"/>
          </p:cNvSpPr>
          <p:nvPr/>
        </p:nvSpPr>
        <p:spPr bwMode="auto">
          <a:xfrm flipV="1">
            <a:off x="2551113" y="4395788"/>
            <a:ext cx="1587" cy="39687"/>
          </a:xfrm>
          <a:prstGeom prst="line">
            <a:avLst/>
          </a:prstGeom>
          <a:noFill/>
          <a:ln w="0">
            <a:solidFill>
              <a:srgbClr val="000000"/>
            </a:solidFill>
            <a:round/>
            <a:headEnd/>
            <a:tailEnd/>
          </a:ln>
        </p:spPr>
        <p:txBody>
          <a:bodyPr/>
          <a:lstStyle/>
          <a:p>
            <a:endParaRPr lang="en-US"/>
          </a:p>
        </p:txBody>
      </p:sp>
      <p:sp>
        <p:nvSpPr>
          <p:cNvPr id="38931" name="Line 24"/>
          <p:cNvSpPr>
            <a:spLocks noChangeShapeType="1"/>
          </p:cNvSpPr>
          <p:nvPr/>
        </p:nvSpPr>
        <p:spPr bwMode="auto">
          <a:xfrm flipV="1">
            <a:off x="3494088" y="4395788"/>
            <a:ext cx="1587" cy="39687"/>
          </a:xfrm>
          <a:prstGeom prst="line">
            <a:avLst/>
          </a:prstGeom>
          <a:noFill/>
          <a:ln w="0">
            <a:solidFill>
              <a:srgbClr val="000000"/>
            </a:solidFill>
            <a:round/>
            <a:headEnd/>
            <a:tailEnd/>
          </a:ln>
        </p:spPr>
        <p:txBody>
          <a:bodyPr/>
          <a:lstStyle/>
          <a:p>
            <a:endParaRPr lang="en-US"/>
          </a:p>
        </p:txBody>
      </p:sp>
      <p:sp>
        <p:nvSpPr>
          <p:cNvPr id="38932" name="Line 25"/>
          <p:cNvSpPr>
            <a:spLocks noChangeShapeType="1"/>
          </p:cNvSpPr>
          <p:nvPr/>
        </p:nvSpPr>
        <p:spPr bwMode="auto">
          <a:xfrm flipV="1">
            <a:off x="4448175" y="4395788"/>
            <a:ext cx="1588" cy="39687"/>
          </a:xfrm>
          <a:prstGeom prst="line">
            <a:avLst/>
          </a:prstGeom>
          <a:noFill/>
          <a:ln w="0">
            <a:solidFill>
              <a:srgbClr val="000000"/>
            </a:solidFill>
            <a:round/>
            <a:headEnd/>
            <a:tailEnd/>
          </a:ln>
        </p:spPr>
        <p:txBody>
          <a:bodyPr/>
          <a:lstStyle/>
          <a:p>
            <a:endParaRPr lang="en-US"/>
          </a:p>
        </p:txBody>
      </p:sp>
      <p:sp>
        <p:nvSpPr>
          <p:cNvPr id="38933" name="Line 26"/>
          <p:cNvSpPr>
            <a:spLocks noChangeShapeType="1"/>
          </p:cNvSpPr>
          <p:nvPr/>
        </p:nvSpPr>
        <p:spPr bwMode="auto">
          <a:xfrm flipV="1">
            <a:off x="5392738" y="4395788"/>
            <a:ext cx="1587" cy="39687"/>
          </a:xfrm>
          <a:prstGeom prst="line">
            <a:avLst/>
          </a:prstGeom>
          <a:noFill/>
          <a:ln w="0">
            <a:solidFill>
              <a:srgbClr val="000000"/>
            </a:solidFill>
            <a:round/>
            <a:headEnd/>
            <a:tailEnd/>
          </a:ln>
        </p:spPr>
        <p:txBody>
          <a:bodyPr/>
          <a:lstStyle/>
          <a:p>
            <a:endParaRPr lang="en-US"/>
          </a:p>
        </p:txBody>
      </p:sp>
      <p:sp>
        <p:nvSpPr>
          <p:cNvPr id="38934" name="Line 27"/>
          <p:cNvSpPr>
            <a:spLocks noChangeShapeType="1"/>
          </p:cNvSpPr>
          <p:nvPr/>
        </p:nvSpPr>
        <p:spPr bwMode="auto">
          <a:xfrm flipV="1">
            <a:off x="6345238" y="4395788"/>
            <a:ext cx="1587" cy="39687"/>
          </a:xfrm>
          <a:prstGeom prst="line">
            <a:avLst/>
          </a:prstGeom>
          <a:noFill/>
          <a:ln w="0">
            <a:solidFill>
              <a:srgbClr val="000000"/>
            </a:solidFill>
            <a:round/>
            <a:headEnd/>
            <a:tailEnd/>
          </a:ln>
        </p:spPr>
        <p:txBody>
          <a:bodyPr/>
          <a:lstStyle/>
          <a:p>
            <a:endParaRPr lang="en-US"/>
          </a:p>
        </p:txBody>
      </p:sp>
      <p:sp>
        <p:nvSpPr>
          <p:cNvPr id="38935" name="Line 28"/>
          <p:cNvSpPr>
            <a:spLocks noChangeShapeType="1"/>
          </p:cNvSpPr>
          <p:nvPr/>
        </p:nvSpPr>
        <p:spPr bwMode="auto">
          <a:xfrm flipV="1">
            <a:off x="7289800" y="4395788"/>
            <a:ext cx="1588" cy="39687"/>
          </a:xfrm>
          <a:prstGeom prst="line">
            <a:avLst/>
          </a:prstGeom>
          <a:noFill/>
          <a:ln w="0">
            <a:solidFill>
              <a:srgbClr val="000000"/>
            </a:solidFill>
            <a:round/>
            <a:headEnd/>
            <a:tailEnd/>
          </a:ln>
        </p:spPr>
        <p:txBody>
          <a:bodyPr/>
          <a:lstStyle/>
          <a:p>
            <a:endParaRPr lang="en-US"/>
          </a:p>
        </p:txBody>
      </p:sp>
      <p:sp>
        <p:nvSpPr>
          <p:cNvPr id="38936" name="Freeform 29"/>
          <p:cNvSpPr>
            <a:spLocks/>
          </p:cNvSpPr>
          <p:nvPr/>
        </p:nvSpPr>
        <p:spPr bwMode="auto">
          <a:xfrm>
            <a:off x="1762125" y="3141663"/>
            <a:ext cx="58738" cy="57150"/>
          </a:xfrm>
          <a:custGeom>
            <a:avLst/>
            <a:gdLst>
              <a:gd name="T0" fmla="*/ 19 w 37"/>
              <a:gd name="T1" fmla="*/ 0 h 36"/>
              <a:gd name="T2" fmla="*/ 37 w 37"/>
              <a:gd name="T3" fmla="*/ 18 h 36"/>
              <a:gd name="T4" fmla="*/ 19 w 37"/>
              <a:gd name="T5" fmla="*/ 36 h 36"/>
              <a:gd name="T6" fmla="*/ 0 w 37"/>
              <a:gd name="T7" fmla="*/ 18 h 36"/>
              <a:gd name="T8" fmla="*/ 19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000080"/>
          </a:solidFill>
          <a:ln w="9525">
            <a:solidFill>
              <a:srgbClr val="000080"/>
            </a:solidFill>
            <a:round/>
            <a:headEnd/>
            <a:tailEnd/>
          </a:ln>
        </p:spPr>
        <p:txBody>
          <a:bodyPr/>
          <a:lstStyle/>
          <a:p>
            <a:endParaRPr lang="en-US"/>
          </a:p>
        </p:txBody>
      </p:sp>
      <p:sp>
        <p:nvSpPr>
          <p:cNvPr id="38937" name="Freeform 30"/>
          <p:cNvSpPr>
            <a:spLocks/>
          </p:cNvSpPr>
          <p:nvPr/>
        </p:nvSpPr>
        <p:spPr bwMode="auto">
          <a:xfrm>
            <a:off x="1947863" y="3268663"/>
            <a:ext cx="58737" cy="58737"/>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solidFill>
            <a:srgbClr val="000080"/>
          </a:solidFill>
          <a:ln w="9525">
            <a:solidFill>
              <a:srgbClr val="000080"/>
            </a:solidFill>
            <a:round/>
            <a:headEnd/>
            <a:tailEnd/>
          </a:ln>
        </p:spPr>
        <p:txBody>
          <a:bodyPr/>
          <a:lstStyle/>
          <a:p>
            <a:endParaRPr lang="en-US"/>
          </a:p>
        </p:txBody>
      </p:sp>
      <p:sp>
        <p:nvSpPr>
          <p:cNvPr id="38938" name="Freeform 31"/>
          <p:cNvSpPr>
            <a:spLocks/>
          </p:cNvSpPr>
          <p:nvPr/>
        </p:nvSpPr>
        <p:spPr bwMode="auto">
          <a:xfrm>
            <a:off x="2141538" y="3556000"/>
            <a:ext cx="58737" cy="58738"/>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solidFill>
            <a:srgbClr val="000080"/>
          </a:solidFill>
          <a:ln w="9525">
            <a:solidFill>
              <a:srgbClr val="000080"/>
            </a:solidFill>
            <a:round/>
            <a:headEnd/>
            <a:tailEnd/>
          </a:ln>
        </p:spPr>
        <p:txBody>
          <a:bodyPr/>
          <a:lstStyle/>
          <a:p>
            <a:endParaRPr lang="en-US"/>
          </a:p>
        </p:txBody>
      </p:sp>
      <p:sp>
        <p:nvSpPr>
          <p:cNvPr id="38939" name="Freeform 32"/>
          <p:cNvSpPr>
            <a:spLocks/>
          </p:cNvSpPr>
          <p:nvPr/>
        </p:nvSpPr>
        <p:spPr bwMode="auto">
          <a:xfrm>
            <a:off x="2327275" y="3117850"/>
            <a:ext cx="58738" cy="57150"/>
          </a:xfrm>
          <a:custGeom>
            <a:avLst/>
            <a:gdLst>
              <a:gd name="T0" fmla="*/ 18 w 37"/>
              <a:gd name="T1" fmla="*/ 0 h 36"/>
              <a:gd name="T2" fmla="*/ 37 w 37"/>
              <a:gd name="T3" fmla="*/ 18 h 36"/>
              <a:gd name="T4" fmla="*/ 18 w 37"/>
              <a:gd name="T5" fmla="*/ 36 h 36"/>
              <a:gd name="T6" fmla="*/ 0 w 37"/>
              <a:gd name="T7" fmla="*/ 18 h 36"/>
              <a:gd name="T8" fmla="*/ 18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40" name="Freeform 33"/>
          <p:cNvSpPr>
            <a:spLocks/>
          </p:cNvSpPr>
          <p:nvPr/>
        </p:nvSpPr>
        <p:spPr bwMode="auto">
          <a:xfrm>
            <a:off x="2520950" y="3708400"/>
            <a:ext cx="58738" cy="58738"/>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solidFill>
            <a:srgbClr val="000080"/>
          </a:solidFill>
          <a:ln w="9525">
            <a:solidFill>
              <a:srgbClr val="000080"/>
            </a:solidFill>
            <a:round/>
            <a:headEnd/>
            <a:tailEnd/>
          </a:ln>
        </p:spPr>
        <p:txBody>
          <a:bodyPr/>
          <a:lstStyle/>
          <a:p>
            <a:endParaRPr lang="en-US"/>
          </a:p>
        </p:txBody>
      </p:sp>
      <p:sp>
        <p:nvSpPr>
          <p:cNvPr id="38941" name="Freeform 34"/>
          <p:cNvSpPr>
            <a:spLocks/>
          </p:cNvSpPr>
          <p:nvPr/>
        </p:nvSpPr>
        <p:spPr bwMode="auto">
          <a:xfrm>
            <a:off x="2706688" y="3238500"/>
            <a:ext cx="58737" cy="58738"/>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42" name="Freeform 35"/>
          <p:cNvSpPr>
            <a:spLocks/>
          </p:cNvSpPr>
          <p:nvPr/>
        </p:nvSpPr>
        <p:spPr bwMode="auto">
          <a:xfrm>
            <a:off x="2900363" y="3098800"/>
            <a:ext cx="58737" cy="57150"/>
          </a:xfrm>
          <a:custGeom>
            <a:avLst/>
            <a:gdLst>
              <a:gd name="T0" fmla="*/ 19 w 37"/>
              <a:gd name="T1" fmla="*/ 0 h 36"/>
              <a:gd name="T2" fmla="*/ 37 w 37"/>
              <a:gd name="T3" fmla="*/ 18 h 36"/>
              <a:gd name="T4" fmla="*/ 19 w 37"/>
              <a:gd name="T5" fmla="*/ 36 h 36"/>
              <a:gd name="T6" fmla="*/ 0 w 37"/>
              <a:gd name="T7" fmla="*/ 18 h 36"/>
              <a:gd name="T8" fmla="*/ 19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000080"/>
          </a:solidFill>
          <a:ln w="9525">
            <a:solidFill>
              <a:srgbClr val="000080"/>
            </a:solidFill>
            <a:round/>
            <a:headEnd/>
            <a:tailEnd/>
          </a:ln>
        </p:spPr>
        <p:txBody>
          <a:bodyPr/>
          <a:lstStyle/>
          <a:p>
            <a:endParaRPr lang="en-US"/>
          </a:p>
        </p:txBody>
      </p:sp>
      <p:sp>
        <p:nvSpPr>
          <p:cNvPr id="38943" name="Freeform 36"/>
          <p:cNvSpPr>
            <a:spLocks/>
          </p:cNvSpPr>
          <p:nvPr/>
        </p:nvSpPr>
        <p:spPr bwMode="auto">
          <a:xfrm>
            <a:off x="3086100" y="3041650"/>
            <a:ext cx="58738" cy="57150"/>
          </a:xfrm>
          <a:custGeom>
            <a:avLst/>
            <a:gdLst>
              <a:gd name="T0" fmla="*/ 18 w 37"/>
              <a:gd name="T1" fmla="*/ 0 h 36"/>
              <a:gd name="T2" fmla="*/ 37 w 37"/>
              <a:gd name="T3" fmla="*/ 18 h 36"/>
              <a:gd name="T4" fmla="*/ 18 w 37"/>
              <a:gd name="T5" fmla="*/ 36 h 36"/>
              <a:gd name="T6" fmla="*/ 0 w 37"/>
              <a:gd name="T7" fmla="*/ 18 h 36"/>
              <a:gd name="T8" fmla="*/ 18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44" name="Freeform 37"/>
          <p:cNvSpPr>
            <a:spLocks/>
          </p:cNvSpPr>
          <p:nvPr/>
        </p:nvSpPr>
        <p:spPr bwMode="auto">
          <a:xfrm>
            <a:off x="3281363" y="3422650"/>
            <a:ext cx="57150" cy="58738"/>
          </a:xfrm>
          <a:custGeom>
            <a:avLst/>
            <a:gdLst>
              <a:gd name="T0" fmla="*/ 18 w 36"/>
              <a:gd name="T1" fmla="*/ 0 h 37"/>
              <a:gd name="T2" fmla="*/ 36 w 36"/>
              <a:gd name="T3" fmla="*/ 19 h 37"/>
              <a:gd name="T4" fmla="*/ 18 w 36"/>
              <a:gd name="T5" fmla="*/ 37 h 37"/>
              <a:gd name="T6" fmla="*/ 0 w 36"/>
              <a:gd name="T7" fmla="*/ 19 h 37"/>
              <a:gd name="T8" fmla="*/ 18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9"/>
                </a:lnTo>
                <a:lnTo>
                  <a:pt x="18" y="37"/>
                </a:lnTo>
                <a:lnTo>
                  <a:pt x="0" y="19"/>
                </a:lnTo>
                <a:lnTo>
                  <a:pt x="18" y="0"/>
                </a:lnTo>
                <a:close/>
              </a:path>
            </a:pathLst>
          </a:custGeom>
          <a:solidFill>
            <a:srgbClr val="000080"/>
          </a:solidFill>
          <a:ln w="9525">
            <a:solidFill>
              <a:srgbClr val="000080"/>
            </a:solidFill>
            <a:round/>
            <a:headEnd/>
            <a:tailEnd/>
          </a:ln>
        </p:spPr>
        <p:txBody>
          <a:bodyPr/>
          <a:lstStyle/>
          <a:p>
            <a:endParaRPr lang="en-US"/>
          </a:p>
        </p:txBody>
      </p:sp>
      <p:sp>
        <p:nvSpPr>
          <p:cNvPr id="38945" name="Freeform 38"/>
          <p:cNvSpPr>
            <a:spLocks/>
          </p:cNvSpPr>
          <p:nvPr/>
        </p:nvSpPr>
        <p:spPr bwMode="auto">
          <a:xfrm>
            <a:off x="3465513" y="2955925"/>
            <a:ext cx="58737" cy="58738"/>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solidFill>
            <a:srgbClr val="000080"/>
          </a:solidFill>
          <a:ln w="9525">
            <a:solidFill>
              <a:srgbClr val="000080"/>
            </a:solidFill>
            <a:round/>
            <a:headEnd/>
            <a:tailEnd/>
          </a:ln>
        </p:spPr>
        <p:txBody>
          <a:bodyPr/>
          <a:lstStyle/>
          <a:p>
            <a:endParaRPr lang="en-US"/>
          </a:p>
        </p:txBody>
      </p:sp>
      <p:sp>
        <p:nvSpPr>
          <p:cNvPr id="38946" name="Freeform 39"/>
          <p:cNvSpPr>
            <a:spLocks/>
          </p:cNvSpPr>
          <p:nvPr/>
        </p:nvSpPr>
        <p:spPr bwMode="auto">
          <a:xfrm>
            <a:off x="3660775" y="2771775"/>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47" name="Freeform 40"/>
          <p:cNvSpPr>
            <a:spLocks/>
          </p:cNvSpPr>
          <p:nvPr/>
        </p:nvSpPr>
        <p:spPr bwMode="auto">
          <a:xfrm>
            <a:off x="3844925" y="3092450"/>
            <a:ext cx="58738" cy="58738"/>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48" name="Freeform 41"/>
          <p:cNvSpPr>
            <a:spLocks/>
          </p:cNvSpPr>
          <p:nvPr/>
        </p:nvSpPr>
        <p:spPr bwMode="auto">
          <a:xfrm>
            <a:off x="4040188" y="3005138"/>
            <a:ext cx="57150" cy="58737"/>
          </a:xfrm>
          <a:custGeom>
            <a:avLst/>
            <a:gdLst>
              <a:gd name="T0" fmla="*/ 18 w 36"/>
              <a:gd name="T1" fmla="*/ 0 h 37"/>
              <a:gd name="T2" fmla="*/ 36 w 36"/>
              <a:gd name="T3" fmla="*/ 18 h 37"/>
              <a:gd name="T4" fmla="*/ 18 w 36"/>
              <a:gd name="T5" fmla="*/ 37 h 37"/>
              <a:gd name="T6" fmla="*/ 0 w 36"/>
              <a:gd name="T7" fmla="*/ 18 h 37"/>
              <a:gd name="T8" fmla="*/ 18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49" name="Freeform 42"/>
          <p:cNvSpPr>
            <a:spLocks/>
          </p:cNvSpPr>
          <p:nvPr/>
        </p:nvSpPr>
        <p:spPr bwMode="auto">
          <a:xfrm>
            <a:off x="4224338" y="2809875"/>
            <a:ext cx="58737" cy="58738"/>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solidFill>
            <a:srgbClr val="000080"/>
          </a:solidFill>
          <a:ln w="9525">
            <a:solidFill>
              <a:srgbClr val="000080"/>
            </a:solidFill>
            <a:round/>
            <a:headEnd/>
            <a:tailEnd/>
          </a:ln>
        </p:spPr>
        <p:txBody>
          <a:bodyPr/>
          <a:lstStyle/>
          <a:p>
            <a:endParaRPr lang="en-US"/>
          </a:p>
        </p:txBody>
      </p:sp>
      <p:sp>
        <p:nvSpPr>
          <p:cNvPr id="38950" name="Freeform 43"/>
          <p:cNvSpPr>
            <a:spLocks/>
          </p:cNvSpPr>
          <p:nvPr/>
        </p:nvSpPr>
        <p:spPr bwMode="auto">
          <a:xfrm>
            <a:off x="4419600" y="3117850"/>
            <a:ext cx="57150" cy="57150"/>
          </a:xfrm>
          <a:custGeom>
            <a:avLst/>
            <a:gdLst>
              <a:gd name="T0" fmla="*/ 18 w 36"/>
              <a:gd name="T1" fmla="*/ 0 h 36"/>
              <a:gd name="T2" fmla="*/ 36 w 36"/>
              <a:gd name="T3" fmla="*/ 18 h 36"/>
              <a:gd name="T4" fmla="*/ 18 w 36"/>
              <a:gd name="T5" fmla="*/ 36 h 36"/>
              <a:gd name="T6" fmla="*/ 0 w 36"/>
              <a:gd name="T7" fmla="*/ 18 h 36"/>
              <a:gd name="T8" fmla="*/ 1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51" name="Freeform 44"/>
          <p:cNvSpPr>
            <a:spLocks/>
          </p:cNvSpPr>
          <p:nvPr/>
        </p:nvSpPr>
        <p:spPr bwMode="auto">
          <a:xfrm>
            <a:off x="4603750" y="2641600"/>
            <a:ext cx="58738" cy="58738"/>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solidFill>
            <a:srgbClr val="000080"/>
          </a:solidFill>
          <a:ln w="9525">
            <a:solidFill>
              <a:srgbClr val="000080"/>
            </a:solidFill>
            <a:round/>
            <a:headEnd/>
            <a:tailEnd/>
          </a:ln>
        </p:spPr>
        <p:txBody>
          <a:bodyPr/>
          <a:lstStyle/>
          <a:p>
            <a:endParaRPr lang="en-US"/>
          </a:p>
        </p:txBody>
      </p:sp>
      <p:sp>
        <p:nvSpPr>
          <p:cNvPr id="38952" name="Freeform 45"/>
          <p:cNvSpPr>
            <a:spLocks/>
          </p:cNvSpPr>
          <p:nvPr/>
        </p:nvSpPr>
        <p:spPr bwMode="auto">
          <a:xfrm>
            <a:off x="4799013" y="2489200"/>
            <a:ext cx="57150" cy="58738"/>
          </a:xfrm>
          <a:custGeom>
            <a:avLst/>
            <a:gdLst>
              <a:gd name="T0" fmla="*/ 18 w 36"/>
              <a:gd name="T1" fmla="*/ 0 h 37"/>
              <a:gd name="T2" fmla="*/ 36 w 36"/>
              <a:gd name="T3" fmla="*/ 19 h 37"/>
              <a:gd name="T4" fmla="*/ 18 w 36"/>
              <a:gd name="T5" fmla="*/ 37 h 37"/>
              <a:gd name="T6" fmla="*/ 0 w 36"/>
              <a:gd name="T7" fmla="*/ 19 h 37"/>
              <a:gd name="T8" fmla="*/ 18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9"/>
                </a:lnTo>
                <a:lnTo>
                  <a:pt x="18" y="37"/>
                </a:lnTo>
                <a:lnTo>
                  <a:pt x="0" y="19"/>
                </a:lnTo>
                <a:lnTo>
                  <a:pt x="18" y="0"/>
                </a:lnTo>
                <a:close/>
              </a:path>
            </a:pathLst>
          </a:custGeom>
          <a:solidFill>
            <a:srgbClr val="000080"/>
          </a:solidFill>
          <a:ln w="9525">
            <a:solidFill>
              <a:srgbClr val="000080"/>
            </a:solidFill>
            <a:round/>
            <a:headEnd/>
            <a:tailEnd/>
          </a:ln>
        </p:spPr>
        <p:txBody>
          <a:bodyPr/>
          <a:lstStyle/>
          <a:p>
            <a:endParaRPr lang="en-US"/>
          </a:p>
        </p:txBody>
      </p:sp>
      <p:sp>
        <p:nvSpPr>
          <p:cNvPr id="38953" name="Freeform 46"/>
          <p:cNvSpPr>
            <a:spLocks/>
          </p:cNvSpPr>
          <p:nvPr/>
        </p:nvSpPr>
        <p:spPr bwMode="auto">
          <a:xfrm>
            <a:off x="4983163" y="2641600"/>
            <a:ext cx="58737" cy="58738"/>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54" name="Freeform 47"/>
          <p:cNvSpPr>
            <a:spLocks/>
          </p:cNvSpPr>
          <p:nvPr/>
        </p:nvSpPr>
        <p:spPr bwMode="auto">
          <a:xfrm>
            <a:off x="5178425" y="2392363"/>
            <a:ext cx="57150" cy="58737"/>
          </a:xfrm>
          <a:custGeom>
            <a:avLst/>
            <a:gdLst>
              <a:gd name="T0" fmla="*/ 18 w 36"/>
              <a:gd name="T1" fmla="*/ 0 h 37"/>
              <a:gd name="T2" fmla="*/ 36 w 36"/>
              <a:gd name="T3" fmla="*/ 18 h 37"/>
              <a:gd name="T4" fmla="*/ 18 w 36"/>
              <a:gd name="T5" fmla="*/ 37 h 37"/>
              <a:gd name="T6" fmla="*/ 0 w 36"/>
              <a:gd name="T7" fmla="*/ 18 h 37"/>
              <a:gd name="T8" fmla="*/ 18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55" name="Freeform 48"/>
          <p:cNvSpPr>
            <a:spLocks/>
          </p:cNvSpPr>
          <p:nvPr/>
        </p:nvSpPr>
        <p:spPr bwMode="auto">
          <a:xfrm>
            <a:off x="5362575" y="2641600"/>
            <a:ext cx="58738" cy="57150"/>
          </a:xfrm>
          <a:custGeom>
            <a:avLst/>
            <a:gdLst>
              <a:gd name="T0" fmla="*/ 19 w 37"/>
              <a:gd name="T1" fmla="*/ 0 h 36"/>
              <a:gd name="T2" fmla="*/ 37 w 37"/>
              <a:gd name="T3" fmla="*/ 18 h 36"/>
              <a:gd name="T4" fmla="*/ 19 w 37"/>
              <a:gd name="T5" fmla="*/ 36 h 36"/>
              <a:gd name="T6" fmla="*/ 0 w 37"/>
              <a:gd name="T7" fmla="*/ 18 h 36"/>
              <a:gd name="T8" fmla="*/ 19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000080"/>
          </a:solidFill>
          <a:ln w="9525">
            <a:solidFill>
              <a:srgbClr val="000080"/>
            </a:solidFill>
            <a:round/>
            <a:headEnd/>
            <a:tailEnd/>
          </a:ln>
        </p:spPr>
        <p:txBody>
          <a:bodyPr/>
          <a:lstStyle/>
          <a:p>
            <a:endParaRPr lang="en-US"/>
          </a:p>
        </p:txBody>
      </p:sp>
      <p:sp>
        <p:nvSpPr>
          <p:cNvPr id="38956" name="Freeform 49"/>
          <p:cNvSpPr>
            <a:spLocks/>
          </p:cNvSpPr>
          <p:nvPr/>
        </p:nvSpPr>
        <p:spPr bwMode="auto">
          <a:xfrm>
            <a:off x="5557838" y="2392363"/>
            <a:ext cx="57150" cy="58737"/>
          </a:xfrm>
          <a:custGeom>
            <a:avLst/>
            <a:gdLst>
              <a:gd name="T0" fmla="*/ 18 w 36"/>
              <a:gd name="T1" fmla="*/ 0 h 37"/>
              <a:gd name="T2" fmla="*/ 36 w 36"/>
              <a:gd name="T3" fmla="*/ 18 h 37"/>
              <a:gd name="T4" fmla="*/ 18 w 36"/>
              <a:gd name="T5" fmla="*/ 37 h 37"/>
              <a:gd name="T6" fmla="*/ 0 w 36"/>
              <a:gd name="T7" fmla="*/ 18 h 37"/>
              <a:gd name="T8" fmla="*/ 18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57" name="Freeform 50"/>
          <p:cNvSpPr>
            <a:spLocks/>
          </p:cNvSpPr>
          <p:nvPr/>
        </p:nvSpPr>
        <p:spPr bwMode="auto">
          <a:xfrm>
            <a:off x="5741988" y="2659063"/>
            <a:ext cx="58737" cy="587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solidFill>
            <a:srgbClr val="000080"/>
          </a:solidFill>
          <a:ln w="9525">
            <a:solidFill>
              <a:srgbClr val="000080"/>
            </a:solidFill>
            <a:round/>
            <a:headEnd/>
            <a:tailEnd/>
          </a:ln>
        </p:spPr>
        <p:txBody>
          <a:bodyPr/>
          <a:lstStyle/>
          <a:p>
            <a:endParaRPr lang="en-US"/>
          </a:p>
        </p:txBody>
      </p:sp>
      <p:sp>
        <p:nvSpPr>
          <p:cNvPr id="38958" name="Freeform 51"/>
          <p:cNvSpPr>
            <a:spLocks/>
          </p:cNvSpPr>
          <p:nvPr/>
        </p:nvSpPr>
        <p:spPr bwMode="auto">
          <a:xfrm>
            <a:off x="5937250" y="2625725"/>
            <a:ext cx="58738" cy="58738"/>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59" name="Freeform 52"/>
          <p:cNvSpPr>
            <a:spLocks/>
          </p:cNvSpPr>
          <p:nvPr/>
        </p:nvSpPr>
        <p:spPr bwMode="auto">
          <a:xfrm>
            <a:off x="6121400" y="2439988"/>
            <a:ext cx="58738" cy="587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solidFill>
            <a:srgbClr val="000080"/>
          </a:solidFill>
          <a:ln w="9525">
            <a:solidFill>
              <a:srgbClr val="000080"/>
            </a:solidFill>
            <a:round/>
            <a:headEnd/>
            <a:tailEnd/>
          </a:ln>
        </p:spPr>
        <p:txBody>
          <a:bodyPr/>
          <a:lstStyle/>
          <a:p>
            <a:endParaRPr lang="en-US"/>
          </a:p>
        </p:txBody>
      </p:sp>
      <p:sp>
        <p:nvSpPr>
          <p:cNvPr id="38960" name="Freeform 53"/>
          <p:cNvSpPr>
            <a:spLocks/>
          </p:cNvSpPr>
          <p:nvPr/>
        </p:nvSpPr>
        <p:spPr bwMode="auto">
          <a:xfrm>
            <a:off x="6316663" y="2392363"/>
            <a:ext cx="58737" cy="587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61" name="Freeform 54"/>
          <p:cNvSpPr>
            <a:spLocks/>
          </p:cNvSpPr>
          <p:nvPr/>
        </p:nvSpPr>
        <p:spPr bwMode="auto">
          <a:xfrm>
            <a:off x="6500813" y="2206625"/>
            <a:ext cx="58737" cy="58738"/>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solidFill>
            <a:srgbClr val="000080"/>
          </a:solidFill>
          <a:ln w="9525">
            <a:solidFill>
              <a:srgbClr val="000080"/>
            </a:solidFill>
            <a:round/>
            <a:headEnd/>
            <a:tailEnd/>
          </a:ln>
        </p:spPr>
        <p:txBody>
          <a:bodyPr/>
          <a:lstStyle/>
          <a:p>
            <a:endParaRPr lang="en-US"/>
          </a:p>
        </p:txBody>
      </p:sp>
      <p:sp>
        <p:nvSpPr>
          <p:cNvPr id="38962" name="Freeform 55"/>
          <p:cNvSpPr>
            <a:spLocks/>
          </p:cNvSpPr>
          <p:nvPr/>
        </p:nvSpPr>
        <p:spPr bwMode="auto">
          <a:xfrm>
            <a:off x="6696075" y="2955925"/>
            <a:ext cx="58738" cy="58738"/>
          </a:xfrm>
          <a:custGeom>
            <a:avLst/>
            <a:gdLst>
              <a:gd name="T0" fmla="*/ 18 w 37"/>
              <a:gd name="T1" fmla="*/ 0 h 37"/>
              <a:gd name="T2" fmla="*/ 37 w 37"/>
              <a:gd name="T3" fmla="*/ 19 h 37"/>
              <a:gd name="T4" fmla="*/ 18 w 37"/>
              <a:gd name="T5" fmla="*/ 37 h 37"/>
              <a:gd name="T6" fmla="*/ 0 w 37"/>
              <a:gd name="T7" fmla="*/ 19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9"/>
                </a:lnTo>
                <a:lnTo>
                  <a:pt x="18" y="37"/>
                </a:lnTo>
                <a:lnTo>
                  <a:pt x="0" y="19"/>
                </a:lnTo>
                <a:lnTo>
                  <a:pt x="18" y="0"/>
                </a:lnTo>
                <a:close/>
              </a:path>
            </a:pathLst>
          </a:custGeom>
          <a:solidFill>
            <a:srgbClr val="000080"/>
          </a:solidFill>
          <a:ln w="9525">
            <a:solidFill>
              <a:srgbClr val="000080"/>
            </a:solidFill>
            <a:round/>
            <a:headEnd/>
            <a:tailEnd/>
          </a:ln>
        </p:spPr>
        <p:txBody>
          <a:bodyPr/>
          <a:lstStyle/>
          <a:p>
            <a:endParaRPr lang="en-US"/>
          </a:p>
        </p:txBody>
      </p:sp>
      <p:sp>
        <p:nvSpPr>
          <p:cNvPr id="38963" name="Freeform 56"/>
          <p:cNvSpPr>
            <a:spLocks/>
          </p:cNvSpPr>
          <p:nvPr/>
        </p:nvSpPr>
        <p:spPr bwMode="auto">
          <a:xfrm>
            <a:off x="6880225" y="2343150"/>
            <a:ext cx="58738" cy="58738"/>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8"/>
                </a:lnTo>
                <a:lnTo>
                  <a:pt x="19" y="37"/>
                </a:lnTo>
                <a:lnTo>
                  <a:pt x="0" y="18"/>
                </a:lnTo>
                <a:lnTo>
                  <a:pt x="19" y="0"/>
                </a:lnTo>
                <a:close/>
              </a:path>
            </a:pathLst>
          </a:custGeom>
          <a:solidFill>
            <a:srgbClr val="000080"/>
          </a:solidFill>
          <a:ln w="9525">
            <a:solidFill>
              <a:srgbClr val="000080"/>
            </a:solidFill>
            <a:round/>
            <a:headEnd/>
            <a:tailEnd/>
          </a:ln>
        </p:spPr>
        <p:txBody>
          <a:bodyPr/>
          <a:lstStyle/>
          <a:p>
            <a:endParaRPr lang="en-US"/>
          </a:p>
        </p:txBody>
      </p:sp>
      <p:sp>
        <p:nvSpPr>
          <p:cNvPr id="38964" name="Freeform 57"/>
          <p:cNvSpPr>
            <a:spLocks/>
          </p:cNvSpPr>
          <p:nvPr/>
        </p:nvSpPr>
        <p:spPr bwMode="auto">
          <a:xfrm>
            <a:off x="7075488" y="2109788"/>
            <a:ext cx="58737" cy="58737"/>
          </a:xfrm>
          <a:custGeom>
            <a:avLst/>
            <a:gdLst>
              <a:gd name="T0" fmla="*/ 18 w 37"/>
              <a:gd name="T1" fmla="*/ 0 h 37"/>
              <a:gd name="T2" fmla="*/ 37 w 37"/>
              <a:gd name="T3" fmla="*/ 18 h 37"/>
              <a:gd name="T4" fmla="*/ 18 w 37"/>
              <a:gd name="T5" fmla="*/ 37 h 37"/>
              <a:gd name="T6" fmla="*/ 0 w 37"/>
              <a:gd name="T7" fmla="*/ 18 h 37"/>
              <a:gd name="T8" fmla="*/ 18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8" y="0"/>
                </a:moveTo>
                <a:lnTo>
                  <a:pt x="37" y="18"/>
                </a:lnTo>
                <a:lnTo>
                  <a:pt x="18" y="37"/>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8965" name="Freeform 58"/>
          <p:cNvSpPr>
            <a:spLocks/>
          </p:cNvSpPr>
          <p:nvPr/>
        </p:nvSpPr>
        <p:spPr bwMode="auto">
          <a:xfrm>
            <a:off x="7259638" y="2528888"/>
            <a:ext cx="58737" cy="57150"/>
          </a:xfrm>
          <a:custGeom>
            <a:avLst/>
            <a:gdLst>
              <a:gd name="T0" fmla="*/ 19 w 37"/>
              <a:gd name="T1" fmla="*/ 0 h 36"/>
              <a:gd name="T2" fmla="*/ 37 w 37"/>
              <a:gd name="T3" fmla="*/ 18 h 36"/>
              <a:gd name="T4" fmla="*/ 19 w 37"/>
              <a:gd name="T5" fmla="*/ 36 h 36"/>
              <a:gd name="T6" fmla="*/ 0 w 37"/>
              <a:gd name="T7" fmla="*/ 18 h 36"/>
              <a:gd name="T8" fmla="*/ 19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000080"/>
          </a:solidFill>
          <a:ln w="9525">
            <a:solidFill>
              <a:srgbClr val="000080"/>
            </a:solidFill>
            <a:round/>
            <a:headEnd/>
            <a:tailEnd/>
          </a:ln>
        </p:spPr>
        <p:txBody>
          <a:bodyPr/>
          <a:lstStyle/>
          <a:p>
            <a:endParaRPr lang="en-US"/>
          </a:p>
        </p:txBody>
      </p:sp>
      <p:sp>
        <p:nvSpPr>
          <p:cNvPr id="38966" name="Rectangle 59"/>
          <p:cNvSpPr>
            <a:spLocks noChangeArrowheads="1"/>
          </p:cNvSpPr>
          <p:nvPr/>
        </p:nvSpPr>
        <p:spPr bwMode="auto">
          <a:xfrm>
            <a:off x="1762125" y="342265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67" name="Rectangle 60"/>
          <p:cNvSpPr>
            <a:spLocks noChangeArrowheads="1"/>
          </p:cNvSpPr>
          <p:nvPr/>
        </p:nvSpPr>
        <p:spPr bwMode="auto">
          <a:xfrm>
            <a:off x="1947863" y="342265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68" name="Rectangle 61"/>
          <p:cNvSpPr>
            <a:spLocks noChangeArrowheads="1"/>
          </p:cNvSpPr>
          <p:nvPr/>
        </p:nvSpPr>
        <p:spPr bwMode="auto">
          <a:xfrm>
            <a:off x="2141538" y="342265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69" name="Rectangle 62"/>
          <p:cNvSpPr>
            <a:spLocks noChangeArrowheads="1"/>
          </p:cNvSpPr>
          <p:nvPr/>
        </p:nvSpPr>
        <p:spPr bwMode="auto">
          <a:xfrm>
            <a:off x="2327275" y="342265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70" name="Rectangle 63"/>
          <p:cNvSpPr>
            <a:spLocks noChangeArrowheads="1"/>
          </p:cNvSpPr>
          <p:nvPr/>
        </p:nvSpPr>
        <p:spPr bwMode="auto">
          <a:xfrm>
            <a:off x="2520950" y="342265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71" name="Rectangle 64"/>
          <p:cNvSpPr>
            <a:spLocks noChangeArrowheads="1"/>
          </p:cNvSpPr>
          <p:nvPr/>
        </p:nvSpPr>
        <p:spPr bwMode="auto">
          <a:xfrm>
            <a:off x="2706688" y="342265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72" name="Rectangle 65"/>
          <p:cNvSpPr>
            <a:spLocks noChangeArrowheads="1"/>
          </p:cNvSpPr>
          <p:nvPr/>
        </p:nvSpPr>
        <p:spPr bwMode="auto">
          <a:xfrm>
            <a:off x="2900363" y="342265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73" name="Rectangle 66"/>
          <p:cNvSpPr>
            <a:spLocks noChangeArrowheads="1"/>
          </p:cNvSpPr>
          <p:nvPr/>
        </p:nvSpPr>
        <p:spPr bwMode="auto">
          <a:xfrm>
            <a:off x="3086100" y="342265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74" name="Rectangle 67"/>
          <p:cNvSpPr>
            <a:spLocks noChangeArrowheads="1"/>
          </p:cNvSpPr>
          <p:nvPr/>
        </p:nvSpPr>
        <p:spPr bwMode="auto">
          <a:xfrm>
            <a:off x="3281363" y="3422650"/>
            <a:ext cx="57150" cy="58738"/>
          </a:xfrm>
          <a:prstGeom prst="rect">
            <a:avLst/>
          </a:prstGeom>
          <a:solidFill>
            <a:srgbClr val="FF00FF"/>
          </a:solidFill>
          <a:ln w="9525">
            <a:solidFill>
              <a:srgbClr val="FF00FF"/>
            </a:solidFill>
            <a:miter lim="800000"/>
            <a:headEnd/>
            <a:tailEnd/>
          </a:ln>
        </p:spPr>
        <p:txBody>
          <a:bodyPr/>
          <a:lstStyle/>
          <a:p>
            <a:endParaRPr lang="en-US"/>
          </a:p>
        </p:txBody>
      </p:sp>
      <p:sp>
        <p:nvSpPr>
          <p:cNvPr id="38975" name="Rectangle 68"/>
          <p:cNvSpPr>
            <a:spLocks noChangeArrowheads="1"/>
          </p:cNvSpPr>
          <p:nvPr/>
        </p:nvSpPr>
        <p:spPr bwMode="auto">
          <a:xfrm>
            <a:off x="3465513" y="342265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76" name="Rectangle 69"/>
          <p:cNvSpPr>
            <a:spLocks noChangeArrowheads="1"/>
          </p:cNvSpPr>
          <p:nvPr/>
        </p:nvSpPr>
        <p:spPr bwMode="auto">
          <a:xfrm>
            <a:off x="3660775" y="2955925"/>
            <a:ext cx="57150" cy="58738"/>
          </a:xfrm>
          <a:prstGeom prst="rect">
            <a:avLst/>
          </a:prstGeom>
          <a:solidFill>
            <a:srgbClr val="FF00FF"/>
          </a:solidFill>
          <a:ln w="9525">
            <a:solidFill>
              <a:srgbClr val="FF00FF"/>
            </a:solidFill>
            <a:miter lim="800000"/>
            <a:headEnd/>
            <a:tailEnd/>
          </a:ln>
        </p:spPr>
        <p:txBody>
          <a:bodyPr/>
          <a:lstStyle/>
          <a:p>
            <a:endParaRPr lang="en-US"/>
          </a:p>
        </p:txBody>
      </p:sp>
      <p:sp>
        <p:nvSpPr>
          <p:cNvPr id="38977" name="Rectangle 70"/>
          <p:cNvSpPr>
            <a:spLocks noChangeArrowheads="1"/>
          </p:cNvSpPr>
          <p:nvPr/>
        </p:nvSpPr>
        <p:spPr bwMode="auto">
          <a:xfrm>
            <a:off x="3844925" y="2955925"/>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78" name="Rectangle 71"/>
          <p:cNvSpPr>
            <a:spLocks noChangeArrowheads="1"/>
          </p:cNvSpPr>
          <p:nvPr/>
        </p:nvSpPr>
        <p:spPr bwMode="auto">
          <a:xfrm>
            <a:off x="4040188" y="2955925"/>
            <a:ext cx="57150" cy="58738"/>
          </a:xfrm>
          <a:prstGeom prst="rect">
            <a:avLst/>
          </a:prstGeom>
          <a:solidFill>
            <a:srgbClr val="FF00FF"/>
          </a:solidFill>
          <a:ln w="9525">
            <a:solidFill>
              <a:srgbClr val="FF00FF"/>
            </a:solidFill>
            <a:miter lim="800000"/>
            <a:headEnd/>
            <a:tailEnd/>
          </a:ln>
        </p:spPr>
        <p:txBody>
          <a:bodyPr/>
          <a:lstStyle/>
          <a:p>
            <a:endParaRPr lang="en-US"/>
          </a:p>
        </p:txBody>
      </p:sp>
      <p:sp>
        <p:nvSpPr>
          <p:cNvPr id="38979" name="Rectangle 72"/>
          <p:cNvSpPr>
            <a:spLocks noChangeArrowheads="1"/>
          </p:cNvSpPr>
          <p:nvPr/>
        </p:nvSpPr>
        <p:spPr bwMode="auto">
          <a:xfrm>
            <a:off x="4224338" y="2955925"/>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80" name="Rectangle 73"/>
          <p:cNvSpPr>
            <a:spLocks noChangeArrowheads="1"/>
          </p:cNvSpPr>
          <p:nvPr/>
        </p:nvSpPr>
        <p:spPr bwMode="auto">
          <a:xfrm>
            <a:off x="4419600" y="2955925"/>
            <a:ext cx="57150" cy="58738"/>
          </a:xfrm>
          <a:prstGeom prst="rect">
            <a:avLst/>
          </a:prstGeom>
          <a:solidFill>
            <a:srgbClr val="FF00FF"/>
          </a:solidFill>
          <a:ln w="9525">
            <a:solidFill>
              <a:srgbClr val="FF00FF"/>
            </a:solidFill>
            <a:miter lim="800000"/>
            <a:headEnd/>
            <a:tailEnd/>
          </a:ln>
        </p:spPr>
        <p:txBody>
          <a:bodyPr/>
          <a:lstStyle/>
          <a:p>
            <a:endParaRPr lang="en-US"/>
          </a:p>
        </p:txBody>
      </p:sp>
      <p:sp>
        <p:nvSpPr>
          <p:cNvPr id="38981" name="Rectangle 74"/>
          <p:cNvSpPr>
            <a:spLocks noChangeArrowheads="1"/>
          </p:cNvSpPr>
          <p:nvPr/>
        </p:nvSpPr>
        <p:spPr bwMode="auto">
          <a:xfrm>
            <a:off x="4603750" y="2955925"/>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82" name="Rectangle 75"/>
          <p:cNvSpPr>
            <a:spLocks noChangeArrowheads="1"/>
          </p:cNvSpPr>
          <p:nvPr/>
        </p:nvSpPr>
        <p:spPr bwMode="auto">
          <a:xfrm>
            <a:off x="4799013" y="2955925"/>
            <a:ext cx="57150" cy="58738"/>
          </a:xfrm>
          <a:prstGeom prst="rect">
            <a:avLst/>
          </a:prstGeom>
          <a:solidFill>
            <a:srgbClr val="FF00FF"/>
          </a:solidFill>
          <a:ln w="9525">
            <a:solidFill>
              <a:srgbClr val="FF00FF"/>
            </a:solidFill>
            <a:miter lim="800000"/>
            <a:headEnd/>
            <a:tailEnd/>
          </a:ln>
        </p:spPr>
        <p:txBody>
          <a:bodyPr/>
          <a:lstStyle/>
          <a:p>
            <a:endParaRPr lang="en-US"/>
          </a:p>
        </p:txBody>
      </p:sp>
      <p:sp>
        <p:nvSpPr>
          <p:cNvPr id="38983" name="Rectangle 76"/>
          <p:cNvSpPr>
            <a:spLocks noChangeArrowheads="1"/>
          </p:cNvSpPr>
          <p:nvPr/>
        </p:nvSpPr>
        <p:spPr bwMode="auto">
          <a:xfrm>
            <a:off x="4983163" y="2955925"/>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84" name="Rectangle 77"/>
          <p:cNvSpPr>
            <a:spLocks noChangeArrowheads="1"/>
          </p:cNvSpPr>
          <p:nvPr/>
        </p:nvSpPr>
        <p:spPr bwMode="auto">
          <a:xfrm>
            <a:off x="5178425" y="2955925"/>
            <a:ext cx="57150" cy="58738"/>
          </a:xfrm>
          <a:prstGeom prst="rect">
            <a:avLst/>
          </a:prstGeom>
          <a:solidFill>
            <a:srgbClr val="FF00FF"/>
          </a:solidFill>
          <a:ln w="9525">
            <a:solidFill>
              <a:srgbClr val="FF00FF"/>
            </a:solidFill>
            <a:miter lim="800000"/>
            <a:headEnd/>
            <a:tailEnd/>
          </a:ln>
        </p:spPr>
        <p:txBody>
          <a:bodyPr/>
          <a:lstStyle/>
          <a:p>
            <a:endParaRPr lang="en-US"/>
          </a:p>
        </p:txBody>
      </p:sp>
      <p:sp>
        <p:nvSpPr>
          <p:cNvPr id="38985" name="Rectangle 78"/>
          <p:cNvSpPr>
            <a:spLocks noChangeArrowheads="1"/>
          </p:cNvSpPr>
          <p:nvPr/>
        </p:nvSpPr>
        <p:spPr bwMode="auto">
          <a:xfrm>
            <a:off x="5362575" y="2955925"/>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86" name="Rectangle 79"/>
          <p:cNvSpPr>
            <a:spLocks noChangeArrowheads="1"/>
          </p:cNvSpPr>
          <p:nvPr/>
        </p:nvSpPr>
        <p:spPr bwMode="auto">
          <a:xfrm>
            <a:off x="5557838" y="2489200"/>
            <a:ext cx="57150" cy="58738"/>
          </a:xfrm>
          <a:prstGeom prst="rect">
            <a:avLst/>
          </a:prstGeom>
          <a:solidFill>
            <a:srgbClr val="FF00FF"/>
          </a:solidFill>
          <a:ln w="9525">
            <a:solidFill>
              <a:srgbClr val="FF00FF"/>
            </a:solidFill>
            <a:miter lim="800000"/>
            <a:headEnd/>
            <a:tailEnd/>
          </a:ln>
        </p:spPr>
        <p:txBody>
          <a:bodyPr/>
          <a:lstStyle/>
          <a:p>
            <a:endParaRPr lang="en-US"/>
          </a:p>
        </p:txBody>
      </p:sp>
      <p:sp>
        <p:nvSpPr>
          <p:cNvPr id="38987" name="Rectangle 80"/>
          <p:cNvSpPr>
            <a:spLocks noChangeArrowheads="1"/>
          </p:cNvSpPr>
          <p:nvPr/>
        </p:nvSpPr>
        <p:spPr bwMode="auto">
          <a:xfrm>
            <a:off x="5741988" y="248920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88" name="Rectangle 81"/>
          <p:cNvSpPr>
            <a:spLocks noChangeArrowheads="1"/>
          </p:cNvSpPr>
          <p:nvPr/>
        </p:nvSpPr>
        <p:spPr bwMode="auto">
          <a:xfrm>
            <a:off x="5937250" y="248920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89" name="Rectangle 82"/>
          <p:cNvSpPr>
            <a:spLocks noChangeArrowheads="1"/>
          </p:cNvSpPr>
          <p:nvPr/>
        </p:nvSpPr>
        <p:spPr bwMode="auto">
          <a:xfrm>
            <a:off x="6121400" y="248920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90" name="Rectangle 83"/>
          <p:cNvSpPr>
            <a:spLocks noChangeArrowheads="1"/>
          </p:cNvSpPr>
          <p:nvPr/>
        </p:nvSpPr>
        <p:spPr bwMode="auto">
          <a:xfrm>
            <a:off x="6316663" y="248920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91" name="Rectangle 84"/>
          <p:cNvSpPr>
            <a:spLocks noChangeArrowheads="1"/>
          </p:cNvSpPr>
          <p:nvPr/>
        </p:nvSpPr>
        <p:spPr bwMode="auto">
          <a:xfrm>
            <a:off x="6500813" y="248920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92" name="Rectangle 85"/>
          <p:cNvSpPr>
            <a:spLocks noChangeArrowheads="1"/>
          </p:cNvSpPr>
          <p:nvPr/>
        </p:nvSpPr>
        <p:spPr bwMode="auto">
          <a:xfrm>
            <a:off x="6696075" y="248920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93" name="Rectangle 86"/>
          <p:cNvSpPr>
            <a:spLocks noChangeArrowheads="1"/>
          </p:cNvSpPr>
          <p:nvPr/>
        </p:nvSpPr>
        <p:spPr bwMode="auto">
          <a:xfrm>
            <a:off x="6880225" y="2489200"/>
            <a:ext cx="58738" cy="58738"/>
          </a:xfrm>
          <a:prstGeom prst="rect">
            <a:avLst/>
          </a:prstGeom>
          <a:solidFill>
            <a:srgbClr val="FF00FF"/>
          </a:solidFill>
          <a:ln w="9525">
            <a:solidFill>
              <a:srgbClr val="FF00FF"/>
            </a:solidFill>
            <a:miter lim="800000"/>
            <a:headEnd/>
            <a:tailEnd/>
          </a:ln>
        </p:spPr>
        <p:txBody>
          <a:bodyPr/>
          <a:lstStyle/>
          <a:p>
            <a:endParaRPr lang="en-US"/>
          </a:p>
        </p:txBody>
      </p:sp>
      <p:sp>
        <p:nvSpPr>
          <p:cNvPr id="38994" name="Rectangle 87"/>
          <p:cNvSpPr>
            <a:spLocks noChangeArrowheads="1"/>
          </p:cNvSpPr>
          <p:nvPr/>
        </p:nvSpPr>
        <p:spPr bwMode="auto">
          <a:xfrm>
            <a:off x="7075488" y="248920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95" name="Rectangle 88"/>
          <p:cNvSpPr>
            <a:spLocks noChangeArrowheads="1"/>
          </p:cNvSpPr>
          <p:nvPr/>
        </p:nvSpPr>
        <p:spPr bwMode="auto">
          <a:xfrm>
            <a:off x="7259638" y="2489200"/>
            <a:ext cx="58737" cy="58738"/>
          </a:xfrm>
          <a:prstGeom prst="rect">
            <a:avLst/>
          </a:prstGeom>
          <a:solidFill>
            <a:srgbClr val="FF00FF"/>
          </a:solidFill>
          <a:ln w="9525">
            <a:solidFill>
              <a:srgbClr val="FF00FF"/>
            </a:solidFill>
            <a:miter lim="800000"/>
            <a:headEnd/>
            <a:tailEnd/>
          </a:ln>
        </p:spPr>
        <p:txBody>
          <a:bodyPr/>
          <a:lstStyle/>
          <a:p>
            <a:endParaRPr lang="en-US"/>
          </a:p>
        </p:txBody>
      </p:sp>
      <p:sp>
        <p:nvSpPr>
          <p:cNvPr id="38996" name="Rectangle 89"/>
          <p:cNvSpPr>
            <a:spLocks noChangeArrowheads="1"/>
          </p:cNvSpPr>
          <p:nvPr/>
        </p:nvSpPr>
        <p:spPr bwMode="auto">
          <a:xfrm>
            <a:off x="1274763" y="4257675"/>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80</a:t>
            </a:r>
            <a:endParaRPr lang="en-US" sz="2400"/>
          </a:p>
        </p:txBody>
      </p:sp>
      <p:sp>
        <p:nvSpPr>
          <p:cNvPr id="38997" name="Rectangle 90"/>
          <p:cNvSpPr>
            <a:spLocks noChangeArrowheads="1"/>
          </p:cNvSpPr>
          <p:nvPr/>
        </p:nvSpPr>
        <p:spPr bwMode="auto">
          <a:xfrm>
            <a:off x="1274763" y="379095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90</a:t>
            </a:r>
            <a:endParaRPr lang="en-US" sz="2400"/>
          </a:p>
        </p:txBody>
      </p:sp>
      <p:sp>
        <p:nvSpPr>
          <p:cNvPr id="38998" name="Rectangle 91"/>
          <p:cNvSpPr>
            <a:spLocks noChangeArrowheads="1"/>
          </p:cNvSpPr>
          <p:nvPr/>
        </p:nvSpPr>
        <p:spPr bwMode="auto">
          <a:xfrm>
            <a:off x="1206500" y="3314700"/>
            <a:ext cx="266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sz="2400"/>
          </a:p>
        </p:txBody>
      </p:sp>
      <p:sp>
        <p:nvSpPr>
          <p:cNvPr id="38999" name="Rectangle 92"/>
          <p:cNvSpPr>
            <a:spLocks noChangeArrowheads="1"/>
          </p:cNvSpPr>
          <p:nvPr/>
        </p:nvSpPr>
        <p:spPr bwMode="auto">
          <a:xfrm>
            <a:off x="1206500" y="2847975"/>
            <a:ext cx="266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110</a:t>
            </a:r>
            <a:endParaRPr lang="en-US" sz="2400"/>
          </a:p>
        </p:txBody>
      </p:sp>
      <p:sp>
        <p:nvSpPr>
          <p:cNvPr id="39000" name="Rectangle 93"/>
          <p:cNvSpPr>
            <a:spLocks noChangeArrowheads="1"/>
          </p:cNvSpPr>
          <p:nvPr/>
        </p:nvSpPr>
        <p:spPr bwMode="auto">
          <a:xfrm>
            <a:off x="1206500" y="2379663"/>
            <a:ext cx="266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120</a:t>
            </a:r>
            <a:endParaRPr lang="en-US" sz="2400"/>
          </a:p>
        </p:txBody>
      </p:sp>
      <p:sp>
        <p:nvSpPr>
          <p:cNvPr id="39001" name="Rectangle 94"/>
          <p:cNvSpPr>
            <a:spLocks noChangeArrowheads="1"/>
          </p:cNvSpPr>
          <p:nvPr/>
        </p:nvSpPr>
        <p:spPr bwMode="auto">
          <a:xfrm>
            <a:off x="1206500" y="1903413"/>
            <a:ext cx="266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130</a:t>
            </a:r>
            <a:endParaRPr lang="en-US" sz="2400"/>
          </a:p>
        </p:txBody>
      </p:sp>
      <p:sp>
        <p:nvSpPr>
          <p:cNvPr id="39002" name="Rectangle 95"/>
          <p:cNvSpPr>
            <a:spLocks noChangeArrowheads="1"/>
          </p:cNvSpPr>
          <p:nvPr/>
        </p:nvSpPr>
        <p:spPr bwMode="auto">
          <a:xfrm>
            <a:off x="1568450" y="4502150"/>
            <a:ext cx="88900" cy="212725"/>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en-US" sz="2400"/>
          </a:p>
        </p:txBody>
      </p:sp>
      <p:sp>
        <p:nvSpPr>
          <p:cNvPr id="39003" name="Rectangle 96"/>
          <p:cNvSpPr>
            <a:spLocks noChangeArrowheads="1"/>
          </p:cNvSpPr>
          <p:nvPr/>
        </p:nvSpPr>
        <p:spPr bwMode="auto">
          <a:xfrm>
            <a:off x="2520950" y="4502150"/>
            <a:ext cx="88900" cy="212725"/>
          </a:xfrm>
          <a:prstGeom prst="rect">
            <a:avLst/>
          </a:prstGeom>
          <a:noFill/>
          <a:ln w="9525">
            <a:noFill/>
            <a:miter lim="800000"/>
            <a:headEnd/>
            <a:tailEnd/>
          </a:ln>
        </p:spPr>
        <p:txBody>
          <a:bodyPr wrap="none" lIns="0" tIns="0" rIns="0" bIns="0">
            <a:spAutoFit/>
          </a:bodyPr>
          <a:lstStyle/>
          <a:p>
            <a:r>
              <a:rPr lang="en-US" sz="1400">
                <a:solidFill>
                  <a:srgbClr val="000000"/>
                </a:solidFill>
              </a:rPr>
              <a:t>5</a:t>
            </a:r>
            <a:endParaRPr lang="en-US" sz="2400"/>
          </a:p>
        </p:txBody>
      </p:sp>
      <p:sp>
        <p:nvSpPr>
          <p:cNvPr id="39004" name="Rectangle 97"/>
          <p:cNvSpPr>
            <a:spLocks noChangeArrowheads="1"/>
          </p:cNvSpPr>
          <p:nvPr/>
        </p:nvSpPr>
        <p:spPr bwMode="auto">
          <a:xfrm>
            <a:off x="3425825" y="450215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sz="2400"/>
          </a:p>
        </p:txBody>
      </p:sp>
      <p:sp>
        <p:nvSpPr>
          <p:cNvPr id="39005" name="Rectangle 98"/>
          <p:cNvSpPr>
            <a:spLocks noChangeArrowheads="1"/>
          </p:cNvSpPr>
          <p:nvPr/>
        </p:nvSpPr>
        <p:spPr bwMode="auto">
          <a:xfrm>
            <a:off x="4379913" y="450215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15</a:t>
            </a:r>
            <a:endParaRPr lang="en-US" sz="2400"/>
          </a:p>
        </p:txBody>
      </p:sp>
      <p:sp>
        <p:nvSpPr>
          <p:cNvPr id="39006" name="Rectangle 99"/>
          <p:cNvSpPr>
            <a:spLocks noChangeArrowheads="1"/>
          </p:cNvSpPr>
          <p:nvPr/>
        </p:nvSpPr>
        <p:spPr bwMode="auto">
          <a:xfrm>
            <a:off x="5324475" y="450215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20</a:t>
            </a:r>
            <a:endParaRPr lang="en-US" sz="2400"/>
          </a:p>
        </p:txBody>
      </p:sp>
      <p:sp>
        <p:nvSpPr>
          <p:cNvPr id="39007" name="Rectangle 100"/>
          <p:cNvSpPr>
            <a:spLocks noChangeArrowheads="1"/>
          </p:cNvSpPr>
          <p:nvPr/>
        </p:nvSpPr>
        <p:spPr bwMode="auto">
          <a:xfrm>
            <a:off x="6276975" y="450215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25</a:t>
            </a:r>
            <a:endParaRPr lang="en-US" sz="2400"/>
          </a:p>
        </p:txBody>
      </p:sp>
      <p:sp>
        <p:nvSpPr>
          <p:cNvPr id="39008" name="Rectangle 101"/>
          <p:cNvSpPr>
            <a:spLocks noChangeArrowheads="1"/>
          </p:cNvSpPr>
          <p:nvPr/>
        </p:nvSpPr>
        <p:spPr bwMode="auto">
          <a:xfrm>
            <a:off x="7221538" y="450215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rPr>
              <a:t>30</a:t>
            </a:r>
            <a:endParaRPr lang="en-US" sz="2400"/>
          </a:p>
        </p:txBody>
      </p:sp>
      <p:sp>
        <p:nvSpPr>
          <p:cNvPr id="39009" name="Rectangle 102"/>
          <p:cNvSpPr>
            <a:spLocks noChangeArrowheads="1"/>
          </p:cNvSpPr>
          <p:nvPr/>
        </p:nvSpPr>
        <p:spPr bwMode="auto">
          <a:xfrm>
            <a:off x="7150100" y="4699000"/>
            <a:ext cx="393700" cy="274638"/>
          </a:xfrm>
          <a:prstGeom prst="rect">
            <a:avLst/>
          </a:prstGeom>
          <a:noFill/>
          <a:ln w="9525">
            <a:noFill/>
            <a:miter lim="800000"/>
            <a:headEnd/>
            <a:tailEnd/>
          </a:ln>
        </p:spPr>
        <p:txBody>
          <a:bodyPr wrap="none" lIns="0" tIns="0" rIns="0" bIns="0">
            <a:spAutoFit/>
          </a:bodyPr>
          <a:lstStyle/>
          <a:p>
            <a:r>
              <a:rPr lang="en-US">
                <a:solidFill>
                  <a:srgbClr val="000000"/>
                </a:solidFill>
              </a:rPr>
              <a:t>Day</a:t>
            </a:r>
            <a:endParaRPr lang="en-US" sz="3200"/>
          </a:p>
        </p:txBody>
      </p:sp>
      <p:grpSp>
        <p:nvGrpSpPr>
          <p:cNvPr id="39010" name="Group 103"/>
          <p:cNvGrpSpPr>
            <a:grpSpLocks/>
          </p:cNvGrpSpPr>
          <p:nvPr/>
        </p:nvGrpSpPr>
        <p:grpSpPr bwMode="auto">
          <a:xfrm>
            <a:off x="1981200" y="1752600"/>
            <a:ext cx="1677988" cy="571500"/>
            <a:chOff x="4722" y="1697"/>
            <a:chExt cx="692" cy="264"/>
          </a:xfrm>
        </p:grpSpPr>
        <p:sp>
          <p:nvSpPr>
            <p:cNvPr id="39017" name="Rectangle 104"/>
            <p:cNvSpPr>
              <a:spLocks noChangeArrowheads="1"/>
            </p:cNvSpPr>
            <p:nvPr/>
          </p:nvSpPr>
          <p:spPr bwMode="auto">
            <a:xfrm>
              <a:off x="4722" y="1697"/>
              <a:ext cx="692" cy="264"/>
            </a:xfrm>
            <a:prstGeom prst="rect">
              <a:avLst/>
            </a:prstGeom>
            <a:solidFill>
              <a:srgbClr val="FFFFFF"/>
            </a:solidFill>
            <a:ln w="0">
              <a:solidFill>
                <a:srgbClr val="000000"/>
              </a:solidFill>
              <a:miter lim="800000"/>
              <a:headEnd/>
              <a:tailEnd/>
            </a:ln>
          </p:spPr>
          <p:txBody>
            <a:bodyPr/>
            <a:lstStyle/>
            <a:p>
              <a:endParaRPr lang="en-US"/>
            </a:p>
          </p:txBody>
        </p:sp>
        <p:sp>
          <p:nvSpPr>
            <p:cNvPr id="39018" name="Freeform 105"/>
            <p:cNvSpPr>
              <a:spLocks/>
            </p:cNvSpPr>
            <p:nvPr/>
          </p:nvSpPr>
          <p:spPr bwMode="auto">
            <a:xfrm>
              <a:off x="4759" y="1753"/>
              <a:ext cx="37" cy="36"/>
            </a:xfrm>
            <a:custGeom>
              <a:avLst/>
              <a:gdLst>
                <a:gd name="T0" fmla="*/ 18 w 37"/>
                <a:gd name="T1" fmla="*/ 0 h 36"/>
                <a:gd name="T2" fmla="*/ 37 w 37"/>
                <a:gd name="T3" fmla="*/ 18 h 36"/>
                <a:gd name="T4" fmla="*/ 18 w 37"/>
                <a:gd name="T5" fmla="*/ 36 h 36"/>
                <a:gd name="T6" fmla="*/ 0 w 37"/>
                <a:gd name="T7" fmla="*/ 18 h 36"/>
                <a:gd name="T8" fmla="*/ 18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9019" name="Rectangle 106"/>
            <p:cNvSpPr>
              <a:spLocks noChangeArrowheads="1"/>
            </p:cNvSpPr>
            <p:nvPr/>
          </p:nvSpPr>
          <p:spPr bwMode="auto">
            <a:xfrm>
              <a:off x="4820" y="1716"/>
              <a:ext cx="499" cy="114"/>
            </a:xfrm>
            <a:prstGeom prst="rect">
              <a:avLst/>
            </a:prstGeom>
            <a:noFill/>
            <a:ln w="9525">
              <a:noFill/>
              <a:miter lim="800000"/>
              <a:headEnd/>
              <a:tailEnd/>
            </a:ln>
          </p:spPr>
          <p:txBody>
            <a:bodyPr lIns="0" tIns="0" rIns="0" bIns="0">
              <a:spAutoFit/>
            </a:bodyPr>
            <a:lstStyle/>
            <a:p>
              <a:r>
                <a:rPr lang="en-US" sz="1600">
                  <a:solidFill>
                    <a:srgbClr val="000000"/>
                  </a:solidFill>
                </a:rPr>
                <a:t>Demand</a:t>
              </a:r>
              <a:endParaRPr lang="en-US" sz="2800"/>
            </a:p>
          </p:txBody>
        </p:sp>
        <p:sp>
          <p:nvSpPr>
            <p:cNvPr id="39020" name="Rectangle 107"/>
            <p:cNvSpPr>
              <a:spLocks noChangeArrowheads="1"/>
            </p:cNvSpPr>
            <p:nvPr/>
          </p:nvSpPr>
          <p:spPr bwMode="auto">
            <a:xfrm>
              <a:off x="4759" y="1881"/>
              <a:ext cx="37" cy="37"/>
            </a:xfrm>
            <a:prstGeom prst="rect">
              <a:avLst/>
            </a:prstGeom>
            <a:solidFill>
              <a:srgbClr val="FF00FF"/>
            </a:solidFill>
            <a:ln w="9525">
              <a:solidFill>
                <a:srgbClr val="FF00FF"/>
              </a:solidFill>
              <a:miter lim="800000"/>
              <a:headEnd/>
              <a:tailEnd/>
            </a:ln>
          </p:spPr>
          <p:txBody>
            <a:bodyPr/>
            <a:lstStyle/>
            <a:p>
              <a:endParaRPr lang="en-US"/>
            </a:p>
          </p:txBody>
        </p:sp>
        <p:sp>
          <p:nvSpPr>
            <p:cNvPr id="39021" name="Rectangle 108"/>
            <p:cNvSpPr>
              <a:spLocks noChangeArrowheads="1"/>
            </p:cNvSpPr>
            <p:nvPr/>
          </p:nvSpPr>
          <p:spPr bwMode="auto">
            <a:xfrm>
              <a:off x="4816" y="1838"/>
              <a:ext cx="369" cy="113"/>
            </a:xfrm>
            <a:prstGeom prst="rect">
              <a:avLst/>
            </a:prstGeom>
            <a:noFill/>
            <a:ln w="9525">
              <a:noFill/>
              <a:miter lim="800000"/>
              <a:headEnd/>
              <a:tailEnd/>
            </a:ln>
          </p:spPr>
          <p:txBody>
            <a:bodyPr wrap="none" lIns="0" tIns="0" rIns="0" bIns="0">
              <a:spAutoFit/>
            </a:bodyPr>
            <a:lstStyle/>
            <a:p>
              <a:r>
                <a:rPr lang="en-US" sz="1600">
                  <a:solidFill>
                    <a:srgbClr val="000000"/>
                  </a:solidFill>
                </a:rPr>
                <a:t>Production</a:t>
              </a:r>
              <a:endParaRPr lang="en-US" sz="2800"/>
            </a:p>
          </p:txBody>
        </p:sp>
      </p:grpSp>
      <p:sp>
        <p:nvSpPr>
          <p:cNvPr id="39011" name="Freeform 109"/>
          <p:cNvSpPr>
            <a:spLocks/>
          </p:cNvSpPr>
          <p:nvPr/>
        </p:nvSpPr>
        <p:spPr bwMode="auto">
          <a:xfrm>
            <a:off x="3238500" y="2946400"/>
            <a:ext cx="58738" cy="57150"/>
          </a:xfrm>
          <a:custGeom>
            <a:avLst/>
            <a:gdLst>
              <a:gd name="T0" fmla="*/ 18 w 37"/>
              <a:gd name="T1" fmla="*/ 0 h 36"/>
              <a:gd name="T2" fmla="*/ 37 w 37"/>
              <a:gd name="T3" fmla="*/ 18 h 36"/>
              <a:gd name="T4" fmla="*/ 18 w 37"/>
              <a:gd name="T5" fmla="*/ 36 h 36"/>
              <a:gd name="T6" fmla="*/ 0 w 37"/>
              <a:gd name="T7" fmla="*/ 18 h 36"/>
              <a:gd name="T8" fmla="*/ 18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000080"/>
          </a:solidFill>
          <a:ln w="9525">
            <a:solidFill>
              <a:srgbClr val="000080"/>
            </a:solidFill>
            <a:round/>
            <a:headEnd/>
            <a:tailEnd/>
          </a:ln>
        </p:spPr>
        <p:txBody>
          <a:bodyPr/>
          <a:lstStyle/>
          <a:p>
            <a:endParaRPr lang="en-US"/>
          </a:p>
        </p:txBody>
      </p:sp>
      <p:sp>
        <p:nvSpPr>
          <p:cNvPr id="39012" name="AutoShape 110"/>
          <p:cNvSpPr>
            <a:spLocks/>
          </p:cNvSpPr>
          <p:nvPr/>
        </p:nvSpPr>
        <p:spPr bwMode="auto">
          <a:xfrm rot="-7138781">
            <a:off x="2844800" y="2451100"/>
            <a:ext cx="228600" cy="914400"/>
          </a:xfrm>
          <a:prstGeom prst="righ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39013" name="AutoShape 111"/>
          <p:cNvSpPr>
            <a:spLocks/>
          </p:cNvSpPr>
          <p:nvPr/>
        </p:nvSpPr>
        <p:spPr bwMode="auto">
          <a:xfrm rot="-7197804">
            <a:off x="4556125" y="1814513"/>
            <a:ext cx="190500" cy="1219200"/>
          </a:xfrm>
          <a:prstGeom prst="rightBrace">
            <a:avLst>
              <a:gd name="adj1" fmla="val 53333"/>
              <a:gd name="adj2" fmla="val 50000"/>
            </a:avLst>
          </a:prstGeom>
          <a:noFill/>
          <a:ln w="9525">
            <a:solidFill>
              <a:schemeClr val="tx1"/>
            </a:solidFill>
            <a:round/>
            <a:headEnd/>
            <a:tailEnd/>
          </a:ln>
        </p:spPr>
        <p:txBody>
          <a:bodyPr wrap="none" anchor="ctr"/>
          <a:lstStyle/>
          <a:p>
            <a:endParaRPr lang="en-US"/>
          </a:p>
        </p:txBody>
      </p:sp>
      <p:sp>
        <p:nvSpPr>
          <p:cNvPr id="39014" name="Text Box 112"/>
          <p:cNvSpPr txBox="1">
            <a:spLocks noChangeArrowheads="1"/>
          </p:cNvSpPr>
          <p:nvPr/>
        </p:nvSpPr>
        <p:spPr bwMode="auto">
          <a:xfrm rot="-1688071">
            <a:off x="2513013" y="2533650"/>
            <a:ext cx="674687" cy="336550"/>
          </a:xfrm>
          <a:prstGeom prst="rect">
            <a:avLst/>
          </a:prstGeom>
          <a:noFill/>
          <a:ln w="9525">
            <a:noFill/>
            <a:miter lim="800000"/>
            <a:headEnd/>
            <a:tailEnd/>
          </a:ln>
        </p:spPr>
        <p:txBody>
          <a:bodyPr wrap="none">
            <a:spAutoFit/>
          </a:bodyPr>
          <a:lstStyle/>
          <a:p>
            <a:r>
              <a:rPr lang="en-US" sz="1600"/>
              <a:t>Run 1</a:t>
            </a:r>
          </a:p>
        </p:txBody>
      </p:sp>
      <p:sp>
        <p:nvSpPr>
          <p:cNvPr id="39015" name="Text Box 113"/>
          <p:cNvSpPr txBox="1">
            <a:spLocks noChangeArrowheads="1"/>
          </p:cNvSpPr>
          <p:nvPr/>
        </p:nvSpPr>
        <p:spPr bwMode="auto">
          <a:xfrm rot="-1953063">
            <a:off x="4102100" y="2032000"/>
            <a:ext cx="674688" cy="336550"/>
          </a:xfrm>
          <a:prstGeom prst="rect">
            <a:avLst/>
          </a:prstGeom>
          <a:noFill/>
          <a:ln w="9525">
            <a:noFill/>
            <a:miter lim="800000"/>
            <a:headEnd/>
            <a:tailEnd/>
          </a:ln>
        </p:spPr>
        <p:txBody>
          <a:bodyPr wrap="none">
            <a:spAutoFit/>
          </a:bodyPr>
          <a:lstStyle/>
          <a:p>
            <a:r>
              <a:rPr lang="en-US" sz="1600"/>
              <a:t>Run 2</a:t>
            </a:r>
          </a:p>
        </p:txBody>
      </p:sp>
      <p:sp>
        <p:nvSpPr>
          <p:cNvPr id="39016" name="Text Box 114"/>
          <p:cNvSpPr txBox="1">
            <a:spLocks noChangeArrowheads="1"/>
          </p:cNvSpPr>
          <p:nvPr/>
        </p:nvSpPr>
        <p:spPr bwMode="auto">
          <a:xfrm>
            <a:off x="0" y="5181600"/>
            <a:ext cx="9144000" cy="954107"/>
          </a:xfrm>
          <a:prstGeom prst="rect">
            <a:avLst/>
          </a:prstGeom>
          <a:noFill/>
          <a:ln w="9525">
            <a:noFill/>
            <a:miter lim="800000"/>
            <a:headEnd/>
            <a:tailEnd/>
          </a:ln>
        </p:spPr>
        <p:txBody>
          <a:bodyPr wrap="square">
            <a:spAutoFit/>
          </a:bodyPr>
          <a:lstStyle/>
          <a:p>
            <a:r>
              <a:rPr lang="en-US" sz="2800" dirty="0" err="1"/>
              <a:t>Takt</a:t>
            </a:r>
            <a:r>
              <a:rPr lang="en-US" sz="2800" dirty="0"/>
              <a:t> Time allows </a:t>
            </a:r>
            <a:r>
              <a:rPr lang="en-US" sz="2800" dirty="0" smtClean="0"/>
              <a:t>to </a:t>
            </a:r>
            <a:r>
              <a:rPr lang="en-US" sz="2800" dirty="0"/>
              <a:t>smooth external demand variation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143000"/>
          </a:xfrm>
        </p:spPr>
        <p:txBody>
          <a:bodyPr/>
          <a:lstStyle/>
          <a:p>
            <a:pPr eaLnBrk="1" hangingPunct="1"/>
            <a:r>
              <a:rPr lang="en-US" dirty="0" err="1" smtClean="0">
                <a:ea typeface="ＭＳ Ｐゴシック" charset="-128"/>
              </a:rPr>
              <a:t>Takt</a:t>
            </a:r>
            <a:r>
              <a:rPr lang="en-US" dirty="0" smtClean="0">
                <a:ea typeface="ＭＳ Ｐゴシック" charset="-128"/>
              </a:rPr>
              <a:t> Time: Summary</a:t>
            </a:r>
          </a:p>
        </p:txBody>
      </p:sp>
      <p:sp>
        <p:nvSpPr>
          <p:cNvPr id="39939" name="Content Placeholder 2"/>
          <p:cNvSpPr>
            <a:spLocks noGrp="1"/>
          </p:cNvSpPr>
          <p:nvPr>
            <p:ph idx="1"/>
          </p:nvPr>
        </p:nvSpPr>
        <p:spPr>
          <a:xfrm>
            <a:off x="228600" y="1295400"/>
            <a:ext cx="8915400" cy="5064125"/>
          </a:xfrm>
        </p:spPr>
        <p:txBody>
          <a:bodyPr/>
          <a:lstStyle/>
          <a:p>
            <a:r>
              <a:rPr lang="en-US" b="1" dirty="0" err="1" smtClean="0">
                <a:ea typeface="ＭＳ Ｐゴシック" charset="-128"/>
              </a:rPr>
              <a:t>Takt</a:t>
            </a:r>
            <a:r>
              <a:rPr lang="en-US" b="1" dirty="0" smtClean="0">
                <a:ea typeface="ＭＳ Ｐゴシック" charset="-128"/>
              </a:rPr>
              <a:t> time</a:t>
            </a:r>
            <a:r>
              <a:rPr lang="en-US" dirty="0" smtClean="0">
                <a:ea typeface="ＭＳ Ｐゴシック" charset="-128"/>
              </a:rPr>
              <a:t> is used to represent customer demand. It is expressed in terms of the </a:t>
            </a:r>
            <a:r>
              <a:rPr lang="en-US" b="1" dirty="0" smtClean="0">
                <a:ea typeface="ＭＳ Ｐゴシック" charset="-128"/>
              </a:rPr>
              <a:t>time available to make one unit to keep pace with customer demand.</a:t>
            </a:r>
          </a:p>
          <a:p>
            <a:endParaRPr lang="en-US" b="1" dirty="0" smtClean="0">
              <a:ea typeface="ＭＳ Ｐゴシック" charset="-128"/>
            </a:endParaRPr>
          </a:p>
          <a:p>
            <a:r>
              <a:rPr lang="en-US" dirty="0" smtClean="0">
                <a:ea typeface="ＭＳ Ｐゴシック" charset="-128"/>
              </a:rPr>
              <a:t>Primary purpose of calculating </a:t>
            </a:r>
            <a:r>
              <a:rPr lang="en-US" dirty="0" err="1" smtClean="0">
                <a:ea typeface="ＭＳ Ｐゴシック" charset="-128"/>
              </a:rPr>
              <a:t>takt</a:t>
            </a:r>
            <a:r>
              <a:rPr lang="en-US" dirty="0" smtClean="0">
                <a:ea typeface="ＭＳ Ｐゴシック" charset="-128"/>
              </a:rPr>
              <a:t> time is to match external demand with internal capacity.</a:t>
            </a:r>
          </a:p>
          <a:p>
            <a:endParaRPr lang="en-US" dirty="0" smtClean="0">
              <a:ea typeface="ＭＳ Ｐゴシック" charset="-128"/>
            </a:endParaRPr>
          </a:p>
          <a:p>
            <a:r>
              <a:rPr lang="en-US" dirty="0" err="1" smtClean="0">
                <a:ea typeface="ＭＳ Ｐゴシック" charset="-128"/>
              </a:rPr>
              <a:t>Takt</a:t>
            </a:r>
            <a:r>
              <a:rPr lang="en-US" dirty="0" smtClean="0">
                <a:ea typeface="ＭＳ Ｐゴシック" charset="-128"/>
              </a:rPr>
              <a:t> time should only be adjusted when it is clear that customer demand has changed, not based on temporary noise.</a:t>
            </a:r>
          </a:p>
          <a:p>
            <a:pPr lvl="2" eaLnBrk="1" hangingPunct="1"/>
            <a:endParaRPr lang="en-US"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143000"/>
          </a:xfrm>
        </p:spPr>
        <p:txBody>
          <a:bodyPr/>
          <a:lstStyle/>
          <a:p>
            <a:pPr eaLnBrk="1" hangingPunct="1"/>
            <a:r>
              <a:rPr lang="en-US" dirty="0" smtClean="0">
                <a:ea typeface="ＭＳ Ｐゴシック" charset="-128"/>
              </a:rPr>
              <a:t>Average Labor Content</a:t>
            </a:r>
          </a:p>
        </p:txBody>
      </p:sp>
      <p:sp>
        <p:nvSpPr>
          <p:cNvPr id="40963" name="Content Placeholder 2"/>
          <p:cNvSpPr>
            <a:spLocks noGrp="1"/>
          </p:cNvSpPr>
          <p:nvPr>
            <p:ph idx="1"/>
          </p:nvPr>
        </p:nvSpPr>
        <p:spPr>
          <a:xfrm>
            <a:off x="0" y="1295400"/>
            <a:ext cx="8915400" cy="1025525"/>
          </a:xfrm>
        </p:spPr>
        <p:txBody>
          <a:bodyPr/>
          <a:lstStyle/>
          <a:p>
            <a:pPr eaLnBrk="1" hangingPunct="1">
              <a:buNone/>
            </a:pPr>
            <a:r>
              <a:rPr lang="en-US" sz="2400" dirty="0" smtClean="0">
                <a:ea typeface="ＭＳ Ｐゴシック" charset="-128"/>
              </a:rPr>
              <a:t>Average labor content is the minimum number of workers to sustain operations.</a:t>
            </a:r>
          </a:p>
          <a:p>
            <a:pPr eaLnBrk="1" hangingPunct="1">
              <a:buNone/>
            </a:pPr>
            <a:endParaRPr lang="en-US" sz="2400" dirty="0" smtClean="0">
              <a:ea typeface="ＭＳ Ｐゴシック" charset="-128"/>
            </a:endParaRPr>
          </a:p>
        </p:txBody>
      </p:sp>
      <p:graphicFrame>
        <p:nvGraphicFramePr>
          <p:cNvPr id="5" name="Table 4"/>
          <p:cNvGraphicFramePr>
            <a:graphicFrameLocks noGrp="1" noChangeAspect="1"/>
          </p:cNvGraphicFramePr>
          <p:nvPr/>
        </p:nvGraphicFramePr>
        <p:xfrm>
          <a:off x="1676400" y="2209800"/>
          <a:ext cx="5562599" cy="1428587"/>
        </p:xfrm>
        <a:graphic>
          <a:graphicData uri="http://schemas.openxmlformats.org/drawingml/2006/table">
            <a:tbl>
              <a:tblPr/>
              <a:tblGrid>
                <a:gridCol w="1470999">
                  <a:extLst>
                    <a:ext uri="{9D8B030D-6E8A-4147-A177-3AD203B41FA5}">
                      <a16:colId xmlns:a16="http://schemas.microsoft.com/office/drawing/2014/main" val="20000"/>
                    </a:ext>
                  </a:extLst>
                </a:gridCol>
                <a:gridCol w="1022900">
                  <a:extLst>
                    <a:ext uri="{9D8B030D-6E8A-4147-A177-3AD203B41FA5}">
                      <a16:colId xmlns:a16="http://schemas.microsoft.com/office/drawing/2014/main" val="20001"/>
                    </a:ext>
                  </a:extLst>
                </a:gridCol>
                <a:gridCol w="1022900">
                  <a:extLst>
                    <a:ext uri="{9D8B030D-6E8A-4147-A177-3AD203B41FA5}">
                      <a16:colId xmlns:a16="http://schemas.microsoft.com/office/drawing/2014/main" val="20002"/>
                    </a:ext>
                  </a:extLst>
                </a:gridCol>
                <a:gridCol w="1022900">
                  <a:extLst>
                    <a:ext uri="{9D8B030D-6E8A-4147-A177-3AD203B41FA5}">
                      <a16:colId xmlns:a16="http://schemas.microsoft.com/office/drawing/2014/main" val="20003"/>
                    </a:ext>
                  </a:extLst>
                </a:gridCol>
                <a:gridCol w="1022900">
                  <a:extLst>
                    <a:ext uri="{9D8B030D-6E8A-4147-A177-3AD203B41FA5}">
                      <a16:colId xmlns:a16="http://schemas.microsoft.com/office/drawing/2014/main" val="20004"/>
                    </a:ext>
                  </a:extLst>
                </a:gridCol>
              </a:tblGrid>
              <a:tr h="400879">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ＭＳ Ｐゴシック" charset="-128"/>
                        </a:rPr>
                        <a:t>Demand percentages for </a:t>
                      </a:r>
                      <a:r>
                        <a:rPr kumimoji="0" lang="en-US" sz="2000" b="1" i="0" u="none" strike="noStrike" cap="none" normalizeH="0" baseline="0" dirty="0" err="1" smtClean="0">
                          <a:ln>
                            <a:noFill/>
                          </a:ln>
                          <a:solidFill>
                            <a:srgbClr val="000000"/>
                          </a:solidFill>
                          <a:effectLst/>
                          <a:latin typeface="Calibri" pitchFamily="34" charset="0"/>
                          <a:ea typeface="ＭＳ Ｐゴシック" charset="-128"/>
                        </a:rPr>
                        <a:t>Hungama</a:t>
                      </a:r>
                      <a:r>
                        <a:rPr kumimoji="0" lang="en-US" sz="2000" b="1" i="0" u="none" strike="noStrike" cap="none" normalizeH="0" baseline="0" dirty="0" smtClean="0">
                          <a:ln>
                            <a:noFill/>
                          </a:ln>
                          <a:solidFill>
                            <a:srgbClr val="000000"/>
                          </a:solidFill>
                          <a:effectLst/>
                          <a:latin typeface="Calibri" pitchFamily="34" charset="0"/>
                          <a:ea typeface="ＭＳ Ｐゴシック" charset="-128"/>
                        </a:rPr>
                        <a:t>, Inc., Tasks</a:t>
                      </a:r>
                    </a:p>
                  </a:txBody>
                  <a:tcPr marL="9525" marR="9525" marT="9525"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69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 </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RUNS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RAPS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RAINS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RERUNS</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200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Jobs/Day</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12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18</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200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 of Total</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ＭＳ Ｐゴシック" charset="-128"/>
                        </a:rPr>
                        <a:t>10%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30%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15%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ＭＳ Ｐゴシック" charset="-128"/>
                        </a:rPr>
                        <a:t>45%</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noChangeAspect="1"/>
          </p:cNvGraphicFramePr>
          <p:nvPr/>
        </p:nvGraphicFramePr>
        <p:xfrm>
          <a:off x="1676400" y="3733797"/>
          <a:ext cx="5562599" cy="2514605"/>
        </p:xfrm>
        <a:graphic>
          <a:graphicData uri="http://schemas.openxmlformats.org/drawingml/2006/table">
            <a:tbl>
              <a:tblPr/>
              <a:tblGrid>
                <a:gridCol w="1470999">
                  <a:extLst>
                    <a:ext uri="{9D8B030D-6E8A-4147-A177-3AD203B41FA5}">
                      <a16:colId xmlns:a16="http://schemas.microsoft.com/office/drawing/2014/main" val="20000"/>
                    </a:ext>
                  </a:extLst>
                </a:gridCol>
                <a:gridCol w="1022900">
                  <a:extLst>
                    <a:ext uri="{9D8B030D-6E8A-4147-A177-3AD203B41FA5}">
                      <a16:colId xmlns:a16="http://schemas.microsoft.com/office/drawing/2014/main" val="20001"/>
                    </a:ext>
                  </a:extLst>
                </a:gridCol>
                <a:gridCol w="1022900">
                  <a:extLst>
                    <a:ext uri="{9D8B030D-6E8A-4147-A177-3AD203B41FA5}">
                      <a16:colId xmlns:a16="http://schemas.microsoft.com/office/drawing/2014/main" val="20002"/>
                    </a:ext>
                  </a:extLst>
                </a:gridCol>
                <a:gridCol w="1022900">
                  <a:extLst>
                    <a:ext uri="{9D8B030D-6E8A-4147-A177-3AD203B41FA5}">
                      <a16:colId xmlns:a16="http://schemas.microsoft.com/office/drawing/2014/main" val="20003"/>
                    </a:ext>
                  </a:extLst>
                </a:gridCol>
                <a:gridCol w="1022900">
                  <a:extLst>
                    <a:ext uri="{9D8B030D-6E8A-4147-A177-3AD203B41FA5}">
                      <a16:colId xmlns:a16="http://schemas.microsoft.com/office/drawing/2014/main" val="20004"/>
                    </a:ext>
                  </a:extLst>
                </a:gridCol>
              </a:tblGrid>
              <a:tr h="400879">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ＭＳ Ｐゴシック" charset="-128"/>
                        </a:rPr>
                        <a:t>Operation times for </a:t>
                      </a:r>
                      <a:r>
                        <a:rPr kumimoji="0" lang="en-US" sz="2000" b="1" i="0" u="none" strike="noStrike" cap="none" normalizeH="0" baseline="0" dirty="0" err="1" smtClean="0">
                          <a:ln>
                            <a:noFill/>
                          </a:ln>
                          <a:solidFill>
                            <a:srgbClr val="000000"/>
                          </a:solidFill>
                          <a:effectLst/>
                          <a:latin typeface="Calibri" pitchFamily="34" charset="0"/>
                          <a:ea typeface="ＭＳ Ｐゴシック" charset="-128"/>
                        </a:rPr>
                        <a:t>Hungama</a:t>
                      </a:r>
                      <a:r>
                        <a:rPr kumimoji="0" lang="en-US" sz="2000" b="1" i="0" u="none" strike="noStrike" cap="none" normalizeH="0" baseline="0" dirty="0" smtClean="0">
                          <a:ln>
                            <a:noFill/>
                          </a:ln>
                          <a:solidFill>
                            <a:srgbClr val="000000"/>
                          </a:solidFill>
                          <a:effectLst/>
                          <a:latin typeface="Calibri" pitchFamily="34" charset="0"/>
                          <a:ea typeface="ＭＳ Ｐゴシック" charset="-128"/>
                        </a:rPr>
                        <a:t>, Inc. in (Minutes)</a:t>
                      </a:r>
                    </a:p>
                  </a:txBody>
                  <a:tcPr marL="9525" marR="9525" marT="9525"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696">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ＭＳ Ｐゴシック" charset="-128"/>
                      </a:endParaRP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RUNS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RAPS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RAINS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RERUNS</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200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Distribution</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58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ＭＳ Ｐゴシック" charset="-128"/>
                        </a:rPr>
                        <a:t>50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44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28</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200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Underwriting</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43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40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23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19</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200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Rating</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72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65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68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75</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200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Policy writing</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67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55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50</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200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ＭＳ Ｐゴシック" charset="-128"/>
                        </a:rPr>
                        <a:t>Total Labor</a:t>
                      </a:r>
                    </a:p>
                  </a:txBody>
                  <a:tcPr marL="9525" marR="9525" marT="9525" marB="0"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240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155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charset="-128"/>
                        </a:rPr>
                        <a:t>190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ＭＳ Ｐゴシック" charset="-128"/>
                        </a:rPr>
                        <a:t>172</a:t>
                      </a:r>
                    </a:p>
                  </a:txBody>
                  <a:tcPr marL="9525" marR="9525" marT="9525" marB="0"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143000"/>
          </a:xfrm>
        </p:spPr>
        <p:txBody>
          <a:bodyPr/>
          <a:lstStyle/>
          <a:p>
            <a:pPr eaLnBrk="1" hangingPunct="1"/>
            <a:r>
              <a:rPr lang="en-US" dirty="0" smtClean="0">
                <a:ea typeface="ＭＳ Ｐゴシック" charset="-128"/>
              </a:rPr>
              <a:t>Average Labor Content</a:t>
            </a:r>
          </a:p>
        </p:txBody>
      </p:sp>
      <p:graphicFrame>
        <p:nvGraphicFramePr>
          <p:cNvPr id="71682" name="Object 2"/>
          <p:cNvGraphicFramePr>
            <a:graphicFrameLocks noGrp="1" noChangeAspect="1"/>
          </p:cNvGraphicFramePr>
          <p:nvPr>
            <p:ph idx="1"/>
          </p:nvPr>
        </p:nvGraphicFramePr>
        <p:xfrm>
          <a:off x="304800" y="1597025"/>
          <a:ext cx="6105525" cy="785813"/>
        </p:xfrm>
        <a:graphic>
          <a:graphicData uri="http://schemas.openxmlformats.org/presentationml/2006/ole">
            <mc:AlternateContent xmlns:mc="http://schemas.openxmlformats.org/markup-compatibility/2006">
              <mc:Choice xmlns:v="urn:schemas-microsoft-com:vml" Requires="v">
                <p:oleObj spid="_x0000_s71686" name="Equation" r:id="rId3" imgW="3060360" imgH="393480" progId="Equation.3">
                  <p:embed/>
                </p:oleObj>
              </mc:Choice>
              <mc:Fallback>
                <p:oleObj name="Equation" r:id="rId3" imgW="30603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97025"/>
                        <a:ext cx="6105525"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3" name="Object 3"/>
          <p:cNvGraphicFramePr>
            <a:graphicFrameLocks noChangeAspect="1"/>
          </p:cNvGraphicFramePr>
          <p:nvPr/>
        </p:nvGraphicFramePr>
        <p:xfrm>
          <a:off x="0" y="2590800"/>
          <a:ext cx="9238833" cy="838200"/>
        </p:xfrm>
        <a:graphic>
          <a:graphicData uri="http://schemas.openxmlformats.org/presentationml/2006/ole">
            <mc:AlternateContent xmlns:mc="http://schemas.openxmlformats.org/markup-compatibility/2006">
              <mc:Choice xmlns:v="urn:schemas-microsoft-com:vml" Requires="v">
                <p:oleObj spid="_x0000_s71687" name="Equation" r:id="rId5" imgW="4762440" imgH="431640" progId="Equation.3">
                  <p:embed/>
                </p:oleObj>
              </mc:Choice>
              <mc:Fallback>
                <p:oleObj name="Equation" r:id="rId5" imgW="47624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90800"/>
                        <a:ext cx="923883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4" name="Object 4"/>
          <p:cNvGraphicFramePr>
            <a:graphicFrameLocks noChangeAspect="1"/>
          </p:cNvGraphicFramePr>
          <p:nvPr/>
        </p:nvGraphicFramePr>
        <p:xfrm>
          <a:off x="88900" y="4191000"/>
          <a:ext cx="7454900" cy="865188"/>
        </p:xfrm>
        <a:graphic>
          <a:graphicData uri="http://schemas.openxmlformats.org/presentationml/2006/ole">
            <mc:AlternateContent xmlns:mc="http://schemas.openxmlformats.org/markup-compatibility/2006">
              <mc:Choice xmlns:v="urn:schemas-microsoft-com:vml" Requires="v">
                <p:oleObj spid="_x0000_s71688" name="Equation" r:id="rId7" imgW="3720960" imgH="431640" progId="Equation.3">
                  <p:embed/>
                </p:oleObj>
              </mc:Choice>
              <mc:Fallback>
                <p:oleObj name="Equation" r:id="rId7" imgW="372096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 y="4191000"/>
                        <a:ext cx="745490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2"/>
          <p:cNvSpPr txBox="1">
            <a:spLocks/>
          </p:cNvSpPr>
          <p:nvPr/>
        </p:nvSpPr>
        <p:spPr bwMode="auto">
          <a:xfrm>
            <a:off x="0" y="3581400"/>
            <a:ext cx="9144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5000"/>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Average labor content = 0.10 (240) + 0.30 (155) + 0.15 (190) + 0.45(172) = </a:t>
            </a:r>
            <a:r>
              <a:rPr kumimoji="0" lang="en-US" sz="20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176.4 min</a:t>
            </a:r>
            <a:endParaRPr kumimoji="0" lang="en-US" sz="2000" b="0" i="0" u="none" strike="noStrike" kern="0" cap="none" spc="0" normalizeH="0" baseline="0" noProof="0" dirty="0" smtClean="0">
              <a:ln>
                <a:noFill/>
              </a:ln>
              <a:solidFill>
                <a:schemeClr val="tx1"/>
              </a:solidFill>
              <a:effectLst/>
              <a:uLnTx/>
              <a:uFillTx/>
              <a:latin typeface="MS Reference Sans Serif" pitchFamily="34" charset="0"/>
              <a:ea typeface="ＭＳ Ｐゴシック" charset="-128"/>
              <a:cs typeface="MS Reference Sans Serif" pitchFamily="34" charset="0"/>
            </a:endParaRPr>
          </a:p>
        </p:txBody>
      </p:sp>
      <p:graphicFrame>
        <p:nvGraphicFramePr>
          <p:cNvPr id="71685" name="Object 5"/>
          <p:cNvGraphicFramePr>
            <a:graphicFrameLocks noChangeAspect="1"/>
          </p:cNvGraphicFramePr>
          <p:nvPr/>
        </p:nvGraphicFramePr>
        <p:xfrm>
          <a:off x="141287" y="5345113"/>
          <a:ext cx="6640513" cy="788987"/>
        </p:xfrm>
        <a:graphic>
          <a:graphicData uri="http://schemas.openxmlformats.org/presentationml/2006/ole">
            <mc:AlternateContent xmlns:mc="http://schemas.openxmlformats.org/markup-compatibility/2006">
              <mc:Choice xmlns:v="urn:schemas-microsoft-com:vml" Requires="v">
                <p:oleObj spid="_x0000_s71689" name="Equation" r:id="rId9" imgW="3314520" imgH="393480" progId="Equation.3">
                  <p:embed/>
                </p:oleObj>
              </mc:Choice>
              <mc:Fallback>
                <p:oleObj name="Equation" r:id="rId9" imgW="331452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87" y="5345113"/>
                        <a:ext cx="6640513"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143000"/>
          </a:xfrm>
        </p:spPr>
        <p:txBody>
          <a:bodyPr/>
          <a:lstStyle/>
          <a:p>
            <a:pPr eaLnBrk="1" hangingPunct="1"/>
            <a:r>
              <a:rPr lang="en-US" dirty="0" smtClean="0">
                <a:ea typeface="ＭＳ Ｐゴシック" charset="-128"/>
              </a:rPr>
              <a:t>Average Labor Content</a:t>
            </a:r>
          </a:p>
        </p:txBody>
      </p:sp>
      <p:sp>
        <p:nvSpPr>
          <p:cNvPr id="47107" name="Content Placeholder 2"/>
          <p:cNvSpPr>
            <a:spLocks noGrp="1"/>
          </p:cNvSpPr>
          <p:nvPr>
            <p:ph idx="1"/>
          </p:nvPr>
        </p:nvSpPr>
        <p:spPr>
          <a:xfrm>
            <a:off x="0" y="1295401"/>
            <a:ext cx="8915400" cy="2209800"/>
          </a:xfrm>
        </p:spPr>
        <p:txBody>
          <a:bodyPr/>
          <a:lstStyle/>
          <a:p>
            <a:pPr eaLnBrk="1" hangingPunct="1">
              <a:buNone/>
            </a:pPr>
            <a:r>
              <a:rPr lang="en-US" sz="2400" dirty="0" smtClean="0">
                <a:ea typeface="ＭＳ Ｐゴシック" charset="-128"/>
              </a:rPr>
              <a:t>ALC for Distribution = (0.10 x 58) + (0.30 x 50) + (0.15 x 44) + (0.45 x 28) = 40 minutes.</a:t>
            </a:r>
          </a:p>
          <a:p>
            <a:pPr eaLnBrk="1" hangingPunct="1">
              <a:buNone/>
            </a:pPr>
            <a:endParaRPr lang="en-US" sz="1000" dirty="0" smtClean="0">
              <a:ea typeface="ＭＳ Ｐゴシック" charset="-128"/>
            </a:endParaRPr>
          </a:p>
          <a:p>
            <a:pPr eaLnBrk="1" hangingPunct="1">
              <a:buNone/>
            </a:pPr>
            <a:r>
              <a:rPr lang="en-US" sz="2400" dirty="0" smtClean="0">
                <a:ea typeface="ＭＳ Ｐゴシック" charset="-128"/>
              </a:rPr>
              <a:t>Since </a:t>
            </a:r>
            <a:r>
              <a:rPr lang="en-US" sz="2400" dirty="0" err="1" smtClean="0">
                <a:ea typeface="ＭＳ Ｐゴシック" charset="-128"/>
              </a:rPr>
              <a:t>Takt</a:t>
            </a:r>
            <a:r>
              <a:rPr lang="en-US" sz="2400" dirty="0" smtClean="0">
                <a:ea typeface="ＭＳ Ｐゴシック" charset="-128"/>
              </a:rPr>
              <a:t> time is 10 min, the minimum number of operators allocated to Distribution task will be 4. (40/10 = 4) </a:t>
            </a:r>
          </a:p>
          <a:p>
            <a:pPr eaLnBrk="1" hangingPunct="1"/>
            <a:endParaRPr lang="en-US" dirty="0" smtClean="0">
              <a:ea typeface="ＭＳ Ｐゴシック" charset="-128"/>
            </a:endParaRPr>
          </a:p>
        </p:txBody>
      </p:sp>
      <p:graphicFrame>
        <p:nvGraphicFramePr>
          <p:cNvPr id="73730" name="Object 2"/>
          <p:cNvGraphicFramePr>
            <a:graphicFrameLocks noChangeAspect="1"/>
          </p:cNvGraphicFramePr>
          <p:nvPr/>
        </p:nvGraphicFramePr>
        <p:xfrm>
          <a:off x="1225550" y="3657600"/>
          <a:ext cx="6437313" cy="2706688"/>
        </p:xfrm>
        <a:graphic>
          <a:graphicData uri="http://schemas.openxmlformats.org/presentationml/2006/ole">
            <mc:AlternateContent xmlns:mc="http://schemas.openxmlformats.org/markup-compatibility/2006">
              <mc:Choice xmlns:v="urn:schemas-microsoft-com:vml" Requires="v">
                <p:oleObj spid="_x0000_s73731" name="Worksheet" r:id="rId3" imgW="2926080" imgH="1219200" progId="Excel.Sheet.12">
                  <p:embed/>
                </p:oleObj>
              </mc:Choice>
              <mc:Fallback>
                <p:oleObj name="Worksheet" r:id="rId3" imgW="2926080" imgH="121920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3657600"/>
                        <a:ext cx="6437313"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5575"/>
            <a:ext cx="8229600" cy="835025"/>
          </a:xfrm>
        </p:spPr>
        <p:txBody>
          <a:bodyPr/>
          <a:lstStyle/>
          <a:p>
            <a:pPr algn="ctr" eaLnBrk="1" hangingPunct="1"/>
            <a:r>
              <a:rPr lang="en-US" b="1" dirty="0" smtClean="0"/>
              <a:t>Practice: Pleasant Valley Health Clinic</a:t>
            </a:r>
          </a:p>
        </p:txBody>
      </p:sp>
      <p:sp>
        <p:nvSpPr>
          <p:cNvPr id="7171" name="Rectangle 3"/>
          <p:cNvSpPr>
            <a:spLocks noGrp="1" noChangeArrowheads="1"/>
          </p:cNvSpPr>
          <p:nvPr>
            <p:ph type="body" sz="half" idx="1"/>
          </p:nvPr>
        </p:nvSpPr>
        <p:spPr>
          <a:xfrm>
            <a:off x="474663" y="1425575"/>
            <a:ext cx="8393112" cy="2501900"/>
          </a:xfrm>
        </p:spPr>
        <p:txBody>
          <a:bodyPr/>
          <a:lstStyle/>
          <a:p>
            <a:pPr marL="0" indent="0" eaLnBrk="1" hangingPunct="1">
              <a:lnSpc>
                <a:spcPct val="90000"/>
              </a:lnSpc>
              <a:buFont typeface="Wingdings" pitchFamily="2" charset="2"/>
              <a:buNone/>
            </a:pPr>
            <a:r>
              <a:rPr lang="en-US" sz="2200" smtClean="0">
                <a:latin typeface="Times New Roman" pitchFamily="18" charset="0"/>
              </a:rPr>
              <a:t>The Pleasant Valley Health Clinic treats patients with respiratory illnesses.  It classifies patients according to four different types of respiratory problems (commonly referred to as Diagnostic Related Groups, or DRGs): Bronchiolitis (BRO), Pneumonia (PNE), Pharyngitis (PHA) and Sinusitis (SIN).  The average number of patients treated per day are summarized below.  The clinic works two shifts, from 7:00 am to 3 pm and from 3 pm to 11 pm.  During a shift, the staff are provided a half hour lunch break and two rest breaks of 15 minutes each.</a:t>
            </a:r>
          </a:p>
        </p:txBody>
      </p:sp>
      <p:graphicFrame>
        <p:nvGraphicFramePr>
          <p:cNvPr id="678916" name="Group 4"/>
          <p:cNvGraphicFramePr>
            <a:graphicFrameLocks noGrp="1"/>
          </p:cNvGraphicFramePr>
          <p:nvPr>
            <p:ph sz="half" idx="2"/>
          </p:nvPr>
        </p:nvGraphicFramePr>
        <p:xfrm>
          <a:off x="579438" y="4822825"/>
          <a:ext cx="7947025" cy="1079501"/>
        </p:xfrm>
        <a:graphic>
          <a:graphicData uri="http://schemas.openxmlformats.org/drawingml/2006/table">
            <a:tbl>
              <a:tblPr/>
              <a:tblGrid>
                <a:gridCol w="2133600">
                  <a:extLst>
                    <a:ext uri="{9D8B030D-6E8A-4147-A177-3AD203B41FA5}">
                      <a16:colId xmlns:a16="http://schemas.microsoft.com/office/drawing/2014/main" val="20000"/>
                    </a:ext>
                  </a:extLst>
                </a:gridCol>
                <a:gridCol w="1382712">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gridCol w="1622425">
                  <a:extLst>
                    <a:ext uri="{9D8B030D-6E8A-4147-A177-3AD203B41FA5}">
                      <a16:colId xmlns:a16="http://schemas.microsoft.com/office/drawing/2014/main" val="20004"/>
                    </a:ext>
                  </a:extLst>
                </a:gridCol>
              </a:tblGrid>
              <a:tr h="5699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BRO</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PNE</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PHA</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SIN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9588">
                <a:tc>
                  <a:txBody>
                    <a:bodyPr/>
                    <a:lstStyle/>
                    <a:p>
                      <a:pPr marL="0" marR="0" lvl="0" indent="0" algn="l"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Patients / Day</a:t>
                      </a:r>
                      <a:endParaRPr kumimoji="0" lang="en-US" sz="2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92" name="Text Box 24"/>
          <p:cNvSpPr txBox="1">
            <a:spLocks noChangeArrowheads="1"/>
          </p:cNvSpPr>
          <p:nvPr/>
        </p:nvSpPr>
        <p:spPr bwMode="auto">
          <a:xfrm>
            <a:off x="3032125" y="4244975"/>
            <a:ext cx="3533775" cy="457200"/>
          </a:xfrm>
          <a:prstGeom prst="rect">
            <a:avLst/>
          </a:prstGeom>
          <a:noFill/>
          <a:ln w="9525">
            <a:noFill/>
            <a:miter lim="800000"/>
            <a:headEnd/>
            <a:tailEnd/>
          </a:ln>
        </p:spPr>
        <p:txBody>
          <a:bodyPr wrap="none">
            <a:spAutoFit/>
          </a:bodyPr>
          <a:lstStyle/>
          <a:p>
            <a:pPr algn="l"/>
            <a:r>
              <a:rPr lang="en-US" sz="2400" b="0"/>
              <a:t>Average # Patients per Day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4963" y="1"/>
            <a:ext cx="8602662" cy="1066800"/>
          </a:xfrm>
        </p:spPr>
        <p:txBody>
          <a:bodyPr/>
          <a:lstStyle/>
          <a:p>
            <a:r>
              <a:rPr lang="en-US" b="1" dirty="0" smtClean="0"/>
              <a:t>Practice: Pleasant Valley Health Clinic: Task Durations</a:t>
            </a:r>
          </a:p>
        </p:txBody>
      </p:sp>
      <p:sp>
        <p:nvSpPr>
          <p:cNvPr id="8195" name="Rectangle 3"/>
          <p:cNvSpPr>
            <a:spLocks noChangeArrowheads="1"/>
          </p:cNvSpPr>
          <p:nvPr/>
        </p:nvSpPr>
        <p:spPr bwMode="auto">
          <a:xfrm>
            <a:off x="304800" y="1229142"/>
            <a:ext cx="8839200" cy="2123658"/>
          </a:xfrm>
          <a:prstGeom prst="rect">
            <a:avLst/>
          </a:prstGeom>
          <a:noFill/>
          <a:ln w="9525">
            <a:noFill/>
            <a:miter lim="800000"/>
            <a:headEnd/>
            <a:tailEnd/>
          </a:ln>
        </p:spPr>
        <p:txBody>
          <a:bodyPr wrap="square">
            <a:spAutoFit/>
          </a:bodyPr>
          <a:lstStyle/>
          <a:p>
            <a:pPr algn="l"/>
            <a:r>
              <a:rPr lang="en-US" sz="2200" dirty="0"/>
              <a:t>Each patient</a:t>
            </a:r>
            <a:r>
              <a:rPr lang="en-US" sz="2200" b="0" dirty="0"/>
              <a:t> typically requires 4 process steps: Check-In (includes weigh-in, blood pressure check, etc.), Evaluation (by a physician), Testing (X-Rays, administering of respiratory instruments like Pulse </a:t>
            </a:r>
            <a:r>
              <a:rPr lang="en-US" sz="2200" b="0" dirty="0" err="1"/>
              <a:t>Oximeters</a:t>
            </a:r>
            <a:r>
              <a:rPr lang="en-US" sz="2200" b="0" dirty="0"/>
              <a:t>, etc.), and Assessment (diagnosis and future scheduling). The average task time for each process (in minutes) is given below:</a:t>
            </a:r>
          </a:p>
        </p:txBody>
      </p:sp>
      <p:graphicFrame>
        <p:nvGraphicFramePr>
          <p:cNvPr id="679984" name="Group 48"/>
          <p:cNvGraphicFramePr>
            <a:graphicFrameLocks noGrp="1"/>
          </p:cNvGraphicFramePr>
          <p:nvPr>
            <p:ph idx="1"/>
          </p:nvPr>
        </p:nvGraphicFramePr>
        <p:xfrm>
          <a:off x="495300" y="3608387"/>
          <a:ext cx="8229600" cy="2716213"/>
        </p:xfrm>
        <a:graphic>
          <a:graphicData uri="http://schemas.openxmlformats.org/drawingml/2006/table">
            <a:tbl>
              <a:tblPr/>
              <a:tblGrid>
                <a:gridCol w="2525713">
                  <a:extLst>
                    <a:ext uri="{9D8B030D-6E8A-4147-A177-3AD203B41FA5}">
                      <a16:colId xmlns:a16="http://schemas.microsoft.com/office/drawing/2014/main" val="20000"/>
                    </a:ext>
                  </a:extLst>
                </a:gridCol>
                <a:gridCol w="1425575">
                  <a:extLst>
                    <a:ext uri="{9D8B030D-6E8A-4147-A177-3AD203B41FA5}">
                      <a16:colId xmlns:a16="http://schemas.microsoft.com/office/drawing/2014/main" val="20001"/>
                    </a:ext>
                  </a:extLst>
                </a:gridCol>
                <a:gridCol w="1425575">
                  <a:extLst>
                    <a:ext uri="{9D8B030D-6E8A-4147-A177-3AD203B41FA5}">
                      <a16:colId xmlns:a16="http://schemas.microsoft.com/office/drawing/2014/main" val="20002"/>
                    </a:ext>
                  </a:extLst>
                </a:gridCol>
                <a:gridCol w="1427162">
                  <a:extLst>
                    <a:ext uri="{9D8B030D-6E8A-4147-A177-3AD203B41FA5}">
                      <a16:colId xmlns:a16="http://schemas.microsoft.com/office/drawing/2014/main" val="20003"/>
                    </a:ext>
                  </a:extLst>
                </a:gridCol>
                <a:gridCol w="1425575">
                  <a:extLst>
                    <a:ext uri="{9D8B030D-6E8A-4147-A177-3AD203B41FA5}">
                      <a16:colId xmlns:a16="http://schemas.microsoft.com/office/drawing/2014/main" val="20004"/>
                    </a:ext>
                  </a:extLst>
                </a:gridCol>
              </a:tblGrid>
              <a:tr h="5397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BRO</a:t>
                      </a:r>
                      <a:endParaRPr kumimoji="0" lang="en-US"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PNE</a:t>
                      </a:r>
                      <a:endParaRPr kumimoji="0" lang="en-US"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PHA</a:t>
                      </a:r>
                      <a:endParaRPr kumimoji="0" lang="en-US"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SIN</a:t>
                      </a:r>
                      <a:endParaRPr kumimoji="0" lang="en-US"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975">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Check-In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 min.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975">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Evaluation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563">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Testing</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45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975">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Assessment</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4975">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Work Content</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110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100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65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67 min.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
            <a:ext cx="9143999" cy="1035050"/>
          </a:xfrm>
        </p:spPr>
        <p:txBody>
          <a:bodyPr/>
          <a:lstStyle/>
          <a:p>
            <a:r>
              <a:rPr lang="en-US" b="1" dirty="0" smtClean="0"/>
              <a:t>Practice: Pleasant Valley Health Clinic: Task Execution</a:t>
            </a:r>
          </a:p>
        </p:txBody>
      </p:sp>
      <p:sp>
        <p:nvSpPr>
          <p:cNvPr id="9219" name="Rectangle 3"/>
          <p:cNvSpPr>
            <a:spLocks noChangeArrowheads="1"/>
          </p:cNvSpPr>
          <p:nvPr/>
        </p:nvSpPr>
        <p:spPr bwMode="auto">
          <a:xfrm>
            <a:off x="823913" y="1408113"/>
            <a:ext cx="7272337" cy="2870200"/>
          </a:xfrm>
          <a:prstGeom prst="rect">
            <a:avLst/>
          </a:prstGeom>
          <a:noFill/>
          <a:ln w="9525">
            <a:noFill/>
            <a:miter lim="800000"/>
            <a:headEnd/>
            <a:tailEnd/>
          </a:ln>
        </p:spPr>
        <p:txBody>
          <a:bodyPr>
            <a:spAutoFit/>
          </a:bodyPr>
          <a:lstStyle/>
          <a:p>
            <a:pPr algn="l"/>
            <a:r>
              <a:rPr lang="en-US" sz="2600" b="0"/>
              <a:t>NOTE: In this clinic, tasks 1, 3, and 4 are typically handled by Licensed Practitioners (LPNs) and Registered Nurses (RNs).  Task 2 is handled by a physician. For simplicity, in this exercise we will assume that all tasks are administered by RNs.  For simplicity, again, we will assume that the arrival rates of patients are constant through both shifts.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happened despite the fact that existing supply chains consisted of independent, inflexible enterprises that somehow managed to deliver products to customers. Not all of Henry Ford's contributions to management were beneficial. He paid excessive attention to manufacturing details, often disregarding important decisions that cost the enterprise thousands of dollars. He equated throughput velocity with product uniformity by insisting on a standard model with a single color. Because of Henry Ford's managerial style, combined with his strategy to produce only a single model, the Ford company lost market share to General Motors between the 1920s and World War II.</a:t>
            </a:r>
            <a:br>
              <a:rPr lang="en-US" dirty="0" smtClean="0"/>
            </a:br>
            <a:r>
              <a:rPr lang="en-US" dirty="0" smtClean="0"/>
              <a:t/>
            </a:r>
            <a:br>
              <a:rPr lang="en-US" dirty="0" smtClean="0"/>
            </a:br>
            <a:r>
              <a:rPr lang="en-US" dirty="0" smtClean="0"/>
              <a:t>Under the leadership of Alfred P. Sloan, GM was taking advantage of a shift it perceived in the buying patterns of the American consumer by introducing a new model every year. While Ford continued to turn out the same model year after year, GM's Chevrolet division introduced the annual model change. In 1921, Ford had 55 percent of the U.S. market; by 1927 its market share was less than 15 percent.</a:t>
            </a:r>
            <a:br>
              <a:rPr lang="en-US" dirty="0" smtClean="0"/>
            </a:br>
            <a:r>
              <a:rPr lang="en-US" dirty="0" smtClean="0"/>
              <a:t/>
            </a:r>
            <a:br>
              <a:rPr lang="en-US" dirty="0" smtClean="0"/>
            </a:br>
            <a:endParaRPr lang="en-US" dirty="0" smtClean="0">
              <a:ea typeface="Times New Roman"/>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0"/>
            <a:ext cx="8750300" cy="1066800"/>
          </a:xfrm>
        </p:spPr>
        <p:txBody>
          <a:bodyPr/>
          <a:lstStyle/>
          <a:p>
            <a:pPr eaLnBrk="1" hangingPunct="1"/>
            <a:r>
              <a:rPr lang="en-US" sz="3600" b="1" dirty="0" smtClean="0"/>
              <a:t>Practice: </a:t>
            </a:r>
            <a:r>
              <a:rPr lang="en-US" sz="3600" b="1" dirty="0" err="1" smtClean="0"/>
              <a:t>Takt</a:t>
            </a:r>
            <a:r>
              <a:rPr lang="en-US" sz="3600" b="1" dirty="0" smtClean="0"/>
              <a:t> Time for Pleasant Valley Health Clinic</a:t>
            </a:r>
          </a:p>
        </p:txBody>
      </p:sp>
      <p:sp>
        <p:nvSpPr>
          <p:cNvPr id="683011" name="Rectangle 3"/>
          <p:cNvSpPr>
            <a:spLocks noGrp="1" noChangeArrowheads="1"/>
          </p:cNvSpPr>
          <p:nvPr>
            <p:ph type="body" idx="1"/>
          </p:nvPr>
        </p:nvSpPr>
        <p:spPr>
          <a:xfrm>
            <a:off x="282575" y="1493838"/>
            <a:ext cx="5619750" cy="1425575"/>
          </a:xfrm>
        </p:spPr>
        <p:txBody>
          <a:bodyPr/>
          <a:lstStyle/>
          <a:p>
            <a:pPr marL="742950" indent="-742950" eaLnBrk="1" hangingPunct="1">
              <a:spcBef>
                <a:spcPct val="100000"/>
              </a:spcBef>
              <a:buFont typeface="Wingdings" pitchFamily="2" charset="2"/>
              <a:buNone/>
            </a:pPr>
            <a:r>
              <a:rPr lang="en-US" sz="2400" dirty="0" smtClean="0">
                <a:latin typeface="Tahoma" pitchFamily="34" charset="0"/>
                <a:cs typeface="Tahoma" pitchFamily="34" charset="0"/>
              </a:rPr>
              <a:t>Step 1: Determine the daily demand</a:t>
            </a:r>
          </a:p>
          <a:p>
            <a:pPr marL="742950" indent="-742950" eaLnBrk="1" hangingPunct="1">
              <a:lnSpc>
                <a:spcPct val="50000"/>
              </a:lnSpc>
              <a:spcBef>
                <a:spcPct val="50000"/>
              </a:spcBef>
              <a:buFont typeface="Wingdings" pitchFamily="2" charset="2"/>
              <a:buNone/>
            </a:pPr>
            <a:r>
              <a:rPr lang="en-US" sz="2400" dirty="0" smtClean="0">
                <a:latin typeface="Tahoma" pitchFamily="34" charset="0"/>
                <a:cs typeface="Tahoma" pitchFamily="34" charset="0"/>
              </a:rPr>
              <a:t>		   BRO: 15;   PNE: 24;</a:t>
            </a:r>
          </a:p>
          <a:p>
            <a:pPr marL="742950" indent="-742950" eaLnBrk="1" hangingPunct="1">
              <a:lnSpc>
                <a:spcPct val="50000"/>
              </a:lnSpc>
              <a:spcBef>
                <a:spcPct val="50000"/>
              </a:spcBef>
              <a:buFont typeface="Wingdings" pitchFamily="2" charset="2"/>
              <a:buNone/>
            </a:pPr>
            <a:r>
              <a:rPr lang="en-US" sz="2400" dirty="0" smtClean="0">
                <a:latin typeface="Tahoma" pitchFamily="34" charset="0"/>
                <a:cs typeface="Tahoma" pitchFamily="34" charset="0"/>
              </a:rPr>
              <a:t>		   PHA: 25;   SIN: 36</a:t>
            </a:r>
          </a:p>
        </p:txBody>
      </p:sp>
      <p:pic>
        <p:nvPicPr>
          <p:cNvPr id="10244" name="Picture 4" descr="Drum Roll"/>
          <p:cNvPicPr>
            <a:picLocks noChangeAspect="1" noChangeArrowheads="1" noCrop="1"/>
          </p:cNvPicPr>
          <p:nvPr/>
        </p:nvPicPr>
        <p:blipFill>
          <a:blip r:embed="rId2"/>
          <a:srcRect/>
          <a:stretch>
            <a:fillRect/>
          </a:stretch>
        </p:blipFill>
        <p:spPr bwMode="auto">
          <a:xfrm>
            <a:off x="7310438" y="1347788"/>
            <a:ext cx="1143000" cy="1028700"/>
          </a:xfrm>
          <a:prstGeom prst="rect">
            <a:avLst/>
          </a:prstGeom>
          <a:noFill/>
          <a:ln w="9525">
            <a:noFill/>
            <a:miter lim="800000"/>
            <a:headEnd/>
            <a:tailEnd/>
          </a:ln>
        </p:spPr>
      </p:pic>
      <p:sp>
        <p:nvSpPr>
          <p:cNvPr id="683013" name="Rectangle 5"/>
          <p:cNvSpPr>
            <a:spLocks noChangeArrowheads="1"/>
          </p:cNvSpPr>
          <p:nvPr/>
        </p:nvSpPr>
        <p:spPr bwMode="auto">
          <a:xfrm>
            <a:off x="228600" y="2914650"/>
            <a:ext cx="8739187" cy="1200329"/>
          </a:xfrm>
          <a:prstGeom prst="rect">
            <a:avLst/>
          </a:prstGeom>
          <a:noFill/>
          <a:ln w="9525">
            <a:noFill/>
            <a:miter lim="800000"/>
            <a:headEnd/>
            <a:tailEnd/>
          </a:ln>
        </p:spPr>
        <p:txBody>
          <a:bodyPr wrap="square">
            <a:spAutoFit/>
          </a:bodyPr>
          <a:lstStyle/>
          <a:p>
            <a:pPr algn="l">
              <a:spcBef>
                <a:spcPct val="55000"/>
              </a:spcBef>
              <a:buSzPct val="90000"/>
            </a:pPr>
            <a:r>
              <a:rPr lang="en-US" sz="2400" b="0" dirty="0"/>
              <a:t>Step 2: Determine Time available in a day:</a:t>
            </a:r>
          </a:p>
          <a:p>
            <a:pPr algn="l">
              <a:lnSpc>
                <a:spcPct val="50000"/>
              </a:lnSpc>
              <a:spcBef>
                <a:spcPct val="50000"/>
              </a:spcBef>
              <a:buSzPct val="90000"/>
            </a:pPr>
            <a:r>
              <a:rPr lang="en-US" sz="2400" b="0" dirty="0"/>
              <a:t>	</a:t>
            </a:r>
            <a:r>
              <a:rPr lang="en-US" sz="2400" b="0" dirty="0" smtClean="0"/>
              <a:t>  2 </a:t>
            </a:r>
            <a:r>
              <a:rPr lang="en-US" sz="2400" b="0" dirty="0"/>
              <a:t>shift @ 8 hrs less 0.5 (lunch) - 0.5 (2 breaks)</a:t>
            </a:r>
          </a:p>
          <a:p>
            <a:pPr algn="l">
              <a:lnSpc>
                <a:spcPct val="50000"/>
              </a:lnSpc>
              <a:spcBef>
                <a:spcPct val="50000"/>
              </a:spcBef>
              <a:buSzPct val="90000"/>
            </a:pPr>
            <a:r>
              <a:rPr lang="en-US" sz="2400" b="0" dirty="0"/>
              <a:t>		= 14 hours = 840 minutes</a:t>
            </a:r>
          </a:p>
        </p:txBody>
      </p:sp>
      <p:sp>
        <p:nvSpPr>
          <p:cNvPr id="683014" name="Rectangle 6"/>
          <p:cNvSpPr>
            <a:spLocks noChangeArrowheads="1"/>
          </p:cNvSpPr>
          <p:nvPr/>
        </p:nvSpPr>
        <p:spPr bwMode="auto">
          <a:xfrm>
            <a:off x="257175" y="4786313"/>
            <a:ext cx="8710612" cy="1015663"/>
          </a:xfrm>
          <a:prstGeom prst="rect">
            <a:avLst/>
          </a:prstGeom>
          <a:noFill/>
          <a:ln w="9525">
            <a:noFill/>
            <a:miter lim="800000"/>
            <a:headEnd/>
            <a:tailEnd/>
          </a:ln>
        </p:spPr>
        <p:txBody>
          <a:bodyPr wrap="square">
            <a:spAutoFit/>
          </a:bodyPr>
          <a:lstStyle/>
          <a:p>
            <a:pPr algn="l">
              <a:lnSpc>
                <a:spcPct val="50000"/>
              </a:lnSpc>
              <a:spcBef>
                <a:spcPct val="50000"/>
              </a:spcBef>
              <a:buSzPct val="90000"/>
            </a:pPr>
            <a:r>
              <a:rPr lang="en-US" sz="2400" b="0" dirty="0"/>
              <a:t>Step 3: </a:t>
            </a:r>
            <a:r>
              <a:rPr lang="en-US" sz="2400" b="0" dirty="0" err="1"/>
              <a:t>Takt</a:t>
            </a:r>
            <a:r>
              <a:rPr lang="en-US" sz="2400" b="0" dirty="0"/>
              <a:t> time = Time Available / Daily Demand</a:t>
            </a:r>
          </a:p>
          <a:p>
            <a:pPr algn="l">
              <a:lnSpc>
                <a:spcPct val="50000"/>
              </a:lnSpc>
              <a:spcBef>
                <a:spcPct val="50000"/>
              </a:spcBef>
              <a:buSzPct val="90000"/>
            </a:pPr>
            <a:r>
              <a:rPr lang="en-US" sz="2400" b="0" dirty="0"/>
              <a:t>		      = 840/(15+24+25+36)</a:t>
            </a:r>
          </a:p>
          <a:p>
            <a:pPr algn="l">
              <a:lnSpc>
                <a:spcPct val="50000"/>
              </a:lnSpc>
              <a:spcBef>
                <a:spcPct val="50000"/>
              </a:spcBef>
              <a:buSzPct val="90000"/>
            </a:pPr>
            <a:r>
              <a:rPr lang="en-US" sz="2400" b="0" dirty="0"/>
              <a:t>		      = 8.40 minutes / request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8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30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autoUpdateAnimBg="0"/>
      <p:bldP spid="683013" grpId="0" autoUpdateAnimBg="0"/>
      <p:bldP spid="68301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p:spPr>
        <p:txBody>
          <a:bodyPr/>
          <a:lstStyle/>
          <a:p>
            <a:r>
              <a:rPr lang="en-US" b="1" dirty="0" smtClean="0"/>
              <a:t>Practice: Resource (Staff) Requirement for Pleasant Valley Health Clinic</a:t>
            </a:r>
          </a:p>
        </p:txBody>
      </p:sp>
      <p:sp>
        <p:nvSpPr>
          <p:cNvPr id="11267" name="Rectangle 3"/>
          <p:cNvSpPr>
            <a:spLocks noGrp="1" noChangeArrowheads="1"/>
          </p:cNvSpPr>
          <p:nvPr>
            <p:ph type="body" idx="1"/>
          </p:nvPr>
        </p:nvSpPr>
        <p:spPr>
          <a:xfrm>
            <a:off x="547688" y="1857375"/>
            <a:ext cx="8367712" cy="4238625"/>
          </a:xfrm>
          <a:noFill/>
        </p:spPr>
        <p:txBody>
          <a:bodyPr/>
          <a:lstStyle/>
          <a:p>
            <a:pPr marL="457200" indent="-457200" eaLnBrk="1" hangingPunct="1">
              <a:lnSpc>
                <a:spcPct val="90000"/>
              </a:lnSpc>
              <a:buClr>
                <a:schemeClr val="bg1"/>
              </a:buClr>
              <a:buFont typeface="Wingdings" pitchFamily="2" charset="2"/>
              <a:buNone/>
            </a:pPr>
            <a:r>
              <a:rPr lang="en-US" sz="2600" dirty="0" smtClean="0">
                <a:latin typeface="Tahoma" pitchFamily="34" charset="0"/>
                <a:cs typeface="Tahoma" pitchFamily="34" charset="0"/>
              </a:rPr>
              <a:t>For Pleasant Valley Health Clinic, determine:</a:t>
            </a:r>
          </a:p>
          <a:p>
            <a:pPr marL="457200" indent="-457200" eaLnBrk="1" hangingPunct="1">
              <a:lnSpc>
                <a:spcPct val="90000"/>
              </a:lnSpc>
              <a:spcBef>
                <a:spcPct val="60000"/>
              </a:spcBef>
              <a:buClr>
                <a:schemeClr val="bg1"/>
              </a:buClr>
              <a:buFont typeface="Wingdings" pitchFamily="2" charset="2"/>
              <a:buNone/>
            </a:pPr>
            <a:r>
              <a:rPr lang="en-US" sz="2600" dirty="0" smtClean="0">
                <a:latin typeface="Tahoma" pitchFamily="34" charset="0"/>
                <a:cs typeface="Tahoma" pitchFamily="34" charset="0"/>
              </a:rPr>
              <a:t>1.	The average work content (“labor content”).</a:t>
            </a:r>
          </a:p>
          <a:p>
            <a:pPr marL="457200" indent="-457200" eaLnBrk="1" hangingPunct="1">
              <a:lnSpc>
                <a:spcPct val="90000"/>
              </a:lnSpc>
              <a:spcBef>
                <a:spcPct val="60000"/>
              </a:spcBef>
              <a:buClr>
                <a:schemeClr val="bg1"/>
              </a:buClr>
              <a:buFont typeface="Wingdings" pitchFamily="2" charset="2"/>
              <a:buNone/>
            </a:pPr>
            <a:r>
              <a:rPr lang="en-US" sz="2600" dirty="0" smtClean="0">
                <a:latin typeface="Tahoma" pitchFamily="34" charset="0"/>
                <a:cs typeface="Tahoma" pitchFamily="34" charset="0"/>
              </a:rPr>
              <a:t>2.	Minimum number of RNs required using the average total work content and the </a:t>
            </a:r>
            <a:r>
              <a:rPr lang="en-US" sz="2600" dirty="0" err="1" smtClean="0">
                <a:latin typeface="Tahoma" pitchFamily="34" charset="0"/>
                <a:cs typeface="Tahoma" pitchFamily="34" charset="0"/>
              </a:rPr>
              <a:t>takt</a:t>
            </a:r>
            <a:r>
              <a:rPr lang="en-US" sz="2600" dirty="0" smtClean="0">
                <a:latin typeface="Tahoma" pitchFamily="34" charset="0"/>
                <a:cs typeface="Tahoma" pitchFamily="34" charset="0"/>
              </a:rPr>
              <a:t> time for given demand (“minimum manning”).</a:t>
            </a:r>
          </a:p>
          <a:p>
            <a:pPr marL="457200" indent="-457200" eaLnBrk="1" hangingPunct="1">
              <a:lnSpc>
                <a:spcPct val="90000"/>
              </a:lnSpc>
              <a:spcBef>
                <a:spcPct val="60000"/>
              </a:spcBef>
              <a:buClr>
                <a:schemeClr val="bg1"/>
              </a:buClr>
              <a:buFont typeface="Wingdings" pitchFamily="2" charset="2"/>
              <a:buNone/>
            </a:pPr>
            <a:r>
              <a:rPr lang="en-US" sz="2600" dirty="0" smtClean="0">
                <a:latin typeface="Tahoma" pitchFamily="34" charset="0"/>
                <a:cs typeface="Tahoma" pitchFamily="34" charset="0"/>
              </a:rPr>
              <a:t>3.	If the percent demand for each request type remained unchanged, but the total daily demand increased to 120 patients, how would the answers to 1 and 2 change?</a:t>
            </a:r>
          </a:p>
          <a:p>
            <a:pPr marL="457200" indent="-457200" eaLnBrk="1" latinLnBrk="1" hangingPunct="1">
              <a:lnSpc>
                <a:spcPct val="90000"/>
              </a:lnSpc>
              <a:buClr>
                <a:schemeClr val="bg1"/>
              </a:buClr>
            </a:pPr>
            <a:endParaRPr lang="en-US" sz="2600" dirty="0" smtClean="0">
              <a:latin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90525" y="1992313"/>
            <a:ext cx="8455025" cy="2677656"/>
          </a:xfrm>
          <a:prstGeom prst="rect">
            <a:avLst/>
          </a:prstGeom>
          <a:noFill/>
          <a:ln w="9525">
            <a:noFill/>
            <a:miter lim="800000"/>
            <a:headEnd/>
            <a:tailEnd/>
          </a:ln>
        </p:spPr>
        <p:txBody>
          <a:bodyPr>
            <a:spAutoFit/>
          </a:bodyPr>
          <a:lstStyle/>
          <a:p>
            <a:pPr algn="l"/>
            <a:r>
              <a:rPr lang="en-US" sz="2800" b="0" dirty="0"/>
              <a:t>Average Work Content = 80.87 minutes</a:t>
            </a:r>
          </a:p>
          <a:p>
            <a:pPr algn="l"/>
            <a:endParaRPr lang="en-US" sz="2800" b="0" dirty="0"/>
          </a:p>
          <a:p>
            <a:pPr algn="l"/>
            <a:r>
              <a:rPr lang="en-US" sz="2800" b="0" dirty="0" err="1"/>
              <a:t>Takt</a:t>
            </a:r>
            <a:r>
              <a:rPr lang="en-US" sz="2800" b="0" dirty="0"/>
              <a:t> Time = 8.4 minutes</a:t>
            </a:r>
          </a:p>
          <a:p>
            <a:pPr algn="l"/>
            <a:endParaRPr lang="en-US" sz="2800" b="0" dirty="0"/>
          </a:p>
          <a:p>
            <a:pPr algn="l"/>
            <a:r>
              <a:rPr lang="en-US" sz="2800" b="0" dirty="0"/>
              <a:t>Min. # of RNs required = 80.87/8.4</a:t>
            </a:r>
          </a:p>
          <a:p>
            <a:pPr algn="l"/>
            <a:r>
              <a:rPr lang="en-US" sz="2800" b="0" dirty="0"/>
              <a:t>                                       = 9.627 </a:t>
            </a:r>
            <a:r>
              <a:rPr lang="en-US" sz="2800" b="0" dirty="0">
                <a:sym typeface="Wingdings" pitchFamily="2" charset="2"/>
              </a:rPr>
              <a:t></a:t>
            </a:r>
            <a:r>
              <a:rPr lang="en-US" sz="2800" b="0" dirty="0"/>
              <a:t> 10</a:t>
            </a:r>
          </a:p>
        </p:txBody>
      </p:sp>
      <p:sp>
        <p:nvSpPr>
          <p:cNvPr id="3" name="Rectangle 2"/>
          <p:cNvSpPr>
            <a:spLocks noGrp="1" noChangeArrowheads="1"/>
          </p:cNvSpPr>
          <p:nvPr>
            <p:ph type="title"/>
          </p:nvPr>
        </p:nvSpPr>
        <p:spPr>
          <a:xfrm>
            <a:off x="457200" y="155575"/>
            <a:ext cx="8229600" cy="835025"/>
          </a:xfrm>
        </p:spPr>
        <p:txBody>
          <a:bodyPr/>
          <a:lstStyle/>
          <a:p>
            <a:pPr algn="ctr" eaLnBrk="1" hangingPunct="1"/>
            <a:r>
              <a:rPr lang="en-US" b="1" dirty="0" smtClean="0"/>
              <a:t>Practice: Pleasant Valley Health Clinic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143000"/>
          </a:xfrm>
        </p:spPr>
        <p:txBody>
          <a:bodyPr/>
          <a:lstStyle/>
          <a:p>
            <a:r>
              <a:rPr lang="en-US" dirty="0" smtClean="0">
                <a:ea typeface="ＭＳ Ｐゴシック" charset="-128"/>
              </a:rPr>
              <a:t>Mixed-Model Scheduling and Small Batch Production</a:t>
            </a:r>
          </a:p>
        </p:txBody>
      </p:sp>
      <p:sp>
        <p:nvSpPr>
          <p:cNvPr id="3" name="Content Placeholder 2"/>
          <p:cNvSpPr>
            <a:spLocks noGrp="1"/>
          </p:cNvSpPr>
          <p:nvPr>
            <p:ph idx="1"/>
          </p:nvPr>
        </p:nvSpPr>
        <p:spPr/>
        <p:txBody>
          <a:bodyPr/>
          <a:lstStyle/>
          <a:p>
            <a:r>
              <a:rPr lang="en-US" smtClean="0">
                <a:ea typeface="ＭＳ Ｐゴシック" charset="-128"/>
              </a:rPr>
              <a:t>Why do enterprises use batch production?</a:t>
            </a:r>
          </a:p>
          <a:p>
            <a:pPr lvl="1"/>
            <a:r>
              <a:rPr lang="en-US" smtClean="0">
                <a:ea typeface="ＭＳ Ｐゴシック" charset="-128"/>
              </a:rPr>
              <a:t>Economies of scale</a:t>
            </a:r>
          </a:p>
          <a:p>
            <a:pPr lvl="1"/>
            <a:r>
              <a:rPr lang="en-US" smtClean="0">
                <a:ea typeface="ＭＳ Ｐゴシック" charset="-128"/>
              </a:rPr>
              <a:t>Changeover constraints</a:t>
            </a:r>
          </a:p>
          <a:p>
            <a:pPr lvl="1"/>
            <a:r>
              <a:rPr lang="en-US" smtClean="0">
                <a:ea typeface="ＭＳ Ｐゴシック" charset="-128"/>
              </a:rPr>
              <a:t>Material and manpower availability</a:t>
            </a:r>
          </a:p>
          <a:p>
            <a:r>
              <a:rPr lang="en-US" smtClean="0">
                <a:ea typeface="ＭＳ Ｐゴシック" charset="-128"/>
              </a:rPr>
              <a:t>What are the disadvantages?</a:t>
            </a:r>
          </a:p>
          <a:p>
            <a:pPr lvl="1"/>
            <a:r>
              <a:rPr lang="en-US" smtClean="0">
                <a:ea typeface="ＭＳ Ｐゴシック" charset="-128"/>
              </a:rPr>
              <a:t>Large-lot sends ripple effect</a:t>
            </a:r>
          </a:p>
          <a:p>
            <a:pPr lvl="1"/>
            <a:r>
              <a:rPr lang="en-US" smtClean="0">
                <a:ea typeface="ＭＳ Ｐゴシック" charset="-128"/>
              </a:rPr>
              <a:t>Quality control</a:t>
            </a:r>
          </a:p>
          <a:p>
            <a:endParaRPr lang="en-US" smtClean="0">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143000"/>
          </a:xfrm>
        </p:spPr>
        <p:txBody>
          <a:bodyPr/>
          <a:lstStyle/>
          <a:p>
            <a:r>
              <a:rPr lang="en-US" dirty="0" smtClean="0">
                <a:ea typeface="ＭＳ Ｐゴシック" charset="-128"/>
              </a:rPr>
              <a:t>Mixed-Model Scheduling and Small Batch Production – Cont’d</a:t>
            </a:r>
          </a:p>
        </p:txBody>
      </p:sp>
      <p:sp>
        <p:nvSpPr>
          <p:cNvPr id="3" name="Content Placeholder 2"/>
          <p:cNvSpPr>
            <a:spLocks noGrp="1"/>
          </p:cNvSpPr>
          <p:nvPr>
            <p:ph idx="1"/>
          </p:nvPr>
        </p:nvSpPr>
        <p:spPr/>
        <p:txBody>
          <a:bodyPr/>
          <a:lstStyle/>
          <a:p>
            <a:r>
              <a:rPr lang="en-US" smtClean="0">
                <a:ea typeface="ＭＳ Ｐゴシック" charset="-128"/>
              </a:rPr>
              <a:t>Mixed-model scheduling (heijunka)</a:t>
            </a:r>
          </a:p>
          <a:p>
            <a:pPr lvl="1"/>
            <a:r>
              <a:rPr lang="en-US" smtClean="0">
                <a:ea typeface="ＭＳ Ｐゴシック" charset="-128"/>
              </a:rPr>
              <a:t>Evenly distributing the production of different products over a period of time</a:t>
            </a:r>
          </a:p>
          <a:p>
            <a:r>
              <a:rPr lang="en-US" smtClean="0">
                <a:ea typeface="ＭＳ Ｐゴシック" charset="-128"/>
              </a:rPr>
              <a:t>Changeover or setup times must be small</a:t>
            </a:r>
          </a:p>
          <a:p>
            <a:r>
              <a:rPr lang="en-US" smtClean="0">
                <a:ea typeface="ＭＳ Ｐゴシック" charset="-128"/>
              </a:rPr>
              <a:t>Small batching in the presence of setup times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143000"/>
          </a:xfrm>
        </p:spPr>
        <p:txBody>
          <a:bodyPr/>
          <a:lstStyle/>
          <a:p>
            <a:r>
              <a:rPr lang="en-US" dirty="0" smtClean="0">
                <a:ea typeface="ＭＳ Ｐゴシック" charset="-128"/>
              </a:rPr>
              <a:t>Mixed-Model Scheduling and Small Batch Production</a:t>
            </a:r>
          </a:p>
        </p:txBody>
      </p:sp>
      <p:sp>
        <p:nvSpPr>
          <p:cNvPr id="3" name="Content Placeholder 2"/>
          <p:cNvSpPr>
            <a:spLocks noGrp="1"/>
          </p:cNvSpPr>
          <p:nvPr>
            <p:ph idx="1"/>
          </p:nvPr>
        </p:nvSpPr>
        <p:spPr/>
        <p:txBody>
          <a:bodyPr/>
          <a:lstStyle/>
          <a:p>
            <a:r>
              <a:rPr lang="en-US" smtClean="0">
                <a:ea typeface="ＭＳ Ｐゴシック" charset="-128"/>
              </a:rPr>
              <a:t>Why do enterprises use batch production?</a:t>
            </a:r>
          </a:p>
          <a:p>
            <a:pPr lvl="1"/>
            <a:r>
              <a:rPr lang="en-US" smtClean="0">
                <a:ea typeface="ＭＳ Ｐゴシック" charset="-128"/>
              </a:rPr>
              <a:t>Economies of scale</a:t>
            </a:r>
          </a:p>
          <a:p>
            <a:pPr lvl="1"/>
            <a:r>
              <a:rPr lang="en-US" smtClean="0">
                <a:ea typeface="ＭＳ Ｐゴシック" charset="-128"/>
              </a:rPr>
              <a:t>Changeover constraints</a:t>
            </a:r>
          </a:p>
          <a:p>
            <a:pPr lvl="1"/>
            <a:r>
              <a:rPr lang="en-US" smtClean="0">
                <a:ea typeface="ＭＳ Ｐゴシック" charset="-128"/>
              </a:rPr>
              <a:t>Material and manpower availability</a:t>
            </a:r>
          </a:p>
          <a:p>
            <a:r>
              <a:rPr lang="en-US" smtClean="0">
                <a:ea typeface="ＭＳ Ｐゴシック" charset="-128"/>
              </a:rPr>
              <a:t>What are the disadvantages?</a:t>
            </a:r>
          </a:p>
          <a:p>
            <a:pPr lvl="1"/>
            <a:r>
              <a:rPr lang="en-US" smtClean="0">
                <a:ea typeface="ＭＳ Ｐゴシック" charset="-128"/>
              </a:rPr>
              <a:t>Large-lot sends ripple effect</a:t>
            </a:r>
          </a:p>
          <a:p>
            <a:pPr lvl="1"/>
            <a:r>
              <a:rPr lang="en-US" smtClean="0">
                <a:ea typeface="ＭＳ Ｐゴシック" charset="-128"/>
              </a:rPr>
              <a:t>Quality control</a:t>
            </a:r>
          </a:p>
          <a:p>
            <a:endParaRPr lang="en-US" smtClean="0">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Batch Process For </a:t>
            </a:r>
            <a:r>
              <a:rPr lang="en-US" dirty="0" err="1" smtClean="0"/>
              <a:t>Volpens</a:t>
            </a:r>
            <a:r>
              <a:rPr lang="en-US" dirty="0" smtClean="0"/>
              <a:t>, Ltd. </a:t>
            </a:r>
            <a:endParaRPr lang="en-US" dirty="0"/>
          </a:p>
        </p:txBody>
      </p:sp>
      <p:grpSp>
        <p:nvGrpSpPr>
          <p:cNvPr id="4" name="Group 3"/>
          <p:cNvGrpSpPr>
            <a:grpSpLocks/>
          </p:cNvGrpSpPr>
          <p:nvPr/>
        </p:nvGrpSpPr>
        <p:grpSpPr bwMode="auto">
          <a:xfrm>
            <a:off x="3773488" y="2647950"/>
            <a:ext cx="666750" cy="438150"/>
            <a:chOff x="2580" y="1584"/>
            <a:chExt cx="420" cy="276"/>
          </a:xfrm>
        </p:grpSpPr>
        <p:sp>
          <p:nvSpPr>
            <p:cNvPr id="5" name="Rectangle 4"/>
            <p:cNvSpPr>
              <a:spLocks noChangeArrowheads="1"/>
            </p:cNvSpPr>
            <p:nvPr/>
          </p:nvSpPr>
          <p:spPr bwMode="auto">
            <a:xfrm>
              <a:off x="2580" y="1584"/>
              <a:ext cx="420"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 name="AutoShape 5"/>
            <p:cNvSpPr>
              <a:spLocks noChangeArrowheads="1"/>
            </p:cNvSpPr>
            <p:nvPr/>
          </p:nvSpPr>
          <p:spPr bwMode="auto">
            <a:xfrm rot="10800000" flipH="1">
              <a:off x="2663" y="1619"/>
              <a:ext cx="236" cy="200"/>
            </a:xfrm>
            <a:prstGeom prst="triangle">
              <a:avLst>
                <a:gd name="adj" fmla="val 49995"/>
              </a:avLst>
            </a:prstGeom>
            <a:solidFill>
              <a:srgbClr val="FAFD00"/>
            </a:solidFill>
            <a:ln w="25400">
              <a:solidFill>
                <a:schemeClr val="tx1"/>
              </a:solidFill>
              <a:miter lim="800000"/>
              <a:headEnd/>
              <a:tailEnd/>
            </a:ln>
          </p:spPr>
          <p:txBody>
            <a:bodyPr wrap="none" anchor="ctr"/>
            <a:lstStyle/>
            <a:p>
              <a:endParaRPr lang="en-US"/>
            </a:p>
          </p:txBody>
        </p:sp>
      </p:grpSp>
      <p:grpSp>
        <p:nvGrpSpPr>
          <p:cNvPr id="7" name="Group 6"/>
          <p:cNvGrpSpPr>
            <a:grpSpLocks/>
          </p:cNvGrpSpPr>
          <p:nvPr/>
        </p:nvGrpSpPr>
        <p:grpSpPr bwMode="auto">
          <a:xfrm>
            <a:off x="458788" y="1962150"/>
            <a:ext cx="644525" cy="450850"/>
            <a:chOff x="720" y="1032"/>
            <a:chExt cx="406" cy="284"/>
          </a:xfrm>
        </p:grpSpPr>
        <p:sp>
          <p:nvSpPr>
            <p:cNvPr id="8" name="Rectangle 7"/>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 name="AutoShape 8"/>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10" name="Group 9"/>
          <p:cNvGrpSpPr>
            <a:grpSpLocks/>
          </p:cNvGrpSpPr>
          <p:nvPr/>
        </p:nvGrpSpPr>
        <p:grpSpPr bwMode="auto">
          <a:xfrm>
            <a:off x="458788" y="3219450"/>
            <a:ext cx="644525" cy="450850"/>
            <a:chOff x="720" y="2112"/>
            <a:chExt cx="406" cy="284"/>
          </a:xfrm>
        </p:grpSpPr>
        <p:sp>
          <p:nvSpPr>
            <p:cNvPr id="11" name="Rectangle 10"/>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 name="AutoShape 11"/>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13" name="Group 12"/>
          <p:cNvGrpSpPr>
            <a:grpSpLocks/>
          </p:cNvGrpSpPr>
          <p:nvPr/>
        </p:nvGrpSpPr>
        <p:grpSpPr bwMode="auto">
          <a:xfrm>
            <a:off x="1354138" y="3200400"/>
            <a:ext cx="704850" cy="495300"/>
            <a:chOff x="1560" y="2148"/>
            <a:chExt cx="444" cy="276"/>
          </a:xfrm>
        </p:grpSpPr>
        <p:sp>
          <p:nvSpPr>
            <p:cNvPr id="14" name="Rectangle 13"/>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 name="Oval 14"/>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16" name="Group 15"/>
          <p:cNvGrpSpPr>
            <a:grpSpLocks/>
          </p:cNvGrpSpPr>
          <p:nvPr/>
        </p:nvGrpSpPr>
        <p:grpSpPr bwMode="auto">
          <a:xfrm>
            <a:off x="8091488" y="5067300"/>
            <a:ext cx="609600" cy="419100"/>
            <a:chOff x="3240" y="3348"/>
            <a:chExt cx="432" cy="276"/>
          </a:xfrm>
        </p:grpSpPr>
        <p:sp>
          <p:nvSpPr>
            <p:cNvPr id="17" name="Rectangle 16"/>
            <p:cNvSpPr>
              <a:spLocks noChangeArrowheads="1"/>
            </p:cNvSpPr>
            <p:nvPr/>
          </p:nvSpPr>
          <p:spPr bwMode="auto">
            <a:xfrm>
              <a:off x="3240" y="3348"/>
              <a:ext cx="432"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8" name="Rectangle 17"/>
            <p:cNvSpPr>
              <a:spLocks noChangeArrowheads="1"/>
            </p:cNvSpPr>
            <p:nvPr/>
          </p:nvSpPr>
          <p:spPr bwMode="auto">
            <a:xfrm>
              <a:off x="3383" y="3374"/>
              <a:ext cx="140" cy="224"/>
            </a:xfrm>
            <a:prstGeom prst="rect">
              <a:avLst/>
            </a:prstGeom>
            <a:solidFill>
              <a:srgbClr val="FAFD00"/>
            </a:solidFill>
            <a:ln w="25400">
              <a:solidFill>
                <a:schemeClr val="tx1"/>
              </a:solidFill>
              <a:miter lim="800000"/>
              <a:headEnd/>
              <a:tailEnd/>
            </a:ln>
          </p:spPr>
          <p:txBody>
            <a:bodyPr wrap="none" anchor="ctr"/>
            <a:lstStyle/>
            <a:p>
              <a:endParaRPr lang="en-US"/>
            </a:p>
          </p:txBody>
        </p:sp>
      </p:grpSp>
      <p:grpSp>
        <p:nvGrpSpPr>
          <p:cNvPr id="19" name="Group 18"/>
          <p:cNvGrpSpPr>
            <a:grpSpLocks/>
          </p:cNvGrpSpPr>
          <p:nvPr/>
        </p:nvGrpSpPr>
        <p:grpSpPr bwMode="auto">
          <a:xfrm>
            <a:off x="1354138" y="1962150"/>
            <a:ext cx="704850" cy="438150"/>
            <a:chOff x="1560" y="2148"/>
            <a:chExt cx="444" cy="276"/>
          </a:xfrm>
        </p:grpSpPr>
        <p:sp>
          <p:nvSpPr>
            <p:cNvPr id="20" name="Rectangle 19"/>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 name="Oval 20"/>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22" name="Group 21"/>
          <p:cNvGrpSpPr>
            <a:grpSpLocks/>
          </p:cNvGrpSpPr>
          <p:nvPr/>
        </p:nvGrpSpPr>
        <p:grpSpPr bwMode="auto">
          <a:xfrm>
            <a:off x="2287588" y="3200400"/>
            <a:ext cx="666750" cy="476250"/>
            <a:chOff x="3840" y="2760"/>
            <a:chExt cx="360" cy="240"/>
          </a:xfrm>
        </p:grpSpPr>
        <p:sp>
          <p:nvSpPr>
            <p:cNvPr id="23" name="Rectangle 22"/>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4" name="Freeform 23"/>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25" name="Group 24"/>
          <p:cNvGrpSpPr>
            <a:grpSpLocks/>
          </p:cNvGrpSpPr>
          <p:nvPr/>
        </p:nvGrpSpPr>
        <p:grpSpPr bwMode="auto">
          <a:xfrm>
            <a:off x="2249488" y="1943100"/>
            <a:ext cx="666750" cy="476250"/>
            <a:chOff x="3840" y="2760"/>
            <a:chExt cx="360" cy="240"/>
          </a:xfrm>
        </p:grpSpPr>
        <p:sp>
          <p:nvSpPr>
            <p:cNvPr id="26" name="Rectangle 25"/>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 name="Freeform 26"/>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28" name="Group 27"/>
          <p:cNvGrpSpPr>
            <a:grpSpLocks/>
          </p:cNvGrpSpPr>
          <p:nvPr/>
        </p:nvGrpSpPr>
        <p:grpSpPr bwMode="auto">
          <a:xfrm rot="2125192">
            <a:off x="3163888" y="2057400"/>
            <a:ext cx="644525" cy="450850"/>
            <a:chOff x="720" y="1032"/>
            <a:chExt cx="406" cy="284"/>
          </a:xfrm>
        </p:grpSpPr>
        <p:sp>
          <p:nvSpPr>
            <p:cNvPr id="29" name="Rectangle 28"/>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 name="AutoShape 29"/>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31" name="Group 30"/>
          <p:cNvGrpSpPr>
            <a:grpSpLocks/>
          </p:cNvGrpSpPr>
          <p:nvPr/>
        </p:nvGrpSpPr>
        <p:grpSpPr bwMode="auto">
          <a:xfrm rot="-1403349">
            <a:off x="3125788" y="3181350"/>
            <a:ext cx="644525" cy="450850"/>
            <a:chOff x="720" y="2112"/>
            <a:chExt cx="406" cy="284"/>
          </a:xfrm>
        </p:grpSpPr>
        <p:sp>
          <p:nvSpPr>
            <p:cNvPr id="32" name="Rectangle 31"/>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 name="AutoShape 32"/>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34" name="Group 33"/>
          <p:cNvGrpSpPr>
            <a:grpSpLocks/>
          </p:cNvGrpSpPr>
          <p:nvPr/>
        </p:nvGrpSpPr>
        <p:grpSpPr bwMode="auto">
          <a:xfrm>
            <a:off x="8129588" y="2571750"/>
            <a:ext cx="666750" cy="438150"/>
            <a:chOff x="2580" y="1584"/>
            <a:chExt cx="420" cy="276"/>
          </a:xfrm>
        </p:grpSpPr>
        <p:sp>
          <p:nvSpPr>
            <p:cNvPr id="35" name="Rectangle 34"/>
            <p:cNvSpPr>
              <a:spLocks noChangeArrowheads="1"/>
            </p:cNvSpPr>
            <p:nvPr/>
          </p:nvSpPr>
          <p:spPr bwMode="auto">
            <a:xfrm>
              <a:off x="2580" y="1584"/>
              <a:ext cx="420"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6" name="AutoShape 35"/>
            <p:cNvSpPr>
              <a:spLocks noChangeArrowheads="1"/>
            </p:cNvSpPr>
            <p:nvPr/>
          </p:nvSpPr>
          <p:spPr bwMode="auto">
            <a:xfrm rot="10800000" flipH="1">
              <a:off x="2663" y="1619"/>
              <a:ext cx="236" cy="200"/>
            </a:xfrm>
            <a:prstGeom prst="triangle">
              <a:avLst>
                <a:gd name="adj" fmla="val 49995"/>
              </a:avLst>
            </a:prstGeom>
            <a:solidFill>
              <a:srgbClr val="FAFD00"/>
            </a:solidFill>
            <a:ln w="25400">
              <a:solidFill>
                <a:schemeClr val="tx1"/>
              </a:solidFill>
              <a:miter lim="800000"/>
              <a:headEnd/>
              <a:tailEnd/>
            </a:ln>
          </p:spPr>
          <p:txBody>
            <a:bodyPr wrap="none" anchor="ctr"/>
            <a:lstStyle/>
            <a:p>
              <a:endParaRPr lang="en-US"/>
            </a:p>
          </p:txBody>
        </p:sp>
      </p:grpSp>
      <p:grpSp>
        <p:nvGrpSpPr>
          <p:cNvPr id="37" name="Group 36"/>
          <p:cNvGrpSpPr>
            <a:grpSpLocks/>
          </p:cNvGrpSpPr>
          <p:nvPr/>
        </p:nvGrpSpPr>
        <p:grpSpPr bwMode="auto">
          <a:xfrm rot="-1732579">
            <a:off x="4592638" y="2095500"/>
            <a:ext cx="644525" cy="450850"/>
            <a:chOff x="720" y="1032"/>
            <a:chExt cx="406" cy="284"/>
          </a:xfrm>
        </p:grpSpPr>
        <p:sp>
          <p:nvSpPr>
            <p:cNvPr id="38" name="Rectangle 37"/>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9" name="AutoShape 38"/>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40" name="Group 39"/>
          <p:cNvGrpSpPr>
            <a:grpSpLocks/>
          </p:cNvGrpSpPr>
          <p:nvPr/>
        </p:nvGrpSpPr>
        <p:grpSpPr bwMode="auto">
          <a:xfrm rot="2011143">
            <a:off x="4630738" y="3086100"/>
            <a:ext cx="644525" cy="450850"/>
            <a:chOff x="720" y="2112"/>
            <a:chExt cx="406" cy="284"/>
          </a:xfrm>
        </p:grpSpPr>
        <p:sp>
          <p:nvSpPr>
            <p:cNvPr id="41" name="Rectangle 40"/>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 name="AutoShape 41"/>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43" name="Group 42"/>
          <p:cNvGrpSpPr>
            <a:grpSpLocks/>
          </p:cNvGrpSpPr>
          <p:nvPr/>
        </p:nvGrpSpPr>
        <p:grpSpPr bwMode="auto">
          <a:xfrm>
            <a:off x="5507038" y="3181350"/>
            <a:ext cx="704850" cy="495300"/>
            <a:chOff x="1560" y="2148"/>
            <a:chExt cx="444" cy="276"/>
          </a:xfrm>
        </p:grpSpPr>
        <p:sp>
          <p:nvSpPr>
            <p:cNvPr id="44" name="Rectangle 43"/>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5" name="Oval 44"/>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46" name="Group 45"/>
          <p:cNvGrpSpPr>
            <a:grpSpLocks/>
          </p:cNvGrpSpPr>
          <p:nvPr/>
        </p:nvGrpSpPr>
        <p:grpSpPr bwMode="auto">
          <a:xfrm>
            <a:off x="5507038" y="1943100"/>
            <a:ext cx="704850" cy="438150"/>
            <a:chOff x="1560" y="2148"/>
            <a:chExt cx="444" cy="276"/>
          </a:xfrm>
        </p:grpSpPr>
        <p:sp>
          <p:nvSpPr>
            <p:cNvPr id="47" name="Rectangle 46"/>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8" name="Oval 47"/>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49" name="Group 48"/>
          <p:cNvGrpSpPr>
            <a:grpSpLocks/>
          </p:cNvGrpSpPr>
          <p:nvPr/>
        </p:nvGrpSpPr>
        <p:grpSpPr bwMode="auto">
          <a:xfrm>
            <a:off x="6440488" y="3181350"/>
            <a:ext cx="666750" cy="476250"/>
            <a:chOff x="3840" y="2760"/>
            <a:chExt cx="360" cy="240"/>
          </a:xfrm>
        </p:grpSpPr>
        <p:sp>
          <p:nvSpPr>
            <p:cNvPr id="50" name="Rectangle 49"/>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 name="Freeform 50"/>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52" name="Group 51"/>
          <p:cNvGrpSpPr>
            <a:grpSpLocks/>
          </p:cNvGrpSpPr>
          <p:nvPr/>
        </p:nvGrpSpPr>
        <p:grpSpPr bwMode="auto">
          <a:xfrm>
            <a:off x="6459538" y="1924050"/>
            <a:ext cx="666750" cy="476250"/>
            <a:chOff x="3840" y="2760"/>
            <a:chExt cx="360" cy="240"/>
          </a:xfrm>
        </p:grpSpPr>
        <p:sp>
          <p:nvSpPr>
            <p:cNvPr id="53" name="Rectangle 52"/>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4" name="Freeform 53"/>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55" name="Group 54"/>
          <p:cNvGrpSpPr>
            <a:grpSpLocks/>
          </p:cNvGrpSpPr>
          <p:nvPr/>
        </p:nvGrpSpPr>
        <p:grpSpPr bwMode="auto">
          <a:xfrm rot="2125192">
            <a:off x="7335838" y="2095500"/>
            <a:ext cx="644525" cy="450850"/>
            <a:chOff x="720" y="1032"/>
            <a:chExt cx="406" cy="284"/>
          </a:xfrm>
        </p:grpSpPr>
        <p:sp>
          <p:nvSpPr>
            <p:cNvPr id="56" name="Rectangle 55"/>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7" name="AutoShape 56"/>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58" name="Group 57"/>
          <p:cNvGrpSpPr>
            <a:grpSpLocks/>
          </p:cNvGrpSpPr>
          <p:nvPr/>
        </p:nvGrpSpPr>
        <p:grpSpPr bwMode="auto">
          <a:xfrm rot="-1403349">
            <a:off x="7316788" y="3048000"/>
            <a:ext cx="644525" cy="450850"/>
            <a:chOff x="720" y="2112"/>
            <a:chExt cx="406" cy="284"/>
          </a:xfrm>
        </p:grpSpPr>
        <p:sp>
          <p:nvSpPr>
            <p:cNvPr id="59" name="Rectangle 58"/>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0" name="AutoShape 59"/>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sp>
        <p:nvSpPr>
          <p:cNvPr id="61" name="Rectangle 60"/>
          <p:cNvSpPr>
            <a:spLocks noChangeArrowheads="1"/>
          </p:cNvSpPr>
          <p:nvPr/>
        </p:nvSpPr>
        <p:spPr bwMode="auto">
          <a:xfrm>
            <a:off x="2840038" y="4095750"/>
            <a:ext cx="1350962" cy="6477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t>Production</a:t>
            </a:r>
          </a:p>
          <a:p>
            <a:pPr eaLnBrk="0" hangingPunct="0"/>
            <a:r>
              <a:rPr lang="en-US" sz="1800" b="0"/>
              <a:t>Scheduler</a:t>
            </a:r>
            <a:endParaRPr lang="en-US" sz="2400" b="0"/>
          </a:p>
        </p:txBody>
      </p:sp>
      <p:sp>
        <p:nvSpPr>
          <p:cNvPr id="62" name="Rectangle 61"/>
          <p:cNvSpPr>
            <a:spLocks noChangeArrowheads="1"/>
          </p:cNvSpPr>
          <p:nvPr/>
        </p:nvSpPr>
        <p:spPr bwMode="auto">
          <a:xfrm>
            <a:off x="630238" y="5429250"/>
            <a:ext cx="1066800" cy="6477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t>Raw</a:t>
            </a:r>
          </a:p>
          <a:p>
            <a:pPr eaLnBrk="0" hangingPunct="0"/>
            <a:r>
              <a:rPr lang="en-US" sz="1800" b="0"/>
              <a:t>Materials</a:t>
            </a:r>
            <a:endParaRPr lang="en-US" sz="2400" b="0"/>
          </a:p>
        </p:txBody>
      </p:sp>
      <p:grpSp>
        <p:nvGrpSpPr>
          <p:cNvPr id="63" name="Group 62"/>
          <p:cNvGrpSpPr>
            <a:grpSpLocks/>
          </p:cNvGrpSpPr>
          <p:nvPr/>
        </p:nvGrpSpPr>
        <p:grpSpPr bwMode="auto">
          <a:xfrm rot="5400000">
            <a:off x="8129587" y="3390901"/>
            <a:ext cx="644525" cy="450850"/>
            <a:chOff x="720" y="2112"/>
            <a:chExt cx="406" cy="284"/>
          </a:xfrm>
        </p:grpSpPr>
        <p:sp>
          <p:nvSpPr>
            <p:cNvPr id="64" name="Rectangle 63"/>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5" name="AutoShape 64"/>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66" name="Group 65"/>
          <p:cNvGrpSpPr>
            <a:grpSpLocks/>
          </p:cNvGrpSpPr>
          <p:nvPr/>
        </p:nvGrpSpPr>
        <p:grpSpPr bwMode="auto">
          <a:xfrm>
            <a:off x="8072438" y="4362450"/>
            <a:ext cx="704850" cy="495300"/>
            <a:chOff x="1560" y="2148"/>
            <a:chExt cx="444" cy="276"/>
          </a:xfrm>
        </p:grpSpPr>
        <p:sp>
          <p:nvSpPr>
            <p:cNvPr id="67" name="Rectangle 66"/>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8" name="Oval 67"/>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sp>
        <p:nvSpPr>
          <p:cNvPr id="69" name="Rectangle 68"/>
          <p:cNvSpPr>
            <a:spLocks noChangeArrowheads="1"/>
          </p:cNvSpPr>
          <p:nvPr/>
        </p:nvSpPr>
        <p:spPr bwMode="auto">
          <a:xfrm>
            <a:off x="7862888" y="5676900"/>
            <a:ext cx="1066800" cy="6477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t>Finished</a:t>
            </a:r>
          </a:p>
          <a:p>
            <a:pPr eaLnBrk="0" hangingPunct="0"/>
            <a:r>
              <a:rPr lang="en-US" sz="1800" b="0"/>
              <a:t>Goods</a:t>
            </a:r>
            <a:endParaRPr lang="en-US" sz="2400" b="0"/>
          </a:p>
        </p:txBody>
      </p:sp>
      <p:sp>
        <p:nvSpPr>
          <p:cNvPr id="70" name="Freeform 69"/>
          <p:cNvSpPr>
            <a:spLocks/>
          </p:cNvSpPr>
          <p:nvPr/>
        </p:nvSpPr>
        <p:spPr bwMode="auto">
          <a:xfrm flipV="1">
            <a:off x="1163638" y="2133600"/>
            <a:ext cx="209550" cy="2152650"/>
          </a:xfrm>
          <a:custGeom>
            <a:avLst/>
            <a:gdLst>
              <a:gd name="T0" fmla="*/ 0 w 96"/>
              <a:gd name="T1" fmla="*/ 0 h 1104"/>
              <a:gd name="T2" fmla="*/ 0 w 96"/>
              <a:gd name="T3" fmla="*/ 1104 h 1104"/>
              <a:gd name="T4" fmla="*/ 96 w 96"/>
              <a:gd name="T5" fmla="*/ 1104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0"/>
                </a:moveTo>
                <a:lnTo>
                  <a:pt x="0" y="1104"/>
                </a:lnTo>
                <a:lnTo>
                  <a:pt x="96" y="1104"/>
                </a:lnTo>
              </a:path>
            </a:pathLst>
          </a:custGeom>
          <a:noFill/>
          <a:ln w="9525">
            <a:solidFill>
              <a:schemeClr val="tx1"/>
            </a:solidFill>
            <a:round/>
            <a:headEnd/>
            <a:tailEnd type="stealth" w="lg" len="lg"/>
          </a:ln>
        </p:spPr>
        <p:txBody>
          <a:bodyPr wrap="none" anchor="ctr"/>
          <a:lstStyle/>
          <a:p>
            <a:endParaRPr lang="en-US"/>
          </a:p>
        </p:txBody>
      </p:sp>
      <p:sp>
        <p:nvSpPr>
          <p:cNvPr id="71" name="Line 70"/>
          <p:cNvSpPr>
            <a:spLocks noChangeShapeType="1"/>
          </p:cNvSpPr>
          <p:nvPr/>
        </p:nvSpPr>
        <p:spPr bwMode="auto">
          <a:xfrm>
            <a:off x="1163638" y="3448050"/>
            <a:ext cx="190500" cy="0"/>
          </a:xfrm>
          <a:prstGeom prst="line">
            <a:avLst/>
          </a:prstGeom>
          <a:noFill/>
          <a:ln w="9525">
            <a:solidFill>
              <a:schemeClr val="tx1"/>
            </a:solidFill>
            <a:round/>
            <a:headEnd/>
            <a:tailEnd type="stealth" w="lg" len="lg"/>
          </a:ln>
        </p:spPr>
        <p:txBody>
          <a:bodyPr wrap="none" anchor="ctr"/>
          <a:lstStyle/>
          <a:p>
            <a:endParaRPr lang="en-US"/>
          </a:p>
        </p:txBody>
      </p:sp>
      <p:sp>
        <p:nvSpPr>
          <p:cNvPr id="72" name="Freeform 71"/>
          <p:cNvSpPr>
            <a:spLocks/>
          </p:cNvSpPr>
          <p:nvPr/>
        </p:nvSpPr>
        <p:spPr bwMode="auto">
          <a:xfrm>
            <a:off x="230188" y="2190750"/>
            <a:ext cx="2590800" cy="2228850"/>
          </a:xfrm>
          <a:custGeom>
            <a:avLst/>
            <a:gdLst>
              <a:gd name="T0" fmla="*/ 2136 w 2136"/>
              <a:gd name="T1" fmla="*/ 1404 h 1404"/>
              <a:gd name="T2" fmla="*/ 0 w 2136"/>
              <a:gd name="T3" fmla="*/ 1404 h 1404"/>
              <a:gd name="T4" fmla="*/ 0 w 2136"/>
              <a:gd name="T5" fmla="*/ 0 h 1404"/>
              <a:gd name="T6" fmla="*/ 144 w 2136"/>
              <a:gd name="T7" fmla="*/ 0 h 1404"/>
              <a:gd name="T8" fmla="*/ 0 60000 65536"/>
              <a:gd name="T9" fmla="*/ 0 60000 65536"/>
              <a:gd name="T10" fmla="*/ 0 60000 65536"/>
              <a:gd name="T11" fmla="*/ 0 60000 65536"/>
              <a:gd name="T12" fmla="*/ 0 w 2136"/>
              <a:gd name="T13" fmla="*/ 0 h 1404"/>
              <a:gd name="T14" fmla="*/ 2136 w 2136"/>
              <a:gd name="T15" fmla="*/ 1404 h 1404"/>
            </a:gdLst>
            <a:ahLst/>
            <a:cxnLst>
              <a:cxn ang="T8">
                <a:pos x="T0" y="T1"/>
              </a:cxn>
              <a:cxn ang="T9">
                <a:pos x="T2" y="T3"/>
              </a:cxn>
              <a:cxn ang="T10">
                <a:pos x="T4" y="T5"/>
              </a:cxn>
              <a:cxn ang="T11">
                <a:pos x="T6" y="T7"/>
              </a:cxn>
            </a:cxnLst>
            <a:rect l="T12" t="T13" r="T14" b="T15"/>
            <a:pathLst>
              <a:path w="2136" h="1404">
                <a:moveTo>
                  <a:pt x="2136" y="1404"/>
                </a:moveTo>
                <a:lnTo>
                  <a:pt x="0" y="1404"/>
                </a:lnTo>
                <a:lnTo>
                  <a:pt x="0" y="0"/>
                </a:lnTo>
                <a:lnTo>
                  <a:pt x="144" y="0"/>
                </a:lnTo>
              </a:path>
            </a:pathLst>
          </a:custGeom>
          <a:noFill/>
          <a:ln w="9525">
            <a:solidFill>
              <a:schemeClr val="tx1"/>
            </a:solidFill>
            <a:prstDash val="dash"/>
            <a:round/>
            <a:headEnd/>
            <a:tailEnd type="stealth" w="lg" len="lg"/>
          </a:ln>
        </p:spPr>
        <p:txBody>
          <a:bodyPr wrap="none" anchor="ctr"/>
          <a:lstStyle/>
          <a:p>
            <a:endParaRPr lang="en-US"/>
          </a:p>
        </p:txBody>
      </p:sp>
      <p:sp>
        <p:nvSpPr>
          <p:cNvPr id="73" name="Line 72"/>
          <p:cNvSpPr>
            <a:spLocks noChangeShapeType="1"/>
          </p:cNvSpPr>
          <p:nvPr/>
        </p:nvSpPr>
        <p:spPr bwMode="auto">
          <a:xfrm>
            <a:off x="249238" y="3448050"/>
            <a:ext cx="209550" cy="0"/>
          </a:xfrm>
          <a:prstGeom prst="line">
            <a:avLst/>
          </a:prstGeom>
          <a:noFill/>
          <a:ln w="9525">
            <a:solidFill>
              <a:schemeClr val="tx1"/>
            </a:solidFill>
            <a:prstDash val="dash"/>
            <a:round/>
            <a:headEnd/>
            <a:tailEnd type="stealth" w="lg" len="lg"/>
          </a:ln>
        </p:spPr>
        <p:txBody>
          <a:bodyPr wrap="none" anchor="ctr"/>
          <a:lstStyle/>
          <a:p>
            <a:endParaRPr lang="en-US"/>
          </a:p>
        </p:txBody>
      </p:sp>
      <p:grpSp>
        <p:nvGrpSpPr>
          <p:cNvPr id="74" name="Group 73"/>
          <p:cNvGrpSpPr>
            <a:grpSpLocks/>
          </p:cNvGrpSpPr>
          <p:nvPr/>
        </p:nvGrpSpPr>
        <p:grpSpPr bwMode="auto">
          <a:xfrm rot="-5400000">
            <a:off x="820737" y="4724401"/>
            <a:ext cx="644525" cy="450850"/>
            <a:chOff x="720" y="2112"/>
            <a:chExt cx="406" cy="284"/>
          </a:xfrm>
        </p:grpSpPr>
        <p:sp>
          <p:nvSpPr>
            <p:cNvPr id="75" name="Rectangle 74"/>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6" name="AutoShape 75"/>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sp>
        <p:nvSpPr>
          <p:cNvPr id="77" name="Line 76"/>
          <p:cNvSpPr>
            <a:spLocks noChangeShapeType="1"/>
          </p:cNvSpPr>
          <p:nvPr/>
        </p:nvSpPr>
        <p:spPr bwMode="auto">
          <a:xfrm>
            <a:off x="1163638" y="4533900"/>
            <a:ext cx="0" cy="114300"/>
          </a:xfrm>
          <a:prstGeom prst="line">
            <a:avLst/>
          </a:prstGeom>
          <a:noFill/>
          <a:ln w="9525">
            <a:solidFill>
              <a:schemeClr val="tx1"/>
            </a:solidFill>
            <a:round/>
            <a:headEnd/>
            <a:tailEnd/>
          </a:ln>
        </p:spPr>
        <p:txBody>
          <a:bodyPr wrap="none" anchor="ctr"/>
          <a:lstStyle/>
          <a:p>
            <a:endParaRPr lang="en-US"/>
          </a:p>
        </p:txBody>
      </p:sp>
      <p:sp>
        <p:nvSpPr>
          <p:cNvPr id="78" name="Line 77"/>
          <p:cNvSpPr>
            <a:spLocks noChangeShapeType="1"/>
          </p:cNvSpPr>
          <p:nvPr/>
        </p:nvSpPr>
        <p:spPr bwMode="auto">
          <a:xfrm>
            <a:off x="1144588" y="5295900"/>
            <a:ext cx="0" cy="133350"/>
          </a:xfrm>
          <a:prstGeom prst="line">
            <a:avLst/>
          </a:prstGeom>
          <a:noFill/>
          <a:ln w="9525">
            <a:solidFill>
              <a:schemeClr val="tx1"/>
            </a:solidFill>
            <a:round/>
            <a:headEnd/>
            <a:tailEnd/>
          </a:ln>
        </p:spPr>
        <p:txBody>
          <a:bodyPr wrap="none" anchor="ctr"/>
          <a:lstStyle/>
          <a:p>
            <a:endParaRPr lang="en-US"/>
          </a:p>
        </p:txBody>
      </p:sp>
      <p:sp>
        <p:nvSpPr>
          <p:cNvPr id="79" name="Freeform 78"/>
          <p:cNvSpPr>
            <a:spLocks/>
          </p:cNvSpPr>
          <p:nvPr/>
        </p:nvSpPr>
        <p:spPr bwMode="auto">
          <a:xfrm>
            <a:off x="3906838" y="2419350"/>
            <a:ext cx="666750" cy="1924050"/>
          </a:xfrm>
          <a:custGeom>
            <a:avLst/>
            <a:gdLst>
              <a:gd name="T0" fmla="*/ 0 w 180"/>
              <a:gd name="T1" fmla="*/ 1176 h 1176"/>
              <a:gd name="T2" fmla="*/ 180 w 180"/>
              <a:gd name="T3" fmla="*/ 1176 h 1176"/>
              <a:gd name="T4" fmla="*/ 180 w 180"/>
              <a:gd name="T5" fmla="*/ 528 h 1176"/>
              <a:gd name="T6" fmla="*/ 180 w 180"/>
              <a:gd name="T7" fmla="*/ 0 h 1176"/>
              <a:gd name="T8" fmla="*/ 0 60000 65536"/>
              <a:gd name="T9" fmla="*/ 0 60000 65536"/>
              <a:gd name="T10" fmla="*/ 0 60000 65536"/>
              <a:gd name="T11" fmla="*/ 0 60000 65536"/>
              <a:gd name="T12" fmla="*/ 0 w 180"/>
              <a:gd name="T13" fmla="*/ 0 h 1176"/>
              <a:gd name="T14" fmla="*/ 180 w 180"/>
              <a:gd name="T15" fmla="*/ 1176 h 1176"/>
            </a:gdLst>
            <a:ahLst/>
            <a:cxnLst>
              <a:cxn ang="T8">
                <a:pos x="T0" y="T1"/>
              </a:cxn>
              <a:cxn ang="T9">
                <a:pos x="T2" y="T3"/>
              </a:cxn>
              <a:cxn ang="T10">
                <a:pos x="T4" y="T5"/>
              </a:cxn>
              <a:cxn ang="T11">
                <a:pos x="T6" y="T7"/>
              </a:cxn>
            </a:cxnLst>
            <a:rect l="T12" t="T13" r="T14" b="T15"/>
            <a:pathLst>
              <a:path w="180" h="1176">
                <a:moveTo>
                  <a:pt x="0" y="1176"/>
                </a:moveTo>
                <a:lnTo>
                  <a:pt x="180" y="1176"/>
                </a:lnTo>
                <a:lnTo>
                  <a:pt x="180" y="528"/>
                </a:lnTo>
                <a:lnTo>
                  <a:pt x="180" y="0"/>
                </a:lnTo>
              </a:path>
            </a:pathLst>
          </a:custGeom>
          <a:noFill/>
          <a:ln w="9525">
            <a:solidFill>
              <a:schemeClr val="tx1"/>
            </a:solidFill>
            <a:prstDash val="dash"/>
            <a:round/>
            <a:headEnd/>
            <a:tailEnd type="stealth" w="lg" len="lg"/>
          </a:ln>
        </p:spPr>
        <p:txBody>
          <a:bodyPr wrap="none" anchor="ctr"/>
          <a:lstStyle/>
          <a:p>
            <a:endParaRPr lang="en-US"/>
          </a:p>
        </p:txBody>
      </p:sp>
      <p:sp>
        <p:nvSpPr>
          <p:cNvPr id="80" name="Freeform 79"/>
          <p:cNvSpPr>
            <a:spLocks/>
          </p:cNvSpPr>
          <p:nvPr/>
        </p:nvSpPr>
        <p:spPr bwMode="auto">
          <a:xfrm>
            <a:off x="4535488" y="3371850"/>
            <a:ext cx="74612" cy="133350"/>
          </a:xfrm>
          <a:custGeom>
            <a:avLst/>
            <a:gdLst>
              <a:gd name="T0" fmla="*/ 60 w 144"/>
              <a:gd name="T1" fmla="*/ 0 h 216"/>
              <a:gd name="T2" fmla="*/ 0 w 144"/>
              <a:gd name="T3" fmla="*/ 216 h 216"/>
              <a:gd name="T4" fmla="*/ 72 w 144"/>
              <a:gd name="T5" fmla="*/ 144 h 216"/>
              <a:gd name="T6" fmla="*/ 144 w 144"/>
              <a:gd name="T7" fmla="*/ 216 h 216"/>
              <a:gd name="T8" fmla="*/ 60 w 144"/>
              <a:gd name="T9" fmla="*/ 0 h 216"/>
              <a:gd name="T10" fmla="*/ 0 60000 65536"/>
              <a:gd name="T11" fmla="*/ 0 60000 65536"/>
              <a:gd name="T12" fmla="*/ 0 60000 65536"/>
              <a:gd name="T13" fmla="*/ 0 60000 65536"/>
              <a:gd name="T14" fmla="*/ 0 60000 65536"/>
              <a:gd name="T15" fmla="*/ 0 w 144"/>
              <a:gd name="T16" fmla="*/ 0 h 216"/>
              <a:gd name="T17" fmla="*/ 144 w 144"/>
              <a:gd name="T18" fmla="*/ 216 h 216"/>
            </a:gdLst>
            <a:ahLst/>
            <a:cxnLst>
              <a:cxn ang="T10">
                <a:pos x="T0" y="T1"/>
              </a:cxn>
              <a:cxn ang="T11">
                <a:pos x="T2" y="T3"/>
              </a:cxn>
              <a:cxn ang="T12">
                <a:pos x="T4" y="T5"/>
              </a:cxn>
              <a:cxn ang="T13">
                <a:pos x="T6" y="T7"/>
              </a:cxn>
              <a:cxn ang="T14">
                <a:pos x="T8" y="T9"/>
              </a:cxn>
            </a:cxnLst>
            <a:rect l="T15" t="T16" r="T17" b="T18"/>
            <a:pathLst>
              <a:path w="144" h="216">
                <a:moveTo>
                  <a:pt x="60" y="0"/>
                </a:moveTo>
                <a:lnTo>
                  <a:pt x="0" y="216"/>
                </a:lnTo>
                <a:lnTo>
                  <a:pt x="72" y="144"/>
                </a:lnTo>
                <a:lnTo>
                  <a:pt x="144" y="216"/>
                </a:lnTo>
                <a:lnTo>
                  <a:pt x="60" y="0"/>
                </a:lnTo>
                <a:close/>
              </a:path>
            </a:pathLst>
          </a:custGeom>
          <a:solidFill>
            <a:schemeClr val="tx1"/>
          </a:solidFill>
          <a:ln w="9525">
            <a:solidFill>
              <a:schemeClr val="tx1"/>
            </a:solidFill>
            <a:round/>
            <a:headEnd/>
            <a:tailEnd/>
          </a:ln>
        </p:spPr>
        <p:txBody>
          <a:bodyPr wrap="none" anchor="ctr"/>
          <a:lstStyle/>
          <a:p>
            <a:endParaRPr lang="en-US"/>
          </a:p>
        </p:txBody>
      </p:sp>
      <p:sp>
        <p:nvSpPr>
          <p:cNvPr id="81" name="Line 80"/>
          <p:cNvSpPr>
            <a:spLocks noChangeShapeType="1"/>
          </p:cNvSpPr>
          <p:nvPr/>
        </p:nvSpPr>
        <p:spPr bwMode="auto">
          <a:xfrm>
            <a:off x="4573588" y="4343400"/>
            <a:ext cx="3009900" cy="0"/>
          </a:xfrm>
          <a:prstGeom prst="line">
            <a:avLst/>
          </a:prstGeom>
          <a:noFill/>
          <a:ln w="9525">
            <a:solidFill>
              <a:schemeClr val="tx1"/>
            </a:solidFill>
            <a:prstDash val="dash"/>
            <a:round/>
            <a:headEnd/>
            <a:tailEnd/>
          </a:ln>
        </p:spPr>
        <p:txBody>
          <a:bodyPr wrap="none" anchor="ctr"/>
          <a:lstStyle/>
          <a:p>
            <a:endParaRPr lang="en-US"/>
          </a:p>
        </p:txBody>
      </p:sp>
      <p:sp>
        <p:nvSpPr>
          <p:cNvPr id="82" name="Line 81"/>
          <p:cNvSpPr>
            <a:spLocks noChangeShapeType="1"/>
          </p:cNvSpPr>
          <p:nvPr/>
        </p:nvSpPr>
        <p:spPr bwMode="auto">
          <a:xfrm flipV="1">
            <a:off x="7602538" y="3848100"/>
            <a:ext cx="552450" cy="514350"/>
          </a:xfrm>
          <a:prstGeom prst="line">
            <a:avLst/>
          </a:prstGeom>
          <a:noFill/>
          <a:ln w="9525">
            <a:solidFill>
              <a:schemeClr val="tx1"/>
            </a:solidFill>
            <a:prstDash val="dash"/>
            <a:round/>
            <a:headEnd/>
            <a:tailEnd type="stealth" w="lg" len="lg"/>
          </a:ln>
        </p:spPr>
        <p:txBody>
          <a:bodyPr wrap="none" anchor="ctr"/>
          <a:lstStyle/>
          <a:p>
            <a:endParaRPr lang="en-US"/>
          </a:p>
        </p:txBody>
      </p:sp>
      <p:sp>
        <p:nvSpPr>
          <p:cNvPr id="83" name="Text Box 82"/>
          <p:cNvSpPr txBox="1">
            <a:spLocks noChangeArrowheads="1"/>
          </p:cNvSpPr>
          <p:nvPr/>
        </p:nvSpPr>
        <p:spPr bwMode="auto">
          <a:xfrm>
            <a:off x="7091363" y="5124450"/>
            <a:ext cx="844550" cy="366713"/>
          </a:xfrm>
          <a:prstGeom prst="rect">
            <a:avLst/>
          </a:prstGeom>
          <a:noFill/>
          <a:ln w="9525">
            <a:noFill/>
            <a:miter lim="800000"/>
            <a:headEnd/>
            <a:tailEnd/>
          </a:ln>
        </p:spPr>
        <p:txBody>
          <a:bodyPr wrap="none">
            <a:spAutoFit/>
          </a:bodyPr>
          <a:lstStyle/>
          <a:p>
            <a:pPr algn="l" eaLnBrk="0" hangingPunct="0"/>
            <a:r>
              <a:rPr lang="en-US" sz="1800" b="0"/>
              <a:t>Inspect</a:t>
            </a:r>
          </a:p>
        </p:txBody>
      </p:sp>
      <p:sp>
        <p:nvSpPr>
          <p:cNvPr id="84" name="Text Box 83"/>
          <p:cNvSpPr txBox="1">
            <a:spLocks noChangeArrowheads="1"/>
          </p:cNvSpPr>
          <p:nvPr/>
        </p:nvSpPr>
        <p:spPr bwMode="auto">
          <a:xfrm>
            <a:off x="6781800" y="4343400"/>
            <a:ext cx="1136650" cy="641350"/>
          </a:xfrm>
          <a:prstGeom prst="rect">
            <a:avLst/>
          </a:prstGeom>
          <a:noFill/>
          <a:ln w="9525">
            <a:noFill/>
            <a:miter lim="800000"/>
            <a:headEnd/>
            <a:tailEnd/>
          </a:ln>
        </p:spPr>
        <p:txBody>
          <a:bodyPr wrap="none">
            <a:spAutoFit/>
          </a:bodyPr>
          <a:lstStyle/>
          <a:p>
            <a:pPr algn="l" eaLnBrk="0" hangingPunct="0"/>
            <a:r>
              <a:rPr lang="en-US" sz="1800" b="0"/>
              <a:t>Test, Pack</a:t>
            </a:r>
          </a:p>
          <a:p>
            <a:pPr algn="l" eaLnBrk="0" hangingPunct="0"/>
            <a:r>
              <a:rPr lang="en-US" sz="1800" b="0"/>
              <a:t>&amp; Ship</a:t>
            </a:r>
          </a:p>
        </p:txBody>
      </p:sp>
      <p:sp>
        <p:nvSpPr>
          <p:cNvPr id="85" name="Text Box 84"/>
          <p:cNvSpPr txBox="1">
            <a:spLocks noChangeArrowheads="1"/>
          </p:cNvSpPr>
          <p:nvPr/>
        </p:nvSpPr>
        <p:spPr bwMode="auto">
          <a:xfrm>
            <a:off x="8170863" y="2133600"/>
            <a:ext cx="603250" cy="366713"/>
          </a:xfrm>
          <a:prstGeom prst="rect">
            <a:avLst/>
          </a:prstGeom>
          <a:noFill/>
          <a:ln w="9525">
            <a:noFill/>
            <a:miter lim="800000"/>
            <a:headEnd/>
            <a:tailEnd/>
          </a:ln>
        </p:spPr>
        <p:txBody>
          <a:bodyPr wrap="none">
            <a:spAutoFit/>
          </a:bodyPr>
          <a:lstStyle/>
          <a:p>
            <a:pPr algn="l" eaLnBrk="0" hangingPunct="0"/>
            <a:r>
              <a:rPr lang="en-US" sz="1800" b="0"/>
              <a:t>WIP</a:t>
            </a:r>
          </a:p>
        </p:txBody>
      </p:sp>
      <p:sp>
        <p:nvSpPr>
          <p:cNvPr id="86" name="Text Box 85"/>
          <p:cNvSpPr txBox="1">
            <a:spLocks noChangeArrowheads="1"/>
          </p:cNvSpPr>
          <p:nvPr/>
        </p:nvSpPr>
        <p:spPr bwMode="auto">
          <a:xfrm>
            <a:off x="3852863" y="2228850"/>
            <a:ext cx="603250" cy="366713"/>
          </a:xfrm>
          <a:prstGeom prst="rect">
            <a:avLst/>
          </a:prstGeom>
          <a:noFill/>
          <a:ln w="9525">
            <a:noFill/>
            <a:miter lim="800000"/>
            <a:headEnd/>
            <a:tailEnd/>
          </a:ln>
        </p:spPr>
        <p:txBody>
          <a:bodyPr wrap="none">
            <a:spAutoFit/>
          </a:bodyPr>
          <a:lstStyle/>
          <a:p>
            <a:pPr algn="l" eaLnBrk="0" hangingPunct="0"/>
            <a:r>
              <a:rPr lang="en-US" sz="1800" b="0"/>
              <a:t>WIP</a:t>
            </a:r>
          </a:p>
        </p:txBody>
      </p:sp>
      <p:sp>
        <p:nvSpPr>
          <p:cNvPr id="87" name="Text Box 86"/>
          <p:cNvSpPr txBox="1">
            <a:spLocks noChangeArrowheads="1"/>
          </p:cNvSpPr>
          <p:nvPr/>
        </p:nvSpPr>
        <p:spPr bwMode="auto">
          <a:xfrm>
            <a:off x="1204913" y="1504950"/>
            <a:ext cx="1066800" cy="366713"/>
          </a:xfrm>
          <a:prstGeom prst="rect">
            <a:avLst/>
          </a:prstGeom>
          <a:noFill/>
          <a:ln w="9525">
            <a:noFill/>
            <a:miter lim="800000"/>
            <a:headEnd/>
            <a:tailEnd/>
          </a:ln>
        </p:spPr>
        <p:txBody>
          <a:bodyPr wrap="none">
            <a:spAutoFit/>
          </a:bodyPr>
          <a:lstStyle/>
          <a:p>
            <a:pPr algn="l" eaLnBrk="0" hangingPunct="0"/>
            <a:r>
              <a:rPr lang="en-US" sz="1800" b="0"/>
              <a:t>Cap Assy</a:t>
            </a:r>
          </a:p>
        </p:txBody>
      </p:sp>
      <p:sp>
        <p:nvSpPr>
          <p:cNvPr id="88" name="Text Box 87"/>
          <p:cNvSpPr txBox="1">
            <a:spLocks noChangeArrowheads="1"/>
          </p:cNvSpPr>
          <p:nvPr/>
        </p:nvSpPr>
        <p:spPr bwMode="auto">
          <a:xfrm>
            <a:off x="5338763" y="1581150"/>
            <a:ext cx="1041400" cy="366713"/>
          </a:xfrm>
          <a:prstGeom prst="rect">
            <a:avLst/>
          </a:prstGeom>
          <a:noFill/>
          <a:ln w="9525">
            <a:noFill/>
            <a:miter lim="800000"/>
            <a:headEnd/>
            <a:tailEnd/>
          </a:ln>
        </p:spPr>
        <p:txBody>
          <a:bodyPr wrap="none">
            <a:spAutoFit/>
          </a:bodyPr>
          <a:lstStyle/>
          <a:p>
            <a:pPr algn="l" eaLnBrk="0" hangingPunct="0"/>
            <a:r>
              <a:rPr lang="en-US" sz="1800" b="0"/>
              <a:t>Pen Assy</a:t>
            </a:r>
          </a:p>
        </p:txBody>
      </p:sp>
      <p:sp>
        <p:nvSpPr>
          <p:cNvPr id="89" name="Text Box 88"/>
          <p:cNvSpPr txBox="1">
            <a:spLocks noChangeArrowheads="1"/>
          </p:cNvSpPr>
          <p:nvPr/>
        </p:nvSpPr>
        <p:spPr bwMode="auto">
          <a:xfrm>
            <a:off x="5529263" y="3733800"/>
            <a:ext cx="755650" cy="641350"/>
          </a:xfrm>
          <a:prstGeom prst="rect">
            <a:avLst/>
          </a:prstGeom>
          <a:noFill/>
          <a:ln w="9525">
            <a:noFill/>
            <a:miter lim="800000"/>
            <a:headEnd/>
            <a:tailEnd/>
          </a:ln>
        </p:spPr>
        <p:txBody>
          <a:bodyPr wrap="none">
            <a:spAutoFit/>
          </a:bodyPr>
          <a:lstStyle/>
          <a:p>
            <a:pPr algn="l" eaLnBrk="0" hangingPunct="0"/>
            <a:r>
              <a:rPr lang="en-US" sz="1800" b="0"/>
              <a:t>Peel&amp;</a:t>
            </a:r>
          </a:p>
          <a:p>
            <a:pPr algn="l" eaLnBrk="0" hangingPunct="0"/>
            <a:r>
              <a:rPr lang="en-US" sz="1800" b="0"/>
              <a:t>Stick</a:t>
            </a:r>
          </a:p>
        </p:txBody>
      </p:sp>
      <p:sp>
        <p:nvSpPr>
          <p:cNvPr id="90" name="Text Box 89"/>
          <p:cNvSpPr txBox="1">
            <a:spLocks noChangeArrowheads="1"/>
          </p:cNvSpPr>
          <p:nvPr/>
        </p:nvSpPr>
        <p:spPr bwMode="auto">
          <a:xfrm>
            <a:off x="1319213" y="3714750"/>
            <a:ext cx="704850" cy="641350"/>
          </a:xfrm>
          <a:prstGeom prst="rect">
            <a:avLst/>
          </a:prstGeom>
          <a:noFill/>
          <a:ln w="9525">
            <a:noFill/>
            <a:miter lim="800000"/>
            <a:headEnd/>
            <a:tailEnd/>
          </a:ln>
        </p:spPr>
        <p:txBody>
          <a:bodyPr wrap="none">
            <a:spAutoFit/>
          </a:bodyPr>
          <a:lstStyle/>
          <a:p>
            <a:pPr algn="l" eaLnBrk="0" hangingPunct="0"/>
            <a:r>
              <a:rPr lang="en-US" sz="1800" b="0"/>
              <a:t>Label</a:t>
            </a:r>
          </a:p>
          <a:p>
            <a:pPr algn="l" eaLnBrk="0" hangingPunct="0"/>
            <a:r>
              <a:rPr lang="en-US" sz="1800" b="0"/>
              <a:t>Press</a:t>
            </a:r>
          </a:p>
        </p:txBody>
      </p:sp>
      <p:sp>
        <p:nvSpPr>
          <p:cNvPr id="91" name="AutoShape 90"/>
          <p:cNvSpPr>
            <a:spLocks/>
          </p:cNvSpPr>
          <p:nvPr/>
        </p:nvSpPr>
        <p:spPr bwMode="auto">
          <a:xfrm>
            <a:off x="1165225" y="4267200"/>
            <a:ext cx="74613" cy="247650"/>
          </a:xfrm>
          <a:prstGeom prst="rightBracket">
            <a:avLst>
              <a:gd name="adj" fmla="val 27659"/>
            </a:avLst>
          </a:prstGeom>
          <a:noFill/>
          <a:ln w="9525">
            <a:solidFill>
              <a:schemeClr val="tx1"/>
            </a:solidFill>
            <a:round/>
            <a:headEnd/>
            <a:tailEnd/>
          </a:ln>
        </p:spPr>
        <p:txBody>
          <a:bodyPr wrap="none" anchor="ctr"/>
          <a:lstStyle/>
          <a:p>
            <a:endParaRPr lang="en-US"/>
          </a:p>
        </p:txBody>
      </p:sp>
      <p:sp>
        <p:nvSpPr>
          <p:cNvPr id="92" name="Line 91"/>
          <p:cNvSpPr>
            <a:spLocks noChangeShapeType="1"/>
          </p:cNvSpPr>
          <p:nvPr/>
        </p:nvSpPr>
        <p:spPr bwMode="auto">
          <a:xfrm>
            <a:off x="2058988" y="344805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93" name="Line 92"/>
          <p:cNvSpPr>
            <a:spLocks noChangeShapeType="1"/>
          </p:cNvSpPr>
          <p:nvPr/>
        </p:nvSpPr>
        <p:spPr bwMode="auto">
          <a:xfrm>
            <a:off x="2039938" y="217170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94" name="Line 93"/>
          <p:cNvSpPr>
            <a:spLocks noChangeShapeType="1"/>
          </p:cNvSpPr>
          <p:nvPr/>
        </p:nvSpPr>
        <p:spPr bwMode="auto">
          <a:xfrm>
            <a:off x="2935288" y="215265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95" name="Line 94"/>
          <p:cNvSpPr>
            <a:spLocks noChangeShapeType="1"/>
          </p:cNvSpPr>
          <p:nvPr/>
        </p:nvSpPr>
        <p:spPr bwMode="auto">
          <a:xfrm>
            <a:off x="2935288" y="348615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96" name="Line 95"/>
          <p:cNvSpPr>
            <a:spLocks noChangeShapeType="1"/>
          </p:cNvSpPr>
          <p:nvPr/>
        </p:nvSpPr>
        <p:spPr bwMode="auto">
          <a:xfrm>
            <a:off x="6230938" y="215265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97" name="Line 96"/>
          <p:cNvSpPr>
            <a:spLocks noChangeShapeType="1"/>
          </p:cNvSpPr>
          <p:nvPr/>
        </p:nvSpPr>
        <p:spPr bwMode="auto">
          <a:xfrm>
            <a:off x="6230938" y="344805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98" name="Line 97"/>
          <p:cNvSpPr>
            <a:spLocks noChangeShapeType="1"/>
          </p:cNvSpPr>
          <p:nvPr/>
        </p:nvSpPr>
        <p:spPr bwMode="auto">
          <a:xfrm>
            <a:off x="5240338" y="346710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99" name="Line 98"/>
          <p:cNvSpPr>
            <a:spLocks noChangeShapeType="1"/>
          </p:cNvSpPr>
          <p:nvPr/>
        </p:nvSpPr>
        <p:spPr bwMode="auto">
          <a:xfrm>
            <a:off x="5240338" y="217170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00" name="Line 99"/>
          <p:cNvSpPr>
            <a:spLocks noChangeShapeType="1"/>
          </p:cNvSpPr>
          <p:nvPr/>
        </p:nvSpPr>
        <p:spPr bwMode="auto">
          <a:xfrm>
            <a:off x="7126288" y="217170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01" name="Line 100"/>
          <p:cNvSpPr>
            <a:spLocks noChangeShapeType="1"/>
          </p:cNvSpPr>
          <p:nvPr/>
        </p:nvSpPr>
        <p:spPr bwMode="auto">
          <a:xfrm>
            <a:off x="7126288" y="344805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02" name="Line 101"/>
          <p:cNvSpPr>
            <a:spLocks noChangeShapeType="1"/>
          </p:cNvSpPr>
          <p:nvPr/>
        </p:nvSpPr>
        <p:spPr bwMode="auto">
          <a:xfrm flipV="1">
            <a:off x="4402138" y="2400300"/>
            <a:ext cx="171450" cy="247650"/>
          </a:xfrm>
          <a:prstGeom prst="line">
            <a:avLst/>
          </a:prstGeom>
          <a:noFill/>
          <a:ln w="9525">
            <a:solidFill>
              <a:schemeClr val="tx1"/>
            </a:solidFill>
            <a:round/>
            <a:headEnd/>
            <a:tailEnd type="stealth" w="lg" len="lg"/>
          </a:ln>
        </p:spPr>
        <p:txBody>
          <a:bodyPr wrap="none" anchor="ctr"/>
          <a:lstStyle/>
          <a:p>
            <a:endParaRPr lang="en-US"/>
          </a:p>
        </p:txBody>
      </p:sp>
      <p:sp>
        <p:nvSpPr>
          <p:cNvPr id="103" name="Line 102"/>
          <p:cNvSpPr>
            <a:spLocks noChangeShapeType="1"/>
          </p:cNvSpPr>
          <p:nvPr/>
        </p:nvSpPr>
        <p:spPr bwMode="auto">
          <a:xfrm flipV="1">
            <a:off x="3792538" y="3086100"/>
            <a:ext cx="171450" cy="247650"/>
          </a:xfrm>
          <a:prstGeom prst="line">
            <a:avLst/>
          </a:prstGeom>
          <a:noFill/>
          <a:ln w="9525">
            <a:solidFill>
              <a:schemeClr val="tx1"/>
            </a:solidFill>
            <a:round/>
            <a:headEnd/>
            <a:tailEnd type="stealth" w="lg" len="lg"/>
          </a:ln>
        </p:spPr>
        <p:txBody>
          <a:bodyPr wrap="none" anchor="ctr"/>
          <a:lstStyle/>
          <a:p>
            <a:endParaRPr lang="en-US"/>
          </a:p>
        </p:txBody>
      </p:sp>
      <p:sp>
        <p:nvSpPr>
          <p:cNvPr id="104" name="Line 103"/>
          <p:cNvSpPr>
            <a:spLocks noChangeShapeType="1"/>
          </p:cNvSpPr>
          <p:nvPr/>
        </p:nvSpPr>
        <p:spPr bwMode="auto">
          <a:xfrm>
            <a:off x="3773488" y="2457450"/>
            <a:ext cx="247650" cy="190500"/>
          </a:xfrm>
          <a:prstGeom prst="line">
            <a:avLst/>
          </a:prstGeom>
          <a:noFill/>
          <a:ln w="9525">
            <a:solidFill>
              <a:schemeClr val="tx1"/>
            </a:solidFill>
            <a:round/>
            <a:headEnd/>
            <a:tailEnd type="stealth" w="lg" len="lg"/>
          </a:ln>
        </p:spPr>
        <p:txBody>
          <a:bodyPr wrap="none" anchor="ctr"/>
          <a:lstStyle/>
          <a:p>
            <a:endParaRPr lang="en-US"/>
          </a:p>
        </p:txBody>
      </p:sp>
      <p:sp>
        <p:nvSpPr>
          <p:cNvPr id="105" name="Line 104"/>
          <p:cNvSpPr>
            <a:spLocks noChangeShapeType="1"/>
          </p:cNvSpPr>
          <p:nvPr/>
        </p:nvSpPr>
        <p:spPr bwMode="auto">
          <a:xfrm>
            <a:off x="4459288" y="2971800"/>
            <a:ext cx="247650" cy="190500"/>
          </a:xfrm>
          <a:prstGeom prst="line">
            <a:avLst/>
          </a:prstGeom>
          <a:noFill/>
          <a:ln w="9525">
            <a:solidFill>
              <a:schemeClr val="tx1"/>
            </a:solidFill>
            <a:round/>
            <a:headEnd/>
            <a:tailEnd type="stealth" w="lg" len="lg"/>
          </a:ln>
        </p:spPr>
        <p:txBody>
          <a:bodyPr wrap="none" anchor="ctr"/>
          <a:lstStyle/>
          <a:p>
            <a:endParaRPr lang="en-US"/>
          </a:p>
        </p:txBody>
      </p:sp>
      <p:sp>
        <p:nvSpPr>
          <p:cNvPr id="106" name="Line 105"/>
          <p:cNvSpPr>
            <a:spLocks noChangeShapeType="1"/>
          </p:cNvSpPr>
          <p:nvPr/>
        </p:nvSpPr>
        <p:spPr bwMode="auto">
          <a:xfrm flipV="1">
            <a:off x="7907338" y="2876550"/>
            <a:ext cx="247650" cy="171450"/>
          </a:xfrm>
          <a:prstGeom prst="line">
            <a:avLst/>
          </a:prstGeom>
          <a:noFill/>
          <a:ln w="9525">
            <a:solidFill>
              <a:schemeClr val="tx1"/>
            </a:solidFill>
            <a:round/>
            <a:headEnd/>
            <a:tailEnd type="stealth" w="lg" len="lg"/>
          </a:ln>
        </p:spPr>
        <p:txBody>
          <a:bodyPr wrap="none" anchor="ctr"/>
          <a:lstStyle/>
          <a:p>
            <a:endParaRPr lang="en-US"/>
          </a:p>
        </p:txBody>
      </p:sp>
      <p:sp>
        <p:nvSpPr>
          <p:cNvPr id="107" name="Line 106"/>
          <p:cNvSpPr>
            <a:spLocks noChangeShapeType="1"/>
          </p:cNvSpPr>
          <p:nvPr/>
        </p:nvSpPr>
        <p:spPr bwMode="auto">
          <a:xfrm>
            <a:off x="7907338" y="2584450"/>
            <a:ext cx="247650" cy="190500"/>
          </a:xfrm>
          <a:prstGeom prst="line">
            <a:avLst/>
          </a:prstGeom>
          <a:noFill/>
          <a:ln w="9525">
            <a:solidFill>
              <a:schemeClr val="tx1"/>
            </a:solidFill>
            <a:round/>
            <a:headEnd/>
            <a:tailEnd type="stealth" w="lg" len="lg"/>
          </a:ln>
        </p:spPr>
        <p:txBody>
          <a:bodyPr wrap="none" anchor="ctr"/>
          <a:lstStyle/>
          <a:p>
            <a:endParaRPr lang="en-US"/>
          </a:p>
        </p:txBody>
      </p:sp>
      <p:sp>
        <p:nvSpPr>
          <p:cNvPr id="108" name="Line 107"/>
          <p:cNvSpPr>
            <a:spLocks noChangeShapeType="1"/>
          </p:cNvSpPr>
          <p:nvPr/>
        </p:nvSpPr>
        <p:spPr bwMode="auto">
          <a:xfrm rot="16200000" flipH="1">
            <a:off x="8317706" y="3151982"/>
            <a:ext cx="295275" cy="1588"/>
          </a:xfrm>
          <a:prstGeom prst="line">
            <a:avLst/>
          </a:prstGeom>
          <a:noFill/>
          <a:ln w="9525">
            <a:solidFill>
              <a:schemeClr val="tx1"/>
            </a:solidFill>
            <a:round/>
            <a:headEnd/>
            <a:tailEnd type="stealth" w="lg" len="lg"/>
          </a:ln>
        </p:spPr>
        <p:txBody>
          <a:bodyPr wrap="none" anchor="ctr"/>
          <a:lstStyle/>
          <a:p>
            <a:endParaRPr lang="en-US"/>
          </a:p>
        </p:txBody>
      </p:sp>
      <p:sp>
        <p:nvSpPr>
          <p:cNvPr id="109" name="Line 108"/>
          <p:cNvSpPr>
            <a:spLocks noChangeShapeType="1"/>
          </p:cNvSpPr>
          <p:nvPr/>
        </p:nvSpPr>
        <p:spPr bwMode="auto">
          <a:xfrm rot="16200000" flipH="1">
            <a:off x="8208169" y="4156869"/>
            <a:ext cx="409575" cy="1587"/>
          </a:xfrm>
          <a:prstGeom prst="line">
            <a:avLst/>
          </a:prstGeom>
          <a:noFill/>
          <a:ln w="9525">
            <a:solidFill>
              <a:schemeClr val="tx1"/>
            </a:solidFill>
            <a:round/>
            <a:headEnd/>
            <a:tailEnd type="stealth" w="lg" len="lg"/>
          </a:ln>
        </p:spPr>
        <p:txBody>
          <a:bodyPr wrap="none" anchor="ctr"/>
          <a:lstStyle/>
          <a:p>
            <a:endParaRPr lang="en-US"/>
          </a:p>
        </p:txBody>
      </p:sp>
      <p:sp>
        <p:nvSpPr>
          <p:cNvPr id="110" name="Line 109"/>
          <p:cNvSpPr>
            <a:spLocks noChangeShapeType="1"/>
          </p:cNvSpPr>
          <p:nvPr/>
        </p:nvSpPr>
        <p:spPr bwMode="auto">
          <a:xfrm rot="16200000" flipH="1">
            <a:off x="8289131" y="4952207"/>
            <a:ext cx="238125" cy="1588"/>
          </a:xfrm>
          <a:prstGeom prst="line">
            <a:avLst/>
          </a:prstGeom>
          <a:noFill/>
          <a:ln w="9525">
            <a:solidFill>
              <a:schemeClr val="tx1"/>
            </a:solidFill>
            <a:round/>
            <a:headEnd/>
            <a:tailEnd type="stealth" w="lg" len="lg"/>
          </a:ln>
        </p:spPr>
        <p:txBody>
          <a:bodyPr wrap="none" anchor="ctr"/>
          <a:lstStyle/>
          <a:p>
            <a:endParaRPr lang="en-US"/>
          </a:p>
        </p:txBody>
      </p:sp>
      <p:sp>
        <p:nvSpPr>
          <p:cNvPr id="111" name="Line 110"/>
          <p:cNvSpPr>
            <a:spLocks noChangeShapeType="1"/>
          </p:cNvSpPr>
          <p:nvPr/>
        </p:nvSpPr>
        <p:spPr bwMode="auto">
          <a:xfrm rot="16200000" flipH="1">
            <a:off x="8289131" y="5580857"/>
            <a:ext cx="200025" cy="1588"/>
          </a:xfrm>
          <a:prstGeom prst="line">
            <a:avLst/>
          </a:prstGeom>
          <a:noFill/>
          <a:ln w="9525">
            <a:solidFill>
              <a:schemeClr val="tx1"/>
            </a:solidFill>
            <a:round/>
            <a:headEnd/>
            <a:tailEnd type="stealth" w="lg" len="lg"/>
          </a:ln>
        </p:spPr>
        <p:txBody>
          <a:bodyPr wrap="none" anchor="ctr"/>
          <a:lstStyle/>
          <a:p>
            <a:endParaRPr lang="en-US"/>
          </a:p>
        </p:txBody>
      </p:sp>
      <p:sp>
        <p:nvSpPr>
          <p:cNvPr id="112" name="Line 111"/>
          <p:cNvSpPr>
            <a:spLocks noChangeShapeType="1"/>
          </p:cNvSpPr>
          <p:nvPr/>
        </p:nvSpPr>
        <p:spPr bwMode="auto">
          <a:xfrm>
            <a:off x="2417763" y="5467350"/>
            <a:ext cx="838200" cy="0"/>
          </a:xfrm>
          <a:prstGeom prst="line">
            <a:avLst/>
          </a:prstGeom>
          <a:noFill/>
          <a:ln w="28575">
            <a:solidFill>
              <a:schemeClr val="tx1"/>
            </a:solidFill>
            <a:round/>
            <a:headEnd/>
            <a:tailEnd type="stealth" w="lg" len="lg"/>
          </a:ln>
        </p:spPr>
        <p:txBody>
          <a:bodyPr wrap="none" anchor="ctr"/>
          <a:lstStyle/>
          <a:p>
            <a:endParaRPr lang="en-US"/>
          </a:p>
        </p:txBody>
      </p:sp>
      <p:sp>
        <p:nvSpPr>
          <p:cNvPr id="113" name="Line 112"/>
          <p:cNvSpPr>
            <a:spLocks noChangeShapeType="1"/>
          </p:cNvSpPr>
          <p:nvPr/>
        </p:nvSpPr>
        <p:spPr bwMode="auto">
          <a:xfrm>
            <a:off x="2398713" y="6000750"/>
            <a:ext cx="838200" cy="0"/>
          </a:xfrm>
          <a:prstGeom prst="line">
            <a:avLst/>
          </a:prstGeom>
          <a:noFill/>
          <a:ln w="28575">
            <a:solidFill>
              <a:schemeClr val="tx1"/>
            </a:solidFill>
            <a:prstDash val="dash"/>
            <a:round/>
            <a:headEnd/>
            <a:tailEnd type="stealth" w="lg" len="lg"/>
          </a:ln>
        </p:spPr>
        <p:txBody>
          <a:bodyPr wrap="none" anchor="ctr"/>
          <a:lstStyle/>
          <a:p>
            <a:endParaRPr lang="en-US"/>
          </a:p>
        </p:txBody>
      </p:sp>
      <p:sp>
        <p:nvSpPr>
          <p:cNvPr id="114" name="Text Box 113"/>
          <p:cNvSpPr txBox="1">
            <a:spLocks noChangeArrowheads="1"/>
          </p:cNvSpPr>
          <p:nvPr/>
        </p:nvSpPr>
        <p:spPr bwMode="auto">
          <a:xfrm>
            <a:off x="3354388" y="5314950"/>
            <a:ext cx="1485900" cy="366713"/>
          </a:xfrm>
          <a:prstGeom prst="rect">
            <a:avLst/>
          </a:prstGeom>
          <a:noFill/>
          <a:ln w="9525">
            <a:noFill/>
            <a:miter lim="800000"/>
            <a:headEnd/>
            <a:tailEnd/>
          </a:ln>
        </p:spPr>
        <p:txBody>
          <a:bodyPr wrap="none">
            <a:spAutoFit/>
          </a:bodyPr>
          <a:lstStyle/>
          <a:p>
            <a:pPr algn="l" eaLnBrk="0" hangingPunct="0"/>
            <a:r>
              <a:rPr lang="en-US" sz="1800" b="0"/>
              <a:t>Material Flow</a:t>
            </a:r>
          </a:p>
        </p:txBody>
      </p:sp>
      <p:sp>
        <p:nvSpPr>
          <p:cNvPr id="115" name="Text Box 114"/>
          <p:cNvSpPr txBox="1">
            <a:spLocks noChangeArrowheads="1"/>
          </p:cNvSpPr>
          <p:nvPr/>
        </p:nvSpPr>
        <p:spPr bwMode="auto">
          <a:xfrm>
            <a:off x="3335338" y="5791200"/>
            <a:ext cx="1803400" cy="366713"/>
          </a:xfrm>
          <a:prstGeom prst="rect">
            <a:avLst/>
          </a:prstGeom>
          <a:noFill/>
          <a:ln w="9525">
            <a:noFill/>
            <a:miter lim="800000"/>
            <a:headEnd/>
            <a:tailEnd/>
          </a:ln>
        </p:spPr>
        <p:txBody>
          <a:bodyPr wrap="none">
            <a:spAutoFit/>
          </a:bodyPr>
          <a:lstStyle/>
          <a:p>
            <a:pPr algn="l" eaLnBrk="0" hangingPunct="0"/>
            <a:r>
              <a:rPr lang="en-US" sz="1800" b="0"/>
              <a:t>Information Flow</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Mixed Model Sequence for </a:t>
            </a:r>
            <a:r>
              <a:rPr lang="en-US" dirty="0" err="1" smtClean="0"/>
              <a:t>Volpens</a:t>
            </a:r>
            <a:endParaRPr lang="en-US" dirty="0"/>
          </a:p>
        </p:txBody>
      </p:sp>
      <p:graphicFrame>
        <p:nvGraphicFramePr>
          <p:cNvPr id="4" name="Object 3"/>
          <p:cNvGraphicFramePr>
            <a:graphicFrameLocks noChangeAspect="1"/>
          </p:cNvGraphicFramePr>
          <p:nvPr/>
        </p:nvGraphicFramePr>
        <p:xfrm>
          <a:off x="1111250" y="1250950"/>
          <a:ext cx="6508750" cy="3016250"/>
        </p:xfrm>
        <a:graphic>
          <a:graphicData uri="http://schemas.openxmlformats.org/presentationml/2006/ole">
            <mc:AlternateContent xmlns:mc="http://schemas.openxmlformats.org/markup-compatibility/2006">
              <mc:Choice xmlns:v="urn:schemas-microsoft-com:vml" Requires="v">
                <p:oleObj spid="_x0000_s84995" name="Document" r:id="rId3" imgW="6521400" imgH="3030480" progId="Word.Document.8">
                  <p:embed/>
                </p:oleObj>
              </mc:Choice>
              <mc:Fallback>
                <p:oleObj name="Document" r:id="rId3" imgW="6521400" imgH="303048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 y="1250950"/>
                        <a:ext cx="650875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4"/>
          <p:cNvSpPr txBox="1">
            <a:spLocks noChangeArrowheads="1"/>
          </p:cNvSpPr>
          <p:nvPr/>
        </p:nvSpPr>
        <p:spPr bwMode="auto">
          <a:xfrm>
            <a:off x="228600" y="4343400"/>
            <a:ext cx="8610600" cy="830997"/>
          </a:xfrm>
          <a:prstGeom prst="rect">
            <a:avLst/>
          </a:prstGeom>
          <a:noFill/>
          <a:ln w="9525">
            <a:noFill/>
            <a:miter lim="800000"/>
            <a:headEnd/>
            <a:tailEnd/>
          </a:ln>
        </p:spPr>
        <p:txBody>
          <a:bodyPr wrap="square">
            <a:spAutoFit/>
          </a:bodyPr>
          <a:lstStyle/>
          <a:p>
            <a:pPr algn="l" eaLnBrk="0" hangingPunct="0"/>
            <a:r>
              <a:rPr lang="en-US" sz="2400" b="0" dirty="0"/>
              <a:t>Smallest possible sequence length = 1/0.09 = 11.11</a:t>
            </a:r>
          </a:p>
          <a:p>
            <a:pPr algn="l" eaLnBrk="0" hangingPunct="0"/>
            <a:r>
              <a:rPr lang="en-US" sz="2400" b="0" dirty="0"/>
              <a:t>Choose a 11 unit sequence; adjust every two cycles.</a:t>
            </a:r>
          </a:p>
        </p:txBody>
      </p:sp>
      <p:sp>
        <p:nvSpPr>
          <p:cNvPr id="6" name="Text Box 5"/>
          <p:cNvSpPr txBox="1">
            <a:spLocks noChangeArrowheads="1"/>
          </p:cNvSpPr>
          <p:nvPr/>
        </p:nvSpPr>
        <p:spPr bwMode="auto">
          <a:xfrm>
            <a:off x="0" y="5334000"/>
            <a:ext cx="8769965" cy="830997"/>
          </a:xfrm>
          <a:prstGeom prst="rect">
            <a:avLst/>
          </a:prstGeom>
          <a:noFill/>
          <a:ln w="9525">
            <a:noFill/>
            <a:miter lim="800000"/>
            <a:headEnd/>
            <a:tailEnd/>
          </a:ln>
        </p:spPr>
        <p:txBody>
          <a:bodyPr wrap="none">
            <a:spAutoFit/>
          </a:bodyPr>
          <a:lstStyle/>
          <a:p>
            <a:pPr algn="l" eaLnBrk="0" hangingPunct="0"/>
            <a:r>
              <a:rPr lang="en-US" sz="2400" b="0" dirty="0"/>
              <a:t>Note: A mixed model sequence is used to intentionally </a:t>
            </a:r>
          </a:p>
          <a:p>
            <a:pPr algn="l" eaLnBrk="0" hangingPunct="0"/>
            <a:r>
              <a:rPr lang="en-US" sz="2400" b="0" dirty="0"/>
              <a:t>	vary work content and component requirements.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Mixed Model Sequence For </a:t>
            </a:r>
            <a:r>
              <a:rPr lang="en-US" dirty="0" err="1" smtClean="0"/>
              <a:t>Volpens</a:t>
            </a:r>
            <a:endParaRPr lang="en-US" dirty="0"/>
          </a:p>
        </p:txBody>
      </p:sp>
      <p:grpSp>
        <p:nvGrpSpPr>
          <p:cNvPr id="4" name="Group 3"/>
          <p:cNvGrpSpPr>
            <a:grpSpLocks/>
          </p:cNvGrpSpPr>
          <p:nvPr/>
        </p:nvGrpSpPr>
        <p:grpSpPr bwMode="auto">
          <a:xfrm>
            <a:off x="1066800" y="1276350"/>
            <a:ext cx="7010400" cy="4805363"/>
            <a:chOff x="672" y="868"/>
            <a:chExt cx="4416" cy="3027"/>
          </a:xfrm>
        </p:grpSpPr>
        <p:sp>
          <p:nvSpPr>
            <p:cNvPr id="5" name="Rectangle 4"/>
            <p:cNvSpPr>
              <a:spLocks noChangeArrowheads="1"/>
            </p:cNvSpPr>
            <p:nvPr/>
          </p:nvSpPr>
          <p:spPr bwMode="auto">
            <a:xfrm>
              <a:off x="672" y="868"/>
              <a:ext cx="675"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Seq. #</a:t>
              </a:r>
            </a:p>
          </p:txBody>
        </p:sp>
        <p:sp>
          <p:nvSpPr>
            <p:cNvPr id="6" name="Rectangle 5"/>
            <p:cNvSpPr>
              <a:spLocks noChangeArrowheads="1"/>
            </p:cNvSpPr>
            <p:nvPr/>
          </p:nvSpPr>
          <p:spPr bwMode="auto">
            <a:xfrm>
              <a:off x="1347" y="868"/>
              <a:ext cx="1349"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Model Desc.</a:t>
              </a:r>
            </a:p>
          </p:txBody>
        </p:sp>
        <p:sp>
          <p:nvSpPr>
            <p:cNvPr id="7" name="Rectangle 6"/>
            <p:cNvSpPr>
              <a:spLocks noChangeArrowheads="1"/>
            </p:cNvSpPr>
            <p:nvPr/>
          </p:nvSpPr>
          <p:spPr bwMode="auto">
            <a:xfrm>
              <a:off x="672" y="1036"/>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a:t>
              </a:r>
            </a:p>
          </p:txBody>
        </p:sp>
        <p:sp>
          <p:nvSpPr>
            <p:cNvPr id="8" name="Rectangle 7"/>
            <p:cNvSpPr>
              <a:spLocks noChangeArrowheads="1"/>
            </p:cNvSpPr>
            <p:nvPr/>
          </p:nvSpPr>
          <p:spPr bwMode="auto">
            <a:xfrm>
              <a:off x="1347" y="1036"/>
              <a:ext cx="1349" cy="169"/>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9" name="Rectangle 8"/>
            <p:cNvSpPr>
              <a:spLocks noChangeArrowheads="1"/>
            </p:cNvSpPr>
            <p:nvPr/>
          </p:nvSpPr>
          <p:spPr bwMode="auto">
            <a:xfrm>
              <a:off x="672" y="1205"/>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a:t>
              </a:r>
            </a:p>
          </p:txBody>
        </p:sp>
        <p:sp>
          <p:nvSpPr>
            <p:cNvPr id="10" name="Rectangle 9"/>
            <p:cNvSpPr>
              <a:spLocks noChangeArrowheads="1"/>
            </p:cNvSpPr>
            <p:nvPr/>
          </p:nvSpPr>
          <p:spPr bwMode="auto">
            <a:xfrm>
              <a:off x="1347" y="1205"/>
              <a:ext cx="1349" cy="167"/>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1" name="Rectangle 10"/>
            <p:cNvSpPr>
              <a:spLocks noChangeArrowheads="1"/>
            </p:cNvSpPr>
            <p:nvPr/>
          </p:nvSpPr>
          <p:spPr bwMode="auto">
            <a:xfrm>
              <a:off x="672" y="137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a:t>
              </a:r>
            </a:p>
          </p:txBody>
        </p:sp>
        <p:sp>
          <p:nvSpPr>
            <p:cNvPr id="12" name="Rectangle 11"/>
            <p:cNvSpPr>
              <a:spLocks noChangeArrowheads="1"/>
            </p:cNvSpPr>
            <p:nvPr/>
          </p:nvSpPr>
          <p:spPr bwMode="auto">
            <a:xfrm>
              <a:off x="1347" y="1372"/>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3" name="Rectangle 12"/>
            <p:cNvSpPr>
              <a:spLocks noChangeArrowheads="1"/>
            </p:cNvSpPr>
            <p:nvPr/>
          </p:nvSpPr>
          <p:spPr bwMode="auto">
            <a:xfrm>
              <a:off x="672" y="1540"/>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4</a:t>
              </a:r>
            </a:p>
          </p:txBody>
        </p:sp>
        <p:sp>
          <p:nvSpPr>
            <p:cNvPr id="14" name="Rectangle 13"/>
            <p:cNvSpPr>
              <a:spLocks noChangeArrowheads="1"/>
            </p:cNvSpPr>
            <p:nvPr/>
          </p:nvSpPr>
          <p:spPr bwMode="auto">
            <a:xfrm>
              <a:off x="672" y="1709"/>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5</a:t>
              </a:r>
            </a:p>
          </p:txBody>
        </p:sp>
        <p:sp>
          <p:nvSpPr>
            <p:cNvPr id="15" name="Rectangle 14"/>
            <p:cNvSpPr>
              <a:spLocks noChangeArrowheads="1"/>
            </p:cNvSpPr>
            <p:nvPr/>
          </p:nvSpPr>
          <p:spPr bwMode="auto">
            <a:xfrm>
              <a:off x="1347" y="1876"/>
              <a:ext cx="1349" cy="167"/>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16" name="Rectangle 15"/>
            <p:cNvSpPr>
              <a:spLocks noChangeArrowheads="1"/>
            </p:cNvSpPr>
            <p:nvPr/>
          </p:nvSpPr>
          <p:spPr bwMode="auto">
            <a:xfrm>
              <a:off x="672" y="1877"/>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6</a:t>
              </a:r>
            </a:p>
          </p:txBody>
        </p:sp>
        <p:sp>
          <p:nvSpPr>
            <p:cNvPr id="17" name="Rectangle 16"/>
            <p:cNvSpPr>
              <a:spLocks noChangeArrowheads="1"/>
            </p:cNvSpPr>
            <p:nvPr/>
          </p:nvSpPr>
          <p:spPr bwMode="auto">
            <a:xfrm>
              <a:off x="672" y="2044"/>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7</a:t>
              </a:r>
            </a:p>
          </p:txBody>
        </p:sp>
        <p:sp>
          <p:nvSpPr>
            <p:cNvPr id="18" name="Rectangle 17"/>
            <p:cNvSpPr>
              <a:spLocks noChangeArrowheads="1"/>
            </p:cNvSpPr>
            <p:nvPr/>
          </p:nvSpPr>
          <p:spPr bwMode="auto">
            <a:xfrm>
              <a:off x="1347" y="2716"/>
              <a:ext cx="1349" cy="168"/>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Shell</a:t>
              </a:r>
            </a:p>
          </p:txBody>
        </p:sp>
        <p:sp>
          <p:nvSpPr>
            <p:cNvPr id="19" name="Rectangle 18"/>
            <p:cNvSpPr>
              <a:spLocks noChangeArrowheads="1"/>
            </p:cNvSpPr>
            <p:nvPr/>
          </p:nvSpPr>
          <p:spPr bwMode="auto">
            <a:xfrm>
              <a:off x="672" y="2213"/>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8</a:t>
              </a:r>
            </a:p>
          </p:txBody>
        </p:sp>
        <p:sp>
          <p:nvSpPr>
            <p:cNvPr id="20" name="Rectangle 19"/>
            <p:cNvSpPr>
              <a:spLocks noChangeArrowheads="1"/>
            </p:cNvSpPr>
            <p:nvPr/>
          </p:nvSpPr>
          <p:spPr bwMode="auto">
            <a:xfrm>
              <a:off x="1347" y="2212"/>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21" name="Rectangle 20"/>
            <p:cNvSpPr>
              <a:spLocks noChangeArrowheads="1"/>
            </p:cNvSpPr>
            <p:nvPr/>
          </p:nvSpPr>
          <p:spPr bwMode="auto">
            <a:xfrm>
              <a:off x="672" y="2381"/>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9</a:t>
              </a:r>
            </a:p>
          </p:txBody>
        </p:sp>
        <p:sp>
          <p:nvSpPr>
            <p:cNvPr id="22" name="Rectangle 21"/>
            <p:cNvSpPr>
              <a:spLocks noChangeArrowheads="1"/>
            </p:cNvSpPr>
            <p:nvPr/>
          </p:nvSpPr>
          <p:spPr bwMode="auto">
            <a:xfrm>
              <a:off x="672" y="2549"/>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10</a:t>
              </a:r>
            </a:p>
          </p:txBody>
        </p:sp>
        <p:sp>
          <p:nvSpPr>
            <p:cNvPr id="23" name="Rectangle 22"/>
            <p:cNvSpPr>
              <a:spLocks noChangeArrowheads="1"/>
            </p:cNvSpPr>
            <p:nvPr/>
          </p:nvSpPr>
          <p:spPr bwMode="auto">
            <a:xfrm>
              <a:off x="1347" y="2382"/>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24" name="Rectangle 23"/>
            <p:cNvSpPr>
              <a:spLocks noChangeArrowheads="1"/>
            </p:cNvSpPr>
            <p:nvPr/>
          </p:nvSpPr>
          <p:spPr bwMode="auto">
            <a:xfrm>
              <a:off x="672" y="2718"/>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11</a:t>
              </a:r>
            </a:p>
          </p:txBody>
        </p:sp>
        <p:sp>
          <p:nvSpPr>
            <p:cNvPr id="25" name="Rectangle 24"/>
            <p:cNvSpPr>
              <a:spLocks noChangeArrowheads="1"/>
            </p:cNvSpPr>
            <p:nvPr/>
          </p:nvSpPr>
          <p:spPr bwMode="auto">
            <a:xfrm>
              <a:off x="1347" y="2044"/>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Shell</a:t>
              </a:r>
            </a:p>
          </p:txBody>
        </p:sp>
        <p:sp>
          <p:nvSpPr>
            <p:cNvPr id="26" name="Rectangle 25"/>
            <p:cNvSpPr>
              <a:spLocks noChangeArrowheads="1"/>
            </p:cNvSpPr>
            <p:nvPr/>
          </p:nvSpPr>
          <p:spPr bwMode="auto">
            <a:xfrm>
              <a:off x="672" y="2885"/>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12</a:t>
              </a:r>
            </a:p>
          </p:txBody>
        </p:sp>
        <p:sp>
          <p:nvSpPr>
            <p:cNvPr id="27" name="Rectangle 26"/>
            <p:cNvSpPr>
              <a:spLocks noChangeArrowheads="1"/>
            </p:cNvSpPr>
            <p:nvPr/>
          </p:nvSpPr>
          <p:spPr bwMode="auto">
            <a:xfrm>
              <a:off x="672" y="3053"/>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13</a:t>
              </a:r>
            </a:p>
          </p:txBody>
        </p:sp>
        <p:sp>
          <p:nvSpPr>
            <p:cNvPr id="28" name="Rectangle 27"/>
            <p:cNvSpPr>
              <a:spLocks noChangeArrowheads="1"/>
            </p:cNvSpPr>
            <p:nvPr/>
          </p:nvSpPr>
          <p:spPr bwMode="auto">
            <a:xfrm>
              <a:off x="672" y="322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14</a:t>
              </a:r>
            </a:p>
          </p:txBody>
        </p:sp>
        <p:sp>
          <p:nvSpPr>
            <p:cNvPr id="29" name="Rectangle 28"/>
            <p:cNvSpPr>
              <a:spLocks noChangeArrowheads="1"/>
            </p:cNvSpPr>
            <p:nvPr/>
          </p:nvSpPr>
          <p:spPr bwMode="auto">
            <a:xfrm>
              <a:off x="672" y="3390"/>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15</a:t>
              </a:r>
            </a:p>
          </p:txBody>
        </p:sp>
        <p:sp>
          <p:nvSpPr>
            <p:cNvPr id="30" name="Rectangle 29"/>
            <p:cNvSpPr>
              <a:spLocks noChangeArrowheads="1"/>
            </p:cNvSpPr>
            <p:nvPr/>
          </p:nvSpPr>
          <p:spPr bwMode="auto">
            <a:xfrm>
              <a:off x="672" y="3557"/>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16</a:t>
              </a:r>
            </a:p>
          </p:txBody>
        </p:sp>
        <p:sp>
          <p:nvSpPr>
            <p:cNvPr id="31" name="Rectangle 30"/>
            <p:cNvSpPr>
              <a:spLocks noChangeArrowheads="1"/>
            </p:cNvSpPr>
            <p:nvPr/>
          </p:nvSpPr>
          <p:spPr bwMode="auto">
            <a:xfrm>
              <a:off x="672" y="3726"/>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17</a:t>
              </a:r>
            </a:p>
          </p:txBody>
        </p:sp>
        <p:sp>
          <p:nvSpPr>
            <p:cNvPr id="32" name="Rectangle 31"/>
            <p:cNvSpPr>
              <a:spLocks noChangeArrowheads="1"/>
            </p:cNvSpPr>
            <p:nvPr/>
          </p:nvSpPr>
          <p:spPr bwMode="auto">
            <a:xfrm>
              <a:off x="3064" y="868"/>
              <a:ext cx="675"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Seq. #</a:t>
              </a:r>
            </a:p>
          </p:txBody>
        </p:sp>
        <p:sp>
          <p:nvSpPr>
            <p:cNvPr id="33" name="Rectangle 32"/>
            <p:cNvSpPr>
              <a:spLocks noChangeArrowheads="1"/>
            </p:cNvSpPr>
            <p:nvPr/>
          </p:nvSpPr>
          <p:spPr bwMode="auto">
            <a:xfrm>
              <a:off x="3739" y="868"/>
              <a:ext cx="1349"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Model Desc.</a:t>
              </a:r>
            </a:p>
          </p:txBody>
        </p:sp>
        <p:sp>
          <p:nvSpPr>
            <p:cNvPr id="34" name="Rectangle 33"/>
            <p:cNvSpPr>
              <a:spLocks noChangeArrowheads="1"/>
            </p:cNvSpPr>
            <p:nvPr/>
          </p:nvSpPr>
          <p:spPr bwMode="auto">
            <a:xfrm>
              <a:off x="3064" y="1036"/>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18</a:t>
              </a:r>
            </a:p>
          </p:txBody>
        </p:sp>
        <p:sp>
          <p:nvSpPr>
            <p:cNvPr id="35" name="Rectangle 34"/>
            <p:cNvSpPr>
              <a:spLocks noChangeArrowheads="1"/>
            </p:cNvSpPr>
            <p:nvPr/>
          </p:nvSpPr>
          <p:spPr bwMode="auto">
            <a:xfrm>
              <a:off x="3064" y="1205"/>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19</a:t>
              </a:r>
            </a:p>
          </p:txBody>
        </p:sp>
        <p:sp>
          <p:nvSpPr>
            <p:cNvPr id="36" name="Rectangle 35"/>
            <p:cNvSpPr>
              <a:spLocks noChangeArrowheads="1"/>
            </p:cNvSpPr>
            <p:nvPr/>
          </p:nvSpPr>
          <p:spPr bwMode="auto">
            <a:xfrm>
              <a:off x="3064" y="137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20</a:t>
              </a:r>
            </a:p>
          </p:txBody>
        </p:sp>
        <p:sp>
          <p:nvSpPr>
            <p:cNvPr id="37" name="Rectangle 36"/>
            <p:cNvSpPr>
              <a:spLocks noChangeArrowheads="1"/>
            </p:cNvSpPr>
            <p:nvPr/>
          </p:nvSpPr>
          <p:spPr bwMode="auto">
            <a:xfrm>
              <a:off x="3064" y="1540"/>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21</a:t>
              </a:r>
            </a:p>
          </p:txBody>
        </p:sp>
        <p:sp>
          <p:nvSpPr>
            <p:cNvPr id="38" name="Rectangle 37"/>
            <p:cNvSpPr>
              <a:spLocks noChangeArrowheads="1"/>
            </p:cNvSpPr>
            <p:nvPr/>
          </p:nvSpPr>
          <p:spPr bwMode="auto">
            <a:xfrm>
              <a:off x="3064" y="1709"/>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22</a:t>
              </a:r>
            </a:p>
          </p:txBody>
        </p:sp>
        <p:sp>
          <p:nvSpPr>
            <p:cNvPr id="39" name="Rectangle 38"/>
            <p:cNvSpPr>
              <a:spLocks noChangeArrowheads="1"/>
            </p:cNvSpPr>
            <p:nvPr/>
          </p:nvSpPr>
          <p:spPr bwMode="auto">
            <a:xfrm>
              <a:off x="3064" y="1877"/>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23</a:t>
              </a:r>
            </a:p>
          </p:txBody>
        </p:sp>
        <p:sp>
          <p:nvSpPr>
            <p:cNvPr id="40" name="Rectangle 39"/>
            <p:cNvSpPr>
              <a:spLocks noChangeArrowheads="1"/>
            </p:cNvSpPr>
            <p:nvPr/>
          </p:nvSpPr>
          <p:spPr bwMode="auto">
            <a:xfrm>
              <a:off x="3064" y="2044"/>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24</a:t>
              </a:r>
            </a:p>
          </p:txBody>
        </p:sp>
        <p:sp>
          <p:nvSpPr>
            <p:cNvPr id="41" name="Rectangle 40"/>
            <p:cNvSpPr>
              <a:spLocks noChangeArrowheads="1"/>
            </p:cNvSpPr>
            <p:nvPr/>
          </p:nvSpPr>
          <p:spPr bwMode="auto">
            <a:xfrm>
              <a:off x="3064" y="2213"/>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25</a:t>
              </a:r>
            </a:p>
          </p:txBody>
        </p:sp>
        <p:sp>
          <p:nvSpPr>
            <p:cNvPr id="42" name="Rectangle 41"/>
            <p:cNvSpPr>
              <a:spLocks noChangeArrowheads="1"/>
            </p:cNvSpPr>
            <p:nvPr/>
          </p:nvSpPr>
          <p:spPr bwMode="auto">
            <a:xfrm>
              <a:off x="3064" y="2383"/>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26</a:t>
              </a:r>
            </a:p>
          </p:txBody>
        </p:sp>
        <p:sp>
          <p:nvSpPr>
            <p:cNvPr id="43" name="Rectangle 42"/>
            <p:cNvSpPr>
              <a:spLocks noChangeArrowheads="1"/>
            </p:cNvSpPr>
            <p:nvPr/>
          </p:nvSpPr>
          <p:spPr bwMode="auto">
            <a:xfrm>
              <a:off x="3064" y="2551"/>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27</a:t>
              </a:r>
            </a:p>
          </p:txBody>
        </p:sp>
        <p:sp>
          <p:nvSpPr>
            <p:cNvPr id="44" name="Rectangle 43"/>
            <p:cNvSpPr>
              <a:spLocks noChangeArrowheads="1"/>
            </p:cNvSpPr>
            <p:nvPr/>
          </p:nvSpPr>
          <p:spPr bwMode="auto">
            <a:xfrm>
              <a:off x="3064" y="2719"/>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28</a:t>
              </a:r>
            </a:p>
          </p:txBody>
        </p:sp>
        <p:sp>
          <p:nvSpPr>
            <p:cNvPr id="45" name="Rectangle 44"/>
            <p:cNvSpPr>
              <a:spLocks noChangeArrowheads="1"/>
            </p:cNvSpPr>
            <p:nvPr/>
          </p:nvSpPr>
          <p:spPr bwMode="auto">
            <a:xfrm>
              <a:off x="3064" y="2885"/>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29</a:t>
              </a:r>
            </a:p>
          </p:txBody>
        </p:sp>
        <p:sp>
          <p:nvSpPr>
            <p:cNvPr id="46" name="Rectangle 45"/>
            <p:cNvSpPr>
              <a:spLocks noChangeArrowheads="1"/>
            </p:cNvSpPr>
            <p:nvPr/>
          </p:nvSpPr>
          <p:spPr bwMode="auto">
            <a:xfrm>
              <a:off x="3064" y="3053"/>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30</a:t>
              </a:r>
            </a:p>
          </p:txBody>
        </p:sp>
        <p:sp>
          <p:nvSpPr>
            <p:cNvPr id="47" name="Rectangle 46"/>
            <p:cNvSpPr>
              <a:spLocks noChangeArrowheads="1"/>
            </p:cNvSpPr>
            <p:nvPr/>
          </p:nvSpPr>
          <p:spPr bwMode="auto">
            <a:xfrm>
              <a:off x="3064" y="322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31</a:t>
              </a:r>
            </a:p>
          </p:txBody>
        </p:sp>
        <p:sp>
          <p:nvSpPr>
            <p:cNvPr id="48" name="Rectangle 47"/>
            <p:cNvSpPr>
              <a:spLocks noChangeArrowheads="1"/>
            </p:cNvSpPr>
            <p:nvPr/>
          </p:nvSpPr>
          <p:spPr bwMode="auto">
            <a:xfrm>
              <a:off x="3064" y="3391"/>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32</a:t>
              </a:r>
            </a:p>
          </p:txBody>
        </p:sp>
        <p:sp>
          <p:nvSpPr>
            <p:cNvPr id="49" name="Rectangle 48"/>
            <p:cNvSpPr>
              <a:spLocks noChangeArrowheads="1"/>
            </p:cNvSpPr>
            <p:nvPr/>
          </p:nvSpPr>
          <p:spPr bwMode="auto">
            <a:xfrm>
              <a:off x="3739" y="3726"/>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50" name="Rectangle 49"/>
            <p:cNvSpPr>
              <a:spLocks noChangeArrowheads="1"/>
            </p:cNvSpPr>
            <p:nvPr/>
          </p:nvSpPr>
          <p:spPr bwMode="auto">
            <a:xfrm>
              <a:off x="3064" y="3558"/>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33</a:t>
              </a:r>
            </a:p>
          </p:txBody>
        </p:sp>
        <p:sp>
          <p:nvSpPr>
            <p:cNvPr id="51" name="Rectangle 50"/>
            <p:cNvSpPr>
              <a:spLocks noChangeArrowheads="1"/>
            </p:cNvSpPr>
            <p:nvPr/>
          </p:nvSpPr>
          <p:spPr bwMode="auto">
            <a:xfrm>
              <a:off x="3064" y="3726"/>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34</a:t>
              </a:r>
            </a:p>
          </p:txBody>
        </p:sp>
        <p:sp>
          <p:nvSpPr>
            <p:cNvPr id="52" name="Rectangle 51"/>
            <p:cNvSpPr>
              <a:spLocks noChangeArrowheads="1"/>
            </p:cNvSpPr>
            <p:nvPr/>
          </p:nvSpPr>
          <p:spPr bwMode="auto">
            <a:xfrm>
              <a:off x="1347" y="1709"/>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53" name="Rectangle 52"/>
            <p:cNvSpPr>
              <a:spLocks noChangeArrowheads="1"/>
            </p:cNvSpPr>
            <p:nvPr/>
          </p:nvSpPr>
          <p:spPr bwMode="auto">
            <a:xfrm>
              <a:off x="1347" y="2885"/>
              <a:ext cx="1349" cy="169"/>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54" name="Rectangle 53"/>
            <p:cNvSpPr>
              <a:spLocks noChangeArrowheads="1"/>
            </p:cNvSpPr>
            <p:nvPr/>
          </p:nvSpPr>
          <p:spPr bwMode="auto">
            <a:xfrm>
              <a:off x="1347" y="3054"/>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55" name="Rectangle 54"/>
            <p:cNvSpPr>
              <a:spLocks noChangeArrowheads="1"/>
            </p:cNvSpPr>
            <p:nvPr/>
          </p:nvSpPr>
          <p:spPr bwMode="auto">
            <a:xfrm>
              <a:off x="1347" y="3222"/>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56" name="Rectangle 55"/>
            <p:cNvSpPr>
              <a:spLocks noChangeArrowheads="1"/>
            </p:cNvSpPr>
            <p:nvPr/>
          </p:nvSpPr>
          <p:spPr bwMode="auto">
            <a:xfrm>
              <a:off x="1347" y="3727"/>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57" name="Rectangle 56"/>
            <p:cNvSpPr>
              <a:spLocks noChangeArrowheads="1"/>
            </p:cNvSpPr>
            <p:nvPr/>
          </p:nvSpPr>
          <p:spPr bwMode="auto">
            <a:xfrm>
              <a:off x="1347" y="3389"/>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58" name="Rectangle 57"/>
            <p:cNvSpPr>
              <a:spLocks noChangeArrowheads="1"/>
            </p:cNvSpPr>
            <p:nvPr/>
          </p:nvSpPr>
          <p:spPr bwMode="auto">
            <a:xfrm>
              <a:off x="1347" y="3557"/>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59" name="Rectangle 58"/>
            <p:cNvSpPr>
              <a:spLocks noChangeArrowheads="1"/>
            </p:cNvSpPr>
            <p:nvPr/>
          </p:nvSpPr>
          <p:spPr bwMode="auto">
            <a:xfrm>
              <a:off x="3739" y="1205"/>
              <a:ext cx="1349" cy="167"/>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60" name="Rectangle 59"/>
            <p:cNvSpPr>
              <a:spLocks noChangeArrowheads="1"/>
            </p:cNvSpPr>
            <p:nvPr/>
          </p:nvSpPr>
          <p:spPr bwMode="auto">
            <a:xfrm>
              <a:off x="3739" y="1371"/>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61" name="Rectangle 60"/>
            <p:cNvSpPr>
              <a:spLocks noChangeArrowheads="1"/>
            </p:cNvSpPr>
            <p:nvPr/>
          </p:nvSpPr>
          <p:spPr bwMode="auto">
            <a:xfrm>
              <a:off x="3739" y="1037"/>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Shell</a:t>
              </a:r>
            </a:p>
          </p:txBody>
        </p:sp>
        <p:sp>
          <p:nvSpPr>
            <p:cNvPr id="62" name="Rectangle 61"/>
            <p:cNvSpPr>
              <a:spLocks noChangeArrowheads="1"/>
            </p:cNvSpPr>
            <p:nvPr/>
          </p:nvSpPr>
          <p:spPr bwMode="auto">
            <a:xfrm>
              <a:off x="3739" y="1709"/>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Shell</a:t>
              </a:r>
            </a:p>
          </p:txBody>
        </p:sp>
        <p:sp>
          <p:nvSpPr>
            <p:cNvPr id="63" name="Rectangle 62"/>
            <p:cNvSpPr>
              <a:spLocks noChangeArrowheads="1"/>
            </p:cNvSpPr>
            <p:nvPr/>
          </p:nvSpPr>
          <p:spPr bwMode="auto">
            <a:xfrm>
              <a:off x="3739" y="1876"/>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64" name="Rectangle 63"/>
            <p:cNvSpPr>
              <a:spLocks noChangeArrowheads="1"/>
            </p:cNvSpPr>
            <p:nvPr/>
          </p:nvSpPr>
          <p:spPr bwMode="auto">
            <a:xfrm>
              <a:off x="3739" y="2046"/>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65" name="Rectangle 64"/>
            <p:cNvSpPr>
              <a:spLocks noChangeArrowheads="1"/>
            </p:cNvSpPr>
            <p:nvPr/>
          </p:nvSpPr>
          <p:spPr bwMode="auto">
            <a:xfrm>
              <a:off x="3739" y="2214"/>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66" name="Rectangle 65"/>
            <p:cNvSpPr>
              <a:spLocks noChangeArrowheads="1"/>
            </p:cNvSpPr>
            <p:nvPr/>
          </p:nvSpPr>
          <p:spPr bwMode="auto">
            <a:xfrm>
              <a:off x="3739" y="2716"/>
              <a:ext cx="1349" cy="167"/>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67" name="Rectangle 66"/>
            <p:cNvSpPr>
              <a:spLocks noChangeArrowheads="1"/>
            </p:cNvSpPr>
            <p:nvPr/>
          </p:nvSpPr>
          <p:spPr bwMode="auto">
            <a:xfrm>
              <a:off x="3739" y="2382"/>
              <a:ext cx="1349" cy="169"/>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68" name="Rectangle 67"/>
            <p:cNvSpPr>
              <a:spLocks noChangeArrowheads="1"/>
            </p:cNvSpPr>
            <p:nvPr/>
          </p:nvSpPr>
          <p:spPr bwMode="auto">
            <a:xfrm>
              <a:off x="3739" y="3054"/>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69" name="Rectangle 68"/>
            <p:cNvSpPr>
              <a:spLocks noChangeArrowheads="1"/>
            </p:cNvSpPr>
            <p:nvPr/>
          </p:nvSpPr>
          <p:spPr bwMode="auto">
            <a:xfrm>
              <a:off x="3739" y="2886"/>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Shell</a:t>
              </a:r>
            </a:p>
          </p:txBody>
        </p:sp>
        <p:sp>
          <p:nvSpPr>
            <p:cNvPr id="70" name="Rectangle 69"/>
            <p:cNvSpPr>
              <a:spLocks noChangeArrowheads="1"/>
            </p:cNvSpPr>
            <p:nvPr/>
          </p:nvSpPr>
          <p:spPr bwMode="auto">
            <a:xfrm>
              <a:off x="3739" y="2551"/>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71" name="Rectangle 70"/>
            <p:cNvSpPr>
              <a:spLocks noChangeArrowheads="1"/>
            </p:cNvSpPr>
            <p:nvPr/>
          </p:nvSpPr>
          <p:spPr bwMode="auto">
            <a:xfrm>
              <a:off x="3739" y="3557"/>
              <a:ext cx="1349" cy="168"/>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Shell</a:t>
              </a:r>
            </a:p>
          </p:txBody>
        </p:sp>
        <p:sp>
          <p:nvSpPr>
            <p:cNvPr id="72" name="Rectangle 71"/>
            <p:cNvSpPr>
              <a:spLocks noChangeArrowheads="1"/>
            </p:cNvSpPr>
            <p:nvPr/>
          </p:nvSpPr>
          <p:spPr bwMode="auto">
            <a:xfrm>
              <a:off x="3739" y="3391"/>
              <a:ext cx="1349" cy="167"/>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73" name="Rectangle 72"/>
            <p:cNvSpPr>
              <a:spLocks noChangeArrowheads="1"/>
            </p:cNvSpPr>
            <p:nvPr/>
          </p:nvSpPr>
          <p:spPr bwMode="auto">
            <a:xfrm>
              <a:off x="1347" y="1541"/>
              <a:ext cx="1349" cy="169"/>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74" name="Rectangle 73"/>
            <p:cNvSpPr>
              <a:spLocks noChangeArrowheads="1"/>
            </p:cNvSpPr>
            <p:nvPr/>
          </p:nvSpPr>
          <p:spPr bwMode="auto">
            <a:xfrm>
              <a:off x="1347" y="2551"/>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75" name="Rectangle 74"/>
            <p:cNvSpPr>
              <a:spLocks noChangeArrowheads="1"/>
            </p:cNvSpPr>
            <p:nvPr/>
          </p:nvSpPr>
          <p:spPr bwMode="auto">
            <a:xfrm>
              <a:off x="3739" y="1540"/>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76" name="Rectangle 75"/>
            <p:cNvSpPr>
              <a:spLocks noChangeArrowheads="1"/>
            </p:cNvSpPr>
            <p:nvPr/>
          </p:nvSpPr>
          <p:spPr bwMode="auto">
            <a:xfrm>
              <a:off x="3739" y="3221"/>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Besides Henry Ford's  many contributions to mass production, he was also the inspiration for many of the concepts and tools used in the Toyota Production System. However, it was Sloan who ultimately took mass production techniques to new heights. Sloan succeeded where Ford did not by devising an organization suitable for a mass production system, putting in place a management system for controlling the multiple-enterprise conglomerate that GM had become. By the time Sloan retired in 1946, GM was the biggest enterprise in the world. </a:t>
            </a:r>
            <a:br>
              <a:rPr lang="en-US" dirty="0" smtClean="0"/>
            </a:br>
            <a:r>
              <a:rPr lang="en-US" dirty="0" smtClean="0"/>
              <a:t/>
            </a:r>
            <a:br>
              <a:rPr lang="en-US" dirty="0" smtClean="0"/>
            </a:br>
            <a:r>
              <a:rPr lang="en-US" dirty="0" smtClean="0"/>
              <a:t>It is little wonder that when </a:t>
            </a:r>
            <a:r>
              <a:rPr lang="en-US" i="1" dirty="0" smtClean="0"/>
              <a:t>Fortune  </a:t>
            </a:r>
            <a:r>
              <a:rPr lang="en-US" dirty="0" smtClean="0"/>
              <a:t>chose the "businessman of the century" in its 1999 issue, Sloan made it to the final four. The winner, however, was Henry Ford.</a:t>
            </a:r>
            <a:br>
              <a:rPr lang="en-US" dirty="0" smtClean="0"/>
            </a:br>
            <a:r>
              <a:rPr lang="en-US" dirty="0" smtClean="0"/>
              <a:t/>
            </a:r>
            <a:br>
              <a:rPr lang="en-US" dirty="0" smtClean="0"/>
            </a:br>
            <a:r>
              <a:rPr lang="en-US" dirty="0" smtClean="0"/>
              <a:t>The three decades after World War II were the glory days of the American automobile industry. The economy in Europe, the only major threat to U.S.  industry, was just beginning its long recovery from the devastating effects of the war, so foreign competition was minimal. </a:t>
            </a:r>
            <a:endParaRPr lang="en-US" dirty="0" smtClean="0">
              <a:ea typeface="Times New Roman"/>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0"/>
            <a:ext cx="8893175" cy="1016000"/>
          </a:xfrm>
        </p:spPr>
        <p:txBody>
          <a:bodyPr/>
          <a:lstStyle/>
          <a:p>
            <a:r>
              <a:rPr lang="en-US" dirty="0" smtClean="0"/>
              <a:t>Implementing Mixed-Model Scheduling:</a:t>
            </a:r>
            <a:br>
              <a:rPr lang="en-US" dirty="0" smtClean="0"/>
            </a:br>
            <a:r>
              <a:rPr lang="en-US" dirty="0" smtClean="0"/>
              <a:t> The Load-Leveling (</a:t>
            </a:r>
            <a:r>
              <a:rPr lang="en-US" dirty="0" err="1" smtClean="0"/>
              <a:t>Heijunka</a:t>
            </a:r>
            <a:r>
              <a:rPr lang="en-US" dirty="0" smtClean="0"/>
              <a:t>) Box</a:t>
            </a:r>
          </a:p>
        </p:txBody>
      </p:sp>
      <p:grpSp>
        <p:nvGrpSpPr>
          <p:cNvPr id="4" name="Group 2"/>
          <p:cNvGrpSpPr>
            <a:grpSpLocks/>
          </p:cNvGrpSpPr>
          <p:nvPr/>
        </p:nvGrpSpPr>
        <p:grpSpPr bwMode="auto">
          <a:xfrm>
            <a:off x="1431925" y="1419225"/>
            <a:ext cx="5726113" cy="4346575"/>
            <a:chOff x="1286" y="606"/>
            <a:chExt cx="3607" cy="2738"/>
          </a:xfrm>
        </p:grpSpPr>
        <p:sp>
          <p:nvSpPr>
            <p:cNvPr id="5" name="AutoShape 3"/>
            <p:cNvSpPr>
              <a:spLocks noChangeArrowheads="1"/>
            </p:cNvSpPr>
            <p:nvPr/>
          </p:nvSpPr>
          <p:spPr bwMode="auto">
            <a:xfrm>
              <a:off x="1344" y="606"/>
              <a:ext cx="3549" cy="2736"/>
            </a:xfrm>
            <a:prstGeom prst="cube">
              <a:avLst>
                <a:gd name="adj" fmla="val 25000"/>
              </a:avLst>
            </a:prstGeom>
            <a:noFill/>
            <a:ln w="9525">
              <a:solidFill>
                <a:schemeClr val="tx1"/>
              </a:solidFill>
              <a:miter lim="800000"/>
              <a:headEnd/>
              <a:tailEnd/>
            </a:ln>
          </p:spPr>
          <p:txBody>
            <a:bodyPr wrap="none" anchor="ctr"/>
            <a:lstStyle/>
            <a:p>
              <a:endParaRPr lang="en-US"/>
            </a:p>
          </p:txBody>
        </p:sp>
        <p:sp>
          <p:nvSpPr>
            <p:cNvPr id="6" name="Line 4"/>
            <p:cNvSpPr>
              <a:spLocks noChangeShapeType="1"/>
            </p:cNvSpPr>
            <p:nvPr/>
          </p:nvSpPr>
          <p:spPr bwMode="auto">
            <a:xfrm flipV="1">
              <a:off x="1344" y="1613"/>
              <a:ext cx="2864" cy="1"/>
            </a:xfrm>
            <a:prstGeom prst="line">
              <a:avLst/>
            </a:prstGeom>
            <a:noFill/>
            <a:ln w="9525">
              <a:solidFill>
                <a:schemeClr val="tx1"/>
              </a:solidFill>
              <a:round/>
              <a:headEnd/>
              <a:tailEnd/>
            </a:ln>
          </p:spPr>
          <p:txBody>
            <a:bodyPr/>
            <a:lstStyle/>
            <a:p>
              <a:endParaRPr lang="en-US"/>
            </a:p>
          </p:txBody>
        </p:sp>
        <p:grpSp>
          <p:nvGrpSpPr>
            <p:cNvPr id="7" name="Group 5"/>
            <p:cNvGrpSpPr>
              <a:grpSpLocks/>
            </p:cNvGrpSpPr>
            <p:nvPr/>
          </p:nvGrpSpPr>
          <p:grpSpPr bwMode="auto">
            <a:xfrm>
              <a:off x="1342" y="1614"/>
              <a:ext cx="276" cy="1728"/>
              <a:chOff x="1488" y="1344"/>
              <a:chExt cx="288" cy="1728"/>
            </a:xfrm>
          </p:grpSpPr>
          <p:sp>
            <p:nvSpPr>
              <p:cNvPr id="117" name="Rectangle 6"/>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118" name="Rectangle 7"/>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119" name="Rectangle 8"/>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120" name="Rectangle 9"/>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grpSp>
          <p:nvGrpSpPr>
            <p:cNvPr id="8" name="Group 10"/>
            <p:cNvGrpSpPr>
              <a:grpSpLocks/>
            </p:cNvGrpSpPr>
            <p:nvPr/>
          </p:nvGrpSpPr>
          <p:grpSpPr bwMode="auto">
            <a:xfrm>
              <a:off x="1618" y="1613"/>
              <a:ext cx="289" cy="1728"/>
              <a:chOff x="1632" y="1343"/>
              <a:chExt cx="289" cy="1728"/>
            </a:xfrm>
          </p:grpSpPr>
          <p:grpSp>
            <p:nvGrpSpPr>
              <p:cNvPr id="108" name="Group 11"/>
              <p:cNvGrpSpPr>
                <a:grpSpLocks/>
              </p:cNvGrpSpPr>
              <p:nvPr/>
            </p:nvGrpSpPr>
            <p:grpSpPr bwMode="auto">
              <a:xfrm>
                <a:off x="1632" y="1343"/>
                <a:ext cx="288" cy="1728"/>
                <a:chOff x="1488" y="1344"/>
                <a:chExt cx="288" cy="1728"/>
              </a:xfrm>
            </p:grpSpPr>
            <p:sp>
              <p:nvSpPr>
                <p:cNvPr id="113" name="Rectangle 1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114" name="Rectangle 1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115" name="Rectangle 1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109" name="Line 16"/>
              <p:cNvSpPr>
                <a:spLocks noChangeShapeType="1"/>
              </p:cNvSpPr>
              <p:nvPr/>
            </p:nvSpPr>
            <p:spPr bwMode="auto">
              <a:xfrm flipV="1">
                <a:off x="1633" y="1497"/>
                <a:ext cx="286" cy="276"/>
              </a:xfrm>
              <a:prstGeom prst="line">
                <a:avLst/>
              </a:prstGeom>
              <a:noFill/>
              <a:ln w="9525">
                <a:solidFill>
                  <a:schemeClr val="tx1"/>
                </a:solidFill>
                <a:round/>
                <a:headEnd/>
                <a:tailEnd/>
              </a:ln>
            </p:spPr>
            <p:txBody>
              <a:bodyPr/>
              <a:lstStyle/>
              <a:p>
                <a:endParaRPr lang="en-US"/>
              </a:p>
            </p:txBody>
          </p:sp>
          <p:sp>
            <p:nvSpPr>
              <p:cNvPr id="110" name="Line 17"/>
              <p:cNvSpPr>
                <a:spLocks noChangeShapeType="1"/>
              </p:cNvSpPr>
              <p:nvPr/>
            </p:nvSpPr>
            <p:spPr bwMode="auto">
              <a:xfrm flipV="1">
                <a:off x="1633" y="1926"/>
                <a:ext cx="288" cy="279"/>
              </a:xfrm>
              <a:prstGeom prst="line">
                <a:avLst/>
              </a:prstGeom>
              <a:noFill/>
              <a:ln w="9525">
                <a:solidFill>
                  <a:schemeClr val="tx1"/>
                </a:solidFill>
                <a:round/>
                <a:headEnd/>
                <a:tailEnd/>
              </a:ln>
            </p:spPr>
            <p:txBody>
              <a:bodyPr/>
              <a:lstStyle/>
              <a:p>
                <a:endParaRPr lang="en-US"/>
              </a:p>
            </p:txBody>
          </p:sp>
          <p:sp>
            <p:nvSpPr>
              <p:cNvPr id="111" name="Line 18"/>
              <p:cNvSpPr>
                <a:spLocks noChangeShapeType="1"/>
              </p:cNvSpPr>
              <p:nvPr/>
            </p:nvSpPr>
            <p:spPr bwMode="auto">
              <a:xfrm flipV="1">
                <a:off x="1634" y="2362"/>
                <a:ext cx="283" cy="274"/>
              </a:xfrm>
              <a:prstGeom prst="line">
                <a:avLst/>
              </a:prstGeom>
              <a:noFill/>
              <a:ln w="9525">
                <a:solidFill>
                  <a:schemeClr val="tx1"/>
                </a:solidFill>
                <a:round/>
                <a:headEnd/>
                <a:tailEnd/>
              </a:ln>
            </p:spPr>
            <p:txBody>
              <a:bodyPr/>
              <a:lstStyle/>
              <a:p>
                <a:endParaRPr lang="en-US"/>
              </a:p>
            </p:txBody>
          </p:sp>
          <p:sp>
            <p:nvSpPr>
              <p:cNvPr id="112" name="Line 19"/>
              <p:cNvSpPr>
                <a:spLocks noChangeShapeType="1"/>
              </p:cNvSpPr>
              <p:nvPr/>
            </p:nvSpPr>
            <p:spPr bwMode="auto">
              <a:xfrm flipV="1">
                <a:off x="1633" y="2795"/>
                <a:ext cx="283" cy="274"/>
              </a:xfrm>
              <a:prstGeom prst="line">
                <a:avLst/>
              </a:prstGeom>
              <a:noFill/>
              <a:ln w="9525">
                <a:solidFill>
                  <a:schemeClr val="tx1"/>
                </a:solidFill>
                <a:round/>
                <a:headEnd/>
                <a:tailEnd/>
              </a:ln>
            </p:spPr>
            <p:txBody>
              <a:bodyPr/>
              <a:lstStyle/>
              <a:p>
                <a:endParaRPr lang="en-US"/>
              </a:p>
            </p:txBody>
          </p:sp>
        </p:grpSp>
        <p:grpSp>
          <p:nvGrpSpPr>
            <p:cNvPr id="9" name="Group 20"/>
            <p:cNvGrpSpPr>
              <a:grpSpLocks/>
            </p:cNvGrpSpPr>
            <p:nvPr/>
          </p:nvGrpSpPr>
          <p:grpSpPr bwMode="auto">
            <a:xfrm>
              <a:off x="1906" y="1614"/>
              <a:ext cx="288" cy="1728"/>
              <a:chOff x="1921" y="1348"/>
              <a:chExt cx="288" cy="1728"/>
            </a:xfrm>
          </p:grpSpPr>
          <p:grpSp>
            <p:nvGrpSpPr>
              <p:cNvPr id="99" name="Group 21"/>
              <p:cNvGrpSpPr>
                <a:grpSpLocks/>
              </p:cNvGrpSpPr>
              <p:nvPr/>
            </p:nvGrpSpPr>
            <p:grpSpPr bwMode="auto">
              <a:xfrm>
                <a:off x="1921" y="1348"/>
                <a:ext cx="288" cy="1728"/>
                <a:chOff x="1488" y="1344"/>
                <a:chExt cx="288" cy="1728"/>
              </a:xfrm>
            </p:grpSpPr>
            <p:sp>
              <p:nvSpPr>
                <p:cNvPr id="104" name="Rectangle 2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105" name="Rectangle 2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106" name="Rectangle 2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107" name="Rectangle 2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100" name="Line 2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101" name="Line 2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102" name="Line 2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103" name="Line 2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0" name="Group 30"/>
            <p:cNvGrpSpPr>
              <a:grpSpLocks/>
            </p:cNvGrpSpPr>
            <p:nvPr/>
          </p:nvGrpSpPr>
          <p:grpSpPr bwMode="auto">
            <a:xfrm>
              <a:off x="2193" y="1616"/>
              <a:ext cx="288" cy="1728"/>
              <a:chOff x="1921" y="1348"/>
              <a:chExt cx="288" cy="1728"/>
            </a:xfrm>
          </p:grpSpPr>
          <p:grpSp>
            <p:nvGrpSpPr>
              <p:cNvPr id="90" name="Group 31"/>
              <p:cNvGrpSpPr>
                <a:grpSpLocks/>
              </p:cNvGrpSpPr>
              <p:nvPr/>
            </p:nvGrpSpPr>
            <p:grpSpPr bwMode="auto">
              <a:xfrm>
                <a:off x="1921" y="1348"/>
                <a:ext cx="288" cy="1728"/>
                <a:chOff x="1488" y="1344"/>
                <a:chExt cx="288" cy="1728"/>
              </a:xfrm>
            </p:grpSpPr>
            <p:sp>
              <p:nvSpPr>
                <p:cNvPr id="95" name="Rectangle 3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96" name="Rectangle 3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97" name="Rectangle 3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98" name="Rectangle 3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91" name="Line 3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92" name="Line 3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93" name="Line 3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94" name="Line 3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1" name="Group 40"/>
            <p:cNvGrpSpPr>
              <a:grpSpLocks/>
            </p:cNvGrpSpPr>
            <p:nvPr/>
          </p:nvGrpSpPr>
          <p:grpSpPr bwMode="auto">
            <a:xfrm>
              <a:off x="2480" y="1615"/>
              <a:ext cx="288" cy="1728"/>
              <a:chOff x="1921" y="1348"/>
              <a:chExt cx="288" cy="1728"/>
            </a:xfrm>
          </p:grpSpPr>
          <p:grpSp>
            <p:nvGrpSpPr>
              <p:cNvPr id="81" name="Group 41"/>
              <p:cNvGrpSpPr>
                <a:grpSpLocks/>
              </p:cNvGrpSpPr>
              <p:nvPr/>
            </p:nvGrpSpPr>
            <p:grpSpPr bwMode="auto">
              <a:xfrm>
                <a:off x="1921" y="1348"/>
                <a:ext cx="288" cy="1728"/>
                <a:chOff x="1488" y="1344"/>
                <a:chExt cx="288" cy="1728"/>
              </a:xfrm>
            </p:grpSpPr>
            <p:sp>
              <p:nvSpPr>
                <p:cNvPr id="86" name="Rectangle 4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87" name="Rectangle 4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88" name="Rectangle 4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89" name="Rectangle 4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82" name="Line 4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83" name="Line 4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84" name="Line 4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85" name="Line 4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2" name="Group 50"/>
            <p:cNvGrpSpPr>
              <a:grpSpLocks/>
            </p:cNvGrpSpPr>
            <p:nvPr/>
          </p:nvGrpSpPr>
          <p:grpSpPr bwMode="auto">
            <a:xfrm>
              <a:off x="2767" y="1614"/>
              <a:ext cx="288" cy="1728"/>
              <a:chOff x="1921" y="1348"/>
              <a:chExt cx="288" cy="1728"/>
            </a:xfrm>
          </p:grpSpPr>
          <p:grpSp>
            <p:nvGrpSpPr>
              <p:cNvPr id="72" name="Group 51"/>
              <p:cNvGrpSpPr>
                <a:grpSpLocks/>
              </p:cNvGrpSpPr>
              <p:nvPr/>
            </p:nvGrpSpPr>
            <p:grpSpPr bwMode="auto">
              <a:xfrm>
                <a:off x="1921" y="1348"/>
                <a:ext cx="288" cy="1728"/>
                <a:chOff x="1488" y="1344"/>
                <a:chExt cx="288" cy="1728"/>
              </a:xfrm>
            </p:grpSpPr>
            <p:sp>
              <p:nvSpPr>
                <p:cNvPr id="77" name="Rectangle 5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78" name="Rectangle 5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79" name="Rectangle 5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80" name="Rectangle 5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73" name="Line 5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74" name="Line 5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75" name="Line 5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76" name="Line 5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3" name="Group 60"/>
            <p:cNvGrpSpPr>
              <a:grpSpLocks/>
            </p:cNvGrpSpPr>
            <p:nvPr/>
          </p:nvGrpSpPr>
          <p:grpSpPr bwMode="auto">
            <a:xfrm>
              <a:off x="3055" y="1614"/>
              <a:ext cx="296" cy="1728"/>
              <a:chOff x="1921" y="1348"/>
              <a:chExt cx="288" cy="1728"/>
            </a:xfrm>
          </p:grpSpPr>
          <p:grpSp>
            <p:nvGrpSpPr>
              <p:cNvPr id="63" name="Group 61"/>
              <p:cNvGrpSpPr>
                <a:grpSpLocks/>
              </p:cNvGrpSpPr>
              <p:nvPr/>
            </p:nvGrpSpPr>
            <p:grpSpPr bwMode="auto">
              <a:xfrm>
                <a:off x="1921" y="1348"/>
                <a:ext cx="288" cy="1728"/>
                <a:chOff x="1488" y="1344"/>
                <a:chExt cx="288" cy="1728"/>
              </a:xfrm>
            </p:grpSpPr>
            <p:sp>
              <p:nvSpPr>
                <p:cNvPr id="68" name="Rectangle 6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69" name="Rectangle 6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70" name="Rectangle 6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71" name="Rectangle 6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64" name="Line 6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65" name="Line 6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66" name="Line 6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67" name="Line 6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4" name="Group 70"/>
            <p:cNvGrpSpPr>
              <a:grpSpLocks/>
            </p:cNvGrpSpPr>
            <p:nvPr/>
          </p:nvGrpSpPr>
          <p:grpSpPr bwMode="auto">
            <a:xfrm>
              <a:off x="3351" y="1615"/>
              <a:ext cx="288" cy="1728"/>
              <a:chOff x="1921" y="1348"/>
              <a:chExt cx="288" cy="1728"/>
            </a:xfrm>
          </p:grpSpPr>
          <p:grpSp>
            <p:nvGrpSpPr>
              <p:cNvPr id="54" name="Group 71"/>
              <p:cNvGrpSpPr>
                <a:grpSpLocks/>
              </p:cNvGrpSpPr>
              <p:nvPr/>
            </p:nvGrpSpPr>
            <p:grpSpPr bwMode="auto">
              <a:xfrm>
                <a:off x="1921" y="1348"/>
                <a:ext cx="288" cy="1728"/>
                <a:chOff x="1488" y="1344"/>
                <a:chExt cx="288" cy="1728"/>
              </a:xfrm>
            </p:grpSpPr>
            <p:sp>
              <p:nvSpPr>
                <p:cNvPr id="59" name="Rectangle 7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60" name="Rectangle 7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61" name="Rectangle 7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62" name="Rectangle 7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55" name="Line 7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56" name="Line 7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57" name="Line 7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58" name="Line 7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5" name="Group 80"/>
            <p:cNvGrpSpPr>
              <a:grpSpLocks/>
            </p:cNvGrpSpPr>
            <p:nvPr/>
          </p:nvGrpSpPr>
          <p:grpSpPr bwMode="auto">
            <a:xfrm>
              <a:off x="3640" y="1614"/>
              <a:ext cx="288" cy="1728"/>
              <a:chOff x="1921" y="1348"/>
              <a:chExt cx="288" cy="1728"/>
            </a:xfrm>
          </p:grpSpPr>
          <p:grpSp>
            <p:nvGrpSpPr>
              <p:cNvPr id="45" name="Group 81"/>
              <p:cNvGrpSpPr>
                <a:grpSpLocks/>
              </p:cNvGrpSpPr>
              <p:nvPr/>
            </p:nvGrpSpPr>
            <p:grpSpPr bwMode="auto">
              <a:xfrm>
                <a:off x="1921" y="1348"/>
                <a:ext cx="288" cy="1728"/>
                <a:chOff x="1488" y="1344"/>
                <a:chExt cx="288" cy="1728"/>
              </a:xfrm>
            </p:grpSpPr>
            <p:sp>
              <p:nvSpPr>
                <p:cNvPr id="50" name="Rectangle 8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51" name="Rectangle 8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52" name="Rectangle 8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53" name="Rectangle 8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46" name="Line 8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47" name="Line 8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48" name="Line 8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49" name="Line 8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6" name="Group 90"/>
            <p:cNvGrpSpPr>
              <a:grpSpLocks/>
            </p:cNvGrpSpPr>
            <p:nvPr/>
          </p:nvGrpSpPr>
          <p:grpSpPr bwMode="auto">
            <a:xfrm>
              <a:off x="3925" y="1613"/>
              <a:ext cx="286" cy="1728"/>
              <a:chOff x="1921" y="1348"/>
              <a:chExt cx="288" cy="1728"/>
            </a:xfrm>
          </p:grpSpPr>
          <p:grpSp>
            <p:nvGrpSpPr>
              <p:cNvPr id="36" name="Group 91"/>
              <p:cNvGrpSpPr>
                <a:grpSpLocks/>
              </p:cNvGrpSpPr>
              <p:nvPr/>
            </p:nvGrpSpPr>
            <p:grpSpPr bwMode="auto">
              <a:xfrm>
                <a:off x="1921" y="1348"/>
                <a:ext cx="288" cy="1728"/>
                <a:chOff x="1488" y="1344"/>
                <a:chExt cx="288" cy="1728"/>
              </a:xfrm>
            </p:grpSpPr>
            <p:sp>
              <p:nvSpPr>
                <p:cNvPr id="41" name="Rectangle 9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42" name="Rectangle 9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43" name="Rectangle 9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44" name="Rectangle 9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37" name="Line 9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38" name="Line 9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39" name="Line 9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40" name="Line 9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sp>
          <p:nvSpPr>
            <p:cNvPr id="17" name="Line 100"/>
            <p:cNvSpPr>
              <a:spLocks noChangeShapeType="1"/>
            </p:cNvSpPr>
            <p:nvPr/>
          </p:nvSpPr>
          <p:spPr bwMode="auto">
            <a:xfrm flipV="1">
              <a:off x="1618" y="1287"/>
              <a:ext cx="0" cy="324"/>
            </a:xfrm>
            <a:prstGeom prst="line">
              <a:avLst/>
            </a:prstGeom>
            <a:noFill/>
            <a:ln w="9525">
              <a:solidFill>
                <a:schemeClr val="tx1"/>
              </a:solidFill>
              <a:round/>
              <a:headEnd/>
              <a:tailEnd/>
            </a:ln>
          </p:spPr>
          <p:txBody>
            <a:bodyPr/>
            <a:lstStyle/>
            <a:p>
              <a:endParaRPr lang="en-US"/>
            </a:p>
          </p:txBody>
        </p:sp>
        <p:sp>
          <p:nvSpPr>
            <p:cNvPr id="18" name="Line 101"/>
            <p:cNvSpPr>
              <a:spLocks noChangeShapeType="1"/>
            </p:cNvSpPr>
            <p:nvPr/>
          </p:nvSpPr>
          <p:spPr bwMode="auto">
            <a:xfrm flipV="1">
              <a:off x="1906" y="1289"/>
              <a:ext cx="0" cy="324"/>
            </a:xfrm>
            <a:prstGeom prst="line">
              <a:avLst/>
            </a:prstGeom>
            <a:noFill/>
            <a:ln w="9525">
              <a:solidFill>
                <a:schemeClr val="tx1"/>
              </a:solidFill>
              <a:round/>
              <a:headEnd/>
              <a:tailEnd/>
            </a:ln>
          </p:spPr>
          <p:txBody>
            <a:bodyPr/>
            <a:lstStyle/>
            <a:p>
              <a:endParaRPr lang="en-US"/>
            </a:p>
          </p:txBody>
        </p:sp>
        <p:sp>
          <p:nvSpPr>
            <p:cNvPr id="19" name="Line 102"/>
            <p:cNvSpPr>
              <a:spLocks noChangeShapeType="1"/>
            </p:cNvSpPr>
            <p:nvPr/>
          </p:nvSpPr>
          <p:spPr bwMode="auto">
            <a:xfrm flipV="1">
              <a:off x="2194" y="1291"/>
              <a:ext cx="0" cy="324"/>
            </a:xfrm>
            <a:prstGeom prst="line">
              <a:avLst/>
            </a:prstGeom>
            <a:noFill/>
            <a:ln w="9525">
              <a:solidFill>
                <a:schemeClr val="tx1"/>
              </a:solidFill>
              <a:round/>
              <a:headEnd/>
              <a:tailEnd/>
            </a:ln>
          </p:spPr>
          <p:txBody>
            <a:bodyPr/>
            <a:lstStyle/>
            <a:p>
              <a:endParaRPr lang="en-US"/>
            </a:p>
          </p:txBody>
        </p:sp>
        <p:sp>
          <p:nvSpPr>
            <p:cNvPr id="20" name="Line 103"/>
            <p:cNvSpPr>
              <a:spLocks noChangeShapeType="1"/>
            </p:cNvSpPr>
            <p:nvPr/>
          </p:nvSpPr>
          <p:spPr bwMode="auto">
            <a:xfrm flipV="1">
              <a:off x="2480" y="1293"/>
              <a:ext cx="0" cy="324"/>
            </a:xfrm>
            <a:prstGeom prst="line">
              <a:avLst/>
            </a:prstGeom>
            <a:noFill/>
            <a:ln w="9525">
              <a:solidFill>
                <a:schemeClr val="tx1"/>
              </a:solidFill>
              <a:round/>
              <a:headEnd/>
              <a:tailEnd/>
            </a:ln>
          </p:spPr>
          <p:txBody>
            <a:bodyPr/>
            <a:lstStyle/>
            <a:p>
              <a:endParaRPr lang="en-US"/>
            </a:p>
          </p:txBody>
        </p:sp>
        <p:sp>
          <p:nvSpPr>
            <p:cNvPr id="21" name="Line 104"/>
            <p:cNvSpPr>
              <a:spLocks noChangeShapeType="1"/>
            </p:cNvSpPr>
            <p:nvPr/>
          </p:nvSpPr>
          <p:spPr bwMode="auto">
            <a:xfrm flipV="1">
              <a:off x="2768" y="1295"/>
              <a:ext cx="0" cy="324"/>
            </a:xfrm>
            <a:prstGeom prst="line">
              <a:avLst/>
            </a:prstGeom>
            <a:noFill/>
            <a:ln w="9525">
              <a:solidFill>
                <a:schemeClr val="tx1"/>
              </a:solidFill>
              <a:round/>
              <a:headEnd/>
              <a:tailEnd/>
            </a:ln>
          </p:spPr>
          <p:txBody>
            <a:bodyPr/>
            <a:lstStyle/>
            <a:p>
              <a:endParaRPr lang="en-US"/>
            </a:p>
          </p:txBody>
        </p:sp>
        <p:sp>
          <p:nvSpPr>
            <p:cNvPr id="22" name="Line 105"/>
            <p:cNvSpPr>
              <a:spLocks noChangeShapeType="1"/>
            </p:cNvSpPr>
            <p:nvPr/>
          </p:nvSpPr>
          <p:spPr bwMode="auto">
            <a:xfrm flipV="1">
              <a:off x="3056" y="1291"/>
              <a:ext cx="0" cy="324"/>
            </a:xfrm>
            <a:prstGeom prst="line">
              <a:avLst/>
            </a:prstGeom>
            <a:noFill/>
            <a:ln w="9525">
              <a:solidFill>
                <a:schemeClr val="tx1"/>
              </a:solidFill>
              <a:round/>
              <a:headEnd/>
              <a:tailEnd/>
            </a:ln>
          </p:spPr>
          <p:txBody>
            <a:bodyPr/>
            <a:lstStyle/>
            <a:p>
              <a:endParaRPr lang="en-US"/>
            </a:p>
          </p:txBody>
        </p:sp>
        <p:sp>
          <p:nvSpPr>
            <p:cNvPr id="23" name="Line 106"/>
            <p:cNvSpPr>
              <a:spLocks noChangeShapeType="1"/>
            </p:cNvSpPr>
            <p:nvPr/>
          </p:nvSpPr>
          <p:spPr bwMode="auto">
            <a:xfrm flipV="1">
              <a:off x="3352" y="1291"/>
              <a:ext cx="0" cy="324"/>
            </a:xfrm>
            <a:prstGeom prst="line">
              <a:avLst/>
            </a:prstGeom>
            <a:noFill/>
            <a:ln w="9525">
              <a:solidFill>
                <a:schemeClr val="tx1"/>
              </a:solidFill>
              <a:round/>
              <a:headEnd/>
              <a:tailEnd/>
            </a:ln>
          </p:spPr>
          <p:txBody>
            <a:bodyPr/>
            <a:lstStyle/>
            <a:p>
              <a:endParaRPr lang="en-US"/>
            </a:p>
          </p:txBody>
        </p:sp>
        <p:sp>
          <p:nvSpPr>
            <p:cNvPr id="24" name="Line 107"/>
            <p:cNvSpPr>
              <a:spLocks noChangeShapeType="1"/>
            </p:cNvSpPr>
            <p:nvPr/>
          </p:nvSpPr>
          <p:spPr bwMode="auto">
            <a:xfrm flipV="1">
              <a:off x="3642" y="1289"/>
              <a:ext cx="0" cy="324"/>
            </a:xfrm>
            <a:prstGeom prst="line">
              <a:avLst/>
            </a:prstGeom>
            <a:noFill/>
            <a:ln w="9525">
              <a:solidFill>
                <a:schemeClr val="tx1"/>
              </a:solidFill>
              <a:round/>
              <a:headEnd/>
              <a:tailEnd/>
            </a:ln>
          </p:spPr>
          <p:txBody>
            <a:bodyPr/>
            <a:lstStyle/>
            <a:p>
              <a:endParaRPr lang="en-US"/>
            </a:p>
          </p:txBody>
        </p:sp>
        <p:sp>
          <p:nvSpPr>
            <p:cNvPr id="25" name="Line 108"/>
            <p:cNvSpPr>
              <a:spLocks noChangeShapeType="1"/>
            </p:cNvSpPr>
            <p:nvPr/>
          </p:nvSpPr>
          <p:spPr bwMode="auto">
            <a:xfrm flipV="1">
              <a:off x="3926" y="1289"/>
              <a:ext cx="0" cy="324"/>
            </a:xfrm>
            <a:prstGeom prst="line">
              <a:avLst/>
            </a:prstGeom>
            <a:noFill/>
            <a:ln w="9525">
              <a:solidFill>
                <a:schemeClr val="tx1"/>
              </a:solidFill>
              <a:round/>
              <a:headEnd/>
              <a:tailEnd/>
            </a:ln>
          </p:spPr>
          <p:txBody>
            <a:bodyPr/>
            <a:lstStyle/>
            <a:p>
              <a:endParaRPr lang="en-US"/>
            </a:p>
          </p:txBody>
        </p:sp>
        <p:sp>
          <p:nvSpPr>
            <p:cNvPr id="26" name="Text Box 109"/>
            <p:cNvSpPr txBox="1">
              <a:spLocks noChangeArrowheads="1"/>
            </p:cNvSpPr>
            <p:nvPr/>
          </p:nvSpPr>
          <p:spPr bwMode="auto">
            <a:xfrm>
              <a:off x="1286" y="1318"/>
              <a:ext cx="388" cy="231"/>
            </a:xfrm>
            <a:prstGeom prst="rect">
              <a:avLst/>
            </a:prstGeom>
            <a:noFill/>
            <a:ln w="9525">
              <a:noFill/>
              <a:miter lim="800000"/>
              <a:headEnd/>
              <a:tailEnd/>
            </a:ln>
          </p:spPr>
          <p:txBody>
            <a:bodyPr wrap="none">
              <a:spAutoFit/>
            </a:bodyPr>
            <a:lstStyle/>
            <a:p>
              <a:pPr algn="l"/>
              <a:r>
                <a:rPr lang="en-US" sz="1800"/>
                <a:t>Part</a:t>
              </a:r>
            </a:p>
          </p:txBody>
        </p:sp>
        <p:sp>
          <p:nvSpPr>
            <p:cNvPr id="27" name="Text Box 110"/>
            <p:cNvSpPr txBox="1">
              <a:spLocks noChangeArrowheads="1"/>
            </p:cNvSpPr>
            <p:nvPr/>
          </p:nvSpPr>
          <p:spPr bwMode="auto">
            <a:xfrm>
              <a:off x="1599" y="1342"/>
              <a:ext cx="351" cy="212"/>
            </a:xfrm>
            <a:prstGeom prst="rect">
              <a:avLst/>
            </a:prstGeom>
            <a:noFill/>
            <a:ln w="9525">
              <a:noFill/>
              <a:miter lim="800000"/>
              <a:headEnd/>
              <a:tailEnd/>
            </a:ln>
          </p:spPr>
          <p:txBody>
            <a:bodyPr wrap="none">
              <a:spAutoFit/>
            </a:bodyPr>
            <a:lstStyle/>
            <a:p>
              <a:pPr algn="l"/>
              <a:r>
                <a:rPr lang="en-US" sz="1600"/>
                <a:t>8:00</a:t>
              </a:r>
            </a:p>
          </p:txBody>
        </p:sp>
        <p:sp>
          <p:nvSpPr>
            <p:cNvPr id="28" name="Text Box 111"/>
            <p:cNvSpPr txBox="1">
              <a:spLocks noChangeArrowheads="1"/>
            </p:cNvSpPr>
            <p:nvPr/>
          </p:nvSpPr>
          <p:spPr bwMode="auto">
            <a:xfrm>
              <a:off x="1888" y="1339"/>
              <a:ext cx="351" cy="212"/>
            </a:xfrm>
            <a:prstGeom prst="rect">
              <a:avLst/>
            </a:prstGeom>
            <a:noFill/>
            <a:ln w="9525">
              <a:noFill/>
              <a:miter lim="800000"/>
              <a:headEnd/>
              <a:tailEnd/>
            </a:ln>
          </p:spPr>
          <p:txBody>
            <a:bodyPr wrap="none">
              <a:spAutoFit/>
            </a:bodyPr>
            <a:lstStyle/>
            <a:p>
              <a:pPr algn="l"/>
              <a:r>
                <a:rPr lang="en-US" sz="1600"/>
                <a:t>8:15</a:t>
              </a:r>
            </a:p>
          </p:txBody>
        </p:sp>
        <p:sp>
          <p:nvSpPr>
            <p:cNvPr id="29" name="Text Box 112"/>
            <p:cNvSpPr txBox="1">
              <a:spLocks noChangeArrowheads="1"/>
            </p:cNvSpPr>
            <p:nvPr/>
          </p:nvSpPr>
          <p:spPr bwMode="auto">
            <a:xfrm>
              <a:off x="2177" y="1336"/>
              <a:ext cx="351" cy="212"/>
            </a:xfrm>
            <a:prstGeom prst="rect">
              <a:avLst/>
            </a:prstGeom>
            <a:noFill/>
            <a:ln w="9525">
              <a:noFill/>
              <a:miter lim="800000"/>
              <a:headEnd/>
              <a:tailEnd/>
            </a:ln>
          </p:spPr>
          <p:txBody>
            <a:bodyPr wrap="none">
              <a:spAutoFit/>
            </a:bodyPr>
            <a:lstStyle/>
            <a:p>
              <a:pPr algn="l"/>
              <a:r>
                <a:rPr lang="en-US" sz="1600"/>
                <a:t>8:30</a:t>
              </a:r>
            </a:p>
          </p:txBody>
        </p:sp>
        <p:sp>
          <p:nvSpPr>
            <p:cNvPr id="30" name="Text Box 113"/>
            <p:cNvSpPr txBox="1">
              <a:spLocks noChangeArrowheads="1"/>
            </p:cNvSpPr>
            <p:nvPr/>
          </p:nvSpPr>
          <p:spPr bwMode="auto">
            <a:xfrm>
              <a:off x="2444" y="1342"/>
              <a:ext cx="351" cy="212"/>
            </a:xfrm>
            <a:prstGeom prst="rect">
              <a:avLst/>
            </a:prstGeom>
            <a:noFill/>
            <a:ln w="9525">
              <a:noFill/>
              <a:miter lim="800000"/>
              <a:headEnd/>
              <a:tailEnd/>
            </a:ln>
          </p:spPr>
          <p:txBody>
            <a:bodyPr wrap="none">
              <a:spAutoFit/>
            </a:bodyPr>
            <a:lstStyle/>
            <a:p>
              <a:pPr algn="l"/>
              <a:r>
                <a:rPr lang="en-US" sz="1600"/>
                <a:t>8:45</a:t>
              </a:r>
            </a:p>
          </p:txBody>
        </p:sp>
        <p:sp>
          <p:nvSpPr>
            <p:cNvPr id="31" name="Text Box 114"/>
            <p:cNvSpPr txBox="1">
              <a:spLocks noChangeArrowheads="1"/>
            </p:cNvSpPr>
            <p:nvPr/>
          </p:nvSpPr>
          <p:spPr bwMode="auto">
            <a:xfrm>
              <a:off x="2738" y="1348"/>
              <a:ext cx="351" cy="212"/>
            </a:xfrm>
            <a:prstGeom prst="rect">
              <a:avLst/>
            </a:prstGeom>
            <a:noFill/>
            <a:ln w="9525">
              <a:noFill/>
              <a:miter lim="800000"/>
              <a:headEnd/>
              <a:tailEnd/>
            </a:ln>
          </p:spPr>
          <p:txBody>
            <a:bodyPr wrap="none">
              <a:spAutoFit/>
            </a:bodyPr>
            <a:lstStyle/>
            <a:p>
              <a:pPr algn="l"/>
              <a:r>
                <a:rPr lang="en-US" sz="1600"/>
                <a:t>9:00</a:t>
              </a:r>
            </a:p>
          </p:txBody>
        </p:sp>
        <p:sp>
          <p:nvSpPr>
            <p:cNvPr id="32" name="Text Box 115"/>
            <p:cNvSpPr txBox="1">
              <a:spLocks noChangeArrowheads="1"/>
            </p:cNvSpPr>
            <p:nvPr/>
          </p:nvSpPr>
          <p:spPr bwMode="auto">
            <a:xfrm>
              <a:off x="3032" y="1354"/>
              <a:ext cx="351" cy="212"/>
            </a:xfrm>
            <a:prstGeom prst="rect">
              <a:avLst/>
            </a:prstGeom>
            <a:noFill/>
            <a:ln w="9525">
              <a:noFill/>
              <a:miter lim="800000"/>
              <a:headEnd/>
              <a:tailEnd/>
            </a:ln>
          </p:spPr>
          <p:txBody>
            <a:bodyPr wrap="none">
              <a:spAutoFit/>
            </a:bodyPr>
            <a:lstStyle/>
            <a:p>
              <a:pPr algn="l"/>
              <a:r>
                <a:rPr lang="en-US" sz="1600"/>
                <a:t>9:15</a:t>
              </a:r>
            </a:p>
          </p:txBody>
        </p:sp>
        <p:sp>
          <p:nvSpPr>
            <p:cNvPr id="33" name="Text Box 116"/>
            <p:cNvSpPr txBox="1">
              <a:spLocks noChangeArrowheads="1"/>
            </p:cNvSpPr>
            <p:nvPr/>
          </p:nvSpPr>
          <p:spPr bwMode="auto">
            <a:xfrm>
              <a:off x="3326" y="1360"/>
              <a:ext cx="351" cy="212"/>
            </a:xfrm>
            <a:prstGeom prst="rect">
              <a:avLst/>
            </a:prstGeom>
            <a:noFill/>
            <a:ln w="9525">
              <a:noFill/>
              <a:miter lim="800000"/>
              <a:headEnd/>
              <a:tailEnd/>
            </a:ln>
          </p:spPr>
          <p:txBody>
            <a:bodyPr wrap="none">
              <a:spAutoFit/>
            </a:bodyPr>
            <a:lstStyle/>
            <a:p>
              <a:pPr algn="l"/>
              <a:r>
                <a:rPr lang="en-US" sz="1600"/>
                <a:t>9:30</a:t>
              </a:r>
            </a:p>
          </p:txBody>
        </p:sp>
        <p:sp>
          <p:nvSpPr>
            <p:cNvPr id="34" name="Text Box 117"/>
            <p:cNvSpPr txBox="1">
              <a:spLocks noChangeArrowheads="1"/>
            </p:cNvSpPr>
            <p:nvPr/>
          </p:nvSpPr>
          <p:spPr bwMode="auto">
            <a:xfrm>
              <a:off x="3620" y="1366"/>
              <a:ext cx="351" cy="212"/>
            </a:xfrm>
            <a:prstGeom prst="rect">
              <a:avLst/>
            </a:prstGeom>
            <a:noFill/>
            <a:ln w="9525">
              <a:noFill/>
              <a:miter lim="800000"/>
              <a:headEnd/>
              <a:tailEnd/>
            </a:ln>
          </p:spPr>
          <p:txBody>
            <a:bodyPr wrap="none">
              <a:spAutoFit/>
            </a:bodyPr>
            <a:lstStyle/>
            <a:p>
              <a:pPr algn="l"/>
              <a:r>
                <a:rPr lang="en-US" sz="1600"/>
                <a:t>9:45</a:t>
              </a:r>
            </a:p>
          </p:txBody>
        </p:sp>
        <p:sp>
          <p:nvSpPr>
            <p:cNvPr id="35" name="Text Box 118"/>
            <p:cNvSpPr txBox="1">
              <a:spLocks noChangeArrowheads="1"/>
            </p:cNvSpPr>
            <p:nvPr/>
          </p:nvSpPr>
          <p:spPr bwMode="auto">
            <a:xfrm>
              <a:off x="3860" y="1380"/>
              <a:ext cx="396" cy="202"/>
            </a:xfrm>
            <a:prstGeom prst="rect">
              <a:avLst/>
            </a:prstGeom>
            <a:noFill/>
            <a:ln w="9525">
              <a:noFill/>
              <a:miter lim="800000"/>
              <a:headEnd/>
              <a:tailEnd/>
            </a:ln>
          </p:spPr>
          <p:txBody>
            <a:bodyPr wrap="none">
              <a:spAutoFit/>
            </a:bodyPr>
            <a:lstStyle/>
            <a:p>
              <a:pPr algn="l"/>
              <a:r>
                <a:rPr lang="en-US" sz="1500"/>
                <a:t>10:00</a:t>
              </a:r>
            </a:p>
          </p:txBody>
        </p:sp>
      </p:grpSp>
      <p:sp>
        <p:nvSpPr>
          <p:cNvPr id="121" name="AutoShape 119"/>
          <p:cNvSpPr>
            <a:spLocks noChangeArrowheads="1"/>
          </p:cNvSpPr>
          <p:nvPr/>
        </p:nvSpPr>
        <p:spPr bwMode="auto">
          <a:xfrm>
            <a:off x="1538288" y="3860800"/>
            <a:ext cx="403225" cy="446088"/>
          </a:xfrm>
          <a:prstGeom prst="triangle">
            <a:avLst>
              <a:gd name="adj" fmla="val 50000"/>
            </a:avLst>
          </a:prstGeom>
          <a:solidFill>
            <a:srgbClr val="983300"/>
          </a:solidFill>
          <a:ln w="9525">
            <a:solidFill>
              <a:schemeClr val="tx1"/>
            </a:solidFill>
            <a:miter lim="800000"/>
            <a:headEnd/>
            <a:tailEnd/>
          </a:ln>
        </p:spPr>
        <p:txBody>
          <a:bodyPr wrap="none" anchor="ctr"/>
          <a:lstStyle/>
          <a:p>
            <a:endParaRPr lang="en-US"/>
          </a:p>
        </p:txBody>
      </p:sp>
      <p:sp>
        <p:nvSpPr>
          <p:cNvPr id="122" name="AutoShape 120"/>
          <p:cNvSpPr>
            <a:spLocks noChangeArrowheads="1"/>
          </p:cNvSpPr>
          <p:nvPr/>
        </p:nvSpPr>
        <p:spPr bwMode="auto">
          <a:xfrm>
            <a:off x="1544638" y="5241925"/>
            <a:ext cx="393700" cy="411163"/>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sp>
        <p:nvSpPr>
          <p:cNvPr id="123" name="Rectangle 121"/>
          <p:cNvSpPr>
            <a:spLocks noChangeArrowheads="1"/>
          </p:cNvSpPr>
          <p:nvPr/>
        </p:nvSpPr>
        <p:spPr bwMode="auto">
          <a:xfrm>
            <a:off x="1546225" y="4614863"/>
            <a:ext cx="390525" cy="350837"/>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24" name="AutoShape 122"/>
          <p:cNvSpPr>
            <a:spLocks noChangeArrowheads="1"/>
          </p:cNvSpPr>
          <p:nvPr/>
        </p:nvSpPr>
        <p:spPr bwMode="auto">
          <a:xfrm>
            <a:off x="1539875" y="3219450"/>
            <a:ext cx="403225" cy="369888"/>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nvGrpSpPr>
          <p:cNvPr id="125" name="Group 123"/>
          <p:cNvGrpSpPr>
            <a:grpSpLocks/>
          </p:cNvGrpSpPr>
          <p:nvPr/>
        </p:nvGrpSpPr>
        <p:grpSpPr bwMode="auto">
          <a:xfrm>
            <a:off x="2532063" y="5192713"/>
            <a:ext cx="334962" cy="752475"/>
            <a:chOff x="2674" y="3489"/>
            <a:chExt cx="238" cy="566"/>
          </a:xfrm>
        </p:grpSpPr>
        <p:sp>
          <p:nvSpPr>
            <p:cNvPr id="126" name="Freeform 124"/>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27" name="AutoShape 125"/>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grpSp>
        <p:nvGrpSpPr>
          <p:cNvPr id="128" name="Group 126"/>
          <p:cNvGrpSpPr>
            <a:grpSpLocks/>
          </p:cNvGrpSpPr>
          <p:nvPr/>
        </p:nvGrpSpPr>
        <p:grpSpPr bwMode="auto">
          <a:xfrm>
            <a:off x="2084388" y="4533900"/>
            <a:ext cx="331787" cy="746125"/>
            <a:chOff x="1695" y="2568"/>
            <a:chExt cx="209" cy="470"/>
          </a:xfrm>
        </p:grpSpPr>
        <p:sp>
          <p:nvSpPr>
            <p:cNvPr id="129" name="Freeform 127"/>
            <p:cNvSpPr>
              <a:spLocks/>
            </p:cNvSpPr>
            <p:nvPr/>
          </p:nvSpPr>
          <p:spPr bwMode="auto">
            <a:xfrm>
              <a:off x="1695" y="2568"/>
              <a:ext cx="209" cy="470"/>
            </a:xfrm>
            <a:custGeom>
              <a:avLst/>
              <a:gdLst>
                <a:gd name="T0" fmla="*/ 207 w 209"/>
                <a:gd name="T1" fmla="*/ 0 h 470"/>
                <a:gd name="T2" fmla="*/ 0 w 209"/>
                <a:gd name="T3" fmla="*/ 233 h 470"/>
                <a:gd name="T4" fmla="*/ 0 w 209"/>
                <a:gd name="T5" fmla="*/ 470 h 470"/>
                <a:gd name="T6" fmla="*/ 209 w 209"/>
                <a:gd name="T7" fmla="*/ 264 h 470"/>
                <a:gd name="T8" fmla="*/ 207 w 209"/>
                <a:gd name="T9" fmla="*/ 0 h 470"/>
                <a:gd name="T10" fmla="*/ 0 60000 65536"/>
                <a:gd name="T11" fmla="*/ 0 60000 65536"/>
                <a:gd name="T12" fmla="*/ 0 60000 65536"/>
                <a:gd name="T13" fmla="*/ 0 60000 65536"/>
                <a:gd name="T14" fmla="*/ 0 60000 65536"/>
                <a:gd name="T15" fmla="*/ 0 w 209"/>
                <a:gd name="T16" fmla="*/ 0 h 470"/>
                <a:gd name="T17" fmla="*/ 209 w 209"/>
                <a:gd name="T18" fmla="*/ 470 h 470"/>
              </a:gdLst>
              <a:ahLst/>
              <a:cxnLst>
                <a:cxn ang="T10">
                  <a:pos x="T0" y="T1"/>
                </a:cxn>
                <a:cxn ang="T11">
                  <a:pos x="T2" y="T3"/>
                </a:cxn>
                <a:cxn ang="T12">
                  <a:pos x="T4" y="T5"/>
                </a:cxn>
                <a:cxn ang="T13">
                  <a:pos x="T6" y="T7"/>
                </a:cxn>
                <a:cxn ang="T14">
                  <a:pos x="T8" y="T9"/>
                </a:cxn>
              </a:cxnLst>
              <a:rect l="T15" t="T16" r="T17" b="T18"/>
              <a:pathLst>
                <a:path w="209" h="470">
                  <a:moveTo>
                    <a:pt x="207" y="0"/>
                  </a:moveTo>
                  <a:lnTo>
                    <a:pt x="0" y="233"/>
                  </a:lnTo>
                  <a:lnTo>
                    <a:pt x="0" y="470"/>
                  </a:lnTo>
                  <a:lnTo>
                    <a:pt x="209" y="264"/>
                  </a:lnTo>
                  <a:lnTo>
                    <a:pt x="207" y="0"/>
                  </a:lnTo>
                  <a:close/>
                </a:path>
              </a:pathLst>
            </a:custGeom>
            <a:solidFill>
              <a:schemeClr val="bg1"/>
            </a:solidFill>
            <a:ln w="9525">
              <a:solidFill>
                <a:schemeClr val="tx1"/>
              </a:solidFill>
              <a:round/>
              <a:headEnd/>
              <a:tailEnd/>
            </a:ln>
          </p:spPr>
          <p:txBody>
            <a:bodyPr/>
            <a:lstStyle/>
            <a:p>
              <a:endParaRPr lang="en-US"/>
            </a:p>
          </p:txBody>
        </p:sp>
        <p:sp>
          <p:nvSpPr>
            <p:cNvPr id="130" name="Freeform 128"/>
            <p:cNvSpPr>
              <a:spLocks/>
            </p:cNvSpPr>
            <p:nvPr/>
          </p:nvSpPr>
          <p:spPr bwMode="auto">
            <a:xfrm>
              <a:off x="1715" y="2706"/>
              <a:ext cx="86" cy="293"/>
            </a:xfrm>
            <a:custGeom>
              <a:avLst/>
              <a:gdLst>
                <a:gd name="T0" fmla="*/ 1 w 97"/>
                <a:gd name="T1" fmla="*/ 351 h 351"/>
                <a:gd name="T2" fmla="*/ 0 w 97"/>
                <a:gd name="T3" fmla="*/ 119 h 351"/>
                <a:gd name="T4" fmla="*/ 97 w 97"/>
                <a:gd name="T5" fmla="*/ 0 h 351"/>
                <a:gd name="T6" fmla="*/ 97 w 97"/>
                <a:gd name="T7" fmla="*/ 248 h 351"/>
                <a:gd name="T8" fmla="*/ 1 w 97"/>
                <a:gd name="T9" fmla="*/ 351 h 351"/>
                <a:gd name="T10" fmla="*/ 0 60000 65536"/>
                <a:gd name="T11" fmla="*/ 0 60000 65536"/>
                <a:gd name="T12" fmla="*/ 0 60000 65536"/>
                <a:gd name="T13" fmla="*/ 0 60000 65536"/>
                <a:gd name="T14" fmla="*/ 0 60000 65536"/>
                <a:gd name="T15" fmla="*/ 0 w 97"/>
                <a:gd name="T16" fmla="*/ 0 h 351"/>
                <a:gd name="T17" fmla="*/ 97 w 97"/>
                <a:gd name="T18" fmla="*/ 351 h 351"/>
              </a:gdLst>
              <a:ahLst/>
              <a:cxnLst>
                <a:cxn ang="T10">
                  <a:pos x="T0" y="T1"/>
                </a:cxn>
                <a:cxn ang="T11">
                  <a:pos x="T2" y="T3"/>
                </a:cxn>
                <a:cxn ang="T12">
                  <a:pos x="T4" y="T5"/>
                </a:cxn>
                <a:cxn ang="T13">
                  <a:pos x="T6" y="T7"/>
                </a:cxn>
                <a:cxn ang="T14">
                  <a:pos x="T8" y="T9"/>
                </a:cxn>
              </a:cxnLst>
              <a:rect l="T15" t="T16" r="T17" b="T18"/>
              <a:pathLst>
                <a:path w="97" h="351">
                  <a:moveTo>
                    <a:pt x="1" y="351"/>
                  </a:moveTo>
                  <a:lnTo>
                    <a:pt x="0" y="119"/>
                  </a:lnTo>
                  <a:lnTo>
                    <a:pt x="97" y="0"/>
                  </a:lnTo>
                  <a:lnTo>
                    <a:pt x="97" y="248"/>
                  </a:lnTo>
                  <a:lnTo>
                    <a:pt x="1" y="351"/>
                  </a:lnTo>
                  <a:close/>
                </a:path>
              </a:pathLst>
            </a:custGeom>
            <a:solidFill>
              <a:srgbClr val="009900"/>
            </a:solidFill>
            <a:ln w="9525">
              <a:solidFill>
                <a:schemeClr val="tx1"/>
              </a:solidFill>
              <a:round/>
              <a:headEnd/>
              <a:tailEnd/>
            </a:ln>
          </p:spPr>
          <p:txBody>
            <a:bodyPr/>
            <a:lstStyle/>
            <a:p>
              <a:endParaRPr lang="en-US"/>
            </a:p>
          </p:txBody>
        </p:sp>
      </p:grpSp>
      <p:grpSp>
        <p:nvGrpSpPr>
          <p:cNvPr id="131" name="Group 129"/>
          <p:cNvGrpSpPr>
            <a:grpSpLocks/>
          </p:cNvGrpSpPr>
          <p:nvPr/>
        </p:nvGrpSpPr>
        <p:grpSpPr bwMode="auto">
          <a:xfrm>
            <a:off x="2540000" y="3795713"/>
            <a:ext cx="334963" cy="752475"/>
            <a:chOff x="1660" y="3489"/>
            <a:chExt cx="238" cy="566"/>
          </a:xfrm>
        </p:grpSpPr>
        <p:sp>
          <p:nvSpPr>
            <p:cNvPr id="132" name="Freeform 130"/>
            <p:cNvSpPr>
              <a:spLocks/>
            </p:cNvSpPr>
            <p:nvPr/>
          </p:nvSpPr>
          <p:spPr bwMode="auto">
            <a:xfrm>
              <a:off x="1660"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33" name="Freeform 131"/>
            <p:cNvSpPr>
              <a:spLocks/>
            </p:cNvSpPr>
            <p:nvPr/>
          </p:nvSpPr>
          <p:spPr bwMode="auto">
            <a:xfrm>
              <a:off x="1679" y="3759"/>
              <a:ext cx="124" cy="267"/>
            </a:xfrm>
            <a:custGeom>
              <a:avLst/>
              <a:gdLst>
                <a:gd name="T0" fmla="*/ 1 w 124"/>
                <a:gd name="T1" fmla="*/ 0 h 267"/>
                <a:gd name="T2" fmla="*/ 0 w 124"/>
                <a:gd name="T3" fmla="*/ 267 h 267"/>
                <a:gd name="T4" fmla="*/ 124 w 124"/>
                <a:gd name="T5" fmla="*/ 138 h 267"/>
                <a:gd name="T6" fmla="*/ 1 w 124"/>
                <a:gd name="T7" fmla="*/ 0 h 267"/>
                <a:gd name="T8" fmla="*/ 0 60000 65536"/>
                <a:gd name="T9" fmla="*/ 0 60000 65536"/>
                <a:gd name="T10" fmla="*/ 0 60000 65536"/>
                <a:gd name="T11" fmla="*/ 0 60000 65536"/>
                <a:gd name="T12" fmla="*/ 0 w 124"/>
                <a:gd name="T13" fmla="*/ 0 h 267"/>
                <a:gd name="T14" fmla="*/ 124 w 124"/>
                <a:gd name="T15" fmla="*/ 267 h 267"/>
              </a:gdLst>
              <a:ahLst/>
              <a:cxnLst>
                <a:cxn ang="T8">
                  <a:pos x="T0" y="T1"/>
                </a:cxn>
                <a:cxn ang="T9">
                  <a:pos x="T2" y="T3"/>
                </a:cxn>
                <a:cxn ang="T10">
                  <a:pos x="T4" y="T5"/>
                </a:cxn>
                <a:cxn ang="T11">
                  <a:pos x="T6" y="T7"/>
                </a:cxn>
              </a:cxnLst>
              <a:rect l="T12" t="T13" r="T14" b="T15"/>
              <a:pathLst>
                <a:path w="124" h="267">
                  <a:moveTo>
                    <a:pt x="1" y="0"/>
                  </a:moveTo>
                  <a:lnTo>
                    <a:pt x="0" y="267"/>
                  </a:lnTo>
                  <a:lnTo>
                    <a:pt x="124" y="138"/>
                  </a:lnTo>
                  <a:lnTo>
                    <a:pt x="1" y="0"/>
                  </a:lnTo>
                  <a:close/>
                </a:path>
              </a:pathLst>
            </a:custGeom>
            <a:solidFill>
              <a:srgbClr val="983300"/>
            </a:solidFill>
            <a:ln w="9525">
              <a:solidFill>
                <a:schemeClr val="tx1"/>
              </a:solidFill>
              <a:round/>
              <a:headEnd/>
              <a:tailEnd/>
            </a:ln>
          </p:spPr>
          <p:txBody>
            <a:bodyPr/>
            <a:lstStyle/>
            <a:p>
              <a:endParaRPr lang="en-US"/>
            </a:p>
          </p:txBody>
        </p:sp>
      </p:grpSp>
      <p:grpSp>
        <p:nvGrpSpPr>
          <p:cNvPr id="134" name="Group 132"/>
          <p:cNvGrpSpPr>
            <a:grpSpLocks/>
          </p:cNvGrpSpPr>
          <p:nvPr/>
        </p:nvGrpSpPr>
        <p:grpSpPr bwMode="auto">
          <a:xfrm>
            <a:off x="2081213" y="3090863"/>
            <a:ext cx="334962" cy="752475"/>
            <a:chOff x="1695" y="1625"/>
            <a:chExt cx="211" cy="474"/>
          </a:xfrm>
        </p:grpSpPr>
        <p:sp>
          <p:nvSpPr>
            <p:cNvPr id="135" name="Freeform 133"/>
            <p:cNvSpPr>
              <a:spLocks/>
            </p:cNvSpPr>
            <p:nvPr/>
          </p:nvSpPr>
          <p:spPr bwMode="auto">
            <a:xfrm>
              <a:off x="1695" y="1625"/>
              <a:ext cx="211" cy="474"/>
            </a:xfrm>
            <a:custGeom>
              <a:avLst/>
              <a:gdLst>
                <a:gd name="T0" fmla="*/ 210 w 211"/>
                <a:gd name="T1" fmla="*/ 0 h 474"/>
                <a:gd name="T2" fmla="*/ 0 w 211"/>
                <a:gd name="T3" fmla="*/ 237 h 474"/>
                <a:gd name="T4" fmla="*/ 0 w 211"/>
                <a:gd name="T5" fmla="*/ 474 h 474"/>
                <a:gd name="T6" fmla="*/ 211 w 211"/>
                <a:gd name="T7" fmla="*/ 269 h 474"/>
                <a:gd name="T8" fmla="*/ 210 w 211"/>
                <a:gd name="T9" fmla="*/ 0 h 474"/>
                <a:gd name="T10" fmla="*/ 0 60000 65536"/>
                <a:gd name="T11" fmla="*/ 0 60000 65536"/>
                <a:gd name="T12" fmla="*/ 0 60000 65536"/>
                <a:gd name="T13" fmla="*/ 0 60000 65536"/>
                <a:gd name="T14" fmla="*/ 0 60000 65536"/>
                <a:gd name="T15" fmla="*/ 0 w 211"/>
                <a:gd name="T16" fmla="*/ 0 h 474"/>
                <a:gd name="T17" fmla="*/ 211 w 211"/>
                <a:gd name="T18" fmla="*/ 474 h 474"/>
              </a:gdLst>
              <a:ahLst/>
              <a:cxnLst>
                <a:cxn ang="T10">
                  <a:pos x="T0" y="T1"/>
                </a:cxn>
                <a:cxn ang="T11">
                  <a:pos x="T2" y="T3"/>
                </a:cxn>
                <a:cxn ang="T12">
                  <a:pos x="T4" y="T5"/>
                </a:cxn>
                <a:cxn ang="T13">
                  <a:pos x="T6" y="T7"/>
                </a:cxn>
                <a:cxn ang="T14">
                  <a:pos x="T8" y="T9"/>
                </a:cxn>
              </a:cxnLst>
              <a:rect l="T15" t="T16" r="T17" b="T18"/>
              <a:pathLst>
                <a:path w="211" h="474">
                  <a:moveTo>
                    <a:pt x="210" y="0"/>
                  </a:moveTo>
                  <a:lnTo>
                    <a:pt x="0" y="237"/>
                  </a:lnTo>
                  <a:lnTo>
                    <a:pt x="0" y="474"/>
                  </a:lnTo>
                  <a:lnTo>
                    <a:pt x="211" y="269"/>
                  </a:lnTo>
                  <a:lnTo>
                    <a:pt x="210" y="0"/>
                  </a:lnTo>
                  <a:close/>
                </a:path>
              </a:pathLst>
            </a:custGeom>
            <a:solidFill>
              <a:schemeClr val="bg1"/>
            </a:solidFill>
            <a:ln w="9525">
              <a:solidFill>
                <a:schemeClr val="tx1"/>
              </a:solidFill>
              <a:round/>
              <a:headEnd/>
              <a:tailEnd/>
            </a:ln>
          </p:spPr>
          <p:txBody>
            <a:bodyPr/>
            <a:lstStyle/>
            <a:p>
              <a:endParaRPr lang="en-US"/>
            </a:p>
          </p:txBody>
        </p:sp>
        <p:sp>
          <p:nvSpPr>
            <p:cNvPr id="136" name="AutoShape 134"/>
            <p:cNvSpPr>
              <a:spLocks noChangeArrowheads="1"/>
            </p:cNvSpPr>
            <p:nvPr/>
          </p:nvSpPr>
          <p:spPr bwMode="auto">
            <a:xfrm rot="-2886675">
              <a:off x="1713" y="1818"/>
              <a:ext cx="144" cy="156"/>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137" name="Group 135"/>
          <p:cNvGrpSpPr>
            <a:grpSpLocks/>
          </p:cNvGrpSpPr>
          <p:nvPr/>
        </p:nvGrpSpPr>
        <p:grpSpPr bwMode="auto">
          <a:xfrm>
            <a:off x="2992438" y="3146425"/>
            <a:ext cx="334962" cy="752475"/>
            <a:chOff x="796" y="3412"/>
            <a:chExt cx="238" cy="566"/>
          </a:xfrm>
        </p:grpSpPr>
        <p:sp>
          <p:nvSpPr>
            <p:cNvPr id="138" name="Freeform 136"/>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39" name="AutoShape 137"/>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140" name="Group 138"/>
          <p:cNvGrpSpPr>
            <a:grpSpLocks/>
          </p:cNvGrpSpPr>
          <p:nvPr/>
        </p:nvGrpSpPr>
        <p:grpSpPr bwMode="auto">
          <a:xfrm>
            <a:off x="3905250" y="3113088"/>
            <a:ext cx="334963" cy="752475"/>
            <a:chOff x="796" y="3412"/>
            <a:chExt cx="238" cy="566"/>
          </a:xfrm>
        </p:grpSpPr>
        <p:sp>
          <p:nvSpPr>
            <p:cNvPr id="141" name="Freeform 139"/>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42" name="AutoShape 140"/>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143" name="Group 141"/>
          <p:cNvGrpSpPr>
            <a:grpSpLocks/>
          </p:cNvGrpSpPr>
          <p:nvPr/>
        </p:nvGrpSpPr>
        <p:grpSpPr bwMode="auto">
          <a:xfrm>
            <a:off x="4838700" y="3151188"/>
            <a:ext cx="334963" cy="752475"/>
            <a:chOff x="796" y="3412"/>
            <a:chExt cx="238" cy="566"/>
          </a:xfrm>
        </p:grpSpPr>
        <p:sp>
          <p:nvSpPr>
            <p:cNvPr id="144" name="Freeform 142"/>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45" name="AutoShape 143"/>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146" name="Group 144"/>
          <p:cNvGrpSpPr>
            <a:grpSpLocks/>
          </p:cNvGrpSpPr>
          <p:nvPr/>
        </p:nvGrpSpPr>
        <p:grpSpPr bwMode="auto">
          <a:xfrm>
            <a:off x="5734050" y="3132138"/>
            <a:ext cx="334963" cy="752475"/>
            <a:chOff x="796" y="3412"/>
            <a:chExt cx="238" cy="566"/>
          </a:xfrm>
        </p:grpSpPr>
        <p:sp>
          <p:nvSpPr>
            <p:cNvPr id="147" name="Freeform 145"/>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48" name="AutoShape 146"/>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149" name="Group 147"/>
          <p:cNvGrpSpPr>
            <a:grpSpLocks/>
          </p:cNvGrpSpPr>
          <p:nvPr/>
        </p:nvGrpSpPr>
        <p:grpSpPr bwMode="auto">
          <a:xfrm>
            <a:off x="3905250" y="3790950"/>
            <a:ext cx="334963" cy="752475"/>
            <a:chOff x="1660" y="3489"/>
            <a:chExt cx="238" cy="566"/>
          </a:xfrm>
        </p:grpSpPr>
        <p:sp>
          <p:nvSpPr>
            <p:cNvPr id="150" name="Freeform 148"/>
            <p:cNvSpPr>
              <a:spLocks/>
            </p:cNvSpPr>
            <p:nvPr/>
          </p:nvSpPr>
          <p:spPr bwMode="auto">
            <a:xfrm>
              <a:off x="1660"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51" name="Freeform 149"/>
            <p:cNvSpPr>
              <a:spLocks/>
            </p:cNvSpPr>
            <p:nvPr/>
          </p:nvSpPr>
          <p:spPr bwMode="auto">
            <a:xfrm>
              <a:off x="1679" y="3759"/>
              <a:ext cx="124" cy="267"/>
            </a:xfrm>
            <a:custGeom>
              <a:avLst/>
              <a:gdLst>
                <a:gd name="T0" fmla="*/ 1 w 124"/>
                <a:gd name="T1" fmla="*/ 0 h 267"/>
                <a:gd name="T2" fmla="*/ 0 w 124"/>
                <a:gd name="T3" fmla="*/ 267 h 267"/>
                <a:gd name="T4" fmla="*/ 124 w 124"/>
                <a:gd name="T5" fmla="*/ 138 h 267"/>
                <a:gd name="T6" fmla="*/ 1 w 124"/>
                <a:gd name="T7" fmla="*/ 0 h 267"/>
                <a:gd name="T8" fmla="*/ 0 60000 65536"/>
                <a:gd name="T9" fmla="*/ 0 60000 65536"/>
                <a:gd name="T10" fmla="*/ 0 60000 65536"/>
                <a:gd name="T11" fmla="*/ 0 60000 65536"/>
                <a:gd name="T12" fmla="*/ 0 w 124"/>
                <a:gd name="T13" fmla="*/ 0 h 267"/>
                <a:gd name="T14" fmla="*/ 124 w 124"/>
                <a:gd name="T15" fmla="*/ 267 h 267"/>
              </a:gdLst>
              <a:ahLst/>
              <a:cxnLst>
                <a:cxn ang="T8">
                  <a:pos x="T0" y="T1"/>
                </a:cxn>
                <a:cxn ang="T9">
                  <a:pos x="T2" y="T3"/>
                </a:cxn>
                <a:cxn ang="T10">
                  <a:pos x="T4" y="T5"/>
                </a:cxn>
                <a:cxn ang="T11">
                  <a:pos x="T6" y="T7"/>
                </a:cxn>
              </a:cxnLst>
              <a:rect l="T12" t="T13" r="T14" b="T15"/>
              <a:pathLst>
                <a:path w="124" h="267">
                  <a:moveTo>
                    <a:pt x="1" y="0"/>
                  </a:moveTo>
                  <a:lnTo>
                    <a:pt x="0" y="267"/>
                  </a:lnTo>
                  <a:lnTo>
                    <a:pt x="124" y="138"/>
                  </a:lnTo>
                  <a:lnTo>
                    <a:pt x="1" y="0"/>
                  </a:lnTo>
                  <a:close/>
                </a:path>
              </a:pathLst>
            </a:custGeom>
            <a:solidFill>
              <a:srgbClr val="983300"/>
            </a:solidFill>
            <a:ln w="9525">
              <a:solidFill>
                <a:schemeClr val="tx1"/>
              </a:solidFill>
              <a:round/>
              <a:headEnd/>
              <a:tailEnd/>
            </a:ln>
          </p:spPr>
          <p:txBody>
            <a:bodyPr/>
            <a:lstStyle/>
            <a:p>
              <a:endParaRPr lang="en-US"/>
            </a:p>
          </p:txBody>
        </p:sp>
      </p:grpSp>
      <p:grpSp>
        <p:nvGrpSpPr>
          <p:cNvPr id="152" name="Group 150"/>
          <p:cNvGrpSpPr>
            <a:grpSpLocks/>
          </p:cNvGrpSpPr>
          <p:nvPr/>
        </p:nvGrpSpPr>
        <p:grpSpPr bwMode="auto">
          <a:xfrm>
            <a:off x="5287963" y="3843338"/>
            <a:ext cx="334962" cy="752475"/>
            <a:chOff x="1660" y="3489"/>
            <a:chExt cx="238" cy="566"/>
          </a:xfrm>
        </p:grpSpPr>
        <p:sp>
          <p:nvSpPr>
            <p:cNvPr id="153" name="Freeform 151"/>
            <p:cNvSpPr>
              <a:spLocks/>
            </p:cNvSpPr>
            <p:nvPr/>
          </p:nvSpPr>
          <p:spPr bwMode="auto">
            <a:xfrm>
              <a:off x="1660"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54" name="Freeform 152"/>
            <p:cNvSpPr>
              <a:spLocks/>
            </p:cNvSpPr>
            <p:nvPr/>
          </p:nvSpPr>
          <p:spPr bwMode="auto">
            <a:xfrm>
              <a:off x="1679" y="3759"/>
              <a:ext cx="124" cy="267"/>
            </a:xfrm>
            <a:custGeom>
              <a:avLst/>
              <a:gdLst>
                <a:gd name="T0" fmla="*/ 1 w 124"/>
                <a:gd name="T1" fmla="*/ 0 h 267"/>
                <a:gd name="T2" fmla="*/ 0 w 124"/>
                <a:gd name="T3" fmla="*/ 267 h 267"/>
                <a:gd name="T4" fmla="*/ 124 w 124"/>
                <a:gd name="T5" fmla="*/ 138 h 267"/>
                <a:gd name="T6" fmla="*/ 1 w 124"/>
                <a:gd name="T7" fmla="*/ 0 h 267"/>
                <a:gd name="T8" fmla="*/ 0 60000 65536"/>
                <a:gd name="T9" fmla="*/ 0 60000 65536"/>
                <a:gd name="T10" fmla="*/ 0 60000 65536"/>
                <a:gd name="T11" fmla="*/ 0 60000 65536"/>
                <a:gd name="T12" fmla="*/ 0 w 124"/>
                <a:gd name="T13" fmla="*/ 0 h 267"/>
                <a:gd name="T14" fmla="*/ 124 w 124"/>
                <a:gd name="T15" fmla="*/ 267 h 267"/>
              </a:gdLst>
              <a:ahLst/>
              <a:cxnLst>
                <a:cxn ang="T8">
                  <a:pos x="T0" y="T1"/>
                </a:cxn>
                <a:cxn ang="T9">
                  <a:pos x="T2" y="T3"/>
                </a:cxn>
                <a:cxn ang="T10">
                  <a:pos x="T4" y="T5"/>
                </a:cxn>
                <a:cxn ang="T11">
                  <a:pos x="T6" y="T7"/>
                </a:cxn>
              </a:cxnLst>
              <a:rect l="T12" t="T13" r="T14" b="T15"/>
              <a:pathLst>
                <a:path w="124" h="267">
                  <a:moveTo>
                    <a:pt x="1" y="0"/>
                  </a:moveTo>
                  <a:lnTo>
                    <a:pt x="0" y="267"/>
                  </a:lnTo>
                  <a:lnTo>
                    <a:pt x="124" y="138"/>
                  </a:lnTo>
                  <a:lnTo>
                    <a:pt x="1" y="0"/>
                  </a:lnTo>
                  <a:close/>
                </a:path>
              </a:pathLst>
            </a:custGeom>
            <a:solidFill>
              <a:srgbClr val="983300"/>
            </a:solidFill>
            <a:ln w="9525">
              <a:solidFill>
                <a:schemeClr val="tx1"/>
              </a:solidFill>
              <a:round/>
              <a:headEnd/>
              <a:tailEnd/>
            </a:ln>
          </p:spPr>
          <p:txBody>
            <a:bodyPr/>
            <a:lstStyle/>
            <a:p>
              <a:endParaRPr lang="en-US"/>
            </a:p>
          </p:txBody>
        </p:sp>
      </p:grpSp>
      <p:grpSp>
        <p:nvGrpSpPr>
          <p:cNvPr id="155" name="Group 153"/>
          <p:cNvGrpSpPr>
            <a:grpSpLocks/>
          </p:cNvGrpSpPr>
          <p:nvPr/>
        </p:nvGrpSpPr>
        <p:grpSpPr bwMode="auto">
          <a:xfrm>
            <a:off x="3448050" y="4524375"/>
            <a:ext cx="334963" cy="752475"/>
            <a:chOff x="2157" y="3466"/>
            <a:chExt cx="238" cy="566"/>
          </a:xfrm>
        </p:grpSpPr>
        <p:sp>
          <p:nvSpPr>
            <p:cNvPr id="156" name="Freeform 154"/>
            <p:cNvSpPr>
              <a:spLocks/>
            </p:cNvSpPr>
            <p:nvPr/>
          </p:nvSpPr>
          <p:spPr bwMode="auto">
            <a:xfrm>
              <a:off x="2157" y="3466"/>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57" name="Freeform 155"/>
            <p:cNvSpPr>
              <a:spLocks/>
            </p:cNvSpPr>
            <p:nvPr/>
          </p:nvSpPr>
          <p:spPr bwMode="auto">
            <a:xfrm>
              <a:off x="2180" y="3635"/>
              <a:ext cx="97" cy="351"/>
            </a:xfrm>
            <a:custGeom>
              <a:avLst/>
              <a:gdLst>
                <a:gd name="T0" fmla="*/ 1 w 97"/>
                <a:gd name="T1" fmla="*/ 351 h 351"/>
                <a:gd name="T2" fmla="*/ 0 w 97"/>
                <a:gd name="T3" fmla="*/ 119 h 351"/>
                <a:gd name="T4" fmla="*/ 97 w 97"/>
                <a:gd name="T5" fmla="*/ 0 h 351"/>
                <a:gd name="T6" fmla="*/ 97 w 97"/>
                <a:gd name="T7" fmla="*/ 248 h 351"/>
                <a:gd name="T8" fmla="*/ 1 w 97"/>
                <a:gd name="T9" fmla="*/ 351 h 351"/>
                <a:gd name="T10" fmla="*/ 0 60000 65536"/>
                <a:gd name="T11" fmla="*/ 0 60000 65536"/>
                <a:gd name="T12" fmla="*/ 0 60000 65536"/>
                <a:gd name="T13" fmla="*/ 0 60000 65536"/>
                <a:gd name="T14" fmla="*/ 0 60000 65536"/>
                <a:gd name="T15" fmla="*/ 0 w 97"/>
                <a:gd name="T16" fmla="*/ 0 h 351"/>
                <a:gd name="T17" fmla="*/ 97 w 97"/>
                <a:gd name="T18" fmla="*/ 351 h 351"/>
              </a:gdLst>
              <a:ahLst/>
              <a:cxnLst>
                <a:cxn ang="T10">
                  <a:pos x="T0" y="T1"/>
                </a:cxn>
                <a:cxn ang="T11">
                  <a:pos x="T2" y="T3"/>
                </a:cxn>
                <a:cxn ang="T12">
                  <a:pos x="T4" y="T5"/>
                </a:cxn>
                <a:cxn ang="T13">
                  <a:pos x="T6" y="T7"/>
                </a:cxn>
                <a:cxn ang="T14">
                  <a:pos x="T8" y="T9"/>
                </a:cxn>
              </a:cxnLst>
              <a:rect l="T15" t="T16" r="T17" b="T18"/>
              <a:pathLst>
                <a:path w="97" h="351">
                  <a:moveTo>
                    <a:pt x="1" y="351"/>
                  </a:moveTo>
                  <a:lnTo>
                    <a:pt x="0" y="119"/>
                  </a:lnTo>
                  <a:lnTo>
                    <a:pt x="97" y="0"/>
                  </a:lnTo>
                  <a:lnTo>
                    <a:pt x="97" y="248"/>
                  </a:lnTo>
                  <a:lnTo>
                    <a:pt x="1" y="351"/>
                  </a:lnTo>
                  <a:close/>
                </a:path>
              </a:pathLst>
            </a:custGeom>
            <a:solidFill>
              <a:srgbClr val="009900"/>
            </a:solidFill>
            <a:ln w="9525">
              <a:solidFill>
                <a:schemeClr val="tx1"/>
              </a:solidFill>
              <a:round/>
              <a:headEnd/>
              <a:tailEnd/>
            </a:ln>
          </p:spPr>
          <p:txBody>
            <a:bodyPr/>
            <a:lstStyle/>
            <a:p>
              <a:endParaRPr lang="en-US"/>
            </a:p>
          </p:txBody>
        </p:sp>
      </p:grpSp>
      <p:grpSp>
        <p:nvGrpSpPr>
          <p:cNvPr id="158" name="Group 156"/>
          <p:cNvGrpSpPr>
            <a:grpSpLocks/>
          </p:cNvGrpSpPr>
          <p:nvPr/>
        </p:nvGrpSpPr>
        <p:grpSpPr bwMode="auto">
          <a:xfrm>
            <a:off x="4837113" y="4540250"/>
            <a:ext cx="334962" cy="752475"/>
            <a:chOff x="2157" y="3466"/>
            <a:chExt cx="238" cy="566"/>
          </a:xfrm>
        </p:grpSpPr>
        <p:sp>
          <p:nvSpPr>
            <p:cNvPr id="159" name="Freeform 157"/>
            <p:cNvSpPr>
              <a:spLocks/>
            </p:cNvSpPr>
            <p:nvPr/>
          </p:nvSpPr>
          <p:spPr bwMode="auto">
            <a:xfrm>
              <a:off x="2157" y="3466"/>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60" name="Freeform 158"/>
            <p:cNvSpPr>
              <a:spLocks/>
            </p:cNvSpPr>
            <p:nvPr/>
          </p:nvSpPr>
          <p:spPr bwMode="auto">
            <a:xfrm>
              <a:off x="2180" y="3635"/>
              <a:ext cx="97" cy="351"/>
            </a:xfrm>
            <a:custGeom>
              <a:avLst/>
              <a:gdLst>
                <a:gd name="T0" fmla="*/ 1 w 97"/>
                <a:gd name="T1" fmla="*/ 351 h 351"/>
                <a:gd name="T2" fmla="*/ 0 w 97"/>
                <a:gd name="T3" fmla="*/ 119 h 351"/>
                <a:gd name="T4" fmla="*/ 97 w 97"/>
                <a:gd name="T5" fmla="*/ 0 h 351"/>
                <a:gd name="T6" fmla="*/ 97 w 97"/>
                <a:gd name="T7" fmla="*/ 248 h 351"/>
                <a:gd name="T8" fmla="*/ 1 w 97"/>
                <a:gd name="T9" fmla="*/ 351 h 351"/>
                <a:gd name="T10" fmla="*/ 0 60000 65536"/>
                <a:gd name="T11" fmla="*/ 0 60000 65536"/>
                <a:gd name="T12" fmla="*/ 0 60000 65536"/>
                <a:gd name="T13" fmla="*/ 0 60000 65536"/>
                <a:gd name="T14" fmla="*/ 0 60000 65536"/>
                <a:gd name="T15" fmla="*/ 0 w 97"/>
                <a:gd name="T16" fmla="*/ 0 h 351"/>
                <a:gd name="T17" fmla="*/ 97 w 97"/>
                <a:gd name="T18" fmla="*/ 351 h 351"/>
              </a:gdLst>
              <a:ahLst/>
              <a:cxnLst>
                <a:cxn ang="T10">
                  <a:pos x="T0" y="T1"/>
                </a:cxn>
                <a:cxn ang="T11">
                  <a:pos x="T2" y="T3"/>
                </a:cxn>
                <a:cxn ang="T12">
                  <a:pos x="T4" y="T5"/>
                </a:cxn>
                <a:cxn ang="T13">
                  <a:pos x="T6" y="T7"/>
                </a:cxn>
                <a:cxn ang="T14">
                  <a:pos x="T8" y="T9"/>
                </a:cxn>
              </a:cxnLst>
              <a:rect l="T15" t="T16" r="T17" b="T18"/>
              <a:pathLst>
                <a:path w="97" h="351">
                  <a:moveTo>
                    <a:pt x="1" y="351"/>
                  </a:moveTo>
                  <a:lnTo>
                    <a:pt x="0" y="119"/>
                  </a:lnTo>
                  <a:lnTo>
                    <a:pt x="97" y="0"/>
                  </a:lnTo>
                  <a:lnTo>
                    <a:pt x="97" y="248"/>
                  </a:lnTo>
                  <a:lnTo>
                    <a:pt x="1" y="351"/>
                  </a:lnTo>
                  <a:close/>
                </a:path>
              </a:pathLst>
            </a:custGeom>
            <a:solidFill>
              <a:srgbClr val="009900"/>
            </a:solidFill>
            <a:ln w="9525">
              <a:solidFill>
                <a:schemeClr val="tx1"/>
              </a:solidFill>
              <a:round/>
              <a:headEnd/>
              <a:tailEnd/>
            </a:ln>
          </p:spPr>
          <p:txBody>
            <a:bodyPr/>
            <a:lstStyle/>
            <a:p>
              <a:endParaRPr lang="en-US"/>
            </a:p>
          </p:txBody>
        </p:sp>
      </p:grpSp>
      <p:grpSp>
        <p:nvGrpSpPr>
          <p:cNvPr id="161" name="Group 159"/>
          <p:cNvGrpSpPr>
            <a:grpSpLocks/>
          </p:cNvGrpSpPr>
          <p:nvPr/>
        </p:nvGrpSpPr>
        <p:grpSpPr bwMode="auto">
          <a:xfrm>
            <a:off x="3452813" y="5218113"/>
            <a:ext cx="334962" cy="752475"/>
            <a:chOff x="2674" y="3489"/>
            <a:chExt cx="238" cy="566"/>
          </a:xfrm>
        </p:grpSpPr>
        <p:sp>
          <p:nvSpPr>
            <p:cNvPr id="162" name="Freeform 160"/>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63" name="AutoShape 161"/>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grpSp>
        <p:nvGrpSpPr>
          <p:cNvPr id="164" name="Group 162"/>
          <p:cNvGrpSpPr>
            <a:grpSpLocks/>
          </p:cNvGrpSpPr>
          <p:nvPr/>
        </p:nvGrpSpPr>
        <p:grpSpPr bwMode="auto">
          <a:xfrm>
            <a:off x="4375150" y="5205413"/>
            <a:ext cx="334963" cy="752475"/>
            <a:chOff x="2674" y="3489"/>
            <a:chExt cx="238" cy="566"/>
          </a:xfrm>
        </p:grpSpPr>
        <p:sp>
          <p:nvSpPr>
            <p:cNvPr id="165" name="Freeform 163"/>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66" name="AutoShape 164"/>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grpSp>
        <p:nvGrpSpPr>
          <p:cNvPr id="167" name="Group 165"/>
          <p:cNvGrpSpPr>
            <a:grpSpLocks/>
          </p:cNvGrpSpPr>
          <p:nvPr/>
        </p:nvGrpSpPr>
        <p:grpSpPr bwMode="auto">
          <a:xfrm>
            <a:off x="5297488" y="5203825"/>
            <a:ext cx="334962" cy="752475"/>
            <a:chOff x="2674" y="3489"/>
            <a:chExt cx="238" cy="566"/>
          </a:xfrm>
        </p:grpSpPr>
        <p:sp>
          <p:nvSpPr>
            <p:cNvPr id="168" name="Freeform 166"/>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169" name="AutoShape 167"/>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Parts Supply and Withdrawal Using the Spiderman Nasser – Case of  Streamlined: Chapter 7</a:t>
            </a:r>
            <a:endParaRPr lang="en-US" dirty="0"/>
          </a:p>
        </p:txBody>
      </p:sp>
      <p:sp>
        <p:nvSpPr>
          <p:cNvPr id="4" name="Text Box 2"/>
          <p:cNvSpPr txBox="1">
            <a:spLocks noChangeArrowheads="1"/>
          </p:cNvSpPr>
          <p:nvPr/>
        </p:nvSpPr>
        <p:spPr bwMode="auto">
          <a:xfrm>
            <a:off x="4549775" y="4964113"/>
            <a:ext cx="1403350" cy="822325"/>
          </a:xfrm>
          <a:prstGeom prst="rect">
            <a:avLst/>
          </a:prstGeom>
          <a:noFill/>
          <a:ln w="9525">
            <a:noFill/>
            <a:miter lim="800000"/>
            <a:headEnd/>
            <a:tailEnd/>
          </a:ln>
        </p:spPr>
        <p:txBody>
          <a:bodyPr wrap="none">
            <a:spAutoFit/>
          </a:bodyPr>
          <a:lstStyle/>
          <a:p>
            <a:r>
              <a:rPr lang="en-US" sz="2400"/>
              <a:t>Finishing</a:t>
            </a:r>
            <a:br>
              <a:rPr lang="en-US" sz="2400"/>
            </a:br>
            <a:r>
              <a:rPr lang="en-US" sz="2400"/>
              <a:t>Cells</a:t>
            </a:r>
          </a:p>
        </p:txBody>
      </p:sp>
      <p:grpSp>
        <p:nvGrpSpPr>
          <p:cNvPr id="5" name="Group 3"/>
          <p:cNvGrpSpPr>
            <a:grpSpLocks/>
          </p:cNvGrpSpPr>
          <p:nvPr/>
        </p:nvGrpSpPr>
        <p:grpSpPr bwMode="auto">
          <a:xfrm>
            <a:off x="3154363" y="3079750"/>
            <a:ext cx="457200" cy="914400"/>
            <a:chOff x="1632" y="2016"/>
            <a:chExt cx="288" cy="1104"/>
          </a:xfrm>
        </p:grpSpPr>
        <p:sp>
          <p:nvSpPr>
            <p:cNvPr id="6" name="Line 4"/>
            <p:cNvSpPr>
              <a:spLocks noChangeShapeType="1"/>
            </p:cNvSpPr>
            <p:nvPr/>
          </p:nvSpPr>
          <p:spPr bwMode="auto">
            <a:xfrm>
              <a:off x="1920" y="2016"/>
              <a:ext cx="0" cy="1104"/>
            </a:xfrm>
            <a:prstGeom prst="line">
              <a:avLst/>
            </a:prstGeom>
            <a:noFill/>
            <a:ln w="28575">
              <a:solidFill>
                <a:schemeClr val="tx1"/>
              </a:solidFill>
              <a:round/>
              <a:headEnd/>
              <a:tailEnd/>
            </a:ln>
          </p:spPr>
          <p:txBody>
            <a:bodyPr>
              <a:spAutoFit/>
            </a:bodyPr>
            <a:lstStyle/>
            <a:p>
              <a:endParaRPr lang="en-US"/>
            </a:p>
          </p:txBody>
        </p:sp>
        <p:sp>
          <p:nvSpPr>
            <p:cNvPr id="7" name="Line 5"/>
            <p:cNvSpPr>
              <a:spLocks noChangeShapeType="1"/>
            </p:cNvSpPr>
            <p:nvPr/>
          </p:nvSpPr>
          <p:spPr bwMode="auto">
            <a:xfrm>
              <a:off x="1632" y="2016"/>
              <a:ext cx="288" cy="0"/>
            </a:xfrm>
            <a:prstGeom prst="line">
              <a:avLst/>
            </a:prstGeom>
            <a:noFill/>
            <a:ln w="28575">
              <a:solidFill>
                <a:schemeClr val="tx1"/>
              </a:solidFill>
              <a:round/>
              <a:headEnd/>
              <a:tailEnd/>
            </a:ln>
          </p:spPr>
          <p:txBody>
            <a:bodyPr wrap="none">
              <a:spAutoFit/>
            </a:bodyPr>
            <a:lstStyle/>
            <a:p>
              <a:endParaRPr lang="en-US"/>
            </a:p>
          </p:txBody>
        </p:sp>
        <p:sp>
          <p:nvSpPr>
            <p:cNvPr id="8" name="Line 6"/>
            <p:cNvSpPr>
              <a:spLocks noChangeShapeType="1"/>
            </p:cNvSpPr>
            <p:nvPr/>
          </p:nvSpPr>
          <p:spPr bwMode="auto">
            <a:xfrm>
              <a:off x="1632" y="2256"/>
              <a:ext cx="288" cy="0"/>
            </a:xfrm>
            <a:prstGeom prst="line">
              <a:avLst/>
            </a:prstGeom>
            <a:noFill/>
            <a:ln w="28575">
              <a:solidFill>
                <a:schemeClr val="tx1"/>
              </a:solidFill>
              <a:round/>
              <a:headEnd/>
              <a:tailEnd/>
            </a:ln>
          </p:spPr>
          <p:txBody>
            <a:bodyPr wrap="none">
              <a:spAutoFit/>
            </a:bodyPr>
            <a:lstStyle/>
            <a:p>
              <a:endParaRPr lang="en-US"/>
            </a:p>
          </p:txBody>
        </p:sp>
        <p:sp>
          <p:nvSpPr>
            <p:cNvPr id="9" name="Line 7"/>
            <p:cNvSpPr>
              <a:spLocks noChangeShapeType="1"/>
            </p:cNvSpPr>
            <p:nvPr/>
          </p:nvSpPr>
          <p:spPr bwMode="auto">
            <a:xfrm>
              <a:off x="1632" y="2544"/>
              <a:ext cx="288" cy="0"/>
            </a:xfrm>
            <a:prstGeom prst="line">
              <a:avLst/>
            </a:prstGeom>
            <a:noFill/>
            <a:ln w="28575">
              <a:solidFill>
                <a:schemeClr val="tx1"/>
              </a:solidFill>
              <a:round/>
              <a:headEnd/>
              <a:tailEnd/>
            </a:ln>
          </p:spPr>
          <p:txBody>
            <a:bodyPr wrap="none">
              <a:spAutoFit/>
            </a:bodyPr>
            <a:lstStyle/>
            <a:p>
              <a:endParaRPr lang="en-US"/>
            </a:p>
          </p:txBody>
        </p:sp>
        <p:sp>
          <p:nvSpPr>
            <p:cNvPr id="10" name="Line 8"/>
            <p:cNvSpPr>
              <a:spLocks noChangeShapeType="1"/>
            </p:cNvSpPr>
            <p:nvPr/>
          </p:nvSpPr>
          <p:spPr bwMode="auto">
            <a:xfrm>
              <a:off x="1632" y="2832"/>
              <a:ext cx="288" cy="0"/>
            </a:xfrm>
            <a:prstGeom prst="line">
              <a:avLst/>
            </a:prstGeom>
            <a:noFill/>
            <a:ln w="28575">
              <a:solidFill>
                <a:schemeClr val="tx1"/>
              </a:solidFill>
              <a:round/>
              <a:headEnd/>
              <a:tailEnd/>
            </a:ln>
          </p:spPr>
          <p:txBody>
            <a:bodyPr wrap="none">
              <a:spAutoFit/>
            </a:bodyPr>
            <a:lstStyle/>
            <a:p>
              <a:endParaRPr lang="en-US"/>
            </a:p>
          </p:txBody>
        </p:sp>
        <p:sp>
          <p:nvSpPr>
            <p:cNvPr id="11" name="Line 9"/>
            <p:cNvSpPr>
              <a:spLocks noChangeShapeType="1"/>
            </p:cNvSpPr>
            <p:nvPr/>
          </p:nvSpPr>
          <p:spPr bwMode="auto">
            <a:xfrm>
              <a:off x="1632" y="3120"/>
              <a:ext cx="288" cy="0"/>
            </a:xfrm>
            <a:prstGeom prst="line">
              <a:avLst/>
            </a:prstGeom>
            <a:noFill/>
            <a:ln w="28575">
              <a:solidFill>
                <a:schemeClr val="tx1"/>
              </a:solidFill>
              <a:round/>
              <a:headEnd/>
              <a:tailEnd/>
            </a:ln>
          </p:spPr>
          <p:txBody>
            <a:bodyPr wrap="none">
              <a:spAutoFit/>
            </a:bodyPr>
            <a:lstStyle/>
            <a:p>
              <a:endParaRPr lang="en-US"/>
            </a:p>
          </p:txBody>
        </p:sp>
      </p:grpSp>
      <p:grpSp>
        <p:nvGrpSpPr>
          <p:cNvPr id="12" name="Group 11"/>
          <p:cNvGrpSpPr>
            <a:grpSpLocks/>
          </p:cNvGrpSpPr>
          <p:nvPr/>
        </p:nvGrpSpPr>
        <p:grpSpPr bwMode="auto">
          <a:xfrm>
            <a:off x="1966913" y="3422650"/>
            <a:ext cx="457200" cy="381000"/>
            <a:chOff x="288" y="1584"/>
            <a:chExt cx="336" cy="336"/>
          </a:xfrm>
        </p:grpSpPr>
        <p:sp>
          <p:nvSpPr>
            <p:cNvPr id="13" name="Rectangle 12"/>
            <p:cNvSpPr>
              <a:spLocks noChangeArrowheads="1"/>
            </p:cNvSpPr>
            <p:nvPr/>
          </p:nvSpPr>
          <p:spPr bwMode="auto">
            <a:xfrm>
              <a:off x="336"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14" name="Rectangle 13"/>
            <p:cNvSpPr>
              <a:spLocks noChangeArrowheads="1"/>
            </p:cNvSpPr>
            <p:nvPr/>
          </p:nvSpPr>
          <p:spPr bwMode="auto">
            <a:xfrm>
              <a:off x="528"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15" name="Rectangle 14"/>
            <p:cNvSpPr>
              <a:spLocks noChangeArrowheads="1"/>
            </p:cNvSpPr>
            <p:nvPr/>
          </p:nvSpPr>
          <p:spPr bwMode="auto">
            <a:xfrm>
              <a:off x="288" y="1776"/>
              <a:ext cx="336" cy="144"/>
            </a:xfrm>
            <a:prstGeom prst="rect">
              <a:avLst/>
            </a:prstGeom>
            <a:solidFill>
              <a:srgbClr val="983300"/>
            </a:solidFill>
            <a:ln w="9525">
              <a:noFill/>
              <a:miter lim="800000"/>
              <a:headEnd/>
              <a:tailEnd/>
            </a:ln>
          </p:spPr>
          <p:txBody>
            <a:bodyPr wrap="none" anchor="ctr">
              <a:spAutoFit/>
            </a:bodyPr>
            <a:lstStyle/>
            <a:p>
              <a:endParaRPr lang="en-US"/>
            </a:p>
          </p:txBody>
        </p:sp>
        <p:sp>
          <p:nvSpPr>
            <p:cNvPr id="16" name="Rectangle 15"/>
            <p:cNvSpPr>
              <a:spLocks noChangeArrowheads="1"/>
            </p:cNvSpPr>
            <p:nvPr/>
          </p:nvSpPr>
          <p:spPr bwMode="auto">
            <a:xfrm>
              <a:off x="288" y="1584"/>
              <a:ext cx="336" cy="48"/>
            </a:xfrm>
            <a:prstGeom prst="rect">
              <a:avLst/>
            </a:prstGeom>
            <a:solidFill>
              <a:srgbClr val="983300"/>
            </a:solidFill>
            <a:ln w="9525">
              <a:noFill/>
              <a:miter lim="800000"/>
              <a:headEnd/>
              <a:tailEnd/>
            </a:ln>
          </p:spPr>
          <p:txBody>
            <a:bodyPr wrap="none" anchor="ctr">
              <a:spAutoFit/>
            </a:bodyPr>
            <a:lstStyle/>
            <a:p>
              <a:endParaRPr lang="en-US"/>
            </a:p>
          </p:txBody>
        </p:sp>
      </p:grpSp>
      <p:grpSp>
        <p:nvGrpSpPr>
          <p:cNvPr id="17" name="Group 16"/>
          <p:cNvGrpSpPr>
            <a:grpSpLocks/>
          </p:cNvGrpSpPr>
          <p:nvPr/>
        </p:nvGrpSpPr>
        <p:grpSpPr bwMode="auto">
          <a:xfrm>
            <a:off x="1433513" y="3422650"/>
            <a:ext cx="457200" cy="381000"/>
            <a:chOff x="288" y="1584"/>
            <a:chExt cx="336" cy="336"/>
          </a:xfrm>
        </p:grpSpPr>
        <p:sp>
          <p:nvSpPr>
            <p:cNvPr id="18" name="Rectangle 17"/>
            <p:cNvSpPr>
              <a:spLocks noChangeArrowheads="1"/>
            </p:cNvSpPr>
            <p:nvPr/>
          </p:nvSpPr>
          <p:spPr bwMode="auto">
            <a:xfrm>
              <a:off x="336"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19" name="Rectangle 18"/>
            <p:cNvSpPr>
              <a:spLocks noChangeArrowheads="1"/>
            </p:cNvSpPr>
            <p:nvPr/>
          </p:nvSpPr>
          <p:spPr bwMode="auto">
            <a:xfrm>
              <a:off x="528"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20" name="Rectangle 19"/>
            <p:cNvSpPr>
              <a:spLocks noChangeArrowheads="1"/>
            </p:cNvSpPr>
            <p:nvPr/>
          </p:nvSpPr>
          <p:spPr bwMode="auto">
            <a:xfrm>
              <a:off x="288" y="1776"/>
              <a:ext cx="336" cy="144"/>
            </a:xfrm>
            <a:prstGeom prst="rect">
              <a:avLst/>
            </a:prstGeom>
            <a:solidFill>
              <a:srgbClr val="983300"/>
            </a:solidFill>
            <a:ln w="9525">
              <a:noFill/>
              <a:miter lim="800000"/>
              <a:headEnd/>
              <a:tailEnd/>
            </a:ln>
          </p:spPr>
          <p:txBody>
            <a:bodyPr wrap="none" anchor="ctr">
              <a:spAutoFit/>
            </a:bodyPr>
            <a:lstStyle/>
            <a:p>
              <a:endParaRPr lang="en-US"/>
            </a:p>
          </p:txBody>
        </p:sp>
        <p:sp>
          <p:nvSpPr>
            <p:cNvPr id="21" name="Rectangle 20"/>
            <p:cNvSpPr>
              <a:spLocks noChangeArrowheads="1"/>
            </p:cNvSpPr>
            <p:nvPr/>
          </p:nvSpPr>
          <p:spPr bwMode="auto">
            <a:xfrm>
              <a:off x="288" y="1584"/>
              <a:ext cx="336" cy="48"/>
            </a:xfrm>
            <a:prstGeom prst="rect">
              <a:avLst/>
            </a:prstGeom>
            <a:solidFill>
              <a:srgbClr val="983300"/>
            </a:solidFill>
            <a:ln w="9525">
              <a:noFill/>
              <a:miter lim="800000"/>
              <a:headEnd/>
              <a:tailEnd/>
            </a:ln>
          </p:spPr>
          <p:txBody>
            <a:bodyPr wrap="none" anchor="ctr">
              <a:spAutoFit/>
            </a:bodyPr>
            <a:lstStyle/>
            <a:p>
              <a:endParaRPr lang="en-US"/>
            </a:p>
          </p:txBody>
        </p:sp>
      </p:grpSp>
      <p:grpSp>
        <p:nvGrpSpPr>
          <p:cNvPr id="22" name="Group 21"/>
          <p:cNvGrpSpPr>
            <a:grpSpLocks/>
          </p:cNvGrpSpPr>
          <p:nvPr/>
        </p:nvGrpSpPr>
        <p:grpSpPr bwMode="auto">
          <a:xfrm>
            <a:off x="852488" y="3422650"/>
            <a:ext cx="457200" cy="381000"/>
            <a:chOff x="288" y="1584"/>
            <a:chExt cx="336" cy="336"/>
          </a:xfrm>
        </p:grpSpPr>
        <p:sp>
          <p:nvSpPr>
            <p:cNvPr id="23" name="Rectangle 22"/>
            <p:cNvSpPr>
              <a:spLocks noChangeArrowheads="1"/>
            </p:cNvSpPr>
            <p:nvPr/>
          </p:nvSpPr>
          <p:spPr bwMode="auto">
            <a:xfrm>
              <a:off x="336"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24" name="Rectangle 23"/>
            <p:cNvSpPr>
              <a:spLocks noChangeArrowheads="1"/>
            </p:cNvSpPr>
            <p:nvPr/>
          </p:nvSpPr>
          <p:spPr bwMode="auto">
            <a:xfrm>
              <a:off x="528"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25" name="Rectangle 24"/>
            <p:cNvSpPr>
              <a:spLocks noChangeArrowheads="1"/>
            </p:cNvSpPr>
            <p:nvPr/>
          </p:nvSpPr>
          <p:spPr bwMode="auto">
            <a:xfrm>
              <a:off x="288" y="1776"/>
              <a:ext cx="336" cy="144"/>
            </a:xfrm>
            <a:prstGeom prst="rect">
              <a:avLst/>
            </a:prstGeom>
            <a:solidFill>
              <a:srgbClr val="983300"/>
            </a:solidFill>
            <a:ln w="9525">
              <a:noFill/>
              <a:miter lim="800000"/>
              <a:headEnd/>
              <a:tailEnd/>
            </a:ln>
          </p:spPr>
          <p:txBody>
            <a:bodyPr wrap="none" anchor="ctr">
              <a:spAutoFit/>
            </a:bodyPr>
            <a:lstStyle/>
            <a:p>
              <a:endParaRPr lang="en-US"/>
            </a:p>
          </p:txBody>
        </p:sp>
        <p:sp>
          <p:nvSpPr>
            <p:cNvPr id="26" name="Rectangle 25"/>
            <p:cNvSpPr>
              <a:spLocks noChangeArrowheads="1"/>
            </p:cNvSpPr>
            <p:nvPr/>
          </p:nvSpPr>
          <p:spPr bwMode="auto">
            <a:xfrm>
              <a:off x="288" y="1584"/>
              <a:ext cx="336" cy="48"/>
            </a:xfrm>
            <a:prstGeom prst="rect">
              <a:avLst/>
            </a:prstGeom>
            <a:solidFill>
              <a:srgbClr val="983300"/>
            </a:solidFill>
            <a:ln w="9525">
              <a:noFill/>
              <a:miter lim="800000"/>
              <a:headEnd/>
              <a:tailEnd/>
            </a:ln>
          </p:spPr>
          <p:txBody>
            <a:bodyPr wrap="none" anchor="ctr">
              <a:spAutoFit/>
            </a:bodyPr>
            <a:lstStyle/>
            <a:p>
              <a:endParaRPr lang="en-US"/>
            </a:p>
          </p:txBody>
        </p:sp>
      </p:grpSp>
      <p:grpSp>
        <p:nvGrpSpPr>
          <p:cNvPr id="27" name="Group 26"/>
          <p:cNvGrpSpPr>
            <a:grpSpLocks/>
          </p:cNvGrpSpPr>
          <p:nvPr/>
        </p:nvGrpSpPr>
        <p:grpSpPr bwMode="auto">
          <a:xfrm>
            <a:off x="319088" y="3422650"/>
            <a:ext cx="457200" cy="381000"/>
            <a:chOff x="288" y="1584"/>
            <a:chExt cx="336" cy="336"/>
          </a:xfrm>
        </p:grpSpPr>
        <p:sp>
          <p:nvSpPr>
            <p:cNvPr id="28" name="Rectangle 27"/>
            <p:cNvSpPr>
              <a:spLocks noChangeArrowheads="1"/>
            </p:cNvSpPr>
            <p:nvPr/>
          </p:nvSpPr>
          <p:spPr bwMode="auto">
            <a:xfrm>
              <a:off x="336"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29" name="Rectangle 28"/>
            <p:cNvSpPr>
              <a:spLocks noChangeArrowheads="1"/>
            </p:cNvSpPr>
            <p:nvPr/>
          </p:nvSpPr>
          <p:spPr bwMode="auto">
            <a:xfrm>
              <a:off x="528" y="1632"/>
              <a:ext cx="48" cy="288"/>
            </a:xfrm>
            <a:prstGeom prst="rect">
              <a:avLst/>
            </a:prstGeom>
            <a:solidFill>
              <a:srgbClr val="983300"/>
            </a:solidFill>
            <a:ln w="9525">
              <a:noFill/>
              <a:miter lim="800000"/>
              <a:headEnd/>
              <a:tailEnd/>
            </a:ln>
          </p:spPr>
          <p:txBody>
            <a:bodyPr wrap="none" anchor="ctr">
              <a:spAutoFit/>
            </a:bodyPr>
            <a:lstStyle/>
            <a:p>
              <a:endParaRPr lang="en-US"/>
            </a:p>
          </p:txBody>
        </p:sp>
        <p:sp>
          <p:nvSpPr>
            <p:cNvPr id="30" name="Rectangle 29"/>
            <p:cNvSpPr>
              <a:spLocks noChangeArrowheads="1"/>
            </p:cNvSpPr>
            <p:nvPr/>
          </p:nvSpPr>
          <p:spPr bwMode="auto">
            <a:xfrm>
              <a:off x="288" y="1776"/>
              <a:ext cx="336" cy="144"/>
            </a:xfrm>
            <a:prstGeom prst="rect">
              <a:avLst/>
            </a:prstGeom>
            <a:solidFill>
              <a:srgbClr val="983300"/>
            </a:solidFill>
            <a:ln w="9525">
              <a:noFill/>
              <a:miter lim="800000"/>
              <a:headEnd/>
              <a:tailEnd/>
            </a:ln>
          </p:spPr>
          <p:txBody>
            <a:bodyPr wrap="none" anchor="ctr">
              <a:spAutoFit/>
            </a:bodyPr>
            <a:lstStyle/>
            <a:p>
              <a:endParaRPr lang="en-US"/>
            </a:p>
          </p:txBody>
        </p:sp>
        <p:sp>
          <p:nvSpPr>
            <p:cNvPr id="31" name="Rectangle 30"/>
            <p:cNvSpPr>
              <a:spLocks noChangeArrowheads="1"/>
            </p:cNvSpPr>
            <p:nvPr/>
          </p:nvSpPr>
          <p:spPr bwMode="auto">
            <a:xfrm>
              <a:off x="288" y="1584"/>
              <a:ext cx="336" cy="48"/>
            </a:xfrm>
            <a:prstGeom prst="rect">
              <a:avLst/>
            </a:prstGeom>
            <a:solidFill>
              <a:srgbClr val="983300"/>
            </a:solidFill>
            <a:ln w="9525">
              <a:noFill/>
              <a:miter lim="800000"/>
              <a:headEnd/>
              <a:tailEnd/>
            </a:ln>
          </p:spPr>
          <p:txBody>
            <a:bodyPr wrap="none" anchor="ctr">
              <a:spAutoFit/>
            </a:bodyPr>
            <a:lstStyle/>
            <a:p>
              <a:endParaRPr lang="en-US"/>
            </a:p>
          </p:txBody>
        </p:sp>
      </p:grpSp>
      <p:sp>
        <p:nvSpPr>
          <p:cNvPr id="32" name="Text Box 31"/>
          <p:cNvSpPr txBox="1">
            <a:spLocks noChangeArrowheads="1"/>
          </p:cNvSpPr>
          <p:nvPr/>
        </p:nvSpPr>
        <p:spPr bwMode="auto">
          <a:xfrm>
            <a:off x="7123113" y="4273550"/>
            <a:ext cx="1431925" cy="581025"/>
          </a:xfrm>
          <a:prstGeom prst="rect">
            <a:avLst/>
          </a:prstGeom>
          <a:noFill/>
          <a:ln w="9525">
            <a:noFill/>
            <a:miter lim="800000"/>
            <a:headEnd/>
            <a:tailEnd/>
          </a:ln>
        </p:spPr>
        <p:txBody>
          <a:bodyPr wrap="none">
            <a:spAutoFit/>
          </a:bodyPr>
          <a:lstStyle/>
          <a:p>
            <a:r>
              <a:rPr lang="en-US" sz="1600"/>
              <a:t>Load Leveling</a:t>
            </a:r>
          </a:p>
          <a:p>
            <a:r>
              <a:rPr lang="en-US" sz="1600"/>
              <a:t>(Heijunka)</a:t>
            </a:r>
          </a:p>
        </p:txBody>
      </p:sp>
      <p:graphicFrame>
        <p:nvGraphicFramePr>
          <p:cNvPr id="33" name="Object 32"/>
          <p:cNvGraphicFramePr>
            <a:graphicFrameLocks noChangeAspect="1"/>
          </p:cNvGraphicFramePr>
          <p:nvPr/>
        </p:nvGraphicFramePr>
        <p:xfrm>
          <a:off x="1695450" y="4737100"/>
          <a:ext cx="285750" cy="303213"/>
        </p:xfrm>
        <a:graphic>
          <a:graphicData uri="http://schemas.openxmlformats.org/presentationml/2006/ole">
            <mc:AlternateContent xmlns:mc="http://schemas.openxmlformats.org/markup-compatibility/2006">
              <mc:Choice xmlns:v="urn:schemas-microsoft-com:vml" Requires="v">
                <p:oleObj spid="_x0000_s87044" name="Visio" r:id="rId3" imgW="570960" imgH="606240" progId="">
                  <p:embed/>
                </p:oleObj>
              </mc:Choice>
              <mc:Fallback>
                <p:oleObj name="Visio" r:id="rId3" imgW="570960" imgH="606240" progId="">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4737100"/>
                        <a:ext cx="2857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33"/>
          <p:cNvGraphicFramePr>
            <a:graphicFrameLocks noChangeAspect="1"/>
          </p:cNvGraphicFramePr>
          <p:nvPr/>
        </p:nvGraphicFramePr>
        <p:xfrm>
          <a:off x="609600" y="4737100"/>
          <a:ext cx="285750" cy="303213"/>
        </p:xfrm>
        <a:graphic>
          <a:graphicData uri="http://schemas.openxmlformats.org/presentationml/2006/ole">
            <mc:AlternateContent xmlns:mc="http://schemas.openxmlformats.org/markup-compatibility/2006">
              <mc:Choice xmlns:v="urn:schemas-microsoft-com:vml" Requires="v">
                <p:oleObj spid="_x0000_s87045" name="Visio" r:id="rId5" imgW="570960" imgH="606240" progId="">
                  <p:embed/>
                </p:oleObj>
              </mc:Choice>
              <mc:Fallback>
                <p:oleObj name="Visio" r:id="rId5" imgW="570960" imgH="606240" progId="">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37100"/>
                        <a:ext cx="2857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Text Box 34"/>
          <p:cNvSpPr txBox="1">
            <a:spLocks noChangeArrowheads="1"/>
          </p:cNvSpPr>
          <p:nvPr/>
        </p:nvSpPr>
        <p:spPr bwMode="auto">
          <a:xfrm>
            <a:off x="525463" y="4140200"/>
            <a:ext cx="1547812" cy="822325"/>
          </a:xfrm>
          <a:prstGeom prst="rect">
            <a:avLst/>
          </a:prstGeom>
          <a:noFill/>
          <a:ln w="9525">
            <a:noFill/>
            <a:miter lim="800000"/>
            <a:headEnd/>
            <a:tailEnd/>
          </a:ln>
        </p:spPr>
        <p:txBody>
          <a:bodyPr wrap="none">
            <a:spAutoFit/>
          </a:bodyPr>
          <a:lstStyle/>
          <a:p>
            <a:r>
              <a:rPr lang="en-US" sz="2400"/>
              <a:t>Upstream </a:t>
            </a:r>
            <a:br>
              <a:rPr lang="en-US" sz="2400"/>
            </a:br>
            <a:r>
              <a:rPr lang="en-US" sz="2400"/>
              <a:t>Presses</a:t>
            </a:r>
          </a:p>
        </p:txBody>
      </p:sp>
      <p:sp>
        <p:nvSpPr>
          <p:cNvPr id="36" name="Text Box 35"/>
          <p:cNvSpPr txBox="1">
            <a:spLocks noChangeArrowheads="1"/>
          </p:cNvSpPr>
          <p:nvPr/>
        </p:nvSpPr>
        <p:spPr bwMode="auto">
          <a:xfrm>
            <a:off x="1917700" y="1581150"/>
            <a:ext cx="1212850" cy="581025"/>
          </a:xfrm>
          <a:prstGeom prst="rect">
            <a:avLst/>
          </a:prstGeom>
          <a:noFill/>
          <a:ln w="9525">
            <a:noFill/>
            <a:miter lim="800000"/>
            <a:headEnd/>
            <a:tailEnd/>
          </a:ln>
        </p:spPr>
        <p:txBody>
          <a:bodyPr>
            <a:spAutoFit/>
          </a:bodyPr>
          <a:lstStyle/>
          <a:p>
            <a:r>
              <a:rPr lang="en-US" sz="1600"/>
              <a:t>Production</a:t>
            </a:r>
          </a:p>
          <a:p>
            <a:r>
              <a:rPr lang="en-US" sz="1600"/>
              <a:t>Kanban</a:t>
            </a:r>
          </a:p>
        </p:txBody>
      </p:sp>
      <p:sp>
        <p:nvSpPr>
          <p:cNvPr id="37" name="Text Box 36"/>
          <p:cNvSpPr txBox="1">
            <a:spLocks noChangeArrowheads="1"/>
          </p:cNvSpPr>
          <p:nvPr/>
        </p:nvSpPr>
        <p:spPr bwMode="auto">
          <a:xfrm>
            <a:off x="2478088" y="4210050"/>
            <a:ext cx="1622425" cy="701675"/>
          </a:xfrm>
          <a:prstGeom prst="rect">
            <a:avLst/>
          </a:prstGeom>
          <a:noFill/>
          <a:ln w="9525">
            <a:noFill/>
            <a:miter lim="800000"/>
            <a:headEnd/>
            <a:tailEnd/>
          </a:ln>
        </p:spPr>
        <p:txBody>
          <a:bodyPr wrap="none">
            <a:spAutoFit/>
          </a:bodyPr>
          <a:lstStyle/>
          <a:p>
            <a:r>
              <a:rPr lang="en-US" sz="2000"/>
              <a:t>Parts</a:t>
            </a:r>
            <a:br>
              <a:rPr lang="en-US" sz="2000"/>
            </a:br>
            <a:r>
              <a:rPr lang="en-US" sz="2000"/>
              <a:t>Supermarket</a:t>
            </a:r>
          </a:p>
        </p:txBody>
      </p:sp>
      <p:sp>
        <p:nvSpPr>
          <p:cNvPr id="38" name="Rectangle 37"/>
          <p:cNvSpPr>
            <a:spLocks noChangeArrowheads="1"/>
          </p:cNvSpPr>
          <p:nvPr/>
        </p:nvSpPr>
        <p:spPr bwMode="auto">
          <a:xfrm>
            <a:off x="4876800" y="1689100"/>
            <a:ext cx="152400" cy="685800"/>
          </a:xfrm>
          <a:prstGeom prst="rect">
            <a:avLst/>
          </a:prstGeom>
          <a:solidFill>
            <a:srgbClr val="983300"/>
          </a:solidFill>
          <a:ln w="9525">
            <a:noFill/>
            <a:miter lim="800000"/>
            <a:headEnd/>
            <a:tailEnd/>
          </a:ln>
        </p:spPr>
        <p:txBody>
          <a:bodyPr wrap="none" anchor="ctr">
            <a:spAutoFit/>
          </a:bodyPr>
          <a:lstStyle/>
          <a:p>
            <a:endParaRPr lang="en-US"/>
          </a:p>
        </p:txBody>
      </p:sp>
      <p:sp>
        <p:nvSpPr>
          <p:cNvPr id="39" name="Rectangle 38"/>
          <p:cNvSpPr>
            <a:spLocks noChangeArrowheads="1"/>
          </p:cNvSpPr>
          <p:nvPr/>
        </p:nvSpPr>
        <p:spPr bwMode="auto">
          <a:xfrm>
            <a:off x="5486400" y="1689100"/>
            <a:ext cx="152400" cy="685800"/>
          </a:xfrm>
          <a:prstGeom prst="rect">
            <a:avLst/>
          </a:prstGeom>
          <a:solidFill>
            <a:srgbClr val="983300"/>
          </a:solidFill>
          <a:ln w="9525">
            <a:noFill/>
            <a:miter lim="800000"/>
            <a:headEnd/>
            <a:tailEnd/>
          </a:ln>
        </p:spPr>
        <p:txBody>
          <a:bodyPr wrap="none" anchor="ctr">
            <a:spAutoFit/>
          </a:bodyPr>
          <a:lstStyle/>
          <a:p>
            <a:endParaRPr lang="en-US"/>
          </a:p>
        </p:txBody>
      </p:sp>
      <p:sp>
        <p:nvSpPr>
          <p:cNvPr id="40" name="Rectangle 39"/>
          <p:cNvSpPr>
            <a:spLocks noChangeArrowheads="1"/>
          </p:cNvSpPr>
          <p:nvPr/>
        </p:nvSpPr>
        <p:spPr bwMode="auto">
          <a:xfrm>
            <a:off x="4876800" y="2527300"/>
            <a:ext cx="152400" cy="685800"/>
          </a:xfrm>
          <a:prstGeom prst="rect">
            <a:avLst/>
          </a:prstGeom>
          <a:solidFill>
            <a:srgbClr val="983300"/>
          </a:solidFill>
          <a:ln w="9525">
            <a:noFill/>
            <a:miter lim="800000"/>
            <a:headEnd/>
            <a:tailEnd/>
          </a:ln>
        </p:spPr>
        <p:txBody>
          <a:bodyPr wrap="none" anchor="ctr">
            <a:spAutoFit/>
          </a:bodyPr>
          <a:lstStyle/>
          <a:p>
            <a:endParaRPr lang="en-US"/>
          </a:p>
        </p:txBody>
      </p:sp>
      <p:sp>
        <p:nvSpPr>
          <p:cNvPr id="41" name="Rectangle 40"/>
          <p:cNvSpPr>
            <a:spLocks noChangeArrowheads="1"/>
          </p:cNvSpPr>
          <p:nvPr/>
        </p:nvSpPr>
        <p:spPr bwMode="auto">
          <a:xfrm>
            <a:off x="5486400" y="2527300"/>
            <a:ext cx="152400" cy="685800"/>
          </a:xfrm>
          <a:prstGeom prst="rect">
            <a:avLst/>
          </a:prstGeom>
          <a:solidFill>
            <a:srgbClr val="983300"/>
          </a:solidFill>
          <a:ln w="9525">
            <a:noFill/>
            <a:miter lim="800000"/>
            <a:headEnd/>
            <a:tailEnd/>
          </a:ln>
        </p:spPr>
        <p:txBody>
          <a:bodyPr wrap="none" anchor="ctr">
            <a:spAutoFit/>
          </a:bodyPr>
          <a:lstStyle/>
          <a:p>
            <a:endParaRPr lang="en-US"/>
          </a:p>
        </p:txBody>
      </p:sp>
      <p:sp>
        <p:nvSpPr>
          <p:cNvPr id="42" name="Rectangle 41"/>
          <p:cNvSpPr>
            <a:spLocks noChangeArrowheads="1"/>
          </p:cNvSpPr>
          <p:nvPr/>
        </p:nvSpPr>
        <p:spPr bwMode="auto">
          <a:xfrm>
            <a:off x="4876800" y="3365500"/>
            <a:ext cx="152400" cy="685800"/>
          </a:xfrm>
          <a:prstGeom prst="rect">
            <a:avLst/>
          </a:prstGeom>
          <a:solidFill>
            <a:srgbClr val="983300"/>
          </a:solidFill>
          <a:ln w="9525">
            <a:noFill/>
            <a:miter lim="800000"/>
            <a:headEnd/>
            <a:tailEnd/>
          </a:ln>
        </p:spPr>
        <p:txBody>
          <a:bodyPr wrap="none" anchor="ctr">
            <a:spAutoFit/>
          </a:bodyPr>
          <a:lstStyle/>
          <a:p>
            <a:endParaRPr lang="en-US"/>
          </a:p>
        </p:txBody>
      </p:sp>
      <p:sp>
        <p:nvSpPr>
          <p:cNvPr id="43" name="Rectangle 42"/>
          <p:cNvSpPr>
            <a:spLocks noChangeArrowheads="1"/>
          </p:cNvSpPr>
          <p:nvPr/>
        </p:nvSpPr>
        <p:spPr bwMode="auto">
          <a:xfrm>
            <a:off x="5486400" y="3365500"/>
            <a:ext cx="152400" cy="685800"/>
          </a:xfrm>
          <a:prstGeom prst="rect">
            <a:avLst/>
          </a:prstGeom>
          <a:solidFill>
            <a:srgbClr val="983300"/>
          </a:solidFill>
          <a:ln w="9525">
            <a:noFill/>
            <a:miter lim="800000"/>
            <a:headEnd/>
            <a:tailEnd/>
          </a:ln>
        </p:spPr>
        <p:txBody>
          <a:bodyPr wrap="none" anchor="ctr">
            <a:spAutoFit/>
          </a:bodyPr>
          <a:lstStyle/>
          <a:p>
            <a:endParaRPr lang="en-US"/>
          </a:p>
        </p:txBody>
      </p:sp>
      <p:sp>
        <p:nvSpPr>
          <p:cNvPr id="44" name="Rectangle 43"/>
          <p:cNvSpPr>
            <a:spLocks noChangeArrowheads="1"/>
          </p:cNvSpPr>
          <p:nvPr/>
        </p:nvSpPr>
        <p:spPr bwMode="auto">
          <a:xfrm>
            <a:off x="4876800" y="4203700"/>
            <a:ext cx="152400" cy="685800"/>
          </a:xfrm>
          <a:prstGeom prst="rect">
            <a:avLst/>
          </a:prstGeom>
          <a:solidFill>
            <a:srgbClr val="983300"/>
          </a:solidFill>
          <a:ln w="9525">
            <a:noFill/>
            <a:miter lim="800000"/>
            <a:headEnd/>
            <a:tailEnd/>
          </a:ln>
        </p:spPr>
        <p:txBody>
          <a:bodyPr wrap="none" anchor="ctr">
            <a:spAutoFit/>
          </a:bodyPr>
          <a:lstStyle/>
          <a:p>
            <a:endParaRPr lang="en-US"/>
          </a:p>
        </p:txBody>
      </p:sp>
      <p:sp>
        <p:nvSpPr>
          <p:cNvPr id="45" name="Rectangle 44"/>
          <p:cNvSpPr>
            <a:spLocks noChangeArrowheads="1"/>
          </p:cNvSpPr>
          <p:nvPr/>
        </p:nvSpPr>
        <p:spPr bwMode="auto">
          <a:xfrm>
            <a:off x="5486400" y="4203700"/>
            <a:ext cx="152400" cy="685800"/>
          </a:xfrm>
          <a:prstGeom prst="rect">
            <a:avLst/>
          </a:prstGeom>
          <a:solidFill>
            <a:srgbClr val="983300"/>
          </a:solidFill>
          <a:ln w="9525">
            <a:noFill/>
            <a:miter lim="800000"/>
            <a:headEnd/>
            <a:tailEnd/>
          </a:ln>
        </p:spPr>
        <p:txBody>
          <a:bodyPr wrap="none" anchor="ctr">
            <a:spAutoFit/>
          </a:bodyPr>
          <a:lstStyle/>
          <a:p>
            <a:endParaRPr lang="en-US"/>
          </a:p>
        </p:txBody>
      </p:sp>
      <p:grpSp>
        <p:nvGrpSpPr>
          <p:cNvPr id="46" name="Group 45"/>
          <p:cNvGrpSpPr>
            <a:grpSpLocks/>
          </p:cNvGrpSpPr>
          <p:nvPr/>
        </p:nvGrpSpPr>
        <p:grpSpPr bwMode="auto">
          <a:xfrm>
            <a:off x="3748088" y="3216275"/>
            <a:ext cx="966787" cy="590550"/>
            <a:chOff x="2361" y="2300"/>
            <a:chExt cx="609" cy="372"/>
          </a:xfrm>
        </p:grpSpPr>
        <p:sp>
          <p:nvSpPr>
            <p:cNvPr id="47" name="AutoShape 46"/>
            <p:cNvSpPr>
              <a:spLocks noChangeAspect="1" noChangeArrowheads="1" noTextEdit="1"/>
            </p:cNvSpPr>
            <p:nvPr/>
          </p:nvSpPr>
          <p:spPr bwMode="auto">
            <a:xfrm>
              <a:off x="2361" y="2300"/>
              <a:ext cx="609" cy="372"/>
            </a:xfrm>
            <a:prstGeom prst="rect">
              <a:avLst/>
            </a:prstGeom>
            <a:noFill/>
            <a:ln w="9525">
              <a:noFill/>
              <a:miter lim="800000"/>
              <a:headEnd/>
              <a:tailEnd/>
            </a:ln>
          </p:spPr>
          <p:txBody>
            <a:bodyPr/>
            <a:lstStyle/>
            <a:p>
              <a:endParaRPr lang="en-US"/>
            </a:p>
          </p:txBody>
        </p:sp>
        <p:sp>
          <p:nvSpPr>
            <p:cNvPr id="48" name="Freeform 47"/>
            <p:cNvSpPr>
              <a:spLocks/>
            </p:cNvSpPr>
            <p:nvPr/>
          </p:nvSpPr>
          <p:spPr bwMode="auto">
            <a:xfrm>
              <a:off x="2415" y="2351"/>
              <a:ext cx="500" cy="270"/>
            </a:xfrm>
            <a:custGeom>
              <a:avLst/>
              <a:gdLst>
                <a:gd name="T0" fmla="*/ 2232 w 2232"/>
                <a:gd name="T1" fmla="*/ 681 h 1283"/>
                <a:gd name="T2" fmla="*/ 2225 w 2232"/>
                <a:gd name="T3" fmla="*/ 616 h 1283"/>
                <a:gd name="T4" fmla="*/ 2207 w 2232"/>
                <a:gd name="T5" fmla="*/ 552 h 1283"/>
                <a:gd name="T6" fmla="*/ 2179 w 2232"/>
                <a:gd name="T7" fmla="*/ 490 h 1283"/>
                <a:gd name="T8" fmla="*/ 2140 w 2232"/>
                <a:gd name="T9" fmla="*/ 430 h 1283"/>
                <a:gd name="T10" fmla="*/ 2092 w 2232"/>
                <a:gd name="T11" fmla="*/ 372 h 1283"/>
                <a:gd name="T12" fmla="*/ 2036 w 2232"/>
                <a:gd name="T13" fmla="*/ 319 h 1283"/>
                <a:gd name="T14" fmla="*/ 1970 w 2232"/>
                <a:gd name="T15" fmla="*/ 266 h 1283"/>
                <a:gd name="T16" fmla="*/ 1897 w 2232"/>
                <a:gd name="T17" fmla="*/ 218 h 1283"/>
                <a:gd name="T18" fmla="*/ 1817 w 2232"/>
                <a:gd name="T19" fmla="*/ 174 h 1283"/>
                <a:gd name="T20" fmla="*/ 1730 w 2232"/>
                <a:gd name="T21" fmla="*/ 135 h 1283"/>
                <a:gd name="T22" fmla="*/ 1638 w 2232"/>
                <a:gd name="T23" fmla="*/ 98 h 1283"/>
                <a:gd name="T24" fmla="*/ 1538 w 2232"/>
                <a:gd name="T25" fmla="*/ 68 h 1283"/>
                <a:gd name="T26" fmla="*/ 1435 w 2232"/>
                <a:gd name="T27" fmla="*/ 43 h 1283"/>
                <a:gd name="T28" fmla="*/ 1327 w 2232"/>
                <a:gd name="T29" fmla="*/ 23 h 1283"/>
                <a:gd name="T30" fmla="*/ 1215 w 2232"/>
                <a:gd name="T31" fmla="*/ 9 h 1283"/>
                <a:gd name="T32" fmla="*/ 1101 w 2232"/>
                <a:gd name="T33" fmla="*/ 1 h 1283"/>
                <a:gd name="T34" fmla="*/ 987 w 2232"/>
                <a:gd name="T35" fmla="*/ 1 h 1283"/>
                <a:gd name="T36" fmla="*/ 878 w 2232"/>
                <a:gd name="T37" fmla="*/ 7 h 1283"/>
                <a:gd name="T38" fmla="*/ 772 w 2232"/>
                <a:gd name="T39" fmla="*/ 18 h 1283"/>
                <a:gd name="T40" fmla="*/ 670 w 2232"/>
                <a:gd name="T41" fmla="*/ 35 h 1283"/>
                <a:gd name="T42" fmla="*/ 574 w 2232"/>
                <a:gd name="T43" fmla="*/ 60 h 1283"/>
                <a:gd name="T44" fmla="*/ 482 w 2232"/>
                <a:gd name="T45" fmla="*/ 88 h 1283"/>
                <a:gd name="T46" fmla="*/ 397 w 2232"/>
                <a:gd name="T47" fmla="*/ 122 h 1283"/>
                <a:gd name="T48" fmla="*/ 319 w 2232"/>
                <a:gd name="T49" fmla="*/ 160 h 1283"/>
                <a:gd name="T50" fmla="*/ 248 w 2232"/>
                <a:gd name="T51" fmla="*/ 202 h 1283"/>
                <a:gd name="T52" fmla="*/ 184 w 2232"/>
                <a:gd name="T53" fmla="*/ 249 h 1283"/>
                <a:gd name="T54" fmla="*/ 129 w 2232"/>
                <a:gd name="T55" fmla="*/ 300 h 1283"/>
                <a:gd name="T56" fmla="*/ 84 w 2232"/>
                <a:gd name="T57" fmla="*/ 355 h 1283"/>
                <a:gd name="T58" fmla="*/ 47 w 2232"/>
                <a:gd name="T59" fmla="*/ 412 h 1283"/>
                <a:gd name="T60" fmla="*/ 20 w 2232"/>
                <a:gd name="T61" fmla="*/ 473 h 1283"/>
                <a:gd name="T62" fmla="*/ 4 w 2232"/>
                <a:gd name="T63" fmla="*/ 537 h 1283"/>
                <a:gd name="T64" fmla="*/ 2 w 2232"/>
                <a:gd name="T65" fmla="*/ 569 h 1283"/>
                <a:gd name="T66" fmla="*/ 3 w 2232"/>
                <a:gd name="T67" fmla="*/ 634 h 1283"/>
                <a:gd name="T68" fmla="*/ 16 w 2232"/>
                <a:gd name="T69" fmla="*/ 699 h 1283"/>
                <a:gd name="T70" fmla="*/ 40 w 2232"/>
                <a:gd name="T71" fmla="*/ 762 h 1283"/>
                <a:gd name="T72" fmla="*/ 72 w 2232"/>
                <a:gd name="T73" fmla="*/ 822 h 1283"/>
                <a:gd name="T74" fmla="*/ 116 w 2232"/>
                <a:gd name="T75" fmla="*/ 882 h 1283"/>
                <a:gd name="T76" fmla="*/ 169 w 2232"/>
                <a:gd name="T77" fmla="*/ 937 h 1283"/>
                <a:gd name="T78" fmla="*/ 230 w 2232"/>
                <a:gd name="T79" fmla="*/ 991 h 1283"/>
                <a:gd name="T80" fmla="*/ 299 w 2232"/>
                <a:gd name="T81" fmla="*/ 1040 h 1283"/>
                <a:gd name="T82" fmla="*/ 376 w 2232"/>
                <a:gd name="T83" fmla="*/ 1087 h 1283"/>
                <a:gd name="T84" fmla="*/ 459 w 2232"/>
                <a:gd name="T85" fmla="*/ 1130 h 1283"/>
                <a:gd name="T86" fmla="*/ 548 w 2232"/>
                <a:gd name="T87" fmla="*/ 1166 h 1283"/>
                <a:gd name="T88" fmla="*/ 645 w 2232"/>
                <a:gd name="T89" fmla="*/ 1200 h 1283"/>
                <a:gd name="T90" fmla="*/ 745 w 2232"/>
                <a:gd name="T91" fmla="*/ 1229 h 1283"/>
                <a:gd name="T92" fmla="*/ 851 w 2232"/>
                <a:gd name="T93" fmla="*/ 1250 h 1283"/>
                <a:gd name="T94" fmla="*/ 962 w 2232"/>
                <a:gd name="T95" fmla="*/ 1267 h 1283"/>
                <a:gd name="T96" fmla="*/ 1075 w 2232"/>
                <a:gd name="T97" fmla="*/ 1278 h 1283"/>
                <a:gd name="T98" fmla="*/ 1170 w 2232"/>
                <a:gd name="T99" fmla="*/ 1283 h 1283"/>
                <a:gd name="T100" fmla="*/ 1264 w 2232"/>
                <a:gd name="T101" fmla="*/ 1281 h 1283"/>
                <a:gd name="T102" fmla="*/ 1356 w 2232"/>
                <a:gd name="T103" fmla="*/ 1275 h 1283"/>
                <a:gd name="T104" fmla="*/ 1446 w 2232"/>
                <a:gd name="T105" fmla="*/ 1266 h 1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2"/>
                <a:gd name="T160" fmla="*/ 0 h 1283"/>
                <a:gd name="T161" fmla="*/ 2232 w 2232"/>
                <a:gd name="T162" fmla="*/ 1283 h 1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2" h="1283">
                  <a:moveTo>
                    <a:pt x="2232" y="713"/>
                  </a:moveTo>
                  <a:lnTo>
                    <a:pt x="2232" y="681"/>
                  </a:lnTo>
                  <a:lnTo>
                    <a:pt x="2231" y="648"/>
                  </a:lnTo>
                  <a:lnTo>
                    <a:pt x="2225" y="616"/>
                  </a:lnTo>
                  <a:lnTo>
                    <a:pt x="2217" y="583"/>
                  </a:lnTo>
                  <a:lnTo>
                    <a:pt x="2207" y="552"/>
                  </a:lnTo>
                  <a:lnTo>
                    <a:pt x="2194" y="521"/>
                  </a:lnTo>
                  <a:lnTo>
                    <a:pt x="2179" y="490"/>
                  </a:lnTo>
                  <a:lnTo>
                    <a:pt x="2160" y="460"/>
                  </a:lnTo>
                  <a:lnTo>
                    <a:pt x="2140" y="430"/>
                  </a:lnTo>
                  <a:lnTo>
                    <a:pt x="2116" y="401"/>
                  </a:lnTo>
                  <a:lnTo>
                    <a:pt x="2092" y="372"/>
                  </a:lnTo>
                  <a:lnTo>
                    <a:pt x="2064" y="345"/>
                  </a:lnTo>
                  <a:lnTo>
                    <a:pt x="2036" y="319"/>
                  </a:lnTo>
                  <a:lnTo>
                    <a:pt x="2003" y="292"/>
                  </a:lnTo>
                  <a:lnTo>
                    <a:pt x="1970" y="266"/>
                  </a:lnTo>
                  <a:lnTo>
                    <a:pt x="1935" y="242"/>
                  </a:lnTo>
                  <a:lnTo>
                    <a:pt x="1897" y="218"/>
                  </a:lnTo>
                  <a:lnTo>
                    <a:pt x="1857" y="195"/>
                  </a:lnTo>
                  <a:lnTo>
                    <a:pt x="1817" y="174"/>
                  </a:lnTo>
                  <a:lnTo>
                    <a:pt x="1775" y="153"/>
                  </a:lnTo>
                  <a:lnTo>
                    <a:pt x="1730" y="135"/>
                  </a:lnTo>
                  <a:lnTo>
                    <a:pt x="1684" y="116"/>
                  </a:lnTo>
                  <a:lnTo>
                    <a:pt x="1638" y="98"/>
                  </a:lnTo>
                  <a:lnTo>
                    <a:pt x="1588" y="82"/>
                  </a:lnTo>
                  <a:lnTo>
                    <a:pt x="1538" y="68"/>
                  </a:lnTo>
                  <a:lnTo>
                    <a:pt x="1487" y="54"/>
                  </a:lnTo>
                  <a:lnTo>
                    <a:pt x="1435" y="43"/>
                  </a:lnTo>
                  <a:lnTo>
                    <a:pt x="1381" y="31"/>
                  </a:lnTo>
                  <a:lnTo>
                    <a:pt x="1327" y="23"/>
                  </a:lnTo>
                  <a:lnTo>
                    <a:pt x="1272" y="16"/>
                  </a:lnTo>
                  <a:lnTo>
                    <a:pt x="1215" y="9"/>
                  </a:lnTo>
                  <a:lnTo>
                    <a:pt x="1157" y="4"/>
                  </a:lnTo>
                  <a:lnTo>
                    <a:pt x="1101" y="1"/>
                  </a:lnTo>
                  <a:lnTo>
                    <a:pt x="1044" y="0"/>
                  </a:lnTo>
                  <a:lnTo>
                    <a:pt x="987" y="1"/>
                  </a:lnTo>
                  <a:lnTo>
                    <a:pt x="932" y="3"/>
                  </a:lnTo>
                  <a:lnTo>
                    <a:pt x="878" y="7"/>
                  </a:lnTo>
                  <a:lnTo>
                    <a:pt x="825" y="11"/>
                  </a:lnTo>
                  <a:lnTo>
                    <a:pt x="772" y="18"/>
                  </a:lnTo>
                  <a:lnTo>
                    <a:pt x="720" y="27"/>
                  </a:lnTo>
                  <a:lnTo>
                    <a:pt x="670" y="35"/>
                  </a:lnTo>
                  <a:lnTo>
                    <a:pt x="621" y="47"/>
                  </a:lnTo>
                  <a:lnTo>
                    <a:pt x="574" y="60"/>
                  </a:lnTo>
                  <a:lnTo>
                    <a:pt x="527" y="74"/>
                  </a:lnTo>
                  <a:lnTo>
                    <a:pt x="482" y="88"/>
                  </a:lnTo>
                  <a:lnTo>
                    <a:pt x="439" y="105"/>
                  </a:lnTo>
                  <a:lnTo>
                    <a:pt x="397" y="122"/>
                  </a:lnTo>
                  <a:lnTo>
                    <a:pt x="357" y="140"/>
                  </a:lnTo>
                  <a:lnTo>
                    <a:pt x="319" y="160"/>
                  </a:lnTo>
                  <a:lnTo>
                    <a:pt x="282" y="181"/>
                  </a:lnTo>
                  <a:lnTo>
                    <a:pt x="248" y="202"/>
                  </a:lnTo>
                  <a:lnTo>
                    <a:pt x="215" y="225"/>
                  </a:lnTo>
                  <a:lnTo>
                    <a:pt x="184" y="249"/>
                  </a:lnTo>
                  <a:lnTo>
                    <a:pt x="156" y="275"/>
                  </a:lnTo>
                  <a:lnTo>
                    <a:pt x="129" y="300"/>
                  </a:lnTo>
                  <a:lnTo>
                    <a:pt x="105" y="327"/>
                  </a:lnTo>
                  <a:lnTo>
                    <a:pt x="84" y="355"/>
                  </a:lnTo>
                  <a:lnTo>
                    <a:pt x="64" y="384"/>
                  </a:lnTo>
                  <a:lnTo>
                    <a:pt x="47" y="412"/>
                  </a:lnTo>
                  <a:lnTo>
                    <a:pt x="33" y="443"/>
                  </a:lnTo>
                  <a:lnTo>
                    <a:pt x="20" y="473"/>
                  </a:lnTo>
                  <a:lnTo>
                    <a:pt x="12" y="504"/>
                  </a:lnTo>
                  <a:lnTo>
                    <a:pt x="4" y="537"/>
                  </a:lnTo>
                  <a:lnTo>
                    <a:pt x="2" y="569"/>
                  </a:lnTo>
                  <a:lnTo>
                    <a:pt x="0" y="602"/>
                  </a:lnTo>
                  <a:lnTo>
                    <a:pt x="3" y="634"/>
                  </a:lnTo>
                  <a:lnTo>
                    <a:pt x="7" y="667"/>
                  </a:lnTo>
                  <a:lnTo>
                    <a:pt x="16" y="699"/>
                  </a:lnTo>
                  <a:lnTo>
                    <a:pt x="26" y="730"/>
                  </a:lnTo>
                  <a:lnTo>
                    <a:pt x="40" y="762"/>
                  </a:lnTo>
                  <a:lnTo>
                    <a:pt x="55" y="793"/>
                  </a:lnTo>
                  <a:lnTo>
                    <a:pt x="72" y="822"/>
                  </a:lnTo>
                  <a:lnTo>
                    <a:pt x="94" y="852"/>
                  </a:lnTo>
                  <a:lnTo>
                    <a:pt x="116" y="882"/>
                  </a:lnTo>
                  <a:lnTo>
                    <a:pt x="142" y="910"/>
                  </a:lnTo>
                  <a:lnTo>
                    <a:pt x="169" y="937"/>
                  </a:lnTo>
                  <a:lnTo>
                    <a:pt x="198" y="964"/>
                  </a:lnTo>
                  <a:lnTo>
                    <a:pt x="230" y="991"/>
                  </a:lnTo>
                  <a:lnTo>
                    <a:pt x="264" y="1016"/>
                  </a:lnTo>
                  <a:lnTo>
                    <a:pt x="299" y="1040"/>
                  </a:lnTo>
                  <a:lnTo>
                    <a:pt x="336" y="1065"/>
                  </a:lnTo>
                  <a:lnTo>
                    <a:pt x="376" y="1087"/>
                  </a:lnTo>
                  <a:lnTo>
                    <a:pt x="417" y="1108"/>
                  </a:lnTo>
                  <a:lnTo>
                    <a:pt x="459" y="1130"/>
                  </a:lnTo>
                  <a:lnTo>
                    <a:pt x="503" y="1148"/>
                  </a:lnTo>
                  <a:lnTo>
                    <a:pt x="548" y="1166"/>
                  </a:lnTo>
                  <a:lnTo>
                    <a:pt x="596" y="1183"/>
                  </a:lnTo>
                  <a:lnTo>
                    <a:pt x="645" y="1200"/>
                  </a:lnTo>
                  <a:lnTo>
                    <a:pt x="694" y="1215"/>
                  </a:lnTo>
                  <a:lnTo>
                    <a:pt x="745" y="1229"/>
                  </a:lnTo>
                  <a:lnTo>
                    <a:pt x="798" y="1240"/>
                  </a:lnTo>
                  <a:lnTo>
                    <a:pt x="851" y="1250"/>
                  </a:lnTo>
                  <a:lnTo>
                    <a:pt x="907" y="1260"/>
                  </a:lnTo>
                  <a:lnTo>
                    <a:pt x="962" y="1267"/>
                  </a:lnTo>
                  <a:lnTo>
                    <a:pt x="1019" y="1274"/>
                  </a:lnTo>
                  <a:lnTo>
                    <a:pt x="1075" y="1278"/>
                  </a:lnTo>
                  <a:lnTo>
                    <a:pt x="1122" y="1281"/>
                  </a:lnTo>
                  <a:lnTo>
                    <a:pt x="1170" y="1283"/>
                  </a:lnTo>
                  <a:lnTo>
                    <a:pt x="1217" y="1283"/>
                  </a:lnTo>
                  <a:lnTo>
                    <a:pt x="1264" y="1281"/>
                  </a:lnTo>
                  <a:lnTo>
                    <a:pt x="1310" y="1280"/>
                  </a:lnTo>
                  <a:lnTo>
                    <a:pt x="1356" y="1275"/>
                  </a:lnTo>
                  <a:lnTo>
                    <a:pt x="1401" y="1271"/>
                  </a:lnTo>
                  <a:lnTo>
                    <a:pt x="1446" y="1266"/>
                  </a:lnTo>
                </a:path>
              </a:pathLst>
            </a:custGeom>
            <a:noFill/>
            <a:ln w="28575">
              <a:solidFill>
                <a:schemeClr val="tx1"/>
              </a:solidFill>
              <a:round/>
              <a:headEnd/>
              <a:tailEnd/>
            </a:ln>
          </p:spPr>
          <p:txBody>
            <a:bodyPr/>
            <a:lstStyle/>
            <a:p>
              <a:endParaRPr lang="en-US"/>
            </a:p>
          </p:txBody>
        </p:sp>
        <p:sp>
          <p:nvSpPr>
            <p:cNvPr id="49" name="Freeform 48"/>
            <p:cNvSpPr>
              <a:spLocks/>
            </p:cNvSpPr>
            <p:nvPr/>
          </p:nvSpPr>
          <p:spPr bwMode="auto">
            <a:xfrm>
              <a:off x="2732" y="2576"/>
              <a:ext cx="86" cy="84"/>
            </a:xfrm>
            <a:custGeom>
              <a:avLst/>
              <a:gdLst>
                <a:gd name="T0" fmla="*/ 26 w 222"/>
                <a:gd name="T1" fmla="*/ 139 h 139"/>
                <a:gd name="T2" fmla="*/ 222 w 222"/>
                <a:gd name="T3" fmla="*/ 29 h 139"/>
                <a:gd name="T4" fmla="*/ 0 w 222"/>
                <a:gd name="T5" fmla="*/ 0 h 139"/>
                <a:gd name="T6" fmla="*/ 26 w 222"/>
                <a:gd name="T7" fmla="*/ 139 h 139"/>
                <a:gd name="T8" fmla="*/ 0 60000 65536"/>
                <a:gd name="T9" fmla="*/ 0 60000 65536"/>
                <a:gd name="T10" fmla="*/ 0 60000 65536"/>
                <a:gd name="T11" fmla="*/ 0 60000 65536"/>
                <a:gd name="T12" fmla="*/ 0 w 222"/>
                <a:gd name="T13" fmla="*/ 0 h 139"/>
                <a:gd name="T14" fmla="*/ 222 w 222"/>
                <a:gd name="T15" fmla="*/ 139 h 139"/>
              </a:gdLst>
              <a:ahLst/>
              <a:cxnLst>
                <a:cxn ang="T8">
                  <a:pos x="T0" y="T1"/>
                </a:cxn>
                <a:cxn ang="T9">
                  <a:pos x="T2" y="T3"/>
                </a:cxn>
                <a:cxn ang="T10">
                  <a:pos x="T4" y="T5"/>
                </a:cxn>
                <a:cxn ang="T11">
                  <a:pos x="T6" y="T7"/>
                </a:cxn>
              </a:cxnLst>
              <a:rect l="T12" t="T13" r="T14" b="T15"/>
              <a:pathLst>
                <a:path w="222" h="139">
                  <a:moveTo>
                    <a:pt x="26" y="139"/>
                  </a:moveTo>
                  <a:lnTo>
                    <a:pt x="222" y="29"/>
                  </a:lnTo>
                  <a:lnTo>
                    <a:pt x="0" y="0"/>
                  </a:lnTo>
                  <a:lnTo>
                    <a:pt x="26" y="139"/>
                  </a:lnTo>
                  <a:close/>
                </a:path>
              </a:pathLst>
            </a:custGeom>
            <a:solidFill>
              <a:schemeClr val="tx2"/>
            </a:solidFill>
            <a:ln w="9525">
              <a:solidFill>
                <a:schemeClr val="tx1"/>
              </a:solidFill>
              <a:round/>
              <a:headEnd/>
              <a:tailEnd/>
            </a:ln>
          </p:spPr>
          <p:txBody>
            <a:bodyPr/>
            <a:lstStyle/>
            <a:p>
              <a:endParaRPr lang="en-US"/>
            </a:p>
          </p:txBody>
        </p:sp>
      </p:grpSp>
      <p:grpSp>
        <p:nvGrpSpPr>
          <p:cNvPr id="50" name="Group 49"/>
          <p:cNvGrpSpPr>
            <a:grpSpLocks/>
          </p:cNvGrpSpPr>
          <p:nvPr/>
        </p:nvGrpSpPr>
        <p:grpSpPr bwMode="auto">
          <a:xfrm>
            <a:off x="5038725" y="1898650"/>
            <a:ext cx="414338" cy="328613"/>
            <a:chOff x="3174" y="948"/>
            <a:chExt cx="261" cy="207"/>
          </a:xfrm>
        </p:grpSpPr>
        <p:sp>
          <p:nvSpPr>
            <p:cNvPr id="51" name="AutoShape 50"/>
            <p:cNvSpPr>
              <a:spLocks noChangeAspect="1" noChangeArrowheads="1" noTextEdit="1"/>
            </p:cNvSpPr>
            <p:nvPr/>
          </p:nvSpPr>
          <p:spPr bwMode="auto">
            <a:xfrm>
              <a:off x="3174" y="948"/>
              <a:ext cx="261" cy="207"/>
            </a:xfrm>
            <a:prstGeom prst="rect">
              <a:avLst/>
            </a:prstGeom>
            <a:noFill/>
            <a:ln w="9525">
              <a:noFill/>
              <a:miter lim="800000"/>
              <a:headEnd/>
              <a:tailEnd/>
            </a:ln>
          </p:spPr>
          <p:txBody>
            <a:bodyPr/>
            <a:lstStyle/>
            <a:p>
              <a:endParaRPr lang="en-US"/>
            </a:p>
          </p:txBody>
        </p:sp>
        <p:sp>
          <p:nvSpPr>
            <p:cNvPr id="52" name="Freeform 51"/>
            <p:cNvSpPr>
              <a:spLocks/>
            </p:cNvSpPr>
            <p:nvPr/>
          </p:nvSpPr>
          <p:spPr bwMode="auto">
            <a:xfrm>
              <a:off x="3197" y="976"/>
              <a:ext cx="215" cy="150"/>
            </a:xfrm>
            <a:custGeom>
              <a:avLst/>
              <a:gdLst>
                <a:gd name="T0" fmla="*/ 2232 w 2232"/>
                <a:gd name="T1" fmla="*/ 681 h 1283"/>
                <a:gd name="T2" fmla="*/ 2225 w 2232"/>
                <a:gd name="T3" fmla="*/ 616 h 1283"/>
                <a:gd name="T4" fmla="*/ 2207 w 2232"/>
                <a:gd name="T5" fmla="*/ 552 h 1283"/>
                <a:gd name="T6" fmla="*/ 2179 w 2232"/>
                <a:gd name="T7" fmla="*/ 490 h 1283"/>
                <a:gd name="T8" fmla="*/ 2140 w 2232"/>
                <a:gd name="T9" fmla="*/ 430 h 1283"/>
                <a:gd name="T10" fmla="*/ 2092 w 2232"/>
                <a:gd name="T11" fmla="*/ 372 h 1283"/>
                <a:gd name="T12" fmla="*/ 2036 w 2232"/>
                <a:gd name="T13" fmla="*/ 319 h 1283"/>
                <a:gd name="T14" fmla="*/ 1970 w 2232"/>
                <a:gd name="T15" fmla="*/ 266 h 1283"/>
                <a:gd name="T16" fmla="*/ 1897 w 2232"/>
                <a:gd name="T17" fmla="*/ 218 h 1283"/>
                <a:gd name="T18" fmla="*/ 1817 w 2232"/>
                <a:gd name="T19" fmla="*/ 174 h 1283"/>
                <a:gd name="T20" fmla="*/ 1730 w 2232"/>
                <a:gd name="T21" fmla="*/ 135 h 1283"/>
                <a:gd name="T22" fmla="*/ 1638 w 2232"/>
                <a:gd name="T23" fmla="*/ 98 h 1283"/>
                <a:gd name="T24" fmla="*/ 1538 w 2232"/>
                <a:gd name="T25" fmla="*/ 68 h 1283"/>
                <a:gd name="T26" fmla="*/ 1435 w 2232"/>
                <a:gd name="T27" fmla="*/ 43 h 1283"/>
                <a:gd name="T28" fmla="*/ 1327 w 2232"/>
                <a:gd name="T29" fmla="*/ 23 h 1283"/>
                <a:gd name="T30" fmla="*/ 1215 w 2232"/>
                <a:gd name="T31" fmla="*/ 9 h 1283"/>
                <a:gd name="T32" fmla="*/ 1101 w 2232"/>
                <a:gd name="T33" fmla="*/ 1 h 1283"/>
                <a:gd name="T34" fmla="*/ 987 w 2232"/>
                <a:gd name="T35" fmla="*/ 1 h 1283"/>
                <a:gd name="T36" fmla="*/ 878 w 2232"/>
                <a:gd name="T37" fmla="*/ 7 h 1283"/>
                <a:gd name="T38" fmla="*/ 772 w 2232"/>
                <a:gd name="T39" fmla="*/ 18 h 1283"/>
                <a:gd name="T40" fmla="*/ 670 w 2232"/>
                <a:gd name="T41" fmla="*/ 35 h 1283"/>
                <a:gd name="T42" fmla="*/ 574 w 2232"/>
                <a:gd name="T43" fmla="*/ 60 h 1283"/>
                <a:gd name="T44" fmla="*/ 482 w 2232"/>
                <a:gd name="T45" fmla="*/ 88 h 1283"/>
                <a:gd name="T46" fmla="*/ 397 w 2232"/>
                <a:gd name="T47" fmla="*/ 122 h 1283"/>
                <a:gd name="T48" fmla="*/ 319 w 2232"/>
                <a:gd name="T49" fmla="*/ 160 h 1283"/>
                <a:gd name="T50" fmla="*/ 248 w 2232"/>
                <a:gd name="T51" fmla="*/ 202 h 1283"/>
                <a:gd name="T52" fmla="*/ 184 w 2232"/>
                <a:gd name="T53" fmla="*/ 249 h 1283"/>
                <a:gd name="T54" fmla="*/ 129 w 2232"/>
                <a:gd name="T55" fmla="*/ 300 h 1283"/>
                <a:gd name="T56" fmla="*/ 84 w 2232"/>
                <a:gd name="T57" fmla="*/ 355 h 1283"/>
                <a:gd name="T58" fmla="*/ 47 w 2232"/>
                <a:gd name="T59" fmla="*/ 412 h 1283"/>
                <a:gd name="T60" fmla="*/ 20 w 2232"/>
                <a:gd name="T61" fmla="*/ 473 h 1283"/>
                <a:gd name="T62" fmla="*/ 4 w 2232"/>
                <a:gd name="T63" fmla="*/ 537 h 1283"/>
                <a:gd name="T64" fmla="*/ 2 w 2232"/>
                <a:gd name="T65" fmla="*/ 569 h 1283"/>
                <a:gd name="T66" fmla="*/ 3 w 2232"/>
                <a:gd name="T67" fmla="*/ 634 h 1283"/>
                <a:gd name="T68" fmla="*/ 16 w 2232"/>
                <a:gd name="T69" fmla="*/ 699 h 1283"/>
                <a:gd name="T70" fmla="*/ 40 w 2232"/>
                <a:gd name="T71" fmla="*/ 762 h 1283"/>
                <a:gd name="T72" fmla="*/ 72 w 2232"/>
                <a:gd name="T73" fmla="*/ 822 h 1283"/>
                <a:gd name="T74" fmla="*/ 116 w 2232"/>
                <a:gd name="T75" fmla="*/ 882 h 1283"/>
                <a:gd name="T76" fmla="*/ 169 w 2232"/>
                <a:gd name="T77" fmla="*/ 937 h 1283"/>
                <a:gd name="T78" fmla="*/ 230 w 2232"/>
                <a:gd name="T79" fmla="*/ 991 h 1283"/>
                <a:gd name="T80" fmla="*/ 299 w 2232"/>
                <a:gd name="T81" fmla="*/ 1040 h 1283"/>
                <a:gd name="T82" fmla="*/ 376 w 2232"/>
                <a:gd name="T83" fmla="*/ 1087 h 1283"/>
                <a:gd name="T84" fmla="*/ 459 w 2232"/>
                <a:gd name="T85" fmla="*/ 1130 h 1283"/>
                <a:gd name="T86" fmla="*/ 548 w 2232"/>
                <a:gd name="T87" fmla="*/ 1166 h 1283"/>
                <a:gd name="T88" fmla="*/ 645 w 2232"/>
                <a:gd name="T89" fmla="*/ 1200 h 1283"/>
                <a:gd name="T90" fmla="*/ 745 w 2232"/>
                <a:gd name="T91" fmla="*/ 1229 h 1283"/>
                <a:gd name="T92" fmla="*/ 851 w 2232"/>
                <a:gd name="T93" fmla="*/ 1250 h 1283"/>
                <a:gd name="T94" fmla="*/ 962 w 2232"/>
                <a:gd name="T95" fmla="*/ 1267 h 1283"/>
                <a:gd name="T96" fmla="*/ 1075 w 2232"/>
                <a:gd name="T97" fmla="*/ 1278 h 1283"/>
                <a:gd name="T98" fmla="*/ 1170 w 2232"/>
                <a:gd name="T99" fmla="*/ 1283 h 1283"/>
                <a:gd name="T100" fmla="*/ 1264 w 2232"/>
                <a:gd name="T101" fmla="*/ 1281 h 1283"/>
                <a:gd name="T102" fmla="*/ 1356 w 2232"/>
                <a:gd name="T103" fmla="*/ 1275 h 1283"/>
                <a:gd name="T104" fmla="*/ 1446 w 2232"/>
                <a:gd name="T105" fmla="*/ 1266 h 1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2"/>
                <a:gd name="T160" fmla="*/ 0 h 1283"/>
                <a:gd name="T161" fmla="*/ 2232 w 2232"/>
                <a:gd name="T162" fmla="*/ 1283 h 1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2" h="1283">
                  <a:moveTo>
                    <a:pt x="2232" y="713"/>
                  </a:moveTo>
                  <a:lnTo>
                    <a:pt x="2232" y="681"/>
                  </a:lnTo>
                  <a:lnTo>
                    <a:pt x="2231" y="648"/>
                  </a:lnTo>
                  <a:lnTo>
                    <a:pt x="2225" y="616"/>
                  </a:lnTo>
                  <a:lnTo>
                    <a:pt x="2217" y="583"/>
                  </a:lnTo>
                  <a:lnTo>
                    <a:pt x="2207" y="552"/>
                  </a:lnTo>
                  <a:lnTo>
                    <a:pt x="2194" y="521"/>
                  </a:lnTo>
                  <a:lnTo>
                    <a:pt x="2179" y="490"/>
                  </a:lnTo>
                  <a:lnTo>
                    <a:pt x="2160" y="460"/>
                  </a:lnTo>
                  <a:lnTo>
                    <a:pt x="2140" y="430"/>
                  </a:lnTo>
                  <a:lnTo>
                    <a:pt x="2116" y="401"/>
                  </a:lnTo>
                  <a:lnTo>
                    <a:pt x="2092" y="372"/>
                  </a:lnTo>
                  <a:lnTo>
                    <a:pt x="2064" y="345"/>
                  </a:lnTo>
                  <a:lnTo>
                    <a:pt x="2036" y="319"/>
                  </a:lnTo>
                  <a:lnTo>
                    <a:pt x="2003" y="292"/>
                  </a:lnTo>
                  <a:lnTo>
                    <a:pt x="1970" y="266"/>
                  </a:lnTo>
                  <a:lnTo>
                    <a:pt x="1935" y="242"/>
                  </a:lnTo>
                  <a:lnTo>
                    <a:pt x="1897" y="218"/>
                  </a:lnTo>
                  <a:lnTo>
                    <a:pt x="1857" y="195"/>
                  </a:lnTo>
                  <a:lnTo>
                    <a:pt x="1817" y="174"/>
                  </a:lnTo>
                  <a:lnTo>
                    <a:pt x="1775" y="153"/>
                  </a:lnTo>
                  <a:lnTo>
                    <a:pt x="1730" y="135"/>
                  </a:lnTo>
                  <a:lnTo>
                    <a:pt x="1684" y="116"/>
                  </a:lnTo>
                  <a:lnTo>
                    <a:pt x="1638" y="98"/>
                  </a:lnTo>
                  <a:lnTo>
                    <a:pt x="1588" y="82"/>
                  </a:lnTo>
                  <a:lnTo>
                    <a:pt x="1538" y="68"/>
                  </a:lnTo>
                  <a:lnTo>
                    <a:pt x="1487" y="54"/>
                  </a:lnTo>
                  <a:lnTo>
                    <a:pt x="1435" y="43"/>
                  </a:lnTo>
                  <a:lnTo>
                    <a:pt x="1381" y="31"/>
                  </a:lnTo>
                  <a:lnTo>
                    <a:pt x="1327" y="23"/>
                  </a:lnTo>
                  <a:lnTo>
                    <a:pt x="1272" y="16"/>
                  </a:lnTo>
                  <a:lnTo>
                    <a:pt x="1215" y="9"/>
                  </a:lnTo>
                  <a:lnTo>
                    <a:pt x="1157" y="4"/>
                  </a:lnTo>
                  <a:lnTo>
                    <a:pt x="1101" y="1"/>
                  </a:lnTo>
                  <a:lnTo>
                    <a:pt x="1044" y="0"/>
                  </a:lnTo>
                  <a:lnTo>
                    <a:pt x="987" y="1"/>
                  </a:lnTo>
                  <a:lnTo>
                    <a:pt x="932" y="3"/>
                  </a:lnTo>
                  <a:lnTo>
                    <a:pt x="878" y="7"/>
                  </a:lnTo>
                  <a:lnTo>
                    <a:pt x="825" y="11"/>
                  </a:lnTo>
                  <a:lnTo>
                    <a:pt x="772" y="18"/>
                  </a:lnTo>
                  <a:lnTo>
                    <a:pt x="720" y="27"/>
                  </a:lnTo>
                  <a:lnTo>
                    <a:pt x="670" y="35"/>
                  </a:lnTo>
                  <a:lnTo>
                    <a:pt x="621" y="47"/>
                  </a:lnTo>
                  <a:lnTo>
                    <a:pt x="574" y="60"/>
                  </a:lnTo>
                  <a:lnTo>
                    <a:pt x="527" y="74"/>
                  </a:lnTo>
                  <a:lnTo>
                    <a:pt x="482" y="88"/>
                  </a:lnTo>
                  <a:lnTo>
                    <a:pt x="439" y="105"/>
                  </a:lnTo>
                  <a:lnTo>
                    <a:pt x="397" y="122"/>
                  </a:lnTo>
                  <a:lnTo>
                    <a:pt x="357" y="140"/>
                  </a:lnTo>
                  <a:lnTo>
                    <a:pt x="319" y="160"/>
                  </a:lnTo>
                  <a:lnTo>
                    <a:pt x="282" y="181"/>
                  </a:lnTo>
                  <a:lnTo>
                    <a:pt x="248" y="202"/>
                  </a:lnTo>
                  <a:lnTo>
                    <a:pt x="215" y="225"/>
                  </a:lnTo>
                  <a:lnTo>
                    <a:pt x="184" y="249"/>
                  </a:lnTo>
                  <a:lnTo>
                    <a:pt x="156" y="275"/>
                  </a:lnTo>
                  <a:lnTo>
                    <a:pt x="129" y="300"/>
                  </a:lnTo>
                  <a:lnTo>
                    <a:pt x="105" y="327"/>
                  </a:lnTo>
                  <a:lnTo>
                    <a:pt x="84" y="355"/>
                  </a:lnTo>
                  <a:lnTo>
                    <a:pt x="64" y="384"/>
                  </a:lnTo>
                  <a:lnTo>
                    <a:pt x="47" y="412"/>
                  </a:lnTo>
                  <a:lnTo>
                    <a:pt x="33" y="443"/>
                  </a:lnTo>
                  <a:lnTo>
                    <a:pt x="20" y="473"/>
                  </a:lnTo>
                  <a:lnTo>
                    <a:pt x="12" y="504"/>
                  </a:lnTo>
                  <a:lnTo>
                    <a:pt x="4" y="537"/>
                  </a:lnTo>
                  <a:lnTo>
                    <a:pt x="2" y="569"/>
                  </a:lnTo>
                  <a:lnTo>
                    <a:pt x="0" y="602"/>
                  </a:lnTo>
                  <a:lnTo>
                    <a:pt x="3" y="634"/>
                  </a:lnTo>
                  <a:lnTo>
                    <a:pt x="7" y="667"/>
                  </a:lnTo>
                  <a:lnTo>
                    <a:pt x="16" y="699"/>
                  </a:lnTo>
                  <a:lnTo>
                    <a:pt x="26" y="730"/>
                  </a:lnTo>
                  <a:lnTo>
                    <a:pt x="40" y="762"/>
                  </a:lnTo>
                  <a:lnTo>
                    <a:pt x="55" y="793"/>
                  </a:lnTo>
                  <a:lnTo>
                    <a:pt x="72" y="822"/>
                  </a:lnTo>
                  <a:lnTo>
                    <a:pt x="94" y="852"/>
                  </a:lnTo>
                  <a:lnTo>
                    <a:pt x="116" y="882"/>
                  </a:lnTo>
                  <a:lnTo>
                    <a:pt x="142" y="910"/>
                  </a:lnTo>
                  <a:lnTo>
                    <a:pt x="169" y="937"/>
                  </a:lnTo>
                  <a:lnTo>
                    <a:pt x="198" y="964"/>
                  </a:lnTo>
                  <a:lnTo>
                    <a:pt x="230" y="991"/>
                  </a:lnTo>
                  <a:lnTo>
                    <a:pt x="264" y="1016"/>
                  </a:lnTo>
                  <a:lnTo>
                    <a:pt x="299" y="1040"/>
                  </a:lnTo>
                  <a:lnTo>
                    <a:pt x="336" y="1065"/>
                  </a:lnTo>
                  <a:lnTo>
                    <a:pt x="376" y="1087"/>
                  </a:lnTo>
                  <a:lnTo>
                    <a:pt x="417" y="1108"/>
                  </a:lnTo>
                  <a:lnTo>
                    <a:pt x="459" y="1130"/>
                  </a:lnTo>
                  <a:lnTo>
                    <a:pt x="503" y="1148"/>
                  </a:lnTo>
                  <a:lnTo>
                    <a:pt x="548" y="1166"/>
                  </a:lnTo>
                  <a:lnTo>
                    <a:pt x="596" y="1183"/>
                  </a:lnTo>
                  <a:lnTo>
                    <a:pt x="645" y="1200"/>
                  </a:lnTo>
                  <a:lnTo>
                    <a:pt x="694" y="1215"/>
                  </a:lnTo>
                  <a:lnTo>
                    <a:pt x="745" y="1229"/>
                  </a:lnTo>
                  <a:lnTo>
                    <a:pt x="798" y="1240"/>
                  </a:lnTo>
                  <a:lnTo>
                    <a:pt x="851" y="1250"/>
                  </a:lnTo>
                  <a:lnTo>
                    <a:pt x="907" y="1260"/>
                  </a:lnTo>
                  <a:lnTo>
                    <a:pt x="962" y="1267"/>
                  </a:lnTo>
                  <a:lnTo>
                    <a:pt x="1019" y="1274"/>
                  </a:lnTo>
                  <a:lnTo>
                    <a:pt x="1075" y="1278"/>
                  </a:lnTo>
                  <a:lnTo>
                    <a:pt x="1122" y="1281"/>
                  </a:lnTo>
                  <a:lnTo>
                    <a:pt x="1170" y="1283"/>
                  </a:lnTo>
                  <a:lnTo>
                    <a:pt x="1217" y="1283"/>
                  </a:lnTo>
                  <a:lnTo>
                    <a:pt x="1264" y="1281"/>
                  </a:lnTo>
                  <a:lnTo>
                    <a:pt x="1310" y="1280"/>
                  </a:lnTo>
                  <a:lnTo>
                    <a:pt x="1356" y="1275"/>
                  </a:lnTo>
                  <a:lnTo>
                    <a:pt x="1401" y="1271"/>
                  </a:lnTo>
                  <a:lnTo>
                    <a:pt x="1446" y="1266"/>
                  </a:lnTo>
                </a:path>
              </a:pathLst>
            </a:custGeom>
            <a:noFill/>
            <a:ln w="28575">
              <a:solidFill>
                <a:schemeClr val="tx1"/>
              </a:solidFill>
              <a:round/>
              <a:headEnd/>
              <a:tailEnd/>
            </a:ln>
          </p:spPr>
          <p:txBody>
            <a:bodyPr/>
            <a:lstStyle/>
            <a:p>
              <a:endParaRPr lang="en-US"/>
            </a:p>
          </p:txBody>
        </p:sp>
        <p:sp>
          <p:nvSpPr>
            <p:cNvPr id="53" name="Freeform 52"/>
            <p:cNvSpPr>
              <a:spLocks/>
            </p:cNvSpPr>
            <p:nvPr/>
          </p:nvSpPr>
          <p:spPr bwMode="auto">
            <a:xfrm>
              <a:off x="3323" y="1080"/>
              <a:ext cx="59" cy="71"/>
            </a:xfrm>
            <a:custGeom>
              <a:avLst/>
              <a:gdLst>
                <a:gd name="T0" fmla="*/ 26 w 222"/>
                <a:gd name="T1" fmla="*/ 139 h 139"/>
                <a:gd name="T2" fmla="*/ 222 w 222"/>
                <a:gd name="T3" fmla="*/ 29 h 139"/>
                <a:gd name="T4" fmla="*/ 0 w 222"/>
                <a:gd name="T5" fmla="*/ 0 h 139"/>
                <a:gd name="T6" fmla="*/ 26 w 222"/>
                <a:gd name="T7" fmla="*/ 139 h 139"/>
                <a:gd name="T8" fmla="*/ 0 60000 65536"/>
                <a:gd name="T9" fmla="*/ 0 60000 65536"/>
                <a:gd name="T10" fmla="*/ 0 60000 65536"/>
                <a:gd name="T11" fmla="*/ 0 60000 65536"/>
                <a:gd name="T12" fmla="*/ 0 w 222"/>
                <a:gd name="T13" fmla="*/ 0 h 139"/>
                <a:gd name="T14" fmla="*/ 222 w 222"/>
                <a:gd name="T15" fmla="*/ 139 h 139"/>
              </a:gdLst>
              <a:ahLst/>
              <a:cxnLst>
                <a:cxn ang="T8">
                  <a:pos x="T0" y="T1"/>
                </a:cxn>
                <a:cxn ang="T9">
                  <a:pos x="T2" y="T3"/>
                </a:cxn>
                <a:cxn ang="T10">
                  <a:pos x="T4" y="T5"/>
                </a:cxn>
                <a:cxn ang="T11">
                  <a:pos x="T6" y="T7"/>
                </a:cxn>
              </a:cxnLst>
              <a:rect l="T12" t="T13" r="T14" b="T15"/>
              <a:pathLst>
                <a:path w="222" h="139">
                  <a:moveTo>
                    <a:pt x="26" y="139"/>
                  </a:moveTo>
                  <a:lnTo>
                    <a:pt x="222" y="29"/>
                  </a:lnTo>
                  <a:lnTo>
                    <a:pt x="0" y="0"/>
                  </a:lnTo>
                  <a:lnTo>
                    <a:pt x="26" y="139"/>
                  </a:lnTo>
                  <a:close/>
                </a:path>
              </a:pathLst>
            </a:custGeom>
            <a:solidFill>
              <a:schemeClr val="tx2"/>
            </a:solidFill>
            <a:ln w="9525">
              <a:solidFill>
                <a:schemeClr val="tx1"/>
              </a:solidFill>
              <a:round/>
              <a:headEnd/>
              <a:tailEnd/>
            </a:ln>
          </p:spPr>
          <p:txBody>
            <a:bodyPr/>
            <a:lstStyle/>
            <a:p>
              <a:endParaRPr lang="en-US"/>
            </a:p>
          </p:txBody>
        </p:sp>
      </p:grpSp>
      <p:grpSp>
        <p:nvGrpSpPr>
          <p:cNvPr id="54" name="Group 53"/>
          <p:cNvGrpSpPr>
            <a:grpSpLocks/>
          </p:cNvGrpSpPr>
          <p:nvPr/>
        </p:nvGrpSpPr>
        <p:grpSpPr bwMode="auto">
          <a:xfrm>
            <a:off x="5048250" y="2693988"/>
            <a:ext cx="414338" cy="336550"/>
            <a:chOff x="3180" y="1449"/>
            <a:chExt cx="261" cy="212"/>
          </a:xfrm>
        </p:grpSpPr>
        <p:sp>
          <p:nvSpPr>
            <p:cNvPr id="55" name="AutoShape 54"/>
            <p:cNvSpPr>
              <a:spLocks noChangeAspect="1" noChangeArrowheads="1" noTextEdit="1"/>
            </p:cNvSpPr>
            <p:nvPr/>
          </p:nvSpPr>
          <p:spPr bwMode="auto">
            <a:xfrm>
              <a:off x="3180" y="1449"/>
              <a:ext cx="261" cy="207"/>
            </a:xfrm>
            <a:prstGeom prst="rect">
              <a:avLst/>
            </a:prstGeom>
            <a:noFill/>
            <a:ln w="9525">
              <a:noFill/>
              <a:miter lim="800000"/>
              <a:headEnd/>
              <a:tailEnd/>
            </a:ln>
          </p:spPr>
          <p:txBody>
            <a:bodyPr/>
            <a:lstStyle/>
            <a:p>
              <a:endParaRPr lang="en-US"/>
            </a:p>
          </p:txBody>
        </p:sp>
        <p:sp>
          <p:nvSpPr>
            <p:cNvPr id="56" name="Freeform 55"/>
            <p:cNvSpPr>
              <a:spLocks/>
            </p:cNvSpPr>
            <p:nvPr/>
          </p:nvSpPr>
          <p:spPr bwMode="auto">
            <a:xfrm>
              <a:off x="3203" y="1477"/>
              <a:ext cx="215" cy="150"/>
            </a:xfrm>
            <a:custGeom>
              <a:avLst/>
              <a:gdLst>
                <a:gd name="T0" fmla="*/ 2232 w 2232"/>
                <a:gd name="T1" fmla="*/ 681 h 1283"/>
                <a:gd name="T2" fmla="*/ 2225 w 2232"/>
                <a:gd name="T3" fmla="*/ 616 h 1283"/>
                <a:gd name="T4" fmla="*/ 2207 w 2232"/>
                <a:gd name="T5" fmla="*/ 552 h 1283"/>
                <a:gd name="T6" fmla="*/ 2179 w 2232"/>
                <a:gd name="T7" fmla="*/ 490 h 1283"/>
                <a:gd name="T8" fmla="*/ 2140 w 2232"/>
                <a:gd name="T9" fmla="*/ 430 h 1283"/>
                <a:gd name="T10" fmla="*/ 2092 w 2232"/>
                <a:gd name="T11" fmla="*/ 372 h 1283"/>
                <a:gd name="T12" fmla="*/ 2036 w 2232"/>
                <a:gd name="T13" fmla="*/ 319 h 1283"/>
                <a:gd name="T14" fmla="*/ 1970 w 2232"/>
                <a:gd name="T15" fmla="*/ 266 h 1283"/>
                <a:gd name="T16" fmla="*/ 1897 w 2232"/>
                <a:gd name="T17" fmla="*/ 218 h 1283"/>
                <a:gd name="T18" fmla="*/ 1817 w 2232"/>
                <a:gd name="T19" fmla="*/ 174 h 1283"/>
                <a:gd name="T20" fmla="*/ 1730 w 2232"/>
                <a:gd name="T21" fmla="*/ 135 h 1283"/>
                <a:gd name="T22" fmla="*/ 1638 w 2232"/>
                <a:gd name="T23" fmla="*/ 98 h 1283"/>
                <a:gd name="T24" fmla="*/ 1538 w 2232"/>
                <a:gd name="T25" fmla="*/ 68 h 1283"/>
                <a:gd name="T26" fmla="*/ 1435 w 2232"/>
                <a:gd name="T27" fmla="*/ 43 h 1283"/>
                <a:gd name="T28" fmla="*/ 1327 w 2232"/>
                <a:gd name="T29" fmla="*/ 23 h 1283"/>
                <a:gd name="T30" fmla="*/ 1215 w 2232"/>
                <a:gd name="T31" fmla="*/ 9 h 1283"/>
                <a:gd name="T32" fmla="*/ 1101 w 2232"/>
                <a:gd name="T33" fmla="*/ 1 h 1283"/>
                <a:gd name="T34" fmla="*/ 987 w 2232"/>
                <a:gd name="T35" fmla="*/ 1 h 1283"/>
                <a:gd name="T36" fmla="*/ 878 w 2232"/>
                <a:gd name="T37" fmla="*/ 7 h 1283"/>
                <a:gd name="T38" fmla="*/ 772 w 2232"/>
                <a:gd name="T39" fmla="*/ 18 h 1283"/>
                <a:gd name="T40" fmla="*/ 670 w 2232"/>
                <a:gd name="T41" fmla="*/ 35 h 1283"/>
                <a:gd name="T42" fmla="*/ 574 w 2232"/>
                <a:gd name="T43" fmla="*/ 60 h 1283"/>
                <a:gd name="T44" fmla="*/ 482 w 2232"/>
                <a:gd name="T45" fmla="*/ 88 h 1283"/>
                <a:gd name="T46" fmla="*/ 397 w 2232"/>
                <a:gd name="T47" fmla="*/ 122 h 1283"/>
                <a:gd name="T48" fmla="*/ 319 w 2232"/>
                <a:gd name="T49" fmla="*/ 160 h 1283"/>
                <a:gd name="T50" fmla="*/ 248 w 2232"/>
                <a:gd name="T51" fmla="*/ 202 h 1283"/>
                <a:gd name="T52" fmla="*/ 184 w 2232"/>
                <a:gd name="T53" fmla="*/ 249 h 1283"/>
                <a:gd name="T54" fmla="*/ 129 w 2232"/>
                <a:gd name="T55" fmla="*/ 300 h 1283"/>
                <a:gd name="T56" fmla="*/ 84 w 2232"/>
                <a:gd name="T57" fmla="*/ 355 h 1283"/>
                <a:gd name="T58" fmla="*/ 47 w 2232"/>
                <a:gd name="T59" fmla="*/ 412 h 1283"/>
                <a:gd name="T60" fmla="*/ 20 w 2232"/>
                <a:gd name="T61" fmla="*/ 473 h 1283"/>
                <a:gd name="T62" fmla="*/ 4 w 2232"/>
                <a:gd name="T63" fmla="*/ 537 h 1283"/>
                <a:gd name="T64" fmla="*/ 2 w 2232"/>
                <a:gd name="T65" fmla="*/ 569 h 1283"/>
                <a:gd name="T66" fmla="*/ 3 w 2232"/>
                <a:gd name="T67" fmla="*/ 634 h 1283"/>
                <a:gd name="T68" fmla="*/ 16 w 2232"/>
                <a:gd name="T69" fmla="*/ 699 h 1283"/>
                <a:gd name="T70" fmla="*/ 40 w 2232"/>
                <a:gd name="T71" fmla="*/ 762 h 1283"/>
                <a:gd name="T72" fmla="*/ 72 w 2232"/>
                <a:gd name="T73" fmla="*/ 822 h 1283"/>
                <a:gd name="T74" fmla="*/ 116 w 2232"/>
                <a:gd name="T75" fmla="*/ 882 h 1283"/>
                <a:gd name="T76" fmla="*/ 169 w 2232"/>
                <a:gd name="T77" fmla="*/ 937 h 1283"/>
                <a:gd name="T78" fmla="*/ 230 w 2232"/>
                <a:gd name="T79" fmla="*/ 991 h 1283"/>
                <a:gd name="T80" fmla="*/ 299 w 2232"/>
                <a:gd name="T81" fmla="*/ 1040 h 1283"/>
                <a:gd name="T82" fmla="*/ 376 w 2232"/>
                <a:gd name="T83" fmla="*/ 1087 h 1283"/>
                <a:gd name="T84" fmla="*/ 459 w 2232"/>
                <a:gd name="T85" fmla="*/ 1130 h 1283"/>
                <a:gd name="T86" fmla="*/ 548 w 2232"/>
                <a:gd name="T87" fmla="*/ 1166 h 1283"/>
                <a:gd name="T88" fmla="*/ 645 w 2232"/>
                <a:gd name="T89" fmla="*/ 1200 h 1283"/>
                <a:gd name="T90" fmla="*/ 745 w 2232"/>
                <a:gd name="T91" fmla="*/ 1229 h 1283"/>
                <a:gd name="T92" fmla="*/ 851 w 2232"/>
                <a:gd name="T93" fmla="*/ 1250 h 1283"/>
                <a:gd name="T94" fmla="*/ 962 w 2232"/>
                <a:gd name="T95" fmla="*/ 1267 h 1283"/>
                <a:gd name="T96" fmla="*/ 1075 w 2232"/>
                <a:gd name="T97" fmla="*/ 1278 h 1283"/>
                <a:gd name="T98" fmla="*/ 1170 w 2232"/>
                <a:gd name="T99" fmla="*/ 1283 h 1283"/>
                <a:gd name="T100" fmla="*/ 1264 w 2232"/>
                <a:gd name="T101" fmla="*/ 1281 h 1283"/>
                <a:gd name="T102" fmla="*/ 1356 w 2232"/>
                <a:gd name="T103" fmla="*/ 1275 h 1283"/>
                <a:gd name="T104" fmla="*/ 1446 w 2232"/>
                <a:gd name="T105" fmla="*/ 1266 h 1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2"/>
                <a:gd name="T160" fmla="*/ 0 h 1283"/>
                <a:gd name="T161" fmla="*/ 2232 w 2232"/>
                <a:gd name="T162" fmla="*/ 1283 h 1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2" h="1283">
                  <a:moveTo>
                    <a:pt x="2232" y="713"/>
                  </a:moveTo>
                  <a:lnTo>
                    <a:pt x="2232" y="681"/>
                  </a:lnTo>
                  <a:lnTo>
                    <a:pt x="2231" y="648"/>
                  </a:lnTo>
                  <a:lnTo>
                    <a:pt x="2225" y="616"/>
                  </a:lnTo>
                  <a:lnTo>
                    <a:pt x="2217" y="583"/>
                  </a:lnTo>
                  <a:lnTo>
                    <a:pt x="2207" y="552"/>
                  </a:lnTo>
                  <a:lnTo>
                    <a:pt x="2194" y="521"/>
                  </a:lnTo>
                  <a:lnTo>
                    <a:pt x="2179" y="490"/>
                  </a:lnTo>
                  <a:lnTo>
                    <a:pt x="2160" y="460"/>
                  </a:lnTo>
                  <a:lnTo>
                    <a:pt x="2140" y="430"/>
                  </a:lnTo>
                  <a:lnTo>
                    <a:pt x="2116" y="401"/>
                  </a:lnTo>
                  <a:lnTo>
                    <a:pt x="2092" y="372"/>
                  </a:lnTo>
                  <a:lnTo>
                    <a:pt x="2064" y="345"/>
                  </a:lnTo>
                  <a:lnTo>
                    <a:pt x="2036" y="319"/>
                  </a:lnTo>
                  <a:lnTo>
                    <a:pt x="2003" y="292"/>
                  </a:lnTo>
                  <a:lnTo>
                    <a:pt x="1970" y="266"/>
                  </a:lnTo>
                  <a:lnTo>
                    <a:pt x="1935" y="242"/>
                  </a:lnTo>
                  <a:lnTo>
                    <a:pt x="1897" y="218"/>
                  </a:lnTo>
                  <a:lnTo>
                    <a:pt x="1857" y="195"/>
                  </a:lnTo>
                  <a:lnTo>
                    <a:pt x="1817" y="174"/>
                  </a:lnTo>
                  <a:lnTo>
                    <a:pt x="1775" y="153"/>
                  </a:lnTo>
                  <a:lnTo>
                    <a:pt x="1730" y="135"/>
                  </a:lnTo>
                  <a:lnTo>
                    <a:pt x="1684" y="116"/>
                  </a:lnTo>
                  <a:lnTo>
                    <a:pt x="1638" y="98"/>
                  </a:lnTo>
                  <a:lnTo>
                    <a:pt x="1588" y="82"/>
                  </a:lnTo>
                  <a:lnTo>
                    <a:pt x="1538" y="68"/>
                  </a:lnTo>
                  <a:lnTo>
                    <a:pt x="1487" y="54"/>
                  </a:lnTo>
                  <a:lnTo>
                    <a:pt x="1435" y="43"/>
                  </a:lnTo>
                  <a:lnTo>
                    <a:pt x="1381" y="31"/>
                  </a:lnTo>
                  <a:lnTo>
                    <a:pt x="1327" y="23"/>
                  </a:lnTo>
                  <a:lnTo>
                    <a:pt x="1272" y="16"/>
                  </a:lnTo>
                  <a:lnTo>
                    <a:pt x="1215" y="9"/>
                  </a:lnTo>
                  <a:lnTo>
                    <a:pt x="1157" y="4"/>
                  </a:lnTo>
                  <a:lnTo>
                    <a:pt x="1101" y="1"/>
                  </a:lnTo>
                  <a:lnTo>
                    <a:pt x="1044" y="0"/>
                  </a:lnTo>
                  <a:lnTo>
                    <a:pt x="987" y="1"/>
                  </a:lnTo>
                  <a:lnTo>
                    <a:pt x="932" y="3"/>
                  </a:lnTo>
                  <a:lnTo>
                    <a:pt x="878" y="7"/>
                  </a:lnTo>
                  <a:lnTo>
                    <a:pt x="825" y="11"/>
                  </a:lnTo>
                  <a:lnTo>
                    <a:pt x="772" y="18"/>
                  </a:lnTo>
                  <a:lnTo>
                    <a:pt x="720" y="27"/>
                  </a:lnTo>
                  <a:lnTo>
                    <a:pt x="670" y="35"/>
                  </a:lnTo>
                  <a:lnTo>
                    <a:pt x="621" y="47"/>
                  </a:lnTo>
                  <a:lnTo>
                    <a:pt x="574" y="60"/>
                  </a:lnTo>
                  <a:lnTo>
                    <a:pt x="527" y="74"/>
                  </a:lnTo>
                  <a:lnTo>
                    <a:pt x="482" y="88"/>
                  </a:lnTo>
                  <a:lnTo>
                    <a:pt x="439" y="105"/>
                  </a:lnTo>
                  <a:lnTo>
                    <a:pt x="397" y="122"/>
                  </a:lnTo>
                  <a:lnTo>
                    <a:pt x="357" y="140"/>
                  </a:lnTo>
                  <a:lnTo>
                    <a:pt x="319" y="160"/>
                  </a:lnTo>
                  <a:lnTo>
                    <a:pt x="282" y="181"/>
                  </a:lnTo>
                  <a:lnTo>
                    <a:pt x="248" y="202"/>
                  </a:lnTo>
                  <a:lnTo>
                    <a:pt x="215" y="225"/>
                  </a:lnTo>
                  <a:lnTo>
                    <a:pt x="184" y="249"/>
                  </a:lnTo>
                  <a:lnTo>
                    <a:pt x="156" y="275"/>
                  </a:lnTo>
                  <a:lnTo>
                    <a:pt x="129" y="300"/>
                  </a:lnTo>
                  <a:lnTo>
                    <a:pt x="105" y="327"/>
                  </a:lnTo>
                  <a:lnTo>
                    <a:pt x="84" y="355"/>
                  </a:lnTo>
                  <a:lnTo>
                    <a:pt x="64" y="384"/>
                  </a:lnTo>
                  <a:lnTo>
                    <a:pt x="47" y="412"/>
                  </a:lnTo>
                  <a:lnTo>
                    <a:pt x="33" y="443"/>
                  </a:lnTo>
                  <a:lnTo>
                    <a:pt x="20" y="473"/>
                  </a:lnTo>
                  <a:lnTo>
                    <a:pt x="12" y="504"/>
                  </a:lnTo>
                  <a:lnTo>
                    <a:pt x="4" y="537"/>
                  </a:lnTo>
                  <a:lnTo>
                    <a:pt x="2" y="569"/>
                  </a:lnTo>
                  <a:lnTo>
                    <a:pt x="0" y="602"/>
                  </a:lnTo>
                  <a:lnTo>
                    <a:pt x="3" y="634"/>
                  </a:lnTo>
                  <a:lnTo>
                    <a:pt x="7" y="667"/>
                  </a:lnTo>
                  <a:lnTo>
                    <a:pt x="16" y="699"/>
                  </a:lnTo>
                  <a:lnTo>
                    <a:pt x="26" y="730"/>
                  </a:lnTo>
                  <a:lnTo>
                    <a:pt x="40" y="762"/>
                  </a:lnTo>
                  <a:lnTo>
                    <a:pt x="55" y="793"/>
                  </a:lnTo>
                  <a:lnTo>
                    <a:pt x="72" y="822"/>
                  </a:lnTo>
                  <a:lnTo>
                    <a:pt x="94" y="852"/>
                  </a:lnTo>
                  <a:lnTo>
                    <a:pt x="116" y="882"/>
                  </a:lnTo>
                  <a:lnTo>
                    <a:pt x="142" y="910"/>
                  </a:lnTo>
                  <a:lnTo>
                    <a:pt x="169" y="937"/>
                  </a:lnTo>
                  <a:lnTo>
                    <a:pt x="198" y="964"/>
                  </a:lnTo>
                  <a:lnTo>
                    <a:pt x="230" y="991"/>
                  </a:lnTo>
                  <a:lnTo>
                    <a:pt x="264" y="1016"/>
                  </a:lnTo>
                  <a:lnTo>
                    <a:pt x="299" y="1040"/>
                  </a:lnTo>
                  <a:lnTo>
                    <a:pt x="336" y="1065"/>
                  </a:lnTo>
                  <a:lnTo>
                    <a:pt x="376" y="1087"/>
                  </a:lnTo>
                  <a:lnTo>
                    <a:pt x="417" y="1108"/>
                  </a:lnTo>
                  <a:lnTo>
                    <a:pt x="459" y="1130"/>
                  </a:lnTo>
                  <a:lnTo>
                    <a:pt x="503" y="1148"/>
                  </a:lnTo>
                  <a:lnTo>
                    <a:pt x="548" y="1166"/>
                  </a:lnTo>
                  <a:lnTo>
                    <a:pt x="596" y="1183"/>
                  </a:lnTo>
                  <a:lnTo>
                    <a:pt x="645" y="1200"/>
                  </a:lnTo>
                  <a:lnTo>
                    <a:pt x="694" y="1215"/>
                  </a:lnTo>
                  <a:lnTo>
                    <a:pt x="745" y="1229"/>
                  </a:lnTo>
                  <a:lnTo>
                    <a:pt x="798" y="1240"/>
                  </a:lnTo>
                  <a:lnTo>
                    <a:pt x="851" y="1250"/>
                  </a:lnTo>
                  <a:lnTo>
                    <a:pt x="907" y="1260"/>
                  </a:lnTo>
                  <a:lnTo>
                    <a:pt x="962" y="1267"/>
                  </a:lnTo>
                  <a:lnTo>
                    <a:pt x="1019" y="1274"/>
                  </a:lnTo>
                  <a:lnTo>
                    <a:pt x="1075" y="1278"/>
                  </a:lnTo>
                  <a:lnTo>
                    <a:pt x="1122" y="1281"/>
                  </a:lnTo>
                  <a:lnTo>
                    <a:pt x="1170" y="1283"/>
                  </a:lnTo>
                  <a:lnTo>
                    <a:pt x="1217" y="1283"/>
                  </a:lnTo>
                  <a:lnTo>
                    <a:pt x="1264" y="1281"/>
                  </a:lnTo>
                  <a:lnTo>
                    <a:pt x="1310" y="1280"/>
                  </a:lnTo>
                  <a:lnTo>
                    <a:pt x="1356" y="1275"/>
                  </a:lnTo>
                  <a:lnTo>
                    <a:pt x="1401" y="1271"/>
                  </a:lnTo>
                  <a:lnTo>
                    <a:pt x="1446" y="1266"/>
                  </a:lnTo>
                </a:path>
              </a:pathLst>
            </a:custGeom>
            <a:noFill/>
            <a:ln w="28575">
              <a:solidFill>
                <a:schemeClr val="tx1"/>
              </a:solidFill>
              <a:round/>
              <a:headEnd/>
              <a:tailEnd/>
            </a:ln>
          </p:spPr>
          <p:txBody>
            <a:bodyPr/>
            <a:lstStyle/>
            <a:p>
              <a:endParaRPr lang="en-US"/>
            </a:p>
          </p:txBody>
        </p:sp>
        <p:sp>
          <p:nvSpPr>
            <p:cNvPr id="57" name="Freeform 56"/>
            <p:cNvSpPr>
              <a:spLocks/>
            </p:cNvSpPr>
            <p:nvPr/>
          </p:nvSpPr>
          <p:spPr bwMode="auto">
            <a:xfrm>
              <a:off x="3348" y="1599"/>
              <a:ext cx="50" cy="62"/>
            </a:xfrm>
            <a:custGeom>
              <a:avLst/>
              <a:gdLst>
                <a:gd name="T0" fmla="*/ 26 w 222"/>
                <a:gd name="T1" fmla="*/ 139 h 139"/>
                <a:gd name="T2" fmla="*/ 222 w 222"/>
                <a:gd name="T3" fmla="*/ 29 h 139"/>
                <a:gd name="T4" fmla="*/ 0 w 222"/>
                <a:gd name="T5" fmla="*/ 0 h 139"/>
                <a:gd name="T6" fmla="*/ 26 w 222"/>
                <a:gd name="T7" fmla="*/ 139 h 139"/>
                <a:gd name="T8" fmla="*/ 0 60000 65536"/>
                <a:gd name="T9" fmla="*/ 0 60000 65536"/>
                <a:gd name="T10" fmla="*/ 0 60000 65536"/>
                <a:gd name="T11" fmla="*/ 0 60000 65536"/>
                <a:gd name="T12" fmla="*/ 0 w 222"/>
                <a:gd name="T13" fmla="*/ 0 h 139"/>
                <a:gd name="T14" fmla="*/ 222 w 222"/>
                <a:gd name="T15" fmla="*/ 139 h 139"/>
              </a:gdLst>
              <a:ahLst/>
              <a:cxnLst>
                <a:cxn ang="T8">
                  <a:pos x="T0" y="T1"/>
                </a:cxn>
                <a:cxn ang="T9">
                  <a:pos x="T2" y="T3"/>
                </a:cxn>
                <a:cxn ang="T10">
                  <a:pos x="T4" y="T5"/>
                </a:cxn>
                <a:cxn ang="T11">
                  <a:pos x="T6" y="T7"/>
                </a:cxn>
              </a:cxnLst>
              <a:rect l="T12" t="T13" r="T14" b="T15"/>
              <a:pathLst>
                <a:path w="222" h="139">
                  <a:moveTo>
                    <a:pt x="26" y="139"/>
                  </a:moveTo>
                  <a:lnTo>
                    <a:pt x="222" y="29"/>
                  </a:lnTo>
                  <a:lnTo>
                    <a:pt x="0" y="0"/>
                  </a:lnTo>
                  <a:lnTo>
                    <a:pt x="26" y="139"/>
                  </a:lnTo>
                  <a:close/>
                </a:path>
              </a:pathLst>
            </a:custGeom>
            <a:solidFill>
              <a:schemeClr val="tx2"/>
            </a:solidFill>
            <a:ln w="9525">
              <a:solidFill>
                <a:schemeClr val="tx1"/>
              </a:solidFill>
              <a:round/>
              <a:headEnd/>
              <a:tailEnd/>
            </a:ln>
          </p:spPr>
          <p:txBody>
            <a:bodyPr/>
            <a:lstStyle/>
            <a:p>
              <a:endParaRPr lang="en-US"/>
            </a:p>
          </p:txBody>
        </p:sp>
      </p:grpSp>
      <p:grpSp>
        <p:nvGrpSpPr>
          <p:cNvPr id="58" name="Group 57"/>
          <p:cNvGrpSpPr>
            <a:grpSpLocks/>
          </p:cNvGrpSpPr>
          <p:nvPr/>
        </p:nvGrpSpPr>
        <p:grpSpPr bwMode="auto">
          <a:xfrm>
            <a:off x="5043488" y="3532188"/>
            <a:ext cx="414337" cy="328612"/>
            <a:chOff x="3177" y="1977"/>
            <a:chExt cx="261" cy="207"/>
          </a:xfrm>
        </p:grpSpPr>
        <p:sp>
          <p:nvSpPr>
            <p:cNvPr id="59" name="AutoShape 58"/>
            <p:cNvSpPr>
              <a:spLocks noChangeAspect="1" noChangeArrowheads="1" noTextEdit="1"/>
            </p:cNvSpPr>
            <p:nvPr/>
          </p:nvSpPr>
          <p:spPr bwMode="auto">
            <a:xfrm>
              <a:off x="3177" y="1977"/>
              <a:ext cx="261" cy="207"/>
            </a:xfrm>
            <a:prstGeom prst="rect">
              <a:avLst/>
            </a:prstGeom>
            <a:noFill/>
            <a:ln w="9525">
              <a:noFill/>
              <a:miter lim="800000"/>
              <a:headEnd/>
              <a:tailEnd/>
            </a:ln>
          </p:spPr>
          <p:txBody>
            <a:bodyPr/>
            <a:lstStyle/>
            <a:p>
              <a:endParaRPr lang="en-US"/>
            </a:p>
          </p:txBody>
        </p:sp>
        <p:sp>
          <p:nvSpPr>
            <p:cNvPr id="60" name="Freeform 59"/>
            <p:cNvSpPr>
              <a:spLocks/>
            </p:cNvSpPr>
            <p:nvPr/>
          </p:nvSpPr>
          <p:spPr bwMode="auto">
            <a:xfrm>
              <a:off x="3200" y="2005"/>
              <a:ext cx="215" cy="150"/>
            </a:xfrm>
            <a:custGeom>
              <a:avLst/>
              <a:gdLst>
                <a:gd name="T0" fmla="*/ 2232 w 2232"/>
                <a:gd name="T1" fmla="*/ 681 h 1283"/>
                <a:gd name="T2" fmla="*/ 2225 w 2232"/>
                <a:gd name="T3" fmla="*/ 616 h 1283"/>
                <a:gd name="T4" fmla="*/ 2207 w 2232"/>
                <a:gd name="T5" fmla="*/ 552 h 1283"/>
                <a:gd name="T6" fmla="*/ 2179 w 2232"/>
                <a:gd name="T7" fmla="*/ 490 h 1283"/>
                <a:gd name="T8" fmla="*/ 2140 w 2232"/>
                <a:gd name="T9" fmla="*/ 430 h 1283"/>
                <a:gd name="T10" fmla="*/ 2092 w 2232"/>
                <a:gd name="T11" fmla="*/ 372 h 1283"/>
                <a:gd name="T12" fmla="*/ 2036 w 2232"/>
                <a:gd name="T13" fmla="*/ 319 h 1283"/>
                <a:gd name="T14" fmla="*/ 1970 w 2232"/>
                <a:gd name="T15" fmla="*/ 266 h 1283"/>
                <a:gd name="T16" fmla="*/ 1897 w 2232"/>
                <a:gd name="T17" fmla="*/ 218 h 1283"/>
                <a:gd name="T18" fmla="*/ 1817 w 2232"/>
                <a:gd name="T19" fmla="*/ 174 h 1283"/>
                <a:gd name="T20" fmla="*/ 1730 w 2232"/>
                <a:gd name="T21" fmla="*/ 135 h 1283"/>
                <a:gd name="T22" fmla="*/ 1638 w 2232"/>
                <a:gd name="T23" fmla="*/ 98 h 1283"/>
                <a:gd name="T24" fmla="*/ 1538 w 2232"/>
                <a:gd name="T25" fmla="*/ 68 h 1283"/>
                <a:gd name="T26" fmla="*/ 1435 w 2232"/>
                <a:gd name="T27" fmla="*/ 43 h 1283"/>
                <a:gd name="T28" fmla="*/ 1327 w 2232"/>
                <a:gd name="T29" fmla="*/ 23 h 1283"/>
                <a:gd name="T30" fmla="*/ 1215 w 2232"/>
                <a:gd name="T31" fmla="*/ 9 h 1283"/>
                <a:gd name="T32" fmla="*/ 1101 w 2232"/>
                <a:gd name="T33" fmla="*/ 1 h 1283"/>
                <a:gd name="T34" fmla="*/ 987 w 2232"/>
                <a:gd name="T35" fmla="*/ 1 h 1283"/>
                <a:gd name="T36" fmla="*/ 878 w 2232"/>
                <a:gd name="T37" fmla="*/ 7 h 1283"/>
                <a:gd name="T38" fmla="*/ 772 w 2232"/>
                <a:gd name="T39" fmla="*/ 18 h 1283"/>
                <a:gd name="T40" fmla="*/ 670 w 2232"/>
                <a:gd name="T41" fmla="*/ 35 h 1283"/>
                <a:gd name="T42" fmla="*/ 574 w 2232"/>
                <a:gd name="T43" fmla="*/ 60 h 1283"/>
                <a:gd name="T44" fmla="*/ 482 w 2232"/>
                <a:gd name="T45" fmla="*/ 88 h 1283"/>
                <a:gd name="T46" fmla="*/ 397 w 2232"/>
                <a:gd name="T47" fmla="*/ 122 h 1283"/>
                <a:gd name="T48" fmla="*/ 319 w 2232"/>
                <a:gd name="T49" fmla="*/ 160 h 1283"/>
                <a:gd name="T50" fmla="*/ 248 w 2232"/>
                <a:gd name="T51" fmla="*/ 202 h 1283"/>
                <a:gd name="T52" fmla="*/ 184 w 2232"/>
                <a:gd name="T53" fmla="*/ 249 h 1283"/>
                <a:gd name="T54" fmla="*/ 129 w 2232"/>
                <a:gd name="T55" fmla="*/ 300 h 1283"/>
                <a:gd name="T56" fmla="*/ 84 w 2232"/>
                <a:gd name="T57" fmla="*/ 355 h 1283"/>
                <a:gd name="T58" fmla="*/ 47 w 2232"/>
                <a:gd name="T59" fmla="*/ 412 h 1283"/>
                <a:gd name="T60" fmla="*/ 20 w 2232"/>
                <a:gd name="T61" fmla="*/ 473 h 1283"/>
                <a:gd name="T62" fmla="*/ 4 w 2232"/>
                <a:gd name="T63" fmla="*/ 537 h 1283"/>
                <a:gd name="T64" fmla="*/ 2 w 2232"/>
                <a:gd name="T65" fmla="*/ 569 h 1283"/>
                <a:gd name="T66" fmla="*/ 3 w 2232"/>
                <a:gd name="T67" fmla="*/ 634 h 1283"/>
                <a:gd name="T68" fmla="*/ 16 w 2232"/>
                <a:gd name="T69" fmla="*/ 699 h 1283"/>
                <a:gd name="T70" fmla="*/ 40 w 2232"/>
                <a:gd name="T71" fmla="*/ 762 h 1283"/>
                <a:gd name="T72" fmla="*/ 72 w 2232"/>
                <a:gd name="T73" fmla="*/ 822 h 1283"/>
                <a:gd name="T74" fmla="*/ 116 w 2232"/>
                <a:gd name="T75" fmla="*/ 882 h 1283"/>
                <a:gd name="T76" fmla="*/ 169 w 2232"/>
                <a:gd name="T77" fmla="*/ 937 h 1283"/>
                <a:gd name="T78" fmla="*/ 230 w 2232"/>
                <a:gd name="T79" fmla="*/ 991 h 1283"/>
                <a:gd name="T80" fmla="*/ 299 w 2232"/>
                <a:gd name="T81" fmla="*/ 1040 h 1283"/>
                <a:gd name="T82" fmla="*/ 376 w 2232"/>
                <a:gd name="T83" fmla="*/ 1087 h 1283"/>
                <a:gd name="T84" fmla="*/ 459 w 2232"/>
                <a:gd name="T85" fmla="*/ 1130 h 1283"/>
                <a:gd name="T86" fmla="*/ 548 w 2232"/>
                <a:gd name="T87" fmla="*/ 1166 h 1283"/>
                <a:gd name="T88" fmla="*/ 645 w 2232"/>
                <a:gd name="T89" fmla="*/ 1200 h 1283"/>
                <a:gd name="T90" fmla="*/ 745 w 2232"/>
                <a:gd name="T91" fmla="*/ 1229 h 1283"/>
                <a:gd name="T92" fmla="*/ 851 w 2232"/>
                <a:gd name="T93" fmla="*/ 1250 h 1283"/>
                <a:gd name="T94" fmla="*/ 962 w 2232"/>
                <a:gd name="T95" fmla="*/ 1267 h 1283"/>
                <a:gd name="T96" fmla="*/ 1075 w 2232"/>
                <a:gd name="T97" fmla="*/ 1278 h 1283"/>
                <a:gd name="T98" fmla="*/ 1170 w 2232"/>
                <a:gd name="T99" fmla="*/ 1283 h 1283"/>
                <a:gd name="T100" fmla="*/ 1264 w 2232"/>
                <a:gd name="T101" fmla="*/ 1281 h 1283"/>
                <a:gd name="T102" fmla="*/ 1356 w 2232"/>
                <a:gd name="T103" fmla="*/ 1275 h 1283"/>
                <a:gd name="T104" fmla="*/ 1446 w 2232"/>
                <a:gd name="T105" fmla="*/ 1266 h 1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2"/>
                <a:gd name="T160" fmla="*/ 0 h 1283"/>
                <a:gd name="T161" fmla="*/ 2232 w 2232"/>
                <a:gd name="T162" fmla="*/ 1283 h 1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2" h="1283">
                  <a:moveTo>
                    <a:pt x="2232" y="713"/>
                  </a:moveTo>
                  <a:lnTo>
                    <a:pt x="2232" y="681"/>
                  </a:lnTo>
                  <a:lnTo>
                    <a:pt x="2231" y="648"/>
                  </a:lnTo>
                  <a:lnTo>
                    <a:pt x="2225" y="616"/>
                  </a:lnTo>
                  <a:lnTo>
                    <a:pt x="2217" y="583"/>
                  </a:lnTo>
                  <a:lnTo>
                    <a:pt x="2207" y="552"/>
                  </a:lnTo>
                  <a:lnTo>
                    <a:pt x="2194" y="521"/>
                  </a:lnTo>
                  <a:lnTo>
                    <a:pt x="2179" y="490"/>
                  </a:lnTo>
                  <a:lnTo>
                    <a:pt x="2160" y="460"/>
                  </a:lnTo>
                  <a:lnTo>
                    <a:pt x="2140" y="430"/>
                  </a:lnTo>
                  <a:lnTo>
                    <a:pt x="2116" y="401"/>
                  </a:lnTo>
                  <a:lnTo>
                    <a:pt x="2092" y="372"/>
                  </a:lnTo>
                  <a:lnTo>
                    <a:pt x="2064" y="345"/>
                  </a:lnTo>
                  <a:lnTo>
                    <a:pt x="2036" y="319"/>
                  </a:lnTo>
                  <a:lnTo>
                    <a:pt x="2003" y="292"/>
                  </a:lnTo>
                  <a:lnTo>
                    <a:pt x="1970" y="266"/>
                  </a:lnTo>
                  <a:lnTo>
                    <a:pt x="1935" y="242"/>
                  </a:lnTo>
                  <a:lnTo>
                    <a:pt x="1897" y="218"/>
                  </a:lnTo>
                  <a:lnTo>
                    <a:pt x="1857" y="195"/>
                  </a:lnTo>
                  <a:lnTo>
                    <a:pt x="1817" y="174"/>
                  </a:lnTo>
                  <a:lnTo>
                    <a:pt x="1775" y="153"/>
                  </a:lnTo>
                  <a:lnTo>
                    <a:pt x="1730" y="135"/>
                  </a:lnTo>
                  <a:lnTo>
                    <a:pt x="1684" y="116"/>
                  </a:lnTo>
                  <a:lnTo>
                    <a:pt x="1638" y="98"/>
                  </a:lnTo>
                  <a:lnTo>
                    <a:pt x="1588" y="82"/>
                  </a:lnTo>
                  <a:lnTo>
                    <a:pt x="1538" y="68"/>
                  </a:lnTo>
                  <a:lnTo>
                    <a:pt x="1487" y="54"/>
                  </a:lnTo>
                  <a:lnTo>
                    <a:pt x="1435" y="43"/>
                  </a:lnTo>
                  <a:lnTo>
                    <a:pt x="1381" y="31"/>
                  </a:lnTo>
                  <a:lnTo>
                    <a:pt x="1327" y="23"/>
                  </a:lnTo>
                  <a:lnTo>
                    <a:pt x="1272" y="16"/>
                  </a:lnTo>
                  <a:lnTo>
                    <a:pt x="1215" y="9"/>
                  </a:lnTo>
                  <a:lnTo>
                    <a:pt x="1157" y="4"/>
                  </a:lnTo>
                  <a:lnTo>
                    <a:pt x="1101" y="1"/>
                  </a:lnTo>
                  <a:lnTo>
                    <a:pt x="1044" y="0"/>
                  </a:lnTo>
                  <a:lnTo>
                    <a:pt x="987" y="1"/>
                  </a:lnTo>
                  <a:lnTo>
                    <a:pt x="932" y="3"/>
                  </a:lnTo>
                  <a:lnTo>
                    <a:pt x="878" y="7"/>
                  </a:lnTo>
                  <a:lnTo>
                    <a:pt x="825" y="11"/>
                  </a:lnTo>
                  <a:lnTo>
                    <a:pt x="772" y="18"/>
                  </a:lnTo>
                  <a:lnTo>
                    <a:pt x="720" y="27"/>
                  </a:lnTo>
                  <a:lnTo>
                    <a:pt x="670" y="35"/>
                  </a:lnTo>
                  <a:lnTo>
                    <a:pt x="621" y="47"/>
                  </a:lnTo>
                  <a:lnTo>
                    <a:pt x="574" y="60"/>
                  </a:lnTo>
                  <a:lnTo>
                    <a:pt x="527" y="74"/>
                  </a:lnTo>
                  <a:lnTo>
                    <a:pt x="482" y="88"/>
                  </a:lnTo>
                  <a:lnTo>
                    <a:pt x="439" y="105"/>
                  </a:lnTo>
                  <a:lnTo>
                    <a:pt x="397" y="122"/>
                  </a:lnTo>
                  <a:lnTo>
                    <a:pt x="357" y="140"/>
                  </a:lnTo>
                  <a:lnTo>
                    <a:pt x="319" y="160"/>
                  </a:lnTo>
                  <a:lnTo>
                    <a:pt x="282" y="181"/>
                  </a:lnTo>
                  <a:lnTo>
                    <a:pt x="248" y="202"/>
                  </a:lnTo>
                  <a:lnTo>
                    <a:pt x="215" y="225"/>
                  </a:lnTo>
                  <a:lnTo>
                    <a:pt x="184" y="249"/>
                  </a:lnTo>
                  <a:lnTo>
                    <a:pt x="156" y="275"/>
                  </a:lnTo>
                  <a:lnTo>
                    <a:pt x="129" y="300"/>
                  </a:lnTo>
                  <a:lnTo>
                    <a:pt x="105" y="327"/>
                  </a:lnTo>
                  <a:lnTo>
                    <a:pt x="84" y="355"/>
                  </a:lnTo>
                  <a:lnTo>
                    <a:pt x="64" y="384"/>
                  </a:lnTo>
                  <a:lnTo>
                    <a:pt x="47" y="412"/>
                  </a:lnTo>
                  <a:lnTo>
                    <a:pt x="33" y="443"/>
                  </a:lnTo>
                  <a:lnTo>
                    <a:pt x="20" y="473"/>
                  </a:lnTo>
                  <a:lnTo>
                    <a:pt x="12" y="504"/>
                  </a:lnTo>
                  <a:lnTo>
                    <a:pt x="4" y="537"/>
                  </a:lnTo>
                  <a:lnTo>
                    <a:pt x="2" y="569"/>
                  </a:lnTo>
                  <a:lnTo>
                    <a:pt x="0" y="602"/>
                  </a:lnTo>
                  <a:lnTo>
                    <a:pt x="3" y="634"/>
                  </a:lnTo>
                  <a:lnTo>
                    <a:pt x="7" y="667"/>
                  </a:lnTo>
                  <a:lnTo>
                    <a:pt x="16" y="699"/>
                  </a:lnTo>
                  <a:lnTo>
                    <a:pt x="26" y="730"/>
                  </a:lnTo>
                  <a:lnTo>
                    <a:pt x="40" y="762"/>
                  </a:lnTo>
                  <a:lnTo>
                    <a:pt x="55" y="793"/>
                  </a:lnTo>
                  <a:lnTo>
                    <a:pt x="72" y="822"/>
                  </a:lnTo>
                  <a:lnTo>
                    <a:pt x="94" y="852"/>
                  </a:lnTo>
                  <a:lnTo>
                    <a:pt x="116" y="882"/>
                  </a:lnTo>
                  <a:lnTo>
                    <a:pt x="142" y="910"/>
                  </a:lnTo>
                  <a:lnTo>
                    <a:pt x="169" y="937"/>
                  </a:lnTo>
                  <a:lnTo>
                    <a:pt x="198" y="964"/>
                  </a:lnTo>
                  <a:lnTo>
                    <a:pt x="230" y="991"/>
                  </a:lnTo>
                  <a:lnTo>
                    <a:pt x="264" y="1016"/>
                  </a:lnTo>
                  <a:lnTo>
                    <a:pt x="299" y="1040"/>
                  </a:lnTo>
                  <a:lnTo>
                    <a:pt x="336" y="1065"/>
                  </a:lnTo>
                  <a:lnTo>
                    <a:pt x="376" y="1087"/>
                  </a:lnTo>
                  <a:lnTo>
                    <a:pt x="417" y="1108"/>
                  </a:lnTo>
                  <a:lnTo>
                    <a:pt x="459" y="1130"/>
                  </a:lnTo>
                  <a:lnTo>
                    <a:pt x="503" y="1148"/>
                  </a:lnTo>
                  <a:lnTo>
                    <a:pt x="548" y="1166"/>
                  </a:lnTo>
                  <a:lnTo>
                    <a:pt x="596" y="1183"/>
                  </a:lnTo>
                  <a:lnTo>
                    <a:pt x="645" y="1200"/>
                  </a:lnTo>
                  <a:lnTo>
                    <a:pt x="694" y="1215"/>
                  </a:lnTo>
                  <a:lnTo>
                    <a:pt x="745" y="1229"/>
                  </a:lnTo>
                  <a:lnTo>
                    <a:pt x="798" y="1240"/>
                  </a:lnTo>
                  <a:lnTo>
                    <a:pt x="851" y="1250"/>
                  </a:lnTo>
                  <a:lnTo>
                    <a:pt x="907" y="1260"/>
                  </a:lnTo>
                  <a:lnTo>
                    <a:pt x="962" y="1267"/>
                  </a:lnTo>
                  <a:lnTo>
                    <a:pt x="1019" y="1274"/>
                  </a:lnTo>
                  <a:lnTo>
                    <a:pt x="1075" y="1278"/>
                  </a:lnTo>
                  <a:lnTo>
                    <a:pt x="1122" y="1281"/>
                  </a:lnTo>
                  <a:lnTo>
                    <a:pt x="1170" y="1283"/>
                  </a:lnTo>
                  <a:lnTo>
                    <a:pt x="1217" y="1283"/>
                  </a:lnTo>
                  <a:lnTo>
                    <a:pt x="1264" y="1281"/>
                  </a:lnTo>
                  <a:lnTo>
                    <a:pt x="1310" y="1280"/>
                  </a:lnTo>
                  <a:lnTo>
                    <a:pt x="1356" y="1275"/>
                  </a:lnTo>
                  <a:lnTo>
                    <a:pt x="1401" y="1271"/>
                  </a:lnTo>
                  <a:lnTo>
                    <a:pt x="1446" y="1266"/>
                  </a:lnTo>
                </a:path>
              </a:pathLst>
            </a:custGeom>
            <a:noFill/>
            <a:ln w="28575">
              <a:solidFill>
                <a:schemeClr val="tx1"/>
              </a:solidFill>
              <a:round/>
              <a:headEnd/>
              <a:tailEnd/>
            </a:ln>
          </p:spPr>
          <p:txBody>
            <a:bodyPr/>
            <a:lstStyle/>
            <a:p>
              <a:endParaRPr lang="en-US"/>
            </a:p>
          </p:txBody>
        </p:sp>
        <p:sp>
          <p:nvSpPr>
            <p:cNvPr id="61" name="Freeform 60"/>
            <p:cNvSpPr>
              <a:spLocks/>
            </p:cNvSpPr>
            <p:nvPr/>
          </p:nvSpPr>
          <p:spPr bwMode="auto">
            <a:xfrm>
              <a:off x="3336" y="2119"/>
              <a:ext cx="50" cy="61"/>
            </a:xfrm>
            <a:custGeom>
              <a:avLst/>
              <a:gdLst>
                <a:gd name="T0" fmla="*/ 26 w 222"/>
                <a:gd name="T1" fmla="*/ 139 h 139"/>
                <a:gd name="T2" fmla="*/ 222 w 222"/>
                <a:gd name="T3" fmla="*/ 29 h 139"/>
                <a:gd name="T4" fmla="*/ 0 w 222"/>
                <a:gd name="T5" fmla="*/ 0 h 139"/>
                <a:gd name="T6" fmla="*/ 26 w 222"/>
                <a:gd name="T7" fmla="*/ 139 h 139"/>
                <a:gd name="T8" fmla="*/ 0 60000 65536"/>
                <a:gd name="T9" fmla="*/ 0 60000 65536"/>
                <a:gd name="T10" fmla="*/ 0 60000 65536"/>
                <a:gd name="T11" fmla="*/ 0 60000 65536"/>
                <a:gd name="T12" fmla="*/ 0 w 222"/>
                <a:gd name="T13" fmla="*/ 0 h 139"/>
                <a:gd name="T14" fmla="*/ 222 w 222"/>
                <a:gd name="T15" fmla="*/ 139 h 139"/>
              </a:gdLst>
              <a:ahLst/>
              <a:cxnLst>
                <a:cxn ang="T8">
                  <a:pos x="T0" y="T1"/>
                </a:cxn>
                <a:cxn ang="T9">
                  <a:pos x="T2" y="T3"/>
                </a:cxn>
                <a:cxn ang="T10">
                  <a:pos x="T4" y="T5"/>
                </a:cxn>
                <a:cxn ang="T11">
                  <a:pos x="T6" y="T7"/>
                </a:cxn>
              </a:cxnLst>
              <a:rect l="T12" t="T13" r="T14" b="T15"/>
              <a:pathLst>
                <a:path w="222" h="139">
                  <a:moveTo>
                    <a:pt x="26" y="139"/>
                  </a:moveTo>
                  <a:lnTo>
                    <a:pt x="222" y="29"/>
                  </a:lnTo>
                  <a:lnTo>
                    <a:pt x="0" y="0"/>
                  </a:lnTo>
                  <a:lnTo>
                    <a:pt x="26" y="139"/>
                  </a:lnTo>
                  <a:close/>
                </a:path>
              </a:pathLst>
            </a:custGeom>
            <a:solidFill>
              <a:schemeClr val="tx2"/>
            </a:solidFill>
            <a:ln w="9525">
              <a:solidFill>
                <a:schemeClr val="tx1"/>
              </a:solidFill>
              <a:round/>
              <a:headEnd/>
              <a:tailEnd/>
            </a:ln>
          </p:spPr>
          <p:txBody>
            <a:bodyPr/>
            <a:lstStyle/>
            <a:p>
              <a:endParaRPr lang="en-US"/>
            </a:p>
          </p:txBody>
        </p:sp>
      </p:grpSp>
      <p:grpSp>
        <p:nvGrpSpPr>
          <p:cNvPr id="62" name="Group 61"/>
          <p:cNvGrpSpPr>
            <a:grpSpLocks/>
          </p:cNvGrpSpPr>
          <p:nvPr/>
        </p:nvGrpSpPr>
        <p:grpSpPr bwMode="auto">
          <a:xfrm>
            <a:off x="5038725" y="4370388"/>
            <a:ext cx="414338" cy="336550"/>
            <a:chOff x="3174" y="2505"/>
            <a:chExt cx="261" cy="212"/>
          </a:xfrm>
        </p:grpSpPr>
        <p:sp>
          <p:nvSpPr>
            <p:cNvPr id="63" name="AutoShape 62"/>
            <p:cNvSpPr>
              <a:spLocks noChangeAspect="1" noChangeArrowheads="1" noTextEdit="1"/>
            </p:cNvSpPr>
            <p:nvPr/>
          </p:nvSpPr>
          <p:spPr bwMode="auto">
            <a:xfrm>
              <a:off x="3174" y="2505"/>
              <a:ext cx="261" cy="207"/>
            </a:xfrm>
            <a:prstGeom prst="rect">
              <a:avLst/>
            </a:prstGeom>
            <a:noFill/>
            <a:ln w="9525">
              <a:noFill/>
              <a:miter lim="800000"/>
              <a:headEnd/>
              <a:tailEnd/>
            </a:ln>
          </p:spPr>
          <p:txBody>
            <a:bodyPr/>
            <a:lstStyle/>
            <a:p>
              <a:endParaRPr lang="en-US"/>
            </a:p>
          </p:txBody>
        </p:sp>
        <p:sp>
          <p:nvSpPr>
            <p:cNvPr id="64" name="Freeform 63"/>
            <p:cNvSpPr>
              <a:spLocks/>
            </p:cNvSpPr>
            <p:nvPr/>
          </p:nvSpPr>
          <p:spPr bwMode="auto">
            <a:xfrm>
              <a:off x="3197" y="2533"/>
              <a:ext cx="215" cy="150"/>
            </a:xfrm>
            <a:custGeom>
              <a:avLst/>
              <a:gdLst>
                <a:gd name="T0" fmla="*/ 2232 w 2232"/>
                <a:gd name="T1" fmla="*/ 681 h 1283"/>
                <a:gd name="T2" fmla="*/ 2225 w 2232"/>
                <a:gd name="T3" fmla="*/ 616 h 1283"/>
                <a:gd name="T4" fmla="*/ 2207 w 2232"/>
                <a:gd name="T5" fmla="*/ 552 h 1283"/>
                <a:gd name="T6" fmla="*/ 2179 w 2232"/>
                <a:gd name="T7" fmla="*/ 490 h 1283"/>
                <a:gd name="T8" fmla="*/ 2140 w 2232"/>
                <a:gd name="T9" fmla="*/ 430 h 1283"/>
                <a:gd name="T10" fmla="*/ 2092 w 2232"/>
                <a:gd name="T11" fmla="*/ 372 h 1283"/>
                <a:gd name="T12" fmla="*/ 2036 w 2232"/>
                <a:gd name="T13" fmla="*/ 319 h 1283"/>
                <a:gd name="T14" fmla="*/ 1970 w 2232"/>
                <a:gd name="T15" fmla="*/ 266 h 1283"/>
                <a:gd name="T16" fmla="*/ 1897 w 2232"/>
                <a:gd name="T17" fmla="*/ 218 h 1283"/>
                <a:gd name="T18" fmla="*/ 1817 w 2232"/>
                <a:gd name="T19" fmla="*/ 174 h 1283"/>
                <a:gd name="T20" fmla="*/ 1730 w 2232"/>
                <a:gd name="T21" fmla="*/ 135 h 1283"/>
                <a:gd name="T22" fmla="*/ 1638 w 2232"/>
                <a:gd name="T23" fmla="*/ 98 h 1283"/>
                <a:gd name="T24" fmla="*/ 1538 w 2232"/>
                <a:gd name="T25" fmla="*/ 68 h 1283"/>
                <a:gd name="T26" fmla="*/ 1435 w 2232"/>
                <a:gd name="T27" fmla="*/ 43 h 1283"/>
                <a:gd name="T28" fmla="*/ 1327 w 2232"/>
                <a:gd name="T29" fmla="*/ 23 h 1283"/>
                <a:gd name="T30" fmla="*/ 1215 w 2232"/>
                <a:gd name="T31" fmla="*/ 9 h 1283"/>
                <a:gd name="T32" fmla="*/ 1101 w 2232"/>
                <a:gd name="T33" fmla="*/ 1 h 1283"/>
                <a:gd name="T34" fmla="*/ 987 w 2232"/>
                <a:gd name="T35" fmla="*/ 1 h 1283"/>
                <a:gd name="T36" fmla="*/ 878 w 2232"/>
                <a:gd name="T37" fmla="*/ 7 h 1283"/>
                <a:gd name="T38" fmla="*/ 772 w 2232"/>
                <a:gd name="T39" fmla="*/ 18 h 1283"/>
                <a:gd name="T40" fmla="*/ 670 w 2232"/>
                <a:gd name="T41" fmla="*/ 35 h 1283"/>
                <a:gd name="T42" fmla="*/ 574 w 2232"/>
                <a:gd name="T43" fmla="*/ 60 h 1283"/>
                <a:gd name="T44" fmla="*/ 482 w 2232"/>
                <a:gd name="T45" fmla="*/ 88 h 1283"/>
                <a:gd name="T46" fmla="*/ 397 w 2232"/>
                <a:gd name="T47" fmla="*/ 122 h 1283"/>
                <a:gd name="T48" fmla="*/ 319 w 2232"/>
                <a:gd name="T49" fmla="*/ 160 h 1283"/>
                <a:gd name="T50" fmla="*/ 248 w 2232"/>
                <a:gd name="T51" fmla="*/ 202 h 1283"/>
                <a:gd name="T52" fmla="*/ 184 w 2232"/>
                <a:gd name="T53" fmla="*/ 249 h 1283"/>
                <a:gd name="T54" fmla="*/ 129 w 2232"/>
                <a:gd name="T55" fmla="*/ 300 h 1283"/>
                <a:gd name="T56" fmla="*/ 84 w 2232"/>
                <a:gd name="T57" fmla="*/ 355 h 1283"/>
                <a:gd name="T58" fmla="*/ 47 w 2232"/>
                <a:gd name="T59" fmla="*/ 412 h 1283"/>
                <a:gd name="T60" fmla="*/ 20 w 2232"/>
                <a:gd name="T61" fmla="*/ 473 h 1283"/>
                <a:gd name="T62" fmla="*/ 4 w 2232"/>
                <a:gd name="T63" fmla="*/ 537 h 1283"/>
                <a:gd name="T64" fmla="*/ 2 w 2232"/>
                <a:gd name="T65" fmla="*/ 569 h 1283"/>
                <a:gd name="T66" fmla="*/ 3 w 2232"/>
                <a:gd name="T67" fmla="*/ 634 h 1283"/>
                <a:gd name="T68" fmla="*/ 16 w 2232"/>
                <a:gd name="T69" fmla="*/ 699 h 1283"/>
                <a:gd name="T70" fmla="*/ 40 w 2232"/>
                <a:gd name="T71" fmla="*/ 762 h 1283"/>
                <a:gd name="T72" fmla="*/ 72 w 2232"/>
                <a:gd name="T73" fmla="*/ 822 h 1283"/>
                <a:gd name="T74" fmla="*/ 116 w 2232"/>
                <a:gd name="T75" fmla="*/ 882 h 1283"/>
                <a:gd name="T76" fmla="*/ 169 w 2232"/>
                <a:gd name="T77" fmla="*/ 937 h 1283"/>
                <a:gd name="T78" fmla="*/ 230 w 2232"/>
                <a:gd name="T79" fmla="*/ 991 h 1283"/>
                <a:gd name="T80" fmla="*/ 299 w 2232"/>
                <a:gd name="T81" fmla="*/ 1040 h 1283"/>
                <a:gd name="T82" fmla="*/ 376 w 2232"/>
                <a:gd name="T83" fmla="*/ 1087 h 1283"/>
                <a:gd name="T84" fmla="*/ 459 w 2232"/>
                <a:gd name="T85" fmla="*/ 1130 h 1283"/>
                <a:gd name="T86" fmla="*/ 548 w 2232"/>
                <a:gd name="T87" fmla="*/ 1166 h 1283"/>
                <a:gd name="T88" fmla="*/ 645 w 2232"/>
                <a:gd name="T89" fmla="*/ 1200 h 1283"/>
                <a:gd name="T90" fmla="*/ 745 w 2232"/>
                <a:gd name="T91" fmla="*/ 1229 h 1283"/>
                <a:gd name="T92" fmla="*/ 851 w 2232"/>
                <a:gd name="T93" fmla="*/ 1250 h 1283"/>
                <a:gd name="T94" fmla="*/ 962 w 2232"/>
                <a:gd name="T95" fmla="*/ 1267 h 1283"/>
                <a:gd name="T96" fmla="*/ 1075 w 2232"/>
                <a:gd name="T97" fmla="*/ 1278 h 1283"/>
                <a:gd name="T98" fmla="*/ 1170 w 2232"/>
                <a:gd name="T99" fmla="*/ 1283 h 1283"/>
                <a:gd name="T100" fmla="*/ 1264 w 2232"/>
                <a:gd name="T101" fmla="*/ 1281 h 1283"/>
                <a:gd name="T102" fmla="*/ 1356 w 2232"/>
                <a:gd name="T103" fmla="*/ 1275 h 1283"/>
                <a:gd name="T104" fmla="*/ 1446 w 2232"/>
                <a:gd name="T105" fmla="*/ 1266 h 1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2"/>
                <a:gd name="T160" fmla="*/ 0 h 1283"/>
                <a:gd name="T161" fmla="*/ 2232 w 2232"/>
                <a:gd name="T162" fmla="*/ 1283 h 1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2" h="1283">
                  <a:moveTo>
                    <a:pt x="2232" y="713"/>
                  </a:moveTo>
                  <a:lnTo>
                    <a:pt x="2232" y="681"/>
                  </a:lnTo>
                  <a:lnTo>
                    <a:pt x="2231" y="648"/>
                  </a:lnTo>
                  <a:lnTo>
                    <a:pt x="2225" y="616"/>
                  </a:lnTo>
                  <a:lnTo>
                    <a:pt x="2217" y="583"/>
                  </a:lnTo>
                  <a:lnTo>
                    <a:pt x="2207" y="552"/>
                  </a:lnTo>
                  <a:lnTo>
                    <a:pt x="2194" y="521"/>
                  </a:lnTo>
                  <a:lnTo>
                    <a:pt x="2179" y="490"/>
                  </a:lnTo>
                  <a:lnTo>
                    <a:pt x="2160" y="460"/>
                  </a:lnTo>
                  <a:lnTo>
                    <a:pt x="2140" y="430"/>
                  </a:lnTo>
                  <a:lnTo>
                    <a:pt x="2116" y="401"/>
                  </a:lnTo>
                  <a:lnTo>
                    <a:pt x="2092" y="372"/>
                  </a:lnTo>
                  <a:lnTo>
                    <a:pt x="2064" y="345"/>
                  </a:lnTo>
                  <a:lnTo>
                    <a:pt x="2036" y="319"/>
                  </a:lnTo>
                  <a:lnTo>
                    <a:pt x="2003" y="292"/>
                  </a:lnTo>
                  <a:lnTo>
                    <a:pt x="1970" y="266"/>
                  </a:lnTo>
                  <a:lnTo>
                    <a:pt x="1935" y="242"/>
                  </a:lnTo>
                  <a:lnTo>
                    <a:pt x="1897" y="218"/>
                  </a:lnTo>
                  <a:lnTo>
                    <a:pt x="1857" y="195"/>
                  </a:lnTo>
                  <a:lnTo>
                    <a:pt x="1817" y="174"/>
                  </a:lnTo>
                  <a:lnTo>
                    <a:pt x="1775" y="153"/>
                  </a:lnTo>
                  <a:lnTo>
                    <a:pt x="1730" y="135"/>
                  </a:lnTo>
                  <a:lnTo>
                    <a:pt x="1684" y="116"/>
                  </a:lnTo>
                  <a:lnTo>
                    <a:pt x="1638" y="98"/>
                  </a:lnTo>
                  <a:lnTo>
                    <a:pt x="1588" y="82"/>
                  </a:lnTo>
                  <a:lnTo>
                    <a:pt x="1538" y="68"/>
                  </a:lnTo>
                  <a:lnTo>
                    <a:pt x="1487" y="54"/>
                  </a:lnTo>
                  <a:lnTo>
                    <a:pt x="1435" y="43"/>
                  </a:lnTo>
                  <a:lnTo>
                    <a:pt x="1381" y="31"/>
                  </a:lnTo>
                  <a:lnTo>
                    <a:pt x="1327" y="23"/>
                  </a:lnTo>
                  <a:lnTo>
                    <a:pt x="1272" y="16"/>
                  </a:lnTo>
                  <a:lnTo>
                    <a:pt x="1215" y="9"/>
                  </a:lnTo>
                  <a:lnTo>
                    <a:pt x="1157" y="4"/>
                  </a:lnTo>
                  <a:lnTo>
                    <a:pt x="1101" y="1"/>
                  </a:lnTo>
                  <a:lnTo>
                    <a:pt x="1044" y="0"/>
                  </a:lnTo>
                  <a:lnTo>
                    <a:pt x="987" y="1"/>
                  </a:lnTo>
                  <a:lnTo>
                    <a:pt x="932" y="3"/>
                  </a:lnTo>
                  <a:lnTo>
                    <a:pt x="878" y="7"/>
                  </a:lnTo>
                  <a:lnTo>
                    <a:pt x="825" y="11"/>
                  </a:lnTo>
                  <a:lnTo>
                    <a:pt x="772" y="18"/>
                  </a:lnTo>
                  <a:lnTo>
                    <a:pt x="720" y="27"/>
                  </a:lnTo>
                  <a:lnTo>
                    <a:pt x="670" y="35"/>
                  </a:lnTo>
                  <a:lnTo>
                    <a:pt x="621" y="47"/>
                  </a:lnTo>
                  <a:lnTo>
                    <a:pt x="574" y="60"/>
                  </a:lnTo>
                  <a:lnTo>
                    <a:pt x="527" y="74"/>
                  </a:lnTo>
                  <a:lnTo>
                    <a:pt x="482" y="88"/>
                  </a:lnTo>
                  <a:lnTo>
                    <a:pt x="439" y="105"/>
                  </a:lnTo>
                  <a:lnTo>
                    <a:pt x="397" y="122"/>
                  </a:lnTo>
                  <a:lnTo>
                    <a:pt x="357" y="140"/>
                  </a:lnTo>
                  <a:lnTo>
                    <a:pt x="319" y="160"/>
                  </a:lnTo>
                  <a:lnTo>
                    <a:pt x="282" y="181"/>
                  </a:lnTo>
                  <a:lnTo>
                    <a:pt x="248" y="202"/>
                  </a:lnTo>
                  <a:lnTo>
                    <a:pt x="215" y="225"/>
                  </a:lnTo>
                  <a:lnTo>
                    <a:pt x="184" y="249"/>
                  </a:lnTo>
                  <a:lnTo>
                    <a:pt x="156" y="275"/>
                  </a:lnTo>
                  <a:lnTo>
                    <a:pt x="129" y="300"/>
                  </a:lnTo>
                  <a:lnTo>
                    <a:pt x="105" y="327"/>
                  </a:lnTo>
                  <a:lnTo>
                    <a:pt x="84" y="355"/>
                  </a:lnTo>
                  <a:lnTo>
                    <a:pt x="64" y="384"/>
                  </a:lnTo>
                  <a:lnTo>
                    <a:pt x="47" y="412"/>
                  </a:lnTo>
                  <a:lnTo>
                    <a:pt x="33" y="443"/>
                  </a:lnTo>
                  <a:lnTo>
                    <a:pt x="20" y="473"/>
                  </a:lnTo>
                  <a:lnTo>
                    <a:pt x="12" y="504"/>
                  </a:lnTo>
                  <a:lnTo>
                    <a:pt x="4" y="537"/>
                  </a:lnTo>
                  <a:lnTo>
                    <a:pt x="2" y="569"/>
                  </a:lnTo>
                  <a:lnTo>
                    <a:pt x="0" y="602"/>
                  </a:lnTo>
                  <a:lnTo>
                    <a:pt x="3" y="634"/>
                  </a:lnTo>
                  <a:lnTo>
                    <a:pt x="7" y="667"/>
                  </a:lnTo>
                  <a:lnTo>
                    <a:pt x="16" y="699"/>
                  </a:lnTo>
                  <a:lnTo>
                    <a:pt x="26" y="730"/>
                  </a:lnTo>
                  <a:lnTo>
                    <a:pt x="40" y="762"/>
                  </a:lnTo>
                  <a:lnTo>
                    <a:pt x="55" y="793"/>
                  </a:lnTo>
                  <a:lnTo>
                    <a:pt x="72" y="822"/>
                  </a:lnTo>
                  <a:lnTo>
                    <a:pt x="94" y="852"/>
                  </a:lnTo>
                  <a:lnTo>
                    <a:pt x="116" y="882"/>
                  </a:lnTo>
                  <a:lnTo>
                    <a:pt x="142" y="910"/>
                  </a:lnTo>
                  <a:lnTo>
                    <a:pt x="169" y="937"/>
                  </a:lnTo>
                  <a:lnTo>
                    <a:pt x="198" y="964"/>
                  </a:lnTo>
                  <a:lnTo>
                    <a:pt x="230" y="991"/>
                  </a:lnTo>
                  <a:lnTo>
                    <a:pt x="264" y="1016"/>
                  </a:lnTo>
                  <a:lnTo>
                    <a:pt x="299" y="1040"/>
                  </a:lnTo>
                  <a:lnTo>
                    <a:pt x="336" y="1065"/>
                  </a:lnTo>
                  <a:lnTo>
                    <a:pt x="376" y="1087"/>
                  </a:lnTo>
                  <a:lnTo>
                    <a:pt x="417" y="1108"/>
                  </a:lnTo>
                  <a:lnTo>
                    <a:pt x="459" y="1130"/>
                  </a:lnTo>
                  <a:lnTo>
                    <a:pt x="503" y="1148"/>
                  </a:lnTo>
                  <a:lnTo>
                    <a:pt x="548" y="1166"/>
                  </a:lnTo>
                  <a:lnTo>
                    <a:pt x="596" y="1183"/>
                  </a:lnTo>
                  <a:lnTo>
                    <a:pt x="645" y="1200"/>
                  </a:lnTo>
                  <a:lnTo>
                    <a:pt x="694" y="1215"/>
                  </a:lnTo>
                  <a:lnTo>
                    <a:pt x="745" y="1229"/>
                  </a:lnTo>
                  <a:lnTo>
                    <a:pt x="798" y="1240"/>
                  </a:lnTo>
                  <a:lnTo>
                    <a:pt x="851" y="1250"/>
                  </a:lnTo>
                  <a:lnTo>
                    <a:pt x="907" y="1260"/>
                  </a:lnTo>
                  <a:lnTo>
                    <a:pt x="962" y="1267"/>
                  </a:lnTo>
                  <a:lnTo>
                    <a:pt x="1019" y="1274"/>
                  </a:lnTo>
                  <a:lnTo>
                    <a:pt x="1075" y="1278"/>
                  </a:lnTo>
                  <a:lnTo>
                    <a:pt x="1122" y="1281"/>
                  </a:lnTo>
                  <a:lnTo>
                    <a:pt x="1170" y="1283"/>
                  </a:lnTo>
                  <a:lnTo>
                    <a:pt x="1217" y="1283"/>
                  </a:lnTo>
                  <a:lnTo>
                    <a:pt x="1264" y="1281"/>
                  </a:lnTo>
                  <a:lnTo>
                    <a:pt x="1310" y="1280"/>
                  </a:lnTo>
                  <a:lnTo>
                    <a:pt x="1356" y="1275"/>
                  </a:lnTo>
                  <a:lnTo>
                    <a:pt x="1401" y="1271"/>
                  </a:lnTo>
                  <a:lnTo>
                    <a:pt x="1446" y="1266"/>
                  </a:lnTo>
                </a:path>
              </a:pathLst>
            </a:custGeom>
            <a:noFill/>
            <a:ln w="28575">
              <a:solidFill>
                <a:schemeClr val="tx1"/>
              </a:solidFill>
              <a:round/>
              <a:headEnd/>
              <a:tailEnd/>
            </a:ln>
          </p:spPr>
          <p:txBody>
            <a:bodyPr/>
            <a:lstStyle/>
            <a:p>
              <a:endParaRPr lang="en-US"/>
            </a:p>
          </p:txBody>
        </p:sp>
        <p:sp>
          <p:nvSpPr>
            <p:cNvPr id="65" name="Freeform 64"/>
            <p:cNvSpPr>
              <a:spLocks/>
            </p:cNvSpPr>
            <p:nvPr/>
          </p:nvSpPr>
          <p:spPr bwMode="auto">
            <a:xfrm>
              <a:off x="3333" y="2663"/>
              <a:ext cx="49" cy="54"/>
            </a:xfrm>
            <a:custGeom>
              <a:avLst/>
              <a:gdLst>
                <a:gd name="T0" fmla="*/ 26 w 222"/>
                <a:gd name="T1" fmla="*/ 139 h 139"/>
                <a:gd name="T2" fmla="*/ 222 w 222"/>
                <a:gd name="T3" fmla="*/ 29 h 139"/>
                <a:gd name="T4" fmla="*/ 0 w 222"/>
                <a:gd name="T5" fmla="*/ 0 h 139"/>
                <a:gd name="T6" fmla="*/ 26 w 222"/>
                <a:gd name="T7" fmla="*/ 139 h 139"/>
                <a:gd name="T8" fmla="*/ 0 60000 65536"/>
                <a:gd name="T9" fmla="*/ 0 60000 65536"/>
                <a:gd name="T10" fmla="*/ 0 60000 65536"/>
                <a:gd name="T11" fmla="*/ 0 60000 65536"/>
                <a:gd name="T12" fmla="*/ 0 w 222"/>
                <a:gd name="T13" fmla="*/ 0 h 139"/>
                <a:gd name="T14" fmla="*/ 222 w 222"/>
                <a:gd name="T15" fmla="*/ 139 h 139"/>
              </a:gdLst>
              <a:ahLst/>
              <a:cxnLst>
                <a:cxn ang="T8">
                  <a:pos x="T0" y="T1"/>
                </a:cxn>
                <a:cxn ang="T9">
                  <a:pos x="T2" y="T3"/>
                </a:cxn>
                <a:cxn ang="T10">
                  <a:pos x="T4" y="T5"/>
                </a:cxn>
                <a:cxn ang="T11">
                  <a:pos x="T6" y="T7"/>
                </a:cxn>
              </a:cxnLst>
              <a:rect l="T12" t="T13" r="T14" b="T15"/>
              <a:pathLst>
                <a:path w="222" h="139">
                  <a:moveTo>
                    <a:pt x="26" y="139"/>
                  </a:moveTo>
                  <a:lnTo>
                    <a:pt x="222" y="29"/>
                  </a:lnTo>
                  <a:lnTo>
                    <a:pt x="0" y="0"/>
                  </a:lnTo>
                  <a:lnTo>
                    <a:pt x="26" y="139"/>
                  </a:lnTo>
                  <a:close/>
                </a:path>
              </a:pathLst>
            </a:custGeom>
            <a:solidFill>
              <a:schemeClr val="tx2"/>
            </a:solidFill>
            <a:ln w="9525">
              <a:solidFill>
                <a:schemeClr val="tx1"/>
              </a:solidFill>
              <a:round/>
              <a:headEnd/>
              <a:tailEnd/>
            </a:ln>
          </p:spPr>
          <p:txBody>
            <a:bodyPr/>
            <a:lstStyle/>
            <a:p>
              <a:endParaRPr lang="en-US"/>
            </a:p>
          </p:txBody>
        </p:sp>
      </p:grpSp>
      <p:sp>
        <p:nvSpPr>
          <p:cNvPr id="66" name="AutoShape 65"/>
          <p:cNvSpPr>
            <a:spLocks noChangeArrowheads="1"/>
          </p:cNvSpPr>
          <p:nvPr/>
        </p:nvSpPr>
        <p:spPr bwMode="auto">
          <a:xfrm>
            <a:off x="6611938" y="1574800"/>
            <a:ext cx="1027112" cy="746125"/>
          </a:xfrm>
          <a:prstGeom prst="flowChartDocument">
            <a:avLst/>
          </a:prstGeom>
          <a:noFill/>
          <a:ln w="28575">
            <a:solidFill>
              <a:schemeClr val="tx1"/>
            </a:solidFill>
            <a:miter lim="800000"/>
            <a:headEnd/>
            <a:tailEnd/>
          </a:ln>
        </p:spPr>
        <p:txBody>
          <a:bodyPr wrap="none" anchor="ctr"/>
          <a:lstStyle/>
          <a:p>
            <a:r>
              <a:rPr lang="en-US" sz="1400"/>
              <a:t>Daily</a:t>
            </a:r>
          </a:p>
          <a:p>
            <a:r>
              <a:rPr lang="en-US" sz="1400"/>
              <a:t>Orders</a:t>
            </a:r>
          </a:p>
        </p:txBody>
      </p:sp>
      <p:sp>
        <p:nvSpPr>
          <p:cNvPr id="67" name="Freeform 66"/>
          <p:cNvSpPr>
            <a:spLocks/>
          </p:cNvSpPr>
          <p:nvPr/>
        </p:nvSpPr>
        <p:spPr bwMode="auto">
          <a:xfrm>
            <a:off x="6032500" y="3136900"/>
            <a:ext cx="1023938" cy="565150"/>
          </a:xfrm>
          <a:custGeom>
            <a:avLst/>
            <a:gdLst>
              <a:gd name="T0" fmla="*/ 0 w 1291"/>
              <a:gd name="T1" fmla="*/ 0 h 710"/>
              <a:gd name="T2" fmla="*/ 1168 w 1291"/>
              <a:gd name="T3" fmla="*/ 0 h 710"/>
              <a:gd name="T4" fmla="*/ 1291 w 1291"/>
              <a:gd name="T5" fmla="*/ 122 h 710"/>
              <a:gd name="T6" fmla="*/ 1291 w 1291"/>
              <a:gd name="T7" fmla="*/ 710 h 710"/>
              <a:gd name="T8" fmla="*/ 0 w 1291"/>
              <a:gd name="T9" fmla="*/ 710 h 710"/>
              <a:gd name="T10" fmla="*/ 0 w 1291"/>
              <a:gd name="T11" fmla="*/ 0 h 710"/>
              <a:gd name="T12" fmla="*/ 0 60000 65536"/>
              <a:gd name="T13" fmla="*/ 0 60000 65536"/>
              <a:gd name="T14" fmla="*/ 0 60000 65536"/>
              <a:gd name="T15" fmla="*/ 0 60000 65536"/>
              <a:gd name="T16" fmla="*/ 0 60000 65536"/>
              <a:gd name="T17" fmla="*/ 0 60000 65536"/>
              <a:gd name="T18" fmla="*/ 0 w 1291"/>
              <a:gd name="T19" fmla="*/ 0 h 710"/>
              <a:gd name="T20" fmla="*/ 1291 w 1291"/>
              <a:gd name="T21" fmla="*/ 710 h 710"/>
            </a:gdLst>
            <a:ahLst/>
            <a:cxnLst>
              <a:cxn ang="T12">
                <a:pos x="T0" y="T1"/>
              </a:cxn>
              <a:cxn ang="T13">
                <a:pos x="T2" y="T3"/>
              </a:cxn>
              <a:cxn ang="T14">
                <a:pos x="T4" y="T5"/>
              </a:cxn>
              <a:cxn ang="T15">
                <a:pos x="T6" y="T7"/>
              </a:cxn>
              <a:cxn ang="T16">
                <a:pos x="T8" y="T9"/>
              </a:cxn>
              <a:cxn ang="T17">
                <a:pos x="T10" y="T11"/>
              </a:cxn>
            </a:cxnLst>
            <a:rect l="T18" t="T19" r="T20" b="T21"/>
            <a:pathLst>
              <a:path w="1291" h="710">
                <a:moveTo>
                  <a:pt x="0" y="0"/>
                </a:moveTo>
                <a:lnTo>
                  <a:pt x="1168" y="0"/>
                </a:lnTo>
                <a:lnTo>
                  <a:pt x="1291" y="122"/>
                </a:lnTo>
                <a:lnTo>
                  <a:pt x="1291" y="710"/>
                </a:lnTo>
                <a:lnTo>
                  <a:pt x="0" y="710"/>
                </a:lnTo>
                <a:lnTo>
                  <a:pt x="0" y="0"/>
                </a:lnTo>
                <a:close/>
              </a:path>
            </a:pathLst>
          </a:custGeom>
          <a:noFill/>
          <a:ln w="9525">
            <a:noFill/>
            <a:round/>
            <a:headEnd/>
            <a:tailEnd/>
          </a:ln>
        </p:spPr>
        <p:txBody>
          <a:bodyPr/>
          <a:lstStyle/>
          <a:p>
            <a:endParaRPr lang="en-US"/>
          </a:p>
        </p:txBody>
      </p:sp>
      <p:grpSp>
        <p:nvGrpSpPr>
          <p:cNvPr id="68" name="Group 67"/>
          <p:cNvGrpSpPr>
            <a:grpSpLocks/>
          </p:cNvGrpSpPr>
          <p:nvPr/>
        </p:nvGrpSpPr>
        <p:grpSpPr bwMode="auto">
          <a:xfrm>
            <a:off x="6254750" y="2886075"/>
            <a:ext cx="2357438" cy="763588"/>
            <a:chOff x="3822" y="1624"/>
            <a:chExt cx="1485" cy="481"/>
          </a:xfrm>
        </p:grpSpPr>
        <p:sp>
          <p:nvSpPr>
            <p:cNvPr id="69" name="Text Box 68"/>
            <p:cNvSpPr txBox="1">
              <a:spLocks noChangeArrowheads="1"/>
            </p:cNvSpPr>
            <p:nvPr/>
          </p:nvSpPr>
          <p:spPr bwMode="auto">
            <a:xfrm>
              <a:off x="4529" y="1708"/>
              <a:ext cx="778" cy="366"/>
            </a:xfrm>
            <a:prstGeom prst="rect">
              <a:avLst/>
            </a:prstGeom>
            <a:noFill/>
            <a:ln w="9525">
              <a:noFill/>
              <a:miter lim="800000"/>
              <a:headEnd/>
              <a:tailEnd/>
            </a:ln>
          </p:spPr>
          <p:txBody>
            <a:bodyPr wrap="none">
              <a:spAutoFit/>
            </a:bodyPr>
            <a:lstStyle/>
            <a:p>
              <a:r>
                <a:rPr lang="en-US" sz="1600"/>
                <a:t>Withdrawal</a:t>
              </a:r>
              <a:br>
                <a:rPr lang="en-US" sz="1600"/>
              </a:br>
              <a:r>
                <a:rPr lang="en-US" sz="1600"/>
                <a:t> Kanban</a:t>
              </a:r>
            </a:p>
          </p:txBody>
        </p:sp>
        <p:sp>
          <p:nvSpPr>
            <p:cNvPr id="70" name="AutoShape 69"/>
            <p:cNvSpPr>
              <a:spLocks noChangeArrowheads="1"/>
            </p:cNvSpPr>
            <p:nvPr/>
          </p:nvSpPr>
          <p:spPr bwMode="auto">
            <a:xfrm>
              <a:off x="3908" y="1624"/>
              <a:ext cx="622" cy="367"/>
            </a:xfrm>
            <a:prstGeom prst="flowChartPunchedCard">
              <a:avLst/>
            </a:prstGeom>
            <a:noFill/>
            <a:ln w="28575">
              <a:solidFill>
                <a:schemeClr val="tx1"/>
              </a:solidFill>
              <a:miter lim="800000"/>
              <a:headEnd/>
              <a:tailEnd/>
            </a:ln>
          </p:spPr>
          <p:txBody>
            <a:bodyPr wrap="none" anchor="ctr"/>
            <a:lstStyle/>
            <a:p>
              <a:endParaRPr lang="en-US"/>
            </a:p>
          </p:txBody>
        </p:sp>
        <p:sp>
          <p:nvSpPr>
            <p:cNvPr id="71" name="AutoShape 70"/>
            <p:cNvSpPr>
              <a:spLocks noChangeArrowheads="1"/>
            </p:cNvSpPr>
            <p:nvPr/>
          </p:nvSpPr>
          <p:spPr bwMode="auto">
            <a:xfrm>
              <a:off x="3822" y="1738"/>
              <a:ext cx="622" cy="367"/>
            </a:xfrm>
            <a:prstGeom prst="flowChartPunchedCard">
              <a:avLst/>
            </a:prstGeom>
            <a:solidFill>
              <a:schemeClr val="bg1"/>
            </a:solidFill>
            <a:ln w="28575">
              <a:solidFill>
                <a:schemeClr val="tx1"/>
              </a:solidFill>
              <a:miter lim="800000"/>
              <a:headEnd/>
              <a:tailEnd/>
            </a:ln>
          </p:spPr>
          <p:txBody>
            <a:bodyPr wrap="none" anchor="ctr"/>
            <a:lstStyle/>
            <a:p>
              <a:r>
                <a:rPr lang="en-US" sz="1800"/>
                <a:t>160</a:t>
              </a:r>
            </a:p>
          </p:txBody>
        </p:sp>
      </p:grpSp>
      <p:sp>
        <p:nvSpPr>
          <p:cNvPr id="72" name="AutoShape 71"/>
          <p:cNvSpPr>
            <a:spLocks noChangeArrowheads="1"/>
          </p:cNvSpPr>
          <p:nvPr/>
        </p:nvSpPr>
        <p:spPr bwMode="auto">
          <a:xfrm>
            <a:off x="1981200" y="2289175"/>
            <a:ext cx="987425" cy="582613"/>
          </a:xfrm>
          <a:prstGeom prst="flowChartPunchedCard">
            <a:avLst/>
          </a:prstGeom>
          <a:solidFill>
            <a:schemeClr val="bg1"/>
          </a:solidFill>
          <a:ln w="28575">
            <a:solidFill>
              <a:schemeClr val="tx1"/>
            </a:solidFill>
            <a:miter lim="800000"/>
            <a:headEnd/>
            <a:tailEnd/>
          </a:ln>
        </p:spPr>
        <p:txBody>
          <a:bodyPr wrap="none" anchor="ctr"/>
          <a:lstStyle/>
          <a:p>
            <a:r>
              <a:rPr lang="en-US" sz="1800"/>
              <a:t>160</a:t>
            </a:r>
          </a:p>
        </p:txBody>
      </p:sp>
      <p:grpSp>
        <p:nvGrpSpPr>
          <p:cNvPr id="73" name="Group 72"/>
          <p:cNvGrpSpPr>
            <a:grpSpLocks/>
          </p:cNvGrpSpPr>
          <p:nvPr/>
        </p:nvGrpSpPr>
        <p:grpSpPr bwMode="auto">
          <a:xfrm>
            <a:off x="5969000" y="4256088"/>
            <a:ext cx="1074738" cy="625475"/>
            <a:chOff x="4352" y="3172"/>
            <a:chExt cx="677" cy="394"/>
          </a:xfrm>
        </p:grpSpPr>
        <p:sp>
          <p:nvSpPr>
            <p:cNvPr id="74" name="AutoShape 73"/>
            <p:cNvSpPr>
              <a:spLocks noChangeArrowheads="1"/>
            </p:cNvSpPr>
            <p:nvPr/>
          </p:nvSpPr>
          <p:spPr bwMode="auto">
            <a:xfrm>
              <a:off x="4352" y="3172"/>
              <a:ext cx="677" cy="394"/>
            </a:xfrm>
            <a:prstGeom prst="flowChartProcess">
              <a:avLst/>
            </a:prstGeom>
            <a:noFill/>
            <a:ln w="28575">
              <a:solidFill>
                <a:schemeClr val="tx1"/>
              </a:solidFill>
              <a:miter lim="800000"/>
              <a:headEnd/>
              <a:tailEnd/>
            </a:ln>
          </p:spPr>
          <p:txBody>
            <a:bodyPr wrap="none" anchor="ctr"/>
            <a:lstStyle/>
            <a:p>
              <a:r>
                <a:rPr lang="en-US" sz="1200"/>
                <a:t>Mixed-Model</a:t>
              </a:r>
            </a:p>
            <a:p>
              <a:r>
                <a:rPr lang="en-US" sz="1200"/>
                <a:t>Build Schedule</a:t>
              </a:r>
            </a:p>
            <a:p>
              <a:endParaRPr lang="en-US" sz="1200"/>
            </a:p>
          </p:txBody>
        </p:sp>
        <p:grpSp>
          <p:nvGrpSpPr>
            <p:cNvPr id="75" name="Group 74"/>
            <p:cNvGrpSpPr>
              <a:grpSpLocks/>
            </p:cNvGrpSpPr>
            <p:nvPr/>
          </p:nvGrpSpPr>
          <p:grpSpPr bwMode="auto">
            <a:xfrm>
              <a:off x="4382" y="3425"/>
              <a:ext cx="603" cy="103"/>
              <a:chOff x="4313" y="1749"/>
              <a:chExt cx="603" cy="103"/>
            </a:xfrm>
          </p:grpSpPr>
          <p:sp>
            <p:nvSpPr>
              <p:cNvPr id="76" name="AutoShape 75"/>
              <p:cNvSpPr>
                <a:spLocks noChangeArrowheads="1"/>
              </p:cNvSpPr>
              <p:nvPr/>
            </p:nvSpPr>
            <p:spPr bwMode="auto">
              <a:xfrm>
                <a:off x="4564" y="1754"/>
                <a:ext cx="104" cy="98"/>
              </a:xfrm>
              <a:prstGeom prst="plus">
                <a:avLst>
                  <a:gd name="adj" fmla="val 25000"/>
                </a:avLst>
              </a:prstGeom>
              <a:solidFill>
                <a:srgbClr val="00CC66"/>
              </a:solidFill>
              <a:ln w="9525">
                <a:solidFill>
                  <a:schemeClr val="tx1"/>
                </a:solidFill>
                <a:miter lim="800000"/>
                <a:headEnd/>
                <a:tailEnd/>
              </a:ln>
            </p:spPr>
            <p:txBody>
              <a:bodyPr wrap="none" anchor="ctr"/>
              <a:lstStyle/>
              <a:p>
                <a:endParaRPr lang="en-US"/>
              </a:p>
            </p:txBody>
          </p:sp>
          <p:sp>
            <p:nvSpPr>
              <p:cNvPr id="77" name="Oval 76"/>
              <p:cNvSpPr>
                <a:spLocks noChangeArrowheads="1"/>
              </p:cNvSpPr>
              <p:nvPr/>
            </p:nvSpPr>
            <p:spPr bwMode="auto">
              <a:xfrm>
                <a:off x="4437" y="1753"/>
                <a:ext cx="98" cy="98"/>
              </a:xfrm>
              <a:prstGeom prst="ellipse">
                <a:avLst/>
              </a:prstGeom>
              <a:solidFill>
                <a:srgbClr val="E04D3E"/>
              </a:solidFill>
              <a:ln w="9525">
                <a:solidFill>
                  <a:schemeClr val="tx1"/>
                </a:solidFill>
                <a:round/>
                <a:headEnd/>
                <a:tailEnd/>
              </a:ln>
            </p:spPr>
            <p:txBody>
              <a:bodyPr wrap="none" anchor="ctr"/>
              <a:lstStyle/>
              <a:p>
                <a:endParaRPr lang="en-US"/>
              </a:p>
            </p:txBody>
          </p:sp>
          <p:sp>
            <p:nvSpPr>
              <p:cNvPr id="78" name="Rectangle 77"/>
              <p:cNvSpPr>
                <a:spLocks noChangeArrowheads="1"/>
              </p:cNvSpPr>
              <p:nvPr/>
            </p:nvSpPr>
            <p:spPr bwMode="auto">
              <a:xfrm>
                <a:off x="4313" y="1757"/>
                <a:ext cx="92" cy="86"/>
              </a:xfrm>
              <a:prstGeom prst="rect">
                <a:avLst/>
              </a:prstGeom>
              <a:solidFill>
                <a:srgbClr val="CC9900"/>
              </a:solidFill>
              <a:ln w="9525">
                <a:solidFill>
                  <a:schemeClr val="tx1"/>
                </a:solidFill>
                <a:miter lim="800000"/>
                <a:headEnd/>
                <a:tailEnd/>
              </a:ln>
            </p:spPr>
            <p:txBody>
              <a:bodyPr wrap="none" anchor="ctr"/>
              <a:lstStyle/>
              <a:p>
                <a:endParaRPr lang="en-US"/>
              </a:p>
            </p:txBody>
          </p:sp>
          <p:sp>
            <p:nvSpPr>
              <p:cNvPr id="79" name="Oval 78"/>
              <p:cNvSpPr>
                <a:spLocks noChangeArrowheads="1"/>
              </p:cNvSpPr>
              <p:nvPr/>
            </p:nvSpPr>
            <p:spPr bwMode="auto">
              <a:xfrm>
                <a:off x="4700" y="1749"/>
                <a:ext cx="98" cy="97"/>
              </a:xfrm>
              <a:prstGeom prst="ellipse">
                <a:avLst/>
              </a:prstGeom>
              <a:solidFill>
                <a:srgbClr val="E04D3E"/>
              </a:solidFill>
              <a:ln w="9525">
                <a:solidFill>
                  <a:schemeClr val="tx1"/>
                </a:solidFill>
                <a:round/>
                <a:headEnd/>
                <a:tailEnd/>
              </a:ln>
            </p:spPr>
            <p:txBody>
              <a:bodyPr wrap="none" anchor="ctr"/>
              <a:lstStyle/>
              <a:p>
                <a:endParaRPr lang="en-US"/>
              </a:p>
            </p:txBody>
          </p:sp>
          <p:sp>
            <p:nvSpPr>
              <p:cNvPr id="80" name="Rectangle 79"/>
              <p:cNvSpPr>
                <a:spLocks noChangeArrowheads="1"/>
              </p:cNvSpPr>
              <p:nvPr/>
            </p:nvSpPr>
            <p:spPr bwMode="auto">
              <a:xfrm>
                <a:off x="4825" y="1760"/>
                <a:ext cx="91" cy="86"/>
              </a:xfrm>
              <a:prstGeom prst="rect">
                <a:avLst/>
              </a:prstGeom>
              <a:solidFill>
                <a:srgbClr val="CC9900"/>
              </a:solidFill>
              <a:ln w="9525">
                <a:solidFill>
                  <a:schemeClr val="tx1"/>
                </a:solidFill>
                <a:miter lim="800000"/>
                <a:headEnd/>
                <a:tailEnd/>
              </a:ln>
            </p:spPr>
            <p:txBody>
              <a:bodyPr wrap="none" anchor="ctr"/>
              <a:lstStyle/>
              <a:p>
                <a:endParaRPr lang="en-US"/>
              </a:p>
            </p:txBody>
          </p:sp>
        </p:grpSp>
      </p:grpSp>
      <p:cxnSp>
        <p:nvCxnSpPr>
          <p:cNvPr id="81" name="AutoShape 80"/>
          <p:cNvCxnSpPr>
            <a:cxnSpLocks noChangeShapeType="1"/>
            <a:endCxn id="72" idx="3"/>
          </p:cNvCxnSpPr>
          <p:nvPr/>
        </p:nvCxnSpPr>
        <p:spPr bwMode="auto">
          <a:xfrm rot="5400000" flipH="1">
            <a:off x="2949575" y="2614613"/>
            <a:ext cx="484188" cy="417512"/>
          </a:xfrm>
          <a:prstGeom prst="bentConnector2">
            <a:avLst/>
          </a:prstGeom>
          <a:noFill/>
          <a:ln w="19050">
            <a:solidFill>
              <a:schemeClr val="tx1"/>
            </a:solidFill>
            <a:prstDash val="dash"/>
            <a:miter lim="800000"/>
            <a:headEnd/>
            <a:tailEnd type="triangle" w="med" len="med"/>
          </a:ln>
        </p:spPr>
      </p:cxnSp>
      <p:cxnSp>
        <p:nvCxnSpPr>
          <p:cNvPr id="82" name="AutoShape 81"/>
          <p:cNvCxnSpPr>
            <a:cxnSpLocks noChangeShapeType="1"/>
            <a:stCxn id="72" idx="1"/>
          </p:cNvCxnSpPr>
          <p:nvPr/>
        </p:nvCxnSpPr>
        <p:spPr bwMode="auto">
          <a:xfrm rot="10800000" flipV="1">
            <a:off x="1379538" y="2581275"/>
            <a:ext cx="587375" cy="846138"/>
          </a:xfrm>
          <a:prstGeom prst="bentConnector2">
            <a:avLst/>
          </a:prstGeom>
          <a:noFill/>
          <a:ln w="19050">
            <a:solidFill>
              <a:schemeClr val="tx1"/>
            </a:solidFill>
            <a:prstDash val="dash"/>
            <a:miter lim="800000"/>
            <a:headEnd/>
            <a:tailEnd type="triangle" w="med" len="med"/>
          </a:ln>
        </p:spPr>
      </p:cxnSp>
      <p:cxnSp>
        <p:nvCxnSpPr>
          <p:cNvPr id="83" name="AutoShape 82"/>
          <p:cNvCxnSpPr>
            <a:cxnSpLocks noChangeShapeType="1"/>
            <a:stCxn id="66" idx="2"/>
            <a:endCxn id="71" idx="0"/>
          </p:cNvCxnSpPr>
          <p:nvPr/>
        </p:nvCxnSpPr>
        <p:spPr bwMode="auto">
          <a:xfrm flipH="1">
            <a:off x="6748463" y="2293938"/>
            <a:ext cx="377825" cy="758825"/>
          </a:xfrm>
          <a:prstGeom prst="straightConnector1">
            <a:avLst/>
          </a:prstGeom>
          <a:noFill/>
          <a:ln w="19050">
            <a:solidFill>
              <a:schemeClr val="tx1"/>
            </a:solidFill>
            <a:prstDash val="dash"/>
            <a:round/>
            <a:headEnd/>
            <a:tailEnd type="triangle" w="med" len="med"/>
          </a:ln>
        </p:spPr>
      </p:cxnSp>
      <p:cxnSp>
        <p:nvCxnSpPr>
          <p:cNvPr id="84" name="AutoShape 83"/>
          <p:cNvCxnSpPr>
            <a:cxnSpLocks noChangeShapeType="1"/>
            <a:stCxn id="71" idx="2"/>
            <a:endCxn id="74" idx="0"/>
          </p:cNvCxnSpPr>
          <p:nvPr/>
        </p:nvCxnSpPr>
        <p:spPr bwMode="auto">
          <a:xfrm flipH="1">
            <a:off x="6507163" y="3663950"/>
            <a:ext cx="241300" cy="577850"/>
          </a:xfrm>
          <a:prstGeom prst="straightConnector1">
            <a:avLst/>
          </a:prstGeom>
          <a:noFill/>
          <a:ln w="19050">
            <a:solidFill>
              <a:schemeClr val="tx1"/>
            </a:solidFill>
            <a:prstDash val="dash"/>
            <a:round/>
            <a:headEnd/>
            <a:tailEnd type="triangle" w="med" len="med"/>
          </a:ln>
        </p:spPr>
      </p:cxn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400" dirty="0" smtClean="0">
                <a:latin typeface="Tahoma" pitchFamily="34" charset="0"/>
                <a:cs typeface="Tahoma" pitchFamily="34" charset="0"/>
              </a:rPr>
              <a:t>Flow time is proportional to WIP.</a:t>
            </a:r>
          </a:p>
          <a:p>
            <a:r>
              <a:rPr lang="en-US" sz="3400" dirty="0" smtClean="0">
                <a:latin typeface="Tahoma" pitchFamily="34" charset="0"/>
                <a:cs typeface="Tahoma" pitchFamily="34" charset="0"/>
              </a:rPr>
              <a:t>Little’s Law: </a:t>
            </a:r>
          </a:p>
          <a:p>
            <a:pPr lvl="1"/>
            <a:r>
              <a:rPr lang="en-US" sz="3000" dirty="0" smtClean="0">
                <a:latin typeface="Tahoma" pitchFamily="34" charset="0"/>
                <a:cs typeface="Tahoma" pitchFamily="34" charset="0"/>
              </a:rPr>
              <a:t>Flow Time = WIP/production rate;</a:t>
            </a:r>
          </a:p>
          <a:p>
            <a:pPr lvl="1"/>
            <a:r>
              <a:rPr lang="en-US" sz="3000" dirty="0" smtClean="0">
                <a:latin typeface="Tahoma" pitchFamily="34" charset="0"/>
                <a:cs typeface="Tahoma" pitchFamily="34" charset="0"/>
              </a:rPr>
              <a:t>or “WIP to Ship”</a:t>
            </a:r>
          </a:p>
          <a:p>
            <a:endParaRPr lang="en-US" dirty="0"/>
          </a:p>
        </p:txBody>
      </p:sp>
      <p:sp>
        <p:nvSpPr>
          <p:cNvPr id="3" name="Title 2"/>
          <p:cNvSpPr>
            <a:spLocks noGrp="1"/>
          </p:cNvSpPr>
          <p:nvPr>
            <p:ph type="title"/>
          </p:nvPr>
        </p:nvSpPr>
        <p:spPr/>
        <p:txBody>
          <a:bodyPr/>
          <a:lstStyle/>
          <a:p>
            <a:r>
              <a:rPr lang="en-US" dirty="0" smtClean="0"/>
              <a:t>One-Piece Flow</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3" name="Title 1"/>
          <p:cNvSpPr>
            <a:spLocks noGrp="1"/>
          </p:cNvSpPr>
          <p:nvPr>
            <p:ph type="title"/>
          </p:nvPr>
        </p:nvSpPr>
        <p:spPr>
          <a:xfrm>
            <a:off x="0" y="0"/>
            <a:ext cx="9372600" cy="1143000"/>
          </a:xfrm>
          <a:solidFill>
            <a:schemeClr val="bg1">
              <a:alpha val="0"/>
            </a:schemeClr>
          </a:solidFill>
        </p:spPr>
        <p:txBody>
          <a:bodyPr/>
          <a:lstStyle/>
          <a:p>
            <a:r>
              <a:rPr lang="en-US" sz="3600" dirty="0" smtClean="0">
                <a:ea typeface="ＭＳ Ｐゴシック" charset="-128"/>
              </a:rPr>
              <a:t>One Piece Flow</a:t>
            </a:r>
          </a:p>
        </p:txBody>
      </p:sp>
      <p:sp>
        <p:nvSpPr>
          <p:cNvPr id="6" name="TextBox 5"/>
          <p:cNvSpPr txBox="1">
            <a:spLocks noChangeArrowheads="1"/>
          </p:cNvSpPr>
          <p:nvPr/>
        </p:nvSpPr>
        <p:spPr bwMode="auto">
          <a:xfrm>
            <a:off x="914400" y="3308350"/>
            <a:ext cx="6934200" cy="1200150"/>
          </a:xfrm>
          <a:prstGeom prst="rect">
            <a:avLst/>
          </a:prstGeom>
          <a:noFill/>
          <a:ln w="9525">
            <a:noFill/>
            <a:miter lim="800000"/>
            <a:headEnd/>
            <a:tailEnd/>
          </a:ln>
        </p:spPr>
        <p:txBody>
          <a:bodyPr>
            <a:spAutoFit/>
          </a:bodyPr>
          <a:lstStyle/>
          <a:p>
            <a:r>
              <a:rPr lang="en-US" b="1" dirty="0"/>
              <a:t>Goal:</a:t>
            </a:r>
          </a:p>
          <a:p>
            <a:pPr>
              <a:buFont typeface="Arial" pitchFamily="34" charset="0"/>
              <a:buChar char="•"/>
            </a:pPr>
            <a:r>
              <a:rPr lang="en-US" b="1" dirty="0"/>
              <a:t> Reduce lead time by reducing WIP</a:t>
            </a:r>
          </a:p>
          <a:p>
            <a:pPr>
              <a:buFont typeface="Arial" pitchFamily="34" charset="0"/>
              <a:buChar char="•"/>
            </a:pPr>
            <a:r>
              <a:rPr lang="en-US" b="1" dirty="0"/>
              <a:t> Move products between workstations</a:t>
            </a:r>
          </a:p>
          <a:p>
            <a:endParaRPr lang="en-US" b="1" dirty="0"/>
          </a:p>
          <a:p>
            <a:endParaRPr lang="en-US" b="1" dirty="0"/>
          </a:p>
        </p:txBody>
      </p:sp>
      <p:sp>
        <p:nvSpPr>
          <p:cNvPr id="5" name="TextBox 4"/>
          <p:cNvSpPr txBox="1">
            <a:spLocks noChangeArrowheads="1"/>
          </p:cNvSpPr>
          <p:nvPr/>
        </p:nvSpPr>
        <p:spPr bwMode="auto">
          <a:xfrm>
            <a:off x="914400" y="5562600"/>
            <a:ext cx="1974850" cy="369888"/>
          </a:xfrm>
          <a:prstGeom prst="rect">
            <a:avLst/>
          </a:prstGeom>
          <a:noFill/>
          <a:ln w="9525">
            <a:noFill/>
            <a:miter lim="800000"/>
            <a:headEnd/>
            <a:tailEnd/>
          </a:ln>
        </p:spPr>
        <p:txBody>
          <a:bodyPr wrap="none">
            <a:spAutoFit/>
          </a:bodyPr>
          <a:lstStyle/>
          <a:p>
            <a:r>
              <a:rPr lang="en-US"/>
              <a:t>Ans: 2.4 weeks</a:t>
            </a:r>
          </a:p>
        </p:txBody>
      </p:sp>
      <p:sp>
        <p:nvSpPr>
          <p:cNvPr id="7" name="TextBox 6"/>
          <p:cNvSpPr txBox="1">
            <a:spLocks noChangeArrowheads="1"/>
          </p:cNvSpPr>
          <p:nvPr/>
        </p:nvSpPr>
        <p:spPr bwMode="auto">
          <a:xfrm>
            <a:off x="914400" y="4953000"/>
            <a:ext cx="7924800" cy="646113"/>
          </a:xfrm>
          <a:prstGeom prst="rect">
            <a:avLst/>
          </a:prstGeom>
          <a:noFill/>
          <a:ln w="9525">
            <a:noFill/>
            <a:miter lim="800000"/>
            <a:headEnd/>
            <a:tailEnd/>
          </a:ln>
        </p:spPr>
        <p:txBody>
          <a:bodyPr>
            <a:spAutoFit/>
          </a:bodyPr>
          <a:lstStyle/>
          <a:p>
            <a:r>
              <a:rPr lang="en-US"/>
              <a:t>What is the average lead time for the system above, if throughput is 100/week?</a:t>
            </a:r>
          </a:p>
          <a:p>
            <a:endParaRPr lang="en-US"/>
          </a:p>
        </p:txBody>
      </p:sp>
      <p:sp>
        <p:nvSpPr>
          <p:cNvPr id="8" name="TextBox 7"/>
          <p:cNvSpPr txBox="1">
            <a:spLocks noChangeArrowheads="1"/>
          </p:cNvSpPr>
          <p:nvPr/>
        </p:nvSpPr>
        <p:spPr bwMode="auto">
          <a:xfrm>
            <a:off x="914400" y="4191000"/>
            <a:ext cx="4549775" cy="646113"/>
          </a:xfrm>
          <a:prstGeom prst="rect">
            <a:avLst/>
          </a:prstGeom>
          <a:noFill/>
          <a:ln w="9525">
            <a:noFill/>
            <a:miter lim="800000"/>
            <a:headEnd/>
            <a:tailEnd/>
          </a:ln>
        </p:spPr>
        <p:txBody>
          <a:bodyPr wrap="none">
            <a:spAutoFit/>
          </a:bodyPr>
          <a:lstStyle/>
          <a:p>
            <a:endParaRPr lang="en-US"/>
          </a:p>
          <a:p>
            <a:r>
              <a:rPr lang="en-US"/>
              <a:t>Average lead time = WIP/Throughput</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277813"/>
            <a:ext cx="8229600" cy="788987"/>
          </a:xfrm>
        </p:spPr>
        <p:txBody>
          <a:bodyPr/>
          <a:lstStyle/>
          <a:p>
            <a:r>
              <a:rPr lang="en-US" dirty="0" smtClean="0">
                <a:ea typeface="ＭＳ Ｐゴシック" charset="-128"/>
              </a:rPr>
              <a:t>One Piece Flow</a:t>
            </a:r>
          </a:p>
        </p:txBody>
      </p:sp>
      <p:sp>
        <p:nvSpPr>
          <p:cNvPr id="3" name="Content Placeholder 2"/>
          <p:cNvSpPr>
            <a:spLocks noGrp="1"/>
          </p:cNvSpPr>
          <p:nvPr>
            <p:ph idx="1"/>
          </p:nvPr>
        </p:nvSpPr>
        <p:spPr/>
        <p:txBody>
          <a:bodyPr/>
          <a:lstStyle/>
          <a:p>
            <a:pPr>
              <a:buFont typeface="Wingdings" pitchFamily="2" charset="2"/>
              <a:buNone/>
            </a:pPr>
            <a:r>
              <a:rPr lang="en-US" dirty="0" smtClean="0">
                <a:ea typeface="ＭＳ Ｐゴシック" charset="-128"/>
              </a:rPr>
              <a:t>What is the average lead time for this system?</a:t>
            </a:r>
          </a:p>
          <a:p>
            <a:pPr>
              <a:buFont typeface="Wingdings" pitchFamily="2" charset="2"/>
              <a:buNone/>
            </a:pPr>
            <a:endParaRPr lang="en-US" dirty="0" smtClean="0">
              <a:ea typeface="ＭＳ Ｐゴシック" charset="-128"/>
            </a:endParaRPr>
          </a:p>
          <a:p>
            <a:pPr>
              <a:buFont typeface="Wingdings" pitchFamily="2" charset="2"/>
              <a:buNone/>
            </a:pPr>
            <a:endParaRPr lang="en-US" dirty="0" smtClean="0">
              <a:ea typeface="ＭＳ Ｐゴシック" charset="-128"/>
            </a:endParaRPr>
          </a:p>
          <a:p>
            <a:pPr>
              <a:buFont typeface="Wingdings" pitchFamily="2" charset="2"/>
              <a:buNone/>
            </a:pPr>
            <a:endParaRPr lang="en-US" dirty="0" smtClean="0">
              <a:ea typeface="ＭＳ Ｐゴシック" charset="-128"/>
            </a:endParaRPr>
          </a:p>
          <a:p>
            <a:pPr>
              <a:buFont typeface="Wingdings" pitchFamily="2" charset="2"/>
              <a:buNone/>
            </a:pPr>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One piece could mean a pallet, a box etc.  </a:t>
            </a:r>
          </a:p>
          <a:p>
            <a:r>
              <a:rPr lang="en-US" dirty="0" smtClean="0">
                <a:ea typeface="ＭＳ Ｐゴシック" charset="-128"/>
              </a:rPr>
              <a:t>Is not practical in every situation</a:t>
            </a:r>
          </a:p>
        </p:txBody>
      </p:sp>
      <p:sp>
        <p:nvSpPr>
          <p:cNvPr id="4" name="Notched Right Arrow 3"/>
          <p:cNvSpPr>
            <a:spLocks noChangeArrowheads="1"/>
          </p:cNvSpPr>
          <p:nvPr/>
        </p:nvSpPr>
        <p:spPr bwMode="auto">
          <a:xfrm>
            <a:off x="457200" y="2624138"/>
            <a:ext cx="8229600" cy="1809750"/>
          </a:xfrm>
          <a:prstGeom prst="notchedRightArrow">
            <a:avLst>
              <a:gd name="adj1" fmla="val 50000"/>
              <a:gd name="adj2" fmla="val 50021"/>
            </a:avLst>
          </a:prstGeom>
          <a:blipFill dpi="0" rotWithShape="0">
            <a:blip r:embed="rId2"/>
            <a:srcRect/>
            <a:stretch>
              <a:fillRect/>
            </a:stretch>
          </a:blipFill>
          <a:ln w="9525">
            <a:noFill/>
            <a:miter lim="800000"/>
            <a:headEnd/>
            <a:tailEnd/>
          </a:ln>
          <a:effectLst>
            <a:outerShdw blurRad="63500" dist="23000" dir="5400000" rotWithShape="0">
              <a:srgbClr val="000000">
                <a:alpha val="34998"/>
              </a:srgbClr>
            </a:outerShdw>
          </a:effectLst>
        </p:spPr>
        <p:txBody>
          <a:bodyPr/>
          <a:lstStyle/>
          <a:p>
            <a:endParaRPr lang="en-US"/>
          </a:p>
        </p:txBody>
      </p:sp>
      <p:grpSp>
        <p:nvGrpSpPr>
          <p:cNvPr id="53253" name="Group 4"/>
          <p:cNvGrpSpPr>
            <a:grpSpLocks/>
          </p:cNvGrpSpPr>
          <p:nvPr/>
        </p:nvGrpSpPr>
        <p:grpSpPr bwMode="auto">
          <a:xfrm>
            <a:off x="1531938" y="1266825"/>
            <a:ext cx="1062037" cy="1693863"/>
            <a:chOff x="1074544" y="0"/>
            <a:chExt cx="1062929" cy="1694810"/>
          </a:xfrm>
        </p:grpSpPr>
        <p:sp>
          <p:nvSpPr>
            <p:cNvPr id="35" name="Rectangle 34"/>
            <p:cNvSpPr/>
            <p:nvPr/>
          </p:nvSpPr>
          <p:spPr>
            <a:xfrm>
              <a:off x="1074544" y="0"/>
              <a:ext cx="1062929" cy="1694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1074544" y="0"/>
              <a:ext cx="1062929" cy="1694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9568" tIns="99568" rIns="99568" bIns="99568" anchor="b"/>
            <a:lstStyle/>
            <a:p>
              <a:pPr algn="ctr" defTabSz="622300">
                <a:lnSpc>
                  <a:spcPct val="90000"/>
                </a:lnSpc>
                <a:spcAft>
                  <a:spcPct val="35000"/>
                </a:spcAft>
              </a:pPr>
              <a:r>
                <a:rPr lang="en-US" sz="1400">
                  <a:solidFill>
                    <a:srgbClr val="000000"/>
                  </a:solidFill>
                  <a:ea typeface="ＭＳ Ｐゴシック" charset="-128"/>
                </a:rPr>
                <a:t>Process 1</a:t>
              </a:r>
            </a:p>
          </p:txBody>
        </p:sp>
      </p:grpSp>
      <p:sp>
        <p:nvSpPr>
          <p:cNvPr id="6" name="Oval 5"/>
          <p:cNvSpPr>
            <a:spLocks noChangeArrowheads="1"/>
          </p:cNvSpPr>
          <p:nvPr/>
        </p:nvSpPr>
        <p:spPr bwMode="auto">
          <a:xfrm>
            <a:off x="1655763" y="3021013"/>
            <a:ext cx="1022350" cy="960437"/>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grpSp>
        <p:nvGrpSpPr>
          <p:cNvPr id="53255" name="Group 6"/>
          <p:cNvGrpSpPr>
            <a:grpSpLocks/>
          </p:cNvGrpSpPr>
          <p:nvPr/>
        </p:nvGrpSpPr>
        <p:grpSpPr bwMode="auto">
          <a:xfrm>
            <a:off x="1093788" y="3705225"/>
            <a:ext cx="700087" cy="1809750"/>
            <a:chOff x="636464" y="2438407"/>
            <a:chExt cx="699797" cy="1810385"/>
          </a:xfrm>
        </p:grpSpPr>
        <p:sp>
          <p:nvSpPr>
            <p:cNvPr id="33" name="Rectangle 32"/>
            <p:cNvSpPr/>
            <p:nvPr/>
          </p:nvSpPr>
          <p:spPr>
            <a:xfrm>
              <a:off x="636464" y="2438407"/>
              <a:ext cx="699797"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636464" y="2438407"/>
              <a:ext cx="699797"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9568" tIns="99568" rIns="99568" bIns="99568"/>
            <a:lstStyle/>
            <a:p>
              <a:pPr algn="ctr" defTabSz="622300">
                <a:lnSpc>
                  <a:spcPct val="90000"/>
                </a:lnSpc>
                <a:spcAft>
                  <a:spcPct val="35000"/>
                </a:spcAft>
              </a:pPr>
              <a:r>
                <a:rPr lang="en-US" sz="1400">
                  <a:solidFill>
                    <a:srgbClr val="000000"/>
                  </a:solidFill>
                  <a:ea typeface="ＭＳ Ｐゴシック" charset="-128"/>
                </a:rPr>
                <a:t>1 unit</a:t>
              </a:r>
            </a:p>
          </p:txBody>
        </p:sp>
      </p:grpSp>
      <p:sp>
        <p:nvSpPr>
          <p:cNvPr id="8" name="Oval 7"/>
          <p:cNvSpPr>
            <a:spLocks noChangeArrowheads="1"/>
          </p:cNvSpPr>
          <p:nvPr/>
        </p:nvSpPr>
        <p:spPr bwMode="auto">
          <a:xfrm>
            <a:off x="1189038" y="3303588"/>
            <a:ext cx="452437" cy="452437"/>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grpSp>
        <p:nvGrpSpPr>
          <p:cNvPr id="53257" name="Group 8"/>
          <p:cNvGrpSpPr>
            <a:grpSpLocks/>
          </p:cNvGrpSpPr>
          <p:nvPr/>
        </p:nvGrpSpPr>
        <p:grpSpPr bwMode="auto">
          <a:xfrm>
            <a:off x="2995613" y="1266825"/>
            <a:ext cx="1136650" cy="1809750"/>
            <a:chOff x="2537653" y="0"/>
            <a:chExt cx="1137548" cy="1810385"/>
          </a:xfrm>
        </p:grpSpPr>
        <p:sp>
          <p:nvSpPr>
            <p:cNvPr id="31" name="Rectangle 30"/>
            <p:cNvSpPr/>
            <p:nvPr/>
          </p:nvSpPr>
          <p:spPr>
            <a:xfrm>
              <a:off x="2537653" y="0"/>
              <a:ext cx="1137548"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2537653" y="0"/>
              <a:ext cx="1137548"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9568" tIns="99568" rIns="99568" bIns="99568" anchor="b"/>
            <a:lstStyle/>
            <a:p>
              <a:pPr algn="ctr" defTabSz="622300">
                <a:lnSpc>
                  <a:spcPct val="90000"/>
                </a:lnSpc>
                <a:spcAft>
                  <a:spcPct val="35000"/>
                </a:spcAft>
              </a:pPr>
              <a:r>
                <a:rPr lang="en-US" sz="1400">
                  <a:solidFill>
                    <a:srgbClr val="000000"/>
                  </a:solidFill>
                  <a:ea typeface="ＭＳ Ｐゴシック" charset="-128"/>
                </a:rPr>
                <a:t>Process 2</a:t>
              </a:r>
            </a:p>
          </p:txBody>
        </p:sp>
      </p:grpSp>
      <p:sp>
        <p:nvSpPr>
          <p:cNvPr id="10" name="Oval 9"/>
          <p:cNvSpPr>
            <a:spLocks noChangeArrowheads="1"/>
          </p:cNvSpPr>
          <p:nvPr/>
        </p:nvSpPr>
        <p:spPr bwMode="auto">
          <a:xfrm>
            <a:off x="3267075" y="3019425"/>
            <a:ext cx="1071563" cy="1020763"/>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grpSp>
        <p:nvGrpSpPr>
          <p:cNvPr id="53259" name="Group 10"/>
          <p:cNvGrpSpPr>
            <a:grpSpLocks/>
          </p:cNvGrpSpPr>
          <p:nvPr/>
        </p:nvGrpSpPr>
        <p:grpSpPr bwMode="auto">
          <a:xfrm>
            <a:off x="2852738" y="3781425"/>
            <a:ext cx="700087" cy="1809750"/>
            <a:chOff x="2396063" y="2514606"/>
            <a:chExt cx="699797" cy="1810385"/>
          </a:xfrm>
        </p:grpSpPr>
        <p:sp>
          <p:nvSpPr>
            <p:cNvPr id="29" name="Rectangle 28"/>
            <p:cNvSpPr/>
            <p:nvPr/>
          </p:nvSpPr>
          <p:spPr>
            <a:xfrm>
              <a:off x="2396063" y="2514606"/>
              <a:ext cx="699797"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2396063" y="2514606"/>
              <a:ext cx="699797"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9568" tIns="99568" rIns="99568" bIns="99568"/>
            <a:lstStyle/>
            <a:p>
              <a:pPr algn="ctr" defTabSz="622300">
                <a:lnSpc>
                  <a:spcPct val="90000"/>
                </a:lnSpc>
                <a:spcAft>
                  <a:spcPct val="35000"/>
                </a:spcAft>
              </a:pPr>
              <a:r>
                <a:rPr lang="en-US" sz="1400">
                  <a:solidFill>
                    <a:srgbClr val="000000"/>
                  </a:solidFill>
                  <a:ea typeface="ＭＳ Ｐゴシック" charset="-128"/>
                </a:rPr>
                <a:t>1 unit</a:t>
              </a:r>
            </a:p>
          </p:txBody>
        </p:sp>
      </p:grpSp>
      <p:sp>
        <p:nvSpPr>
          <p:cNvPr id="12" name="Oval 11"/>
          <p:cNvSpPr>
            <a:spLocks noChangeArrowheads="1"/>
          </p:cNvSpPr>
          <p:nvPr/>
        </p:nvSpPr>
        <p:spPr bwMode="auto">
          <a:xfrm>
            <a:off x="2978150" y="3303588"/>
            <a:ext cx="452438" cy="452437"/>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grpSp>
        <p:nvGrpSpPr>
          <p:cNvPr id="53261" name="Group 12"/>
          <p:cNvGrpSpPr>
            <a:grpSpLocks/>
          </p:cNvGrpSpPr>
          <p:nvPr/>
        </p:nvGrpSpPr>
        <p:grpSpPr bwMode="auto">
          <a:xfrm>
            <a:off x="5016500" y="1266825"/>
            <a:ext cx="1108075" cy="1809750"/>
            <a:chOff x="4558968" y="0"/>
            <a:chExt cx="1108954" cy="1810385"/>
          </a:xfrm>
        </p:grpSpPr>
        <p:sp>
          <p:nvSpPr>
            <p:cNvPr id="27" name="Rectangle 26"/>
            <p:cNvSpPr/>
            <p:nvPr/>
          </p:nvSpPr>
          <p:spPr>
            <a:xfrm>
              <a:off x="4558968" y="0"/>
              <a:ext cx="1108954"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4558968" y="0"/>
              <a:ext cx="1108954"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2456" tIns="92456" rIns="92456" bIns="92456" anchor="b"/>
            <a:lstStyle/>
            <a:p>
              <a:pPr algn="ctr" defTabSz="577850">
                <a:lnSpc>
                  <a:spcPct val="90000"/>
                </a:lnSpc>
                <a:spcAft>
                  <a:spcPct val="35000"/>
                </a:spcAft>
              </a:pPr>
              <a:r>
                <a:rPr lang="en-US" sz="1300">
                  <a:solidFill>
                    <a:srgbClr val="000000"/>
                  </a:solidFill>
                  <a:ea typeface="ＭＳ Ｐゴシック" charset="-128"/>
                </a:rPr>
                <a:t>Process 3</a:t>
              </a:r>
            </a:p>
          </p:txBody>
        </p:sp>
      </p:grpSp>
      <p:sp>
        <p:nvSpPr>
          <p:cNvPr id="14" name="Oval 13"/>
          <p:cNvSpPr>
            <a:spLocks noChangeArrowheads="1"/>
          </p:cNvSpPr>
          <p:nvPr/>
        </p:nvSpPr>
        <p:spPr bwMode="auto">
          <a:xfrm>
            <a:off x="5202238" y="3049588"/>
            <a:ext cx="1071562" cy="960437"/>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grpSp>
        <p:nvGrpSpPr>
          <p:cNvPr id="53263" name="Group 14"/>
          <p:cNvGrpSpPr>
            <a:grpSpLocks/>
          </p:cNvGrpSpPr>
          <p:nvPr/>
        </p:nvGrpSpPr>
        <p:grpSpPr bwMode="auto">
          <a:xfrm>
            <a:off x="4772025" y="3705225"/>
            <a:ext cx="700088" cy="1809750"/>
            <a:chOff x="4314809" y="2438407"/>
            <a:chExt cx="699797" cy="1810385"/>
          </a:xfrm>
        </p:grpSpPr>
        <p:sp>
          <p:nvSpPr>
            <p:cNvPr id="25" name="Rectangle 24"/>
            <p:cNvSpPr/>
            <p:nvPr/>
          </p:nvSpPr>
          <p:spPr>
            <a:xfrm>
              <a:off x="4314809" y="2438407"/>
              <a:ext cx="699797"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4314809" y="2438407"/>
              <a:ext cx="699797"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2456" tIns="92456" rIns="92456" bIns="92456"/>
            <a:lstStyle/>
            <a:p>
              <a:pPr algn="ctr" defTabSz="577850">
                <a:lnSpc>
                  <a:spcPct val="90000"/>
                </a:lnSpc>
                <a:spcAft>
                  <a:spcPct val="35000"/>
                </a:spcAft>
              </a:pPr>
              <a:r>
                <a:rPr lang="en-US" sz="1300">
                  <a:solidFill>
                    <a:srgbClr val="000000"/>
                  </a:solidFill>
                  <a:ea typeface="ＭＳ Ｐゴシック" charset="-128"/>
                </a:rPr>
                <a:t>1 unit</a:t>
              </a:r>
            </a:p>
          </p:txBody>
        </p:sp>
      </p:grpSp>
      <p:sp>
        <p:nvSpPr>
          <p:cNvPr id="16" name="Oval 15"/>
          <p:cNvSpPr>
            <a:spLocks noChangeArrowheads="1"/>
          </p:cNvSpPr>
          <p:nvPr/>
        </p:nvSpPr>
        <p:spPr bwMode="auto">
          <a:xfrm>
            <a:off x="4916488" y="3303588"/>
            <a:ext cx="452437" cy="452437"/>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grpSp>
        <p:nvGrpSpPr>
          <p:cNvPr id="53265" name="Group 16"/>
          <p:cNvGrpSpPr>
            <a:grpSpLocks/>
          </p:cNvGrpSpPr>
          <p:nvPr/>
        </p:nvGrpSpPr>
        <p:grpSpPr bwMode="auto">
          <a:xfrm>
            <a:off x="6632575" y="1266825"/>
            <a:ext cx="1049338" cy="1809750"/>
            <a:chOff x="6175893" y="0"/>
            <a:chExt cx="1049227" cy="1810385"/>
          </a:xfrm>
        </p:grpSpPr>
        <p:sp>
          <p:nvSpPr>
            <p:cNvPr id="23" name="Rectangle 22"/>
            <p:cNvSpPr/>
            <p:nvPr/>
          </p:nvSpPr>
          <p:spPr>
            <a:xfrm>
              <a:off x="6175893" y="0"/>
              <a:ext cx="1049227"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6175893" y="0"/>
              <a:ext cx="1049227"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2456" tIns="92456" rIns="92456" bIns="92456" anchor="b"/>
            <a:lstStyle/>
            <a:p>
              <a:pPr algn="ctr" defTabSz="577850">
                <a:lnSpc>
                  <a:spcPct val="90000"/>
                </a:lnSpc>
                <a:spcAft>
                  <a:spcPct val="35000"/>
                </a:spcAft>
              </a:pPr>
              <a:r>
                <a:rPr lang="en-US" sz="1300">
                  <a:solidFill>
                    <a:srgbClr val="000000"/>
                  </a:solidFill>
                  <a:ea typeface="ＭＳ Ｐゴシック" charset="-128"/>
                </a:rPr>
                <a:t>Process 4</a:t>
              </a:r>
            </a:p>
            <a:p>
              <a:pPr algn="ctr" defTabSz="577850">
                <a:lnSpc>
                  <a:spcPct val="90000"/>
                </a:lnSpc>
                <a:spcAft>
                  <a:spcPct val="35000"/>
                </a:spcAft>
              </a:pPr>
              <a:endParaRPr lang="en-US" sz="1300">
                <a:solidFill>
                  <a:srgbClr val="000000"/>
                </a:solidFill>
                <a:ea typeface="ＭＳ Ｐゴシック" charset="-128"/>
              </a:endParaRPr>
            </a:p>
          </p:txBody>
        </p:sp>
      </p:grpSp>
      <p:sp>
        <p:nvSpPr>
          <p:cNvPr id="18" name="Oval 17"/>
          <p:cNvSpPr>
            <a:spLocks noChangeArrowheads="1"/>
          </p:cNvSpPr>
          <p:nvPr/>
        </p:nvSpPr>
        <p:spPr bwMode="auto">
          <a:xfrm>
            <a:off x="6923088" y="3019425"/>
            <a:ext cx="1071562" cy="1020763"/>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grpSp>
        <p:nvGrpSpPr>
          <p:cNvPr id="53267" name="Group 18"/>
          <p:cNvGrpSpPr>
            <a:grpSpLocks/>
          </p:cNvGrpSpPr>
          <p:nvPr/>
        </p:nvGrpSpPr>
        <p:grpSpPr bwMode="auto">
          <a:xfrm>
            <a:off x="6527800" y="3705225"/>
            <a:ext cx="700088" cy="1809750"/>
            <a:chOff x="6070841" y="2438407"/>
            <a:chExt cx="699797" cy="1810385"/>
          </a:xfrm>
        </p:grpSpPr>
        <p:sp>
          <p:nvSpPr>
            <p:cNvPr id="21" name="Rectangle 20"/>
            <p:cNvSpPr/>
            <p:nvPr/>
          </p:nvSpPr>
          <p:spPr>
            <a:xfrm>
              <a:off x="6070841" y="2438407"/>
              <a:ext cx="699797"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6070841" y="2438407"/>
              <a:ext cx="699797"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2456" tIns="92456" rIns="92456" bIns="92456"/>
            <a:lstStyle/>
            <a:p>
              <a:pPr algn="ctr" defTabSz="577850">
                <a:lnSpc>
                  <a:spcPct val="90000"/>
                </a:lnSpc>
                <a:spcAft>
                  <a:spcPct val="35000"/>
                </a:spcAft>
              </a:pPr>
              <a:r>
                <a:rPr lang="en-US" sz="1300">
                  <a:solidFill>
                    <a:srgbClr val="000000"/>
                  </a:solidFill>
                  <a:ea typeface="ＭＳ Ｐゴシック" charset="-128"/>
                </a:rPr>
                <a:t>1 unit</a:t>
              </a:r>
            </a:p>
            <a:p>
              <a:pPr algn="ctr" defTabSz="577850">
                <a:lnSpc>
                  <a:spcPct val="90000"/>
                </a:lnSpc>
                <a:spcAft>
                  <a:spcPct val="35000"/>
                </a:spcAft>
              </a:pPr>
              <a:endParaRPr lang="en-US" sz="1300">
                <a:solidFill>
                  <a:srgbClr val="000000"/>
                </a:solidFill>
                <a:ea typeface="ＭＳ Ｐゴシック" charset="-128"/>
              </a:endParaRPr>
            </a:p>
          </p:txBody>
        </p:sp>
      </p:grpSp>
      <p:sp>
        <p:nvSpPr>
          <p:cNvPr id="20" name="Oval 19"/>
          <p:cNvSpPr>
            <a:spLocks noChangeArrowheads="1"/>
          </p:cNvSpPr>
          <p:nvPr/>
        </p:nvSpPr>
        <p:spPr bwMode="auto">
          <a:xfrm>
            <a:off x="6538913" y="3303588"/>
            <a:ext cx="452437" cy="452437"/>
          </a:xfrm>
          <a:prstGeom prst="ellipse">
            <a:avLst/>
          </a:prstGeom>
          <a:gradFill rotWithShape="1">
            <a:gsLst>
              <a:gs pos="0">
                <a:srgbClr val="DBFF85"/>
              </a:gs>
              <a:gs pos="100000">
                <a:srgbClr val="A8EB00"/>
              </a:gs>
            </a:gsLst>
            <a:lin ang="5400000"/>
          </a:gradFill>
          <a:ln w="9525">
            <a:noFill/>
            <a:round/>
            <a:headEnd/>
            <a:tailEnd/>
          </a:ln>
          <a:effectLst>
            <a:outerShdw dist="23000" dir="5400000" rotWithShape="0">
              <a:srgbClr val="808080">
                <a:alpha val="34998"/>
              </a:srgbClr>
            </a:outer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ahoma" pitchFamily="34" charset="0"/>
                <a:cs typeface="Tahoma" pitchFamily="34" charset="0"/>
              </a:rPr>
              <a:t>One-piece flow may require relocation of the people/equipment. </a:t>
            </a:r>
          </a:p>
          <a:p>
            <a:r>
              <a:rPr lang="en-US" dirty="0" smtClean="0">
                <a:latin typeface="Tahoma" pitchFamily="34" charset="0"/>
                <a:cs typeface="Tahoma" pitchFamily="34" charset="0"/>
              </a:rPr>
              <a:t>A process layout (grouping operations by function) must be replaced by a product layout (arranging operations in the order of flow.)</a:t>
            </a:r>
          </a:p>
          <a:p>
            <a:endParaRPr lang="en-US" dirty="0"/>
          </a:p>
        </p:txBody>
      </p:sp>
      <p:sp>
        <p:nvSpPr>
          <p:cNvPr id="3" name="Title 2"/>
          <p:cNvSpPr>
            <a:spLocks noGrp="1"/>
          </p:cNvSpPr>
          <p:nvPr>
            <p:ph type="title"/>
          </p:nvPr>
        </p:nvSpPr>
        <p:spPr/>
        <p:txBody>
          <a:bodyPr/>
          <a:lstStyle/>
          <a:p>
            <a:r>
              <a:rPr lang="en-US" dirty="0" smtClean="0">
                <a:ea typeface="ＭＳ Ｐゴシック" charset="-128"/>
              </a:rPr>
              <a:t>One Piece Flow and Layout</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a typeface="ＭＳ Ｐゴシック" charset="-128"/>
              </a:rPr>
              <a:t>Cellular Layout</a:t>
            </a:r>
            <a:endParaRPr lang="en-US" dirty="0"/>
          </a:p>
        </p:txBody>
      </p:sp>
      <p:grpSp>
        <p:nvGrpSpPr>
          <p:cNvPr id="4" name="Group 608"/>
          <p:cNvGrpSpPr>
            <a:grpSpLocks/>
          </p:cNvGrpSpPr>
          <p:nvPr/>
        </p:nvGrpSpPr>
        <p:grpSpPr bwMode="auto">
          <a:xfrm>
            <a:off x="2581275" y="1371600"/>
            <a:ext cx="5800725" cy="4616450"/>
            <a:chOff x="2581275" y="1052513"/>
            <a:chExt cx="6086475" cy="5011737"/>
          </a:xfrm>
        </p:grpSpPr>
        <p:grpSp>
          <p:nvGrpSpPr>
            <p:cNvPr id="5" name="Group 4"/>
            <p:cNvGrpSpPr>
              <a:grpSpLocks/>
            </p:cNvGrpSpPr>
            <p:nvPr/>
          </p:nvGrpSpPr>
          <p:grpSpPr bwMode="auto">
            <a:xfrm flipH="1">
              <a:off x="2925763" y="3011484"/>
              <a:ext cx="814387" cy="812798"/>
              <a:chOff x="3320" y="2983"/>
              <a:chExt cx="752" cy="778"/>
            </a:xfrm>
          </p:grpSpPr>
          <p:sp>
            <p:nvSpPr>
              <p:cNvPr id="441" name="Freeform 5"/>
              <p:cNvSpPr>
                <a:spLocks/>
              </p:cNvSpPr>
              <p:nvPr/>
            </p:nvSpPr>
            <p:spPr bwMode="auto">
              <a:xfrm>
                <a:off x="3448" y="3035"/>
                <a:ext cx="496" cy="88"/>
              </a:xfrm>
              <a:custGeom>
                <a:avLst/>
                <a:gdLst>
                  <a:gd name="T0" fmla="*/ 1488 w 1488"/>
                  <a:gd name="T1" fmla="*/ 264 h 264"/>
                  <a:gd name="T2" fmla="*/ 0 w 1488"/>
                  <a:gd name="T3" fmla="*/ 264 h 264"/>
                  <a:gd name="T4" fmla="*/ 38 w 1488"/>
                  <a:gd name="T5" fmla="*/ 235 h 264"/>
                  <a:gd name="T6" fmla="*/ 78 w 1488"/>
                  <a:gd name="T7" fmla="*/ 206 h 264"/>
                  <a:gd name="T8" fmla="*/ 118 w 1488"/>
                  <a:gd name="T9" fmla="*/ 179 h 264"/>
                  <a:gd name="T10" fmla="*/ 161 w 1488"/>
                  <a:gd name="T11" fmla="*/ 154 h 264"/>
                  <a:gd name="T12" fmla="*/ 204 w 1488"/>
                  <a:gd name="T13" fmla="*/ 130 h 264"/>
                  <a:gd name="T14" fmla="*/ 249 w 1488"/>
                  <a:gd name="T15" fmla="*/ 109 h 264"/>
                  <a:gd name="T16" fmla="*/ 294 w 1488"/>
                  <a:gd name="T17" fmla="*/ 88 h 264"/>
                  <a:gd name="T18" fmla="*/ 341 w 1488"/>
                  <a:gd name="T19" fmla="*/ 70 h 264"/>
                  <a:gd name="T20" fmla="*/ 388 w 1488"/>
                  <a:gd name="T21" fmla="*/ 55 h 264"/>
                  <a:gd name="T22" fmla="*/ 437 w 1488"/>
                  <a:gd name="T23" fmla="*/ 40 h 264"/>
                  <a:gd name="T24" fmla="*/ 486 w 1488"/>
                  <a:gd name="T25" fmla="*/ 29 h 264"/>
                  <a:gd name="T26" fmla="*/ 537 w 1488"/>
                  <a:gd name="T27" fmla="*/ 18 h 264"/>
                  <a:gd name="T28" fmla="*/ 587 w 1488"/>
                  <a:gd name="T29" fmla="*/ 11 h 264"/>
                  <a:gd name="T30" fmla="*/ 639 w 1488"/>
                  <a:gd name="T31" fmla="*/ 5 h 264"/>
                  <a:gd name="T32" fmla="*/ 691 w 1488"/>
                  <a:gd name="T33" fmla="*/ 1 h 264"/>
                  <a:gd name="T34" fmla="*/ 744 w 1488"/>
                  <a:gd name="T35" fmla="*/ 0 h 264"/>
                  <a:gd name="T36" fmla="*/ 797 w 1488"/>
                  <a:gd name="T37" fmla="*/ 1 h 264"/>
                  <a:gd name="T38" fmla="*/ 849 w 1488"/>
                  <a:gd name="T39" fmla="*/ 5 h 264"/>
                  <a:gd name="T40" fmla="*/ 901 w 1488"/>
                  <a:gd name="T41" fmla="*/ 11 h 264"/>
                  <a:gd name="T42" fmla="*/ 951 w 1488"/>
                  <a:gd name="T43" fmla="*/ 18 h 264"/>
                  <a:gd name="T44" fmla="*/ 1002 w 1488"/>
                  <a:gd name="T45" fmla="*/ 29 h 264"/>
                  <a:gd name="T46" fmla="*/ 1051 w 1488"/>
                  <a:gd name="T47" fmla="*/ 40 h 264"/>
                  <a:gd name="T48" fmla="*/ 1100 w 1488"/>
                  <a:gd name="T49" fmla="*/ 55 h 264"/>
                  <a:gd name="T50" fmla="*/ 1147 w 1488"/>
                  <a:gd name="T51" fmla="*/ 70 h 264"/>
                  <a:gd name="T52" fmla="*/ 1194 w 1488"/>
                  <a:gd name="T53" fmla="*/ 88 h 264"/>
                  <a:gd name="T54" fmla="*/ 1239 w 1488"/>
                  <a:gd name="T55" fmla="*/ 109 h 264"/>
                  <a:gd name="T56" fmla="*/ 1284 w 1488"/>
                  <a:gd name="T57" fmla="*/ 130 h 264"/>
                  <a:gd name="T58" fmla="*/ 1327 w 1488"/>
                  <a:gd name="T59" fmla="*/ 154 h 264"/>
                  <a:gd name="T60" fmla="*/ 1370 w 1488"/>
                  <a:gd name="T61" fmla="*/ 179 h 264"/>
                  <a:gd name="T62" fmla="*/ 1410 w 1488"/>
                  <a:gd name="T63" fmla="*/ 206 h 264"/>
                  <a:gd name="T64" fmla="*/ 1450 w 1488"/>
                  <a:gd name="T65" fmla="*/ 235 h 264"/>
                  <a:gd name="T66" fmla="*/ 1488 w 1488"/>
                  <a:gd name="T67" fmla="*/ 264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8"/>
                  <a:gd name="T103" fmla="*/ 0 h 264"/>
                  <a:gd name="T104" fmla="*/ 1488 w 1488"/>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8" h="264">
                    <a:moveTo>
                      <a:pt x="1488" y="264"/>
                    </a:moveTo>
                    <a:lnTo>
                      <a:pt x="0" y="264"/>
                    </a:lnTo>
                    <a:lnTo>
                      <a:pt x="38" y="235"/>
                    </a:lnTo>
                    <a:lnTo>
                      <a:pt x="78" y="206"/>
                    </a:lnTo>
                    <a:lnTo>
                      <a:pt x="118" y="179"/>
                    </a:lnTo>
                    <a:lnTo>
                      <a:pt x="161" y="154"/>
                    </a:lnTo>
                    <a:lnTo>
                      <a:pt x="204" y="130"/>
                    </a:lnTo>
                    <a:lnTo>
                      <a:pt x="249" y="109"/>
                    </a:lnTo>
                    <a:lnTo>
                      <a:pt x="294" y="88"/>
                    </a:lnTo>
                    <a:lnTo>
                      <a:pt x="341" y="70"/>
                    </a:lnTo>
                    <a:lnTo>
                      <a:pt x="388" y="55"/>
                    </a:lnTo>
                    <a:lnTo>
                      <a:pt x="437" y="40"/>
                    </a:lnTo>
                    <a:lnTo>
                      <a:pt x="486" y="29"/>
                    </a:lnTo>
                    <a:lnTo>
                      <a:pt x="537" y="18"/>
                    </a:lnTo>
                    <a:lnTo>
                      <a:pt x="587" y="11"/>
                    </a:lnTo>
                    <a:lnTo>
                      <a:pt x="639" y="5"/>
                    </a:lnTo>
                    <a:lnTo>
                      <a:pt x="691" y="1"/>
                    </a:lnTo>
                    <a:lnTo>
                      <a:pt x="744" y="0"/>
                    </a:lnTo>
                    <a:lnTo>
                      <a:pt x="797" y="1"/>
                    </a:lnTo>
                    <a:lnTo>
                      <a:pt x="849" y="5"/>
                    </a:lnTo>
                    <a:lnTo>
                      <a:pt x="901" y="11"/>
                    </a:lnTo>
                    <a:lnTo>
                      <a:pt x="951" y="18"/>
                    </a:lnTo>
                    <a:lnTo>
                      <a:pt x="1002" y="29"/>
                    </a:lnTo>
                    <a:lnTo>
                      <a:pt x="1051" y="40"/>
                    </a:lnTo>
                    <a:lnTo>
                      <a:pt x="1100" y="55"/>
                    </a:lnTo>
                    <a:lnTo>
                      <a:pt x="1147" y="70"/>
                    </a:lnTo>
                    <a:lnTo>
                      <a:pt x="1194" y="88"/>
                    </a:lnTo>
                    <a:lnTo>
                      <a:pt x="1239" y="109"/>
                    </a:lnTo>
                    <a:lnTo>
                      <a:pt x="1284" y="130"/>
                    </a:lnTo>
                    <a:lnTo>
                      <a:pt x="1327" y="154"/>
                    </a:lnTo>
                    <a:lnTo>
                      <a:pt x="1370" y="179"/>
                    </a:lnTo>
                    <a:lnTo>
                      <a:pt x="1410" y="206"/>
                    </a:lnTo>
                    <a:lnTo>
                      <a:pt x="1450" y="235"/>
                    </a:lnTo>
                    <a:lnTo>
                      <a:pt x="1488" y="264"/>
                    </a:lnTo>
                    <a:close/>
                  </a:path>
                </a:pathLst>
              </a:custGeom>
              <a:solidFill>
                <a:srgbClr val="FFFFDD"/>
              </a:solidFill>
              <a:ln w="9525">
                <a:noFill/>
                <a:round/>
                <a:headEnd/>
                <a:tailEnd/>
              </a:ln>
            </p:spPr>
            <p:txBody>
              <a:bodyPr/>
              <a:lstStyle/>
              <a:p>
                <a:endParaRPr lang="en-US"/>
              </a:p>
            </p:txBody>
          </p:sp>
          <p:sp>
            <p:nvSpPr>
              <p:cNvPr id="442" name="Freeform 6"/>
              <p:cNvSpPr>
                <a:spLocks/>
              </p:cNvSpPr>
              <p:nvPr/>
            </p:nvSpPr>
            <p:spPr bwMode="auto">
              <a:xfrm>
                <a:off x="3320" y="3457"/>
                <a:ext cx="752" cy="55"/>
              </a:xfrm>
              <a:custGeom>
                <a:avLst/>
                <a:gdLst>
                  <a:gd name="T0" fmla="*/ 0 w 2256"/>
                  <a:gd name="T1" fmla="*/ 0 h 167"/>
                  <a:gd name="T2" fmla="*/ 2256 w 2256"/>
                  <a:gd name="T3" fmla="*/ 0 h 167"/>
                  <a:gd name="T4" fmla="*/ 2252 w 2256"/>
                  <a:gd name="T5" fmla="*/ 21 h 167"/>
                  <a:gd name="T6" fmla="*/ 2246 w 2256"/>
                  <a:gd name="T7" fmla="*/ 43 h 167"/>
                  <a:gd name="T8" fmla="*/ 2241 w 2256"/>
                  <a:gd name="T9" fmla="*/ 63 h 167"/>
                  <a:gd name="T10" fmla="*/ 2236 w 2256"/>
                  <a:gd name="T11" fmla="*/ 84 h 167"/>
                  <a:gd name="T12" fmla="*/ 2231 w 2256"/>
                  <a:gd name="T13" fmla="*/ 105 h 167"/>
                  <a:gd name="T14" fmla="*/ 2224 w 2256"/>
                  <a:gd name="T15" fmla="*/ 126 h 167"/>
                  <a:gd name="T16" fmla="*/ 2218 w 2256"/>
                  <a:gd name="T17" fmla="*/ 146 h 167"/>
                  <a:gd name="T18" fmla="*/ 2210 w 2256"/>
                  <a:gd name="T19" fmla="*/ 167 h 167"/>
                  <a:gd name="T20" fmla="*/ 46 w 2256"/>
                  <a:gd name="T21" fmla="*/ 167 h 167"/>
                  <a:gd name="T22" fmla="*/ 38 w 2256"/>
                  <a:gd name="T23" fmla="*/ 146 h 167"/>
                  <a:gd name="T24" fmla="*/ 32 w 2256"/>
                  <a:gd name="T25" fmla="*/ 126 h 167"/>
                  <a:gd name="T26" fmla="*/ 25 w 2256"/>
                  <a:gd name="T27" fmla="*/ 105 h 167"/>
                  <a:gd name="T28" fmla="*/ 20 w 2256"/>
                  <a:gd name="T29" fmla="*/ 84 h 167"/>
                  <a:gd name="T30" fmla="*/ 15 w 2256"/>
                  <a:gd name="T31" fmla="*/ 63 h 167"/>
                  <a:gd name="T32" fmla="*/ 10 w 2256"/>
                  <a:gd name="T33" fmla="*/ 43 h 167"/>
                  <a:gd name="T34" fmla="*/ 4 w 2256"/>
                  <a:gd name="T35" fmla="*/ 21 h 167"/>
                  <a:gd name="T36" fmla="*/ 0 w 2256"/>
                  <a:gd name="T37" fmla="*/ 0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6"/>
                  <a:gd name="T58" fmla="*/ 0 h 167"/>
                  <a:gd name="T59" fmla="*/ 2256 w 2256"/>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6" h="167">
                    <a:moveTo>
                      <a:pt x="0" y="0"/>
                    </a:moveTo>
                    <a:lnTo>
                      <a:pt x="2256" y="0"/>
                    </a:lnTo>
                    <a:lnTo>
                      <a:pt x="2252" y="21"/>
                    </a:lnTo>
                    <a:lnTo>
                      <a:pt x="2246" y="43"/>
                    </a:lnTo>
                    <a:lnTo>
                      <a:pt x="2241" y="63"/>
                    </a:lnTo>
                    <a:lnTo>
                      <a:pt x="2236" y="84"/>
                    </a:lnTo>
                    <a:lnTo>
                      <a:pt x="2231" y="105"/>
                    </a:lnTo>
                    <a:lnTo>
                      <a:pt x="2224" y="126"/>
                    </a:lnTo>
                    <a:lnTo>
                      <a:pt x="2218" y="146"/>
                    </a:lnTo>
                    <a:lnTo>
                      <a:pt x="2210" y="167"/>
                    </a:lnTo>
                    <a:lnTo>
                      <a:pt x="46" y="167"/>
                    </a:lnTo>
                    <a:lnTo>
                      <a:pt x="38" y="146"/>
                    </a:lnTo>
                    <a:lnTo>
                      <a:pt x="32" y="126"/>
                    </a:lnTo>
                    <a:lnTo>
                      <a:pt x="25" y="105"/>
                    </a:lnTo>
                    <a:lnTo>
                      <a:pt x="20" y="84"/>
                    </a:lnTo>
                    <a:lnTo>
                      <a:pt x="15" y="63"/>
                    </a:lnTo>
                    <a:lnTo>
                      <a:pt x="10" y="43"/>
                    </a:lnTo>
                    <a:lnTo>
                      <a:pt x="4" y="21"/>
                    </a:lnTo>
                    <a:lnTo>
                      <a:pt x="0" y="0"/>
                    </a:lnTo>
                    <a:close/>
                  </a:path>
                </a:pathLst>
              </a:custGeom>
              <a:solidFill>
                <a:srgbClr val="F4FFF4"/>
              </a:solidFill>
              <a:ln w="9525">
                <a:noFill/>
                <a:round/>
                <a:headEnd/>
                <a:tailEnd/>
              </a:ln>
            </p:spPr>
            <p:txBody>
              <a:bodyPr/>
              <a:lstStyle/>
              <a:p>
                <a:endParaRPr lang="en-US"/>
              </a:p>
            </p:txBody>
          </p:sp>
          <p:sp>
            <p:nvSpPr>
              <p:cNvPr id="443" name="Freeform 7"/>
              <p:cNvSpPr>
                <a:spLocks/>
              </p:cNvSpPr>
              <p:nvPr/>
            </p:nvSpPr>
            <p:spPr bwMode="auto">
              <a:xfrm>
                <a:off x="3361" y="3568"/>
                <a:ext cx="670" cy="56"/>
              </a:xfrm>
              <a:custGeom>
                <a:avLst/>
                <a:gdLst>
                  <a:gd name="T0" fmla="*/ 0 w 2012"/>
                  <a:gd name="T1" fmla="*/ 0 h 169"/>
                  <a:gd name="T2" fmla="*/ 2012 w 2012"/>
                  <a:gd name="T3" fmla="*/ 0 h 169"/>
                  <a:gd name="T4" fmla="*/ 2000 w 2012"/>
                  <a:gd name="T5" fmla="*/ 22 h 169"/>
                  <a:gd name="T6" fmla="*/ 1987 w 2012"/>
                  <a:gd name="T7" fmla="*/ 44 h 169"/>
                  <a:gd name="T8" fmla="*/ 1973 w 2012"/>
                  <a:gd name="T9" fmla="*/ 65 h 169"/>
                  <a:gd name="T10" fmla="*/ 1959 w 2012"/>
                  <a:gd name="T11" fmla="*/ 86 h 169"/>
                  <a:gd name="T12" fmla="*/ 1944 w 2012"/>
                  <a:gd name="T13" fmla="*/ 108 h 169"/>
                  <a:gd name="T14" fmla="*/ 1929 w 2012"/>
                  <a:gd name="T15" fmla="*/ 128 h 169"/>
                  <a:gd name="T16" fmla="*/ 1913 w 2012"/>
                  <a:gd name="T17" fmla="*/ 148 h 169"/>
                  <a:gd name="T18" fmla="*/ 1898 w 2012"/>
                  <a:gd name="T19" fmla="*/ 169 h 169"/>
                  <a:gd name="T20" fmla="*/ 114 w 2012"/>
                  <a:gd name="T21" fmla="*/ 169 h 169"/>
                  <a:gd name="T22" fmla="*/ 99 w 2012"/>
                  <a:gd name="T23" fmla="*/ 148 h 169"/>
                  <a:gd name="T24" fmla="*/ 83 w 2012"/>
                  <a:gd name="T25" fmla="*/ 128 h 169"/>
                  <a:gd name="T26" fmla="*/ 68 w 2012"/>
                  <a:gd name="T27" fmla="*/ 108 h 169"/>
                  <a:gd name="T28" fmla="*/ 53 w 2012"/>
                  <a:gd name="T29" fmla="*/ 86 h 169"/>
                  <a:gd name="T30" fmla="*/ 39 w 2012"/>
                  <a:gd name="T31" fmla="*/ 65 h 169"/>
                  <a:gd name="T32" fmla="*/ 26 w 2012"/>
                  <a:gd name="T33" fmla="*/ 44 h 169"/>
                  <a:gd name="T34" fmla="*/ 13 w 2012"/>
                  <a:gd name="T35" fmla="*/ 22 h 169"/>
                  <a:gd name="T36" fmla="*/ 0 w 2012"/>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2"/>
                  <a:gd name="T58" fmla="*/ 0 h 169"/>
                  <a:gd name="T59" fmla="*/ 2012 w 2012"/>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2" h="169">
                    <a:moveTo>
                      <a:pt x="0" y="0"/>
                    </a:moveTo>
                    <a:lnTo>
                      <a:pt x="2012" y="0"/>
                    </a:lnTo>
                    <a:lnTo>
                      <a:pt x="2000" y="22"/>
                    </a:lnTo>
                    <a:lnTo>
                      <a:pt x="1987" y="44"/>
                    </a:lnTo>
                    <a:lnTo>
                      <a:pt x="1973" y="65"/>
                    </a:lnTo>
                    <a:lnTo>
                      <a:pt x="1959" y="86"/>
                    </a:lnTo>
                    <a:lnTo>
                      <a:pt x="1944" y="108"/>
                    </a:lnTo>
                    <a:lnTo>
                      <a:pt x="1929" y="128"/>
                    </a:lnTo>
                    <a:lnTo>
                      <a:pt x="1913" y="148"/>
                    </a:lnTo>
                    <a:lnTo>
                      <a:pt x="1898" y="169"/>
                    </a:lnTo>
                    <a:lnTo>
                      <a:pt x="114" y="169"/>
                    </a:lnTo>
                    <a:lnTo>
                      <a:pt x="99" y="148"/>
                    </a:lnTo>
                    <a:lnTo>
                      <a:pt x="83" y="128"/>
                    </a:lnTo>
                    <a:lnTo>
                      <a:pt x="68" y="108"/>
                    </a:lnTo>
                    <a:lnTo>
                      <a:pt x="53" y="86"/>
                    </a:lnTo>
                    <a:lnTo>
                      <a:pt x="39" y="65"/>
                    </a:lnTo>
                    <a:lnTo>
                      <a:pt x="26" y="44"/>
                    </a:lnTo>
                    <a:lnTo>
                      <a:pt x="13" y="22"/>
                    </a:lnTo>
                    <a:lnTo>
                      <a:pt x="0" y="0"/>
                    </a:lnTo>
                    <a:close/>
                  </a:path>
                </a:pathLst>
              </a:custGeom>
              <a:solidFill>
                <a:srgbClr val="F2FFF9"/>
              </a:solidFill>
              <a:ln w="9525">
                <a:noFill/>
                <a:round/>
                <a:headEnd/>
                <a:tailEnd/>
              </a:ln>
            </p:spPr>
            <p:txBody>
              <a:bodyPr/>
              <a:lstStyle/>
              <a:p>
                <a:endParaRPr lang="en-US"/>
              </a:p>
            </p:txBody>
          </p:sp>
          <p:sp>
            <p:nvSpPr>
              <p:cNvPr id="444" name="Freeform 8"/>
              <p:cNvSpPr>
                <a:spLocks/>
              </p:cNvSpPr>
              <p:nvPr/>
            </p:nvSpPr>
            <p:spPr bwMode="auto">
              <a:xfrm>
                <a:off x="3458" y="3680"/>
                <a:ext cx="476" cy="81"/>
              </a:xfrm>
              <a:custGeom>
                <a:avLst/>
                <a:gdLst>
                  <a:gd name="T0" fmla="*/ 0 w 1430"/>
                  <a:gd name="T1" fmla="*/ 0 h 242"/>
                  <a:gd name="T2" fmla="*/ 1430 w 1430"/>
                  <a:gd name="T3" fmla="*/ 0 h 242"/>
                  <a:gd name="T4" fmla="*/ 1393 w 1430"/>
                  <a:gd name="T5" fmla="*/ 27 h 242"/>
                  <a:gd name="T6" fmla="*/ 1354 w 1430"/>
                  <a:gd name="T7" fmla="*/ 53 h 242"/>
                  <a:gd name="T8" fmla="*/ 1315 w 1430"/>
                  <a:gd name="T9" fmla="*/ 77 h 242"/>
                  <a:gd name="T10" fmla="*/ 1274 w 1430"/>
                  <a:gd name="T11" fmla="*/ 101 h 242"/>
                  <a:gd name="T12" fmla="*/ 1232 w 1430"/>
                  <a:gd name="T13" fmla="*/ 123 h 242"/>
                  <a:gd name="T14" fmla="*/ 1189 w 1430"/>
                  <a:gd name="T15" fmla="*/ 142 h 242"/>
                  <a:gd name="T16" fmla="*/ 1145 w 1430"/>
                  <a:gd name="T17" fmla="*/ 160 h 242"/>
                  <a:gd name="T18" fmla="*/ 1100 w 1430"/>
                  <a:gd name="T19" fmla="*/ 177 h 242"/>
                  <a:gd name="T20" fmla="*/ 1055 w 1430"/>
                  <a:gd name="T21" fmla="*/ 191 h 242"/>
                  <a:gd name="T22" fmla="*/ 1008 w 1430"/>
                  <a:gd name="T23" fmla="*/ 204 h 242"/>
                  <a:gd name="T24" fmla="*/ 961 w 1430"/>
                  <a:gd name="T25" fmla="*/ 216 h 242"/>
                  <a:gd name="T26" fmla="*/ 913 w 1430"/>
                  <a:gd name="T27" fmla="*/ 225 h 242"/>
                  <a:gd name="T28" fmla="*/ 864 w 1430"/>
                  <a:gd name="T29" fmla="*/ 233 h 242"/>
                  <a:gd name="T30" fmla="*/ 815 w 1430"/>
                  <a:gd name="T31" fmla="*/ 238 h 242"/>
                  <a:gd name="T32" fmla="*/ 766 w 1430"/>
                  <a:gd name="T33" fmla="*/ 241 h 242"/>
                  <a:gd name="T34" fmla="*/ 715 w 1430"/>
                  <a:gd name="T35" fmla="*/ 242 h 242"/>
                  <a:gd name="T36" fmla="*/ 664 w 1430"/>
                  <a:gd name="T37" fmla="*/ 241 h 242"/>
                  <a:gd name="T38" fmla="*/ 615 w 1430"/>
                  <a:gd name="T39" fmla="*/ 238 h 242"/>
                  <a:gd name="T40" fmla="*/ 566 w 1430"/>
                  <a:gd name="T41" fmla="*/ 233 h 242"/>
                  <a:gd name="T42" fmla="*/ 517 w 1430"/>
                  <a:gd name="T43" fmla="*/ 225 h 242"/>
                  <a:gd name="T44" fmla="*/ 469 w 1430"/>
                  <a:gd name="T45" fmla="*/ 216 h 242"/>
                  <a:gd name="T46" fmla="*/ 422 w 1430"/>
                  <a:gd name="T47" fmla="*/ 204 h 242"/>
                  <a:gd name="T48" fmla="*/ 375 w 1430"/>
                  <a:gd name="T49" fmla="*/ 191 h 242"/>
                  <a:gd name="T50" fmla="*/ 330 w 1430"/>
                  <a:gd name="T51" fmla="*/ 177 h 242"/>
                  <a:gd name="T52" fmla="*/ 285 w 1430"/>
                  <a:gd name="T53" fmla="*/ 160 h 242"/>
                  <a:gd name="T54" fmla="*/ 241 w 1430"/>
                  <a:gd name="T55" fmla="*/ 142 h 242"/>
                  <a:gd name="T56" fmla="*/ 198 w 1430"/>
                  <a:gd name="T57" fmla="*/ 123 h 242"/>
                  <a:gd name="T58" fmla="*/ 156 w 1430"/>
                  <a:gd name="T59" fmla="*/ 101 h 242"/>
                  <a:gd name="T60" fmla="*/ 115 w 1430"/>
                  <a:gd name="T61" fmla="*/ 77 h 242"/>
                  <a:gd name="T62" fmla="*/ 76 w 1430"/>
                  <a:gd name="T63" fmla="*/ 53 h 242"/>
                  <a:gd name="T64" fmla="*/ 37 w 1430"/>
                  <a:gd name="T65" fmla="*/ 27 h 242"/>
                  <a:gd name="T66" fmla="*/ 0 w 1430"/>
                  <a:gd name="T67" fmla="*/ 0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0"/>
                  <a:gd name="T103" fmla="*/ 0 h 242"/>
                  <a:gd name="T104" fmla="*/ 1430 w 1430"/>
                  <a:gd name="T105" fmla="*/ 242 h 2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0" h="242">
                    <a:moveTo>
                      <a:pt x="0" y="0"/>
                    </a:moveTo>
                    <a:lnTo>
                      <a:pt x="1430" y="0"/>
                    </a:lnTo>
                    <a:lnTo>
                      <a:pt x="1393" y="27"/>
                    </a:lnTo>
                    <a:lnTo>
                      <a:pt x="1354" y="53"/>
                    </a:lnTo>
                    <a:lnTo>
                      <a:pt x="1315" y="77"/>
                    </a:lnTo>
                    <a:lnTo>
                      <a:pt x="1274" y="101"/>
                    </a:lnTo>
                    <a:lnTo>
                      <a:pt x="1232" y="123"/>
                    </a:lnTo>
                    <a:lnTo>
                      <a:pt x="1189" y="142"/>
                    </a:lnTo>
                    <a:lnTo>
                      <a:pt x="1145" y="160"/>
                    </a:lnTo>
                    <a:lnTo>
                      <a:pt x="1100" y="177"/>
                    </a:lnTo>
                    <a:lnTo>
                      <a:pt x="1055" y="191"/>
                    </a:lnTo>
                    <a:lnTo>
                      <a:pt x="1008" y="204"/>
                    </a:lnTo>
                    <a:lnTo>
                      <a:pt x="961" y="216"/>
                    </a:lnTo>
                    <a:lnTo>
                      <a:pt x="913" y="225"/>
                    </a:lnTo>
                    <a:lnTo>
                      <a:pt x="864" y="233"/>
                    </a:lnTo>
                    <a:lnTo>
                      <a:pt x="815" y="238"/>
                    </a:lnTo>
                    <a:lnTo>
                      <a:pt x="766" y="241"/>
                    </a:lnTo>
                    <a:lnTo>
                      <a:pt x="715" y="242"/>
                    </a:lnTo>
                    <a:lnTo>
                      <a:pt x="664" y="241"/>
                    </a:lnTo>
                    <a:lnTo>
                      <a:pt x="615" y="238"/>
                    </a:lnTo>
                    <a:lnTo>
                      <a:pt x="566" y="233"/>
                    </a:lnTo>
                    <a:lnTo>
                      <a:pt x="517" y="225"/>
                    </a:lnTo>
                    <a:lnTo>
                      <a:pt x="469" y="216"/>
                    </a:lnTo>
                    <a:lnTo>
                      <a:pt x="422" y="204"/>
                    </a:lnTo>
                    <a:lnTo>
                      <a:pt x="375" y="191"/>
                    </a:lnTo>
                    <a:lnTo>
                      <a:pt x="330" y="177"/>
                    </a:lnTo>
                    <a:lnTo>
                      <a:pt x="285" y="160"/>
                    </a:lnTo>
                    <a:lnTo>
                      <a:pt x="241" y="142"/>
                    </a:lnTo>
                    <a:lnTo>
                      <a:pt x="198" y="123"/>
                    </a:lnTo>
                    <a:lnTo>
                      <a:pt x="156" y="101"/>
                    </a:lnTo>
                    <a:lnTo>
                      <a:pt x="115" y="77"/>
                    </a:lnTo>
                    <a:lnTo>
                      <a:pt x="76" y="53"/>
                    </a:lnTo>
                    <a:lnTo>
                      <a:pt x="37" y="27"/>
                    </a:lnTo>
                    <a:lnTo>
                      <a:pt x="0" y="0"/>
                    </a:lnTo>
                    <a:close/>
                  </a:path>
                </a:pathLst>
              </a:custGeom>
              <a:solidFill>
                <a:srgbClr val="EFFFFF"/>
              </a:solidFill>
              <a:ln w="9525">
                <a:noFill/>
                <a:round/>
                <a:headEnd/>
                <a:tailEnd/>
              </a:ln>
            </p:spPr>
            <p:txBody>
              <a:bodyPr/>
              <a:lstStyle/>
              <a:p>
                <a:endParaRPr lang="en-US"/>
              </a:p>
            </p:txBody>
          </p:sp>
          <p:sp>
            <p:nvSpPr>
              <p:cNvPr id="445" name="Freeform 9"/>
              <p:cNvSpPr>
                <a:spLocks/>
              </p:cNvSpPr>
              <p:nvPr/>
            </p:nvSpPr>
            <p:spPr bwMode="auto">
              <a:xfrm>
                <a:off x="3500" y="3720"/>
                <a:ext cx="417" cy="12"/>
              </a:xfrm>
              <a:custGeom>
                <a:avLst/>
                <a:gdLst>
                  <a:gd name="T0" fmla="*/ 1178 w 1251"/>
                  <a:gd name="T1" fmla="*/ 37 h 37"/>
                  <a:gd name="T2" fmla="*/ 96 w 1251"/>
                  <a:gd name="T3" fmla="*/ 37 h 37"/>
                  <a:gd name="T4" fmla="*/ 83 w 1251"/>
                  <a:gd name="T5" fmla="*/ 34 h 37"/>
                  <a:gd name="T6" fmla="*/ 71 w 1251"/>
                  <a:gd name="T7" fmla="*/ 28 h 37"/>
                  <a:gd name="T8" fmla="*/ 58 w 1251"/>
                  <a:gd name="T9" fmla="*/ 23 h 37"/>
                  <a:gd name="T10" fmla="*/ 47 w 1251"/>
                  <a:gd name="T11" fmla="*/ 18 h 37"/>
                  <a:gd name="T12" fmla="*/ 34 w 1251"/>
                  <a:gd name="T13" fmla="*/ 14 h 37"/>
                  <a:gd name="T14" fmla="*/ 22 w 1251"/>
                  <a:gd name="T15" fmla="*/ 9 h 37"/>
                  <a:gd name="T16" fmla="*/ 10 w 1251"/>
                  <a:gd name="T17" fmla="*/ 4 h 37"/>
                  <a:gd name="T18" fmla="*/ 0 w 1251"/>
                  <a:gd name="T19" fmla="*/ 0 h 37"/>
                  <a:gd name="T20" fmla="*/ 1251 w 1251"/>
                  <a:gd name="T21" fmla="*/ 0 h 37"/>
                  <a:gd name="T22" fmla="*/ 1241 w 1251"/>
                  <a:gd name="T23" fmla="*/ 4 h 37"/>
                  <a:gd name="T24" fmla="*/ 1232 w 1251"/>
                  <a:gd name="T25" fmla="*/ 9 h 37"/>
                  <a:gd name="T26" fmla="*/ 1223 w 1251"/>
                  <a:gd name="T27" fmla="*/ 14 h 37"/>
                  <a:gd name="T28" fmla="*/ 1214 w 1251"/>
                  <a:gd name="T29" fmla="*/ 18 h 37"/>
                  <a:gd name="T30" fmla="*/ 1205 w 1251"/>
                  <a:gd name="T31" fmla="*/ 23 h 37"/>
                  <a:gd name="T32" fmla="*/ 1197 w 1251"/>
                  <a:gd name="T33" fmla="*/ 28 h 37"/>
                  <a:gd name="T34" fmla="*/ 1187 w 1251"/>
                  <a:gd name="T35" fmla="*/ 34 h 37"/>
                  <a:gd name="T36" fmla="*/ 1178 w 1251"/>
                  <a:gd name="T37" fmla="*/ 3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1"/>
                  <a:gd name="T58" fmla="*/ 0 h 37"/>
                  <a:gd name="T59" fmla="*/ 1251 w 1251"/>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1" h="37">
                    <a:moveTo>
                      <a:pt x="1178" y="37"/>
                    </a:moveTo>
                    <a:lnTo>
                      <a:pt x="96" y="37"/>
                    </a:lnTo>
                    <a:lnTo>
                      <a:pt x="83" y="34"/>
                    </a:lnTo>
                    <a:lnTo>
                      <a:pt x="71" y="28"/>
                    </a:lnTo>
                    <a:lnTo>
                      <a:pt x="58" y="23"/>
                    </a:lnTo>
                    <a:lnTo>
                      <a:pt x="47" y="18"/>
                    </a:lnTo>
                    <a:lnTo>
                      <a:pt x="34" y="14"/>
                    </a:lnTo>
                    <a:lnTo>
                      <a:pt x="22" y="9"/>
                    </a:lnTo>
                    <a:lnTo>
                      <a:pt x="10" y="4"/>
                    </a:lnTo>
                    <a:lnTo>
                      <a:pt x="0" y="0"/>
                    </a:lnTo>
                    <a:lnTo>
                      <a:pt x="1251" y="0"/>
                    </a:lnTo>
                    <a:lnTo>
                      <a:pt x="1241" y="4"/>
                    </a:lnTo>
                    <a:lnTo>
                      <a:pt x="1232" y="9"/>
                    </a:lnTo>
                    <a:lnTo>
                      <a:pt x="1223" y="14"/>
                    </a:lnTo>
                    <a:lnTo>
                      <a:pt x="1214" y="18"/>
                    </a:lnTo>
                    <a:lnTo>
                      <a:pt x="1205" y="23"/>
                    </a:lnTo>
                    <a:lnTo>
                      <a:pt x="1197" y="28"/>
                    </a:lnTo>
                    <a:lnTo>
                      <a:pt x="1187" y="34"/>
                    </a:lnTo>
                    <a:lnTo>
                      <a:pt x="1178" y="37"/>
                    </a:lnTo>
                    <a:close/>
                  </a:path>
                </a:pathLst>
              </a:custGeom>
              <a:solidFill>
                <a:srgbClr val="B58E5E"/>
              </a:solidFill>
              <a:ln w="9525">
                <a:noFill/>
                <a:round/>
                <a:headEnd/>
                <a:tailEnd/>
              </a:ln>
            </p:spPr>
            <p:txBody>
              <a:bodyPr/>
              <a:lstStyle/>
              <a:p>
                <a:endParaRPr lang="en-US"/>
              </a:p>
            </p:txBody>
          </p:sp>
          <p:sp>
            <p:nvSpPr>
              <p:cNvPr id="446" name="Freeform 10"/>
              <p:cNvSpPr>
                <a:spLocks/>
              </p:cNvSpPr>
              <p:nvPr/>
            </p:nvSpPr>
            <p:spPr bwMode="auto">
              <a:xfrm>
                <a:off x="3472" y="3707"/>
                <a:ext cx="465" cy="13"/>
              </a:xfrm>
              <a:custGeom>
                <a:avLst/>
                <a:gdLst>
                  <a:gd name="T0" fmla="*/ 1337 w 1397"/>
                  <a:gd name="T1" fmla="*/ 39 h 39"/>
                  <a:gd name="T2" fmla="*/ 86 w 1397"/>
                  <a:gd name="T3" fmla="*/ 39 h 39"/>
                  <a:gd name="T4" fmla="*/ 74 w 1397"/>
                  <a:gd name="T5" fmla="*/ 34 h 39"/>
                  <a:gd name="T6" fmla="*/ 64 w 1397"/>
                  <a:gd name="T7" fmla="*/ 28 h 39"/>
                  <a:gd name="T8" fmla="*/ 52 w 1397"/>
                  <a:gd name="T9" fmla="*/ 23 h 39"/>
                  <a:gd name="T10" fmla="*/ 42 w 1397"/>
                  <a:gd name="T11" fmla="*/ 19 h 39"/>
                  <a:gd name="T12" fmla="*/ 31 w 1397"/>
                  <a:gd name="T13" fmla="*/ 14 h 39"/>
                  <a:gd name="T14" fmla="*/ 21 w 1397"/>
                  <a:gd name="T15" fmla="*/ 9 h 39"/>
                  <a:gd name="T16" fmla="*/ 11 w 1397"/>
                  <a:gd name="T17" fmla="*/ 4 h 39"/>
                  <a:gd name="T18" fmla="*/ 0 w 1397"/>
                  <a:gd name="T19" fmla="*/ 0 h 39"/>
                  <a:gd name="T20" fmla="*/ 1397 w 1397"/>
                  <a:gd name="T21" fmla="*/ 0 h 39"/>
                  <a:gd name="T22" fmla="*/ 1391 w 1397"/>
                  <a:gd name="T23" fmla="*/ 4 h 39"/>
                  <a:gd name="T24" fmla="*/ 1383 w 1397"/>
                  <a:gd name="T25" fmla="*/ 9 h 39"/>
                  <a:gd name="T26" fmla="*/ 1375 w 1397"/>
                  <a:gd name="T27" fmla="*/ 14 h 39"/>
                  <a:gd name="T28" fmla="*/ 1368 w 1397"/>
                  <a:gd name="T29" fmla="*/ 19 h 39"/>
                  <a:gd name="T30" fmla="*/ 1360 w 1397"/>
                  <a:gd name="T31" fmla="*/ 23 h 39"/>
                  <a:gd name="T32" fmla="*/ 1352 w 1397"/>
                  <a:gd name="T33" fmla="*/ 28 h 39"/>
                  <a:gd name="T34" fmla="*/ 1344 w 1397"/>
                  <a:gd name="T35" fmla="*/ 34 h 39"/>
                  <a:gd name="T36" fmla="*/ 1337 w 1397"/>
                  <a:gd name="T37" fmla="*/ 3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7"/>
                  <a:gd name="T58" fmla="*/ 0 h 39"/>
                  <a:gd name="T59" fmla="*/ 1397 w 139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7" h="39">
                    <a:moveTo>
                      <a:pt x="1337" y="39"/>
                    </a:moveTo>
                    <a:lnTo>
                      <a:pt x="86" y="39"/>
                    </a:lnTo>
                    <a:lnTo>
                      <a:pt x="74" y="34"/>
                    </a:lnTo>
                    <a:lnTo>
                      <a:pt x="64" y="28"/>
                    </a:lnTo>
                    <a:lnTo>
                      <a:pt x="52" y="23"/>
                    </a:lnTo>
                    <a:lnTo>
                      <a:pt x="42" y="19"/>
                    </a:lnTo>
                    <a:lnTo>
                      <a:pt x="31" y="14"/>
                    </a:lnTo>
                    <a:lnTo>
                      <a:pt x="21" y="9"/>
                    </a:lnTo>
                    <a:lnTo>
                      <a:pt x="11" y="4"/>
                    </a:lnTo>
                    <a:lnTo>
                      <a:pt x="0" y="0"/>
                    </a:lnTo>
                    <a:lnTo>
                      <a:pt x="1397" y="0"/>
                    </a:lnTo>
                    <a:lnTo>
                      <a:pt x="1391" y="4"/>
                    </a:lnTo>
                    <a:lnTo>
                      <a:pt x="1383" y="9"/>
                    </a:lnTo>
                    <a:lnTo>
                      <a:pt x="1375" y="14"/>
                    </a:lnTo>
                    <a:lnTo>
                      <a:pt x="1368" y="19"/>
                    </a:lnTo>
                    <a:lnTo>
                      <a:pt x="1360" y="23"/>
                    </a:lnTo>
                    <a:lnTo>
                      <a:pt x="1352" y="28"/>
                    </a:lnTo>
                    <a:lnTo>
                      <a:pt x="1344" y="34"/>
                    </a:lnTo>
                    <a:lnTo>
                      <a:pt x="1337" y="39"/>
                    </a:lnTo>
                    <a:close/>
                  </a:path>
                </a:pathLst>
              </a:custGeom>
              <a:solidFill>
                <a:srgbClr val="BF935E"/>
              </a:solidFill>
              <a:ln w="9525">
                <a:noFill/>
                <a:round/>
                <a:headEnd/>
                <a:tailEnd/>
              </a:ln>
            </p:spPr>
            <p:txBody>
              <a:bodyPr/>
              <a:lstStyle/>
              <a:p>
                <a:endParaRPr lang="en-US"/>
              </a:p>
            </p:txBody>
          </p:sp>
          <p:sp>
            <p:nvSpPr>
              <p:cNvPr id="447" name="Freeform 11"/>
              <p:cNvSpPr>
                <a:spLocks/>
              </p:cNvSpPr>
              <p:nvPr/>
            </p:nvSpPr>
            <p:spPr bwMode="auto">
              <a:xfrm>
                <a:off x="3340" y="3721"/>
                <a:ext cx="714" cy="9"/>
              </a:xfrm>
              <a:custGeom>
                <a:avLst/>
                <a:gdLst>
                  <a:gd name="T0" fmla="*/ 494 w 2141"/>
                  <a:gd name="T1" fmla="*/ 1 h 27"/>
                  <a:gd name="T2" fmla="*/ 439 w 2141"/>
                  <a:gd name="T3" fmla="*/ 2 h 27"/>
                  <a:gd name="T4" fmla="*/ 371 w 2141"/>
                  <a:gd name="T5" fmla="*/ 4 h 27"/>
                  <a:gd name="T6" fmla="*/ 299 w 2141"/>
                  <a:gd name="T7" fmla="*/ 5 h 27"/>
                  <a:gd name="T8" fmla="*/ 239 w 2141"/>
                  <a:gd name="T9" fmla="*/ 7 h 27"/>
                  <a:gd name="T10" fmla="*/ 198 w 2141"/>
                  <a:gd name="T11" fmla="*/ 11 h 27"/>
                  <a:gd name="T12" fmla="*/ 153 w 2141"/>
                  <a:gd name="T13" fmla="*/ 14 h 27"/>
                  <a:gd name="T14" fmla="*/ 101 w 2141"/>
                  <a:gd name="T15" fmla="*/ 13 h 27"/>
                  <a:gd name="T16" fmla="*/ 52 w 2141"/>
                  <a:gd name="T17" fmla="*/ 10 h 27"/>
                  <a:gd name="T18" fmla="*/ 14 w 2141"/>
                  <a:gd name="T19" fmla="*/ 9 h 27"/>
                  <a:gd name="T20" fmla="*/ 0 w 2141"/>
                  <a:gd name="T21" fmla="*/ 7 h 27"/>
                  <a:gd name="T22" fmla="*/ 13 w 2141"/>
                  <a:gd name="T23" fmla="*/ 14 h 27"/>
                  <a:gd name="T24" fmla="*/ 61 w 2141"/>
                  <a:gd name="T25" fmla="*/ 24 h 27"/>
                  <a:gd name="T26" fmla="*/ 137 w 2141"/>
                  <a:gd name="T27" fmla="*/ 27 h 27"/>
                  <a:gd name="T28" fmla="*/ 205 w 2141"/>
                  <a:gd name="T29" fmla="*/ 26 h 27"/>
                  <a:gd name="T30" fmla="*/ 285 w 2141"/>
                  <a:gd name="T31" fmla="*/ 24 h 27"/>
                  <a:gd name="T32" fmla="*/ 375 w 2141"/>
                  <a:gd name="T33" fmla="*/ 23 h 27"/>
                  <a:gd name="T34" fmla="*/ 464 w 2141"/>
                  <a:gd name="T35" fmla="*/ 20 h 27"/>
                  <a:gd name="T36" fmla="*/ 548 w 2141"/>
                  <a:gd name="T37" fmla="*/ 19 h 27"/>
                  <a:gd name="T38" fmla="*/ 600 w 2141"/>
                  <a:gd name="T39" fmla="*/ 19 h 27"/>
                  <a:gd name="T40" fmla="*/ 671 w 2141"/>
                  <a:gd name="T41" fmla="*/ 19 h 27"/>
                  <a:gd name="T42" fmla="*/ 761 w 2141"/>
                  <a:gd name="T43" fmla="*/ 19 h 27"/>
                  <a:gd name="T44" fmla="*/ 861 w 2141"/>
                  <a:gd name="T45" fmla="*/ 18 h 27"/>
                  <a:gd name="T46" fmla="*/ 967 w 2141"/>
                  <a:gd name="T47" fmla="*/ 18 h 27"/>
                  <a:gd name="T48" fmla="*/ 1077 w 2141"/>
                  <a:gd name="T49" fmla="*/ 17 h 27"/>
                  <a:gd name="T50" fmla="*/ 1183 w 2141"/>
                  <a:gd name="T51" fmla="*/ 17 h 27"/>
                  <a:gd name="T52" fmla="*/ 1284 w 2141"/>
                  <a:gd name="T53" fmla="*/ 15 h 27"/>
                  <a:gd name="T54" fmla="*/ 1373 w 2141"/>
                  <a:gd name="T55" fmla="*/ 15 h 27"/>
                  <a:gd name="T56" fmla="*/ 1445 w 2141"/>
                  <a:gd name="T57" fmla="*/ 14 h 27"/>
                  <a:gd name="T58" fmla="*/ 1515 w 2141"/>
                  <a:gd name="T59" fmla="*/ 14 h 27"/>
                  <a:gd name="T60" fmla="*/ 1612 w 2141"/>
                  <a:gd name="T61" fmla="*/ 17 h 27"/>
                  <a:gd name="T62" fmla="*/ 1707 w 2141"/>
                  <a:gd name="T63" fmla="*/ 19 h 27"/>
                  <a:gd name="T64" fmla="*/ 1799 w 2141"/>
                  <a:gd name="T65" fmla="*/ 23 h 27"/>
                  <a:gd name="T66" fmla="*/ 1887 w 2141"/>
                  <a:gd name="T67" fmla="*/ 26 h 27"/>
                  <a:gd name="T68" fmla="*/ 1969 w 2141"/>
                  <a:gd name="T69" fmla="*/ 27 h 27"/>
                  <a:gd name="T70" fmla="*/ 2085 w 2141"/>
                  <a:gd name="T71" fmla="*/ 24 h 27"/>
                  <a:gd name="T72" fmla="*/ 2135 w 2141"/>
                  <a:gd name="T73" fmla="*/ 22 h 27"/>
                  <a:gd name="T74" fmla="*/ 2140 w 2141"/>
                  <a:gd name="T75" fmla="*/ 20 h 27"/>
                  <a:gd name="T76" fmla="*/ 2116 w 2141"/>
                  <a:gd name="T77" fmla="*/ 13 h 27"/>
                  <a:gd name="T78" fmla="*/ 2074 w 2141"/>
                  <a:gd name="T79" fmla="*/ 6 h 27"/>
                  <a:gd name="T80" fmla="*/ 2034 w 2141"/>
                  <a:gd name="T81" fmla="*/ 6 h 27"/>
                  <a:gd name="T82" fmla="*/ 1979 w 2141"/>
                  <a:gd name="T83" fmla="*/ 6 h 27"/>
                  <a:gd name="T84" fmla="*/ 1912 w 2141"/>
                  <a:gd name="T85" fmla="*/ 6 h 27"/>
                  <a:gd name="T86" fmla="*/ 1842 w 2141"/>
                  <a:gd name="T87" fmla="*/ 5 h 27"/>
                  <a:gd name="T88" fmla="*/ 1778 w 2141"/>
                  <a:gd name="T89" fmla="*/ 5 h 27"/>
                  <a:gd name="T90" fmla="*/ 1728 w 2141"/>
                  <a:gd name="T91" fmla="*/ 5 h 27"/>
                  <a:gd name="T92" fmla="*/ 1637 w 2141"/>
                  <a:gd name="T93" fmla="*/ 4 h 27"/>
                  <a:gd name="T94" fmla="*/ 1510 w 2141"/>
                  <a:gd name="T95" fmla="*/ 2 h 27"/>
                  <a:gd name="T96" fmla="*/ 1374 w 2141"/>
                  <a:gd name="T97" fmla="*/ 1 h 27"/>
                  <a:gd name="T98" fmla="*/ 1259 w 2141"/>
                  <a:gd name="T99" fmla="*/ 1 h 27"/>
                  <a:gd name="T100" fmla="*/ 1190 w 2141"/>
                  <a:gd name="T101" fmla="*/ 2 h 27"/>
                  <a:gd name="T102" fmla="*/ 1107 w 2141"/>
                  <a:gd name="T103" fmla="*/ 4 h 27"/>
                  <a:gd name="T104" fmla="*/ 957 w 2141"/>
                  <a:gd name="T105" fmla="*/ 4 h 27"/>
                  <a:gd name="T106" fmla="*/ 783 w 2141"/>
                  <a:gd name="T107" fmla="*/ 1 h 27"/>
                  <a:gd name="T108" fmla="*/ 625 w 2141"/>
                  <a:gd name="T109" fmla="*/ 0 h 27"/>
                  <a:gd name="T110" fmla="*/ 528 w 2141"/>
                  <a:gd name="T111" fmla="*/ 0 h 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41"/>
                  <a:gd name="T169" fmla="*/ 0 h 27"/>
                  <a:gd name="T170" fmla="*/ 2141 w 2141"/>
                  <a:gd name="T171" fmla="*/ 27 h 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41" h="27">
                    <a:moveTo>
                      <a:pt x="515" y="0"/>
                    </a:moveTo>
                    <a:lnTo>
                      <a:pt x="506" y="1"/>
                    </a:lnTo>
                    <a:lnTo>
                      <a:pt x="494" y="1"/>
                    </a:lnTo>
                    <a:lnTo>
                      <a:pt x="478" y="2"/>
                    </a:lnTo>
                    <a:lnTo>
                      <a:pt x="460" y="2"/>
                    </a:lnTo>
                    <a:lnTo>
                      <a:pt x="439" y="2"/>
                    </a:lnTo>
                    <a:lnTo>
                      <a:pt x="417" y="4"/>
                    </a:lnTo>
                    <a:lnTo>
                      <a:pt x="394" y="4"/>
                    </a:lnTo>
                    <a:lnTo>
                      <a:pt x="371" y="4"/>
                    </a:lnTo>
                    <a:lnTo>
                      <a:pt x="346" y="5"/>
                    </a:lnTo>
                    <a:lnTo>
                      <a:pt x="323" y="5"/>
                    </a:lnTo>
                    <a:lnTo>
                      <a:pt x="299" y="5"/>
                    </a:lnTo>
                    <a:lnTo>
                      <a:pt x="276" y="6"/>
                    </a:lnTo>
                    <a:lnTo>
                      <a:pt x="257" y="6"/>
                    </a:lnTo>
                    <a:lnTo>
                      <a:pt x="239" y="7"/>
                    </a:lnTo>
                    <a:lnTo>
                      <a:pt x="223" y="9"/>
                    </a:lnTo>
                    <a:lnTo>
                      <a:pt x="210" y="10"/>
                    </a:lnTo>
                    <a:lnTo>
                      <a:pt x="198" y="11"/>
                    </a:lnTo>
                    <a:lnTo>
                      <a:pt x="184" y="13"/>
                    </a:lnTo>
                    <a:lnTo>
                      <a:pt x="170" y="13"/>
                    </a:lnTo>
                    <a:lnTo>
                      <a:pt x="153" y="14"/>
                    </a:lnTo>
                    <a:lnTo>
                      <a:pt x="136" y="14"/>
                    </a:lnTo>
                    <a:lnTo>
                      <a:pt x="118" y="13"/>
                    </a:lnTo>
                    <a:lnTo>
                      <a:pt x="101" y="13"/>
                    </a:lnTo>
                    <a:lnTo>
                      <a:pt x="84" y="13"/>
                    </a:lnTo>
                    <a:lnTo>
                      <a:pt x="67" y="11"/>
                    </a:lnTo>
                    <a:lnTo>
                      <a:pt x="52" y="10"/>
                    </a:lnTo>
                    <a:lnTo>
                      <a:pt x="38" y="10"/>
                    </a:lnTo>
                    <a:lnTo>
                      <a:pt x="25" y="9"/>
                    </a:lnTo>
                    <a:lnTo>
                      <a:pt x="14" y="9"/>
                    </a:lnTo>
                    <a:lnTo>
                      <a:pt x="7" y="7"/>
                    </a:lnTo>
                    <a:lnTo>
                      <a:pt x="1" y="7"/>
                    </a:lnTo>
                    <a:lnTo>
                      <a:pt x="0" y="7"/>
                    </a:lnTo>
                    <a:lnTo>
                      <a:pt x="1" y="9"/>
                    </a:lnTo>
                    <a:lnTo>
                      <a:pt x="5" y="10"/>
                    </a:lnTo>
                    <a:lnTo>
                      <a:pt x="13" y="14"/>
                    </a:lnTo>
                    <a:lnTo>
                      <a:pt x="25" y="18"/>
                    </a:lnTo>
                    <a:lnTo>
                      <a:pt x="40" y="22"/>
                    </a:lnTo>
                    <a:lnTo>
                      <a:pt x="61" y="24"/>
                    </a:lnTo>
                    <a:lnTo>
                      <a:pt x="87" y="27"/>
                    </a:lnTo>
                    <a:lnTo>
                      <a:pt x="119" y="27"/>
                    </a:lnTo>
                    <a:lnTo>
                      <a:pt x="137" y="27"/>
                    </a:lnTo>
                    <a:lnTo>
                      <a:pt x="158" y="27"/>
                    </a:lnTo>
                    <a:lnTo>
                      <a:pt x="180" y="27"/>
                    </a:lnTo>
                    <a:lnTo>
                      <a:pt x="205" y="26"/>
                    </a:lnTo>
                    <a:lnTo>
                      <a:pt x="231" y="26"/>
                    </a:lnTo>
                    <a:lnTo>
                      <a:pt x="258" y="26"/>
                    </a:lnTo>
                    <a:lnTo>
                      <a:pt x="285" y="24"/>
                    </a:lnTo>
                    <a:lnTo>
                      <a:pt x="315" y="24"/>
                    </a:lnTo>
                    <a:lnTo>
                      <a:pt x="345" y="23"/>
                    </a:lnTo>
                    <a:lnTo>
                      <a:pt x="375" y="23"/>
                    </a:lnTo>
                    <a:lnTo>
                      <a:pt x="404" y="22"/>
                    </a:lnTo>
                    <a:lnTo>
                      <a:pt x="434" y="22"/>
                    </a:lnTo>
                    <a:lnTo>
                      <a:pt x="464" y="20"/>
                    </a:lnTo>
                    <a:lnTo>
                      <a:pt x="493" y="20"/>
                    </a:lnTo>
                    <a:lnTo>
                      <a:pt x="521" y="19"/>
                    </a:lnTo>
                    <a:lnTo>
                      <a:pt x="548" y="19"/>
                    </a:lnTo>
                    <a:lnTo>
                      <a:pt x="563" y="19"/>
                    </a:lnTo>
                    <a:lnTo>
                      <a:pt x="579" y="19"/>
                    </a:lnTo>
                    <a:lnTo>
                      <a:pt x="600" y="19"/>
                    </a:lnTo>
                    <a:lnTo>
                      <a:pt x="622" y="19"/>
                    </a:lnTo>
                    <a:lnTo>
                      <a:pt x="646" y="19"/>
                    </a:lnTo>
                    <a:lnTo>
                      <a:pt x="671" y="19"/>
                    </a:lnTo>
                    <a:lnTo>
                      <a:pt x="700" y="19"/>
                    </a:lnTo>
                    <a:lnTo>
                      <a:pt x="730" y="19"/>
                    </a:lnTo>
                    <a:lnTo>
                      <a:pt x="761" y="19"/>
                    </a:lnTo>
                    <a:lnTo>
                      <a:pt x="792" y="18"/>
                    </a:lnTo>
                    <a:lnTo>
                      <a:pt x="826" y="18"/>
                    </a:lnTo>
                    <a:lnTo>
                      <a:pt x="861" y="18"/>
                    </a:lnTo>
                    <a:lnTo>
                      <a:pt x="896" y="18"/>
                    </a:lnTo>
                    <a:lnTo>
                      <a:pt x="931" y="18"/>
                    </a:lnTo>
                    <a:lnTo>
                      <a:pt x="967" y="18"/>
                    </a:lnTo>
                    <a:lnTo>
                      <a:pt x="1004" y="18"/>
                    </a:lnTo>
                    <a:lnTo>
                      <a:pt x="1041" y="18"/>
                    </a:lnTo>
                    <a:lnTo>
                      <a:pt x="1077" y="17"/>
                    </a:lnTo>
                    <a:lnTo>
                      <a:pt x="1113" y="17"/>
                    </a:lnTo>
                    <a:lnTo>
                      <a:pt x="1148" y="17"/>
                    </a:lnTo>
                    <a:lnTo>
                      <a:pt x="1183" y="17"/>
                    </a:lnTo>
                    <a:lnTo>
                      <a:pt x="1218" y="17"/>
                    </a:lnTo>
                    <a:lnTo>
                      <a:pt x="1252" y="17"/>
                    </a:lnTo>
                    <a:lnTo>
                      <a:pt x="1284" y="15"/>
                    </a:lnTo>
                    <a:lnTo>
                      <a:pt x="1316" y="15"/>
                    </a:lnTo>
                    <a:lnTo>
                      <a:pt x="1345" y="15"/>
                    </a:lnTo>
                    <a:lnTo>
                      <a:pt x="1373" y="15"/>
                    </a:lnTo>
                    <a:lnTo>
                      <a:pt x="1400" y="15"/>
                    </a:lnTo>
                    <a:lnTo>
                      <a:pt x="1423" y="15"/>
                    </a:lnTo>
                    <a:lnTo>
                      <a:pt x="1445" y="14"/>
                    </a:lnTo>
                    <a:lnTo>
                      <a:pt x="1466" y="14"/>
                    </a:lnTo>
                    <a:lnTo>
                      <a:pt x="1483" y="14"/>
                    </a:lnTo>
                    <a:lnTo>
                      <a:pt x="1515" y="14"/>
                    </a:lnTo>
                    <a:lnTo>
                      <a:pt x="1548" y="14"/>
                    </a:lnTo>
                    <a:lnTo>
                      <a:pt x="1580" y="15"/>
                    </a:lnTo>
                    <a:lnTo>
                      <a:pt x="1612" y="17"/>
                    </a:lnTo>
                    <a:lnTo>
                      <a:pt x="1643" y="17"/>
                    </a:lnTo>
                    <a:lnTo>
                      <a:pt x="1676" y="18"/>
                    </a:lnTo>
                    <a:lnTo>
                      <a:pt x="1707" y="19"/>
                    </a:lnTo>
                    <a:lnTo>
                      <a:pt x="1738" y="20"/>
                    </a:lnTo>
                    <a:lnTo>
                      <a:pt x="1769" y="22"/>
                    </a:lnTo>
                    <a:lnTo>
                      <a:pt x="1799" y="23"/>
                    </a:lnTo>
                    <a:lnTo>
                      <a:pt x="1829" y="24"/>
                    </a:lnTo>
                    <a:lnTo>
                      <a:pt x="1859" y="24"/>
                    </a:lnTo>
                    <a:lnTo>
                      <a:pt x="1887" y="26"/>
                    </a:lnTo>
                    <a:lnTo>
                      <a:pt x="1914" y="27"/>
                    </a:lnTo>
                    <a:lnTo>
                      <a:pt x="1942" y="27"/>
                    </a:lnTo>
                    <a:lnTo>
                      <a:pt x="1969" y="27"/>
                    </a:lnTo>
                    <a:lnTo>
                      <a:pt x="2017" y="27"/>
                    </a:lnTo>
                    <a:lnTo>
                      <a:pt x="2056" y="26"/>
                    </a:lnTo>
                    <a:lnTo>
                      <a:pt x="2085" y="24"/>
                    </a:lnTo>
                    <a:lnTo>
                      <a:pt x="2107" y="24"/>
                    </a:lnTo>
                    <a:lnTo>
                      <a:pt x="2124" y="23"/>
                    </a:lnTo>
                    <a:lnTo>
                      <a:pt x="2135" y="22"/>
                    </a:lnTo>
                    <a:lnTo>
                      <a:pt x="2140" y="22"/>
                    </a:lnTo>
                    <a:lnTo>
                      <a:pt x="2141" y="22"/>
                    </a:lnTo>
                    <a:lnTo>
                      <a:pt x="2140" y="20"/>
                    </a:lnTo>
                    <a:lnTo>
                      <a:pt x="2135" y="19"/>
                    </a:lnTo>
                    <a:lnTo>
                      <a:pt x="2127" y="17"/>
                    </a:lnTo>
                    <a:lnTo>
                      <a:pt x="2116" y="13"/>
                    </a:lnTo>
                    <a:lnTo>
                      <a:pt x="2104" y="10"/>
                    </a:lnTo>
                    <a:lnTo>
                      <a:pt x="2089" y="7"/>
                    </a:lnTo>
                    <a:lnTo>
                      <a:pt x="2074" y="6"/>
                    </a:lnTo>
                    <a:lnTo>
                      <a:pt x="2057" y="5"/>
                    </a:lnTo>
                    <a:lnTo>
                      <a:pt x="2046" y="5"/>
                    </a:lnTo>
                    <a:lnTo>
                      <a:pt x="2034" y="6"/>
                    </a:lnTo>
                    <a:lnTo>
                      <a:pt x="2017" y="6"/>
                    </a:lnTo>
                    <a:lnTo>
                      <a:pt x="1999" y="6"/>
                    </a:lnTo>
                    <a:lnTo>
                      <a:pt x="1979" y="6"/>
                    </a:lnTo>
                    <a:lnTo>
                      <a:pt x="1958" y="6"/>
                    </a:lnTo>
                    <a:lnTo>
                      <a:pt x="1935" y="6"/>
                    </a:lnTo>
                    <a:lnTo>
                      <a:pt x="1912" y="6"/>
                    </a:lnTo>
                    <a:lnTo>
                      <a:pt x="1888" y="6"/>
                    </a:lnTo>
                    <a:lnTo>
                      <a:pt x="1865" y="6"/>
                    </a:lnTo>
                    <a:lnTo>
                      <a:pt x="1842" y="5"/>
                    </a:lnTo>
                    <a:lnTo>
                      <a:pt x="1820" y="5"/>
                    </a:lnTo>
                    <a:lnTo>
                      <a:pt x="1799" y="5"/>
                    </a:lnTo>
                    <a:lnTo>
                      <a:pt x="1778" y="5"/>
                    </a:lnTo>
                    <a:lnTo>
                      <a:pt x="1761" y="5"/>
                    </a:lnTo>
                    <a:lnTo>
                      <a:pt x="1746" y="5"/>
                    </a:lnTo>
                    <a:lnTo>
                      <a:pt x="1728" y="5"/>
                    </a:lnTo>
                    <a:lnTo>
                      <a:pt x="1703" y="5"/>
                    </a:lnTo>
                    <a:lnTo>
                      <a:pt x="1672" y="4"/>
                    </a:lnTo>
                    <a:lnTo>
                      <a:pt x="1637" y="4"/>
                    </a:lnTo>
                    <a:lnTo>
                      <a:pt x="1597" y="4"/>
                    </a:lnTo>
                    <a:lnTo>
                      <a:pt x="1554" y="2"/>
                    </a:lnTo>
                    <a:lnTo>
                      <a:pt x="1510" y="2"/>
                    </a:lnTo>
                    <a:lnTo>
                      <a:pt x="1465" y="1"/>
                    </a:lnTo>
                    <a:lnTo>
                      <a:pt x="1419" y="1"/>
                    </a:lnTo>
                    <a:lnTo>
                      <a:pt x="1374" y="1"/>
                    </a:lnTo>
                    <a:lnTo>
                      <a:pt x="1332" y="1"/>
                    </a:lnTo>
                    <a:lnTo>
                      <a:pt x="1294" y="1"/>
                    </a:lnTo>
                    <a:lnTo>
                      <a:pt x="1259" y="1"/>
                    </a:lnTo>
                    <a:lnTo>
                      <a:pt x="1229" y="1"/>
                    </a:lnTo>
                    <a:lnTo>
                      <a:pt x="1205" y="1"/>
                    </a:lnTo>
                    <a:lnTo>
                      <a:pt x="1190" y="2"/>
                    </a:lnTo>
                    <a:lnTo>
                      <a:pt x="1172" y="4"/>
                    </a:lnTo>
                    <a:lnTo>
                      <a:pt x="1144" y="4"/>
                    </a:lnTo>
                    <a:lnTo>
                      <a:pt x="1107" y="4"/>
                    </a:lnTo>
                    <a:lnTo>
                      <a:pt x="1063" y="4"/>
                    </a:lnTo>
                    <a:lnTo>
                      <a:pt x="1012" y="4"/>
                    </a:lnTo>
                    <a:lnTo>
                      <a:pt x="957" y="4"/>
                    </a:lnTo>
                    <a:lnTo>
                      <a:pt x="900" y="2"/>
                    </a:lnTo>
                    <a:lnTo>
                      <a:pt x="841" y="2"/>
                    </a:lnTo>
                    <a:lnTo>
                      <a:pt x="783" y="1"/>
                    </a:lnTo>
                    <a:lnTo>
                      <a:pt x="726" y="1"/>
                    </a:lnTo>
                    <a:lnTo>
                      <a:pt x="673" y="0"/>
                    </a:lnTo>
                    <a:lnTo>
                      <a:pt x="625" y="0"/>
                    </a:lnTo>
                    <a:lnTo>
                      <a:pt x="585" y="0"/>
                    </a:lnTo>
                    <a:lnTo>
                      <a:pt x="551" y="0"/>
                    </a:lnTo>
                    <a:lnTo>
                      <a:pt x="528" y="0"/>
                    </a:lnTo>
                    <a:lnTo>
                      <a:pt x="515" y="0"/>
                    </a:lnTo>
                    <a:close/>
                  </a:path>
                </a:pathLst>
              </a:custGeom>
              <a:solidFill>
                <a:srgbClr val="000000"/>
              </a:solidFill>
              <a:ln w="9525">
                <a:noFill/>
                <a:round/>
                <a:headEnd/>
                <a:tailEnd/>
              </a:ln>
            </p:spPr>
            <p:txBody>
              <a:bodyPr/>
              <a:lstStyle/>
              <a:p>
                <a:endParaRPr lang="en-US"/>
              </a:p>
            </p:txBody>
          </p:sp>
          <p:sp>
            <p:nvSpPr>
              <p:cNvPr id="448" name="Freeform 12"/>
              <p:cNvSpPr>
                <a:spLocks noEditPoints="1"/>
              </p:cNvSpPr>
              <p:nvPr/>
            </p:nvSpPr>
            <p:spPr bwMode="auto">
              <a:xfrm>
                <a:off x="3441" y="2983"/>
                <a:ext cx="508" cy="749"/>
              </a:xfrm>
              <a:custGeom>
                <a:avLst/>
                <a:gdLst>
                  <a:gd name="T0" fmla="*/ 1295 w 1523"/>
                  <a:gd name="T1" fmla="*/ 728 h 2245"/>
                  <a:gd name="T2" fmla="*/ 1272 w 1523"/>
                  <a:gd name="T3" fmla="*/ 792 h 2245"/>
                  <a:gd name="T4" fmla="*/ 1320 w 1523"/>
                  <a:gd name="T5" fmla="*/ 1101 h 2245"/>
                  <a:gd name="T6" fmla="*/ 1397 w 1523"/>
                  <a:gd name="T7" fmla="*/ 1314 h 2245"/>
                  <a:gd name="T8" fmla="*/ 1447 w 1523"/>
                  <a:gd name="T9" fmla="*/ 1539 h 2245"/>
                  <a:gd name="T10" fmla="*/ 1514 w 1523"/>
                  <a:gd name="T11" fmla="*/ 1798 h 2245"/>
                  <a:gd name="T12" fmla="*/ 1316 w 1523"/>
                  <a:gd name="T13" fmla="*/ 1869 h 2245"/>
                  <a:gd name="T14" fmla="*/ 1304 w 1523"/>
                  <a:gd name="T15" fmla="*/ 2119 h 2245"/>
                  <a:gd name="T16" fmla="*/ 1452 w 1523"/>
                  <a:gd name="T17" fmla="*/ 2149 h 2245"/>
                  <a:gd name="T18" fmla="*/ 1127 w 1523"/>
                  <a:gd name="T19" fmla="*/ 2244 h 2245"/>
                  <a:gd name="T20" fmla="*/ 756 w 1523"/>
                  <a:gd name="T21" fmla="*/ 2243 h 2245"/>
                  <a:gd name="T22" fmla="*/ 385 w 1523"/>
                  <a:gd name="T23" fmla="*/ 2235 h 2245"/>
                  <a:gd name="T24" fmla="*/ 306 w 1523"/>
                  <a:gd name="T25" fmla="*/ 2149 h 2245"/>
                  <a:gd name="T26" fmla="*/ 354 w 1523"/>
                  <a:gd name="T27" fmla="*/ 2104 h 2245"/>
                  <a:gd name="T28" fmla="*/ 410 w 1523"/>
                  <a:gd name="T29" fmla="*/ 1951 h 2245"/>
                  <a:gd name="T30" fmla="*/ 411 w 1523"/>
                  <a:gd name="T31" fmla="*/ 1653 h 2245"/>
                  <a:gd name="T32" fmla="*/ 328 w 1523"/>
                  <a:gd name="T33" fmla="*/ 1592 h 2245"/>
                  <a:gd name="T34" fmla="*/ 206 w 1523"/>
                  <a:gd name="T35" fmla="*/ 1597 h 2245"/>
                  <a:gd name="T36" fmla="*/ 158 w 1523"/>
                  <a:gd name="T37" fmla="*/ 1618 h 2245"/>
                  <a:gd name="T38" fmla="*/ 218 w 1523"/>
                  <a:gd name="T39" fmla="*/ 1536 h 2245"/>
                  <a:gd name="T40" fmla="*/ 161 w 1523"/>
                  <a:gd name="T41" fmla="*/ 1511 h 2245"/>
                  <a:gd name="T42" fmla="*/ 105 w 1523"/>
                  <a:gd name="T43" fmla="*/ 1482 h 2245"/>
                  <a:gd name="T44" fmla="*/ 76 w 1523"/>
                  <a:gd name="T45" fmla="*/ 1439 h 2245"/>
                  <a:gd name="T46" fmla="*/ 146 w 1523"/>
                  <a:gd name="T47" fmla="*/ 1435 h 2245"/>
                  <a:gd name="T48" fmla="*/ 188 w 1523"/>
                  <a:gd name="T49" fmla="*/ 1452 h 2245"/>
                  <a:gd name="T50" fmla="*/ 232 w 1523"/>
                  <a:gd name="T51" fmla="*/ 1415 h 2245"/>
                  <a:gd name="T52" fmla="*/ 310 w 1523"/>
                  <a:gd name="T53" fmla="*/ 1356 h 2245"/>
                  <a:gd name="T54" fmla="*/ 275 w 1523"/>
                  <a:gd name="T55" fmla="*/ 1342 h 2245"/>
                  <a:gd name="T56" fmla="*/ 182 w 1523"/>
                  <a:gd name="T57" fmla="*/ 1384 h 2245"/>
                  <a:gd name="T58" fmla="*/ 227 w 1523"/>
                  <a:gd name="T59" fmla="*/ 1323 h 2245"/>
                  <a:gd name="T60" fmla="*/ 327 w 1523"/>
                  <a:gd name="T61" fmla="*/ 1319 h 2245"/>
                  <a:gd name="T62" fmla="*/ 463 w 1523"/>
                  <a:gd name="T63" fmla="*/ 1305 h 2245"/>
                  <a:gd name="T64" fmla="*/ 607 w 1523"/>
                  <a:gd name="T65" fmla="*/ 1311 h 2245"/>
                  <a:gd name="T66" fmla="*/ 647 w 1523"/>
                  <a:gd name="T67" fmla="*/ 1171 h 2245"/>
                  <a:gd name="T68" fmla="*/ 585 w 1523"/>
                  <a:gd name="T69" fmla="*/ 851 h 2245"/>
                  <a:gd name="T70" fmla="*/ 536 w 1523"/>
                  <a:gd name="T71" fmla="*/ 829 h 2245"/>
                  <a:gd name="T72" fmla="*/ 497 w 1523"/>
                  <a:gd name="T73" fmla="*/ 830 h 2245"/>
                  <a:gd name="T74" fmla="*/ 530 w 1523"/>
                  <a:gd name="T75" fmla="*/ 727 h 2245"/>
                  <a:gd name="T76" fmla="*/ 584 w 1523"/>
                  <a:gd name="T77" fmla="*/ 679 h 2245"/>
                  <a:gd name="T78" fmla="*/ 559 w 1523"/>
                  <a:gd name="T79" fmla="*/ 426 h 2245"/>
                  <a:gd name="T80" fmla="*/ 492 w 1523"/>
                  <a:gd name="T81" fmla="*/ 532 h 2245"/>
                  <a:gd name="T82" fmla="*/ 450 w 1523"/>
                  <a:gd name="T83" fmla="*/ 617 h 2245"/>
                  <a:gd name="T84" fmla="*/ 447 w 1523"/>
                  <a:gd name="T85" fmla="*/ 654 h 2245"/>
                  <a:gd name="T86" fmla="*/ 407 w 1523"/>
                  <a:gd name="T87" fmla="*/ 898 h 2245"/>
                  <a:gd name="T88" fmla="*/ 340 w 1523"/>
                  <a:gd name="T89" fmla="*/ 705 h 2245"/>
                  <a:gd name="T90" fmla="*/ 352 w 1523"/>
                  <a:gd name="T91" fmla="*/ 623 h 2245"/>
                  <a:gd name="T92" fmla="*/ 293 w 1523"/>
                  <a:gd name="T93" fmla="*/ 491 h 2245"/>
                  <a:gd name="T94" fmla="*/ 177 w 1523"/>
                  <a:gd name="T95" fmla="*/ 336 h 2245"/>
                  <a:gd name="T96" fmla="*/ 19 w 1523"/>
                  <a:gd name="T97" fmla="*/ 240 h 2245"/>
                  <a:gd name="T98" fmla="*/ 57 w 1523"/>
                  <a:gd name="T99" fmla="*/ 198 h 2245"/>
                  <a:gd name="T100" fmla="*/ 188 w 1523"/>
                  <a:gd name="T101" fmla="*/ 93 h 2245"/>
                  <a:gd name="T102" fmla="*/ 300 w 1523"/>
                  <a:gd name="T103" fmla="*/ 12 h 2245"/>
                  <a:gd name="T104" fmla="*/ 595 w 1523"/>
                  <a:gd name="T105" fmla="*/ 4 h 2245"/>
                  <a:gd name="T106" fmla="*/ 963 w 1523"/>
                  <a:gd name="T107" fmla="*/ 19 h 2245"/>
                  <a:gd name="T108" fmla="*/ 1130 w 1523"/>
                  <a:gd name="T109" fmla="*/ 119 h 2245"/>
                  <a:gd name="T110" fmla="*/ 1295 w 1523"/>
                  <a:gd name="T111" fmla="*/ 689 h 2245"/>
                  <a:gd name="T112" fmla="*/ 562 w 1523"/>
                  <a:gd name="T113" fmla="*/ 2108 h 2245"/>
                  <a:gd name="T114" fmla="*/ 590 w 1523"/>
                  <a:gd name="T115" fmla="*/ 1762 h 2245"/>
                  <a:gd name="T116" fmla="*/ 517 w 1523"/>
                  <a:gd name="T117" fmla="*/ 1675 h 2245"/>
                  <a:gd name="T118" fmla="*/ 527 w 1523"/>
                  <a:gd name="T119" fmla="*/ 1967 h 2245"/>
                  <a:gd name="T120" fmla="*/ 140 w 1523"/>
                  <a:gd name="T121" fmla="*/ 1456 h 2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3"/>
                  <a:gd name="T184" fmla="*/ 0 h 2245"/>
                  <a:gd name="T185" fmla="*/ 1523 w 1523"/>
                  <a:gd name="T186" fmla="*/ 2245 h 2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3" h="2245">
                    <a:moveTo>
                      <a:pt x="1364" y="702"/>
                    </a:moveTo>
                    <a:lnTo>
                      <a:pt x="1364" y="719"/>
                    </a:lnTo>
                    <a:lnTo>
                      <a:pt x="1359" y="727"/>
                    </a:lnTo>
                    <a:lnTo>
                      <a:pt x="1351" y="729"/>
                    </a:lnTo>
                    <a:lnTo>
                      <a:pt x="1340" y="728"/>
                    </a:lnTo>
                    <a:lnTo>
                      <a:pt x="1329" y="724"/>
                    </a:lnTo>
                    <a:lnTo>
                      <a:pt x="1317" y="722"/>
                    </a:lnTo>
                    <a:lnTo>
                      <a:pt x="1305" y="723"/>
                    </a:lnTo>
                    <a:lnTo>
                      <a:pt x="1295" y="728"/>
                    </a:lnTo>
                    <a:lnTo>
                      <a:pt x="1287" y="733"/>
                    </a:lnTo>
                    <a:lnTo>
                      <a:pt x="1281" y="738"/>
                    </a:lnTo>
                    <a:lnTo>
                      <a:pt x="1274" y="744"/>
                    </a:lnTo>
                    <a:lnTo>
                      <a:pt x="1269" y="750"/>
                    </a:lnTo>
                    <a:lnTo>
                      <a:pt x="1265" y="758"/>
                    </a:lnTo>
                    <a:lnTo>
                      <a:pt x="1263" y="766"/>
                    </a:lnTo>
                    <a:lnTo>
                      <a:pt x="1263" y="773"/>
                    </a:lnTo>
                    <a:lnTo>
                      <a:pt x="1264" y="784"/>
                    </a:lnTo>
                    <a:lnTo>
                      <a:pt x="1272" y="792"/>
                    </a:lnTo>
                    <a:lnTo>
                      <a:pt x="1282" y="798"/>
                    </a:lnTo>
                    <a:lnTo>
                      <a:pt x="1292" y="802"/>
                    </a:lnTo>
                    <a:lnTo>
                      <a:pt x="1302" y="802"/>
                    </a:lnTo>
                    <a:lnTo>
                      <a:pt x="1316" y="840"/>
                    </a:lnTo>
                    <a:lnTo>
                      <a:pt x="1322" y="886"/>
                    </a:lnTo>
                    <a:lnTo>
                      <a:pt x="1324" y="938"/>
                    </a:lnTo>
                    <a:lnTo>
                      <a:pt x="1322" y="992"/>
                    </a:lnTo>
                    <a:lnTo>
                      <a:pt x="1320" y="1048"/>
                    </a:lnTo>
                    <a:lnTo>
                      <a:pt x="1320" y="1101"/>
                    </a:lnTo>
                    <a:lnTo>
                      <a:pt x="1324" y="1152"/>
                    </a:lnTo>
                    <a:lnTo>
                      <a:pt x="1333" y="1194"/>
                    </a:lnTo>
                    <a:lnTo>
                      <a:pt x="1353" y="1205"/>
                    </a:lnTo>
                    <a:lnTo>
                      <a:pt x="1364" y="1226"/>
                    </a:lnTo>
                    <a:lnTo>
                      <a:pt x="1368" y="1251"/>
                    </a:lnTo>
                    <a:lnTo>
                      <a:pt x="1368" y="1277"/>
                    </a:lnTo>
                    <a:lnTo>
                      <a:pt x="1384" y="1283"/>
                    </a:lnTo>
                    <a:lnTo>
                      <a:pt x="1394" y="1296"/>
                    </a:lnTo>
                    <a:lnTo>
                      <a:pt x="1397" y="1314"/>
                    </a:lnTo>
                    <a:lnTo>
                      <a:pt x="1397" y="1336"/>
                    </a:lnTo>
                    <a:lnTo>
                      <a:pt x="1396" y="1360"/>
                    </a:lnTo>
                    <a:lnTo>
                      <a:pt x="1395" y="1385"/>
                    </a:lnTo>
                    <a:lnTo>
                      <a:pt x="1396" y="1408"/>
                    </a:lnTo>
                    <a:lnTo>
                      <a:pt x="1401" y="1429"/>
                    </a:lnTo>
                    <a:lnTo>
                      <a:pt x="1409" y="1455"/>
                    </a:lnTo>
                    <a:lnTo>
                      <a:pt x="1419" y="1482"/>
                    </a:lnTo>
                    <a:lnTo>
                      <a:pt x="1432" y="1509"/>
                    </a:lnTo>
                    <a:lnTo>
                      <a:pt x="1447" y="1539"/>
                    </a:lnTo>
                    <a:lnTo>
                      <a:pt x="1462" y="1568"/>
                    </a:lnTo>
                    <a:lnTo>
                      <a:pt x="1477" y="1599"/>
                    </a:lnTo>
                    <a:lnTo>
                      <a:pt x="1491" y="1628"/>
                    </a:lnTo>
                    <a:lnTo>
                      <a:pt x="1504" y="1658"/>
                    </a:lnTo>
                    <a:lnTo>
                      <a:pt x="1514" y="1688"/>
                    </a:lnTo>
                    <a:lnTo>
                      <a:pt x="1521" y="1717"/>
                    </a:lnTo>
                    <a:lnTo>
                      <a:pt x="1523" y="1745"/>
                    </a:lnTo>
                    <a:lnTo>
                      <a:pt x="1522" y="1772"/>
                    </a:lnTo>
                    <a:lnTo>
                      <a:pt x="1514" y="1798"/>
                    </a:lnTo>
                    <a:lnTo>
                      <a:pt x="1501" y="1821"/>
                    </a:lnTo>
                    <a:lnTo>
                      <a:pt x="1480" y="1845"/>
                    </a:lnTo>
                    <a:lnTo>
                      <a:pt x="1452" y="1866"/>
                    </a:lnTo>
                    <a:lnTo>
                      <a:pt x="1427" y="1866"/>
                    </a:lnTo>
                    <a:lnTo>
                      <a:pt x="1404" y="1866"/>
                    </a:lnTo>
                    <a:lnTo>
                      <a:pt x="1382" y="1866"/>
                    </a:lnTo>
                    <a:lnTo>
                      <a:pt x="1360" y="1867"/>
                    </a:lnTo>
                    <a:lnTo>
                      <a:pt x="1338" y="1868"/>
                    </a:lnTo>
                    <a:lnTo>
                      <a:pt x="1316" y="1869"/>
                    </a:lnTo>
                    <a:lnTo>
                      <a:pt x="1291" y="1871"/>
                    </a:lnTo>
                    <a:lnTo>
                      <a:pt x="1264" y="1872"/>
                    </a:lnTo>
                    <a:lnTo>
                      <a:pt x="1261" y="1907"/>
                    </a:lnTo>
                    <a:lnTo>
                      <a:pt x="1259" y="1945"/>
                    </a:lnTo>
                    <a:lnTo>
                      <a:pt x="1257" y="1983"/>
                    </a:lnTo>
                    <a:lnTo>
                      <a:pt x="1260" y="2022"/>
                    </a:lnTo>
                    <a:lnTo>
                      <a:pt x="1268" y="2059"/>
                    </a:lnTo>
                    <a:lnTo>
                      <a:pt x="1282" y="2091"/>
                    </a:lnTo>
                    <a:lnTo>
                      <a:pt x="1304" y="2119"/>
                    </a:lnTo>
                    <a:lnTo>
                      <a:pt x="1338" y="2141"/>
                    </a:lnTo>
                    <a:lnTo>
                      <a:pt x="1352" y="2144"/>
                    </a:lnTo>
                    <a:lnTo>
                      <a:pt x="1366" y="2148"/>
                    </a:lnTo>
                    <a:lnTo>
                      <a:pt x="1381" y="2151"/>
                    </a:lnTo>
                    <a:lnTo>
                      <a:pt x="1395" y="2153"/>
                    </a:lnTo>
                    <a:lnTo>
                      <a:pt x="1409" y="2154"/>
                    </a:lnTo>
                    <a:lnTo>
                      <a:pt x="1425" y="2154"/>
                    </a:lnTo>
                    <a:lnTo>
                      <a:pt x="1438" y="2153"/>
                    </a:lnTo>
                    <a:lnTo>
                      <a:pt x="1452" y="2149"/>
                    </a:lnTo>
                    <a:lnTo>
                      <a:pt x="1457" y="2223"/>
                    </a:lnTo>
                    <a:lnTo>
                      <a:pt x="1416" y="2227"/>
                    </a:lnTo>
                    <a:lnTo>
                      <a:pt x="1374" y="2231"/>
                    </a:lnTo>
                    <a:lnTo>
                      <a:pt x="1334" y="2233"/>
                    </a:lnTo>
                    <a:lnTo>
                      <a:pt x="1292" y="2236"/>
                    </a:lnTo>
                    <a:lnTo>
                      <a:pt x="1251" y="2239"/>
                    </a:lnTo>
                    <a:lnTo>
                      <a:pt x="1210" y="2241"/>
                    </a:lnTo>
                    <a:lnTo>
                      <a:pt x="1168" y="2243"/>
                    </a:lnTo>
                    <a:lnTo>
                      <a:pt x="1127" y="2244"/>
                    </a:lnTo>
                    <a:lnTo>
                      <a:pt x="1086" y="2244"/>
                    </a:lnTo>
                    <a:lnTo>
                      <a:pt x="1045" y="2245"/>
                    </a:lnTo>
                    <a:lnTo>
                      <a:pt x="1003" y="2245"/>
                    </a:lnTo>
                    <a:lnTo>
                      <a:pt x="962" y="2245"/>
                    </a:lnTo>
                    <a:lnTo>
                      <a:pt x="921" y="2245"/>
                    </a:lnTo>
                    <a:lnTo>
                      <a:pt x="880" y="2244"/>
                    </a:lnTo>
                    <a:lnTo>
                      <a:pt x="839" y="2244"/>
                    </a:lnTo>
                    <a:lnTo>
                      <a:pt x="797" y="2243"/>
                    </a:lnTo>
                    <a:lnTo>
                      <a:pt x="756" y="2243"/>
                    </a:lnTo>
                    <a:lnTo>
                      <a:pt x="714" y="2241"/>
                    </a:lnTo>
                    <a:lnTo>
                      <a:pt x="674" y="2240"/>
                    </a:lnTo>
                    <a:lnTo>
                      <a:pt x="633" y="2240"/>
                    </a:lnTo>
                    <a:lnTo>
                      <a:pt x="591" y="2239"/>
                    </a:lnTo>
                    <a:lnTo>
                      <a:pt x="550" y="2237"/>
                    </a:lnTo>
                    <a:lnTo>
                      <a:pt x="510" y="2236"/>
                    </a:lnTo>
                    <a:lnTo>
                      <a:pt x="468" y="2236"/>
                    </a:lnTo>
                    <a:lnTo>
                      <a:pt x="427" y="2235"/>
                    </a:lnTo>
                    <a:lnTo>
                      <a:pt x="385" y="2235"/>
                    </a:lnTo>
                    <a:lnTo>
                      <a:pt x="345" y="2233"/>
                    </a:lnTo>
                    <a:lnTo>
                      <a:pt x="304" y="2233"/>
                    </a:lnTo>
                    <a:lnTo>
                      <a:pt x="263" y="2233"/>
                    </a:lnTo>
                    <a:lnTo>
                      <a:pt x="222" y="2233"/>
                    </a:lnTo>
                    <a:lnTo>
                      <a:pt x="182" y="2233"/>
                    </a:lnTo>
                    <a:lnTo>
                      <a:pt x="140" y="2235"/>
                    </a:lnTo>
                    <a:lnTo>
                      <a:pt x="147" y="2153"/>
                    </a:lnTo>
                    <a:lnTo>
                      <a:pt x="302" y="2156"/>
                    </a:lnTo>
                    <a:lnTo>
                      <a:pt x="306" y="2149"/>
                    </a:lnTo>
                    <a:lnTo>
                      <a:pt x="308" y="2141"/>
                    </a:lnTo>
                    <a:lnTo>
                      <a:pt x="308" y="2132"/>
                    </a:lnTo>
                    <a:lnTo>
                      <a:pt x="309" y="2123"/>
                    </a:lnTo>
                    <a:lnTo>
                      <a:pt x="317" y="2123"/>
                    </a:lnTo>
                    <a:lnTo>
                      <a:pt x="324" y="2119"/>
                    </a:lnTo>
                    <a:lnTo>
                      <a:pt x="332" y="2114"/>
                    </a:lnTo>
                    <a:lnTo>
                      <a:pt x="340" y="2108"/>
                    </a:lnTo>
                    <a:lnTo>
                      <a:pt x="348" y="2104"/>
                    </a:lnTo>
                    <a:lnTo>
                      <a:pt x="354" y="2104"/>
                    </a:lnTo>
                    <a:lnTo>
                      <a:pt x="361" y="2109"/>
                    </a:lnTo>
                    <a:lnTo>
                      <a:pt x="366" y="2121"/>
                    </a:lnTo>
                    <a:lnTo>
                      <a:pt x="384" y="2099"/>
                    </a:lnTo>
                    <a:lnTo>
                      <a:pt x="396" y="2077"/>
                    </a:lnTo>
                    <a:lnTo>
                      <a:pt x="403" y="2052"/>
                    </a:lnTo>
                    <a:lnTo>
                      <a:pt x="407" y="2027"/>
                    </a:lnTo>
                    <a:lnTo>
                      <a:pt x="409" y="2003"/>
                    </a:lnTo>
                    <a:lnTo>
                      <a:pt x="409" y="1977"/>
                    </a:lnTo>
                    <a:lnTo>
                      <a:pt x="410" y="1951"/>
                    </a:lnTo>
                    <a:lnTo>
                      <a:pt x="411" y="1925"/>
                    </a:lnTo>
                    <a:lnTo>
                      <a:pt x="416" y="1925"/>
                    </a:lnTo>
                    <a:lnTo>
                      <a:pt x="422" y="1923"/>
                    </a:lnTo>
                    <a:lnTo>
                      <a:pt x="425" y="1919"/>
                    </a:lnTo>
                    <a:lnTo>
                      <a:pt x="431" y="1913"/>
                    </a:lnTo>
                    <a:lnTo>
                      <a:pt x="431" y="1658"/>
                    </a:lnTo>
                    <a:lnTo>
                      <a:pt x="425" y="1654"/>
                    </a:lnTo>
                    <a:lnTo>
                      <a:pt x="418" y="1653"/>
                    </a:lnTo>
                    <a:lnTo>
                      <a:pt x="411" y="1653"/>
                    </a:lnTo>
                    <a:lnTo>
                      <a:pt x="405" y="1653"/>
                    </a:lnTo>
                    <a:lnTo>
                      <a:pt x="410" y="1643"/>
                    </a:lnTo>
                    <a:lnTo>
                      <a:pt x="411" y="1631"/>
                    </a:lnTo>
                    <a:lnTo>
                      <a:pt x="411" y="1618"/>
                    </a:lnTo>
                    <a:lnTo>
                      <a:pt x="411" y="1606"/>
                    </a:lnTo>
                    <a:lnTo>
                      <a:pt x="392" y="1603"/>
                    </a:lnTo>
                    <a:lnTo>
                      <a:pt x="371" y="1599"/>
                    </a:lnTo>
                    <a:lnTo>
                      <a:pt x="349" y="1595"/>
                    </a:lnTo>
                    <a:lnTo>
                      <a:pt x="328" y="1592"/>
                    </a:lnTo>
                    <a:lnTo>
                      <a:pt x="308" y="1591"/>
                    </a:lnTo>
                    <a:lnTo>
                      <a:pt x="287" y="1591"/>
                    </a:lnTo>
                    <a:lnTo>
                      <a:pt x="267" y="1593"/>
                    </a:lnTo>
                    <a:lnTo>
                      <a:pt x="249" y="1599"/>
                    </a:lnTo>
                    <a:lnTo>
                      <a:pt x="241" y="1595"/>
                    </a:lnTo>
                    <a:lnTo>
                      <a:pt x="232" y="1591"/>
                    </a:lnTo>
                    <a:lnTo>
                      <a:pt x="225" y="1587"/>
                    </a:lnTo>
                    <a:lnTo>
                      <a:pt x="214" y="1587"/>
                    </a:lnTo>
                    <a:lnTo>
                      <a:pt x="206" y="1597"/>
                    </a:lnTo>
                    <a:lnTo>
                      <a:pt x="199" y="1606"/>
                    </a:lnTo>
                    <a:lnTo>
                      <a:pt x="191" y="1615"/>
                    </a:lnTo>
                    <a:lnTo>
                      <a:pt x="182" y="1622"/>
                    </a:lnTo>
                    <a:lnTo>
                      <a:pt x="173" y="1628"/>
                    </a:lnTo>
                    <a:lnTo>
                      <a:pt x="164" y="1634"/>
                    </a:lnTo>
                    <a:lnTo>
                      <a:pt x="152" y="1636"/>
                    </a:lnTo>
                    <a:lnTo>
                      <a:pt x="140" y="1638"/>
                    </a:lnTo>
                    <a:lnTo>
                      <a:pt x="140" y="1613"/>
                    </a:lnTo>
                    <a:lnTo>
                      <a:pt x="158" y="1618"/>
                    </a:lnTo>
                    <a:lnTo>
                      <a:pt x="171" y="1615"/>
                    </a:lnTo>
                    <a:lnTo>
                      <a:pt x="183" y="1606"/>
                    </a:lnTo>
                    <a:lnTo>
                      <a:pt x="192" y="1595"/>
                    </a:lnTo>
                    <a:lnTo>
                      <a:pt x="200" y="1579"/>
                    </a:lnTo>
                    <a:lnTo>
                      <a:pt x="209" y="1565"/>
                    </a:lnTo>
                    <a:lnTo>
                      <a:pt x="219" y="1552"/>
                    </a:lnTo>
                    <a:lnTo>
                      <a:pt x="231" y="1542"/>
                    </a:lnTo>
                    <a:lnTo>
                      <a:pt x="226" y="1538"/>
                    </a:lnTo>
                    <a:lnTo>
                      <a:pt x="218" y="1536"/>
                    </a:lnTo>
                    <a:lnTo>
                      <a:pt x="210" y="1536"/>
                    </a:lnTo>
                    <a:lnTo>
                      <a:pt x="203" y="1536"/>
                    </a:lnTo>
                    <a:lnTo>
                      <a:pt x="195" y="1536"/>
                    </a:lnTo>
                    <a:lnTo>
                      <a:pt x="190" y="1534"/>
                    </a:lnTo>
                    <a:lnTo>
                      <a:pt x="184" y="1529"/>
                    </a:lnTo>
                    <a:lnTo>
                      <a:pt x="183" y="1520"/>
                    </a:lnTo>
                    <a:lnTo>
                      <a:pt x="183" y="1505"/>
                    </a:lnTo>
                    <a:lnTo>
                      <a:pt x="171" y="1504"/>
                    </a:lnTo>
                    <a:lnTo>
                      <a:pt x="161" y="1511"/>
                    </a:lnTo>
                    <a:lnTo>
                      <a:pt x="152" y="1521"/>
                    </a:lnTo>
                    <a:lnTo>
                      <a:pt x="144" y="1534"/>
                    </a:lnTo>
                    <a:lnTo>
                      <a:pt x="136" y="1546"/>
                    </a:lnTo>
                    <a:lnTo>
                      <a:pt x="127" y="1552"/>
                    </a:lnTo>
                    <a:lnTo>
                      <a:pt x="118" y="1552"/>
                    </a:lnTo>
                    <a:lnTo>
                      <a:pt x="107" y="1539"/>
                    </a:lnTo>
                    <a:lnTo>
                      <a:pt x="105" y="1521"/>
                    </a:lnTo>
                    <a:lnTo>
                      <a:pt x="107" y="1501"/>
                    </a:lnTo>
                    <a:lnTo>
                      <a:pt x="105" y="1482"/>
                    </a:lnTo>
                    <a:lnTo>
                      <a:pt x="98" y="1465"/>
                    </a:lnTo>
                    <a:lnTo>
                      <a:pt x="87" y="1465"/>
                    </a:lnTo>
                    <a:lnTo>
                      <a:pt x="77" y="1467"/>
                    </a:lnTo>
                    <a:lnTo>
                      <a:pt x="68" y="1465"/>
                    </a:lnTo>
                    <a:lnTo>
                      <a:pt x="61" y="1460"/>
                    </a:lnTo>
                    <a:lnTo>
                      <a:pt x="60" y="1452"/>
                    </a:lnTo>
                    <a:lnTo>
                      <a:pt x="65" y="1447"/>
                    </a:lnTo>
                    <a:lnTo>
                      <a:pt x="70" y="1443"/>
                    </a:lnTo>
                    <a:lnTo>
                      <a:pt x="76" y="1439"/>
                    </a:lnTo>
                    <a:lnTo>
                      <a:pt x="87" y="1441"/>
                    </a:lnTo>
                    <a:lnTo>
                      <a:pt x="98" y="1435"/>
                    </a:lnTo>
                    <a:lnTo>
                      <a:pt x="107" y="1425"/>
                    </a:lnTo>
                    <a:lnTo>
                      <a:pt x="114" y="1413"/>
                    </a:lnTo>
                    <a:lnTo>
                      <a:pt x="121" y="1406"/>
                    </a:lnTo>
                    <a:lnTo>
                      <a:pt x="127" y="1403"/>
                    </a:lnTo>
                    <a:lnTo>
                      <a:pt x="133" y="1411"/>
                    </a:lnTo>
                    <a:lnTo>
                      <a:pt x="138" y="1430"/>
                    </a:lnTo>
                    <a:lnTo>
                      <a:pt x="146" y="1435"/>
                    </a:lnTo>
                    <a:lnTo>
                      <a:pt x="152" y="1442"/>
                    </a:lnTo>
                    <a:lnTo>
                      <a:pt x="156" y="1450"/>
                    </a:lnTo>
                    <a:lnTo>
                      <a:pt x="161" y="1456"/>
                    </a:lnTo>
                    <a:lnTo>
                      <a:pt x="165" y="1463"/>
                    </a:lnTo>
                    <a:lnTo>
                      <a:pt x="170" y="1469"/>
                    </a:lnTo>
                    <a:lnTo>
                      <a:pt x="177" y="1473"/>
                    </a:lnTo>
                    <a:lnTo>
                      <a:pt x="186" y="1474"/>
                    </a:lnTo>
                    <a:lnTo>
                      <a:pt x="191" y="1464"/>
                    </a:lnTo>
                    <a:lnTo>
                      <a:pt x="188" y="1452"/>
                    </a:lnTo>
                    <a:lnTo>
                      <a:pt x="186" y="1442"/>
                    </a:lnTo>
                    <a:lnTo>
                      <a:pt x="191" y="1432"/>
                    </a:lnTo>
                    <a:lnTo>
                      <a:pt x="196" y="1428"/>
                    </a:lnTo>
                    <a:lnTo>
                      <a:pt x="204" y="1426"/>
                    </a:lnTo>
                    <a:lnTo>
                      <a:pt x="210" y="1426"/>
                    </a:lnTo>
                    <a:lnTo>
                      <a:pt x="218" y="1425"/>
                    </a:lnTo>
                    <a:lnTo>
                      <a:pt x="225" y="1424"/>
                    </a:lnTo>
                    <a:lnTo>
                      <a:pt x="230" y="1420"/>
                    </a:lnTo>
                    <a:lnTo>
                      <a:pt x="232" y="1415"/>
                    </a:lnTo>
                    <a:lnTo>
                      <a:pt x="234" y="1406"/>
                    </a:lnTo>
                    <a:lnTo>
                      <a:pt x="245" y="1403"/>
                    </a:lnTo>
                    <a:lnTo>
                      <a:pt x="260" y="1402"/>
                    </a:lnTo>
                    <a:lnTo>
                      <a:pt x="275" y="1402"/>
                    </a:lnTo>
                    <a:lnTo>
                      <a:pt x="289" y="1399"/>
                    </a:lnTo>
                    <a:lnTo>
                      <a:pt x="301" y="1395"/>
                    </a:lnTo>
                    <a:lnTo>
                      <a:pt x="310" y="1387"/>
                    </a:lnTo>
                    <a:lnTo>
                      <a:pt x="313" y="1375"/>
                    </a:lnTo>
                    <a:lnTo>
                      <a:pt x="310" y="1356"/>
                    </a:lnTo>
                    <a:lnTo>
                      <a:pt x="315" y="1356"/>
                    </a:lnTo>
                    <a:lnTo>
                      <a:pt x="320" y="1356"/>
                    </a:lnTo>
                    <a:lnTo>
                      <a:pt x="324" y="1355"/>
                    </a:lnTo>
                    <a:lnTo>
                      <a:pt x="328" y="1351"/>
                    </a:lnTo>
                    <a:lnTo>
                      <a:pt x="328" y="1346"/>
                    </a:lnTo>
                    <a:lnTo>
                      <a:pt x="314" y="1341"/>
                    </a:lnTo>
                    <a:lnTo>
                      <a:pt x="301" y="1340"/>
                    </a:lnTo>
                    <a:lnTo>
                      <a:pt x="288" y="1340"/>
                    </a:lnTo>
                    <a:lnTo>
                      <a:pt x="275" y="1342"/>
                    </a:lnTo>
                    <a:lnTo>
                      <a:pt x="262" y="1345"/>
                    </a:lnTo>
                    <a:lnTo>
                      <a:pt x="249" y="1347"/>
                    </a:lnTo>
                    <a:lnTo>
                      <a:pt x="236" y="1349"/>
                    </a:lnTo>
                    <a:lnTo>
                      <a:pt x="223" y="1349"/>
                    </a:lnTo>
                    <a:lnTo>
                      <a:pt x="215" y="1356"/>
                    </a:lnTo>
                    <a:lnTo>
                      <a:pt x="208" y="1364"/>
                    </a:lnTo>
                    <a:lnTo>
                      <a:pt x="200" y="1372"/>
                    </a:lnTo>
                    <a:lnTo>
                      <a:pt x="191" y="1378"/>
                    </a:lnTo>
                    <a:lnTo>
                      <a:pt x="182" y="1384"/>
                    </a:lnTo>
                    <a:lnTo>
                      <a:pt x="173" y="1386"/>
                    </a:lnTo>
                    <a:lnTo>
                      <a:pt x="161" y="1386"/>
                    </a:lnTo>
                    <a:lnTo>
                      <a:pt x="149" y="1384"/>
                    </a:lnTo>
                    <a:lnTo>
                      <a:pt x="146" y="1369"/>
                    </a:lnTo>
                    <a:lnTo>
                      <a:pt x="168" y="1372"/>
                    </a:lnTo>
                    <a:lnTo>
                      <a:pt x="184" y="1365"/>
                    </a:lnTo>
                    <a:lnTo>
                      <a:pt x="200" y="1353"/>
                    </a:lnTo>
                    <a:lnTo>
                      <a:pt x="214" y="1337"/>
                    </a:lnTo>
                    <a:lnTo>
                      <a:pt x="227" y="1323"/>
                    </a:lnTo>
                    <a:lnTo>
                      <a:pt x="243" y="1314"/>
                    </a:lnTo>
                    <a:lnTo>
                      <a:pt x="260" y="1312"/>
                    </a:lnTo>
                    <a:lnTo>
                      <a:pt x="280" y="1325"/>
                    </a:lnTo>
                    <a:lnTo>
                      <a:pt x="287" y="1325"/>
                    </a:lnTo>
                    <a:lnTo>
                      <a:pt x="295" y="1325"/>
                    </a:lnTo>
                    <a:lnTo>
                      <a:pt x="304" y="1325"/>
                    </a:lnTo>
                    <a:lnTo>
                      <a:pt x="311" y="1324"/>
                    </a:lnTo>
                    <a:lnTo>
                      <a:pt x="320" y="1323"/>
                    </a:lnTo>
                    <a:lnTo>
                      <a:pt x="327" y="1319"/>
                    </a:lnTo>
                    <a:lnTo>
                      <a:pt x="333" y="1314"/>
                    </a:lnTo>
                    <a:lnTo>
                      <a:pt x="339" y="1306"/>
                    </a:lnTo>
                    <a:lnTo>
                      <a:pt x="358" y="1311"/>
                    </a:lnTo>
                    <a:lnTo>
                      <a:pt x="377" y="1314"/>
                    </a:lnTo>
                    <a:lnTo>
                      <a:pt x="396" y="1314"/>
                    </a:lnTo>
                    <a:lnTo>
                      <a:pt x="412" y="1314"/>
                    </a:lnTo>
                    <a:lnTo>
                      <a:pt x="429" y="1311"/>
                    </a:lnTo>
                    <a:lnTo>
                      <a:pt x="446" y="1307"/>
                    </a:lnTo>
                    <a:lnTo>
                      <a:pt x="463" y="1305"/>
                    </a:lnTo>
                    <a:lnTo>
                      <a:pt x="479" y="1301"/>
                    </a:lnTo>
                    <a:lnTo>
                      <a:pt x="494" y="1297"/>
                    </a:lnTo>
                    <a:lnTo>
                      <a:pt x="510" y="1294"/>
                    </a:lnTo>
                    <a:lnTo>
                      <a:pt x="525" y="1292"/>
                    </a:lnTo>
                    <a:lnTo>
                      <a:pt x="542" y="1292"/>
                    </a:lnTo>
                    <a:lnTo>
                      <a:pt x="558" y="1293"/>
                    </a:lnTo>
                    <a:lnTo>
                      <a:pt x="573" y="1297"/>
                    </a:lnTo>
                    <a:lnTo>
                      <a:pt x="590" y="1302"/>
                    </a:lnTo>
                    <a:lnTo>
                      <a:pt x="607" y="1311"/>
                    </a:lnTo>
                    <a:lnTo>
                      <a:pt x="616" y="1308"/>
                    </a:lnTo>
                    <a:lnTo>
                      <a:pt x="624" y="1305"/>
                    </a:lnTo>
                    <a:lnTo>
                      <a:pt x="629" y="1299"/>
                    </a:lnTo>
                    <a:lnTo>
                      <a:pt x="634" y="1293"/>
                    </a:lnTo>
                    <a:lnTo>
                      <a:pt x="638" y="1285"/>
                    </a:lnTo>
                    <a:lnTo>
                      <a:pt x="642" y="1277"/>
                    </a:lnTo>
                    <a:lnTo>
                      <a:pt x="646" y="1271"/>
                    </a:lnTo>
                    <a:lnTo>
                      <a:pt x="650" y="1263"/>
                    </a:lnTo>
                    <a:lnTo>
                      <a:pt x="647" y="1171"/>
                    </a:lnTo>
                    <a:lnTo>
                      <a:pt x="646" y="1078"/>
                    </a:lnTo>
                    <a:lnTo>
                      <a:pt x="643" y="985"/>
                    </a:lnTo>
                    <a:lnTo>
                      <a:pt x="635" y="893"/>
                    </a:lnTo>
                    <a:lnTo>
                      <a:pt x="625" y="887"/>
                    </a:lnTo>
                    <a:lnTo>
                      <a:pt x="616" y="881"/>
                    </a:lnTo>
                    <a:lnTo>
                      <a:pt x="608" y="874"/>
                    </a:lnTo>
                    <a:lnTo>
                      <a:pt x="600" y="867"/>
                    </a:lnTo>
                    <a:lnTo>
                      <a:pt x="593" y="859"/>
                    </a:lnTo>
                    <a:lnTo>
                      <a:pt x="585" y="851"/>
                    </a:lnTo>
                    <a:lnTo>
                      <a:pt x="577" y="843"/>
                    </a:lnTo>
                    <a:lnTo>
                      <a:pt x="569" y="836"/>
                    </a:lnTo>
                    <a:lnTo>
                      <a:pt x="569" y="821"/>
                    </a:lnTo>
                    <a:lnTo>
                      <a:pt x="569" y="808"/>
                    </a:lnTo>
                    <a:lnTo>
                      <a:pt x="565" y="797"/>
                    </a:lnTo>
                    <a:lnTo>
                      <a:pt x="555" y="788"/>
                    </a:lnTo>
                    <a:lnTo>
                      <a:pt x="549" y="799"/>
                    </a:lnTo>
                    <a:lnTo>
                      <a:pt x="542" y="814"/>
                    </a:lnTo>
                    <a:lnTo>
                      <a:pt x="536" y="829"/>
                    </a:lnTo>
                    <a:lnTo>
                      <a:pt x="528" y="842"/>
                    </a:lnTo>
                    <a:lnTo>
                      <a:pt x="519" y="852"/>
                    </a:lnTo>
                    <a:lnTo>
                      <a:pt x="507" y="858"/>
                    </a:lnTo>
                    <a:lnTo>
                      <a:pt x="492" y="856"/>
                    </a:lnTo>
                    <a:lnTo>
                      <a:pt x="473" y="847"/>
                    </a:lnTo>
                    <a:lnTo>
                      <a:pt x="472" y="833"/>
                    </a:lnTo>
                    <a:lnTo>
                      <a:pt x="481" y="833"/>
                    </a:lnTo>
                    <a:lnTo>
                      <a:pt x="489" y="833"/>
                    </a:lnTo>
                    <a:lnTo>
                      <a:pt x="497" y="830"/>
                    </a:lnTo>
                    <a:lnTo>
                      <a:pt x="502" y="824"/>
                    </a:lnTo>
                    <a:lnTo>
                      <a:pt x="501" y="714"/>
                    </a:lnTo>
                    <a:lnTo>
                      <a:pt x="502" y="706"/>
                    </a:lnTo>
                    <a:lnTo>
                      <a:pt x="506" y="701"/>
                    </a:lnTo>
                    <a:lnTo>
                      <a:pt x="511" y="700"/>
                    </a:lnTo>
                    <a:lnTo>
                      <a:pt x="515" y="705"/>
                    </a:lnTo>
                    <a:lnTo>
                      <a:pt x="520" y="711"/>
                    </a:lnTo>
                    <a:lnTo>
                      <a:pt x="525" y="719"/>
                    </a:lnTo>
                    <a:lnTo>
                      <a:pt x="530" y="727"/>
                    </a:lnTo>
                    <a:lnTo>
                      <a:pt x="537" y="735"/>
                    </a:lnTo>
                    <a:lnTo>
                      <a:pt x="542" y="742"/>
                    </a:lnTo>
                    <a:lnTo>
                      <a:pt x="549" y="749"/>
                    </a:lnTo>
                    <a:lnTo>
                      <a:pt x="554" y="757"/>
                    </a:lnTo>
                    <a:lnTo>
                      <a:pt x="560" y="762"/>
                    </a:lnTo>
                    <a:lnTo>
                      <a:pt x="564" y="740"/>
                    </a:lnTo>
                    <a:lnTo>
                      <a:pt x="571" y="720"/>
                    </a:lnTo>
                    <a:lnTo>
                      <a:pt x="578" y="700"/>
                    </a:lnTo>
                    <a:lnTo>
                      <a:pt x="584" y="679"/>
                    </a:lnTo>
                    <a:lnTo>
                      <a:pt x="632" y="659"/>
                    </a:lnTo>
                    <a:lnTo>
                      <a:pt x="617" y="430"/>
                    </a:lnTo>
                    <a:lnTo>
                      <a:pt x="611" y="422"/>
                    </a:lnTo>
                    <a:lnTo>
                      <a:pt x="603" y="420"/>
                    </a:lnTo>
                    <a:lnTo>
                      <a:pt x="595" y="420"/>
                    </a:lnTo>
                    <a:lnTo>
                      <a:pt x="587" y="421"/>
                    </a:lnTo>
                    <a:lnTo>
                      <a:pt x="578" y="424"/>
                    </a:lnTo>
                    <a:lnTo>
                      <a:pt x="569" y="426"/>
                    </a:lnTo>
                    <a:lnTo>
                      <a:pt x="559" y="426"/>
                    </a:lnTo>
                    <a:lnTo>
                      <a:pt x="550" y="424"/>
                    </a:lnTo>
                    <a:lnTo>
                      <a:pt x="545" y="475"/>
                    </a:lnTo>
                    <a:lnTo>
                      <a:pt x="523" y="472"/>
                    </a:lnTo>
                    <a:lnTo>
                      <a:pt x="507" y="473"/>
                    </a:lnTo>
                    <a:lnTo>
                      <a:pt x="498" y="478"/>
                    </a:lnTo>
                    <a:lnTo>
                      <a:pt x="493" y="487"/>
                    </a:lnTo>
                    <a:lnTo>
                      <a:pt x="492" y="500"/>
                    </a:lnTo>
                    <a:lnTo>
                      <a:pt x="492" y="514"/>
                    </a:lnTo>
                    <a:lnTo>
                      <a:pt x="492" y="532"/>
                    </a:lnTo>
                    <a:lnTo>
                      <a:pt x="490" y="552"/>
                    </a:lnTo>
                    <a:lnTo>
                      <a:pt x="479" y="552"/>
                    </a:lnTo>
                    <a:lnTo>
                      <a:pt x="470" y="554"/>
                    </a:lnTo>
                    <a:lnTo>
                      <a:pt x="462" y="557"/>
                    </a:lnTo>
                    <a:lnTo>
                      <a:pt x="458" y="561"/>
                    </a:lnTo>
                    <a:lnTo>
                      <a:pt x="451" y="578"/>
                    </a:lnTo>
                    <a:lnTo>
                      <a:pt x="450" y="592"/>
                    </a:lnTo>
                    <a:lnTo>
                      <a:pt x="450" y="605"/>
                    </a:lnTo>
                    <a:lnTo>
                      <a:pt x="450" y="617"/>
                    </a:lnTo>
                    <a:lnTo>
                      <a:pt x="442" y="618"/>
                    </a:lnTo>
                    <a:lnTo>
                      <a:pt x="436" y="621"/>
                    </a:lnTo>
                    <a:lnTo>
                      <a:pt x="428" y="622"/>
                    </a:lnTo>
                    <a:lnTo>
                      <a:pt x="422" y="626"/>
                    </a:lnTo>
                    <a:lnTo>
                      <a:pt x="415" y="630"/>
                    </a:lnTo>
                    <a:lnTo>
                      <a:pt x="411" y="635"/>
                    </a:lnTo>
                    <a:lnTo>
                      <a:pt x="409" y="644"/>
                    </a:lnTo>
                    <a:lnTo>
                      <a:pt x="407" y="654"/>
                    </a:lnTo>
                    <a:lnTo>
                      <a:pt x="447" y="654"/>
                    </a:lnTo>
                    <a:lnTo>
                      <a:pt x="447" y="705"/>
                    </a:lnTo>
                    <a:lnTo>
                      <a:pt x="429" y="716"/>
                    </a:lnTo>
                    <a:lnTo>
                      <a:pt x="419" y="735"/>
                    </a:lnTo>
                    <a:lnTo>
                      <a:pt x="412" y="759"/>
                    </a:lnTo>
                    <a:lnTo>
                      <a:pt x="410" y="788"/>
                    </a:lnTo>
                    <a:lnTo>
                      <a:pt x="410" y="819"/>
                    </a:lnTo>
                    <a:lnTo>
                      <a:pt x="410" y="847"/>
                    </a:lnTo>
                    <a:lnTo>
                      <a:pt x="410" y="874"/>
                    </a:lnTo>
                    <a:lnTo>
                      <a:pt x="407" y="898"/>
                    </a:lnTo>
                    <a:lnTo>
                      <a:pt x="381" y="872"/>
                    </a:lnTo>
                    <a:lnTo>
                      <a:pt x="381" y="851"/>
                    </a:lnTo>
                    <a:lnTo>
                      <a:pt x="381" y="828"/>
                    </a:lnTo>
                    <a:lnTo>
                      <a:pt x="383" y="803"/>
                    </a:lnTo>
                    <a:lnTo>
                      <a:pt x="381" y="777"/>
                    </a:lnTo>
                    <a:lnTo>
                      <a:pt x="377" y="753"/>
                    </a:lnTo>
                    <a:lnTo>
                      <a:pt x="370" y="732"/>
                    </a:lnTo>
                    <a:lnTo>
                      <a:pt x="358" y="715"/>
                    </a:lnTo>
                    <a:lnTo>
                      <a:pt x="340" y="705"/>
                    </a:lnTo>
                    <a:lnTo>
                      <a:pt x="340" y="654"/>
                    </a:lnTo>
                    <a:lnTo>
                      <a:pt x="385" y="654"/>
                    </a:lnTo>
                    <a:lnTo>
                      <a:pt x="384" y="645"/>
                    </a:lnTo>
                    <a:lnTo>
                      <a:pt x="381" y="639"/>
                    </a:lnTo>
                    <a:lnTo>
                      <a:pt x="377" y="632"/>
                    </a:lnTo>
                    <a:lnTo>
                      <a:pt x="371" y="628"/>
                    </a:lnTo>
                    <a:lnTo>
                      <a:pt x="366" y="626"/>
                    </a:lnTo>
                    <a:lnTo>
                      <a:pt x="358" y="624"/>
                    </a:lnTo>
                    <a:lnTo>
                      <a:pt x="352" y="623"/>
                    </a:lnTo>
                    <a:lnTo>
                      <a:pt x="345" y="623"/>
                    </a:lnTo>
                    <a:lnTo>
                      <a:pt x="345" y="604"/>
                    </a:lnTo>
                    <a:lnTo>
                      <a:pt x="344" y="587"/>
                    </a:lnTo>
                    <a:lnTo>
                      <a:pt x="339" y="570"/>
                    </a:lnTo>
                    <a:lnTo>
                      <a:pt x="331" y="554"/>
                    </a:lnTo>
                    <a:lnTo>
                      <a:pt x="300" y="554"/>
                    </a:lnTo>
                    <a:lnTo>
                      <a:pt x="300" y="532"/>
                    </a:lnTo>
                    <a:lnTo>
                      <a:pt x="298" y="510"/>
                    </a:lnTo>
                    <a:lnTo>
                      <a:pt x="293" y="491"/>
                    </a:lnTo>
                    <a:lnTo>
                      <a:pt x="285" y="472"/>
                    </a:lnTo>
                    <a:lnTo>
                      <a:pt x="228" y="472"/>
                    </a:lnTo>
                    <a:lnTo>
                      <a:pt x="225" y="448"/>
                    </a:lnTo>
                    <a:lnTo>
                      <a:pt x="226" y="425"/>
                    </a:lnTo>
                    <a:lnTo>
                      <a:pt x="223" y="400"/>
                    </a:lnTo>
                    <a:lnTo>
                      <a:pt x="214" y="376"/>
                    </a:lnTo>
                    <a:lnTo>
                      <a:pt x="174" y="371"/>
                    </a:lnTo>
                    <a:lnTo>
                      <a:pt x="173" y="352"/>
                    </a:lnTo>
                    <a:lnTo>
                      <a:pt x="177" y="336"/>
                    </a:lnTo>
                    <a:lnTo>
                      <a:pt x="179" y="319"/>
                    </a:lnTo>
                    <a:lnTo>
                      <a:pt x="169" y="304"/>
                    </a:lnTo>
                    <a:lnTo>
                      <a:pt x="98" y="302"/>
                    </a:lnTo>
                    <a:lnTo>
                      <a:pt x="92" y="238"/>
                    </a:lnTo>
                    <a:lnTo>
                      <a:pt x="78" y="236"/>
                    </a:lnTo>
                    <a:lnTo>
                      <a:pt x="63" y="237"/>
                    </a:lnTo>
                    <a:lnTo>
                      <a:pt x="47" y="238"/>
                    </a:lnTo>
                    <a:lnTo>
                      <a:pt x="31" y="240"/>
                    </a:lnTo>
                    <a:lnTo>
                      <a:pt x="19" y="240"/>
                    </a:lnTo>
                    <a:lnTo>
                      <a:pt x="9" y="235"/>
                    </a:lnTo>
                    <a:lnTo>
                      <a:pt x="3" y="224"/>
                    </a:lnTo>
                    <a:lnTo>
                      <a:pt x="0" y="207"/>
                    </a:lnTo>
                    <a:lnTo>
                      <a:pt x="0" y="192"/>
                    </a:lnTo>
                    <a:lnTo>
                      <a:pt x="11" y="194"/>
                    </a:lnTo>
                    <a:lnTo>
                      <a:pt x="22" y="197"/>
                    </a:lnTo>
                    <a:lnTo>
                      <a:pt x="34" y="198"/>
                    </a:lnTo>
                    <a:lnTo>
                      <a:pt x="46" y="198"/>
                    </a:lnTo>
                    <a:lnTo>
                      <a:pt x="57" y="198"/>
                    </a:lnTo>
                    <a:lnTo>
                      <a:pt x="69" y="198"/>
                    </a:lnTo>
                    <a:lnTo>
                      <a:pt x="81" y="198"/>
                    </a:lnTo>
                    <a:lnTo>
                      <a:pt x="92" y="200"/>
                    </a:lnTo>
                    <a:lnTo>
                      <a:pt x="100" y="136"/>
                    </a:lnTo>
                    <a:lnTo>
                      <a:pt x="171" y="136"/>
                    </a:lnTo>
                    <a:lnTo>
                      <a:pt x="168" y="114"/>
                    </a:lnTo>
                    <a:lnTo>
                      <a:pt x="170" y="101"/>
                    </a:lnTo>
                    <a:lnTo>
                      <a:pt x="177" y="96"/>
                    </a:lnTo>
                    <a:lnTo>
                      <a:pt x="188" y="93"/>
                    </a:lnTo>
                    <a:lnTo>
                      <a:pt x="201" y="91"/>
                    </a:lnTo>
                    <a:lnTo>
                      <a:pt x="214" y="88"/>
                    </a:lnTo>
                    <a:lnTo>
                      <a:pt x="226" y="80"/>
                    </a:lnTo>
                    <a:lnTo>
                      <a:pt x="235" y="66"/>
                    </a:lnTo>
                    <a:lnTo>
                      <a:pt x="244" y="49"/>
                    </a:lnTo>
                    <a:lnTo>
                      <a:pt x="256" y="36"/>
                    </a:lnTo>
                    <a:lnTo>
                      <a:pt x="269" y="26"/>
                    </a:lnTo>
                    <a:lnTo>
                      <a:pt x="284" y="18"/>
                    </a:lnTo>
                    <a:lnTo>
                      <a:pt x="300" y="12"/>
                    </a:lnTo>
                    <a:lnTo>
                      <a:pt x="317" y="8"/>
                    </a:lnTo>
                    <a:lnTo>
                      <a:pt x="333" y="4"/>
                    </a:lnTo>
                    <a:lnTo>
                      <a:pt x="350" y="0"/>
                    </a:lnTo>
                    <a:lnTo>
                      <a:pt x="390" y="3"/>
                    </a:lnTo>
                    <a:lnTo>
                      <a:pt x="431" y="4"/>
                    </a:lnTo>
                    <a:lnTo>
                      <a:pt x="472" y="5"/>
                    </a:lnTo>
                    <a:lnTo>
                      <a:pt x="514" y="5"/>
                    </a:lnTo>
                    <a:lnTo>
                      <a:pt x="555" y="4"/>
                    </a:lnTo>
                    <a:lnTo>
                      <a:pt x="595" y="4"/>
                    </a:lnTo>
                    <a:lnTo>
                      <a:pt x="637" y="3"/>
                    </a:lnTo>
                    <a:lnTo>
                      <a:pt x="678" y="3"/>
                    </a:lnTo>
                    <a:lnTo>
                      <a:pt x="720" y="1"/>
                    </a:lnTo>
                    <a:lnTo>
                      <a:pt x="761" y="3"/>
                    </a:lnTo>
                    <a:lnTo>
                      <a:pt x="803" y="3"/>
                    </a:lnTo>
                    <a:lnTo>
                      <a:pt x="843" y="5"/>
                    </a:lnTo>
                    <a:lnTo>
                      <a:pt x="883" y="9"/>
                    </a:lnTo>
                    <a:lnTo>
                      <a:pt x="923" y="13"/>
                    </a:lnTo>
                    <a:lnTo>
                      <a:pt x="963" y="19"/>
                    </a:lnTo>
                    <a:lnTo>
                      <a:pt x="1002" y="29"/>
                    </a:lnTo>
                    <a:lnTo>
                      <a:pt x="1020" y="34"/>
                    </a:lnTo>
                    <a:lnTo>
                      <a:pt x="1038" y="43"/>
                    </a:lnTo>
                    <a:lnTo>
                      <a:pt x="1055" y="52"/>
                    </a:lnTo>
                    <a:lnTo>
                      <a:pt x="1071" y="64"/>
                    </a:lnTo>
                    <a:lnTo>
                      <a:pt x="1086" y="76"/>
                    </a:lnTo>
                    <a:lnTo>
                      <a:pt x="1102" y="91"/>
                    </a:lnTo>
                    <a:lnTo>
                      <a:pt x="1116" y="105"/>
                    </a:lnTo>
                    <a:lnTo>
                      <a:pt x="1130" y="119"/>
                    </a:lnTo>
                    <a:lnTo>
                      <a:pt x="1177" y="180"/>
                    </a:lnTo>
                    <a:lnTo>
                      <a:pt x="1210" y="246"/>
                    </a:lnTo>
                    <a:lnTo>
                      <a:pt x="1230" y="316"/>
                    </a:lnTo>
                    <a:lnTo>
                      <a:pt x="1242" y="387"/>
                    </a:lnTo>
                    <a:lnTo>
                      <a:pt x="1251" y="463"/>
                    </a:lnTo>
                    <a:lnTo>
                      <a:pt x="1259" y="536"/>
                    </a:lnTo>
                    <a:lnTo>
                      <a:pt x="1269" y="609"/>
                    </a:lnTo>
                    <a:lnTo>
                      <a:pt x="1287" y="680"/>
                    </a:lnTo>
                    <a:lnTo>
                      <a:pt x="1295" y="689"/>
                    </a:lnTo>
                    <a:lnTo>
                      <a:pt x="1303" y="694"/>
                    </a:lnTo>
                    <a:lnTo>
                      <a:pt x="1312" y="697"/>
                    </a:lnTo>
                    <a:lnTo>
                      <a:pt x="1322" y="697"/>
                    </a:lnTo>
                    <a:lnTo>
                      <a:pt x="1333" y="697"/>
                    </a:lnTo>
                    <a:lnTo>
                      <a:pt x="1343" y="697"/>
                    </a:lnTo>
                    <a:lnTo>
                      <a:pt x="1353" y="698"/>
                    </a:lnTo>
                    <a:lnTo>
                      <a:pt x="1364" y="702"/>
                    </a:lnTo>
                    <a:close/>
                    <a:moveTo>
                      <a:pt x="562" y="2108"/>
                    </a:moveTo>
                    <a:lnTo>
                      <a:pt x="582" y="2072"/>
                    </a:lnTo>
                    <a:lnTo>
                      <a:pt x="595" y="2033"/>
                    </a:lnTo>
                    <a:lnTo>
                      <a:pt x="602" y="1992"/>
                    </a:lnTo>
                    <a:lnTo>
                      <a:pt x="602" y="1951"/>
                    </a:lnTo>
                    <a:lnTo>
                      <a:pt x="599" y="1910"/>
                    </a:lnTo>
                    <a:lnTo>
                      <a:pt x="595" y="1867"/>
                    </a:lnTo>
                    <a:lnTo>
                      <a:pt x="591" y="1824"/>
                    </a:lnTo>
                    <a:lnTo>
                      <a:pt x="590" y="1783"/>
                    </a:lnTo>
                    <a:lnTo>
                      <a:pt x="590" y="1762"/>
                    </a:lnTo>
                    <a:lnTo>
                      <a:pt x="587" y="1741"/>
                    </a:lnTo>
                    <a:lnTo>
                      <a:pt x="585" y="1722"/>
                    </a:lnTo>
                    <a:lnTo>
                      <a:pt x="580" y="1702"/>
                    </a:lnTo>
                    <a:lnTo>
                      <a:pt x="571" y="1685"/>
                    </a:lnTo>
                    <a:lnTo>
                      <a:pt x="560" y="1670"/>
                    </a:lnTo>
                    <a:lnTo>
                      <a:pt x="547" y="1657"/>
                    </a:lnTo>
                    <a:lnTo>
                      <a:pt x="529" y="1647"/>
                    </a:lnTo>
                    <a:lnTo>
                      <a:pt x="536" y="1650"/>
                    </a:lnTo>
                    <a:lnTo>
                      <a:pt x="517" y="1675"/>
                    </a:lnTo>
                    <a:lnTo>
                      <a:pt x="507" y="1706"/>
                    </a:lnTo>
                    <a:lnTo>
                      <a:pt x="501" y="1742"/>
                    </a:lnTo>
                    <a:lnTo>
                      <a:pt x="499" y="1781"/>
                    </a:lnTo>
                    <a:lnTo>
                      <a:pt x="499" y="1821"/>
                    </a:lnTo>
                    <a:lnTo>
                      <a:pt x="502" y="1859"/>
                    </a:lnTo>
                    <a:lnTo>
                      <a:pt x="503" y="1895"/>
                    </a:lnTo>
                    <a:lnTo>
                      <a:pt x="505" y="1925"/>
                    </a:lnTo>
                    <a:lnTo>
                      <a:pt x="524" y="1925"/>
                    </a:lnTo>
                    <a:lnTo>
                      <a:pt x="527" y="1967"/>
                    </a:lnTo>
                    <a:lnTo>
                      <a:pt x="532" y="2011"/>
                    </a:lnTo>
                    <a:lnTo>
                      <a:pt x="539" y="2055"/>
                    </a:lnTo>
                    <a:lnTo>
                      <a:pt x="547" y="2096"/>
                    </a:lnTo>
                    <a:lnTo>
                      <a:pt x="562" y="2108"/>
                    </a:lnTo>
                    <a:close/>
                    <a:moveTo>
                      <a:pt x="155" y="1487"/>
                    </a:moveTo>
                    <a:lnTo>
                      <a:pt x="155" y="1474"/>
                    </a:lnTo>
                    <a:lnTo>
                      <a:pt x="149" y="1464"/>
                    </a:lnTo>
                    <a:lnTo>
                      <a:pt x="140" y="1456"/>
                    </a:lnTo>
                    <a:lnTo>
                      <a:pt x="134" y="1446"/>
                    </a:lnTo>
                    <a:lnTo>
                      <a:pt x="138" y="1513"/>
                    </a:lnTo>
                    <a:lnTo>
                      <a:pt x="155" y="1487"/>
                    </a:lnTo>
                    <a:close/>
                    <a:moveTo>
                      <a:pt x="529" y="802"/>
                    </a:moveTo>
                    <a:lnTo>
                      <a:pt x="538" y="782"/>
                    </a:lnTo>
                    <a:lnTo>
                      <a:pt x="529" y="753"/>
                    </a:lnTo>
                    <a:lnTo>
                      <a:pt x="529" y="802"/>
                    </a:lnTo>
                    <a:close/>
                  </a:path>
                </a:pathLst>
              </a:custGeom>
              <a:solidFill>
                <a:srgbClr val="000000"/>
              </a:solidFill>
              <a:ln w="9525">
                <a:noFill/>
                <a:round/>
                <a:headEnd/>
                <a:tailEnd/>
              </a:ln>
            </p:spPr>
            <p:txBody>
              <a:bodyPr/>
              <a:lstStyle/>
              <a:p>
                <a:endParaRPr lang="en-US"/>
              </a:p>
            </p:txBody>
          </p:sp>
          <p:sp>
            <p:nvSpPr>
              <p:cNvPr id="449" name="Freeform 13"/>
              <p:cNvSpPr>
                <a:spLocks/>
              </p:cNvSpPr>
              <p:nvPr/>
            </p:nvSpPr>
            <p:spPr bwMode="auto">
              <a:xfrm>
                <a:off x="3595" y="2989"/>
                <a:ext cx="101" cy="38"/>
              </a:xfrm>
              <a:custGeom>
                <a:avLst/>
                <a:gdLst>
                  <a:gd name="T0" fmla="*/ 303 w 303"/>
                  <a:gd name="T1" fmla="*/ 53 h 113"/>
                  <a:gd name="T2" fmla="*/ 303 w 303"/>
                  <a:gd name="T3" fmla="*/ 108 h 113"/>
                  <a:gd name="T4" fmla="*/ 284 w 303"/>
                  <a:gd name="T5" fmla="*/ 109 h 113"/>
                  <a:gd name="T6" fmla="*/ 264 w 303"/>
                  <a:gd name="T7" fmla="*/ 109 h 113"/>
                  <a:gd name="T8" fmla="*/ 245 w 303"/>
                  <a:gd name="T9" fmla="*/ 110 h 113"/>
                  <a:gd name="T10" fmla="*/ 225 w 303"/>
                  <a:gd name="T11" fmla="*/ 112 h 113"/>
                  <a:gd name="T12" fmla="*/ 207 w 303"/>
                  <a:gd name="T13" fmla="*/ 112 h 113"/>
                  <a:gd name="T14" fmla="*/ 188 w 303"/>
                  <a:gd name="T15" fmla="*/ 112 h 113"/>
                  <a:gd name="T16" fmla="*/ 170 w 303"/>
                  <a:gd name="T17" fmla="*/ 113 h 113"/>
                  <a:gd name="T18" fmla="*/ 151 w 303"/>
                  <a:gd name="T19" fmla="*/ 113 h 113"/>
                  <a:gd name="T20" fmla="*/ 132 w 303"/>
                  <a:gd name="T21" fmla="*/ 112 h 113"/>
                  <a:gd name="T22" fmla="*/ 114 w 303"/>
                  <a:gd name="T23" fmla="*/ 112 h 113"/>
                  <a:gd name="T24" fmla="*/ 96 w 303"/>
                  <a:gd name="T25" fmla="*/ 110 h 113"/>
                  <a:gd name="T26" fmla="*/ 76 w 303"/>
                  <a:gd name="T27" fmla="*/ 109 h 113"/>
                  <a:gd name="T28" fmla="*/ 58 w 303"/>
                  <a:gd name="T29" fmla="*/ 108 h 113"/>
                  <a:gd name="T30" fmla="*/ 40 w 303"/>
                  <a:gd name="T31" fmla="*/ 105 h 113"/>
                  <a:gd name="T32" fmla="*/ 20 w 303"/>
                  <a:gd name="T33" fmla="*/ 103 h 113"/>
                  <a:gd name="T34" fmla="*/ 2 w 303"/>
                  <a:gd name="T35" fmla="*/ 99 h 113"/>
                  <a:gd name="T36" fmla="*/ 0 w 303"/>
                  <a:gd name="T37" fmla="*/ 0 h 113"/>
                  <a:gd name="T38" fmla="*/ 20 w 303"/>
                  <a:gd name="T39" fmla="*/ 3 h 113"/>
                  <a:gd name="T40" fmla="*/ 40 w 303"/>
                  <a:gd name="T41" fmla="*/ 4 h 113"/>
                  <a:gd name="T42" fmla="*/ 59 w 303"/>
                  <a:gd name="T43" fmla="*/ 4 h 113"/>
                  <a:gd name="T44" fmla="*/ 79 w 303"/>
                  <a:gd name="T45" fmla="*/ 4 h 113"/>
                  <a:gd name="T46" fmla="*/ 97 w 303"/>
                  <a:gd name="T47" fmla="*/ 4 h 113"/>
                  <a:gd name="T48" fmla="*/ 115 w 303"/>
                  <a:gd name="T49" fmla="*/ 4 h 113"/>
                  <a:gd name="T50" fmla="*/ 132 w 303"/>
                  <a:gd name="T51" fmla="*/ 3 h 113"/>
                  <a:gd name="T52" fmla="*/ 150 w 303"/>
                  <a:gd name="T53" fmla="*/ 3 h 113"/>
                  <a:gd name="T54" fmla="*/ 167 w 303"/>
                  <a:gd name="T55" fmla="*/ 3 h 113"/>
                  <a:gd name="T56" fmla="*/ 184 w 303"/>
                  <a:gd name="T57" fmla="*/ 3 h 113"/>
                  <a:gd name="T58" fmla="*/ 201 w 303"/>
                  <a:gd name="T59" fmla="*/ 3 h 113"/>
                  <a:gd name="T60" fmla="*/ 217 w 303"/>
                  <a:gd name="T61" fmla="*/ 4 h 113"/>
                  <a:gd name="T62" fmla="*/ 234 w 303"/>
                  <a:gd name="T63" fmla="*/ 5 h 113"/>
                  <a:gd name="T64" fmla="*/ 251 w 303"/>
                  <a:gd name="T65" fmla="*/ 9 h 113"/>
                  <a:gd name="T66" fmla="*/ 269 w 303"/>
                  <a:gd name="T67" fmla="*/ 12 h 113"/>
                  <a:gd name="T68" fmla="*/ 287 w 303"/>
                  <a:gd name="T69" fmla="*/ 17 h 113"/>
                  <a:gd name="T70" fmla="*/ 303 w 303"/>
                  <a:gd name="T71" fmla="*/ 53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113"/>
                  <a:gd name="T110" fmla="*/ 303 w 303"/>
                  <a:gd name="T111" fmla="*/ 113 h 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113">
                    <a:moveTo>
                      <a:pt x="303" y="53"/>
                    </a:moveTo>
                    <a:lnTo>
                      <a:pt x="303" y="108"/>
                    </a:lnTo>
                    <a:lnTo>
                      <a:pt x="284" y="109"/>
                    </a:lnTo>
                    <a:lnTo>
                      <a:pt x="264" y="109"/>
                    </a:lnTo>
                    <a:lnTo>
                      <a:pt x="245" y="110"/>
                    </a:lnTo>
                    <a:lnTo>
                      <a:pt x="225" y="112"/>
                    </a:lnTo>
                    <a:lnTo>
                      <a:pt x="207" y="112"/>
                    </a:lnTo>
                    <a:lnTo>
                      <a:pt x="188" y="112"/>
                    </a:lnTo>
                    <a:lnTo>
                      <a:pt x="170" y="113"/>
                    </a:lnTo>
                    <a:lnTo>
                      <a:pt x="151" y="113"/>
                    </a:lnTo>
                    <a:lnTo>
                      <a:pt x="132" y="112"/>
                    </a:lnTo>
                    <a:lnTo>
                      <a:pt x="114" y="112"/>
                    </a:lnTo>
                    <a:lnTo>
                      <a:pt x="96" y="110"/>
                    </a:lnTo>
                    <a:lnTo>
                      <a:pt x="76" y="109"/>
                    </a:lnTo>
                    <a:lnTo>
                      <a:pt x="58" y="108"/>
                    </a:lnTo>
                    <a:lnTo>
                      <a:pt x="40" y="105"/>
                    </a:lnTo>
                    <a:lnTo>
                      <a:pt x="20" y="103"/>
                    </a:lnTo>
                    <a:lnTo>
                      <a:pt x="2" y="99"/>
                    </a:lnTo>
                    <a:lnTo>
                      <a:pt x="0" y="0"/>
                    </a:lnTo>
                    <a:lnTo>
                      <a:pt x="20" y="3"/>
                    </a:lnTo>
                    <a:lnTo>
                      <a:pt x="40" y="4"/>
                    </a:lnTo>
                    <a:lnTo>
                      <a:pt x="59" y="4"/>
                    </a:lnTo>
                    <a:lnTo>
                      <a:pt x="79" y="4"/>
                    </a:lnTo>
                    <a:lnTo>
                      <a:pt x="97" y="4"/>
                    </a:lnTo>
                    <a:lnTo>
                      <a:pt x="115" y="4"/>
                    </a:lnTo>
                    <a:lnTo>
                      <a:pt x="132" y="3"/>
                    </a:lnTo>
                    <a:lnTo>
                      <a:pt x="150" y="3"/>
                    </a:lnTo>
                    <a:lnTo>
                      <a:pt x="167" y="3"/>
                    </a:lnTo>
                    <a:lnTo>
                      <a:pt x="184" y="3"/>
                    </a:lnTo>
                    <a:lnTo>
                      <a:pt x="201" y="3"/>
                    </a:lnTo>
                    <a:lnTo>
                      <a:pt x="217" y="4"/>
                    </a:lnTo>
                    <a:lnTo>
                      <a:pt x="234" y="5"/>
                    </a:lnTo>
                    <a:lnTo>
                      <a:pt x="251" y="9"/>
                    </a:lnTo>
                    <a:lnTo>
                      <a:pt x="269" y="12"/>
                    </a:lnTo>
                    <a:lnTo>
                      <a:pt x="287" y="17"/>
                    </a:lnTo>
                    <a:lnTo>
                      <a:pt x="303" y="53"/>
                    </a:lnTo>
                    <a:close/>
                  </a:path>
                </a:pathLst>
              </a:custGeom>
              <a:solidFill>
                <a:srgbClr val="91A3E0"/>
              </a:solidFill>
              <a:ln w="9525">
                <a:noFill/>
                <a:round/>
                <a:headEnd/>
                <a:tailEnd/>
              </a:ln>
            </p:spPr>
            <p:txBody>
              <a:bodyPr/>
              <a:lstStyle/>
              <a:p>
                <a:endParaRPr lang="en-US"/>
              </a:p>
            </p:txBody>
          </p:sp>
          <p:sp>
            <p:nvSpPr>
              <p:cNvPr id="450" name="Freeform 14"/>
              <p:cNvSpPr>
                <a:spLocks/>
              </p:cNvSpPr>
              <p:nvPr/>
            </p:nvSpPr>
            <p:spPr bwMode="auto">
              <a:xfrm>
                <a:off x="3563" y="2989"/>
                <a:ext cx="171" cy="63"/>
              </a:xfrm>
              <a:custGeom>
                <a:avLst/>
                <a:gdLst>
                  <a:gd name="T0" fmla="*/ 494 w 512"/>
                  <a:gd name="T1" fmla="*/ 190 h 190"/>
                  <a:gd name="T2" fmla="*/ 467 w 512"/>
                  <a:gd name="T3" fmla="*/ 189 h 190"/>
                  <a:gd name="T4" fmla="*/ 441 w 512"/>
                  <a:gd name="T5" fmla="*/ 183 h 190"/>
                  <a:gd name="T6" fmla="*/ 421 w 512"/>
                  <a:gd name="T7" fmla="*/ 168 h 190"/>
                  <a:gd name="T8" fmla="*/ 404 w 512"/>
                  <a:gd name="T9" fmla="*/ 155 h 190"/>
                  <a:gd name="T10" fmla="*/ 384 w 512"/>
                  <a:gd name="T11" fmla="*/ 158 h 190"/>
                  <a:gd name="T12" fmla="*/ 366 w 512"/>
                  <a:gd name="T13" fmla="*/ 166 h 190"/>
                  <a:gd name="T14" fmla="*/ 350 w 512"/>
                  <a:gd name="T15" fmla="*/ 179 h 190"/>
                  <a:gd name="T16" fmla="*/ 329 w 512"/>
                  <a:gd name="T17" fmla="*/ 186 h 190"/>
                  <a:gd name="T18" fmla="*/ 301 w 512"/>
                  <a:gd name="T19" fmla="*/ 185 h 190"/>
                  <a:gd name="T20" fmla="*/ 270 w 512"/>
                  <a:gd name="T21" fmla="*/ 185 h 190"/>
                  <a:gd name="T22" fmla="*/ 239 w 512"/>
                  <a:gd name="T23" fmla="*/ 186 h 190"/>
                  <a:gd name="T24" fmla="*/ 207 w 512"/>
                  <a:gd name="T25" fmla="*/ 186 h 190"/>
                  <a:gd name="T26" fmla="*/ 178 w 512"/>
                  <a:gd name="T27" fmla="*/ 184 h 190"/>
                  <a:gd name="T28" fmla="*/ 149 w 512"/>
                  <a:gd name="T29" fmla="*/ 177 h 190"/>
                  <a:gd name="T30" fmla="*/ 123 w 512"/>
                  <a:gd name="T31" fmla="*/ 164 h 190"/>
                  <a:gd name="T32" fmla="*/ 97 w 512"/>
                  <a:gd name="T33" fmla="*/ 154 h 190"/>
                  <a:gd name="T34" fmla="*/ 69 w 512"/>
                  <a:gd name="T35" fmla="*/ 164 h 190"/>
                  <a:gd name="T36" fmla="*/ 43 w 512"/>
                  <a:gd name="T37" fmla="*/ 180 h 190"/>
                  <a:gd name="T38" fmla="*/ 14 w 512"/>
                  <a:gd name="T39" fmla="*/ 184 h 190"/>
                  <a:gd name="T40" fmla="*/ 4 w 512"/>
                  <a:gd name="T41" fmla="*/ 4 h 190"/>
                  <a:gd name="T42" fmla="*/ 21 w 512"/>
                  <a:gd name="T43" fmla="*/ 5 h 190"/>
                  <a:gd name="T44" fmla="*/ 36 w 512"/>
                  <a:gd name="T45" fmla="*/ 2 h 190"/>
                  <a:gd name="T46" fmla="*/ 51 w 512"/>
                  <a:gd name="T47" fmla="*/ 0 h 190"/>
                  <a:gd name="T48" fmla="*/ 66 w 512"/>
                  <a:gd name="T49" fmla="*/ 1 h 190"/>
                  <a:gd name="T50" fmla="*/ 77 w 512"/>
                  <a:gd name="T51" fmla="*/ 40 h 190"/>
                  <a:gd name="T52" fmla="*/ 73 w 512"/>
                  <a:gd name="T53" fmla="*/ 89 h 190"/>
                  <a:gd name="T54" fmla="*/ 82 w 512"/>
                  <a:gd name="T55" fmla="*/ 126 h 190"/>
                  <a:gd name="T56" fmla="*/ 131 w 512"/>
                  <a:gd name="T57" fmla="*/ 126 h 190"/>
                  <a:gd name="T58" fmla="*/ 415 w 512"/>
                  <a:gd name="T59" fmla="*/ 98 h 190"/>
                  <a:gd name="T60" fmla="*/ 408 w 512"/>
                  <a:gd name="T61" fmla="*/ 30 h 190"/>
                  <a:gd name="T62" fmla="*/ 408 w 512"/>
                  <a:gd name="T63" fmla="*/ 2 h 190"/>
                  <a:gd name="T64" fmla="*/ 442 w 512"/>
                  <a:gd name="T65" fmla="*/ 2 h 190"/>
                  <a:gd name="T66" fmla="*/ 474 w 512"/>
                  <a:gd name="T67" fmla="*/ 6 h 190"/>
                  <a:gd name="T68" fmla="*/ 499 w 512"/>
                  <a:gd name="T69" fmla="*/ 24 h 190"/>
                  <a:gd name="T70" fmla="*/ 508 w 512"/>
                  <a:gd name="T71" fmla="*/ 76 h 190"/>
                  <a:gd name="T72" fmla="*/ 512 w 512"/>
                  <a:gd name="T73" fmla="*/ 157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2"/>
                  <a:gd name="T112" fmla="*/ 0 h 190"/>
                  <a:gd name="T113" fmla="*/ 512 w 512"/>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2" h="190">
                    <a:moveTo>
                      <a:pt x="508" y="190"/>
                    </a:moveTo>
                    <a:lnTo>
                      <a:pt x="494" y="190"/>
                    </a:lnTo>
                    <a:lnTo>
                      <a:pt x="480" y="190"/>
                    </a:lnTo>
                    <a:lnTo>
                      <a:pt x="467" y="189"/>
                    </a:lnTo>
                    <a:lnTo>
                      <a:pt x="454" y="186"/>
                    </a:lnTo>
                    <a:lnTo>
                      <a:pt x="441" y="183"/>
                    </a:lnTo>
                    <a:lnTo>
                      <a:pt x="430" y="176"/>
                    </a:lnTo>
                    <a:lnTo>
                      <a:pt x="421" y="168"/>
                    </a:lnTo>
                    <a:lnTo>
                      <a:pt x="415" y="157"/>
                    </a:lnTo>
                    <a:lnTo>
                      <a:pt x="404" y="155"/>
                    </a:lnTo>
                    <a:lnTo>
                      <a:pt x="394" y="155"/>
                    </a:lnTo>
                    <a:lnTo>
                      <a:pt x="384" y="158"/>
                    </a:lnTo>
                    <a:lnTo>
                      <a:pt x="375" y="161"/>
                    </a:lnTo>
                    <a:lnTo>
                      <a:pt x="366" y="166"/>
                    </a:lnTo>
                    <a:lnTo>
                      <a:pt x="358" y="172"/>
                    </a:lnTo>
                    <a:lnTo>
                      <a:pt x="350" y="179"/>
                    </a:lnTo>
                    <a:lnTo>
                      <a:pt x="342" y="188"/>
                    </a:lnTo>
                    <a:lnTo>
                      <a:pt x="329" y="186"/>
                    </a:lnTo>
                    <a:lnTo>
                      <a:pt x="315" y="185"/>
                    </a:lnTo>
                    <a:lnTo>
                      <a:pt x="301" y="185"/>
                    </a:lnTo>
                    <a:lnTo>
                      <a:pt x="285" y="185"/>
                    </a:lnTo>
                    <a:lnTo>
                      <a:pt x="270" y="185"/>
                    </a:lnTo>
                    <a:lnTo>
                      <a:pt x="255" y="185"/>
                    </a:lnTo>
                    <a:lnTo>
                      <a:pt x="239" y="186"/>
                    </a:lnTo>
                    <a:lnTo>
                      <a:pt x="223" y="186"/>
                    </a:lnTo>
                    <a:lnTo>
                      <a:pt x="207" y="186"/>
                    </a:lnTo>
                    <a:lnTo>
                      <a:pt x="193" y="185"/>
                    </a:lnTo>
                    <a:lnTo>
                      <a:pt x="178" y="184"/>
                    </a:lnTo>
                    <a:lnTo>
                      <a:pt x="163" y="181"/>
                    </a:lnTo>
                    <a:lnTo>
                      <a:pt x="149" y="177"/>
                    </a:lnTo>
                    <a:lnTo>
                      <a:pt x="136" y="172"/>
                    </a:lnTo>
                    <a:lnTo>
                      <a:pt x="123" y="164"/>
                    </a:lnTo>
                    <a:lnTo>
                      <a:pt x="112" y="157"/>
                    </a:lnTo>
                    <a:lnTo>
                      <a:pt x="97" y="154"/>
                    </a:lnTo>
                    <a:lnTo>
                      <a:pt x="83" y="158"/>
                    </a:lnTo>
                    <a:lnTo>
                      <a:pt x="69" y="164"/>
                    </a:lnTo>
                    <a:lnTo>
                      <a:pt x="56" y="172"/>
                    </a:lnTo>
                    <a:lnTo>
                      <a:pt x="43" y="180"/>
                    </a:lnTo>
                    <a:lnTo>
                      <a:pt x="29" y="184"/>
                    </a:lnTo>
                    <a:lnTo>
                      <a:pt x="14" y="184"/>
                    </a:lnTo>
                    <a:lnTo>
                      <a:pt x="0" y="176"/>
                    </a:lnTo>
                    <a:lnTo>
                      <a:pt x="4" y="4"/>
                    </a:lnTo>
                    <a:lnTo>
                      <a:pt x="13" y="5"/>
                    </a:lnTo>
                    <a:lnTo>
                      <a:pt x="21" y="5"/>
                    </a:lnTo>
                    <a:lnTo>
                      <a:pt x="29" y="4"/>
                    </a:lnTo>
                    <a:lnTo>
                      <a:pt x="36" y="2"/>
                    </a:lnTo>
                    <a:lnTo>
                      <a:pt x="43" y="0"/>
                    </a:lnTo>
                    <a:lnTo>
                      <a:pt x="51" y="0"/>
                    </a:lnTo>
                    <a:lnTo>
                      <a:pt x="58" y="0"/>
                    </a:lnTo>
                    <a:lnTo>
                      <a:pt x="66" y="1"/>
                    </a:lnTo>
                    <a:lnTo>
                      <a:pt x="75" y="18"/>
                    </a:lnTo>
                    <a:lnTo>
                      <a:pt x="77" y="40"/>
                    </a:lnTo>
                    <a:lnTo>
                      <a:pt x="75" y="66"/>
                    </a:lnTo>
                    <a:lnTo>
                      <a:pt x="73" y="89"/>
                    </a:lnTo>
                    <a:lnTo>
                      <a:pt x="74" y="110"/>
                    </a:lnTo>
                    <a:lnTo>
                      <a:pt x="82" y="126"/>
                    </a:lnTo>
                    <a:lnTo>
                      <a:pt x="100" y="131"/>
                    </a:lnTo>
                    <a:lnTo>
                      <a:pt x="131" y="126"/>
                    </a:lnTo>
                    <a:lnTo>
                      <a:pt x="408" y="132"/>
                    </a:lnTo>
                    <a:lnTo>
                      <a:pt x="415" y="98"/>
                    </a:lnTo>
                    <a:lnTo>
                      <a:pt x="415" y="62"/>
                    </a:lnTo>
                    <a:lnTo>
                      <a:pt x="408" y="30"/>
                    </a:lnTo>
                    <a:lnTo>
                      <a:pt x="393" y="1"/>
                    </a:lnTo>
                    <a:lnTo>
                      <a:pt x="408" y="2"/>
                    </a:lnTo>
                    <a:lnTo>
                      <a:pt x="425" y="2"/>
                    </a:lnTo>
                    <a:lnTo>
                      <a:pt x="442" y="2"/>
                    </a:lnTo>
                    <a:lnTo>
                      <a:pt x="459" y="4"/>
                    </a:lnTo>
                    <a:lnTo>
                      <a:pt x="474" y="6"/>
                    </a:lnTo>
                    <a:lnTo>
                      <a:pt x="489" y="13"/>
                    </a:lnTo>
                    <a:lnTo>
                      <a:pt x="499" y="24"/>
                    </a:lnTo>
                    <a:lnTo>
                      <a:pt x="506" y="40"/>
                    </a:lnTo>
                    <a:lnTo>
                      <a:pt x="508" y="76"/>
                    </a:lnTo>
                    <a:lnTo>
                      <a:pt x="511" y="116"/>
                    </a:lnTo>
                    <a:lnTo>
                      <a:pt x="512" y="157"/>
                    </a:lnTo>
                    <a:lnTo>
                      <a:pt x="508" y="190"/>
                    </a:lnTo>
                    <a:close/>
                  </a:path>
                </a:pathLst>
              </a:custGeom>
              <a:solidFill>
                <a:srgbClr val="9E9E9E"/>
              </a:solidFill>
              <a:ln w="9525">
                <a:noFill/>
                <a:round/>
                <a:headEnd/>
                <a:tailEnd/>
              </a:ln>
            </p:spPr>
            <p:txBody>
              <a:bodyPr/>
              <a:lstStyle/>
              <a:p>
                <a:endParaRPr lang="en-US"/>
              </a:p>
            </p:txBody>
          </p:sp>
          <p:sp>
            <p:nvSpPr>
              <p:cNvPr id="451" name="Freeform 15"/>
              <p:cNvSpPr>
                <a:spLocks/>
              </p:cNvSpPr>
              <p:nvPr/>
            </p:nvSpPr>
            <p:spPr bwMode="auto">
              <a:xfrm>
                <a:off x="3518" y="2990"/>
                <a:ext cx="332" cy="173"/>
              </a:xfrm>
              <a:custGeom>
                <a:avLst/>
                <a:gdLst>
                  <a:gd name="T0" fmla="*/ 528 w 996"/>
                  <a:gd name="T1" fmla="*/ 496 h 517"/>
                  <a:gd name="T2" fmla="*/ 525 w 996"/>
                  <a:gd name="T3" fmla="*/ 431 h 517"/>
                  <a:gd name="T4" fmla="*/ 523 w 996"/>
                  <a:gd name="T5" fmla="*/ 365 h 517"/>
                  <a:gd name="T6" fmla="*/ 479 w 996"/>
                  <a:gd name="T7" fmla="*/ 337 h 517"/>
                  <a:gd name="T8" fmla="*/ 431 w 996"/>
                  <a:gd name="T9" fmla="*/ 333 h 517"/>
                  <a:gd name="T10" fmla="*/ 379 w 996"/>
                  <a:gd name="T11" fmla="*/ 338 h 517"/>
                  <a:gd name="T12" fmla="*/ 330 w 996"/>
                  <a:gd name="T13" fmla="*/ 340 h 517"/>
                  <a:gd name="T14" fmla="*/ 301 w 996"/>
                  <a:gd name="T15" fmla="*/ 383 h 517"/>
                  <a:gd name="T16" fmla="*/ 297 w 996"/>
                  <a:gd name="T17" fmla="*/ 439 h 517"/>
                  <a:gd name="T18" fmla="*/ 236 w 996"/>
                  <a:gd name="T19" fmla="*/ 401 h 517"/>
                  <a:gd name="T20" fmla="*/ 213 w 996"/>
                  <a:gd name="T21" fmla="*/ 356 h 517"/>
                  <a:gd name="T22" fmla="*/ 175 w 996"/>
                  <a:gd name="T23" fmla="*/ 340 h 517"/>
                  <a:gd name="T24" fmla="*/ 127 w 996"/>
                  <a:gd name="T25" fmla="*/ 355 h 517"/>
                  <a:gd name="T26" fmla="*/ 91 w 996"/>
                  <a:gd name="T27" fmla="*/ 436 h 517"/>
                  <a:gd name="T28" fmla="*/ 76 w 996"/>
                  <a:gd name="T29" fmla="*/ 436 h 517"/>
                  <a:gd name="T30" fmla="*/ 59 w 996"/>
                  <a:gd name="T31" fmla="*/ 435 h 517"/>
                  <a:gd name="T32" fmla="*/ 43 w 996"/>
                  <a:gd name="T33" fmla="*/ 435 h 517"/>
                  <a:gd name="T34" fmla="*/ 28 w 996"/>
                  <a:gd name="T35" fmla="*/ 439 h 517"/>
                  <a:gd name="T36" fmla="*/ 16 w 996"/>
                  <a:gd name="T37" fmla="*/ 427 h 517"/>
                  <a:gd name="T38" fmla="*/ 8 w 996"/>
                  <a:gd name="T39" fmla="*/ 412 h 517"/>
                  <a:gd name="T40" fmla="*/ 2 w 996"/>
                  <a:gd name="T41" fmla="*/ 233 h 517"/>
                  <a:gd name="T42" fmla="*/ 13 w 996"/>
                  <a:gd name="T43" fmla="*/ 55 h 517"/>
                  <a:gd name="T44" fmla="*/ 29 w 996"/>
                  <a:gd name="T45" fmla="*/ 28 h 517"/>
                  <a:gd name="T46" fmla="*/ 53 w 996"/>
                  <a:gd name="T47" fmla="*/ 14 h 517"/>
                  <a:gd name="T48" fmla="*/ 83 w 996"/>
                  <a:gd name="T49" fmla="*/ 6 h 517"/>
                  <a:gd name="T50" fmla="*/ 113 w 996"/>
                  <a:gd name="T51" fmla="*/ 0 h 517"/>
                  <a:gd name="T52" fmla="*/ 133 w 996"/>
                  <a:gd name="T53" fmla="*/ 197 h 517"/>
                  <a:gd name="T54" fmla="*/ 165 w 996"/>
                  <a:gd name="T55" fmla="*/ 197 h 517"/>
                  <a:gd name="T56" fmla="*/ 200 w 996"/>
                  <a:gd name="T57" fmla="*/ 184 h 517"/>
                  <a:gd name="T58" fmla="*/ 235 w 996"/>
                  <a:gd name="T59" fmla="*/ 173 h 517"/>
                  <a:gd name="T60" fmla="*/ 252 w 996"/>
                  <a:gd name="T61" fmla="*/ 180 h 517"/>
                  <a:gd name="T62" fmla="*/ 261 w 996"/>
                  <a:gd name="T63" fmla="*/ 190 h 517"/>
                  <a:gd name="T64" fmla="*/ 489 w 996"/>
                  <a:gd name="T65" fmla="*/ 198 h 517"/>
                  <a:gd name="T66" fmla="*/ 499 w 996"/>
                  <a:gd name="T67" fmla="*/ 188 h 517"/>
                  <a:gd name="T68" fmla="*/ 512 w 996"/>
                  <a:gd name="T69" fmla="*/ 177 h 517"/>
                  <a:gd name="T70" fmla="*/ 527 w 996"/>
                  <a:gd name="T71" fmla="*/ 172 h 517"/>
                  <a:gd name="T72" fmla="*/ 543 w 996"/>
                  <a:gd name="T73" fmla="*/ 173 h 517"/>
                  <a:gd name="T74" fmla="*/ 562 w 996"/>
                  <a:gd name="T75" fmla="*/ 197 h 517"/>
                  <a:gd name="T76" fmla="*/ 589 w 996"/>
                  <a:gd name="T77" fmla="*/ 204 h 517"/>
                  <a:gd name="T78" fmla="*/ 621 w 996"/>
                  <a:gd name="T79" fmla="*/ 206 h 517"/>
                  <a:gd name="T80" fmla="*/ 657 w 996"/>
                  <a:gd name="T81" fmla="*/ 207 h 517"/>
                  <a:gd name="T82" fmla="*/ 669 w 996"/>
                  <a:gd name="T83" fmla="*/ 146 h 517"/>
                  <a:gd name="T84" fmla="*/ 663 w 996"/>
                  <a:gd name="T85" fmla="*/ 57 h 517"/>
                  <a:gd name="T86" fmla="*/ 695 w 996"/>
                  <a:gd name="T87" fmla="*/ 10 h 517"/>
                  <a:gd name="T88" fmla="*/ 766 w 996"/>
                  <a:gd name="T89" fmla="*/ 26 h 517"/>
                  <a:gd name="T90" fmla="*/ 828 w 996"/>
                  <a:gd name="T91" fmla="*/ 57 h 517"/>
                  <a:gd name="T92" fmla="*/ 880 w 996"/>
                  <a:gd name="T93" fmla="*/ 101 h 517"/>
                  <a:gd name="T94" fmla="*/ 923 w 996"/>
                  <a:gd name="T95" fmla="*/ 157 h 517"/>
                  <a:gd name="T96" fmla="*/ 955 w 996"/>
                  <a:gd name="T97" fmla="*/ 220 h 517"/>
                  <a:gd name="T98" fmla="*/ 979 w 996"/>
                  <a:gd name="T99" fmla="*/ 289 h 517"/>
                  <a:gd name="T100" fmla="*/ 992 w 996"/>
                  <a:gd name="T101" fmla="*/ 360 h 517"/>
                  <a:gd name="T102" fmla="*/ 987 w 996"/>
                  <a:gd name="T103" fmla="*/ 401 h 517"/>
                  <a:gd name="T104" fmla="*/ 966 w 996"/>
                  <a:gd name="T105" fmla="*/ 405 h 517"/>
                  <a:gd name="T106" fmla="*/ 944 w 996"/>
                  <a:gd name="T107" fmla="*/ 405 h 517"/>
                  <a:gd name="T108" fmla="*/ 922 w 996"/>
                  <a:gd name="T109" fmla="*/ 412 h 517"/>
                  <a:gd name="T110" fmla="*/ 915 w 996"/>
                  <a:gd name="T111" fmla="*/ 444 h 517"/>
                  <a:gd name="T112" fmla="*/ 918 w 996"/>
                  <a:gd name="T113" fmla="*/ 492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6"/>
                  <a:gd name="T172" fmla="*/ 0 h 517"/>
                  <a:gd name="T173" fmla="*/ 996 w 996"/>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6" h="517">
                    <a:moveTo>
                      <a:pt x="919" y="517"/>
                    </a:moveTo>
                    <a:lnTo>
                      <a:pt x="528" y="496"/>
                    </a:lnTo>
                    <a:lnTo>
                      <a:pt x="527" y="464"/>
                    </a:lnTo>
                    <a:lnTo>
                      <a:pt x="525" y="431"/>
                    </a:lnTo>
                    <a:lnTo>
                      <a:pt x="524" y="397"/>
                    </a:lnTo>
                    <a:lnTo>
                      <a:pt x="523" y="365"/>
                    </a:lnTo>
                    <a:lnTo>
                      <a:pt x="502" y="347"/>
                    </a:lnTo>
                    <a:lnTo>
                      <a:pt x="479" y="337"/>
                    </a:lnTo>
                    <a:lnTo>
                      <a:pt x="455" y="333"/>
                    </a:lnTo>
                    <a:lnTo>
                      <a:pt x="431" y="333"/>
                    </a:lnTo>
                    <a:lnTo>
                      <a:pt x="405" y="335"/>
                    </a:lnTo>
                    <a:lnTo>
                      <a:pt x="379" y="338"/>
                    </a:lnTo>
                    <a:lnTo>
                      <a:pt x="354" y="340"/>
                    </a:lnTo>
                    <a:lnTo>
                      <a:pt x="330" y="340"/>
                    </a:lnTo>
                    <a:lnTo>
                      <a:pt x="311" y="360"/>
                    </a:lnTo>
                    <a:lnTo>
                      <a:pt x="301" y="383"/>
                    </a:lnTo>
                    <a:lnTo>
                      <a:pt x="297" y="410"/>
                    </a:lnTo>
                    <a:lnTo>
                      <a:pt x="297" y="439"/>
                    </a:lnTo>
                    <a:lnTo>
                      <a:pt x="240" y="434"/>
                    </a:lnTo>
                    <a:lnTo>
                      <a:pt x="236" y="401"/>
                    </a:lnTo>
                    <a:lnTo>
                      <a:pt x="226" y="375"/>
                    </a:lnTo>
                    <a:lnTo>
                      <a:pt x="213" y="356"/>
                    </a:lnTo>
                    <a:lnTo>
                      <a:pt x="196" y="344"/>
                    </a:lnTo>
                    <a:lnTo>
                      <a:pt x="175" y="340"/>
                    </a:lnTo>
                    <a:lnTo>
                      <a:pt x="152" y="344"/>
                    </a:lnTo>
                    <a:lnTo>
                      <a:pt x="127" y="355"/>
                    </a:lnTo>
                    <a:lnTo>
                      <a:pt x="101" y="374"/>
                    </a:lnTo>
                    <a:lnTo>
                      <a:pt x="91" y="436"/>
                    </a:lnTo>
                    <a:lnTo>
                      <a:pt x="83" y="436"/>
                    </a:lnTo>
                    <a:lnTo>
                      <a:pt x="76" y="436"/>
                    </a:lnTo>
                    <a:lnTo>
                      <a:pt x="66" y="435"/>
                    </a:lnTo>
                    <a:lnTo>
                      <a:pt x="59" y="435"/>
                    </a:lnTo>
                    <a:lnTo>
                      <a:pt x="51" y="435"/>
                    </a:lnTo>
                    <a:lnTo>
                      <a:pt x="43" y="435"/>
                    </a:lnTo>
                    <a:lnTo>
                      <a:pt x="35" y="436"/>
                    </a:lnTo>
                    <a:lnTo>
                      <a:pt x="28" y="439"/>
                    </a:lnTo>
                    <a:lnTo>
                      <a:pt x="21" y="432"/>
                    </a:lnTo>
                    <a:lnTo>
                      <a:pt x="16" y="427"/>
                    </a:lnTo>
                    <a:lnTo>
                      <a:pt x="12" y="422"/>
                    </a:lnTo>
                    <a:lnTo>
                      <a:pt x="8" y="412"/>
                    </a:lnTo>
                    <a:lnTo>
                      <a:pt x="6" y="317"/>
                    </a:lnTo>
                    <a:lnTo>
                      <a:pt x="2" y="233"/>
                    </a:lnTo>
                    <a:lnTo>
                      <a:pt x="0" y="149"/>
                    </a:lnTo>
                    <a:lnTo>
                      <a:pt x="13" y="55"/>
                    </a:lnTo>
                    <a:lnTo>
                      <a:pt x="20" y="40"/>
                    </a:lnTo>
                    <a:lnTo>
                      <a:pt x="29" y="28"/>
                    </a:lnTo>
                    <a:lnTo>
                      <a:pt x="41" y="20"/>
                    </a:lnTo>
                    <a:lnTo>
                      <a:pt x="53" y="14"/>
                    </a:lnTo>
                    <a:lnTo>
                      <a:pt x="69" y="9"/>
                    </a:lnTo>
                    <a:lnTo>
                      <a:pt x="83" y="6"/>
                    </a:lnTo>
                    <a:lnTo>
                      <a:pt x="99" y="2"/>
                    </a:lnTo>
                    <a:lnTo>
                      <a:pt x="113" y="0"/>
                    </a:lnTo>
                    <a:lnTo>
                      <a:pt x="116" y="186"/>
                    </a:lnTo>
                    <a:lnTo>
                      <a:pt x="133" y="197"/>
                    </a:lnTo>
                    <a:lnTo>
                      <a:pt x="148" y="199"/>
                    </a:lnTo>
                    <a:lnTo>
                      <a:pt x="165" y="197"/>
                    </a:lnTo>
                    <a:lnTo>
                      <a:pt x="183" y="190"/>
                    </a:lnTo>
                    <a:lnTo>
                      <a:pt x="200" y="184"/>
                    </a:lnTo>
                    <a:lnTo>
                      <a:pt x="217" y="177"/>
                    </a:lnTo>
                    <a:lnTo>
                      <a:pt x="235" y="173"/>
                    </a:lnTo>
                    <a:lnTo>
                      <a:pt x="252" y="173"/>
                    </a:lnTo>
                    <a:lnTo>
                      <a:pt x="252" y="180"/>
                    </a:lnTo>
                    <a:lnTo>
                      <a:pt x="256" y="185"/>
                    </a:lnTo>
                    <a:lnTo>
                      <a:pt x="261" y="190"/>
                    </a:lnTo>
                    <a:lnTo>
                      <a:pt x="266" y="195"/>
                    </a:lnTo>
                    <a:lnTo>
                      <a:pt x="489" y="198"/>
                    </a:lnTo>
                    <a:lnTo>
                      <a:pt x="494" y="193"/>
                    </a:lnTo>
                    <a:lnTo>
                      <a:pt x="499" y="188"/>
                    </a:lnTo>
                    <a:lnTo>
                      <a:pt x="506" y="182"/>
                    </a:lnTo>
                    <a:lnTo>
                      <a:pt x="512" y="177"/>
                    </a:lnTo>
                    <a:lnTo>
                      <a:pt x="519" y="175"/>
                    </a:lnTo>
                    <a:lnTo>
                      <a:pt x="527" y="172"/>
                    </a:lnTo>
                    <a:lnTo>
                      <a:pt x="534" y="171"/>
                    </a:lnTo>
                    <a:lnTo>
                      <a:pt x="543" y="173"/>
                    </a:lnTo>
                    <a:lnTo>
                      <a:pt x="551" y="186"/>
                    </a:lnTo>
                    <a:lnTo>
                      <a:pt x="562" y="197"/>
                    </a:lnTo>
                    <a:lnTo>
                      <a:pt x="574" y="202"/>
                    </a:lnTo>
                    <a:lnTo>
                      <a:pt x="589" y="204"/>
                    </a:lnTo>
                    <a:lnTo>
                      <a:pt x="604" y="206"/>
                    </a:lnTo>
                    <a:lnTo>
                      <a:pt x="621" y="206"/>
                    </a:lnTo>
                    <a:lnTo>
                      <a:pt x="639" y="206"/>
                    </a:lnTo>
                    <a:lnTo>
                      <a:pt x="657" y="207"/>
                    </a:lnTo>
                    <a:lnTo>
                      <a:pt x="669" y="198"/>
                    </a:lnTo>
                    <a:lnTo>
                      <a:pt x="669" y="146"/>
                    </a:lnTo>
                    <a:lnTo>
                      <a:pt x="668" y="101"/>
                    </a:lnTo>
                    <a:lnTo>
                      <a:pt x="663" y="57"/>
                    </a:lnTo>
                    <a:lnTo>
                      <a:pt x="655" y="10"/>
                    </a:lnTo>
                    <a:lnTo>
                      <a:pt x="695" y="10"/>
                    </a:lnTo>
                    <a:lnTo>
                      <a:pt x="731" y="15"/>
                    </a:lnTo>
                    <a:lnTo>
                      <a:pt x="766" y="26"/>
                    </a:lnTo>
                    <a:lnTo>
                      <a:pt x="799" y="39"/>
                    </a:lnTo>
                    <a:lnTo>
                      <a:pt x="828" y="57"/>
                    </a:lnTo>
                    <a:lnTo>
                      <a:pt x="856" y="77"/>
                    </a:lnTo>
                    <a:lnTo>
                      <a:pt x="880" y="101"/>
                    </a:lnTo>
                    <a:lnTo>
                      <a:pt x="902" y="128"/>
                    </a:lnTo>
                    <a:lnTo>
                      <a:pt x="923" y="157"/>
                    </a:lnTo>
                    <a:lnTo>
                      <a:pt x="940" y="188"/>
                    </a:lnTo>
                    <a:lnTo>
                      <a:pt x="955" y="220"/>
                    </a:lnTo>
                    <a:lnTo>
                      <a:pt x="968" y="254"/>
                    </a:lnTo>
                    <a:lnTo>
                      <a:pt x="979" y="289"/>
                    </a:lnTo>
                    <a:lnTo>
                      <a:pt x="987" y="324"/>
                    </a:lnTo>
                    <a:lnTo>
                      <a:pt x="992" y="360"/>
                    </a:lnTo>
                    <a:lnTo>
                      <a:pt x="996" y="395"/>
                    </a:lnTo>
                    <a:lnTo>
                      <a:pt x="987" y="401"/>
                    </a:lnTo>
                    <a:lnTo>
                      <a:pt x="976" y="404"/>
                    </a:lnTo>
                    <a:lnTo>
                      <a:pt x="966" y="405"/>
                    </a:lnTo>
                    <a:lnTo>
                      <a:pt x="954" y="405"/>
                    </a:lnTo>
                    <a:lnTo>
                      <a:pt x="944" y="405"/>
                    </a:lnTo>
                    <a:lnTo>
                      <a:pt x="932" y="407"/>
                    </a:lnTo>
                    <a:lnTo>
                      <a:pt x="922" y="412"/>
                    </a:lnTo>
                    <a:lnTo>
                      <a:pt x="913" y="419"/>
                    </a:lnTo>
                    <a:lnTo>
                      <a:pt x="915" y="444"/>
                    </a:lnTo>
                    <a:lnTo>
                      <a:pt x="917" y="467"/>
                    </a:lnTo>
                    <a:lnTo>
                      <a:pt x="918" y="492"/>
                    </a:lnTo>
                    <a:lnTo>
                      <a:pt x="919" y="517"/>
                    </a:lnTo>
                    <a:close/>
                  </a:path>
                </a:pathLst>
              </a:custGeom>
              <a:solidFill>
                <a:srgbClr val="66CCF9"/>
              </a:solidFill>
              <a:ln w="9525">
                <a:noFill/>
                <a:round/>
                <a:headEnd/>
                <a:tailEnd/>
              </a:ln>
            </p:spPr>
            <p:txBody>
              <a:bodyPr/>
              <a:lstStyle/>
              <a:p>
                <a:endParaRPr lang="en-US"/>
              </a:p>
            </p:txBody>
          </p:sp>
          <p:sp>
            <p:nvSpPr>
              <p:cNvPr id="452" name="Freeform 16"/>
              <p:cNvSpPr>
                <a:spLocks/>
              </p:cNvSpPr>
              <p:nvPr/>
            </p:nvSpPr>
            <p:spPr bwMode="auto">
              <a:xfrm>
                <a:off x="3694" y="3156"/>
                <a:ext cx="132" cy="61"/>
              </a:xfrm>
              <a:custGeom>
                <a:avLst/>
                <a:gdLst>
                  <a:gd name="T0" fmla="*/ 0 w 394"/>
                  <a:gd name="T1" fmla="*/ 0 h 185"/>
                  <a:gd name="T2" fmla="*/ 391 w 394"/>
                  <a:gd name="T3" fmla="*/ 21 h 185"/>
                  <a:gd name="T4" fmla="*/ 391 w 394"/>
                  <a:gd name="T5" fmla="*/ 62 h 185"/>
                  <a:gd name="T6" fmla="*/ 391 w 394"/>
                  <a:gd name="T7" fmla="*/ 102 h 185"/>
                  <a:gd name="T8" fmla="*/ 393 w 394"/>
                  <a:gd name="T9" fmla="*/ 144 h 185"/>
                  <a:gd name="T10" fmla="*/ 394 w 394"/>
                  <a:gd name="T11" fmla="*/ 185 h 185"/>
                  <a:gd name="T12" fmla="*/ 5 w 394"/>
                  <a:gd name="T13" fmla="*/ 166 h 185"/>
                  <a:gd name="T14" fmla="*/ 4 w 394"/>
                  <a:gd name="T15" fmla="*/ 124 h 185"/>
                  <a:gd name="T16" fmla="*/ 2 w 394"/>
                  <a:gd name="T17" fmla="*/ 83 h 185"/>
                  <a:gd name="T18" fmla="*/ 1 w 394"/>
                  <a:gd name="T19" fmla="*/ 41 h 185"/>
                  <a:gd name="T20" fmla="*/ 0 w 394"/>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4"/>
                  <a:gd name="T34" fmla="*/ 0 h 185"/>
                  <a:gd name="T35" fmla="*/ 394 w 394"/>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4" h="185">
                    <a:moveTo>
                      <a:pt x="0" y="0"/>
                    </a:moveTo>
                    <a:lnTo>
                      <a:pt x="391" y="21"/>
                    </a:lnTo>
                    <a:lnTo>
                      <a:pt x="391" y="62"/>
                    </a:lnTo>
                    <a:lnTo>
                      <a:pt x="391" y="102"/>
                    </a:lnTo>
                    <a:lnTo>
                      <a:pt x="393" y="144"/>
                    </a:lnTo>
                    <a:lnTo>
                      <a:pt x="394" y="185"/>
                    </a:lnTo>
                    <a:lnTo>
                      <a:pt x="5" y="166"/>
                    </a:lnTo>
                    <a:lnTo>
                      <a:pt x="4" y="124"/>
                    </a:lnTo>
                    <a:lnTo>
                      <a:pt x="2" y="83"/>
                    </a:lnTo>
                    <a:lnTo>
                      <a:pt x="1" y="41"/>
                    </a:lnTo>
                    <a:lnTo>
                      <a:pt x="0" y="0"/>
                    </a:lnTo>
                    <a:close/>
                  </a:path>
                </a:pathLst>
              </a:custGeom>
              <a:solidFill>
                <a:srgbClr val="66CCF9"/>
              </a:solidFill>
              <a:ln w="9525">
                <a:noFill/>
                <a:round/>
                <a:headEnd/>
                <a:tailEnd/>
              </a:ln>
            </p:spPr>
            <p:txBody>
              <a:bodyPr/>
              <a:lstStyle/>
              <a:p>
                <a:endParaRPr lang="en-US"/>
              </a:p>
            </p:txBody>
          </p:sp>
          <p:sp>
            <p:nvSpPr>
              <p:cNvPr id="453" name="Freeform 17"/>
              <p:cNvSpPr>
                <a:spLocks/>
              </p:cNvSpPr>
              <p:nvPr/>
            </p:nvSpPr>
            <p:spPr bwMode="auto">
              <a:xfrm>
                <a:off x="3696" y="3211"/>
                <a:ext cx="130" cy="62"/>
              </a:xfrm>
              <a:custGeom>
                <a:avLst/>
                <a:gdLst>
                  <a:gd name="T0" fmla="*/ 0 w 389"/>
                  <a:gd name="T1" fmla="*/ 0 h 186"/>
                  <a:gd name="T2" fmla="*/ 389 w 389"/>
                  <a:gd name="T3" fmla="*/ 19 h 186"/>
                  <a:gd name="T4" fmla="*/ 389 w 389"/>
                  <a:gd name="T5" fmla="*/ 62 h 186"/>
                  <a:gd name="T6" fmla="*/ 389 w 389"/>
                  <a:gd name="T7" fmla="*/ 103 h 186"/>
                  <a:gd name="T8" fmla="*/ 389 w 389"/>
                  <a:gd name="T9" fmla="*/ 145 h 186"/>
                  <a:gd name="T10" fmla="*/ 389 w 389"/>
                  <a:gd name="T11" fmla="*/ 186 h 186"/>
                  <a:gd name="T12" fmla="*/ 5 w 389"/>
                  <a:gd name="T13" fmla="*/ 164 h 186"/>
                  <a:gd name="T14" fmla="*/ 4 w 389"/>
                  <a:gd name="T15" fmla="*/ 123 h 186"/>
                  <a:gd name="T16" fmla="*/ 1 w 389"/>
                  <a:gd name="T17" fmla="*/ 81 h 186"/>
                  <a:gd name="T18" fmla="*/ 0 w 389"/>
                  <a:gd name="T19" fmla="*/ 40 h 186"/>
                  <a:gd name="T20" fmla="*/ 0 w 389"/>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9"/>
                  <a:gd name="T34" fmla="*/ 0 h 186"/>
                  <a:gd name="T35" fmla="*/ 389 w 389"/>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9" h="186">
                    <a:moveTo>
                      <a:pt x="0" y="0"/>
                    </a:moveTo>
                    <a:lnTo>
                      <a:pt x="389" y="19"/>
                    </a:lnTo>
                    <a:lnTo>
                      <a:pt x="389" y="62"/>
                    </a:lnTo>
                    <a:lnTo>
                      <a:pt x="389" y="103"/>
                    </a:lnTo>
                    <a:lnTo>
                      <a:pt x="389" y="145"/>
                    </a:lnTo>
                    <a:lnTo>
                      <a:pt x="389" y="186"/>
                    </a:lnTo>
                    <a:lnTo>
                      <a:pt x="5" y="164"/>
                    </a:lnTo>
                    <a:lnTo>
                      <a:pt x="4" y="123"/>
                    </a:lnTo>
                    <a:lnTo>
                      <a:pt x="1" y="81"/>
                    </a:lnTo>
                    <a:lnTo>
                      <a:pt x="0" y="40"/>
                    </a:lnTo>
                    <a:lnTo>
                      <a:pt x="0" y="0"/>
                    </a:lnTo>
                    <a:close/>
                  </a:path>
                </a:pathLst>
              </a:custGeom>
              <a:solidFill>
                <a:srgbClr val="66C4F2"/>
              </a:solidFill>
              <a:ln w="9525">
                <a:noFill/>
                <a:round/>
                <a:headEnd/>
                <a:tailEnd/>
              </a:ln>
            </p:spPr>
            <p:txBody>
              <a:bodyPr/>
              <a:lstStyle/>
              <a:p>
                <a:endParaRPr lang="en-US"/>
              </a:p>
            </p:txBody>
          </p:sp>
          <p:sp>
            <p:nvSpPr>
              <p:cNvPr id="454" name="Freeform 18"/>
              <p:cNvSpPr>
                <a:spLocks/>
              </p:cNvSpPr>
              <p:nvPr/>
            </p:nvSpPr>
            <p:spPr bwMode="auto">
              <a:xfrm>
                <a:off x="3698" y="3266"/>
                <a:ext cx="134" cy="62"/>
              </a:xfrm>
              <a:custGeom>
                <a:avLst/>
                <a:gdLst>
                  <a:gd name="T0" fmla="*/ 0 w 403"/>
                  <a:gd name="T1" fmla="*/ 0 h 187"/>
                  <a:gd name="T2" fmla="*/ 384 w 403"/>
                  <a:gd name="T3" fmla="*/ 22 h 187"/>
                  <a:gd name="T4" fmla="*/ 386 w 403"/>
                  <a:gd name="T5" fmla="*/ 61 h 187"/>
                  <a:gd name="T6" fmla="*/ 388 w 403"/>
                  <a:gd name="T7" fmla="*/ 100 h 187"/>
                  <a:gd name="T8" fmla="*/ 392 w 403"/>
                  <a:gd name="T9" fmla="*/ 140 h 187"/>
                  <a:gd name="T10" fmla="*/ 395 w 403"/>
                  <a:gd name="T11" fmla="*/ 179 h 187"/>
                  <a:gd name="T12" fmla="*/ 398 w 403"/>
                  <a:gd name="T13" fmla="*/ 182 h 187"/>
                  <a:gd name="T14" fmla="*/ 399 w 403"/>
                  <a:gd name="T15" fmla="*/ 183 h 187"/>
                  <a:gd name="T16" fmla="*/ 402 w 403"/>
                  <a:gd name="T17" fmla="*/ 186 h 187"/>
                  <a:gd name="T18" fmla="*/ 403 w 403"/>
                  <a:gd name="T19" fmla="*/ 187 h 187"/>
                  <a:gd name="T20" fmla="*/ 8 w 403"/>
                  <a:gd name="T21" fmla="*/ 165 h 187"/>
                  <a:gd name="T22" fmla="*/ 8 w 403"/>
                  <a:gd name="T23" fmla="*/ 136 h 187"/>
                  <a:gd name="T24" fmla="*/ 7 w 403"/>
                  <a:gd name="T25" fmla="*/ 105 h 187"/>
                  <a:gd name="T26" fmla="*/ 4 w 403"/>
                  <a:gd name="T27" fmla="*/ 75 h 187"/>
                  <a:gd name="T28" fmla="*/ 3 w 403"/>
                  <a:gd name="T29" fmla="*/ 43 h 187"/>
                  <a:gd name="T30" fmla="*/ 3 w 403"/>
                  <a:gd name="T31" fmla="*/ 33 h 187"/>
                  <a:gd name="T32" fmla="*/ 3 w 403"/>
                  <a:gd name="T33" fmla="*/ 21 h 187"/>
                  <a:gd name="T34" fmla="*/ 1 w 403"/>
                  <a:gd name="T35" fmla="*/ 11 h 187"/>
                  <a:gd name="T36" fmla="*/ 0 w 403"/>
                  <a:gd name="T37" fmla="*/ 0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3"/>
                  <a:gd name="T58" fmla="*/ 0 h 187"/>
                  <a:gd name="T59" fmla="*/ 403 w 403"/>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3" h="187">
                    <a:moveTo>
                      <a:pt x="0" y="0"/>
                    </a:moveTo>
                    <a:lnTo>
                      <a:pt x="384" y="22"/>
                    </a:lnTo>
                    <a:lnTo>
                      <a:pt x="386" y="61"/>
                    </a:lnTo>
                    <a:lnTo>
                      <a:pt x="388" y="100"/>
                    </a:lnTo>
                    <a:lnTo>
                      <a:pt x="392" y="140"/>
                    </a:lnTo>
                    <a:lnTo>
                      <a:pt x="395" y="179"/>
                    </a:lnTo>
                    <a:lnTo>
                      <a:pt x="398" y="182"/>
                    </a:lnTo>
                    <a:lnTo>
                      <a:pt x="399" y="183"/>
                    </a:lnTo>
                    <a:lnTo>
                      <a:pt x="402" y="186"/>
                    </a:lnTo>
                    <a:lnTo>
                      <a:pt x="403" y="187"/>
                    </a:lnTo>
                    <a:lnTo>
                      <a:pt x="8" y="165"/>
                    </a:lnTo>
                    <a:lnTo>
                      <a:pt x="8" y="136"/>
                    </a:lnTo>
                    <a:lnTo>
                      <a:pt x="7" y="105"/>
                    </a:lnTo>
                    <a:lnTo>
                      <a:pt x="4" y="75"/>
                    </a:lnTo>
                    <a:lnTo>
                      <a:pt x="3" y="43"/>
                    </a:lnTo>
                    <a:lnTo>
                      <a:pt x="3" y="33"/>
                    </a:lnTo>
                    <a:lnTo>
                      <a:pt x="3" y="21"/>
                    </a:lnTo>
                    <a:lnTo>
                      <a:pt x="1" y="11"/>
                    </a:lnTo>
                    <a:lnTo>
                      <a:pt x="0" y="0"/>
                    </a:lnTo>
                    <a:close/>
                  </a:path>
                </a:pathLst>
              </a:custGeom>
              <a:solidFill>
                <a:srgbClr val="68C1ED"/>
              </a:solidFill>
              <a:ln w="9525">
                <a:noFill/>
                <a:round/>
                <a:headEnd/>
                <a:tailEnd/>
              </a:ln>
            </p:spPr>
            <p:txBody>
              <a:bodyPr/>
              <a:lstStyle/>
              <a:p>
                <a:endParaRPr lang="en-US"/>
              </a:p>
            </p:txBody>
          </p:sp>
          <p:sp>
            <p:nvSpPr>
              <p:cNvPr id="455" name="Freeform 19"/>
              <p:cNvSpPr>
                <a:spLocks/>
              </p:cNvSpPr>
              <p:nvPr/>
            </p:nvSpPr>
            <p:spPr bwMode="auto">
              <a:xfrm>
                <a:off x="3700" y="3321"/>
                <a:ext cx="161" cy="60"/>
              </a:xfrm>
              <a:custGeom>
                <a:avLst/>
                <a:gdLst>
                  <a:gd name="T0" fmla="*/ 0 w 481"/>
                  <a:gd name="T1" fmla="*/ 0 h 182"/>
                  <a:gd name="T2" fmla="*/ 395 w 481"/>
                  <a:gd name="T3" fmla="*/ 22 h 182"/>
                  <a:gd name="T4" fmla="*/ 404 w 481"/>
                  <a:gd name="T5" fmla="*/ 27 h 182"/>
                  <a:gd name="T6" fmla="*/ 413 w 481"/>
                  <a:gd name="T7" fmla="*/ 30 h 182"/>
                  <a:gd name="T8" fmla="*/ 424 w 481"/>
                  <a:gd name="T9" fmla="*/ 31 h 182"/>
                  <a:gd name="T10" fmla="*/ 435 w 481"/>
                  <a:gd name="T11" fmla="*/ 31 h 182"/>
                  <a:gd name="T12" fmla="*/ 447 w 481"/>
                  <a:gd name="T13" fmla="*/ 31 h 182"/>
                  <a:gd name="T14" fmla="*/ 459 w 481"/>
                  <a:gd name="T15" fmla="*/ 30 h 182"/>
                  <a:gd name="T16" fmla="*/ 470 w 481"/>
                  <a:gd name="T17" fmla="*/ 30 h 182"/>
                  <a:gd name="T18" fmla="*/ 481 w 481"/>
                  <a:gd name="T19" fmla="*/ 31 h 182"/>
                  <a:gd name="T20" fmla="*/ 481 w 481"/>
                  <a:gd name="T21" fmla="*/ 83 h 182"/>
                  <a:gd name="T22" fmla="*/ 457 w 481"/>
                  <a:gd name="T23" fmla="*/ 85 h 182"/>
                  <a:gd name="T24" fmla="*/ 433 w 481"/>
                  <a:gd name="T25" fmla="*/ 84 h 182"/>
                  <a:gd name="T26" fmla="*/ 408 w 481"/>
                  <a:gd name="T27" fmla="*/ 81 h 182"/>
                  <a:gd name="T28" fmla="*/ 384 w 481"/>
                  <a:gd name="T29" fmla="*/ 80 h 182"/>
                  <a:gd name="T30" fmla="*/ 360 w 481"/>
                  <a:gd name="T31" fmla="*/ 80 h 182"/>
                  <a:gd name="T32" fmla="*/ 338 w 481"/>
                  <a:gd name="T33" fmla="*/ 85 h 182"/>
                  <a:gd name="T34" fmla="*/ 319 w 481"/>
                  <a:gd name="T35" fmla="*/ 97 h 182"/>
                  <a:gd name="T36" fmla="*/ 302 w 481"/>
                  <a:gd name="T37" fmla="*/ 116 h 182"/>
                  <a:gd name="T38" fmla="*/ 302 w 481"/>
                  <a:gd name="T39" fmla="*/ 182 h 182"/>
                  <a:gd name="T40" fmla="*/ 3 w 481"/>
                  <a:gd name="T41" fmla="*/ 167 h 182"/>
                  <a:gd name="T42" fmla="*/ 1 w 481"/>
                  <a:gd name="T43" fmla="*/ 125 h 182"/>
                  <a:gd name="T44" fmla="*/ 1 w 481"/>
                  <a:gd name="T45" fmla="*/ 84 h 182"/>
                  <a:gd name="T46" fmla="*/ 1 w 481"/>
                  <a:gd name="T47" fmla="*/ 43 h 182"/>
                  <a:gd name="T48" fmla="*/ 0 w 481"/>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1"/>
                  <a:gd name="T76" fmla="*/ 0 h 182"/>
                  <a:gd name="T77" fmla="*/ 481 w 481"/>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1" h="182">
                    <a:moveTo>
                      <a:pt x="0" y="0"/>
                    </a:moveTo>
                    <a:lnTo>
                      <a:pt x="395" y="22"/>
                    </a:lnTo>
                    <a:lnTo>
                      <a:pt x="404" y="27"/>
                    </a:lnTo>
                    <a:lnTo>
                      <a:pt x="413" y="30"/>
                    </a:lnTo>
                    <a:lnTo>
                      <a:pt x="424" y="31"/>
                    </a:lnTo>
                    <a:lnTo>
                      <a:pt x="435" y="31"/>
                    </a:lnTo>
                    <a:lnTo>
                      <a:pt x="447" y="31"/>
                    </a:lnTo>
                    <a:lnTo>
                      <a:pt x="459" y="30"/>
                    </a:lnTo>
                    <a:lnTo>
                      <a:pt x="470" y="30"/>
                    </a:lnTo>
                    <a:lnTo>
                      <a:pt x="481" y="31"/>
                    </a:lnTo>
                    <a:lnTo>
                      <a:pt x="481" y="83"/>
                    </a:lnTo>
                    <a:lnTo>
                      <a:pt x="457" y="85"/>
                    </a:lnTo>
                    <a:lnTo>
                      <a:pt x="433" y="84"/>
                    </a:lnTo>
                    <a:lnTo>
                      <a:pt x="408" y="81"/>
                    </a:lnTo>
                    <a:lnTo>
                      <a:pt x="384" y="80"/>
                    </a:lnTo>
                    <a:lnTo>
                      <a:pt x="360" y="80"/>
                    </a:lnTo>
                    <a:lnTo>
                      <a:pt x="338" y="85"/>
                    </a:lnTo>
                    <a:lnTo>
                      <a:pt x="319" y="97"/>
                    </a:lnTo>
                    <a:lnTo>
                      <a:pt x="302" y="116"/>
                    </a:lnTo>
                    <a:lnTo>
                      <a:pt x="302" y="182"/>
                    </a:lnTo>
                    <a:lnTo>
                      <a:pt x="3" y="167"/>
                    </a:lnTo>
                    <a:lnTo>
                      <a:pt x="1" y="125"/>
                    </a:lnTo>
                    <a:lnTo>
                      <a:pt x="1" y="84"/>
                    </a:lnTo>
                    <a:lnTo>
                      <a:pt x="1" y="43"/>
                    </a:lnTo>
                    <a:lnTo>
                      <a:pt x="0" y="0"/>
                    </a:lnTo>
                    <a:close/>
                  </a:path>
                </a:pathLst>
              </a:custGeom>
              <a:solidFill>
                <a:srgbClr val="68BAE5"/>
              </a:solidFill>
              <a:ln w="9525">
                <a:noFill/>
                <a:round/>
                <a:headEnd/>
                <a:tailEnd/>
              </a:ln>
            </p:spPr>
            <p:txBody>
              <a:bodyPr/>
              <a:lstStyle/>
              <a:p>
                <a:endParaRPr lang="en-US"/>
              </a:p>
            </p:txBody>
          </p:sp>
          <p:sp>
            <p:nvSpPr>
              <p:cNvPr id="456" name="Freeform 20"/>
              <p:cNvSpPr>
                <a:spLocks/>
              </p:cNvSpPr>
              <p:nvPr/>
            </p:nvSpPr>
            <p:spPr bwMode="auto">
              <a:xfrm>
                <a:off x="3701" y="3376"/>
                <a:ext cx="100" cy="59"/>
              </a:xfrm>
              <a:custGeom>
                <a:avLst/>
                <a:gdLst>
                  <a:gd name="T0" fmla="*/ 0 w 299"/>
                  <a:gd name="T1" fmla="*/ 0 h 177"/>
                  <a:gd name="T2" fmla="*/ 299 w 299"/>
                  <a:gd name="T3" fmla="*/ 15 h 177"/>
                  <a:gd name="T4" fmla="*/ 299 w 299"/>
                  <a:gd name="T5" fmla="*/ 177 h 177"/>
                  <a:gd name="T6" fmla="*/ 11 w 299"/>
                  <a:gd name="T7" fmla="*/ 162 h 177"/>
                  <a:gd name="T8" fmla="*/ 6 w 299"/>
                  <a:gd name="T9" fmla="*/ 120 h 177"/>
                  <a:gd name="T10" fmla="*/ 3 w 299"/>
                  <a:gd name="T11" fmla="*/ 80 h 177"/>
                  <a:gd name="T12" fmla="*/ 1 w 299"/>
                  <a:gd name="T13" fmla="*/ 40 h 177"/>
                  <a:gd name="T14" fmla="*/ 0 w 299"/>
                  <a:gd name="T15" fmla="*/ 0 h 177"/>
                  <a:gd name="T16" fmla="*/ 0 60000 65536"/>
                  <a:gd name="T17" fmla="*/ 0 60000 65536"/>
                  <a:gd name="T18" fmla="*/ 0 60000 65536"/>
                  <a:gd name="T19" fmla="*/ 0 60000 65536"/>
                  <a:gd name="T20" fmla="*/ 0 60000 65536"/>
                  <a:gd name="T21" fmla="*/ 0 60000 65536"/>
                  <a:gd name="T22" fmla="*/ 0 60000 65536"/>
                  <a:gd name="T23" fmla="*/ 0 60000 65536"/>
                  <a:gd name="T24" fmla="*/ 0 w 299"/>
                  <a:gd name="T25" fmla="*/ 0 h 177"/>
                  <a:gd name="T26" fmla="*/ 299 w 299"/>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 h="177">
                    <a:moveTo>
                      <a:pt x="0" y="0"/>
                    </a:moveTo>
                    <a:lnTo>
                      <a:pt x="299" y="15"/>
                    </a:lnTo>
                    <a:lnTo>
                      <a:pt x="299" y="177"/>
                    </a:lnTo>
                    <a:lnTo>
                      <a:pt x="11" y="162"/>
                    </a:lnTo>
                    <a:lnTo>
                      <a:pt x="6" y="120"/>
                    </a:lnTo>
                    <a:lnTo>
                      <a:pt x="3" y="80"/>
                    </a:lnTo>
                    <a:lnTo>
                      <a:pt x="1" y="40"/>
                    </a:lnTo>
                    <a:lnTo>
                      <a:pt x="0" y="0"/>
                    </a:lnTo>
                    <a:close/>
                  </a:path>
                </a:pathLst>
              </a:custGeom>
              <a:solidFill>
                <a:srgbClr val="6BB2DD"/>
              </a:solidFill>
              <a:ln w="9525">
                <a:noFill/>
                <a:round/>
                <a:headEnd/>
                <a:tailEnd/>
              </a:ln>
            </p:spPr>
            <p:txBody>
              <a:bodyPr/>
              <a:lstStyle/>
              <a:p>
                <a:endParaRPr lang="en-US"/>
              </a:p>
            </p:txBody>
          </p:sp>
          <p:sp>
            <p:nvSpPr>
              <p:cNvPr id="457" name="Freeform 21"/>
              <p:cNvSpPr>
                <a:spLocks/>
              </p:cNvSpPr>
              <p:nvPr/>
            </p:nvSpPr>
            <p:spPr bwMode="auto">
              <a:xfrm>
                <a:off x="3531" y="3430"/>
                <a:ext cx="271" cy="61"/>
              </a:xfrm>
              <a:custGeom>
                <a:avLst/>
                <a:gdLst>
                  <a:gd name="T0" fmla="*/ 523 w 814"/>
                  <a:gd name="T1" fmla="*/ 0 h 181"/>
                  <a:gd name="T2" fmla="*/ 811 w 814"/>
                  <a:gd name="T3" fmla="*/ 15 h 181"/>
                  <a:gd name="T4" fmla="*/ 814 w 814"/>
                  <a:gd name="T5" fmla="*/ 181 h 181"/>
                  <a:gd name="T6" fmla="*/ 0 w 814"/>
                  <a:gd name="T7" fmla="*/ 136 h 181"/>
                  <a:gd name="T8" fmla="*/ 0 w 814"/>
                  <a:gd name="T9" fmla="*/ 124 h 181"/>
                  <a:gd name="T10" fmla="*/ 233 w 814"/>
                  <a:gd name="T11" fmla="*/ 122 h 181"/>
                  <a:gd name="T12" fmla="*/ 238 w 814"/>
                  <a:gd name="T13" fmla="*/ 113 h 181"/>
                  <a:gd name="T14" fmla="*/ 242 w 814"/>
                  <a:gd name="T15" fmla="*/ 102 h 181"/>
                  <a:gd name="T16" fmla="*/ 243 w 814"/>
                  <a:gd name="T17" fmla="*/ 92 h 181"/>
                  <a:gd name="T18" fmla="*/ 243 w 814"/>
                  <a:gd name="T19" fmla="*/ 81 h 181"/>
                  <a:gd name="T20" fmla="*/ 260 w 814"/>
                  <a:gd name="T21" fmla="*/ 79 h 181"/>
                  <a:gd name="T22" fmla="*/ 277 w 814"/>
                  <a:gd name="T23" fmla="*/ 76 h 181"/>
                  <a:gd name="T24" fmla="*/ 295 w 814"/>
                  <a:gd name="T25" fmla="*/ 75 h 181"/>
                  <a:gd name="T26" fmla="*/ 313 w 814"/>
                  <a:gd name="T27" fmla="*/ 74 h 181"/>
                  <a:gd name="T28" fmla="*/ 331 w 814"/>
                  <a:gd name="T29" fmla="*/ 74 h 181"/>
                  <a:gd name="T30" fmla="*/ 350 w 814"/>
                  <a:gd name="T31" fmla="*/ 74 h 181"/>
                  <a:gd name="T32" fmla="*/ 368 w 814"/>
                  <a:gd name="T33" fmla="*/ 74 h 181"/>
                  <a:gd name="T34" fmla="*/ 386 w 814"/>
                  <a:gd name="T35" fmla="*/ 74 h 181"/>
                  <a:gd name="T36" fmla="*/ 404 w 814"/>
                  <a:gd name="T37" fmla="*/ 74 h 181"/>
                  <a:gd name="T38" fmla="*/ 422 w 814"/>
                  <a:gd name="T39" fmla="*/ 75 h 181"/>
                  <a:gd name="T40" fmla="*/ 439 w 814"/>
                  <a:gd name="T41" fmla="*/ 75 h 181"/>
                  <a:gd name="T42" fmla="*/ 457 w 814"/>
                  <a:gd name="T43" fmla="*/ 76 h 181"/>
                  <a:gd name="T44" fmla="*/ 474 w 814"/>
                  <a:gd name="T45" fmla="*/ 76 h 181"/>
                  <a:gd name="T46" fmla="*/ 490 w 814"/>
                  <a:gd name="T47" fmla="*/ 76 h 181"/>
                  <a:gd name="T48" fmla="*/ 505 w 814"/>
                  <a:gd name="T49" fmla="*/ 76 h 181"/>
                  <a:gd name="T50" fmla="*/ 521 w 814"/>
                  <a:gd name="T51" fmla="*/ 76 h 181"/>
                  <a:gd name="T52" fmla="*/ 532 w 814"/>
                  <a:gd name="T53" fmla="*/ 67 h 181"/>
                  <a:gd name="T54" fmla="*/ 530 w 814"/>
                  <a:gd name="T55" fmla="*/ 49 h 181"/>
                  <a:gd name="T56" fmla="*/ 527 w 814"/>
                  <a:gd name="T57" fmla="*/ 32 h 181"/>
                  <a:gd name="T58" fmla="*/ 525 w 814"/>
                  <a:gd name="T59" fmla="*/ 17 h 181"/>
                  <a:gd name="T60" fmla="*/ 523 w 814"/>
                  <a:gd name="T61" fmla="*/ 0 h 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4"/>
                  <a:gd name="T94" fmla="*/ 0 h 181"/>
                  <a:gd name="T95" fmla="*/ 814 w 814"/>
                  <a:gd name="T96" fmla="*/ 181 h 1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4" h="181">
                    <a:moveTo>
                      <a:pt x="523" y="0"/>
                    </a:moveTo>
                    <a:lnTo>
                      <a:pt x="811" y="15"/>
                    </a:lnTo>
                    <a:lnTo>
                      <a:pt x="814" y="181"/>
                    </a:lnTo>
                    <a:lnTo>
                      <a:pt x="0" y="136"/>
                    </a:lnTo>
                    <a:lnTo>
                      <a:pt x="0" y="124"/>
                    </a:lnTo>
                    <a:lnTo>
                      <a:pt x="233" y="122"/>
                    </a:lnTo>
                    <a:lnTo>
                      <a:pt x="238" y="113"/>
                    </a:lnTo>
                    <a:lnTo>
                      <a:pt x="242" y="102"/>
                    </a:lnTo>
                    <a:lnTo>
                      <a:pt x="243" y="92"/>
                    </a:lnTo>
                    <a:lnTo>
                      <a:pt x="243" y="81"/>
                    </a:lnTo>
                    <a:lnTo>
                      <a:pt x="260" y="79"/>
                    </a:lnTo>
                    <a:lnTo>
                      <a:pt x="277" y="76"/>
                    </a:lnTo>
                    <a:lnTo>
                      <a:pt x="295" y="75"/>
                    </a:lnTo>
                    <a:lnTo>
                      <a:pt x="313" y="74"/>
                    </a:lnTo>
                    <a:lnTo>
                      <a:pt x="331" y="74"/>
                    </a:lnTo>
                    <a:lnTo>
                      <a:pt x="350" y="74"/>
                    </a:lnTo>
                    <a:lnTo>
                      <a:pt x="368" y="74"/>
                    </a:lnTo>
                    <a:lnTo>
                      <a:pt x="386" y="74"/>
                    </a:lnTo>
                    <a:lnTo>
                      <a:pt x="404" y="74"/>
                    </a:lnTo>
                    <a:lnTo>
                      <a:pt x="422" y="75"/>
                    </a:lnTo>
                    <a:lnTo>
                      <a:pt x="439" y="75"/>
                    </a:lnTo>
                    <a:lnTo>
                      <a:pt x="457" y="76"/>
                    </a:lnTo>
                    <a:lnTo>
                      <a:pt x="474" y="76"/>
                    </a:lnTo>
                    <a:lnTo>
                      <a:pt x="490" y="76"/>
                    </a:lnTo>
                    <a:lnTo>
                      <a:pt x="505" y="76"/>
                    </a:lnTo>
                    <a:lnTo>
                      <a:pt x="521" y="76"/>
                    </a:lnTo>
                    <a:lnTo>
                      <a:pt x="532" y="67"/>
                    </a:lnTo>
                    <a:lnTo>
                      <a:pt x="530" y="49"/>
                    </a:lnTo>
                    <a:lnTo>
                      <a:pt x="527" y="32"/>
                    </a:lnTo>
                    <a:lnTo>
                      <a:pt x="525" y="17"/>
                    </a:lnTo>
                    <a:lnTo>
                      <a:pt x="523" y="0"/>
                    </a:lnTo>
                    <a:close/>
                  </a:path>
                </a:pathLst>
              </a:custGeom>
              <a:solidFill>
                <a:srgbClr val="6BADD6"/>
              </a:solidFill>
              <a:ln w="9525">
                <a:noFill/>
                <a:round/>
                <a:headEnd/>
                <a:tailEnd/>
              </a:ln>
            </p:spPr>
            <p:txBody>
              <a:bodyPr/>
              <a:lstStyle/>
              <a:p>
                <a:endParaRPr lang="en-US"/>
              </a:p>
            </p:txBody>
          </p:sp>
          <p:sp>
            <p:nvSpPr>
              <p:cNvPr id="458" name="Freeform 22"/>
              <p:cNvSpPr>
                <a:spLocks/>
              </p:cNvSpPr>
              <p:nvPr/>
            </p:nvSpPr>
            <p:spPr bwMode="auto">
              <a:xfrm>
                <a:off x="3530" y="3476"/>
                <a:ext cx="272" cy="67"/>
              </a:xfrm>
              <a:custGeom>
                <a:avLst/>
                <a:gdLst>
                  <a:gd name="T0" fmla="*/ 3 w 817"/>
                  <a:gd name="T1" fmla="*/ 0 h 201"/>
                  <a:gd name="T2" fmla="*/ 817 w 817"/>
                  <a:gd name="T3" fmla="*/ 45 h 201"/>
                  <a:gd name="T4" fmla="*/ 817 w 817"/>
                  <a:gd name="T5" fmla="*/ 115 h 201"/>
                  <a:gd name="T6" fmla="*/ 796 w 817"/>
                  <a:gd name="T7" fmla="*/ 115 h 201"/>
                  <a:gd name="T8" fmla="*/ 772 w 817"/>
                  <a:gd name="T9" fmla="*/ 116 h 201"/>
                  <a:gd name="T10" fmla="*/ 747 w 817"/>
                  <a:gd name="T11" fmla="*/ 119 h 201"/>
                  <a:gd name="T12" fmla="*/ 723 w 817"/>
                  <a:gd name="T13" fmla="*/ 124 h 201"/>
                  <a:gd name="T14" fmla="*/ 702 w 817"/>
                  <a:gd name="T15" fmla="*/ 133 h 201"/>
                  <a:gd name="T16" fmla="*/ 686 w 817"/>
                  <a:gd name="T17" fmla="*/ 146 h 201"/>
                  <a:gd name="T18" fmla="*/ 675 w 817"/>
                  <a:gd name="T19" fmla="*/ 166 h 201"/>
                  <a:gd name="T20" fmla="*/ 674 w 817"/>
                  <a:gd name="T21" fmla="*/ 190 h 201"/>
                  <a:gd name="T22" fmla="*/ 658 w 817"/>
                  <a:gd name="T23" fmla="*/ 188 h 201"/>
                  <a:gd name="T24" fmla="*/ 643 w 817"/>
                  <a:gd name="T25" fmla="*/ 181 h 201"/>
                  <a:gd name="T26" fmla="*/ 629 w 817"/>
                  <a:gd name="T27" fmla="*/ 172 h 201"/>
                  <a:gd name="T28" fmla="*/ 616 w 817"/>
                  <a:gd name="T29" fmla="*/ 161 h 201"/>
                  <a:gd name="T30" fmla="*/ 601 w 817"/>
                  <a:gd name="T31" fmla="*/ 151 h 201"/>
                  <a:gd name="T32" fmla="*/ 587 w 817"/>
                  <a:gd name="T33" fmla="*/ 145 h 201"/>
                  <a:gd name="T34" fmla="*/ 573 w 817"/>
                  <a:gd name="T35" fmla="*/ 142 h 201"/>
                  <a:gd name="T36" fmla="*/ 557 w 817"/>
                  <a:gd name="T37" fmla="*/ 148 h 201"/>
                  <a:gd name="T38" fmla="*/ 557 w 817"/>
                  <a:gd name="T39" fmla="*/ 159 h 201"/>
                  <a:gd name="T40" fmla="*/ 626 w 817"/>
                  <a:gd name="T41" fmla="*/ 201 h 201"/>
                  <a:gd name="T42" fmla="*/ 320 w 817"/>
                  <a:gd name="T43" fmla="*/ 184 h 201"/>
                  <a:gd name="T44" fmla="*/ 307 w 817"/>
                  <a:gd name="T45" fmla="*/ 170 h 201"/>
                  <a:gd name="T46" fmla="*/ 292 w 817"/>
                  <a:gd name="T47" fmla="*/ 157 h 201"/>
                  <a:gd name="T48" fmla="*/ 273 w 817"/>
                  <a:gd name="T49" fmla="*/ 146 h 201"/>
                  <a:gd name="T50" fmla="*/ 254 w 817"/>
                  <a:gd name="T51" fmla="*/ 137 h 201"/>
                  <a:gd name="T52" fmla="*/ 233 w 817"/>
                  <a:gd name="T53" fmla="*/ 129 h 201"/>
                  <a:gd name="T54" fmla="*/ 211 w 817"/>
                  <a:gd name="T55" fmla="*/ 123 h 201"/>
                  <a:gd name="T56" fmla="*/ 188 w 817"/>
                  <a:gd name="T57" fmla="*/ 119 h 201"/>
                  <a:gd name="T58" fmla="*/ 166 w 817"/>
                  <a:gd name="T59" fmla="*/ 114 h 201"/>
                  <a:gd name="T60" fmla="*/ 143 w 817"/>
                  <a:gd name="T61" fmla="*/ 111 h 201"/>
                  <a:gd name="T62" fmla="*/ 119 w 817"/>
                  <a:gd name="T63" fmla="*/ 109 h 201"/>
                  <a:gd name="T64" fmla="*/ 96 w 817"/>
                  <a:gd name="T65" fmla="*/ 107 h 201"/>
                  <a:gd name="T66" fmla="*/ 74 w 817"/>
                  <a:gd name="T67" fmla="*/ 106 h 201"/>
                  <a:gd name="T68" fmla="*/ 53 w 817"/>
                  <a:gd name="T69" fmla="*/ 105 h 201"/>
                  <a:gd name="T70" fmla="*/ 34 w 817"/>
                  <a:gd name="T71" fmla="*/ 104 h 201"/>
                  <a:gd name="T72" fmla="*/ 16 w 817"/>
                  <a:gd name="T73" fmla="*/ 104 h 201"/>
                  <a:gd name="T74" fmla="*/ 0 w 817"/>
                  <a:gd name="T75" fmla="*/ 102 h 201"/>
                  <a:gd name="T76" fmla="*/ 3 w 817"/>
                  <a:gd name="T77" fmla="*/ 0 h 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7"/>
                  <a:gd name="T118" fmla="*/ 0 h 201"/>
                  <a:gd name="T119" fmla="*/ 817 w 817"/>
                  <a:gd name="T120" fmla="*/ 201 h 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7" h="201">
                    <a:moveTo>
                      <a:pt x="3" y="0"/>
                    </a:moveTo>
                    <a:lnTo>
                      <a:pt x="817" y="45"/>
                    </a:lnTo>
                    <a:lnTo>
                      <a:pt x="817" y="115"/>
                    </a:lnTo>
                    <a:lnTo>
                      <a:pt x="796" y="115"/>
                    </a:lnTo>
                    <a:lnTo>
                      <a:pt x="772" y="116"/>
                    </a:lnTo>
                    <a:lnTo>
                      <a:pt x="747" y="119"/>
                    </a:lnTo>
                    <a:lnTo>
                      <a:pt x="723" y="124"/>
                    </a:lnTo>
                    <a:lnTo>
                      <a:pt x="702" y="133"/>
                    </a:lnTo>
                    <a:lnTo>
                      <a:pt x="686" y="146"/>
                    </a:lnTo>
                    <a:lnTo>
                      <a:pt x="675" y="166"/>
                    </a:lnTo>
                    <a:lnTo>
                      <a:pt x="674" y="190"/>
                    </a:lnTo>
                    <a:lnTo>
                      <a:pt x="658" y="188"/>
                    </a:lnTo>
                    <a:lnTo>
                      <a:pt x="643" y="181"/>
                    </a:lnTo>
                    <a:lnTo>
                      <a:pt x="629" y="172"/>
                    </a:lnTo>
                    <a:lnTo>
                      <a:pt x="616" y="161"/>
                    </a:lnTo>
                    <a:lnTo>
                      <a:pt x="601" y="151"/>
                    </a:lnTo>
                    <a:lnTo>
                      <a:pt x="587" y="145"/>
                    </a:lnTo>
                    <a:lnTo>
                      <a:pt x="573" y="142"/>
                    </a:lnTo>
                    <a:lnTo>
                      <a:pt x="557" y="148"/>
                    </a:lnTo>
                    <a:lnTo>
                      <a:pt x="557" y="159"/>
                    </a:lnTo>
                    <a:lnTo>
                      <a:pt x="626" y="201"/>
                    </a:lnTo>
                    <a:lnTo>
                      <a:pt x="320" y="184"/>
                    </a:lnTo>
                    <a:lnTo>
                      <a:pt x="307" y="170"/>
                    </a:lnTo>
                    <a:lnTo>
                      <a:pt x="292" y="157"/>
                    </a:lnTo>
                    <a:lnTo>
                      <a:pt x="273" y="146"/>
                    </a:lnTo>
                    <a:lnTo>
                      <a:pt x="254" y="137"/>
                    </a:lnTo>
                    <a:lnTo>
                      <a:pt x="233" y="129"/>
                    </a:lnTo>
                    <a:lnTo>
                      <a:pt x="211" y="123"/>
                    </a:lnTo>
                    <a:lnTo>
                      <a:pt x="188" y="119"/>
                    </a:lnTo>
                    <a:lnTo>
                      <a:pt x="166" y="114"/>
                    </a:lnTo>
                    <a:lnTo>
                      <a:pt x="143" y="111"/>
                    </a:lnTo>
                    <a:lnTo>
                      <a:pt x="119" y="109"/>
                    </a:lnTo>
                    <a:lnTo>
                      <a:pt x="96" y="107"/>
                    </a:lnTo>
                    <a:lnTo>
                      <a:pt x="74" y="106"/>
                    </a:lnTo>
                    <a:lnTo>
                      <a:pt x="53" y="105"/>
                    </a:lnTo>
                    <a:lnTo>
                      <a:pt x="34" y="104"/>
                    </a:lnTo>
                    <a:lnTo>
                      <a:pt x="16" y="104"/>
                    </a:lnTo>
                    <a:lnTo>
                      <a:pt x="0" y="102"/>
                    </a:lnTo>
                    <a:lnTo>
                      <a:pt x="3" y="0"/>
                    </a:lnTo>
                    <a:close/>
                  </a:path>
                </a:pathLst>
              </a:custGeom>
              <a:solidFill>
                <a:srgbClr val="6DA8D1"/>
              </a:solidFill>
              <a:ln w="9525">
                <a:noFill/>
                <a:round/>
                <a:headEnd/>
                <a:tailEnd/>
              </a:ln>
            </p:spPr>
            <p:txBody>
              <a:bodyPr/>
              <a:lstStyle/>
              <a:p>
                <a:endParaRPr lang="en-US"/>
              </a:p>
            </p:txBody>
          </p:sp>
          <p:sp>
            <p:nvSpPr>
              <p:cNvPr id="459" name="Freeform 23"/>
              <p:cNvSpPr>
                <a:spLocks/>
              </p:cNvSpPr>
              <p:nvPr/>
            </p:nvSpPr>
            <p:spPr bwMode="auto">
              <a:xfrm>
                <a:off x="3636" y="3537"/>
                <a:ext cx="121" cy="62"/>
              </a:xfrm>
              <a:custGeom>
                <a:avLst/>
                <a:gdLst>
                  <a:gd name="T0" fmla="*/ 0 w 363"/>
                  <a:gd name="T1" fmla="*/ 0 h 185"/>
                  <a:gd name="T2" fmla="*/ 306 w 363"/>
                  <a:gd name="T3" fmla="*/ 17 h 185"/>
                  <a:gd name="T4" fmla="*/ 354 w 363"/>
                  <a:gd name="T5" fmla="*/ 45 h 185"/>
                  <a:gd name="T6" fmla="*/ 358 w 363"/>
                  <a:gd name="T7" fmla="*/ 79 h 185"/>
                  <a:gd name="T8" fmla="*/ 360 w 363"/>
                  <a:gd name="T9" fmla="*/ 114 h 185"/>
                  <a:gd name="T10" fmla="*/ 363 w 363"/>
                  <a:gd name="T11" fmla="*/ 149 h 185"/>
                  <a:gd name="T12" fmla="*/ 363 w 363"/>
                  <a:gd name="T13" fmla="*/ 185 h 185"/>
                  <a:gd name="T14" fmla="*/ 34 w 363"/>
                  <a:gd name="T15" fmla="*/ 166 h 185"/>
                  <a:gd name="T16" fmla="*/ 30 w 363"/>
                  <a:gd name="T17" fmla="*/ 141 h 185"/>
                  <a:gd name="T18" fmla="*/ 29 w 363"/>
                  <a:gd name="T19" fmla="*/ 116 h 185"/>
                  <a:gd name="T20" fmla="*/ 26 w 363"/>
                  <a:gd name="T21" fmla="*/ 92 h 185"/>
                  <a:gd name="T22" fmla="*/ 26 w 363"/>
                  <a:gd name="T23" fmla="*/ 69 h 185"/>
                  <a:gd name="T24" fmla="*/ 23 w 363"/>
                  <a:gd name="T25" fmla="*/ 48 h 185"/>
                  <a:gd name="T26" fmla="*/ 18 w 363"/>
                  <a:gd name="T27" fmla="*/ 30 h 185"/>
                  <a:gd name="T28" fmla="*/ 11 w 363"/>
                  <a:gd name="T29" fmla="*/ 14 h 185"/>
                  <a:gd name="T30" fmla="*/ 0 w 363"/>
                  <a:gd name="T31" fmla="*/ 0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
                  <a:gd name="T49" fmla="*/ 0 h 185"/>
                  <a:gd name="T50" fmla="*/ 363 w 363"/>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 h="185">
                    <a:moveTo>
                      <a:pt x="0" y="0"/>
                    </a:moveTo>
                    <a:lnTo>
                      <a:pt x="306" y="17"/>
                    </a:lnTo>
                    <a:lnTo>
                      <a:pt x="354" y="45"/>
                    </a:lnTo>
                    <a:lnTo>
                      <a:pt x="358" y="79"/>
                    </a:lnTo>
                    <a:lnTo>
                      <a:pt x="360" y="114"/>
                    </a:lnTo>
                    <a:lnTo>
                      <a:pt x="363" y="149"/>
                    </a:lnTo>
                    <a:lnTo>
                      <a:pt x="363" y="185"/>
                    </a:lnTo>
                    <a:lnTo>
                      <a:pt x="34" y="166"/>
                    </a:lnTo>
                    <a:lnTo>
                      <a:pt x="30" y="141"/>
                    </a:lnTo>
                    <a:lnTo>
                      <a:pt x="29" y="116"/>
                    </a:lnTo>
                    <a:lnTo>
                      <a:pt x="26" y="92"/>
                    </a:lnTo>
                    <a:lnTo>
                      <a:pt x="26" y="69"/>
                    </a:lnTo>
                    <a:lnTo>
                      <a:pt x="23" y="48"/>
                    </a:lnTo>
                    <a:lnTo>
                      <a:pt x="18" y="30"/>
                    </a:lnTo>
                    <a:lnTo>
                      <a:pt x="11" y="14"/>
                    </a:lnTo>
                    <a:lnTo>
                      <a:pt x="0" y="0"/>
                    </a:lnTo>
                    <a:close/>
                  </a:path>
                </a:pathLst>
              </a:custGeom>
              <a:solidFill>
                <a:srgbClr val="6DA0C9"/>
              </a:solidFill>
              <a:ln w="9525">
                <a:noFill/>
                <a:round/>
                <a:headEnd/>
                <a:tailEnd/>
              </a:ln>
            </p:spPr>
            <p:txBody>
              <a:bodyPr/>
              <a:lstStyle/>
              <a:p>
                <a:endParaRPr lang="en-US"/>
              </a:p>
            </p:txBody>
          </p:sp>
          <p:sp>
            <p:nvSpPr>
              <p:cNvPr id="460" name="Freeform 24"/>
              <p:cNvSpPr>
                <a:spLocks/>
              </p:cNvSpPr>
              <p:nvPr/>
            </p:nvSpPr>
            <p:spPr bwMode="auto">
              <a:xfrm>
                <a:off x="3648" y="3592"/>
                <a:ext cx="112" cy="62"/>
              </a:xfrm>
              <a:custGeom>
                <a:avLst/>
                <a:gdLst>
                  <a:gd name="T0" fmla="*/ 0 w 337"/>
                  <a:gd name="T1" fmla="*/ 0 h 184"/>
                  <a:gd name="T2" fmla="*/ 329 w 337"/>
                  <a:gd name="T3" fmla="*/ 19 h 184"/>
                  <a:gd name="T4" fmla="*/ 330 w 337"/>
                  <a:gd name="T5" fmla="*/ 59 h 184"/>
                  <a:gd name="T6" fmla="*/ 332 w 337"/>
                  <a:gd name="T7" fmla="*/ 101 h 184"/>
                  <a:gd name="T8" fmla="*/ 334 w 337"/>
                  <a:gd name="T9" fmla="*/ 142 h 184"/>
                  <a:gd name="T10" fmla="*/ 337 w 337"/>
                  <a:gd name="T11" fmla="*/ 184 h 184"/>
                  <a:gd name="T12" fmla="*/ 12 w 337"/>
                  <a:gd name="T13" fmla="*/ 164 h 184"/>
                  <a:gd name="T14" fmla="*/ 12 w 337"/>
                  <a:gd name="T15" fmla="*/ 124 h 184"/>
                  <a:gd name="T16" fmla="*/ 9 w 337"/>
                  <a:gd name="T17" fmla="*/ 84 h 184"/>
                  <a:gd name="T18" fmla="*/ 5 w 337"/>
                  <a:gd name="T19" fmla="*/ 41 h 184"/>
                  <a:gd name="T20" fmla="*/ 0 w 337"/>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
                  <a:gd name="T34" fmla="*/ 0 h 184"/>
                  <a:gd name="T35" fmla="*/ 337 w 337"/>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 h="184">
                    <a:moveTo>
                      <a:pt x="0" y="0"/>
                    </a:moveTo>
                    <a:lnTo>
                      <a:pt x="329" y="19"/>
                    </a:lnTo>
                    <a:lnTo>
                      <a:pt x="330" y="59"/>
                    </a:lnTo>
                    <a:lnTo>
                      <a:pt x="332" y="101"/>
                    </a:lnTo>
                    <a:lnTo>
                      <a:pt x="334" y="142"/>
                    </a:lnTo>
                    <a:lnTo>
                      <a:pt x="337" y="184"/>
                    </a:lnTo>
                    <a:lnTo>
                      <a:pt x="12" y="164"/>
                    </a:lnTo>
                    <a:lnTo>
                      <a:pt x="12" y="124"/>
                    </a:lnTo>
                    <a:lnTo>
                      <a:pt x="9" y="84"/>
                    </a:lnTo>
                    <a:lnTo>
                      <a:pt x="5" y="41"/>
                    </a:lnTo>
                    <a:lnTo>
                      <a:pt x="0" y="0"/>
                    </a:lnTo>
                    <a:close/>
                  </a:path>
                </a:pathLst>
              </a:custGeom>
              <a:solidFill>
                <a:srgbClr val="6D99C1"/>
              </a:solidFill>
              <a:ln w="9525">
                <a:noFill/>
                <a:round/>
                <a:headEnd/>
                <a:tailEnd/>
              </a:ln>
            </p:spPr>
            <p:txBody>
              <a:bodyPr/>
              <a:lstStyle/>
              <a:p>
                <a:endParaRPr lang="en-US"/>
              </a:p>
            </p:txBody>
          </p:sp>
          <p:sp>
            <p:nvSpPr>
              <p:cNvPr id="461" name="Freeform 25"/>
              <p:cNvSpPr>
                <a:spLocks/>
              </p:cNvSpPr>
              <p:nvPr/>
            </p:nvSpPr>
            <p:spPr bwMode="auto">
              <a:xfrm>
                <a:off x="3627" y="3647"/>
                <a:ext cx="250" cy="53"/>
              </a:xfrm>
              <a:custGeom>
                <a:avLst/>
                <a:gdLst>
                  <a:gd name="T0" fmla="*/ 74 w 749"/>
                  <a:gd name="T1" fmla="*/ 0 h 160"/>
                  <a:gd name="T2" fmla="*/ 399 w 749"/>
                  <a:gd name="T3" fmla="*/ 20 h 160"/>
                  <a:gd name="T4" fmla="*/ 399 w 749"/>
                  <a:gd name="T5" fmla="*/ 27 h 160"/>
                  <a:gd name="T6" fmla="*/ 400 w 749"/>
                  <a:gd name="T7" fmla="*/ 35 h 160"/>
                  <a:gd name="T8" fmla="*/ 401 w 749"/>
                  <a:gd name="T9" fmla="*/ 43 h 160"/>
                  <a:gd name="T10" fmla="*/ 403 w 749"/>
                  <a:gd name="T11" fmla="*/ 51 h 160"/>
                  <a:gd name="T12" fmla="*/ 414 w 749"/>
                  <a:gd name="T13" fmla="*/ 58 h 160"/>
                  <a:gd name="T14" fmla="*/ 427 w 749"/>
                  <a:gd name="T15" fmla="*/ 64 h 160"/>
                  <a:gd name="T16" fmla="*/ 440 w 749"/>
                  <a:gd name="T17" fmla="*/ 69 h 160"/>
                  <a:gd name="T18" fmla="*/ 453 w 749"/>
                  <a:gd name="T19" fmla="*/ 73 h 160"/>
                  <a:gd name="T20" fmla="*/ 466 w 749"/>
                  <a:gd name="T21" fmla="*/ 77 h 160"/>
                  <a:gd name="T22" fmla="*/ 480 w 749"/>
                  <a:gd name="T23" fmla="*/ 78 h 160"/>
                  <a:gd name="T24" fmla="*/ 493 w 749"/>
                  <a:gd name="T25" fmla="*/ 81 h 160"/>
                  <a:gd name="T26" fmla="*/ 508 w 749"/>
                  <a:gd name="T27" fmla="*/ 81 h 160"/>
                  <a:gd name="T28" fmla="*/ 521 w 749"/>
                  <a:gd name="T29" fmla="*/ 82 h 160"/>
                  <a:gd name="T30" fmla="*/ 535 w 749"/>
                  <a:gd name="T31" fmla="*/ 82 h 160"/>
                  <a:gd name="T32" fmla="*/ 549 w 749"/>
                  <a:gd name="T33" fmla="*/ 83 h 160"/>
                  <a:gd name="T34" fmla="*/ 562 w 749"/>
                  <a:gd name="T35" fmla="*/ 83 h 160"/>
                  <a:gd name="T36" fmla="*/ 576 w 749"/>
                  <a:gd name="T37" fmla="*/ 83 h 160"/>
                  <a:gd name="T38" fmla="*/ 591 w 749"/>
                  <a:gd name="T39" fmla="*/ 84 h 160"/>
                  <a:gd name="T40" fmla="*/ 605 w 749"/>
                  <a:gd name="T41" fmla="*/ 86 h 160"/>
                  <a:gd name="T42" fmla="*/ 619 w 749"/>
                  <a:gd name="T43" fmla="*/ 87 h 160"/>
                  <a:gd name="T44" fmla="*/ 636 w 749"/>
                  <a:gd name="T45" fmla="*/ 87 h 160"/>
                  <a:gd name="T46" fmla="*/ 652 w 749"/>
                  <a:gd name="T47" fmla="*/ 87 h 160"/>
                  <a:gd name="T48" fmla="*/ 667 w 749"/>
                  <a:gd name="T49" fmla="*/ 86 h 160"/>
                  <a:gd name="T50" fmla="*/ 683 w 749"/>
                  <a:gd name="T51" fmla="*/ 87 h 160"/>
                  <a:gd name="T52" fmla="*/ 696 w 749"/>
                  <a:gd name="T53" fmla="*/ 90 h 160"/>
                  <a:gd name="T54" fmla="*/ 706 w 749"/>
                  <a:gd name="T55" fmla="*/ 97 h 160"/>
                  <a:gd name="T56" fmla="*/ 714 w 749"/>
                  <a:gd name="T57" fmla="*/ 112 h 160"/>
                  <a:gd name="T58" fmla="*/ 718 w 749"/>
                  <a:gd name="T59" fmla="*/ 131 h 160"/>
                  <a:gd name="T60" fmla="*/ 725 w 749"/>
                  <a:gd name="T61" fmla="*/ 139 h 160"/>
                  <a:gd name="T62" fmla="*/ 733 w 749"/>
                  <a:gd name="T63" fmla="*/ 143 h 160"/>
                  <a:gd name="T64" fmla="*/ 742 w 749"/>
                  <a:gd name="T65" fmla="*/ 148 h 160"/>
                  <a:gd name="T66" fmla="*/ 749 w 749"/>
                  <a:gd name="T67" fmla="*/ 156 h 160"/>
                  <a:gd name="T68" fmla="*/ 718 w 749"/>
                  <a:gd name="T69" fmla="*/ 158 h 160"/>
                  <a:gd name="T70" fmla="*/ 688 w 749"/>
                  <a:gd name="T71" fmla="*/ 160 h 160"/>
                  <a:gd name="T72" fmla="*/ 657 w 749"/>
                  <a:gd name="T73" fmla="*/ 160 h 160"/>
                  <a:gd name="T74" fmla="*/ 626 w 749"/>
                  <a:gd name="T75" fmla="*/ 160 h 160"/>
                  <a:gd name="T76" fmla="*/ 595 w 749"/>
                  <a:gd name="T77" fmla="*/ 158 h 160"/>
                  <a:gd name="T78" fmla="*/ 563 w 749"/>
                  <a:gd name="T79" fmla="*/ 158 h 160"/>
                  <a:gd name="T80" fmla="*/ 531 w 749"/>
                  <a:gd name="T81" fmla="*/ 157 h 160"/>
                  <a:gd name="T82" fmla="*/ 500 w 749"/>
                  <a:gd name="T83" fmla="*/ 154 h 160"/>
                  <a:gd name="T84" fmla="*/ 469 w 749"/>
                  <a:gd name="T85" fmla="*/ 153 h 160"/>
                  <a:gd name="T86" fmla="*/ 436 w 749"/>
                  <a:gd name="T87" fmla="*/ 152 h 160"/>
                  <a:gd name="T88" fmla="*/ 405 w 749"/>
                  <a:gd name="T89" fmla="*/ 149 h 160"/>
                  <a:gd name="T90" fmla="*/ 374 w 749"/>
                  <a:gd name="T91" fmla="*/ 148 h 160"/>
                  <a:gd name="T92" fmla="*/ 343 w 749"/>
                  <a:gd name="T93" fmla="*/ 148 h 160"/>
                  <a:gd name="T94" fmla="*/ 312 w 749"/>
                  <a:gd name="T95" fmla="*/ 147 h 160"/>
                  <a:gd name="T96" fmla="*/ 282 w 749"/>
                  <a:gd name="T97" fmla="*/ 147 h 160"/>
                  <a:gd name="T98" fmla="*/ 251 w 749"/>
                  <a:gd name="T99" fmla="*/ 148 h 160"/>
                  <a:gd name="T100" fmla="*/ 0 w 749"/>
                  <a:gd name="T101" fmla="*/ 158 h 160"/>
                  <a:gd name="T102" fmla="*/ 16 w 749"/>
                  <a:gd name="T103" fmla="*/ 141 h 160"/>
                  <a:gd name="T104" fmla="*/ 31 w 749"/>
                  <a:gd name="T105" fmla="*/ 123 h 160"/>
                  <a:gd name="T106" fmla="*/ 44 w 749"/>
                  <a:gd name="T107" fmla="*/ 104 h 160"/>
                  <a:gd name="T108" fmla="*/ 53 w 749"/>
                  <a:gd name="T109" fmla="*/ 84 h 160"/>
                  <a:gd name="T110" fmla="*/ 61 w 749"/>
                  <a:gd name="T111" fmla="*/ 65 h 160"/>
                  <a:gd name="T112" fmla="*/ 67 w 749"/>
                  <a:gd name="T113" fmla="*/ 44 h 160"/>
                  <a:gd name="T114" fmla="*/ 71 w 749"/>
                  <a:gd name="T115" fmla="*/ 22 h 160"/>
                  <a:gd name="T116" fmla="*/ 74 w 749"/>
                  <a:gd name="T117" fmla="*/ 0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9"/>
                  <a:gd name="T178" fmla="*/ 0 h 160"/>
                  <a:gd name="T179" fmla="*/ 749 w 749"/>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9" h="160">
                    <a:moveTo>
                      <a:pt x="74" y="0"/>
                    </a:moveTo>
                    <a:lnTo>
                      <a:pt x="399" y="20"/>
                    </a:lnTo>
                    <a:lnTo>
                      <a:pt x="399" y="27"/>
                    </a:lnTo>
                    <a:lnTo>
                      <a:pt x="400" y="35"/>
                    </a:lnTo>
                    <a:lnTo>
                      <a:pt x="401" y="43"/>
                    </a:lnTo>
                    <a:lnTo>
                      <a:pt x="403" y="51"/>
                    </a:lnTo>
                    <a:lnTo>
                      <a:pt x="414" y="58"/>
                    </a:lnTo>
                    <a:lnTo>
                      <a:pt x="427" y="64"/>
                    </a:lnTo>
                    <a:lnTo>
                      <a:pt x="440" y="69"/>
                    </a:lnTo>
                    <a:lnTo>
                      <a:pt x="453" y="73"/>
                    </a:lnTo>
                    <a:lnTo>
                      <a:pt x="466" y="77"/>
                    </a:lnTo>
                    <a:lnTo>
                      <a:pt x="480" y="78"/>
                    </a:lnTo>
                    <a:lnTo>
                      <a:pt x="493" y="81"/>
                    </a:lnTo>
                    <a:lnTo>
                      <a:pt x="508" y="81"/>
                    </a:lnTo>
                    <a:lnTo>
                      <a:pt x="521" y="82"/>
                    </a:lnTo>
                    <a:lnTo>
                      <a:pt x="535" y="82"/>
                    </a:lnTo>
                    <a:lnTo>
                      <a:pt x="549" y="83"/>
                    </a:lnTo>
                    <a:lnTo>
                      <a:pt x="562" y="83"/>
                    </a:lnTo>
                    <a:lnTo>
                      <a:pt x="576" y="83"/>
                    </a:lnTo>
                    <a:lnTo>
                      <a:pt x="591" y="84"/>
                    </a:lnTo>
                    <a:lnTo>
                      <a:pt x="605" y="86"/>
                    </a:lnTo>
                    <a:lnTo>
                      <a:pt x="619" y="87"/>
                    </a:lnTo>
                    <a:lnTo>
                      <a:pt x="636" y="87"/>
                    </a:lnTo>
                    <a:lnTo>
                      <a:pt x="652" y="87"/>
                    </a:lnTo>
                    <a:lnTo>
                      <a:pt x="667" y="86"/>
                    </a:lnTo>
                    <a:lnTo>
                      <a:pt x="683" y="87"/>
                    </a:lnTo>
                    <a:lnTo>
                      <a:pt x="696" y="90"/>
                    </a:lnTo>
                    <a:lnTo>
                      <a:pt x="706" y="97"/>
                    </a:lnTo>
                    <a:lnTo>
                      <a:pt x="714" y="112"/>
                    </a:lnTo>
                    <a:lnTo>
                      <a:pt x="718" y="131"/>
                    </a:lnTo>
                    <a:lnTo>
                      <a:pt x="725" y="139"/>
                    </a:lnTo>
                    <a:lnTo>
                      <a:pt x="733" y="143"/>
                    </a:lnTo>
                    <a:lnTo>
                      <a:pt x="742" y="148"/>
                    </a:lnTo>
                    <a:lnTo>
                      <a:pt x="749" y="156"/>
                    </a:lnTo>
                    <a:lnTo>
                      <a:pt x="718" y="158"/>
                    </a:lnTo>
                    <a:lnTo>
                      <a:pt x="688" y="160"/>
                    </a:lnTo>
                    <a:lnTo>
                      <a:pt x="657" y="160"/>
                    </a:lnTo>
                    <a:lnTo>
                      <a:pt x="626" y="160"/>
                    </a:lnTo>
                    <a:lnTo>
                      <a:pt x="595" y="158"/>
                    </a:lnTo>
                    <a:lnTo>
                      <a:pt x="563" y="158"/>
                    </a:lnTo>
                    <a:lnTo>
                      <a:pt x="531" y="157"/>
                    </a:lnTo>
                    <a:lnTo>
                      <a:pt x="500" y="154"/>
                    </a:lnTo>
                    <a:lnTo>
                      <a:pt x="469" y="153"/>
                    </a:lnTo>
                    <a:lnTo>
                      <a:pt x="436" y="152"/>
                    </a:lnTo>
                    <a:lnTo>
                      <a:pt x="405" y="149"/>
                    </a:lnTo>
                    <a:lnTo>
                      <a:pt x="374" y="148"/>
                    </a:lnTo>
                    <a:lnTo>
                      <a:pt x="343" y="148"/>
                    </a:lnTo>
                    <a:lnTo>
                      <a:pt x="312" y="147"/>
                    </a:lnTo>
                    <a:lnTo>
                      <a:pt x="282" y="147"/>
                    </a:lnTo>
                    <a:lnTo>
                      <a:pt x="251" y="148"/>
                    </a:lnTo>
                    <a:lnTo>
                      <a:pt x="0" y="158"/>
                    </a:lnTo>
                    <a:lnTo>
                      <a:pt x="16" y="141"/>
                    </a:lnTo>
                    <a:lnTo>
                      <a:pt x="31" y="123"/>
                    </a:lnTo>
                    <a:lnTo>
                      <a:pt x="44" y="104"/>
                    </a:lnTo>
                    <a:lnTo>
                      <a:pt x="53" y="84"/>
                    </a:lnTo>
                    <a:lnTo>
                      <a:pt x="61" y="65"/>
                    </a:lnTo>
                    <a:lnTo>
                      <a:pt x="67" y="44"/>
                    </a:lnTo>
                    <a:lnTo>
                      <a:pt x="71" y="22"/>
                    </a:lnTo>
                    <a:lnTo>
                      <a:pt x="74" y="0"/>
                    </a:lnTo>
                    <a:close/>
                  </a:path>
                </a:pathLst>
              </a:custGeom>
              <a:solidFill>
                <a:srgbClr val="6D99C1"/>
              </a:solidFill>
              <a:ln w="9525">
                <a:noFill/>
                <a:round/>
                <a:headEnd/>
                <a:tailEnd/>
              </a:ln>
            </p:spPr>
            <p:txBody>
              <a:bodyPr/>
              <a:lstStyle/>
              <a:p>
                <a:endParaRPr lang="en-US"/>
              </a:p>
            </p:txBody>
          </p:sp>
          <p:sp>
            <p:nvSpPr>
              <p:cNvPr id="462" name="Freeform 26"/>
              <p:cNvSpPr>
                <a:spLocks/>
              </p:cNvSpPr>
              <p:nvPr/>
            </p:nvSpPr>
            <p:spPr bwMode="auto">
              <a:xfrm>
                <a:off x="3771" y="3225"/>
                <a:ext cx="51" cy="238"/>
              </a:xfrm>
              <a:custGeom>
                <a:avLst/>
                <a:gdLst>
                  <a:gd name="T0" fmla="*/ 146 w 152"/>
                  <a:gd name="T1" fmla="*/ 105 h 714"/>
                  <a:gd name="T2" fmla="*/ 145 w 152"/>
                  <a:gd name="T3" fmla="*/ 99 h 714"/>
                  <a:gd name="T4" fmla="*/ 142 w 152"/>
                  <a:gd name="T5" fmla="*/ 82 h 714"/>
                  <a:gd name="T6" fmla="*/ 138 w 152"/>
                  <a:gd name="T7" fmla="*/ 60 h 714"/>
                  <a:gd name="T8" fmla="*/ 132 w 152"/>
                  <a:gd name="T9" fmla="*/ 37 h 714"/>
                  <a:gd name="T10" fmla="*/ 124 w 152"/>
                  <a:gd name="T11" fmla="*/ 16 h 714"/>
                  <a:gd name="T12" fmla="*/ 115 w 152"/>
                  <a:gd name="T13" fmla="*/ 2 h 714"/>
                  <a:gd name="T14" fmla="*/ 106 w 152"/>
                  <a:gd name="T15" fmla="*/ 0 h 714"/>
                  <a:gd name="T16" fmla="*/ 94 w 152"/>
                  <a:gd name="T17" fmla="*/ 15 h 714"/>
                  <a:gd name="T18" fmla="*/ 79 w 152"/>
                  <a:gd name="T19" fmla="*/ 57 h 714"/>
                  <a:gd name="T20" fmla="*/ 72 w 152"/>
                  <a:gd name="T21" fmla="*/ 92 h 714"/>
                  <a:gd name="T22" fmla="*/ 72 w 152"/>
                  <a:gd name="T23" fmla="*/ 125 h 714"/>
                  <a:gd name="T24" fmla="*/ 72 w 152"/>
                  <a:gd name="T25" fmla="*/ 159 h 714"/>
                  <a:gd name="T26" fmla="*/ 69 w 152"/>
                  <a:gd name="T27" fmla="*/ 175 h 714"/>
                  <a:gd name="T28" fmla="*/ 63 w 152"/>
                  <a:gd name="T29" fmla="*/ 188 h 714"/>
                  <a:gd name="T30" fmla="*/ 54 w 152"/>
                  <a:gd name="T31" fmla="*/ 200 h 714"/>
                  <a:gd name="T32" fmla="*/ 44 w 152"/>
                  <a:gd name="T33" fmla="*/ 212 h 714"/>
                  <a:gd name="T34" fmla="*/ 32 w 152"/>
                  <a:gd name="T35" fmla="*/ 223 h 714"/>
                  <a:gd name="T36" fmla="*/ 20 w 152"/>
                  <a:gd name="T37" fmla="*/ 238 h 714"/>
                  <a:gd name="T38" fmla="*/ 10 w 152"/>
                  <a:gd name="T39" fmla="*/ 254 h 714"/>
                  <a:gd name="T40" fmla="*/ 3 w 152"/>
                  <a:gd name="T41" fmla="*/ 275 h 714"/>
                  <a:gd name="T42" fmla="*/ 2 w 152"/>
                  <a:gd name="T43" fmla="*/ 295 h 714"/>
                  <a:gd name="T44" fmla="*/ 6 w 152"/>
                  <a:gd name="T45" fmla="*/ 310 h 714"/>
                  <a:gd name="T46" fmla="*/ 12 w 152"/>
                  <a:gd name="T47" fmla="*/ 323 h 714"/>
                  <a:gd name="T48" fmla="*/ 22 w 152"/>
                  <a:gd name="T49" fmla="*/ 333 h 714"/>
                  <a:gd name="T50" fmla="*/ 31 w 152"/>
                  <a:gd name="T51" fmla="*/ 345 h 714"/>
                  <a:gd name="T52" fmla="*/ 37 w 152"/>
                  <a:gd name="T53" fmla="*/ 359 h 714"/>
                  <a:gd name="T54" fmla="*/ 41 w 152"/>
                  <a:gd name="T55" fmla="*/ 375 h 714"/>
                  <a:gd name="T56" fmla="*/ 38 w 152"/>
                  <a:gd name="T57" fmla="*/ 397 h 714"/>
                  <a:gd name="T58" fmla="*/ 33 w 152"/>
                  <a:gd name="T59" fmla="*/ 416 h 714"/>
                  <a:gd name="T60" fmla="*/ 25 w 152"/>
                  <a:gd name="T61" fmla="*/ 431 h 714"/>
                  <a:gd name="T62" fmla="*/ 18 w 152"/>
                  <a:gd name="T63" fmla="*/ 440 h 714"/>
                  <a:gd name="T64" fmla="*/ 10 w 152"/>
                  <a:gd name="T65" fmla="*/ 449 h 714"/>
                  <a:gd name="T66" fmla="*/ 3 w 152"/>
                  <a:gd name="T67" fmla="*/ 459 h 714"/>
                  <a:gd name="T68" fmla="*/ 0 w 152"/>
                  <a:gd name="T69" fmla="*/ 475 h 714"/>
                  <a:gd name="T70" fmla="*/ 0 w 152"/>
                  <a:gd name="T71" fmla="*/ 495 h 714"/>
                  <a:gd name="T72" fmla="*/ 3 w 152"/>
                  <a:gd name="T73" fmla="*/ 526 h 714"/>
                  <a:gd name="T74" fmla="*/ 11 w 152"/>
                  <a:gd name="T75" fmla="*/ 567 h 714"/>
                  <a:gd name="T76" fmla="*/ 19 w 152"/>
                  <a:gd name="T77" fmla="*/ 608 h 714"/>
                  <a:gd name="T78" fmla="*/ 27 w 152"/>
                  <a:gd name="T79" fmla="*/ 647 h 714"/>
                  <a:gd name="T80" fmla="*/ 36 w 152"/>
                  <a:gd name="T81" fmla="*/ 681 h 714"/>
                  <a:gd name="T82" fmla="*/ 44 w 152"/>
                  <a:gd name="T83" fmla="*/ 704 h 714"/>
                  <a:gd name="T84" fmla="*/ 51 w 152"/>
                  <a:gd name="T85" fmla="*/ 714 h 714"/>
                  <a:gd name="T86" fmla="*/ 57 w 152"/>
                  <a:gd name="T87" fmla="*/ 705 h 714"/>
                  <a:gd name="T88" fmla="*/ 60 w 152"/>
                  <a:gd name="T89" fmla="*/ 675 h 714"/>
                  <a:gd name="T90" fmla="*/ 62 w 152"/>
                  <a:gd name="T91" fmla="*/ 585 h 714"/>
                  <a:gd name="T92" fmla="*/ 60 w 152"/>
                  <a:gd name="T93" fmla="*/ 495 h 714"/>
                  <a:gd name="T94" fmla="*/ 64 w 152"/>
                  <a:gd name="T95" fmla="*/ 422 h 714"/>
                  <a:gd name="T96" fmla="*/ 81 w 152"/>
                  <a:gd name="T97" fmla="*/ 377 h 714"/>
                  <a:gd name="T98" fmla="*/ 94 w 152"/>
                  <a:gd name="T99" fmla="*/ 368 h 714"/>
                  <a:gd name="T100" fmla="*/ 107 w 152"/>
                  <a:gd name="T101" fmla="*/ 361 h 714"/>
                  <a:gd name="T102" fmla="*/ 117 w 152"/>
                  <a:gd name="T103" fmla="*/ 354 h 714"/>
                  <a:gd name="T104" fmla="*/ 128 w 152"/>
                  <a:gd name="T105" fmla="*/ 346 h 714"/>
                  <a:gd name="T106" fmla="*/ 137 w 152"/>
                  <a:gd name="T107" fmla="*/ 339 h 714"/>
                  <a:gd name="T108" fmla="*/ 143 w 152"/>
                  <a:gd name="T109" fmla="*/ 328 h 714"/>
                  <a:gd name="T110" fmla="*/ 149 w 152"/>
                  <a:gd name="T111" fmla="*/ 314 h 714"/>
                  <a:gd name="T112" fmla="*/ 151 w 152"/>
                  <a:gd name="T113" fmla="*/ 296 h 714"/>
                  <a:gd name="T114" fmla="*/ 152 w 152"/>
                  <a:gd name="T115" fmla="*/ 241 h 714"/>
                  <a:gd name="T116" fmla="*/ 151 w 152"/>
                  <a:gd name="T117" fmla="*/ 179 h 714"/>
                  <a:gd name="T118" fmla="*/ 147 w 152"/>
                  <a:gd name="T119" fmla="*/ 127 h 714"/>
                  <a:gd name="T120" fmla="*/ 146 w 152"/>
                  <a:gd name="T121" fmla="*/ 105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714"/>
                  <a:gd name="T185" fmla="*/ 152 w 152"/>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714">
                    <a:moveTo>
                      <a:pt x="146" y="105"/>
                    </a:moveTo>
                    <a:lnTo>
                      <a:pt x="145" y="99"/>
                    </a:lnTo>
                    <a:lnTo>
                      <a:pt x="142" y="82"/>
                    </a:lnTo>
                    <a:lnTo>
                      <a:pt x="138" y="60"/>
                    </a:lnTo>
                    <a:lnTo>
                      <a:pt x="132" y="37"/>
                    </a:lnTo>
                    <a:lnTo>
                      <a:pt x="124" y="16"/>
                    </a:lnTo>
                    <a:lnTo>
                      <a:pt x="115" y="2"/>
                    </a:lnTo>
                    <a:lnTo>
                      <a:pt x="106" y="0"/>
                    </a:lnTo>
                    <a:lnTo>
                      <a:pt x="94" y="15"/>
                    </a:lnTo>
                    <a:lnTo>
                      <a:pt x="79" y="57"/>
                    </a:lnTo>
                    <a:lnTo>
                      <a:pt x="72" y="92"/>
                    </a:lnTo>
                    <a:lnTo>
                      <a:pt x="72" y="125"/>
                    </a:lnTo>
                    <a:lnTo>
                      <a:pt x="72" y="159"/>
                    </a:lnTo>
                    <a:lnTo>
                      <a:pt x="69" y="175"/>
                    </a:lnTo>
                    <a:lnTo>
                      <a:pt x="63" y="188"/>
                    </a:lnTo>
                    <a:lnTo>
                      <a:pt x="54" y="200"/>
                    </a:lnTo>
                    <a:lnTo>
                      <a:pt x="44" y="212"/>
                    </a:lnTo>
                    <a:lnTo>
                      <a:pt x="32" y="223"/>
                    </a:lnTo>
                    <a:lnTo>
                      <a:pt x="20" y="238"/>
                    </a:lnTo>
                    <a:lnTo>
                      <a:pt x="10" y="254"/>
                    </a:lnTo>
                    <a:lnTo>
                      <a:pt x="3" y="275"/>
                    </a:lnTo>
                    <a:lnTo>
                      <a:pt x="2" y="295"/>
                    </a:lnTo>
                    <a:lnTo>
                      <a:pt x="6" y="310"/>
                    </a:lnTo>
                    <a:lnTo>
                      <a:pt x="12" y="323"/>
                    </a:lnTo>
                    <a:lnTo>
                      <a:pt x="22" y="333"/>
                    </a:lnTo>
                    <a:lnTo>
                      <a:pt x="31" y="345"/>
                    </a:lnTo>
                    <a:lnTo>
                      <a:pt x="37" y="359"/>
                    </a:lnTo>
                    <a:lnTo>
                      <a:pt x="41" y="375"/>
                    </a:lnTo>
                    <a:lnTo>
                      <a:pt x="38" y="397"/>
                    </a:lnTo>
                    <a:lnTo>
                      <a:pt x="33" y="416"/>
                    </a:lnTo>
                    <a:lnTo>
                      <a:pt x="25" y="431"/>
                    </a:lnTo>
                    <a:lnTo>
                      <a:pt x="18" y="440"/>
                    </a:lnTo>
                    <a:lnTo>
                      <a:pt x="10" y="449"/>
                    </a:lnTo>
                    <a:lnTo>
                      <a:pt x="3" y="459"/>
                    </a:lnTo>
                    <a:lnTo>
                      <a:pt x="0" y="475"/>
                    </a:lnTo>
                    <a:lnTo>
                      <a:pt x="0" y="495"/>
                    </a:lnTo>
                    <a:lnTo>
                      <a:pt x="3" y="526"/>
                    </a:lnTo>
                    <a:lnTo>
                      <a:pt x="11" y="567"/>
                    </a:lnTo>
                    <a:lnTo>
                      <a:pt x="19" y="608"/>
                    </a:lnTo>
                    <a:lnTo>
                      <a:pt x="27" y="647"/>
                    </a:lnTo>
                    <a:lnTo>
                      <a:pt x="36" y="681"/>
                    </a:lnTo>
                    <a:lnTo>
                      <a:pt x="44" y="704"/>
                    </a:lnTo>
                    <a:lnTo>
                      <a:pt x="51" y="714"/>
                    </a:lnTo>
                    <a:lnTo>
                      <a:pt x="57" y="705"/>
                    </a:lnTo>
                    <a:lnTo>
                      <a:pt x="60" y="675"/>
                    </a:lnTo>
                    <a:lnTo>
                      <a:pt x="62" y="585"/>
                    </a:lnTo>
                    <a:lnTo>
                      <a:pt x="60" y="495"/>
                    </a:lnTo>
                    <a:lnTo>
                      <a:pt x="64" y="422"/>
                    </a:lnTo>
                    <a:lnTo>
                      <a:pt x="81" y="377"/>
                    </a:lnTo>
                    <a:lnTo>
                      <a:pt x="94" y="368"/>
                    </a:lnTo>
                    <a:lnTo>
                      <a:pt x="107" y="361"/>
                    </a:lnTo>
                    <a:lnTo>
                      <a:pt x="117" y="354"/>
                    </a:lnTo>
                    <a:lnTo>
                      <a:pt x="128" y="346"/>
                    </a:lnTo>
                    <a:lnTo>
                      <a:pt x="137" y="339"/>
                    </a:lnTo>
                    <a:lnTo>
                      <a:pt x="143" y="328"/>
                    </a:lnTo>
                    <a:lnTo>
                      <a:pt x="149" y="314"/>
                    </a:lnTo>
                    <a:lnTo>
                      <a:pt x="151" y="296"/>
                    </a:lnTo>
                    <a:lnTo>
                      <a:pt x="152" y="241"/>
                    </a:lnTo>
                    <a:lnTo>
                      <a:pt x="151" y="179"/>
                    </a:lnTo>
                    <a:lnTo>
                      <a:pt x="147" y="127"/>
                    </a:lnTo>
                    <a:lnTo>
                      <a:pt x="146" y="105"/>
                    </a:lnTo>
                    <a:close/>
                  </a:path>
                </a:pathLst>
              </a:custGeom>
              <a:solidFill>
                <a:srgbClr val="5E9EFF"/>
              </a:solidFill>
              <a:ln w="9525">
                <a:noFill/>
                <a:round/>
                <a:headEnd/>
                <a:tailEnd/>
              </a:ln>
            </p:spPr>
            <p:txBody>
              <a:bodyPr/>
              <a:lstStyle/>
              <a:p>
                <a:endParaRPr lang="en-US"/>
              </a:p>
            </p:txBody>
          </p:sp>
          <p:sp>
            <p:nvSpPr>
              <p:cNvPr id="463" name="Freeform 27"/>
              <p:cNvSpPr>
                <a:spLocks/>
              </p:cNvSpPr>
              <p:nvPr/>
            </p:nvSpPr>
            <p:spPr bwMode="auto">
              <a:xfrm>
                <a:off x="3659" y="3076"/>
                <a:ext cx="50" cy="6"/>
              </a:xfrm>
              <a:custGeom>
                <a:avLst/>
                <a:gdLst>
                  <a:gd name="T0" fmla="*/ 149 w 149"/>
                  <a:gd name="T1" fmla="*/ 16 h 16"/>
                  <a:gd name="T2" fmla="*/ 0 w 149"/>
                  <a:gd name="T3" fmla="*/ 16 h 16"/>
                  <a:gd name="T4" fmla="*/ 9 w 149"/>
                  <a:gd name="T5" fmla="*/ 13 h 16"/>
                  <a:gd name="T6" fmla="*/ 21 w 149"/>
                  <a:gd name="T7" fmla="*/ 9 h 16"/>
                  <a:gd name="T8" fmla="*/ 34 w 149"/>
                  <a:gd name="T9" fmla="*/ 5 h 16"/>
                  <a:gd name="T10" fmla="*/ 46 w 149"/>
                  <a:gd name="T11" fmla="*/ 2 h 16"/>
                  <a:gd name="T12" fmla="*/ 61 w 149"/>
                  <a:gd name="T13" fmla="*/ 1 h 16"/>
                  <a:gd name="T14" fmla="*/ 75 w 149"/>
                  <a:gd name="T15" fmla="*/ 0 h 16"/>
                  <a:gd name="T16" fmla="*/ 91 w 149"/>
                  <a:gd name="T17" fmla="*/ 0 h 16"/>
                  <a:gd name="T18" fmla="*/ 105 w 149"/>
                  <a:gd name="T19" fmla="*/ 0 h 16"/>
                  <a:gd name="T20" fmla="*/ 111 w 149"/>
                  <a:gd name="T21" fmla="*/ 1 h 16"/>
                  <a:gd name="T22" fmla="*/ 118 w 149"/>
                  <a:gd name="T23" fmla="*/ 2 h 16"/>
                  <a:gd name="T24" fmla="*/ 124 w 149"/>
                  <a:gd name="T25" fmla="*/ 3 h 16"/>
                  <a:gd name="T26" fmla="*/ 129 w 149"/>
                  <a:gd name="T27" fmla="*/ 5 h 16"/>
                  <a:gd name="T28" fmla="*/ 135 w 149"/>
                  <a:gd name="T29" fmla="*/ 7 h 16"/>
                  <a:gd name="T30" fmla="*/ 140 w 149"/>
                  <a:gd name="T31" fmla="*/ 10 h 16"/>
                  <a:gd name="T32" fmla="*/ 145 w 149"/>
                  <a:gd name="T33" fmla="*/ 13 h 16"/>
                  <a:gd name="T34" fmla="*/ 149 w 149"/>
                  <a:gd name="T35" fmla="*/ 1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6"/>
                  <a:gd name="T56" fmla="*/ 149 w 14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6">
                    <a:moveTo>
                      <a:pt x="149" y="16"/>
                    </a:moveTo>
                    <a:lnTo>
                      <a:pt x="0" y="16"/>
                    </a:lnTo>
                    <a:lnTo>
                      <a:pt x="9" y="13"/>
                    </a:lnTo>
                    <a:lnTo>
                      <a:pt x="21" y="9"/>
                    </a:lnTo>
                    <a:lnTo>
                      <a:pt x="34" y="5"/>
                    </a:lnTo>
                    <a:lnTo>
                      <a:pt x="46" y="2"/>
                    </a:lnTo>
                    <a:lnTo>
                      <a:pt x="61" y="1"/>
                    </a:lnTo>
                    <a:lnTo>
                      <a:pt x="75" y="0"/>
                    </a:lnTo>
                    <a:lnTo>
                      <a:pt x="91" y="0"/>
                    </a:lnTo>
                    <a:lnTo>
                      <a:pt x="105" y="0"/>
                    </a:lnTo>
                    <a:lnTo>
                      <a:pt x="111" y="1"/>
                    </a:lnTo>
                    <a:lnTo>
                      <a:pt x="118" y="2"/>
                    </a:lnTo>
                    <a:lnTo>
                      <a:pt x="124" y="3"/>
                    </a:lnTo>
                    <a:lnTo>
                      <a:pt x="129" y="5"/>
                    </a:lnTo>
                    <a:lnTo>
                      <a:pt x="135" y="7"/>
                    </a:lnTo>
                    <a:lnTo>
                      <a:pt x="140" y="10"/>
                    </a:lnTo>
                    <a:lnTo>
                      <a:pt x="145" y="13"/>
                    </a:lnTo>
                    <a:lnTo>
                      <a:pt x="149" y="16"/>
                    </a:lnTo>
                    <a:close/>
                  </a:path>
                </a:pathLst>
              </a:custGeom>
              <a:solidFill>
                <a:srgbClr val="B5F7EA"/>
              </a:solidFill>
              <a:ln w="9525">
                <a:noFill/>
                <a:round/>
                <a:headEnd/>
                <a:tailEnd/>
              </a:ln>
            </p:spPr>
            <p:txBody>
              <a:bodyPr/>
              <a:lstStyle/>
              <a:p>
                <a:endParaRPr lang="en-US"/>
              </a:p>
            </p:txBody>
          </p:sp>
          <p:sp>
            <p:nvSpPr>
              <p:cNvPr id="464" name="Freeform 28"/>
              <p:cNvSpPr>
                <a:spLocks/>
              </p:cNvSpPr>
              <p:nvPr/>
            </p:nvSpPr>
            <p:spPr bwMode="auto">
              <a:xfrm>
                <a:off x="3654" y="3082"/>
                <a:ext cx="64" cy="40"/>
              </a:xfrm>
              <a:custGeom>
                <a:avLst/>
                <a:gdLst>
                  <a:gd name="T0" fmla="*/ 16 w 192"/>
                  <a:gd name="T1" fmla="*/ 0 h 121"/>
                  <a:gd name="T2" fmla="*/ 165 w 192"/>
                  <a:gd name="T3" fmla="*/ 0 h 121"/>
                  <a:gd name="T4" fmla="*/ 182 w 192"/>
                  <a:gd name="T5" fmla="*/ 19 h 121"/>
                  <a:gd name="T6" fmla="*/ 190 w 192"/>
                  <a:gd name="T7" fmla="*/ 43 h 121"/>
                  <a:gd name="T8" fmla="*/ 192 w 192"/>
                  <a:gd name="T9" fmla="*/ 76 h 121"/>
                  <a:gd name="T10" fmla="*/ 191 w 192"/>
                  <a:gd name="T11" fmla="*/ 114 h 121"/>
                  <a:gd name="T12" fmla="*/ 190 w 192"/>
                  <a:gd name="T13" fmla="*/ 116 h 121"/>
                  <a:gd name="T14" fmla="*/ 188 w 192"/>
                  <a:gd name="T15" fmla="*/ 117 h 121"/>
                  <a:gd name="T16" fmla="*/ 188 w 192"/>
                  <a:gd name="T17" fmla="*/ 120 h 121"/>
                  <a:gd name="T18" fmla="*/ 188 w 192"/>
                  <a:gd name="T19" fmla="*/ 121 h 121"/>
                  <a:gd name="T20" fmla="*/ 148 w 192"/>
                  <a:gd name="T21" fmla="*/ 121 h 121"/>
                  <a:gd name="T22" fmla="*/ 147 w 192"/>
                  <a:gd name="T23" fmla="*/ 107 h 121"/>
                  <a:gd name="T24" fmla="*/ 145 w 192"/>
                  <a:gd name="T25" fmla="*/ 94 h 121"/>
                  <a:gd name="T26" fmla="*/ 144 w 192"/>
                  <a:gd name="T27" fmla="*/ 82 h 121"/>
                  <a:gd name="T28" fmla="*/ 143 w 192"/>
                  <a:gd name="T29" fmla="*/ 74 h 121"/>
                  <a:gd name="T30" fmla="*/ 138 w 192"/>
                  <a:gd name="T31" fmla="*/ 60 h 121"/>
                  <a:gd name="T32" fmla="*/ 127 w 192"/>
                  <a:gd name="T33" fmla="*/ 51 h 121"/>
                  <a:gd name="T34" fmla="*/ 113 w 192"/>
                  <a:gd name="T35" fmla="*/ 44 h 121"/>
                  <a:gd name="T36" fmla="*/ 96 w 192"/>
                  <a:gd name="T37" fmla="*/ 42 h 121"/>
                  <a:gd name="T38" fmla="*/ 77 w 192"/>
                  <a:gd name="T39" fmla="*/ 39 h 121"/>
                  <a:gd name="T40" fmla="*/ 56 w 192"/>
                  <a:gd name="T41" fmla="*/ 38 h 121"/>
                  <a:gd name="T42" fmla="*/ 35 w 192"/>
                  <a:gd name="T43" fmla="*/ 34 h 121"/>
                  <a:gd name="T44" fmla="*/ 16 w 192"/>
                  <a:gd name="T45" fmla="*/ 29 h 121"/>
                  <a:gd name="T46" fmla="*/ 3 w 192"/>
                  <a:gd name="T47" fmla="*/ 22 h 121"/>
                  <a:gd name="T48" fmla="*/ 0 w 192"/>
                  <a:gd name="T49" fmla="*/ 15 h 121"/>
                  <a:gd name="T50" fmla="*/ 4 w 192"/>
                  <a:gd name="T51" fmla="*/ 8 h 121"/>
                  <a:gd name="T52" fmla="*/ 16 w 192"/>
                  <a:gd name="T53" fmla="*/ 0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21"/>
                  <a:gd name="T83" fmla="*/ 192 w 19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21">
                    <a:moveTo>
                      <a:pt x="16" y="0"/>
                    </a:moveTo>
                    <a:lnTo>
                      <a:pt x="165" y="0"/>
                    </a:lnTo>
                    <a:lnTo>
                      <a:pt x="182" y="19"/>
                    </a:lnTo>
                    <a:lnTo>
                      <a:pt x="190" y="43"/>
                    </a:lnTo>
                    <a:lnTo>
                      <a:pt x="192" y="76"/>
                    </a:lnTo>
                    <a:lnTo>
                      <a:pt x="191" y="114"/>
                    </a:lnTo>
                    <a:lnTo>
                      <a:pt x="190" y="116"/>
                    </a:lnTo>
                    <a:lnTo>
                      <a:pt x="188" y="117"/>
                    </a:lnTo>
                    <a:lnTo>
                      <a:pt x="188" y="120"/>
                    </a:lnTo>
                    <a:lnTo>
                      <a:pt x="188" y="121"/>
                    </a:lnTo>
                    <a:lnTo>
                      <a:pt x="148" y="121"/>
                    </a:lnTo>
                    <a:lnTo>
                      <a:pt x="147" y="107"/>
                    </a:lnTo>
                    <a:lnTo>
                      <a:pt x="145" y="94"/>
                    </a:lnTo>
                    <a:lnTo>
                      <a:pt x="144" y="82"/>
                    </a:lnTo>
                    <a:lnTo>
                      <a:pt x="143" y="74"/>
                    </a:lnTo>
                    <a:lnTo>
                      <a:pt x="138" y="60"/>
                    </a:lnTo>
                    <a:lnTo>
                      <a:pt x="127" y="51"/>
                    </a:lnTo>
                    <a:lnTo>
                      <a:pt x="113" y="44"/>
                    </a:lnTo>
                    <a:lnTo>
                      <a:pt x="96" y="42"/>
                    </a:lnTo>
                    <a:lnTo>
                      <a:pt x="77" y="39"/>
                    </a:lnTo>
                    <a:lnTo>
                      <a:pt x="56" y="38"/>
                    </a:lnTo>
                    <a:lnTo>
                      <a:pt x="35" y="34"/>
                    </a:lnTo>
                    <a:lnTo>
                      <a:pt x="16" y="29"/>
                    </a:lnTo>
                    <a:lnTo>
                      <a:pt x="3" y="22"/>
                    </a:lnTo>
                    <a:lnTo>
                      <a:pt x="0" y="15"/>
                    </a:lnTo>
                    <a:lnTo>
                      <a:pt x="4" y="8"/>
                    </a:lnTo>
                    <a:lnTo>
                      <a:pt x="16" y="0"/>
                    </a:lnTo>
                    <a:close/>
                  </a:path>
                </a:pathLst>
              </a:custGeom>
              <a:solidFill>
                <a:srgbClr val="B5F7EA"/>
              </a:solidFill>
              <a:ln w="9525">
                <a:noFill/>
                <a:round/>
                <a:headEnd/>
                <a:tailEnd/>
              </a:ln>
            </p:spPr>
            <p:txBody>
              <a:bodyPr/>
              <a:lstStyle/>
              <a:p>
                <a:endParaRPr lang="en-US"/>
              </a:p>
            </p:txBody>
          </p:sp>
          <p:sp>
            <p:nvSpPr>
              <p:cNvPr id="465" name="Freeform 29"/>
              <p:cNvSpPr>
                <a:spLocks/>
              </p:cNvSpPr>
              <p:nvPr/>
            </p:nvSpPr>
            <p:spPr bwMode="auto">
              <a:xfrm>
                <a:off x="3703" y="3122"/>
                <a:ext cx="18" cy="41"/>
              </a:xfrm>
              <a:custGeom>
                <a:avLst/>
                <a:gdLst>
                  <a:gd name="T0" fmla="*/ 0 w 53"/>
                  <a:gd name="T1" fmla="*/ 0 h 122"/>
                  <a:gd name="T2" fmla="*/ 40 w 53"/>
                  <a:gd name="T3" fmla="*/ 0 h 122"/>
                  <a:gd name="T4" fmla="*/ 40 w 53"/>
                  <a:gd name="T5" fmla="*/ 32 h 122"/>
                  <a:gd name="T6" fmla="*/ 42 w 53"/>
                  <a:gd name="T7" fmla="*/ 63 h 122"/>
                  <a:gd name="T8" fmla="*/ 47 w 53"/>
                  <a:gd name="T9" fmla="*/ 93 h 122"/>
                  <a:gd name="T10" fmla="*/ 53 w 53"/>
                  <a:gd name="T11" fmla="*/ 122 h 122"/>
                  <a:gd name="T12" fmla="*/ 3 w 53"/>
                  <a:gd name="T13" fmla="*/ 122 h 122"/>
                  <a:gd name="T14" fmla="*/ 3 w 53"/>
                  <a:gd name="T15" fmla="*/ 87 h 122"/>
                  <a:gd name="T16" fmla="*/ 1 w 53"/>
                  <a:gd name="T17" fmla="*/ 54 h 122"/>
                  <a:gd name="T18" fmla="*/ 0 w 53"/>
                  <a:gd name="T19" fmla="*/ 26 h 122"/>
                  <a:gd name="T20" fmla="*/ 0 w 53"/>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22"/>
                  <a:gd name="T35" fmla="*/ 53 w 53"/>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22">
                    <a:moveTo>
                      <a:pt x="0" y="0"/>
                    </a:moveTo>
                    <a:lnTo>
                      <a:pt x="40" y="0"/>
                    </a:lnTo>
                    <a:lnTo>
                      <a:pt x="40" y="32"/>
                    </a:lnTo>
                    <a:lnTo>
                      <a:pt x="42" y="63"/>
                    </a:lnTo>
                    <a:lnTo>
                      <a:pt x="47" y="93"/>
                    </a:lnTo>
                    <a:lnTo>
                      <a:pt x="53" y="122"/>
                    </a:lnTo>
                    <a:lnTo>
                      <a:pt x="3" y="122"/>
                    </a:lnTo>
                    <a:lnTo>
                      <a:pt x="3" y="87"/>
                    </a:lnTo>
                    <a:lnTo>
                      <a:pt x="1" y="54"/>
                    </a:lnTo>
                    <a:lnTo>
                      <a:pt x="0" y="26"/>
                    </a:lnTo>
                    <a:lnTo>
                      <a:pt x="0" y="0"/>
                    </a:lnTo>
                    <a:close/>
                  </a:path>
                </a:pathLst>
              </a:custGeom>
              <a:solidFill>
                <a:srgbClr val="A3F4ED"/>
              </a:solidFill>
              <a:ln w="9525">
                <a:noFill/>
                <a:round/>
                <a:headEnd/>
                <a:tailEnd/>
              </a:ln>
            </p:spPr>
            <p:txBody>
              <a:bodyPr/>
              <a:lstStyle/>
              <a:p>
                <a:endParaRPr lang="en-US"/>
              </a:p>
            </p:txBody>
          </p:sp>
          <p:sp>
            <p:nvSpPr>
              <p:cNvPr id="466" name="Freeform 30"/>
              <p:cNvSpPr>
                <a:spLocks/>
              </p:cNvSpPr>
              <p:nvPr/>
            </p:nvSpPr>
            <p:spPr bwMode="auto">
              <a:xfrm>
                <a:off x="3704" y="3163"/>
                <a:ext cx="35" cy="40"/>
              </a:xfrm>
              <a:custGeom>
                <a:avLst/>
                <a:gdLst>
                  <a:gd name="T0" fmla="*/ 0 w 105"/>
                  <a:gd name="T1" fmla="*/ 0 h 121"/>
                  <a:gd name="T2" fmla="*/ 50 w 105"/>
                  <a:gd name="T3" fmla="*/ 0 h 121"/>
                  <a:gd name="T4" fmla="*/ 57 w 105"/>
                  <a:gd name="T5" fmla="*/ 16 h 121"/>
                  <a:gd name="T6" fmla="*/ 64 w 105"/>
                  <a:gd name="T7" fmla="*/ 33 h 121"/>
                  <a:gd name="T8" fmla="*/ 73 w 105"/>
                  <a:gd name="T9" fmla="*/ 50 h 121"/>
                  <a:gd name="T10" fmla="*/ 85 w 105"/>
                  <a:gd name="T11" fmla="*/ 67 h 121"/>
                  <a:gd name="T12" fmla="*/ 93 w 105"/>
                  <a:gd name="T13" fmla="*/ 81 h 121"/>
                  <a:gd name="T14" fmla="*/ 99 w 105"/>
                  <a:gd name="T15" fmla="*/ 96 h 121"/>
                  <a:gd name="T16" fmla="*/ 103 w 105"/>
                  <a:gd name="T17" fmla="*/ 108 h 121"/>
                  <a:gd name="T18" fmla="*/ 105 w 105"/>
                  <a:gd name="T19" fmla="*/ 121 h 121"/>
                  <a:gd name="T20" fmla="*/ 2 w 105"/>
                  <a:gd name="T21" fmla="*/ 121 h 121"/>
                  <a:gd name="T22" fmla="*/ 1 w 105"/>
                  <a:gd name="T23" fmla="*/ 89 h 121"/>
                  <a:gd name="T24" fmla="*/ 0 w 105"/>
                  <a:gd name="T25" fmla="*/ 58 h 121"/>
                  <a:gd name="T26" fmla="*/ 0 w 105"/>
                  <a:gd name="T27" fmla="*/ 28 h 121"/>
                  <a:gd name="T28" fmla="*/ 0 w 105"/>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21"/>
                  <a:gd name="T47" fmla="*/ 105 w 105"/>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21">
                    <a:moveTo>
                      <a:pt x="0" y="0"/>
                    </a:moveTo>
                    <a:lnTo>
                      <a:pt x="50" y="0"/>
                    </a:lnTo>
                    <a:lnTo>
                      <a:pt x="57" y="16"/>
                    </a:lnTo>
                    <a:lnTo>
                      <a:pt x="64" y="33"/>
                    </a:lnTo>
                    <a:lnTo>
                      <a:pt x="73" y="50"/>
                    </a:lnTo>
                    <a:lnTo>
                      <a:pt x="85" y="67"/>
                    </a:lnTo>
                    <a:lnTo>
                      <a:pt x="93" y="81"/>
                    </a:lnTo>
                    <a:lnTo>
                      <a:pt x="99" y="96"/>
                    </a:lnTo>
                    <a:lnTo>
                      <a:pt x="103" y="108"/>
                    </a:lnTo>
                    <a:lnTo>
                      <a:pt x="105" y="121"/>
                    </a:lnTo>
                    <a:lnTo>
                      <a:pt x="2" y="121"/>
                    </a:lnTo>
                    <a:lnTo>
                      <a:pt x="1" y="89"/>
                    </a:lnTo>
                    <a:lnTo>
                      <a:pt x="0" y="58"/>
                    </a:lnTo>
                    <a:lnTo>
                      <a:pt x="0" y="28"/>
                    </a:lnTo>
                    <a:lnTo>
                      <a:pt x="0" y="0"/>
                    </a:lnTo>
                    <a:close/>
                  </a:path>
                </a:pathLst>
              </a:custGeom>
              <a:solidFill>
                <a:srgbClr val="91F2F2"/>
              </a:solidFill>
              <a:ln w="9525">
                <a:noFill/>
                <a:round/>
                <a:headEnd/>
                <a:tailEnd/>
              </a:ln>
            </p:spPr>
            <p:txBody>
              <a:bodyPr/>
              <a:lstStyle/>
              <a:p>
                <a:endParaRPr lang="en-US"/>
              </a:p>
            </p:txBody>
          </p:sp>
          <p:sp>
            <p:nvSpPr>
              <p:cNvPr id="467" name="Freeform 31"/>
              <p:cNvSpPr>
                <a:spLocks/>
              </p:cNvSpPr>
              <p:nvPr/>
            </p:nvSpPr>
            <p:spPr bwMode="auto">
              <a:xfrm>
                <a:off x="3705" y="3203"/>
                <a:ext cx="34" cy="41"/>
              </a:xfrm>
              <a:custGeom>
                <a:avLst/>
                <a:gdLst>
                  <a:gd name="T0" fmla="*/ 0 w 103"/>
                  <a:gd name="T1" fmla="*/ 0 h 122"/>
                  <a:gd name="T2" fmla="*/ 103 w 103"/>
                  <a:gd name="T3" fmla="*/ 0 h 122"/>
                  <a:gd name="T4" fmla="*/ 100 w 103"/>
                  <a:gd name="T5" fmla="*/ 24 h 122"/>
                  <a:gd name="T6" fmla="*/ 92 w 103"/>
                  <a:gd name="T7" fmla="*/ 46 h 122"/>
                  <a:gd name="T8" fmla="*/ 82 w 103"/>
                  <a:gd name="T9" fmla="*/ 66 h 122"/>
                  <a:gd name="T10" fmla="*/ 69 w 103"/>
                  <a:gd name="T11" fmla="*/ 89 h 122"/>
                  <a:gd name="T12" fmla="*/ 65 w 103"/>
                  <a:gd name="T13" fmla="*/ 95 h 122"/>
                  <a:gd name="T14" fmla="*/ 62 w 103"/>
                  <a:gd name="T15" fmla="*/ 103 h 122"/>
                  <a:gd name="T16" fmla="*/ 60 w 103"/>
                  <a:gd name="T17" fmla="*/ 112 h 122"/>
                  <a:gd name="T18" fmla="*/ 57 w 103"/>
                  <a:gd name="T19" fmla="*/ 122 h 122"/>
                  <a:gd name="T20" fmla="*/ 3 w 103"/>
                  <a:gd name="T21" fmla="*/ 122 h 122"/>
                  <a:gd name="T22" fmla="*/ 2 w 103"/>
                  <a:gd name="T23" fmla="*/ 91 h 122"/>
                  <a:gd name="T24" fmla="*/ 2 w 103"/>
                  <a:gd name="T25" fmla="*/ 61 h 122"/>
                  <a:gd name="T26" fmla="*/ 2 w 103"/>
                  <a:gd name="T27" fmla="*/ 30 h 122"/>
                  <a:gd name="T28" fmla="*/ 0 w 103"/>
                  <a:gd name="T29" fmla="*/ 0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122"/>
                  <a:gd name="T47" fmla="*/ 103 w 103"/>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122">
                    <a:moveTo>
                      <a:pt x="0" y="0"/>
                    </a:moveTo>
                    <a:lnTo>
                      <a:pt x="103" y="0"/>
                    </a:lnTo>
                    <a:lnTo>
                      <a:pt x="100" y="24"/>
                    </a:lnTo>
                    <a:lnTo>
                      <a:pt x="92" y="46"/>
                    </a:lnTo>
                    <a:lnTo>
                      <a:pt x="82" y="66"/>
                    </a:lnTo>
                    <a:lnTo>
                      <a:pt x="69" y="89"/>
                    </a:lnTo>
                    <a:lnTo>
                      <a:pt x="65" y="95"/>
                    </a:lnTo>
                    <a:lnTo>
                      <a:pt x="62" y="103"/>
                    </a:lnTo>
                    <a:lnTo>
                      <a:pt x="60" y="112"/>
                    </a:lnTo>
                    <a:lnTo>
                      <a:pt x="57" y="122"/>
                    </a:lnTo>
                    <a:lnTo>
                      <a:pt x="3" y="122"/>
                    </a:lnTo>
                    <a:lnTo>
                      <a:pt x="2" y="91"/>
                    </a:lnTo>
                    <a:lnTo>
                      <a:pt x="2" y="61"/>
                    </a:lnTo>
                    <a:lnTo>
                      <a:pt x="2" y="30"/>
                    </a:lnTo>
                    <a:lnTo>
                      <a:pt x="0" y="0"/>
                    </a:lnTo>
                    <a:close/>
                  </a:path>
                </a:pathLst>
              </a:custGeom>
              <a:solidFill>
                <a:srgbClr val="7CEDF2"/>
              </a:solidFill>
              <a:ln w="9525">
                <a:noFill/>
                <a:round/>
                <a:headEnd/>
                <a:tailEnd/>
              </a:ln>
            </p:spPr>
            <p:txBody>
              <a:bodyPr/>
              <a:lstStyle/>
              <a:p>
                <a:endParaRPr lang="en-US"/>
              </a:p>
            </p:txBody>
          </p:sp>
          <p:sp>
            <p:nvSpPr>
              <p:cNvPr id="468" name="Freeform 32"/>
              <p:cNvSpPr>
                <a:spLocks/>
              </p:cNvSpPr>
              <p:nvPr/>
            </p:nvSpPr>
            <p:spPr bwMode="auto">
              <a:xfrm>
                <a:off x="3706" y="3244"/>
                <a:ext cx="18" cy="40"/>
              </a:xfrm>
              <a:custGeom>
                <a:avLst/>
                <a:gdLst>
                  <a:gd name="T0" fmla="*/ 0 w 54"/>
                  <a:gd name="T1" fmla="*/ 0 h 121"/>
                  <a:gd name="T2" fmla="*/ 54 w 54"/>
                  <a:gd name="T3" fmla="*/ 0 h 121"/>
                  <a:gd name="T4" fmla="*/ 49 w 54"/>
                  <a:gd name="T5" fmla="*/ 26 h 121"/>
                  <a:gd name="T6" fmla="*/ 46 w 54"/>
                  <a:gd name="T7" fmla="*/ 55 h 121"/>
                  <a:gd name="T8" fmla="*/ 45 w 54"/>
                  <a:gd name="T9" fmla="*/ 87 h 121"/>
                  <a:gd name="T10" fmla="*/ 45 w 54"/>
                  <a:gd name="T11" fmla="*/ 121 h 121"/>
                  <a:gd name="T12" fmla="*/ 1 w 54"/>
                  <a:gd name="T13" fmla="*/ 121 h 121"/>
                  <a:gd name="T14" fmla="*/ 1 w 54"/>
                  <a:gd name="T15" fmla="*/ 105 h 121"/>
                  <a:gd name="T16" fmla="*/ 1 w 54"/>
                  <a:gd name="T17" fmla="*/ 90 h 121"/>
                  <a:gd name="T18" fmla="*/ 1 w 54"/>
                  <a:gd name="T19" fmla="*/ 74 h 121"/>
                  <a:gd name="T20" fmla="*/ 0 w 54"/>
                  <a:gd name="T21" fmla="*/ 59 h 121"/>
                  <a:gd name="T22" fmla="*/ 0 w 54"/>
                  <a:gd name="T23" fmla="*/ 43 h 121"/>
                  <a:gd name="T24" fmla="*/ 0 w 54"/>
                  <a:gd name="T25" fmla="*/ 29 h 121"/>
                  <a:gd name="T26" fmla="*/ 0 w 54"/>
                  <a:gd name="T27" fmla="*/ 14 h 121"/>
                  <a:gd name="T28" fmla="*/ 0 w 54"/>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21"/>
                  <a:gd name="T47" fmla="*/ 54 w 54"/>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21">
                    <a:moveTo>
                      <a:pt x="0" y="0"/>
                    </a:moveTo>
                    <a:lnTo>
                      <a:pt x="54" y="0"/>
                    </a:lnTo>
                    <a:lnTo>
                      <a:pt x="49" y="26"/>
                    </a:lnTo>
                    <a:lnTo>
                      <a:pt x="46" y="55"/>
                    </a:lnTo>
                    <a:lnTo>
                      <a:pt x="45" y="87"/>
                    </a:lnTo>
                    <a:lnTo>
                      <a:pt x="45" y="121"/>
                    </a:lnTo>
                    <a:lnTo>
                      <a:pt x="1" y="121"/>
                    </a:lnTo>
                    <a:lnTo>
                      <a:pt x="1" y="105"/>
                    </a:lnTo>
                    <a:lnTo>
                      <a:pt x="1" y="90"/>
                    </a:lnTo>
                    <a:lnTo>
                      <a:pt x="1" y="74"/>
                    </a:lnTo>
                    <a:lnTo>
                      <a:pt x="0" y="59"/>
                    </a:lnTo>
                    <a:lnTo>
                      <a:pt x="0" y="43"/>
                    </a:lnTo>
                    <a:lnTo>
                      <a:pt x="0" y="29"/>
                    </a:lnTo>
                    <a:lnTo>
                      <a:pt x="0" y="14"/>
                    </a:lnTo>
                    <a:lnTo>
                      <a:pt x="0" y="0"/>
                    </a:lnTo>
                    <a:close/>
                  </a:path>
                </a:pathLst>
              </a:custGeom>
              <a:solidFill>
                <a:srgbClr val="68EAF4"/>
              </a:solidFill>
              <a:ln w="9525">
                <a:noFill/>
                <a:round/>
                <a:headEnd/>
                <a:tailEnd/>
              </a:ln>
            </p:spPr>
            <p:txBody>
              <a:bodyPr/>
              <a:lstStyle/>
              <a:p>
                <a:endParaRPr lang="en-US"/>
              </a:p>
            </p:txBody>
          </p:sp>
          <p:sp>
            <p:nvSpPr>
              <p:cNvPr id="469" name="Freeform 33"/>
              <p:cNvSpPr>
                <a:spLocks/>
              </p:cNvSpPr>
              <p:nvPr/>
            </p:nvSpPr>
            <p:spPr bwMode="auto">
              <a:xfrm>
                <a:off x="3706" y="3284"/>
                <a:ext cx="15" cy="40"/>
              </a:xfrm>
              <a:custGeom>
                <a:avLst/>
                <a:gdLst>
                  <a:gd name="T0" fmla="*/ 0 w 45"/>
                  <a:gd name="T1" fmla="*/ 0 h 121"/>
                  <a:gd name="T2" fmla="*/ 44 w 45"/>
                  <a:gd name="T3" fmla="*/ 0 h 121"/>
                  <a:gd name="T4" fmla="*/ 44 w 45"/>
                  <a:gd name="T5" fmla="*/ 28 h 121"/>
                  <a:gd name="T6" fmla="*/ 45 w 45"/>
                  <a:gd name="T7" fmla="*/ 57 h 121"/>
                  <a:gd name="T8" fmla="*/ 45 w 45"/>
                  <a:gd name="T9" fmla="*/ 88 h 121"/>
                  <a:gd name="T10" fmla="*/ 45 w 45"/>
                  <a:gd name="T11" fmla="*/ 119 h 121"/>
                  <a:gd name="T12" fmla="*/ 45 w 45"/>
                  <a:gd name="T13" fmla="*/ 120 h 121"/>
                  <a:gd name="T14" fmla="*/ 45 w 45"/>
                  <a:gd name="T15" fmla="*/ 121 h 121"/>
                  <a:gd name="T16" fmla="*/ 45 w 45"/>
                  <a:gd name="T17" fmla="*/ 121 h 121"/>
                  <a:gd name="T18" fmla="*/ 45 w 45"/>
                  <a:gd name="T19" fmla="*/ 121 h 121"/>
                  <a:gd name="T20" fmla="*/ 3 w 45"/>
                  <a:gd name="T21" fmla="*/ 121 h 121"/>
                  <a:gd name="T22" fmla="*/ 3 w 45"/>
                  <a:gd name="T23" fmla="*/ 90 h 121"/>
                  <a:gd name="T24" fmla="*/ 3 w 45"/>
                  <a:gd name="T25" fmla="*/ 61 h 121"/>
                  <a:gd name="T26" fmla="*/ 1 w 45"/>
                  <a:gd name="T27" fmla="*/ 29 h 121"/>
                  <a:gd name="T28" fmla="*/ 0 w 45"/>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1"/>
                  <a:gd name="T47" fmla="*/ 45 w 45"/>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1">
                    <a:moveTo>
                      <a:pt x="0" y="0"/>
                    </a:moveTo>
                    <a:lnTo>
                      <a:pt x="44" y="0"/>
                    </a:lnTo>
                    <a:lnTo>
                      <a:pt x="44" y="28"/>
                    </a:lnTo>
                    <a:lnTo>
                      <a:pt x="45" y="57"/>
                    </a:lnTo>
                    <a:lnTo>
                      <a:pt x="45" y="88"/>
                    </a:lnTo>
                    <a:lnTo>
                      <a:pt x="45" y="119"/>
                    </a:lnTo>
                    <a:lnTo>
                      <a:pt x="45" y="120"/>
                    </a:lnTo>
                    <a:lnTo>
                      <a:pt x="45" y="121"/>
                    </a:lnTo>
                    <a:lnTo>
                      <a:pt x="3" y="121"/>
                    </a:lnTo>
                    <a:lnTo>
                      <a:pt x="3" y="90"/>
                    </a:lnTo>
                    <a:lnTo>
                      <a:pt x="3" y="61"/>
                    </a:lnTo>
                    <a:lnTo>
                      <a:pt x="1" y="29"/>
                    </a:lnTo>
                    <a:lnTo>
                      <a:pt x="0" y="0"/>
                    </a:lnTo>
                    <a:close/>
                  </a:path>
                </a:pathLst>
              </a:custGeom>
              <a:solidFill>
                <a:srgbClr val="59E8F7"/>
              </a:solidFill>
              <a:ln w="9525">
                <a:noFill/>
                <a:round/>
                <a:headEnd/>
                <a:tailEnd/>
              </a:ln>
            </p:spPr>
            <p:txBody>
              <a:bodyPr/>
              <a:lstStyle/>
              <a:p>
                <a:endParaRPr lang="en-US"/>
              </a:p>
            </p:txBody>
          </p:sp>
          <p:sp>
            <p:nvSpPr>
              <p:cNvPr id="470" name="Freeform 34"/>
              <p:cNvSpPr>
                <a:spLocks/>
              </p:cNvSpPr>
              <p:nvPr/>
            </p:nvSpPr>
            <p:spPr bwMode="auto">
              <a:xfrm>
                <a:off x="3707" y="3324"/>
                <a:ext cx="16" cy="41"/>
              </a:xfrm>
              <a:custGeom>
                <a:avLst/>
                <a:gdLst>
                  <a:gd name="T0" fmla="*/ 0 w 48"/>
                  <a:gd name="T1" fmla="*/ 0 h 122"/>
                  <a:gd name="T2" fmla="*/ 42 w 48"/>
                  <a:gd name="T3" fmla="*/ 0 h 122"/>
                  <a:gd name="T4" fmla="*/ 42 w 48"/>
                  <a:gd name="T5" fmla="*/ 29 h 122"/>
                  <a:gd name="T6" fmla="*/ 44 w 48"/>
                  <a:gd name="T7" fmla="*/ 59 h 122"/>
                  <a:gd name="T8" fmla="*/ 46 w 48"/>
                  <a:gd name="T9" fmla="*/ 90 h 122"/>
                  <a:gd name="T10" fmla="*/ 48 w 48"/>
                  <a:gd name="T11" fmla="*/ 122 h 122"/>
                  <a:gd name="T12" fmla="*/ 0 w 48"/>
                  <a:gd name="T13" fmla="*/ 122 h 122"/>
                  <a:gd name="T14" fmla="*/ 0 w 48"/>
                  <a:gd name="T15" fmla="*/ 94 h 122"/>
                  <a:gd name="T16" fmla="*/ 0 w 48"/>
                  <a:gd name="T17" fmla="*/ 63 h 122"/>
                  <a:gd name="T18" fmla="*/ 0 w 48"/>
                  <a:gd name="T19" fmla="*/ 33 h 122"/>
                  <a:gd name="T20" fmla="*/ 0 w 48"/>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22"/>
                  <a:gd name="T35" fmla="*/ 48 w 4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22">
                    <a:moveTo>
                      <a:pt x="0" y="0"/>
                    </a:moveTo>
                    <a:lnTo>
                      <a:pt x="42" y="0"/>
                    </a:lnTo>
                    <a:lnTo>
                      <a:pt x="42" y="29"/>
                    </a:lnTo>
                    <a:lnTo>
                      <a:pt x="44" y="59"/>
                    </a:lnTo>
                    <a:lnTo>
                      <a:pt x="46" y="90"/>
                    </a:lnTo>
                    <a:lnTo>
                      <a:pt x="48" y="122"/>
                    </a:lnTo>
                    <a:lnTo>
                      <a:pt x="0" y="122"/>
                    </a:lnTo>
                    <a:lnTo>
                      <a:pt x="0" y="94"/>
                    </a:lnTo>
                    <a:lnTo>
                      <a:pt x="0" y="63"/>
                    </a:lnTo>
                    <a:lnTo>
                      <a:pt x="0" y="33"/>
                    </a:lnTo>
                    <a:lnTo>
                      <a:pt x="0" y="0"/>
                    </a:lnTo>
                    <a:close/>
                  </a:path>
                </a:pathLst>
              </a:custGeom>
              <a:solidFill>
                <a:srgbClr val="44E5F9"/>
              </a:solidFill>
              <a:ln w="9525">
                <a:noFill/>
                <a:round/>
                <a:headEnd/>
                <a:tailEnd/>
              </a:ln>
            </p:spPr>
            <p:txBody>
              <a:bodyPr/>
              <a:lstStyle/>
              <a:p>
                <a:endParaRPr lang="en-US"/>
              </a:p>
            </p:txBody>
          </p:sp>
          <p:sp>
            <p:nvSpPr>
              <p:cNvPr id="471" name="Freeform 35"/>
              <p:cNvSpPr>
                <a:spLocks/>
              </p:cNvSpPr>
              <p:nvPr/>
            </p:nvSpPr>
            <p:spPr bwMode="auto">
              <a:xfrm>
                <a:off x="3707" y="3365"/>
                <a:ext cx="18" cy="40"/>
              </a:xfrm>
              <a:custGeom>
                <a:avLst/>
                <a:gdLst>
                  <a:gd name="T0" fmla="*/ 0 w 52"/>
                  <a:gd name="T1" fmla="*/ 0 h 121"/>
                  <a:gd name="T2" fmla="*/ 48 w 52"/>
                  <a:gd name="T3" fmla="*/ 0 h 121"/>
                  <a:gd name="T4" fmla="*/ 49 w 52"/>
                  <a:gd name="T5" fmla="*/ 33 h 121"/>
                  <a:gd name="T6" fmla="*/ 50 w 52"/>
                  <a:gd name="T7" fmla="*/ 64 h 121"/>
                  <a:gd name="T8" fmla="*/ 52 w 52"/>
                  <a:gd name="T9" fmla="*/ 94 h 121"/>
                  <a:gd name="T10" fmla="*/ 52 w 52"/>
                  <a:gd name="T11" fmla="*/ 121 h 121"/>
                  <a:gd name="T12" fmla="*/ 2 w 52"/>
                  <a:gd name="T13" fmla="*/ 121 h 121"/>
                  <a:gd name="T14" fmla="*/ 2 w 52"/>
                  <a:gd name="T15" fmla="*/ 94 h 121"/>
                  <a:gd name="T16" fmla="*/ 1 w 52"/>
                  <a:gd name="T17" fmla="*/ 64 h 121"/>
                  <a:gd name="T18" fmla="*/ 0 w 52"/>
                  <a:gd name="T19" fmla="*/ 33 h 121"/>
                  <a:gd name="T20" fmla="*/ 0 w 52"/>
                  <a:gd name="T21" fmla="*/ 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1"/>
                  <a:gd name="T35" fmla="*/ 52 w 52"/>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1">
                    <a:moveTo>
                      <a:pt x="0" y="0"/>
                    </a:moveTo>
                    <a:lnTo>
                      <a:pt x="48" y="0"/>
                    </a:lnTo>
                    <a:lnTo>
                      <a:pt x="49" y="33"/>
                    </a:lnTo>
                    <a:lnTo>
                      <a:pt x="50" y="64"/>
                    </a:lnTo>
                    <a:lnTo>
                      <a:pt x="52" y="94"/>
                    </a:lnTo>
                    <a:lnTo>
                      <a:pt x="52" y="121"/>
                    </a:lnTo>
                    <a:lnTo>
                      <a:pt x="2" y="121"/>
                    </a:lnTo>
                    <a:lnTo>
                      <a:pt x="2" y="94"/>
                    </a:lnTo>
                    <a:lnTo>
                      <a:pt x="1" y="64"/>
                    </a:lnTo>
                    <a:lnTo>
                      <a:pt x="0" y="33"/>
                    </a:lnTo>
                    <a:lnTo>
                      <a:pt x="0" y="0"/>
                    </a:lnTo>
                    <a:close/>
                  </a:path>
                </a:pathLst>
              </a:custGeom>
              <a:solidFill>
                <a:srgbClr val="33E2FC"/>
              </a:solidFill>
              <a:ln w="9525">
                <a:noFill/>
                <a:round/>
                <a:headEnd/>
                <a:tailEnd/>
              </a:ln>
            </p:spPr>
            <p:txBody>
              <a:bodyPr/>
              <a:lstStyle/>
              <a:p>
                <a:endParaRPr lang="en-US"/>
              </a:p>
            </p:txBody>
          </p:sp>
          <p:sp>
            <p:nvSpPr>
              <p:cNvPr id="472" name="Freeform 36"/>
              <p:cNvSpPr>
                <a:spLocks/>
              </p:cNvSpPr>
              <p:nvPr/>
            </p:nvSpPr>
            <p:spPr bwMode="auto">
              <a:xfrm>
                <a:off x="3708" y="3405"/>
                <a:ext cx="17" cy="40"/>
              </a:xfrm>
              <a:custGeom>
                <a:avLst/>
                <a:gdLst>
                  <a:gd name="T0" fmla="*/ 0 w 50"/>
                  <a:gd name="T1" fmla="*/ 0 h 120"/>
                  <a:gd name="T2" fmla="*/ 50 w 50"/>
                  <a:gd name="T3" fmla="*/ 0 h 120"/>
                  <a:gd name="T4" fmla="*/ 48 w 50"/>
                  <a:gd name="T5" fmla="*/ 41 h 120"/>
                  <a:gd name="T6" fmla="*/ 46 w 50"/>
                  <a:gd name="T7" fmla="*/ 75 h 120"/>
                  <a:gd name="T8" fmla="*/ 39 w 50"/>
                  <a:gd name="T9" fmla="*/ 102 h 120"/>
                  <a:gd name="T10" fmla="*/ 29 w 50"/>
                  <a:gd name="T11" fmla="*/ 120 h 120"/>
                  <a:gd name="T12" fmla="*/ 17 w 50"/>
                  <a:gd name="T13" fmla="*/ 120 h 120"/>
                  <a:gd name="T14" fmla="*/ 11 w 50"/>
                  <a:gd name="T15" fmla="*/ 105 h 120"/>
                  <a:gd name="T16" fmla="*/ 7 w 50"/>
                  <a:gd name="T17" fmla="*/ 79 h 120"/>
                  <a:gd name="T18" fmla="*/ 3 w 50"/>
                  <a:gd name="T19" fmla="*/ 42 h 120"/>
                  <a:gd name="T20" fmla="*/ 0 w 50"/>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20"/>
                  <a:gd name="T35" fmla="*/ 50 w 50"/>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20">
                    <a:moveTo>
                      <a:pt x="0" y="0"/>
                    </a:moveTo>
                    <a:lnTo>
                      <a:pt x="50" y="0"/>
                    </a:lnTo>
                    <a:lnTo>
                      <a:pt x="48" y="41"/>
                    </a:lnTo>
                    <a:lnTo>
                      <a:pt x="46" y="75"/>
                    </a:lnTo>
                    <a:lnTo>
                      <a:pt x="39" y="102"/>
                    </a:lnTo>
                    <a:lnTo>
                      <a:pt x="29" y="120"/>
                    </a:lnTo>
                    <a:lnTo>
                      <a:pt x="17" y="120"/>
                    </a:lnTo>
                    <a:lnTo>
                      <a:pt x="11" y="105"/>
                    </a:lnTo>
                    <a:lnTo>
                      <a:pt x="7" y="79"/>
                    </a:lnTo>
                    <a:lnTo>
                      <a:pt x="3" y="42"/>
                    </a:lnTo>
                    <a:lnTo>
                      <a:pt x="0" y="0"/>
                    </a:lnTo>
                    <a:close/>
                  </a:path>
                </a:pathLst>
              </a:custGeom>
              <a:solidFill>
                <a:srgbClr val="1EDDFF"/>
              </a:solidFill>
              <a:ln w="9525">
                <a:noFill/>
                <a:round/>
                <a:headEnd/>
                <a:tailEnd/>
              </a:ln>
            </p:spPr>
            <p:txBody>
              <a:bodyPr/>
              <a:lstStyle/>
              <a:p>
                <a:endParaRPr lang="en-US"/>
              </a:p>
            </p:txBody>
          </p:sp>
          <p:sp>
            <p:nvSpPr>
              <p:cNvPr id="473" name="Freeform 37"/>
              <p:cNvSpPr>
                <a:spLocks/>
              </p:cNvSpPr>
              <p:nvPr/>
            </p:nvSpPr>
            <p:spPr bwMode="auto">
              <a:xfrm>
                <a:off x="3714" y="3445"/>
                <a:ext cx="4" cy="2"/>
              </a:xfrm>
              <a:custGeom>
                <a:avLst/>
                <a:gdLst>
                  <a:gd name="T0" fmla="*/ 0 w 12"/>
                  <a:gd name="T1" fmla="*/ 0 h 5"/>
                  <a:gd name="T2" fmla="*/ 12 w 12"/>
                  <a:gd name="T3" fmla="*/ 0 h 5"/>
                  <a:gd name="T4" fmla="*/ 12 w 12"/>
                  <a:gd name="T5" fmla="*/ 1 h 5"/>
                  <a:gd name="T6" fmla="*/ 12 w 12"/>
                  <a:gd name="T7" fmla="*/ 3 h 5"/>
                  <a:gd name="T8" fmla="*/ 12 w 12"/>
                  <a:gd name="T9" fmla="*/ 3 h 5"/>
                  <a:gd name="T10" fmla="*/ 12 w 12"/>
                  <a:gd name="T11" fmla="*/ 3 h 5"/>
                  <a:gd name="T12" fmla="*/ 8 w 12"/>
                  <a:gd name="T13" fmla="*/ 5 h 5"/>
                  <a:gd name="T14" fmla="*/ 5 w 12"/>
                  <a:gd name="T15" fmla="*/ 5 h 5"/>
                  <a:gd name="T16" fmla="*/ 3 w 12"/>
                  <a:gd name="T17" fmla="*/ 4 h 5"/>
                  <a:gd name="T18" fmla="*/ 0 w 1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5"/>
                  <a:gd name="T32" fmla="*/ 12 w 1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5">
                    <a:moveTo>
                      <a:pt x="0" y="0"/>
                    </a:moveTo>
                    <a:lnTo>
                      <a:pt x="12" y="0"/>
                    </a:lnTo>
                    <a:lnTo>
                      <a:pt x="12" y="1"/>
                    </a:lnTo>
                    <a:lnTo>
                      <a:pt x="12" y="3"/>
                    </a:lnTo>
                    <a:lnTo>
                      <a:pt x="8" y="5"/>
                    </a:lnTo>
                    <a:lnTo>
                      <a:pt x="5" y="5"/>
                    </a:lnTo>
                    <a:lnTo>
                      <a:pt x="3" y="4"/>
                    </a:lnTo>
                    <a:lnTo>
                      <a:pt x="0" y="0"/>
                    </a:lnTo>
                    <a:close/>
                  </a:path>
                </a:pathLst>
              </a:custGeom>
              <a:solidFill>
                <a:srgbClr val="1EDDFF"/>
              </a:solidFill>
              <a:ln w="9525">
                <a:noFill/>
                <a:round/>
                <a:headEnd/>
                <a:tailEnd/>
              </a:ln>
            </p:spPr>
            <p:txBody>
              <a:bodyPr/>
              <a:lstStyle/>
              <a:p>
                <a:endParaRPr lang="en-US"/>
              </a:p>
            </p:txBody>
          </p:sp>
          <p:sp>
            <p:nvSpPr>
              <p:cNvPr id="474" name="Freeform 38"/>
              <p:cNvSpPr>
                <a:spLocks/>
              </p:cNvSpPr>
              <p:nvPr/>
            </p:nvSpPr>
            <p:spPr bwMode="auto">
              <a:xfrm>
                <a:off x="3504" y="3019"/>
                <a:ext cx="10" cy="85"/>
              </a:xfrm>
              <a:custGeom>
                <a:avLst/>
                <a:gdLst>
                  <a:gd name="T0" fmla="*/ 31 w 31"/>
                  <a:gd name="T1" fmla="*/ 0 h 255"/>
                  <a:gd name="T2" fmla="*/ 25 w 31"/>
                  <a:gd name="T3" fmla="*/ 60 h 255"/>
                  <a:gd name="T4" fmla="*/ 26 w 31"/>
                  <a:gd name="T5" fmla="*/ 126 h 255"/>
                  <a:gd name="T6" fmla="*/ 29 w 31"/>
                  <a:gd name="T7" fmla="*/ 193 h 255"/>
                  <a:gd name="T8" fmla="*/ 31 w 31"/>
                  <a:gd name="T9" fmla="*/ 255 h 255"/>
                  <a:gd name="T10" fmla="*/ 0 w 31"/>
                  <a:gd name="T11" fmla="*/ 255 h 255"/>
                  <a:gd name="T12" fmla="*/ 12 w 31"/>
                  <a:gd name="T13" fmla="*/ 0 h 255"/>
                  <a:gd name="T14" fmla="*/ 31 w 31"/>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55"/>
                  <a:gd name="T26" fmla="*/ 31 w 31"/>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55">
                    <a:moveTo>
                      <a:pt x="31" y="0"/>
                    </a:moveTo>
                    <a:lnTo>
                      <a:pt x="25" y="60"/>
                    </a:lnTo>
                    <a:lnTo>
                      <a:pt x="26" y="126"/>
                    </a:lnTo>
                    <a:lnTo>
                      <a:pt x="29" y="193"/>
                    </a:lnTo>
                    <a:lnTo>
                      <a:pt x="31" y="255"/>
                    </a:lnTo>
                    <a:lnTo>
                      <a:pt x="0" y="255"/>
                    </a:lnTo>
                    <a:lnTo>
                      <a:pt x="12" y="0"/>
                    </a:lnTo>
                    <a:lnTo>
                      <a:pt x="31" y="0"/>
                    </a:lnTo>
                    <a:close/>
                  </a:path>
                </a:pathLst>
              </a:custGeom>
              <a:solidFill>
                <a:srgbClr val="66CCF9"/>
              </a:solidFill>
              <a:ln w="9525">
                <a:noFill/>
                <a:round/>
                <a:headEnd/>
                <a:tailEnd/>
              </a:ln>
            </p:spPr>
            <p:txBody>
              <a:bodyPr/>
              <a:lstStyle/>
              <a:p>
                <a:endParaRPr lang="en-US"/>
              </a:p>
            </p:txBody>
          </p:sp>
          <p:sp>
            <p:nvSpPr>
              <p:cNvPr id="475" name="Freeform 39"/>
              <p:cNvSpPr>
                <a:spLocks/>
              </p:cNvSpPr>
              <p:nvPr/>
            </p:nvSpPr>
            <p:spPr bwMode="auto">
              <a:xfrm>
                <a:off x="3478" y="3034"/>
                <a:ext cx="21" cy="47"/>
              </a:xfrm>
              <a:custGeom>
                <a:avLst/>
                <a:gdLst>
                  <a:gd name="T0" fmla="*/ 62 w 62"/>
                  <a:gd name="T1" fmla="*/ 140 h 140"/>
                  <a:gd name="T2" fmla="*/ 0 w 62"/>
                  <a:gd name="T3" fmla="*/ 135 h 140"/>
                  <a:gd name="T4" fmla="*/ 2 w 62"/>
                  <a:gd name="T5" fmla="*/ 4 h 140"/>
                  <a:gd name="T6" fmla="*/ 10 w 62"/>
                  <a:gd name="T7" fmla="*/ 4 h 140"/>
                  <a:gd name="T8" fmla="*/ 17 w 62"/>
                  <a:gd name="T9" fmla="*/ 4 h 140"/>
                  <a:gd name="T10" fmla="*/ 24 w 62"/>
                  <a:gd name="T11" fmla="*/ 2 h 140"/>
                  <a:gd name="T12" fmla="*/ 31 w 62"/>
                  <a:gd name="T13" fmla="*/ 1 h 140"/>
                  <a:gd name="T14" fmla="*/ 37 w 62"/>
                  <a:gd name="T15" fmla="*/ 0 h 140"/>
                  <a:gd name="T16" fmla="*/ 45 w 62"/>
                  <a:gd name="T17" fmla="*/ 0 h 140"/>
                  <a:gd name="T18" fmla="*/ 52 w 62"/>
                  <a:gd name="T19" fmla="*/ 2 h 140"/>
                  <a:gd name="T20" fmla="*/ 59 w 62"/>
                  <a:gd name="T21" fmla="*/ 6 h 140"/>
                  <a:gd name="T22" fmla="*/ 62 w 62"/>
                  <a:gd name="T23" fmla="*/ 140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140"/>
                  <a:gd name="T38" fmla="*/ 62 w 62"/>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140">
                    <a:moveTo>
                      <a:pt x="62" y="140"/>
                    </a:moveTo>
                    <a:lnTo>
                      <a:pt x="0" y="135"/>
                    </a:lnTo>
                    <a:lnTo>
                      <a:pt x="2" y="4"/>
                    </a:lnTo>
                    <a:lnTo>
                      <a:pt x="10" y="4"/>
                    </a:lnTo>
                    <a:lnTo>
                      <a:pt x="17" y="4"/>
                    </a:lnTo>
                    <a:lnTo>
                      <a:pt x="24" y="2"/>
                    </a:lnTo>
                    <a:lnTo>
                      <a:pt x="31" y="1"/>
                    </a:lnTo>
                    <a:lnTo>
                      <a:pt x="37" y="0"/>
                    </a:lnTo>
                    <a:lnTo>
                      <a:pt x="45" y="0"/>
                    </a:lnTo>
                    <a:lnTo>
                      <a:pt x="52" y="2"/>
                    </a:lnTo>
                    <a:lnTo>
                      <a:pt x="59" y="6"/>
                    </a:lnTo>
                    <a:lnTo>
                      <a:pt x="62" y="140"/>
                    </a:lnTo>
                    <a:close/>
                  </a:path>
                </a:pathLst>
              </a:custGeom>
              <a:solidFill>
                <a:srgbClr val="91A3E0"/>
              </a:solidFill>
              <a:ln w="9525">
                <a:noFill/>
                <a:round/>
                <a:headEnd/>
                <a:tailEnd/>
              </a:ln>
            </p:spPr>
            <p:txBody>
              <a:bodyPr/>
              <a:lstStyle/>
              <a:p>
                <a:endParaRPr lang="en-US"/>
              </a:p>
            </p:txBody>
          </p:sp>
          <p:sp>
            <p:nvSpPr>
              <p:cNvPr id="476" name="Freeform 40"/>
              <p:cNvSpPr>
                <a:spLocks/>
              </p:cNvSpPr>
              <p:nvPr/>
            </p:nvSpPr>
            <p:spPr bwMode="auto">
              <a:xfrm>
                <a:off x="3588" y="3050"/>
                <a:ext cx="13" cy="12"/>
              </a:xfrm>
              <a:custGeom>
                <a:avLst/>
                <a:gdLst>
                  <a:gd name="T0" fmla="*/ 38 w 38"/>
                  <a:gd name="T1" fmla="*/ 11 h 37"/>
                  <a:gd name="T2" fmla="*/ 38 w 38"/>
                  <a:gd name="T3" fmla="*/ 23 h 37"/>
                  <a:gd name="T4" fmla="*/ 31 w 38"/>
                  <a:gd name="T5" fmla="*/ 32 h 37"/>
                  <a:gd name="T6" fmla="*/ 22 w 38"/>
                  <a:gd name="T7" fmla="*/ 37 h 37"/>
                  <a:gd name="T8" fmla="*/ 9 w 38"/>
                  <a:gd name="T9" fmla="*/ 37 h 37"/>
                  <a:gd name="T10" fmla="*/ 0 w 38"/>
                  <a:gd name="T11" fmla="*/ 28 h 37"/>
                  <a:gd name="T12" fmla="*/ 1 w 38"/>
                  <a:gd name="T13" fmla="*/ 18 h 37"/>
                  <a:gd name="T14" fmla="*/ 8 w 38"/>
                  <a:gd name="T15" fmla="*/ 7 h 37"/>
                  <a:gd name="T16" fmla="*/ 17 w 38"/>
                  <a:gd name="T17" fmla="*/ 0 h 37"/>
                  <a:gd name="T18" fmla="*/ 23 w 38"/>
                  <a:gd name="T19" fmla="*/ 0 h 37"/>
                  <a:gd name="T20" fmla="*/ 29 w 38"/>
                  <a:gd name="T21" fmla="*/ 2 h 37"/>
                  <a:gd name="T22" fmla="*/ 32 w 38"/>
                  <a:gd name="T23" fmla="*/ 6 h 37"/>
                  <a:gd name="T24" fmla="*/ 38 w 38"/>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7"/>
                  <a:gd name="T41" fmla="*/ 38 w 3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7">
                    <a:moveTo>
                      <a:pt x="38" y="11"/>
                    </a:moveTo>
                    <a:lnTo>
                      <a:pt x="38" y="23"/>
                    </a:lnTo>
                    <a:lnTo>
                      <a:pt x="31" y="32"/>
                    </a:lnTo>
                    <a:lnTo>
                      <a:pt x="22" y="37"/>
                    </a:lnTo>
                    <a:lnTo>
                      <a:pt x="9" y="37"/>
                    </a:lnTo>
                    <a:lnTo>
                      <a:pt x="0" y="28"/>
                    </a:lnTo>
                    <a:lnTo>
                      <a:pt x="1" y="18"/>
                    </a:lnTo>
                    <a:lnTo>
                      <a:pt x="8" y="7"/>
                    </a:lnTo>
                    <a:lnTo>
                      <a:pt x="17" y="0"/>
                    </a:lnTo>
                    <a:lnTo>
                      <a:pt x="23" y="0"/>
                    </a:lnTo>
                    <a:lnTo>
                      <a:pt x="29" y="2"/>
                    </a:lnTo>
                    <a:lnTo>
                      <a:pt x="32" y="6"/>
                    </a:lnTo>
                    <a:lnTo>
                      <a:pt x="38" y="11"/>
                    </a:lnTo>
                    <a:close/>
                  </a:path>
                </a:pathLst>
              </a:custGeom>
              <a:solidFill>
                <a:srgbClr val="000000"/>
              </a:solidFill>
              <a:ln w="9525">
                <a:noFill/>
                <a:round/>
                <a:headEnd/>
                <a:tailEnd/>
              </a:ln>
            </p:spPr>
            <p:txBody>
              <a:bodyPr/>
              <a:lstStyle/>
              <a:p>
                <a:endParaRPr lang="en-US"/>
              </a:p>
            </p:txBody>
          </p:sp>
          <p:sp>
            <p:nvSpPr>
              <p:cNvPr id="477" name="Freeform 41"/>
              <p:cNvSpPr>
                <a:spLocks/>
              </p:cNvSpPr>
              <p:nvPr/>
            </p:nvSpPr>
            <p:spPr bwMode="auto">
              <a:xfrm>
                <a:off x="3690" y="3053"/>
                <a:ext cx="9" cy="11"/>
              </a:xfrm>
              <a:custGeom>
                <a:avLst/>
                <a:gdLst>
                  <a:gd name="T0" fmla="*/ 29 w 29"/>
                  <a:gd name="T1" fmla="*/ 6 h 32"/>
                  <a:gd name="T2" fmla="*/ 29 w 29"/>
                  <a:gd name="T3" fmla="*/ 13 h 32"/>
                  <a:gd name="T4" fmla="*/ 28 w 29"/>
                  <a:gd name="T5" fmla="*/ 21 h 32"/>
                  <a:gd name="T6" fmla="*/ 24 w 29"/>
                  <a:gd name="T7" fmla="*/ 27 h 32"/>
                  <a:gd name="T8" fmla="*/ 19 w 29"/>
                  <a:gd name="T9" fmla="*/ 32 h 32"/>
                  <a:gd name="T10" fmla="*/ 14 w 29"/>
                  <a:gd name="T11" fmla="*/ 31 h 32"/>
                  <a:gd name="T12" fmla="*/ 9 w 29"/>
                  <a:gd name="T13" fmla="*/ 31 h 32"/>
                  <a:gd name="T14" fmla="*/ 3 w 29"/>
                  <a:gd name="T15" fmla="*/ 31 h 32"/>
                  <a:gd name="T16" fmla="*/ 0 w 29"/>
                  <a:gd name="T17" fmla="*/ 27 h 32"/>
                  <a:gd name="T18" fmla="*/ 0 w 29"/>
                  <a:gd name="T19" fmla="*/ 18 h 32"/>
                  <a:gd name="T20" fmla="*/ 2 w 29"/>
                  <a:gd name="T21" fmla="*/ 12 h 32"/>
                  <a:gd name="T22" fmla="*/ 6 w 29"/>
                  <a:gd name="T23" fmla="*/ 5 h 32"/>
                  <a:gd name="T24" fmla="*/ 11 w 29"/>
                  <a:gd name="T25" fmla="*/ 1 h 32"/>
                  <a:gd name="T26" fmla="*/ 16 w 29"/>
                  <a:gd name="T27" fmla="*/ 1 h 32"/>
                  <a:gd name="T28" fmla="*/ 23 w 29"/>
                  <a:gd name="T29" fmla="*/ 0 h 32"/>
                  <a:gd name="T30" fmla="*/ 27 w 29"/>
                  <a:gd name="T31" fmla="*/ 1 h 32"/>
                  <a:gd name="T32" fmla="*/ 29 w 29"/>
                  <a:gd name="T33" fmla="*/ 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2"/>
                  <a:gd name="T53" fmla="*/ 29 w 29"/>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2">
                    <a:moveTo>
                      <a:pt x="29" y="6"/>
                    </a:moveTo>
                    <a:lnTo>
                      <a:pt x="29" y="13"/>
                    </a:lnTo>
                    <a:lnTo>
                      <a:pt x="28" y="21"/>
                    </a:lnTo>
                    <a:lnTo>
                      <a:pt x="24" y="27"/>
                    </a:lnTo>
                    <a:lnTo>
                      <a:pt x="19" y="32"/>
                    </a:lnTo>
                    <a:lnTo>
                      <a:pt x="14" y="31"/>
                    </a:lnTo>
                    <a:lnTo>
                      <a:pt x="9" y="31"/>
                    </a:lnTo>
                    <a:lnTo>
                      <a:pt x="3" y="31"/>
                    </a:lnTo>
                    <a:lnTo>
                      <a:pt x="0" y="27"/>
                    </a:lnTo>
                    <a:lnTo>
                      <a:pt x="0" y="18"/>
                    </a:lnTo>
                    <a:lnTo>
                      <a:pt x="2" y="12"/>
                    </a:lnTo>
                    <a:lnTo>
                      <a:pt x="6" y="5"/>
                    </a:lnTo>
                    <a:lnTo>
                      <a:pt x="11" y="1"/>
                    </a:lnTo>
                    <a:lnTo>
                      <a:pt x="16" y="1"/>
                    </a:lnTo>
                    <a:lnTo>
                      <a:pt x="23" y="0"/>
                    </a:lnTo>
                    <a:lnTo>
                      <a:pt x="27" y="1"/>
                    </a:lnTo>
                    <a:lnTo>
                      <a:pt x="29" y="6"/>
                    </a:lnTo>
                    <a:close/>
                  </a:path>
                </a:pathLst>
              </a:custGeom>
              <a:solidFill>
                <a:srgbClr val="000000"/>
              </a:solidFill>
              <a:ln w="9525">
                <a:noFill/>
                <a:round/>
                <a:headEnd/>
                <a:tailEnd/>
              </a:ln>
            </p:spPr>
            <p:txBody>
              <a:bodyPr/>
              <a:lstStyle/>
              <a:p>
                <a:endParaRPr lang="en-US"/>
              </a:p>
            </p:txBody>
          </p:sp>
          <p:sp>
            <p:nvSpPr>
              <p:cNvPr id="478" name="Freeform 42"/>
              <p:cNvSpPr>
                <a:spLocks/>
              </p:cNvSpPr>
              <p:nvPr/>
            </p:nvSpPr>
            <p:spPr bwMode="auto">
              <a:xfrm>
                <a:off x="3625" y="3109"/>
                <a:ext cx="45" cy="10"/>
              </a:xfrm>
              <a:custGeom>
                <a:avLst/>
                <a:gdLst>
                  <a:gd name="T0" fmla="*/ 134 w 134"/>
                  <a:gd name="T1" fmla="*/ 17 h 28"/>
                  <a:gd name="T2" fmla="*/ 120 w 134"/>
                  <a:gd name="T3" fmla="*/ 18 h 28"/>
                  <a:gd name="T4" fmla="*/ 104 w 134"/>
                  <a:gd name="T5" fmla="*/ 21 h 28"/>
                  <a:gd name="T6" fmla="*/ 87 w 134"/>
                  <a:gd name="T7" fmla="*/ 24 h 28"/>
                  <a:gd name="T8" fmla="*/ 72 w 134"/>
                  <a:gd name="T9" fmla="*/ 25 h 28"/>
                  <a:gd name="T10" fmla="*/ 54 w 134"/>
                  <a:gd name="T11" fmla="*/ 26 h 28"/>
                  <a:gd name="T12" fmla="*/ 37 w 134"/>
                  <a:gd name="T13" fmla="*/ 28 h 28"/>
                  <a:gd name="T14" fmla="*/ 19 w 134"/>
                  <a:gd name="T15" fmla="*/ 28 h 28"/>
                  <a:gd name="T16" fmla="*/ 0 w 134"/>
                  <a:gd name="T17" fmla="*/ 26 h 28"/>
                  <a:gd name="T18" fmla="*/ 13 w 134"/>
                  <a:gd name="T19" fmla="*/ 15 h 28"/>
                  <a:gd name="T20" fmla="*/ 28 w 134"/>
                  <a:gd name="T21" fmla="*/ 7 h 28"/>
                  <a:gd name="T22" fmla="*/ 45 w 134"/>
                  <a:gd name="T23" fmla="*/ 3 h 28"/>
                  <a:gd name="T24" fmla="*/ 61 w 134"/>
                  <a:gd name="T25" fmla="*/ 0 h 28"/>
                  <a:gd name="T26" fmla="*/ 80 w 134"/>
                  <a:gd name="T27" fmla="*/ 2 h 28"/>
                  <a:gd name="T28" fmla="*/ 99 w 134"/>
                  <a:gd name="T29" fmla="*/ 3 h 28"/>
                  <a:gd name="T30" fmla="*/ 117 w 134"/>
                  <a:gd name="T31" fmla="*/ 5 h 28"/>
                  <a:gd name="T32" fmla="*/ 134 w 134"/>
                  <a:gd name="T33" fmla="*/ 7 h 28"/>
                  <a:gd name="T34" fmla="*/ 134 w 134"/>
                  <a:gd name="T35" fmla="*/ 1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8"/>
                  <a:gd name="T56" fmla="*/ 134 w 13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8">
                    <a:moveTo>
                      <a:pt x="134" y="17"/>
                    </a:moveTo>
                    <a:lnTo>
                      <a:pt x="120" y="18"/>
                    </a:lnTo>
                    <a:lnTo>
                      <a:pt x="104" y="21"/>
                    </a:lnTo>
                    <a:lnTo>
                      <a:pt x="87" y="24"/>
                    </a:lnTo>
                    <a:lnTo>
                      <a:pt x="72" y="25"/>
                    </a:lnTo>
                    <a:lnTo>
                      <a:pt x="54" y="26"/>
                    </a:lnTo>
                    <a:lnTo>
                      <a:pt x="37" y="28"/>
                    </a:lnTo>
                    <a:lnTo>
                      <a:pt x="19" y="28"/>
                    </a:lnTo>
                    <a:lnTo>
                      <a:pt x="0" y="26"/>
                    </a:lnTo>
                    <a:lnTo>
                      <a:pt x="13" y="15"/>
                    </a:lnTo>
                    <a:lnTo>
                      <a:pt x="28" y="7"/>
                    </a:lnTo>
                    <a:lnTo>
                      <a:pt x="45" y="3"/>
                    </a:lnTo>
                    <a:lnTo>
                      <a:pt x="61" y="0"/>
                    </a:lnTo>
                    <a:lnTo>
                      <a:pt x="80" y="2"/>
                    </a:lnTo>
                    <a:lnTo>
                      <a:pt x="99" y="3"/>
                    </a:lnTo>
                    <a:lnTo>
                      <a:pt x="117" y="5"/>
                    </a:lnTo>
                    <a:lnTo>
                      <a:pt x="134" y="7"/>
                    </a:lnTo>
                    <a:lnTo>
                      <a:pt x="134" y="17"/>
                    </a:lnTo>
                    <a:close/>
                  </a:path>
                </a:pathLst>
              </a:custGeom>
              <a:solidFill>
                <a:srgbClr val="9E9E9E"/>
              </a:solidFill>
              <a:ln w="9525">
                <a:noFill/>
                <a:round/>
                <a:headEnd/>
                <a:tailEnd/>
              </a:ln>
            </p:spPr>
            <p:txBody>
              <a:bodyPr/>
              <a:lstStyle/>
              <a:p>
                <a:endParaRPr lang="en-US"/>
              </a:p>
            </p:txBody>
          </p:sp>
          <p:sp>
            <p:nvSpPr>
              <p:cNvPr id="479" name="Freeform 43"/>
              <p:cNvSpPr>
                <a:spLocks/>
              </p:cNvSpPr>
              <p:nvPr/>
            </p:nvSpPr>
            <p:spPr bwMode="auto">
              <a:xfrm>
                <a:off x="3678" y="3110"/>
                <a:ext cx="16" cy="279"/>
              </a:xfrm>
              <a:custGeom>
                <a:avLst/>
                <a:gdLst>
                  <a:gd name="T0" fmla="*/ 22 w 48"/>
                  <a:gd name="T1" fmla="*/ 17 h 835"/>
                  <a:gd name="T2" fmla="*/ 30 w 48"/>
                  <a:gd name="T3" fmla="*/ 223 h 835"/>
                  <a:gd name="T4" fmla="*/ 39 w 48"/>
                  <a:gd name="T5" fmla="*/ 434 h 835"/>
                  <a:gd name="T6" fmla="*/ 45 w 48"/>
                  <a:gd name="T7" fmla="*/ 641 h 835"/>
                  <a:gd name="T8" fmla="*/ 48 w 48"/>
                  <a:gd name="T9" fmla="*/ 835 h 835"/>
                  <a:gd name="T10" fmla="*/ 34 w 48"/>
                  <a:gd name="T11" fmla="*/ 835 h 835"/>
                  <a:gd name="T12" fmla="*/ 28 w 48"/>
                  <a:gd name="T13" fmla="*/ 826 h 835"/>
                  <a:gd name="T14" fmla="*/ 27 w 48"/>
                  <a:gd name="T15" fmla="*/ 815 h 835"/>
                  <a:gd name="T16" fmla="*/ 23 w 48"/>
                  <a:gd name="T17" fmla="*/ 804 h 835"/>
                  <a:gd name="T18" fmla="*/ 23 w 48"/>
                  <a:gd name="T19" fmla="*/ 602 h 835"/>
                  <a:gd name="T20" fmla="*/ 21 w 48"/>
                  <a:gd name="T21" fmla="*/ 400 h 835"/>
                  <a:gd name="T22" fmla="*/ 13 w 48"/>
                  <a:gd name="T23" fmla="*/ 201 h 835"/>
                  <a:gd name="T24" fmla="*/ 0 w 48"/>
                  <a:gd name="T25" fmla="*/ 0 h 835"/>
                  <a:gd name="T26" fmla="*/ 22 w 48"/>
                  <a:gd name="T27" fmla="*/ 17 h 8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835"/>
                  <a:gd name="T44" fmla="*/ 48 w 48"/>
                  <a:gd name="T45" fmla="*/ 835 h 8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835">
                    <a:moveTo>
                      <a:pt x="22" y="17"/>
                    </a:moveTo>
                    <a:lnTo>
                      <a:pt x="30" y="223"/>
                    </a:lnTo>
                    <a:lnTo>
                      <a:pt x="39" y="434"/>
                    </a:lnTo>
                    <a:lnTo>
                      <a:pt x="45" y="641"/>
                    </a:lnTo>
                    <a:lnTo>
                      <a:pt x="48" y="835"/>
                    </a:lnTo>
                    <a:lnTo>
                      <a:pt x="34" y="835"/>
                    </a:lnTo>
                    <a:lnTo>
                      <a:pt x="28" y="826"/>
                    </a:lnTo>
                    <a:lnTo>
                      <a:pt x="27" y="815"/>
                    </a:lnTo>
                    <a:lnTo>
                      <a:pt x="23" y="804"/>
                    </a:lnTo>
                    <a:lnTo>
                      <a:pt x="23" y="602"/>
                    </a:lnTo>
                    <a:lnTo>
                      <a:pt x="21" y="400"/>
                    </a:lnTo>
                    <a:lnTo>
                      <a:pt x="13" y="201"/>
                    </a:lnTo>
                    <a:lnTo>
                      <a:pt x="0" y="0"/>
                    </a:lnTo>
                    <a:lnTo>
                      <a:pt x="22" y="17"/>
                    </a:lnTo>
                    <a:close/>
                  </a:path>
                </a:pathLst>
              </a:custGeom>
              <a:solidFill>
                <a:srgbClr val="91A3E0"/>
              </a:solidFill>
              <a:ln w="9525">
                <a:noFill/>
                <a:round/>
                <a:headEnd/>
                <a:tailEnd/>
              </a:ln>
            </p:spPr>
            <p:txBody>
              <a:bodyPr/>
              <a:lstStyle/>
              <a:p>
                <a:endParaRPr lang="en-US"/>
              </a:p>
            </p:txBody>
          </p:sp>
          <p:sp>
            <p:nvSpPr>
              <p:cNvPr id="480" name="Freeform 44"/>
              <p:cNvSpPr>
                <a:spLocks/>
              </p:cNvSpPr>
              <p:nvPr/>
            </p:nvSpPr>
            <p:spPr bwMode="auto">
              <a:xfrm>
                <a:off x="3557" y="3111"/>
                <a:ext cx="33" cy="25"/>
              </a:xfrm>
              <a:custGeom>
                <a:avLst/>
                <a:gdLst>
                  <a:gd name="T0" fmla="*/ 99 w 99"/>
                  <a:gd name="T1" fmla="*/ 56 h 77"/>
                  <a:gd name="T2" fmla="*/ 99 w 99"/>
                  <a:gd name="T3" fmla="*/ 77 h 77"/>
                  <a:gd name="T4" fmla="*/ 0 w 99"/>
                  <a:gd name="T5" fmla="*/ 75 h 77"/>
                  <a:gd name="T6" fmla="*/ 0 w 99"/>
                  <a:gd name="T7" fmla="*/ 40 h 77"/>
                  <a:gd name="T8" fmla="*/ 10 w 99"/>
                  <a:gd name="T9" fmla="*/ 17 h 77"/>
                  <a:gd name="T10" fmla="*/ 27 w 99"/>
                  <a:gd name="T11" fmla="*/ 4 h 77"/>
                  <a:gd name="T12" fmla="*/ 48 w 99"/>
                  <a:gd name="T13" fmla="*/ 0 h 77"/>
                  <a:gd name="T14" fmla="*/ 68 w 99"/>
                  <a:gd name="T15" fmla="*/ 4 h 77"/>
                  <a:gd name="T16" fmla="*/ 87 w 99"/>
                  <a:gd name="T17" fmla="*/ 16 h 77"/>
                  <a:gd name="T18" fmla="*/ 98 w 99"/>
                  <a:gd name="T19" fmla="*/ 33 h 77"/>
                  <a:gd name="T20" fmla="*/ 99 w 99"/>
                  <a:gd name="T21" fmla="*/ 5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77"/>
                  <a:gd name="T35" fmla="*/ 99 w 99"/>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77">
                    <a:moveTo>
                      <a:pt x="99" y="56"/>
                    </a:moveTo>
                    <a:lnTo>
                      <a:pt x="99" y="77"/>
                    </a:lnTo>
                    <a:lnTo>
                      <a:pt x="0" y="75"/>
                    </a:lnTo>
                    <a:lnTo>
                      <a:pt x="0" y="40"/>
                    </a:lnTo>
                    <a:lnTo>
                      <a:pt x="10" y="17"/>
                    </a:lnTo>
                    <a:lnTo>
                      <a:pt x="27" y="4"/>
                    </a:lnTo>
                    <a:lnTo>
                      <a:pt x="48" y="0"/>
                    </a:lnTo>
                    <a:lnTo>
                      <a:pt x="68" y="4"/>
                    </a:lnTo>
                    <a:lnTo>
                      <a:pt x="87" y="16"/>
                    </a:lnTo>
                    <a:lnTo>
                      <a:pt x="98" y="33"/>
                    </a:lnTo>
                    <a:lnTo>
                      <a:pt x="99" y="56"/>
                    </a:lnTo>
                    <a:close/>
                  </a:path>
                </a:pathLst>
              </a:custGeom>
              <a:solidFill>
                <a:srgbClr val="9E9E9E"/>
              </a:solidFill>
              <a:ln w="9525">
                <a:noFill/>
                <a:round/>
                <a:headEnd/>
                <a:tailEnd/>
              </a:ln>
            </p:spPr>
            <p:txBody>
              <a:bodyPr/>
              <a:lstStyle/>
              <a:p>
                <a:endParaRPr lang="en-US"/>
              </a:p>
            </p:txBody>
          </p:sp>
          <p:sp>
            <p:nvSpPr>
              <p:cNvPr id="481" name="Freeform 45"/>
              <p:cNvSpPr>
                <a:spLocks/>
              </p:cNvSpPr>
              <p:nvPr/>
            </p:nvSpPr>
            <p:spPr bwMode="auto">
              <a:xfrm>
                <a:off x="3640" y="3124"/>
                <a:ext cx="37" cy="149"/>
              </a:xfrm>
              <a:custGeom>
                <a:avLst/>
                <a:gdLst>
                  <a:gd name="T0" fmla="*/ 94 w 112"/>
                  <a:gd name="T1" fmla="*/ 4 h 446"/>
                  <a:gd name="T2" fmla="*/ 101 w 112"/>
                  <a:gd name="T3" fmla="*/ 110 h 446"/>
                  <a:gd name="T4" fmla="*/ 107 w 112"/>
                  <a:gd name="T5" fmla="*/ 219 h 446"/>
                  <a:gd name="T6" fmla="*/ 111 w 112"/>
                  <a:gd name="T7" fmla="*/ 329 h 446"/>
                  <a:gd name="T8" fmla="*/ 112 w 112"/>
                  <a:gd name="T9" fmla="*/ 442 h 446"/>
                  <a:gd name="T10" fmla="*/ 99 w 112"/>
                  <a:gd name="T11" fmla="*/ 443 h 446"/>
                  <a:gd name="T12" fmla="*/ 86 w 112"/>
                  <a:gd name="T13" fmla="*/ 445 h 446"/>
                  <a:gd name="T14" fmla="*/ 72 w 112"/>
                  <a:gd name="T15" fmla="*/ 446 h 446"/>
                  <a:gd name="T16" fmla="*/ 58 w 112"/>
                  <a:gd name="T17" fmla="*/ 446 h 446"/>
                  <a:gd name="T18" fmla="*/ 44 w 112"/>
                  <a:gd name="T19" fmla="*/ 446 h 446"/>
                  <a:gd name="T20" fmla="*/ 31 w 112"/>
                  <a:gd name="T21" fmla="*/ 442 h 446"/>
                  <a:gd name="T22" fmla="*/ 19 w 112"/>
                  <a:gd name="T23" fmla="*/ 437 h 446"/>
                  <a:gd name="T24" fmla="*/ 10 w 112"/>
                  <a:gd name="T25" fmla="*/ 428 h 446"/>
                  <a:gd name="T26" fmla="*/ 7 w 112"/>
                  <a:gd name="T27" fmla="*/ 386 h 446"/>
                  <a:gd name="T28" fmla="*/ 2 w 112"/>
                  <a:gd name="T29" fmla="*/ 344 h 446"/>
                  <a:gd name="T30" fmla="*/ 0 w 112"/>
                  <a:gd name="T31" fmla="*/ 303 h 446"/>
                  <a:gd name="T32" fmla="*/ 6 w 112"/>
                  <a:gd name="T33" fmla="*/ 269 h 446"/>
                  <a:gd name="T34" fmla="*/ 11 w 112"/>
                  <a:gd name="T35" fmla="*/ 266 h 446"/>
                  <a:gd name="T36" fmla="*/ 15 w 112"/>
                  <a:gd name="T37" fmla="*/ 263 h 446"/>
                  <a:gd name="T38" fmla="*/ 20 w 112"/>
                  <a:gd name="T39" fmla="*/ 263 h 446"/>
                  <a:gd name="T40" fmla="*/ 27 w 112"/>
                  <a:gd name="T41" fmla="*/ 263 h 446"/>
                  <a:gd name="T42" fmla="*/ 32 w 112"/>
                  <a:gd name="T43" fmla="*/ 263 h 446"/>
                  <a:gd name="T44" fmla="*/ 37 w 112"/>
                  <a:gd name="T45" fmla="*/ 263 h 446"/>
                  <a:gd name="T46" fmla="*/ 44 w 112"/>
                  <a:gd name="T47" fmla="*/ 263 h 446"/>
                  <a:gd name="T48" fmla="*/ 49 w 112"/>
                  <a:gd name="T49" fmla="*/ 263 h 446"/>
                  <a:gd name="T50" fmla="*/ 46 w 112"/>
                  <a:gd name="T51" fmla="*/ 201 h 446"/>
                  <a:gd name="T52" fmla="*/ 42 w 112"/>
                  <a:gd name="T53" fmla="*/ 132 h 446"/>
                  <a:gd name="T54" fmla="*/ 41 w 112"/>
                  <a:gd name="T55" fmla="*/ 64 h 446"/>
                  <a:gd name="T56" fmla="*/ 44 w 112"/>
                  <a:gd name="T57" fmla="*/ 4 h 446"/>
                  <a:gd name="T58" fmla="*/ 53 w 112"/>
                  <a:gd name="T59" fmla="*/ 6 h 446"/>
                  <a:gd name="T60" fmla="*/ 59 w 112"/>
                  <a:gd name="T61" fmla="*/ 6 h 446"/>
                  <a:gd name="T62" fmla="*/ 66 w 112"/>
                  <a:gd name="T63" fmla="*/ 4 h 446"/>
                  <a:gd name="T64" fmla="*/ 71 w 112"/>
                  <a:gd name="T65" fmla="*/ 3 h 446"/>
                  <a:gd name="T66" fmla="*/ 75 w 112"/>
                  <a:gd name="T67" fmla="*/ 2 h 446"/>
                  <a:gd name="T68" fmla="*/ 81 w 112"/>
                  <a:gd name="T69" fmla="*/ 0 h 446"/>
                  <a:gd name="T70" fmla="*/ 86 w 112"/>
                  <a:gd name="T71" fmla="*/ 2 h 446"/>
                  <a:gd name="T72" fmla="*/ 94 w 112"/>
                  <a:gd name="T73" fmla="*/ 4 h 4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446"/>
                  <a:gd name="T113" fmla="*/ 112 w 112"/>
                  <a:gd name="T114" fmla="*/ 446 h 4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446">
                    <a:moveTo>
                      <a:pt x="94" y="4"/>
                    </a:moveTo>
                    <a:lnTo>
                      <a:pt x="101" y="110"/>
                    </a:lnTo>
                    <a:lnTo>
                      <a:pt x="107" y="219"/>
                    </a:lnTo>
                    <a:lnTo>
                      <a:pt x="111" y="329"/>
                    </a:lnTo>
                    <a:lnTo>
                      <a:pt x="112" y="442"/>
                    </a:lnTo>
                    <a:lnTo>
                      <a:pt x="99" y="443"/>
                    </a:lnTo>
                    <a:lnTo>
                      <a:pt x="86" y="445"/>
                    </a:lnTo>
                    <a:lnTo>
                      <a:pt x="72" y="446"/>
                    </a:lnTo>
                    <a:lnTo>
                      <a:pt x="58" y="446"/>
                    </a:lnTo>
                    <a:lnTo>
                      <a:pt x="44" y="446"/>
                    </a:lnTo>
                    <a:lnTo>
                      <a:pt x="31" y="442"/>
                    </a:lnTo>
                    <a:lnTo>
                      <a:pt x="19" y="437"/>
                    </a:lnTo>
                    <a:lnTo>
                      <a:pt x="10" y="428"/>
                    </a:lnTo>
                    <a:lnTo>
                      <a:pt x="7" y="386"/>
                    </a:lnTo>
                    <a:lnTo>
                      <a:pt x="2" y="344"/>
                    </a:lnTo>
                    <a:lnTo>
                      <a:pt x="0" y="303"/>
                    </a:lnTo>
                    <a:lnTo>
                      <a:pt x="6" y="269"/>
                    </a:lnTo>
                    <a:lnTo>
                      <a:pt x="11" y="266"/>
                    </a:lnTo>
                    <a:lnTo>
                      <a:pt x="15" y="263"/>
                    </a:lnTo>
                    <a:lnTo>
                      <a:pt x="20" y="263"/>
                    </a:lnTo>
                    <a:lnTo>
                      <a:pt x="27" y="263"/>
                    </a:lnTo>
                    <a:lnTo>
                      <a:pt x="32" y="263"/>
                    </a:lnTo>
                    <a:lnTo>
                      <a:pt x="37" y="263"/>
                    </a:lnTo>
                    <a:lnTo>
                      <a:pt x="44" y="263"/>
                    </a:lnTo>
                    <a:lnTo>
                      <a:pt x="49" y="263"/>
                    </a:lnTo>
                    <a:lnTo>
                      <a:pt x="46" y="201"/>
                    </a:lnTo>
                    <a:lnTo>
                      <a:pt x="42" y="132"/>
                    </a:lnTo>
                    <a:lnTo>
                      <a:pt x="41" y="64"/>
                    </a:lnTo>
                    <a:lnTo>
                      <a:pt x="44" y="4"/>
                    </a:lnTo>
                    <a:lnTo>
                      <a:pt x="53" y="6"/>
                    </a:lnTo>
                    <a:lnTo>
                      <a:pt x="59" y="6"/>
                    </a:lnTo>
                    <a:lnTo>
                      <a:pt x="66" y="4"/>
                    </a:lnTo>
                    <a:lnTo>
                      <a:pt x="71" y="3"/>
                    </a:lnTo>
                    <a:lnTo>
                      <a:pt x="75" y="2"/>
                    </a:lnTo>
                    <a:lnTo>
                      <a:pt x="81" y="0"/>
                    </a:lnTo>
                    <a:lnTo>
                      <a:pt x="86" y="2"/>
                    </a:lnTo>
                    <a:lnTo>
                      <a:pt x="94" y="4"/>
                    </a:lnTo>
                    <a:close/>
                  </a:path>
                </a:pathLst>
              </a:custGeom>
              <a:solidFill>
                <a:srgbClr val="BFBF00"/>
              </a:solidFill>
              <a:ln w="9525">
                <a:noFill/>
                <a:round/>
                <a:headEnd/>
                <a:tailEnd/>
              </a:ln>
            </p:spPr>
            <p:txBody>
              <a:bodyPr/>
              <a:lstStyle/>
              <a:p>
                <a:endParaRPr lang="en-US"/>
              </a:p>
            </p:txBody>
          </p:sp>
          <p:sp>
            <p:nvSpPr>
              <p:cNvPr id="482" name="Freeform 46"/>
              <p:cNvSpPr>
                <a:spLocks/>
              </p:cNvSpPr>
              <p:nvPr/>
            </p:nvSpPr>
            <p:spPr bwMode="auto">
              <a:xfrm>
                <a:off x="3829" y="3134"/>
                <a:ext cx="32" cy="190"/>
              </a:xfrm>
              <a:custGeom>
                <a:avLst/>
                <a:gdLst>
                  <a:gd name="T0" fmla="*/ 77 w 94"/>
                  <a:gd name="T1" fmla="*/ 343 h 569"/>
                  <a:gd name="T2" fmla="*/ 85 w 94"/>
                  <a:gd name="T3" fmla="*/ 395 h 569"/>
                  <a:gd name="T4" fmla="*/ 89 w 94"/>
                  <a:gd name="T5" fmla="*/ 451 h 569"/>
                  <a:gd name="T6" fmla="*/ 91 w 94"/>
                  <a:gd name="T7" fmla="*/ 509 h 569"/>
                  <a:gd name="T8" fmla="*/ 94 w 94"/>
                  <a:gd name="T9" fmla="*/ 565 h 569"/>
                  <a:gd name="T10" fmla="*/ 26 w 94"/>
                  <a:gd name="T11" fmla="*/ 569 h 569"/>
                  <a:gd name="T12" fmla="*/ 12 w 94"/>
                  <a:gd name="T13" fmla="*/ 424 h 569"/>
                  <a:gd name="T14" fmla="*/ 6 w 94"/>
                  <a:gd name="T15" fmla="*/ 286 h 569"/>
                  <a:gd name="T16" fmla="*/ 3 w 94"/>
                  <a:gd name="T17" fmla="*/ 149 h 569"/>
                  <a:gd name="T18" fmla="*/ 0 w 94"/>
                  <a:gd name="T19" fmla="*/ 5 h 569"/>
                  <a:gd name="T20" fmla="*/ 8 w 94"/>
                  <a:gd name="T21" fmla="*/ 3 h 569"/>
                  <a:gd name="T22" fmla="*/ 16 w 94"/>
                  <a:gd name="T23" fmla="*/ 0 h 569"/>
                  <a:gd name="T24" fmla="*/ 25 w 94"/>
                  <a:gd name="T25" fmla="*/ 0 h 569"/>
                  <a:gd name="T26" fmla="*/ 33 w 94"/>
                  <a:gd name="T27" fmla="*/ 0 h 569"/>
                  <a:gd name="T28" fmla="*/ 42 w 94"/>
                  <a:gd name="T29" fmla="*/ 0 h 569"/>
                  <a:gd name="T30" fmla="*/ 51 w 94"/>
                  <a:gd name="T31" fmla="*/ 0 h 569"/>
                  <a:gd name="T32" fmla="*/ 60 w 94"/>
                  <a:gd name="T33" fmla="*/ 0 h 569"/>
                  <a:gd name="T34" fmla="*/ 68 w 94"/>
                  <a:gd name="T35" fmla="*/ 0 h 569"/>
                  <a:gd name="T36" fmla="*/ 72 w 94"/>
                  <a:gd name="T37" fmla="*/ 65 h 569"/>
                  <a:gd name="T38" fmla="*/ 72 w 94"/>
                  <a:gd name="T39" fmla="*/ 119 h 569"/>
                  <a:gd name="T40" fmla="*/ 77 w 94"/>
                  <a:gd name="T41" fmla="*/ 172 h 569"/>
                  <a:gd name="T42" fmla="*/ 91 w 94"/>
                  <a:gd name="T43" fmla="*/ 228 h 569"/>
                  <a:gd name="T44" fmla="*/ 80 w 94"/>
                  <a:gd name="T45" fmla="*/ 240 h 569"/>
                  <a:gd name="T46" fmla="*/ 78 w 94"/>
                  <a:gd name="T47" fmla="*/ 253 h 569"/>
                  <a:gd name="T48" fmla="*/ 81 w 94"/>
                  <a:gd name="T49" fmla="*/ 266 h 569"/>
                  <a:gd name="T50" fmla="*/ 85 w 94"/>
                  <a:gd name="T51" fmla="*/ 281 h 569"/>
                  <a:gd name="T52" fmla="*/ 78 w 94"/>
                  <a:gd name="T53" fmla="*/ 288 h 569"/>
                  <a:gd name="T54" fmla="*/ 72 w 94"/>
                  <a:gd name="T55" fmla="*/ 293 h 569"/>
                  <a:gd name="T56" fmla="*/ 67 w 94"/>
                  <a:gd name="T57" fmla="*/ 297 h 569"/>
                  <a:gd name="T58" fmla="*/ 61 w 94"/>
                  <a:gd name="T59" fmla="*/ 302 h 569"/>
                  <a:gd name="T60" fmla="*/ 56 w 94"/>
                  <a:gd name="T61" fmla="*/ 307 h 569"/>
                  <a:gd name="T62" fmla="*/ 52 w 94"/>
                  <a:gd name="T63" fmla="*/ 312 h 569"/>
                  <a:gd name="T64" fmla="*/ 48 w 94"/>
                  <a:gd name="T65" fmla="*/ 319 h 569"/>
                  <a:gd name="T66" fmla="*/ 46 w 94"/>
                  <a:gd name="T67" fmla="*/ 327 h 569"/>
                  <a:gd name="T68" fmla="*/ 52 w 94"/>
                  <a:gd name="T69" fmla="*/ 333 h 569"/>
                  <a:gd name="T70" fmla="*/ 60 w 94"/>
                  <a:gd name="T71" fmla="*/ 340 h 569"/>
                  <a:gd name="T72" fmla="*/ 68 w 94"/>
                  <a:gd name="T73" fmla="*/ 343 h 569"/>
                  <a:gd name="T74" fmla="*/ 77 w 94"/>
                  <a:gd name="T75" fmla="*/ 343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569"/>
                  <a:gd name="T116" fmla="*/ 94 w 94"/>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569">
                    <a:moveTo>
                      <a:pt x="77" y="343"/>
                    </a:moveTo>
                    <a:lnTo>
                      <a:pt x="85" y="395"/>
                    </a:lnTo>
                    <a:lnTo>
                      <a:pt x="89" y="451"/>
                    </a:lnTo>
                    <a:lnTo>
                      <a:pt x="91" y="509"/>
                    </a:lnTo>
                    <a:lnTo>
                      <a:pt x="94" y="565"/>
                    </a:lnTo>
                    <a:lnTo>
                      <a:pt x="26" y="569"/>
                    </a:lnTo>
                    <a:lnTo>
                      <a:pt x="12" y="424"/>
                    </a:lnTo>
                    <a:lnTo>
                      <a:pt x="6" y="286"/>
                    </a:lnTo>
                    <a:lnTo>
                      <a:pt x="3" y="149"/>
                    </a:lnTo>
                    <a:lnTo>
                      <a:pt x="0" y="5"/>
                    </a:lnTo>
                    <a:lnTo>
                      <a:pt x="8" y="3"/>
                    </a:lnTo>
                    <a:lnTo>
                      <a:pt x="16" y="0"/>
                    </a:lnTo>
                    <a:lnTo>
                      <a:pt x="25" y="0"/>
                    </a:lnTo>
                    <a:lnTo>
                      <a:pt x="33" y="0"/>
                    </a:lnTo>
                    <a:lnTo>
                      <a:pt x="42" y="0"/>
                    </a:lnTo>
                    <a:lnTo>
                      <a:pt x="51" y="0"/>
                    </a:lnTo>
                    <a:lnTo>
                      <a:pt x="60" y="0"/>
                    </a:lnTo>
                    <a:lnTo>
                      <a:pt x="68" y="0"/>
                    </a:lnTo>
                    <a:lnTo>
                      <a:pt x="72" y="65"/>
                    </a:lnTo>
                    <a:lnTo>
                      <a:pt x="72" y="119"/>
                    </a:lnTo>
                    <a:lnTo>
                      <a:pt x="77" y="172"/>
                    </a:lnTo>
                    <a:lnTo>
                      <a:pt x="91" y="228"/>
                    </a:lnTo>
                    <a:lnTo>
                      <a:pt x="80" y="240"/>
                    </a:lnTo>
                    <a:lnTo>
                      <a:pt x="78" y="253"/>
                    </a:lnTo>
                    <a:lnTo>
                      <a:pt x="81" y="266"/>
                    </a:lnTo>
                    <a:lnTo>
                      <a:pt x="85" y="281"/>
                    </a:lnTo>
                    <a:lnTo>
                      <a:pt x="78" y="288"/>
                    </a:lnTo>
                    <a:lnTo>
                      <a:pt x="72" y="293"/>
                    </a:lnTo>
                    <a:lnTo>
                      <a:pt x="67" y="297"/>
                    </a:lnTo>
                    <a:lnTo>
                      <a:pt x="61" y="302"/>
                    </a:lnTo>
                    <a:lnTo>
                      <a:pt x="56" y="307"/>
                    </a:lnTo>
                    <a:lnTo>
                      <a:pt x="52" y="312"/>
                    </a:lnTo>
                    <a:lnTo>
                      <a:pt x="48" y="319"/>
                    </a:lnTo>
                    <a:lnTo>
                      <a:pt x="46" y="327"/>
                    </a:lnTo>
                    <a:lnTo>
                      <a:pt x="52" y="333"/>
                    </a:lnTo>
                    <a:lnTo>
                      <a:pt x="60" y="340"/>
                    </a:lnTo>
                    <a:lnTo>
                      <a:pt x="68" y="343"/>
                    </a:lnTo>
                    <a:lnTo>
                      <a:pt x="77" y="343"/>
                    </a:lnTo>
                    <a:close/>
                  </a:path>
                </a:pathLst>
              </a:custGeom>
              <a:solidFill>
                <a:srgbClr val="91A3E0"/>
              </a:solidFill>
              <a:ln w="9525">
                <a:noFill/>
                <a:round/>
                <a:headEnd/>
                <a:tailEnd/>
              </a:ln>
            </p:spPr>
            <p:txBody>
              <a:bodyPr/>
              <a:lstStyle/>
              <a:p>
                <a:endParaRPr lang="en-US"/>
              </a:p>
            </p:txBody>
          </p:sp>
          <p:sp>
            <p:nvSpPr>
              <p:cNvPr id="483" name="Freeform 47"/>
              <p:cNvSpPr>
                <a:spLocks/>
              </p:cNvSpPr>
              <p:nvPr/>
            </p:nvSpPr>
            <p:spPr bwMode="auto">
              <a:xfrm>
                <a:off x="3547" y="3143"/>
                <a:ext cx="54" cy="23"/>
              </a:xfrm>
              <a:custGeom>
                <a:avLst/>
                <a:gdLst>
                  <a:gd name="T0" fmla="*/ 0 w 162"/>
                  <a:gd name="T1" fmla="*/ 0 h 70"/>
                  <a:gd name="T2" fmla="*/ 162 w 162"/>
                  <a:gd name="T3" fmla="*/ 3 h 70"/>
                  <a:gd name="T4" fmla="*/ 159 w 162"/>
                  <a:gd name="T5" fmla="*/ 60 h 70"/>
                  <a:gd name="T6" fmla="*/ 141 w 162"/>
                  <a:gd name="T7" fmla="*/ 65 h 70"/>
                  <a:gd name="T8" fmla="*/ 123 w 162"/>
                  <a:gd name="T9" fmla="*/ 67 h 70"/>
                  <a:gd name="T10" fmla="*/ 102 w 162"/>
                  <a:gd name="T11" fmla="*/ 70 h 70"/>
                  <a:gd name="T12" fmla="*/ 83 w 162"/>
                  <a:gd name="T13" fmla="*/ 70 h 70"/>
                  <a:gd name="T14" fmla="*/ 62 w 162"/>
                  <a:gd name="T15" fmla="*/ 69 h 70"/>
                  <a:gd name="T16" fmla="*/ 42 w 162"/>
                  <a:gd name="T17" fmla="*/ 67 h 70"/>
                  <a:gd name="T18" fmla="*/ 23 w 162"/>
                  <a:gd name="T19" fmla="*/ 65 h 70"/>
                  <a:gd name="T20" fmla="*/ 5 w 162"/>
                  <a:gd name="T21" fmla="*/ 62 h 70"/>
                  <a:gd name="T22" fmla="*/ 0 w 162"/>
                  <a:gd name="T23" fmla="*/ 47 h 70"/>
                  <a:gd name="T24" fmla="*/ 0 w 162"/>
                  <a:gd name="T25" fmla="*/ 29 h 70"/>
                  <a:gd name="T26" fmla="*/ 0 w 162"/>
                  <a:gd name="T27" fmla="*/ 13 h 70"/>
                  <a:gd name="T28" fmla="*/ 0 w 162"/>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70"/>
                  <a:gd name="T47" fmla="*/ 162 w 162"/>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70">
                    <a:moveTo>
                      <a:pt x="0" y="0"/>
                    </a:moveTo>
                    <a:lnTo>
                      <a:pt x="162" y="3"/>
                    </a:lnTo>
                    <a:lnTo>
                      <a:pt x="159" y="60"/>
                    </a:lnTo>
                    <a:lnTo>
                      <a:pt x="141" y="65"/>
                    </a:lnTo>
                    <a:lnTo>
                      <a:pt x="123" y="67"/>
                    </a:lnTo>
                    <a:lnTo>
                      <a:pt x="102" y="70"/>
                    </a:lnTo>
                    <a:lnTo>
                      <a:pt x="83" y="70"/>
                    </a:lnTo>
                    <a:lnTo>
                      <a:pt x="62" y="69"/>
                    </a:lnTo>
                    <a:lnTo>
                      <a:pt x="42" y="67"/>
                    </a:lnTo>
                    <a:lnTo>
                      <a:pt x="23" y="65"/>
                    </a:lnTo>
                    <a:lnTo>
                      <a:pt x="5" y="62"/>
                    </a:lnTo>
                    <a:lnTo>
                      <a:pt x="0" y="47"/>
                    </a:lnTo>
                    <a:lnTo>
                      <a:pt x="0" y="29"/>
                    </a:lnTo>
                    <a:lnTo>
                      <a:pt x="0" y="13"/>
                    </a:lnTo>
                    <a:lnTo>
                      <a:pt x="0" y="0"/>
                    </a:lnTo>
                    <a:close/>
                  </a:path>
                </a:pathLst>
              </a:custGeom>
              <a:solidFill>
                <a:srgbClr val="91A3E0"/>
              </a:solidFill>
              <a:ln w="9525">
                <a:noFill/>
                <a:round/>
                <a:headEnd/>
                <a:tailEnd/>
              </a:ln>
            </p:spPr>
            <p:txBody>
              <a:bodyPr/>
              <a:lstStyle/>
              <a:p>
                <a:endParaRPr lang="en-US"/>
              </a:p>
            </p:txBody>
          </p:sp>
          <p:sp>
            <p:nvSpPr>
              <p:cNvPr id="484" name="Freeform 48"/>
              <p:cNvSpPr>
                <a:spLocks/>
              </p:cNvSpPr>
              <p:nvPr/>
            </p:nvSpPr>
            <p:spPr bwMode="auto">
              <a:xfrm>
                <a:off x="3559" y="3170"/>
                <a:ext cx="26" cy="5"/>
              </a:xfrm>
              <a:custGeom>
                <a:avLst/>
                <a:gdLst>
                  <a:gd name="T0" fmla="*/ 78 w 78"/>
                  <a:gd name="T1" fmla="*/ 13 h 13"/>
                  <a:gd name="T2" fmla="*/ 0 w 78"/>
                  <a:gd name="T3" fmla="*/ 10 h 13"/>
                  <a:gd name="T4" fmla="*/ 10 w 78"/>
                  <a:gd name="T5" fmla="*/ 5 h 13"/>
                  <a:gd name="T6" fmla="*/ 19 w 78"/>
                  <a:gd name="T7" fmla="*/ 1 h 13"/>
                  <a:gd name="T8" fmla="*/ 30 w 78"/>
                  <a:gd name="T9" fmla="*/ 0 h 13"/>
                  <a:gd name="T10" fmla="*/ 41 w 78"/>
                  <a:gd name="T11" fmla="*/ 1 h 13"/>
                  <a:gd name="T12" fmla="*/ 52 w 78"/>
                  <a:gd name="T13" fmla="*/ 4 h 13"/>
                  <a:gd name="T14" fmla="*/ 61 w 78"/>
                  <a:gd name="T15" fmla="*/ 6 h 13"/>
                  <a:gd name="T16" fmla="*/ 70 w 78"/>
                  <a:gd name="T17" fmla="*/ 10 h 13"/>
                  <a:gd name="T18" fmla="*/ 78 w 78"/>
                  <a:gd name="T19" fmla="*/ 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3"/>
                  <a:gd name="T32" fmla="*/ 78 w 7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3">
                    <a:moveTo>
                      <a:pt x="78" y="13"/>
                    </a:moveTo>
                    <a:lnTo>
                      <a:pt x="0" y="10"/>
                    </a:lnTo>
                    <a:lnTo>
                      <a:pt x="10" y="5"/>
                    </a:lnTo>
                    <a:lnTo>
                      <a:pt x="19" y="1"/>
                    </a:lnTo>
                    <a:lnTo>
                      <a:pt x="30" y="0"/>
                    </a:lnTo>
                    <a:lnTo>
                      <a:pt x="41" y="1"/>
                    </a:lnTo>
                    <a:lnTo>
                      <a:pt x="52" y="4"/>
                    </a:lnTo>
                    <a:lnTo>
                      <a:pt x="61" y="6"/>
                    </a:lnTo>
                    <a:lnTo>
                      <a:pt x="70" y="10"/>
                    </a:lnTo>
                    <a:lnTo>
                      <a:pt x="78" y="13"/>
                    </a:lnTo>
                    <a:close/>
                  </a:path>
                </a:pathLst>
              </a:custGeom>
              <a:solidFill>
                <a:srgbClr val="FFFF00"/>
              </a:solidFill>
              <a:ln w="9525">
                <a:noFill/>
                <a:round/>
                <a:headEnd/>
                <a:tailEnd/>
              </a:ln>
            </p:spPr>
            <p:txBody>
              <a:bodyPr/>
              <a:lstStyle/>
              <a:p>
                <a:endParaRPr lang="en-US"/>
              </a:p>
            </p:txBody>
          </p:sp>
          <p:sp>
            <p:nvSpPr>
              <p:cNvPr id="485" name="Freeform 49"/>
              <p:cNvSpPr>
                <a:spLocks/>
              </p:cNvSpPr>
              <p:nvPr/>
            </p:nvSpPr>
            <p:spPr bwMode="auto">
              <a:xfrm>
                <a:off x="3562" y="3181"/>
                <a:ext cx="23" cy="7"/>
              </a:xfrm>
              <a:custGeom>
                <a:avLst/>
                <a:gdLst>
                  <a:gd name="T0" fmla="*/ 71 w 71"/>
                  <a:gd name="T1" fmla="*/ 17 h 22"/>
                  <a:gd name="T2" fmla="*/ 63 w 71"/>
                  <a:gd name="T3" fmla="*/ 19 h 22"/>
                  <a:gd name="T4" fmla="*/ 54 w 71"/>
                  <a:gd name="T5" fmla="*/ 21 h 22"/>
                  <a:gd name="T6" fmla="*/ 45 w 71"/>
                  <a:gd name="T7" fmla="*/ 22 h 22"/>
                  <a:gd name="T8" fmla="*/ 35 w 71"/>
                  <a:gd name="T9" fmla="*/ 22 h 22"/>
                  <a:gd name="T10" fmla="*/ 26 w 71"/>
                  <a:gd name="T11" fmla="*/ 22 h 22"/>
                  <a:gd name="T12" fmla="*/ 17 w 71"/>
                  <a:gd name="T13" fmla="*/ 21 h 22"/>
                  <a:gd name="T14" fmla="*/ 8 w 71"/>
                  <a:gd name="T15" fmla="*/ 18 h 22"/>
                  <a:gd name="T16" fmla="*/ 0 w 71"/>
                  <a:gd name="T17" fmla="*/ 16 h 22"/>
                  <a:gd name="T18" fmla="*/ 5 w 71"/>
                  <a:gd name="T19" fmla="*/ 7 h 22"/>
                  <a:gd name="T20" fmla="*/ 12 w 71"/>
                  <a:gd name="T21" fmla="*/ 1 h 22"/>
                  <a:gd name="T22" fmla="*/ 19 w 71"/>
                  <a:gd name="T23" fmla="*/ 0 h 22"/>
                  <a:gd name="T24" fmla="*/ 30 w 71"/>
                  <a:gd name="T25" fmla="*/ 0 h 22"/>
                  <a:gd name="T26" fmla="*/ 40 w 71"/>
                  <a:gd name="T27" fmla="*/ 3 h 22"/>
                  <a:gd name="T28" fmla="*/ 50 w 71"/>
                  <a:gd name="T29" fmla="*/ 5 h 22"/>
                  <a:gd name="T30" fmla="*/ 61 w 71"/>
                  <a:gd name="T31" fmla="*/ 7 h 22"/>
                  <a:gd name="T32" fmla="*/ 71 w 71"/>
                  <a:gd name="T33" fmla="*/ 8 h 22"/>
                  <a:gd name="T34" fmla="*/ 71 w 71"/>
                  <a:gd name="T35" fmla="*/ 1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22"/>
                  <a:gd name="T56" fmla="*/ 71 w 7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22">
                    <a:moveTo>
                      <a:pt x="71" y="17"/>
                    </a:moveTo>
                    <a:lnTo>
                      <a:pt x="63" y="19"/>
                    </a:lnTo>
                    <a:lnTo>
                      <a:pt x="54" y="21"/>
                    </a:lnTo>
                    <a:lnTo>
                      <a:pt x="45" y="22"/>
                    </a:lnTo>
                    <a:lnTo>
                      <a:pt x="35" y="22"/>
                    </a:lnTo>
                    <a:lnTo>
                      <a:pt x="26" y="22"/>
                    </a:lnTo>
                    <a:lnTo>
                      <a:pt x="17" y="21"/>
                    </a:lnTo>
                    <a:lnTo>
                      <a:pt x="8" y="18"/>
                    </a:lnTo>
                    <a:lnTo>
                      <a:pt x="0" y="16"/>
                    </a:lnTo>
                    <a:lnTo>
                      <a:pt x="5" y="7"/>
                    </a:lnTo>
                    <a:lnTo>
                      <a:pt x="12" y="1"/>
                    </a:lnTo>
                    <a:lnTo>
                      <a:pt x="19" y="0"/>
                    </a:lnTo>
                    <a:lnTo>
                      <a:pt x="30" y="0"/>
                    </a:lnTo>
                    <a:lnTo>
                      <a:pt x="40" y="3"/>
                    </a:lnTo>
                    <a:lnTo>
                      <a:pt x="50" y="5"/>
                    </a:lnTo>
                    <a:lnTo>
                      <a:pt x="61" y="7"/>
                    </a:lnTo>
                    <a:lnTo>
                      <a:pt x="71" y="8"/>
                    </a:lnTo>
                    <a:lnTo>
                      <a:pt x="71" y="17"/>
                    </a:lnTo>
                    <a:close/>
                  </a:path>
                </a:pathLst>
              </a:custGeom>
              <a:solidFill>
                <a:srgbClr val="B7C1E8"/>
              </a:solidFill>
              <a:ln w="9525">
                <a:noFill/>
                <a:round/>
                <a:headEnd/>
                <a:tailEnd/>
              </a:ln>
            </p:spPr>
            <p:txBody>
              <a:bodyPr/>
              <a:lstStyle/>
              <a:p>
                <a:endParaRPr lang="en-US"/>
              </a:p>
            </p:txBody>
          </p:sp>
          <p:sp>
            <p:nvSpPr>
              <p:cNvPr id="486" name="Freeform 50"/>
              <p:cNvSpPr>
                <a:spLocks/>
              </p:cNvSpPr>
              <p:nvPr/>
            </p:nvSpPr>
            <p:spPr bwMode="auto">
              <a:xfrm>
                <a:off x="3563" y="3206"/>
                <a:ext cx="21" cy="9"/>
              </a:xfrm>
              <a:custGeom>
                <a:avLst/>
                <a:gdLst>
                  <a:gd name="T0" fmla="*/ 62 w 62"/>
                  <a:gd name="T1" fmla="*/ 23 h 26"/>
                  <a:gd name="T2" fmla="*/ 0 w 62"/>
                  <a:gd name="T3" fmla="*/ 26 h 26"/>
                  <a:gd name="T4" fmla="*/ 0 w 62"/>
                  <a:gd name="T5" fmla="*/ 0 h 26"/>
                  <a:gd name="T6" fmla="*/ 62 w 62"/>
                  <a:gd name="T7" fmla="*/ 3 h 26"/>
                  <a:gd name="T8" fmla="*/ 62 w 62"/>
                  <a:gd name="T9" fmla="*/ 23 h 26"/>
                  <a:gd name="T10" fmla="*/ 0 60000 65536"/>
                  <a:gd name="T11" fmla="*/ 0 60000 65536"/>
                  <a:gd name="T12" fmla="*/ 0 60000 65536"/>
                  <a:gd name="T13" fmla="*/ 0 60000 65536"/>
                  <a:gd name="T14" fmla="*/ 0 60000 65536"/>
                  <a:gd name="T15" fmla="*/ 0 w 62"/>
                  <a:gd name="T16" fmla="*/ 0 h 26"/>
                  <a:gd name="T17" fmla="*/ 62 w 62"/>
                  <a:gd name="T18" fmla="*/ 26 h 26"/>
                </a:gdLst>
                <a:ahLst/>
                <a:cxnLst>
                  <a:cxn ang="T10">
                    <a:pos x="T0" y="T1"/>
                  </a:cxn>
                  <a:cxn ang="T11">
                    <a:pos x="T2" y="T3"/>
                  </a:cxn>
                  <a:cxn ang="T12">
                    <a:pos x="T4" y="T5"/>
                  </a:cxn>
                  <a:cxn ang="T13">
                    <a:pos x="T6" y="T7"/>
                  </a:cxn>
                  <a:cxn ang="T14">
                    <a:pos x="T8" y="T9"/>
                  </a:cxn>
                </a:cxnLst>
                <a:rect l="T15" t="T16" r="T17" b="T18"/>
                <a:pathLst>
                  <a:path w="62" h="26">
                    <a:moveTo>
                      <a:pt x="62" y="23"/>
                    </a:moveTo>
                    <a:lnTo>
                      <a:pt x="0" y="26"/>
                    </a:lnTo>
                    <a:lnTo>
                      <a:pt x="0" y="0"/>
                    </a:lnTo>
                    <a:lnTo>
                      <a:pt x="62" y="3"/>
                    </a:lnTo>
                    <a:lnTo>
                      <a:pt x="62" y="23"/>
                    </a:lnTo>
                    <a:close/>
                  </a:path>
                </a:pathLst>
              </a:custGeom>
              <a:solidFill>
                <a:srgbClr val="91A3E0"/>
              </a:solidFill>
              <a:ln w="9525">
                <a:noFill/>
                <a:round/>
                <a:headEnd/>
                <a:tailEnd/>
              </a:ln>
            </p:spPr>
            <p:txBody>
              <a:bodyPr/>
              <a:lstStyle/>
              <a:p>
                <a:endParaRPr lang="en-US"/>
              </a:p>
            </p:txBody>
          </p:sp>
          <p:sp>
            <p:nvSpPr>
              <p:cNvPr id="487" name="Freeform 51"/>
              <p:cNvSpPr>
                <a:spLocks/>
              </p:cNvSpPr>
              <p:nvPr/>
            </p:nvSpPr>
            <p:spPr bwMode="auto">
              <a:xfrm>
                <a:off x="3649" y="3220"/>
                <a:ext cx="8" cy="8"/>
              </a:xfrm>
              <a:custGeom>
                <a:avLst/>
                <a:gdLst>
                  <a:gd name="T0" fmla="*/ 24 w 24"/>
                  <a:gd name="T1" fmla="*/ 6 h 23"/>
                  <a:gd name="T2" fmla="*/ 24 w 24"/>
                  <a:gd name="T3" fmla="*/ 23 h 23"/>
                  <a:gd name="T4" fmla="*/ 18 w 24"/>
                  <a:gd name="T5" fmla="*/ 22 h 23"/>
                  <a:gd name="T6" fmla="*/ 11 w 24"/>
                  <a:gd name="T7" fmla="*/ 22 h 23"/>
                  <a:gd name="T8" fmla="*/ 5 w 24"/>
                  <a:gd name="T9" fmla="*/ 21 h 23"/>
                  <a:gd name="T10" fmla="*/ 0 w 24"/>
                  <a:gd name="T11" fmla="*/ 15 h 23"/>
                  <a:gd name="T12" fmla="*/ 0 w 24"/>
                  <a:gd name="T13" fmla="*/ 9 h 23"/>
                  <a:gd name="T14" fmla="*/ 2 w 24"/>
                  <a:gd name="T15" fmla="*/ 6 h 23"/>
                  <a:gd name="T16" fmla="*/ 6 w 24"/>
                  <a:gd name="T17" fmla="*/ 5 h 23"/>
                  <a:gd name="T18" fmla="*/ 10 w 24"/>
                  <a:gd name="T19" fmla="*/ 0 h 23"/>
                  <a:gd name="T20" fmla="*/ 15 w 24"/>
                  <a:gd name="T21" fmla="*/ 0 h 23"/>
                  <a:gd name="T22" fmla="*/ 19 w 24"/>
                  <a:gd name="T23" fmla="*/ 1 h 23"/>
                  <a:gd name="T24" fmla="*/ 23 w 24"/>
                  <a:gd name="T25" fmla="*/ 3 h 23"/>
                  <a:gd name="T26" fmla="*/ 24 w 24"/>
                  <a:gd name="T27" fmla="*/ 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3"/>
                  <a:gd name="T44" fmla="*/ 24 w 24"/>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3">
                    <a:moveTo>
                      <a:pt x="24" y="6"/>
                    </a:moveTo>
                    <a:lnTo>
                      <a:pt x="24" y="23"/>
                    </a:lnTo>
                    <a:lnTo>
                      <a:pt x="18" y="22"/>
                    </a:lnTo>
                    <a:lnTo>
                      <a:pt x="11" y="22"/>
                    </a:lnTo>
                    <a:lnTo>
                      <a:pt x="5" y="21"/>
                    </a:lnTo>
                    <a:lnTo>
                      <a:pt x="0" y="15"/>
                    </a:lnTo>
                    <a:lnTo>
                      <a:pt x="0" y="9"/>
                    </a:lnTo>
                    <a:lnTo>
                      <a:pt x="2" y="6"/>
                    </a:lnTo>
                    <a:lnTo>
                      <a:pt x="6" y="5"/>
                    </a:lnTo>
                    <a:lnTo>
                      <a:pt x="10" y="0"/>
                    </a:lnTo>
                    <a:lnTo>
                      <a:pt x="15" y="0"/>
                    </a:lnTo>
                    <a:lnTo>
                      <a:pt x="19" y="1"/>
                    </a:lnTo>
                    <a:lnTo>
                      <a:pt x="23" y="3"/>
                    </a:lnTo>
                    <a:lnTo>
                      <a:pt x="24" y="6"/>
                    </a:lnTo>
                    <a:close/>
                  </a:path>
                </a:pathLst>
              </a:custGeom>
              <a:solidFill>
                <a:srgbClr val="000000"/>
              </a:solidFill>
              <a:ln w="9525">
                <a:noFill/>
                <a:round/>
                <a:headEnd/>
                <a:tailEnd/>
              </a:ln>
            </p:spPr>
            <p:txBody>
              <a:bodyPr/>
              <a:lstStyle/>
              <a:p>
                <a:endParaRPr lang="en-US"/>
              </a:p>
            </p:txBody>
          </p:sp>
          <p:sp>
            <p:nvSpPr>
              <p:cNvPr id="488" name="Freeform 52"/>
              <p:cNvSpPr>
                <a:spLocks/>
              </p:cNvSpPr>
              <p:nvPr/>
            </p:nvSpPr>
            <p:spPr bwMode="auto">
              <a:xfrm>
                <a:off x="3864" y="3252"/>
                <a:ext cx="13" cy="101"/>
              </a:xfrm>
              <a:custGeom>
                <a:avLst/>
                <a:gdLst>
                  <a:gd name="T0" fmla="*/ 31 w 39"/>
                  <a:gd name="T1" fmla="*/ 10 h 302"/>
                  <a:gd name="T2" fmla="*/ 28 w 39"/>
                  <a:gd name="T3" fmla="*/ 85 h 302"/>
                  <a:gd name="T4" fmla="*/ 34 w 39"/>
                  <a:gd name="T5" fmla="*/ 162 h 302"/>
                  <a:gd name="T6" fmla="*/ 39 w 39"/>
                  <a:gd name="T7" fmla="*/ 237 h 302"/>
                  <a:gd name="T8" fmla="*/ 36 w 39"/>
                  <a:gd name="T9" fmla="*/ 302 h 302"/>
                  <a:gd name="T10" fmla="*/ 17 w 39"/>
                  <a:gd name="T11" fmla="*/ 285 h 302"/>
                  <a:gd name="T12" fmla="*/ 0 w 39"/>
                  <a:gd name="T13" fmla="*/ 4 h 302"/>
                  <a:gd name="T14" fmla="*/ 8 w 39"/>
                  <a:gd name="T15" fmla="*/ 0 h 302"/>
                  <a:gd name="T16" fmla="*/ 17 w 39"/>
                  <a:gd name="T17" fmla="*/ 0 h 302"/>
                  <a:gd name="T18" fmla="*/ 24 w 39"/>
                  <a:gd name="T19" fmla="*/ 4 h 302"/>
                  <a:gd name="T20" fmla="*/ 31 w 39"/>
                  <a:gd name="T21" fmla="*/ 1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02"/>
                  <a:gd name="T35" fmla="*/ 39 w 39"/>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02">
                    <a:moveTo>
                      <a:pt x="31" y="10"/>
                    </a:moveTo>
                    <a:lnTo>
                      <a:pt x="28" y="85"/>
                    </a:lnTo>
                    <a:lnTo>
                      <a:pt x="34" y="162"/>
                    </a:lnTo>
                    <a:lnTo>
                      <a:pt x="39" y="237"/>
                    </a:lnTo>
                    <a:lnTo>
                      <a:pt x="36" y="302"/>
                    </a:lnTo>
                    <a:lnTo>
                      <a:pt x="17" y="285"/>
                    </a:lnTo>
                    <a:lnTo>
                      <a:pt x="0" y="4"/>
                    </a:lnTo>
                    <a:lnTo>
                      <a:pt x="8" y="0"/>
                    </a:lnTo>
                    <a:lnTo>
                      <a:pt x="17" y="0"/>
                    </a:lnTo>
                    <a:lnTo>
                      <a:pt x="24" y="4"/>
                    </a:lnTo>
                    <a:lnTo>
                      <a:pt x="31" y="10"/>
                    </a:lnTo>
                    <a:close/>
                  </a:path>
                </a:pathLst>
              </a:custGeom>
              <a:solidFill>
                <a:srgbClr val="9E9E9E"/>
              </a:solidFill>
              <a:ln w="9525">
                <a:noFill/>
                <a:round/>
                <a:headEnd/>
                <a:tailEnd/>
              </a:ln>
            </p:spPr>
            <p:txBody>
              <a:bodyPr/>
              <a:lstStyle/>
              <a:p>
                <a:endParaRPr lang="en-US"/>
              </a:p>
            </p:txBody>
          </p:sp>
          <p:sp>
            <p:nvSpPr>
              <p:cNvPr id="489" name="Freeform 53"/>
              <p:cNvSpPr>
                <a:spLocks/>
              </p:cNvSpPr>
              <p:nvPr/>
            </p:nvSpPr>
            <p:spPr bwMode="auto">
              <a:xfrm>
                <a:off x="3650" y="3255"/>
                <a:ext cx="8" cy="10"/>
              </a:xfrm>
              <a:custGeom>
                <a:avLst/>
                <a:gdLst>
                  <a:gd name="T0" fmla="*/ 26 w 26"/>
                  <a:gd name="T1" fmla="*/ 11 h 30"/>
                  <a:gd name="T2" fmla="*/ 26 w 26"/>
                  <a:gd name="T3" fmla="*/ 25 h 30"/>
                  <a:gd name="T4" fmla="*/ 20 w 26"/>
                  <a:gd name="T5" fmla="*/ 30 h 30"/>
                  <a:gd name="T6" fmla="*/ 13 w 26"/>
                  <a:gd name="T7" fmla="*/ 29 h 30"/>
                  <a:gd name="T8" fmla="*/ 7 w 26"/>
                  <a:gd name="T9" fmla="*/ 24 h 30"/>
                  <a:gd name="T10" fmla="*/ 0 w 26"/>
                  <a:gd name="T11" fmla="*/ 20 h 30"/>
                  <a:gd name="T12" fmla="*/ 3 w 26"/>
                  <a:gd name="T13" fmla="*/ 8 h 30"/>
                  <a:gd name="T14" fmla="*/ 12 w 26"/>
                  <a:gd name="T15" fmla="*/ 0 h 30"/>
                  <a:gd name="T16" fmla="*/ 22 w 26"/>
                  <a:gd name="T17" fmla="*/ 0 h 30"/>
                  <a:gd name="T18" fmla="*/ 26 w 26"/>
                  <a:gd name="T19" fmla="*/ 1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0"/>
                  <a:gd name="T32" fmla="*/ 26 w 2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0">
                    <a:moveTo>
                      <a:pt x="26" y="11"/>
                    </a:moveTo>
                    <a:lnTo>
                      <a:pt x="26" y="25"/>
                    </a:lnTo>
                    <a:lnTo>
                      <a:pt x="20" y="30"/>
                    </a:lnTo>
                    <a:lnTo>
                      <a:pt x="13" y="29"/>
                    </a:lnTo>
                    <a:lnTo>
                      <a:pt x="7" y="24"/>
                    </a:lnTo>
                    <a:lnTo>
                      <a:pt x="0" y="20"/>
                    </a:lnTo>
                    <a:lnTo>
                      <a:pt x="3" y="8"/>
                    </a:lnTo>
                    <a:lnTo>
                      <a:pt x="12" y="0"/>
                    </a:lnTo>
                    <a:lnTo>
                      <a:pt x="22" y="0"/>
                    </a:lnTo>
                    <a:lnTo>
                      <a:pt x="26" y="11"/>
                    </a:lnTo>
                    <a:close/>
                  </a:path>
                </a:pathLst>
              </a:custGeom>
              <a:solidFill>
                <a:srgbClr val="000000"/>
              </a:solidFill>
              <a:ln w="9525">
                <a:noFill/>
                <a:round/>
                <a:headEnd/>
                <a:tailEnd/>
              </a:ln>
            </p:spPr>
            <p:txBody>
              <a:bodyPr/>
              <a:lstStyle/>
              <a:p>
                <a:endParaRPr lang="en-US"/>
              </a:p>
            </p:txBody>
          </p:sp>
          <p:sp>
            <p:nvSpPr>
              <p:cNvPr id="490" name="Freeform 54"/>
              <p:cNvSpPr>
                <a:spLocks/>
              </p:cNvSpPr>
              <p:nvPr/>
            </p:nvSpPr>
            <p:spPr bwMode="auto">
              <a:xfrm>
                <a:off x="3782" y="3262"/>
                <a:ext cx="36" cy="53"/>
              </a:xfrm>
              <a:custGeom>
                <a:avLst/>
                <a:gdLst>
                  <a:gd name="T0" fmla="*/ 97 w 107"/>
                  <a:gd name="T1" fmla="*/ 113 h 157"/>
                  <a:gd name="T2" fmla="*/ 97 w 107"/>
                  <a:gd name="T3" fmla="*/ 119 h 157"/>
                  <a:gd name="T4" fmla="*/ 98 w 107"/>
                  <a:gd name="T5" fmla="*/ 128 h 157"/>
                  <a:gd name="T6" fmla="*/ 102 w 107"/>
                  <a:gd name="T7" fmla="*/ 139 h 157"/>
                  <a:gd name="T8" fmla="*/ 107 w 107"/>
                  <a:gd name="T9" fmla="*/ 146 h 157"/>
                  <a:gd name="T10" fmla="*/ 97 w 107"/>
                  <a:gd name="T11" fmla="*/ 153 h 157"/>
                  <a:gd name="T12" fmla="*/ 85 w 107"/>
                  <a:gd name="T13" fmla="*/ 155 h 157"/>
                  <a:gd name="T14" fmla="*/ 71 w 107"/>
                  <a:gd name="T15" fmla="*/ 157 h 157"/>
                  <a:gd name="T16" fmla="*/ 58 w 107"/>
                  <a:gd name="T17" fmla="*/ 157 h 157"/>
                  <a:gd name="T18" fmla="*/ 44 w 107"/>
                  <a:gd name="T19" fmla="*/ 157 h 157"/>
                  <a:gd name="T20" fmla="*/ 32 w 107"/>
                  <a:gd name="T21" fmla="*/ 155 h 157"/>
                  <a:gd name="T22" fmla="*/ 22 w 107"/>
                  <a:gd name="T23" fmla="*/ 155 h 157"/>
                  <a:gd name="T24" fmla="*/ 14 w 107"/>
                  <a:gd name="T25" fmla="*/ 155 h 157"/>
                  <a:gd name="T26" fmla="*/ 15 w 107"/>
                  <a:gd name="T27" fmla="*/ 118 h 157"/>
                  <a:gd name="T28" fmla="*/ 13 w 107"/>
                  <a:gd name="T29" fmla="*/ 79 h 157"/>
                  <a:gd name="T30" fmla="*/ 9 w 107"/>
                  <a:gd name="T31" fmla="*/ 43 h 157"/>
                  <a:gd name="T32" fmla="*/ 0 w 107"/>
                  <a:gd name="T33" fmla="*/ 10 h 157"/>
                  <a:gd name="T34" fmla="*/ 12 w 107"/>
                  <a:gd name="T35" fmla="*/ 4 h 157"/>
                  <a:gd name="T36" fmla="*/ 23 w 107"/>
                  <a:gd name="T37" fmla="*/ 1 h 157"/>
                  <a:gd name="T38" fmla="*/ 34 w 107"/>
                  <a:gd name="T39" fmla="*/ 0 h 157"/>
                  <a:gd name="T40" fmla="*/ 45 w 107"/>
                  <a:gd name="T41" fmla="*/ 0 h 157"/>
                  <a:gd name="T42" fmla="*/ 56 w 107"/>
                  <a:gd name="T43" fmla="*/ 0 h 157"/>
                  <a:gd name="T44" fmla="*/ 66 w 107"/>
                  <a:gd name="T45" fmla="*/ 1 h 157"/>
                  <a:gd name="T46" fmla="*/ 78 w 107"/>
                  <a:gd name="T47" fmla="*/ 3 h 157"/>
                  <a:gd name="T48" fmla="*/ 88 w 107"/>
                  <a:gd name="T49" fmla="*/ 3 h 157"/>
                  <a:gd name="T50" fmla="*/ 97 w 107"/>
                  <a:gd name="T51" fmla="*/ 113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157"/>
                  <a:gd name="T80" fmla="*/ 107 w 107"/>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157">
                    <a:moveTo>
                      <a:pt x="97" y="113"/>
                    </a:moveTo>
                    <a:lnTo>
                      <a:pt x="97" y="119"/>
                    </a:lnTo>
                    <a:lnTo>
                      <a:pt x="98" y="128"/>
                    </a:lnTo>
                    <a:lnTo>
                      <a:pt x="102" y="139"/>
                    </a:lnTo>
                    <a:lnTo>
                      <a:pt x="107" y="146"/>
                    </a:lnTo>
                    <a:lnTo>
                      <a:pt x="97" y="153"/>
                    </a:lnTo>
                    <a:lnTo>
                      <a:pt x="85" y="155"/>
                    </a:lnTo>
                    <a:lnTo>
                      <a:pt x="71" y="157"/>
                    </a:lnTo>
                    <a:lnTo>
                      <a:pt x="58" y="157"/>
                    </a:lnTo>
                    <a:lnTo>
                      <a:pt x="44" y="157"/>
                    </a:lnTo>
                    <a:lnTo>
                      <a:pt x="32" y="155"/>
                    </a:lnTo>
                    <a:lnTo>
                      <a:pt x="22" y="155"/>
                    </a:lnTo>
                    <a:lnTo>
                      <a:pt x="14" y="155"/>
                    </a:lnTo>
                    <a:lnTo>
                      <a:pt x="15" y="118"/>
                    </a:lnTo>
                    <a:lnTo>
                      <a:pt x="13" y="79"/>
                    </a:lnTo>
                    <a:lnTo>
                      <a:pt x="9" y="43"/>
                    </a:lnTo>
                    <a:lnTo>
                      <a:pt x="0" y="10"/>
                    </a:lnTo>
                    <a:lnTo>
                      <a:pt x="12" y="4"/>
                    </a:lnTo>
                    <a:lnTo>
                      <a:pt x="23" y="1"/>
                    </a:lnTo>
                    <a:lnTo>
                      <a:pt x="34" y="0"/>
                    </a:lnTo>
                    <a:lnTo>
                      <a:pt x="45" y="0"/>
                    </a:lnTo>
                    <a:lnTo>
                      <a:pt x="56" y="0"/>
                    </a:lnTo>
                    <a:lnTo>
                      <a:pt x="66" y="1"/>
                    </a:lnTo>
                    <a:lnTo>
                      <a:pt x="78" y="3"/>
                    </a:lnTo>
                    <a:lnTo>
                      <a:pt x="88" y="3"/>
                    </a:lnTo>
                    <a:lnTo>
                      <a:pt x="97" y="113"/>
                    </a:lnTo>
                    <a:close/>
                  </a:path>
                </a:pathLst>
              </a:custGeom>
              <a:solidFill>
                <a:srgbClr val="000000"/>
              </a:solidFill>
              <a:ln w="9525">
                <a:noFill/>
                <a:round/>
                <a:headEnd/>
                <a:tailEnd/>
              </a:ln>
            </p:spPr>
            <p:txBody>
              <a:bodyPr/>
              <a:lstStyle/>
              <a:p>
                <a:endParaRPr lang="en-US"/>
              </a:p>
            </p:txBody>
          </p:sp>
          <p:sp>
            <p:nvSpPr>
              <p:cNvPr id="491" name="Freeform 55"/>
              <p:cNvSpPr>
                <a:spLocks/>
              </p:cNvSpPr>
              <p:nvPr/>
            </p:nvSpPr>
            <p:spPr bwMode="auto">
              <a:xfrm>
                <a:off x="3789" y="3268"/>
                <a:ext cx="20" cy="41"/>
              </a:xfrm>
              <a:custGeom>
                <a:avLst/>
                <a:gdLst>
                  <a:gd name="T0" fmla="*/ 53 w 61"/>
                  <a:gd name="T1" fmla="*/ 4 h 123"/>
                  <a:gd name="T2" fmla="*/ 61 w 61"/>
                  <a:gd name="T3" fmla="*/ 123 h 123"/>
                  <a:gd name="T4" fmla="*/ 14 w 61"/>
                  <a:gd name="T5" fmla="*/ 123 h 123"/>
                  <a:gd name="T6" fmla="*/ 0 w 61"/>
                  <a:gd name="T7" fmla="*/ 9 h 123"/>
                  <a:gd name="T8" fmla="*/ 6 w 61"/>
                  <a:gd name="T9" fmla="*/ 7 h 123"/>
                  <a:gd name="T10" fmla="*/ 13 w 61"/>
                  <a:gd name="T11" fmla="*/ 5 h 123"/>
                  <a:gd name="T12" fmla="*/ 19 w 61"/>
                  <a:gd name="T13" fmla="*/ 3 h 123"/>
                  <a:gd name="T14" fmla="*/ 27 w 61"/>
                  <a:gd name="T15" fmla="*/ 1 h 123"/>
                  <a:gd name="T16" fmla="*/ 33 w 61"/>
                  <a:gd name="T17" fmla="*/ 0 h 123"/>
                  <a:gd name="T18" fmla="*/ 40 w 61"/>
                  <a:gd name="T19" fmla="*/ 0 h 123"/>
                  <a:gd name="T20" fmla="*/ 46 w 61"/>
                  <a:gd name="T21" fmla="*/ 1 h 123"/>
                  <a:gd name="T22" fmla="*/ 53 w 61"/>
                  <a:gd name="T23" fmla="*/ 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23"/>
                  <a:gd name="T38" fmla="*/ 61 w 61"/>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23">
                    <a:moveTo>
                      <a:pt x="53" y="4"/>
                    </a:moveTo>
                    <a:lnTo>
                      <a:pt x="61" y="123"/>
                    </a:lnTo>
                    <a:lnTo>
                      <a:pt x="14" y="123"/>
                    </a:lnTo>
                    <a:lnTo>
                      <a:pt x="0" y="9"/>
                    </a:lnTo>
                    <a:lnTo>
                      <a:pt x="6" y="7"/>
                    </a:lnTo>
                    <a:lnTo>
                      <a:pt x="13" y="5"/>
                    </a:lnTo>
                    <a:lnTo>
                      <a:pt x="19" y="3"/>
                    </a:lnTo>
                    <a:lnTo>
                      <a:pt x="27" y="1"/>
                    </a:lnTo>
                    <a:lnTo>
                      <a:pt x="33" y="0"/>
                    </a:lnTo>
                    <a:lnTo>
                      <a:pt x="40" y="0"/>
                    </a:lnTo>
                    <a:lnTo>
                      <a:pt x="46" y="1"/>
                    </a:lnTo>
                    <a:lnTo>
                      <a:pt x="53" y="4"/>
                    </a:lnTo>
                    <a:close/>
                  </a:path>
                </a:pathLst>
              </a:custGeom>
              <a:solidFill>
                <a:srgbClr val="FFD866"/>
              </a:solidFill>
              <a:ln w="9525">
                <a:noFill/>
                <a:round/>
                <a:headEnd/>
                <a:tailEnd/>
              </a:ln>
            </p:spPr>
            <p:txBody>
              <a:bodyPr/>
              <a:lstStyle/>
              <a:p>
                <a:endParaRPr lang="en-US"/>
              </a:p>
            </p:txBody>
          </p:sp>
          <p:sp>
            <p:nvSpPr>
              <p:cNvPr id="492" name="Freeform 56"/>
              <p:cNvSpPr>
                <a:spLocks/>
              </p:cNvSpPr>
              <p:nvPr/>
            </p:nvSpPr>
            <p:spPr bwMode="auto">
              <a:xfrm>
                <a:off x="3658" y="3278"/>
                <a:ext cx="22" cy="120"/>
              </a:xfrm>
              <a:custGeom>
                <a:avLst/>
                <a:gdLst>
                  <a:gd name="T0" fmla="*/ 15 w 65"/>
                  <a:gd name="T1" fmla="*/ 360 h 360"/>
                  <a:gd name="T2" fmla="*/ 7 w 65"/>
                  <a:gd name="T3" fmla="*/ 274 h 360"/>
                  <a:gd name="T4" fmla="*/ 7 w 65"/>
                  <a:gd name="T5" fmla="*/ 186 h 360"/>
                  <a:gd name="T6" fmla="*/ 8 w 65"/>
                  <a:gd name="T7" fmla="*/ 99 h 360"/>
                  <a:gd name="T8" fmla="*/ 0 w 65"/>
                  <a:gd name="T9" fmla="*/ 14 h 360"/>
                  <a:gd name="T10" fmla="*/ 26 w 65"/>
                  <a:gd name="T11" fmla="*/ 1 h 360"/>
                  <a:gd name="T12" fmla="*/ 43 w 65"/>
                  <a:gd name="T13" fmla="*/ 0 h 360"/>
                  <a:gd name="T14" fmla="*/ 53 w 65"/>
                  <a:gd name="T15" fmla="*/ 9 h 360"/>
                  <a:gd name="T16" fmla="*/ 59 w 65"/>
                  <a:gd name="T17" fmla="*/ 24 h 360"/>
                  <a:gd name="T18" fmla="*/ 61 w 65"/>
                  <a:gd name="T19" fmla="*/ 44 h 360"/>
                  <a:gd name="T20" fmla="*/ 61 w 65"/>
                  <a:gd name="T21" fmla="*/ 66 h 360"/>
                  <a:gd name="T22" fmla="*/ 62 w 65"/>
                  <a:gd name="T23" fmla="*/ 86 h 360"/>
                  <a:gd name="T24" fmla="*/ 65 w 65"/>
                  <a:gd name="T25" fmla="*/ 104 h 360"/>
                  <a:gd name="T26" fmla="*/ 64 w 65"/>
                  <a:gd name="T27" fmla="*/ 160 h 360"/>
                  <a:gd name="T28" fmla="*/ 62 w 65"/>
                  <a:gd name="T29" fmla="*/ 218 h 360"/>
                  <a:gd name="T30" fmla="*/ 61 w 65"/>
                  <a:gd name="T31" fmla="*/ 279 h 360"/>
                  <a:gd name="T32" fmla="*/ 65 w 65"/>
                  <a:gd name="T33" fmla="*/ 338 h 360"/>
                  <a:gd name="T34" fmla="*/ 59 w 65"/>
                  <a:gd name="T35" fmla="*/ 338 h 360"/>
                  <a:gd name="T36" fmla="*/ 51 w 65"/>
                  <a:gd name="T37" fmla="*/ 340 h 360"/>
                  <a:gd name="T38" fmla="*/ 44 w 65"/>
                  <a:gd name="T39" fmla="*/ 343 h 360"/>
                  <a:gd name="T40" fmla="*/ 39 w 65"/>
                  <a:gd name="T41" fmla="*/ 345 h 360"/>
                  <a:gd name="T42" fmla="*/ 33 w 65"/>
                  <a:gd name="T43" fmla="*/ 349 h 360"/>
                  <a:gd name="T44" fmla="*/ 26 w 65"/>
                  <a:gd name="T45" fmla="*/ 353 h 360"/>
                  <a:gd name="T46" fmla="*/ 21 w 65"/>
                  <a:gd name="T47" fmla="*/ 357 h 360"/>
                  <a:gd name="T48" fmla="*/ 15 w 65"/>
                  <a:gd name="T49" fmla="*/ 360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360"/>
                  <a:gd name="T77" fmla="*/ 65 w 65"/>
                  <a:gd name="T78" fmla="*/ 360 h 3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360">
                    <a:moveTo>
                      <a:pt x="15" y="360"/>
                    </a:moveTo>
                    <a:lnTo>
                      <a:pt x="7" y="274"/>
                    </a:lnTo>
                    <a:lnTo>
                      <a:pt x="7" y="186"/>
                    </a:lnTo>
                    <a:lnTo>
                      <a:pt x="8" y="99"/>
                    </a:lnTo>
                    <a:lnTo>
                      <a:pt x="0" y="14"/>
                    </a:lnTo>
                    <a:lnTo>
                      <a:pt x="26" y="1"/>
                    </a:lnTo>
                    <a:lnTo>
                      <a:pt x="43" y="0"/>
                    </a:lnTo>
                    <a:lnTo>
                      <a:pt x="53" y="9"/>
                    </a:lnTo>
                    <a:lnTo>
                      <a:pt x="59" y="24"/>
                    </a:lnTo>
                    <a:lnTo>
                      <a:pt x="61" y="44"/>
                    </a:lnTo>
                    <a:lnTo>
                      <a:pt x="61" y="66"/>
                    </a:lnTo>
                    <a:lnTo>
                      <a:pt x="62" y="86"/>
                    </a:lnTo>
                    <a:lnTo>
                      <a:pt x="65" y="104"/>
                    </a:lnTo>
                    <a:lnTo>
                      <a:pt x="64" y="160"/>
                    </a:lnTo>
                    <a:lnTo>
                      <a:pt x="62" y="218"/>
                    </a:lnTo>
                    <a:lnTo>
                      <a:pt x="61" y="279"/>
                    </a:lnTo>
                    <a:lnTo>
                      <a:pt x="65" y="338"/>
                    </a:lnTo>
                    <a:lnTo>
                      <a:pt x="59" y="338"/>
                    </a:lnTo>
                    <a:lnTo>
                      <a:pt x="51" y="340"/>
                    </a:lnTo>
                    <a:lnTo>
                      <a:pt x="44" y="343"/>
                    </a:lnTo>
                    <a:lnTo>
                      <a:pt x="39" y="345"/>
                    </a:lnTo>
                    <a:lnTo>
                      <a:pt x="33" y="349"/>
                    </a:lnTo>
                    <a:lnTo>
                      <a:pt x="26" y="353"/>
                    </a:lnTo>
                    <a:lnTo>
                      <a:pt x="21" y="357"/>
                    </a:lnTo>
                    <a:lnTo>
                      <a:pt x="15" y="360"/>
                    </a:lnTo>
                    <a:close/>
                  </a:path>
                </a:pathLst>
              </a:custGeom>
              <a:solidFill>
                <a:srgbClr val="BFBF00"/>
              </a:solidFill>
              <a:ln w="9525">
                <a:noFill/>
                <a:round/>
                <a:headEnd/>
                <a:tailEnd/>
              </a:ln>
            </p:spPr>
            <p:txBody>
              <a:bodyPr/>
              <a:lstStyle/>
              <a:p>
                <a:endParaRPr lang="en-US"/>
              </a:p>
            </p:txBody>
          </p:sp>
          <p:sp>
            <p:nvSpPr>
              <p:cNvPr id="493" name="Freeform 57"/>
              <p:cNvSpPr>
                <a:spLocks/>
              </p:cNvSpPr>
              <p:nvPr/>
            </p:nvSpPr>
            <p:spPr bwMode="auto">
              <a:xfrm>
                <a:off x="3718" y="3319"/>
                <a:ext cx="44" cy="56"/>
              </a:xfrm>
              <a:custGeom>
                <a:avLst/>
                <a:gdLst>
                  <a:gd name="T0" fmla="*/ 131 w 131"/>
                  <a:gd name="T1" fmla="*/ 31 h 167"/>
                  <a:gd name="T2" fmla="*/ 118 w 131"/>
                  <a:gd name="T3" fmla="*/ 41 h 167"/>
                  <a:gd name="T4" fmla="*/ 107 w 131"/>
                  <a:gd name="T5" fmla="*/ 53 h 167"/>
                  <a:gd name="T6" fmla="*/ 98 w 131"/>
                  <a:gd name="T7" fmla="*/ 66 h 167"/>
                  <a:gd name="T8" fmla="*/ 90 w 131"/>
                  <a:gd name="T9" fmla="*/ 80 h 167"/>
                  <a:gd name="T10" fmla="*/ 83 w 131"/>
                  <a:gd name="T11" fmla="*/ 95 h 167"/>
                  <a:gd name="T12" fmla="*/ 78 w 131"/>
                  <a:gd name="T13" fmla="*/ 111 h 167"/>
                  <a:gd name="T14" fmla="*/ 74 w 131"/>
                  <a:gd name="T15" fmla="*/ 125 h 167"/>
                  <a:gd name="T16" fmla="*/ 72 w 131"/>
                  <a:gd name="T17" fmla="*/ 138 h 167"/>
                  <a:gd name="T18" fmla="*/ 65 w 131"/>
                  <a:gd name="T19" fmla="*/ 151 h 167"/>
                  <a:gd name="T20" fmla="*/ 55 w 131"/>
                  <a:gd name="T21" fmla="*/ 159 h 167"/>
                  <a:gd name="T22" fmla="*/ 43 w 131"/>
                  <a:gd name="T23" fmla="*/ 164 h 167"/>
                  <a:gd name="T24" fmla="*/ 30 w 131"/>
                  <a:gd name="T25" fmla="*/ 167 h 167"/>
                  <a:gd name="T26" fmla="*/ 19 w 131"/>
                  <a:gd name="T27" fmla="*/ 164 h 167"/>
                  <a:gd name="T28" fmla="*/ 8 w 131"/>
                  <a:gd name="T29" fmla="*/ 159 h 167"/>
                  <a:gd name="T30" fmla="*/ 2 w 131"/>
                  <a:gd name="T31" fmla="*/ 151 h 167"/>
                  <a:gd name="T32" fmla="*/ 0 w 131"/>
                  <a:gd name="T33" fmla="*/ 138 h 167"/>
                  <a:gd name="T34" fmla="*/ 3 w 131"/>
                  <a:gd name="T35" fmla="*/ 124 h 167"/>
                  <a:gd name="T36" fmla="*/ 11 w 131"/>
                  <a:gd name="T37" fmla="*/ 112 h 167"/>
                  <a:gd name="T38" fmla="*/ 21 w 131"/>
                  <a:gd name="T39" fmla="*/ 105 h 167"/>
                  <a:gd name="T40" fmla="*/ 31 w 131"/>
                  <a:gd name="T41" fmla="*/ 98 h 167"/>
                  <a:gd name="T42" fmla="*/ 39 w 131"/>
                  <a:gd name="T43" fmla="*/ 85 h 167"/>
                  <a:gd name="T44" fmla="*/ 48 w 131"/>
                  <a:gd name="T45" fmla="*/ 73 h 167"/>
                  <a:gd name="T46" fmla="*/ 56 w 131"/>
                  <a:gd name="T47" fmla="*/ 62 h 167"/>
                  <a:gd name="T48" fmla="*/ 65 w 131"/>
                  <a:gd name="T49" fmla="*/ 50 h 167"/>
                  <a:gd name="T50" fmla="*/ 73 w 131"/>
                  <a:gd name="T51" fmla="*/ 37 h 167"/>
                  <a:gd name="T52" fmla="*/ 81 w 131"/>
                  <a:gd name="T53" fmla="*/ 26 h 167"/>
                  <a:gd name="T54" fmla="*/ 89 w 131"/>
                  <a:gd name="T55" fmla="*/ 13 h 167"/>
                  <a:gd name="T56" fmla="*/ 95 w 131"/>
                  <a:gd name="T57" fmla="*/ 0 h 167"/>
                  <a:gd name="T58" fmla="*/ 111 w 131"/>
                  <a:gd name="T59" fmla="*/ 1 h 167"/>
                  <a:gd name="T60" fmla="*/ 121 w 131"/>
                  <a:gd name="T61" fmla="*/ 7 h 167"/>
                  <a:gd name="T62" fmla="*/ 129 w 131"/>
                  <a:gd name="T63" fmla="*/ 18 h 167"/>
                  <a:gd name="T64" fmla="*/ 131 w 131"/>
                  <a:gd name="T65" fmla="*/ 31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67"/>
                  <a:gd name="T101" fmla="*/ 131 w 131"/>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67">
                    <a:moveTo>
                      <a:pt x="131" y="31"/>
                    </a:moveTo>
                    <a:lnTo>
                      <a:pt x="118" y="41"/>
                    </a:lnTo>
                    <a:lnTo>
                      <a:pt x="107" y="53"/>
                    </a:lnTo>
                    <a:lnTo>
                      <a:pt x="98" y="66"/>
                    </a:lnTo>
                    <a:lnTo>
                      <a:pt x="90" y="80"/>
                    </a:lnTo>
                    <a:lnTo>
                      <a:pt x="83" y="95"/>
                    </a:lnTo>
                    <a:lnTo>
                      <a:pt x="78" y="111"/>
                    </a:lnTo>
                    <a:lnTo>
                      <a:pt x="74" y="125"/>
                    </a:lnTo>
                    <a:lnTo>
                      <a:pt x="72" y="138"/>
                    </a:lnTo>
                    <a:lnTo>
                      <a:pt x="65" y="151"/>
                    </a:lnTo>
                    <a:lnTo>
                      <a:pt x="55" y="159"/>
                    </a:lnTo>
                    <a:lnTo>
                      <a:pt x="43" y="164"/>
                    </a:lnTo>
                    <a:lnTo>
                      <a:pt x="30" y="167"/>
                    </a:lnTo>
                    <a:lnTo>
                      <a:pt x="19" y="164"/>
                    </a:lnTo>
                    <a:lnTo>
                      <a:pt x="8" y="159"/>
                    </a:lnTo>
                    <a:lnTo>
                      <a:pt x="2" y="151"/>
                    </a:lnTo>
                    <a:lnTo>
                      <a:pt x="0" y="138"/>
                    </a:lnTo>
                    <a:lnTo>
                      <a:pt x="3" y="124"/>
                    </a:lnTo>
                    <a:lnTo>
                      <a:pt x="11" y="112"/>
                    </a:lnTo>
                    <a:lnTo>
                      <a:pt x="21" y="105"/>
                    </a:lnTo>
                    <a:lnTo>
                      <a:pt x="31" y="98"/>
                    </a:lnTo>
                    <a:lnTo>
                      <a:pt x="39" y="85"/>
                    </a:lnTo>
                    <a:lnTo>
                      <a:pt x="48" y="73"/>
                    </a:lnTo>
                    <a:lnTo>
                      <a:pt x="56" y="62"/>
                    </a:lnTo>
                    <a:lnTo>
                      <a:pt x="65" y="50"/>
                    </a:lnTo>
                    <a:lnTo>
                      <a:pt x="73" y="37"/>
                    </a:lnTo>
                    <a:lnTo>
                      <a:pt x="81" y="26"/>
                    </a:lnTo>
                    <a:lnTo>
                      <a:pt x="89" y="13"/>
                    </a:lnTo>
                    <a:lnTo>
                      <a:pt x="95" y="0"/>
                    </a:lnTo>
                    <a:lnTo>
                      <a:pt x="111" y="1"/>
                    </a:lnTo>
                    <a:lnTo>
                      <a:pt x="121" y="7"/>
                    </a:lnTo>
                    <a:lnTo>
                      <a:pt x="129" y="18"/>
                    </a:lnTo>
                    <a:lnTo>
                      <a:pt x="131" y="31"/>
                    </a:lnTo>
                    <a:close/>
                  </a:path>
                </a:pathLst>
              </a:custGeom>
              <a:solidFill>
                <a:srgbClr val="000000"/>
              </a:solidFill>
              <a:ln w="9525">
                <a:noFill/>
                <a:round/>
                <a:headEnd/>
                <a:tailEnd/>
              </a:ln>
            </p:spPr>
            <p:txBody>
              <a:bodyPr/>
              <a:lstStyle/>
              <a:p>
                <a:endParaRPr lang="en-US"/>
              </a:p>
            </p:txBody>
          </p:sp>
          <p:sp>
            <p:nvSpPr>
              <p:cNvPr id="494" name="Freeform 58"/>
              <p:cNvSpPr>
                <a:spLocks/>
              </p:cNvSpPr>
              <p:nvPr/>
            </p:nvSpPr>
            <p:spPr bwMode="auto">
              <a:xfrm>
                <a:off x="3734" y="3335"/>
                <a:ext cx="14" cy="25"/>
              </a:xfrm>
              <a:custGeom>
                <a:avLst/>
                <a:gdLst>
                  <a:gd name="T0" fmla="*/ 0 w 43"/>
                  <a:gd name="T1" fmla="*/ 76 h 76"/>
                  <a:gd name="T2" fmla="*/ 2 w 43"/>
                  <a:gd name="T3" fmla="*/ 64 h 76"/>
                  <a:gd name="T4" fmla="*/ 5 w 43"/>
                  <a:gd name="T5" fmla="*/ 54 h 76"/>
                  <a:gd name="T6" fmla="*/ 10 w 43"/>
                  <a:gd name="T7" fmla="*/ 44 h 76"/>
                  <a:gd name="T8" fmla="*/ 15 w 43"/>
                  <a:gd name="T9" fmla="*/ 35 h 76"/>
                  <a:gd name="T10" fmla="*/ 22 w 43"/>
                  <a:gd name="T11" fmla="*/ 25 h 76"/>
                  <a:gd name="T12" fmla="*/ 28 w 43"/>
                  <a:gd name="T13" fmla="*/ 16 h 76"/>
                  <a:gd name="T14" fmla="*/ 35 w 43"/>
                  <a:gd name="T15" fmla="*/ 7 h 76"/>
                  <a:gd name="T16" fmla="*/ 43 w 43"/>
                  <a:gd name="T17" fmla="*/ 0 h 76"/>
                  <a:gd name="T18" fmla="*/ 40 w 43"/>
                  <a:gd name="T19" fmla="*/ 10 h 76"/>
                  <a:gd name="T20" fmla="*/ 36 w 43"/>
                  <a:gd name="T21" fmla="*/ 20 h 76"/>
                  <a:gd name="T22" fmla="*/ 31 w 43"/>
                  <a:gd name="T23" fmla="*/ 29 h 76"/>
                  <a:gd name="T24" fmla="*/ 24 w 43"/>
                  <a:gd name="T25" fmla="*/ 38 h 76"/>
                  <a:gd name="T26" fmla="*/ 18 w 43"/>
                  <a:gd name="T27" fmla="*/ 47 h 76"/>
                  <a:gd name="T28" fmla="*/ 11 w 43"/>
                  <a:gd name="T29" fmla="*/ 57 h 76"/>
                  <a:gd name="T30" fmla="*/ 5 w 43"/>
                  <a:gd name="T31" fmla="*/ 67 h 76"/>
                  <a:gd name="T32" fmla="*/ 0 w 43"/>
                  <a:gd name="T33" fmla="*/ 76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76"/>
                  <a:gd name="T53" fmla="*/ 43 w 43"/>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76">
                    <a:moveTo>
                      <a:pt x="0" y="76"/>
                    </a:moveTo>
                    <a:lnTo>
                      <a:pt x="2" y="64"/>
                    </a:lnTo>
                    <a:lnTo>
                      <a:pt x="5" y="54"/>
                    </a:lnTo>
                    <a:lnTo>
                      <a:pt x="10" y="44"/>
                    </a:lnTo>
                    <a:lnTo>
                      <a:pt x="15" y="35"/>
                    </a:lnTo>
                    <a:lnTo>
                      <a:pt x="22" y="25"/>
                    </a:lnTo>
                    <a:lnTo>
                      <a:pt x="28" y="16"/>
                    </a:lnTo>
                    <a:lnTo>
                      <a:pt x="35" y="7"/>
                    </a:lnTo>
                    <a:lnTo>
                      <a:pt x="43" y="0"/>
                    </a:lnTo>
                    <a:lnTo>
                      <a:pt x="40" y="10"/>
                    </a:lnTo>
                    <a:lnTo>
                      <a:pt x="36" y="20"/>
                    </a:lnTo>
                    <a:lnTo>
                      <a:pt x="31" y="29"/>
                    </a:lnTo>
                    <a:lnTo>
                      <a:pt x="24" y="38"/>
                    </a:lnTo>
                    <a:lnTo>
                      <a:pt x="18" y="47"/>
                    </a:lnTo>
                    <a:lnTo>
                      <a:pt x="11" y="57"/>
                    </a:lnTo>
                    <a:lnTo>
                      <a:pt x="5" y="67"/>
                    </a:lnTo>
                    <a:lnTo>
                      <a:pt x="0" y="76"/>
                    </a:lnTo>
                    <a:close/>
                  </a:path>
                </a:pathLst>
              </a:custGeom>
              <a:solidFill>
                <a:srgbClr val="FFFF00"/>
              </a:solidFill>
              <a:ln w="9525">
                <a:noFill/>
                <a:round/>
                <a:headEnd/>
                <a:tailEnd/>
              </a:ln>
            </p:spPr>
            <p:txBody>
              <a:bodyPr/>
              <a:lstStyle/>
              <a:p>
                <a:endParaRPr lang="en-US"/>
              </a:p>
            </p:txBody>
          </p:sp>
          <p:sp>
            <p:nvSpPr>
              <p:cNvPr id="495" name="Freeform 59"/>
              <p:cNvSpPr>
                <a:spLocks/>
              </p:cNvSpPr>
              <p:nvPr/>
            </p:nvSpPr>
            <p:spPr bwMode="auto">
              <a:xfrm>
                <a:off x="3809" y="3354"/>
                <a:ext cx="72" cy="177"/>
              </a:xfrm>
              <a:custGeom>
                <a:avLst/>
                <a:gdLst>
                  <a:gd name="T0" fmla="*/ 44 w 215"/>
                  <a:gd name="T1" fmla="*/ 528 h 531"/>
                  <a:gd name="T2" fmla="*/ 32 w 215"/>
                  <a:gd name="T3" fmla="*/ 527 h 531"/>
                  <a:gd name="T4" fmla="*/ 22 w 215"/>
                  <a:gd name="T5" fmla="*/ 525 h 531"/>
                  <a:gd name="T6" fmla="*/ 14 w 215"/>
                  <a:gd name="T7" fmla="*/ 521 h 531"/>
                  <a:gd name="T8" fmla="*/ 9 w 215"/>
                  <a:gd name="T9" fmla="*/ 517 h 531"/>
                  <a:gd name="T10" fmla="*/ 5 w 215"/>
                  <a:gd name="T11" fmla="*/ 510 h 531"/>
                  <a:gd name="T12" fmla="*/ 2 w 215"/>
                  <a:gd name="T13" fmla="*/ 505 h 531"/>
                  <a:gd name="T14" fmla="*/ 0 w 215"/>
                  <a:gd name="T15" fmla="*/ 499 h 531"/>
                  <a:gd name="T16" fmla="*/ 0 w 215"/>
                  <a:gd name="T17" fmla="*/ 493 h 531"/>
                  <a:gd name="T18" fmla="*/ 1 w 215"/>
                  <a:gd name="T19" fmla="*/ 35 h 531"/>
                  <a:gd name="T20" fmla="*/ 6 w 215"/>
                  <a:gd name="T21" fmla="*/ 26 h 531"/>
                  <a:gd name="T22" fmla="*/ 13 w 215"/>
                  <a:gd name="T23" fmla="*/ 19 h 531"/>
                  <a:gd name="T24" fmla="*/ 20 w 215"/>
                  <a:gd name="T25" fmla="*/ 14 h 531"/>
                  <a:gd name="T26" fmla="*/ 29 w 215"/>
                  <a:gd name="T27" fmla="*/ 10 h 531"/>
                  <a:gd name="T28" fmla="*/ 40 w 215"/>
                  <a:gd name="T29" fmla="*/ 8 h 531"/>
                  <a:gd name="T30" fmla="*/ 50 w 215"/>
                  <a:gd name="T31" fmla="*/ 5 h 531"/>
                  <a:gd name="T32" fmla="*/ 60 w 215"/>
                  <a:gd name="T33" fmla="*/ 4 h 531"/>
                  <a:gd name="T34" fmla="*/ 71 w 215"/>
                  <a:gd name="T35" fmla="*/ 1 h 531"/>
                  <a:gd name="T36" fmla="*/ 88 w 215"/>
                  <a:gd name="T37" fmla="*/ 4 h 531"/>
                  <a:gd name="T38" fmla="*/ 106 w 215"/>
                  <a:gd name="T39" fmla="*/ 4 h 531"/>
                  <a:gd name="T40" fmla="*/ 128 w 215"/>
                  <a:gd name="T41" fmla="*/ 1 h 531"/>
                  <a:gd name="T42" fmla="*/ 149 w 215"/>
                  <a:gd name="T43" fmla="*/ 0 h 531"/>
                  <a:gd name="T44" fmla="*/ 168 w 215"/>
                  <a:gd name="T45" fmla="*/ 2 h 531"/>
                  <a:gd name="T46" fmla="*/ 185 w 215"/>
                  <a:gd name="T47" fmla="*/ 9 h 531"/>
                  <a:gd name="T48" fmla="*/ 198 w 215"/>
                  <a:gd name="T49" fmla="*/ 23 h 531"/>
                  <a:gd name="T50" fmla="*/ 204 w 215"/>
                  <a:gd name="T51" fmla="*/ 46 h 531"/>
                  <a:gd name="T52" fmla="*/ 212 w 215"/>
                  <a:gd name="T53" fmla="*/ 160 h 531"/>
                  <a:gd name="T54" fmla="*/ 215 w 215"/>
                  <a:gd name="T55" fmla="*/ 276 h 531"/>
                  <a:gd name="T56" fmla="*/ 213 w 215"/>
                  <a:gd name="T57" fmla="*/ 390 h 531"/>
                  <a:gd name="T58" fmla="*/ 213 w 215"/>
                  <a:gd name="T59" fmla="*/ 500 h 531"/>
                  <a:gd name="T60" fmla="*/ 206 w 215"/>
                  <a:gd name="T61" fmla="*/ 514 h 531"/>
                  <a:gd name="T62" fmla="*/ 190 w 215"/>
                  <a:gd name="T63" fmla="*/ 525 h 531"/>
                  <a:gd name="T64" fmla="*/ 169 w 215"/>
                  <a:gd name="T65" fmla="*/ 530 h 531"/>
                  <a:gd name="T66" fmla="*/ 145 w 215"/>
                  <a:gd name="T67" fmla="*/ 531 h 531"/>
                  <a:gd name="T68" fmla="*/ 119 w 215"/>
                  <a:gd name="T69" fmla="*/ 531 h 531"/>
                  <a:gd name="T70" fmla="*/ 92 w 215"/>
                  <a:gd name="T71" fmla="*/ 530 h 531"/>
                  <a:gd name="T72" fmla="*/ 66 w 215"/>
                  <a:gd name="T73" fmla="*/ 528 h 531"/>
                  <a:gd name="T74" fmla="*/ 44 w 215"/>
                  <a:gd name="T75" fmla="*/ 528 h 5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531"/>
                  <a:gd name="T116" fmla="*/ 215 w 215"/>
                  <a:gd name="T117" fmla="*/ 531 h 5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531">
                    <a:moveTo>
                      <a:pt x="44" y="528"/>
                    </a:moveTo>
                    <a:lnTo>
                      <a:pt x="32" y="527"/>
                    </a:lnTo>
                    <a:lnTo>
                      <a:pt x="22" y="525"/>
                    </a:lnTo>
                    <a:lnTo>
                      <a:pt x="14" y="521"/>
                    </a:lnTo>
                    <a:lnTo>
                      <a:pt x="9" y="517"/>
                    </a:lnTo>
                    <a:lnTo>
                      <a:pt x="5" y="510"/>
                    </a:lnTo>
                    <a:lnTo>
                      <a:pt x="2" y="505"/>
                    </a:lnTo>
                    <a:lnTo>
                      <a:pt x="0" y="499"/>
                    </a:lnTo>
                    <a:lnTo>
                      <a:pt x="0" y="493"/>
                    </a:lnTo>
                    <a:lnTo>
                      <a:pt x="1" y="35"/>
                    </a:lnTo>
                    <a:lnTo>
                      <a:pt x="6" y="26"/>
                    </a:lnTo>
                    <a:lnTo>
                      <a:pt x="13" y="19"/>
                    </a:lnTo>
                    <a:lnTo>
                      <a:pt x="20" y="14"/>
                    </a:lnTo>
                    <a:lnTo>
                      <a:pt x="29" y="10"/>
                    </a:lnTo>
                    <a:lnTo>
                      <a:pt x="40" y="8"/>
                    </a:lnTo>
                    <a:lnTo>
                      <a:pt x="50" y="5"/>
                    </a:lnTo>
                    <a:lnTo>
                      <a:pt x="60" y="4"/>
                    </a:lnTo>
                    <a:lnTo>
                      <a:pt x="71" y="1"/>
                    </a:lnTo>
                    <a:lnTo>
                      <a:pt x="88" y="4"/>
                    </a:lnTo>
                    <a:lnTo>
                      <a:pt x="106" y="4"/>
                    </a:lnTo>
                    <a:lnTo>
                      <a:pt x="128" y="1"/>
                    </a:lnTo>
                    <a:lnTo>
                      <a:pt x="149" y="0"/>
                    </a:lnTo>
                    <a:lnTo>
                      <a:pt x="168" y="2"/>
                    </a:lnTo>
                    <a:lnTo>
                      <a:pt x="185" y="9"/>
                    </a:lnTo>
                    <a:lnTo>
                      <a:pt x="198" y="23"/>
                    </a:lnTo>
                    <a:lnTo>
                      <a:pt x="204" y="46"/>
                    </a:lnTo>
                    <a:lnTo>
                      <a:pt x="212" y="160"/>
                    </a:lnTo>
                    <a:lnTo>
                      <a:pt x="215" y="276"/>
                    </a:lnTo>
                    <a:lnTo>
                      <a:pt x="213" y="390"/>
                    </a:lnTo>
                    <a:lnTo>
                      <a:pt x="213" y="500"/>
                    </a:lnTo>
                    <a:lnTo>
                      <a:pt x="206" y="514"/>
                    </a:lnTo>
                    <a:lnTo>
                      <a:pt x="190" y="525"/>
                    </a:lnTo>
                    <a:lnTo>
                      <a:pt x="169" y="530"/>
                    </a:lnTo>
                    <a:lnTo>
                      <a:pt x="145" y="531"/>
                    </a:lnTo>
                    <a:lnTo>
                      <a:pt x="119" y="531"/>
                    </a:lnTo>
                    <a:lnTo>
                      <a:pt x="92" y="530"/>
                    </a:lnTo>
                    <a:lnTo>
                      <a:pt x="66" y="528"/>
                    </a:lnTo>
                    <a:lnTo>
                      <a:pt x="44" y="528"/>
                    </a:lnTo>
                    <a:close/>
                  </a:path>
                </a:pathLst>
              </a:custGeom>
              <a:solidFill>
                <a:srgbClr val="B7C1E8"/>
              </a:solidFill>
              <a:ln w="9525">
                <a:noFill/>
                <a:round/>
                <a:headEnd/>
                <a:tailEnd/>
              </a:ln>
            </p:spPr>
            <p:txBody>
              <a:bodyPr/>
              <a:lstStyle/>
              <a:p>
                <a:endParaRPr lang="en-US"/>
              </a:p>
            </p:txBody>
          </p:sp>
          <p:sp>
            <p:nvSpPr>
              <p:cNvPr id="496" name="Freeform 60"/>
              <p:cNvSpPr>
                <a:spLocks/>
              </p:cNvSpPr>
              <p:nvPr/>
            </p:nvSpPr>
            <p:spPr bwMode="auto">
              <a:xfrm>
                <a:off x="3840" y="3379"/>
                <a:ext cx="34" cy="144"/>
              </a:xfrm>
              <a:custGeom>
                <a:avLst/>
                <a:gdLst>
                  <a:gd name="T0" fmla="*/ 97 w 103"/>
                  <a:gd name="T1" fmla="*/ 19 h 430"/>
                  <a:gd name="T2" fmla="*/ 103 w 103"/>
                  <a:gd name="T3" fmla="*/ 84 h 430"/>
                  <a:gd name="T4" fmla="*/ 103 w 103"/>
                  <a:gd name="T5" fmla="*/ 162 h 430"/>
                  <a:gd name="T6" fmla="*/ 102 w 103"/>
                  <a:gd name="T7" fmla="*/ 236 h 430"/>
                  <a:gd name="T8" fmla="*/ 98 w 103"/>
                  <a:gd name="T9" fmla="*/ 286 h 430"/>
                  <a:gd name="T10" fmla="*/ 98 w 103"/>
                  <a:gd name="T11" fmla="*/ 324 h 430"/>
                  <a:gd name="T12" fmla="*/ 99 w 103"/>
                  <a:gd name="T13" fmla="*/ 363 h 430"/>
                  <a:gd name="T14" fmla="*/ 95 w 103"/>
                  <a:gd name="T15" fmla="*/ 398 h 430"/>
                  <a:gd name="T16" fmla="*/ 83 w 103"/>
                  <a:gd name="T17" fmla="*/ 418 h 430"/>
                  <a:gd name="T18" fmla="*/ 71 w 103"/>
                  <a:gd name="T19" fmla="*/ 424 h 430"/>
                  <a:gd name="T20" fmla="*/ 57 w 103"/>
                  <a:gd name="T21" fmla="*/ 427 h 430"/>
                  <a:gd name="T22" fmla="*/ 41 w 103"/>
                  <a:gd name="T23" fmla="*/ 429 h 430"/>
                  <a:gd name="T24" fmla="*/ 27 w 103"/>
                  <a:gd name="T25" fmla="*/ 430 h 430"/>
                  <a:gd name="T26" fmla="*/ 14 w 103"/>
                  <a:gd name="T27" fmla="*/ 429 h 430"/>
                  <a:gd name="T28" fmla="*/ 5 w 103"/>
                  <a:gd name="T29" fmla="*/ 426 h 430"/>
                  <a:gd name="T30" fmla="*/ 0 w 103"/>
                  <a:gd name="T31" fmla="*/ 422 h 430"/>
                  <a:gd name="T32" fmla="*/ 0 w 103"/>
                  <a:gd name="T33" fmla="*/ 417 h 430"/>
                  <a:gd name="T34" fmla="*/ 5 w 103"/>
                  <a:gd name="T35" fmla="*/ 412 h 430"/>
                  <a:gd name="T36" fmla="*/ 13 w 103"/>
                  <a:gd name="T37" fmla="*/ 411 h 430"/>
                  <a:gd name="T38" fmla="*/ 23 w 103"/>
                  <a:gd name="T39" fmla="*/ 409 h 430"/>
                  <a:gd name="T40" fmla="*/ 35 w 103"/>
                  <a:gd name="T41" fmla="*/ 408 h 430"/>
                  <a:gd name="T42" fmla="*/ 45 w 103"/>
                  <a:gd name="T43" fmla="*/ 405 h 430"/>
                  <a:gd name="T44" fmla="*/ 54 w 103"/>
                  <a:gd name="T45" fmla="*/ 398 h 430"/>
                  <a:gd name="T46" fmla="*/ 62 w 103"/>
                  <a:gd name="T47" fmla="*/ 386 h 430"/>
                  <a:gd name="T48" fmla="*/ 64 w 103"/>
                  <a:gd name="T49" fmla="*/ 368 h 430"/>
                  <a:gd name="T50" fmla="*/ 66 w 103"/>
                  <a:gd name="T51" fmla="*/ 324 h 430"/>
                  <a:gd name="T52" fmla="*/ 68 w 103"/>
                  <a:gd name="T53" fmla="*/ 277 h 430"/>
                  <a:gd name="T54" fmla="*/ 71 w 103"/>
                  <a:gd name="T55" fmla="*/ 227 h 430"/>
                  <a:gd name="T56" fmla="*/ 71 w 103"/>
                  <a:gd name="T57" fmla="*/ 168 h 430"/>
                  <a:gd name="T58" fmla="*/ 72 w 103"/>
                  <a:gd name="T59" fmla="*/ 100 h 430"/>
                  <a:gd name="T60" fmla="*/ 79 w 103"/>
                  <a:gd name="T61" fmla="*/ 35 h 430"/>
                  <a:gd name="T62" fmla="*/ 88 w 103"/>
                  <a:gd name="T63" fmla="*/ 0 h 430"/>
                  <a:gd name="T64" fmla="*/ 97 w 103"/>
                  <a:gd name="T65" fmla="*/ 19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430"/>
                  <a:gd name="T101" fmla="*/ 103 w 103"/>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430">
                    <a:moveTo>
                      <a:pt x="97" y="19"/>
                    </a:moveTo>
                    <a:lnTo>
                      <a:pt x="103" y="84"/>
                    </a:lnTo>
                    <a:lnTo>
                      <a:pt x="103" y="162"/>
                    </a:lnTo>
                    <a:lnTo>
                      <a:pt x="102" y="236"/>
                    </a:lnTo>
                    <a:lnTo>
                      <a:pt x="98" y="286"/>
                    </a:lnTo>
                    <a:lnTo>
                      <a:pt x="98" y="324"/>
                    </a:lnTo>
                    <a:lnTo>
                      <a:pt x="99" y="363"/>
                    </a:lnTo>
                    <a:lnTo>
                      <a:pt x="95" y="398"/>
                    </a:lnTo>
                    <a:lnTo>
                      <a:pt x="83" y="418"/>
                    </a:lnTo>
                    <a:lnTo>
                      <a:pt x="71" y="424"/>
                    </a:lnTo>
                    <a:lnTo>
                      <a:pt x="57" y="427"/>
                    </a:lnTo>
                    <a:lnTo>
                      <a:pt x="41" y="429"/>
                    </a:lnTo>
                    <a:lnTo>
                      <a:pt x="27" y="430"/>
                    </a:lnTo>
                    <a:lnTo>
                      <a:pt x="14" y="429"/>
                    </a:lnTo>
                    <a:lnTo>
                      <a:pt x="5" y="426"/>
                    </a:lnTo>
                    <a:lnTo>
                      <a:pt x="0" y="422"/>
                    </a:lnTo>
                    <a:lnTo>
                      <a:pt x="0" y="417"/>
                    </a:lnTo>
                    <a:lnTo>
                      <a:pt x="5" y="412"/>
                    </a:lnTo>
                    <a:lnTo>
                      <a:pt x="13" y="411"/>
                    </a:lnTo>
                    <a:lnTo>
                      <a:pt x="23" y="409"/>
                    </a:lnTo>
                    <a:lnTo>
                      <a:pt x="35" y="408"/>
                    </a:lnTo>
                    <a:lnTo>
                      <a:pt x="45" y="405"/>
                    </a:lnTo>
                    <a:lnTo>
                      <a:pt x="54" y="398"/>
                    </a:lnTo>
                    <a:lnTo>
                      <a:pt x="62" y="386"/>
                    </a:lnTo>
                    <a:lnTo>
                      <a:pt x="64" y="368"/>
                    </a:lnTo>
                    <a:lnTo>
                      <a:pt x="66" y="324"/>
                    </a:lnTo>
                    <a:lnTo>
                      <a:pt x="68" y="277"/>
                    </a:lnTo>
                    <a:lnTo>
                      <a:pt x="71" y="227"/>
                    </a:lnTo>
                    <a:lnTo>
                      <a:pt x="71" y="168"/>
                    </a:lnTo>
                    <a:lnTo>
                      <a:pt x="72" y="100"/>
                    </a:lnTo>
                    <a:lnTo>
                      <a:pt x="79" y="35"/>
                    </a:lnTo>
                    <a:lnTo>
                      <a:pt x="88" y="0"/>
                    </a:lnTo>
                    <a:lnTo>
                      <a:pt x="97" y="19"/>
                    </a:lnTo>
                    <a:close/>
                  </a:path>
                </a:pathLst>
              </a:custGeom>
              <a:solidFill>
                <a:srgbClr val="8993D6"/>
              </a:solidFill>
              <a:ln w="9525">
                <a:noFill/>
                <a:round/>
                <a:headEnd/>
                <a:tailEnd/>
              </a:ln>
            </p:spPr>
            <p:txBody>
              <a:bodyPr/>
              <a:lstStyle/>
              <a:p>
                <a:endParaRPr lang="en-US"/>
              </a:p>
            </p:txBody>
          </p:sp>
          <p:sp>
            <p:nvSpPr>
              <p:cNvPr id="497" name="Freeform 61"/>
              <p:cNvSpPr>
                <a:spLocks/>
              </p:cNvSpPr>
              <p:nvPr/>
            </p:nvSpPr>
            <p:spPr bwMode="auto">
              <a:xfrm>
                <a:off x="3814" y="3363"/>
                <a:ext cx="41" cy="155"/>
              </a:xfrm>
              <a:custGeom>
                <a:avLst/>
                <a:gdLst>
                  <a:gd name="T0" fmla="*/ 5 w 122"/>
                  <a:gd name="T1" fmla="*/ 453 h 464"/>
                  <a:gd name="T2" fmla="*/ 3 w 122"/>
                  <a:gd name="T3" fmla="*/ 387 h 464"/>
                  <a:gd name="T4" fmla="*/ 0 w 122"/>
                  <a:gd name="T5" fmla="*/ 255 h 464"/>
                  <a:gd name="T6" fmla="*/ 0 w 122"/>
                  <a:gd name="T7" fmla="*/ 122 h 464"/>
                  <a:gd name="T8" fmla="*/ 3 w 122"/>
                  <a:gd name="T9" fmla="*/ 52 h 464"/>
                  <a:gd name="T10" fmla="*/ 4 w 122"/>
                  <a:gd name="T11" fmla="*/ 43 h 464"/>
                  <a:gd name="T12" fmla="*/ 5 w 122"/>
                  <a:gd name="T13" fmla="*/ 33 h 464"/>
                  <a:gd name="T14" fmla="*/ 7 w 122"/>
                  <a:gd name="T15" fmla="*/ 26 h 464"/>
                  <a:gd name="T16" fmla="*/ 10 w 122"/>
                  <a:gd name="T17" fmla="*/ 18 h 464"/>
                  <a:gd name="T18" fmla="*/ 16 w 122"/>
                  <a:gd name="T19" fmla="*/ 11 h 464"/>
                  <a:gd name="T20" fmla="*/ 25 w 122"/>
                  <a:gd name="T21" fmla="*/ 6 h 464"/>
                  <a:gd name="T22" fmla="*/ 35 w 122"/>
                  <a:gd name="T23" fmla="*/ 2 h 464"/>
                  <a:gd name="T24" fmla="*/ 51 w 122"/>
                  <a:gd name="T25" fmla="*/ 1 h 464"/>
                  <a:gd name="T26" fmla="*/ 66 w 122"/>
                  <a:gd name="T27" fmla="*/ 0 h 464"/>
                  <a:gd name="T28" fmla="*/ 82 w 122"/>
                  <a:gd name="T29" fmla="*/ 0 h 464"/>
                  <a:gd name="T30" fmla="*/ 95 w 122"/>
                  <a:gd name="T31" fmla="*/ 0 h 464"/>
                  <a:gd name="T32" fmla="*/ 106 w 122"/>
                  <a:gd name="T33" fmla="*/ 1 h 464"/>
                  <a:gd name="T34" fmla="*/ 115 w 122"/>
                  <a:gd name="T35" fmla="*/ 2 h 464"/>
                  <a:gd name="T36" fmla="*/ 121 w 122"/>
                  <a:gd name="T37" fmla="*/ 6 h 464"/>
                  <a:gd name="T38" fmla="*/ 122 w 122"/>
                  <a:gd name="T39" fmla="*/ 10 h 464"/>
                  <a:gd name="T40" fmla="*/ 119 w 122"/>
                  <a:gd name="T41" fmla="*/ 15 h 464"/>
                  <a:gd name="T42" fmla="*/ 112 w 122"/>
                  <a:gd name="T43" fmla="*/ 20 h 464"/>
                  <a:gd name="T44" fmla="*/ 101 w 122"/>
                  <a:gd name="T45" fmla="*/ 22 h 464"/>
                  <a:gd name="T46" fmla="*/ 87 w 122"/>
                  <a:gd name="T47" fmla="*/ 23 h 464"/>
                  <a:gd name="T48" fmla="*/ 73 w 122"/>
                  <a:gd name="T49" fmla="*/ 23 h 464"/>
                  <a:gd name="T50" fmla="*/ 60 w 122"/>
                  <a:gd name="T51" fmla="*/ 23 h 464"/>
                  <a:gd name="T52" fmla="*/ 47 w 122"/>
                  <a:gd name="T53" fmla="*/ 23 h 464"/>
                  <a:gd name="T54" fmla="*/ 39 w 122"/>
                  <a:gd name="T55" fmla="*/ 27 h 464"/>
                  <a:gd name="T56" fmla="*/ 34 w 122"/>
                  <a:gd name="T57" fmla="*/ 32 h 464"/>
                  <a:gd name="T58" fmla="*/ 30 w 122"/>
                  <a:gd name="T59" fmla="*/ 46 h 464"/>
                  <a:gd name="T60" fmla="*/ 26 w 122"/>
                  <a:gd name="T61" fmla="*/ 65 h 464"/>
                  <a:gd name="T62" fmla="*/ 25 w 122"/>
                  <a:gd name="T63" fmla="*/ 93 h 464"/>
                  <a:gd name="T64" fmla="*/ 25 w 122"/>
                  <a:gd name="T65" fmla="*/ 133 h 464"/>
                  <a:gd name="T66" fmla="*/ 26 w 122"/>
                  <a:gd name="T67" fmla="*/ 206 h 464"/>
                  <a:gd name="T68" fmla="*/ 29 w 122"/>
                  <a:gd name="T69" fmla="*/ 303 h 464"/>
                  <a:gd name="T70" fmla="*/ 30 w 122"/>
                  <a:gd name="T71" fmla="*/ 394 h 464"/>
                  <a:gd name="T72" fmla="*/ 29 w 122"/>
                  <a:gd name="T73" fmla="*/ 443 h 464"/>
                  <a:gd name="T74" fmla="*/ 22 w 122"/>
                  <a:gd name="T75" fmla="*/ 457 h 464"/>
                  <a:gd name="T76" fmla="*/ 14 w 122"/>
                  <a:gd name="T77" fmla="*/ 464 h 464"/>
                  <a:gd name="T78" fmla="*/ 9 w 122"/>
                  <a:gd name="T79" fmla="*/ 462 h 464"/>
                  <a:gd name="T80" fmla="*/ 5 w 122"/>
                  <a:gd name="T81" fmla="*/ 453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464"/>
                  <a:gd name="T125" fmla="*/ 122 w 122"/>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464">
                    <a:moveTo>
                      <a:pt x="5" y="453"/>
                    </a:moveTo>
                    <a:lnTo>
                      <a:pt x="3" y="387"/>
                    </a:lnTo>
                    <a:lnTo>
                      <a:pt x="0" y="255"/>
                    </a:lnTo>
                    <a:lnTo>
                      <a:pt x="0" y="122"/>
                    </a:lnTo>
                    <a:lnTo>
                      <a:pt x="3" y="52"/>
                    </a:lnTo>
                    <a:lnTo>
                      <a:pt x="4" y="43"/>
                    </a:lnTo>
                    <a:lnTo>
                      <a:pt x="5" y="33"/>
                    </a:lnTo>
                    <a:lnTo>
                      <a:pt x="7" y="26"/>
                    </a:lnTo>
                    <a:lnTo>
                      <a:pt x="10" y="18"/>
                    </a:lnTo>
                    <a:lnTo>
                      <a:pt x="16" y="11"/>
                    </a:lnTo>
                    <a:lnTo>
                      <a:pt x="25" y="6"/>
                    </a:lnTo>
                    <a:lnTo>
                      <a:pt x="35" y="2"/>
                    </a:lnTo>
                    <a:lnTo>
                      <a:pt x="51" y="1"/>
                    </a:lnTo>
                    <a:lnTo>
                      <a:pt x="66" y="0"/>
                    </a:lnTo>
                    <a:lnTo>
                      <a:pt x="82" y="0"/>
                    </a:lnTo>
                    <a:lnTo>
                      <a:pt x="95" y="0"/>
                    </a:lnTo>
                    <a:lnTo>
                      <a:pt x="106" y="1"/>
                    </a:lnTo>
                    <a:lnTo>
                      <a:pt x="115" y="2"/>
                    </a:lnTo>
                    <a:lnTo>
                      <a:pt x="121" y="6"/>
                    </a:lnTo>
                    <a:lnTo>
                      <a:pt x="122" y="10"/>
                    </a:lnTo>
                    <a:lnTo>
                      <a:pt x="119" y="15"/>
                    </a:lnTo>
                    <a:lnTo>
                      <a:pt x="112" y="20"/>
                    </a:lnTo>
                    <a:lnTo>
                      <a:pt x="101" y="22"/>
                    </a:lnTo>
                    <a:lnTo>
                      <a:pt x="87" y="23"/>
                    </a:lnTo>
                    <a:lnTo>
                      <a:pt x="73" y="23"/>
                    </a:lnTo>
                    <a:lnTo>
                      <a:pt x="60" y="23"/>
                    </a:lnTo>
                    <a:lnTo>
                      <a:pt x="47" y="23"/>
                    </a:lnTo>
                    <a:lnTo>
                      <a:pt x="39" y="27"/>
                    </a:lnTo>
                    <a:lnTo>
                      <a:pt x="34" y="32"/>
                    </a:lnTo>
                    <a:lnTo>
                      <a:pt x="30" y="46"/>
                    </a:lnTo>
                    <a:lnTo>
                      <a:pt x="26" y="65"/>
                    </a:lnTo>
                    <a:lnTo>
                      <a:pt x="25" y="93"/>
                    </a:lnTo>
                    <a:lnTo>
                      <a:pt x="25" y="133"/>
                    </a:lnTo>
                    <a:lnTo>
                      <a:pt x="26" y="206"/>
                    </a:lnTo>
                    <a:lnTo>
                      <a:pt x="29" y="303"/>
                    </a:lnTo>
                    <a:lnTo>
                      <a:pt x="30" y="394"/>
                    </a:lnTo>
                    <a:lnTo>
                      <a:pt x="29" y="443"/>
                    </a:lnTo>
                    <a:lnTo>
                      <a:pt x="22" y="457"/>
                    </a:lnTo>
                    <a:lnTo>
                      <a:pt x="14" y="464"/>
                    </a:lnTo>
                    <a:lnTo>
                      <a:pt x="9" y="462"/>
                    </a:lnTo>
                    <a:lnTo>
                      <a:pt x="5" y="453"/>
                    </a:lnTo>
                    <a:close/>
                  </a:path>
                </a:pathLst>
              </a:custGeom>
              <a:solidFill>
                <a:srgbClr val="D8DDF9"/>
              </a:solidFill>
              <a:ln w="9525">
                <a:noFill/>
                <a:round/>
                <a:headEnd/>
                <a:tailEnd/>
              </a:ln>
            </p:spPr>
            <p:txBody>
              <a:bodyPr/>
              <a:lstStyle/>
              <a:p>
                <a:endParaRPr lang="en-US"/>
              </a:p>
            </p:txBody>
          </p:sp>
          <p:sp>
            <p:nvSpPr>
              <p:cNvPr id="498" name="Freeform 62"/>
              <p:cNvSpPr>
                <a:spLocks/>
              </p:cNvSpPr>
              <p:nvPr/>
            </p:nvSpPr>
            <p:spPr bwMode="auto">
              <a:xfrm>
                <a:off x="3723" y="3363"/>
                <a:ext cx="12" cy="6"/>
              </a:xfrm>
              <a:custGeom>
                <a:avLst/>
                <a:gdLst>
                  <a:gd name="T0" fmla="*/ 36 w 36"/>
                  <a:gd name="T1" fmla="*/ 12 h 17"/>
                  <a:gd name="T2" fmla="*/ 31 w 36"/>
                  <a:gd name="T3" fmla="*/ 17 h 17"/>
                  <a:gd name="T4" fmla="*/ 24 w 36"/>
                  <a:gd name="T5" fmla="*/ 17 h 17"/>
                  <a:gd name="T6" fmla="*/ 18 w 36"/>
                  <a:gd name="T7" fmla="*/ 16 h 17"/>
                  <a:gd name="T8" fmla="*/ 11 w 36"/>
                  <a:gd name="T9" fmla="*/ 17 h 17"/>
                  <a:gd name="T10" fmla="*/ 0 w 36"/>
                  <a:gd name="T11" fmla="*/ 0 h 17"/>
                  <a:gd name="T12" fmla="*/ 7 w 36"/>
                  <a:gd name="T13" fmla="*/ 4 h 17"/>
                  <a:gd name="T14" fmla="*/ 16 w 36"/>
                  <a:gd name="T15" fmla="*/ 8 h 17"/>
                  <a:gd name="T16" fmla="*/ 26 w 36"/>
                  <a:gd name="T17" fmla="*/ 12 h 17"/>
                  <a:gd name="T18" fmla="*/ 36 w 36"/>
                  <a:gd name="T19" fmla="*/ 1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6" y="12"/>
                    </a:moveTo>
                    <a:lnTo>
                      <a:pt x="31" y="17"/>
                    </a:lnTo>
                    <a:lnTo>
                      <a:pt x="24" y="17"/>
                    </a:lnTo>
                    <a:lnTo>
                      <a:pt x="18" y="16"/>
                    </a:lnTo>
                    <a:lnTo>
                      <a:pt x="11" y="17"/>
                    </a:lnTo>
                    <a:lnTo>
                      <a:pt x="0" y="0"/>
                    </a:lnTo>
                    <a:lnTo>
                      <a:pt x="7" y="4"/>
                    </a:lnTo>
                    <a:lnTo>
                      <a:pt x="16" y="8"/>
                    </a:lnTo>
                    <a:lnTo>
                      <a:pt x="26" y="12"/>
                    </a:lnTo>
                    <a:lnTo>
                      <a:pt x="36" y="12"/>
                    </a:lnTo>
                    <a:close/>
                  </a:path>
                </a:pathLst>
              </a:custGeom>
              <a:solidFill>
                <a:srgbClr val="FFB73D"/>
              </a:solidFill>
              <a:ln w="9525">
                <a:noFill/>
                <a:round/>
                <a:headEnd/>
                <a:tailEnd/>
              </a:ln>
            </p:spPr>
            <p:txBody>
              <a:bodyPr/>
              <a:lstStyle/>
              <a:p>
                <a:endParaRPr lang="en-US"/>
              </a:p>
            </p:txBody>
          </p:sp>
          <p:sp>
            <p:nvSpPr>
              <p:cNvPr id="499" name="Freeform 63"/>
              <p:cNvSpPr>
                <a:spLocks/>
              </p:cNvSpPr>
              <p:nvPr/>
            </p:nvSpPr>
            <p:spPr bwMode="auto">
              <a:xfrm>
                <a:off x="3680" y="3398"/>
                <a:ext cx="16" cy="21"/>
              </a:xfrm>
              <a:custGeom>
                <a:avLst/>
                <a:gdLst>
                  <a:gd name="T0" fmla="*/ 48 w 48"/>
                  <a:gd name="T1" fmla="*/ 0 h 64"/>
                  <a:gd name="T2" fmla="*/ 48 w 48"/>
                  <a:gd name="T3" fmla="*/ 64 h 64"/>
                  <a:gd name="T4" fmla="*/ 42 w 48"/>
                  <a:gd name="T5" fmla="*/ 62 h 64"/>
                  <a:gd name="T6" fmla="*/ 35 w 48"/>
                  <a:gd name="T7" fmla="*/ 58 h 64"/>
                  <a:gd name="T8" fmla="*/ 29 w 48"/>
                  <a:gd name="T9" fmla="*/ 53 h 64"/>
                  <a:gd name="T10" fmla="*/ 23 w 48"/>
                  <a:gd name="T11" fmla="*/ 46 h 64"/>
                  <a:gd name="T12" fmla="*/ 17 w 48"/>
                  <a:gd name="T13" fmla="*/ 40 h 64"/>
                  <a:gd name="T14" fmla="*/ 12 w 48"/>
                  <a:gd name="T15" fmla="*/ 32 h 64"/>
                  <a:gd name="T16" fmla="*/ 5 w 48"/>
                  <a:gd name="T17" fmla="*/ 24 h 64"/>
                  <a:gd name="T18" fmla="*/ 0 w 48"/>
                  <a:gd name="T19" fmla="*/ 17 h 64"/>
                  <a:gd name="T20" fmla="*/ 4 w 48"/>
                  <a:gd name="T21" fmla="*/ 11 h 64"/>
                  <a:gd name="T22" fmla="*/ 9 w 48"/>
                  <a:gd name="T23" fmla="*/ 7 h 64"/>
                  <a:gd name="T24" fmla="*/ 14 w 48"/>
                  <a:gd name="T25" fmla="*/ 5 h 64"/>
                  <a:gd name="T26" fmla="*/ 21 w 48"/>
                  <a:gd name="T27" fmla="*/ 2 h 64"/>
                  <a:gd name="T28" fmla="*/ 27 w 48"/>
                  <a:gd name="T29" fmla="*/ 1 h 64"/>
                  <a:gd name="T30" fmla="*/ 34 w 48"/>
                  <a:gd name="T31" fmla="*/ 0 h 64"/>
                  <a:gd name="T32" fmla="*/ 40 w 48"/>
                  <a:gd name="T33" fmla="*/ 0 h 64"/>
                  <a:gd name="T34" fmla="*/ 48 w 48"/>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4"/>
                  <a:gd name="T56" fmla="*/ 48 w 48"/>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4">
                    <a:moveTo>
                      <a:pt x="48" y="0"/>
                    </a:moveTo>
                    <a:lnTo>
                      <a:pt x="48" y="64"/>
                    </a:lnTo>
                    <a:lnTo>
                      <a:pt x="42" y="62"/>
                    </a:lnTo>
                    <a:lnTo>
                      <a:pt x="35" y="58"/>
                    </a:lnTo>
                    <a:lnTo>
                      <a:pt x="29" y="53"/>
                    </a:lnTo>
                    <a:lnTo>
                      <a:pt x="23" y="46"/>
                    </a:lnTo>
                    <a:lnTo>
                      <a:pt x="17" y="40"/>
                    </a:lnTo>
                    <a:lnTo>
                      <a:pt x="12" y="32"/>
                    </a:lnTo>
                    <a:lnTo>
                      <a:pt x="5" y="24"/>
                    </a:lnTo>
                    <a:lnTo>
                      <a:pt x="0" y="17"/>
                    </a:lnTo>
                    <a:lnTo>
                      <a:pt x="4" y="11"/>
                    </a:lnTo>
                    <a:lnTo>
                      <a:pt x="9" y="7"/>
                    </a:lnTo>
                    <a:lnTo>
                      <a:pt x="14" y="5"/>
                    </a:lnTo>
                    <a:lnTo>
                      <a:pt x="21" y="2"/>
                    </a:lnTo>
                    <a:lnTo>
                      <a:pt x="27" y="1"/>
                    </a:lnTo>
                    <a:lnTo>
                      <a:pt x="34" y="0"/>
                    </a:lnTo>
                    <a:lnTo>
                      <a:pt x="40" y="0"/>
                    </a:lnTo>
                    <a:lnTo>
                      <a:pt x="48" y="0"/>
                    </a:lnTo>
                    <a:close/>
                  </a:path>
                </a:pathLst>
              </a:custGeom>
              <a:solidFill>
                <a:srgbClr val="91A3E0"/>
              </a:solidFill>
              <a:ln w="9525">
                <a:noFill/>
                <a:round/>
                <a:headEnd/>
                <a:tailEnd/>
              </a:ln>
            </p:spPr>
            <p:txBody>
              <a:bodyPr/>
              <a:lstStyle/>
              <a:p>
                <a:endParaRPr lang="en-US"/>
              </a:p>
            </p:txBody>
          </p:sp>
          <p:sp>
            <p:nvSpPr>
              <p:cNvPr id="500" name="Freeform 64"/>
              <p:cNvSpPr>
                <a:spLocks/>
              </p:cNvSpPr>
              <p:nvPr/>
            </p:nvSpPr>
            <p:spPr bwMode="auto">
              <a:xfrm>
                <a:off x="3662" y="3408"/>
                <a:ext cx="16" cy="11"/>
              </a:xfrm>
              <a:custGeom>
                <a:avLst/>
                <a:gdLst>
                  <a:gd name="T0" fmla="*/ 48 w 48"/>
                  <a:gd name="T1" fmla="*/ 31 h 31"/>
                  <a:gd name="T2" fmla="*/ 0 w 48"/>
                  <a:gd name="T3" fmla="*/ 31 h 31"/>
                  <a:gd name="T4" fmla="*/ 4 w 48"/>
                  <a:gd name="T5" fmla="*/ 21 h 31"/>
                  <a:gd name="T6" fmla="*/ 8 w 48"/>
                  <a:gd name="T7" fmla="*/ 10 h 31"/>
                  <a:gd name="T8" fmla="*/ 15 w 48"/>
                  <a:gd name="T9" fmla="*/ 2 h 31"/>
                  <a:gd name="T10" fmla="*/ 27 w 48"/>
                  <a:gd name="T11" fmla="*/ 0 h 31"/>
                  <a:gd name="T12" fmla="*/ 31 w 48"/>
                  <a:gd name="T13" fmla="*/ 9 h 31"/>
                  <a:gd name="T14" fmla="*/ 36 w 48"/>
                  <a:gd name="T15" fmla="*/ 17 h 31"/>
                  <a:gd name="T16" fmla="*/ 40 w 48"/>
                  <a:gd name="T17" fmla="*/ 24 h 31"/>
                  <a:gd name="T18" fmla="*/ 48 w 48"/>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1"/>
                  <a:gd name="T32" fmla="*/ 48 w 4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1">
                    <a:moveTo>
                      <a:pt x="48" y="31"/>
                    </a:moveTo>
                    <a:lnTo>
                      <a:pt x="0" y="31"/>
                    </a:lnTo>
                    <a:lnTo>
                      <a:pt x="4" y="21"/>
                    </a:lnTo>
                    <a:lnTo>
                      <a:pt x="8" y="10"/>
                    </a:lnTo>
                    <a:lnTo>
                      <a:pt x="15" y="2"/>
                    </a:lnTo>
                    <a:lnTo>
                      <a:pt x="27" y="0"/>
                    </a:lnTo>
                    <a:lnTo>
                      <a:pt x="31" y="9"/>
                    </a:lnTo>
                    <a:lnTo>
                      <a:pt x="36" y="17"/>
                    </a:lnTo>
                    <a:lnTo>
                      <a:pt x="40" y="24"/>
                    </a:lnTo>
                    <a:lnTo>
                      <a:pt x="48" y="31"/>
                    </a:lnTo>
                    <a:close/>
                  </a:path>
                </a:pathLst>
              </a:custGeom>
              <a:solidFill>
                <a:srgbClr val="BFBF00"/>
              </a:solidFill>
              <a:ln w="9525">
                <a:noFill/>
                <a:round/>
                <a:headEnd/>
                <a:tailEnd/>
              </a:ln>
            </p:spPr>
            <p:txBody>
              <a:bodyPr/>
              <a:lstStyle/>
              <a:p>
                <a:endParaRPr lang="en-US"/>
              </a:p>
            </p:txBody>
          </p:sp>
          <p:sp>
            <p:nvSpPr>
              <p:cNvPr id="501" name="Freeform 65"/>
              <p:cNvSpPr>
                <a:spLocks/>
              </p:cNvSpPr>
              <p:nvPr/>
            </p:nvSpPr>
            <p:spPr bwMode="auto">
              <a:xfrm>
                <a:off x="3897" y="3416"/>
                <a:ext cx="6" cy="36"/>
              </a:xfrm>
              <a:custGeom>
                <a:avLst/>
                <a:gdLst>
                  <a:gd name="T0" fmla="*/ 14 w 18"/>
                  <a:gd name="T1" fmla="*/ 102 h 109"/>
                  <a:gd name="T2" fmla="*/ 11 w 18"/>
                  <a:gd name="T3" fmla="*/ 106 h 109"/>
                  <a:gd name="T4" fmla="*/ 10 w 18"/>
                  <a:gd name="T5" fmla="*/ 108 h 109"/>
                  <a:gd name="T6" fmla="*/ 7 w 18"/>
                  <a:gd name="T7" fmla="*/ 109 h 109"/>
                  <a:gd name="T8" fmla="*/ 5 w 18"/>
                  <a:gd name="T9" fmla="*/ 108 h 109"/>
                  <a:gd name="T10" fmla="*/ 0 w 18"/>
                  <a:gd name="T11" fmla="*/ 0 h 109"/>
                  <a:gd name="T12" fmla="*/ 16 w 18"/>
                  <a:gd name="T13" fmla="*/ 17 h 109"/>
                  <a:gd name="T14" fmla="*/ 18 w 18"/>
                  <a:gd name="T15" fmla="*/ 44 h 109"/>
                  <a:gd name="T16" fmla="*/ 14 w 18"/>
                  <a:gd name="T17" fmla="*/ 75 h 109"/>
                  <a:gd name="T18" fmla="*/ 14 w 18"/>
                  <a:gd name="T19" fmla="*/ 102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09"/>
                  <a:gd name="T32" fmla="*/ 18 w 1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09">
                    <a:moveTo>
                      <a:pt x="14" y="102"/>
                    </a:moveTo>
                    <a:lnTo>
                      <a:pt x="11" y="106"/>
                    </a:lnTo>
                    <a:lnTo>
                      <a:pt x="10" y="108"/>
                    </a:lnTo>
                    <a:lnTo>
                      <a:pt x="7" y="109"/>
                    </a:lnTo>
                    <a:lnTo>
                      <a:pt x="5" y="108"/>
                    </a:lnTo>
                    <a:lnTo>
                      <a:pt x="0" y="0"/>
                    </a:lnTo>
                    <a:lnTo>
                      <a:pt x="16" y="17"/>
                    </a:lnTo>
                    <a:lnTo>
                      <a:pt x="18" y="44"/>
                    </a:lnTo>
                    <a:lnTo>
                      <a:pt x="14" y="75"/>
                    </a:lnTo>
                    <a:lnTo>
                      <a:pt x="14" y="102"/>
                    </a:lnTo>
                    <a:close/>
                  </a:path>
                </a:pathLst>
              </a:custGeom>
              <a:solidFill>
                <a:srgbClr val="66CCF9"/>
              </a:solidFill>
              <a:ln w="9525">
                <a:noFill/>
                <a:round/>
                <a:headEnd/>
                <a:tailEnd/>
              </a:ln>
            </p:spPr>
            <p:txBody>
              <a:bodyPr/>
              <a:lstStyle/>
              <a:p>
                <a:endParaRPr lang="en-US"/>
              </a:p>
            </p:txBody>
          </p:sp>
          <p:sp>
            <p:nvSpPr>
              <p:cNvPr id="502" name="Freeform 66"/>
              <p:cNvSpPr>
                <a:spLocks/>
              </p:cNvSpPr>
              <p:nvPr/>
            </p:nvSpPr>
            <p:spPr bwMode="auto">
              <a:xfrm>
                <a:off x="3603" y="3419"/>
                <a:ext cx="33" cy="6"/>
              </a:xfrm>
              <a:custGeom>
                <a:avLst/>
                <a:gdLst>
                  <a:gd name="T0" fmla="*/ 0 w 101"/>
                  <a:gd name="T1" fmla="*/ 0 h 17"/>
                  <a:gd name="T2" fmla="*/ 13 w 101"/>
                  <a:gd name="T3" fmla="*/ 0 h 17"/>
                  <a:gd name="T4" fmla="*/ 25 w 101"/>
                  <a:gd name="T5" fmla="*/ 0 h 17"/>
                  <a:gd name="T6" fmla="*/ 38 w 101"/>
                  <a:gd name="T7" fmla="*/ 0 h 17"/>
                  <a:gd name="T8" fmla="*/ 51 w 101"/>
                  <a:gd name="T9" fmla="*/ 0 h 17"/>
                  <a:gd name="T10" fmla="*/ 64 w 101"/>
                  <a:gd name="T11" fmla="*/ 0 h 17"/>
                  <a:gd name="T12" fmla="*/ 77 w 101"/>
                  <a:gd name="T13" fmla="*/ 2 h 17"/>
                  <a:gd name="T14" fmla="*/ 89 w 101"/>
                  <a:gd name="T15" fmla="*/ 3 h 17"/>
                  <a:gd name="T16" fmla="*/ 101 w 101"/>
                  <a:gd name="T17" fmla="*/ 6 h 17"/>
                  <a:gd name="T18" fmla="*/ 91 w 101"/>
                  <a:gd name="T19" fmla="*/ 12 h 17"/>
                  <a:gd name="T20" fmla="*/ 79 w 101"/>
                  <a:gd name="T21" fmla="*/ 16 h 17"/>
                  <a:gd name="T22" fmla="*/ 67 w 101"/>
                  <a:gd name="T23" fmla="*/ 17 h 17"/>
                  <a:gd name="T24" fmla="*/ 54 w 101"/>
                  <a:gd name="T25" fmla="*/ 17 h 17"/>
                  <a:gd name="T26" fmla="*/ 42 w 101"/>
                  <a:gd name="T27" fmla="*/ 16 h 17"/>
                  <a:gd name="T28" fmla="*/ 29 w 101"/>
                  <a:gd name="T29" fmla="*/ 16 h 17"/>
                  <a:gd name="T30" fmla="*/ 16 w 101"/>
                  <a:gd name="T31" fmla="*/ 15 h 17"/>
                  <a:gd name="T32" fmla="*/ 3 w 101"/>
                  <a:gd name="T33" fmla="*/ 16 h 17"/>
                  <a:gd name="T34" fmla="*/ 0 w 10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17"/>
                  <a:gd name="T56" fmla="*/ 101 w 10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17">
                    <a:moveTo>
                      <a:pt x="0" y="0"/>
                    </a:moveTo>
                    <a:lnTo>
                      <a:pt x="13" y="0"/>
                    </a:lnTo>
                    <a:lnTo>
                      <a:pt x="25" y="0"/>
                    </a:lnTo>
                    <a:lnTo>
                      <a:pt x="38" y="0"/>
                    </a:lnTo>
                    <a:lnTo>
                      <a:pt x="51" y="0"/>
                    </a:lnTo>
                    <a:lnTo>
                      <a:pt x="64" y="0"/>
                    </a:lnTo>
                    <a:lnTo>
                      <a:pt x="77" y="2"/>
                    </a:lnTo>
                    <a:lnTo>
                      <a:pt x="89" y="3"/>
                    </a:lnTo>
                    <a:lnTo>
                      <a:pt x="101" y="6"/>
                    </a:lnTo>
                    <a:lnTo>
                      <a:pt x="91" y="12"/>
                    </a:lnTo>
                    <a:lnTo>
                      <a:pt x="79" y="16"/>
                    </a:lnTo>
                    <a:lnTo>
                      <a:pt x="67" y="17"/>
                    </a:lnTo>
                    <a:lnTo>
                      <a:pt x="54" y="17"/>
                    </a:lnTo>
                    <a:lnTo>
                      <a:pt x="42" y="16"/>
                    </a:lnTo>
                    <a:lnTo>
                      <a:pt x="29" y="16"/>
                    </a:lnTo>
                    <a:lnTo>
                      <a:pt x="16" y="15"/>
                    </a:lnTo>
                    <a:lnTo>
                      <a:pt x="3" y="16"/>
                    </a:lnTo>
                    <a:lnTo>
                      <a:pt x="0" y="0"/>
                    </a:lnTo>
                    <a:close/>
                  </a:path>
                </a:pathLst>
              </a:custGeom>
              <a:solidFill>
                <a:srgbClr val="91A3E0"/>
              </a:solidFill>
              <a:ln w="9525">
                <a:noFill/>
                <a:round/>
                <a:headEnd/>
                <a:tailEnd/>
              </a:ln>
            </p:spPr>
            <p:txBody>
              <a:bodyPr/>
              <a:lstStyle/>
              <a:p>
                <a:endParaRPr lang="en-US"/>
              </a:p>
            </p:txBody>
          </p:sp>
          <p:sp>
            <p:nvSpPr>
              <p:cNvPr id="503" name="Freeform 67"/>
              <p:cNvSpPr>
                <a:spLocks/>
              </p:cNvSpPr>
              <p:nvPr/>
            </p:nvSpPr>
            <p:spPr bwMode="auto">
              <a:xfrm>
                <a:off x="3556" y="3424"/>
                <a:ext cx="142" cy="11"/>
              </a:xfrm>
              <a:custGeom>
                <a:avLst/>
                <a:gdLst>
                  <a:gd name="T0" fmla="*/ 116 w 424"/>
                  <a:gd name="T1" fmla="*/ 6 h 32"/>
                  <a:gd name="T2" fmla="*/ 116 w 424"/>
                  <a:gd name="T3" fmla="*/ 10 h 32"/>
                  <a:gd name="T4" fmla="*/ 120 w 424"/>
                  <a:gd name="T5" fmla="*/ 14 h 32"/>
                  <a:gd name="T6" fmla="*/ 124 w 424"/>
                  <a:gd name="T7" fmla="*/ 18 h 32"/>
                  <a:gd name="T8" fmla="*/ 126 w 424"/>
                  <a:gd name="T9" fmla="*/ 20 h 32"/>
                  <a:gd name="T10" fmla="*/ 146 w 424"/>
                  <a:gd name="T11" fmla="*/ 19 h 32"/>
                  <a:gd name="T12" fmla="*/ 165 w 424"/>
                  <a:gd name="T13" fmla="*/ 20 h 32"/>
                  <a:gd name="T14" fmla="*/ 186 w 424"/>
                  <a:gd name="T15" fmla="*/ 23 h 32"/>
                  <a:gd name="T16" fmla="*/ 205 w 424"/>
                  <a:gd name="T17" fmla="*/ 24 h 32"/>
                  <a:gd name="T18" fmla="*/ 225 w 424"/>
                  <a:gd name="T19" fmla="*/ 24 h 32"/>
                  <a:gd name="T20" fmla="*/ 243 w 424"/>
                  <a:gd name="T21" fmla="*/ 22 h 32"/>
                  <a:gd name="T22" fmla="*/ 258 w 424"/>
                  <a:gd name="T23" fmla="*/ 14 h 32"/>
                  <a:gd name="T24" fmla="*/ 271 w 424"/>
                  <a:gd name="T25" fmla="*/ 2 h 32"/>
                  <a:gd name="T26" fmla="*/ 424 w 424"/>
                  <a:gd name="T27" fmla="*/ 6 h 32"/>
                  <a:gd name="T28" fmla="*/ 424 w 424"/>
                  <a:gd name="T29" fmla="*/ 32 h 32"/>
                  <a:gd name="T30" fmla="*/ 2 w 424"/>
                  <a:gd name="T31" fmla="*/ 23 h 32"/>
                  <a:gd name="T32" fmla="*/ 0 w 424"/>
                  <a:gd name="T33" fmla="*/ 11 h 32"/>
                  <a:gd name="T34" fmla="*/ 6 w 424"/>
                  <a:gd name="T35" fmla="*/ 5 h 32"/>
                  <a:gd name="T36" fmla="*/ 13 w 424"/>
                  <a:gd name="T37" fmla="*/ 2 h 32"/>
                  <a:gd name="T38" fmla="*/ 22 w 424"/>
                  <a:gd name="T39" fmla="*/ 0 h 32"/>
                  <a:gd name="T40" fmla="*/ 116 w 424"/>
                  <a:gd name="T41" fmla="*/ 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32"/>
                  <a:gd name="T65" fmla="*/ 424 w 42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32">
                    <a:moveTo>
                      <a:pt x="116" y="6"/>
                    </a:moveTo>
                    <a:lnTo>
                      <a:pt x="116" y="10"/>
                    </a:lnTo>
                    <a:lnTo>
                      <a:pt x="120" y="14"/>
                    </a:lnTo>
                    <a:lnTo>
                      <a:pt x="124" y="18"/>
                    </a:lnTo>
                    <a:lnTo>
                      <a:pt x="126" y="20"/>
                    </a:lnTo>
                    <a:lnTo>
                      <a:pt x="146" y="19"/>
                    </a:lnTo>
                    <a:lnTo>
                      <a:pt x="165" y="20"/>
                    </a:lnTo>
                    <a:lnTo>
                      <a:pt x="186" y="23"/>
                    </a:lnTo>
                    <a:lnTo>
                      <a:pt x="205" y="24"/>
                    </a:lnTo>
                    <a:lnTo>
                      <a:pt x="225" y="24"/>
                    </a:lnTo>
                    <a:lnTo>
                      <a:pt x="243" y="22"/>
                    </a:lnTo>
                    <a:lnTo>
                      <a:pt x="258" y="14"/>
                    </a:lnTo>
                    <a:lnTo>
                      <a:pt x="271" y="2"/>
                    </a:lnTo>
                    <a:lnTo>
                      <a:pt x="424" y="6"/>
                    </a:lnTo>
                    <a:lnTo>
                      <a:pt x="424" y="32"/>
                    </a:lnTo>
                    <a:lnTo>
                      <a:pt x="2" y="23"/>
                    </a:lnTo>
                    <a:lnTo>
                      <a:pt x="0" y="11"/>
                    </a:lnTo>
                    <a:lnTo>
                      <a:pt x="6" y="5"/>
                    </a:lnTo>
                    <a:lnTo>
                      <a:pt x="13" y="2"/>
                    </a:lnTo>
                    <a:lnTo>
                      <a:pt x="22" y="0"/>
                    </a:lnTo>
                    <a:lnTo>
                      <a:pt x="116" y="6"/>
                    </a:lnTo>
                    <a:close/>
                  </a:path>
                </a:pathLst>
              </a:custGeom>
              <a:solidFill>
                <a:srgbClr val="9E9E9E"/>
              </a:solidFill>
              <a:ln w="9525">
                <a:noFill/>
                <a:round/>
                <a:headEnd/>
                <a:tailEnd/>
              </a:ln>
            </p:spPr>
            <p:txBody>
              <a:bodyPr/>
              <a:lstStyle/>
              <a:p>
                <a:endParaRPr lang="en-US"/>
              </a:p>
            </p:txBody>
          </p:sp>
          <p:sp>
            <p:nvSpPr>
              <p:cNvPr id="504" name="Freeform 68"/>
              <p:cNvSpPr>
                <a:spLocks/>
              </p:cNvSpPr>
              <p:nvPr/>
            </p:nvSpPr>
            <p:spPr bwMode="auto">
              <a:xfrm>
                <a:off x="3550" y="3439"/>
                <a:ext cx="149" cy="12"/>
              </a:xfrm>
              <a:custGeom>
                <a:avLst/>
                <a:gdLst>
                  <a:gd name="T0" fmla="*/ 449 w 449"/>
                  <a:gd name="T1" fmla="*/ 7 h 34"/>
                  <a:gd name="T2" fmla="*/ 449 w 449"/>
                  <a:gd name="T3" fmla="*/ 29 h 34"/>
                  <a:gd name="T4" fmla="*/ 420 w 449"/>
                  <a:gd name="T5" fmla="*/ 26 h 34"/>
                  <a:gd name="T6" fmla="*/ 390 w 449"/>
                  <a:gd name="T7" fmla="*/ 25 h 34"/>
                  <a:gd name="T8" fmla="*/ 361 w 449"/>
                  <a:gd name="T9" fmla="*/ 25 h 34"/>
                  <a:gd name="T10" fmla="*/ 333 w 449"/>
                  <a:gd name="T11" fmla="*/ 25 h 34"/>
                  <a:gd name="T12" fmla="*/ 306 w 449"/>
                  <a:gd name="T13" fmla="*/ 25 h 34"/>
                  <a:gd name="T14" fmla="*/ 277 w 449"/>
                  <a:gd name="T15" fmla="*/ 26 h 34"/>
                  <a:gd name="T16" fmla="*/ 250 w 449"/>
                  <a:gd name="T17" fmla="*/ 29 h 34"/>
                  <a:gd name="T18" fmla="*/ 223 w 449"/>
                  <a:gd name="T19" fmla="*/ 30 h 34"/>
                  <a:gd name="T20" fmla="*/ 195 w 449"/>
                  <a:gd name="T21" fmla="*/ 31 h 34"/>
                  <a:gd name="T22" fmla="*/ 168 w 449"/>
                  <a:gd name="T23" fmla="*/ 32 h 34"/>
                  <a:gd name="T24" fmla="*/ 141 w 449"/>
                  <a:gd name="T25" fmla="*/ 34 h 34"/>
                  <a:gd name="T26" fmla="*/ 112 w 449"/>
                  <a:gd name="T27" fmla="*/ 34 h 34"/>
                  <a:gd name="T28" fmla="*/ 85 w 449"/>
                  <a:gd name="T29" fmla="*/ 34 h 34"/>
                  <a:gd name="T30" fmla="*/ 57 w 449"/>
                  <a:gd name="T31" fmla="*/ 32 h 34"/>
                  <a:gd name="T32" fmla="*/ 28 w 449"/>
                  <a:gd name="T33" fmla="*/ 30 h 34"/>
                  <a:gd name="T34" fmla="*/ 0 w 449"/>
                  <a:gd name="T35" fmla="*/ 26 h 34"/>
                  <a:gd name="T36" fmla="*/ 0 w 449"/>
                  <a:gd name="T37" fmla="*/ 4 h 34"/>
                  <a:gd name="T38" fmla="*/ 13 w 449"/>
                  <a:gd name="T39" fmla="*/ 4 h 34"/>
                  <a:gd name="T40" fmla="*/ 24 w 449"/>
                  <a:gd name="T41" fmla="*/ 4 h 34"/>
                  <a:gd name="T42" fmla="*/ 37 w 449"/>
                  <a:gd name="T43" fmla="*/ 4 h 34"/>
                  <a:gd name="T44" fmla="*/ 49 w 449"/>
                  <a:gd name="T45" fmla="*/ 7 h 34"/>
                  <a:gd name="T46" fmla="*/ 59 w 449"/>
                  <a:gd name="T47" fmla="*/ 9 h 34"/>
                  <a:gd name="T48" fmla="*/ 70 w 449"/>
                  <a:gd name="T49" fmla="*/ 13 h 34"/>
                  <a:gd name="T50" fmla="*/ 80 w 449"/>
                  <a:gd name="T51" fmla="*/ 18 h 34"/>
                  <a:gd name="T52" fmla="*/ 88 w 449"/>
                  <a:gd name="T53" fmla="*/ 26 h 34"/>
                  <a:gd name="T54" fmla="*/ 96 w 449"/>
                  <a:gd name="T55" fmla="*/ 23 h 34"/>
                  <a:gd name="T56" fmla="*/ 102 w 449"/>
                  <a:gd name="T57" fmla="*/ 21 h 34"/>
                  <a:gd name="T58" fmla="*/ 109 w 449"/>
                  <a:gd name="T59" fmla="*/ 18 h 34"/>
                  <a:gd name="T60" fmla="*/ 115 w 449"/>
                  <a:gd name="T61" fmla="*/ 12 h 34"/>
                  <a:gd name="T62" fmla="*/ 127 w 449"/>
                  <a:gd name="T63" fmla="*/ 10 h 34"/>
                  <a:gd name="T64" fmla="*/ 141 w 449"/>
                  <a:gd name="T65" fmla="*/ 9 h 34"/>
                  <a:gd name="T66" fmla="*/ 155 w 449"/>
                  <a:gd name="T67" fmla="*/ 8 h 34"/>
                  <a:gd name="T68" fmla="*/ 171 w 449"/>
                  <a:gd name="T69" fmla="*/ 7 h 34"/>
                  <a:gd name="T70" fmla="*/ 186 w 449"/>
                  <a:gd name="T71" fmla="*/ 8 h 34"/>
                  <a:gd name="T72" fmla="*/ 201 w 449"/>
                  <a:gd name="T73" fmla="*/ 10 h 34"/>
                  <a:gd name="T74" fmla="*/ 213 w 449"/>
                  <a:gd name="T75" fmla="*/ 16 h 34"/>
                  <a:gd name="T76" fmla="*/ 224 w 449"/>
                  <a:gd name="T77" fmla="*/ 23 h 34"/>
                  <a:gd name="T78" fmla="*/ 234 w 449"/>
                  <a:gd name="T79" fmla="*/ 22 h 34"/>
                  <a:gd name="T80" fmla="*/ 245 w 449"/>
                  <a:gd name="T81" fmla="*/ 19 h 34"/>
                  <a:gd name="T82" fmla="*/ 255 w 449"/>
                  <a:gd name="T83" fmla="*/ 17 h 34"/>
                  <a:gd name="T84" fmla="*/ 265 w 449"/>
                  <a:gd name="T85" fmla="*/ 13 h 34"/>
                  <a:gd name="T86" fmla="*/ 274 w 449"/>
                  <a:gd name="T87" fmla="*/ 10 h 34"/>
                  <a:gd name="T88" fmla="*/ 285 w 449"/>
                  <a:gd name="T89" fmla="*/ 8 h 34"/>
                  <a:gd name="T90" fmla="*/ 296 w 449"/>
                  <a:gd name="T91" fmla="*/ 5 h 34"/>
                  <a:gd name="T92" fmla="*/ 307 w 449"/>
                  <a:gd name="T93" fmla="*/ 4 h 34"/>
                  <a:gd name="T94" fmla="*/ 322 w 449"/>
                  <a:gd name="T95" fmla="*/ 0 h 34"/>
                  <a:gd name="T96" fmla="*/ 337 w 449"/>
                  <a:gd name="T97" fmla="*/ 1 h 34"/>
                  <a:gd name="T98" fmla="*/ 350 w 449"/>
                  <a:gd name="T99" fmla="*/ 8 h 34"/>
                  <a:gd name="T100" fmla="*/ 363 w 449"/>
                  <a:gd name="T101" fmla="*/ 14 h 34"/>
                  <a:gd name="T102" fmla="*/ 374 w 449"/>
                  <a:gd name="T103" fmla="*/ 21 h 34"/>
                  <a:gd name="T104" fmla="*/ 387 w 449"/>
                  <a:gd name="T105" fmla="*/ 22 h 34"/>
                  <a:gd name="T106" fmla="*/ 400 w 449"/>
                  <a:gd name="T107" fmla="*/ 18 h 34"/>
                  <a:gd name="T108" fmla="*/ 414 w 449"/>
                  <a:gd name="T109" fmla="*/ 7 h 34"/>
                  <a:gd name="T110" fmla="*/ 449 w 449"/>
                  <a:gd name="T111" fmla="*/ 7 h 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34"/>
                  <a:gd name="T170" fmla="*/ 449 w 449"/>
                  <a:gd name="T171" fmla="*/ 34 h 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34">
                    <a:moveTo>
                      <a:pt x="449" y="7"/>
                    </a:moveTo>
                    <a:lnTo>
                      <a:pt x="449" y="29"/>
                    </a:lnTo>
                    <a:lnTo>
                      <a:pt x="420" y="26"/>
                    </a:lnTo>
                    <a:lnTo>
                      <a:pt x="390" y="25"/>
                    </a:lnTo>
                    <a:lnTo>
                      <a:pt x="361" y="25"/>
                    </a:lnTo>
                    <a:lnTo>
                      <a:pt x="333" y="25"/>
                    </a:lnTo>
                    <a:lnTo>
                      <a:pt x="306" y="25"/>
                    </a:lnTo>
                    <a:lnTo>
                      <a:pt x="277" y="26"/>
                    </a:lnTo>
                    <a:lnTo>
                      <a:pt x="250" y="29"/>
                    </a:lnTo>
                    <a:lnTo>
                      <a:pt x="223" y="30"/>
                    </a:lnTo>
                    <a:lnTo>
                      <a:pt x="195" y="31"/>
                    </a:lnTo>
                    <a:lnTo>
                      <a:pt x="168" y="32"/>
                    </a:lnTo>
                    <a:lnTo>
                      <a:pt x="141" y="34"/>
                    </a:lnTo>
                    <a:lnTo>
                      <a:pt x="112" y="34"/>
                    </a:lnTo>
                    <a:lnTo>
                      <a:pt x="85" y="34"/>
                    </a:lnTo>
                    <a:lnTo>
                      <a:pt x="57" y="32"/>
                    </a:lnTo>
                    <a:lnTo>
                      <a:pt x="28" y="30"/>
                    </a:lnTo>
                    <a:lnTo>
                      <a:pt x="0" y="26"/>
                    </a:lnTo>
                    <a:lnTo>
                      <a:pt x="0" y="4"/>
                    </a:lnTo>
                    <a:lnTo>
                      <a:pt x="13" y="4"/>
                    </a:lnTo>
                    <a:lnTo>
                      <a:pt x="24" y="4"/>
                    </a:lnTo>
                    <a:lnTo>
                      <a:pt x="37" y="4"/>
                    </a:lnTo>
                    <a:lnTo>
                      <a:pt x="49" y="7"/>
                    </a:lnTo>
                    <a:lnTo>
                      <a:pt x="59" y="9"/>
                    </a:lnTo>
                    <a:lnTo>
                      <a:pt x="70" y="13"/>
                    </a:lnTo>
                    <a:lnTo>
                      <a:pt x="80" y="18"/>
                    </a:lnTo>
                    <a:lnTo>
                      <a:pt x="88" y="26"/>
                    </a:lnTo>
                    <a:lnTo>
                      <a:pt x="96" y="23"/>
                    </a:lnTo>
                    <a:lnTo>
                      <a:pt x="102" y="21"/>
                    </a:lnTo>
                    <a:lnTo>
                      <a:pt x="109" y="18"/>
                    </a:lnTo>
                    <a:lnTo>
                      <a:pt x="115" y="12"/>
                    </a:lnTo>
                    <a:lnTo>
                      <a:pt x="127" y="10"/>
                    </a:lnTo>
                    <a:lnTo>
                      <a:pt x="141" y="9"/>
                    </a:lnTo>
                    <a:lnTo>
                      <a:pt x="155" y="8"/>
                    </a:lnTo>
                    <a:lnTo>
                      <a:pt x="171" y="7"/>
                    </a:lnTo>
                    <a:lnTo>
                      <a:pt x="186" y="8"/>
                    </a:lnTo>
                    <a:lnTo>
                      <a:pt x="201" y="10"/>
                    </a:lnTo>
                    <a:lnTo>
                      <a:pt x="213" y="16"/>
                    </a:lnTo>
                    <a:lnTo>
                      <a:pt x="224" y="23"/>
                    </a:lnTo>
                    <a:lnTo>
                      <a:pt x="234" y="22"/>
                    </a:lnTo>
                    <a:lnTo>
                      <a:pt x="245" y="19"/>
                    </a:lnTo>
                    <a:lnTo>
                      <a:pt x="255" y="17"/>
                    </a:lnTo>
                    <a:lnTo>
                      <a:pt x="265" y="13"/>
                    </a:lnTo>
                    <a:lnTo>
                      <a:pt x="274" y="10"/>
                    </a:lnTo>
                    <a:lnTo>
                      <a:pt x="285" y="8"/>
                    </a:lnTo>
                    <a:lnTo>
                      <a:pt x="296" y="5"/>
                    </a:lnTo>
                    <a:lnTo>
                      <a:pt x="307" y="4"/>
                    </a:lnTo>
                    <a:lnTo>
                      <a:pt x="322" y="0"/>
                    </a:lnTo>
                    <a:lnTo>
                      <a:pt x="337" y="1"/>
                    </a:lnTo>
                    <a:lnTo>
                      <a:pt x="350" y="8"/>
                    </a:lnTo>
                    <a:lnTo>
                      <a:pt x="363" y="14"/>
                    </a:lnTo>
                    <a:lnTo>
                      <a:pt x="374" y="21"/>
                    </a:lnTo>
                    <a:lnTo>
                      <a:pt x="387" y="22"/>
                    </a:lnTo>
                    <a:lnTo>
                      <a:pt x="400" y="18"/>
                    </a:lnTo>
                    <a:lnTo>
                      <a:pt x="414" y="7"/>
                    </a:lnTo>
                    <a:lnTo>
                      <a:pt x="449" y="7"/>
                    </a:lnTo>
                    <a:close/>
                  </a:path>
                </a:pathLst>
              </a:custGeom>
              <a:solidFill>
                <a:srgbClr val="FFB73D"/>
              </a:solidFill>
              <a:ln w="9525">
                <a:noFill/>
                <a:round/>
                <a:headEnd/>
                <a:tailEnd/>
              </a:ln>
            </p:spPr>
            <p:txBody>
              <a:bodyPr/>
              <a:lstStyle/>
              <a:p>
                <a:endParaRPr lang="en-US"/>
              </a:p>
            </p:txBody>
          </p:sp>
          <p:sp>
            <p:nvSpPr>
              <p:cNvPr id="505" name="Freeform 69"/>
              <p:cNvSpPr>
                <a:spLocks/>
              </p:cNvSpPr>
              <p:nvPr/>
            </p:nvSpPr>
            <p:spPr bwMode="auto">
              <a:xfrm>
                <a:off x="3528" y="3455"/>
                <a:ext cx="75" cy="9"/>
              </a:xfrm>
              <a:custGeom>
                <a:avLst/>
                <a:gdLst>
                  <a:gd name="T0" fmla="*/ 224 w 224"/>
                  <a:gd name="T1" fmla="*/ 28 h 28"/>
                  <a:gd name="T2" fmla="*/ 0 w 224"/>
                  <a:gd name="T3" fmla="*/ 24 h 28"/>
                  <a:gd name="T4" fmla="*/ 0 w 224"/>
                  <a:gd name="T5" fmla="*/ 2 h 28"/>
                  <a:gd name="T6" fmla="*/ 13 w 224"/>
                  <a:gd name="T7" fmla="*/ 2 h 28"/>
                  <a:gd name="T8" fmla="*/ 26 w 224"/>
                  <a:gd name="T9" fmla="*/ 2 h 28"/>
                  <a:gd name="T10" fmla="*/ 39 w 224"/>
                  <a:gd name="T11" fmla="*/ 1 h 28"/>
                  <a:gd name="T12" fmla="*/ 53 w 224"/>
                  <a:gd name="T13" fmla="*/ 1 h 28"/>
                  <a:gd name="T14" fmla="*/ 66 w 224"/>
                  <a:gd name="T15" fmla="*/ 1 h 28"/>
                  <a:gd name="T16" fmla="*/ 81 w 224"/>
                  <a:gd name="T17" fmla="*/ 0 h 28"/>
                  <a:gd name="T18" fmla="*/ 95 w 224"/>
                  <a:gd name="T19" fmla="*/ 0 h 28"/>
                  <a:gd name="T20" fmla="*/ 109 w 224"/>
                  <a:gd name="T21" fmla="*/ 0 h 28"/>
                  <a:gd name="T22" fmla="*/ 122 w 224"/>
                  <a:gd name="T23" fmla="*/ 0 h 28"/>
                  <a:gd name="T24" fmla="*/ 136 w 224"/>
                  <a:gd name="T25" fmla="*/ 0 h 28"/>
                  <a:gd name="T26" fmla="*/ 152 w 224"/>
                  <a:gd name="T27" fmla="*/ 0 h 28"/>
                  <a:gd name="T28" fmla="*/ 166 w 224"/>
                  <a:gd name="T29" fmla="*/ 1 h 28"/>
                  <a:gd name="T30" fmla="*/ 180 w 224"/>
                  <a:gd name="T31" fmla="*/ 2 h 28"/>
                  <a:gd name="T32" fmla="*/ 195 w 224"/>
                  <a:gd name="T33" fmla="*/ 4 h 28"/>
                  <a:gd name="T34" fmla="*/ 210 w 224"/>
                  <a:gd name="T35" fmla="*/ 5 h 28"/>
                  <a:gd name="T36" fmla="*/ 224 w 224"/>
                  <a:gd name="T37" fmla="*/ 7 h 28"/>
                  <a:gd name="T38" fmla="*/ 224 w 224"/>
                  <a:gd name="T39" fmla="*/ 28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
                  <a:gd name="T61" fmla="*/ 0 h 28"/>
                  <a:gd name="T62" fmla="*/ 224 w 22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 h="28">
                    <a:moveTo>
                      <a:pt x="224" y="28"/>
                    </a:moveTo>
                    <a:lnTo>
                      <a:pt x="0" y="24"/>
                    </a:lnTo>
                    <a:lnTo>
                      <a:pt x="0" y="2"/>
                    </a:lnTo>
                    <a:lnTo>
                      <a:pt x="13" y="2"/>
                    </a:lnTo>
                    <a:lnTo>
                      <a:pt x="26" y="2"/>
                    </a:lnTo>
                    <a:lnTo>
                      <a:pt x="39" y="1"/>
                    </a:lnTo>
                    <a:lnTo>
                      <a:pt x="53" y="1"/>
                    </a:lnTo>
                    <a:lnTo>
                      <a:pt x="66" y="1"/>
                    </a:lnTo>
                    <a:lnTo>
                      <a:pt x="81" y="0"/>
                    </a:lnTo>
                    <a:lnTo>
                      <a:pt x="95" y="0"/>
                    </a:lnTo>
                    <a:lnTo>
                      <a:pt x="109" y="0"/>
                    </a:lnTo>
                    <a:lnTo>
                      <a:pt x="122" y="0"/>
                    </a:lnTo>
                    <a:lnTo>
                      <a:pt x="136" y="0"/>
                    </a:lnTo>
                    <a:lnTo>
                      <a:pt x="152" y="0"/>
                    </a:lnTo>
                    <a:lnTo>
                      <a:pt x="166" y="1"/>
                    </a:lnTo>
                    <a:lnTo>
                      <a:pt x="180" y="2"/>
                    </a:lnTo>
                    <a:lnTo>
                      <a:pt x="195" y="4"/>
                    </a:lnTo>
                    <a:lnTo>
                      <a:pt x="210" y="5"/>
                    </a:lnTo>
                    <a:lnTo>
                      <a:pt x="224" y="7"/>
                    </a:lnTo>
                    <a:lnTo>
                      <a:pt x="224" y="28"/>
                    </a:lnTo>
                    <a:close/>
                  </a:path>
                </a:pathLst>
              </a:custGeom>
              <a:solidFill>
                <a:srgbClr val="91A3E0"/>
              </a:solidFill>
              <a:ln w="9525">
                <a:noFill/>
                <a:round/>
                <a:headEnd/>
                <a:tailEnd/>
              </a:ln>
            </p:spPr>
            <p:txBody>
              <a:bodyPr/>
              <a:lstStyle/>
              <a:p>
                <a:endParaRPr lang="en-US"/>
              </a:p>
            </p:txBody>
          </p:sp>
          <p:sp>
            <p:nvSpPr>
              <p:cNvPr id="506" name="Freeform 70"/>
              <p:cNvSpPr>
                <a:spLocks/>
              </p:cNvSpPr>
              <p:nvPr/>
            </p:nvSpPr>
            <p:spPr bwMode="auto">
              <a:xfrm>
                <a:off x="3863" y="3462"/>
                <a:ext cx="81" cy="138"/>
              </a:xfrm>
              <a:custGeom>
                <a:avLst/>
                <a:gdLst>
                  <a:gd name="T0" fmla="*/ 103 w 242"/>
                  <a:gd name="T1" fmla="*/ 0 h 413"/>
                  <a:gd name="T2" fmla="*/ 120 w 242"/>
                  <a:gd name="T3" fmla="*/ 0 h 413"/>
                  <a:gd name="T4" fmla="*/ 239 w 242"/>
                  <a:gd name="T5" fmla="*/ 278 h 413"/>
                  <a:gd name="T6" fmla="*/ 242 w 242"/>
                  <a:gd name="T7" fmla="*/ 307 h 413"/>
                  <a:gd name="T8" fmla="*/ 239 w 242"/>
                  <a:gd name="T9" fmla="*/ 337 h 413"/>
                  <a:gd name="T10" fmla="*/ 229 w 242"/>
                  <a:gd name="T11" fmla="*/ 364 h 413"/>
                  <a:gd name="T12" fmla="*/ 211 w 242"/>
                  <a:gd name="T13" fmla="*/ 386 h 413"/>
                  <a:gd name="T14" fmla="*/ 200 w 242"/>
                  <a:gd name="T15" fmla="*/ 394 h 413"/>
                  <a:gd name="T16" fmla="*/ 189 w 242"/>
                  <a:gd name="T17" fmla="*/ 400 h 413"/>
                  <a:gd name="T18" fmla="*/ 177 w 242"/>
                  <a:gd name="T19" fmla="*/ 405 h 413"/>
                  <a:gd name="T20" fmla="*/ 164 w 242"/>
                  <a:gd name="T21" fmla="*/ 409 h 413"/>
                  <a:gd name="T22" fmla="*/ 151 w 242"/>
                  <a:gd name="T23" fmla="*/ 412 h 413"/>
                  <a:gd name="T24" fmla="*/ 138 w 242"/>
                  <a:gd name="T25" fmla="*/ 413 h 413"/>
                  <a:gd name="T26" fmla="*/ 125 w 242"/>
                  <a:gd name="T27" fmla="*/ 413 h 413"/>
                  <a:gd name="T28" fmla="*/ 111 w 242"/>
                  <a:gd name="T29" fmla="*/ 413 h 413"/>
                  <a:gd name="T30" fmla="*/ 97 w 242"/>
                  <a:gd name="T31" fmla="*/ 412 h 413"/>
                  <a:gd name="T32" fmla="*/ 82 w 242"/>
                  <a:gd name="T33" fmla="*/ 410 h 413"/>
                  <a:gd name="T34" fmla="*/ 68 w 242"/>
                  <a:gd name="T35" fmla="*/ 409 h 413"/>
                  <a:gd name="T36" fmla="*/ 54 w 242"/>
                  <a:gd name="T37" fmla="*/ 409 h 413"/>
                  <a:gd name="T38" fmla="*/ 40 w 242"/>
                  <a:gd name="T39" fmla="*/ 408 h 413"/>
                  <a:gd name="T40" fmla="*/ 27 w 242"/>
                  <a:gd name="T41" fmla="*/ 408 h 413"/>
                  <a:gd name="T42" fmla="*/ 13 w 242"/>
                  <a:gd name="T43" fmla="*/ 408 h 413"/>
                  <a:gd name="T44" fmla="*/ 0 w 242"/>
                  <a:gd name="T45" fmla="*/ 409 h 413"/>
                  <a:gd name="T46" fmla="*/ 1 w 242"/>
                  <a:gd name="T47" fmla="*/ 233 h 413"/>
                  <a:gd name="T48" fmla="*/ 38 w 242"/>
                  <a:gd name="T49" fmla="*/ 225 h 413"/>
                  <a:gd name="T50" fmla="*/ 60 w 242"/>
                  <a:gd name="T51" fmla="*/ 211 h 413"/>
                  <a:gd name="T52" fmla="*/ 71 w 242"/>
                  <a:gd name="T53" fmla="*/ 190 h 413"/>
                  <a:gd name="T54" fmla="*/ 76 w 242"/>
                  <a:gd name="T55" fmla="*/ 168 h 413"/>
                  <a:gd name="T56" fmla="*/ 76 w 242"/>
                  <a:gd name="T57" fmla="*/ 145 h 413"/>
                  <a:gd name="T58" fmla="*/ 77 w 242"/>
                  <a:gd name="T59" fmla="*/ 125 h 413"/>
                  <a:gd name="T60" fmla="*/ 82 w 242"/>
                  <a:gd name="T61" fmla="*/ 111 h 413"/>
                  <a:gd name="T62" fmla="*/ 97 w 242"/>
                  <a:gd name="T63" fmla="*/ 105 h 413"/>
                  <a:gd name="T64" fmla="*/ 103 w 242"/>
                  <a:gd name="T65" fmla="*/ 0 h 4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413"/>
                  <a:gd name="T101" fmla="*/ 242 w 242"/>
                  <a:gd name="T102" fmla="*/ 413 h 4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413">
                    <a:moveTo>
                      <a:pt x="103" y="0"/>
                    </a:moveTo>
                    <a:lnTo>
                      <a:pt x="120" y="0"/>
                    </a:lnTo>
                    <a:lnTo>
                      <a:pt x="239" y="278"/>
                    </a:lnTo>
                    <a:lnTo>
                      <a:pt x="242" y="307"/>
                    </a:lnTo>
                    <a:lnTo>
                      <a:pt x="239" y="337"/>
                    </a:lnTo>
                    <a:lnTo>
                      <a:pt x="229" y="364"/>
                    </a:lnTo>
                    <a:lnTo>
                      <a:pt x="211" y="386"/>
                    </a:lnTo>
                    <a:lnTo>
                      <a:pt x="200" y="394"/>
                    </a:lnTo>
                    <a:lnTo>
                      <a:pt x="189" y="400"/>
                    </a:lnTo>
                    <a:lnTo>
                      <a:pt x="177" y="405"/>
                    </a:lnTo>
                    <a:lnTo>
                      <a:pt x="164" y="409"/>
                    </a:lnTo>
                    <a:lnTo>
                      <a:pt x="151" y="412"/>
                    </a:lnTo>
                    <a:lnTo>
                      <a:pt x="138" y="413"/>
                    </a:lnTo>
                    <a:lnTo>
                      <a:pt x="125" y="413"/>
                    </a:lnTo>
                    <a:lnTo>
                      <a:pt x="111" y="413"/>
                    </a:lnTo>
                    <a:lnTo>
                      <a:pt x="97" y="412"/>
                    </a:lnTo>
                    <a:lnTo>
                      <a:pt x="82" y="410"/>
                    </a:lnTo>
                    <a:lnTo>
                      <a:pt x="68" y="409"/>
                    </a:lnTo>
                    <a:lnTo>
                      <a:pt x="54" y="409"/>
                    </a:lnTo>
                    <a:lnTo>
                      <a:pt x="40" y="408"/>
                    </a:lnTo>
                    <a:lnTo>
                      <a:pt x="27" y="408"/>
                    </a:lnTo>
                    <a:lnTo>
                      <a:pt x="13" y="408"/>
                    </a:lnTo>
                    <a:lnTo>
                      <a:pt x="0" y="409"/>
                    </a:lnTo>
                    <a:lnTo>
                      <a:pt x="1" y="233"/>
                    </a:lnTo>
                    <a:lnTo>
                      <a:pt x="38" y="225"/>
                    </a:lnTo>
                    <a:lnTo>
                      <a:pt x="60" y="211"/>
                    </a:lnTo>
                    <a:lnTo>
                      <a:pt x="71" y="190"/>
                    </a:lnTo>
                    <a:lnTo>
                      <a:pt x="76" y="168"/>
                    </a:lnTo>
                    <a:lnTo>
                      <a:pt x="76" y="145"/>
                    </a:lnTo>
                    <a:lnTo>
                      <a:pt x="77" y="125"/>
                    </a:lnTo>
                    <a:lnTo>
                      <a:pt x="82" y="111"/>
                    </a:lnTo>
                    <a:lnTo>
                      <a:pt x="97" y="105"/>
                    </a:lnTo>
                    <a:lnTo>
                      <a:pt x="103" y="0"/>
                    </a:lnTo>
                    <a:close/>
                  </a:path>
                </a:pathLst>
              </a:custGeom>
              <a:solidFill>
                <a:srgbClr val="66CCF9"/>
              </a:solidFill>
              <a:ln w="9525">
                <a:noFill/>
                <a:round/>
                <a:headEnd/>
                <a:tailEnd/>
              </a:ln>
            </p:spPr>
            <p:txBody>
              <a:bodyPr/>
              <a:lstStyle/>
              <a:p>
                <a:endParaRPr lang="en-US"/>
              </a:p>
            </p:txBody>
          </p:sp>
          <p:sp>
            <p:nvSpPr>
              <p:cNvPr id="507" name="Freeform 71"/>
              <p:cNvSpPr>
                <a:spLocks/>
              </p:cNvSpPr>
              <p:nvPr/>
            </p:nvSpPr>
            <p:spPr bwMode="auto">
              <a:xfrm>
                <a:off x="3711" y="3463"/>
                <a:ext cx="21" cy="41"/>
              </a:xfrm>
              <a:custGeom>
                <a:avLst/>
                <a:gdLst>
                  <a:gd name="T0" fmla="*/ 64 w 64"/>
                  <a:gd name="T1" fmla="*/ 0 h 123"/>
                  <a:gd name="T2" fmla="*/ 60 w 64"/>
                  <a:gd name="T3" fmla="*/ 16 h 123"/>
                  <a:gd name="T4" fmla="*/ 53 w 64"/>
                  <a:gd name="T5" fmla="*/ 31 h 123"/>
                  <a:gd name="T6" fmla="*/ 47 w 64"/>
                  <a:gd name="T7" fmla="*/ 46 h 123"/>
                  <a:gd name="T8" fmla="*/ 40 w 64"/>
                  <a:gd name="T9" fmla="*/ 60 h 123"/>
                  <a:gd name="T10" fmla="*/ 32 w 64"/>
                  <a:gd name="T11" fmla="*/ 74 h 123"/>
                  <a:gd name="T12" fmla="*/ 26 w 64"/>
                  <a:gd name="T13" fmla="*/ 88 h 123"/>
                  <a:gd name="T14" fmla="*/ 21 w 64"/>
                  <a:gd name="T15" fmla="*/ 104 h 123"/>
                  <a:gd name="T16" fmla="*/ 16 w 64"/>
                  <a:gd name="T17" fmla="*/ 119 h 123"/>
                  <a:gd name="T18" fmla="*/ 0 w 64"/>
                  <a:gd name="T19" fmla="*/ 123 h 123"/>
                  <a:gd name="T20" fmla="*/ 1 w 64"/>
                  <a:gd name="T21" fmla="*/ 108 h 123"/>
                  <a:gd name="T22" fmla="*/ 7 w 64"/>
                  <a:gd name="T23" fmla="*/ 94 h 123"/>
                  <a:gd name="T24" fmla="*/ 13 w 64"/>
                  <a:gd name="T25" fmla="*/ 78 h 123"/>
                  <a:gd name="T26" fmla="*/ 21 w 64"/>
                  <a:gd name="T27" fmla="*/ 62 h 123"/>
                  <a:gd name="T28" fmla="*/ 29 w 64"/>
                  <a:gd name="T29" fmla="*/ 47 h 123"/>
                  <a:gd name="T30" fmla="*/ 36 w 64"/>
                  <a:gd name="T31" fmla="*/ 31 h 123"/>
                  <a:gd name="T32" fmla="*/ 44 w 64"/>
                  <a:gd name="T33" fmla="*/ 16 h 123"/>
                  <a:gd name="T34" fmla="*/ 49 w 64"/>
                  <a:gd name="T35" fmla="*/ 0 h 123"/>
                  <a:gd name="T36" fmla="*/ 64 w 64"/>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23"/>
                  <a:gd name="T59" fmla="*/ 64 w 64"/>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23">
                    <a:moveTo>
                      <a:pt x="64" y="0"/>
                    </a:moveTo>
                    <a:lnTo>
                      <a:pt x="60" y="16"/>
                    </a:lnTo>
                    <a:lnTo>
                      <a:pt x="53" y="31"/>
                    </a:lnTo>
                    <a:lnTo>
                      <a:pt x="47" y="46"/>
                    </a:lnTo>
                    <a:lnTo>
                      <a:pt x="40" y="60"/>
                    </a:lnTo>
                    <a:lnTo>
                      <a:pt x="32" y="74"/>
                    </a:lnTo>
                    <a:lnTo>
                      <a:pt x="26" y="88"/>
                    </a:lnTo>
                    <a:lnTo>
                      <a:pt x="21" y="104"/>
                    </a:lnTo>
                    <a:lnTo>
                      <a:pt x="16" y="119"/>
                    </a:lnTo>
                    <a:lnTo>
                      <a:pt x="0" y="123"/>
                    </a:lnTo>
                    <a:lnTo>
                      <a:pt x="1" y="108"/>
                    </a:lnTo>
                    <a:lnTo>
                      <a:pt x="7" y="94"/>
                    </a:lnTo>
                    <a:lnTo>
                      <a:pt x="13" y="78"/>
                    </a:lnTo>
                    <a:lnTo>
                      <a:pt x="21" y="62"/>
                    </a:lnTo>
                    <a:lnTo>
                      <a:pt x="29" y="47"/>
                    </a:lnTo>
                    <a:lnTo>
                      <a:pt x="36" y="31"/>
                    </a:lnTo>
                    <a:lnTo>
                      <a:pt x="44" y="16"/>
                    </a:lnTo>
                    <a:lnTo>
                      <a:pt x="49" y="0"/>
                    </a:lnTo>
                    <a:lnTo>
                      <a:pt x="64" y="0"/>
                    </a:lnTo>
                    <a:close/>
                  </a:path>
                </a:pathLst>
              </a:custGeom>
              <a:solidFill>
                <a:srgbClr val="000000"/>
              </a:solidFill>
              <a:ln w="9525">
                <a:noFill/>
                <a:round/>
                <a:headEnd/>
                <a:tailEnd/>
              </a:ln>
            </p:spPr>
            <p:txBody>
              <a:bodyPr/>
              <a:lstStyle/>
              <a:p>
                <a:endParaRPr lang="en-US"/>
              </a:p>
            </p:txBody>
          </p:sp>
          <p:sp>
            <p:nvSpPr>
              <p:cNvPr id="508" name="Freeform 72"/>
              <p:cNvSpPr>
                <a:spLocks/>
              </p:cNvSpPr>
              <p:nvPr/>
            </p:nvSpPr>
            <p:spPr bwMode="auto">
              <a:xfrm>
                <a:off x="3509" y="3462"/>
                <a:ext cx="7" cy="28"/>
              </a:xfrm>
              <a:custGeom>
                <a:avLst/>
                <a:gdLst>
                  <a:gd name="T0" fmla="*/ 22 w 22"/>
                  <a:gd name="T1" fmla="*/ 79 h 83"/>
                  <a:gd name="T2" fmla="*/ 5 w 22"/>
                  <a:gd name="T3" fmla="*/ 83 h 83"/>
                  <a:gd name="T4" fmla="*/ 2 w 22"/>
                  <a:gd name="T5" fmla="*/ 66 h 83"/>
                  <a:gd name="T6" fmla="*/ 0 w 22"/>
                  <a:gd name="T7" fmla="*/ 42 h 83"/>
                  <a:gd name="T8" fmla="*/ 2 w 22"/>
                  <a:gd name="T9" fmla="*/ 20 h 83"/>
                  <a:gd name="T10" fmla="*/ 13 w 22"/>
                  <a:gd name="T11" fmla="*/ 0 h 83"/>
                  <a:gd name="T12" fmla="*/ 17 w 22"/>
                  <a:gd name="T13" fmla="*/ 19 h 83"/>
                  <a:gd name="T14" fmla="*/ 19 w 22"/>
                  <a:gd name="T15" fmla="*/ 39 h 83"/>
                  <a:gd name="T16" fmla="*/ 22 w 22"/>
                  <a:gd name="T17" fmla="*/ 58 h 83"/>
                  <a:gd name="T18" fmla="*/ 22 w 22"/>
                  <a:gd name="T19" fmla="*/ 79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3"/>
                  <a:gd name="T32" fmla="*/ 22 w 2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3">
                    <a:moveTo>
                      <a:pt x="22" y="79"/>
                    </a:moveTo>
                    <a:lnTo>
                      <a:pt x="5" y="83"/>
                    </a:lnTo>
                    <a:lnTo>
                      <a:pt x="2" y="66"/>
                    </a:lnTo>
                    <a:lnTo>
                      <a:pt x="0" y="42"/>
                    </a:lnTo>
                    <a:lnTo>
                      <a:pt x="2" y="20"/>
                    </a:lnTo>
                    <a:lnTo>
                      <a:pt x="13" y="0"/>
                    </a:lnTo>
                    <a:lnTo>
                      <a:pt x="17" y="19"/>
                    </a:lnTo>
                    <a:lnTo>
                      <a:pt x="19" y="39"/>
                    </a:lnTo>
                    <a:lnTo>
                      <a:pt x="22" y="58"/>
                    </a:lnTo>
                    <a:lnTo>
                      <a:pt x="22" y="79"/>
                    </a:lnTo>
                    <a:close/>
                  </a:path>
                </a:pathLst>
              </a:custGeom>
              <a:solidFill>
                <a:srgbClr val="91A3E0"/>
              </a:solidFill>
              <a:ln w="9525">
                <a:noFill/>
                <a:round/>
                <a:headEnd/>
                <a:tailEnd/>
              </a:ln>
            </p:spPr>
            <p:txBody>
              <a:bodyPr/>
              <a:lstStyle/>
              <a:p>
                <a:endParaRPr lang="en-US"/>
              </a:p>
            </p:txBody>
          </p:sp>
          <p:sp>
            <p:nvSpPr>
              <p:cNvPr id="509" name="Freeform 73"/>
              <p:cNvSpPr>
                <a:spLocks/>
              </p:cNvSpPr>
              <p:nvPr/>
            </p:nvSpPr>
            <p:spPr bwMode="auto">
              <a:xfrm>
                <a:off x="3569" y="3476"/>
                <a:ext cx="49" cy="28"/>
              </a:xfrm>
              <a:custGeom>
                <a:avLst/>
                <a:gdLst>
                  <a:gd name="T0" fmla="*/ 136 w 145"/>
                  <a:gd name="T1" fmla="*/ 79 h 83"/>
                  <a:gd name="T2" fmla="*/ 121 w 145"/>
                  <a:gd name="T3" fmla="*/ 81 h 83"/>
                  <a:gd name="T4" fmla="*/ 105 w 145"/>
                  <a:gd name="T5" fmla="*/ 82 h 83"/>
                  <a:gd name="T6" fmla="*/ 87 w 145"/>
                  <a:gd name="T7" fmla="*/ 83 h 83"/>
                  <a:gd name="T8" fmla="*/ 69 w 145"/>
                  <a:gd name="T9" fmla="*/ 83 h 83"/>
                  <a:gd name="T10" fmla="*/ 51 w 145"/>
                  <a:gd name="T11" fmla="*/ 82 h 83"/>
                  <a:gd name="T12" fmla="*/ 33 w 145"/>
                  <a:gd name="T13" fmla="*/ 81 h 83"/>
                  <a:gd name="T14" fmla="*/ 16 w 145"/>
                  <a:gd name="T15" fmla="*/ 77 h 83"/>
                  <a:gd name="T16" fmla="*/ 0 w 145"/>
                  <a:gd name="T17" fmla="*/ 72 h 83"/>
                  <a:gd name="T18" fmla="*/ 3 w 145"/>
                  <a:gd name="T19" fmla="*/ 8 h 83"/>
                  <a:gd name="T20" fmla="*/ 17 w 145"/>
                  <a:gd name="T21" fmla="*/ 6 h 83"/>
                  <a:gd name="T22" fmla="*/ 34 w 145"/>
                  <a:gd name="T23" fmla="*/ 4 h 83"/>
                  <a:gd name="T24" fmla="*/ 52 w 145"/>
                  <a:gd name="T25" fmla="*/ 4 h 83"/>
                  <a:gd name="T26" fmla="*/ 70 w 145"/>
                  <a:gd name="T27" fmla="*/ 4 h 83"/>
                  <a:gd name="T28" fmla="*/ 88 w 145"/>
                  <a:gd name="T29" fmla="*/ 4 h 83"/>
                  <a:gd name="T30" fmla="*/ 108 w 145"/>
                  <a:gd name="T31" fmla="*/ 4 h 83"/>
                  <a:gd name="T32" fmla="*/ 126 w 145"/>
                  <a:gd name="T33" fmla="*/ 3 h 83"/>
                  <a:gd name="T34" fmla="*/ 143 w 145"/>
                  <a:gd name="T35" fmla="*/ 0 h 83"/>
                  <a:gd name="T36" fmla="*/ 145 w 145"/>
                  <a:gd name="T37" fmla="*/ 16 h 83"/>
                  <a:gd name="T38" fmla="*/ 144 w 145"/>
                  <a:gd name="T39" fmla="*/ 35 h 83"/>
                  <a:gd name="T40" fmla="*/ 139 w 145"/>
                  <a:gd name="T41" fmla="*/ 57 h 83"/>
                  <a:gd name="T42" fmla="*/ 136 w 145"/>
                  <a:gd name="T43" fmla="*/ 79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83"/>
                  <a:gd name="T68" fmla="*/ 145 w 145"/>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83">
                    <a:moveTo>
                      <a:pt x="136" y="79"/>
                    </a:moveTo>
                    <a:lnTo>
                      <a:pt x="121" y="81"/>
                    </a:lnTo>
                    <a:lnTo>
                      <a:pt x="105" y="82"/>
                    </a:lnTo>
                    <a:lnTo>
                      <a:pt x="87" y="83"/>
                    </a:lnTo>
                    <a:lnTo>
                      <a:pt x="69" y="83"/>
                    </a:lnTo>
                    <a:lnTo>
                      <a:pt x="51" y="82"/>
                    </a:lnTo>
                    <a:lnTo>
                      <a:pt x="33" y="81"/>
                    </a:lnTo>
                    <a:lnTo>
                      <a:pt x="16" y="77"/>
                    </a:lnTo>
                    <a:lnTo>
                      <a:pt x="0" y="72"/>
                    </a:lnTo>
                    <a:lnTo>
                      <a:pt x="3" y="8"/>
                    </a:lnTo>
                    <a:lnTo>
                      <a:pt x="17" y="6"/>
                    </a:lnTo>
                    <a:lnTo>
                      <a:pt x="34" y="4"/>
                    </a:lnTo>
                    <a:lnTo>
                      <a:pt x="52" y="4"/>
                    </a:lnTo>
                    <a:lnTo>
                      <a:pt x="70" y="4"/>
                    </a:lnTo>
                    <a:lnTo>
                      <a:pt x="88" y="4"/>
                    </a:lnTo>
                    <a:lnTo>
                      <a:pt x="108" y="4"/>
                    </a:lnTo>
                    <a:lnTo>
                      <a:pt x="126" y="3"/>
                    </a:lnTo>
                    <a:lnTo>
                      <a:pt x="143" y="0"/>
                    </a:lnTo>
                    <a:lnTo>
                      <a:pt x="145" y="16"/>
                    </a:lnTo>
                    <a:lnTo>
                      <a:pt x="144" y="35"/>
                    </a:lnTo>
                    <a:lnTo>
                      <a:pt x="139" y="57"/>
                    </a:lnTo>
                    <a:lnTo>
                      <a:pt x="136" y="79"/>
                    </a:lnTo>
                    <a:close/>
                  </a:path>
                </a:pathLst>
              </a:custGeom>
              <a:solidFill>
                <a:srgbClr val="000000"/>
              </a:solidFill>
              <a:ln w="9525">
                <a:noFill/>
                <a:round/>
                <a:headEnd/>
                <a:tailEnd/>
              </a:ln>
            </p:spPr>
            <p:txBody>
              <a:bodyPr/>
              <a:lstStyle/>
              <a:p>
                <a:endParaRPr lang="en-US"/>
              </a:p>
            </p:txBody>
          </p:sp>
          <p:sp>
            <p:nvSpPr>
              <p:cNvPr id="510" name="Freeform 74"/>
              <p:cNvSpPr>
                <a:spLocks/>
              </p:cNvSpPr>
              <p:nvPr/>
            </p:nvSpPr>
            <p:spPr bwMode="auto">
              <a:xfrm>
                <a:off x="3576" y="3482"/>
                <a:ext cx="35" cy="16"/>
              </a:xfrm>
              <a:custGeom>
                <a:avLst/>
                <a:gdLst>
                  <a:gd name="T0" fmla="*/ 104 w 104"/>
                  <a:gd name="T1" fmla="*/ 29 h 48"/>
                  <a:gd name="T2" fmla="*/ 104 w 104"/>
                  <a:gd name="T3" fmla="*/ 46 h 48"/>
                  <a:gd name="T4" fmla="*/ 1 w 104"/>
                  <a:gd name="T5" fmla="*/ 48 h 48"/>
                  <a:gd name="T6" fmla="*/ 1 w 104"/>
                  <a:gd name="T7" fmla="*/ 34 h 48"/>
                  <a:gd name="T8" fmla="*/ 0 w 104"/>
                  <a:gd name="T9" fmla="*/ 17 h 48"/>
                  <a:gd name="T10" fmla="*/ 3 w 104"/>
                  <a:gd name="T11" fmla="*/ 4 h 48"/>
                  <a:gd name="T12" fmla="*/ 16 w 104"/>
                  <a:gd name="T13" fmla="*/ 3 h 48"/>
                  <a:gd name="T14" fmla="*/ 29 w 104"/>
                  <a:gd name="T15" fmla="*/ 4 h 48"/>
                  <a:gd name="T16" fmla="*/ 43 w 104"/>
                  <a:gd name="T17" fmla="*/ 3 h 48"/>
                  <a:gd name="T18" fmla="*/ 58 w 104"/>
                  <a:gd name="T19" fmla="*/ 2 h 48"/>
                  <a:gd name="T20" fmla="*/ 73 w 104"/>
                  <a:gd name="T21" fmla="*/ 0 h 48"/>
                  <a:gd name="T22" fmla="*/ 86 w 104"/>
                  <a:gd name="T23" fmla="*/ 2 h 48"/>
                  <a:gd name="T24" fmla="*/ 96 w 104"/>
                  <a:gd name="T25" fmla="*/ 5 h 48"/>
                  <a:gd name="T26" fmla="*/ 102 w 104"/>
                  <a:gd name="T27" fmla="*/ 15 h 48"/>
                  <a:gd name="T28" fmla="*/ 104 w 104"/>
                  <a:gd name="T29" fmla="*/ 2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48"/>
                  <a:gd name="T47" fmla="*/ 104 w 104"/>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48">
                    <a:moveTo>
                      <a:pt x="104" y="29"/>
                    </a:moveTo>
                    <a:lnTo>
                      <a:pt x="104" y="46"/>
                    </a:lnTo>
                    <a:lnTo>
                      <a:pt x="1" y="48"/>
                    </a:lnTo>
                    <a:lnTo>
                      <a:pt x="1" y="34"/>
                    </a:lnTo>
                    <a:lnTo>
                      <a:pt x="0" y="17"/>
                    </a:lnTo>
                    <a:lnTo>
                      <a:pt x="3" y="4"/>
                    </a:lnTo>
                    <a:lnTo>
                      <a:pt x="16" y="3"/>
                    </a:lnTo>
                    <a:lnTo>
                      <a:pt x="29" y="4"/>
                    </a:lnTo>
                    <a:lnTo>
                      <a:pt x="43" y="3"/>
                    </a:lnTo>
                    <a:lnTo>
                      <a:pt x="58" y="2"/>
                    </a:lnTo>
                    <a:lnTo>
                      <a:pt x="73" y="0"/>
                    </a:lnTo>
                    <a:lnTo>
                      <a:pt x="86" y="2"/>
                    </a:lnTo>
                    <a:lnTo>
                      <a:pt x="96" y="5"/>
                    </a:lnTo>
                    <a:lnTo>
                      <a:pt x="102" y="15"/>
                    </a:lnTo>
                    <a:lnTo>
                      <a:pt x="104" y="29"/>
                    </a:lnTo>
                    <a:close/>
                  </a:path>
                </a:pathLst>
              </a:custGeom>
              <a:solidFill>
                <a:srgbClr val="FFD866"/>
              </a:solidFill>
              <a:ln w="9525">
                <a:noFill/>
                <a:round/>
                <a:headEnd/>
                <a:tailEnd/>
              </a:ln>
            </p:spPr>
            <p:txBody>
              <a:bodyPr/>
              <a:lstStyle/>
              <a:p>
                <a:endParaRPr lang="en-US"/>
              </a:p>
            </p:txBody>
          </p:sp>
          <p:sp>
            <p:nvSpPr>
              <p:cNvPr id="511" name="Freeform 75"/>
              <p:cNvSpPr>
                <a:spLocks/>
              </p:cNvSpPr>
              <p:nvPr/>
            </p:nvSpPr>
            <p:spPr bwMode="auto">
              <a:xfrm>
                <a:off x="3655" y="3484"/>
                <a:ext cx="35" cy="27"/>
              </a:xfrm>
              <a:custGeom>
                <a:avLst/>
                <a:gdLst>
                  <a:gd name="T0" fmla="*/ 107 w 107"/>
                  <a:gd name="T1" fmla="*/ 67 h 81"/>
                  <a:gd name="T2" fmla="*/ 107 w 107"/>
                  <a:gd name="T3" fmla="*/ 81 h 81"/>
                  <a:gd name="T4" fmla="*/ 93 w 107"/>
                  <a:gd name="T5" fmla="*/ 76 h 81"/>
                  <a:gd name="T6" fmla="*/ 79 w 107"/>
                  <a:gd name="T7" fmla="*/ 69 h 81"/>
                  <a:gd name="T8" fmla="*/ 66 w 107"/>
                  <a:gd name="T9" fmla="*/ 61 h 81"/>
                  <a:gd name="T10" fmla="*/ 53 w 107"/>
                  <a:gd name="T11" fmla="*/ 54 h 81"/>
                  <a:gd name="T12" fmla="*/ 40 w 107"/>
                  <a:gd name="T13" fmla="*/ 46 h 81"/>
                  <a:gd name="T14" fmla="*/ 27 w 107"/>
                  <a:gd name="T15" fmla="*/ 38 h 81"/>
                  <a:gd name="T16" fmla="*/ 13 w 107"/>
                  <a:gd name="T17" fmla="*/ 29 h 81"/>
                  <a:gd name="T18" fmla="*/ 0 w 107"/>
                  <a:gd name="T19" fmla="*/ 21 h 81"/>
                  <a:gd name="T20" fmla="*/ 6 w 107"/>
                  <a:gd name="T21" fmla="*/ 0 h 81"/>
                  <a:gd name="T22" fmla="*/ 19 w 107"/>
                  <a:gd name="T23" fmla="*/ 8 h 81"/>
                  <a:gd name="T24" fmla="*/ 32 w 107"/>
                  <a:gd name="T25" fmla="*/ 16 h 81"/>
                  <a:gd name="T26" fmla="*/ 44 w 107"/>
                  <a:gd name="T27" fmla="*/ 24 h 81"/>
                  <a:gd name="T28" fmla="*/ 57 w 107"/>
                  <a:gd name="T29" fmla="*/ 33 h 81"/>
                  <a:gd name="T30" fmla="*/ 70 w 107"/>
                  <a:gd name="T31" fmla="*/ 42 h 81"/>
                  <a:gd name="T32" fmla="*/ 83 w 107"/>
                  <a:gd name="T33" fmla="*/ 51 h 81"/>
                  <a:gd name="T34" fmla="*/ 94 w 107"/>
                  <a:gd name="T35" fmla="*/ 59 h 81"/>
                  <a:gd name="T36" fmla="*/ 107 w 107"/>
                  <a:gd name="T37" fmla="*/ 67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81"/>
                  <a:gd name="T59" fmla="*/ 107 w 107"/>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81">
                    <a:moveTo>
                      <a:pt x="107" y="67"/>
                    </a:moveTo>
                    <a:lnTo>
                      <a:pt x="107" y="81"/>
                    </a:lnTo>
                    <a:lnTo>
                      <a:pt x="93" y="76"/>
                    </a:lnTo>
                    <a:lnTo>
                      <a:pt x="79" y="69"/>
                    </a:lnTo>
                    <a:lnTo>
                      <a:pt x="66" y="61"/>
                    </a:lnTo>
                    <a:lnTo>
                      <a:pt x="53" y="54"/>
                    </a:lnTo>
                    <a:lnTo>
                      <a:pt x="40" y="46"/>
                    </a:lnTo>
                    <a:lnTo>
                      <a:pt x="27" y="38"/>
                    </a:lnTo>
                    <a:lnTo>
                      <a:pt x="13" y="29"/>
                    </a:lnTo>
                    <a:lnTo>
                      <a:pt x="0" y="21"/>
                    </a:lnTo>
                    <a:lnTo>
                      <a:pt x="6" y="0"/>
                    </a:lnTo>
                    <a:lnTo>
                      <a:pt x="19" y="8"/>
                    </a:lnTo>
                    <a:lnTo>
                      <a:pt x="32" y="16"/>
                    </a:lnTo>
                    <a:lnTo>
                      <a:pt x="44" y="24"/>
                    </a:lnTo>
                    <a:lnTo>
                      <a:pt x="57" y="33"/>
                    </a:lnTo>
                    <a:lnTo>
                      <a:pt x="70" y="42"/>
                    </a:lnTo>
                    <a:lnTo>
                      <a:pt x="83" y="51"/>
                    </a:lnTo>
                    <a:lnTo>
                      <a:pt x="94" y="59"/>
                    </a:lnTo>
                    <a:lnTo>
                      <a:pt x="107" y="67"/>
                    </a:lnTo>
                    <a:close/>
                  </a:path>
                </a:pathLst>
              </a:custGeom>
              <a:solidFill>
                <a:srgbClr val="000000"/>
              </a:solidFill>
              <a:ln w="9525">
                <a:noFill/>
                <a:round/>
                <a:headEnd/>
                <a:tailEnd/>
              </a:ln>
            </p:spPr>
            <p:txBody>
              <a:bodyPr/>
              <a:lstStyle/>
              <a:p>
                <a:endParaRPr lang="en-US"/>
              </a:p>
            </p:txBody>
          </p:sp>
          <p:sp>
            <p:nvSpPr>
              <p:cNvPr id="512" name="Freeform 76"/>
              <p:cNvSpPr>
                <a:spLocks/>
              </p:cNvSpPr>
              <p:nvPr/>
            </p:nvSpPr>
            <p:spPr bwMode="auto">
              <a:xfrm>
                <a:off x="3764" y="3521"/>
                <a:ext cx="92" cy="149"/>
              </a:xfrm>
              <a:custGeom>
                <a:avLst/>
                <a:gdLst>
                  <a:gd name="T0" fmla="*/ 115 w 277"/>
                  <a:gd name="T1" fmla="*/ 0 h 446"/>
                  <a:gd name="T2" fmla="*/ 116 w 277"/>
                  <a:gd name="T3" fmla="*/ 15 h 446"/>
                  <a:gd name="T4" fmla="*/ 122 w 277"/>
                  <a:gd name="T5" fmla="*/ 30 h 446"/>
                  <a:gd name="T6" fmla="*/ 133 w 277"/>
                  <a:gd name="T7" fmla="*/ 40 h 446"/>
                  <a:gd name="T8" fmla="*/ 146 w 277"/>
                  <a:gd name="T9" fmla="*/ 48 h 446"/>
                  <a:gd name="T10" fmla="*/ 161 w 277"/>
                  <a:gd name="T11" fmla="*/ 52 h 446"/>
                  <a:gd name="T12" fmla="*/ 177 w 277"/>
                  <a:gd name="T13" fmla="*/ 54 h 446"/>
                  <a:gd name="T14" fmla="*/ 192 w 277"/>
                  <a:gd name="T15" fmla="*/ 56 h 446"/>
                  <a:gd name="T16" fmla="*/ 209 w 277"/>
                  <a:gd name="T17" fmla="*/ 56 h 446"/>
                  <a:gd name="T18" fmla="*/ 225 w 277"/>
                  <a:gd name="T19" fmla="*/ 56 h 446"/>
                  <a:gd name="T20" fmla="*/ 242 w 277"/>
                  <a:gd name="T21" fmla="*/ 54 h 446"/>
                  <a:gd name="T22" fmla="*/ 258 w 277"/>
                  <a:gd name="T23" fmla="*/ 54 h 446"/>
                  <a:gd name="T24" fmla="*/ 274 w 277"/>
                  <a:gd name="T25" fmla="*/ 54 h 446"/>
                  <a:gd name="T26" fmla="*/ 275 w 277"/>
                  <a:gd name="T27" fmla="*/ 150 h 446"/>
                  <a:gd name="T28" fmla="*/ 275 w 277"/>
                  <a:gd name="T29" fmla="*/ 251 h 446"/>
                  <a:gd name="T30" fmla="*/ 275 w 277"/>
                  <a:gd name="T31" fmla="*/ 351 h 446"/>
                  <a:gd name="T32" fmla="*/ 277 w 277"/>
                  <a:gd name="T33" fmla="*/ 446 h 446"/>
                  <a:gd name="T34" fmla="*/ 45 w 277"/>
                  <a:gd name="T35" fmla="*/ 435 h 446"/>
                  <a:gd name="T36" fmla="*/ 28 w 277"/>
                  <a:gd name="T37" fmla="*/ 425 h 446"/>
                  <a:gd name="T38" fmla="*/ 17 w 277"/>
                  <a:gd name="T39" fmla="*/ 411 h 446"/>
                  <a:gd name="T40" fmla="*/ 11 w 277"/>
                  <a:gd name="T41" fmla="*/ 392 h 446"/>
                  <a:gd name="T42" fmla="*/ 8 w 277"/>
                  <a:gd name="T43" fmla="*/ 373 h 446"/>
                  <a:gd name="T44" fmla="*/ 8 w 277"/>
                  <a:gd name="T45" fmla="*/ 354 h 446"/>
                  <a:gd name="T46" fmla="*/ 8 w 277"/>
                  <a:gd name="T47" fmla="*/ 333 h 446"/>
                  <a:gd name="T48" fmla="*/ 10 w 277"/>
                  <a:gd name="T49" fmla="*/ 316 h 446"/>
                  <a:gd name="T50" fmla="*/ 10 w 277"/>
                  <a:gd name="T51" fmla="*/ 300 h 446"/>
                  <a:gd name="T52" fmla="*/ 0 w 277"/>
                  <a:gd name="T53" fmla="*/ 31 h 446"/>
                  <a:gd name="T54" fmla="*/ 10 w 277"/>
                  <a:gd name="T55" fmla="*/ 18 h 446"/>
                  <a:gd name="T56" fmla="*/ 21 w 277"/>
                  <a:gd name="T57" fmla="*/ 9 h 446"/>
                  <a:gd name="T58" fmla="*/ 35 w 277"/>
                  <a:gd name="T59" fmla="*/ 2 h 446"/>
                  <a:gd name="T60" fmla="*/ 50 w 277"/>
                  <a:gd name="T61" fmla="*/ 0 h 446"/>
                  <a:gd name="T62" fmla="*/ 67 w 277"/>
                  <a:gd name="T63" fmla="*/ 0 h 446"/>
                  <a:gd name="T64" fmla="*/ 82 w 277"/>
                  <a:gd name="T65" fmla="*/ 0 h 446"/>
                  <a:gd name="T66" fmla="*/ 99 w 277"/>
                  <a:gd name="T67" fmla="*/ 0 h 446"/>
                  <a:gd name="T68" fmla="*/ 115 w 277"/>
                  <a:gd name="T69" fmla="*/ 0 h 4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7"/>
                  <a:gd name="T106" fmla="*/ 0 h 446"/>
                  <a:gd name="T107" fmla="*/ 277 w 277"/>
                  <a:gd name="T108" fmla="*/ 446 h 4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7" h="446">
                    <a:moveTo>
                      <a:pt x="115" y="0"/>
                    </a:moveTo>
                    <a:lnTo>
                      <a:pt x="116" y="15"/>
                    </a:lnTo>
                    <a:lnTo>
                      <a:pt x="122" y="30"/>
                    </a:lnTo>
                    <a:lnTo>
                      <a:pt x="133" y="40"/>
                    </a:lnTo>
                    <a:lnTo>
                      <a:pt x="146" y="48"/>
                    </a:lnTo>
                    <a:lnTo>
                      <a:pt x="161" y="52"/>
                    </a:lnTo>
                    <a:lnTo>
                      <a:pt x="177" y="54"/>
                    </a:lnTo>
                    <a:lnTo>
                      <a:pt x="192" y="56"/>
                    </a:lnTo>
                    <a:lnTo>
                      <a:pt x="209" y="56"/>
                    </a:lnTo>
                    <a:lnTo>
                      <a:pt x="225" y="56"/>
                    </a:lnTo>
                    <a:lnTo>
                      <a:pt x="242" y="54"/>
                    </a:lnTo>
                    <a:lnTo>
                      <a:pt x="258" y="54"/>
                    </a:lnTo>
                    <a:lnTo>
                      <a:pt x="274" y="54"/>
                    </a:lnTo>
                    <a:lnTo>
                      <a:pt x="275" y="150"/>
                    </a:lnTo>
                    <a:lnTo>
                      <a:pt x="275" y="251"/>
                    </a:lnTo>
                    <a:lnTo>
                      <a:pt x="275" y="351"/>
                    </a:lnTo>
                    <a:lnTo>
                      <a:pt x="277" y="446"/>
                    </a:lnTo>
                    <a:lnTo>
                      <a:pt x="45" y="435"/>
                    </a:lnTo>
                    <a:lnTo>
                      <a:pt x="28" y="425"/>
                    </a:lnTo>
                    <a:lnTo>
                      <a:pt x="17" y="411"/>
                    </a:lnTo>
                    <a:lnTo>
                      <a:pt x="11" y="392"/>
                    </a:lnTo>
                    <a:lnTo>
                      <a:pt x="8" y="373"/>
                    </a:lnTo>
                    <a:lnTo>
                      <a:pt x="8" y="354"/>
                    </a:lnTo>
                    <a:lnTo>
                      <a:pt x="8" y="333"/>
                    </a:lnTo>
                    <a:lnTo>
                      <a:pt x="10" y="316"/>
                    </a:lnTo>
                    <a:lnTo>
                      <a:pt x="10" y="300"/>
                    </a:lnTo>
                    <a:lnTo>
                      <a:pt x="0" y="31"/>
                    </a:lnTo>
                    <a:lnTo>
                      <a:pt x="10" y="18"/>
                    </a:lnTo>
                    <a:lnTo>
                      <a:pt x="21" y="9"/>
                    </a:lnTo>
                    <a:lnTo>
                      <a:pt x="35" y="2"/>
                    </a:lnTo>
                    <a:lnTo>
                      <a:pt x="50" y="0"/>
                    </a:lnTo>
                    <a:lnTo>
                      <a:pt x="67" y="0"/>
                    </a:lnTo>
                    <a:lnTo>
                      <a:pt x="82" y="0"/>
                    </a:lnTo>
                    <a:lnTo>
                      <a:pt x="99" y="0"/>
                    </a:lnTo>
                    <a:lnTo>
                      <a:pt x="115" y="0"/>
                    </a:lnTo>
                    <a:close/>
                  </a:path>
                </a:pathLst>
              </a:custGeom>
              <a:solidFill>
                <a:srgbClr val="91A3E0"/>
              </a:solidFill>
              <a:ln w="9525">
                <a:noFill/>
                <a:round/>
                <a:headEnd/>
                <a:tailEnd/>
              </a:ln>
            </p:spPr>
            <p:txBody>
              <a:bodyPr/>
              <a:lstStyle/>
              <a:p>
                <a:endParaRPr lang="en-US"/>
              </a:p>
            </p:txBody>
          </p:sp>
          <p:sp>
            <p:nvSpPr>
              <p:cNvPr id="513" name="Freeform 77"/>
              <p:cNvSpPr>
                <a:spLocks/>
              </p:cNvSpPr>
              <p:nvPr/>
            </p:nvSpPr>
            <p:spPr bwMode="auto">
              <a:xfrm>
                <a:off x="3583" y="3521"/>
                <a:ext cx="30" cy="9"/>
              </a:xfrm>
              <a:custGeom>
                <a:avLst/>
                <a:gdLst>
                  <a:gd name="T0" fmla="*/ 90 w 90"/>
                  <a:gd name="T1" fmla="*/ 28 h 28"/>
                  <a:gd name="T2" fmla="*/ 0 w 90"/>
                  <a:gd name="T3" fmla="*/ 25 h 28"/>
                  <a:gd name="T4" fmla="*/ 0 w 90"/>
                  <a:gd name="T5" fmla="*/ 0 h 28"/>
                  <a:gd name="T6" fmla="*/ 13 w 90"/>
                  <a:gd name="T7" fmla="*/ 0 h 28"/>
                  <a:gd name="T8" fmla="*/ 25 w 90"/>
                  <a:gd name="T9" fmla="*/ 1 h 28"/>
                  <a:gd name="T10" fmla="*/ 38 w 90"/>
                  <a:gd name="T11" fmla="*/ 4 h 28"/>
                  <a:gd name="T12" fmla="*/ 50 w 90"/>
                  <a:gd name="T13" fmla="*/ 6 h 28"/>
                  <a:gd name="T14" fmla="*/ 61 w 90"/>
                  <a:gd name="T15" fmla="*/ 10 h 28"/>
                  <a:gd name="T16" fmla="*/ 72 w 90"/>
                  <a:gd name="T17" fmla="*/ 15 h 28"/>
                  <a:gd name="T18" fmla="*/ 81 w 90"/>
                  <a:gd name="T19" fmla="*/ 21 h 28"/>
                  <a:gd name="T20" fmla="*/ 90 w 90"/>
                  <a:gd name="T21" fmla="*/ 28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8"/>
                  <a:gd name="T35" fmla="*/ 90 w 90"/>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90" y="28"/>
                    </a:moveTo>
                    <a:lnTo>
                      <a:pt x="0" y="25"/>
                    </a:lnTo>
                    <a:lnTo>
                      <a:pt x="0" y="0"/>
                    </a:lnTo>
                    <a:lnTo>
                      <a:pt x="13" y="0"/>
                    </a:lnTo>
                    <a:lnTo>
                      <a:pt x="25" y="1"/>
                    </a:lnTo>
                    <a:lnTo>
                      <a:pt x="38" y="4"/>
                    </a:lnTo>
                    <a:lnTo>
                      <a:pt x="50" y="6"/>
                    </a:lnTo>
                    <a:lnTo>
                      <a:pt x="61" y="10"/>
                    </a:lnTo>
                    <a:lnTo>
                      <a:pt x="72" y="15"/>
                    </a:lnTo>
                    <a:lnTo>
                      <a:pt x="81" y="21"/>
                    </a:lnTo>
                    <a:lnTo>
                      <a:pt x="90" y="28"/>
                    </a:lnTo>
                    <a:close/>
                  </a:path>
                </a:pathLst>
              </a:custGeom>
              <a:solidFill>
                <a:srgbClr val="91A3E0"/>
              </a:solidFill>
              <a:ln w="9525">
                <a:noFill/>
                <a:round/>
                <a:headEnd/>
                <a:tailEnd/>
              </a:ln>
            </p:spPr>
            <p:txBody>
              <a:bodyPr/>
              <a:lstStyle/>
              <a:p>
                <a:endParaRPr lang="en-US"/>
              </a:p>
            </p:txBody>
          </p:sp>
          <p:sp>
            <p:nvSpPr>
              <p:cNvPr id="514" name="Freeform 78"/>
              <p:cNvSpPr>
                <a:spLocks/>
              </p:cNvSpPr>
              <p:nvPr/>
            </p:nvSpPr>
            <p:spPr bwMode="auto">
              <a:xfrm>
                <a:off x="3672" y="3531"/>
                <a:ext cx="26" cy="44"/>
              </a:xfrm>
              <a:custGeom>
                <a:avLst/>
                <a:gdLst>
                  <a:gd name="T0" fmla="*/ 22 w 78"/>
                  <a:gd name="T1" fmla="*/ 131 h 131"/>
                  <a:gd name="T2" fmla="*/ 0 w 78"/>
                  <a:gd name="T3" fmla="*/ 128 h 131"/>
                  <a:gd name="T4" fmla="*/ 8 w 78"/>
                  <a:gd name="T5" fmla="*/ 114 h 131"/>
                  <a:gd name="T6" fmla="*/ 17 w 78"/>
                  <a:gd name="T7" fmla="*/ 100 h 131"/>
                  <a:gd name="T8" fmla="*/ 26 w 78"/>
                  <a:gd name="T9" fmla="*/ 84 h 131"/>
                  <a:gd name="T10" fmla="*/ 35 w 78"/>
                  <a:gd name="T11" fmla="*/ 69 h 131"/>
                  <a:gd name="T12" fmla="*/ 43 w 78"/>
                  <a:gd name="T13" fmla="*/ 53 h 131"/>
                  <a:gd name="T14" fmla="*/ 50 w 78"/>
                  <a:gd name="T15" fmla="*/ 36 h 131"/>
                  <a:gd name="T16" fmla="*/ 55 w 78"/>
                  <a:gd name="T17" fmla="*/ 21 h 131"/>
                  <a:gd name="T18" fmla="*/ 57 w 78"/>
                  <a:gd name="T19" fmla="*/ 4 h 131"/>
                  <a:gd name="T20" fmla="*/ 64 w 78"/>
                  <a:gd name="T21" fmla="*/ 0 h 131"/>
                  <a:gd name="T22" fmla="*/ 70 w 78"/>
                  <a:gd name="T23" fmla="*/ 4 h 131"/>
                  <a:gd name="T24" fmla="*/ 74 w 78"/>
                  <a:gd name="T25" fmla="*/ 10 h 131"/>
                  <a:gd name="T26" fmla="*/ 78 w 78"/>
                  <a:gd name="T27" fmla="*/ 17 h 131"/>
                  <a:gd name="T28" fmla="*/ 22 w 78"/>
                  <a:gd name="T29" fmla="*/ 131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131"/>
                  <a:gd name="T47" fmla="*/ 78 w 78"/>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131">
                    <a:moveTo>
                      <a:pt x="22" y="131"/>
                    </a:moveTo>
                    <a:lnTo>
                      <a:pt x="0" y="128"/>
                    </a:lnTo>
                    <a:lnTo>
                      <a:pt x="8" y="114"/>
                    </a:lnTo>
                    <a:lnTo>
                      <a:pt x="17" y="100"/>
                    </a:lnTo>
                    <a:lnTo>
                      <a:pt x="26" y="84"/>
                    </a:lnTo>
                    <a:lnTo>
                      <a:pt x="35" y="69"/>
                    </a:lnTo>
                    <a:lnTo>
                      <a:pt x="43" y="53"/>
                    </a:lnTo>
                    <a:lnTo>
                      <a:pt x="50" y="36"/>
                    </a:lnTo>
                    <a:lnTo>
                      <a:pt x="55" y="21"/>
                    </a:lnTo>
                    <a:lnTo>
                      <a:pt x="57" y="4"/>
                    </a:lnTo>
                    <a:lnTo>
                      <a:pt x="64" y="0"/>
                    </a:lnTo>
                    <a:lnTo>
                      <a:pt x="70" y="4"/>
                    </a:lnTo>
                    <a:lnTo>
                      <a:pt x="74" y="10"/>
                    </a:lnTo>
                    <a:lnTo>
                      <a:pt x="78" y="17"/>
                    </a:lnTo>
                    <a:lnTo>
                      <a:pt x="22" y="131"/>
                    </a:lnTo>
                    <a:close/>
                  </a:path>
                </a:pathLst>
              </a:custGeom>
              <a:solidFill>
                <a:srgbClr val="000000"/>
              </a:solidFill>
              <a:ln w="9525">
                <a:noFill/>
                <a:round/>
                <a:headEnd/>
                <a:tailEnd/>
              </a:ln>
            </p:spPr>
            <p:txBody>
              <a:bodyPr/>
              <a:lstStyle/>
              <a:p>
                <a:endParaRPr lang="en-US"/>
              </a:p>
            </p:txBody>
          </p:sp>
          <p:sp>
            <p:nvSpPr>
              <p:cNvPr id="515" name="Freeform 79"/>
              <p:cNvSpPr>
                <a:spLocks/>
              </p:cNvSpPr>
              <p:nvPr/>
            </p:nvSpPr>
            <p:spPr bwMode="auto">
              <a:xfrm>
                <a:off x="3589" y="3536"/>
                <a:ext cx="16" cy="91"/>
              </a:xfrm>
              <a:custGeom>
                <a:avLst/>
                <a:gdLst>
                  <a:gd name="T0" fmla="*/ 49 w 49"/>
                  <a:gd name="T1" fmla="*/ 3 h 272"/>
                  <a:gd name="T2" fmla="*/ 45 w 49"/>
                  <a:gd name="T3" fmla="*/ 74 h 272"/>
                  <a:gd name="T4" fmla="*/ 38 w 49"/>
                  <a:gd name="T5" fmla="*/ 138 h 272"/>
                  <a:gd name="T6" fmla="*/ 36 w 49"/>
                  <a:gd name="T7" fmla="*/ 201 h 272"/>
                  <a:gd name="T8" fmla="*/ 40 w 49"/>
                  <a:gd name="T9" fmla="*/ 272 h 272"/>
                  <a:gd name="T10" fmla="*/ 3 w 49"/>
                  <a:gd name="T11" fmla="*/ 267 h 272"/>
                  <a:gd name="T12" fmla="*/ 1 w 49"/>
                  <a:gd name="T13" fmla="*/ 202 h 272"/>
                  <a:gd name="T14" fmla="*/ 0 w 49"/>
                  <a:gd name="T15" fmla="*/ 131 h 272"/>
                  <a:gd name="T16" fmla="*/ 1 w 49"/>
                  <a:gd name="T17" fmla="*/ 62 h 272"/>
                  <a:gd name="T18" fmla="*/ 1 w 49"/>
                  <a:gd name="T19" fmla="*/ 0 h 272"/>
                  <a:gd name="T20" fmla="*/ 49 w 49"/>
                  <a:gd name="T21" fmla="*/ 3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72"/>
                  <a:gd name="T35" fmla="*/ 49 w 49"/>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72">
                    <a:moveTo>
                      <a:pt x="49" y="3"/>
                    </a:moveTo>
                    <a:lnTo>
                      <a:pt x="45" y="74"/>
                    </a:lnTo>
                    <a:lnTo>
                      <a:pt x="38" y="138"/>
                    </a:lnTo>
                    <a:lnTo>
                      <a:pt x="36" y="201"/>
                    </a:lnTo>
                    <a:lnTo>
                      <a:pt x="40" y="272"/>
                    </a:lnTo>
                    <a:lnTo>
                      <a:pt x="3" y="267"/>
                    </a:lnTo>
                    <a:lnTo>
                      <a:pt x="1" y="202"/>
                    </a:lnTo>
                    <a:lnTo>
                      <a:pt x="0" y="131"/>
                    </a:lnTo>
                    <a:lnTo>
                      <a:pt x="1" y="62"/>
                    </a:lnTo>
                    <a:lnTo>
                      <a:pt x="1" y="0"/>
                    </a:lnTo>
                    <a:lnTo>
                      <a:pt x="49" y="3"/>
                    </a:lnTo>
                    <a:close/>
                  </a:path>
                </a:pathLst>
              </a:custGeom>
              <a:solidFill>
                <a:srgbClr val="BFBF00"/>
              </a:solidFill>
              <a:ln w="9525">
                <a:noFill/>
                <a:round/>
                <a:headEnd/>
                <a:tailEnd/>
              </a:ln>
            </p:spPr>
            <p:txBody>
              <a:bodyPr/>
              <a:lstStyle/>
              <a:p>
                <a:endParaRPr lang="en-US"/>
              </a:p>
            </p:txBody>
          </p:sp>
          <p:sp>
            <p:nvSpPr>
              <p:cNvPr id="516" name="Freeform 80"/>
              <p:cNvSpPr>
                <a:spLocks/>
              </p:cNvSpPr>
              <p:nvPr/>
            </p:nvSpPr>
            <p:spPr bwMode="auto">
              <a:xfrm>
                <a:off x="3549" y="3632"/>
                <a:ext cx="74" cy="68"/>
              </a:xfrm>
              <a:custGeom>
                <a:avLst/>
                <a:gdLst>
                  <a:gd name="T0" fmla="*/ 223 w 223"/>
                  <a:gd name="T1" fmla="*/ 177 h 204"/>
                  <a:gd name="T2" fmla="*/ 203 w 223"/>
                  <a:gd name="T3" fmla="*/ 199 h 204"/>
                  <a:gd name="T4" fmla="*/ 0 w 223"/>
                  <a:gd name="T5" fmla="*/ 204 h 204"/>
                  <a:gd name="T6" fmla="*/ 6 w 223"/>
                  <a:gd name="T7" fmla="*/ 199 h 204"/>
                  <a:gd name="T8" fmla="*/ 12 w 223"/>
                  <a:gd name="T9" fmla="*/ 196 h 204"/>
                  <a:gd name="T10" fmla="*/ 19 w 223"/>
                  <a:gd name="T11" fmla="*/ 194 h 204"/>
                  <a:gd name="T12" fmla="*/ 26 w 223"/>
                  <a:gd name="T13" fmla="*/ 191 h 204"/>
                  <a:gd name="T14" fmla="*/ 34 w 223"/>
                  <a:gd name="T15" fmla="*/ 190 h 204"/>
                  <a:gd name="T16" fmla="*/ 42 w 223"/>
                  <a:gd name="T17" fmla="*/ 187 h 204"/>
                  <a:gd name="T18" fmla="*/ 50 w 223"/>
                  <a:gd name="T19" fmla="*/ 185 h 204"/>
                  <a:gd name="T20" fmla="*/ 57 w 223"/>
                  <a:gd name="T21" fmla="*/ 180 h 204"/>
                  <a:gd name="T22" fmla="*/ 77 w 223"/>
                  <a:gd name="T23" fmla="*/ 160 h 204"/>
                  <a:gd name="T24" fmla="*/ 90 w 223"/>
                  <a:gd name="T25" fmla="*/ 139 h 204"/>
                  <a:gd name="T26" fmla="*/ 96 w 223"/>
                  <a:gd name="T27" fmla="*/ 116 h 204"/>
                  <a:gd name="T28" fmla="*/ 100 w 223"/>
                  <a:gd name="T29" fmla="*/ 93 h 204"/>
                  <a:gd name="T30" fmla="*/ 100 w 223"/>
                  <a:gd name="T31" fmla="*/ 68 h 204"/>
                  <a:gd name="T32" fmla="*/ 100 w 223"/>
                  <a:gd name="T33" fmla="*/ 44 h 204"/>
                  <a:gd name="T34" fmla="*/ 103 w 223"/>
                  <a:gd name="T35" fmla="*/ 22 h 204"/>
                  <a:gd name="T36" fmla="*/ 107 w 223"/>
                  <a:gd name="T37" fmla="*/ 0 h 204"/>
                  <a:gd name="T38" fmla="*/ 183 w 223"/>
                  <a:gd name="T39" fmla="*/ 6 h 204"/>
                  <a:gd name="T40" fmla="*/ 187 w 223"/>
                  <a:gd name="T41" fmla="*/ 28 h 204"/>
                  <a:gd name="T42" fmla="*/ 188 w 223"/>
                  <a:gd name="T43" fmla="*/ 51 h 204"/>
                  <a:gd name="T44" fmla="*/ 188 w 223"/>
                  <a:gd name="T45" fmla="*/ 75 h 204"/>
                  <a:gd name="T46" fmla="*/ 190 w 223"/>
                  <a:gd name="T47" fmla="*/ 98 h 204"/>
                  <a:gd name="T48" fmla="*/ 192 w 223"/>
                  <a:gd name="T49" fmla="*/ 120 h 204"/>
                  <a:gd name="T50" fmla="*/ 197 w 223"/>
                  <a:gd name="T51" fmla="*/ 141 h 204"/>
                  <a:gd name="T52" fmla="*/ 208 w 223"/>
                  <a:gd name="T53" fmla="*/ 160 h 204"/>
                  <a:gd name="T54" fmla="*/ 223 w 223"/>
                  <a:gd name="T55" fmla="*/ 177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3"/>
                  <a:gd name="T85" fmla="*/ 0 h 204"/>
                  <a:gd name="T86" fmla="*/ 223 w 223"/>
                  <a:gd name="T87" fmla="*/ 204 h 2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3" h="204">
                    <a:moveTo>
                      <a:pt x="223" y="177"/>
                    </a:moveTo>
                    <a:lnTo>
                      <a:pt x="203" y="199"/>
                    </a:lnTo>
                    <a:lnTo>
                      <a:pt x="0" y="204"/>
                    </a:lnTo>
                    <a:lnTo>
                      <a:pt x="6" y="199"/>
                    </a:lnTo>
                    <a:lnTo>
                      <a:pt x="12" y="196"/>
                    </a:lnTo>
                    <a:lnTo>
                      <a:pt x="19" y="194"/>
                    </a:lnTo>
                    <a:lnTo>
                      <a:pt x="26" y="191"/>
                    </a:lnTo>
                    <a:lnTo>
                      <a:pt x="34" y="190"/>
                    </a:lnTo>
                    <a:lnTo>
                      <a:pt x="42" y="187"/>
                    </a:lnTo>
                    <a:lnTo>
                      <a:pt x="50" y="185"/>
                    </a:lnTo>
                    <a:lnTo>
                      <a:pt x="57" y="180"/>
                    </a:lnTo>
                    <a:lnTo>
                      <a:pt x="77" y="160"/>
                    </a:lnTo>
                    <a:lnTo>
                      <a:pt x="90" y="139"/>
                    </a:lnTo>
                    <a:lnTo>
                      <a:pt x="96" y="116"/>
                    </a:lnTo>
                    <a:lnTo>
                      <a:pt x="100" y="93"/>
                    </a:lnTo>
                    <a:lnTo>
                      <a:pt x="100" y="68"/>
                    </a:lnTo>
                    <a:lnTo>
                      <a:pt x="100" y="44"/>
                    </a:lnTo>
                    <a:lnTo>
                      <a:pt x="103" y="22"/>
                    </a:lnTo>
                    <a:lnTo>
                      <a:pt x="107" y="0"/>
                    </a:lnTo>
                    <a:lnTo>
                      <a:pt x="183" y="6"/>
                    </a:lnTo>
                    <a:lnTo>
                      <a:pt x="187" y="28"/>
                    </a:lnTo>
                    <a:lnTo>
                      <a:pt x="188" y="51"/>
                    </a:lnTo>
                    <a:lnTo>
                      <a:pt x="188" y="75"/>
                    </a:lnTo>
                    <a:lnTo>
                      <a:pt x="190" y="98"/>
                    </a:lnTo>
                    <a:lnTo>
                      <a:pt x="192" y="120"/>
                    </a:lnTo>
                    <a:lnTo>
                      <a:pt x="197" y="141"/>
                    </a:lnTo>
                    <a:lnTo>
                      <a:pt x="208" y="160"/>
                    </a:lnTo>
                    <a:lnTo>
                      <a:pt x="223" y="177"/>
                    </a:lnTo>
                    <a:close/>
                  </a:path>
                </a:pathLst>
              </a:custGeom>
              <a:solidFill>
                <a:srgbClr val="91A3E0"/>
              </a:solidFill>
              <a:ln w="9525">
                <a:noFill/>
                <a:round/>
                <a:headEnd/>
                <a:tailEnd/>
              </a:ln>
            </p:spPr>
            <p:txBody>
              <a:bodyPr/>
              <a:lstStyle/>
              <a:p>
                <a:endParaRPr lang="en-US"/>
              </a:p>
            </p:txBody>
          </p:sp>
          <p:sp>
            <p:nvSpPr>
              <p:cNvPr id="517" name="Freeform 81"/>
              <p:cNvSpPr>
                <a:spLocks/>
              </p:cNvSpPr>
              <p:nvPr/>
            </p:nvSpPr>
            <p:spPr bwMode="auto">
              <a:xfrm>
                <a:off x="3777" y="3640"/>
                <a:ext cx="20" cy="17"/>
              </a:xfrm>
              <a:custGeom>
                <a:avLst/>
                <a:gdLst>
                  <a:gd name="T0" fmla="*/ 57 w 58"/>
                  <a:gd name="T1" fmla="*/ 24 h 52"/>
                  <a:gd name="T2" fmla="*/ 58 w 58"/>
                  <a:gd name="T3" fmla="*/ 35 h 52"/>
                  <a:gd name="T4" fmla="*/ 50 w 58"/>
                  <a:gd name="T5" fmla="*/ 42 h 52"/>
                  <a:gd name="T6" fmla="*/ 40 w 58"/>
                  <a:gd name="T7" fmla="*/ 47 h 52"/>
                  <a:gd name="T8" fmla="*/ 31 w 58"/>
                  <a:gd name="T9" fmla="*/ 52 h 52"/>
                  <a:gd name="T10" fmla="*/ 18 w 58"/>
                  <a:gd name="T11" fmla="*/ 48 h 52"/>
                  <a:gd name="T12" fmla="*/ 9 w 58"/>
                  <a:gd name="T13" fmla="*/ 41 h 52"/>
                  <a:gd name="T14" fmla="*/ 4 w 58"/>
                  <a:gd name="T15" fmla="*/ 29 h 52"/>
                  <a:gd name="T16" fmla="*/ 0 w 58"/>
                  <a:gd name="T17" fmla="*/ 17 h 52"/>
                  <a:gd name="T18" fmla="*/ 4 w 58"/>
                  <a:gd name="T19" fmla="*/ 12 h 52"/>
                  <a:gd name="T20" fmla="*/ 9 w 58"/>
                  <a:gd name="T21" fmla="*/ 8 h 52"/>
                  <a:gd name="T22" fmla="*/ 13 w 58"/>
                  <a:gd name="T23" fmla="*/ 6 h 52"/>
                  <a:gd name="T24" fmla="*/ 18 w 58"/>
                  <a:gd name="T25" fmla="*/ 3 h 52"/>
                  <a:gd name="T26" fmla="*/ 23 w 58"/>
                  <a:gd name="T27" fmla="*/ 2 h 52"/>
                  <a:gd name="T28" fmla="*/ 29 w 58"/>
                  <a:gd name="T29" fmla="*/ 0 h 52"/>
                  <a:gd name="T30" fmla="*/ 36 w 58"/>
                  <a:gd name="T31" fmla="*/ 0 h 52"/>
                  <a:gd name="T32" fmla="*/ 42 w 58"/>
                  <a:gd name="T33" fmla="*/ 2 h 52"/>
                  <a:gd name="T34" fmla="*/ 46 w 58"/>
                  <a:gd name="T35" fmla="*/ 7 h 52"/>
                  <a:gd name="T36" fmla="*/ 49 w 58"/>
                  <a:gd name="T37" fmla="*/ 12 h 52"/>
                  <a:gd name="T38" fmla="*/ 51 w 58"/>
                  <a:gd name="T39" fmla="*/ 19 h 52"/>
                  <a:gd name="T40" fmla="*/ 57 w 58"/>
                  <a:gd name="T41" fmla="*/ 2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2"/>
                  <a:gd name="T65" fmla="*/ 58 w 5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2">
                    <a:moveTo>
                      <a:pt x="57" y="24"/>
                    </a:moveTo>
                    <a:lnTo>
                      <a:pt x="58" y="35"/>
                    </a:lnTo>
                    <a:lnTo>
                      <a:pt x="50" y="42"/>
                    </a:lnTo>
                    <a:lnTo>
                      <a:pt x="40" y="47"/>
                    </a:lnTo>
                    <a:lnTo>
                      <a:pt x="31" y="52"/>
                    </a:lnTo>
                    <a:lnTo>
                      <a:pt x="18" y="48"/>
                    </a:lnTo>
                    <a:lnTo>
                      <a:pt x="9" y="41"/>
                    </a:lnTo>
                    <a:lnTo>
                      <a:pt x="4" y="29"/>
                    </a:lnTo>
                    <a:lnTo>
                      <a:pt x="0" y="17"/>
                    </a:lnTo>
                    <a:lnTo>
                      <a:pt x="4" y="12"/>
                    </a:lnTo>
                    <a:lnTo>
                      <a:pt x="9" y="8"/>
                    </a:lnTo>
                    <a:lnTo>
                      <a:pt x="13" y="6"/>
                    </a:lnTo>
                    <a:lnTo>
                      <a:pt x="18" y="3"/>
                    </a:lnTo>
                    <a:lnTo>
                      <a:pt x="23" y="2"/>
                    </a:lnTo>
                    <a:lnTo>
                      <a:pt x="29" y="0"/>
                    </a:lnTo>
                    <a:lnTo>
                      <a:pt x="36" y="0"/>
                    </a:lnTo>
                    <a:lnTo>
                      <a:pt x="42" y="2"/>
                    </a:lnTo>
                    <a:lnTo>
                      <a:pt x="46" y="7"/>
                    </a:lnTo>
                    <a:lnTo>
                      <a:pt x="49" y="12"/>
                    </a:lnTo>
                    <a:lnTo>
                      <a:pt x="51" y="19"/>
                    </a:lnTo>
                    <a:lnTo>
                      <a:pt x="57" y="24"/>
                    </a:lnTo>
                    <a:close/>
                  </a:path>
                </a:pathLst>
              </a:custGeom>
              <a:solidFill>
                <a:srgbClr val="000000"/>
              </a:solidFill>
              <a:ln w="9525">
                <a:noFill/>
                <a:round/>
                <a:headEnd/>
                <a:tailEnd/>
              </a:ln>
            </p:spPr>
            <p:txBody>
              <a:bodyPr/>
              <a:lstStyle/>
              <a:p>
                <a:endParaRPr lang="en-US"/>
              </a:p>
            </p:txBody>
          </p:sp>
          <p:sp>
            <p:nvSpPr>
              <p:cNvPr id="518" name="Freeform 82"/>
              <p:cNvSpPr>
                <a:spLocks/>
              </p:cNvSpPr>
              <p:nvPr/>
            </p:nvSpPr>
            <p:spPr bwMode="auto">
              <a:xfrm>
                <a:off x="3493" y="3708"/>
                <a:ext cx="23" cy="12"/>
              </a:xfrm>
              <a:custGeom>
                <a:avLst/>
                <a:gdLst>
                  <a:gd name="T0" fmla="*/ 69 w 69"/>
                  <a:gd name="T1" fmla="*/ 2 h 37"/>
                  <a:gd name="T2" fmla="*/ 69 w 69"/>
                  <a:gd name="T3" fmla="*/ 37 h 37"/>
                  <a:gd name="T4" fmla="*/ 5 w 69"/>
                  <a:gd name="T5" fmla="*/ 37 h 37"/>
                  <a:gd name="T6" fmla="*/ 5 w 69"/>
                  <a:gd name="T7" fmla="*/ 37 h 37"/>
                  <a:gd name="T8" fmla="*/ 5 w 69"/>
                  <a:gd name="T9" fmla="*/ 29 h 37"/>
                  <a:gd name="T10" fmla="*/ 5 w 69"/>
                  <a:gd name="T11" fmla="*/ 23 h 37"/>
                  <a:gd name="T12" fmla="*/ 4 w 69"/>
                  <a:gd name="T13" fmla="*/ 16 h 37"/>
                  <a:gd name="T14" fmla="*/ 0 w 69"/>
                  <a:gd name="T15" fmla="*/ 11 h 37"/>
                  <a:gd name="T16" fmla="*/ 9 w 69"/>
                  <a:gd name="T17" fmla="*/ 0 h 37"/>
                  <a:gd name="T18" fmla="*/ 17 w 69"/>
                  <a:gd name="T19" fmla="*/ 1 h 37"/>
                  <a:gd name="T20" fmla="*/ 24 w 69"/>
                  <a:gd name="T21" fmla="*/ 1 h 37"/>
                  <a:gd name="T22" fmla="*/ 31 w 69"/>
                  <a:gd name="T23" fmla="*/ 2 h 37"/>
                  <a:gd name="T24" fmla="*/ 39 w 69"/>
                  <a:gd name="T25" fmla="*/ 2 h 37"/>
                  <a:gd name="T26" fmla="*/ 47 w 69"/>
                  <a:gd name="T27" fmla="*/ 2 h 37"/>
                  <a:gd name="T28" fmla="*/ 55 w 69"/>
                  <a:gd name="T29" fmla="*/ 2 h 37"/>
                  <a:gd name="T30" fmla="*/ 61 w 69"/>
                  <a:gd name="T31" fmla="*/ 2 h 37"/>
                  <a:gd name="T32" fmla="*/ 69 w 69"/>
                  <a:gd name="T33" fmla="*/ 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37"/>
                  <a:gd name="T53" fmla="*/ 69 w 6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37">
                    <a:moveTo>
                      <a:pt x="69" y="2"/>
                    </a:moveTo>
                    <a:lnTo>
                      <a:pt x="69" y="37"/>
                    </a:lnTo>
                    <a:lnTo>
                      <a:pt x="5" y="37"/>
                    </a:lnTo>
                    <a:lnTo>
                      <a:pt x="5" y="29"/>
                    </a:lnTo>
                    <a:lnTo>
                      <a:pt x="5" y="23"/>
                    </a:lnTo>
                    <a:lnTo>
                      <a:pt x="4" y="16"/>
                    </a:lnTo>
                    <a:lnTo>
                      <a:pt x="0" y="11"/>
                    </a:lnTo>
                    <a:lnTo>
                      <a:pt x="9" y="0"/>
                    </a:lnTo>
                    <a:lnTo>
                      <a:pt x="17" y="1"/>
                    </a:lnTo>
                    <a:lnTo>
                      <a:pt x="24" y="1"/>
                    </a:lnTo>
                    <a:lnTo>
                      <a:pt x="31" y="2"/>
                    </a:lnTo>
                    <a:lnTo>
                      <a:pt x="39" y="2"/>
                    </a:lnTo>
                    <a:lnTo>
                      <a:pt x="47" y="2"/>
                    </a:lnTo>
                    <a:lnTo>
                      <a:pt x="55" y="2"/>
                    </a:lnTo>
                    <a:lnTo>
                      <a:pt x="61" y="2"/>
                    </a:lnTo>
                    <a:lnTo>
                      <a:pt x="69" y="2"/>
                    </a:lnTo>
                    <a:close/>
                  </a:path>
                </a:pathLst>
              </a:custGeom>
              <a:solidFill>
                <a:srgbClr val="91A3E0"/>
              </a:solidFill>
              <a:ln w="9525">
                <a:noFill/>
                <a:round/>
                <a:headEnd/>
                <a:tailEnd/>
              </a:ln>
            </p:spPr>
            <p:txBody>
              <a:bodyPr/>
              <a:lstStyle/>
              <a:p>
                <a:endParaRPr lang="en-US"/>
              </a:p>
            </p:txBody>
          </p:sp>
          <p:sp>
            <p:nvSpPr>
              <p:cNvPr id="519" name="Freeform 83"/>
              <p:cNvSpPr>
                <a:spLocks/>
              </p:cNvSpPr>
              <p:nvPr/>
            </p:nvSpPr>
            <p:spPr bwMode="auto">
              <a:xfrm>
                <a:off x="3516" y="3708"/>
                <a:ext cx="43" cy="13"/>
              </a:xfrm>
              <a:custGeom>
                <a:avLst/>
                <a:gdLst>
                  <a:gd name="T0" fmla="*/ 0 w 127"/>
                  <a:gd name="T1" fmla="*/ 35 h 38"/>
                  <a:gd name="T2" fmla="*/ 0 w 127"/>
                  <a:gd name="T3" fmla="*/ 0 h 38"/>
                  <a:gd name="T4" fmla="*/ 15 w 127"/>
                  <a:gd name="T5" fmla="*/ 0 h 38"/>
                  <a:gd name="T6" fmla="*/ 32 w 127"/>
                  <a:gd name="T7" fmla="*/ 0 h 38"/>
                  <a:gd name="T8" fmla="*/ 48 w 127"/>
                  <a:gd name="T9" fmla="*/ 0 h 38"/>
                  <a:gd name="T10" fmla="*/ 63 w 127"/>
                  <a:gd name="T11" fmla="*/ 0 h 38"/>
                  <a:gd name="T12" fmla="*/ 79 w 127"/>
                  <a:gd name="T13" fmla="*/ 0 h 38"/>
                  <a:gd name="T14" fmla="*/ 94 w 127"/>
                  <a:gd name="T15" fmla="*/ 0 h 38"/>
                  <a:gd name="T16" fmla="*/ 111 w 127"/>
                  <a:gd name="T17" fmla="*/ 0 h 38"/>
                  <a:gd name="T18" fmla="*/ 127 w 127"/>
                  <a:gd name="T19" fmla="*/ 0 h 38"/>
                  <a:gd name="T20" fmla="*/ 127 w 127"/>
                  <a:gd name="T21" fmla="*/ 38 h 38"/>
                  <a:gd name="T22" fmla="*/ 0 w 127"/>
                  <a:gd name="T23" fmla="*/ 35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38"/>
                  <a:gd name="T38" fmla="*/ 127 w 127"/>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38">
                    <a:moveTo>
                      <a:pt x="0" y="35"/>
                    </a:moveTo>
                    <a:lnTo>
                      <a:pt x="0" y="0"/>
                    </a:lnTo>
                    <a:lnTo>
                      <a:pt x="15" y="0"/>
                    </a:lnTo>
                    <a:lnTo>
                      <a:pt x="32" y="0"/>
                    </a:lnTo>
                    <a:lnTo>
                      <a:pt x="48" y="0"/>
                    </a:lnTo>
                    <a:lnTo>
                      <a:pt x="63" y="0"/>
                    </a:lnTo>
                    <a:lnTo>
                      <a:pt x="79" y="0"/>
                    </a:lnTo>
                    <a:lnTo>
                      <a:pt x="94" y="0"/>
                    </a:lnTo>
                    <a:lnTo>
                      <a:pt x="111" y="0"/>
                    </a:lnTo>
                    <a:lnTo>
                      <a:pt x="127" y="0"/>
                    </a:lnTo>
                    <a:lnTo>
                      <a:pt x="127" y="38"/>
                    </a:lnTo>
                    <a:lnTo>
                      <a:pt x="0" y="35"/>
                    </a:lnTo>
                    <a:close/>
                  </a:path>
                </a:pathLst>
              </a:custGeom>
              <a:solidFill>
                <a:srgbClr val="91A3E0"/>
              </a:solidFill>
              <a:ln w="9525">
                <a:noFill/>
                <a:round/>
                <a:headEnd/>
                <a:tailEnd/>
              </a:ln>
            </p:spPr>
            <p:txBody>
              <a:bodyPr/>
              <a:lstStyle/>
              <a:p>
                <a:endParaRPr lang="en-US"/>
              </a:p>
            </p:txBody>
          </p:sp>
          <p:sp>
            <p:nvSpPr>
              <p:cNvPr id="520" name="Freeform 84"/>
              <p:cNvSpPr>
                <a:spLocks/>
              </p:cNvSpPr>
              <p:nvPr/>
            </p:nvSpPr>
            <p:spPr bwMode="auto">
              <a:xfrm>
                <a:off x="3559" y="3708"/>
                <a:ext cx="42" cy="14"/>
              </a:xfrm>
              <a:custGeom>
                <a:avLst/>
                <a:gdLst>
                  <a:gd name="T0" fmla="*/ 0 w 126"/>
                  <a:gd name="T1" fmla="*/ 40 h 42"/>
                  <a:gd name="T2" fmla="*/ 0 w 126"/>
                  <a:gd name="T3" fmla="*/ 2 h 42"/>
                  <a:gd name="T4" fmla="*/ 15 w 126"/>
                  <a:gd name="T5" fmla="*/ 2 h 42"/>
                  <a:gd name="T6" fmla="*/ 31 w 126"/>
                  <a:gd name="T7" fmla="*/ 2 h 42"/>
                  <a:gd name="T8" fmla="*/ 47 w 126"/>
                  <a:gd name="T9" fmla="*/ 1 h 42"/>
                  <a:gd name="T10" fmla="*/ 63 w 126"/>
                  <a:gd name="T11" fmla="*/ 1 h 42"/>
                  <a:gd name="T12" fmla="*/ 79 w 126"/>
                  <a:gd name="T13" fmla="*/ 1 h 42"/>
                  <a:gd name="T14" fmla="*/ 94 w 126"/>
                  <a:gd name="T15" fmla="*/ 0 h 42"/>
                  <a:gd name="T16" fmla="*/ 110 w 126"/>
                  <a:gd name="T17" fmla="*/ 0 h 42"/>
                  <a:gd name="T18" fmla="*/ 126 w 126"/>
                  <a:gd name="T19" fmla="*/ 0 h 42"/>
                  <a:gd name="T20" fmla="*/ 126 w 126"/>
                  <a:gd name="T21" fmla="*/ 42 h 42"/>
                  <a:gd name="T22" fmla="*/ 94 w 126"/>
                  <a:gd name="T23" fmla="*/ 42 h 42"/>
                  <a:gd name="T24" fmla="*/ 0 w 126"/>
                  <a:gd name="T25" fmla="*/ 4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42"/>
                  <a:gd name="T41" fmla="*/ 126 w 12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42">
                    <a:moveTo>
                      <a:pt x="0" y="40"/>
                    </a:moveTo>
                    <a:lnTo>
                      <a:pt x="0" y="2"/>
                    </a:lnTo>
                    <a:lnTo>
                      <a:pt x="15" y="2"/>
                    </a:lnTo>
                    <a:lnTo>
                      <a:pt x="31" y="2"/>
                    </a:lnTo>
                    <a:lnTo>
                      <a:pt x="47" y="1"/>
                    </a:lnTo>
                    <a:lnTo>
                      <a:pt x="63" y="1"/>
                    </a:lnTo>
                    <a:lnTo>
                      <a:pt x="79" y="1"/>
                    </a:lnTo>
                    <a:lnTo>
                      <a:pt x="94" y="0"/>
                    </a:lnTo>
                    <a:lnTo>
                      <a:pt x="110" y="0"/>
                    </a:lnTo>
                    <a:lnTo>
                      <a:pt x="126" y="0"/>
                    </a:lnTo>
                    <a:lnTo>
                      <a:pt x="126" y="42"/>
                    </a:lnTo>
                    <a:lnTo>
                      <a:pt x="94" y="42"/>
                    </a:lnTo>
                    <a:lnTo>
                      <a:pt x="0" y="40"/>
                    </a:lnTo>
                    <a:close/>
                  </a:path>
                </a:pathLst>
              </a:custGeom>
              <a:solidFill>
                <a:srgbClr val="9BAAE2"/>
              </a:solidFill>
              <a:ln w="9525">
                <a:noFill/>
                <a:round/>
                <a:headEnd/>
                <a:tailEnd/>
              </a:ln>
            </p:spPr>
            <p:txBody>
              <a:bodyPr/>
              <a:lstStyle/>
              <a:p>
                <a:endParaRPr lang="en-US"/>
              </a:p>
            </p:txBody>
          </p:sp>
          <p:sp>
            <p:nvSpPr>
              <p:cNvPr id="521" name="Freeform 85"/>
              <p:cNvSpPr>
                <a:spLocks/>
              </p:cNvSpPr>
              <p:nvPr/>
            </p:nvSpPr>
            <p:spPr bwMode="auto">
              <a:xfrm>
                <a:off x="3601" y="3705"/>
                <a:ext cx="41" cy="17"/>
              </a:xfrm>
              <a:custGeom>
                <a:avLst/>
                <a:gdLst>
                  <a:gd name="T0" fmla="*/ 0 w 125"/>
                  <a:gd name="T1" fmla="*/ 49 h 49"/>
                  <a:gd name="T2" fmla="*/ 0 w 125"/>
                  <a:gd name="T3" fmla="*/ 7 h 49"/>
                  <a:gd name="T4" fmla="*/ 15 w 125"/>
                  <a:gd name="T5" fmla="*/ 5 h 49"/>
                  <a:gd name="T6" fmla="*/ 31 w 125"/>
                  <a:gd name="T7" fmla="*/ 5 h 49"/>
                  <a:gd name="T8" fmla="*/ 46 w 125"/>
                  <a:gd name="T9" fmla="*/ 4 h 49"/>
                  <a:gd name="T10" fmla="*/ 63 w 125"/>
                  <a:gd name="T11" fmla="*/ 3 h 49"/>
                  <a:gd name="T12" fmla="*/ 79 w 125"/>
                  <a:gd name="T13" fmla="*/ 1 h 49"/>
                  <a:gd name="T14" fmla="*/ 94 w 125"/>
                  <a:gd name="T15" fmla="*/ 1 h 49"/>
                  <a:gd name="T16" fmla="*/ 110 w 125"/>
                  <a:gd name="T17" fmla="*/ 0 h 49"/>
                  <a:gd name="T18" fmla="*/ 125 w 125"/>
                  <a:gd name="T19" fmla="*/ 0 h 49"/>
                  <a:gd name="T20" fmla="*/ 124 w 125"/>
                  <a:gd name="T21" fmla="*/ 49 h 49"/>
                  <a:gd name="T22" fmla="*/ 0 w 125"/>
                  <a:gd name="T23" fmla="*/ 49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
                  <a:gd name="T37" fmla="*/ 0 h 49"/>
                  <a:gd name="T38" fmla="*/ 125 w 125"/>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 h="49">
                    <a:moveTo>
                      <a:pt x="0" y="49"/>
                    </a:moveTo>
                    <a:lnTo>
                      <a:pt x="0" y="7"/>
                    </a:lnTo>
                    <a:lnTo>
                      <a:pt x="15" y="5"/>
                    </a:lnTo>
                    <a:lnTo>
                      <a:pt x="31" y="5"/>
                    </a:lnTo>
                    <a:lnTo>
                      <a:pt x="46" y="4"/>
                    </a:lnTo>
                    <a:lnTo>
                      <a:pt x="63" y="3"/>
                    </a:lnTo>
                    <a:lnTo>
                      <a:pt x="79" y="1"/>
                    </a:lnTo>
                    <a:lnTo>
                      <a:pt x="94" y="1"/>
                    </a:lnTo>
                    <a:lnTo>
                      <a:pt x="110" y="0"/>
                    </a:lnTo>
                    <a:lnTo>
                      <a:pt x="125" y="0"/>
                    </a:lnTo>
                    <a:lnTo>
                      <a:pt x="124" y="49"/>
                    </a:lnTo>
                    <a:lnTo>
                      <a:pt x="0" y="49"/>
                    </a:lnTo>
                    <a:close/>
                  </a:path>
                </a:pathLst>
              </a:custGeom>
              <a:solidFill>
                <a:srgbClr val="A8B7E8"/>
              </a:solidFill>
              <a:ln w="9525">
                <a:noFill/>
                <a:round/>
                <a:headEnd/>
                <a:tailEnd/>
              </a:ln>
            </p:spPr>
            <p:txBody>
              <a:bodyPr/>
              <a:lstStyle/>
              <a:p>
                <a:endParaRPr lang="en-US"/>
              </a:p>
            </p:txBody>
          </p:sp>
          <p:sp>
            <p:nvSpPr>
              <p:cNvPr id="522" name="Freeform 86"/>
              <p:cNvSpPr>
                <a:spLocks/>
              </p:cNvSpPr>
              <p:nvPr/>
            </p:nvSpPr>
            <p:spPr bwMode="auto">
              <a:xfrm>
                <a:off x="3642" y="3704"/>
                <a:ext cx="43" cy="18"/>
              </a:xfrm>
              <a:custGeom>
                <a:avLst/>
                <a:gdLst>
                  <a:gd name="T0" fmla="*/ 0 w 128"/>
                  <a:gd name="T1" fmla="*/ 54 h 54"/>
                  <a:gd name="T2" fmla="*/ 1 w 128"/>
                  <a:gd name="T3" fmla="*/ 5 h 54"/>
                  <a:gd name="T4" fmla="*/ 17 w 128"/>
                  <a:gd name="T5" fmla="*/ 5 h 54"/>
                  <a:gd name="T6" fmla="*/ 34 w 128"/>
                  <a:gd name="T7" fmla="*/ 4 h 54"/>
                  <a:gd name="T8" fmla="*/ 49 w 128"/>
                  <a:gd name="T9" fmla="*/ 4 h 54"/>
                  <a:gd name="T10" fmla="*/ 65 w 128"/>
                  <a:gd name="T11" fmla="*/ 2 h 54"/>
                  <a:gd name="T12" fmla="*/ 80 w 128"/>
                  <a:gd name="T13" fmla="*/ 2 h 54"/>
                  <a:gd name="T14" fmla="*/ 96 w 128"/>
                  <a:gd name="T15" fmla="*/ 1 h 54"/>
                  <a:gd name="T16" fmla="*/ 113 w 128"/>
                  <a:gd name="T17" fmla="*/ 1 h 54"/>
                  <a:gd name="T18" fmla="*/ 128 w 128"/>
                  <a:gd name="T19" fmla="*/ 0 h 54"/>
                  <a:gd name="T20" fmla="*/ 126 w 128"/>
                  <a:gd name="T21" fmla="*/ 54 h 54"/>
                  <a:gd name="T22" fmla="*/ 0 w 128"/>
                  <a:gd name="T23" fmla="*/ 5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54"/>
                  <a:gd name="T38" fmla="*/ 128 w 128"/>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54">
                    <a:moveTo>
                      <a:pt x="0" y="54"/>
                    </a:moveTo>
                    <a:lnTo>
                      <a:pt x="1" y="5"/>
                    </a:lnTo>
                    <a:lnTo>
                      <a:pt x="17" y="5"/>
                    </a:lnTo>
                    <a:lnTo>
                      <a:pt x="34" y="4"/>
                    </a:lnTo>
                    <a:lnTo>
                      <a:pt x="49" y="4"/>
                    </a:lnTo>
                    <a:lnTo>
                      <a:pt x="65" y="2"/>
                    </a:lnTo>
                    <a:lnTo>
                      <a:pt x="80" y="2"/>
                    </a:lnTo>
                    <a:lnTo>
                      <a:pt x="96" y="1"/>
                    </a:lnTo>
                    <a:lnTo>
                      <a:pt x="113" y="1"/>
                    </a:lnTo>
                    <a:lnTo>
                      <a:pt x="128" y="0"/>
                    </a:lnTo>
                    <a:lnTo>
                      <a:pt x="126" y="54"/>
                    </a:lnTo>
                    <a:lnTo>
                      <a:pt x="0" y="54"/>
                    </a:lnTo>
                    <a:close/>
                  </a:path>
                </a:pathLst>
              </a:custGeom>
              <a:solidFill>
                <a:srgbClr val="B2BFEA"/>
              </a:solidFill>
              <a:ln w="9525">
                <a:noFill/>
                <a:round/>
                <a:headEnd/>
                <a:tailEnd/>
              </a:ln>
            </p:spPr>
            <p:txBody>
              <a:bodyPr/>
              <a:lstStyle/>
              <a:p>
                <a:endParaRPr lang="en-US"/>
              </a:p>
            </p:txBody>
          </p:sp>
          <p:sp>
            <p:nvSpPr>
              <p:cNvPr id="523" name="Freeform 87"/>
              <p:cNvSpPr>
                <a:spLocks/>
              </p:cNvSpPr>
              <p:nvPr/>
            </p:nvSpPr>
            <p:spPr bwMode="auto">
              <a:xfrm>
                <a:off x="3684" y="3703"/>
                <a:ext cx="41" cy="19"/>
              </a:xfrm>
              <a:custGeom>
                <a:avLst/>
                <a:gdLst>
                  <a:gd name="T0" fmla="*/ 0 w 124"/>
                  <a:gd name="T1" fmla="*/ 57 h 57"/>
                  <a:gd name="T2" fmla="*/ 2 w 124"/>
                  <a:gd name="T3" fmla="*/ 3 h 57"/>
                  <a:gd name="T4" fmla="*/ 17 w 124"/>
                  <a:gd name="T5" fmla="*/ 3 h 57"/>
                  <a:gd name="T6" fmla="*/ 32 w 124"/>
                  <a:gd name="T7" fmla="*/ 3 h 57"/>
                  <a:gd name="T8" fmla="*/ 48 w 124"/>
                  <a:gd name="T9" fmla="*/ 2 h 57"/>
                  <a:gd name="T10" fmla="*/ 63 w 124"/>
                  <a:gd name="T11" fmla="*/ 2 h 57"/>
                  <a:gd name="T12" fmla="*/ 79 w 124"/>
                  <a:gd name="T13" fmla="*/ 2 h 57"/>
                  <a:gd name="T14" fmla="*/ 93 w 124"/>
                  <a:gd name="T15" fmla="*/ 0 h 57"/>
                  <a:gd name="T16" fmla="*/ 109 w 124"/>
                  <a:gd name="T17" fmla="*/ 0 h 57"/>
                  <a:gd name="T18" fmla="*/ 124 w 124"/>
                  <a:gd name="T19" fmla="*/ 0 h 57"/>
                  <a:gd name="T20" fmla="*/ 123 w 124"/>
                  <a:gd name="T21" fmla="*/ 57 h 57"/>
                  <a:gd name="T22" fmla="*/ 0 w 124"/>
                  <a:gd name="T23" fmla="*/ 5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57"/>
                  <a:gd name="T38" fmla="*/ 124 w 12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57">
                    <a:moveTo>
                      <a:pt x="0" y="57"/>
                    </a:moveTo>
                    <a:lnTo>
                      <a:pt x="2" y="3"/>
                    </a:lnTo>
                    <a:lnTo>
                      <a:pt x="17" y="3"/>
                    </a:lnTo>
                    <a:lnTo>
                      <a:pt x="32" y="3"/>
                    </a:lnTo>
                    <a:lnTo>
                      <a:pt x="48" y="2"/>
                    </a:lnTo>
                    <a:lnTo>
                      <a:pt x="63" y="2"/>
                    </a:lnTo>
                    <a:lnTo>
                      <a:pt x="79" y="2"/>
                    </a:lnTo>
                    <a:lnTo>
                      <a:pt x="93" y="0"/>
                    </a:lnTo>
                    <a:lnTo>
                      <a:pt x="109" y="0"/>
                    </a:lnTo>
                    <a:lnTo>
                      <a:pt x="124" y="0"/>
                    </a:lnTo>
                    <a:lnTo>
                      <a:pt x="123" y="57"/>
                    </a:lnTo>
                    <a:lnTo>
                      <a:pt x="0" y="57"/>
                    </a:lnTo>
                    <a:close/>
                  </a:path>
                </a:pathLst>
              </a:custGeom>
              <a:solidFill>
                <a:srgbClr val="C1C9EF"/>
              </a:solidFill>
              <a:ln w="9525">
                <a:noFill/>
                <a:round/>
                <a:headEnd/>
                <a:tailEnd/>
              </a:ln>
            </p:spPr>
            <p:txBody>
              <a:bodyPr/>
              <a:lstStyle/>
              <a:p>
                <a:endParaRPr lang="en-US"/>
              </a:p>
            </p:txBody>
          </p:sp>
          <p:sp>
            <p:nvSpPr>
              <p:cNvPr id="524" name="Freeform 88"/>
              <p:cNvSpPr>
                <a:spLocks/>
              </p:cNvSpPr>
              <p:nvPr/>
            </p:nvSpPr>
            <p:spPr bwMode="auto">
              <a:xfrm>
                <a:off x="3725" y="3702"/>
                <a:ext cx="43" cy="20"/>
              </a:xfrm>
              <a:custGeom>
                <a:avLst/>
                <a:gdLst>
                  <a:gd name="T0" fmla="*/ 0 w 128"/>
                  <a:gd name="T1" fmla="*/ 58 h 58"/>
                  <a:gd name="T2" fmla="*/ 1 w 128"/>
                  <a:gd name="T3" fmla="*/ 1 h 58"/>
                  <a:gd name="T4" fmla="*/ 17 w 128"/>
                  <a:gd name="T5" fmla="*/ 1 h 58"/>
                  <a:gd name="T6" fmla="*/ 34 w 128"/>
                  <a:gd name="T7" fmla="*/ 1 h 58"/>
                  <a:gd name="T8" fmla="*/ 49 w 128"/>
                  <a:gd name="T9" fmla="*/ 0 h 58"/>
                  <a:gd name="T10" fmla="*/ 65 w 128"/>
                  <a:gd name="T11" fmla="*/ 0 h 58"/>
                  <a:gd name="T12" fmla="*/ 80 w 128"/>
                  <a:gd name="T13" fmla="*/ 0 h 58"/>
                  <a:gd name="T14" fmla="*/ 96 w 128"/>
                  <a:gd name="T15" fmla="*/ 0 h 58"/>
                  <a:gd name="T16" fmla="*/ 113 w 128"/>
                  <a:gd name="T17" fmla="*/ 0 h 58"/>
                  <a:gd name="T18" fmla="*/ 128 w 128"/>
                  <a:gd name="T19" fmla="*/ 1 h 58"/>
                  <a:gd name="T20" fmla="*/ 126 w 128"/>
                  <a:gd name="T21" fmla="*/ 58 h 58"/>
                  <a:gd name="T22" fmla="*/ 0 w 128"/>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58"/>
                  <a:gd name="T38" fmla="*/ 128 w 12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58">
                    <a:moveTo>
                      <a:pt x="0" y="58"/>
                    </a:moveTo>
                    <a:lnTo>
                      <a:pt x="1" y="1"/>
                    </a:lnTo>
                    <a:lnTo>
                      <a:pt x="17" y="1"/>
                    </a:lnTo>
                    <a:lnTo>
                      <a:pt x="34" y="1"/>
                    </a:lnTo>
                    <a:lnTo>
                      <a:pt x="49" y="0"/>
                    </a:lnTo>
                    <a:lnTo>
                      <a:pt x="65" y="0"/>
                    </a:lnTo>
                    <a:lnTo>
                      <a:pt x="80" y="0"/>
                    </a:lnTo>
                    <a:lnTo>
                      <a:pt x="96" y="0"/>
                    </a:lnTo>
                    <a:lnTo>
                      <a:pt x="113" y="0"/>
                    </a:lnTo>
                    <a:lnTo>
                      <a:pt x="128" y="1"/>
                    </a:lnTo>
                    <a:lnTo>
                      <a:pt x="126" y="58"/>
                    </a:lnTo>
                    <a:lnTo>
                      <a:pt x="0" y="58"/>
                    </a:lnTo>
                    <a:close/>
                  </a:path>
                </a:pathLst>
              </a:custGeom>
              <a:solidFill>
                <a:srgbClr val="CCD1F2"/>
              </a:solidFill>
              <a:ln w="9525">
                <a:noFill/>
                <a:round/>
                <a:headEnd/>
                <a:tailEnd/>
              </a:ln>
            </p:spPr>
            <p:txBody>
              <a:bodyPr/>
              <a:lstStyle/>
              <a:p>
                <a:endParaRPr lang="en-US"/>
              </a:p>
            </p:txBody>
          </p:sp>
          <p:sp>
            <p:nvSpPr>
              <p:cNvPr id="525" name="Freeform 89"/>
              <p:cNvSpPr>
                <a:spLocks/>
              </p:cNvSpPr>
              <p:nvPr/>
            </p:nvSpPr>
            <p:spPr bwMode="auto">
              <a:xfrm>
                <a:off x="3767" y="3703"/>
                <a:ext cx="43" cy="19"/>
              </a:xfrm>
              <a:custGeom>
                <a:avLst/>
                <a:gdLst>
                  <a:gd name="T0" fmla="*/ 0 w 128"/>
                  <a:gd name="T1" fmla="*/ 57 h 57"/>
                  <a:gd name="T2" fmla="*/ 2 w 128"/>
                  <a:gd name="T3" fmla="*/ 0 h 57"/>
                  <a:gd name="T4" fmla="*/ 18 w 128"/>
                  <a:gd name="T5" fmla="*/ 0 h 57"/>
                  <a:gd name="T6" fmla="*/ 33 w 128"/>
                  <a:gd name="T7" fmla="*/ 0 h 57"/>
                  <a:gd name="T8" fmla="*/ 49 w 128"/>
                  <a:gd name="T9" fmla="*/ 2 h 57"/>
                  <a:gd name="T10" fmla="*/ 64 w 128"/>
                  <a:gd name="T11" fmla="*/ 2 h 57"/>
                  <a:gd name="T12" fmla="*/ 80 w 128"/>
                  <a:gd name="T13" fmla="*/ 3 h 57"/>
                  <a:gd name="T14" fmla="*/ 95 w 128"/>
                  <a:gd name="T15" fmla="*/ 4 h 57"/>
                  <a:gd name="T16" fmla="*/ 112 w 128"/>
                  <a:gd name="T17" fmla="*/ 4 h 57"/>
                  <a:gd name="T18" fmla="*/ 128 w 128"/>
                  <a:gd name="T19" fmla="*/ 5 h 57"/>
                  <a:gd name="T20" fmla="*/ 127 w 128"/>
                  <a:gd name="T21" fmla="*/ 57 h 57"/>
                  <a:gd name="T22" fmla="*/ 0 w 128"/>
                  <a:gd name="T23" fmla="*/ 5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57"/>
                  <a:gd name="T38" fmla="*/ 128 w 128"/>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57">
                    <a:moveTo>
                      <a:pt x="0" y="57"/>
                    </a:moveTo>
                    <a:lnTo>
                      <a:pt x="2" y="0"/>
                    </a:lnTo>
                    <a:lnTo>
                      <a:pt x="18" y="0"/>
                    </a:lnTo>
                    <a:lnTo>
                      <a:pt x="33" y="0"/>
                    </a:lnTo>
                    <a:lnTo>
                      <a:pt x="49" y="2"/>
                    </a:lnTo>
                    <a:lnTo>
                      <a:pt x="64" y="2"/>
                    </a:lnTo>
                    <a:lnTo>
                      <a:pt x="80" y="3"/>
                    </a:lnTo>
                    <a:lnTo>
                      <a:pt x="95" y="4"/>
                    </a:lnTo>
                    <a:lnTo>
                      <a:pt x="112" y="4"/>
                    </a:lnTo>
                    <a:lnTo>
                      <a:pt x="128" y="5"/>
                    </a:lnTo>
                    <a:lnTo>
                      <a:pt x="127" y="57"/>
                    </a:lnTo>
                    <a:lnTo>
                      <a:pt x="0" y="57"/>
                    </a:lnTo>
                    <a:close/>
                  </a:path>
                </a:pathLst>
              </a:custGeom>
              <a:solidFill>
                <a:srgbClr val="D8DBF7"/>
              </a:solidFill>
              <a:ln w="9525">
                <a:noFill/>
                <a:round/>
                <a:headEnd/>
                <a:tailEnd/>
              </a:ln>
            </p:spPr>
            <p:txBody>
              <a:bodyPr/>
              <a:lstStyle/>
              <a:p>
                <a:endParaRPr lang="en-US"/>
              </a:p>
            </p:txBody>
          </p:sp>
          <p:sp>
            <p:nvSpPr>
              <p:cNvPr id="526" name="Freeform 90"/>
              <p:cNvSpPr>
                <a:spLocks/>
              </p:cNvSpPr>
              <p:nvPr/>
            </p:nvSpPr>
            <p:spPr bwMode="auto">
              <a:xfrm>
                <a:off x="3809" y="3704"/>
                <a:ext cx="42" cy="18"/>
              </a:xfrm>
              <a:custGeom>
                <a:avLst/>
                <a:gdLst>
                  <a:gd name="T0" fmla="*/ 0 w 125"/>
                  <a:gd name="T1" fmla="*/ 52 h 52"/>
                  <a:gd name="T2" fmla="*/ 1 w 125"/>
                  <a:gd name="T3" fmla="*/ 0 h 52"/>
                  <a:gd name="T4" fmla="*/ 11 w 125"/>
                  <a:gd name="T5" fmla="*/ 0 h 52"/>
                  <a:gd name="T6" fmla="*/ 22 w 125"/>
                  <a:gd name="T7" fmla="*/ 2 h 52"/>
                  <a:gd name="T8" fmla="*/ 31 w 125"/>
                  <a:gd name="T9" fmla="*/ 3 h 52"/>
                  <a:gd name="T10" fmla="*/ 41 w 125"/>
                  <a:gd name="T11" fmla="*/ 3 h 52"/>
                  <a:gd name="T12" fmla="*/ 51 w 125"/>
                  <a:gd name="T13" fmla="*/ 4 h 52"/>
                  <a:gd name="T14" fmla="*/ 62 w 125"/>
                  <a:gd name="T15" fmla="*/ 6 h 52"/>
                  <a:gd name="T16" fmla="*/ 72 w 125"/>
                  <a:gd name="T17" fmla="*/ 8 h 52"/>
                  <a:gd name="T18" fmla="*/ 82 w 125"/>
                  <a:gd name="T19" fmla="*/ 10 h 52"/>
                  <a:gd name="T20" fmla="*/ 88 w 125"/>
                  <a:gd name="T21" fmla="*/ 10 h 52"/>
                  <a:gd name="T22" fmla="*/ 92 w 125"/>
                  <a:gd name="T23" fmla="*/ 10 h 52"/>
                  <a:gd name="T24" fmla="*/ 97 w 125"/>
                  <a:gd name="T25" fmla="*/ 10 h 52"/>
                  <a:gd name="T26" fmla="*/ 103 w 125"/>
                  <a:gd name="T27" fmla="*/ 10 h 52"/>
                  <a:gd name="T28" fmla="*/ 108 w 125"/>
                  <a:gd name="T29" fmla="*/ 10 h 52"/>
                  <a:gd name="T30" fmla="*/ 114 w 125"/>
                  <a:gd name="T31" fmla="*/ 11 h 52"/>
                  <a:gd name="T32" fmla="*/ 120 w 125"/>
                  <a:gd name="T33" fmla="*/ 11 h 52"/>
                  <a:gd name="T34" fmla="*/ 125 w 125"/>
                  <a:gd name="T35" fmla="*/ 12 h 52"/>
                  <a:gd name="T36" fmla="*/ 125 w 125"/>
                  <a:gd name="T37" fmla="*/ 52 h 52"/>
                  <a:gd name="T38" fmla="*/ 0 w 125"/>
                  <a:gd name="T39" fmla="*/ 5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
                  <a:gd name="T61" fmla="*/ 0 h 52"/>
                  <a:gd name="T62" fmla="*/ 125 w 125"/>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52">
                    <a:moveTo>
                      <a:pt x="0" y="52"/>
                    </a:moveTo>
                    <a:lnTo>
                      <a:pt x="1" y="0"/>
                    </a:lnTo>
                    <a:lnTo>
                      <a:pt x="11" y="0"/>
                    </a:lnTo>
                    <a:lnTo>
                      <a:pt x="22" y="2"/>
                    </a:lnTo>
                    <a:lnTo>
                      <a:pt x="31" y="3"/>
                    </a:lnTo>
                    <a:lnTo>
                      <a:pt x="41" y="3"/>
                    </a:lnTo>
                    <a:lnTo>
                      <a:pt x="51" y="4"/>
                    </a:lnTo>
                    <a:lnTo>
                      <a:pt x="62" y="6"/>
                    </a:lnTo>
                    <a:lnTo>
                      <a:pt x="72" y="8"/>
                    </a:lnTo>
                    <a:lnTo>
                      <a:pt x="82" y="10"/>
                    </a:lnTo>
                    <a:lnTo>
                      <a:pt x="88" y="10"/>
                    </a:lnTo>
                    <a:lnTo>
                      <a:pt x="92" y="10"/>
                    </a:lnTo>
                    <a:lnTo>
                      <a:pt x="97" y="10"/>
                    </a:lnTo>
                    <a:lnTo>
                      <a:pt x="103" y="10"/>
                    </a:lnTo>
                    <a:lnTo>
                      <a:pt x="108" y="10"/>
                    </a:lnTo>
                    <a:lnTo>
                      <a:pt x="114" y="11"/>
                    </a:lnTo>
                    <a:lnTo>
                      <a:pt x="120" y="11"/>
                    </a:lnTo>
                    <a:lnTo>
                      <a:pt x="125" y="12"/>
                    </a:lnTo>
                    <a:lnTo>
                      <a:pt x="125" y="52"/>
                    </a:lnTo>
                    <a:lnTo>
                      <a:pt x="0" y="52"/>
                    </a:lnTo>
                    <a:close/>
                  </a:path>
                </a:pathLst>
              </a:custGeom>
              <a:solidFill>
                <a:srgbClr val="E2E5F9"/>
              </a:solidFill>
              <a:ln w="9525">
                <a:noFill/>
                <a:round/>
                <a:headEnd/>
                <a:tailEnd/>
              </a:ln>
            </p:spPr>
            <p:txBody>
              <a:bodyPr/>
              <a:lstStyle/>
              <a:p>
                <a:endParaRPr lang="en-US"/>
              </a:p>
            </p:txBody>
          </p:sp>
          <p:sp>
            <p:nvSpPr>
              <p:cNvPr id="527" name="Freeform 91"/>
              <p:cNvSpPr>
                <a:spLocks/>
              </p:cNvSpPr>
              <p:nvPr/>
            </p:nvSpPr>
            <p:spPr bwMode="auto">
              <a:xfrm>
                <a:off x="3851" y="3708"/>
                <a:ext cx="42" cy="14"/>
              </a:xfrm>
              <a:custGeom>
                <a:avLst/>
                <a:gdLst>
                  <a:gd name="T0" fmla="*/ 0 w 126"/>
                  <a:gd name="T1" fmla="*/ 40 h 40"/>
                  <a:gd name="T2" fmla="*/ 0 w 126"/>
                  <a:gd name="T3" fmla="*/ 0 h 40"/>
                  <a:gd name="T4" fmla="*/ 16 w 126"/>
                  <a:gd name="T5" fmla="*/ 0 h 40"/>
                  <a:gd name="T6" fmla="*/ 31 w 126"/>
                  <a:gd name="T7" fmla="*/ 0 h 40"/>
                  <a:gd name="T8" fmla="*/ 47 w 126"/>
                  <a:gd name="T9" fmla="*/ 0 h 40"/>
                  <a:gd name="T10" fmla="*/ 62 w 126"/>
                  <a:gd name="T11" fmla="*/ 0 h 40"/>
                  <a:gd name="T12" fmla="*/ 78 w 126"/>
                  <a:gd name="T13" fmla="*/ 0 h 40"/>
                  <a:gd name="T14" fmla="*/ 94 w 126"/>
                  <a:gd name="T15" fmla="*/ 0 h 40"/>
                  <a:gd name="T16" fmla="*/ 110 w 126"/>
                  <a:gd name="T17" fmla="*/ 0 h 40"/>
                  <a:gd name="T18" fmla="*/ 126 w 126"/>
                  <a:gd name="T19" fmla="*/ 0 h 40"/>
                  <a:gd name="T20" fmla="*/ 126 w 126"/>
                  <a:gd name="T21" fmla="*/ 40 h 40"/>
                  <a:gd name="T22" fmla="*/ 0 w 126"/>
                  <a:gd name="T23" fmla="*/ 4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40"/>
                  <a:gd name="T38" fmla="*/ 126 w 126"/>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40">
                    <a:moveTo>
                      <a:pt x="0" y="40"/>
                    </a:moveTo>
                    <a:lnTo>
                      <a:pt x="0" y="0"/>
                    </a:lnTo>
                    <a:lnTo>
                      <a:pt x="16" y="0"/>
                    </a:lnTo>
                    <a:lnTo>
                      <a:pt x="31" y="0"/>
                    </a:lnTo>
                    <a:lnTo>
                      <a:pt x="47" y="0"/>
                    </a:lnTo>
                    <a:lnTo>
                      <a:pt x="62" y="0"/>
                    </a:lnTo>
                    <a:lnTo>
                      <a:pt x="78" y="0"/>
                    </a:lnTo>
                    <a:lnTo>
                      <a:pt x="94" y="0"/>
                    </a:lnTo>
                    <a:lnTo>
                      <a:pt x="110" y="0"/>
                    </a:lnTo>
                    <a:lnTo>
                      <a:pt x="126" y="0"/>
                    </a:lnTo>
                    <a:lnTo>
                      <a:pt x="126" y="40"/>
                    </a:lnTo>
                    <a:lnTo>
                      <a:pt x="0" y="40"/>
                    </a:lnTo>
                    <a:close/>
                  </a:path>
                </a:pathLst>
              </a:custGeom>
              <a:solidFill>
                <a:srgbClr val="EFEFFF"/>
              </a:solidFill>
              <a:ln w="9525">
                <a:noFill/>
                <a:round/>
                <a:headEnd/>
                <a:tailEnd/>
              </a:ln>
            </p:spPr>
            <p:txBody>
              <a:bodyPr/>
              <a:lstStyle/>
              <a:p>
                <a:endParaRPr lang="en-US"/>
              </a:p>
            </p:txBody>
          </p:sp>
          <p:sp>
            <p:nvSpPr>
              <p:cNvPr id="528" name="Freeform 92"/>
              <p:cNvSpPr>
                <a:spLocks/>
              </p:cNvSpPr>
              <p:nvPr/>
            </p:nvSpPr>
            <p:spPr bwMode="auto">
              <a:xfrm>
                <a:off x="3893" y="3708"/>
                <a:ext cx="25" cy="15"/>
              </a:xfrm>
              <a:custGeom>
                <a:avLst/>
                <a:gdLst>
                  <a:gd name="T0" fmla="*/ 0 w 74"/>
                  <a:gd name="T1" fmla="*/ 40 h 43"/>
                  <a:gd name="T2" fmla="*/ 0 w 74"/>
                  <a:gd name="T3" fmla="*/ 0 h 43"/>
                  <a:gd name="T4" fmla="*/ 10 w 74"/>
                  <a:gd name="T5" fmla="*/ 0 h 43"/>
                  <a:gd name="T6" fmla="*/ 19 w 74"/>
                  <a:gd name="T7" fmla="*/ 0 h 43"/>
                  <a:gd name="T8" fmla="*/ 30 w 74"/>
                  <a:gd name="T9" fmla="*/ 1 h 43"/>
                  <a:gd name="T10" fmla="*/ 39 w 74"/>
                  <a:gd name="T11" fmla="*/ 1 h 43"/>
                  <a:gd name="T12" fmla="*/ 48 w 74"/>
                  <a:gd name="T13" fmla="*/ 3 h 43"/>
                  <a:gd name="T14" fmla="*/ 57 w 74"/>
                  <a:gd name="T15" fmla="*/ 4 h 43"/>
                  <a:gd name="T16" fmla="*/ 66 w 74"/>
                  <a:gd name="T17" fmla="*/ 4 h 43"/>
                  <a:gd name="T18" fmla="*/ 74 w 74"/>
                  <a:gd name="T19" fmla="*/ 5 h 43"/>
                  <a:gd name="T20" fmla="*/ 74 w 74"/>
                  <a:gd name="T21" fmla="*/ 43 h 43"/>
                  <a:gd name="T22" fmla="*/ 0 w 74"/>
                  <a:gd name="T23" fmla="*/ 4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43"/>
                  <a:gd name="T38" fmla="*/ 74 w 7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43">
                    <a:moveTo>
                      <a:pt x="0" y="40"/>
                    </a:moveTo>
                    <a:lnTo>
                      <a:pt x="0" y="0"/>
                    </a:lnTo>
                    <a:lnTo>
                      <a:pt x="10" y="0"/>
                    </a:lnTo>
                    <a:lnTo>
                      <a:pt x="19" y="0"/>
                    </a:lnTo>
                    <a:lnTo>
                      <a:pt x="30" y="1"/>
                    </a:lnTo>
                    <a:lnTo>
                      <a:pt x="39" y="1"/>
                    </a:lnTo>
                    <a:lnTo>
                      <a:pt x="48" y="3"/>
                    </a:lnTo>
                    <a:lnTo>
                      <a:pt x="57" y="4"/>
                    </a:lnTo>
                    <a:lnTo>
                      <a:pt x="66" y="4"/>
                    </a:lnTo>
                    <a:lnTo>
                      <a:pt x="74" y="5"/>
                    </a:lnTo>
                    <a:lnTo>
                      <a:pt x="74" y="43"/>
                    </a:lnTo>
                    <a:lnTo>
                      <a:pt x="0" y="40"/>
                    </a:lnTo>
                    <a:close/>
                  </a:path>
                </a:pathLst>
              </a:custGeom>
              <a:solidFill>
                <a:srgbClr val="EFEFFF"/>
              </a:solidFill>
              <a:ln w="9525">
                <a:noFill/>
                <a:round/>
                <a:headEnd/>
                <a:tailEnd/>
              </a:ln>
            </p:spPr>
            <p:txBody>
              <a:bodyPr/>
              <a:lstStyle/>
              <a:p>
                <a:endParaRPr lang="en-US"/>
              </a:p>
            </p:txBody>
          </p:sp>
          <p:sp>
            <p:nvSpPr>
              <p:cNvPr id="529" name="Freeform 93"/>
              <p:cNvSpPr>
                <a:spLocks/>
              </p:cNvSpPr>
              <p:nvPr/>
            </p:nvSpPr>
            <p:spPr bwMode="auto">
              <a:xfrm>
                <a:off x="3747" y="3013"/>
                <a:ext cx="86" cy="101"/>
              </a:xfrm>
              <a:custGeom>
                <a:avLst/>
                <a:gdLst>
                  <a:gd name="T0" fmla="*/ 256 w 256"/>
                  <a:gd name="T1" fmla="*/ 288 h 305"/>
                  <a:gd name="T2" fmla="*/ 253 w 256"/>
                  <a:gd name="T3" fmla="*/ 277 h 305"/>
                  <a:gd name="T4" fmla="*/ 248 w 256"/>
                  <a:gd name="T5" fmla="*/ 259 h 305"/>
                  <a:gd name="T6" fmla="*/ 241 w 256"/>
                  <a:gd name="T7" fmla="*/ 237 h 305"/>
                  <a:gd name="T8" fmla="*/ 234 w 256"/>
                  <a:gd name="T9" fmla="*/ 210 h 305"/>
                  <a:gd name="T10" fmla="*/ 223 w 256"/>
                  <a:gd name="T11" fmla="*/ 181 h 305"/>
                  <a:gd name="T12" fmla="*/ 211 w 256"/>
                  <a:gd name="T13" fmla="*/ 152 h 305"/>
                  <a:gd name="T14" fmla="*/ 196 w 256"/>
                  <a:gd name="T15" fmla="*/ 121 h 305"/>
                  <a:gd name="T16" fmla="*/ 178 w 256"/>
                  <a:gd name="T17" fmla="*/ 92 h 305"/>
                  <a:gd name="T18" fmla="*/ 157 w 256"/>
                  <a:gd name="T19" fmla="*/ 66 h 305"/>
                  <a:gd name="T20" fmla="*/ 134 w 256"/>
                  <a:gd name="T21" fmla="*/ 44 h 305"/>
                  <a:gd name="T22" fmla="*/ 109 w 256"/>
                  <a:gd name="T23" fmla="*/ 26 h 305"/>
                  <a:gd name="T24" fmla="*/ 86 w 256"/>
                  <a:gd name="T25" fmla="*/ 12 h 305"/>
                  <a:gd name="T26" fmla="*/ 62 w 256"/>
                  <a:gd name="T27" fmla="*/ 3 h 305"/>
                  <a:gd name="T28" fmla="*/ 43 w 256"/>
                  <a:gd name="T29" fmla="*/ 0 h 305"/>
                  <a:gd name="T30" fmla="*/ 26 w 256"/>
                  <a:gd name="T31" fmla="*/ 4 h 305"/>
                  <a:gd name="T32" fmla="*/ 13 w 256"/>
                  <a:gd name="T33" fmla="*/ 14 h 305"/>
                  <a:gd name="T34" fmla="*/ 5 w 256"/>
                  <a:gd name="T35" fmla="*/ 29 h 305"/>
                  <a:gd name="T36" fmla="*/ 0 w 256"/>
                  <a:gd name="T37" fmla="*/ 42 h 305"/>
                  <a:gd name="T38" fmla="*/ 0 w 256"/>
                  <a:gd name="T39" fmla="*/ 52 h 305"/>
                  <a:gd name="T40" fmla="*/ 4 w 256"/>
                  <a:gd name="T41" fmla="*/ 64 h 305"/>
                  <a:gd name="T42" fmla="*/ 12 w 256"/>
                  <a:gd name="T43" fmla="*/ 73 h 305"/>
                  <a:gd name="T44" fmla="*/ 26 w 256"/>
                  <a:gd name="T45" fmla="*/ 83 h 305"/>
                  <a:gd name="T46" fmla="*/ 47 w 256"/>
                  <a:gd name="T47" fmla="*/ 93 h 305"/>
                  <a:gd name="T48" fmla="*/ 73 w 256"/>
                  <a:gd name="T49" fmla="*/ 105 h 305"/>
                  <a:gd name="T50" fmla="*/ 99 w 256"/>
                  <a:gd name="T51" fmla="*/ 121 h 305"/>
                  <a:gd name="T52" fmla="*/ 121 w 256"/>
                  <a:gd name="T53" fmla="*/ 137 h 305"/>
                  <a:gd name="T54" fmla="*/ 138 w 256"/>
                  <a:gd name="T55" fmla="*/ 158 h 305"/>
                  <a:gd name="T56" fmla="*/ 151 w 256"/>
                  <a:gd name="T57" fmla="*/ 180 h 305"/>
                  <a:gd name="T58" fmla="*/ 161 w 256"/>
                  <a:gd name="T59" fmla="*/ 204 h 305"/>
                  <a:gd name="T60" fmla="*/ 169 w 256"/>
                  <a:gd name="T61" fmla="*/ 226 h 305"/>
                  <a:gd name="T62" fmla="*/ 174 w 256"/>
                  <a:gd name="T63" fmla="*/ 248 h 305"/>
                  <a:gd name="T64" fmla="*/ 178 w 256"/>
                  <a:gd name="T65" fmla="*/ 268 h 305"/>
                  <a:gd name="T66" fmla="*/ 183 w 256"/>
                  <a:gd name="T67" fmla="*/ 285 h 305"/>
                  <a:gd name="T68" fmla="*/ 193 w 256"/>
                  <a:gd name="T69" fmla="*/ 297 h 305"/>
                  <a:gd name="T70" fmla="*/ 206 w 256"/>
                  <a:gd name="T71" fmla="*/ 303 h 305"/>
                  <a:gd name="T72" fmla="*/ 221 w 256"/>
                  <a:gd name="T73" fmla="*/ 305 h 305"/>
                  <a:gd name="T74" fmla="*/ 235 w 256"/>
                  <a:gd name="T75" fmla="*/ 305 h 305"/>
                  <a:gd name="T76" fmla="*/ 246 w 256"/>
                  <a:gd name="T77" fmla="*/ 301 h 305"/>
                  <a:gd name="T78" fmla="*/ 254 w 256"/>
                  <a:gd name="T79" fmla="*/ 294 h 305"/>
                  <a:gd name="T80" fmla="*/ 256 w 256"/>
                  <a:gd name="T81" fmla="*/ 288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5"/>
                  <a:gd name="T125" fmla="*/ 256 w 256"/>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5">
                    <a:moveTo>
                      <a:pt x="256" y="288"/>
                    </a:moveTo>
                    <a:lnTo>
                      <a:pt x="253" y="277"/>
                    </a:lnTo>
                    <a:lnTo>
                      <a:pt x="248" y="259"/>
                    </a:lnTo>
                    <a:lnTo>
                      <a:pt x="241" y="237"/>
                    </a:lnTo>
                    <a:lnTo>
                      <a:pt x="234" y="210"/>
                    </a:lnTo>
                    <a:lnTo>
                      <a:pt x="223" y="181"/>
                    </a:lnTo>
                    <a:lnTo>
                      <a:pt x="211" y="152"/>
                    </a:lnTo>
                    <a:lnTo>
                      <a:pt x="196" y="121"/>
                    </a:lnTo>
                    <a:lnTo>
                      <a:pt x="178" y="92"/>
                    </a:lnTo>
                    <a:lnTo>
                      <a:pt x="157" y="66"/>
                    </a:lnTo>
                    <a:lnTo>
                      <a:pt x="134" y="44"/>
                    </a:lnTo>
                    <a:lnTo>
                      <a:pt x="109" y="26"/>
                    </a:lnTo>
                    <a:lnTo>
                      <a:pt x="86" y="12"/>
                    </a:lnTo>
                    <a:lnTo>
                      <a:pt x="62" y="3"/>
                    </a:lnTo>
                    <a:lnTo>
                      <a:pt x="43" y="0"/>
                    </a:lnTo>
                    <a:lnTo>
                      <a:pt x="26" y="4"/>
                    </a:lnTo>
                    <a:lnTo>
                      <a:pt x="13" y="14"/>
                    </a:lnTo>
                    <a:lnTo>
                      <a:pt x="5" y="29"/>
                    </a:lnTo>
                    <a:lnTo>
                      <a:pt x="0" y="42"/>
                    </a:lnTo>
                    <a:lnTo>
                      <a:pt x="0" y="52"/>
                    </a:lnTo>
                    <a:lnTo>
                      <a:pt x="4" y="64"/>
                    </a:lnTo>
                    <a:lnTo>
                      <a:pt x="12" y="73"/>
                    </a:lnTo>
                    <a:lnTo>
                      <a:pt x="26" y="83"/>
                    </a:lnTo>
                    <a:lnTo>
                      <a:pt x="47" y="93"/>
                    </a:lnTo>
                    <a:lnTo>
                      <a:pt x="73" y="105"/>
                    </a:lnTo>
                    <a:lnTo>
                      <a:pt x="99" y="121"/>
                    </a:lnTo>
                    <a:lnTo>
                      <a:pt x="121" y="137"/>
                    </a:lnTo>
                    <a:lnTo>
                      <a:pt x="138" y="158"/>
                    </a:lnTo>
                    <a:lnTo>
                      <a:pt x="151" y="180"/>
                    </a:lnTo>
                    <a:lnTo>
                      <a:pt x="161" y="204"/>
                    </a:lnTo>
                    <a:lnTo>
                      <a:pt x="169" y="226"/>
                    </a:lnTo>
                    <a:lnTo>
                      <a:pt x="174" y="248"/>
                    </a:lnTo>
                    <a:lnTo>
                      <a:pt x="178" y="268"/>
                    </a:lnTo>
                    <a:lnTo>
                      <a:pt x="183" y="285"/>
                    </a:lnTo>
                    <a:lnTo>
                      <a:pt x="193" y="297"/>
                    </a:lnTo>
                    <a:lnTo>
                      <a:pt x="206" y="303"/>
                    </a:lnTo>
                    <a:lnTo>
                      <a:pt x="221" y="305"/>
                    </a:lnTo>
                    <a:lnTo>
                      <a:pt x="235" y="305"/>
                    </a:lnTo>
                    <a:lnTo>
                      <a:pt x="246" y="301"/>
                    </a:lnTo>
                    <a:lnTo>
                      <a:pt x="254" y="294"/>
                    </a:lnTo>
                    <a:lnTo>
                      <a:pt x="256" y="288"/>
                    </a:lnTo>
                    <a:close/>
                  </a:path>
                </a:pathLst>
              </a:custGeom>
              <a:solidFill>
                <a:srgbClr val="5E9EFF"/>
              </a:solidFill>
              <a:ln w="9525">
                <a:noFill/>
                <a:round/>
                <a:headEnd/>
                <a:tailEnd/>
              </a:ln>
            </p:spPr>
            <p:txBody>
              <a:bodyPr/>
              <a:lstStyle/>
              <a:p>
                <a:endParaRPr lang="en-US"/>
              </a:p>
            </p:txBody>
          </p:sp>
          <p:sp>
            <p:nvSpPr>
              <p:cNvPr id="530" name="Freeform 94"/>
              <p:cNvSpPr>
                <a:spLocks/>
              </p:cNvSpPr>
              <p:nvPr/>
            </p:nvSpPr>
            <p:spPr bwMode="auto">
              <a:xfrm>
                <a:off x="3524" y="2998"/>
                <a:ext cx="22" cy="126"/>
              </a:xfrm>
              <a:custGeom>
                <a:avLst/>
                <a:gdLst>
                  <a:gd name="T0" fmla="*/ 52 w 64"/>
                  <a:gd name="T1" fmla="*/ 0 h 377"/>
                  <a:gd name="T2" fmla="*/ 42 w 64"/>
                  <a:gd name="T3" fmla="*/ 3 h 377"/>
                  <a:gd name="T4" fmla="*/ 33 w 64"/>
                  <a:gd name="T5" fmla="*/ 8 h 377"/>
                  <a:gd name="T6" fmla="*/ 24 w 64"/>
                  <a:gd name="T7" fmla="*/ 16 h 377"/>
                  <a:gd name="T8" fmla="*/ 15 w 64"/>
                  <a:gd name="T9" fmla="*/ 26 h 377"/>
                  <a:gd name="T10" fmla="*/ 8 w 64"/>
                  <a:gd name="T11" fmla="*/ 41 h 377"/>
                  <a:gd name="T12" fmla="*/ 3 w 64"/>
                  <a:gd name="T13" fmla="*/ 59 h 377"/>
                  <a:gd name="T14" fmla="*/ 0 w 64"/>
                  <a:gd name="T15" fmla="*/ 81 h 377"/>
                  <a:gd name="T16" fmla="*/ 0 w 64"/>
                  <a:gd name="T17" fmla="*/ 109 h 377"/>
                  <a:gd name="T18" fmla="*/ 2 w 64"/>
                  <a:gd name="T19" fmla="*/ 147 h 377"/>
                  <a:gd name="T20" fmla="*/ 4 w 64"/>
                  <a:gd name="T21" fmla="*/ 193 h 377"/>
                  <a:gd name="T22" fmla="*/ 6 w 64"/>
                  <a:gd name="T23" fmla="*/ 243 h 377"/>
                  <a:gd name="T24" fmla="*/ 8 w 64"/>
                  <a:gd name="T25" fmla="*/ 291 h 377"/>
                  <a:gd name="T26" fmla="*/ 12 w 64"/>
                  <a:gd name="T27" fmla="*/ 333 h 377"/>
                  <a:gd name="T28" fmla="*/ 19 w 64"/>
                  <a:gd name="T29" fmla="*/ 363 h 377"/>
                  <a:gd name="T30" fmla="*/ 28 w 64"/>
                  <a:gd name="T31" fmla="*/ 377 h 377"/>
                  <a:gd name="T32" fmla="*/ 41 w 64"/>
                  <a:gd name="T33" fmla="*/ 371 h 377"/>
                  <a:gd name="T34" fmla="*/ 52 w 64"/>
                  <a:gd name="T35" fmla="*/ 349 h 377"/>
                  <a:gd name="T36" fmla="*/ 59 w 64"/>
                  <a:gd name="T37" fmla="*/ 320 h 377"/>
                  <a:gd name="T38" fmla="*/ 61 w 64"/>
                  <a:gd name="T39" fmla="*/ 289 h 377"/>
                  <a:gd name="T40" fmla="*/ 61 w 64"/>
                  <a:gd name="T41" fmla="*/ 256 h 377"/>
                  <a:gd name="T42" fmla="*/ 59 w 64"/>
                  <a:gd name="T43" fmla="*/ 222 h 377"/>
                  <a:gd name="T44" fmla="*/ 56 w 64"/>
                  <a:gd name="T45" fmla="*/ 190 h 377"/>
                  <a:gd name="T46" fmla="*/ 54 w 64"/>
                  <a:gd name="T47" fmla="*/ 160 h 377"/>
                  <a:gd name="T48" fmla="*/ 52 w 64"/>
                  <a:gd name="T49" fmla="*/ 135 h 377"/>
                  <a:gd name="T50" fmla="*/ 56 w 64"/>
                  <a:gd name="T51" fmla="*/ 88 h 377"/>
                  <a:gd name="T52" fmla="*/ 63 w 64"/>
                  <a:gd name="T53" fmla="*/ 43 h 377"/>
                  <a:gd name="T54" fmla="*/ 64 w 64"/>
                  <a:gd name="T55" fmla="*/ 11 h 377"/>
                  <a:gd name="T56" fmla="*/ 52 w 64"/>
                  <a:gd name="T57" fmla="*/ 0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377"/>
                  <a:gd name="T89" fmla="*/ 64 w 64"/>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377">
                    <a:moveTo>
                      <a:pt x="52" y="0"/>
                    </a:moveTo>
                    <a:lnTo>
                      <a:pt x="42" y="3"/>
                    </a:lnTo>
                    <a:lnTo>
                      <a:pt x="33" y="8"/>
                    </a:lnTo>
                    <a:lnTo>
                      <a:pt x="24" y="16"/>
                    </a:lnTo>
                    <a:lnTo>
                      <a:pt x="15" y="26"/>
                    </a:lnTo>
                    <a:lnTo>
                      <a:pt x="8" y="41"/>
                    </a:lnTo>
                    <a:lnTo>
                      <a:pt x="3" y="59"/>
                    </a:lnTo>
                    <a:lnTo>
                      <a:pt x="0" y="81"/>
                    </a:lnTo>
                    <a:lnTo>
                      <a:pt x="0" y="109"/>
                    </a:lnTo>
                    <a:lnTo>
                      <a:pt x="2" y="147"/>
                    </a:lnTo>
                    <a:lnTo>
                      <a:pt x="4" y="193"/>
                    </a:lnTo>
                    <a:lnTo>
                      <a:pt x="6" y="243"/>
                    </a:lnTo>
                    <a:lnTo>
                      <a:pt x="8" y="291"/>
                    </a:lnTo>
                    <a:lnTo>
                      <a:pt x="12" y="333"/>
                    </a:lnTo>
                    <a:lnTo>
                      <a:pt x="19" y="363"/>
                    </a:lnTo>
                    <a:lnTo>
                      <a:pt x="28" y="377"/>
                    </a:lnTo>
                    <a:lnTo>
                      <a:pt x="41" y="371"/>
                    </a:lnTo>
                    <a:lnTo>
                      <a:pt x="52" y="349"/>
                    </a:lnTo>
                    <a:lnTo>
                      <a:pt x="59" y="320"/>
                    </a:lnTo>
                    <a:lnTo>
                      <a:pt x="61" y="289"/>
                    </a:lnTo>
                    <a:lnTo>
                      <a:pt x="61" y="256"/>
                    </a:lnTo>
                    <a:lnTo>
                      <a:pt x="59" y="222"/>
                    </a:lnTo>
                    <a:lnTo>
                      <a:pt x="56" y="190"/>
                    </a:lnTo>
                    <a:lnTo>
                      <a:pt x="54" y="160"/>
                    </a:lnTo>
                    <a:lnTo>
                      <a:pt x="52" y="135"/>
                    </a:lnTo>
                    <a:lnTo>
                      <a:pt x="56" y="88"/>
                    </a:lnTo>
                    <a:lnTo>
                      <a:pt x="63" y="43"/>
                    </a:lnTo>
                    <a:lnTo>
                      <a:pt x="64" y="11"/>
                    </a:lnTo>
                    <a:lnTo>
                      <a:pt x="52" y="0"/>
                    </a:lnTo>
                    <a:close/>
                  </a:path>
                </a:pathLst>
              </a:custGeom>
              <a:solidFill>
                <a:srgbClr val="B5F7EA"/>
              </a:solidFill>
              <a:ln w="9525">
                <a:noFill/>
                <a:round/>
                <a:headEnd/>
                <a:tailEnd/>
              </a:ln>
            </p:spPr>
            <p:txBody>
              <a:bodyPr/>
              <a:lstStyle/>
              <a:p>
                <a:endParaRPr lang="en-US"/>
              </a:p>
            </p:txBody>
          </p:sp>
          <p:sp>
            <p:nvSpPr>
              <p:cNvPr id="531" name="Freeform 95"/>
              <p:cNvSpPr>
                <a:spLocks/>
              </p:cNvSpPr>
              <p:nvPr/>
            </p:nvSpPr>
            <p:spPr bwMode="auto">
              <a:xfrm>
                <a:off x="3628" y="3516"/>
                <a:ext cx="48" cy="176"/>
              </a:xfrm>
              <a:custGeom>
                <a:avLst/>
                <a:gdLst>
                  <a:gd name="T0" fmla="*/ 16 w 145"/>
                  <a:gd name="T1" fmla="*/ 2 h 528"/>
                  <a:gd name="T2" fmla="*/ 2 w 145"/>
                  <a:gd name="T3" fmla="*/ 0 h 528"/>
                  <a:gd name="T4" fmla="*/ 0 w 145"/>
                  <a:gd name="T5" fmla="*/ 6 h 528"/>
                  <a:gd name="T6" fmla="*/ 9 w 145"/>
                  <a:gd name="T7" fmla="*/ 17 h 528"/>
                  <a:gd name="T8" fmla="*/ 25 w 145"/>
                  <a:gd name="T9" fmla="*/ 37 h 528"/>
                  <a:gd name="T10" fmla="*/ 43 w 145"/>
                  <a:gd name="T11" fmla="*/ 65 h 528"/>
                  <a:gd name="T12" fmla="*/ 62 w 145"/>
                  <a:gd name="T13" fmla="*/ 103 h 528"/>
                  <a:gd name="T14" fmla="*/ 77 w 145"/>
                  <a:gd name="T15" fmla="*/ 152 h 528"/>
                  <a:gd name="T16" fmla="*/ 86 w 145"/>
                  <a:gd name="T17" fmla="*/ 214 h 528"/>
                  <a:gd name="T18" fmla="*/ 88 w 145"/>
                  <a:gd name="T19" fmla="*/ 337 h 528"/>
                  <a:gd name="T20" fmla="*/ 83 w 145"/>
                  <a:gd name="T21" fmla="*/ 428 h 528"/>
                  <a:gd name="T22" fmla="*/ 77 w 145"/>
                  <a:gd name="T23" fmla="*/ 487 h 528"/>
                  <a:gd name="T24" fmla="*/ 72 w 145"/>
                  <a:gd name="T25" fmla="*/ 519 h 528"/>
                  <a:gd name="T26" fmla="*/ 73 w 145"/>
                  <a:gd name="T27" fmla="*/ 524 h 528"/>
                  <a:gd name="T28" fmla="*/ 81 w 145"/>
                  <a:gd name="T29" fmla="*/ 528 h 528"/>
                  <a:gd name="T30" fmla="*/ 92 w 145"/>
                  <a:gd name="T31" fmla="*/ 528 h 528"/>
                  <a:gd name="T32" fmla="*/ 107 w 145"/>
                  <a:gd name="T33" fmla="*/ 524 h 528"/>
                  <a:gd name="T34" fmla="*/ 121 w 145"/>
                  <a:gd name="T35" fmla="*/ 519 h 528"/>
                  <a:gd name="T36" fmla="*/ 134 w 145"/>
                  <a:gd name="T37" fmla="*/ 509 h 528"/>
                  <a:gd name="T38" fmla="*/ 141 w 145"/>
                  <a:gd name="T39" fmla="*/ 498 h 528"/>
                  <a:gd name="T40" fmla="*/ 145 w 145"/>
                  <a:gd name="T41" fmla="*/ 482 h 528"/>
                  <a:gd name="T42" fmla="*/ 145 w 145"/>
                  <a:gd name="T43" fmla="*/ 434 h 528"/>
                  <a:gd name="T44" fmla="*/ 143 w 145"/>
                  <a:gd name="T45" fmla="*/ 362 h 528"/>
                  <a:gd name="T46" fmla="*/ 135 w 145"/>
                  <a:gd name="T47" fmla="*/ 274 h 528"/>
                  <a:gd name="T48" fmla="*/ 119 w 145"/>
                  <a:gd name="T49" fmla="*/ 175 h 528"/>
                  <a:gd name="T50" fmla="*/ 110 w 145"/>
                  <a:gd name="T51" fmla="*/ 130 h 528"/>
                  <a:gd name="T52" fmla="*/ 101 w 145"/>
                  <a:gd name="T53" fmla="*/ 92 h 528"/>
                  <a:gd name="T54" fmla="*/ 91 w 145"/>
                  <a:gd name="T55" fmla="*/ 64 h 528"/>
                  <a:gd name="T56" fmla="*/ 81 w 145"/>
                  <a:gd name="T57" fmla="*/ 42 h 528"/>
                  <a:gd name="T58" fmla="*/ 69 w 145"/>
                  <a:gd name="T59" fmla="*/ 25 h 528"/>
                  <a:gd name="T60" fmla="*/ 53 w 145"/>
                  <a:gd name="T61" fmla="*/ 13 h 528"/>
                  <a:gd name="T62" fmla="*/ 37 w 145"/>
                  <a:gd name="T63" fmla="*/ 7 h 528"/>
                  <a:gd name="T64" fmla="*/ 16 w 145"/>
                  <a:gd name="T65" fmla="*/ 2 h 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528"/>
                  <a:gd name="T101" fmla="*/ 145 w 145"/>
                  <a:gd name="T102" fmla="*/ 528 h 5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528">
                    <a:moveTo>
                      <a:pt x="16" y="2"/>
                    </a:moveTo>
                    <a:lnTo>
                      <a:pt x="2" y="0"/>
                    </a:lnTo>
                    <a:lnTo>
                      <a:pt x="0" y="6"/>
                    </a:lnTo>
                    <a:lnTo>
                      <a:pt x="9" y="17"/>
                    </a:lnTo>
                    <a:lnTo>
                      <a:pt x="25" y="37"/>
                    </a:lnTo>
                    <a:lnTo>
                      <a:pt x="43" y="65"/>
                    </a:lnTo>
                    <a:lnTo>
                      <a:pt x="62" y="103"/>
                    </a:lnTo>
                    <a:lnTo>
                      <a:pt x="77" y="152"/>
                    </a:lnTo>
                    <a:lnTo>
                      <a:pt x="86" y="214"/>
                    </a:lnTo>
                    <a:lnTo>
                      <a:pt x="88" y="337"/>
                    </a:lnTo>
                    <a:lnTo>
                      <a:pt x="83" y="428"/>
                    </a:lnTo>
                    <a:lnTo>
                      <a:pt x="77" y="487"/>
                    </a:lnTo>
                    <a:lnTo>
                      <a:pt x="72" y="519"/>
                    </a:lnTo>
                    <a:lnTo>
                      <a:pt x="73" y="524"/>
                    </a:lnTo>
                    <a:lnTo>
                      <a:pt x="81" y="528"/>
                    </a:lnTo>
                    <a:lnTo>
                      <a:pt x="92" y="528"/>
                    </a:lnTo>
                    <a:lnTo>
                      <a:pt x="107" y="524"/>
                    </a:lnTo>
                    <a:lnTo>
                      <a:pt x="121" y="519"/>
                    </a:lnTo>
                    <a:lnTo>
                      <a:pt x="134" y="509"/>
                    </a:lnTo>
                    <a:lnTo>
                      <a:pt x="141" y="498"/>
                    </a:lnTo>
                    <a:lnTo>
                      <a:pt x="145" y="482"/>
                    </a:lnTo>
                    <a:lnTo>
                      <a:pt x="145" y="434"/>
                    </a:lnTo>
                    <a:lnTo>
                      <a:pt x="143" y="362"/>
                    </a:lnTo>
                    <a:lnTo>
                      <a:pt x="135" y="274"/>
                    </a:lnTo>
                    <a:lnTo>
                      <a:pt x="119" y="175"/>
                    </a:lnTo>
                    <a:lnTo>
                      <a:pt x="110" y="130"/>
                    </a:lnTo>
                    <a:lnTo>
                      <a:pt x="101" y="92"/>
                    </a:lnTo>
                    <a:lnTo>
                      <a:pt x="91" y="64"/>
                    </a:lnTo>
                    <a:lnTo>
                      <a:pt x="81" y="42"/>
                    </a:lnTo>
                    <a:lnTo>
                      <a:pt x="69" y="25"/>
                    </a:lnTo>
                    <a:lnTo>
                      <a:pt x="53" y="13"/>
                    </a:lnTo>
                    <a:lnTo>
                      <a:pt x="37" y="7"/>
                    </a:lnTo>
                    <a:lnTo>
                      <a:pt x="16" y="2"/>
                    </a:lnTo>
                    <a:close/>
                  </a:path>
                </a:pathLst>
              </a:custGeom>
              <a:solidFill>
                <a:srgbClr val="1EDDFF"/>
              </a:solidFill>
              <a:ln w="9525">
                <a:noFill/>
                <a:round/>
                <a:headEnd/>
                <a:tailEnd/>
              </a:ln>
            </p:spPr>
            <p:txBody>
              <a:bodyPr/>
              <a:lstStyle/>
              <a:p>
                <a:endParaRPr lang="en-US"/>
              </a:p>
            </p:txBody>
          </p:sp>
          <p:sp>
            <p:nvSpPr>
              <p:cNvPr id="532" name="Rectangle 96"/>
              <p:cNvSpPr>
                <a:spLocks noChangeArrowheads="1"/>
              </p:cNvSpPr>
              <p:nvPr/>
            </p:nvSpPr>
            <p:spPr bwMode="auto">
              <a:xfrm>
                <a:off x="3818" y="3499"/>
                <a:ext cx="55" cy="11"/>
              </a:xfrm>
              <a:prstGeom prst="rect">
                <a:avLst/>
              </a:prstGeom>
              <a:solidFill>
                <a:srgbClr val="000000"/>
              </a:solidFill>
              <a:ln w="9525">
                <a:noFill/>
                <a:miter lim="800000"/>
                <a:headEnd/>
                <a:tailEnd/>
              </a:ln>
            </p:spPr>
            <p:txBody>
              <a:bodyPr/>
              <a:lstStyle/>
              <a:p>
                <a:endParaRPr lang="en-US"/>
              </a:p>
            </p:txBody>
          </p:sp>
          <p:sp>
            <p:nvSpPr>
              <p:cNvPr id="533" name="Rectangle 97"/>
              <p:cNvSpPr>
                <a:spLocks noChangeArrowheads="1"/>
              </p:cNvSpPr>
              <p:nvPr/>
            </p:nvSpPr>
            <p:spPr bwMode="auto">
              <a:xfrm>
                <a:off x="3818" y="3480"/>
                <a:ext cx="55" cy="11"/>
              </a:xfrm>
              <a:prstGeom prst="rect">
                <a:avLst/>
              </a:prstGeom>
              <a:solidFill>
                <a:srgbClr val="000000"/>
              </a:solidFill>
              <a:ln w="9525">
                <a:noFill/>
                <a:miter lim="800000"/>
                <a:headEnd/>
                <a:tailEnd/>
              </a:ln>
            </p:spPr>
            <p:txBody>
              <a:bodyPr/>
              <a:lstStyle/>
              <a:p>
                <a:endParaRPr lang="en-US"/>
              </a:p>
            </p:txBody>
          </p:sp>
          <p:sp>
            <p:nvSpPr>
              <p:cNvPr id="534" name="Rectangle 98"/>
              <p:cNvSpPr>
                <a:spLocks noChangeArrowheads="1"/>
              </p:cNvSpPr>
              <p:nvPr/>
            </p:nvSpPr>
            <p:spPr bwMode="auto">
              <a:xfrm>
                <a:off x="3818" y="3461"/>
                <a:ext cx="55" cy="11"/>
              </a:xfrm>
              <a:prstGeom prst="rect">
                <a:avLst/>
              </a:prstGeom>
              <a:solidFill>
                <a:srgbClr val="000000"/>
              </a:solidFill>
              <a:ln w="9525">
                <a:noFill/>
                <a:miter lim="800000"/>
                <a:headEnd/>
                <a:tailEnd/>
              </a:ln>
            </p:spPr>
            <p:txBody>
              <a:bodyPr/>
              <a:lstStyle/>
              <a:p>
                <a:endParaRPr lang="en-US"/>
              </a:p>
            </p:txBody>
          </p:sp>
          <p:sp>
            <p:nvSpPr>
              <p:cNvPr id="535" name="Rectangle 99"/>
              <p:cNvSpPr>
                <a:spLocks noChangeArrowheads="1"/>
              </p:cNvSpPr>
              <p:nvPr/>
            </p:nvSpPr>
            <p:spPr bwMode="auto">
              <a:xfrm>
                <a:off x="3818" y="3441"/>
                <a:ext cx="55" cy="11"/>
              </a:xfrm>
              <a:prstGeom prst="rect">
                <a:avLst/>
              </a:prstGeom>
              <a:solidFill>
                <a:srgbClr val="000000"/>
              </a:solidFill>
              <a:ln w="9525">
                <a:noFill/>
                <a:miter lim="800000"/>
                <a:headEnd/>
                <a:tailEnd/>
              </a:ln>
            </p:spPr>
            <p:txBody>
              <a:bodyPr/>
              <a:lstStyle/>
              <a:p>
                <a:endParaRPr lang="en-US"/>
              </a:p>
            </p:txBody>
          </p:sp>
          <p:sp>
            <p:nvSpPr>
              <p:cNvPr id="536" name="Rectangle 100"/>
              <p:cNvSpPr>
                <a:spLocks noChangeArrowheads="1"/>
              </p:cNvSpPr>
              <p:nvPr/>
            </p:nvSpPr>
            <p:spPr bwMode="auto">
              <a:xfrm>
                <a:off x="3818" y="3421"/>
                <a:ext cx="55" cy="10"/>
              </a:xfrm>
              <a:prstGeom prst="rect">
                <a:avLst/>
              </a:prstGeom>
              <a:solidFill>
                <a:srgbClr val="000000"/>
              </a:solidFill>
              <a:ln w="9525">
                <a:noFill/>
                <a:miter lim="800000"/>
                <a:headEnd/>
                <a:tailEnd/>
              </a:ln>
            </p:spPr>
            <p:txBody>
              <a:bodyPr/>
              <a:lstStyle/>
              <a:p>
                <a:endParaRPr lang="en-US"/>
              </a:p>
            </p:txBody>
          </p:sp>
          <p:sp>
            <p:nvSpPr>
              <p:cNvPr id="537" name="Rectangle 101"/>
              <p:cNvSpPr>
                <a:spLocks noChangeArrowheads="1"/>
              </p:cNvSpPr>
              <p:nvPr/>
            </p:nvSpPr>
            <p:spPr bwMode="auto">
              <a:xfrm>
                <a:off x="3818" y="3399"/>
                <a:ext cx="55" cy="10"/>
              </a:xfrm>
              <a:prstGeom prst="rect">
                <a:avLst/>
              </a:prstGeom>
              <a:solidFill>
                <a:srgbClr val="000000"/>
              </a:solidFill>
              <a:ln w="9525">
                <a:noFill/>
                <a:miter lim="800000"/>
                <a:headEnd/>
                <a:tailEnd/>
              </a:ln>
            </p:spPr>
            <p:txBody>
              <a:bodyPr/>
              <a:lstStyle/>
              <a:p>
                <a:endParaRPr lang="en-US"/>
              </a:p>
            </p:txBody>
          </p:sp>
          <p:sp>
            <p:nvSpPr>
              <p:cNvPr id="538" name="Rectangle 102"/>
              <p:cNvSpPr>
                <a:spLocks noChangeArrowheads="1"/>
              </p:cNvSpPr>
              <p:nvPr/>
            </p:nvSpPr>
            <p:spPr bwMode="auto">
              <a:xfrm>
                <a:off x="3818" y="3378"/>
                <a:ext cx="55" cy="10"/>
              </a:xfrm>
              <a:prstGeom prst="rect">
                <a:avLst/>
              </a:prstGeom>
              <a:solidFill>
                <a:srgbClr val="000000"/>
              </a:solidFill>
              <a:ln w="9525">
                <a:noFill/>
                <a:miter lim="800000"/>
                <a:headEnd/>
                <a:tailEnd/>
              </a:ln>
            </p:spPr>
            <p:txBody>
              <a:bodyPr/>
              <a:lstStyle/>
              <a:p>
                <a:endParaRPr lang="en-US"/>
              </a:p>
            </p:txBody>
          </p:sp>
          <p:sp>
            <p:nvSpPr>
              <p:cNvPr id="539" name="Rectangle 103"/>
              <p:cNvSpPr>
                <a:spLocks noChangeArrowheads="1"/>
              </p:cNvSpPr>
              <p:nvPr/>
            </p:nvSpPr>
            <p:spPr bwMode="auto">
              <a:xfrm>
                <a:off x="3824" y="3503"/>
                <a:ext cx="42" cy="2"/>
              </a:xfrm>
              <a:prstGeom prst="rect">
                <a:avLst/>
              </a:prstGeom>
              <a:solidFill>
                <a:srgbClr val="FFBF3F"/>
              </a:solidFill>
              <a:ln w="9525">
                <a:noFill/>
                <a:miter lim="800000"/>
                <a:headEnd/>
                <a:tailEnd/>
              </a:ln>
            </p:spPr>
            <p:txBody>
              <a:bodyPr/>
              <a:lstStyle/>
              <a:p>
                <a:endParaRPr lang="en-US"/>
              </a:p>
            </p:txBody>
          </p:sp>
          <p:sp>
            <p:nvSpPr>
              <p:cNvPr id="540" name="Rectangle 104"/>
              <p:cNvSpPr>
                <a:spLocks noChangeArrowheads="1"/>
              </p:cNvSpPr>
              <p:nvPr/>
            </p:nvSpPr>
            <p:spPr bwMode="auto">
              <a:xfrm>
                <a:off x="3824" y="3484"/>
                <a:ext cx="42" cy="3"/>
              </a:xfrm>
              <a:prstGeom prst="rect">
                <a:avLst/>
              </a:prstGeom>
              <a:solidFill>
                <a:srgbClr val="FFBF3F"/>
              </a:solidFill>
              <a:ln w="9525">
                <a:noFill/>
                <a:miter lim="800000"/>
                <a:headEnd/>
                <a:tailEnd/>
              </a:ln>
            </p:spPr>
            <p:txBody>
              <a:bodyPr/>
              <a:lstStyle/>
              <a:p>
                <a:endParaRPr lang="en-US"/>
              </a:p>
            </p:txBody>
          </p:sp>
          <p:sp>
            <p:nvSpPr>
              <p:cNvPr id="541" name="Rectangle 105"/>
              <p:cNvSpPr>
                <a:spLocks noChangeArrowheads="1"/>
              </p:cNvSpPr>
              <p:nvPr/>
            </p:nvSpPr>
            <p:spPr bwMode="auto">
              <a:xfrm>
                <a:off x="3824" y="3465"/>
                <a:ext cx="42" cy="3"/>
              </a:xfrm>
              <a:prstGeom prst="rect">
                <a:avLst/>
              </a:prstGeom>
              <a:solidFill>
                <a:srgbClr val="FFBF3F"/>
              </a:solidFill>
              <a:ln w="9525">
                <a:noFill/>
                <a:miter lim="800000"/>
                <a:headEnd/>
                <a:tailEnd/>
              </a:ln>
            </p:spPr>
            <p:txBody>
              <a:bodyPr/>
              <a:lstStyle/>
              <a:p>
                <a:endParaRPr lang="en-US"/>
              </a:p>
            </p:txBody>
          </p:sp>
          <p:sp>
            <p:nvSpPr>
              <p:cNvPr id="542" name="Rectangle 106"/>
              <p:cNvSpPr>
                <a:spLocks noChangeArrowheads="1"/>
              </p:cNvSpPr>
              <p:nvPr/>
            </p:nvSpPr>
            <p:spPr bwMode="auto">
              <a:xfrm>
                <a:off x="3824" y="3445"/>
                <a:ext cx="42" cy="2"/>
              </a:xfrm>
              <a:prstGeom prst="rect">
                <a:avLst/>
              </a:prstGeom>
              <a:solidFill>
                <a:srgbClr val="FFBF3F"/>
              </a:solidFill>
              <a:ln w="9525">
                <a:noFill/>
                <a:miter lim="800000"/>
                <a:headEnd/>
                <a:tailEnd/>
              </a:ln>
            </p:spPr>
            <p:txBody>
              <a:bodyPr/>
              <a:lstStyle/>
              <a:p>
                <a:endParaRPr lang="en-US"/>
              </a:p>
            </p:txBody>
          </p:sp>
          <p:sp>
            <p:nvSpPr>
              <p:cNvPr id="543" name="Rectangle 107"/>
              <p:cNvSpPr>
                <a:spLocks noChangeArrowheads="1"/>
              </p:cNvSpPr>
              <p:nvPr/>
            </p:nvSpPr>
            <p:spPr bwMode="auto">
              <a:xfrm>
                <a:off x="3824" y="3425"/>
                <a:ext cx="42" cy="2"/>
              </a:xfrm>
              <a:prstGeom prst="rect">
                <a:avLst/>
              </a:prstGeom>
              <a:solidFill>
                <a:srgbClr val="FFBF3F"/>
              </a:solidFill>
              <a:ln w="9525">
                <a:noFill/>
                <a:miter lim="800000"/>
                <a:headEnd/>
                <a:tailEnd/>
              </a:ln>
            </p:spPr>
            <p:txBody>
              <a:bodyPr/>
              <a:lstStyle/>
              <a:p>
                <a:endParaRPr lang="en-US"/>
              </a:p>
            </p:txBody>
          </p:sp>
          <p:sp>
            <p:nvSpPr>
              <p:cNvPr id="544" name="Rectangle 108"/>
              <p:cNvSpPr>
                <a:spLocks noChangeArrowheads="1"/>
              </p:cNvSpPr>
              <p:nvPr/>
            </p:nvSpPr>
            <p:spPr bwMode="auto">
              <a:xfrm>
                <a:off x="3824" y="3403"/>
                <a:ext cx="42" cy="3"/>
              </a:xfrm>
              <a:prstGeom prst="rect">
                <a:avLst/>
              </a:prstGeom>
              <a:solidFill>
                <a:srgbClr val="FFBF3F"/>
              </a:solidFill>
              <a:ln w="9525">
                <a:noFill/>
                <a:miter lim="800000"/>
                <a:headEnd/>
                <a:tailEnd/>
              </a:ln>
            </p:spPr>
            <p:txBody>
              <a:bodyPr/>
              <a:lstStyle/>
              <a:p>
                <a:endParaRPr lang="en-US"/>
              </a:p>
            </p:txBody>
          </p:sp>
          <p:sp>
            <p:nvSpPr>
              <p:cNvPr id="545" name="Rectangle 109"/>
              <p:cNvSpPr>
                <a:spLocks noChangeArrowheads="1"/>
              </p:cNvSpPr>
              <p:nvPr/>
            </p:nvSpPr>
            <p:spPr bwMode="auto">
              <a:xfrm>
                <a:off x="3824" y="3381"/>
                <a:ext cx="42" cy="3"/>
              </a:xfrm>
              <a:prstGeom prst="rect">
                <a:avLst/>
              </a:prstGeom>
              <a:solidFill>
                <a:srgbClr val="FFBF3F"/>
              </a:solidFill>
              <a:ln w="9525">
                <a:noFill/>
                <a:miter lim="800000"/>
                <a:headEnd/>
                <a:tailEnd/>
              </a:ln>
            </p:spPr>
            <p:txBody>
              <a:bodyPr/>
              <a:lstStyle/>
              <a:p>
                <a:endParaRPr lang="en-US"/>
              </a:p>
            </p:txBody>
          </p:sp>
          <p:sp>
            <p:nvSpPr>
              <p:cNvPr id="546" name="Freeform 110"/>
              <p:cNvSpPr>
                <a:spLocks/>
              </p:cNvSpPr>
              <p:nvPr/>
            </p:nvSpPr>
            <p:spPr bwMode="auto">
              <a:xfrm>
                <a:off x="3886" y="3392"/>
                <a:ext cx="6" cy="97"/>
              </a:xfrm>
              <a:custGeom>
                <a:avLst/>
                <a:gdLst>
                  <a:gd name="T0" fmla="*/ 3 w 17"/>
                  <a:gd name="T1" fmla="*/ 292 h 292"/>
                  <a:gd name="T2" fmla="*/ 0 w 17"/>
                  <a:gd name="T3" fmla="*/ 0 h 292"/>
                  <a:gd name="T4" fmla="*/ 3 w 17"/>
                  <a:gd name="T5" fmla="*/ 0 h 292"/>
                  <a:gd name="T6" fmla="*/ 9 w 17"/>
                  <a:gd name="T7" fmla="*/ 3 h 292"/>
                  <a:gd name="T8" fmla="*/ 14 w 17"/>
                  <a:gd name="T9" fmla="*/ 15 h 292"/>
                  <a:gd name="T10" fmla="*/ 17 w 17"/>
                  <a:gd name="T11" fmla="*/ 40 h 292"/>
                  <a:gd name="T12" fmla="*/ 17 w 17"/>
                  <a:gd name="T13" fmla="*/ 98 h 292"/>
                  <a:gd name="T14" fmla="*/ 17 w 17"/>
                  <a:gd name="T15" fmla="*/ 184 h 292"/>
                  <a:gd name="T16" fmla="*/ 17 w 17"/>
                  <a:gd name="T17" fmla="*/ 259 h 292"/>
                  <a:gd name="T18" fmla="*/ 17 w 17"/>
                  <a:gd name="T19" fmla="*/ 292 h 292"/>
                  <a:gd name="T20" fmla="*/ 3 w 17"/>
                  <a:gd name="T21" fmla="*/ 292 h 2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2"/>
                  <a:gd name="T35" fmla="*/ 17 w 17"/>
                  <a:gd name="T36" fmla="*/ 292 h 2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2">
                    <a:moveTo>
                      <a:pt x="3" y="292"/>
                    </a:moveTo>
                    <a:lnTo>
                      <a:pt x="0" y="0"/>
                    </a:lnTo>
                    <a:lnTo>
                      <a:pt x="3" y="0"/>
                    </a:lnTo>
                    <a:lnTo>
                      <a:pt x="9" y="3"/>
                    </a:lnTo>
                    <a:lnTo>
                      <a:pt x="14" y="15"/>
                    </a:lnTo>
                    <a:lnTo>
                      <a:pt x="17" y="40"/>
                    </a:lnTo>
                    <a:lnTo>
                      <a:pt x="17" y="98"/>
                    </a:lnTo>
                    <a:lnTo>
                      <a:pt x="17" y="184"/>
                    </a:lnTo>
                    <a:lnTo>
                      <a:pt x="17" y="259"/>
                    </a:lnTo>
                    <a:lnTo>
                      <a:pt x="17" y="292"/>
                    </a:lnTo>
                    <a:lnTo>
                      <a:pt x="3" y="292"/>
                    </a:lnTo>
                    <a:close/>
                  </a:path>
                </a:pathLst>
              </a:custGeom>
              <a:solidFill>
                <a:srgbClr val="66CCF9"/>
              </a:solidFill>
              <a:ln w="9525">
                <a:noFill/>
                <a:round/>
                <a:headEnd/>
                <a:tailEnd/>
              </a:ln>
            </p:spPr>
            <p:txBody>
              <a:bodyPr/>
              <a:lstStyle/>
              <a:p>
                <a:endParaRPr lang="en-US"/>
              </a:p>
            </p:txBody>
          </p:sp>
          <p:sp>
            <p:nvSpPr>
              <p:cNvPr id="547" name="Freeform 111"/>
              <p:cNvSpPr>
                <a:spLocks/>
              </p:cNvSpPr>
              <p:nvPr/>
            </p:nvSpPr>
            <p:spPr bwMode="auto">
              <a:xfrm>
                <a:off x="3601" y="2994"/>
                <a:ext cx="89" cy="11"/>
              </a:xfrm>
              <a:custGeom>
                <a:avLst/>
                <a:gdLst>
                  <a:gd name="T0" fmla="*/ 0 w 267"/>
                  <a:gd name="T1" fmla="*/ 0 h 32"/>
                  <a:gd name="T2" fmla="*/ 2 w 267"/>
                  <a:gd name="T3" fmla="*/ 0 h 32"/>
                  <a:gd name="T4" fmla="*/ 7 w 267"/>
                  <a:gd name="T5" fmla="*/ 0 h 32"/>
                  <a:gd name="T6" fmla="*/ 16 w 267"/>
                  <a:gd name="T7" fmla="*/ 0 h 32"/>
                  <a:gd name="T8" fmla="*/ 29 w 267"/>
                  <a:gd name="T9" fmla="*/ 0 h 32"/>
                  <a:gd name="T10" fmla="*/ 44 w 267"/>
                  <a:gd name="T11" fmla="*/ 0 h 32"/>
                  <a:gd name="T12" fmla="*/ 60 w 267"/>
                  <a:gd name="T13" fmla="*/ 0 h 32"/>
                  <a:gd name="T14" fmla="*/ 79 w 267"/>
                  <a:gd name="T15" fmla="*/ 0 h 32"/>
                  <a:gd name="T16" fmla="*/ 97 w 267"/>
                  <a:gd name="T17" fmla="*/ 0 h 32"/>
                  <a:gd name="T18" fmla="*/ 116 w 267"/>
                  <a:gd name="T19" fmla="*/ 0 h 32"/>
                  <a:gd name="T20" fmla="*/ 136 w 267"/>
                  <a:gd name="T21" fmla="*/ 0 h 32"/>
                  <a:gd name="T22" fmla="*/ 154 w 267"/>
                  <a:gd name="T23" fmla="*/ 0 h 32"/>
                  <a:gd name="T24" fmla="*/ 171 w 267"/>
                  <a:gd name="T25" fmla="*/ 2 h 32"/>
                  <a:gd name="T26" fmla="*/ 188 w 267"/>
                  <a:gd name="T27" fmla="*/ 2 h 32"/>
                  <a:gd name="T28" fmla="*/ 202 w 267"/>
                  <a:gd name="T29" fmla="*/ 3 h 32"/>
                  <a:gd name="T30" fmla="*/ 212 w 267"/>
                  <a:gd name="T31" fmla="*/ 4 h 32"/>
                  <a:gd name="T32" fmla="*/ 221 w 267"/>
                  <a:gd name="T33" fmla="*/ 6 h 32"/>
                  <a:gd name="T34" fmla="*/ 233 w 267"/>
                  <a:gd name="T35" fmla="*/ 7 h 32"/>
                  <a:gd name="T36" fmla="*/ 243 w 267"/>
                  <a:gd name="T37" fmla="*/ 8 h 32"/>
                  <a:gd name="T38" fmla="*/ 251 w 267"/>
                  <a:gd name="T39" fmla="*/ 11 h 32"/>
                  <a:gd name="T40" fmla="*/ 257 w 267"/>
                  <a:gd name="T41" fmla="*/ 12 h 32"/>
                  <a:gd name="T42" fmla="*/ 263 w 267"/>
                  <a:gd name="T43" fmla="*/ 13 h 32"/>
                  <a:gd name="T44" fmla="*/ 265 w 267"/>
                  <a:gd name="T45" fmla="*/ 17 h 32"/>
                  <a:gd name="T46" fmla="*/ 267 w 267"/>
                  <a:gd name="T47" fmla="*/ 20 h 32"/>
                  <a:gd name="T48" fmla="*/ 267 w 267"/>
                  <a:gd name="T49" fmla="*/ 25 h 32"/>
                  <a:gd name="T50" fmla="*/ 261 w 267"/>
                  <a:gd name="T51" fmla="*/ 29 h 32"/>
                  <a:gd name="T52" fmla="*/ 252 w 267"/>
                  <a:gd name="T53" fmla="*/ 32 h 32"/>
                  <a:gd name="T54" fmla="*/ 241 w 267"/>
                  <a:gd name="T55" fmla="*/ 32 h 32"/>
                  <a:gd name="T56" fmla="*/ 225 w 267"/>
                  <a:gd name="T57" fmla="*/ 30 h 32"/>
                  <a:gd name="T58" fmla="*/ 208 w 267"/>
                  <a:gd name="T59" fmla="*/ 29 h 32"/>
                  <a:gd name="T60" fmla="*/ 193 w 267"/>
                  <a:gd name="T61" fmla="*/ 28 h 32"/>
                  <a:gd name="T62" fmla="*/ 177 w 267"/>
                  <a:gd name="T63" fmla="*/ 25 h 32"/>
                  <a:gd name="T64" fmla="*/ 164 w 267"/>
                  <a:gd name="T65" fmla="*/ 25 h 32"/>
                  <a:gd name="T66" fmla="*/ 149 w 267"/>
                  <a:gd name="T67" fmla="*/ 25 h 32"/>
                  <a:gd name="T68" fmla="*/ 129 w 267"/>
                  <a:gd name="T69" fmla="*/ 25 h 32"/>
                  <a:gd name="T70" fmla="*/ 105 w 267"/>
                  <a:gd name="T71" fmla="*/ 24 h 32"/>
                  <a:gd name="T72" fmla="*/ 80 w 267"/>
                  <a:gd name="T73" fmla="*/ 24 h 32"/>
                  <a:gd name="T74" fmla="*/ 57 w 267"/>
                  <a:gd name="T75" fmla="*/ 24 h 32"/>
                  <a:gd name="T76" fmla="*/ 36 w 267"/>
                  <a:gd name="T77" fmla="*/ 24 h 32"/>
                  <a:gd name="T78" fmla="*/ 20 w 267"/>
                  <a:gd name="T79" fmla="*/ 24 h 32"/>
                  <a:gd name="T80" fmla="*/ 11 w 267"/>
                  <a:gd name="T81" fmla="*/ 25 h 32"/>
                  <a:gd name="T82" fmla="*/ 5 w 267"/>
                  <a:gd name="T83" fmla="*/ 22 h 32"/>
                  <a:gd name="T84" fmla="*/ 1 w 267"/>
                  <a:gd name="T85" fmla="*/ 15 h 32"/>
                  <a:gd name="T86" fmla="*/ 0 w 267"/>
                  <a:gd name="T87" fmla="*/ 4 h 32"/>
                  <a:gd name="T88" fmla="*/ 0 w 267"/>
                  <a:gd name="T89" fmla="*/ 0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
                  <a:gd name="T136" fmla="*/ 0 h 32"/>
                  <a:gd name="T137" fmla="*/ 267 w 267"/>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 h="32">
                    <a:moveTo>
                      <a:pt x="0" y="0"/>
                    </a:moveTo>
                    <a:lnTo>
                      <a:pt x="2" y="0"/>
                    </a:lnTo>
                    <a:lnTo>
                      <a:pt x="7" y="0"/>
                    </a:lnTo>
                    <a:lnTo>
                      <a:pt x="16" y="0"/>
                    </a:lnTo>
                    <a:lnTo>
                      <a:pt x="29" y="0"/>
                    </a:lnTo>
                    <a:lnTo>
                      <a:pt x="44" y="0"/>
                    </a:lnTo>
                    <a:lnTo>
                      <a:pt x="60" y="0"/>
                    </a:lnTo>
                    <a:lnTo>
                      <a:pt x="79" y="0"/>
                    </a:lnTo>
                    <a:lnTo>
                      <a:pt x="97" y="0"/>
                    </a:lnTo>
                    <a:lnTo>
                      <a:pt x="116" y="0"/>
                    </a:lnTo>
                    <a:lnTo>
                      <a:pt x="136" y="0"/>
                    </a:lnTo>
                    <a:lnTo>
                      <a:pt x="154" y="0"/>
                    </a:lnTo>
                    <a:lnTo>
                      <a:pt x="171" y="2"/>
                    </a:lnTo>
                    <a:lnTo>
                      <a:pt x="188" y="2"/>
                    </a:lnTo>
                    <a:lnTo>
                      <a:pt x="202" y="3"/>
                    </a:lnTo>
                    <a:lnTo>
                      <a:pt x="212" y="4"/>
                    </a:lnTo>
                    <a:lnTo>
                      <a:pt x="221" y="6"/>
                    </a:lnTo>
                    <a:lnTo>
                      <a:pt x="233" y="7"/>
                    </a:lnTo>
                    <a:lnTo>
                      <a:pt x="243" y="8"/>
                    </a:lnTo>
                    <a:lnTo>
                      <a:pt x="251" y="11"/>
                    </a:lnTo>
                    <a:lnTo>
                      <a:pt x="257" y="12"/>
                    </a:lnTo>
                    <a:lnTo>
                      <a:pt x="263" y="13"/>
                    </a:lnTo>
                    <a:lnTo>
                      <a:pt x="265" y="17"/>
                    </a:lnTo>
                    <a:lnTo>
                      <a:pt x="267" y="20"/>
                    </a:lnTo>
                    <a:lnTo>
                      <a:pt x="267" y="25"/>
                    </a:lnTo>
                    <a:lnTo>
                      <a:pt x="261" y="29"/>
                    </a:lnTo>
                    <a:lnTo>
                      <a:pt x="252" y="32"/>
                    </a:lnTo>
                    <a:lnTo>
                      <a:pt x="241" y="32"/>
                    </a:lnTo>
                    <a:lnTo>
                      <a:pt x="225" y="30"/>
                    </a:lnTo>
                    <a:lnTo>
                      <a:pt x="208" y="29"/>
                    </a:lnTo>
                    <a:lnTo>
                      <a:pt x="193" y="28"/>
                    </a:lnTo>
                    <a:lnTo>
                      <a:pt x="177" y="25"/>
                    </a:lnTo>
                    <a:lnTo>
                      <a:pt x="164" y="25"/>
                    </a:lnTo>
                    <a:lnTo>
                      <a:pt x="149" y="25"/>
                    </a:lnTo>
                    <a:lnTo>
                      <a:pt x="129" y="25"/>
                    </a:lnTo>
                    <a:lnTo>
                      <a:pt x="105" y="24"/>
                    </a:lnTo>
                    <a:lnTo>
                      <a:pt x="80" y="24"/>
                    </a:lnTo>
                    <a:lnTo>
                      <a:pt x="57" y="24"/>
                    </a:lnTo>
                    <a:lnTo>
                      <a:pt x="36" y="24"/>
                    </a:lnTo>
                    <a:lnTo>
                      <a:pt x="20" y="24"/>
                    </a:lnTo>
                    <a:lnTo>
                      <a:pt x="11" y="25"/>
                    </a:lnTo>
                    <a:lnTo>
                      <a:pt x="5" y="22"/>
                    </a:lnTo>
                    <a:lnTo>
                      <a:pt x="1" y="15"/>
                    </a:lnTo>
                    <a:lnTo>
                      <a:pt x="0" y="4"/>
                    </a:lnTo>
                    <a:lnTo>
                      <a:pt x="0" y="0"/>
                    </a:lnTo>
                    <a:close/>
                  </a:path>
                </a:pathLst>
              </a:custGeom>
              <a:solidFill>
                <a:srgbClr val="A5C9F4"/>
              </a:solidFill>
              <a:ln w="9525">
                <a:noFill/>
                <a:round/>
                <a:headEnd/>
                <a:tailEnd/>
              </a:ln>
            </p:spPr>
            <p:txBody>
              <a:bodyPr/>
              <a:lstStyle/>
              <a:p>
                <a:endParaRPr lang="en-US"/>
              </a:p>
            </p:txBody>
          </p:sp>
          <p:sp>
            <p:nvSpPr>
              <p:cNvPr id="548" name="Freeform 112"/>
              <p:cNvSpPr>
                <a:spLocks/>
              </p:cNvSpPr>
              <p:nvPr/>
            </p:nvSpPr>
            <p:spPr bwMode="auto">
              <a:xfrm>
                <a:off x="3569" y="3013"/>
                <a:ext cx="162" cy="35"/>
              </a:xfrm>
              <a:custGeom>
                <a:avLst/>
                <a:gdLst>
                  <a:gd name="T0" fmla="*/ 1 w 487"/>
                  <a:gd name="T1" fmla="*/ 66 h 105"/>
                  <a:gd name="T2" fmla="*/ 3 w 487"/>
                  <a:gd name="T3" fmla="*/ 96 h 105"/>
                  <a:gd name="T4" fmla="*/ 18 w 487"/>
                  <a:gd name="T5" fmla="*/ 95 h 105"/>
                  <a:gd name="T6" fmla="*/ 36 w 487"/>
                  <a:gd name="T7" fmla="*/ 86 h 105"/>
                  <a:gd name="T8" fmla="*/ 57 w 487"/>
                  <a:gd name="T9" fmla="*/ 78 h 105"/>
                  <a:gd name="T10" fmla="*/ 79 w 487"/>
                  <a:gd name="T11" fmla="*/ 73 h 105"/>
                  <a:gd name="T12" fmla="*/ 100 w 487"/>
                  <a:gd name="T13" fmla="*/ 78 h 105"/>
                  <a:gd name="T14" fmla="*/ 123 w 487"/>
                  <a:gd name="T15" fmla="*/ 86 h 105"/>
                  <a:gd name="T16" fmla="*/ 153 w 487"/>
                  <a:gd name="T17" fmla="*/ 92 h 105"/>
                  <a:gd name="T18" fmla="*/ 196 w 487"/>
                  <a:gd name="T19" fmla="*/ 97 h 105"/>
                  <a:gd name="T20" fmla="*/ 250 w 487"/>
                  <a:gd name="T21" fmla="*/ 97 h 105"/>
                  <a:gd name="T22" fmla="*/ 294 w 487"/>
                  <a:gd name="T23" fmla="*/ 91 h 105"/>
                  <a:gd name="T24" fmla="*/ 329 w 487"/>
                  <a:gd name="T25" fmla="*/ 82 h 105"/>
                  <a:gd name="T26" fmla="*/ 358 w 487"/>
                  <a:gd name="T27" fmla="*/ 75 h 105"/>
                  <a:gd name="T28" fmla="*/ 382 w 487"/>
                  <a:gd name="T29" fmla="*/ 77 h 105"/>
                  <a:gd name="T30" fmla="*/ 406 w 487"/>
                  <a:gd name="T31" fmla="*/ 84 h 105"/>
                  <a:gd name="T32" fmla="*/ 425 w 487"/>
                  <a:gd name="T33" fmla="*/ 95 h 105"/>
                  <a:gd name="T34" fmla="*/ 443 w 487"/>
                  <a:gd name="T35" fmla="*/ 104 h 105"/>
                  <a:gd name="T36" fmla="*/ 465 w 487"/>
                  <a:gd name="T37" fmla="*/ 105 h 105"/>
                  <a:gd name="T38" fmla="*/ 483 w 487"/>
                  <a:gd name="T39" fmla="*/ 87 h 105"/>
                  <a:gd name="T40" fmla="*/ 487 w 487"/>
                  <a:gd name="T41" fmla="*/ 44 h 105"/>
                  <a:gd name="T42" fmla="*/ 485 w 487"/>
                  <a:gd name="T43" fmla="*/ 1 h 105"/>
                  <a:gd name="T44" fmla="*/ 465 w 487"/>
                  <a:gd name="T45" fmla="*/ 14 h 105"/>
                  <a:gd name="T46" fmla="*/ 461 w 487"/>
                  <a:gd name="T47" fmla="*/ 55 h 105"/>
                  <a:gd name="T48" fmla="*/ 446 w 487"/>
                  <a:gd name="T49" fmla="*/ 65 h 105"/>
                  <a:gd name="T50" fmla="*/ 425 w 487"/>
                  <a:gd name="T51" fmla="*/ 66 h 105"/>
                  <a:gd name="T52" fmla="*/ 398 w 487"/>
                  <a:gd name="T53" fmla="*/ 65 h 105"/>
                  <a:gd name="T54" fmla="*/ 369 w 487"/>
                  <a:gd name="T55" fmla="*/ 64 h 105"/>
                  <a:gd name="T56" fmla="*/ 341 w 487"/>
                  <a:gd name="T57" fmla="*/ 64 h 105"/>
                  <a:gd name="T58" fmla="*/ 305 w 487"/>
                  <a:gd name="T59" fmla="*/ 67 h 105"/>
                  <a:gd name="T60" fmla="*/ 266 w 487"/>
                  <a:gd name="T61" fmla="*/ 74 h 105"/>
                  <a:gd name="T62" fmla="*/ 232 w 487"/>
                  <a:gd name="T63" fmla="*/ 78 h 105"/>
                  <a:gd name="T64" fmla="*/ 205 w 487"/>
                  <a:gd name="T65" fmla="*/ 77 h 105"/>
                  <a:gd name="T66" fmla="*/ 161 w 487"/>
                  <a:gd name="T67" fmla="*/ 73 h 105"/>
                  <a:gd name="T68" fmla="*/ 111 w 487"/>
                  <a:gd name="T69" fmla="*/ 66 h 105"/>
                  <a:gd name="T70" fmla="*/ 73 w 487"/>
                  <a:gd name="T71" fmla="*/ 62 h 105"/>
                  <a:gd name="T72" fmla="*/ 53 w 487"/>
                  <a:gd name="T73" fmla="*/ 61 h 105"/>
                  <a:gd name="T74" fmla="*/ 34 w 487"/>
                  <a:gd name="T75" fmla="*/ 47 h 105"/>
                  <a:gd name="T76" fmla="*/ 23 w 487"/>
                  <a:gd name="T77" fmla="*/ 27 h 105"/>
                  <a:gd name="T78" fmla="*/ 5 w 487"/>
                  <a:gd name="T79" fmla="*/ 36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7"/>
                  <a:gd name="T121" fmla="*/ 0 h 105"/>
                  <a:gd name="T122" fmla="*/ 487 w 487"/>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7" h="105">
                    <a:moveTo>
                      <a:pt x="1" y="49"/>
                    </a:moveTo>
                    <a:lnTo>
                      <a:pt x="1" y="66"/>
                    </a:lnTo>
                    <a:lnTo>
                      <a:pt x="0" y="83"/>
                    </a:lnTo>
                    <a:lnTo>
                      <a:pt x="3" y="96"/>
                    </a:lnTo>
                    <a:lnTo>
                      <a:pt x="12" y="97"/>
                    </a:lnTo>
                    <a:lnTo>
                      <a:pt x="18" y="95"/>
                    </a:lnTo>
                    <a:lnTo>
                      <a:pt x="27" y="91"/>
                    </a:lnTo>
                    <a:lnTo>
                      <a:pt x="36" y="86"/>
                    </a:lnTo>
                    <a:lnTo>
                      <a:pt x="47" y="82"/>
                    </a:lnTo>
                    <a:lnTo>
                      <a:pt x="57" y="78"/>
                    </a:lnTo>
                    <a:lnTo>
                      <a:pt x="67" y="75"/>
                    </a:lnTo>
                    <a:lnTo>
                      <a:pt x="79" y="73"/>
                    </a:lnTo>
                    <a:lnTo>
                      <a:pt x="89" y="74"/>
                    </a:lnTo>
                    <a:lnTo>
                      <a:pt x="100" y="78"/>
                    </a:lnTo>
                    <a:lnTo>
                      <a:pt x="111" y="82"/>
                    </a:lnTo>
                    <a:lnTo>
                      <a:pt x="123" y="86"/>
                    </a:lnTo>
                    <a:lnTo>
                      <a:pt x="137" y="90"/>
                    </a:lnTo>
                    <a:lnTo>
                      <a:pt x="153" y="92"/>
                    </a:lnTo>
                    <a:lnTo>
                      <a:pt x="172" y="95"/>
                    </a:lnTo>
                    <a:lnTo>
                      <a:pt x="196" y="97"/>
                    </a:lnTo>
                    <a:lnTo>
                      <a:pt x="223" y="97"/>
                    </a:lnTo>
                    <a:lnTo>
                      <a:pt x="250" y="97"/>
                    </a:lnTo>
                    <a:lnTo>
                      <a:pt x="273" y="95"/>
                    </a:lnTo>
                    <a:lnTo>
                      <a:pt x="294" y="91"/>
                    </a:lnTo>
                    <a:lnTo>
                      <a:pt x="312" y="87"/>
                    </a:lnTo>
                    <a:lnTo>
                      <a:pt x="329" y="82"/>
                    </a:lnTo>
                    <a:lnTo>
                      <a:pt x="345" y="78"/>
                    </a:lnTo>
                    <a:lnTo>
                      <a:pt x="358" y="75"/>
                    </a:lnTo>
                    <a:lnTo>
                      <a:pt x="371" y="74"/>
                    </a:lnTo>
                    <a:lnTo>
                      <a:pt x="382" y="77"/>
                    </a:lnTo>
                    <a:lnTo>
                      <a:pt x="394" y="80"/>
                    </a:lnTo>
                    <a:lnTo>
                      <a:pt x="406" y="84"/>
                    </a:lnTo>
                    <a:lnTo>
                      <a:pt x="416" y="90"/>
                    </a:lnTo>
                    <a:lnTo>
                      <a:pt x="425" y="95"/>
                    </a:lnTo>
                    <a:lnTo>
                      <a:pt x="435" y="100"/>
                    </a:lnTo>
                    <a:lnTo>
                      <a:pt x="443" y="104"/>
                    </a:lnTo>
                    <a:lnTo>
                      <a:pt x="451" y="105"/>
                    </a:lnTo>
                    <a:lnTo>
                      <a:pt x="465" y="105"/>
                    </a:lnTo>
                    <a:lnTo>
                      <a:pt x="477" y="99"/>
                    </a:lnTo>
                    <a:lnTo>
                      <a:pt x="483" y="87"/>
                    </a:lnTo>
                    <a:lnTo>
                      <a:pt x="486" y="69"/>
                    </a:lnTo>
                    <a:lnTo>
                      <a:pt x="487" y="44"/>
                    </a:lnTo>
                    <a:lnTo>
                      <a:pt x="487" y="18"/>
                    </a:lnTo>
                    <a:lnTo>
                      <a:pt x="485" y="1"/>
                    </a:lnTo>
                    <a:lnTo>
                      <a:pt x="474" y="0"/>
                    </a:lnTo>
                    <a:lnTo>
                      <a:pt x="465" y="14"/>
                    </a:lnTo>
                    <a:lnTo>
                      <a:pt x="463" y="35"/>
                    </a:lnTo>
                    <a:lnTo>
                      <a:pt x="461" y="55"/>
                    </a:lnTo>
                    <a:lnTo>
                      <a:pt x="454" y="64"/>
                    </a:lnTo>
                    <a:lnTo>
                      <a:pt x="446" y="65"/>
                    </a:lnTo>
                    <a:lnTo>
                      <a:pt x="437" y="66"/>
                    </a:lnTo>
                    <a:lnTo>
                      <a:pt x="425" y="66"/>
                    </a:lnTo>
                    <a:lnTo>
                      <a:pt x="412" y="65"/>
                    </a:lnTo>
                    <a:lnTo>
                      <a:pt x="398" y="65"/>
                    </a:lnTo>
                    <a:lnTo>
                      <a:pt x="384" y="65"/>
                    </a:lnTo>
                    <a:lnTo>
                      <a:pt x="369" y="64"/>
                    </a:lnTo>
                    <a:lnTo>
                      <a:pt x="356" y="64"/>
                    </a:lnTo>
                    <a:lnTo>
                      <a:pt x="341" y="64"/>
                    </a:lnTo>
                    <a:lnTo>
                      <a:pt x="324" y="66"/>
                    </a:lnTo>
                    <a:lnTo>
                      <a:pt x="305" y="67"/>
                    </a:lnTo>
                    <a:lnTo>
                      <a:pt x="285" y="70"/>
                    </a:lnTo>
                    <a:lnTo>
                      <a:pt x="266" y="74"/>
                    </a:lnTo>
                    <a:lnTo>
                      <a:pt x="249" y="75"/>
                    </a:lnTo>
                    <a:lnTo>
                      <a:pt x="232" y="78"/>
                    </a:lnTo>
                    <a:lnTo>
                      <a:pt x="219" y="78"/>
                    </a:lnTo>
                    <a:lnTo>
                      <a:pt x="205" y="77"/>
                    </a:lnTo>
                    <a:lnTo>
                      <a:pt x="184" y="75"/>
                    </a:lnTo>
                    <a:lnTo>
                      <a:pt x="161" y="73"/>
                    </a:lnTo>
                    <a:lnTo>
                      <a:pt x="136" y="70"/>
                    </a:lnTo>
                    <a:lnTo>
                      <a:pt x="111" y="66"/>
                    </a:lnTo>
                    <a:lnTo>
                      <a:pt x="89" y="64"/>
                    </a:lnTo>
                    <a:lnTo>
                      <a:pt x="73" y="62"/>
                    </a:lnTo>
                    <a:lnTo>
                      <a:pt x="63" y="62"/>
                    </a:lnTo>
                    <a:lnTo>
                      <a:pt x="53" y="61"/>
                    </a:lnTo>
                    <a:lnTo>
                      <a:pt x="43" y="56"/>
                    </a:lnTo>
                    <a:lnTo>
                      <a:pt x="34" y="47"/>
                    </a:lnTo>
                    <a:lnTo>
                      <a:pt x="28" y="35"/>
                    </a:lnTo>
                    <a:lnTo>
                      <a:pt x="23" y="27"/>
                    </a:lnTo>
                    <a:lnTo>
                      <a:pt x="14" y="29"/>
                    </a:lnTo>
                    <a:lnTo>
                      <a:pt x="5" y="36"/>
                    </a:lnTo>
                    <a:lnTo>
                      <a:pt x="1" y="49"/>
                    </a:lnTo>
                    <a:close/>
                  </a:path>
                </a:pathLst>
              </a:custGeom>
              <a:solidFill>
                <a:srgbClr val="7A847A"/>
              </a:solidFill>
              <a:ln w="9525">
                <a:noFill/>
                <a:round/>
                <a:headEnd/>
                <a:tailEnd/>
              </a:ln>
            </p:spPr>
            <p:txBody>
              <a:bodyPr/>
              <a:lstStyle/>
              <a:p>
                <a:endParaRPr lang="en-US"/>
              </a:p>
            </p:txBody>
          </p:sp>
          <p:sp>
            <p:nvSpPr>
              <p:cNvPr id="549" name="Freeform 113"/>
              <p:cNvSpPr>
                <a:spLocks/>
              </p:cNvSpPr>
              <p:nvPr/>
            </p:nvSpPr>
            <p:spPr bwMode="auto">
              <a:xfrm>
                <a:off x="3562" y="3121"/>
                <a:ext cx="23" cy="13"/>
              </a:xfrm>
              <a:custGeom>
                <a:avLst/>
                <a:gdLst>
                  <a:gd name="T0" fmla="*/ 34 w 71"/>
                  <a:gd name="T1" fmla="*/ 0 h 38"/>
                  <a:gd name="T2" fmla="*/ 52 w 71"/>
                  <a:gd name="T3" fmla="*/ 0 h 38"/>
                  <a:gd name="T4" fmla="*/ 62 w 71"/>
                  <a:gd name="T5" fmla="*/ 3 h 38"/>
                  <a:gd name="T6" fmla="*/ 69 w 71"/>
                  <a:gd name="T7" fmla="*/ 11 h 38"/>
                  <a:gd name="T8" fmla="*/ 71 w 71"/>
                  <a:gd name="T9" fmla="*/ 22 h 38"/>
                  <a:gd name="T10" fmla="*/ 69 w 71"/>
                  <a:gd name="T11" fmla="*/ 29 h 38"/>
                  <a:gd name="T12" fmla="*/ 61 w 71"/>
                  <a:gd name="T13" fmla="*/ 34 h 38"/>
                  <a:gd name="T14" fmla="*/ 49 w 71"/>
                  <a:gd name="T15" fmla="*/ 37 h 38"/>
                  <a:gd name="T16" fmla="*/ 36 w 71"/>
                  <a:gd name="T17" fmla="*/ 38 h 38"/>
                  <a:gd name="T18" fmla="*/ 23 w 71"/>
                  <a:gd name="T19" fmla="*/ 38 h 38"/>
                  <a:gd name="T20" fmla="*/ 12 w 71"/>
                  <a:gd name="T21" fmla="*/ 38 h 38"/>
                  <a:gd name="T22" fmla="*/ 3 w 71"/>
                  <a:gd name="T23" fmla="*/ 37 h 38"/>
                  <a:gd name="T24" fmla="*/ 0 w 71"/>
                  <a:gd name="T25" fmla="*/ 37 h 38"/>
                  <a:gd name="T26" fmla="*/ 0 w 71"/>
                  <a:gd name="T27" fmla="*/ 31 h 38"/>
                  <a:gd name="T28" fmla="*/ 4 w 71"/>
                  <a:gd name="T29" fmla="*/ 20 h 38"/>
                  <a:gd name="T30" fmla="*/ 14 w 71"/>
                  <a:gd name="T31" fmla="*/ 7 h 38"/>
                  <a:gd name="T32" fmla="*/ 34 w 71"/>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8"/>
                  <a:gd name="T53" fmla="*/ 71 w 71"/>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8">
                    <a:moveTo>
                      <a:pt x="34" y="0"/>
                    </a:moveTo>
                    <a:lnTo>
                      <a:pt x="52" y="0"/>
                    </a:lnTo>
                    <a:lnTo>
                      <a:pt x="62" y="3"/>
                    </a:lnTo>
                    <a:lnTo>
                      <a:pt x="69" y="11"/>
                    </a:lnTo>
                    <a:lnTo>
                      <a:pt x="71" y="22"/>
                    </a:lnTo>
                    <a:lnTo>
                      <a:pt x="69" y="29"/>
                    </a:lnTo>
                    <a:lnTo>
                      <a:pt x="61" y="34"/>
                    </a:lnTo>
                    <a:lnTo>
                      <a:pt x="49" y="37"/>
                    </a:lnTo>
                    <a:lnTo>
                      <a:pt x="36" y="38"/>
                    </a:lnTo>
                    <a:lnTo>
                      <a:pt x="23" y="38"/>
                    </a:lnTo>
                    <a:lnTo>
                      <a:pt x="12" y="38"/>
                    </a:lnTo>
                    <a:lnTo>
                      <a:pt x="3" y="37"/>
                    </a:lnTo>
                    <a:lnTo>
                      <a:pt x="0" y="37"/>
                    </a:lnTo>
                    <a:lnTo>
                      <a:pt x="0" y="31"/>
                    </a:lnTo>
                    <a:lnTo>
                      <a:pt x="4" y="20"/>
                    </a:lnTo>
                    <a:lnTo>
                      <a:pt x="14" y="7"/>
                    </a:lnTo>
                    <a:lnTo>
                      <a:pt x="34" y="0"/>
                    </a:lnTo>
                    <a:close/>
                  </a:path>
                </a:pathLst>
              </a:custGeom>
              <a:solidFill>
                <a:srgbClr val="7A847A"/>
              </a:solidFill>
              <a:ln w="9525">
                <a:noFill/>
                <a:round/>
                <a:headEnd/>
                <a:tailEnd/>
              </a:ln>
            </p:spPr>
            <p:txBody>
              <a:bodyPr/>
              <a:lstStyle/>
              <a:p>
                <a:endParaRPr lang="en-US"/>
              </a:p>
            </p:txBody>
          </p:sp>
          <p:sp>
            <p:nvSpPr>
              <p:cNvPr id="550" name="Freeform 114"/>
              <p:cNvSpPr>
                <a:spLocks/>
              </p:cNvSpPr>
              <p:nvPr/>
            </p:nvSpPr>
            <p:spPr bwMode="auto">
              <a:xfrm>
                <a:off x="3575" y="3147"/>
                <a:ext cx="19" cy="14"/>
              </a:xfrm>
              <a:custGeom>
                <a:avLst/>
                <a:gdLst>
                  <a:gd name="T0" fmla="*/ 22 w 55"/>
                  <a:gd name="T1" fmla="*/ 0 h 42"/>
                  <a:gd name="T2" fmla="*/ 11 w 55"/>
                  <a:gd name="T3" fmla="*/ 4 h 42"/>
                  <a:gd name="T4" fmla="*/ 3 w 55"/>
                  <a:gd name="T5" fmla="*/ 11 h 42"/>
                  <a:gd name="T6" fmla="*/ 0 w 55"/>
                  <a:gd name="T7" fmla="*/ 20 h 42"/>
                  <a:gd name="T8" fmla="*/ 2 w 55"/>
                  <a:gd name="T9" fmla="*/ 28 h 42"/>
                  <a:gd name="T10" fmla="*/ 7 w 55"/>
                  <a:gd name="T11" fmla="*/ 34 h 42"/>
                  <a:gd name="T12" fmla="*/ 15 w 55"/>
                  <a:gd name="T13" fmla="*/ 39 h 42"/>
                  <a:gd name="T14" fmla="*/ 24 w 55"/>
                  <a:gd name="T15" fmla="*/ 42 h 42"/>
                  <a:gd name="T16" fmla="*/ 35 w 55"/>
                  <a:gd name="T17" fmla="*/ 40 h 42"/>
                  <a:gd name="T18" fmla="*/ 44 w 55"/>
                  <a:gd name="T19" fmla="*/ 35 h 42"/>
                  <a:gd name="T20" fmla="*/ 51 w 55"/>
                  <a:gd name="T21" fmla="*/ 29 h 42"/>
                  <a:gd name="T22" fmla="*/ 55 w 55"/>
                  <a:gd name="T23" fmla="*/ 21 h 42"/>
                  <a:gd name="T24" fmla="*/ 55 w 55"/>
                  <a:gd name="T25" fmla="*/ 13 h 42"/>
                  <a:gd name="T26" fmla="*/ 52 w 55"/>
                  <a:gd name="T27" fmla="*/ 7 h 42"/>
                  <a:gd name="T28" fmla="*/ 46 w 55"/>
                  <a:gd name="T29" fmla="*/ 2 h 42"/>
                  <a:gd name="T30" fmla="*/ 37 w 55"/>
                  <a:gd name="T31" fmla="*/ 0 h 42"/>
                  <a:gd name="T32" fmla="*/ 22 w 55"/>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42"/>
                  <a:gd name="T53" fmla="*/ 55 w 5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42">
                    <a:moveTo>
                      <a:pt x="22" y="0"/>
                    </a:moveTo>
                    <a:lnTo>
                      <a:pt x="11" y="4"/>
                    </a:lnTo>
                    <a:lnTo>
                      <a:pt x="3" y="11"/>
                    </a:lnTo>
                    <a:lnTo>
                      <a:pt x="0" y="20"/>
                    </a:lnTo>
                    <a:lnTo>
                      <a:pt x="2" y="28"/>
                    </a:lnTo>
                    <a:lnTo>
                      <a:pt x="7" y="34"/>
                    </a:lnTo>
                    <a:lnTo>
                      <a:pt x="15" y="39"/>
                    </a:lnTo>
                    <a:lnTo>
                      <a:pt x="24" y="42"/>
                    </a:lnTo>
                    <a:lnTo>
                      <a:pt x="35" y="40"/>
                    </a:lnTo>
                    <a:lnTo>
                      <a:pt x="44" y="35"/>
                    </a:lnTo>
                    <a:lnTo>
                      <a:pt x="51" y="29"/>
                    </a:lnTo>
                    <a:lnTo>
                      <a:pt x="55" y="21"/>
                    </a:lnTo>
                    <a:lnTo>
                      <a:pt x="55" y="13"/>
                    </a:lnTo>
                    <a:lnTo>
                      <a:pt x="52" y="7"/>
                    </a:lnTo>
                    <a:lnTo>
                      <a:pt x="46" y="2"/>
                    </a:lnTo>
                    <a:lnTo>
                      <a:pt x="37" y="0"/>
                    </a:lnTo>
                    <a:lnTo>
                      <a:pt x="22" y="0"/>
                    </a:lnTo>
                    <a:close/>
                  </a:path>
                </a:pathLst>
              </a:custGeom>
              <a:solidFill>
                <a:srgbClr val="7070FF"/>
              </a:solidFill>
              <a:ln w="9525">
                <a:noFill/>
                <a:round/>
                <a:headEnd/>
                <a:tailEnd/>
              </a:ln>
            </p:spPr>
            <p:txBody>
              <a:bodyPr/>
              <a:lstStyle/>
              <a:p>
                <a:endParaRPr lang="en-US"/>
              </a:p>
            </p:txBody>
          </p:sp>
          <p:sp>
            <p:nvSpPr>
              <p:cNvPr id="551" name="Freeform 115"/>
              <p:cNvSpPr>
                <a:spLocks/>
              </p:cNvSpPr>
              <p:nvPr/>
            </p:nvSpPr>
            <p:spPr bwMode="auto">
              <a:xfrm>
                <a:off x="3550" y="3147"/>
                <a:ext cx="17" cy="14"/>
              </a:xfrm>
              <a:custGeom>
                <a:avLst/>
                <a:gdLst>
                  <a:gd name="T0" fmla="*/ 22 w 53"/>
                  <a:gd name="T1" fmla="*/ 0 h 42"/>
                  <a:gd name="T2" fmla="*/ 10 w 53"/>
                  <a:gd name="T3" fmla="*/ 4 h 42"/>
                  <a:gd name="T4" fmla="*/ 2 w 53"/>
                  <a:gd name="T5" fmla="*/ 11 h 42"/>
                  <a:gd name="T6" fmla="*/ 0 w 53"/>
                  <a:gd name="T7" fmla="*/ 20 h 42"/>
                  <a:gd name="T8" fmla="*/ 1 w 53"/>
                  <a:gd name="T9" fmla="*/ 28 h 42"/>
                  <a:gd name="T10" fmla="*/ 5 w 53"/>
                  <a:gd name="T11" fmla="*/ 34 h 42"/>
                  <a:gd name="T12" fmla="*/ 13 w 53"/>
                  <a:gd name="T13" fmla="*/ 39 h 42"/>
                  <a:gd name="T14" fmla="*/ 22 w 53"/>
                  <a:gd name="T15" fmla="*/ 42 h 42"/>
                  <a:gd name="T16" fmla="*/ 33 w 53"/>
                  <a:gd name="T17" fmla="*/ 40 h 42"/>
                  <a:gd name="T18" fmla="*/ 42 w 53"/>
                  <a:gd name="T19" fmla="*/ 35 h 42"/>
                  <a:gd name="T20" fmla="*/ 49 w 53"/>
                  <a:gd name="T21" fmla="*/ 29 h 42"/>
                  <a:gd name="T22" fmla="*/ 53 w 53"/>
                  <a:gd name="T23" fmla="*/ 21 h 42"/>
                  <a:gd name="T24" fmla="*/ 53 w 53"/>
                  <a:gd name="T25" fmla="*/ 13 h 42"/>
                  <a:gd name="T26" fmla="*/ 50 w 53"/>
                  <a:gd name="T27" fmla="*/ 7 h 42"/>
                  <a:gd name="T28" fmla="*/ 45 w 53"/>
                  <a:gd name="T29" fmla="*/ 2 h 42"/>
                  <a:gd name="T30" fmla="*/ 35 w 53"/>
                  <a:gd name="T31" fmla="*/ 0 h 42"/>
                  <a:gd name="T32" fmla="*/ 22 w 53"/>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2"/>
                  <a:gd name="T53" fmla="*/ 53 w 5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2">
                    <a:moveTo>
                      <a:pt x="22" y="0"/>
                    </a:moveTo>
                    <a:lnTo>
                      <a:pt x="10" y="4"/>
                    </a:lnTo>
                    <a:lnTo>
                      <a:pt x="2" y="11"/>
                    </a:lnTo>
                    <a:lnTo>
                      <a:pt x="0" y="20"/>
                    </a:lnTo>
                    <a:lnTo>
                      <a:pt x="1" y="28"/>
                    </a:lnTo>
                    <a:lnTo>
                      <a:pt x="5" y="34"/>
                    </a:lnTo>
                    <a:lnTo>
                      <a:pt x="13" y="39"/>
                    </a:lnTo>
                    <a:lnTo>
                      <a:pt x="22" y="42"/>
                    </a:lnTo>
                    <a:lnTo>
                      <a:pt x="33" y="40"/>
                    </a:lnTo>
                    <a:lnTo>
                      <a:pt x="42" y="35"/>
                    </a:lnTo>
                    <a:lnTo>
                      <a:pt x="49" y="29"/>
                    </a:lnTo>
                    <a:lnTo>
                      <a:pt x="53" y="21"/>
                    </a:lnTo>
                    <a:lnTo>
                      <a:pt x="53" y="13"/>
                    </a:lnTo>
                    <a:lnTo>
                      <a:pt x="50" y="7"/>
                    </a:lnTo>
                    <a:lnTo>
                      <a:pt x="45" y="2"/>
                    </a:lnTo>
                    <a:lnTo>
                      <a:pt x="35" y="0"/>
                    </a:lnTo>
                    <a:lnTo>
                      <a:pt x="22" y="0"/>
                    </a:lnTo>
                    <a:close/>
                  </a:path>
                </a:pathLst>
              </a:custGeom>
              <a:solidFill>
                <a:srgbClr val="A5C9F4"/>
              </a:solidFill>
              <a:ln w="9525">
                <a:noFill/>
                <a:round/>
                <a:headEnd/>
                <a:tailEnd/>
              </a:ln>
            </p:spPr>
            <p:txBody>
              <a:bodyPr/>
              <a:lstStyle/>
              <a:p>
                <a:endParaRPr lang="en-US"/>
              </a:p>
            </p:txBody>
          </p:sp>
          <p:sp>
            <p:nvSpPr>
              <p:cNvPr id="552" name="Freeform 116"/>
              <p:cNvSpPr>
                <a:spLocks/>
              </p:cNvSpPr>
              <p:nvPr/>
            </p:nvSpPr>
            <p:spPr bwMode="auto">
              <a:xfrm>
                <a:off x="3655" y="3130"/>
                <a:ext cx="10" cy="80"/>
              </a:xfrm>
              <a:custGeom>
                <a:avLst/>
                <a:gdLst>
                  <a:gd name="T0" fmla="*/ 10 w 31"/>
                  <a:gd name="T1" fmla="*/ 0 h 239"/>
                  <a:gd name="T2" fmla="*/ 2 w 31"/>
                  <a:gd name="T3" fmla="*/ 38 h 239"/>
                  <a:gd name="T4" fmla="*/ 0 w 31"/>
                  <a:gd name="T5" fmla="*/ 117 h 239"/>
                  <a:gd name="T6" fmla="*/ 2 w 31"/>
                  <a:gd name="T7" fmla="*/ 197 h 239"/>
                  <a:gd name="T8" fmla="*/ 13 w 31"/>
                  <a:gd name="T9" fmla="*/ 239 h 239"/>
                  <a:gd name="T10" fmla="*/ 25 w 31"/>
                  <a:gd name="T11" fmla="*/ 231 h 239"/>
                  <a:gd name="T12" fmla="*/ 30 w 31"/>
                  <a:gd name="T13" fmla="*/ 197 h 239"/>
                  <a:gd name="T14" fmla="*/ 31 w 31"/>
                  <a:gd name="T15" fmla="*/ 151 h 239"/>
                  <a:gd name="T16" fmla="*/ 30 w 31"/>
                  <a:gd name="T17" fmla="*/ 107 h 239"/>
                  <a:gd name="T18" fmla="*/ 26 w 31"/>
                  <a:gd name="T19" fmla="*/ 67 h 239"/>
                  <a:gd name="T20" fmla="*/ 21 w 31"/>
                  <a:gd name="T21" fmla="*/ 32 h 239"/>
                  <a:gd name="T22" fmla="*/ 15 w 31"/>
                  <a:gd name="T23" fmla="*/ 7 h 239"/>
                  <a:gd name="T24" fmla="*/ 10 w 31"/>
                  <a:gd name="T25" fmla="*/ 0 h 2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39"/>
                  <a:gd name="T41" fmla="*/ 31 w 31"/>
                  <a:gd name="T42" fmla="*/ 239 h 2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39">
                    <a:moveTo>
                      <a:pt x="10" y="0"/>
                    </a:moveTo>
                    <a:lnTo>
                      <a:pt x="2" y="38"/>
                    </a:lnTo>
                    <a:lnTo>
                      <a:pt x="0" y="117"/>
                    </a:lnTo>
                    <a:lnTo>
                      <a:pt x="2" y="197"/>
                    </a:lnTo>
                    <a:lnTo>
                      <a:pt x="13" y="239"/>
                    </a:lnTo>
                    <a:lnTo>
                      <a:pt x="25" y="231"/>
                    </a:lnTo>
                    <a:lnTo>
                      <a:pt x="30" y="197"/>
                    </a:lnTo>
                    <a:lnTo>
                      <a:pt x="31" y="151"/>
                    </a:lnTo>
                    <a:lnTo>
                      <a:pt x="30" y="107"/>
                    </a:lnTo>
                    <a:lnTo>
                      <a:pt x="26" y="67"/>
                    </a:lnTo>
                    <a:lnTo>
                      <a:pt x="21" y="32"/>
                    </a:lnTo>
                    <a:lnTo>
                      <a:pt x="15" y="7"/>
                    </a:lnTo>
                    <a:lnTo>
                      <a:pt x="10" y="0"/>
                    </a:lnTo>
                    <a:close/>
                  </a:path>
                </a:pathLst>
              </a:custGeom>
              <a:solidFill>
                <a:srgbClr val="FFD866"/>
              </a:solidFill>
              <a:ln w="9525">
                <a:noFill/>
                <a:round/>
                <a:headEnd/>
                <a:tailEnd/>
              </a:ln>
            </p:spPr>
            <p:txBody>
              <a:bodyPr/>
              <a:lstStyle/>
              <a:p>
                <a:endParaRPr lang="en-US"/>
              </a:p>
            </p:txBody>
          </p:sp>
          <p:sp>
            <p:nvSpPr>
              <p:cNvPr id="553" name="Freeform 117"/>
              <p:cNvSpPr>
                <a:spLocks/>
              </p:cNvSpPr>
              <p:nvPr/>
            </p:nvSpPr>
            <p:spPr bwMode="auto">
              <a:xfrm>
                <a:off x="3663" y="3285"/>
                <a:ext cx="6" cy="100"/>
              </a:xfrm>
              <a:custGeom>
                <a:avLst/>
                <a:gdLst>
                  <a:gd name="T0" fmla="*/ 4 w 20"/>
                  <a:gd name="T1" fmla="*/ 0 h 301"/>
                  <a:gd name="T2" fmla="*/ 0 w 20"/>
                  <a:gd name="T3" fmla="*/ 51 h 301"/>
                  <a:gd name="T4" fmla="*/ 0 w 20"/>
                  <a:gd name="T5" fmla="*/ 145 h 301"/>
                  <a:gd name="T6" fmla="*/ 4 w 20"/>
                  <a:gd name="T7" fmla="*/ 243 h 301"/>
                  <a:gd name="T8" fmla="*/ 12 w 20"/>
                  <a:gd name="T9" fmla="*/ 298 h 301"/>
                  <a:gd name="T10" fmla="*/ 18 w 20"/>
                  <a:gd name="T11" fmla="*/ 301 h 301"/>
                  <a:gd name="T12" fmla="*/ 20 w 20"/>
                  <a:gd name="T13" fmla="*/ 271 h 301"/>
                  <a:gd name="T14" fmla="*/ 18 w 20"/>
                  <a:gd name="T15" fmla="*/ 226 h 301"/>
                  <a:gd name="T16" fmla="*/ 18 w 20"/>
                  <a:gd name="T17" fmla="*/ 182 h 301"/>
                  <a:gd name="T18" fmla="*/ 18 w 20"/>
                  <a:gd name="T19" fmla="*/ 129 h 301"/>
                  <a:gd name="T20" fmla="*/ 16 w 20"/>
                  <a:gd name="T21" fmla="*/ 64 h 301"/>
                  <a:gd name="T22" fmla="*/ 11 w 20"/>
                  <a:gd name="T23" fmla="*/ 13 h 301"/>
                  <a:gd name="T24" fmla="*/ 4 w 20"/>
                  <a:gd name="T25" fmla="*/ 0 h 3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01"/>
                  <a:gd name="T41" fmla="*/ 20 w 20"/>
                  <a:gd name="T42" fmla="*/ 301 h 3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01">
                    <a:moveTo>
                      <a:pt x="4" y="0"/>
                    </a:moveTo>
                    <a:lnTo>
                      <a:pt x="0" y="51"/>
                    </a:lnTo>
                    <a:lnTo>
                      <a:pt x="0" y="145"/>
                    </a:lnTo>
                    <a:lnTo>
                      <a:pt x="4" y="243"/>
                    </a:lnTo>
                    <a:lnTo>
                      <a:pt x="12" y="298"/>
                    </a:lnTo>
                    <a:lnTo>
                      <a:pt x="18" y="301"/>
                    </a:lnTo>
                    <a:lnTo>
                      <a:pt x="20" y="271"/>
                    </a:lnTo>
                    <a:lnTo>
                      <a:pt x="18" y="226"/>
                    </a:lnTo>
                    <a:lnTo>
                      <a:pt x="18" y="182"/>
                    </a:lnTo>
                    <a:lnTo>
                      <a:pt x="18" y="129"/>
                    </a:lnTo>
                    <a:lnTo>
                      <a:pt x="16" y="64"/>
                    </a:lnTo>
                    <a:lnTo>
                      <a:pt x="11" y="13"/>
                    </a:lnTo>
                    <a:lnTo>
                      <a:pt x="4" y="0"/>
                    </a:lnTo>
                    <a:close/>
                  </a:path>
                </a:pathLst>
              </a:custGeom>
              <a:solidFill>
                <a:srgbClr val="FFD866"/>
              </a:solidFill>
              <a:ln w="9525">
                <a:noFill/>
                <a:round/>
                <a:headEnd/>
                <a:tailEnd/>
              </a:ln>
            </p:spPr>
            <p:txBody>
              <a:bodyPr/>
              <a:lstStyle/>
              <a:p>
                <a:endParaRPr lang="en-US"/>
              </a:p>
            </p:txBody>
          </p:sp>
          <p:sp>
            <p:nvSpPr>
              <p:cNvPr id="554" name="Freeform 118"/>
              <p:cNvSpPr>
                <a:spLocks/>
              </p:cNvSpPr>
              <p:nvPr/>
            </p:nvSpPr>
            <p:spPr bwMode="auto">
              <a:xfrm>
                <a:off x="3640" y="3217"/>
                <a:ext cx="7" cy="43"/>
              </a:xfrm>
              <a:custGeom>
                <a:avLst/>
                <a:gdLst>
                  <a:gd name="T0" fmla="*/ 9 w 19"/>
                  <a:gd name="T1" fmla="*/ 0 h 128"/>
                  <a:gd name="T2" fmla="*/ 6 w 19"/>
                  <a:gd name="T3" fmla="*/ 16 h 128"/>
                  <a:gd name="T4" fmla="*/ 2 w 19"/>
                  <a:gd name="T5" fmla="*/ 51 h 128"/>
                  <a:gd name="T6" fmla="*/ 0 w 19"/>
                  <a:gd name="T7" fmla="*/ 91 h 128"/>
                  <a:gd name="T8" fmla="*/ 2 w 19"/>
                  <a:gd name="T9" fmla="*/ 119 h 128"/>
                  <a:gd name="T10" fmla="*/ 10 w 19"/>
                  <a:gd name="T11" fmla="*/ 128 h 128"/>
                  <a:gd name="T12" fmla="*/ 17 w 19"/>
                  <a:gd name="T13" fmla="*/ 121 h 128"/>
                  <a:gd name="T14" fmla="*/ 19 w 19"/>
                  <a:gd name="T15" fmla="*/ 100 h 128"/>
                  <a:gd name="T16" fmla="*/ 19 w 19"/>
                  <a:gd name="T17" fmla="*/ 71 h 128"/>
                  <a:gd name="T18" fmla="*/ 17 w 19"/>
                  <a:gd name="T19" fmla="*/ 42 h 128"/>
                  <a:gd name="T20" fmla="*/ 13 w 19"/>
                  <a:gd name="T21" fmla="*/ 20 h 128"/>
                  <a:gd name="T22" fmla="*/ 10 w 19"/>
                  <a:gd name="T23" fmla="*/ 5 h 128"/>
                  <a:gd name="T24" fmla="*/ 9 w 19"/>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8"/>
                  <a:gd name="T41" fmla="*/ 19 w 19"/>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8">
                    <a:moveTo>
                      <a:pt x="9" y="0"/>
                    </a:moveTo>
                    <a:lnTo>
                      <a:pt x="6" y="16"/>
                    </a:lnTo>
                    <a:lnTo>
                      <a:pt x="2" y="51"/>
                    </a:lnTo>
                    <a:lnTo>
                      <a:pt x="0" y="91"/>
                    </a:lnTo>
                    <a:lnTo>
                      <a:pt x="2" y="119"/>
                    </a:lnTo>
                    <a:lnTo>
                      <a:pt x="10" y="128"/>
                    </a:lnTo>
                    <a:lnTo>
                      <a:pt x="17" y="121"/>
                    </a:lnTo>
                    <a:lnTo>
                      <a:pt x="19" y="100"/>
                    </a:lnTo>
                    <a:lnTo>
                      <a:pt x="19" y="71"/>
                    </a:lnTo>
                    <a:lnTo>
                      <a:pt x="17" y="42"/>
                    </a:lnTo>
                    <a:lnTo>
                      <a:pt x="13" y="20"/>
                    </a:lnTo>
                    <a:lnTo>
                      <a:pt x="10" y="5"/>
                    </a:lnTo>
                    <a:lnTo>
                      <a:pt x="9" y="0"/>
                    </a:lnTo>
                    <a:close/>
                  </a:path>
                </a:pathLst>
              </a:custGeom>
              <a:solidFill>
                <a:srgbClr val="FFD866"/>
              </a:solidFill>
              <a:ln w="9525">
                <a:noFill/>
                <a:round/>
                <a:headEnd/>
                <a:tailEnd/>
              </a:ln>
            </p:spPr>
            <p:txBody>
              <a:bodyPr/>
              <a:lstStyle/>
              <a:p>
                <a:endParaRPr lang="en-US"/>
              </a:p>
            </p:txBody>
          </p:sp>
          <p:sp>
            <p:nvSpPr>
              <p:cNvPr id="555" name="Freeform 119"/>
              <p:cNvSpPr>
                <a:spLocks/>
              </p:cNvSpPr>
              <p:nvPr/>
            </p:nvSpPr>
            <p:spPr bwMode="auto">
              <a:xfrm>
                <a:off x="3481" y="3036"/>
                <a:ext cx="14" cy="10"/>
              </a:xfrm>
              <a:custGeom>
                <a:avLst/>
                <a:gdLst>
                  <a:gd name="T0" fmla="*/ 41 w 41"/>
                  <a:gd name="T1" fmla="*/ 12 h 28"/>
                  <a:gd name="T2" fmla="*/ 41 w 41"/>
                  <a:gd name="T3" fmla="*/ 8 h 28"/>
                  <a:gd name="T4" fmla="*/ 37 w 41"/>
                  <a:gd name="T5" fmla="*/ 6 h 28"/>
                  <a:gd name="T6" fmla="*/ 30 w 41"/>
                  <a:gd name="T7" fmla="*/ 3 h 28"/>
                  <a:gd name="T8" fmla="*/ 22 w 41"/>
                  <a:gd name="T9" fmla="*/ 0 h 28"/>
                  <a:gd name="T10" fmla="*/ 13 w 41"/>
                  <a:gd name="T11" fmla="*/ 0 h 28"/>
                  <a:gd name="T12" fmla="*/ 5 w 41"/>
                  <a:gd name="T13" fmla="*/ 3 h 28"/>
                  <a:gd name="T14" fmla="*/ 1 w 41"/>
                  <a:gd name="T15" fmla="*/ 7 h 28"/>
                  <a:gd name="T16" fmla="*/ 0 w 41"/>
                  <a:gd name="T17" fmla="*/ 15 h 28"/>
                  <a:gd name="T18" fmla="*/ 2 w 41"/>
                  <a:gd name="T19" fmla="*/ 22 h 28"/>
                  <a:gd name="T20" fmla="*/ 8 w 41"/>
                  <a:gd name="T21" fmla="*/ 26 h 28"/>
                  <a:gd name="T22" fmla="*/ 14 w 41"/>
                  <a:gd name="T23" fmla="*/ 28 h 28"/>
                  <a:gd name="T24" fmla="*/ 21 w 41"/>
                  <a:gd name="T25" fmla="*/ 26 h 28"/>
                  <a:gd name="T26" fmla="*/ 27 w 41"/>
                  <a:gd name="T27" fmla="*/ 24 h 28"/>
                  <a:gd name="T28" fmla="*/ 34 w 41"/>
                  <a:gd name="T29" fmla="*/ 20 h 28"/>
                  <a:gd name="T30" fmla="*/ 39 w 41"/>
                  <a:gd name="T31" fmla="*/ 16 h 28"/>
                  <a:gd name="T32" fmla="*/ 41 w 41"/>
                  <a:gd name="T33" fmla="*/ 12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28"/>
                  <a:gd name="T53" fmla="*/ 41 w 4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28">
                    <a:moveTo>
                      <a:pt x="41" y="12"/>
                    </a:moveTo>
                    <a:lnTo>
                      <a:pt x="41" y="8"/>
                    </a:lnTo>
                    <a:lnTo>
                      <a:pt x="37" y="6"/>
                    </a:lnTo>
                    <a:lnTo>
                      <a:pt x="30" y="3"/>
                    </a:lnTo>
                    <a:lnTo>
                      <a:pt x="22" y="0"/>
                    </a:lnTo>
                    <a:lnTo>
                      <a:pt x="13" y="0"/>
                    </a:lnTo>
                    <a:lnTo>
                      <a:pt x="5" y="3"/>
                    </a:lnTo>
                    <a:lnTo>
                      <a:pt x="1" y="7"/>
                    </a:lnTo>
                    <a:lnTo>
                      <a:pt x="0" y="15"/>
                    </a:lnTo>
                    <a:lnTo>
                      <a:pt x="2" y="22"/>
                    </a:lnTo>
                    <a:lnTo>
                      <a:pt x="8" y="26"/>
                    </a:lnTo>
                    <a:lnTo>
                      <a:pt x="14" y="28"/>
                    </a:lnTo>
                    <a:lnTo>
                      <a:pt x="21" y="26"/>
                    </a:lnTo>
                    <a:lnTo>
                      <a:pt x="27" y="24"/>
                    </a:lnTo>
                    <a:lnTo>
                      <a:pt x="34" y="20"/>
                    </a:lnTo>
                    <a:lnTo>
                      <a:pt x="39" y="16"/>
                    </a:lnTo>
                    <a:lnTo>
                      <a:pt x="41" y="12"/>
                    </a:lnTo>
                    <a:close/>
                  </a:path>
                </a:pathLst>
              </a:custGeom>
              <a:solidFill>
                <a:srgbClr val="A5C9F4"/>
              </a:solidFill>
              <a:ln w="9525">
                <a:noFill/>
                <a:round/>
                <a:headEnd/>
                <a:tailEnd/>
              </a:ln>
            </p:spPr>
            <p:txBody>
              <a:bodyPr/>
              <a:lstStyle/>
              <a:p>
                <a:endParaRPr lang="en-US"/>
              </a:p>
            </p:txBody>
          </p:sp>
          <p:sp>
            <p:nvSpPr>
              <p:cNvPr id="556" name="Freeform 120"/>
              <p:cNvSpPr>
                <a:spLocks/>
              </p:cNvSpPr>
              <p:nvPr/>
            </p:nvSpPr>
            <p:spPr bwMode="auto">
              <a:xfrm>
                <a:off x="3483" y="3064"/>
                <a:ext cx="12" cy="10"/>
              </a:xfrm>
              <a:custGeom>
                <a:avLst/>
                <a:gdLst>
                  <a:gd name="T0" fmla="*/ 0 w 35"/>
                  <a:gd name="T1" fmla="*/ 16 h 32"/>
                  <a:gd name="T2" fmla="*/ 8 w 35"/>
                  <a:gd name="T3" fmla="*/ 4 h 32"/>
                  <a:gd name="T4" fmla="*/ 20 w 35"/>
                  <a:gd name="T5" fmla="*/ 0 h 32"/>
                  <a:gd name="T6" fmla="*/ 31 w 35"/>
                  <a:gd name="T7" fmla="*/ 3 h 32"/>
                  <a:gd name="T8" fmla="*/ 35 w 35"/>
                  <a:gd name="T9" fmla="*/ 16 h 32"/>
                  <a:gd name="T10" fmla="*/ 32 w 35"/>
                  <a:gd name="T11" fmla="*/ 23 h 32"/>
                  <a:gd name="T12" fmla="*/ 27 w 35"/>
                  <a:gd name="T13" fmla="*/ 28 h 32"/>
                  <a:gd name="T14" fmla="*/ 21 w 35"/>
                  <a:gd name="T15" fmla="*/ 32 h 32"/>
                  <a:gd name="T16" fmla="*/ 14 w 35"/>
                  <a:gd name="T17" fmla="*/ 32 h 32"/>
                  <a:gd name="T18" fmla="*/ 8 w 35"/>
                  <a:gd name="T19" fmla="*/ 31 h 32"/>
                  <a:gd name="T20" fmla="*/ 3 w 35"/>
                  <a:gd name="T21" fmla="*/ 28 h 32"/>
                  <a:gd name="T22" fmla="*/ 0 w 35"/>
                  <a:gd name="T23" fmla="*/ 23 h 32"/>
                  <a:gd name="T24" fmla="*/ 0 w 35"/>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0" y="16"/>
                    </a:moveTo>
                    <a:lnTo>
                      <a:pt x="8" y="4"/>
                    </a:lnTo>
                    <a:lnTo>
                      <a:pt x="20" y="0"/>
                    </a:lnTo>
                    <a:lnTo>
                      <a:pt x="31" y="3"/>
                    </a:lnTo>
                    <a:lnTo>
                      <a:pt x="35" y="16"/>
                    </a:lnTo>
                    <a:lnTo>
                      <a:pt x="32" y="23"/>
                    </a:lnTo>
                    <a:lnTo>
                      <a:pt x="27" y="28"/>
                    </a:lnTo>
                    <a:lnTo>
                      <a:pt x="21" y="32"/>
                    </a:lnTo>
                    <a:lnTo>
                      <a:pt x="14" y="32"/>
                    </a:lnTo>
                    <a:lnTo>
                      <a:pt x="8" y="31"/>
                    </a:lnTo>
                    <a:lnTo>
                      <a:pt x="3" y="28"/>
                    </a:lnTo>
                    <a:lnTo>
                      <a:pt x="0" y="23"/>
                    </a:lnTo>
                    <a:lnTo>
                      <a:pt x="0" y="16"/>
                    </a:lnTo>
                    <a:close/>
                  </a:path>
                </a:pathLst>
              </a:custGeom>
              <a:solidFill>
                <a:srgbClr val="7070FF"/>
              </a:solidFill>
              <a:ln w="9525">
                <a:noFill/>
                <a:round/>
                <a:headEnd/>
                <a:tailEnd/>
              </a:ln>
            </p:spPr>
            <p:txBody>
              <a:bodyPr/>
              <a:lstStyle/>
              <a:p>
                <a:endParaRPr lang="en-US"/>
              </a:p>
            </p:txBody>
          </p:sp>
          <p:sp>
            <p:nvSpPr>
              <p:cNvPr id="557" name="Freeform 121"/>
              <p:cNvSpPr>
                <a:spLocks/>
              </p:cNvSpPr>
              <p:nvPr/>
            </p:nvSpPr>
            <p:spPr bwMode="auto">
              <a:xfrm>
                <a:off x="3883" y="3502"/>
                <a:ext cx="50" cy="88"/>
              </a:xfrm>
              <a:custGeom>
                <a:avLst/>
                <a:gdLst>
                  <a:gd name="T0" fmla="*/ 67 w 152"/>
                  <a:gd name="T1" fmla="*/ 0 h 263"/>
                  <a:gd name="T2" fmla="*/ 79 w 152"/>
                  <a:gd name="T3" fmla="*/ 5 h 263"/>
                  <a:gd name="T4" fmla="*/ 94 w 152"/>
                  <a:gd name="T5" fmla="*/ 23 h 263"/>
                  <a:gd name="T6" fmla="*/ 110 w 152"/>
                  <a:gd name="T7" fmla="*/ 53 h 263"/>
                  <a:gd name="T8" fmla="*/ 127 w 152"/>
                  <a:gd name="T9" fmla="*/ 89 h 263"/>
                  <a:gd name="T10" fmla="*/ 140 w 152"/>
                  <a:gd name="T11" fmla="*/ 127 h 263"/>
                  <a:gd name="T12" fmla="*/ 149 w 152"/>
                  <a:gd name="T13" fmla="*/ 164 h 263"/>
                  <a:gd name="T14" fmla="*/ 152 w 152"/>
                  <a:gd name="T15" fmla="*/ 196 h 263"/>
                  <a:gd name="T16" fmla="*/ 146 w 152"/>
                  <a:gd name="T17" fmla="*/ 216 h 263"/>
                  <a:gd name="T18" fmla="*/ 133 w 152"/>
                  <a:gd name="T19" fmla="*/ 231 h 263"/>
                  <a:gd name="T20" fmla="*/ 115 w 152"/>
                  <a:gd name="T21" fmla="*/ 242 h 263"/>
                  <a:gd name="T22" fmla="*/ 94 w 152"/>
                  <a:gd name="T23" fmla="*/ 251 h 263"/>
                  <a:gd name="T24" fmla="*/ 74 w 152"/>
                  <a:gd name="T25" fmla="*/ 258 h 263"/>
                  <a:gd name="T26" fmla="*/ 52 w 152"/>
                  <a:gd name="T27" fmla="*/ 262 h 263"/>
                  <a:gd name="T28" fmla="*/ 32 w 152"/>
                  <a:gd name="T29" fmla="*/ 263 h 263"/>
                  <a:gd name="T30" fmla="*/ 17 w 152"/>
                  <a:gd name="T31" fmla="*/ 262 h 263"/>
                  <a:gd name="T32" fmla="*/ 8 w 152"/>
                  <a:gd name="T33" fmla="*/ 255 h 263"/>
                  <a:gd name="T34" fmla="*/ 2 w 152"/>
                  <a:gd name="T35" fmla="*/ 246 h 263"/>
                  <a:gd name="T36" fmla="*/ 0 w 152"/>
                  <a:gd name="T37" fmla="*/ 236 h 263"/>
                  <a:gd name="T38" fmla="*/ 0 w 152"/>
                  <a:gd name="T39" fmla="*/ 225 h 263"/>
                  <a:gd name="T40" fmla="*/ 4 w 152"/>
                  <a:gd name="T41" fmla="*/ 215 h 263"/>
                  <a:gd name="T42" fmla="*/ 10 w 152"/>
                  <a:gd name="T43" fmla="*/ 205 h 263"/>
                  <a:gd name="T44" fmla="*/ 19 w 152"/>
                  <a:gd name="T45" fmla="*/ 197 h 263"/>
                  <a:gd name="T46" fmla="*/ 32 w 152"/>
                  <a:gd name="T47" fmla="*/ 189 h 263"/>
                  <a:gd name="T48" fmla="*/ 48 w 152"/>
                  <a:gd name="T49" fmla="*/ 185 h 263"/>
                  <a:gd name="T50" fmla="*/ 62 w 152"/>
                  <a:gd name="T51" fmla="*/ 180 h 263"/>
                  <a:gd name="T52" fmla="*/ 74 w 152"/>
                  <a:gd name="T53" fmla="*/ 172 h 263"/>
                  <a:gd name="T54" fmla="*/ 80 w 152"/>
                  <a:gd name="T55" fmla="*/ 162 h 263"/>
                  <a:gd name="T56" fmla="*/ 83 w 152"/>
                  <a:gd name="T57" fmla="*/ 150 h 263"/>
                  <a:gd name="T58" fmla="*/ 83 w 152"/>
                  <a:gd name="T59" fmla="*/ 137 h 263"/>
                  <a:gd name="T60" fmla="*/ 80 w 152"/>
                  <a:gd name="T61" fmla="*/ 124 h 263"/>
                  <a:gd name="T62" fmla="*/ 75 w 152"/>
                  <a:gd name="T63" fmla="*/ 111 h 263"/>
                  <a:gd name="T64" fmla="*/ 67 w 152"/>
                  <a:gd name="T65" fmla="*/ 100 h 263"/>
                  <a:gd name="T66" fmla="*/ 56 w 152"/>
                  <a:gd name="T67" fmla="*/ 72 h 263"/>
                  <a:gd name="T68" fmla="*/ 50 w 152"/>
                  <a:gd name="T69" fmla="*/ 41 h 263"/>
                  <a:gd name="T70" fmla="*/ 54 w 152"/>
                  <a:gd name="T71" fmla="*/ 15 h 263"/>
                  <a:gd name="T72" fmla="*/ 67 w 152"/>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263"/>
                  <a:gd name="T113" fmla="*/ 152 w 152"/>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263">
                    <a:moveTo>
                      <a:pt x="67" y="0"/>
                    </a:moveTo>
                    <a:lnTo>
                      <a:pt x="79" y="5"/>
                    </a:lnTo>
                    <a:lnTo>
                      <a:pt x="94" y="23"/>
                    </a:lnTo>
                    <a:lnTo>
                      <a:pt x="110" y="53"/>
                    </a:lnTo>
                    <a:lnTo>
                      <a:pt x="127" y="89"/>
                    </a:lnTo>
                    <a:lnTo>
                      <a:pt x="140" y="127"/>
                    </a:lnTo>
                    <a:lnTo>
                      <a:pt x="149" y="164"/>
                    </a:lnTo>
                    <a:lnTo>
                      <a:pt x="152" y="196"/>
                    </a:lnTo>
                    <a:lnTo>
                      <a:pt x="146" y="216"/>
                    </a:lnTo>
                    <a:lnTo>
                      <a:pt x="133" y="231"/>
                    </a:lnTo>
                    <a:lnTo>
                      <a:pt x="115" y="242"/>
                    </a:lnTo>
                    <a:lnTo>
                      <a:pt x="94" y="251"/>
                    </a:lnTo>
                    <a:lnTo>
                      <a:pt x="74" y="258"/>
                    </a:lnTo>
                    <a:lnTo>
                      <a:pt x="52" y="262"/>
                    </a:lnTo>
                    <a:lnTo>
                      <a:pt x="32" y="263"/>
                    </a:lnTo>
                    <a:lnTo>
                      <a:pt x="17" y="262"/>
                    </a:lnTo>
                    <a:lnTo>
                      <a:pt x="8" y="255"/>
                    </a:lnTo>
                    <a:lnTo>
                      <a:pt x="2" y="246"/>
                    </a:lnTo>
                    <a:lnTo>
                      <a:pt x="0" y="236"/>
                    </a:lnTo>
                    <a:lnTo>
                      <a:pt x="0" y="225"/>
                    </a:lnTo>
                    <a:lnTo>
                      <a:pt x="4" y="215"/>
                    </a:lnTo>
                    <a:lnTo>
                      <a:pt x="10" y="205"/>
                    </a:lnTo>
                    <a:lnTo>
                      <a:pt x="19" y="197"/>
                    </a:lnTo>
                    <a:lnTo>
                      <a:pt x="32" y="189"/>
                    </a:lnTo>
                    <a:lnTo>
                      <a:pt x="48" y="185"/>
                    </a:lnTo>
                    <a:lnTo>
                      <a:pt x="62" y="180"/>
                    </a:lnTo>
                    <a:lnTo>
                      <a:pt x="74" y="172"/>
                    </a:lnTo>
                    <a:lnTo>
                      <a:pt x="80" y="162"/>
                    </a:lnTo>
                    <a:lnTo>
                      <a:pt x="83" y="150"/>
                    </a:lnTo>
                    <a:lnTo>
                      <a:pt x="83" y="137"/>
                    </a:lnTo>
                    <a:lnTo>
                      <a:pt x="80" y="124"/>
                    </a:lnTo>
                    <a:lnTo>
                      <a:pt x="75" y="111"/>
                    </a:lnTo>
                    <a:lnTo>
                      <a:pt x="67" y="100"/>
                    </a:lnTo>
                    <a:lnTo>
                      <a:pt x="56" y="72"/>
                    </a:lnTo>
                    <a:lnTo>
                      <a:pt x="50" y="41"/>
                    </a:lnTo>
                    <a:lnTo>
                      <a:pt x="54" y="15"/>
                    </a:lnTo>
                    <a:lnTo>
                      <a:pt x="67" y="0"/>
                    </a:lnTo>
                    <a:close/>
                  </a:path>
                </a:pathLst>
              </a:custGeom>
              <a:solidFill>
                <a:srgbClr val="5E9EFF"/>
              </a:solidFill>
              <a:ln w="9525">
                <a:noFill/>
                <a:round/>
                <a:headEnd/>
                <a:tailEnd/>
              </a:ln>
            </p:spPr>
            <p:txBody>
              <a:bodyPr/>
              <a:lstStyle/>
              <a:p>
                <a:endParaRPr lang="en-US"/>
              </a:p>
            </p:txBody>
          </p:sp>
          <p:sp>
            <p:nvSpPr>
              <p:cNvPr id="558" name="Freeform 122"/>
              <p:cNvSpPr>
                <a:spLocks/>
              </p:cNvSpPr>
              <p:nvPr/>
            </p:nvSpPr>
            <p:spPr bwMode="auto">
              <a:xfrm>
                <a:off x="3839" y="3138"/>
                <a:ext cx="13" cy="84"/>
              </a:xfrm>
              <a:custGeom>
                <a:avLst/>
                <a:gdLst>
                  <a:gd name="T0" fmla="*/ 27 w 38"/>
                  <a:gd name="T1" fmla="*/ 253 h 253"/>
                  <a:gd name="T2" fmla="*/ 36 w 38"/>
                  <a:gd name="T3" fmla="*/ 209 h 253"/>
                  <a:gd name="T4" fmla="*/ 38 w 38"/>
                  <a:gd name="T5" fmla="*/ 134 h 253"/>
                  <a:gd name="T6" fmla="*/ 32 w 38"/>
                  <a:gd name="T7" fmla="*/ 59 h 253"/>
                  <a:gd name="T8" fmla="*/ 27 w 38"/>
                  <a:gd name="T9" fmla="*/ 18 h 253"/>
                  <a:gd name="T10" fmla="*/ 21 w 38"/>
                  <a:gd name="T11" fmla="*/ 5 h 253"/>
                  <a:gd name="T12" fmla="*/ 12 w 38"/>
                  <a:gd name="T13" fmla="*/ 0 h 253"/>
                  <a:gd name="T14" fmla="*/ 4 w 38"/>
                  <a:gd name="T15" fmla="*/ 3 h 253"/>
                  <a:gd name="T16" fmla="*/ 0 w 38"/>
                  <a:gd name="T17" fmla="*/ 20 h 253"/>
                  <a:gd name="T18" fmla="*/ 1 w 38"/>
                  <a:gd name="T19" fmla="*/ 73 h 253"/>
                  <a:gd name="T20" fmla="*/ 6 w 38"/>
                  <a:gd name="T21" fmla="*/ 158 h 253"/>
                  <a:gd name="T22" fmla="*/ 14 w 38"/>
                  <a:gd name="T23" fmla="*/ 233 h 253"/>
                  <a:gd name="T24" fmla="*/ 27 w 38"/>
                  <a:gd name="T25" fmla="*/ 253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53"/>
                  <a:gd name="T41" fmla="*/ 38 w 38"/>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53">
                    <a:moveTo>
                      <a:pt x="27" y="253"/>
                    </a:moveTo>
                    <a:lnTo>
                      <a:pt x="36" y="209"/>
                    </a:lnTo>
                    <a:lnTo>
                      <a:pt x="38" y="134"/>
                    </a:lnTo>
                    <a:lnTo>
                      <a:pt x="32" y="59"/>
                    </a:lnTo>
                    <a:lnTo>
                      <a:pt x="27" y="18"/>
                    </a:lnTo>
                    <a:lnTo>
                      <a:pt x="21" y="5"/>
                    </a:lnTo>
                    <a:lnTo>
                      <a:pt x="12" y="0"/>
                    </a:lnTo>
                    <a:lnTo>
                      <a:pt x="4" y="3"/>
                    </a:lnTo>
                    <a:lnTo>
                      <a:pt x="0" y="20"/>
                    </a:lnTo>
                    <a:lnTo>
                      <a:pt x="1" y="73"/>
                    </a:lnTo>
                    <a:lnTo>
                      <a:pt x="6" y="158"/>
                    </a:lnTo>
                    <a:lnTo>
                      <a:pt x="14" y="233"/>
                    </a:lnTo>
                    <a:lnTo>
                      <a:pt x="27" y="253"/>
                    </a:lnTo>
                    <a:close/>
                  </a:path>
                </a:pathLst>
              </a:custGeom>
              <a:solidFill>
                <a:srgbClr val="7070FF"/>
              </a:solidFill>
              <a:ln w="9525">
                <a:noFill/>
                <a:round/>
                <a:headEnd/>
                <a:tailEnd/>
              </a:ln>
            </p:spPr>
            <p:txBody>
              <a:bodyPr/>
              <a:lstStyle/>
              <a:p>
                <a:endParaRPr lang="en-US"/>
              </a:p>
            </p:txBody>
          </p:sp>
          <p:sp>
            <p:nvSpPr>
              <p:cNvPr id="559" name="Freeform 123"/>
              <p:cNvSpPr>
                <a:spLocks/>
              </p:cNvSpPr>
              <p:nvPr/>
            </p:nvSpPr>
            <p:spPr bwMode="auto">
              <a:xfrm>
                <a:off x="3770" y="3526"/>
                <a:ext cx="26" cy="95"/>
              </a:xfrm>
              <a:custGeom>
                <a:avLst/>
                <a:gdLst>
                  <a:gd name="T0" fmla="*/ 71 w 76"/>
                  <a:gd name="T1" fmla="*/ 2 h 285"/>
                  <a:gd name="T2" fmla="*/ 69 w 76"/>
                  <a:gd name="T3" fmla="*/ 2 h 285"/>
                  <a:gd name="T4" fmla="*/ 61 w 76"/>
                  <a:gd name="T5" fmla="*/ 0 h 285"/>
                  <a:gd name="T6" fmla="*/ 52 w 76"/>
                  <a:gd name="T7" fmla="*/ 0 h 285"/>
                  <a:gd name="T8" fmla="*/ 40 w 76"/>
                  <a:gd name="T9" fmla="*/ 2 h 285"/>
                  <a:gd name="T10" fmla="*/ 28 w 76"/>
                  <a:gd name="T11" fmla="*/ 6 h 285"/>
                  <a:gd name="T12" fmla="*/ 18 w 76"/>
                  <a:gd name="T13" fmla="*/ 12 h 285"/>
                  <a:gd name="T14" fmla="*/ 10 w 76"/>
                  <a:gd name="T15" fmla="*/ 22 h 285"/>
                  <a:gd name="T16" fmla="*/ 6 w 76"/>
                  <a:gd name="T17" fmla="*/ 37 h 285"/>
                  <a:gd name="T18" fmla="*/ 3 w 76"/>
                  <a:gd name="T19" fmla="*/ 98 h 285"/>
                  <a:gd name="T20" fmla="*/ 0 w 76"/>
                  <a:gd name="T21" fmla="*/ 183 h 285"/>
                  <a:gd name="T22" fmla="*/ 3 w 76"/>
                  <a:gd name="T23" fmla="*/ 257 h 285"/>
                  <a:gd name="T24" fmla="*/ 13 w 76"/>
                  <a:gd name="T25" fmla="*/ 285 h 285"/>
                  <a:gd name="T26" fmla="*/ 25 w 76"/>
                  <a:gd name="T27" fmla="*/ 263 h 285"/>
                  <a:gd name="T28" fmla="*/ 30 w 76"/>
                  <a:gd name="T29" fmla="*/ 221 h 285"/>
                  <a:gd name="T30" fmla="*/ 31 w 76"/>
                  <a:gd name="T31" fmla="*/ 171 h 285"/>
                  <a:gd name="T32" fmla="*/ 30 w 76"/>
                  <a:gd name="T33" fmla="*/ 133 h 285"/>
                  <a:gd name="T34" fmla="*/ 28 w 76"/>
                  <a:gd name="T35" fmla="*/ 102 h 285"/>
                  <a:gd name="T36" fmla="*/ 34 w 76"/>
                  <a:gd name="T37" fmla="*/ 76 h 285"/>
                  <a:gd name="T38" fmla="*/ 44 w 76"/>
                  <a:gd name="T39" fmla="*/ 56 h 285"/>
                  <a:gd name="T40" fmla="*/ 61 w 76"/>
                  <a:gd name="T41" fmla="*/ 47 h 285"/>
                  <a:gd name="T42" fmla="*/ 75 w 76"/>
                  <a:gd name="T43" fmla="*/ 39 h 285"/>
                  <a:gd name="T44" fmla="*/ 76 w 76"/>
                  <a:gd name="T45" fmla="*/ 24 h 285"/>
                  <a:gd name="T46" fmla="*/ 74 w 76"/>
                  <a:gd name="T47" fmla="*/ 8 h 285"/>
                  <a:gd name="T48" fmla="*/ 71 w 76"/>
                  <a:gd name="T49" fmla="*/ 2 h 2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285"/>
                  <a:gd name="T77" fmla="*/ 76 w 76"/>
                  <a:gd name="T78" fmla="*/ 285 h 2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285">
                    <a:moveTo>
                      <a:pt x="71" y="2"/>
                    </a:moveTo>
                    <a:lnTo>
                      <a:pt x="69" y="2"/>
                    </a:lnTo>
                    <a:lnTo>
                      <a:pt x="61" y="0"/>
                    </a:lnTo>
                    <a:lnTo>
                      <a:pt x="52" y="0"/>
                    </a:lnTo>
                    <a:lnTo>
                      <a:pt x="40" y="2"/>
                    </a:lnTo>
                    <a:lnTo>
                      <a:pt x="28" y="6"/>
                    </a:lnTo>
                    <a:lnTo>
                      <a:pt x="18" y="12"/>
                    </a:lnTo>
                    <a:lnTo>
                      <a:pt x="10" y="22"/>
                    </a:lnTo>
                    <a:lnTo>
                      <a:pt x="6" y="37"/>
                    </a:lnTo>
                    <a:lnTo>
                      <a:pt x="3" y="98"/>
                    </a:lnTo>
                    <a:lnTo>
                      <a:pt x="0" y="183"/>
                    </a:lnTo>
                    <a:lnTo>
                      <a:pt x="3" y="257"/>
                    </a:lnTo>
                    <a:lnTo>
                      <a:pt x="13" y="285"/>
                    </a:lnTo>
                    <a:lnTo>
                      <a:pt x="25" y="263"/>
                    </a:lnTo>
                    <a:lnTo>
                      <a:pt x="30" y="221"/>
                    </a:lnTo>
                    <a:lnTo>
                      <a:pt x="31" y="171"/>
                    </a:lnTo>
                    <a:lnTo>
                      <a:pt x="30" y="133"/>
                    </a:lnTo>
                    <a:lnTo>
                      <a:pt x="28" y="102"/>
                    </a:lnTo>
                    <a:lnTo>
                      <a:pt x="34" y="76"/>
                    </a:lnTo>
                    <a:lnTo>
                      <a:pt x="44" y="56"/>
                    </a:lnTo>
                    <a:lnTo>
                      <a:pt x="61" y="47"/>
                    </a:lnTo>
                    <a:lnTo>
                      <a:pt x="75" y="39"/>
                    </a:lnTo>
                    <a:lnTo>
                      <a:pt x="76" y="24"/>
                    </a:lnTo>
                    <a:lnTo>
                      <a:pt x="74" y="8"/>
                    </a:lnTo>
                    <a:lnTo>
                      <a:pt x="71" y="2"/>
                    </a:lnTo>
                    <a:close/>
                  </a:path>
                </a:pathLst>
              </a:custGeom>
              <a:solidFill>
                <a:srgbClr val="B7C1E8"/>
              </a:solidFill>
              <a:ln w="9525">
                <a:noFill/>
                <a:round/>
                <a:headEnd/>
                <a:tailEnd/>
              </a:ln>
            </p:spPr>
            <p:txBody>
              <a:bodyPr/>
              <a:lstStyle/>
              <a:p>
                <a:endParaRPr lang="en-US"/>
              </a:p>
            </p:txBody>
          </p:sp>
          <p:sp>
            <p:nvSpPr>
              <p:cNvPr id="560" name="Freeform 124"/>
              <p:cNvSpPr>
                <a:spLocks/>
              </p:cNvSpPr>
              <p:nvPr/>
            </p:nvSpPr>
            <p:spPr bwMode="auto">
              <a:xfrm>
                <a:off x="3806" y="3549"/>
                <a:ext cx="46" cy="116"/>
              </a:xfrm>
              <a:custGeom>
                <a:avLst/>
                <a:gdLst>
                  <a:gd name="T0" fmla="*/ 125 w 139"/>
                  <a:gd name="T1" fmla="*/ 0 h 348"/>
                  <a:gd name="T2" fmla="*/ 135 w 139"/>
                  <a:gd name="T3" fmla="*/ 53 h 348"/>
                  <a:gd name="T4" fmla="*/ 139 w 139"/>
                  <a:gd name="T5" fmla="*/ 163 h 348"/>
                  <a:gd name="T6" fmla="*/ 135 w 139"/>
                  <a:gd name="T7" fmla="*/ 274 h 348"/>
                  <a:gd name="T8" fmla="*/ 121 w 139"/>
                  <a:gd name="T9" fmla="*/ 331 h 348"/>
                  <a:gd name="T10" fmla="*/ 108 w 139"/>
                  <a:gd name="T11" fmla="*/ 337 h 348"/>
                  <a:gd name="T12" fmla="*/ 90 w 139"/>
                  <a:gd name="T13" fmla="*/ 342 h 348"/>
                  <a:gd name="T14" fmla="*/ 68 w 139"/>
                  <a:gd name="T15" fmla="*/ 346 h 348"/>
                  <a:gd name="T16" fmla="*/ 45 w 139"/>
                  <a:gd name="T17" fmla="*/ 348 h 348"/>
                  <a:gd name="T18" fmla="*/ 25 w 139"/>
                  <a:gd name="T19" fmla="*/ 348 h 348"/>
                  <a:gd name="T20" fmla="*/ 8 w 139"/>
                  <a:gd name="T21" fmla="*/ 347 h 348"/>
                  <a:gd name="T22" fmla="*/ 0 w 139"/>
                  <a:gd name="T23" fmla="*/ 342 h 348"/>
                  <a:gd name="T24" fmla="*/ 2 w 139"/>
                  <a:gd name="T25" fmla="*/ 334 h 348"/>
                  <a:gd name="T26" fmla="*/ 11 w 139"/>
                  <a:gd name="T27" fmla="*/ 326 h 348"/>
                  <a:gd name="T28" fmla="*/ 21 w 139"/>
                  <a:gd name="T29" fmla="*/ 320 h 348"/>
                  <a:gd name="T30" fmla="*/ 32 w 139"/>
                  <a:gd name="T31" fmla="*/ 315 h 348"/>
                  <a:gd name="T32" fmla="*/ 42 w 139"/>
                  <a:gd name="T33" fmla="*/ 309 h 348"/>
                  <a:gd name="T34" fmla="*/ 52 w 139"/>
                  <a:gd name="T35" fmla="*/ 304 h 348"/>
                  <a:gd name="T36" fmla="*/ 60 w 139"/>
                  <a:gd name="T37" fmla="*/ 299 h 348"/>
                  <a:gd name="T38" fmla="*/ 65 w 139"/>
                  <a:gd name="T39" fmla="*/ 293 h 348"/>
                  <a:gd name="T40" fmla="*/ 67 w 139"/>
                  <a:gd name="T41" fmla="*/ 284 h 348"/>
                  <a:gd name="T42" fmla="*/ 64 w 139"/>
                  <a:gd name="T43" fmla="*/ 252 h 348"/>
                  <a:gd name="T44" fmla="*/ 59 w 139"/>
                  <a:gd name="T45" fmla="*/ 211 h 348"/>
                  <a:gd name="T46" fmla="*/ 59 w 139"/>
                  <a:gd name="T47" fmla="*/ 176 h 348"/>
                  <a:gd name="T48" fmla="*/ 69 w 139"/>
                  <a:gd name="T49" fmla="*/ 160 h 348"/>
                  <a:gd name="T50" fmla="*/ 85 w 139"/>
                  <a:gd name="T51" fmla="*/ 163 h 348"/>
                  <a:gd name="T52" fmla="*/ 95 w 139"/>
                  <a:gd name="T53" fmla="*/ 164 h 348"/>
                  <a:gd name="T54" fmla="*/ 100 w 139"/>
                  <a:gd name="T55" fmla="*/ 157 h 348"/>
                  <a:gd name="T56" fmla="*/ 104 w 139"/>
                  <a:gd name="T57" fmla="*/ 133 h 348"/>
                  <a:gd name="T58" fmla="*/ 105 w 139"/>
                  <a:gd name="T59" fmla="*/ 92 h 348"/>
                  <a:gd name="T60" fmla="*/ 109 w 139"/>
                  <a:gd name="T61" fmla="*/ 46 h 348"/>
                  <a:gd name="T62" fmla="*/ 115 w 139"/>
                  <a:gd name="T63" fmla="*/ 11 h 348"/>
                  <a:gd name="T64" fmla="*/ 125 w 139"/>
                  <a:gd name="T65" fmla="*/ 0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348"/>
                  <a:gd name="T101" fmla="*/ 139 w 13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348">
                    <a:moveTo>
                      <a:pt x="125" y="0"/>
                    </a:moveTo>
                    <a:lnTo>
                      <a:pt x="135" y="53"/>
                    </a:lnTo>
                    <a:lnTo>
                      <a:pt x="139" y="163"/>
                    </a:lnTo>
                    <a:lnTo>
                      <a:pt x="135" y="274"/>
                    </a:lnTo>
                    <a:lnTo>
                      <a:pt x="121" y="331"/>
                    </a:lnTo>
                    <a:lnTo>
                      <a:pt x="108" y="337"/>
                    </a:lnTo>
                    <a:lnTo>
                      <a:pt x="90" y="342"/>
                    </a:lnTo>
                    <a:lnTo>
                      <a:pt x="68" y="346"/>
                    </a:lnTo>
                    <a:lnTo>
                      <a:pt x="45" y="348"/>
                    </a:lnTo>
                    <a:lnTo>
                      <a:pt x="25" y="348"/>
                    </a:lnTo>
                    <a:lnTo>
                      <a:pt x="8" y="347"/>
                    </a:lnTo>
                    <a:lnTo>
                      <a:pt x="0" y="342"/>
                    </a:lnTo>
                    <a:lnTo>
                      <a:pt x="2" y="334"/>
                    </a:lnTo>
                    <a:lnTo>
                      <a:pt x="11" y="326"/>
                    </a:lnTo>
                    <a:lnTo>
                      <a:pt x="21" y="320"/>
                    </a:lnTo>
                    <a:lnTo>
                      <a:pt x="32" y="315"/>
                    </a:lnTo>
                    <a:lnTo>
                      <a:pt x="42" y="309"/>
                    </a:lnTo>
                    <a:lnTo>
                      <a:pt x="52" y="304"/>
                    </a:lnTo>
                    <a:lnTo>
                      <a:pt x="60" y="299"/>
                    </a:lnTo>
                    <a:lnTo>
                      <a:pt x="65" y="293"/>
                    </a:lnTo>
                    <a:lnTo>
                      <a:pt x="67" y="284"/>
                    </a:lnTo>
                    <a:lnTo>
                      <a:pt x="64" y="252"/>
                    </a:lnTo>
                    <a:lnTo>
                      <a:pt x="59" y="211"/>
                    </a:lnTo>
                    <a:lnTo>
                      <a:pt x="59" y="176"/>
                    </a:lnTo>
                    <a:lnTo>
                      <a:pt x="69" y="160"/>
                    </a:lnTo>
                    <a:lnTo>
                      <a:pt x="85" y="163"/>
                    </a:lnTo>
                    <a:lnTo>
                      <a:pt x="95" y="164"/>
                    </a:lnTo>
                    <a:lnTo>
                      <a:pt x="100" y="157"/>
                    </a:lnTo>
                    <a:lnTo>
                      <a:pt x="104" y="133"/>
                    </a:lnTo>
                    <a:lnTo>
                      <a:pt x="105" y="92"/>
                    </a:lnTo>
                    <a:lnTo>
                      <a:pt x="109" y="46"/>
                    </a:lnTo>
                    <a:lnTo>
                      <a:pt x="115" y="11"/>
                    </a:lnTo>
                    <a:lnTo>
                      <a:pt x="125" y="0"/>
                    </a:lnTo>
                    <a:close/>
                  </a:path>
                </a:pathLst>
              </a:custGeom>
              <a:solidFill>
                <a:srgbClr val="7587C9"/>
              </a:solidFill>
              <a:ln w="9525">
                <a:noFill/>
                <a:round/>
                <a:headEnd/>
                <a:tailEnd/>
              </a:ln>
            </p:spPr>
            <p:txBody>
              <a:bodyPr/>
              <a:lstStyle/>
              <a:p>
                <a:endParaRPr lang="en-US"/>
              </a:p>
            </p:txBody>
          </p:sp>
          <p:sp>
            <p:nvSpPr>
              <p:cNvPr id="561" name="Freeform 125"/>
              <p:cNvSpPr>
                <a:spLocks/>
              </p:cNvSpPr>
              <p:nvPr/>
            </p:nvSpPr>
            <p:spPr bwMode="auto">
              <a:xfrm>
                <a:off x="3690" y="3681"/>
                <a:ext cx="158" cy="14"/>
              </a:xfrm>
              <a:custGeom>
                <a:avLst/>
                <a:gdLst>
                  <a:gd name="T0" fmla="*/ 0 w 476"/>
                  <a:gd name="T1" fmla="*/ 16 h 44"/>
                  <a:gd name="T2" fmla="*/ 7 w 476"/>
                  <a:gd name="T3" fmla="*/ 20 h 44"/>
                  <a:gd name="T4" fmla="*/ 23 w 476"/>
                  <a:gd name="T5" fmla="*/ 24 h 44"/>
                  <a:gd name="T6" fmla="*/ 48 w 476"/>
                  <a:gd name="T7" fmla="*/ 27 h 44"/>
                  <a:gd name="T8" fmla="*/ 79 w 476"/>
                  <a:gd name="T9" fmla="*/ 30 h 44"/>
                  <a:gd name="T10" fmla="*/ 114 w 476"/>
                  <a:gd name="T11" fmla="*/ 34 h 44"/>
                  <a:gd name="T12" fmla="*/ 154 w 476"/>
                  <a:gd name="T13" fmla="*/ 37 h 44"/>
                  <a:gd name="T14" fmla="*/ 197 w 476"/>
                  <a:gd name="T15" fmla="*/ 39 h 44"/>
                  <a:gd name="T16" fmla="*/ 241 w 476"/>
                  <a:gd name="T17" fmla="*/ 42 h 44"/>
                  <a:gd name="T18" fmla="*/ 283 w 476"/>
                  <a:gd name="T19" fmla="*/ 43 h 44"/>
                  <a:gd name="T20" fmla="*/ 326 w 476"/>
                  <a:gd name="T21" fmla="*/ 44 h 44"/>
                  <a:gd name="T22" fmla="*/ 365 w 476"/>
                  <a:gd name="T23" fmla="*/ 44 h 44"/>
                  <a:gd name="T24" fmla="*/ 401 w 476"/>
                  <a:gd name="T25" fmla="*/ 44 h 44"/>
                  <a:gd name="T26" fmla="*/ 431 w 476"/>
                  <a:gd name="T27" fmla="*/ 42 h 44"/>
                  <a:gd name="T28" fmla="*/ 454 w 476"/>
                  <a:gd name="T29" fmla="*/ 39 h 44"/>
                  <a:gd name="T30" fmla="*/ 470 w 476"/>
                  <a:gd name="T31" fmla="*/ 35 h 44"/>
                  <a:gd name="T32" fmla="*/ 476 w 476"/>
                  <a:gd name="T33" fmla="*/ 30 h 44"/>
                  <a:gd name="T34" fmla="*/ 475 w 476"/>
                  <a:gd name="T35" fmla="*/ 20 h 44"/>
                  <a:gd name="T36" fmla="*/ 467 w 476"/>
                  <a:gd name="T37" fmla="*/ 12 h 44"/>
                  <a:gd name="T38" fmla="*/ 454 w 476"/>
                  <a:gd name="T39" fmla="*/ 7 h 44"/>
                  <a:gd name="T40" fmla="*/ 439 w 476"/>
                  <a:gd name="T41" fmla="*/ 4 h 44"/>
                  <a:gd name="T42" fmla="*/ 419 w 476"/>
                  <a:gd name="T43" fmla="*/ 3 h 44"/>
                  <a:gd name="T44" fmla="*/ 400 w 476"/>
                  <a:gd name="T45" fmla="*/ 2 h 44"/>
                  <a:gd name="T46" fmla="*/ 381 w 476"/>
                  <a:gd name="T47" fmla="*/ 2 h 44"/>
                  <a:gd name="T48" fmla="*/ 362 w 476"/>
                  <a:gd name="T49" fmla="*/ 2 h 44"/>
                  <a:gd name="T50" fmla="*/ 351 w 476"/>
                  <a:gd name="T51" fmla="*/ 2 h 44"/>
                  <a:gd name="T52" fmla="*/ 334 w 476"/>
                  <a:gd name="T53" fmla="*/ 2 h 44"/>
                  <a:gd name="T54" fmla="*/ 312 w 476"/>
                  <a:gd name="T55" fmla="*/ 2 h 44"/>
                  <a:gd name="T56" fmla="*/ 286 w 476"/>
                  <a:gd name="T57" fmla="*/ 0 h 44"/>
                  <a:gd name="T58" fmla="*/ 257 w 476"/>
                  <a:gd name="T59" fmla="*/ 0 h 44"/>
                  <a:gd name="T60" fmla="*/ 226 w 476"/>
                  <a:gd name="T61" fmla="*/ 0 h 44"/>
                  <a:gd name="T62" fmla="*/ 194 w 476"/>
                  <a:gd name="T63" fmla="*/ 0 h 44"/>
                  <a:gd name="T64" fmla="*/ 162 w 476"/>
                  <a:gd name="T65" fmla="*/ 0 h 44"/>
                  <a:gd name="T66" fmla="*/ 129 w 476"/>
                  <a:gd name="T67" fmla="*/ 2 h 44"/>
                  <a:gd name="T68" fmla="*/ 98 w 476"/>
                  <a:gd name="T69" fmla="*/ 2 h 44"/>
                  <a:gd name="T70" fmla="*/ 71 w 476"/>
                  <a:gd name="T71" fmla="*/ 3 h 44"/>
                  <a:gd name="T72" fmla="*/ 46 w 476"/>
                  <a:gd name="T73" fmla="*/ 5 h 44"/>
                  <a:gd name="T74" fmla="*/ 25 w 476"/>
                  <a:gd name="T75" fmla="*/ 7 h 44"/>
                  <a:gd name="T76" fmla="*/ 10 w 476"/>
                  <a:gd name="T77" fmla="*/ 9 h 44"/>
                  <a:gd name="T78" fmla="*/ 1 w 476"/>
                  <a:gd name="T79" fmla="*/ 12 h 44"/>
                  <a:gd name="T80" fmla="*/ 0 w 476"/>
                  <a:gd name="T81" fmla="*/ 16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6"/>
                  <a:gd name="T124" fmla="*/ 0 h 44"/>
                  <a:gd name="T125" fmla="*/ 476 w 476"/>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6" h="44">
                    <a:moveTo>
                      <a:pt x="0" y="16"/>
                    </a:moveTo>
                    <a:lnTo>
                      <a:pt x="7" y="20"/>
                    </a:lnTo>
                    <a:lnTo>
                      <a:pt x="23" y="24"/>
                    </a:lnTo>
                    <a:lnTo>
                      <a:pt x="48" y="27"/>
                    </a:lnTo>
                    <a:lnTo>
                      <a:pt x="79" y="30"/>
                    </a:lnTo>
                    <a:lnTo>
                      <a:pt x="114" y="34"/>
                    </a:lnTo>
                    <a:lnTo>
                      <a:pt x="154" y="37"/>
                    </a:lnTo>
                    <a:lnTo>
                      <a:pt x="197" y="39"/>
                    </a:lnTo>
                    <a:lnTo>
                      <a:pt x="241" y="42"/>
                    </a:lnTo>
                    <a:lnTo>
                      <a:pt x="283" y="43"/>
                    </a:lnTo>
                    <a:lnTo>
                      <a:pt x="326" y="44"/>
                    </a:lnTo>
                    <a:lnTo>
                      <a:pt x="365" y="44"/>
                    </a:lnTo>
                    <a:lnTo>
                      <a:pt x="401" y="44"/>
                    </a:lnTo>
                    <a:lnTo>
                      <a:pt x="431" y="42"/>
                    </a:lnTo>
                    <a:lnTo>
                      <a:pt x="454" y="39"/>
                    </a:lnTo>
                    <a:lnTo>
                      <a:pt x="470" y="35"/>
                    </a:lnTo>
                    <a:lnTo>
                      <a:pt x="476" y="30"/>
                    </a:lnTo>
                    <a:lnTo>
                      <a:pt x="475" y="20"/>
                    </a:lnTo>
                    <a:lnTo>
                      <a:pt x="467" y="12"/>
                    </a:lnTo>
                    <a:lnTo>
                      <a:pt x="454" y="7"/>
                    </a:lnTo>
                    <a:lnTo>
                      <a:pt x="439" y="4"/>
                    </a:lnTo>
                    <a:lnTo>
                      <a:pt x="419" y="3"/>
                    </a:lnTo>
                    <a:lnTo>
                      <a:pt x="400" y="2"/>
                    </a:lnTo>
                    <a:lnTo>
                      <a:pt x="381" y="2"/>
                    </a:lnTo>
                    <a:lnTo>
                      <a:pt x="362" y="2"/>
                    </a:lnTo>
                    <a:lnTo>
                      <a:pt x="351" y="2"/>
                    </a:lnTo>
                    <a:lnTo>
                      <a:pt x="334" y="2"/>
                    </a:lnTo>
                    <a:lnTo>
                      <a:pt x="312" y="2"/>
                    </a:lnTo>
                    <a:lnTo>
                      <a:pt x="286" y="0"/>
                    </a:lnTo>
                    <a:lnTo>
                      <a:pt x="257" y="0"/>
                    </a:lnTo>
                    <a:lnTo>
                      <a:pt x="226" y="0"/>
                    </a:lnTo>
                    <a:lnTo>
                      <a:pt x="194" y="0"/>
                    </a:lnTo>
                    <a:lnTo>
                      <a:pt x="162" y="0"/>
                    </a:lnTo>
                    <a:lnTo>
                      <a:pt x="129" y="2"/>
                    </a:lnTo>
                    <a:lnTo>
                      <a:pt x="98" y="2"/>
                    </a:lnTo>
                    <a:lnTo>
                      <a:pt x="71" y="3"/>
                    </a:lnTo>
                    <a:lnTo>
                      <a:pt x="46" y="5"/>
                    </a:lnTo>
                    <a:lnTo>
                      <a:pt x="25" y="7"/>
                    </a:lnTo>
                    <a:lnTo>
                      <a:pt x="10" y="9"/>
                    </a:lnTo>
                    <a:lnTo>
                      <a:pt x="1" y="12"/>
                    </a:lnTo>
                    <a:lnTo>
                      <a:pt x="0" y="16"/>
                    </a:lnTo>
                    <a:close/>
                  </a:path>
                </a:pathLst>
              </a:custGeom>
              <a:solidFill>
                <a:srgbClr val="212187"/>
              </a:solidFill>
              <a:ln w="9525">
                <a:noFill/>
                <a:round/>
                <a:headEnd/>
                <a:tailEnd/>
              </a:ln>
            </p:spPr>
            <p:txBody>
              <a:bodyPr/>
              <a:lstStyle/>
              <a:p>
                <a:endParaRPr lang="en-US"/>
              </a:p>
            </p:txBody>
          </p:sp>
          <p:sp>
            <p:nvSpPr>
              <p:cNvPr id="562" name="Freeform 126"/>
              <p:cNvSpPr>
                <a:spLocks/>
              </p:cNvSpPr>
              <p:nvPr/>
            </p:nvSpPr>
            <p:spPr bwMode="auto">
              <a:xfrm>
                <a:off x="3499" y="3707"/>
                <a:ext cx="177" cy="12"/>
              </a:xfrm>
              <a:custGeom>
                <a:avLst/>
                <a:gdLst>
                  <a:gd name="T0" fmla="*/ 532 w 532"/>
                  <a:gd name="T1" fmla="*/ 4 h 35"/>
                  <a:gd name="T2" fmla="*/ 528 w 532"/>
                  <a:gd name="T3" fmla="*/ 2 h 35"/>
                  <a:gd name="T4" fmla="*/ 517 w 532"/>
                  <a:gd name="T5" fmla="*/ 0 h 35"/>
                  <a:gd name="T6" fmla="*/ 500 w 532"/>
                  <a:gd name="T7" fmla="*/ 0 h 35"/>
                  <a:gd name="T8" fmla="*/ 478 w 532"/>
                  <a:gd name="T9" fmla="*/ 0 h 35"/>
                  <a:gd name="T10" fmla="*/ 451 w 532"/>
                  <a:gd name="T11" fmla="*/ 2 h 35"/>
                  <a:gd name="T12" fmla="*/ 421 w 532"/>
                  <a:gd name="T13" fmla="*/ 3 h 35"/>
                  <a:gd name="T14" fmla="*/ 389 w 532"/>
                  <a:gd name="T15" fmla="*/ 5 h 35"/>
                  <a:gd name="T16" fmla="*/ 355 w 532"/>
                  <a:gd name="T17" fmla="*/ 7 h 35"/>
                  <a:gd name="T18" fmla="*/ 321 w 532"/>
                  <a:gd name="T19" fmla="*/ 9 h 35"/>
                  <a:gd name="T20" fmla="*/ 287 w 532"/>
                  <a:gd name="T21" fmla="*/ 11 h 35"/>
                  <a:gd name="T22" fmla="*/ 254 w 532"/>
                  <a:gd name="T23" fmla="*/ 13 h 35"/>
                  <a:gd name="T24" fmla="*/ 224 w 532"/>
                  <a:gd name="T25" fmla="*/ 16 h 35"/>
                  <a:gd name="T26" fmla="*/ 197 w 532"/>
                  <a:gd name="T27" fmla="*/ 17 h 35"/>
                  <a:gd name="T28" fmla="*/ 172 w 532"/>
                  <a:gd name="T29" fmla="*/ 18 h 35"/>
                  <a:gd name="T30" fmla="*/ 154 w 532"/>
                  <a:gd name="T31" fmla="*/ 18 h 35"/>
                  <a:gd name="T32" fmla="*/ 141 w 532"/>
                  <a:gd name="T33" fmla="*/ 18 h 35"/>
                  <a:gd name="T34" fmla="*/ 119 w 532"/>
                  <a:gd name="T35" fmla="*/ 17 h 35"/>
                  <a:gd name="T36" fmla="*/ 94 w 532"/>
                  <a:gd name="T37" fmla="*/ 15 h 35"/>
                  <a:gd name="T38" fmla="*/ 70 w 532"/>
                  <a:gd name="T39" fmla="*/ 12 h 35"/>
                  <a:gd name="T40" fmla="*/ 45 w 532"/>
                  <a:gd name="T41" fmla="*/ 11 h 35"/>
                  <a:gd name="T42" fmla="*/ 24 w 532"/>
                  <a:gd name="T43" fmla="*/ 9 h 35"/>
                  <a:gd name="T44" fmla="*/ 9 w 532"/>
                  <a:gd name="T45" fmla="*/ 9 h 35"/>
                  <a:gd name="T46" fmla="*/ 0 w 532"/>
                  <a:gd name="T47" fmla="*/ 13 h 35"/>
                  <a:gd name="T48" fmla="*/ 1 w 532"/>
                  <a:gd name="T49" fmla="*/ 18 h 35"/>
                  <a:gd name="T50" fmla="*/ 10 w 532"/>
                  <a:gd name="T51" fmla="*/ 25 h 35"/>
                  <a:gd name="T52" fmla="*/ 23 w 532"/>
                  <a:gd name="T53" fmla="*/ 27 h 35"/>
                  <a:gd name="T54" fmla="*/ 40 w 532"/>
                  <a:gd name="T55" fmla="*/ 29 h 35"/>
                  <a:gd name="T56" fmla="*/ 61 w 532"/>
                  <a:gd name="T57" fmla="*/ 29 h 35"/>
                  <a:gd name="T58" fmla="*/ 87 w 532"/>
                  <a:gd name="T59" fmla="*/ 29 h 35"/>
                  <a:gd name="T60" fmla="*/ 115 w 532"/>
                  <a:gd name="T61" fmla="*/ 29 h 35"/>
                  <a:gd name="T62" fmla="*/ 149 w 532"/>
                  <a:gd name="T63" fmla="*/ 30 h 35"/>
                  <a:gd name="T64" fmla="*/ 186 w 532"/>
                  <a:gd name="T65" fmla="*/ 33 h 35"/>
                  <a:gd name="T66" fmla="*/ 207 w 532"/>
                  <a:gd name="T67" fmla="*/ 34 h 35"/>
                  <a:gd name="T68" fmla="*/ 230 w 532"/>
                  <a:gd name="T69" fmla="*/ 35 h 35"/>
                  <a:gd name="T70" fmla="*/ 256 w 532"/>
                  <a:gd name="T71" fmla="*/ 35 h 35"/>
                  <a:gd name="T72" fmla="*/ 284 w 532"/>
                  <a:gd name="T73" fmla="*/ 35 h 35"/>
                  <a:gd name="T74" fmla="*/ 313 w 532"/>
                  <a:gd name="T75" fmla="*/ 34 h 35"/>
                  <a:gd name="T76" fmla="*/ 342 w 532"/>
                  <a:gd name="T77" fmla="*/ 33 h 35"/>
                  <a:gd name="T78" fmla="*/ 370 w 532"/>
                  <a:gd name="T79" fmla="*/ 30 h 35"/>
                  <a:gd name="T80" fmla="*/ 399 w 532"/>
                  <a:gd name="T81" fmla="*/ 27 h 35"/>
                  <a:gd name="T82" fmla="*/ 426 w 532"/>
                  <a:gd name="T83" fmla="*/ 25 h 35"/>
                  <a:gd name="T84" fmla="*/ 452 w 532"/>
                  <a:gd name="T85" fmla="*/ 22 h 35"/>
                  <a:gd name="T86" fmla="*/ 474 w 532"/>
                  <a:gd name="T87" fmla="*/ 20 h 35"/>
                  <a:gd name="T88" fmla="*/ 495 w 532"/>
                  <a:gd name="T89" fmla="*/ 16 h 35"/>
                  <a:gd name="T90" fmla="*/ 510 w 532"/>
                  <a:gd name="T91" fmla="*/ 13 h 35"/>
                  <a:gd name="T92" fmla="*/ 523 w 532"/>
                  <a:gd name="T93" fmla="*/ 9 h 35"/>
                  <a:gd name="T94" fmla="*/ 530 w 532"/>
                  <a:gd name="T95" fmla="*/ 7 h 35"/>
                  <a:gd name="T96" fmla="*/ 532 w 532"/>
                  <a:gd name="T97" fmla="*/ 4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2"/>
                  <a:gd name="T148" fmla="*/ 0 h 35"/>
                  <a:gd name="T149" fmla="*/ 532 w 532"/>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2" h="35">
                    <a:moveTo>
                      <a:pt x="532" y="4"/>
                    </a:moveTo>
                    <a:lnTo>
                      <a:pt x="528" y="2"/>
                    </a:lnTo>
                    <a:lnTo>
                      <a:pt x="517" y="0"/>
                    </a:lnTo>
                    <a:lnTo>
                      <a:pt x="500" y="0"/>
                    </a:lnTo>
                    <a:lnTo>
                      <a:pt x="478" y="0"/>
                    </a:lnTo>
                    <a:lnTo>
                      <a:pt x="451" y="2"/>
                    </a:lnTo>
                    <a:lnTo>
                      <a:pt x="421" y="3"/>
                    </a:lnTo>
                    <a:lnTo>
                      <a:pt x="389" y="5"/>
                    </a:lnTo>
                    <a:lnTo>
                      <a:pt x="355" y="7"/>
                    </a:lnTo>
                    <a:lnTo>
                      <a:pt x="321" y="9"/>
                    </a:lnTo>
                    <a:lnTo>
                      <a:pt x="287" y="11"/>
                    </a:lnTo>
                    <a:lnTo>
                      <a:pt x="254" y="13"/>
                    </a:lnTo>
                    <a:lnTo>
                      <a:pt x="224" y="16"/>
                    </a:lnTo>
                    <a:lnTo>
                      <a:pt x="197" y="17"/>
                    </a:lnTo>
                    <a:lnTo>
                      <a:pt x="172" y="18"/>
                    </a:lnTo>
                    <a:lnTo>
                      <a:pt x="154" y="18"/>
                    </a:lnTo>
                    <a:lnTo>
                      <a:pt x="141" y="18"/>
                    </a:lnTo>
                    <a:lnTo>
                      <a:pt x="119" y="17"/>
                    </a:lnTo>
                    <a:lnTo>
                      <a:pt x="94" y="15"/>
                    </a:lnTo>
                    <a:lnTo>
                      <a:pt x="70" y="12"/>
                    </a:lnTo>
                    <a:lnTo>
                      <a:pt x="45" y="11"/>
                    </a:lnTo>
                    <a:lnTo>
                      <a:pt x="24" y="9"/>
                    </a:lnTo>
                    <a:lnTo>
                      <a:pt x="9" y="9"/>
                    </a:lnTo>
                    <a:lnTo>
                      <a:pt x="0" y="13"/>
                    </a:lnTo>
                    <a:lnTo>
                      <a:pt x="1" y="18"/>
                    </a:lnTo>
                    <a:lnTo>
                      <a:pt x="10" y="25"/>
                    </a:lnTo>
                    <a:lnTo>
                      <a:pt x="23" y="27"/>
                    </a:lnTo>
                    <a:lnTo>
                      <a:pt x="40" y="29"/>
                    </a:lnTo>
                    <a:lnTo>
                      <a:pt x="61" y="29"/>
                    </a:lnTo>
                    <a:lnTo>
                      <a:pt x="87" y="29"/>
                    </a:lnTo>
                    <a:lnTo>
                      <a:pt x="115" y="29"/>
                    </a:lnTo>
                    <a:lnTo>
                      <a:pt x="149" y="30"/>
                    </a:lnTo>
                    <a:lnTo>
                      <a:pt x="186" y="33"/>
                    </a:lnTo>
                    <a:lnTo>
                      <a:pt x="207" y="34"/>
                    </a:lnTo>
                    <a:lnTo>
                      <a:pt x="230" y="35"/>
                    </a:lnTo>
                    <a:lnTo>
                      <a:pt x="256" y="35"/>
                    </a:lnTo>
                    <a:lnTo>
                      <a:pt x="284" y="35"/>
                    </a:lnTo>
                    <a:lnTo>
                      <a:pt x="313" y="34"/>
                    </a:lnTo>
                    <a:lnTo>
                      <a:pt x="342" y="33"/>
                    </a:lnTo>
                    <a:lnTo>
                      <a:pt x="370" y="30"/>
                    </a:lnTo>
                    <a:lnTo>
                      <a:pt x="399" y="27"/>
                    </a:lnTo>
                    <a:lnTo>
                      <a:pt x="426" y="25"/>
                    </a:lnTo>
                    <a:lnTo>
                      <a:pt x="452" y="22"/>
                    </a:lnTo>
                    <a:lnTo>
                      <a:pt x="474" y="20"/>
                    </a:lnTo>
                    <a:lnTo>
                      <a:pt x="495" y="16"/>
                    </a:lnTo>
                    <a:lnTo>
                      <a:pt x="510" y="13"/>
                    </a:lnTo>
                    <a:lnTo>
                      <a:pt x="523" y="9"/>
                    </a:lnTo>
                    <a:lnTo>
                      <a:pt x="530" y="7"/>
                    </a:lnTo>
                    <a:lnTo>
                      <a:pt x="532" y="4"/>
                    </a:lnTo>
                    <a:close/>
                  </a:path>
                </a:pathLst>
              </a:custGeom>
              <a:solidFill>
                <a:srgbClr val="DDDDFF"/>
              </a:solidFill>
              <a:ln w="9525">
                <a:noFill/>
                <a:round/>
                <a:headEnd/>
                <a:tailEnd/>
              </a:ln>
            </p:spPr>
            <p:txBody>
              <a:bodyPr/>
              <a:lstStyle/>
              <a:p>
                <a:endParaRPr lang="en-US"/>
              </a:p>
            </p:txBody>
          </p:sp>
          <p:sp>
            <p:nvSpPr>
              <p:cNvPr id="563" name="Freeform 127"/>
              <p:cNvSpPr>
                <a:spLocks/>
              </p:cNvSpPr>
              <p:nvPr/>
            </p:nvSpPr>
            <p:spPr bwMode="auto">
              <a:xfrm>
                <a:off x="3592" y="3541"/>
                <a:ext cx="5" cy="78"/>
              </a:xfrm>
              <a:custGeom>
                <a:avLst/>
                <a:gdLst>
                  <a:gd name="T0" fmla="*/ 0 w 14"/>
                  <a:gd name="T1" fmla="*/ 0 h 235"/>
                  <a:gd name="T2" fmla="*/ 0 w 14"/>
                  <a:gd name="T3" fmla="*/ 235 h 235"/>
                  <a:gd name="T4" fmla="*/ 2 w 14"/>
                  <a:gd name="T5" fmla="*/ 226 h 235"/>
                  <a:gd name="T6" fmla="*/ 9 w 14"/>
                  <a:gd name="T7" fmla="*/ 198 h 235"/>
                  <a:gd name="T8" fmla="*/ 14 w 14"/>
                  <a:gd name="T9" fmla="*/ 152 h 235"/>
                  <a:gd name="T10" fmla="*/ 14 w 14"/>
                  <a:gd name="T11" fmla="*/ 90 h 235"/>
                  <a:gd name="T12" fmla="*/ 10 w 14"/>
                  <a:gd name="T13" fmla="*/ 37 h 235"/>
                  <a:gd name="T14" fmla="*/ 6 w 14"/>
                  <a:gd name="T15" fmla="*/ 10 h 235"/>
                  <a:gd name="T16" fmla="*/ 1 w 14"/>
                  <a:gd name="T17" fmla="*/ 1 h 235"/>
                  <a:gd name="T18" fmla="*/ 0 w 14"/>
                  <a:gd name="T19" fmla="*/ 0 h 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35"/>
                  <a:gd name="T32" fmla="*/ 14 w 14"/>
                  <a:gd name="T33" fmla="*/ 235 h 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35">
                    <a:moveTo>
                      <a:pt x="0" y="0"/>
                    </a:moveTo>
                    <a:lnTo>
                      <a:pt x="0" y="235"/>
                    </a:lnTo>
                    <a:lnTo>
                      <a:pt x="2" y="226"/>
                    </a:lnTo>
                    <a:lnTo>
                      <a:pt x="9" y="198"/>
                    </a:lnTo>
                    <a:lnTo>
                      <a:pt x="14" y="152"/>
                    </a:lnTo>
                    <a:lnTo>
                      <a:pt x="14" y="90"/>
                    </a:lnTo>
                    <a:lnTo>
                      <a:pt x="10" y="37"/>
                    </a:lnTo>
                    <a:lnTo>
                      <a:pt x="6" y="10"/>
                    </a:lnTo>
                    <a:lnTo>
                      <a:pt x="1" y="1"/>
                    </a:lnTo>
                    <a:lnTo>
                      <a:pt x="0" y="0"/>
                    </a:lnTo>
                    <a:close/>
                  </a:path>
                </a:pathLst>
              </a:custGeom>
              <a:solidFill>
                <a:srgbClr val="FFFF4F"/>
              </a:solidFill>
              <a:ln w="9525">
                <a:noFill/>
                <a:round/>
                <a:headEnd/>
                <a:tailEnd/>
              </a:ln>
            </p:spPr>
            <p:txBody>
              <a:bodyPr/>
              <a:lstStyle/>
              <a:p>
                <a:endParaRPr lang="en-US"/>
              </a:p>
            </p:txBody>
          </p:sp>
          <p:sp>
            <p:nvSpPr>
              <p:cNvPr id="564" name="Freeform 128"/>
              <p:cNvSpPr>
                <a:spLocks/>
              </p:cNvSpPr>
              <p:nvPr/>
            </p:nvSpPr>
            <p:spPr bwMode="auto">
              <a:xfrm>
                <a:off x="3573" y="3641"/>
                <a:ext cx="31" cy="54"/>
              </a:xfrm>
              <a:custGeom>
                <a:avLst/>
                <a:gdLst>
                  <a:gd name="T0" fmla="*/ 6 w 94"/>
                  <a:gd name="T1" fmla="*/ 158 h 162"/>
                  <a:gd name="T2" fmla="*/ 0 w 94"/>
                  <a:gd name="T3" fmla="*/ 152 h 162"/>
                  <a:gd name="T4" fmla="*/ 1 w 94"/>
                  <a:gd name="T5" fmla="*/ 145 h 162"/>
                  <a:gd name="T6" fmla="*/ 6 w 94"/>
                  <a:gd name="T7" fmla="*/ 136 h 162"/>
                  <a:gd name="T8" fmla="*/ 14 w 94"/>
                  <a:gd name="T9" fmla="*/ 126 h 162"/>
                  <a:gd name="T10" fmla="*/ 23 w 94"/>
                  <a:gd name="T11" fmla="*/ 116 h 162"/>
                  <a:gd name="T12" fmla="*/ 32 w 94"/>
                  <a:gd name="T13" fmla="*/ 105 h 162"/>
                  <a:gd name="T14" fmla="*/ 39 w 94"/>
                  <a:gd name="T15" fmla="*/ 94 h 162"/>
                  <a:gd name="T16" fmla="*/ 40 w 94"/>
                  <a:gd name="T17" fmla="*/ 82 h 162"/>
                  <a:gd name="T18" fmla="*/ 39 w 94"/>
                  <a:gd name="T19" fmla="*/ 69 h 162"/>
                  <a:gd name="T20" fmla="*/ 37 w 94"/>
                  <a:gd name="T21" fmla="*/ 55 h 162"/>
                  <a:gd name="T22" fmla="*/ 37 w 94"/>
                  <a:gd name="T23" fmla="*/ 41 h 162"/>
                  <a:gd name="T24" fmla="*/ 39 w 94"/>
                  <a:gd name="T25" fmla="*/ 28 h 162"/>
                  <a:gd name="T26" fmla="*/ 41 w 94"/>
                  <a:gd name="T27" fmla="*/ 15 h 162"/>
                  <a:gd name="T28" fmla="*/ 46 w 94"/>
                  <a:gd name="T29" fmla="*/ 6 h 162"/>
                  <a:gd name="T30" fmla="*/ 55 w 94"/>
                  <a:gd name="T31" fmla="*/ 0 h 162"/>
                  <a:gd name="T32" fmla="*/ 68 w 94"/>
                  <a:gd name="T33" fmla="*/ 0 h 162"/>
                  <a:gd name="T34" fmla="*/ 89 w 94"/>
                  <a:gd name="T35" fmla="*/ 8 h 162"/>
                  <a:gd name="T36" fmla="*/ 94 w 94"/>
                  <a:gd name="T37" fmla="*/ 17 h 162"/>
                  <a:gd name="T38" fmla="*/ 88 w 94"/>
                  <a:gd name="T39" fmla="*/ 30 h 162"/>
                  <a:gd name="T40" fmla="*/ 71 w 94"/>
                  <a:gd name="T41" fmla="*/ 43 h 162"/>
                  <a:gd name="T42" fmla="*/ 63 w 94"/>
                  <a:gd name="T43" fmla="*/ 51 h 162"/>
                  <a:gd name="T44" fmla="*/ 61 w 94"/>
                  <a:gd name="T45" fmla="*/ 63 h 162"/>
                  <a:gd name="T46" fmla="*/ 62 w 94"/>
                  <a:gd name="T47" fmla="*/ 75 h 162"/>
                  <a:gd name="T48" fmla="*/ 66 w 94"/>
                  <a:gd name="T49" fmla="*/ 90 h 162"/>
                  <a:gd name="T50" fmla="*/ 70 w 94"/>
                  <a:gd name="T51" fmla="*/ 103 h 162"/>
                  <a:gd name="T52" fmla="*/ 72 w 94"/>
                  <a:gd name="T53" fmla="*/ 116 h 162"/>
                  <a:gd name="T54" fmla="*/ 72 w 94"/>
                  <a:gd name="T55" fmla="*/ 126 h 162"/>
                  <a:gd name="T56" fmla="*/ 68 w 94"/>
                  <a:gd name="T57" fmla="*/ 134 h 162"/>
                  <a:gd name="T58" fmla="*/ 61 w 94"/>
                  <a:gd name="T59" fmla="*/ 139 h 162"/>
                  <a:gd name="T60" fmla="*/ 54 w 94"/>
                  <a:gd name="T61" fmla="*/ 145 h 162"/>
                  <a:gd name="T62" fmla="*/ 46 w 94"/>
                  <a:gd name="T63" fmla="*/ 152 h 162"/>
                  <a:gd name="T64" fmla="*/ 39 w 94"/>
                  <a:gd name="T65" fmla="*/ 157 h 162"/>
                  <a:gd name="T66" fmla="*/ 31 w 94"/>
                  <a:gd name="T67" fmla="*/ 161 h 162"/>
                  <a:gd name="T68" fmla="*/ 23 w 94"/>
                  <a:gd name="T69" fmla="*/ 162 h 162"/>
                  <a:gd name="T70" fmla="*/ 14 w 94"/>
                  <a:gd name="T71" fmla="*/ 162 h 162"/>
                  <a:gd name="T72" fmla="*/ 6 w 94"/>
                  <a:gd name="T73" fmla="*/ 158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162"/>
                  <a:gd name="T113" fmla="*/ 94 w 94"/>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162">
                    <a:moveTo>
                      <a:pt x="6" y="158"/>
                    </a:moveTo>
                    <a:lnTo>
                      <a:pt x="0" y="152"/>
                    </a:lnTo>
                    <a:lnTo>
                      <a:pt x="1" y="145"/>
                    </a:lnTo>
                    <a:lnTo>
                      <a:pt x="6" y="136"/>
                    </a:lnTo>
                    <a:lnTo>
                      <a:pt x="14" y="126"/>
                    </a:lnTo>
                    <a:lnTo>
                      <a:pt x="23" y="116"/>
                    </a:lnTo>
                    <a:lnTo>
                      <a:pt x="32" y="105"/>
                    </a:lnTo>
                    <a:lnTo>
                      <a:pt x="39" y="94"/>
                    </a:lnTo>
                    <a:lnTo>
                      <a:pt x="40" y="82"/>
                    </a:lnTo>
                    <a:lnTo>
                      <a:pt x="39" y="69"/>
                    </a:lnTo>
                    <a:lnTo>
                      <a:pt x="37" y="55"/>
                    </a:lnTo>
                    <a:lnTo>
                      <a:pt x="37" y="41"/>
                    </a:lnTo>
                    <a:lnTo>
                      <a:pt x="39" y="28"/>
                    </a:lnTo>
                    <a:lnTo>
                      <a:pt x="41" y="15"/>
                    </a:lnTo>
                    <a:lnTo>
                      <a:pt x="46" y="6"/>
                    </a:lnTo>
                    <a:lnTo>
                      <a:pt x="55" y="0"/>
                    </a:lnTo>
                    <a:lnTo>
                      <a:pt x="68" y="0"/>
                    </a:lnTo>
                    <a:lnTo>
                      <a:pt x="89" y="8"/>
                    </a:lnTo>
                    <a:lnTo>
                      <a:pt x="94" y="17"/>
                    </a:lnTo>
                    <a:lnTo>
                      <a:pt x="88" y="30"/>
                    </a:lnTo>
                    <a:lnTo>
                      <a:pt x="71" y="43"/>
                    </a:lnTo>
                    <a:lnTo>
                      <a:pt x="63" y="51"/>
                    </a:lnTo>
                    <a:lnTo>
                      <a:pt x="61" y="63"/>
                    </a:lnTo>
                    <a:lnTo>
                      <a:pt x="62" y="75"/>
                    </a:lnTo>
                    <a:lnTo>
                      <a:pt x="66" y="90"/>
                    </a:lnTo>
                    <a:lnTo>
                      <a:pt x="70" y="103"/>
                    </a:lnTo>
                    <a:lnTo>
                      <a:pt x="72" y="116"/>
                    </a:lnTo>
                    <a:lnTo>
                      <a:pt x="72" y="126"/>
                    </a:lnTo>
                    <a:lnTo>
                      <a:pt x="68" y="134"/>
                    </a:lnTo>
                    <a:lnTo>
                      <a:pt x="61" y="139"/>
                    </a:lnTo>
                    <a:lnTo>
                      <a:pt x="54" y="145"/>
                    </a:lnTo>
                    <a:lnTo>
                      <a:pt x="46" y="152"/>
                    </a:lnTo>
                    <a:lnTo>
                      <a:pt x="39" y="157"/>
                    </a:lnTo>
                    <a:lnTo>
                      <a:pt x="31" y="161"/>
                    </a:lnTo>
                    <a:lnTo>
                      <a:pt x="23" y="162"/>
                    </a:lnTo>
                    <a:lnTo>
                      <a:pt x="14" y="162"/>
                    </a:lnTo>
                    <a:lnTo>
                      <a:pt x="6" y="158"/>
                    </a:lnTo>
                    <a:close/>
                  </a:path>
                </a:pathLst>
              </a:custGeom>
              <a:solidFill>
                <a:srgbClr val="B7C1E8"/>
              </a:solidFill>
              <a:ln w="9525">
                <a:noFill/>
                <a:round/>
                <a:headEnd/>
                <a:tailEnd/>
              </a:ln>
            </p:spPr>
            <p:txBody>
              <a:bodyPr/>
              <a:lstStyle/>
              <a:p>
                <a:endParaRPr lang="en-US"/>
              </a:p>
            </p:txBody>
          </p:sp>
          <p:sp>
            <p:nvSpPr>
              <p:cNvPr id="565" name="Freeform 129"/>
              <p:cNvSpPr>
                <a:spLocks/>
              </p:cNvSpPr>
              <p:nvPr/>
            </p:nvSpPr>
            <p:spPr bwMode="auto">
              <a:xfrm>
                <a:off x="3643" y="3476"/>
                <a:ext cx="19" cy="19"/>
              </a:xfrm>
              <a:custGeom>
                <a:avLst/>
                <a:gdLst>
                  <a:gd name="T0" fmla="*/ 27 w 57"/>
                  <a:gd name="T1" fmla="*/ 0 h 57"/>
                  <a:gd name="T2" fmla="*/ 39 w 57"/>
                  <a:gd name="T3" fmla="*/ 2 h 57"/>
                  <a:gd name="T4" fmla="*/ 48 w 57"/>
                  <a:gd name="T5" fmla="*/ 9 h 57"/>
                  <a:gd name="T6" fmla="*/ 54 w 57"/>
                  <a:gd name="T7" fmla="*/ 18 h 57"/>
                  <a:gd name="T8" fmla="*/ 57 w 57"/>
                  <a:gd name="T9" fmla="*/ 28 h 57"/>
                  <a:gd name="T10" fmla="*/ 54 w 57"/>
                  <a:gd name="T11" fmla="*/ 40 h 57"/>
                  <a:gd name="T12" fmla="*/ 48 w 57"/>
                  <a:gd name="T13" fmla="*/ 49 h 57"/>
                  <a:gd name="T14" fmla="*/ 39 w 57"/>
                  <a:gd name="T15" fmla="*/ 54 h 57"/>
                  <a:gd name="T16" fmla="*/ 27 w 57"/>
                  <a:gd name="T17" fmla="*/ 57 h 57"/>
                  <a:gd name="T18" fmla="*/ 17 w 57"/>
                  <a:gd name="T19" fmla="*/ 54 h 57"/>
                  <a:gd name="T20" fmla="*/ 8 w 57"/>
                  <a:gd name="T21" fmla="*/ 49 h 57"/>
                  <a:gd name="T22" fmla="*/ 2 w 57"/>
                  <a:gd name="T23" fmla="*/ 40 h 57"/>
                  <a:gd name="T24" fmla="*/ 0 w 57"/>
                  <a:gd name="T25" fmla="*/ 28 h 57"/>
                  <a:gd name="T26" fmla="*/ 2 w 57"/>
                  <a:gd name="T27" fmla="*/ 18 h 57"/>
                  <a:gd name="T28" fmla="*/ 8 w 57"/>
                  <a:gd name="T29" fmla="*/ 9 h 57"/>
                  <a:gd name="T30" fmla="*/ 17 w 57"/>
                  <a:gd name="T31" fmla="*/ 2 h 57"/>
                  <a:gd name="T32" fmla="*/ 27 w 5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7"/>
                  <a:gd name="T53" fmla="*/ 57 w 5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7">
                    <a:moveTo>
                      <a:pt x="27" y="0"/>
                    </a:moveTo>
                    <a:lnTo>
                      <a:pt x="39" y="2"/>
                    </a:lnTo>
                    <a:lnTo>
                      <a:pt x="48" y="9"/>
                    </a:lnTo>
                    <a:lnTo>
                      <a:pt x="54" y="18"/>
                    </a:lnTo>
                    <a:lnTo>
                      <a:pt x="57" y="28"/>
                    </a:lnTo>
                    <a:lnTo>
                      <a:pt x="54" y="40"/>
                    </a:lnTo>
                    <a:lnTo>
                      <a:pt x="48" y="49"/>
                    </a:lnTo>
                    <a:lnTo>
                      <a:pt x="39" y="54"/>
                    </a:lnTo>
                    <a:lnTo>
                      <a:pt x="27" y="57"/>
                    </a:lnTo>
                    <a:lnTo>
                      <a:pt x="17" y="54"/>
                    </a:lnTo>
                    <a:lnTo>
                      <a:pt x="8" y="49"/>
                    </a:lnTo>
                    <a:lnTo>
                      <a:pt x="2" y="40"/>
                    </a:lnTo>
                    <a:lnTo>
                      <a:pt x="0" y="28"/>
                    </a:lnTo>
                    <a:lnTo>
                      <a:pt x="2" y="18"/>
                    </a:lnTo>
                    <a:lnTo>
                      <a:pt x="8" y="9"/>
                    </a:lnTo>
                    <a:lnTo>
                      <a:pt x="17" y="2"/>
                    </a:lnTo>
                    <a:lnTo>
                      <a:pt x="27" y="0"/>
                    </a:lnTo>
                    <a:close/>
                  </a:path>
                </a:pathLst>
              </a:custGeom>
              <a:solidFill>
                <a:srgbClr val="000000"/>
              </a:solidFill>
              <a:ln w="9525">
                <a:noFill/>
                <a:round/>
                <a:headEnd/>
                <a:tailEnd/>
              </a:ln>
            </p:spPr>
            <p:txBody>
              <a:bodyPr/>
              <a:lstStyle/>
              <a:p>
                <a:endParaRPr lang="en-US"/>
              </a:p>
            </p:txBody>
          </p:sp>
          <p:sp>
            <p:nvSpPr>
              <p:cNvPr id="566" name="Freeform 130"/>
              <p:cNvSpPr>
                <a:spLocks/>
              </p:cNvSpPr>
              <p:nvPr/>
            </p:nvSpPr>
            <p:spPr bwMode="auto">
              <a:xfrm>
                <a:off x="3647" y="3479"/>
                <a:ext cx="11" cy="13"/>
              </a:xfrm>
              <a:custGeom>
                <a:avLst/>
                <a:gdLst>
                  <a:gd name="T0" fmla="*/ 17 w 35"/>
                  <a:gd name="T1" fmla="*/ 0 h 38"/>
                  <a:gd name="T2" fmla="*/ 25 w 35"/>
                  <a:gd name="T3" fmla="*/ 2 h 38"/>
                  <a:gd name="T4" fmla="*/ 30 w 35"/>
                  <a:gd name="T5" fmla="*/ 5 h 38"/>
                  <a:gd name="T6" fmla="*/ 34 w 35"/>
                  <a:gd name="T7" fmla="*/ 12 h 38"/>
                  <a:gd name="T8" fmla="*/ 35 w 35"/>
                  <a:gd name="T9" fmla="*/ 18 h 38"/>
                  <a:gd name="T10" fmla="*/ 34 w 35"/>
                  <a:gd name="T11" fmla="*/ 26 h 38"/>
                  <a:gd name="T12" fmla="*/ 30 w 35"/>
                  <a:gd name="T13" fmla="*/ 33 h 38"/>
                  <a:gd name="T14" fmla="*/ 25 w 35"/>
                  <a:gd name="T15" fmla="*/ 37 h 38"/>
                  <a:gd name="T16" fmla="*/ 17 w 35"/>
                  <a:gd name="T17" fmla="*/ 38 h 38"/>
                  <a:gd name="T18" fmla="*/ 11 w 35"/>
                  <a:gd name="T19" fmla="*/ 37 h 38"/>
                  <a:gd name="T20" fmla="*/ 5 w 35"/>
                  <a:gd name="T21" fmla="*/ 33 h 38"/>
                  <a:gd name="T22" fmla="*/ 2 w 35"/>
                  <a:gd name="T23" fmla="*/ 26 h 38"/>
                  <a:gd name="T24" fmla="*/ 0 w 35"/>
                  <a:gd name="T25" fmla="*/ 18 h 38"/>
                  <a:gd name="T26" fmla="*/ 2 w 35"/>
                  <a:gd name="T27" fmla="*/ 12 h 38"/>
                  <a:gd name="T28" fmla="*/ 5 w 35"/>
                  <a:gd name="T29" fmla="*/ 5 h 38"/>
                  <a:gd name="T30" fmla="*/ 11 w 35"/>
                  <a:gd name="T31" fmla="*/ 2 h 38"/>
                  <a:gd name="T32" fmla="*/ 17 w 3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8"/>
                  <a:gd name="T53" fmla="*/ 35 w 3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8">
                    <a:moveTo>
                      <a:pt x="17" y="0"/>
                    </a:moveTo>
                    <a:lnTo>
                      <a:pt x="25" y="2"/>
                    </a:lnTo>
                    <a:lnTo>
                      <a:pt x="30" y="5"/>
                    </a:lnTo>
                    <a:lnTo>
                      <a:pt x="34" y="12"/>
                    </a:lnTo>
                    <a:lnTo>
                      <a:pt x="35" y="18"/>
                    </a:lnTo>
                    <a:lnTo>
                      <a:pt x="34" y="26"/>
                    </a:lnTo>
                    <a:lnTo>
                      <a:pt x="30" y="33"/>
                    </a:lnTo>
                    <a:lnTo>
                      <a:pt x="25" y="37"/>
                    </a:lnTo>
                    <a:lnTo>
                      <a:pt x="17" y="38"/>
                    </a:lnTo>
                    <a:lnTo>
                      <a:pt x="11" y="37"/>
                    </a:lnTo>
                    <a:lnTo>
                      <a:pt x="5" y="33"/>
                    </a:lnTo>
                    <a:lnTo>
                      <a:pt x="2" y="26"/>
                    </a:lnTo>
                    <a:lnTo>
                      <a:pt x="0" y="18"/>
                    </a:lnTo>
                    <a:lnTo>
                      <a:pt x="2" y="12"/>
                    </a:lnTo>
                    <a:lnTo>
                      <a:pt x="5" y="5"/>
                    </a:lnTo>
                    <a:lnTo>
                      <a:pt x="11" y="2"/>
                    </a:lnTo>
                    <a:lnTo>
                      <a:pt x="17" y="0"/>
                    </a:lnTo>
                    <a:close/>
                  </a:path>
                </a:pathLst>
              </a:custGeom>
              <a:solidFill>
                <a:srgbClr val="FFB73D"/>
              </a:solidFill>
              <a:ln w="9525">
                <a:noFill/>
                <a:round/>
                <a:headEnd/>
                <a:tailEnd/>
              </a:ln>
            </p:spPr>
            <p:txBody>
              <a:bodyPr/>
              <a:lstStyle/>
              <a:p>
                <a:endParaRPr lang="en-US"/>
              </a:p>
            </p:txBody>
          </p:sp>
          <p:sp>
            <p:nvSpPr>
              <p:cNvPr id="567" name="Freeform 131"/>
              <p:cNvSpPr>
                <a:spLocks/>
              </p:cNvSpPr>
              <p:nvPr/>
            </p:nvSpPr>
            <p:spPr bwMode="auto">
              <a:xfrm>
                <a:off x="3649" y="3482"/>
                <a:ext cx="6" cy="5"/>
              </a:xfrm>
              <a:custGeom>
                <a:avLst/>
                <a:gdLst>
                  <a:gd name="T0" fmla="*/ 9 w 17"/>
                  <a:gd name="T1" fmla="*/ 0 h 15"/>
                  <a:gd name="T2" fmla="*/ 13 w 17"/>
                  <a:gd name="T3" fmla="*/ 0 h 15"/>
                  <a:gd name="T4" fmla="*/ 15 w 17"/>
                  <a:gd name="T5" fmla="*/ 2 h 15"/>
                  <a:gd name="T6" fmla="*/ 17 w 17"/>
                  <a:gd name="T7" fmla="*/ 4 h 15"/>
                  <a:gd name="T8" fmla="*/ 17 w 17"/>
                  <a:gd name="T9" fmla="*/ 7 h 15"/>
                  <a:gd name="T10" fmla="*/ 17 w 17"/>
                  <a:gd name="T11" fmla="*/ 11 h 15"/>
                  <a:gd name="T12" fmla="*/ 15 w 17"/>
                  <a:gd name="T13" fmla="*/ 12 h 15"/>
                  <a:gd name="T14" fmla="*/ 13 w 17"/>
                  <a:gd name="T15" fmla="*/ 15 h 15"/>
                  <a:gd name="T16" fmla="*/ 9 w 17"/>
                  <a:gd name="T17" fmla="*/ 15 h 15"/>
                  <a:gd name="T18" fmla="*/ 6 w 17"/>
                  <a:gd name="T19" fmla="*/ 15 h 15"/>
                  <a:gd name="T20" fmla="*/ 2 w 17"/>
                  <a:gd name="T21" fmla="*/ 12 h 15"/>
                  <a:gd name="T22" fmla="*/ 1 w 17"/>
                  <a:gd name="T23" fmla="*/ 11 h 15"/>
                  <a:gd name="T24" fmla="*/ 0 w 17"/>
                  <a:gd name="T25" fmla="*/ 7 h 15"/>
                  <a:gd name="T26" fmla="*/ 1 w 17"/>
                  <a:gd name="T27" fmla="*/ 4 h 15"/>
                  <a:gd name="T28" fmla="*/ 2 w 17"/>
                  <a:gd name="T29" fmla="*/ 2 h 15"/>
                  <a:gd name="T30" fmla="*/ 6 w 17"/>
                  <a:gd name="T31" fmla="*/ 0 h 15"/>
                  <a:gd name="T32" fmla="*/ 9 w 1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5"/>
                  <a:gd name="T53" fmla="*/ 17 w 1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5">
                    <a:moveTo>
                      <a:pt x="9" y="0"/>
                    </a:moveTo>
                    <a:lnTo>
                      <a:pt x="13" y="0"/>
                    </a:lnTo>
                    <a:lnTo>
                      <a:pt x="15" y="2"/>
                    </a:lnTo>
                    <a:lnTo>
                      <a:pt x="17" y="4"/>
                    </a:lnTo>
                    <a:lnTo>
                      <a:pt x="17" y="7"/>
                    </a:lnTo>
                    <a:lnTo>
                      <a:pt x="17" y="11"/>
                    </a:lnTo>
                    <a:lnTo>
                      <a:pt x="15" y="12"/>
                    </a:lnTo>
                    <a:lnTo>
                      <a:pt x="13" y="15"/>
                    </a:lnTo>
                    <a:lnTo>
                      <a:pt x="9" y="15"/>
                    </a:lnTo>
                    <a:lnTo>
                      <a:pt x="6" y="15"/>
                    </a:lnTo>
                    <a:lnTo>
                      <a:pt x="2" y="12"/>
                    </a:lnTo>
                    <a:lnTo>
                      <a:pt x="1" y="11"/>
                    </a:lnTo>
                    <a:lnTo>
                      <a:pt x="0" y="7"/>
                    </a:lnTo>
                    <a:lnTo>
                      <a:pt x="1" y="4"/>
                    </a:lnTo>
                    <a:lnTo>
                      <a:pt x="2" y="2"/>
                    </a:lnTo>
                    <a:lnTo>
                      <a:pt x="6" y="0"/>
                    </a:lnTo>
                    <a:lnTo>
                      <a:pt x="9" y="0"/>
                    </a:lnTo>
                    <a:close/>
                  </a:path>
                </a:pathLst>
              </a:custGeom>
              <a:solidFill>
                <a:srgbClr val="FFFF00"/>
              </a:solidFill>
              <a:ln w="9525">
                <a:noFill/>
                <a:round/>
                <a:headEnd/>
                <a:tailEnd/>
              </a:ln>
            </p:spPr>
            <p:txBody>
              <a:bodyPr/>
              <a:lstStyle/>
              <a:p>
                <a:endParaRPr lang="en-US"/>
              </a:p>
            </p:txBody>
          </p:sp>
          <p:sp>
            <p:nvSpPr>
              <p:cNvPr id="568" name="Freeform 132"/>
              <p:cNvSpPr>
                <a:spLocks/>
              </p:cNvSpPr>
              <p:nvPr/>
            </p:nvSpPr>
            <p:spPr bwMode="auto">
              <a:xfrm>
                <a:off x="3578" y="3483"/>
                <a:ext cx="16" cy="15"/>
              </a:xfrm>
              <a:custGeom>
                <a:avLst/>
                <a:gdLst>
                  <a:gd name="T0" fmla="*/ 24 w 46"/>
                  <a:gd name="T1" fmla="*/ 0 h 45"/>
                  <a:gd name="T2" fmla="*/ 32 w 46"/>
                  <a:gd name="T3" fmla="*/ 2 h 45"/>
                  <a:gd name="T4" fmla="*/ 39 w 46"/>
                  <a:gd name="T5" fmla="*/ 8 h 45"/>
                  <a:gd name="T6" fmla="*/ 45 w 46"/>
                  <a:gd name="T7" fmla="*/ 14 h 45"/>
                  <a:gd name="T8" fmla="*/ 46 w 46"/>
                  <a:gd name="T9" fmla="*/ 23 h 45"/>
                  <a:gd name="T10" fmla="*/ 45 w 46"/>
                  <a:gd name="T11" fmla="*/ 31 h 45"/>
                  <a:gd name="T12" fmla="*/ 39 w 46"/>
                  <a:gd name="T13" fmla="*/ 37 h 45"/>
                  <a:gd name="T14" fmla="*/ 32 w 46"/>
                  <a:gd name="T15" fmla="*/ 43 h 45"/>
                  <a:gd name="T16" fmla="*/ 24 w 46"/>
                  <a:gd name="T17" fmla="*/ 45 h 45"/>
                  <a:gd name="T18" fmla="*/ 15 w 46"/>
                  <a:gd name="T19" fmla="*/ 43 h 45"/>
                  <a:gd name="T20" fmla="*/ 8 w 46"/>
                  <a:gd name="T21" fmla="*/ 37 h 45"/>
                  <a:gd name="T22" fmla="*/ 3 w 46"/>
                  <a:gd name="T23" fmla="*/ 31 h 45"/>
                  <a:gd name="T24" fmla="*/ 0 w 46"/>
                  <a:gd name="T25" fmla="*/ 23 h 45"/>
                  <a:gd name="T26" fmla="*/ 3 w 46"/>
                  <a:gd name="T27" fmla="*/ 14 h 45"/>
                  <a:gd name="T28" fmla="*/ 8 w 46"/>
                  <a:gd name="T29" fmla="*/ 8 h 45"/>
                  <a:gd name="T30" fmla="*/ 15 w 46"/>
                  <a:gd name="T31" fmla="*/ 2 h 45"/>
                  <a:gd name="T32" fmla="*/ 24 w 46"/>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5"/>
                  <a:gd name="T53" fmla="*/ 46 w 4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5">
                    <a:moveTo>
                      <a:pt x="24" y="0"/>
                    </a:moveTo>
                    <a:lnTo>
                      <a:pt x="32" y="2"/>
                    </a:lnTo>
                    <a:lnTo>
                      <a:pt x="39" y="8"/>
                    </a:lnTo>
                    <a:lnTo>
                      <a:pt x="45" y="14"/>
                    </a:lnTo>
                    <a:lnTo>
                      <a:pt x="46" y="23"/>
                    </a:lnTo>
                    <a:lnTo>
                      <a:pt x="45" y="31"/>
                    </a:lnTo>
                    <a:lnTo>
                      <a:pt x="39" y="37"/>
                    </a:lnTo>
                    <a:lnTo>
                      <a:pt x="32" y="43"/>
                    </a:lnTo>
                    <a:lnTo>
                      <a:pt x="24" y="45"/>
                    </a:lnTo>
                    <a:lnTo>
                      <a:pt x="15" y="43"/>
                    </a:lnTo>
                    <a:lnTo>
                      <a:pt x="8" y="37"/>
                    </a:lnTo>
                    <a:lnTo>
                      <a:pt x="3" y="31"/>
                    </a:lnTo>
                    <a:lnTo>
                      <a:pt x="0" y="23"/>
                    </a:lnTo>
                    <a:lnTo>
                      <a:pt x="3" y="14"/>
                    </a:lnTo>
                    <a:lnTo>
                      <a:pt x="8" y="8"/>
                    </a:lnTo>
                    <a:lnTo>
                      <a:pt x="15" y="2"/>
                    </a:lnTo>
                    <a:lnTo>
                      <a:pt x="24" y="0"/>
                    </a:lnTo>
                    <a:close/>
                  </a:path>
                </a:pathLst>
              </a:custGeom>
              <a:solidFill>
                <a:srgbClr val="000000"/>
              </a:solidFill>
              <a:ln w="9525">
                <a:noFill/>
                <a:round/>
                <a:headEnd/>
                <a:tailEnd/>
              </a:ln>
            </p:spPr>
            <p:txBody>
              <a:bodyPr/>
              <a:lstStyle/>
              <a:p>
                <a:endParaRPr lang="en-US"/>
              </a:p>
            </p:txBody>
          </p:sp>
          <p:sp>
            <p:nvSpPr>
              <p:cNvPr id="569" name="Freeform 133"/>
              <p:cNvSpPr>
                <a:spLocks/>
              </p:cNvSpPr>
              <p:nvPr/>
            </p:nvSpPr>
            <p:spPr bwMode="auto">
              <a:xfrm>
                <a:off x="3594" y="3482"/>
                <a:ext cx="14" cy="15"/>
              </a:xfrm>
              <a:custGeom>
                <a:avLst/>
                <a:gdLst>
                  <a:gd name="T0" fmla="*/ 22 w 43"/>
                  <a:gd name="T1" fmla="*/ 0 h 46"/>
                  <a:gd name="T2" fmla="*/ 30 w 43"/>
                  <a:gd name="T3" fmla="*/ 3 h 46"/>
                  <a:gd name="T4" fmla="*/ 36 w 43"/>
                  <a:gd name="T5" fmla="*/ 7 h 46"/>
                  <a:gd name="T6" fmla="*/ 42 w 43"/>
                  <a:gd name="T7" fmla="*/ 15 h 46"/>
                  <a:gd name="T8" fmla="*/ 43 w 43"/>
                  <a:gd name="T9" fmla="*/ 22 h 46"/>
                  <a:gd name="T10" fmla="*/ 42 w 43"/>
                  <a:gd name="T11" fmla="*/ 31 h 46"/>
                  <a:gd name="T12" fmla="*/ 36 w 43"/>
                  <a:gd name="T13" fmla="*/ 39 h 46"/>
                  <a:gd name="T14" fmla="*/ 30 w 43"/>
                  <a:gd name="T15" fmla="*/ 44 h 46"/>
                  <a:gd name="T16" fmla="*/ 22 w 43"/>
                  <a:gd name="T17" fmla="*/ 46 h 46"/>
                  <a:gd name="T18" fmla="*/ 14 w 43"/>
                  <a:gd name="T19" fmla="*/ 44 h 46"/>
                  <a:gd name="T20" fmla="*/ 7 w 43"/>
                  <a:gd name="T21" fmla="*/ 39 h 46"/>
                  <a:gd name="T22" fmla="*/ 1 w 43"/>
                  <a:gd name="T23" fmla="*/ 31 h 46"/>
                  <a:gd name="T24" fmla="*/ 0 w 43"/>
                  <a:gd name="T25" fmla="*/ 22 h 46"/>
                  <a:gd name="T26" fmla="*/ 1 w 43"/>
                  <a:gd name="T27" fmla="*/ 15 h 46"/>
                  <a:gd name="T28" fmla="*/ 7 w 43"/>
                  <a:gd name="T29" fmla="*/ 7 h 46"/>
                  <a:gd name="T30" fmla="*/ 14 w 43"/>
                  <a:gd name="T31" fmla="*/ 3 h 46"/>
                  <a:gd name="T32" fmla="*/ 22 w 43"/>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6"/>
                  <a:gd name="T53" fmla="*/ 43 w 43"/>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6">
                    <a:moveTo>
                      <a:pt x="22" y="0"/>
                    </a:moveTo>
                    <a:lnTo>
                      <a:pt x="30" y="3"/>
                    </a:lnTo>
                    <a:lnTo>
                      <a:pt x="36" y="7"/>
                    </a:lnTo>
                    <a:lnTo>
                      <a:pt x="42" y="15"/>
                    </a:lnTo>
                    <a:lnTo>
                      <a:pt x="43" y="22"/>
                    </a:lnTo>
                    <a:lnTo>
                      <a:pt x="42" y="31"/>
                    </a:lnTo>
                    <a:lnTo>
                      <a:pt x="36" y="39"/>
                    </a:lnTo>
                    <a:lnTo>
                      <a:pt x="30" y="44"/>
                    </a:lnTo>
                    <a:lnTo>
                      <a:pt x="22" y="46"/>
                    </a:lnTo>
                    <a:lnTo>
                      <a:pt x="14" y="44"/>
                    </a:lnTo>
                    <a:lnTo>
                      <a:pt x="7" y="39"/>
                    </a:lnTo>
                    <a:lnTo>
                      <a:pt x="1" y="31"/>
                    </a:lnTo>
                    <a:lnTo>
                      <a:pt x="0" y="22"/>
                    </a:lnTo>
                    <a:lnTo>
                      <a:pt x="1" y="15"/>
                    </a:lnTo>
                    <a:lnTo>
                      <a:pt x="7" y="7"/>
                    </a:lnTo>
                    <a:lnTo>
                      <a:pt x="14" y="3"/>
                    </a:lnTo>
                    <a:lnTo>
                      <a:pt x="22" y="0"/>
                    </a:lnTo>
                    <a:close/>
                  </a:path>
                </a:pathLst>
              </a:custGeom>
              <a:solidFill>
                <a:srgbClr val="000000"/>
              </a:solidFill>
              <a:ln w="9525">
                <a:noFill/>
                <a:round/>
                <a:headEnd/>
                <a:tailEnd/>
              </a:ln>
            </p:spPr>
            <p:txBody>
              <a:bodyPr/>
              <a:lstStyle/>
              <a:p>
                <a:endParaRPr lang="en-US"/>
              </a:p>
            </p:txBody>
          </p:sp>
          <p:sp>
            <p:nvSpPr>
              <p:cNvPr id="570" name="Freeform 134"/>
              <p:cNvSpPr>
                <a:spLocks/>
              </p:cNvSpPr>
              <p:nvPr/>
            </p:nvSpPr>
            <p:spPr bwMode="auto">
              <a:xfrm>
                <a:off x="3582" y="3486"/>
                <a:ext cx="9" cy="9"/>
              </a:xfrm>
              <a:custGeom>
                <a:avLst/>
                <a:gdLst>
                  <a:gd name="T0" fmla="*/ 14 w 28"/>
                  <a:gd name="T1" fmla="*/ 0 h 28"/>
                  <a:gd name="T2" fmla="*/ 19 w 28"/>
                  <a:gd name="T3" fmla="*/ 1 h 28"/>
                  <a:gd name="T4" fmla="*/ 23 w 28"/>
                  <a:gd name="T5" fmla="*/ 4 h 28"/>
                  <a:gd name="T6" fmla="*/ 27 w 28"/>
                  <a:gd name="T7" fmla="*/ 8 h 28"/>
                  <a:gd name="T8" fmla="*/ 28 w 28"/>
                  <a:gd name="T9" fmla="*/ 14 h 28"/>
                  <a:gd name="T10" fmla="*/ 27 w 28"/>
                  <a:gd name="T11" fmla="*/ 19 h 28"/>
                  <a:gd name="T12" fmla="*/ 23 w 28"/>
                  <a:gd name="T13" fmla="*/ 25 h 28"/>
                  <a:gd name="T14" fmla="*/ 19 w 28"/>
                  <a:gd name="T15" fmla="*/ 27 h 28"/>
                  <a:gd name="T16" fmla="*/ 14 w 28"/>
                  <a:gd name="T17" fmla="*/ 28 h 28"/>
                  <a:gd name="T18" fmla="*/ 9 w 28"/>
                  <a:gd name="T19" fmla="*/ 27 h 28"/>
                  <a:gd name="T20" fmla="*/ 3 w 28"/>
                  <a:gd name="T21" fmla="*/ 25 h 28"/>
                  <a:gd name="T22" fmla="*/ 1 w 28"/>
                  <a:gd name="T23" fmla="*/ 19 h 28"/>
                  <a:gd name="T24" fmla="*/ 0 w 28"/>
                  <a:gd name="T25" fmla="*/ 14 h 28"/>
                  <a:gd name="T26" fmla="*/ 1 w 28"/>
                  <a:gd name="T27" fmla="*/ 8 h 28"/>
                  <a:gd name="T28" fmla="*/ 3 w 28"/>
                  <a:gd name="T29" fmla="*/ 4 h 28"/>
                  <a:gd name="T30" fmla="*/ 9 w 28"/>
                  <a:gd name="T31" fmla="*/ 1 h 28"/>
                  <a:gd name="T32" fmla="*/ 14 w 2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14" y="0"/>
                    </a:moveTo>
                    <a:lnTo>
                      <a:pt x="19" y="1"/>
                    </a:lnTo>
                    <a:lnTo>
                      <a:pt x="23" y="4"/>
                    </a:lnTo>
                    <a:lnTo>
                      <a:pt x="27" y="8"/>
                    </a:lnTo>
                    <a:lnTo>
                      <a:pt x="28" y="14"/>
                    </a:lnTo>
                    <a:lnTo>
                      <a:pt x="27" y="19"/>
                    </a:lnTo>
                    <a:lnTo>
                      <a:pt x="23" y="25"/>
                    </a:lnTo>
                    <a:lnTo>
                      <a:pt x="19" y="27"/>
                    </a:lnTo>
                    <a:lnTo>
                      <a:pt x="14" y="28"/>
                    </a:lnTo>
                    <a:lnTo>
                      <a:pt x="9" y="27"/>
                    </a:lnTo>
                    <a:lnTo>
                      <a:pt x="3" y="25"/>
                    </a:lnTo>
                    <a:lnTo>
                      <a:pt x="1" y="19"/>
                    </a:lnTo>
                    <a:lnTo>
                      <a:pt x="0" y="14"/>
                    </a:lnTo>
                    <a:lnTo>
                      <a:pt x="1" y="8"/>
                    </a:lnTo>
                    <a:lnTo>
                      <a:pt x="3" y="4"/>
                    </a:lnTo>
                    <a:lnTo>
                      <a:pt x="9" y="1"/>
                    </a:lnTo>
                    <a:lnTo>
                      <a:pt x="14" y="0"/>
                    </a:lnTo>
                    <a:close/>
                  </a:path>
                </a:pathLst>
              </a:custGeom>
              <a:solidFill>
                <a:srgbClr val="DD001E"/>
              </a:solidFill>
              <a:ln w="9525">
                <a:noFill/>
                <a:round/>
                <a:headEnd/>
                <a:tailEnd/>
              </a:ln>
            </p:spPr>
            <p:txBody>
              <a:bodyPr/>
              <a:lstStyle/>
              <a:p>
                <a:endParaRPr lang="en-US"/>
              </a:p>
            </p:txBody>
          </p:sp>
          <p:sp>
            <p:nvSpPr>
              <p:cNvPr id="571" name="Freeform 135"/>
              <p:cNvSpPr>
                <a:spLocks/>
              </p:cNvSpPr>
              <p:nvPr/>
            </p:nvSpPr>
            <p:spPr bwMode="auto">
              <a:xfrm>
                <a:off x="3597" y="3485"/>
                <a:ext cx="9" cy="9"/>
              </a:xfrm>
              <a:custGeom>
                <a:avLst/>
                <a:gdLst>
                  <a:gd name="T0" fmla="*/ 14 w 28"/>
                  <a:gd name="T1" fmla="*/ 0 h 28"/>
                  <a:gd name="T2" fmla="*/ 19 w 28"/>
                  <a:gd name="T3" fmla="*/ 2 h 28"/>
                  <a:gd name="T4" fmla="*/ 23 w 28"/>
                  <a:gd name="T5" fmla="*/ 4 h 28"/>
                  <a:gd name="T6" fmla="*/ 27 w 28"/>
                  <a:gd name="T7" fmla="*/ 8 h 28"/>
                  <a:gd name="T8" fmla="*/ 28 w 28"/>
                  <a:gd name="T9" fmla="*/ 13 h 28"/>
                  <a:gd name="T10" fmla="*/ 27 w 28"/>
                  <a:gd name="T11" fmla="*/ 20 h 28"/>
                  <a:gd name="T12" fmla="*/ 23 w 28"/>
                  <a:gd name="T13" fmla="*/ 24 h 28"/>
                  <a:gd name="T14" fmla="*/ 19 w 28"/>
                  <a:gd name="T15" fmla="*/ 26 h 28"/>
                  <a:gd name="T16" fmla="*/ 14 w 28"/>
                  <a:gd name="T17" fmla="*/ 28 h 28"/>
                  <a:gd name="T18" fmla="*/ 8 w 28"/>
                  <a:gd name="T19" fmla="*/ 26 h 28"/>
                  <a:gd name="T20" fmla="*/ 4 w 28"/>
                  <a:gd name="T21" fmla="*/ 24 h 28"/>
                  <a:gd name="T22" fmla="*/ 1 w 28"/>
                  <a:gd name="T23" fmla="*/ 20 h 28"/>
                  <a:gd name="T24" fmla="*/ 0 w 28"/>
                  <a:gd name="T25" fmla="*/ 13 h 28"/>
                  <a:gd name="T26" fmla="*/ 1 w 28"/>
                  <a:gd name="T27" fmla="*/ 8 h 28"/>
                  <a:gd name="T28" fmla="*/ 4 w 28"/>
                  <a:gd name="T29" fmla="*/ 4 h 28"/>
                  <a:gd name="T30" fmla="*/ 8 w 28"/>
                  <a:gd name="T31" fmla="*/ 2 h 28"/>
                  <a:gd name="T32" fmla="*/ 14 w 2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14" y="0"/>
                    </a:moveTo>
                    <a:lnTo>
                      <a:pt x="19" y="2"/>
                    </a:lnTo>
                    <a:lnTo>
                      <a:pt x="23" y="4"/>
                    </a:lnTo>
                    <a:lnTo>
                      <a:pt x="27" y="8"/>
                    </a:lnTo>
                    <a:lnTo>
                      <a:pt x="28" y="13"/>
                    </a:lnTo>
                    <a:lnTo>
                      <a:pt x="27" y="20"/>
                    </a:lnTo>
                    <a:lnTo>
                      <a:pt x="23" y="24"/>
                    </a:lnTo>
                    <a:lnTo>
                      <a:pt x="19" y="26"/>
                    </a:lnTo>
                    <a:lnTo>
                      <a:pt x="14" y="28"/>
                    </a:lnTo>
                    <a:lnTo>
                      <a:pt x="8" y="26"/>
                    </a:lnTo>
                    <a:lnTo>
                      <a:pt x="4" y="24"/>
                    </a:lnTo>
                    <a:lnTo>
                      <a:pt x="1" y="20"/>
                    </a:lnTo>
                    <a:lnTo>
                      <a:pt x="0" y="13"/>
                    </a:lnTo>
                    <a:lnTo>
                      <a:pt x="1" y="8"/>
                    </a:lnTo>
                    <a:lnTo>
                      <a:pt x="4" y="4"/>
                    </a:lnTo>
                    <a:lnTo>
                      <a:pt x="8" y="2"/>
                    </a:lnTo>
                    <a:lnTo>
                      <a:pt x="14" y="0"/>
                    </a:lnTo>
                    <a:close/>
                  </a:path>
                </a:pathLst>
              </a:custGeom>
              <a:solidFill>
                <a:srgbClr val="FFB73D"/>
              </a:solidFill>
              <a:ln w="9525">
                <a:noFill/>
                <a:round/>
                <a:headEnd/>
                <a:tailEnd/>
              </a:ln>
            </p:spPr>
            <p:txBody>
              <a:bodyPr/>
              <a:lstStyle/>
              <a:p>
                <a:endParaRPr lang="en-US"/>
              </a:p>
            </p:txBody>
          </p:sp>
          <p:sp>
            <p:nvSpPr>
              <p:cNvPr id="572" name="Freeform 136"/>
              <p:cNvSpPr>
                <a:spLocks/>
              </p:cNvSpPr>
              <p:nvPr/>
            </p:nvSpPr>
            <p:spPr bwMode="auto">
              <a:xfrm>
                <a:off x="3584" y="3488"/>
                <a:ext cx="3" cy="4"/>
              </a:xfrm>
              <a:custGeom>
                <a:avLst/>
                <a:gdLst>
                  <a:gd name="T0" fmla="*/ 5 w 10"/>
                  <a:gd name="T1" fmla="*/ 0 h 12"/>
                  <a:gd name="T2" fmla="*/ 7 w 10"/>
                  <a:gd name="T3" fmla="*/ 0 h 12"/>
                  <a:gd name="T4" fmla="*/ 9 w 10"/>
                  <a:gd name="T5" fmla="*/ 3 h 12"/>
                  <a:gd name="T6" fmla="*/ 10 w 10"/>
                  <a:gd name="T7" fmla="*/ 4 h 12"/>
                  <a:gd name="T8" fmla="*/ 10 w 10"/>
                  <a:gd name="T9" fmla="*/ 7 h 12"/>
                  <a:gd name="T10" fmla="*/ 10 w 10"/>
                  <a:gd name="T11" fmla="*/ 8 h 12"/>
                  <a:gd name="T12" fmla="*/ 9 w 10"/>
                  <a:gd name="T13" fmla="*/ 11 h 12"/>
                  <a:gd name="T14" fmla="*/ 7 w 10"/>
                  <a:gd name="T15" fmla="*/ 12 h 12"/>
                  <a:gd name="T16" fmla="*/ 5 w 10"/>
                  <a:gd name="T17" fmla="*/ 12 h 12"/>
                  <a:gd name="T18" fmla="*/ 4 w 10"/>
                  <a:gd name="T19" fmla="*/ 12 h 12"/>
                  <a:gd name="T20" fmla="*/ 1 w 10"/>
                  <a:gd name="T21" fmla="*/ 11 h 12"/>
                  <a:gd name="T22" fmla="*/ 0 w 10"/>
                  <a:gd name="T23" fmla="*/ 8 h 12"/>
                  <a:gd name="T24" fmla="*/ 0 w 10"/>
                  <a:gd name="T25" fmla="*/ 7 h 12"/>
                  <a:gd name="T26" fmla="*/ 0 w 10"/>
                  <a:gd name="T27" fmla="*/ 4 h 12"/>
                  <a:gd name="T28" fmla="*/ 1 w 10"/>
                  <a:gd name="T29" fmla="*/ 3 h 12"/>
                  <a:gd name="T30" fmla="*/ 4 w 10"/>
                  <a:gd name="T31" fmla="*/ 0 h 12"/>
                  <a:gd name="T32" fmla="*/ 5 w 1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2"/>
                  <a:gd name="T53" fmla="*/ 10 w 1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2">
                    <a:moveTo>
                      <a:pt x="5" y="0"/>
                    </a:moveTo>
                    <a:lnTo>
                      <a:pt x="7" y="0"/>
                    </a:lnTo>
                    <a:lnTo>
                      <a:pt x="9" y="3"/>
                    </a:lnTo>
                    <a:lnTo>
                      <a:pt x="10" y="4"/>
                    </a:lnTo>
                    <a:lnTo>
                      <a:pt x="10" y="7"/>
                    </a:lnTo>
                    <a:lnTo>
                      <a:pt x="10" y="8"/>
                    </a:lnTo>
                    <a:lnTo>
                      <a:pt x="9" y="11"/>
                    </a:lnTo>
                    <a:lnTo>
                      <a:pt x="7" y="12"/>
                    </a:lnTo>
                    <a:lnTo>
                      <a:pt x="5" y="12"/>
                    </a:lnTo>
                    <a:lnTo>
                      <a:pt x="4" y="12"/>
                    </a:lnTo>
                    <a:lnTo>
                      <a:pt x="1" y="11"/>
                    </a:lnTo>
                    <a:lnTo>
                      <a:pt x="0" y="8"/>
                    </a:lnTo>
                    <a:lnTo>
                      <a:pt x="0" y="7"/>
                    </a:lnTo>
                    <a:lnTo>
                      <a:pt x="0" y="4"/>
                    </a:lnTo>
                    <a:lnTo>
                      <a:pt x="1" y="3"/>
                    </a:lnTo>
                    <a:lnTo>
                      <a:pt x="4" y="0"/>
                    </a:lnTo>
                    <a:lnTo>
                      <a:pt x="5" y="0"/>
                    </a:lnTo>
                    <a:close/>
                  </a:path>
                </a:pathLst>
              </a:custGeom>
              <a:solidFill>
                <a:srgbClr val="FF7F7F"/>
              </a:solidFill>
              <a:ln w="9525">
                <a:noFill/>
                <a:round/>
                <a:headEnd/>
                <a:tailEnd/>
              </a:ln>
            </p:spPr>
            <p:txBody>
              <a:bodyPr/>
              <a:lstStyle/>
              <a:p>
                <a:endParaRPr lang="en-US"/>
              </a:p>
            </p:txBody>
          </p:sp>
          <p:sp>
            <p:nvSpPr>
              <p:cNvPr id="573" name="Freeform 137"/>
              <p:cNvSpPr>
                <a:spLocks/>
              </p:cNvSpPr>
              <p:nvPr/>
            </p:nvSpPr>
            <p:spPr bwMode="auto">
              <a:xfrm>
                <a:off x="3598" y="3487"/>
                <a:ext cx="5" cy="4"/>
              </a:xfrm>
              <a:custGeom>
                <a:avLst/>
                <a:gdLst>
                  <a:gd name="T0" fmla="*/ 7 w 14"/>
                  <a:gd name="T1" fmla="*/ 0 h 11"/>
                  <a:gd name="T2" fmla="*/ 10 w 14"/>
                  <a:gd name="T3" fmla="*/ 0 h 11"/>
                  <a:gd name="T4" fmla="*/ 13 w 14"/>
                  <a:gd name="T5" fmla="*/ 1 h 11"/>
                  <a:gd name="T6" fmla="*/ 14 w 14"/>
                  <a:gd name="T7" fmla="*/ 3 h 11"/>
                  <a:gd name="T8" fmla="*/ 14 w 14"/>
                  <a:gd name="T9" fmla="*/ 6 h 11"/>
                  <a:gd name="T10" fmla="*/ 14 w 14"/>
                  <a:gd name="T11" fmla="*/ 7 h 11"/>
                  <a:gd name="T12" fmla="*/ 13 w 14"/>
                  <a:gd name="T13" fmla="*/ 10 h 11"/>
                  <a:gd name="T14" fmla="*/ 10 w 14"/>
                  <a:gd name="T15" fmla="*/ 11 h 11"/>
                  <a:gd name="T16" fmla="*/ 7 w 14"/>
                  <a:gd name="T17" fmla="*/ 11 h 11"/>
                  <a:gd name="T18" fmla="*/ 4 w 14"/>
                  <a:gd name="T19" fmla="*/ 11 h 11"/>
                  <a:gd name="T20" fmla="*/ 3 w 14"/>
                  <a:gd name="T21" fmla="*/ 10 h 11"/>
                  <a:gd name="T22" fmla="*/ 1 w 14"/>
                  <a:gd name="T23" fmla="*/ 7 h 11"/>
                  <a:gd name="T24" fmla="*/ 0 w 14"/>
                  <a:gd name="T25" fmla="*/ 6 h 11"/>
                  <a:gd name="T26" fmla="*/ 1 w 14"/>
                  <a:gd name="T27" fmla="*/ 3 h 11"/>
                  <a:gd name="T28" fmla="*/ 3 w 14"/>
                  <a:gd name="T29" fmla="*/ 1 h 11"/>
                  <a:gd name="T30" fmla="*/ 4 w 14"/>
                  <a:gd name="T31" fmla="*/ 0 h 11"/>
                  <a:gd name="T32" fmla="*/ 7 w 1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1"/>
                  <a:gd name="T53" fmla="*/ 14 w 1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1">
                    <a:moveTo>
                      <a:pt x="7" y="0"/>
                    </a:moveTo>
                    <a:lnTo>
                      <a:pt x="10" y="0"/>
                    </a:lnTo>
                    <a:lnTo>
                      <a:pt x="13" y="1"/>
                    </a:lnTo>
                    <a:lnTo>
                      <a:pt x="14" y="3"/>
                    </a:lnTo>
                    <a:lnTo>
                      <a:pt x="14" y="6"/>
                    </a:lnTo>
                    <a:lnTo>
                      <a:pt x="14" y="7"/>
                    </a:lnTo>
                    <a:lnTo>
                      <a:pt x="13" y="10"/>
                    </a:lnTo>
                    <a:lnTo>
                      <a:pt x="10" y="11"/>
                    </a:lnTo>
                    <a:lnTo>
                      <a:pt x="7" y="11"/>
                    </a:lnTo>
                    <a:lnTo>
                      <a:pt x="4" y="11"/>
                    </a:lnTo>
                    <a:lnTo>
                      <a:pt x="3" y="10"/>
                    </a:lnTo>
                    <a:lnTo>
                      <a:pt x="1" y="7"/>
                    </a:lnTo>
                    <a:lnTo>
                      <a:pt x="0" y="6"/>
                    </a:lnTo>
                    <a:lnTo>
                      <a:pt x="1" y="3"/>
                    </a:lnTo>
                    <a:lnTo>
                      <a:pt x="3" y="1"/>
                    </a:lnTo>
                    <a:lnTo>
                      <a:pt x="4" y="0"/>
                    </a:lnTo>
                    <a:lnTo>
                      <a:pt x="7" y="0"/>
                    </a:lnTo>
                    <a:close/>
                  </a:path>
                </a:pathLst>
              </a:custGeom>
              <a:solidFill>
                <a:srgbClr val="FFFF00"/>
              </a:solidFill>
              <a:ln w="9525">
                <a:noFill/>
                <a:round/>
                <a:headEnd/>
                <a:tailEnd/>
              </a:ln>
            </p:spPr>
            <p:txBody>
              <a:bodyPr/>
              <a:lstStyle/>
              <a:p>
                <a:endParaRPr lang="en-US"/>
              </a:p>
            </p:txBody>
          </p:sp>
          <p:sp>
            <p:nvSpPr>
              <p:cNvPr id="574" name="Freeform 138"/>
              <p:cNvSpPr>
                <a:spLocks/>
              </p:cNvSpPr>
              <p:nvPr/>
            </p:nvSpPr>
            <p:spPr bwMode="auto">
              <a:xfrm>
                <a:off x="3791" y="3274"/>
                <a:ext cx="16" cy="15"/>
              </a:xfrm>
              <a:custGeom>
                <a:avLst/>
                <a:gdLst>
                  <a:gd name="T0" fmla="*/ 48 w 48"/>
                  <a:gd name="T1" fmla="*/ 22 h 45"/>
                  <a:gd name="T2" fmla="*/ 46 w 48"/>
                  <a:gd name="T3" fmla="*/ 31 h 45"/>
                  <a:gd name="T4" fmla="*/ 41 w 48"/>
                  <a:gd name="T5" fmla="*/ 38 h 45"/>
                  <a:gd name="T6" fmla="*/ 33 w 48"/>
                  <a:gd name="T7" fmla="*/ 44 h 45"/>
                  <a:gd name="T8" fmla="*/ 24 w 48"/>
                  <a:gd name="T9" fmla="*/ 45 h 45"/>
                  <a:gd name="T10" fmla="*/ 15 w 48"/>
                  <a:gd name="T11" fmla="*/ 44 h 45"/>
                  <a:gd name="T12" fmla="*/ 7 w 48"/>
                  <a:gd name="T13" fmla="*/ 38 h 45"/>
                  <a:gd name="T14" fmla="*/ 2 w 48"/>
                  <a:gd name="T15" fmla="*/ 31 h 45"/>
                  <a:gd name="T16" fmla="*/ 0 w 48"/>
                  <a:gd name="T17" fmla="*/ 22 h 45"/>
                  <a:gd name="T18" fmla="*/ 2 w 48"/>
                  <a:gd name="T19" fmla="*/ 14 h 45"/>
                  <a:gd name="T20" fmla="*/ 7 w 48"/>
                  <a:gd name="T21" fmla="*/ 6 h 45"/>
                  <a:gd name="T22" fmla="*/ 15 w 48"/>
                  <a:gd name="T23" fmla="*/ 1 h 45"/>
                  <a:gd name="T24" fmla="*/ 24 w 48"/>
                  <a:gd name="T25" fmla="*/ 0 h 45"/>
                  <a:gd name="T26" fmla="*/ 34 w 48"/>
                  <a:gd name="T27" fmla="*/ 1 h 45"/>
                  <a:gd name="T28" fmla="*/ 42 w 48"/>
                  <a:gd name="T29" fmla="*/ 6 h 45"/>
                  <a:gd name="T30" fmla="*/ 47 w 48"/>
                  <a:gd name="T31" fmla="*/ 14 h 45"/>
                  <a:gd name="T32" fmla="*/ 48 w 48"/>
                  <a:gd name="T33" fmla="*/ 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5"/>
                  <a:gd name="T53" fmla="*/ 48 w 4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5">
                    <a:moveTo>
                      <a:pt x="48" y="22"/>
                    </a:moveTo>
                    <a:lnTo>
                      <a:pt x="46" y="31"/>
                    </a:lnTo>
                    <a:lnTo>
                      <a:pt x="41" y="38"/>
                    </a:lnTo>
                    <a:lnTo>
                      <a:pt x="33" y="44"/>
                    </a:lnTo>
                    <a:lnTo>
                      <a:pt x="24" y="45"/>
                    </a:lnTo>
                    <a:lnTo>
                      <a:pt x="15" y="44"/>
                    </a:lnTo>
                    <a:lnTo>
                      <a:pt x="7" y="38"/>
                    </a:lnTo>
                    <a:lnTo>
                      <a:pt x="2" y="31"/>
                    </a:lnTo>
                    <a:lnTo>
                      <a:pt x="0" y="22"/>
                    </a:lnTo>
                    <a:lnTo>
                      <a:pt x="2" y="14"/>
                    </a:lnTo>
                    <a:lnTo>
                      <a:pt x="7" y="6"/>
                    </a:lnTo>
                    <a:lnTo>
                      <a:pt x="15" y="1"/>
                    </a:lnTo>
                    <a:lnTo>
                      <a:pt x="24" y="0"/>
                    </a:lnTo>
                    <a:lnTo>
                      <a:pt x="34" y="1"/>
                    </a:lnTo>
                    <a:lnTo>
                      <a:pt x="42" y="6"/>
                    </a:lnTo>
                    <a:lnTo>
                      <a:pt x="47" y="14"/>
                    </a:lnTo>
                    <a:lnTo>
                      <a:pt x="48" y="22"/>
                    </a:lnTo>
                    <a:close/>
                  </a:path>
                </a:pathLst>
              </a:custGeom>
              <a:solidFill>
                <a:srgbClr val="000000"/>
              </a:solidFill>
              <a:ln w="9525">
                <a:noFill/>
                <a:round/>
                <a:headEnd/>
                <a:tailEnd/>
              </a:ln>
            </p:spPr>
            <p:txBody>
              <a:bodyPr/>
              <a:lstStyle/>
              <a:p>
                <a:endParaRPr lang="en-US"/>
              </a:p>
            </p:txBody>
          </p:sp>
          <p:sp>
            <p:nvSpPr>
              <p:cNvPr id="575" name="Freeform 139"/>
              <p:cNvSpPr>
                <a:spLocks/>
              </p:cNvSpPr>
              <p:nvPr/>
            </p:nvSpPr>
            <p:spPr bwMode="auto">
              <a:xfrm>
                <a:off x="3792" y="3290"/>
                <a:ext cx="16" cy="15"/>
              </a:xfrm>
              <a:custGeom>
                <a:avLst/>
                <a:gdLst>
                  <a:gd name="T0" fmla="*/ 48 w 48"/>
                  <a:gd name="T1" fmla="*/ 23 h 45"/>
                  <a:gd name="T2" fmla="*/ 47 w 48"/>
                  <a:gd name="T3" fmla="*/ 33 h 45"/>
                  <a:gd name="T4" fmla="*/ 41 w 48"/>
                  <a:gd name="T5" fmla="*/ 39 h 45"/>
                  <a:gd name="T6" fmla="*/ 34 w 48"/>
                  <a:gd name="T7" fmla="*/ 44 h 45"/>
                  <a:gd name="T8" fmla="*/ 23 w 48"/>
                  <a:gd name="T9" fmla="*/ 45 h 45"/>
                  <a:gd name="T10" fmla="*/ 14 w 48"/>
                  <a:gd name="T11" fmla="*/ 44 h 45"/>
                  <a:gd name="T12" fmla="*/ 8 w 48"/>
                  <a:gd name="T13" fmla="*/ 39 h 45"/>
                  <a:gd name="T14" fmla="*/ 3 w 48"/>
                  <a:gd name="T15" fmla="*/ 33 h 45"/>
                  <a:gd name="T16" fmla="*/ 0 w 48"/>
                  <a:gd name="T17" fmla="*/ 23 h 45"/>
                  <a:gd name="T18" fmla="*/ 3 w 48"/>
                  <a:gd name="T19" fmla="*/ 14 h 45"/>
                  <a:gd name="T20" fmla="*/ 8 w 48"/>
                  <a:gd name="T21" fmla="*/ 7 h 45"/>
                  <a:gd name="T22" fmla="*/ 14 w 48"/>
                  <a:gd name="T23" fmla="*/ 1 h 45"/>
                  <a:gd name="T24" fmla="*/ 23 w 48"/>
                  <a:gd name="T25" fmla="*/ 0 h 45"/>
                  <a:gd name="T26" fmla="*/ 34 w 48"/>
                  <a:gd name="T27" fmla="*/ 1 h 45"/>
                  <a:gd name="T28" fmla="*/ 41 w 48"/>
                  <a:gd name="T29" fmla="*/ 7 h 45"/>
                  <a:gd name="T30" fmla="*/ 47 w 48"/>
                  <a:gd name="T31" fmla="*/ 14 h 45"/>
                  <a:gd name="T32" fmla="*/ 48 w 48"/>
                  <a:gd name="T33" fmla="*/ 2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5"/>
                  <a:gd name="T53" fmla="*/ 48 w 4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5">
                    <a:moveTo>
                      <a:pt x="48" y="23"/>
                    </a:moveTo>
                    <a:lnTo>
                      <a:pt x="47" y="33"/>
                    </a:lnTo>
                    <a:lnTo>
                      <a:pt x="41" y="39"/>
                    </a:lnTo>
                    <a:lnTo>
                      <a:pt x="34" y="44"/>
                    </a:lnTo>
                    <a:lnTo>
                      <a:pt x="23" y="45"/>
                    </a:lnTo>
                    <a:lnTo>
                      <a:pt x="14" y="44"/>
                    </a:lnTo>
                    <a:lnTo>
                      <a:pt x="8" y="39"/>
                    </a:lnTo>
                    <a:lnTo>
                      <a:pt x="3" y="33"/>
                    </a:lnTo>
                    <a:lnTo>
                      <a:pt x="0" y="23"/>
                    </a:lnTo>
                    <a:lnTo>
                      <a:pt x="3" y="14"/>
                    </a:lnTo>
                    <a:lnTo>
                      <a:pt x="8" y="7"/>
                    </a:lnTo>
                    <a:lnTo>
                      <a:pt x="14" y="1"/>
                    </a:lnTo>
                    <a:lnTo>
                      <a:pt x="23" y="0"/>
                    </a:lnTo>
                    <a:lnTo>
                      <a:pt x="34" y="1"/>
                    </a:lnTo>
                    <a:lnTo>
                      <a:pt x="41" y="7"/>
                    </a:lnTo>
                    <a:lnTo>
                      <a:pt x="47" y="14"/>
                    </a:lnTo>
                    <a:lnTo>
                      <a:pt x="48" y="23"/>
                    </a:lnTo>
                    <a:close/>
                  </a:path>
                </a:pathLst>
              </a:custGeom>
              <a:solidFill>
                <a:srgbClr val="000000"/>
              </a:solidFill>
              <a:ln w="9525">
                <a:noFill/>
                <a:round/>
                <a:headEnd/>
                <a:tailEnd/>
              </a:ln>
            </p:spPr>
            <p:txBody>
              <a:bodyPr/>
              <a:lstStyle/>
              <a:p>
                <a:endParaRPr lang="en-US"/>
              </a:p>
            </p:txBody>
          </p:sp>
          <p:sp>
            <p:nvSpPr>
              <p:cNvPr id="576" name="Freeform 140"/>
              <p:cNvSpPr>
                <a:spLocks/>
              </p:cNvSpPr>
              <p:nvPr/>
            </p:nvSpPr>
            <p:spPr bwMode="auto">
              <a:xfrm>
                <a:off x="3794" y="3276"/>
                <a:ext cx="10" cy="10"/>
              </a:xfrm>
              <a:custGeom>
                <a:avLst/>
                <a:gdLst>
                  <a:gd name="T0" fmla="*/ 31 w 31"/>
                  <a:gd name="T1" fmla="*/ 15 h 31"/>
                  <a:gd name="T2" fmla="*/ 30 w 31"/>
                  <a:gd name="T3" fmla="*/ 21 h 31"/>
                  <a:gd name="T4" fmla="*/ 27 w 31"/>
                  <a:gd name="T5" fmla="*/ 26 h 31"/>
                  <a:gd name="T6" fmla="*/ 22 w 31"/>
                  <a:gd name="T7" fmla="*/ 30 h 31"/>
                  <a:gd name="T8" fmla="*/ 17 w 31"/>
                  <a:gd name="T9" fmla="*/ 31 h 31"/>
                  <a:gd name="T10" fmla="*/ 10 w 31"/>
                  <a:gd name="T11" fmla="*/ 30 h 31"/>
                  <a:gd name="T12" fmla="*/ 5 w 31"/>
                  <a:gd name="T13" fmla="*/ 26 h 31"/>
                  <a:gd name="T14" fmla="*/ 1 w 31"/>
                  <a:gd name="T15" fmla="*/ 21 h 31"/>
                  <a:gd name="T16" fmla="*/ 0 w 31"/>
                  <a:gd name="T17" fmla="*/ 15 h 31"/>
                  <a:gd name="T18" fmla="*/ 1 w 31"/>
                  <a:gd name="T19" fmla="*/ 9 h 31"/>
                  <a:gd name="T20" fmla="*/ 5 w 31"/>
                  <a:gd name="T21" fmla="*/ 4 h 31"/>
                  <a:gd name="T22" fmla="*/ 10 w 31"/>
                  <a:gd name="T23" fmla="*/ 2 h 31"/>
                  <a:gd name="T24" fmla="*/ 17 w 31"/>
                  <a:gd name="T25" fmla="*/ 0 h 31"/>
                  <a:gd name="T26" fmla="*/ 22 w 31"/>
                  <a:gd name="T27" fmla="*/ 2 h 31"/>
                  <a:gd name="T28" fmla="*/ 27 w 31"/>
                  <a:gd name="T29" fmla="*/ 4 h 31"/>
                  <a:gd name="T30" fmla="*/ 30 w 31"/>
                  <a:gd name="T31" fmla="*/ 9 h 31"/>
                  <a:gd name="T32" fmla="*/ 31 w 31"/>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31" y="15"/>
                    </a:moveTo>
                    <a:lnTo>
                      <a:pt x="30" y="21"/>
                    </a:lnTo>
                    <a:lnTo>
                      <a:pt x="27" y="26"/>
                    </a:lnTo>
                    <a:lnTo>
                      <a:pt x="22" y="30"/>
                    </a:lnTo>
                    <a:lnTo>
                      <a:pt x="17" y="31"/>
                    </a:lnTo>
                    <a:lnTo>
                      <a:pt x="10" y="30"/>
                    </a:lnTo>
                    <a:lnTo>
                      <a:pt x="5" y="26"/>
                    </a:lnTo>
                    <a:lnTo>
                      <a:pt x="1" y="21"/>
                    </a:lnTo>
                    <a:lnTo>
                      <a:pt x="0" y="15"/>
                    </a:lnTo>
                    <a:lnTo>
                      <a:pt x="1" y="9"/>
                    </a:lnTo>
                    <a:lnTo>
                      <a:pt x="5" y="4"/>
                    </a:lnTo>
                    <a:lnTo>
                      <a:pt x="10" y="2"/>
                    </a:lnTo>
                    <a:lnTo>
                      <a:pt x="17" y="0"/>
                    </a:lnTo>
                    <a:lnTo>
                      <a:pt x="22" y="2"/>
                    </a:lnTo>
                    <a:lnTo>
                      <a:pt x="27" y="4"/>
                    </a:lnTo>
                    <a:lnTo>
                      <a:pt x="30" y="9"/>
                    </a:lnTo>
                    <a:lnTo>
                      <a:pt x="31" y="15"/>
                    </a:lnTo>
                    <a:close/>
                  </a:path>
                </a:pathLst>
              </a:custGeom>
              <a:solidFill>
                <a:srgbClr val="DD001E"/>
              </a:solidFill>
              <a:ln w="9525">
                <a:noFill/>
                <a:round/>
                <a:headEnd/>
                <a:tailEnd/>
              </a:ln>
            </p:spPr>
            <p:txBody>
              <a:bodyPr/>
              <a:lstStyle/>
              <a:p>
                <a:endParaRPr lang="en-US"/>
              </a:p>
            </p:txBody>
          </p:sp>
          <p:sp>
            <p:nvSpPr>
              <p:cNvPr id="577" name="Freeform 141"/>
              <p:cNvSpPr>
                <a:spLocks/>
              </p:cNvSpPr>
              <p:nvPr/>
            </p:nvSpPr>
            <p:spPr bwMode="auto">
              <a:xfrm>
                <a:off x="3795" y="3293"/>
                <a:ext cx="11" cy="10"/>
              </a:xfrm>
              <a:custGeom>
                <a:avLst/>
                <a:gdLst>
                  <a:gd name="T0" fmla="*/ 31 w 31"/>
                  <a:gd name="T1" fmla="*/ 15 h 31"/>
                  <a:gd name="T2" fmla="*/ 30 w 31"/>
                  <a:gd name="T3" fmla="*/ 21 h 31"/>
                  <a:gd name="T4" fmla="*/ 26 w 31"/>
                  <a:gd name="T5" fmla="*/ 26 h 31"/>
                  <a:gd name="T6" fmla="*/ 21 w 31"/>
                  <a:gd name="T7" fmla="*/ 30 h 31"/>
                  <a:gd name="T8" fmla="*/ 14 w 31"/>
                  <a:gd name="T9" fmla="*/ 31 h 31"/>
                  <a:gd name="T10" fmla="*/ 8 w 31"/>
                  <a:gd name="T11" fmla="*/ 30 h 31"/>
                  <a:gd name="T12" fmla="*/ 4 w 31"/>
                  <a:gd name="T13" fmla="*/ 26 h 31"/>
                  <a:gd name="T14" fmla="*/ 1 w 31"/>
                  <a:gd name="T15" fmla="*/ 21 h 31"/>
                  <a:gd name="T16" fmla="*/ 0 w 31"/>
                  <a:gd name="T17" fmla="*/ 15 h 31"/>
                  <a:gd name="T18" fmla="*/ 1 w 31"/>
                  <a:gd name="T19" fmla="*/ 9 h 31"/>
                  <a:gd name="T20" fmla="*/ 4 w 31"/>
                  <a:gd name="T21" fmla="*/ 4 h 31"/>
                  <a:gd name="T22" fmla="*/ 8 w 31"/>
                  <a:gd name="T23" fmla="*/ 1 h 31"/>
                  <a:gd name="T24" fmla="*/ 14 w 31"/>
                  <a:gd name="T25" fmla="*/ 0 h 31"/>
                  <a:gd name="T26" fmla="*/ 21 w 31"/>
                  <a:gd name="T27" fmla="*/ 1 h 31"/>
                  <a:gd name="T28" fmla="*/ 26 w 31"/>
                  <a:gd name="T29" fmla="*/ 4 h 31"/>
                  <a:gd name="T30" fmla="*/ 30 w 31"/>
                  <a:gd name="T31" fmla="*/ 9 h 31"/>
                  <a:gd name="T32" fmla="*/ 31 w 31"/>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31" y="15"/>
                    </a:moveTo>
                    <a:lnTo>
                      <a:pt x="30" y="21"/>
                    </a:lnTo>
                    <a:lnTo>
                      <a:pt x="26" y="26"/>
                    </a:lnTo>
                    <a:lnTo>
                      <a:pt x="21" y="30"/>
                    </a:lnTo>
                    <a:lnTo>
                      <a:pt x="14" y="31"/>
                    </a:lnTo>
                    <a:lnTo>
                      <a:pt x="8" y="30"/>
                    </a:lnTo>
                    <a:lnTo>
                      <a:pt x="4" y="26"/>
                    </a:lnTo>
                    <a:lnTo>
                      <a:pt x="1" y="21"/>
                    </a:lnTo>
                    <a:lnTo>
                      <a:pt x="0" y="15"/>
                    </a:lnTo>
                    <a:lnTo>
                      <a:pt x="1" y="9"/>
                    </a:lnTo>
                    <a:lnTo>
                      <a:pt x="4" y="4"/>
                    </a:lnTo>
                    <a:lnTo>
                      <a:pt x="8" y="1"/>
                    </a:lnTo>
                    <a:lnTo>
                      <a:pt x="14" y="0"/>
                    </a:lnTo>
                    <a:lnTo>
                      <a:pt x="21" y="1"/>
                    </a:lnTo>
                    <a:lnTo>
                      <a:pt x="26" y="4"/>
                    </a:lnTo>
                    <a:lnTo>
                      <a:pt x="30" y="9"/>
                    </a:lnTo>
                    <a:lnTo>
                      <a:pt x="31" y="15"/>
                    </a:lnTo>
                    <a:close/>
                  </a:path>
                </a:pathLst>
              </a:custGeom>
              <a:solidFill>
                <a:srgbClr val="FFB73D"/>
              </a:solidFill>
              <a:ln w="9525">
                <a:noFill/>
                <a:round/>
                <a:headEnd/>
                <a:tailEnd/>
              </a:ln>
            </p:spPr>
            <p:txBody>
              <a:bodyPr/>
              <a:lstStyle/>
              <a:p>
                <a:endParaRPr lang="en-US"/>
              </a:p>
            </p:txBody>
          </p:sp>
          <p:sp>
            <p:nvSpPr>
              <p:cNvPr id="578" name="Freeform 142"/>
              <p:cNvSpPr>
                <a:spLocks/>
              </p:cNvSpPr>
              <p:nvPr/>
            </p:nvSpPr>
            <p:spPr bwMode="auto">
              <a:xfrm>
                <a:off x="3798" y="3278"/>
                <a:ext cx="4" cy="5"/>
              </a:xfrm>
              <a:custGeom>
                <a:avLst/>
                <a:gdLst>
                  <a:gd name="T0" fmla="*/ 12 w 12"/>
                  <a:gd name="T1" fmla="*/ 8 h 13"/>
                  <a:gd name="T2" fmla="*/ 12 w 12"/>
                  <a:gd name="T3" fmla="*/ 9 h 13"/>
                  <a:gd name="T4" fmla="*/ 10 w 12"/>
                  <a:gd name="T5" fmla="*/ 12 h 13"/>
                  <a:gd name="T6" fmla="*/ 8 w 12"/>
                  <a:gd name="T7" fmla="*/ 13 h 13"/>
                  <a:gd name="T8" fmla="*/ 6 w 12"/>
                  <a:gd name="T9" fmla="*/ 13 h 13"/>
                  <a:gd name="T10" fmla="*/ 4 w 12"/>
                  <a:gd name="T11" fmla="*/ 13 h 13"/>
                  <a:gd name="T12" fmla="*/ 1 w 12"/>
                  <a:gd name="T13" fmla="*/ 12 h 13"/>
                  <a:gd name="T14" fmla="*/ 0 w 12"/>
                  <a:gd name="T15" fmla="*/ 9 h 13"/>
                  <a:gd name="T16" fmla="*/ 0 w 12"/>
                  <a:gd name="T17" fmla="*/ 8 h 13"/>
                  <a:gd name="T18" fmla="*/ 0 w 12"/>
                  <a:gd name="T19" fmla="*/ 4 h 13"/>
                  <a:gd name="T20" fmla="*/ 1 w 12"/>
                  <a:gd name="T21" fmla="*/ 1 h 13"/>
                  <a:gd name="T22" fmla="*/ 4 w 12"/>
                  <a:gd name="T23" fmla="*/ 0 h 13"/>
                  <a:gd name="T24" fmla="*/ 6 w 12"/>
                  <a:gd name="T25" fmla="*/ 0 h 13"/>
                  <a:gd name="T26" fmla="*/ 8 w 12"/>
                  <a:gd name="T27" fmla="*/ 0 h 13"/>
                  <a:gd name="T28" fmla="*/ 10 w 12"/>
                  <a:gd name="T29" fmla="*/ 1 h 13"/>
                  <a:gd name="T30" fmla="*/ 12 w 12"/>
                  <a:gd name="T31" fmla="*/ 4 h 13"/>
                  <a:gd name="T32" fmla="*/ 12 w 12"/>
                  <a:gd name="T33" fmla="*/ 8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3"/>
                  <a:gd name="T53" fmla="*/ 12 w 1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3">
                    <a:moveTo>
                      <a:pt x="12" y="8"/>
                    </a:moveTo>
                    <a:lnTo>
                      <a:pt x="12" y="9"/>
                    </a:lnTo>
                    <a:lnTo>
                      <a:pt x="10" y="12"/>
                    </a:lnTo>
                    <a:lnTo>
                      <a:pt x="8" y="13"/>
                    </a:lnTo>
                    <a:lnTo>
                      <a:pt x="6" y="13"/>
                    </a:lnTo>
                    <a:lnTo>
                      <a:pt x="4" y="13"/>
                    </a:lnTo>
                    <a:lnTo>
                      <a:pt x="1" y="12"/>
                    </a:lnTo>
                    <a:lnTo>
                      <a:pt x="0" y="9"/>
                    </a:lnTo>
                    <a:lnTo>
                      <a:pt x="0" y="8"/>
                    </a:lnTo>
                    <a:lnTo>
                      <a:pt x="0" y="4"/>
                    </a:lnTo>
                    <a:lnTo>
                      <a:pt x="1" y="1"/>
                    </a:lnTo>
                    <a:lnTo>
                      <a:pt x="4" y="0"/>
                    </a:lnTo>
                    <a:lnTo>
                      <a:pt x="6" y="0"/>
                    </a:lnTo>
                    <a:lnTo>
                      <a:pt x="8" y="0"/>
                    </a:lnTo>
                    <a:lnTo>
                      <a:pt x="10" y="1"/>
                    </a:lnTo>
                    <a:lnTo>
                      <a:pt x="12" y="4"/>
                    </a:lnTo>
                    <a:lnTo>
                      <a:pt x="12" y="8"/>
                    </a:lnTo>
                    <a:close/>
                  </a:path>
                </a:pathLst>
              </a:custGeom>
              <a:solidFill>
                <a:srgbClr val="FF7F7F"/>
              </a:solidFill>
              <a:ln w="9525">
                <a:noFill/>
                <a:round/>
                <a:headEnd/>
                <a:tailEnd/>
              </a:ln>
            </p:spPr>
            <p:txBody>
              <a:bodyPr/>
              <a:lstStyle/>
              <a:p>
                <a:endParaRPr lang="en-US"/>
              </a:p>
            </p:txBody>
          </p:sp>
          <p:sp>
            <p:nvSpPr>
              <p:cNvPr id="579" name="Freeform 143"/>
              <p:cNvSpPr>
                <a:spLocks/>
              </p:cNvSpPr>
              <p:nvPr/>
            </p:nvSpPr>
            <p:spPr bwMode="auto">
              <a:xfrm>
                <a:off x="3798" y="3295"/>
                <a:ext cx="5" cy="5"/>
              </a:xfrm>
              <a:custGeom>
                <a:avLst/>
                <a:gdLst>
                  <a:gd name="T0" fmla="*/ 13 w 13"/>
                  <a:gd name="T1" fmla="*/ 6 h 15"/>
                  <a:gd name="T2" fmla="*/ 13 w 13"/>
                  <a:gd name="T3" fmla="*/ 9 h 15"/>
                  <a:gd name="T4" fmla="*/ 12 w 13"/>
                  <a:gd name="T5" fmla="*/ 12 h 15"/>
                  <a:gd name="T6" fmla="*/ 9 w 13"/>
                  <a:gd name="T7" fmla="*/ 13 h 15"/>
                  <a:gd name="T8" fmla="*/ 8 w 13"/>
                  <a:gd name="T9" fmla="*/ 15 h 15"/>
                  <a:gd name="T10" fmla="*/ 4 w 13"/>
                  <a:gd name="T11" fmla="*/ 13 h 15"/>
                  <a:gd name="T12" fmla="*/ 3 w 13"/>
                  <a:gd name="T13" fmla="*/ 12 h 15"/>
                  <a:gd name="T14" fmla="*/ 0 w 13"/>
                  <a:gd name="T15" fmla="*/ 9 h 15"/>
                  <a:gd name="T16" fmla="*/ 0 w 13"/>
                  <a:gd name="T17" fmla="*/ 6 h 15"/>
                  <a:gd name="T18" fmla="*/ 0 w 13"/>
                  <a:gd name="T19" fmla="*/ 4 h 15"/>
                  <a:gd name="T20" fmla="*/ 3 w 13"/>
                  <a:gd name="T21" fmla="*/ 2 h 15"/>
                  <a:gd name="T22" fmla="*/ 4 w 13"/>
                  <a:gd name="T23" fmla="*/ 0 h 15"/>
                  <a:gd name="T24" fmla="*/ 8 w 13"/>
                  <a:gd name="T25" fmla="*/ 0 h 15"/>
                  <a:gd name="T26" fmla="*/ 9 w 13"/>
                  <a:gd name="T27" fmla="*/ 0 h 15"/>
                  <a:gd name="T28" fmla="*/ 12 w 13"/>
                  <a:gd name="T29" fmla="*/ 2 h 15"/>
                  <a:gd name="T30" fmla="*/ 13 w 13"/>
                  <a:gd name="T31" fmla="*/ 4 h 15"/>
                  <a:gd name="T32" fmla="*/ 13 w 13"/>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5"/>
                  <a:gd name="T53" fmla="*/ 13 w 1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5">
                    <a:moveTo>
                      <a:pt x="13" y="6"/>
                    </a:moveTo>
                    <a:lnTo>
                      <a:pt x="13" y="9"/>
                    </a:lnTo>
                    <a:lnTo>
                      <a:pt x="12" y="12"/>
                    </a:lnTo>
                    <a:lnTo>
                      <a:pt x="9" y="13"/>
                    </a:lnTo>
                    <a:lnTo>
                      <a:pt x="8" y="15"/>
                    </a:lnTo>
                    <a:lnTo>
                      <a:pt x="4" y="13"/>
                    </a:lnTo>
                    <a:lnTo>
                      <a:pt x="3" y="12"/>
                    </a:lnTo>
                    <a:lnTo>
                      <a:pt x="0" y="9"/>
                    </a:lnTo>
                    <a:lnTo>
                      <a:pt x="0" y="6"/>
                    </a:lnTo>
                    <a:lnTo>
                      <a:pt x="0" y="4"/>
                    </a:lnTo>
                    <a:lnTo>
                      <a:pt x="3" y="2"/>
                    </a:lnTo>
                    <a:lnTo>
                      <a:pt x="4" y="0"/>
                    </a:lnTo>
                    <a:lnTo>
                      <a:pt x="8" y="0"/>
                    </a:lnTo>
                    <a:lnTo>
                      <a:pt x="9" y="0"/>
                    </a:lnTo>
                    <a:lnTo>
                      <a:pt x="12" y="2"/>
                    </a:lnTo>
                    <a:lnTo>
                      <a:pt x="13" y="4"/>
                    </a:lnTo>
                    <a:lnTo>
                      <a:pt x="13" y="6"/>
                    </a:lnTo>
                    <a:close/>
                  </a:path>
                </a:pathLst>
              </a:custGeom>
              <a:solidFill>
                <a:srgbClr val="FFFF00"/>
              </a:solidFill>
              <a:ln w="9525">
                <a:noFill/>
                <a:round/>
                <a:headEnd/>
                <a:tailEnd/>
              </a:ln>
            </p:spPr>
            <p:txBody>
              <a:bodyPr/>
              <a:lstStyle/>
              <a:p>
                <a:endParaRPr lang="en-US"/>
              </a:p>
            </p:txBody>
          </p:sp>
          <p:sp>
            <p:nvSpPr>
              <p:cNvPr id="580" name="Freeform 144"/>
              <p:cNvSpPr>
                <a:spLocks/>
              </p:cNvSpPr>
              <p:nvPr/>
            </p:nvSpPr>
            <p:spPr bwMode="auto">
              <a:xfrm>
                <a:off x="3721" y="3451"/>
                <a:ext cx="19" cy="19"/>
              </a:xfrm>
              <a:custGeom>
                <a:avLst/>
                <a:gdLst>
                  <a:gd name="T0" fmla="*/ 27 w 57"/>
                  <a:gd name="T1" fmla="*/ 0 h 57"/>
                  <a:gd name="T2" fmla="*/ 39 w 57"/>
                  <a:gd name="T3" fmla="*/ 3 h 57"/>
                  <a:gd name="T4" fmla="*/ 48 w 57"/>
                  <a:gd name="T5" fmla="*/ 9 h 57"/>
                  <a:gd name="T6" fmla="*/ 54 w 57"/>
                  <a:gd name="T7" fmla="*/ 18 h 57"/>
                  <a:gd name="T8" fmla="*/ 57 w 57"/>
                  <a:gd name="T9" fmla="*/ 29 h 57"/>
                  <a:gd name="T10" fmla="*/ 54 w 57"/>
                  <a:gd name="T11" fmla="*/ 40 h 57"/>
                  <a:gd name="T12" fmla="*/ 48 w 57"/>
                  <a:gd name="T13" fmla="*/ 49 h 57"/>
                  <a:gd name="T14" fmla="*/ 39 w 57"/>
                  <a:gd name="T15" fmla="*/ 54 h 57"/>
                  <a:gd name="T16" fmla="*/ 27 w 57"/>
                  <a:gd name="T17" fmla="*/ 57 h 57"/>
                  <a:gd name="T18" fmla="*/ 17 w 57"/>
                  <a:gd name="T19" fmla="*/ 54 h 57"/>
                  <a:gd name="T20" fmla="*/ 8 w 57"/>
                  <a:gd name="T21" fmla="*/ 49 h 57"/>
                  <a:gd name="T22" fmla="*/ 2 w 57"/>
                  <a:gd name="T23" fmla="*/ 40 h 57"/>
                  <a:gd name="T24" fmla="*/ 0 w 57"/>
                  <a:gd name="T25" fmla="*/ 29 h 57"/>
                  <a:gd name="T26" fmla="*/ 2 w 57"/>
                  <a:gd name="T27" fmla="*/ 18 h 57"/>
                  <a:gd name="T28" fmla="*/ 8 w 57"/>
                  <a:gd name="T29" fmla="*/ 9 h 57"/>
                  <a:gd name="T30" fmla="*/ 17 w 57"/>
                  <a:gd name="T31" fmla="*/ 3 h 57"/>
                  <a:gd name="T32" fmla="*/ 27 w 5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7"/>
                  <a:gd name="T53" fmla="*/ 57 w 5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7">
                    <a:moveTo>
                      <a:pt x="27" y="0"/>
                    </a:moveTo>
                    <a:lnTo>
                      <a:pt x="39" y="3"/>
                    </a:lnTo>
                    <a:lnTo>
                      <a:pt x="48" y="9"/>
                    </a:lnTo>
                    <a:lnTo>
                      <a:pt x="54" y="18"/>
                    </a:lnTo>
                    <a:lnTo>
                      <a:pt x="57" y="29"/>
                    </a:lnTo>
                    <a:lnTo>
                      <a:pt x="54" y="40"/>
                    </a:lnTo>
                    <a:lnTo>
                      <a:pt x="48" y="49"/>
                    </a:lnTo>
                    <a:lnTo>
                      <a:pt x="39" y="54"/>
                    </a:lnTo>
                    <a:lnTo>
                      <a:pt x="27" y="57"/>
                    </a:lnTo>
                    <a:lnTo>
                      <a:pt x="17" y="54"/>
                    </a:lnTo>
                    <a:lnTo>
                      <a:pt x="8" y="49"/>
                    </a:lnTo>
                    <a:lnTo>
                      <a:pt x="2" y="40"/>
                    </a:lnTo>
                    <a:lnTo>
                      <a:pt x="0" y="29"/>
                    </a:lnTo>
                    <a:lnTo>
                      <a:pt x="2" y="18"/>
                    </a:lnTo>
                    <a:lnTo>
                      <a:pt x="8" y="9"/>
                    </a:lnTo>
                    <a:lnTo>
                      <a:pt x="17" y="3"/>
                    </a:lnTo>
                    <a:lnTo>
                      <a:pt x="27" y="0"/>
                    </a:lnTo>
                    <a:close/>
                  </a:path>
                </a:pathLst>
              </a:custGeom>
              <a:solidFill>
                <a:srgbClr val="000000"/>
              </a:solidFill>
              <a:ln w="9525">
                <a:noFill/>
                <a:round/>
                <a:headEnd/>
                <a:tailEnd/>
              </a:ln>
            </p:spPr>
            <p:txBody>
              <a:bodyPr/>
              <a:lstStyle/>
              <a:p>
                <a:endParaRPr lang="en-US"/>
              </a:p>
            </p:txBody>
          </p:sp>
          <p:sp>
            <p:nvSpPr>
              <p:cNvPr id="581" name="Freeform 145"/>
              <p:cNvSpPr>
                <a:spLocks/>
              </p:cNvSpPr>
              <p:nvPr/>
            </p:nvSpPr>
            <p:spPr bwMode="auto">
              <a:xfrm>
                <a:off x="3724" y="3454"/>
                <a:ext cx="12" cy="13"/>
              </a:xfrm>
              <a:custGeom>
                <a:avLst/>
                <a:gdLst>
                  <a:gd name="T0" fmla="*/ 17 w 35"/>
                  <a:gd name="T1" fmla="*/ 0 h 38"/>
                  <a:gd name="T2" fmla="*/ 25 w 35"/>
                  <a:gd name="T3" fmla="*/ 2 h 38"/>
                  <a:gd name="T4" fmla="*/ 30 w 35"/>
                  <a:gd name="T5" fmla="*/ 6 h 38"/>
                  <a:gd name="T6" fmla="*/ 34 w 35"/>
                  <a:gd name="T7" fmla="*/ 12 h 38"/>
                  <a:gd name="T8" fmla="*/ 35 w 35"/>
                  <a:gd name="T9" fmla="*/ 19 h 38"/>
                  <a:gd name="T10" fmla="*/ 34 w 35"/>
                  <a:gd name="T11" fmla="*/ 26 h 38"/>
                  <a:gd name="T12" fmla="*/ 30 w 35"/>
                  <a:gd name="T13" fmla="*/ 33 h 38"/>
                  <a:gd name="T14" fmla="*/ 25 w 35"/>
                  <a:gd name="T15" fmla="*/ 37 h 38"/>
                  <a:gd name="T16" fmla="*/ 17 w 35"/>
                  <a:gd name="T17" fmla="*/ 38 h 38"/>
                  <a:gd name="T18" fmla="*/ 11 w 35"/>
                  <a:gd name="T19" fmla="*/ 37 h 38"/>
                  <a:gd name="T20" fmla="*/ 5 w 35"/>
                  <a:gd name="T21" fmla="*/ 33 h 38"/>
                  <a:gd name="T22" fmla="*/ 2 w 35"/>
                  <a:gd name="T23" fmla="*/ 26 h 38"/>
                  <a:gd name="T24" fmla="*/ 0 w 35"/>
                  <a:gd name="T25" fmla="*/ 19 h 38"/>
                  <a:gd name="T26" fmla="*/ 2 w 35"/>
                  <a:gd name="T27" fmla="*/ 12 h 38"/>
                  <a:gd name="T28" fmla="*/ 5 w 35"/>
                  <a:gd name="T29" fmla="*/ 6 h 38"/>
                  <a:gd name="T30" fmla="*/ 11 w 35"/>
                  <a:gd name="T31" fmla="*/ 2 h 38"/>
                  <a:gd name="T32" fmla="*/ 17 w 3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8"/>
                  <a:gd name="T53" fmla="*/ 35 w 3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8">
                    <a:moveTo>
                      <a:pt x="17" y="0"/>
                    </a:moveTo>
                    <a:lnTo>
                      <a:pt x="25" y="2"/>
                    </a:lnTo>
                    <a:lnTo>
                      <a:pt x="30" y="6"/>
                    </a:lnTo>
                    <a:lnTo>
                      <a:pt x="34" y="12"/>
                    </a:lnTo>
                    <a:lnTo>
                      <a:pt x="35" y="19"/>
                    </a:lnTo>
                    <a:lnTo>
                      <a:pt x="34" y="26"/>
                    </a:lnTo>
                    <a:lnTo>
                      <a:pt x="30" y="33"/>
                    </a:lnTo>
                    <a:lnTo>
                      <a:pt x="25" y="37"/>
                    </a:lnTo>
                    <a:lnTo>
                      <a:pt x="17" y="38"/>
                    </a:lnTo>
                    <a:lnTo>
                      <a:pt x="11" y="37"/>
                    </a:lnTo>
                    <a:lnTo>
                      <a:pt x="5" y="33"/>
                    </a:lnTo>
                    <a:lnTo>
                      <a:pt x="2" y="26"/>
                    </a:lnTo>
                    <a:lnTo>
                      <a:pt x="0" y="19"/>
                    </a:lnTo>
                    <a:lnTo>
                      <a:pt x="2" y="12"/>
                    </a:lnTo>
                    <a:lnTo>
                      <a:pt x="5" y="6"/>
                    </a:lnTo>
                    <a:lnTo>
                      <a:pt x="11" y="2"/>
                    </a:lnTo>
                    <a:lnTo>
                      <a:pt x="17" y="0"/>
                    </a:lnTo>
                    <a:close/>
                  </a:path>
                </a:pathLst>
              </a:custGeom>
              <a:solidFill>
                <a:srgbClr val="FFB73D"/>
              </a:solidFill>
              <a:ln w="9525">
                <a:noFill/>
                <a:round/>
                <a:headEnd/>
                <a:tailEnd/>
              </a:ln>
            </p:spPr>
            <p:txBody>
              <a:bodyPr/>
              <a:lstStyle/>
              <a:p>
                <a:endParaRPr lang="en-US"/>
              </a:p>
            </p:txBody>
          </p:sp>
          <p:sp>
            <p:nvSpPr>
              <p:cNvPr id="582" name="Freeform 146"/>
              <p:cNvSpPr>
                <a:spLocks/>
              </p:cNvSpPr>
              <p:nvPr/>
            </p:nvSpPr>
            <p:spPr bwMode="auto">
              <a:xfrm>
                <a:off x="3726" y="3457"/>
                <a:ext cx="6" cy="5"/>
              </a:xfrm>
              <a:custGeom>
                <a:avLst/>
                <a:gdLst>
                  <a:gd name="T0" fmla="*/ 7 w 17"/>
                  <a:gd name="T1" fmla="*/ 0 h 15"/>
                  <a:gd name="T2" fmla="*/ 11 w 17"/>
                  <a:gd name="T3" fmla="*/ 0 h 15"/>
                  <a:gd name="T4" fmla="*/ 14 w 17"/>
                  <a:gd name="T5" fmla="*/ 2 h 15"/>
                  <a:gd name="T6" fmla="*/ 17 w 17"/>
                  <a:gd name="T7" fmla="*/ 4 h 15"/>
                  <a:gd name="T8" fmla="*/ 17 w 17"/>
                  <a:gd name="T9" fmla="*/ 8 h 15"/>
                  <a:gd name="T10" fmla="*/ 17 w 17"/>
                  <a:gd name="T11" fmla="*/ 11 h 15"/>
                  <a:gd name="T12" fmla="*/ 14 w 17"/>
                  <a:gd name="T13" fmla="*/ 13 h 15"/>
                  <a:gd name="T14" fmla="*/ 11 w 17"/>
                  <a:gd name="T15" fmla="*/ 15 h 15"/>
                  <a:gd name="T16" fmla="*/ 7 w 17"/>
                  <a:gd name="T17" fmla="*/ 15 h 15"/>
                  <a:gd name="T18" fmla="*/ 5 w 17"/>
                  <a:gd name="T19" fmla="*/ 15 h 15"/>
                  <a:gd name="T20" fmla="*/ 2 w 17"/>
                  <a:gd name="T21" fmla="*/ 13 h 15"/>
                  <a:gd name="T22" fmla="*/ 1 w 17"/>
                  <a:gd name="T23" fmla="*/ 11 h 15"/>
                  <a:gd name="T24" fmla="*/ 0 w 17"/>
                  <a:gd name="T25" fmla="*/ 8 h 15"/>
                  <a:gd name="T26" fmla="*/ 1 w 17"/>
                  <a:gd name="T27" fmla="*/ 4 h 15"/>
                  <a:gd name="T28" fmla="*/ 2 w 17"/>
                  <a:gd name="T29" fmla="*/ 2 h 15"/>
                  <a:gd name="T30" fmla="*/ 5 w 17"/>
                  <a:gd name="T31" fmla="*/ 0 h 15"/>
                  <a:gd name="T32" fmla="*/ 7 w 1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5"/>
                  <a:gd name="T53" fmla="*/ 17 w 1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5">
                    <a:moveTo>
                      <a:pt x="7" y="0"/>
                    </a:moveTo>
                    <a:lnTo>
                      <a:pt x="11" y="0"/>
                    </a:lnTo>
                    <a:lnTo>
                      <a:pt x="14" y="2"/>
                    </a:lnTo>
                    <a:lnTo>
                      <a:pt x="17" y="4"/>
                    </a:lnTo>
                    <a:lnTo>
                      <a:pt x="17" y="8"/>
                    </a:lnTo>
                    <a:lnTo>
                      <a:pt x="17" y="11"/>
                    </a:lnTo>
                    <a:lnTo>
                      <a:pt x="14" y="13"/>
                    </a:lnTo>
                    <a:lnTo>
                      <a:pt x="11" y="15"/>
                    </a:lnTo>
                    <a:lnTo>
                      <a:pt x="7" y="15"/>
                    </a:lnTo>
                    <a:lnTo>
                      <a:pt x="5" y="15"/>
                    </a:lnTo>
                    <a:lnTo>
                      <a:pt x="2" y="13"/>
                    </a:lnTo>
                    <a:lnTo>
                      <a:pt x="1" y="11"/>
                    </a:lnTo>
                    <a:lnTo>
                      <a:pt x="0" y="8"/>
                    </a:lnTo>
                    <a:lnTo>
                      <a:pt x="1" y="4"/>
                    </a:lnTo>
                    <a:lnTo>
                      <a:pt x="2" y="2"/>
                    </a:lnTo>
                    <a:lnTo>
                      <a:pt x="5" y="0"/>
                    </a:lnTo>
                    <a:lnTo>
                      <a:pt x="7" y="0"/>
                    </a:lnTo>
                    <a:close/>
                  </a:path>
                </a:pathLst>
              </a:custGeom>
              <a:solidFill>
                <a:srgbClr val="FFFF00"/>
              </a:solidFill>
              <a:ln w="9525">
                <a:noFill/>
                <a:round/>
                <a:headEnd/>
                <a:tailEnd/>
              </a:ln>
            </p:spPr>
            <p:txBody>
              <a:bodyPr/>
              <a:lstStyle/>
              <a:p>
                <a:endParaRPr lang="en-US"/>
              </a:p>
            </p:txBody>
          </p:sp>
          <p:sp>
            <p:nvSpPr>
              <p:cNvPr id="583" name="Freeform 147"/>
              <p:cNvSpPr>
                <a:spLocks/>
              </p:cNvSpPr>
              <p:nvPr/>
            </p:nvSpPr>
            <p:spPr bwMode="auto">
              <a:xfrm>
                <a:off x="3742" y="3312"/>
                <a:ext cx="25" cy="25"/>
              </a:xfrm>
              <a:custGeom>
                <a:avLst/>
                <a:gdLst>
                  <a:gd name="T0" fmla="*/ 36 w 74"/>
                  <a:gd name="T1" fmla="*/ 0 h 74"/>
                  <a:gd name="T2" fmla="*/ 50 w 74"/>
                  <a:gd name="T3" fmla="*/ 2 h 74"/>
                  <a:gd name="T4" fmla="*/ 63 w 74"/>
                  <a:gd name="T5" fmla="*/ 10 h 74"/>
                  <a:gd name="T6" fmla="*/ 71 w 74"/>
                  <a:gd name="T7" fmla="*/ 23 h 74"/>
                  <a:gd name="T8" fmla="*/ 74 w 74"/>
                  <a:gd name="T9" fmla="*/ 37 h 74"/>
                  <a:gd name="T10" fmla="*/ 71 w 74"/>
                  <a:gd name="T11" fmla="*/ 52 h 74"/>
                  <a:gd name="T12" fmla="*/ 63 w 74"/>
                  <a:gd name="T13" fmla="*/ 63 h 74"/>
                  <a:gd name="T14" fmla="*/ 50 w 74"/>
                  <a:gd name="T15" fmla="*/ 71 h 74"/>
                  <a:gd name="T16" fmla="*/ 36 w 74"/>
                  <a:gd name="T17" fmla="*/ 74 h 74"/>
                  <a:gd name="T18" fmla="*/ 22 w 74"/>
                  <a:gd name="T19" fmla="*/ 71 h 74"/>
                  <a:gd name="T20" fmla="*/ 10 w 74"/>
                  <a:gd name="T21" fmla="*/ 63 h 74"/>
                  <a:gd name="T22" fmla="*/ 2 w 74"/>
                  <a:gd name="T23" fmla="*/ 52 h 74"/>
                  <a:gd name="T24" fmla="*/ 0 w 74"/>
                  <a:gd name="T25" fmla="*/ 37 h 74"/>
                  <a:gd name="T26" fmla="*/ 2 w 74"/>
                  <a:gd name="T27" fmla="*/ 23 h 74"/>
                  <a:gd name="T28" fmla="*/ 10 w 74"/>
                  <a:gd name="T29" fmla="*/ 10 h 74"/>
                  <a:gd name="T30" fmla="*/ 22 w 74"/>
                  <a:gd name="T31" fmla="*/ 2 h 74"/>
                  <a:gd name="T32" fmla="*/ 36 w 7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74"/>
                  <a:gd name="T53" fmla="*/ 74 w 7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74">
                    <a:moveTo>
                      <a:pt x="36" y="0"/>
                    </a:moveTo>
                    <a:lnTo>
                      <a:pt x="50" y="2"/>
                    </a:lnTo>
                    <a:lnTo>
                      <a:pt x="63" y="10"/>
                    </a:lnTo>
                    <a:lnTo>
                      <a:pt x="71" y="23"/>
                    </a:lnTo>
                    <a:lnTo>
                      <a:pt x="74" y="37"/>
                    </a:lnTo>
                    <a:lnTo>
                      <a:pt x="71" y="52"/>
                    </a:lnTo>
                    <a:lnTo>
                      <a:pt x="63" y="63"/>
                    </a:lnTo>
                    <a:lnTo>
                      <a:pt x="50" y="71"/>
                    </a:lnTo>
                    <a:lnTo>
                      <a:pt x="36" y="74"/>
                    </a:lnTo>
                    <a:lnTo>
                      <a:pt x="22" y="71"/>
                    </a:lnTo>
                    <a:lnTo>
                      <a:pt x="10" y="63"/>
                    </a:lnTo>
                    <a:lnTo>
                      <a:pt x="2" y="52"/>
                    </a:lnTo>
                    <a:lnTo>
                      <a:pt x="0" y="37"/>
                    </a:lnTo>
                    <a:lnTo>
                      <a:pt x="2" y="23"/>
                    </a:lnTo>
                    <a:lnTo>
                      <a:pt x="10" y="10"/>
                    </a:lnTo>
                    <a:lnTo>
                      <a:pt x="22" y="2"/>
                    </a:lnTo>
                    <a:lnTo>
                      <a:pt x="36" y="0"/>
                    </a:lnTo>
                    <a:close/>
                  </a:path>
                </a:pathLst>
              </a:custGeom>
              <a:solidFill>
                <a:srgbClr val="000000"/>
              </a:solidFill>
              <a:ln w="9525">
                <a:noFill/>
                <a:round/>
                <a:headEnd/>
                <a:tailEnd/>
              </a:ln>
            </p:spPr>
            <p:txBody>
              <a:bodyPr/>
              <a:lstStyle/>
              <a:p>
                <a:endParaRPr lang="en-US"/>
              </a:p>
            </p:txBody>
          </p:sp>
          <p:sp>
            <p:nvSpPr>
              <p:cNvPr id="584" name="Freeform 148"/>
              <p:cNvSpPr>
                <a:spLocks/>
              </p:cNvSpPr>
              <p:nvPr/>
            </p:nvSpPr>
            <p:spPr bwMode="auto">
              <a:xfrm>
                <a:off x="3746" y="3316"/>
                <a:ext cx="17" cy="16"/>
              </a:xfrm>
              <a:custGeom>
                <a:avLst/>
                <a:gdLst>
                  <a:gd name="T0" fmla="*/ 25 w 51"/>
                  <a:gd name="T1" fmla="*/ 0 h 49"/>
                  <a:gd name="T2" fmla="*/ 35 w 51"/>
                  <a:gd name="T3" fmla="*/ 2 h 49"/>
                  <a:gd name="T4" fmla="*/ 43 w 51"/>
                  <a:gd name="T5" fmla="*/ 7 h 49"/>
                  <a:gd name="T6" fmla="*/ 48 w 51"/>
                  <a:gd name="T7" fmla="*/ 15 h 49"/>
                  <a:gd name="T8" fmla="*/ 51 w 51"/>
                  <a:gd name="T9" fmla="*/ 25 h 49"/>
                  <a:gd name="T10" fmla="*/ 48 w 51"/>
                  <a:gd name="T11" fmla="*/ 35 h 49"/>
                  <a:gd name="T12" fmla="*/ 43 w 51"/>
                  <a:gd name="T13" fmla="*/ 41 h 49"/>
                  <a:gd name="T14" fmla="*/ 35 w 51"/>
                  <a:gd name="T15" fmla="*/ 46 h 49"/>
                  <a:gd name="T16" fmla="*/ 25 w 51"/>
                  <a:gd name="T17" fmla="*/ 49 h 49"/>
                  <a:gd name="T18" fmla="*/ 16 w 51"/>
                  <a:gd name="T19" fmla="*/ 46 h 49"/>
                  <a:gd name="T20" fmla="*/ 8 w 51"/>
                  <a:gd name="T21" fmla="*/ 41 h 49"/>
                  <a:gd name="T22" fmla="*/ 3 w 51"/>
                  <a:gd name="T23" fmla="*/ 35 h 49"/>
                  <a:gd name="T24" fmla="*/ 0 w 51"/>
                  <a:gd name="T25" fmla="*/ 25 h 49"/>
                  <a:gd name="T26" fmla="*/ 3 w 51"/>
                  <a:gd name="T27" fmla="*/ 15 h 49"/>
                  <a:gd name="T28" fmla="*/ 8 w 51"/>
                  <a:gd name="T29" fmla="*/ 7 h 49"/>
                  <a:gd name="T30" fmla="*/ 16 w 51"/>
                  <a:gd name="T31" fmla="*/ 2 h 49"/>
                  <a:gd name="T32" fmla="*/ 25 w 51"/>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9"/>
                  <a:gd name="T53" fmla="*/ 51 w 51"/>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9">
                    <a:moveTo>
                      <a:pt x="25" y="0"/>
                    </a:moveTo>
                    <a:lnTo>
                      <a:pt x="35" y="2"/>
                    </a:lnTo>
                    <a:lnTo>
                      <a:pt x="43" y="7"/>
                    </a:lnTo>
                    <a:lnTo>
                      <a:pt x="48" y="15"/>
                    </a:lnTo>
                    <a:lnTo>
                      <a:pt x="51" y="25"/>
                    </a:lnTo>
                    <a:lnTo>
                      <a:pt x="48" y="35"/>
                    </a:lnTo>
                    <a:lnTo>
                      <a:pt x="43" y="41"/>
                    </a:lnTo>
                    <a:lnTo>
                      <a:pt x="35" y="46"/>
                    </a:lnTo>
                    <a:lnTo>
                      <a:pt x="25" y="49"/>
                    </a:lnTo>
                    <a:lnTo>
                      <a:pt x="16" y="46"/>
                    </a:lnTo>
                    <a:lnTo>
                      <a:pt x="8" y="41"/>
                    </a:lnTo>
                    <a:lnTo>
                      <a:pt x="3" y="35"/>
                    </a:lnTo>
                    <a:lnTo>
                      <a:pt x="0" y="25"/>
                    </a:lnTo>
                    <a:lnTo>
                      <a:pt x="3" y="15"/>
                    </a:lnTo>
                    <a:lnTo>
                      <a:pt x="8" y="7"/>
                    </a:lnTo>
                    <a:lnTo>
                      <a:pt x="16" y="2"/>
                    </a:lnTo>
                    <a:lnTo>
                      <a:pt x="25" y="0"/>
                    </a:lnTo>
                    <a:close/>
                  </a:path>
                </a:pathLst>
              </a:custGeom>
              <a:solidFill>
                <a:srgbClr val="FFB73D"/>
              </a:solidFill>
              <a:ln w="9525">
                <a:noFill/>
                <a:round/>
                <a:headEnd/>
                <a:tailEnd/>
              </a:ln>
            </p:spPr>
            <p:txBody>
              <a:bodyPr/>
              <a:lstStyle/>
              <a:p>
                <a:endParaRPr lang="en-US"/>
              </a:p>
            </p:txBody>
          </p:sp>
          <p:sp>
            <p:nvSpPr>
              <p:cNvPr id="585" name="Freeform 149"/>
              <p:cNvSpPr>
                <a:spLocks/>
              </p:cNvSpPr>
              <p:nvPr/>
            </p:nvSpPr>
            <p:spPr bwMode="auto">
              <a:xfrm>
                <a:off x="3750" y="3320"/>
                <a:ext cx="7" cy="7"/>
              </a:xfrm>
              <a:custGeom>
                <a:avLst/>
                <a:gdLst>
                  <a:gd name="T0" fmla="*/ 10 w 22"/>
                  <a:gd name="T1" fmla="*/ 0 h 22"/>
                  <a:gd name="T2" fmla="*/ 16 w 22"/>
                  <a:gd name="T3" fmla="*/ 2 h 22"/>
                  <a:gd name="T4" fmla="*/ 18 w 22"/>
                  <a:gd name="T5" fmla="*/ 3 h 22"/>
                  <a:gd name="T6" fmla="*/ 21 w 22"/>
                  <a:gd name="T7" fmla="*/ 7 h 22"/>
                  <a:gd name="T8" fmla="*/ 22 w 22"/>
                  <a:gd name="T9" fmla="*/ 9 h 22"/>
                  <a:gd name="T10" fmla="*/ 21 w 22"/>
                  <a:gd name="T11" fmla="*/ 14 h 22"/>
                  <a:gd name="T12" fmla="*/ 18 w 22"/>
                  <a:gd name="T13" fmla="*/ 18 h 22"/>
                  <a:gd name="T14" fmla="*/ 16 w 22"/>
                  <a:gd name="T15" fmla="*/ 21 h 22"/>
                  <a:gd name="T16" fmla="*/ 10 w 22"/>
                  <a:gd name="T17" fmla="*/ 22 h 22"/>
                  <a:gd name="T18" fmla="*/ 6 w 22"/>
                  <a:gd name="T19" fmla="*/ 21 h 22"/>
                  <a:gd name="T20" fmla="*/ 4 w 22"/>
                  <a:gd name="T21" fmla="*/ 18 h 22"/>
                  <a:gd name="T22" fmla="*/ 1 w 22"/>
                  <a:gd name="T23" fmla="*/ 14 h 22"/>
                  <a:gd name="T24" fmla="*/ 0 w 22"/>
                  <a:gd name="T25" fmla="*/ 9 h 22"/>
                  <a:gd name="T26" fmla="*/ 1 w 22"/>
                  <a:gd name="T27" fmla="*/ 7 h 22"/>
                  <a:gd name="T28" fmla="*/ 4 w 22"/>
                  <a:gd name="T29" fmla="*/ 3 h 22"/>
                  <a:gd name="T30" fmla="*/ 6 w 22"/>
                  <a:gd name="T31" fmla="*/ 2 h 22"/>
                  <a:gd name="T32" fmla="*/ 10 w 22"/>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0" y="0"/>
                    </a:moveTo>
                    <a:lnTo>
                      <a:pt x="16" y="2"/>
                    </a:lnTo>
                    <a:lnTo>
                      <a:pt x="18" y="3"/>
                    </a:lnTo>
                    <a:lnTo>
                      <a:pt x="21" y="7"/>
                    </a:lnTo>
                    <a:lnTo>
                      <a:pt x="22" y="9"/>
                    </a:lnTo>
                    <a:lnTo>
                      <a:pt x="21" y="14"/>
                    </a:lnTo>
                    <a:lnTo>
                      <a:pt x="18" y="18"/>
                    </a:lnTo>
                    <a:lnTo>
                      <a:pt x="16" y="21"/>
                    </a:lnTo>
                    <a:lnTo>
                      <a:pt x="10" y="22"/>
                    </a:lnTo>
                    <a:lnTo>
                      <a:pt x="6" y="21"/>
                    </a:lnTo>
                    <a:lnTo>
                      <a:pt x="4" y="18"/>
                    </a:lnTo>
                    <a:lnTo>
                      <a:pt x="1" y="14"/>
                    </a:lnTo>
                    <a:lnTo>
                      <a:pt x="0" y="9"/>
                    </a:lnTo>
                    <a:lnTo>
                      <a:pt x="1" y="7"/>
                    </a:lnTo>
                    <a:lnTo>
                      <a:pt x="4" y="3"/>
                    </a:lnTo>
                    <a:lnTo>
                      <a:pt x="6" y="2"/>
                    </a:lnTo>
                    <a:lnTo>
                      <a:pt x="10" y="0"/>
                    </a:lnTo>
                    <a:close/>
                  </a:path>
                </a:pathLst>
              </a:custGeom>
              <a:solidFill>
                <a:srgbClr val="FFFF00"/>
              </a:solidFill>
              <a:ln w="9525">
                <a:noFill/>
                <a:round/>
                <a:headEnd/>
                <a:tailEnd/>
              </a:ln>
            </p:spPr>
            <p:txBody>
              <a:bodyPr/>
              <a:lstStyle/>
              <a:p>
                <a:endParaRPr lang="en-US"/>
              </a:p>
            </p:txBody>
          </p:sp>
          <p:sp>
            <p:nvSpPr>
              <p:cNvPr id="586" name="Freeform 150"/>
              <p:cNvSpPr>
                <a:spLocks/>
              </p:cNvSpPr>
              <p:nvPr/>
            </p:nvSpPr>
            <p:spPr bwMode="auto">
              <a:xfrm>
                <a:off x="3750" y="3540"/>
                <a:ext cx="19" cy="18"/>
              </a:xfrm>
              <a:custGeom>
                <a:avLst/>
                <a:gdLst>
                  <a:gd name="T0" fmla="*/ 28 w 57"/>
                  <a:gd name="T1" fmla="*/ 0 h 54"/>
                  <a:gd name="T2" fmla="*/ 40 w 57"/>
                  <a:gd name="T3" fmla="*/ 3 h 54"/>
                  <a:gd name="T4" fmla="*/ 49 w 57"/>
                  <a:gd name="T5" fmla="*/ 8 h 54"/>
                  <a:gd name="T6" fmla="*/ 54 w 57"/>
                  <a:gd name="T7" fmla="*/ 17 h 54"/>
                  <a:gd name="T8" fmla="*/ 57 w 57"/>
                  <a:gd name="T9" fmla="*/ 28 h 54"/>
                  <a:gd name="T10" fmla="*/ 54 w 57"/>
                  <a:gd name="T11" fmla="*/ 39 h 54"/>
                  <a:gd name="T12" fmla="*/ 49 w 57"/>
                  <a:gd name="T13" fmla="*/ 47 h 54"/>
                  <a:gd name="T14" fmla="*/ 40 w 57"/>
                  <a:gd name="T15" fmla="*/ 52 h 54"/>
                  <a:gd name="T16" fmla="*/ 28 w 57"/>
                  <a:gd name="T17" fmla="*/ 54 h 54"/>
                  <a:gd name="T18" fmla="*/ 17 w 57"/>
                  <a:gd name="T19" fmla="*/ 52 h 54"/>
                  <a:gd name="T20" fmla="*/ 7 w 57"/>
                  <a:gd name="T21" fmla="*/ 47 h 54"/>
                  <a:gd name="T22" fmla="*/ 2 w 57"/>
                  <a:gd name="T23" fmla="*/ 39 h 54"/>
                  <a:gd name="T24" fmla="*/ 0 w 57"/>
                  <a:gd name="T25" fmla="*/ 28 h 54"/>
                  <a:gd name="T26" fmla="*/ 2 w 57"/>
                  <a:gd name="T27" fmla="*/ 17 h 54"/>
                  <a:gd name="T28" fmla="*/ 7 w 57"/>
                  <a:gd name="T29" fmla="*/ 8 h 54"/>
                  <a:gd name="T30" fmla="*/ 17 w 57"/>
                  <a:gd name="T31" fmla="*/ 3 h 54"/>
                  <a:gd name="T32" fmla="*/ 28 w 5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4"/>
                  <a:gd name="T53" fmla="*/ 57 w 5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4">
                    <a:moveTo>
                      <a:pt x="28" y="0"/>
                    </a:moveTo>
                    <a:lnTo>
                      <a:pt x="40" y="3"/>
                    </a:lnTo>
                    <a:lnTo>
                      <a:pt x="49" y="8"/>
                    </a:lnTo>
                    <a:lnTo>
                      <a:pt x="54" y="17"/>
                    </a:lnTo>
                    <a:lnTo>
                      <a:pt x="57" y="28"/>
                    </a:lnTo>
                    <a:lnTo>
                      <a:pt x="54" y="39"/>
                    </a:lnTo>
                    <a:lnTo>
                      <a:pt x="49" y="47"/>
                    </a:lnTo>
                    <a:lnTo>
                      <a:pt x="40" y="52"/>
                    </a:lnTo>
                    <a:lnTo>
                      <a:pt x="28" y="54"/>
                    </a:lnTo>
                    <a:lnTo>
                      <a:pt x="17" y="52"/>
                    </a:lnTo>
                    <a:lnTo>
                      <a:pt x="7" y="47"/>
                    </a:lnTo>
                    <a:lnTo>
                      <a:pt x="2" y="39"/>
                    </a:lnTo>
                    <a:lnTo>
                      <a:pt x="0" y="28"/>
                    </a:lnTo>
                    <a:lnTo>
                      <a:pt x="2" y="17"/>
                    </a:lnTo>
                    <a:lnTo>
                      <a:pt x="7" y="8"/>
                    </a:lnTo>
                    <a:lnTo>
                      <a:pt x="17" y="3"/>
                    </a:lnTo>
                    <a:lnTo>
                      <a:pt x="28" y="0"/>
                    </a:lnTo>
                    <a:close/>
                  </a:path>
                </a:pathLst>
              </a:custGeom>
              <a:solidFill>
                <a:srgbClr val="000000"/>
              </a:solidFill>
              <a:ln w="9525">
                <a:noFill/>
                <a:round/>
                <a:headEnd/>
                <a:tailEnd/>
              </a:ln>
            </p:spPr>
            <p:txBody>
              <a:bodyPr/>
              <a:lstStyle/>
              <a:p>
                <a:endParaRPr lang="en-US"/>
              </a:p>
            </p:txBody>
          </p:sp>
          <p:sp>
            <p:nvSpPr>
              <p:cNvPr id="587" name="Freeform 151"/>
              <p:cNvSpPr>
                <a:spLocks/>
              </p:cNvSpPr>
              <p:nvPr/>
            </p:nvSpPr>
            <p:spPr bwMode="auto">
              <a:xfrm>
                <a:off x="3753" y="3543"/>
                <a:ext cx="12" cy="12"/>
              </a:xfrm>
              <a:custGeom>
                <a:avLst/>
                <a:gdLst>
                  <a:gd name="T0" fmla="*/ 19 w 36"/>
                  <a:gd name="T1" fmla="*/ 0 h 36"/>
                  <a:gd name="T2" fmla="*/ 26 w 36"/>
                  <a:gd name="T3" fmla="*/ 1 h 36"/>
                  <a:gd name="T4" fmla="*/ 31 w 36"/>
                  <a:gd name="T5" fmla="*/ 5 h 36"/>
                  <a:gd name="T6" fmla="*/ 35 w 36"/>
                  <a:gd name="T7" fmla="*/ 12 h 36"/>
                  <a:gd name="T8" fmla="*/ 36 w 36"/>
                  <a:gd name="T9" fmla="*/ 19 h 36"/>
                  <a:gd name="T10" fmla="*/ 35 w 36"/>
                  <a:gd name="T11" fmla="*/ 26 h 36"/>
                  <a:gd name="T12" fmla="*/ 31 w 36"/>
                  <a:gd name="T13" fmla="*/ 31 h 36"/>
                  <a:gd name="T14" fmla="*/ 26 w 36"/>
                  <a:gd name="T15" fmla="*/ 35 h 36"/>
                  <a:gd name="T16" fmla="*/ 19 w 36"/>
                  <a:gd name="T17" fmla="*/ 36 h 36"/>
                  <a:gd name="T18" fmla="*/ 11 w 36"/>
                  <a:gd name="T19" fmla="*/ 35 h 36"/>
                  <a:gd name="T20" fmla="*/ 6 w 36"/>
                  <a:gd name="T21" fmla="*/ 31 h 36"/>
                  <a:gd name="T22" fmla="*/ 1 w 36"/>
                  <a:gd name="T23" fmla="*/ 26 h 36"/>
                  <a:gd name="T24" fmla="*/ 0 w 36"/>
                  <a:gd name="T25" fmla="*/ 19 h 36"/>
                  <a:gd name="T26" fmla="*/ 1 w 36"/>
                  <a:gd name="T27" fmla="*/ 12 h 36"/>
                  <a:gd name="T28" fmla="*/ 6 w 36"/>
                  <a:gd name="T29" fmla="*/ 5 h 36"/>
                  <a:gd name="T30" fmla="*/ 11 w 36"/>
                  <a:gd name="T31" fmla="*/ 1 h 36"/>
                  <a:gd name="T32" fmla="*/ 19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9" y="0"/>
                    </a:moveTo>
                    <a:lnTo>
                      <a:pt x="26" y="1"/>
                    </a:lnTo>
                    <a:lnTo>
                      <a:pt x="31" y="5"/>
                    </a:lnTo>
                    <a:lnTo>
                      <a:pt x="35" y="12"/>
                    </a:lnTo>
                    <a:lnTo>
                      <a:pt x="36" y="19"/>
                    </a:lnTo>
                    <a:lnTo>
                      <a:pt x="35" y="26"/>
                    </a:lnTo>
                    <a:lnTo>
                      <a:pt x="31" y="31"/>
                    </a:lnTo>
                    <a:lnTo>
                      <a:pt x="26" y="35"/>
                    </a:lnTo>
                    <a:lnTo>
                      <a:pt x="19" y="36"/>
                    </a:lnTo>
                    <a:lnTo>
                      <a:pt x="11" y="35"/>
                    </a:lnTo>
                    <a:lnTo>
                      <a:pt x="6" y="31"/>
                    </a:lnTo>
                    <a:lnTo>
                      <a:pt x="1" y="26"/>
                    </a:lnTo>
                    <a:lnTo>
                      <a:pt x="0" y="19"/>
                    </a:lnTo>
                    <a:lnTo>
                      <a:pt x="1" y="12"/>
                    </a:lnTo>
                    <a:lnTo>
                      <a:pt x="6" y="5"/>
                    </a:lnTo>
                    <a:lnTo>
                      <a:pt x="11" y="1"/>
                    </a:lnTo>
                    <a:lnTo>
                      <a:pt x="19" y="0"/>
                    </a:lnTo>
                    <a:close/>
                  </a:path>
                </a:pathLst>
              </a:custGeom>
              <a:solidFill>
                <a:srgbClr val="FFB73D"/>
              </a:solidFill>
              <a:ln w="9525">
                <a:noFill/>
                <a:round/>
                <a:headEnd/>
                <a:tailEnd/>
              </a:ln>
            </p:spPr>
            <p:txBody>
              <a:bodyPr/>
              <a:lstStyle/>
              <a:p>
                <a:endParaRPr lang="en-US"/>
              </a:p>
            </p:txBody>
          </p:sp>
          <p:sp>
            <p:nvSpPr>
              <p:cNvPr id="588" name="Freeform 152"/>
              <p:cNvSpPr>
                <a:spLocks/>
              </p:cNvSpPr>
              <p:nvPr/>
            </p:nvSpPr>
            <p:spPr bwMode="auto">
              <a:xfrm>
                <a:off x="3756" y="3546"/>
                <a:ext cx="5" cy="5"/>
              </a:xfrm>
              <a:custGeom>
                <a:avLst/>
                <a:gdLst>
                  <a:gd name="T0" fmla="*/ 8 w 17"/>
                  <a:gd name="T1" fmla="*/ 0 h 17"/>
                  <a:gd name="T2" fmla="*/ 12 w 17"/>
                  <a:gd name="T3" fmla="*/ 0 h 17"/>
                  <a:gd name="T4" fmla="*/ 14 w 17"/>
                  <a:gd name="T5" fmla="*/ 1 h 17"/>
                  <a:gd name="T6" fmla="*/ 15 w 17"/>
                  <a:gd name="T7" fmla="*/ 4 h 17"/>
                  <a:gd name="T8" fmla="*/ 17 w 17"/>
                  <a:gd name="T9" fmla="*/ 8 h 17"/>
                  <a:gd name="T10" fmla="*/ 15 w 17"/>
                  <a:gd name="T11" fmla="*/ 10 h 17"/>
                  <a:gd name="T12" fmla="*/ 14 w 17"/>
                  <a:gd name="T13" fmla="*/ 14 h 17"/>
                  <a:gd name="T14" fmla="*/ 12 w 17"/>
                  <a:gd name="T15" fmla="*/ 15 h 17"/>
                  <a:gd name="T16" fmla="*/ 8 w 17"/>
                  <a:gd name="T17" fmla="*/ 17 h 17"/>
                  <a:gd name="T18" fmla="*/ 4 w 17"/>
                  <a:gd name="T19" fmla="*/ 15 h 17"/>
                  <a:gd name="T20" fmla="*/ 2 w 17"/>
                  <a:gd name="T21" fmla="*/ 14 h 17"/>
                  <a:gd name="T22" fmla="*/ 0 w 17"/>
                  <a:gd name="T23" fmla="*/ 10 h 17"/>
                  <a:gd name="T24" fmla="*/ 0 w 17"/>
                  <a:gd name="T25" fmla="*/ 8 h 17"/>
                  <a:gd name="T26" fmla="*/ 0 w 17"/>
                  <a:gd name="T27" fmla="*/ 4 h 17"/>
                  <a:gd name="T28" fmla="*/ 2 w 17"/>
                  <a:gd name="T29" fmla="*/ 1 h 17"/>
                  <a:gd name="T30" fmla="*/ 4 w 17"/>
                  <a:gd name="T31" fmla="*/ 0 h 17"/>
                  <a:gd name="T32" fmla="*/ 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8" y="0"/>
                    </a:moveTo>
                    <a:lnTo>
                      <a:pt x="12" y="0"/>
                    </a:lnTo>
                    <a:lnTo>
                      <a:pt x="14" y="1"/>
                    </a:lnTo>
                    <a:lnTo>
                      <a:pt x="15" y="4"/>
                    </a:lnTo>
                    <a:lnTo>
                      <a:pt x="17" y="8"/>
                    </a:lnTo>
                    <a:lnTo>
                      <a:pt x="15" y="10"/>
                    </a:lnTo>
                    <a:lnTo>
                      <a:pt x="14" y="14"/>
                    </a:lnTo>
                    <a:lnTo>
                      <a:pt x="12" y="15"/>
                    </a:lnTo>
                    <a:lnTo>
                      <a:pt x="8" y="17"/>
                    </a:lnTo>
                    <a:lnTo>
                      <a:pt x="4" y="15"/>
                    </a:lnTo>
                    <a:lnTo>
                      <a:pt x="2" y="14"/>
                    </a:lnTo>
                    <a:lnTo>
                      <a:pt x="0" y="10"/>
                    </a:lnTo>
                    <a:lnTo>
                      <a:pt x="0" y="8"/>
                    </a:lnTo>
                    <a:lnTo>
                      <a:pt x="0" y="4"/>
                    </a:lnTo>
                    <a:lnTo>
                      <a:pt x="2" y="1"/>
                    </a:lnTo>
                    <a:lnTo>
                      <a:pt x="4" y="0"/>
                    </a:lnTo>
                    <a:lnTo>
                      <a:pt x="8" y="0"/>
                    </a:lnTo>
                    <a:close/>
                  </a:path>
                </a:pathLst>
              </a:custGeom>
              <a:solidFill>
                <a:srgbClr val="FFFF00"/>
              </a:solidFill>
              <a:ln w="9525">
                <a:noFill/>
                <a:round/>
                <a:headEnd/>
                <a:tailEnd/>
              </a:ln>
            </p:spPr>
            <p:txBody>
              <a:bodyPr/>
              <a:lstStyle/>
              <a:p>
                <a:endParaRPr lang="en-US"/>
              </a:p>
            </p:txBody>
          </p:sp>
          <p:sp>
            <p:nvSpPr>
              <p:cNvPr id="589" name="Freeform 153"/>
              <p:cNvSpPr>
                <a:spLocks/>
              </p:cNvSpPr>
              <p:nvPr/>
            </p:nvSpPr>
            <p:spPr bwMode="auto">
              <a:xfrm>
                <a:off x="3663" y="3568"/>
                <a:ext cx="19" cy="19"/>
              </a:xfrm>
              <a:custGeom>
                <a:avLst/>
                <a:gdLst>
                  <a:gd name="T0" fmla="*/ 28 w 57"/>
                  <a:gd name="T1" fmla="*/ 0 h 56"/>
                  <a:gd name="T2" fmla="*/ 40 w 57"/>
                  <a:gd name="T3" fmla="*/ 3 h 56"/>
                  <a:gd name="T4" fmla="*/ 49 w 57"/>
                  <a:gd name="T5" fmla="*/ 8 h 56"/>
                  <a:gd name="T6" fmla="*/ 54 w 57"/>
                  <a:gd name="T7" fmla="*/ 17 h 56"/>
                  <a:gd name="T8" fmla="*/ 57 w 57"/>
                  <a:gd name="T9" fmla="*/ 29 h 56"/>
                  <a:gd name="T10" fmla="*/ 54 w 57"/>
                  <a:gd name="T11" fmla="*/ 39 h 56"/>
                  <a:gd name="T12" fmla="*/ 49 w 57"/>
                  <a:gd name="T13" fmla="*/ 48 h 56"/>
                  <a:gd name="T14" fmla="*/ 40 w 57"/>
                  <a:gd name="T15" fmla="*/ 54 h 56"/>
                  <a:gd name="T16" fmla="*/ 28 w 57"/>
                  <a:gd name="T17" fmla="*/ 56 h 56"/>
                  <a:gd name="T18" fmla="*/ 18 w 57"/>
                  <a:gd name="T19" fmla="*/ 54 h 56"/>
                  <a:gd name="T20" fmla="*/ 9 w 57"/>
                  <a:gd name="T21" fmla="*/ 48 h 56"/>
                  <a:gd name="T22" fmla="*/ 2 w 57"/>
                  <a:gd name="T23" fmla="*/ 39 h 56"/>
                  <a:gd name="T24" fmla="*/ 0 w 57"/>
                  <a:gd name="T25" fmla="*/ 29 h 56"/>
                  <a:gd name="T26" fmla="*/ 2 w 57"/>
                  <a:gd name="T27" fmla="*/ 17 h 56"/>
                  <a:gd name="T28" fmla="*/ 9 w 57"/>
                  <a:gd name="T29" fmla="*/ 8 h 56"/>
                  <a:gd name="T30" fmla="*/ 18 w 57"/>
                  <a:gd name="T31" fmla="*/ 3 h 56"/>
                  <a:gd name="T32" fmla="*/ 28 w 57"/>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28" y="0"/>
                    </a:moveTo>
                    <a:lnTo>
                      <a:pt x="40" y="3"/>
                    </a:lnTo>
                    <a:lnTo>
                      <a:pt x="49" y="8"/>
                    </a:lnTo>
                    <a:lnTo>
                      <a:pt x="54" y="17"/>
                    </a:lnTo>
                    <a:lnTo>
                      <a:pt x="57" y="29"/>
                    </a:lnTo>
                    <a:lnTo>
                      <a:pt x="54" y="39"/>
                    </a:lnTo>
                    <a:lnTo>
                      <a:pt x="49" y="48"/>
                    </a:lnTo>
                    <a:lnTo>
                      <a:pt x="40" y="54"/>
                    </a:lnTo>
                    <a:lnTo>
                      <a:pt x="28" y="56"/>
                    </a:lnTo>
                    <a:lnTo>
                      <a:pt x="18" y="54"/>
                    </a:lnTo>
                    <a:lnTo>
                      <a:pt x="9" y="48"/>
                    </a:lnTo>
                    <a:lnTo>
                      <a:pt x="2" y="39"/>
                    </a:lnTo>
                    <a:lnTo>
                      <a:pt x="0" y="29"/>
                    </a:lnTo>
                    <a:lnTo>
                      <a:pt x="2" y="17"/>
                    </a:lnTo>
                    <a:lnTo>
                      <a:pt x="9" y="8"/>
                    </a:lnTo>
                    <a:lnTo>
                      <a:pt x="18" y="3"/>
                    </a:lnTo>
                    <a:lnTo>
                      <a:pt x="28" y="0"/>
                    </a:lnTo>
                    <a:close/>
                  </a:path>
                </a:pathLst>
              </a:custGeom>
              <a:solidFill>
                <a:srgbClr val="000000"/>
              </a:solidFill>
              <a:ln w="9525">
                <a:noFill/>
                <a:round/>
                <a:headEnd/>
                <a:tailEnd/>
              </a:ln>
            </p:spPr>
            <p:txBody>
              <a:bodyPr/>
              <a:lstStyle/>
              <a:p>
                <a:endParaRPr lang="en-US"/>
              </a:p>
            </p:txBody>
          </p:sp>
          <p:sp>
            <p:nvSpPr>
              <p:cNvPr id="590" name="Freeform 154"/>
              <p:cNvSpPr>
                <a:spLocks/>
              </p:cNvSpPr>
              <p:nvPr/>
            </p:nvSpPr>
            <p:spPr bwMode="auto">
              <a:xfrm>
                <a:off x="3667" y="3572"/>
                <a:ext cx="12" cy="12"/>
              </a:xfrm>
              <a:custGeom>
                <a:avLst/>
                <a:gdLst>
                  <a:gd name="T0" fmla="*/ 17 w 36"/>
                  <a:gd name="T1" fmla="*/ 0 h 37"/>
                  <a:gd name="T2" fmla="*/ 25 w 36"/>
                  <a:gd name="T3" fmla="*/ 1 h 37"/>
                  <a:gd name="T4" fmla="*/ 31 w 36"/>
                  <a:gd name="T5" fmla="*/ 5 h 37"/>
                  <a:gd name="T6" fmla="*/ 35 w 36"/>
                  <a:gd name="T7" fmla="*/ 11 h 37"/>
                  <a:gd name="T8" fmla="*/ 36 w 36"/>
                  <a:gd name="T9" fmla="*/ 18 h 37"/>
                  <a:gd name="T10" fmla="*/ 35 w 36"/>
                  <a:gd name="T11" fmla="*/ 26 h 37"/>
                  <a:gd name="T12" fmla="*/ 31 w 36"/>
                  <a:gd name="T13" fmla="*/ 31 h 37"/>
                  <a:gd name="T14" fmla="*/ 25 w 36"/>
                  <a:gd name="T15" fmla="*/ 36 h 37"/>
                  <a:gd name="T16" fmla="*/ 17 w 36"/>
                  <a:gd name="T17" fmla="*/ 37 h 37"/>
                  <a:gd name="T18" fmla="*/ 11 w 36"/>
                  <a:gd name="T19" fmla="*/ 36 h 37"/>
                  <a:gd name="T20" fmla="*/ 5 w 36"/>
                  <a:gd name="T21" fmla="*/ 31 h 37"/>
                  <a:gd name="T22" fmla="*/ 1 w 36"/>
                  <a:gd name="T23" fmla="*/ 26 h 37"/>
                  <a:gd name="T24" fmla="*/ 0 w 36"/>
                  <a:gd name="T25" fmla="*/ 18 h 37"/>
                  <a:gd name="T26" fmla="*/ 1 w 36"/>
                  <a:gd name="T27" fmla="*/ 11 h 37"/>
                  <a:gd name="T28" fmla="*/ 5 w 36"/>
                  <a:gd name="T29" fmla="*/ 5 h 37"/>
                  <a:gd name="T30" fmla="*/ 11 w 36"/>
                  <a:gd name="T31" fmla="*/ 1 h 37"/>
                  <a:gd name="T32" fmla="*/ 17 w 36"/>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7" y="0"/>
                    </a:moveTo>
                    <a:lnTo>
                      <a:pt x="25" y="1"/>
                    </a:lnTo>
                    <a:lnTo>
                      <a:pt x="31" y="5"/>
                    </a:lnTo>
                    <a:lnTo>
                      <a:pt x="35" y="11"/>
                    </a:lnTo>
                    <a:lnTo>
                      <a:pt x="36" y="18"/>
                    </a:lnTo>
                    <a:lnTo>
                      <a:pt x="35" y="26"/>
                    </a:lnTo>
                    <a:lnTo>
                      <a:pt x="31" y="31"/>
                    </a:lnTo>
                    <a:lnTo>
                      <a:pt x="25" y="36"/>
                    </a:lnTo>
                    <a:lnTo>
                      <a:pt x="17" y="37"/>
                    </a:lnTo>
                    <a:lnTo>
                      <a:pt x="11" y="36"/>
                    </a:lnTo>
                    <a:lnTo>
                      <a:pt x="5" y="31"/>
                    </a:lnTo>
                    <a:lnTo>
                      <a:pt x="1" y="26"/>
                    </a:lnTo>
                    <a:lnTo>
                      <a:pt x="0" y="18"/>
                    </a:lnTo>
                    <a:lnTo>
                      <a:pt x="1" y="11"/>
                    </a:lnTo>
                    <a:lnTo>
                      <a:pt x="5" y="5"/>
                    </a:lnTo>
                    <a:lnTo>
                      <a:pt x="11" y="1"/>
                    </a:lnTo>
                    <a:lnTo>
                      <a:pt x="17" y="0"/>
                    </a:lnTo>
                    <a:close/>
                  </a:path>
                </a:pathLst>
              </a:custGeom>
              <a:solidFill>
                <a:srgbClr val="FFB73D"/>
              </a:solidFill>
              <a:ln w="9525">
                <a:noFill/>
                <a:round/>
                <a:headEnd/>
                <a:tailEnd/>
              </a:ln>
            </p:spPr>
            <p:txBody>
              <a:bodyPr/>
              <a:lstStyle/>
              <a:p>
                <a:endParaRPr lang="en-US"/>
              </a:p>
            </p:txBody>
          </p:sp>
          <p:sp>
            <p:nvSpPr>
              <p:cNvPr id="591" name="Freeform 155"/>
              <p:cNvSpPr>
                <a:spLocks/>
              </p:cNvSpPr>
              <p:nvPr/>
            </p:nvSpPr>
            <p:spPr bwMode="auto">
              <a:xfrm>
                <a:off x="3670" y="3575"/>
                <a:ext cx="5" cy="5"/>
              </a:xfrm>
              <a:custGeom>
                <a:avLst/>
                <a:gdLst>
                  <a:gd name="T0" fmla="*/ 6 w 17"/>
                  <a:gd name="T1" fmla="*/ 0 h 14"/>
                  <a:gd name="T2" fmla="*/ 10 w 17"/>
                  <a:gd name="T3" fmla="*/ 0 h 14"/>
                  <a:gd name="T4" fmla="*/ 14 w 17"/>
                  <a:gd name="T5" fmla="*/ 1 h 14"/>
                  <a:gd name="T6" fmla="*/ 15 w 17"/>
                  <a:gd name="T7" fmla="*/ 4 h 14"/>
                  <a:gd name="T8" fmla="*/ 17 w 17"/>
                  <a:gd name="T9" fmla="*/ 8 h 14"/>
                  <a:gd name="T10" fmla="*/ 15 w 17"/>
                  <a:gd name="T11" fmla="*/ 10 h 14"/>
                  <a:gd name="T12" fmla="*/ 14 w 17"/>
                  <a:gd name="T13" fmla="*/ 13 h 14"/>
                  <a:gd name="T14" fmla="*/ 10 w 17"/>
                  <a:gd name="T15" fmla="*/ 14 h 14"/>
                  <a:gd name="T16" fmla="*/ 6 w 17"/>
                  <a:gd name="T17" fmla="*/ 14 h 14"/>
                  <a:gd name="T18" fmla="*/ 4 w 17"/>
                  <a:gd name="T19" fmla="*/ 14 h 14"/>
                  <a:gd name="T20" fmla="*/ 3 w 17"/>
                  <a:gd name="T21" fmla="*/ 13 h 14"/>
                  <a:gd name="T22" fmla="*/ 1 w 17"/>
                  <a:gd name="T23" fmla="*/ 10 h 14"/>
                  <a:gd name="T24" fmla="*/ 0 w 17"/>
                  <a:gd name="T25" fmla="*/ 8 h 14"/>
                  <a:gd name="T26" fmla="*/ 1 w 17"/>
                  <a:gd name="T27" fmla="*/ 4 h 14"/>
                  <a:gd name="T28" fmla="*/ 3 w 17"/>
                  <a:gd name="T29" fmla="*/ 1 h 14"/>
                  <a:gd name="T30" fmla="*/ 4 w 17"/>
                  <a:gd name="T31" fmla="*/ 0 h 14"/>
                  <a:gd name="T32" fmla="*/ 6 w 17"/>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4"/>
                  <a:gd name="T53" fmla="*/ 17 w 17"/>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4">
                    <a:moveTo>
                      <a:pt x="6" y="0"/>
                    </a:moveTo>
                    <a:lnTo>
                      <a:pt x="10" y="0"/>
                    </a:lnTo>
                    <a:lnTo>
                      <a:pt x="14" y="1"/>
                    </a:lnTo>
                    <a:lnTo>
                      <a:pt x="15" y="4"/>
                    </a:lnTo>
                    <a:lnTo>
                      <a:pt x="17" y="8"/>
                    </a:lnTo>
                    <a:lnTo>
                      <a:pt x="15" y="10"/>
                    </a:lnTo>
                    <a:lnTo>
                      <a:pt x="14" y="13"/>
                    </a:lnTo>
                    <a:lnTo>
                      <a:pt x="10" y="14"/>
                    </a:lnTo>
                    <a:lnTo>
                      <a:pt x="6" y="14"/>
                    </a:lnTo>
                    <a:lnTo>
                      <a:pt x="4" y="14"/>
                    </a:lnTo>
                    <a:lnTo>
                      <a:pt x="3" y="13"/>
                    </a:lnTo>
                    <a:lnTo>
                      <a:pt x="1" y="10"/>
                    </a:lnTo>
                    <a:lnTo>
                      <a:pt x="0" y="8"/>
                    </a:lnTo>
                    <a:lnTo>
                      <a:pt x="1" y="4"/>
                    </a:lnTo>
                    <a:lnTo>
                      <a:pt x="3" y="1"/>
                    </a:lnTo>
                    <a:lnTo>
                      <a:pt x="4" y="0"/>
                    </a:lnTo>
                    <a:lnTo>
                      <a:pt x="6" y="0"/>
                    </a:lnTo>
                    <a:close/>
                  </a:path>
                </a:pathLst>
              </a:custGeom>
              <a:solidFill>
                <a:srgbClr val="FFFF00"/>
              </a:solidFill>
              <a:ln w="9525">
                <a:noFill/>
                <a:round/>
                <a:headEnd/>
                <a:tailEnd/>
              </a:ln>
            </p:spPr>
            <p:txBody>
              <a:bodyPr/>
              <a:lstStyle/>
              <a:p>
                <a:endParaRPr lang="en-US"/>
              </a:p>
            </p:txBody>
          </p:sp>
          <p:sp>
            <p:nvSpPr>
              <p:cNvPr id="592" name="Freeform 156"/>
              <p:cNvSpPr>
                <a:spLocks/>
              </p:cNvSpPr>
              <p:nvPr/>
            </p:nvSpPr>
            <p:spPr bwMode="auto">
              <a:xfrm>
                <a:off x="3683" y="3497"/>
                <a:ext cx="42" cy="43"/>
              </a:xfrm>
              <a:custGeom>
                <a:avLst/>
                <a:gdLst>
                  <a:gd name="T0" fmla="*/ 64 w 127"/>
                  <a:gd name="T1" fmla="*/ 0 h 128"/>
                  <a:gd name="T2" fmla="*/ 77 w 127"/>
                  <a:gd name="T3" fmla="*/ 1 h 128"/>
                  <a:gd name="T4" fmla="*/ 88 w 127"/>
                  <a:gd name="T5" fmla="*/ 5 h 128"/>
                  <a:gd name="T6" fmla="*/ 99 w 127"/>
                  <a:gd name="T7" fmla="*/ 10 h 128"/>
                  <a:gd name="T8" fmla="*/ 109 w 127"/>
                  <a:gd name="T9" fmla="*/ 18 h 128"/>
                  <a:gd name="T10" fmla="*/ 117 w 127"/>
                  <a:gd name="T11" fmla="*/ 28 h 128"/>
                  <a:gd name="T12" fmla="*/ 122 w 127"/>
                  <a:gd name="T13" fmla="*/ 39 h 128"/>
                  <a:gd name="T14" fmla="*/ 126 w 127"/>
                  <a:gd name="T15" fmla="*/ 50 h 128"/>
                  <a:gd name="T16" fmla="*/ 127 w 127"/>
                  <a:gd name="T17" fmla="*/ 63 h 128"/>
                  <a:gd name="T18" fmla="*/ 126 w 127"/>
                  <a:gd name="T19" fmla="*/ 76 h 128"/>
                  <a:gd name="T20" fmla="*/ 122 w 127"/>
                  <a:gd name="T21" fmla="*/ 89 h 128"/>
                  <a:gd name="T22" fmla="*/ 117 w 127"/>
                  <a:gd name="T23" fmla="*/ 99 h 128"/>
                  <a:gd name="T24" fmla="*/ 109 w 127"/>
                  <a:gd name="T25" fmla="*/ 108 h 128"/>
                  <a:gd name="T26" fmla="*/ 99 w 127"/>
                  <a:gd name="T27" fmla="*/ 118 h 128"/>
                  <a:gd name="T28" fmla="*/ 88 w 127"/>
                  <a:gd name="T29" fmla="*/ 123 h 128"/>
                  <a:gd name="T30" fmla="*/ 77 w 127"/>
                  <a:gd name="T31" fmla="*/ 127 h 128"/>
                  <a:gd name="T32" fmla="*/ 64 w 127"/>
                  <a:gd name="T33" fmla="*/ 128 h 128"/>
                  <a:gd name="T34" fmla="*/ 52 w 127"/>
                  <a:gd name="T35" fmla="*/ 127 h 128"/>
                  <a:gd name="T36" fmla="*/ 40 w 127"/>
                  <a:gd name="T37" fmla="*/ 123 h 128"/>
                  <a:gd name="T38" fmla="*/ 30 w 127"/>
                  <a:gd name="T39" fmla="*/ 118 h 128"/>
                  <a:gd name="T40" fmla="*/ 20 w 127"/>
                  <a:gd name="T41" fmla="*/ 108 h 128"/>
                  <a:gd name="T42" fmla="*/ 12 w 127"/>
                  <a:gd name="T43" fmla="*/ 99 h 128"/>
                  <a:gd name="T44" fmla="*/ 5 w 127"/>
                  <a:gd name="T45" fmla="*/ 89 h 128"/>
                  <a:gd name="T46" fmla="*/ 1 w 127"/>
                  <a:gd name="T47" fmla="*/ 76 h 128"/>
                  <a:gd name="T48" fmla="*/ 0 w 127"/>
                  <a:gd name="T49" fmla="*/ 63 h 128"/>
                  <a:gd name="T50" fmla="*/ 1 w 127"/>
                  <a:gd name="T51" fmla="*/ 50 h 128"/>
                  <a:gd name="T52" fmla="*/ 5 w 127"/>
                  <a:gd name="T53" fmla="*/ 39 h 128"/>
                  <a:gd name="T54" fmla="*/ 12 w 127"/>
                  <a:gd name="T55" fmla="*/ 28 h 128"/>
                  <a:gd name="T56" fmla="*/ 20 w 127"/>
                  <a:gd name="T57" fmla="*/ 18 h 128"/>
                  <a:gd name="T58" fmla="*/ 30 w 127"/>
                  <a:gd name="T59" fmla="*/ 10 h 128"/>
                  <a:gd name="T60" fmla="*/ 40 w 127"/>
                  <a:gd name="T61" fmla="*/ 5 h 128"/>
                  <a:gd name="T62" fmla="*/ 52 w 127"/>
                  <a:gd name="T63" fmla="*/ 1 h 128"/>
                  <a:gd name="T64" fmla="*/ 64 w 127"/>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8"/>
                  <a:gd name="T101" fmla="*/ 127 w 127"/>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8">
                    <a:moveTo>
                      <a:pt x="64" y="0"/>
                    </a:moveTo>
                    <a:lnTo>
                      <a:pt x="77" y="1"/>
                    </a:lnTo>
                    <a:lnTo>
                      <a:pt x="88" y="5"/>
                    </a:lnTo>
                    <a:lnTo>
                      <a:pt x="99" y="10"/>
                    </a:lnTo>
                    <a:lnTo>
                      <a:pt x="109" y="18"/>
                    </a:lnTo>
                    <a:lnTo>
                      <a:pt x="117" y="28"/>
                    </a:lnTo>
                    <a:lnTo>
                      <a:pt x="122" y="39"/>
                    </a:lnTo>
                    <a:lnTo>
                      <a:pt x="126" y="50"/>
                    </a:lnTo>
                    <a:lnTo>
                      <a:pt x="127" y="63"/>
                    </a:lnTo>
                    <a:lnTo>
                      <a:pt x="126" y="76"/>
                    </a:lnTo>
                    <a:lnTo>
                      <a:pt x="122" y="89"/>
                    </a:lnTo>
                    <a:lnTo>
                      <a:pt x="117" y="99"/>
                    </a:lnTo>
                    <a:lnTo>
                      <a:pt x="109" y="108"/>
                    </a:lnTo>
                    <a:lnTo>
                      <a:pt x="99" y="118"/>
                    </a:lnTo>
                    <a:lnTo>
                      <a:pt x="88" y="123"/>
                    </a:lnTo>
                    <a:lnTo>
                      <a:pt x="77" y="127"/>
                    </a:lnTo>
                    <a:lnTo>
                      <a:pt x="64" y="128"/>
                    </a:lnTo>
                    <a:lnTo>
                      <a:pt x="52" y="127"/>
                    </a:lnTo>
                    <a:lnTo>
                      <a:pt x="40" y="123"/>
                    </a:lnTo>
                    <a:lnTo>
                      <a:pt x="30" y="118"/>
                    </a:lnTo>
                    <a:lnTo>
                      <a:pt x="20" y="108"/>
                    </a:lnTo>
                    <a:lnTo>
                      <a:pt x="12" y="99"/>
                    </a:lnTo>
                    <a:lnTo>
                      <a:pt x="5" y="89"/>
                    </a:lnTo>
                    <a:lnTo>
                      <a:pt x="1" y="76"/>
                    </a:lnTo>
                    <a:lnTo>
                      <a:pt x="0" y="63"/>
                    </a:lnTo>
                    <a:lnTo>
                      <a:pt x="1" y="50"/>
                    </a:lnTo>
                    <a:lnTo>
                      <a:pt x="5" y="39"/>
                    </a:lnTo>
                    <a:lnTo>
                      <a:pt x="12" y="28"/>
                    </a:lnTo>
                    <a:lnTo>
                      <a:pt x="20" y="18"/>
                    </a:lnTo>
                    <a:lnTo>
                      <a:pt x="30" y="10"/>
                    </a:lnTo>
                    <a:lnTo>
                      <a:pt x="40" y="5"/>
                    </a:lnTo>
                    <a:lnTo>
                      <a:pt x="52" y="1"/>
                    </a:lnTo>
                    <a:lnTo>
                      <a:pt x="64" y="0"/>
                    </a:lnTo>
                    <a:close/>
                  </a:path>
                </a:pathLst>
              </a:custGeom>
              <a:solidFill>
                <a:srgbClr val="000000"/>
              </a:solidFill>
              <a:ln w="9525">
                <a:noFill/>
                <a:round/>
                <a:headEnd/>
                <a:tailEnd/>
              </a:ln>
            </p:spPr>
            <p:txBody>
              <a:bodyPr/>
              <a:lstStyle/>
              <a:p>
                <a:endParaRPr lang="en-US"/>
              </a:p>
            </p:txBody>
          </p:sp>
          <p:sp>
            <p:nvSpPr>
              <p:cNvPr id="593" name="Freeform 157"/>
              <p:cNvSpPr>
                <a:spLocks/>
              </p:cNvSpPr>
              <p:nvPr/>
            </p:nvSpPr>
            <p:spPr bwMode="auto">
              <a:xfrm>
                <a:off x="3686" y="3500"/>
                <a:ext cx="36" cy="36"/>
              </a:xfrm>
              <a:custGeom>
                <a:avLst/>
                <a:gdLst>
                  <a:gd name="T0" fmla="*/ 54 w 108"/>
                  <a:gd name="T1" fmla="*/ 0 h 107"/>
                  <a:gd name="T2" fmla="*/ 64 w 108"/>
                  <a:gd name="T3" fmla="*/ 1 h 107"/>
                  <a:gd name="T4" fmla="*/ 74 w 108"/>
                  <a:gd name="T5" fmla="*/ 4 h 107"/>
                  <a:gd name="T6" fmla="*/ 83 w 108"/>
                  <a:gd name="T7" fmla="*/ 9 h 107"/>
                  <a:gd name="T8" fmla="*/ 91 w 108"/>
                  <a:gd name="T9" fmla="*/ 15 h 107"/>
                  <a:gd name="T10" fmla="*/ 99 w 108"/>
                  <a:gd name="T11" fmla="*/ 24 h 107"/>
                  <a:gd name="T12" fmla="*/ 104 w 108"/>
                  <a:gd name="T13" fmla="*/ 33 h 107"/>
                  <a:gd name="T14" fmla="*/ 107 w 108"/>
                  <a:gd name="T15" fmla="*/ 44 h 107"/>
                  <a:gd name="T16" fmla="*/ 108 w 108"/>
                  <a:gd name="T17" fmla="*/ 54 h 107"/>
                  <a:gd name="T18" fmla="*/ 107 w 108"/>
                  <a:gd name="T19" fmla="*/ 66 h 107"/>
                  <a:gd name="T20" fmla="*/ 104 w 108"/>
                  <a:gd name="T21" fmla="*/ 76 h 107"/>
                  <a:gd name="T22" fmla="*/ 99 w 108"/>
                  <a:gd name="T23" fmla="*/ 85 h 107"/>
                  <a:gd name="T24" fmla="*/ 91 w 108"/>
                  <a:gd name="T25" fmla="*/ 92 h 107"/>
                  <a:gd name="T26" fmla="*/ 83 w 108"/>
                  <a:gd name="T27" fmla="*/ 98 h 107"/>
                  <a:gd name="T28" fmla="*/ 74 w 108"/>
                  <a:gd name="T29" fmla="*/ 103 h 107"/>
                  <a:gd name="T30" fmla="*/ 64 w 108"/>
                  <a:gd name="T31" fmla="*/ 106 h 107"/>
                  <a:gd name="T32" fmla="*/ 54 w 108"/>
                  <a:gd name="T33" fmla="*/ 107 h 107"/>
                  <a:gd name="T34" fmla="*/ 43 w 108"/>
                  <a:gd name="T35" fmla="*/ 106 h 107"/>
                  <a:gd name="T36" fmla="*/ 34 w 108"/>
                  <a:gd name="T37" fmla="*/ 103 h 107"/>
                  <a:gd name="T38" fmla="*/ 25 w 108"/>
                  <a:gd name="T39" fmla="*/ 98 h 107"/>
                  <a:gd name="T40" fmla="*/ 17 w 108"/>
                  <a:gd name="T41" fmla="*/ 92 h 107"/>
                  <a:gd name="T42" fmla="*/ 10 w 108"/>
                  <a:gd name="T43" fmla="*/ 85 h 107"/>
                  <a:gd name="T44" fmla="*/ 4 w 108"/>
                  <a:gd name="T45" fmla="*/ 76 h 107"/>
                  <a:gd name="T46" fmla="*/ 2 w 108"/>
                  <a:gd name="T47" fmla="*/ 66 h 107"/>
                  <a:gd name="T48" fmla="*/ 0 w 108"/>
                  <a:gd name="T49" fmla="*/ 54 h 107"/>
                  <a:gd name="T50" fmla="*/ 2 w 108"/>
                  <a:gd name="T51" fmla="*/ 44 h 107"/>
                  <a:gd name="T52" fmla="*/ 4 w 108"/>
                  <a:gd name="T53" fmla="*/ 33 h 107"/>
                  <a:gd name="T54" fmla="*/ 10 w 108"/>
                  <a:gd name="T55" fmla="*/ 24 h 107"/>
                  <a:gd name="T56" fmla="*/ 17 w 108"/>
                  <a:gd name="T57" fmla="*/ 15 h 107"/>
                  <a:gd name="T58" fmla="*/ 25 w 108"/>
                  <a:gd name="T59" fmla="*/ 9 h 107"/>
                  <a:gd name="T60" fmla="*/ 34 w 108"/>
                  <a:gd name="T61" fmla="*/ 4 h 107"/>
                  <a:gd name="T62" fmla="*/ 43 w 108"/>
                  <a:gd name="T63" fmla="*/ 1 h 107"/>
                  <a:gd name="T64" fmla="*/ 54 w 108"/>
                  <a:gd name="T65" fmla="*/ 0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7"/>
                  <a:gd name="T101" fmla="*/ 108 w 10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7">
                    <a:moveTo>
                      <a:pt x="54" y="0"/>
                    </a:moveTo>
                    <a:lnTo>
                      <a:pt x="64" y="1"/>
                    </a:lnTo>
                    <a:lnTo>
                      <a:pt x="74" y="4"/>
                    </a:lnTo>
                    <a:lnTo>
                      <a:pt x="83" y="9"/>
                    </a:lnTo>
                    <a:lnTo>
                      <a:pt x="91" y="15"/>
                    </a:lnTo>
                    <a:lnTo>
                      <a:pt x="99" y="24"/>
                    </a:lnTo>
                    <a:lnTo>
                      <a:pt x="104" y="33"/>
                    </a:lnTo>
                    <a:lnTo>
                      <a:pt x="107" y="44"/>
                    </a:lnTo>
                    <a:lnTo>
                      <a:pt x="108" y="54"/>
                    </a:lnTo>
                    <a:lnTo>
                      <a:pt x="107" y="66"/>
                    </a:lnTo>
                    <a:lnTo>
                      <a:pt x="104" y="76"/>
                    </a:lnTo>
                    <a:lnTo>
                      <a:pt x="99" y="85"/>
                    </a:lnTo>
                    <a:lnTo>
                      <a:pt x="91" y="92"/>
                    </a:lnTo>
                    <a:lnTo>
                      <a:pt x="83" y="98"/>
                    </a:lnTo>
                    <a:lnTo>
                      <a:pt x="74" y="103"/>
                    </a:lnTo>
                    <a:lnTo>
                      <a:pt x="64" y="106"/>
                    </a:lnTo>
                    <a:lnTo>
                      <a:pt x="54" y="107"/>
                    </a:lnTo>
                    <a:lnTo>
                      <a:pt x="43" y="106"/>
                    </a:lnTo>
                    <a:lnTo>
                      <a:pt x="34" y="103"/>
                    </a:lnTo>
                    <a:lnTo>
                      <a:pt x="25" y="98"/>
                    </a:lnTo>
                    <a:lnTo>
                      <a:pt x="17" y="92"/>
                    </a:lnTo>
                    <a:lnTo>
                      <a:pt x="10" y="85"/>
                    </a:lnTo>
                    <a:lnTo>
                      <a:pt x="4" y="76"/>
                    </a:lnTo>
                    <a:lnTo>
                      <a:pt x="2" y="66"/>
                    </a:lnTo>
                    <a:lnTo>
                      <a:pt x="0" y="54"/>
                    </a:lnTo>
                    <a:lnTo>
                      <a:pt x="2" y="44"/>
                    </a:lnTo>
                    <a:lnTo>
                      <a:pt x="4" y="33"/>
                    </a:lnTo>
                    <a:lnTo>
                      <a:pt x="10" y="24"/>
                    </a:lnTo>
                    <a:lnTo>
                      <a:pt x="17" y="15"/>
                    </a:lnTo>
                    <a:lnTo>
                      <a:pt x="25" y="9"/>
                    </a:lnTo>
                    <a:lnTo>
                      <a:pt x="34" y="4"/>
                    </a:lnTo>
                    <a:lnTo>
                      <a:pt x="43" y="1"/>
                    </a:lnTo>
                    <a:lnTo>
                      <a:pt x="54" y="0"/>
                    </a:lnTo>
                    <a:close/>
                  </a:path>
                </a:pathLst>
              </a:custGeom>
              <a:solidFill>
                <a:srgbClr val="FFB73D"/>
              </a:solidFill>
              <a:ln w="9525">
                <a:noFill/>
                <a:round/>
                <a:headEnd/>
                <a:tailEnd/>
              </a:ln>
            </p:spPr>
            <p:txBody>
              <a:bodyPr/>
              <a:lstStyle/>
              <a:p>
                <a:endParaRPr lang="en-US"/>
              </a:p>
            </p:txBody>
          </p:sp>
          <p:sp>
            <p:nvSpPr>
              <p:cNvPr id="594" name="Freeform 158"/>
              <p:cNvSpPr>
                <a:spLocks/>
              </p:cNvSpPr>
              <p:nvPr/>
            </p:nvSpPr>
            <p:spPr bwMode="auto">
              <a:xfrm>
                <a:off x="3694" y="3508"/>
                <a:ext cx="21" cy="21"/>
              </a:xfrm>
              <a:custGeom>
                <a:avLst/>
                <a:gdLst>
                  <a:gd name="T0" fmla="*/ 30 w 61"/>
                  <a:gd name="T1" fmla="*/ 0 h 61"/>
                  <a:gd name="T2" fmla="*/ 41 w 61"/>
                  <a:gd name="T3" fmla="*/ 3 h 61"/>
                  <a:gd name="T4" fmla="*/ 52 w 61"/>
                  <a:gd name="T5" fmla="*/ 8 h 61"/>
                  <a:gd name="T6" fmla="*/ 58 w 61"/>
                  <a:gd name="T7" fmla="*/ 17 h 61"/>
                  <a:gd name="T8" fmla="*/ 61 w 61"/>
                  <a:gd name="T9" fmla="*/ 30 h 61"/>
                  <a:gd name="T10" fmla="*/ 58 w 61"/>
                  <a:gd name="T11" fmla="*/ 42 h 61"/>
                  <a:gd name="T12" fmla="*/ 52 w 61"/>
                  <a:gd name="T13" fmla="*/ 52 h 61"/>
                  <a:gd name="T14" fmla="*/ 41 w 61"/>
                  <a:gd name="T15" fmla="*/ 59 h 61"/>
                  <a:gd name="T16" fmla="*/ 30 w 61"/>
                  <a:gd name="T17" fmla="*/ 61 h 61"/>
                  <a:gd name="T18" fmla="*/ 18 w 61"/>
                  <a:gd name="T19" fmla="*/ 59 h 61"/>
                  <a:gd name="T20" fmla="*/ 9 w 61"/>
                  <a:gd name="T21" fmla="*/ 52 h 61"/>
                  <a:gd name="T22" fmla="*/ 2 w 61"/>
                  <a:gd name="T23" fmla="*/ 42 h 61"/>
                  <a:gd name="T24" fmla="*/ 0 w 61"/>
                  <a:gd name="T25" fmla="*/ 30 h 61"/>
                  <a:gd name="T26" fmla="*/ 2 w 61"/>
                  <a:gd name="T27" fmla="*/ 17 h 61"/>
                  <a:gd name="T28" fmla="*/ 9 w 61"/>
                  <a:gd name="T29" fmla="*/ 8 h 61"/>
                  <a:gd name="T30" fmla="*/ 18 w 61"/>
                  <a:gd name="T31" fmla="*/ 3 h 61"/>
                  <a:gd name="T32" fmla="*/ 30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0" y="0"/>
                    </a:moveTo>
                    <a:lnTo>
                      <a:pt x="41" y="3"/>
                    </a:lnTo>
                    <a:lnTo>
                      <a:pt x="52" y="8"/>
                    </a:lnTo>
                    <a:lnTo>
                      <a:pt x="58" y="17"/>
                    </a:lnTo>
                    <a:lnTo>
                      <a:pt x="61" y="30"/>
                    </a:lnTo>
                    <a:lnTo>
                      <a:pt x="58" y="42"/>
                    </a:lnTo>
                    <a:lnTo>
                      <a:pt x="52" y="52"/>
                    </a:lnTo>
                    <a:lnTo>
                      <a:pt x="41" y="59"/>
                    </a:lnTo>
                    <a:lnTo>
                      <a:pt x="30" y="61"/>
                    </a:lnTo>
                    <a:lnTo>
                      <a:pt x="18" y="59"/>
                    </a:lnTo>
                    <a:lnTo>
                      <a:pt x="9" y="52"/>
                    </a:lnTo>
                    <a:lnTo>
                      <a:pt x="2" y="42"/>
                    </a:lnTo>
                    <a:lnTo>
                      <a:pt x="0" y="30"/>
                    </a:lnTo>
                    <a:lnTo>
                      <a:pt x="2" y="17"/>
                    </a:lnTo>
                    <a:lnTo>
                      <a:pt x="9" y="8"/>
                    </a:lnTo>
                    <a:lnTo>
                      <a:pt x="18" y="3"/>
                    </a:lnTo>
                    <a:lnTo>
                      <a:pt x="30" y="0"/>
                    </a:lnTo>
                    <a:close/>
                  </a:path>
                </a:pathLst>
              </a:custGeom>
              <a:solidFill>
                <a:srgbClr val="000000"/>
              </a:solidFill>
              <a:ln w="9525">
                <a:noFill/>
                <a:round/>
                <a:headEnd/>
                <a:tailEnd/>
              </a:ln>
            </p:spPr>
            <p:txBody>
              <a:bodyPr/>
              <a:lstStyle/>
              <a:p>
                <a:endParaRPr lang="en-US"/>
              </a:p>
            </p:txBody>
          </p:sp>
          <p:sp>
            <p:nvSpPr>
              <p:cNvPr id="595" name="Freeform 159"/>
              <p:cNvSpPr>
                <a:spLocks/>
              </p:cNvSpPr>
              <p:nvPr/>
            </p:nvSpPr>
            <p:spPr bwMode="auto">
              <a:xfrm>
                <a:off x="3697" y="3511"/>
                <a:ext cx="14" cy="15"/>
              </a:xfrm>
              <a:custGeom>
                <a:avLst/>
                <a:gdLst>
                  <a:gd name="T0" fmla="*/ 22 w 42"/>
                  <a:gd name="T1" fmla="*/ 0 h 45"/>
                  <a:gd name="T2" fmla="*/ 29 w 42"/>
                  <a:gd name="T3" fmla="*/ 1 h 45"/>
                  <a:gd name="T4" fmla="*/ 36 w 42"/>
                  <a:gd name="T5" fmla="*/ 6 h 45"/>
                  <a:gd name="T6" fmla="*/ 41 w 42"/>
                  <a:gd name="T7" fmla="*/ 14 h 45"/>
                  <a:gd name="T8" fmla="*/ 42 w 42"/>
                  <a:gd name="T9" fmla="*/ 23 h 45"/>
                  <a:gd name="T10" fmla="*/ 41 w 42"/>
                  <a:gd name="T11" fmla="*/ 32 h 45"/>
                  <a:gd name="T12" fmla="*/ 36 w 42"/>
                  <a:gd name="T13" fmla="*/ 39 h 45"/>
                  <a:gd name="T14" fmla="*/ 29 w 42"/>
                  <a:gd name="T15" fmla="*/ 44 h 45"/>
                  <a:gd name="T16" fmla="*/ 22 w 42"/>
                  <a:gd name="T17" fmla="*/ 45 h 45"/>
                  <a:gd name="T18" fmla="*/ 13 w 42"/>
                  <a:gd name="T19" fmla="*/ 44 h 45"/>
                  <a:gd name="T20" fmla="*/ 5 w 42"/>
                  <a:gd name="T21" fmla="*/ 39 h 45"/>
                  <a:gd name="T22" fmla="*/ 1 w 42"/>
                  <a:gd name="T23" fmla="*/ 32 h 45"/>
                  <a:gd name="T24" fmla="*/ 0 w 42"/>
                  <a:gd name="T25" fmla="*/ 23 h 45"/>
                  <a:gd name="T26" fmla="*/ 1 w 42"/>
                  <a:gd name="T27" fmla="*/ 14 h 45"/>
                  <a:gd name="T28" fmla="*/ 5 w 42"/>
                  <a:gd name="T29" fmla="*/ 6 h 45"/>
                  <a:gd name="T30" fmla="*/ 13 w 42"/>
                  <a:gd name="T31" fmla="*/ 1 h 45"/>
                  <a:gd name="T32" fmla="*/ 22 w 42"/>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22" y="0"/>
                    </a:moveTo>
                    <a:lnTo>
                      <a:pt x="29" y="1"/>
                    </a:lnTo>
                    <a:lnTo>
                      <a:pt x="36" y="6"/>
                    </a:lnTo>
                    <a:lnTo>
                      <a:pt x="41" y="14"/>
                    </a:lnTo>
                    <a:lnTo>
                      <a:pt x="42" y="23"/>
                    </a:lnTo>
                    <a:lnTo>
                      <a:pt x="41" y="32"/>
                    </a:lnTo>
                    <a:lnTo>
                      <a:pt x="36" y="39"/>
                    </a:lnTo>
                    <a:lnTo>
                      <a:pt x="29" y="44"/>
                    </a:lnTo>
                    <a:lnTo>
                      <a:pt x="22" y="45"/>
                    </a:lnTo>
                    <a:lnTo>
                      <a:pt x="13" y="44"/>
                    </a:lnTo>
                    <a:lnTo>
                      <a:pt x="5" y="39"/>
                    </a:lnTo>
                    <a:lnTo>
                      <a:pt x="1" y="32"/>
                    </a:lnTo>
                    <a:lnTo>
                      <a:pt x="0" y="23"/>
                    </a:lnTo>
                    <a:lnTo>
                      <a:pt x="1" y="14"/>
                    </a:lnTo>
                    <a:lnTo>
                      <a:pt x="5" y="6"/>
                    </a:lnTo>
                    <a:lnTo>
                      <a:pt x="13" y="1"/>
                    </a:lnTo>
                    <a:lnTo>
                      <a:pt x="22" y="0"/>
                    </a:lnTo>
                    <a:close/>
                  </a:path>
                </a:pathLst>
              </a:custGeom>
              <a:solidFill>
                <a:srgbClr val="9E9E9E"/>
              </a:solidFill>
              <a:ln w="9525">
                <a:noFill/>
                <a:round/>
                <a:headEnd/>
                <a:tailEnd/>
              </a:ln>
            </p:spPr>
            <p:txBody>
              <a:bodyPr/>
              <a:lstStyle/>
              <a:p>
                <a:endParaRPr lang="en-US"/>
              </a:p>
            </p:txBody>
          </p:sp>
          <p:sp>
            <p:nvSpPr>
              <p:cNvPr id="596" name="Freeform 160"/>
              <p:cNvSpPr>
                <a:spLocks/>
              </p:cNvSpPr>
              <p:nvPr/>
            </p:nvSpPr>
            <p:spPr bwMode="auto">
              <a:xfrm>
                <a:off x="3690" y="3506"/>
                <a:ext cx="7" cy="15"/>
              </a:xfrm>
              <a:custGeom>
                <a:avLst/>
                <a:gdLst>
                  <a:gd name="T0" fmla="*/ 19 w 23"/>
                  <a:gd name="T1" fmla="*/ 0 h 46"/>
                  <a:gd name="T2" fmla="*/ 15 w 23"/>
                  <a:gd name="T3" fmla="*/ 2 h 46"/>
                  <a:gd name="T4" fmla="*/ 9 w 23"/>
                  <a:gd name="T5" fmla="*/ 7 h 46"/>
                  <a:gd name="T6" fmla="*/ 2 w 23"/>
                  <a:gd name="T7" fmla="*/ 19 h 46"/>
                  <a:gd name="T8" fmla="*/ 0 w 23"/>
                  <a:gd name="T9" fmla="*/ 36 h 46"/>
                  <a:gd name="T10" fmla="*/ 3 w 23"/>
                  <a:gd name="T11" fmla="*/ 46 h 46"/>
                  <a:gd name="T12" fmla="*/ 5 w 23"/>
                  <a:gd name="T13" fmla="*/ 44 h 46"/>
                  <a:gd name="T14" fmla="*/ 9 w 23"/>
                  <a:gd name="T15" fmla="*/ 31 h 46"/>
                  <a:gd name="T16" fmla="*/ 16 w 23"/>
                  <a:gd name="T17" fmla="*/ 16 h 46"/>
                  <a:gd name="T18" fmla="*/ 23 w 23"/>
                  <a:gd name="T19" fmla="*/ 6 h 46"/>
                  <a:gd name="T20" fmla="*/ 23 w 23"/>
                  <a:gd name="T21" fmla="*/ 2 h 46"/>
                  <a:gd name="T22" fmla="*/ 20 w 23"/>
                  <a:gd name="T23" fmla="*/ 0 h 46"/>
                  <a:gd name="T24" fmla="*/ 19 w 23"/>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6"/>
                  <a:gd name="T41" fmla="*/ 23 w 23"/>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6">
                    <a:moveTo>
                      <a:pt x="19" y="0"/>
                    </a:moveTo>
                    <a:lnTo>
                      <a:pt x="15" y="2"/>
                    </a:lnTo>
                    <a:lnTo>
                      <a:pt x="9" y="7"/>
                    </a:lnTo>
                    <a:lnTo>
                      <a:pt x="2" y="19"/>
                    </a:lnTo>
                    <a:lnTo>
                      <a:pt x="0" y="36"/>
                    </a:lnTo>
                    <a:lnTo>
                      <a:pt x="3" y="46"/>
                    </a:lnTo>
                    <a:lnTo>
                      <a:pt x="5" y="44"/>
                    </a:lnTo>
                    <a:lnTo>
                      <a:pt x="9" y="31"/>
                    </a:lnTo>
                    <a:lnTo>
                      <a:pt x="16" y="16"/>
                    </a:lnTo>
                    <a:lnTo>
                      <a:pt x="23" y="6"/>
                    </a:lnTo>
                    <a:lnTo>
                      <a:pt x="23" y="2"/>
                    </a:lnTo>
                    <a:lnTo>
                      <a:pt x="20" y="0"/>
                    </a:lnTo>
                    <a:lnTo>
                      <a:pt x="19" y="0"/>
                    </a:lnTo>
                    <a:close/>
                  </a:path>
                </a:pathLst>
              </a:custGeom>
              <a:solidFill>
                <a:srgbClr val="FFFF00"/>
              </a:solidFill>
              <a:ln w="9525">
                <a:noFill/>
                <a:round/>
                <a:headEnd/>
                <a:tailEnd/>
              </a:ln>
            </p:spPr>
            <p:txBody>
              <a:bodyPr/>
              <a:lstStyle/>
              <a:p>
                <a:endParaRPr lang="en-US"/>
              </a:p>
            </p:txBody>
          </p:sp>
          <p:sp>
            <p:nvSpPr>
              <p:cNvPr id="597" name="Freeform 161"/>
              <p:cNvSpPr>
                <a:spLocks/>
              </p:cNvSpPr>
              <p:nvPr/>
            </p:nvSpPr>
            <p:spPr bwMode="auto">
              <a:xfrm>
                <a:off x="3699" y="3514"/>
                <a:ext cx="7" cy="5"/>
              </a:xfrm>
              <a:custGeom>
                <a:avLst/>
                <a:gdLst>
                  <a:gd name="T0" fmla="*/ 9 w 19"/>
                  <a:gd name="T1" fmla="*/ 15 h 15"/>
                  <a:gd name="T2" fmla="*/ 7 w 19"/>
                  <a:gd name="T3" fmla="*/ 15 h 15"/>
                  <a:gd name="T4" fmla="*/ 3 w 19"/>
                  <a:gd name="T5" fmla="*/ 13 h 15"/>
                  <a:gd name="T6" fmla="*/ 2 w 19"/>
                  <a:gd name="T7" fmla="*/ 12 h 15"/>
                  <a:gd name="T8" fmla="*/ 0 w 19"/>
                  <a:gd name="T9" fmla="*/ 8 h 15"/>
                  <a:gd name="T10" fmla="*/ 2 w 19"/>
                  <a:gd name="T11" fmla="*/ 4 h 15"/>
                  <a:gd name="T12" fmla="*/ 3 w 19"/>
                  <a:gd name="T13" fmla="*/ 1 h 15"/>
                  <a:gd name="T14" fmla="*/ 7 w 19"/>
                  <a:gd name="T15" fmla="*/ 0 h 15"/>
                  <a:gd name="T16" fmla="*/ 9 w 19"/>
                  <a:gd name="T17" fmla="*/ 0 h 15"/>
                  <a:gd name="T18" fmla="*/ 13 w 19"/>
                  <a:gd name="T19" fmla="*/ 0 h 15"/>
                  <a:gd name="T20" fmla="*/ 16 w 19"/>
                  <a:gd name="T21" fmla="*/ 1 h 15"/>
                  <a:gd name="T22" fmla="*/ 17 w 19"/>
                  <a:gd name="T23" fmla="*/ 4 h 15"/>
                  <a:gd name="T24" fmla="*/ 19 w 19"/>
                  <a:gd name="T25" fmla="*/ 8 h 15"/>
                  <a:gd name="T26" fmla="*/ 17 w 19"/>
                  <a:gd name="T27" fmla="*/ 12 h 15"/>
                  <a:gd name="T28" fmla="*/ 16 w 19"/>
                  <a:gd name="T29" fmla="*/ 13 h 15"/>
                  <a:gd name="T30" fmla="*/ 13 w 19"/>
                  <a:gd name="T31" fmla="*/ 15 h 15"/>
                  <a:gd name="T32" fmla="*/ 9 w 1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5"/>
                  <a:gd name="T53" fmla="*/ 19 w 19"/>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5">
                    <a:moveTo>
                      <a:pt x="9" y="15"/>
                    </a:moveTo>
                    <a:lnTo>
                      <a:pt x="7" y="15"/>
                    </a:lnTo>
                    <a:lnTo>
                      <a:pt x="3" y="13"/>
                    </a:lnTo>
                    <a:lnTo>
                      <a:pt x="2" y="12"/>
                    </a:lnTo>
                    <a:lnTo>
                      <a:pt x="0" y="8"/>
                    </a:lnTo>
                    <a:lnTo>
                      <a:pt x="2" y="4"/>
                    </a:lnTo>
                    <a:lnTo>
                      <a:pt x="3" y="1"/>
                    </a:lnTo>
                    <a:lnTo>
                      <a:pt x="7" y="0"/>
                    </a:lnTo>
                    <a:lnTo>
                      <a:pt x="9" y="0"/>
                    </a:lnTo>
                    <a:lnTo>
                      <a:pt x="13" y="0"/>
                    </a:lnTo>
                    <a:lnTo>
                      <a:pt x="16" y="1"/>
                    </a:lnTo>
                    <a:lnTo>
                      <a:pt x="17" y="4"/>
                    </a:lnTo>
                    <a:lnTo>
                      <a:pt x="19" y="8"/>
                    </a:lnTo>
                    <a:lnTo>
                      <a:pt x="17" y="12"/>
                    </a:lnTo>
                    <a:lnTo>
                      <a:pt x="16" y="13"/>
                    </a:lnTo>
                    <a:lnTo>
                      <a:pt x="13" y="15"/>
                    </a:lnTo>
                    <a:lnTo>
                      <a:pt x="9" y="15"/>
                    </a:lnTo>
                    <a:close/>
                  </a:path>
                </a:pathLst>
              </a:custGeom>
              <a:solidFill>
                <a:srgbClr val="F4E2DB"/>
              </a:solidFill>
              <a:ln w="9525">
                <a:noFill/>
                <a:round/>
                <a:headEnd/>
                <a:tailEnd/>
              </a:ln>
            </p:spPr>
            <p:txBody>
              <a:bodyPr/>
              <a:lstStyle/>
              <a:p>
                <a:endParaRPr lang="en-US"/>
              </a:p>
            </p:txBody>
          </p:sp>
          <p:sp>
            <p:nvSpPr>
              <p:cNvPr id="598" name="Freeform 162"/>
              <p:cNvSpPr>
                <a:spLocks/>
              </p:cNvSpPr>
              <p:nvPr/>
            </p:nvSpPr>
            <p:spPr bwMode="auto">
              <a:xfrm>
                <a:off x="3774" y="3305"/>
                <a:ext cx="30" cy="113"/>
              </a:xfrm>
              <a:custGeom>
                <a:avLst/>
                <a:gdLst>
                  <a:gd name="T0" fmla="*/ 45 w 88"/>
                  <a:gd name="T1" fmla="*/ 0 h 337"/>
                  <a:gd name="T2" fmla="*/ 46 w 88"/>
                  <a:gd name="T3" fmla="*/ 22 h 337"/>
                  <a:gd name="T4" fmla="*/ 46 w 88"/>
                  <a:gd name="T5" fmla="*/ 73 h 337"/>
                  <a:gd name="T6" fmla="*/ 41 w 88"/>
                  <a:gd name="T7" fmla="*/ 130 h 337"/>
                  <a:gd name="T8" fmla="*/ 25 w 88"/>
                  <a:gd name="T9" fmla="*/ 171 h 337"/>
                  <a:gd name="T10" fmla="*/ 9 w 88"/>
                  <a:gd name="T11" fmla="*/ 203 h 337"/>
                  <a:gd name="T12" fmla="*/ 0 w 88"/>
                  <a:gd name="T13" fmla="*/ 240 h 337"/>
                  <a:gd name="T14" fmla="*/ 1 w 88"/>
                  <a:gd name="T15" fmla="*/ 276 h 337"/>
                  <a:gd name="T16" fmla="*/ 14 w 88"/>
                  <a:gd name="T17" fmla="*/ 306 h 337"/>
                  <a:gd name="T18" fmla="*/ 23 w 88"/>
                  <a:gd name="T19" fmla="*/ 315 h 337"/>
                  <a:gd name="T20" fmla="*/ 35 w 88"/>
                  <a:gd name="T21" fmla="*/ 323 h 337"/>
                  <a:gd name="T22" fmla="*/ 46 w 88"/>
                  <a:gd name="T23" fmla="*/ 328 h 337"/>
                  <a:gd name="T24" fmla="*/ 59 w 88"/>
                  <a:gd name="T25" fmla="*/ 332 h 337"/>
                  <a:gd name="T26" fmla="*/ 70 w 88"/>
                  <a:gd name="T27" fmla="*/ 335 h 337"/>
                  <a:gd name="T28" fmla="*/ 79 w 88"/>
                  <a:gd name="T29" fmla="*/ 336 h 337"/>
                  <a:gd name="T30" fmla="*/ 85 w 88"/>
                  <a:gd name="T31" fmla="*/ 337 h 337"/>
                  <a:gd name="T32" fmla="*/ 88 w 88"/>
                  <a:gd name="T33" fmla="*/ 337 h 337"/>
                  <a:gd name="T34" fmla="*/ 88 w 88"/>
                  <a:gd name="T35" fmla="*/ 318 h 337"/>
                  <a:gd name="T36" fmla="*/ 85 w 88"/>
                  <a:gd name="T37" fmla="*/ 318 h 337"/>
                  <a:gd name="T38" fmla="*/ 79 w 88"/>
                  <a:gd name="T39" fmla="*/ 318 h 337"/>
                  <a:gd name="T40" fmla="*/ 70 w 88"/>
                  <a:gd name="T41" fmla="*/ 317 h 337"/>
                  <a:gd name="T42" fmla="*/ 59 w 88"/>
                  <a:gd name="T43" fmla="*/ 315 h 337"/>
                  <a:gd name="T44" fmla="*/ 48 w 88"/>
                  <a:gd name="T45" fmla="*/ 313 h 337"/>
                  <a:gd name="T46" fmla="*/ 37 w 88"/>
                  <a:gd name="T47" fmla="*/ 309 h 337"/>
                  <a:gd name="T48" fmla="*/ 28 w 88"/>
                  <a:gd name="T49" fmla="*/ 304 h 337"/>
                  <a:gd name="T50" fmla="*/ 23 w 88"/>
                  <a:gd name="T51" fmla="*/ 297 h 337"/>
                  <a:gd name="T52" fmla="*/ 15 w 88"/>
                  <a:gd name="T53" fmla="*/ 278 h 337"/>
                  <a:gd name="T54" fmla="*/ 10 w 88"/>
                  <a:gd name="T55" fmla="*/ 249 h 337"/>
                  <a:gd name="T56" fmla="*/ 14 w 88"/>
                  <a:gd name="T57" fmla="*/ 216 h 337"/>
                  <a:gd name="T58" fmla="*/ 32 w 88"/>
                  <a:gd name="T59" fmla="*/ 179 h 337"/>
                  <a:gd name="T60" fmla="*/ 50 w 88"/>
                  <a:gd name="T61" fmla="*/ 147 h 337"/>
                  <a:gd name="T62" fmla="*/ 57 w 88"/>
                  <a:gd name="T63" fmla="*/ 120 h 337"/>
                  <a:gd name="T64" fmla="*/ 57 w 88"/>
                  <a:gd name="T65" fmla="*/ 96 h 337"/>
                  <a:gd name="T66" fmla="*/ 57 w 88"/>
                  <a:gd name="T67" fmla="*/ 74 h 337"/>
                  <a:gd name="T68" fmla="*/ 55 w 88"/>
                  <a:gd name="T69" fmla="*/ 51 h 337"/>
                  <a:gd name="T70" fmla="*/ 51 w 88"/>
                  <a:gd name="T71" fmla="*/ 26 h 337"/>
                  <a:gd name="T72" fmla="*/ 48 w 88"/>
                  <a:gd name="T73" fmla="*/ 8 h 337"/>
                  <a:gd name="T74" fmla="*/ 45 w 88"/>
                  <a:gd name="T75" fmla="*/ 0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337"/>
                  <a:gd name="T116" fmla="*/ 88 w 88"/>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337">
                    <a:moveTo>
                      <a:pt x="45" y="0"/>
                    </a:moveTo>
                    <a:lnTo>
                      <a:pt x="46" y="22"/>
                    </a:lnTo>
                    <a:lnTo>
                      <a:pt x="46" y="73"/>
                    </a:lnTo>
                    <a:lnTo>
                      <a:pt x="41" y="130"/>
                    </a:lnTo>
                    <a:lnTo>
                      <a:pt x="25" y="171"/>
                    </a:lnTo>
                    <a:lnTo>
                      <a:pt x="9" y="203"/>
                    </a:lnTo>
                    <a:lnTo>
                      <a:pt x="0" y="240"/>
                    </a:lnTo>
                    <a:lnTo>
                      <a:pt x="1" y="276"/>
                    </a:lnTo>
                    <a:lnTo>
                      <a:pt x="14" y="306"/>
                    </a:lnTo>
                    <a:lnTo>
                      <a:pt x="23" y="315"/>
                    </a:lnTo>
                    <a:lnTo>
                      <a:pt x="35" y="323"/>
                    </a:lnTo>
                    <a:lnTo>
                      <a:pt x="46" y="328"/>
                    </a:lnTo>
                    <a:lnTo>
                      <a:pt x="59" y="332"/>
                    </a:lnTo>
                    <a:lnTo>
                      <a:pt x="70" y="335"/>
                    </a:lnTo>
                    <a:lnTo>
                      <a:pt x="79" y="336"/>
                    </a:lnTo>
                    <a:lnTo>
                      <a:pt x="85" y="337"/>
                    </a:lnTo>
                    <a:lnTo>
                      <a:pt x="88" y="337"/>
                    </a:lnTo>
                    <a:lnTo>
                      <a:pt x="88" y="318"/>
                    </a:lnTo>
                    <a:lnTo>
                      <a:pt x="85" y="318"/>
                    </a:lnTo>
                    <a:lnTo>
                      <a:pt x="79" y="318"/>
                    </a:lnTo>
                    <a:lnTo>
                      <a:pt x="70" y="317"/>
                    </a:lnTo>
                    <a:lnTo>
                      <a:pt x="59" y="315"/>
                    </a:lnTo>
                    <a:lnTo>
                      <a:pt x="48" y="313"/>
                    </a:lnTo>
                    <a:lnTo>
                      <a:pt x="37" y="309"/>
                    </a:lnTo>
                    <a:lnTo>
                      <a:pt x="28" y="304"/>
                    </a:lnTo>
                    <a:lnTo>
                      <a:pt x="23" y="297"/>
                    </a:lnTo>
                    <a:lnTo>
                      <a:pt x="15" y="278"/>
                    </a:lnTo>
                    <a:lnTo>
                      <a:pt x="10" y="249"/>
                    </a:lnTo>
                    <a:lnTo>
                      <a:pt x="14" y="216"/>
                    </a:lnTo>
                    <a:lnTo>
                      <a:pt x="32" y="179"/>
                    </a:lnTo>
                    <a:lnTo>
                      <a:pt x="50" y="147"/>
                    </a:lnTo>
                    <a:lnTo>
                      <a:pt x="57" y="120"/>
                    </a:lnTo>
                    <a:lnTo>
                      <a:pt x="57" y="96"/>
                    </a:lnTo>
                    <a:lnTo>
                      <a:pt x="57" y="74"/>
                    </a:lnTo>
                    <a:lnTo>
                      <a:pt x="55" y="51"/>
                    </a:lnTo>
                    <a:lnTo>
                      <a:pt x="51" y="26"/>
                    </a:lnTo>
                    <a:lnTo>
                      <a:pt x="48" y="8"/>
                    </a:lnTo>
                    <a:lnTo>
                      <a:pt x="45" y="0"/>
                    </a:lnTo>
                    <a:close/>
                  </a:path>
                </a:pathLst>
              </a:custGeom>
              <a:solidFill>
                <a:srgbClr val="000000"/>
              </a:solidFill>
              <a:ln w="9525">
                <a:noFill/>
                <a:round/>
                <a:headEnd/>
                <a:tailEnd/>
              </a:ln>
            </p:spPr>
            <p:txBody>
              <a:bodyPr/>
              <a:lstStyle/>
              <a:p>
                <a:endParaRPr lang="en-US"/>
              </a:p>
            </p:txBody>
          </p:sp>
          <p:sp>
            <p:nvSpPr>
              <p:cNvPr id="599" name="Freeform 163"/>
              <p:cNvSpPr>
                <a:spLocks/>
              </p:cNvSpPr>
              <p:nvPr/>
            </p:nvSpPr>
            <p:spPr bwMode="auto">
              <a:xfrm>
                <a:off x="3774" y="3305"/>
                <a:ext cx="30" cy="124"/>
              </a:xfrm>
              <a:custGeom>
                <a:avLst/>
                <a:gdLst>
                  <a:gd name="T0" fmla="*/ 45 w 88"/>
                  <a:gd name="T1" fmla="*/ 0 h 371"/>
                  <a:gd name="T2" fmla="*/ 46 w 88"/>
                  <a:gd name="T3" fmla="*/ 25 h 371"/>
                  <a:gd name="T4" fmla="*/ 46 w 88"/>
                  <a:gd name="T5" fmla="*/ 81 h 371"/>
                  <a:gd name="T6" fmla="*/ 41 w 88"/>
                  <a:gd name="T7" fmla="*/ 143 h 371"/>
                  <a:gd name="T8" fmla="*/ 25 w 88"/>
                  <a:gd name="T9" fmla="*/ 188 h 371"/>
                  <a:gd name="T10" fmla="*/ 9 w 88"/>
                  <a:gd name="T11" fmla="*/ 222 h 371"/>
                  <a:gd name="T12" fmla="*/ 0 w 88"/>
                  <a:gd name="T13" fmla="*/ 265 h 371"/>
                  <a:gd name="T14" fmla="*/ 1 w 88"/>
                  <a:gd name="T15" fmla="*/ 306 h 371"/>
                  <a:gd name="T16" fmla="*/ 14 w 88"/>
                  <a:gd name="T17" fmla="*/ 337 h 371"/>
                  <a:gd name="T18" fmla="*/ 23 w 88"/>
                  <a:gd name="T19" fmla="*/ 348 h 371"/>
                  <a:gd name="T20" fmla="*/ 35 w 88"/>
                  <a:gd name="T21" fmla="*/ 355 h 371"/>
                  <a:gd name="T22" fmla="*/ 46 w 88"/>
                  <a:gd name="T23" fmla="*/ 362 h 371"/>
                  <a:gd name="T24" fmla="*/ 59 w 88"/>
                  <a:gd name="T25" fmla="*/ 366 h 371"/>
                  <a:gd name="T26" fmla="*/ 70 w 88"/>
                  <a:gd name="T27" fmla="*/ 368 h 371"/>
                  <a:gd name="T28" fmla="*/ 79 w 88"/>
                  <a:gd name="T29" fmla="*/ 370 h 371"/>
                  <a:gd name="T30" fmla="*/ 85 w 88"/>
                  <a:gd name="T31" fmla="*/ 371 h 371"/>
                  <a:gd name="T32" fmla="*/ 88 w 88"/>
                  <a:gd name="T33" fmla="*/ 371 h 371"/>
                  <a:gd name="T34" fmla="*/ 88 w 88"/>
                  <a:gd name="T35" fmla="*/ 352 h 371"/>
                  <a:gd name="T36" fmla="*/ 85 w 88"/>
                  <a:gd name="T37" fmla="*/ 352 h 371"/>
                  <a:gd name="T38" fmla="*/ 79 w 88"/>
                  <a:gd name="T39" fmla="*/ 352 h 371"/>
                  <a:gd name="T40" fmla="*/ 70 w 88"/>
                  <a:gd name="T41" fmla="*/ 350 h 371"/>
                  <a:gd name="T42" fmla="*/ 59 w 88"/>
                  <a:gd name="T43" fmla="*/ 349 h 371"/>
                  <a:gd name="T44" fmla="*/ 48 w 88"/>
                  <a:gd name="T45" fmla="*/ 346 h 371"/>
                  <a:gd name="T46" fmla="*/ 37 w 88"/>
                  <a:gd name="T47" fmla="*/ 342 h 371"/>
                  <a:gd name="T48" fmla="*/ 28 w 88"/>
                  <a:gd name="T49" fmla="*/ 337 h 371"/>
                  <a:gd name="T50" fmla="*/ 23 w 88"/>
                  <a:gd name="T51" fmla="*/ 331 h 371"/>
                  <a:gd name="T52" fmla="*/ 15 w 88"/>
                  <a:gd name="T53" fmla="*/ 309 h 371"/>
                  <a:gd name="T54" fmla="*/ 10 w 88"/>
                  <a:gd name="T55" fmla="*/ 276 h 371"/>
                  <a:gd name="T56" fmla="*/ 14 w 88"/>
                  <a:gd name="T57" fmla="*/ 239 h 371"/>
                  <a:gd name="T58" fmla="*/ 32 w 88"/>
                  <a:gd name="T59" fmla="*/ 199 h 371"/>
                  <a:gd name="T60" fmla="*/ 50 w 88"/>
                  <a:gd name="T61" fmla="*/ 156 h 371"/>
                  <a:gd name="T62" fmla="*/ 58 w 88"/>
                  <a:gd name="T63" fmla="*/ 114 h 371"/>
                  <a:gd name="T64" fmla="*/ 59 w 88"/>
                  <a:gd name="T65" fmla="*/ 76 h 371"/>
                  <a:gd name="T66" fmla="*/ 59 w 88"/>
                  <a:gd name="T67" fmla="*/ 46 h 371"/>
                  <a:gd name="T68" fmla="*/ 59 w 88"/>
                  <a:gd name="T69" fmla="*/ 25 h 371"/>
                  <a:gd name="T70" fmla="*/ 54 w 88"/>
                  <a:gd name="T71" fmla="*/ 11 h 371"/>
                  <a:gd name="T72" fmla="*/ 48 w 88"/>
                  <a:gd name="T73" fmla="*/ 3 h 371"/>
                  <a:gd name="T74" fmla="*/ 45 w 88"/>
                  <a:gd name="T75" fmla="*/ 0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371"/>
                  <a:gd name="T116" fmla="*/ 88 w 88"/>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371">
                    <a:moveTo>
                      <a:pt x="45" y="0"/>
                    </a:moveTo>
                    <a:lnTo>
                      <a:pt x="46" y="25"/>
                    </a:lnTo>
                    <a:lnTo>
                      <a:pt x="46" y="81"/>
                    </a:lnTo>
                    <a:lnTo>
                      <a:pt x="41" y="143"/>
                    </a:lnTo>
                    <a:lnTo>
                      <a:pt x="25" y="188"/>
                    </a:lnTo>
                    <a:lnTo>
                      <a:pt x="9" y="222"/>
                    </a:lnTo>
                    <a:lnTo>
                      <a:pt x="0" y="265"/>
                    </a:lnTo>
                    <a:lnTo>
                      <a:pt x="1" y="306"/>
                    </a:lnTo>
                    <a:lnTo>
                      <a:pt x="14" y="337"/>
                    </a:lnTo>
                    <a:lnTo>
                      <a:pt x="23" y="348"/>
                    </a:lnTo>
                    <a:lnTo>
                      <a:pt x="35" y="355"/>
                    </a:lnTo>
                    <a:lnTo>
                      <a:pt x="46" y="362"/>
                    </a:lnTo>
                    <a:lnTo>
                      <a:pt x="59" y="366"/>
                    </a:lnTo>
                    <a:lnTo>
                      <a:pt x="70" y="368"/>
                    </a:lnTo>
                    <a:lnTo>
                      <a:pt x="79" y="370"/>
                    </a:lnTo>
                    <a:lnTo>
                      <a:pt x="85" y="371"/>
                    </a:lnTo>
                    <a:lnTo>
                      <a:pt x="88" y="371"/>
                    </a:lnTo>
                    <a:lnTo>
                      <a:pt x="88" y="352"/>
                    </a:lnTo>
                    <a:lnTo>
                      <a:pt x="85" y="352"/>
                    </a:lnTo>
                    <a:lnTo>
                      <a:pt x="79" y="352"/>
                    </a:lnTo>
                    <a:lnTo>
                      <a:pt x="70" y="350"/>
                    </a:lnTo>
                    <a:lnTo>
                      <a:pt x="59" y="349"/>
                    </a:lnTo>
                    <a:lnTo>
                      <a:pt x="48" y="346"/>
                    </a:lnTo>
                    <a:lnTo>
                      <a:pt x="37" y="342"/>
                    </a:lnTo>
                    <a:lnTo>
                      <a:pt x="28" y="337"/>
                    </a:lnTo>
                    <a:lnTo>
                      <a:pt x="23" y="331"/>
                    </a:lnTo>
                    <a:lnTo>
                      <a:pt x="15" y="309"/>
                    </a:lnTo>
                    <a:lnTo>
                      <a:pt x="10" y="276"/>
                    </a:lnTo>
                    <a:lnTo>
                      <a:pt x="14" y="239"/>
                    </a:lnTo>
                    <a:lnTo>
                      <a:pt x="32" y="199"/>
                    </a:lnTo>
                    <a:lnTo>
                      <a:pt x="50" y="156"/>
                    </a:lnTo>
                    <a:lnTo>
                      <a:pt x="58" y="114"/>
                    </a:lnTo>
                    <a:lnTo>
                      <a:pt x="59" y="76"/>
                    </a:lnTo>
                    <a:lnTo>
                      <a:pt x="59" y="46"/>
                    </a:lnTo>
                    <a:lnTo>
                      <a:pt x="59" y="25"/>
                    </a:lnTo>
                    <a:lnTo>
                      <a:pt x="54" y="11"/>
                    </a:lnTo>
                    <a:lnTo>
                      <a:pt x="48" y="3"/>
                    </a:lnTo>
                    <a:lnTo>
                      <a:pt x="45" y="0"/>
                    </a:lnTo>
                    <a:close/>
                  </a:path>
                </a:pathLst>
              </a:custGeom>
              <a:solidFill>
                <a:srgbClr val="000000"/>
              </a:solidFill>
              <a:ln w="9525">
                <a:noFill/>
                <a:round/>
                <a:headEnd/>
                <a:tailEnd/>
              </a:ln>
            </p:spPr>
            <p:txBody>
              <a:bodyPr/>
              <a:lstStyle/>
              <a:p>
                <a:endParaRPr lang="en-US"/>
              </a:p>
            </p:txBody>
          </p:sp>
          <p:sp>
            <p:nvSpPr>
              <p:cNvPr id="600" name="Freeform 164"/>
              <p:cNvSpPr>
                <a:spLocks/>
              </p:cNvSpPr>
              <p:nvPr/>
            </p:nvSpPr>
            <p:spPr bwMode="auto">
              <a:xfrm>
                <a:off x="3791" y="3309"/>
                <a:ext cx="13" cy="120"/>
              </a:xfrm>
              <a:custGeom>
                <a:avLst/>
                <a:gdLst>
                  <a:gd name="T0" fmla="*/ 21 w 38"/>
                  <a:gd name="T1" fmla="*/ 5 h 359"/>
                  <a:gd name="T2" fmla="*/ 20 w 38"/>
                  <a:gd name="T3" fmla="*/ 27 h 359"/>
                  <a:gd name="T4" fmla="*/ 17 w 38"/>
                  <a:gd name="T5" fmla="*/ 77 h 359"/>
                  <a:gd name="T6" fmla="*/ 13 w 38"/>
                  <a:gd name="T7" fmla="*/ 134 h 359"/>
                  <a:gd name="T8" fmla="*/ 7 w 38"/>
                  <a:gd name="T9" fmla="*/ 176 h 359"/>
                  <a:gd name="T10" fmla="*/ 0 w 38"/>
                  <a:gd name="T11" fmla="*/ 210 h 359"/>
                  <a:gd name="T12" fmla="*/ 0 w 38"/>
                  <a:gd name="T13" fmla="*/ 253 h 359"/>
                  <a:gd name="T14" fmla="*/ 3 w 38"/>
                  <a:gd name="T15" fmla="*/ 294 h 359"/>
                  <a:gd name="T16" fmla="*/ 8 w 38"/>
                  <a:gd name="T17" fmla="*/ 325 h 359"/>
                  <a:gd name="T18" fmla="*/ 17 w 38"/>
                  <a:gd name="T19" fmla="*/ 343 h 359"/>
                  <a:gd name="T20" fmla="*/ 27 w 38"/>
                  <a:gd name="T21" fmla="*/ 354 h 359"/>
                  <a:gd name="T22" fmla="*/ 35 w 38"/>
                  <a:gd name="T23" fmla="*/ 358 h 359"/>
                  <a:gd name="T24" fmla="*/ 38 w 38"/>
                  <a:gd name="T25" fmla="*/ 359 h 359"/>
                  <a:gd name="T26" fmla="*/ 38 w 38"/>
                  <a:gd name="T27" fmla="*/ 340 h 359"/>
                  <a:gd name="T28" fmla="*/ 35 w 38"/>
                  <a:gd name="T29" fmla="*/ 340 h 359"/>
                  <a:gd name="T30" fmla="*/ 30 w 38"/>
                  <a:gd name="T31" fmla="*/ 337 h 359"/>
                  <a:gd name="T32" fmla="*/ 23 w 38"/>
                  <a:gd name="T33" fmla="*/ 330 h 359"/>
                  <a:gd name="T34" fmla="*/ 21 w 38"/>
                  <a:gd name="T35" fmla="*/ 319 h 359"/>
                  <a:gd name="T36" fmla="*/ 17 w 38"/>
                  <a:gd name="T37" fmla="*/ 297 h 359"/>
                  <a:gd name="T38" fmla="*/ 13 w 38"/>
                  <a:gd name="T39" fmla="*/ 264 h 359"/>
                  <a:gd name="T40" fmla="*/ 13 w 38"/>
                  <a:gd name="T41" fmla="*/ 227 h 359"/>
                  <a:gd name="T42" fmla="*/ 18 w 38"/>
                  <a:gd name="T43" fmla="*/ 187 h 359"/>
                  <a:gd name="T44" fmla="*/ 25 w 38"/>
                  <a:gd name="T45" fmla="*/ 149 h 359"/>
                  <a:gd name="T46" fmla="*/ 27 w 38"/>
                  <a:gd name="T47" fmla="*/ 119 h 359"/>
                  <a:gd name="T48" fmla="*/ 26 w 38"/>
                  <a:gd name="T49" fmla="*/ 93 h 359"/>
                  <a:gd name="T50" fmla="*/ 25 w 38"/>
                  <a:gd name="T51" fmla="*/ 69 h 359"/>
                  <a:gd name="T52" fmla="*/ 26 w 38"/>
                  <a:gd name="T53" fmla="*/ 58 h 359"/>
                  <a:gd name="T54" fmla="*/ 29 w 38"/>
                  <a:gd name="T55" fmla="*/ 40 h 359"/>
                  <a:gd name="T56" fmla="*/ 31 w 38"/>
                  <a:gd name="T57" fmla="*/ 23 h 359"/>
                  <a:gd name="T58" fmla="*/ 33 w 38"/>
                  <a:gd name="T59" fmla="*/ 13 h 359"/>
                  <a:gd name="T60" fmla="*/ 30 w 38"/>
                  <a:gd name="T61" fmla="*/ 1 h 359"/>
                  <a:gd name="T62" fmla="*/ 26 w 38"/>
                  <a:gd name="T63" fmla="*/ 0 h 359"/>
                  <a:gd name="T64" fmla="*/ 22 w 38"/>
                  <a:gd name="T65" fmla="*/ 3 h 359"/>
                  <a:gd name="T66" fmla="*/ 21 w 38"/>
                  <a:gd name="T67" fmla="*/ 5 h 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359"/>
                  <a:gd name="T104" fmla="*/ 38 w 38"/>
                  <a:gd name="T105" fmla="*/ 359 h 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359">
                    <a:moveTo>
                      <a:pt x="21" y="5"/>
                    </a:moveTo>
                    <a:lnTo>
                      <a:pt x="20" y="27"/>
                    </a:lnTo>
                    <a:lnTo>
                      <a:pt x="17" y="77"/>
                    </a:lnTo>
                    <a:lnTo>
                      <a:pt x="13" y="134"/>
                    </a:lnTo>
                    <a:lnTo>
                      <a:pt x="7" y="176"/>
                    </a:lnTo>
                    <a:lnTo>
                      <a:pt x="0" y="210"/>
                    </a:lnTo>
                    <a:lnTo>
                      <a:pt x="0" y="253"/>
                    </a:lnTo>
                    <a:lnTo>
                      <a:pt x="3" y="294"/>
                    </a:lnTo>
                    <a:lnTo>
                      <a:pt x="8" y="325"/>
                    </a:lnTo>
                    <a:lnTo>
                      <a:pt x="17" y="343"/>
                    </a:lnTo>
                    <a:lnTo>
                      <a:pt x="27" y="354"/>
                    </a:lnTo>
                    <a:lnTo>
                      <a:pt x="35" y="358"/>
                    </a:lnTo>
                    <a:lnTo>
                      <a:pt x="38" y="359"/>
                    </a:lnTo>
                    <a:lnTo>
                      <a:pt x="38" y="340"/>
                    </a:lnTo>
                    <a:lnTo>
                      <a:pt x="35" y="340"/>
                    </a:lnTo>
                    <a:lnTo>
                      <a:pt x="30" y="337"/>
                    </a:lnTo>
                    <a:lnTo>
                      <a:pt x="23" y="330"/>
                    </a:lnTo>
                    <a:lnTo>
                      <a:pt x="21" y="319"/>
                    </a:lnTo>
                    <a:lnTo>
                      <a:pt x="17" y="297"/>
                    </a:lnTo>
                    <a:lnTo>
                      <a:pt x="13" y="264"/>
                    </a:lnTo>
                    <a:lnTo>
                      <a:pt x="13" y="227"/>
                    </a:lnTo>
                    <a:lnTo>
                      <a:pt x="18" y="187"/>
                    </a:lnTo>
                    <a:lnTo>
                      <a:pt x="25" y="149"/>
                    </a:lnTo>
                    <a:lnTo>
                      <a:pt x="27" y="119"/>
                    </a:lnTo>
                    <a:lnTo>
                      <a:pt x="26" y="93"/>
                    </a:lnTo>
                    <a:lnTo>
                      <a:pt x="25" y="69"/>
                    </a:lnTo>
                    <a:lnTo>
                      <a:pt x="26" y="58"/>
                    </a:lnTo>
                    <a:lnTo>
                      <a:pt x="29" y="40"/>
                    </a:lnTo>
                    <a:lnTo>
                      <a:pt x="31" y="23"/>
                    </a:lnTo>
                    <a:lnTo>
                      <a:pt x="33" y="13"/>
                    </a:lnTo>
                    <a:lnTo>
                      <a:pt x="30" y="1"/>
                    </a:lnTo>
                    <a:lnTo>
                      <a:pt x="26" y="0"/>
                    </a:lnTo>
                    <a:lnTo>
                      <a:pt x="22" y="3"/>
                    </a:lnTo>
                    <a:lnTo>
                      <a:pt x="21" y="5"/>
                    </a:lnTo>
                    <a:close/>
                  </a:path>
                </a:pathLst>
              </a:custGeom>
              <a:solidFill>
                <a:srgbClr val="000000"/>
              </a:solidFill>
              <a:ln w="9525">
                <a:noFill/>
                <a:round/>
                <a:headEnd/>
                <a:tailEnd/>
              </a:ln>
            </p:spPr>
            <p:txBody>
              <a:bodyPr/>
              <a:lstStyle/>
              <a:p>
                <a:endParaRPr lang="en-US"/>
              </a:p>
            </p:txBody>
          </p:sp>
          <p:sp>
            <p:nvSpPr>
              <p:cNvPr id="601" name="Freeform 165"/>
              <p:cNvSpPr>
                <a:spLocks/>
              </p:cNvSpPr>
              <p:nvPr/>
            </p:nvSpPr>
            <p:spPr bwMode="auto">
              <a:xfrm>
                <a:off x="3780" y="3310"/>
                <a:ext cx="24" cy="119"/>
              </a:xfrm>
              <a:custGeom>
                <a:avLst/>
                <a:gdLst>
                  <a:gd name="T0" fmla="*/ 40 w 70"/>
                  <a:gd name="T1" fmla="*/ 7 h 358"/>
                  <a:gd name="T2" fmla="*/ 39 w 70"/>
                  <a:gd name="T3" fmla="*/ 28 h 358"/>
                  <a:gd name="T4" fmla="*/ 36 w 70"/>
                  <a:gd name="T5" fmla="*/ 77 h 358"/>
                  <a:gd name="T6" fmla="*/ 28 w 70"/>
                  <a:gd name="T7" fmla="*/ 133 h 358"/>
                  <a:gd name="T8" fmla="*/ 17 w 70"/>
                  <a:gd name="T9" fmla="*/ 175 h 358"/>
                  <a:gd name="T10" fmla="*/ 5 w 70"/>
                  <a:gd name="T11" fmla="*/ 210 h 358"/>
                  <a:gd name="T12" fmla="*/ 0 w 70"/>
                  <a:gd name="T13" fmla="*/ 253 h 358"/>
                  <a:gd name="T14" fmla="*/ 2 w 70"/>
                  <a:gd name="T15" fmla="*/ 296 h 358"/>
                  <a:gd name="T16" fmla="*/ 10 w 70"/>
                  <a:gd name="T17" fmla="*/ 327 h 358"/>
                  <a:gd name="T18" fmla="*/ 17 w 70"/>
                  <a:gd name="T19" fmla="*/ 337 h 358"/>
                  <a:gd name="T20" fmla="*/ 26 w 70"/>
                  <a:gd name="T21" fmla="*/ 346 h 358"/>
                  <a:gd name="T22" fmla="*/ 36 w 70"/>
                  <a:gd name="T23" fmla="*/ 351 h 358"/>
                  <a:gd name="T24" fmla="*/ 46 w 70"/>
                  <a:gd name="T25" fmla="*/ 355 h 358"/>
                  <a:gd name="T26" fmla="*/ 55 w 70"/>
                  <a:gd name="T27" fmla="*/ 357 h 358"/>
                  <a:gd name="T28" fmla="*/ 63 w 70"/>
                  <a:gd name="T29" fmla="*/ 358 h 358"/>
                  <a:gd name="T30" fmla="*/ 68 w 70"/>
                  <a:gd name="T31" fmla="*/ 358 h 358"/>
                  <a:gd name="T32" fmla="*/ 70 w 70"/>
                  <a:gd name="T33" fmla="*/ 358 h 358"/>
                  <a:gd name="T34" fmla="*/ 70 w 70"/>
                  <a:gd name="T35" fmla="*/ 339 h 358"/>
                  <a:gd name="T36" fmla="*/ 68 w 70"/>
                  <a:gd name="T37" fmla="*/ 339 h 358"/>
                  <a:gd name="T38" fmla="*/ 63 w 70"/>
                  <a:gd name="T39" fmla="*/ 339 h 358"/>
                  <a:gd name="T40" fmla="*/ 57 w 70"/>
                  <a:gd name="T41" fmla="*/ 337 h 358"/>
                  <a:gd name="T42" fmla="*/ 49 w 70"/>
                  <a:gd name="T43" fmla="*/ 336 h 358"/>
                  <a:gd name="T44" fmla="*/ 40 w 70"/>
                  <a:gd name="T45" fmla="*/ 333 h 358"/>
                  <a:gd name="T46" fmla="*/ 33 w 70"/>
                  <a:gd name="T47" fmla="*/ 329 h 358"/>
                  <a:gd name="T48" fmla="*/ 27 w 70"/>
                  <a:gd name="T49" fmla="*/ 324 h 358"/>
                  <a:gd name="T50" fmla="*/ 24 w 70"/>
                  <a:gd name="T51" fmla="*/ 318 h 358"/>
                  <a:gd name="T52" fmla="*/ 19 w 70"/>
                  <a:gd name="T53" fmla="*/ 296 h 358"/>
                  <a:gd name="T54" fmla="*/ 15 w 70"/>
                  <a:gd name="T55" fmla="*/ 263 h 358"/>
                  <a:gd name="T56" fmla="*/ 17 w 70"/>
                  <a:gd name="T57" fmla="*/ 226 h 358"/>
                  <a:gd name="T58" fmla="*/ 28 w 70"/>
                  <a:gd name="T59" fmla="*/ 186 h 358"/>
                  <a:gd name="T60" fmla="*/ 42 w 70"/>
                  <a:gd name="T61" fmla="*/ 140 h 358"/>
                  <a:gd name="T62" fmla="*/ 48 w 70"/>
                  <a:gd name="T63" fmla="*/ 92 h 358"/>
                  <a:gd name="T64" fmla="*/ 49 w 70"/>
                  <a:gd name="T65" fmla="*/ 50 h 358"/>
                  <a:gd name="T66" fmla="*/ 50 w 70"/>
                  <a:gd name="T67" fmla="*/ 19 h 358"/>
                  <a:gd name="T68" fmla="*/ 50 w 70"/>
                  <a:gd name="T69" fmla="*/ 3 h 358"/>
                  <a:gd name="T70" fmla="*/ 46 w 70"/>
                  <a:gd name="T71" fmla="*/ 0 h 358"/>
                  <a:gd name="T72" fmla="*/ 42 w 70"/>
                  <a:gd name="T73" fmla="*/ 4 h 358"/>
                  <a:gd name="T74" fmla="*/ 40 w 70"/>
                  <a:gd name="T75" fmla="*/ 7 h 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358"/>
                  <a:gd name="T116" fmla="*/ 70 w 70"/>
                  <a:gd name="T117" fmla="*/ 358 h 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358">
                    <a:moveTo>
                      <a:pt x="40" y="7"/>
                    </a:moveTo>
                    <a:lnTo>
                      <a:pt x="39" y="28"/>
                    </a:lnTo>
                    <a:lnTo>
                      <a:pt x="36" y="77"/>
                    </a:lnTo>
                    <a:lnTo>
                      <a:pt x="28" y="133"/>
                    </a:lnTo>
                    <a:lnTo>
                      <a:pt x="17" y="175"/>
                    </a:lnTo>
                    <a:lnTo>
                      <a:pt x="5" y="210"/>
                    </a:lnTo>
                    <a:lnTo>
                      <a:pt x="0" y="253"/>
                    </a:lnTo>
                    <a:lnTo>
                      <a:pt x="2" y="296"/>
                    </a:lnTo>
                    <a:lnTo>
                      <a:pt x="10" y="327"/>
                    </a:lnTo>
                    <a:lnTo>
                      <a:pt x="17" y="337"/>
                    </a:lnTo>
                    <a:lnTo>
                      <a:pt x="26" y="346"/>
                    </a:lnTo>
                    <a:lnTo>
                      <a:pt x="36" y="351"/>
                    </a:lnTo>
                    <a:lnTo>
                      <a:pt x="46" y="355"/>
                    </a:lnTo>
                    <a:lnTo>
                      <a:pt x="55" y="357"/>
                    </a:lnTo>
                    <a:lnTo>
                      <a:pt x="63" y="358"/>
                    </a:lnTo>
                    <a:lnTo>
                      <a:pt x="68" y="358"/>
                    </a:lnTo>
                    <a:lnTo>
                      <a:pt x="70" y="358"/>
                    </a:lnTo>
                    <a:lnTo>
                      <a:pt x="70" y="339"/>
                    </a:lnTo>
                    <a:lnTo>
                      <a:pt x="68" y="339"/>
                    </a:lnTo>
                    <a:lnTo>
                      <a:pt x="63" y="339"/>
                    </a:lnTo>
                    <a:lnTo>
                      <a:pt x="57" y="337"/>
                    </a:lnTo>
                    <a:lnTo>
                      <a:pt x="49" y="336"/>
                    </a:lnTo>
                    <a:lnTo>
                      <a:pt x="40" y="333"/>
                    </a:lnTo>
                    <a:lnTo>
                      <a:pt x="33" y="329"/>
                    </a:lnTo>
                    <a:lnTo>
                      <a:pt x="27" y="324"/>
                    </a:lnTo>
                    <a:lnTo>
                      <a:pt x="24" y="318"/>
                    </a:lnTo>
                    <a:lnTo>
                      <a:pt x="19" y="296"/>
                    </a:lnTo>
                    <a:lnTo>
                      <a:pt x="15" y="263"/>
                    </a:lnTo>
                    <a:lnTo>
                      <a:pt x="17" y="226"/>
                    </a:lnTo>
                    <a:lnTo>
                      <a:pt x="28" y="186"/>
                    </a:lnTo>
                    <a:lnTo>
                      <a:pt x="42" y="140"/>
                    </a:lnTo>
                    <a:lnTo>
                      <a:pt x="48" y="92"/>
                    </a:lnTo>
                    <a:lnTo>
                      <a:pt x="49" y="50"/>
                    </a:lnTo>
                    <a:lnTo>
                      <a:pt x="50" y="19"/>
                    </a:lnTo>
                    <a:lnTo>
                      <a:pt x="50" y="3"/>
                    </a:lnTo>
                    <a:lnTo>
                      <a:pt x="46" y="0"/>
                    </a:lnTo>
                    <a:lnTo>
                      <a:pt x="42" y="4"/>
                    </a:lnTo>
                    <a:lnTo>
                      <a:pt x="40" y="7"/>
                    </a:lnTo>
                    <a:close/>
                  </a:path>
                </a:pathLst>
              </a:custGeom>
              <a:solidFill>
                <a:srgbClr val="000000"/>
              </a:solidFill>
              <a:ln w="9525">
                <a:noFill/>
                <a:round/>
                <a:headEnd/>
                <a:tailEnd/>
              </a:ln>
            </p:spPr>
            <p:txBody>
              <a:bodyPr/>
              <a:lstStyle/>
              <a:p>
                <a:endParaRPr lang="en-US"/>
              </a:p>
            </p:txBody>
          </p:sp>
          <p:sp>
            <p:nvSpPr>
              <p:cNvPr id="602" name="Freeform 166"/>
              <p:cNvSpPr>
                <a:spLocks noEditPoints="1"/>
              </p:cNvSpPr>
              <p:nvPr/>
            </p:nvSpPr>
            <p:spPr bwMode="auto">
              <a:xfrm>
                <a:off x="3815" y="3171"/>
                <a:ext cx="97" cy="97"/>
              </a:xfrm>
              <a:custGeom>
                <a:avLst/>
                <a:gdLst>
                  <a:gd name="T0" fmla="*/ 162 w 290"/>
                  <a:gd name="T1" fmla="*/ 61 h 293"/>
                  <a:gd name="T2" fmla="*/ 193 w 290"/>
                  <a:gd name="T3" fmla="*/ 75 h 293"/>
                  <a:gd name="T4" fmla="*/ 216 w 290"/>
                  <a:gd name="T5" fmla="*/ 99 h 293"/>
                  <a:gd name="T6" fmla="*/ 229 w 290"/>
                  <a:gd name="T7" fmla="*/ 130 h 293"/>
                  <a:gd name="T8" fmla="*/ 229 w 290"/>
                  <a:gd name="T9" fmla="*/ 165 h 293"/>
                  <a:gd name="T10" fmla="*/ 216 w 290"/>
                  <a:gd name="T11" fmla="*/ 196 h 293"/>
                  <a:gd name="T12" fmla="*/ 193 w 290"/>
                  <a:gd name="T13" fmla="*/ 219 h 293"/>
                  <a:gd name="T14" fmla="*/ 162 w 290"/>
                  <a:gd name="T15" fmla="*/ 233 h 293"/>
                  <a:gd name="T16" fmla="*/ 127 w 290"/>
                  <a:gd name="T17" fmla="*/ 233 h 293"/>
                  <a:gd name="T18" fmla="*/ 96 w 290"/>
                  <a:gd name="T19" fmla="*/ 219 h 293"/>
                  <a:gd name="T20" fmla="*/ 72 w 290"/>
                  <a:gd name="T21" fmla="*/ 196 h 293"/>
                  <a:gd name="T22" fmla="*/ 58 w 290"/>
                  <a:gd name="T23" fmla="*/ 165 h 293"/>
                  <a:gd name="T24" fmla="*/ 58 w 290"/>
                  <a:gd name="T25" fmla="*/ 130 h 293"/>
                  <a:gd name="T26" fmla="*/ 72 w 290"/>
                  <a:gd name="T27" fmla="*/ 99 h 293"/>
                  <a:gd name="T28" fmla="*/ 96 w 290"/>
                  <a:gd name="T29" fmla="*/ 75 h 293"/>
                  <a:gd name="T30" fmla="*/ 127 w 290"/>
                  <a:gd name="T31" fmla="*/ 61 h 293"/>
                  <a:gd name="T32" fmla="*/ 145 w 290"/>
                  <a:gd name="T33" fmla="*/ 60 h 293"/>
                  <a:gd name="T34" fmla="*/ 115 w 290"/>
                  <a:gd name="T35" fmla="*/ 3 h 293"/>
                  <a:gd name="T36" fmla="*/ 63 w 290"/>
                  <a:gd name="T37" fmla="*/ 25 h 293"/>
                  <a:gd name="T38" fmla="*/ 24 w 290"/>
                  <a:gd name="T39" fmla="*/ 65 h 293"/>
                  <a:gd name="T40" fmla="*/ 2 w 290"/>
                  <a:gd name="T41" fmla="*/ 117 h 293"/>
                  <a:gd name="T42" fmla="*/ 2 w 290"/>
                  <a:gd name="T43" fmla="*/ 176 h 293"/>
                  <a:gd name="T44" fmla="*/ 24 w 290"/>
                  <a:gd name="T45" fmla="*/ 228 h 293"/>
                  <a:gd name="T46" fmla="*/ 63 w 290"/>
                  <a:gd name="T47" fmla="*/ 268 h 293"/>
                  <a:gd name="T48" fmla="*/ 115 w 290"/>
                  <a:gd name="T49" fmla="*/ 290 h 293"/>
                  <a:gd name="T50" fmla="*/ 175 w 290"/>
                  <a:gd name="T51" fmla="*/ 290 h 293"/>
                  <a:gd name="T52" fmla="*/ 226 w 290"/>
                  <a:gd name="T53" fmla="*/ 268 h 293"/>
                  <a:gd name="T54" fmla="*/ 265 w 290"/>
                  <a:gd name="T55" fmla="*/ 228 h 293"/>
                  <a:gd name="T56" fmla="*/ 287 w 290"/>
                  <a:gd name="T57" fmla="*/ 176 h 293"/>
                  <a:gd name="T58" fmla="*/ 287 w 290"/>
                  <a:gd name="T59" fmla="*/ 117 h 293"/>
                  <a:gd name="T60" fmla="*/ 265 w 290"/>
                  <a:gd name="T61" fmla="*/ 65 h 293"/>
                  <a:gd name="T62" fmla="*/ 226 w 290"/>
                  <a:gd name="T63" fmla="*/ 25 h 293"/>
                  <a:gd name="T64" fmla="*/ 175 w 290"/>
                  <a:gd name="T65" fmla="*/ 3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293"/>
                  <a:gd name="T101" fmla="*/ 290 w 290"/>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293">
                    <a:moveTo>
                      <a:pt x="145" y="60"/>
                    </a:moveTo>
                    <a:lnTo>
                      <a:pt x="162" y="61"/>
                    </a:lnTo>
                    <a:lnTo>
                      <a:pt x="179" y="66"/>
                    </a:lnTo>
                    <a:lnTo>
                      <a:pt x="193" y="75"/>
                    </a:lnTo>
                    <a:lnTo>
                      <a:pt x="206" y="86"/>
                    </a:lnTo>
                    <a:lnTo>
                      <a:pt x="216" y="99"/>
                    </a:lnTo>
                    <a:lnTo>
                      <a:pt x="224" y="113"/>
                    </a:lnTo>
                    <a:lnTo>
                      <a:pt x="229" y="130"/>
                    </a:lnTo>
                    <a:lnTo>
                      <a:pt x="230" y="147"/>
                    </a:lnTo>
                    <a:lnTo>
                      <a:pt x="229" y="165"/>
                    </a:lnTo>
                    <a:lnTo>
                      <a:pt x="224" y="180"/>
                    </a:lnTo>
                    <a:lnTo>
                      <a:pt x="216" y="196"/>
                    </a:lnTo>
                    <a:lnTo>
                      <a:pt x="206" y="209"/>
                    </a:lnTo>
                    <a:lnTo>
                      <a:pt x="193" y="219"/>
                    </a:lnTo>
                    <a:lnTo>
                      <a:pt x="179" y="228"/>
                    </a:lnTo>
                    <a:lnTo>
                      <a:pt x="162" y="233"/>
                    </a:lnTo>
                    <a:lnTo>
                      <a:pt x="145" y="235"/>
                    </a:lnTo>
                    <a:lnTo>
                      <a:pt x="127" y="233"/>
                    </a:lnTo>
                    <a:lnTo>
                      <a:pt x="111" y="228"/>
                    </a:lnTo>
                    <a:lnTo>
                      <a:pt x="96" y="219"/>
                    </a:lnTo>
                    <a:lnTo>
                      <a:pt x="83" y="209"/>
                    </a:lnTo>
                    <a:lnTo>
                      <a:pt x="72" y="196"/>
                    </a:lnTo>
                    <a:lnTo>
                      <a:pt x="63" y="180"/>
                    </a:lnTo>
                    <a:lnTo>
                      <a:pt x="58" y="165"/>
                    </a:lnTo>
                    <a:lnTo>
                      <a:pt x="57" y="147"/>
                    </a:lnTo>
                    <a:lnTo>
                      <a:pt x="58" y="130"/>
                    </a:lnTo>
                    <a:lnTo>
                      <a:pt x="63" y="113"/>
                    </a:lnTo>
                    <a:lnTo>
                      <a:pt x="72" y="99"/>
                    </a:lnTo>
                    <a:lnTo>
                      <a:pt x="83" y="86"/>
                    </a:lnTo>
                    <a:lnTo>
                      <a:pt x="96" y="75"/>
                    </a:lnTo>
                    <a:lnTo>
                      <a:pt x="111" y="66"/>
                    </a:lnTo>
                    <a:lnTo>
                      <a:pt x="127" y="61"/>
                    </a:lnTo>
                    <a:lnTo>
                      <a:pt x="145" y="60"/>
                    </a:lnTo>
                    <a:close/>
                    <a:moveTo>
                      <a:pt x="145" y="0"/>
                    </a:moveTo>
                    <a:lnTo>
                      <a:pt x="115" y="3"/>
                    </a:lnTo>
                    <a:lnTo>
                      <a:pt x="88" y="12"/>
                    </a:lnTo>
                    <a:lnTo>
                      <a:pt x="63" y="25"/>
                    </a:lnTo>
                    <a:lnTo>
                      <a:pt x="42" y="43"/>
                    </a:lnTo>
                    <a:lnTo>
                      <a:pt x="24" y="65"/>
                    </a:lnTo>
                    <a:lnTo>
                      <a:pt x="11" y="90"/>
                    </a:lnTo>
                    <a:lnTo>
                      <a:pt x="2" y="117"/>
                    </a:lnTo>
                    <a:lnTo>
                      <a:pt x="0" y="147"/>
                    </a:lnTo>
                    <a:lnTo>
                      <a:pt x="2" y="176"/>
                    </a:lnTo>
                    <a:lnTo>
                      <a:pt x="11" y="204"/>
                    </a:lnTo>
                    <a:lnTo>
                      <a:pt x="24" y="228"/>
                    </a:lnTo>
                    <a:lnTo>
                      <a:pt x="42" y="250"/>
                    </a:lnTo>
                    <a:lnTo>
                      <a:pt x="63" y="268"/>
                    </a:lnTo>
                    <a:lnTo>
                      <a:pt x="88" y="281"/>
                    </a:lnTo>
                    <a:lnTo>
                      <a:pt x="115" y="290"/>
                    </a:lnTo>
                    <a:lnTo>
                      <a:pt x="145" y="293"/>
                    </a:lnTo>
                    <a:lnTo>
                      <a:pt x="175" y="290"/>
                    </a:lnTo>
                    <a:lnTo>
                      <a:pt x="202" y="281"/>
                    </a:lnTo>
                    <a:lnTo>
                      <a:pt x="226" y="268"/>
                    </a:lnTo>
                    <a:lnTo>
                      <a:pt x="249" y="250"/>
                    </a:lnTo>
                    <a:lnTo>
                      <a:pt x="265" y="228"/>
                    </a:lnTo>
                    <a:lnTo>
                      <a:pt x="278" y="204"/>
                    </a:lnTo>
                    <a:lnTo>
                      <a:pt x="287" y="176"/>
                    </a:lnTo>
                    <a:lnTo>
                      <a:pt x="290" y="147"/>
                    </a:lnTo>
                    <a:lnTo>
                      <a:pt x="287" y="117"/>
                    </a:lnTo>
                    <a:lnTo>
                      <a:pt x="278" y="90"/>
                    </a:lnTo>
                    <a:lnTo>
                      <a:pt x="265" y="65"/>
                    </a:lnTo>
                    <a:lnTo>
                      <a:pt x="249" y="43"/>
                    </a:lnTo>
                    <a:lnTo>
                      <a:pt x="226" y="25"/>
                    </a:lnTo>
                    <a:lnTo>
                      <a:pt x="202" y="12"/>
                    </a:lnTo>
                    <a:lnTo>
                      <a:pt x="175" y="3"/>
                    </a:lnTo>
                    <a:lnTo>
                      <a:pt x="145" y="0"/>
                    </a:lnTo>
                    <a:close/>
                  </a:path>
                </a:pathLst>
              </a:custGeom>
              <a:solidFill>
                <a:srgbClr val="000000"/>
              </a:solidFill>
              <a:ln w="9525">
                <a:noFill/>
                <a:round/>
                <a:headEnd/>
                <a:tailEnd/>
              </a:ln>
            </p:spPr>
            <p:txBody>
              <a:bodyPr/>
              <a:lstStyle/>
              <a:p>
                <a:endParaRPr lang="en-US"/>
              </a:p>
            </p:txBody>
          </p:sp>
          <p:sp>
            <p:nvSpPr>
              <p:cNvPr id="603" name="Freeform 167"/>
              <p:cNvSpPr>
                <a:spLocks noEditPoints="1"/>
              </p:cNvSpPr>
              <p:nvPr/>
            </p:nvSpPr>
            <p:spPr bwMode="auto">
              <a:xfrm>
                <a:off x="3820" y="3176"/>
                <a:ext cx="87" cy="88"/>
              </a:xfrm>
              <a:custGeom>
                <a:avLst/>
                <a:gdLst>
                  <a:gd name="T0" fmla="*/ 157 w 262"/>
                  <a:gd name="T1" fmla="*/ 2 h 263"/>
                  <a:gd name="T2" fmla="*/ 203 w 262"/>
                  <a:gd name="T3" fmla="*/ 22 h 263"/>
                  <a:gd name="T4" fmla="*/ 240 w 262"/>
                  <a:gd name="T5" fmla="*/ 57 h 263"/>
                  <a:gd name="T6" fmla="*/ 259 w 262"/>
                  <a:gd name="T7" fmla="*/ 105 h 263"/>
                  <a:gd name="T8" fmla="*/ 259 w 262"/>
                  <a:gd name="T9" fmla="*/ 157 h 263"/>
                  <a:gd name="T10" fmla="*/ 240 w 262"/>
                  <a:gd name="T11" fmla="*/ 204 h 263"/>
                  <a:gd name="T12" fmla="*/ 203 w 262"/>
                  <a:gd name="T13" fmla="*/ 239 h 263"/>
                  <a:gd name="T14" fmla="*/ 157 w 262"/>
                  <a:gd name="T15" fmla="*/ 260 h 263"/>
                  <a:gd name="T16" fmla="*/ 105 w 262"/>
                  <a:gd name="T17" fmla="*/ 260 h 263"/>
                  <a:gd name="T18" fmla="*/ 58 w 262"/>
                  <a:gd name="T19" fmla="*/ 239 h 263"/>
                  <a:gd name="T20" fmla="*/ 22 w 262"/>
                  <a:gd name="T21" fmla="*/ 204 h 263"/>
                  <a:gd name="T22" fmla="*/ 3 w 262"/>
                  <a:gd name="T23" fmla="*/ 157 h 263"/>
                  <a:gd name="T24" fmla="*/ 3 w 262"/>
                  <a:gd name="T25" fmla="*/ 105 h 263"/>
                  <a:gd name="T26" fmla="*/ 22 w 262"/>
                  <a:gd name="T27" fmla="*/ 57 h 263"/>
                  <a:gd name="T28" fmla="*/ 58 w 262"/>
                  <a:gd name="T29" fmla="*/ 22 h 263"/>
                  <a:gd name="T30" fmla="*/ 105 w 262"/>
                  <a:gd name="T31" fmla="*/ 2 h 263"/>
                  <a:gd name="T32" fmla="*/ 131 w 262"/>
                  <a:gd name="T33" fmla="*/ 0 h 263"/>
                  <a:gd name="T34" fmla="*/ 110 w 262"/>
                  <a:gd name="T35" fmla="*/ 32 h 263"/>
                  <a:gd name="T36" fmla="*/ 74 w 262"/>
                  <a:gd name="T37" fmla="*/ 46 h 263"/>
                  <a:gd name="T38" fmla="*/ 45 w 262"/>
                  <a:gd name="T39" fmla="*/ 74 h 263"/>
                  <a:gd name="T40" fmla="*/ 31 w 262"/>
                  <a:gd name="T41" fmla="*/ 110 h 263"/>
                  <a:gd name="T42" fmla="*/ 31 w 262"/>
                  <a:gd name="T43" fmla="*/ 151 h 263"/>
                  <a:gd name="T44" fmla="*/ 45 w 262"/>
                  <a:gd name="T45" fmla="*/ 188 h 263"/>
                  <a:gd name="T46" fmla="*/ 74 w 262"/>
                  <a:gd name="T47" fmla="*/ 215 h 263"/>
                  <a:gd name="T48" fmla="*/ 110 w 262"/>
                  <a:gd name="T49" fmla="*/ 229 h 263"/>
                  <a:gd name="T50" fmla="*/ 152 w 262"/>
                  <a:gd name="T51" fmla="*/ 229 h 263"/>
                  <a:gd name="T52" fmla="*/ 188 w 262"/>
                  <a:gd name="T53" fmla="*/ 215 h 263"/>
                  <a:gd name="T54" fmla="*/ 215 w 262"/>
                  <a:gd name="T55" fmla="*/ 188 h 263"/>
                  <a:gd name="T56" fmla="*/ 229 w 262"/>
                  <a:gd name="T57" fmla="*/ 151 h 263"/>
                  <a:gd name="T58" fmla="*/ 229 w 262"/>
                  <a:gd name="T59" fmla="*/ 110 h 263"/>
                  <a:gd name="T60" fmla="*/ 215 w 262"/>
                  <a:gd name="T61" fmla="*/ 74 h 263"/>
                  <a:gd name="T62" fmla="*/ 188 w 262"/>
                  <a:gd name="T63" fmla="*/ 46 h 263"/>
                  <a:gd name="T64" fmla="*/ 152 w 262"/>
                  <a:gd name="T65" fmla="*/ 32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3"/>
                  <a:gd name="T101" fmla="*/ 262 w 262"/>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3">
                    <a:moveTo>
                      <a:pt x="131" y="0"/>
                    </a:moveTo>
                    <a:lnTo>
                      <a:pt x="157" y="2"/>
                    </a:lnTo>
                    <a:lnTo>
                      <a:pt x="181" y="10"/>
                    </a:lnTo>
                    <a:lnTo>
                      <a:pt x="203" y="22"/>
                    </a:lnTo>
                    <a:lnTo>
                      <a:pt x="223" y="37"/>
                    </a:lnTo>
                    <a:lnTo>
                      <a:pt x="240" y="57"/>
                    </a:lnTo>
                    <a:lnTo>
                      <a:pt x="251" y="80"/>
                    </a:lnTo>
                    <a:lnTo>
                      <a:pt x="259" y="105"/>
                    </a:lnTo>
                    <a:lnTo>
                      <a:pt x="262" y="131"/>
                    </a:lnTo>
                    <a:lnTo>
                      <a:pt x="259" y="157"/>
                    </a:lnTo>
                    <a:lnTo>
                      <a:pt x="251" y="182"/>
                    </a:lnTo>
                    <a:lnTo>
                      <a:pt x="240" y="204"/>
                    </a:lnTo>
                    <a:lnTo>
                      <a:pt x="223" y="224"/>
                    </a:lnTo>
                    <a:lnTo>
                      <a:pt x="203" y="239"/>
                    </a:lnTo>
                    <a:lnTo>
                      <a:pt x="181" y="252"/>
                    </a:lnTo>
                    <a:lnTo>
                      <a:pt x="157" y="260"/>
                    </a:lnTo>
                    <a:lnTo>
                      <a:pt x="131" y="263"/>
                    </a:lnTo>
                    <a:lnTo>
                      <a:pt x="105" y="260"/>
                    </a:lnTo>
                    <a:lnTo>
                      <a:pt x="80" y="252"/>
                    </a:lnTo>
                    <a:lnTo>
                      <a:pt x="58" y="239"/>
                    </a:lnTo>
                    <a:lnTo>
                      <a:pt x="39" y="224"/>
                    </a:lnTo>
                    <a:lnTo>
                      <a:pt x="22" y="204"/>
                    </a:lnTo>
                    <a:lnTo>
                      <a:pt x="10" y="182"/>
                    </a:lnTo>
                    <a:lnTo>
                      <a:pt x="3" y="157"/>
                    </a:lnTo>
                    <a:lnTo>
                      <a:pt x="0" y="131"/>
                    </a:lnTo>
                    <a:lnTo>
                      <a:pt x="3" y="105"/>
                    </a:lnTo>
                    <a:lnTo>
                      <a:pt x="10" y="80"/>
                    </a:lnTo>
                    <a:lnTo>
                      <a:pt x="22" y="57"/>
                    </a:lnTo>
                    <a:lnTo>
                      <a:pt x="39" y="37"/>
                    </a:lnTo>
                    <a:lnTo>
                      <a:pt x="58" y="22"/>
                    </a:lnTo>
                    <a:lnTo>
                      <a:pt x="80" y="10"/>
                    </a:lnTo>
                    <a:lnTo>
                      <a:pt x="105" y="2"/>
                    </a:lnTo>
                    <a:lnTo>
                      <a:pt x="131" y="0"/>
                    </a:lnTo>
                    <a:close/>
                    <a:moveTo>
                      <a:pt x="131" y="30"/>
                    </a:moveTo>
                    <a:lnTo>
                      <a:pt x="110" y="32"/>
                    </a:lnTo>
                    <a:lnTo>
                      <a:pt x="91" y="37"/>
                    </a:lnTo>
                    <a:lnTo>
                      <a:pt x="74" y="46"/>
                    </a:lnTo>
                    <a:lnTo>
                      <a:pt x="58" y="58"/>
                    </a:lnTo>
                    <a:lnTo>
                      <a:pt x="45" y="74"/>
                    </a:lnTo>
                    <a:lnTo>
                      <a:pt x="36" y="90"/>
                    </a:lnTo>
                    <a:lnTo>
                      <a:pt x="31" y="110"/>
                    </a:lnTo>
                    <a:lnTo>
                      <a:pt x="28" y="131"/>
                    </a:lnTo>
                    <a:lnTo>
                      <a:pt x="31" y="151"/>
                    </a:lnTo>
                    <a:lnTo>
                      <a:pt x="36" y="170"/>
                    </a:lnTo>
                    <a:lnTo>
                      <a:pt x="45" y="188"/>
                    </a:lnTo>
                    <a:lnTo>
                      <a:pt x="58" y="202"/>
                    </a:lnTo>
                    <a:lnTo>
                      <a:pt x="74" y="215"/>
                    </a:lnTo>
                    <a:lnTo>
                      <a:pt x="91" y="224"/>
                    </a:lnTo>
                    <a:lnTo>
                      <a:pt x="110" y="229"/>
                    </a:lnTo>
                    <a:lnTo>
                      <a:pt x="131" y="232"/>
                    </a:lnTo>
                    <a:lnTo>
                      <a:pt x="152" y="229"/>
                    </a:lnTo>
                    <a:lnTo>
                      <a:pt x="171" y="224"/>
                    </a:lnTo>
                    <a:lnTo>
                      <a:pt x="188" y="215"/>
                    </a:lnTo>
                    <a:lnTo>
                      <a:pt x="203" y="202"/>
                    </a:lnTo>
                    <a:lnTo>
                      <a:pt x="215" y="188"/>
                    </a:lnTo>
                    <a:lnTo>
                      <a:pt x="224" y="170"/>
                    </a:lnTo>
                    <a:lnTo>
                      <a:pt x="229" y="151"/>
                    </a:lnTo>
                    <a:lnTo>
                      <a:pt x="232" y="131"/>
                    </a:lnTo>
                    <a:lnTo>
                      <a:pt x="229" y="110"/>
                    </a:lnTo>
                    <a:lnTo>
                      <a:pt x="224" y="90"/>
                    </a:lnTo>
                    <a:lnTo>
                      <a:pt x="215" y="74"/>
                    </a:lnTo>
                    <a:lnTo>
                      <a:pt x="203" y="58"/>
                    </a:lnTo>
                    <a:lnTo>
                      <a:pt x="188" y="46"/>
                    </a:lnTo>
                    <a:lnTo>
                      <a:pt x="171" y="37"/>
                    </a:lnTo>
                    <a:lnTo>
                      <a:pt x="152" y="32"/>
                    </a:lnTo>
                    <a:lnTo>
                      <a:pt x="131" y="30"/>
                    </a:lnTo>
                    <a:close/>
                  </a:path>
                </a:pathLst>
              </a:custGeom>
              <a:solidFill>
                <a:srgbClr val="FFB73D"/>
              </a:solidFill>
              <a:ln w="9525">
                <a:noFill/>
                <a:round/>
                <a:headEnd/>
                <a:tailEnd/>
              </a:ln>
            </p:spPr>
            <p:txBody>
              <a:bodyPr/>
              <a:lstStyle/>
              <a:p>
                <a:endParaRPr lang="en-US"/>
              </a:p>
            </p:txBody>
          </p:sp>
          <p:sp>
            <p:nvSpPr>
              <p:cNvPr id="604" name="Freeform 168"/>
              <p:cNvSpPr>
                <a:spLocks/>
              </p:cNvSpPr>
              <p:nvPr/>
            </p:nvSpPr>
            <p:spPr bwMode="auto">
              <a:xfrm>
                <a:off x="3861" y="3214"/>
                <a:ext cx="9" cy="10"/>
              </a:xfrm>
              <a:custGeom>
                <a:avLst/>
                <a:gdLst>
                  <a:gd name="T0" fmla="*/ 14 w 28"/>
                  <a:gd name="T1" fmla="*/ 30 h 30"/>
                  <a:gd name="T2" fmla="*/ 8 w 28"/>
                  <a:gd name="T3" fmla="*/ 29 h 30"/>
                  <a:gd name="T4" fmla="*/ 4 w 28"/>
                  <a:gd name="T5" fmla="*/ 26 h 30"/>
                  <a:gd name="T6" fmla="*/ 1 w 28"/>
                  <a:gd name="T7" fmla="*/ 21 h 30"/>
                  <a:gd name="T8" fmla="*/ 0 w 28"/>
                  <a:gd name="T9" fmla="*/ 16 h 30"/>
                  <a:gd name="T10" fmla="*/ 1 w 28"/>
                  <a:gd name="T11" fmla="*/ 9 h 30"/>
                  <a:gd name="T12" fmla="*/ 4 w 28"/>
                  <a:gd name="T13" fmla="*/ 4 h 30"/>
                  <a:gd name="T14" fmla="*/ 8 w 28"/>
                  <a:gd name="T15" fmla="*/ 1 h 30"/>
                  <a:gd name="T16" fmla="*/ 14 w 28"/>
                  <a:gd name="T17" fmla="*/ 0 h 30"/>
                  <a:gd name="T18" fmla="*/ 19 w 28"/>
                  <a:gd name="T19" fmla="*/ 1 h 30"/>
                  <a:gd name="T20" fmla="*/ 24 w 28"/>
                  <a:gd name="T21" fmla="*/ 4 h 30"/>
                  <a:gd name="T22" fmla="*/ 27 w 28"/>
                  <a:gd name="T23" fmla="*/ 9 h 30"/>
                  <a:gd name="T24" fmla="*/ 28 w 28"/>
                  <a:gd name="T25" fmla="*/ 16 h 30"/>
                  <a:gd name="T26" fmla="*/ 27 w 28"/>
                  <a:gd name="T27" fmla="*/ 21 h 30"/>
                  <a:gd name="T28" fmla="*/ 24 w 28"/>
                  <a:gd name="T29" fmla="*/ 26 h 30"/>
                  <a:gd name="T30" fmla="*/ 19 w 28"/>
                  <a:gd name="T31" fmla="*/ 29 h 30"/>
                  <a:gd name="T32" fmla="*/ 14 w 2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14" y="30"/>
                    </a:moveTo>
                    <a:lnTo>
                      <a:pt x="8" y="29"/>
                    </a:lnTo>
                    <a:lnTo>
                      <a:pt x="4" y="26"/>
                    </a:lnTo>
                    <a:lnTo>
                      <a:pt x="1" y="21"/>
                    </a:lnTo>
                    <a:lnTo>
                      <a:pt x="0" y="16"/>
                    </a:lnTo>
                    <a:lnTo>
                      <a:pt x="1" y="9"/>
                    </a:lnTo>
                    <a:lnTo>
                      <a:pt x="4" y="4"/>
                    </a:lnTo>
                    <a:lnTo>
                      <a:pt x="8" y="1"/>
                    </a:lnTo>
                    <a:lnTo>
                      <a:pt x="14" y="0"/>
                    </a:lnTo>
                    <a:lnTo>
                      <a:pt x="19" y="1"/>
                    </a:lnTo>
                    <a:lnTo>
                      <a:pt x="24" y="4"/>
                    </a:lnTo>
                    <a:lnTo>
                      <a:pt x="27" y="9"/>
                    </a:lnTo>
                    <a:lnTo>
                      <a:pt x="28" y="16"/>
                    </a:lnTo>
                    <a:lnTo>
                      <a:pt x="27" y="21"/>
                    </a:lnTo>
                    <a:lnTo>
                      <a:pt x="24" y="26"/>
                    </a:lnTo>
                    <a:lnTo>
                      <a:pt x="19" y="29"/>
                    </a:lnTo>
                    <a:lnTo>
                      <a:pt x="14" y="30"/>
                    </a:lnTo>
                    <a:close/>
                  </a:path>
                </a:pathLst>
              </a:custGeom>
              <a:solidFill>
                <a:srgbClr val="FFB73D"/>
              </a:solidFill>
              <a:ln w="9525">
                <a:noFill/>
                <a:round/>
                <a:headEnd/>
                <a:tailEnd/>
              </a:ln>
            </p:spPr>
            <p:txBody>
              <a:bodyPr/>
              <a:lstStyle/>
              <a:p>
                <a:endParaRPr lang="en-US"/>
              </a:p>
            </p:txBody>
          </p:sp>
          <p:sp>
            <p:nvSpPr>
              <p:cNvPr id="605" name="Freeform 169"/>
              <p:cNvSpPr>
                <a:spLocks/>
              </p:cNvSpPr>
              <p:nvPr/>
            </p:nvSpPr>
            <p:spPr bwMode="auto">
              <a:xfrm>
                <a:off x="3824" y="3180"/>
                <a:ext cx="32" cy="37"/>
              </a:xfrm>
              <a:custGeom>
                <a:avLst/>
                <a:gdLst>
                  <a:gd name="T0" fmla="*/ 95 w 96"/>
                  <a:gd name="T1" fmla="*/ 3 h 111"/>
                  <a:gd name="T2" fmla="*/ 96 w 96"/>
                  <a:gd name="T3" fmla="*/ 8 h 111"/>
                  <a:gd name="T4" fmla="*/ 92 w 96"/>
                  <a:gd name="T5" fmla="*/ 12 h 111"/>
                  <a:gd name="T6" fmla="*/ 84 w 96"/>
                  <a:gd name="T7" fmla="*/ 16 h 111"/>
                  <a:gd name="T8" fmla="*/ 75 w 96"/>
                  <a:gd name="T9" fmla="*/ 20 h 111"/>
                  <a:gd name="T10" fmla="*/ 63 w 96"/>
                  <a:gd name="T11" fmla="*/ 24 h 111"/>
                  <a:gd name="T12" fmla="*/ 53 w 96"/>
                  <a:gd name="T13" fmla="*/ 29 h 111"/>
                  <a:gd name="T14" fmla="*/ 43 w 96"/>
                  <a:gd name="T15" fmla="*/ 35 h 111"/>
                  <a:gd name="T16" fmla="*/ 35 w 96"/>
                  <a:gd name="T17" fmla="*/ 45 h 111"/>
                  <a:gd name="T18" fmla="*/ 22 w 96"/>
                  <a:gd name="T19" fmla="*/ 68 h 111"/>
                  <a:gd name="T20" fmla="*/ 14 w 96"/>
                  <a:gd name="T21" fmla="*/ 91 h 111"/>
                  <a:gd name="T22" fmla="*/ 8 w 96"/>
                  <a:gd name="T23" fmla="*/ 109 h 111"/>
                  <a:gd name="T24" fmla="*/ 4 w 96"/>
                  <a:gd name="T25" fmla="*/ 111 h 111"/>
                  <a:gd name="T26" fmla="*/ 0 w 96"/>
                  <a:gd name="T27" fmla="*/ 99 h 111"/>
                  <a:gd name="T28" fmla="*/ 1 w 96"/>
                  <a:gd name="T29" fmla="*/ 85 h 111"/>
                  <a:gd name="T30" fmla="*/ 6 w 96"/>
                  <a:gd name="T31" fmla="*/ 68 h 111"/>
                  <a:gd name="T32" fmla="*/ 12 w 96"/>
                  <a:gd name="T33" fmla="*/ 51 h 111"/>
                  <a:gd name="T34" fmla="*/ 17 w 96"/>
                  <a:gd name="T35" fmla="*/ 43 h 111"/>
                  <a:gd name="T36" fmla="*/ 26 w 96"/>
                  <a:gd name="T37" fmla="*/ 33 h 111"/>
                  <a:gd name="T38" fmla="*/ 37 w 96"/>
                  <a:gd name="T39" fmla="*/ 24 h 111"/>
                  <a:gd name="T40" fmla="*/ 52 w 96"/>
                  <a:gd name="T41" fmla="*/ 15 h 111"/>
                  <a:gd name="T42" fmla="*/ 65 w 96"/>
                  <a:gd name="T43" fmla="*/ 7 h 111"/>
                  <a:gd name="T44" fmla="*/ 78 w 96"/>
                  <a:gd name="T45" fmla="*/ 2 h 111"/>
                  <a:gd name="T46" fmla="*/ 88 w 96"/>
                  <a:gd name="T47" fmla="*/ 0 h 111"/>
                  <a:gd name="T48" fmla="*/ 95 w 96"/>
                  <a:gd name="T49" fmla="*/ 3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1"/>
                  <a:gd name="T77" fmla="*/ 96 w 96"/>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1">
                    <a:moveTo>
                      <a:pt x="95" y="3"/>
                    </a:moveTo>
                    <a:lnTo>
                      <a:pt x="96" y="8"/>
                    </a:lnTo>
                    <a:lnTo>
                      <a:pt x="92" y="12"/>
                    </a:lnTo>
                    <a:lnTo>
                      <a:pt x="84" y="16"/>
                    </a:lnTo>
                    <a:lnTo>
                      <a:pt x="75" y="20"/>
                    </a:lnTo>
                    <a:lnTo>
                      <a:pt x="63" y="24"/>
                    </a:lnTo>
                    <a:lnTo>
                      <a:pt x="53" y="29"/>
                    </a:lnTo>
                    <a:lnTo>
                      <a:pt x="43" y="35"/>
                    </a:lnTo>
                    <a:lnTo>
                      <a:pt x="35" y="45"/>
                    </a:lnTo>
                    <a:lnTo>
                      <a:pt x="22" y="68"/>
                    </a:lnTo>
                    <a:lnTo>
                      <a:pt x="14" y="91"/>
                    </a:lnTo>
                    <a:lnTo>
                      <a:pt x="8" y="109"/>
                    </a:lnTo>
                    <a:lnTo>
                      <a:pt x="4" y="111"/>
                    </a:lnTo>
                    <a:lnTo>
                      <a:pt x="0" y="99"/>
                    </a:lnTo>
                    <a:lnTo>
                      <a:pt x="1" y="85"/>
                    </a:lnTo>
                    <a:lnTo>
                      <a:pt x="6" y="68"/>
                    </a:lnTo>
                    <a:lnTo>
                      <a:pt x="12" y="51"/>
                    </a:lnTo>
                    <a:lnTo>
                      <a:pt x="17" y="43"/>
                    </a:lnTo>
                    <a:lnTo>
                      <a:pt x="26" y="33"/>
                    </a:lnTo>
                    <a:lnTo>
                      <a:pt x="37" y="24"/>
                    </a:lnTo>
                    <a:lnTo>
                      <a:pt x="52" y="15"/>
                    </a:lnTo>
                    <a:lnTo>
                      <a:pt x="65" y="7"/>
                    </a:lnTo>
                    <a:lnTo>
                      <a:pt x="78" y="2"/>
                    </a:lnTo>
                    <a:lnTo>
                      <a:pt x="88" y="0"/>
                    </a:lnTo>
                    <a:lnTo>
                      <a:pt x="95" y="3"/>
                    </a:lnTo>
                    <a:close/>
                  </a:path>
                </a:pathLst>
              </a:custGeom>
              <a:solidFill>
                <a:srgbClr val="FFFF00"/>
              </a:solidFill>
              <a:ln w="9525">
                <a:noFill/>
                <a:round/>
                <a:headEnd/>
                <a:tailEnd/>
              </a:ln>
            </p:spPr>
            <p:txBody>
              <a:bodyPr/>
              <a:lstStyle/>
              <a:p>
                <a:endParaRPr lang="en-US"/>
              </a:p>
            </p:txBody>
          </p:sp>
          <p:sp>
            <p:nvSpPr>
              <p:cNvPr id="606" name="Freeform 170"/>
              <p:cNvSpPr>
                <a:spLocks/>
              </p:cNvSpPr>
              <p:nvPr/>
            </p:nvSpPr>
            <p:spPr bwMode="auto">
              <a:xfrm>
                <a:off x="3876" y="3236"/>
                <a:ext cx="24" cy="22"/>
              </a:xfrm>
              <a:custGeom>
                <a:avLst/>
                <a:gdLst>
                  <a:gd name="T0" fmla="*/ 2 w 73"/>
                  <a:gd name="T1" fmla="*/ 62 h 66"/>
                  <a:gd name="T2" fmla="*/ 7 w 73"/>
                  <a:gd name="T3" fmla="*/ 66 h 66"/>
                  <a:gd name="T4" fmla="*/ 15 w 73"/>
                  <a:gd name="T5" fmla="*/ 65 h 66"/>
                  <a:gd name="T6" fmla="*/ 22 w 73"/>
                  <a:gd name="T7" fmla="*/ 62 h 66"/>
                  <a:gd name="T8" fmla="*/ 33 w 73"/>
                  <a:gd name="T9" fmla="*/ 57 h 66"/>
                  <a:gd name="T10" fmla="*/ 42 w 73"/>
                  <a:gd name="T11" fmla="*/ 49 h 66"/>
                  <a:gd name="T12" fmla="*/ 50 w 73"/>
                  <a:gd name="T13" fmla="*/ 42 h 66"/>
                  <a:gd name="T14" fmla="*/ 57 w 73"/>
                  <a:gd name="T15" fmla="*/ 34 h 66"/>
                  <a:gd name="T16" fmla="*/ 63 w 73"/>
                  <a:gd name="T17" fmla="*/ 26 h 66"/>
                  <a:gd name="T18" fmla="*/ 69 w 73"/>
                  <a:gd name="T19" fmla="*/ 13 h 66"/>
                  <a:gd name="T20" fmla="*/ 73 w 73"/>
                  <a:gd name="T21" fmla="*/ 4 h 66"/>
                  <a:gd name="T22" fmla="*/ 72 w 73"/>
                  <a:gd name="T23" fmla="*/ 0 h 66"/>
                  <a:gd name="T24" fmla="*/ 64 w 73"/>
                  <a:gd name="T25" fmla="*/ 3 h 66"/>
                  <a:gd name="T26" fmla="*/ 59 w 73"/>
                  <a:gd name="T27" fmla="*/ 7 h 66"/>
                  <a:gd name="T28" fmla="*/ 55 w 73"/>
                  <a:gd name="T29" fmla="*/ 12 h 66"/>
                  <a:gd name="T30" fmla="*/ 50 w 73"/>
                  <a:gd name="T31" fmla="*/ 17 h 66"/>
                  <a:gd name="T32" fmla="*/ 44 w 73"/>
                  <a:gd name="T33" fmla="*/ 23 h 66"/>
                  <a:gd name="T34" fmla="*/ 41 w 73"/>
                  <a:gd name="T35" fmla="*/ 29 h 66"/>
                  <a:gd name="T36" fmla="*/ 35 w 73"/>
                  <a:gd name="T37" fmla="*/ 35 h 66"/>
                  <a:gd name="T38" fmla="*/ 30 w 73"/>
                  <a:gd name="T39" fmla="*/ 40 h 66"/>
                  <a:gd name="T40" fmla="*/ 25 w 73"/>
                  <a:gd name="T41" fmla="*/ 46 h 66"/>
                  <a:gd name="T42" fmla="*/ 15 w 73"/>
                  <a:gd name="T43" fmla="*/ 51 h 66"/>
                  <a:gd name="T44" fmla="*/ 6 w 73"/>
                  <a:gd name="T45" fmla="*/ 53 h 66"/>
                  <a:gd name="T46" fmla="*/ 0 w 73"/>
                  <a:gd name="T47" fmla="*/ 56 h 66"/>
                  <a:gd name="T48" fmla="*/ 2 w 73"/>
                  <a:gd name="T49" fmla="*/ 62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6"/>
                  <a:gd name="T77" fmla="*/ 73 w 73"/>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6">
                    <a:moveTo>
                      <a:pt x="2" y="62"/>
                    </a:moveTo>
                    <a:lnTo>
                      <a:pt x="7" y="66"/>
                    </a:lnTo>
                    <a:lnTo>
                      <a:pt x="15" y="65"/>
                    </a:lnTo>
                    <a:lnTo>
                      <a:pt x="22" y="62"/>
                    </a:lnTo>
                    <a:lnTo>
                      <a:pt x="33" y="57"/>
                    </a:lnTo>
                    <a:lnTo>
                      <a:pt x="42" y="49"/>
                    </a:lnTo>
                    <a:lnTo>
                      <a:pt x="50" y="42"/>
                    </a:lnTo>
                    <a:lnTo>
                      <a:pt x="57" y="34"/>
                    </a:lnTo>
                    <a:lnTo>
                      <a:pt x="63" y="26"/>
                    </a:lnTo>
                    <a:lnTo>
                      <a:pt x="69" y="13"/>
                    </a:lnTo>
                    <a:lnTo>
                      <a:pt x="73" y="4"/>
                    </a:lnTo>
                    <a:lnTo>
                      <a:pt x="72" y="0"/>
                    </a:lnTo>
                    <a:lnTo>
                      <a:pt x="64" y="3"/>
                    </a:lnTo>
                    <a:lnTo>
                      <a:pt x="59" y="7"/>
                    </a:lnTo>
                    <a:lnTo>
                      <a:pt x="55" y="12"/>
                    </a:lnTo>
                    <a:lnTo>
                      <a:pt x="50" y="17"/>
                    </a:lnTo>
                    <a:lnTo>
                      <a:pt x="44" y="23"/>
                    </a:lnTo>
                    <a:lnTo>
                      <a:pt x="41" y="29"/>
                    </a:lnTo>
                    <a:lnTo>
                      <a:pt x="35" y="35"/>
                    </a:lnTo>
                    <a:lnTo>
                      <a:pt x="30" y="40"/>
                    </a:lnTo>
                    <a:lnTo>
                      <a:pt x="25" y="46"/>
                    </a:lnTo>
                    <a:lnTo>
                      <a:pt x="15" y="51"/>
                    </a:lnTo>
                    <a:lnTo>
                      <a:pt x="6" y="53"/>
                    </a:lnTo>
                    <a:lnTo>
                      <a:pt x="0" y="56"/>
                    </a:lnTo>
                    <a:lnTo>
                      <a:pt x="2" y="62"/>
                    </a:lnTo>
                    <a:close/>
                  </a:path>
                </a:pathLst>
              </a:custGeom>
              <a:solidFill>
                <a:srgbClr val="FF7F00"/>
              </a:solidFill>
              <a:ln w="9525">
                <a:noFill/>
                <a:round/>
                <a:headEnd/>
                <a:tailEnd/>
              </a:ln>
            </p:spPr>
            <p:txBody>
              <a:bodyPr/>
              <a:lstStyle/>
              <a:p>
                <a:endParaRPr lang="en-US"/>
              </a:p>
            </p:txBody>
          </p:sp>
          <p:sp>
            <p:nvSpPr>
              <p:cNvPr id="607" name="Freeform 171"/>
              <p:cNvSpPr>
                <a:spLocks noEditPoints="1"/>
              </p:cNvSpPr>
              <p:nvPr/>
            </p:nvSpPr>
            <p:spPr bwMode="auto">
              <a:xfrm>
                <a:off x="3662" y="3475"/>
                <a:ext cx="85" cy="87"/>
              </a:xfrm>
              <a:custGeom>
                <a:avLst/>
                <a:gdLst>
                  <a:gd name="T0" fmla="*/ 152 w 254"/>
                  <a:gd name="T1" fmla="*/ 2 h 259"/>
                  <a:gd name="T2" fmla="*/ 197 w 254"/>
                  <a:gd name="T3" fmla="*/ 22 h 259"/>
                  <a:gd name="T4" fmla="*/ 232 w 254"/>
                  <a:gd name="T5" fmla="*/ 57 h 259"/>
                  <a:gd name="T6" fmla="*/ 251 w 254"/>
                  <a:gd name="T7" fmla="*/ 103 h 259"/>
                  <a:gd name="T8" fmla="*/ 251 w 254"/>
                  <a:gd name="T9" fmla="*/ 155 h 259"/>
                  <a:gd name="T10" fmla="*/ 232 w 254"/>
                  <a:gd name="T11" fmla="*/ 200 h 259"/>
                  <a:gd name="T12" fmla="*/ 197 w 254"/>
                  <a:gd name="T13" fmla="*/ 237 h 259"/>
                  <a:gd name="T14" fmla="*/ 152 w 254"/>
                  <a:gd name="T15" fmla="*/ 256 h 259"/>
                  <a:gd name="T16" fmla="*/ 101 w 254"/>
                  <a:gd name="T17" fmla="*/ 256 h 259"/>
                  <a:gd name="T18" fmla="*/ 56 w 254"/>
                  <a:gd name="T19" fmla="*/ 237 h 259"/>
                  <a:gd name="T20" fmla="*/ 22 w 254"/>
                  <a:gd name="T21" fmla="*/ 200 h 259"/>
                  <a:gd name="T22" fmla="*/ 3 w 254"/>
                  <a:gd name="T23" fmla="*/ 155 h 259"/>
                  <a:gd name="T24" fmla="*/ 3 w 254"/>
                  <a:gd name="T25" fmla="*/ 103 h 259"/>
                  <a:gd name="T26" fmla="*/ 22 w 254"/>
                  <a:gd name="T27" fmla="*/ 57 h 259"/>
                  <a:gd name="T28" fmla="*/ 56 w 254"/>
                  <a:gd name="T29" fmla="*/ 22 h 259"/>
                  <a:gd name="T30" fmla="*/ 101 w 254"/>
                  <a:gd name="T31" fmla="*/ 2 h 259"/>
                  <a:gd name="T32" fmla="*/ 126 w 254"/>
                  <a:gd name="T33" fmla="*/ 0 h 259"/>
                  <a:gd name="T34" fmla="*/ 102 w 254"/>
                  <a:gd name="T35" fmla="*/ 14 h 259"/>
                  <a:gd name="T36" fmla="*/ 61 w 254"/>
                  <a:gd name="T37" fmla="*/ 32 h 259"/>
                  <a:gd name="T38" fmla="*/ 30 w 254"/>
                  <a:gd name="T39" fmla="*/ 64 h 259"/>
                  <a:gd name="T40" fmla="*/ 13 w 254"/>
                  <a:gd name="T41" fmla="*/ 106 h 259"/>
                  <a:gd name="T42" fmla="*/ 13 w 254"/>
                  <a:gd name="T43" fmla="*/ 152 h 259"/>
                  <a:gd name="T44" fmla="*/ 30 w 254"/>
                  <a:gd name="T45" fmla="*/ 194 h 259"/>
                  <a:gd name="T46" fmla="*/ 61 w 254"/>
                  <a:gd name="T47" fmla="*/ 225 h 259"/>
                  <a:gd name="T48" fmla="*/ 102 w 254"/>
                  <a:gd name="T49" fmla="*/ 242 h 259"/>
                  <a:gd name="T50" fmla="*/ 149 w 254"/>
                  <a:gd name="T51" fmla="*/ 242 h 259"/>
                  <a:gd name="T52" fmla="*/ 190 w 254"/>
                  <a:gd name="T53" fmla="*/ 225 h 259"/>
                  <a:gd name="T54" fmla="*/ 222 w 254"/>
                  <a:gd name="T55" fmla="*/ 194 h 259"/>
                  <a:gd name="T56" fmla="*/ 240 w 254"/>
                  <a:gd name="T57" fmla="*/ 152 h 259"/>
                  <a:gd name="T58" fmla="*/ 240 w 254"/>
                  <a:gd name="T59" fmla="*/ 106 h 259"/>
                  <a:gd name="T60" fmla="*/ 222 w 254"/>
                  <a:gd name="T61" fmla="*/ 64 h 259"/>
                  <a:gd name="T62" fmla="*/ 190 w 254"/>
                  <a:gd name="T63" fmla="*/ 32 h 259"/>
                  <a:gd name="T64" fmla="*/ 149 w 254"/>
                  <a:gd name="T65" fmla="*/ 14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59"/>
                  <a:gd name="T101" fmla="*/ 254 w 254"/>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59">
                    <a:moveTo>
                      <a:pt x="126" y="0"/>
                    </a:moveTo>
                    <a:lnTo>
                      <a:pt x="152" y="2"/>
                    </a:lnTo>
                    <a:lnTo>
                      <a:pt x="176" y="10"/>
                    </a:lnTo>
                    <a:lnTo>
                      <a:pt x="197" y="22"/>
                    </a:lnTo>
                    <a:lnTo>
                      <a:pt x="216" y="37"/>
                    </a:lnTo>
                    <a:lnTo>
                      <a:pt x="232" y="57"/>
                    </a:lnTo>
                    <a:lnTo>
                      <a:pt x="244" y="79"/>
                    </a:lnTo>
                    <a:lnTo>
                      <a:pt x="251" y="103"/>
                    </a:lnTo>
                    <a:lnTo>
                      <a:pt x="254" y="129"/>
                    </a:lnTo>
                    <a:lnTo>
                      <a:pt x="251" y="155"/>
                    </a:lnTo>
                    <a:lnTo>
                      <a:pt x="244" y="178"/>
                    </a:lnTo>
                    <a:lnTo>
                      <a:pt x="232" y="200"/>
                    </a:lnTo>
                    <a:lnTo>
                      <a:pt x="216" y="220"/>
                    </a:lnTo>
                    <a:lnTo>
                      <a:pt x="197" y="237"/>
                    </a:lnTo>
                    <a:lnTo>
                      <a:pt x="176" y="248"/>
                    </a:lnTo>
                    <a:lnTo>
                      <a:pt x="152" y="256"/>
                    </a:lnTo>
                    <a:lnTo>
                      <a:pt x="126" y="259"/>
                    </a:lnTo>
                    <a:lnTo>
                      <a:pt x="101" y="256"/>
                    </a:lnTo>
                    <a:lnTo>
                      <a:pt x="76" y="248"/>
                    </a:lnTo>
                    <a:lnTo>
                      <a:pt x="56" y="237"/>
                    </a:lnTo>
                    <a:lnTo>
                      <a:pt x="37" y="220"/>
                    </a:lnTo>
                    <a:lnTo>
                      <a:pt x="22" y="200"/>
                    </a:lnTo>
                    <a:lnTo>
                      <a:pt x="10" y="178"/>
                    </a:lnTo>
                    <a:lnTo>
                      <a:pt x="3" y="155"/>
                    </a:lnTo>
                    <a:lnTo>
                      <a:pt x="0" y="129"/>
                    </a:lnTo>
                    <a:lnTo>
                      <a:pt x="3" y="103"/>
                    </a:lnTo>
                    <a:lnTo>
                      <a:pt x="10" y="79"/>
                    </a:lnTo>
                    <a:lnTo>
                      <a:pt x="22" y="57"/>
                    </a:lnTo>
                    <a:lnTo>
                      <a:pt x="37" y="37"/>
                    </a:lnTo>
                    <a:lnTo>
                      <a:pt x="56" y="22"/>
                    </a:lnTo>
                    <a:lnTo>
                      <a:pt x="76" y="10"/>
                    </a:lnTo>
                    <a:lnTo>
                      <a:pt x="101" y="2"/>
                    </a:lnTo>
                    <a:lnTo>
                      <a:pt x="126" y="0"/>
                    </a:lnTo>
                    <a:close/>
                    <a:moveTo>
                      <a:pt x="126" y="11"/>
                    </a:moveTo>
                    <a:lnTo>
                      <a:pt x="102" y="14"/>
                    </a:lnTo>
                    <a:lnTo>
                      <a:pt x="80" y="20"/>
                    </a:lnTo>
                    <a:lnTo>
                      <a:pt x="61" y="32"/>
                    </a:lnTo>
                    <a:lnTo>
                      <a:pt x="44" y="46"/>
                    </a:lnTo>
                    <a:lnTo>
                      <a:pt x="30" y="64"/>
                    </a:lnTo>
                    <a:lnTo>
                      <a:pt x="19" y="84"/>
                    </a:lnTo>
                    <a:lnTo>
                      <a:pt x="13" y="106"/>
                    </a:lnTo>
                    <a:lnTo>
                      <a:pt x="10" y="129"/>
                    </a:lnTo>
                    <a:lnTo>
                      <a:pt x="13" y="152"/>
                    </a:lnTo>
                    <a:lnTo>
                      <a:pt x="19" y="174"/>
                    </a:lnTo>
                    <a:lnTo>
                      <a:pt x="30" y="194"/>
                    </a:lnTo>
                    <a:lnTo>
                      <a:pt x="44" y="211"/>
                    </a:lnTo>
                    <a:lnTo>
                      <a:pt x="61" y="225"/>
                    </a:lnTo>
                    <a:lnTo>
                      <a:pt x="80" y="235"/>
                    </a:lnTo>
                    <a:lnTo>
                      <a:pt x="102" y="242"/>
                    </a:lnTo>
                    <a:lnTo>
                      <a:pt x="126" y="244"/>
                    </a:lnTo>
                    <a:lnTo>
                      <a:pt x="149" y="242"/>
                    </a:lnTo>
                    <a:lnTo>
                      <a:pt x="171" y="235"/>
                    </a:lnTo>
                    <a:lnTo>
                      <a:pt x="190" y="225"/>
                    </a:lnTo>
                    <a:lnTo>
                      <a:pt x="207" y="211"/>
                    </a:lnTo>
                    <a:lnTo>
                      <a:pt x="222" y="194"/>
                    </a:lnTo>
                    <a:lnTo>
                      <a:pt x="233" y="174"/>
                    </a:lnTo>
                    <a:lnTo>
                      <a:pt x="240" y="152"/>
                    </a:lnTo>
                    <a:lnTo>
                      <a:pt x="242" y="129"/>
                    </a:lnTo>
                    <a:lnTo>
                      <a:pt x="240" y="106"/>
                    </a:lnTo>
                    <a:lnTo>
                      <a:pt x="233" y="84"/>
                    </a:lnTo>
                    <a:lnTo>
                      <a:pt x="222" y="64"/>
                    </a:lnTo>
                    <a:lnTo>
                      <a:pt x="207" y="46"/>
                    </a:lnTo>
                    <a:lnTo>
                      <a:pt x="190" y="32"/>
                    </a:lnTo>
                    <a:lnTo>
                      <a:pt x="171" y="20"/>
                    </a:lnTo>
                    <a:lnTo>
                      <a:pt x="149" y="14"/>
                    </a:lnTo>
                    <a:lnTo>
                      <a:pt x="126" y="11"/>
                    </a:lnTo>
                    <a:close/>
                  </a:path>
                </a:pathLst>
              </a:custGeom>
              <a:solidFill>
                <a:srgbClr val="000000"/>
              </a:solidFill>
              <a:ln w="9525">
                <a:noFill/>
                <a:round/>
                <a:headEnd/>
                <a:tailEnd/>
              </a:ln>
            </p:spPr>
            <p:txBody>
              <a:bodyPr/>
              <a:lstStyle/>
              <a:p>
                <a:endParaRPr lang="en-US"/>
              </a:p>
            </p:txBody>
          </p:sp>
        </p:grpSp>
        <p:pic>
          <p:nvPicPr>
            <p:cNvPr id="6" name="Picture 173" descr="j0127260"/>
            <p:cNvPicPr>
              <a:picLocks noChangeAspect="1" noChangeArrowheads="1"/>
            </p:cNvPicPr>
            <p:nvPr/>
          </p:nvPicPr>
          <p:blipFill>
            <a:blip r:embed="rId2"/>
            <a:srcRect/>
            <a:stretch>
              <a:fillRect/>
            </a:stretch>
          </p:blipFill>
          <p:spPr bwMode="auto">
            <a:xfrm>
              <a:off x="3121025" y="1484313"/>
              <a:ext cx="982663" cy="1065212"/>
            </a:xfrm>
            <a:prstGeom prst="rect">
              <a:avLst/>
            </a:prstGeom>
            <a:noFill/>
            <a:ln w="9525">
              <a:noFill/>
              <a:miter lim="800000"/>
              <a:headEnd/>
              <a:tailEnd/>
            </a:ln>
          </p:spPr>
        </p:pic>
        <p:pic>
          <p:nvPicPr>
            <p:cNvPr id="7" name="Picture 174" descr="PE03727_"/>
            <p:cNvPicPr>
              <a:picLocks noChangeAspect="1" noChangeArrowheads="1"/>
            </p:cNvPicPr>
            <p:nvPr/>
          </p:nvPicPr>
          <p:blipFill>
            <a:blip r:embed="rId3"/>
            <a:srcRect/>
            <a:stretch>
              <a:fillRect/>
            </a:stretch>
          </p:blipFill>
          <p:spPr bwMode="auto">
            <a:xfrm flipH="1">
              <a:off x="4810125" y="3898900"/>
              <a:ext cx="614363" cy="917575"/>
            </a:xfrm>
            <a:prstGeom prst="rect">
              <a:avLst/>
            </a:prstGeom>
            <a:noFill/>
            <a:ln w="9525">
              <a:noFill/>
              <a:miter lim="800000"/>
              <a:headEnd/>
              <a:tailEnd/>
            </a:ln>
          </p:spPr>
        </p:pic>
        <p:pic>
          <p:nvPicPr>
            <p:cNvPr id="8" name="Picture 175" descr="j0127285"/>
            <p:cNvPicPr>
              <a:picLocks noChangeAspect="1" noChangeArrowheads="1"/>
            </p:cNvPicPr>
            <p:nvPr/>
          </p:nvPicPr>
          <p:blipFill>
            <a:blip r:embed="rId4"/>
            <a:srcRect/>
            <a:stretch>
              <a:fillRect/>
            </a:stretch>
          </p:blipFill>
          <p:spPr bwMode="auto">
            <a:xfrm>
              <a:off x="3446463" y="5186363"/>
              <a:ext cx="600075" cy="661987"/>
            </a:xfrm>
            <a:prstGeom prst="rect">
              <a:avLst/>
            </a:prstGeom>
            <a:noFill/>
            <a:ln w="9525">
              <a:noFill/>
              <a:miter lim="800000"/>
              <a:headEnd/>
              <a:tailEnd/>
            </a:ln>
          </p:spPr>
        </p:pic>
        <p:grpSp>
          <p:nvGrpSpPr>
            <p:cNvPr id="9" name="Group 176"/>
            <p:cNvGrpSpPr>
              <a:grpSpLocks/>
            </p:cNvGrpSpPr>
            <p:nvPr/>
          </p:nvGrpSpPr>
          <p:grpSpPr bwMode="auto">
            <a:xfrm>
              <a:off x="5232404" y="3906858"/>
              <a:ext cx="930276" cy="869955"/>
              <a:chOff x="3320" y="2983"/>
              <a:chExt cx="752" cy="778"/>
            </a:xfrm>
          </p:grpSpPr>
          <p:sp>
            <p:nvSpPr>
              <p:cNvPr id="274" name="Freeform 177"/>
              <p:cNvSpPr>
                <a:spLocks/>
              </p:cNvSpPr>
              <p:nvPr/>
            </p:nvSpPr>
            <p:spPr bwMode="auto">
              <a:xfrm>
                <a:off x="3448" y="3035"/>
                <a:ext cx="496" cy="88"/>
              </a:xfrm>
              <a:custGeom>
                <a:avLst/>
                <a:gdLst>
                  <a:gd name="T0" fmla="*/ 1488 w 1488"/>
                  <a:gd name="T1" fmla="*/ 264 h 264"/>
                  <a:gd name="T2" fmla="*/ 0 w 1488"/>
                  <a:gd name="T3" fmla="*/ 264 h 264"/>
                  <a:gd name="T4" fmla="*/ 38 w 1488"/>
                  <a:gd name="T5" fmla="*/ 235 h 264"/>
                  <a:gd name="T6" fmla="*/ 78 w 1488"/>
                  <a:gd name="T7" fmla="*/ 206 h 264"/>
                  <a:gd name="T8" fmla="*/ 118 w 1488"/>
                  <a:gd name="T9" fmla="*/ 179 h 264"/>
                  <a:gd name="T10" fmla="*/ 161 w 1488"/>
                  <a:gd name="T11" fmla="*/ 154 h 264"/>
                  <a:gd name="T12" fmla="*/ 204 w 1488"/>
                  <a:gd name="T13" fmla="*/ 130 h 264"/>
                  <a:gd name="T14" fmla="*/ 249 w 1488"/>
                  <a:gd name="T15" fmla="*/ 109 h 264"/>
                  <a:gd name="T16" fmla="*/ 294 w 1488"/>
                  <a:gd name="T17" fmla="*/ 88 h 264"/>
                  <a:gd name="T18" fmla="*/ 341 w 1488"/>
                  <a:gd name="T19" fmla="*/ 70 h 264"/>
                  <a:gd name="T20" fmla="*/ 388 w 1488"/>
                  <a:gd name="T21" fmla="*/ 55 h 264"/>
                  <a:gd name="T22" fmla="*/ 437 w 1488"/>
                  <a:gd name="T23" fmla="*/ 40 h 264"/>
                  <a:gd name="T24" fmla="*/ 486 w 1488"/>
                  <a:gd name="T25" fmla="*/ 29 h 264"/>
                  <a:gd name="T26" fmla="*/ 537 w 1488"/>
                  <a:gd name="T27" fmla="*/ 18 h 264"/>
                  <a:gd name="T28" fmla="*/ 587 w 1488"/>
                  <a:gd name="T29" fmla="*/ 11 h 264"/>
                  <a:gd name="T30" fmla="*/ 639 w 1488"/>
                  <a:gd name="T31" fmla="*/ 5 h 264"/>
                  <a:gd name="T32" fmla="*/ 691 w 1488"/>
                  <a:gd name="T33" fmla="*/ 1 h 264"/>
                  <a:gd name="T34" fmla="*/ 744 w 1488"/>
                  <a:gd name="T35" fmla="*/ 0 h 264"/>
                  <a:gd name="T36" fmla="*/ 797 w 1488"/>
                  <a:gd name="T37" fmla="*/ 1 h 264"/>
                  <a:gd name="T38" fmla="*/ 849 w 1488"/>
                  <a:gd name="T39" fmla="*/ 5 h 264"/>
                  <a:gd name="T40" fmla="*/ 901 w 1488"/>
                  <a:gd name="T41" fmla="*/ 11 h 264"/>
                  <a:gd name="T42" fmla="*/ 951 w 1488"/>
                  <a:gd name="T43" fmla="*/ 18 h 264"/>
                  <a:gd name="T44" fmla="*/ 1002 w 1488"/>
                  <a:gd name="T45" fmla="*/ 29 h 264"/>
                  <a:gd name="T46" fmla="*/ 1051 w 1488"/>
                  <a:gd name="T47" fmla="*/ 40 h 264"/>
                  <a:gd name="T48" fmla="*/ 1100 w 1488"/>
                  <a:gd name="T49" fmla="*/ 55 h 264"/>
                  <a:gd name="T50" fmla="*/ 1147 w 1488"/>
                  <a:gd name="T51" fmla="*/ 70 h 264"/>
                  <a:gd name="T52" fmla="*/ 1194 w 1488"/>
                  <a:gd name="T53" fmla="*/ 88 h 264"/>
                  <a:gd name="T54" fmla="*/ 1239 w 1488"/>
                  <a:gd name="T55" fmla="*/ 109 h 264"/>
                  <a:gd name="T56" fmla="*/ 1284 w 1488"/>
                  <a:gd name="T57" fmla="*/ 130 h 264"/>
                  <a:gd name="T58" fmla="*/ 1327 w 1488"/>
                  <a:gd name="T59" fmla="*/ 154 h 264"/>
                  <a:gd name="T60" fmla="*/ 1370 w 1488"/>
                  <a:gd name="T61" fmla="*/ 179 h 264"/>
                  <a:gd name="T62" fmla="*/ 1410 w 1488"/>
                  <a:gd name="T63" fmla="*/ 206 h 264"/>
                  <a:gd name="T64" fmla="*/ 1450 w 1488"/>
                  <a:gd name="T65" fmla="*/ 235 h 264"/>
                  <a:gd name="T66" fmla="*/ 1488 w 1488"/>
                  <a:gd name="T67" fmla="*/ 264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8"/>
                  <a:gd name="T103" fmla="*/ 0 h 264"/>
                  <a:gd name="T104" fmla="*/ 1488 w 1488"/>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8" h="264">
                    <a:moveTo>
                      <a:pt x="1488" y="264"/>
                    </a:moveTo>
                    <a:lnTo>
                      <a:pt x="0" y="264"/>
                    </a:lnTo>
                    <a:lnTo>
                      <a:pt x="38" y="235"/>
                    </a:lnTo>
                    <a:lnTo>
                      <a:pt x="78" y="206"/>
                    </a:lnTo>
                    <a:lnTo>
                      <a:pt x="118" y="179"/>
                    </a:lnTo>
                    <a:lnTo>
                      <a:pt x="161" y="154"/>
                    </a:lnTo>
                    <a:lnTo>
                      <a:pt x="204" y="130"/>
                    </a:lnTo>
                    <a:lnTo>
                      <a:pt x="249" y="109"/>
                    </a:lnTo>
                    <a:lnTo>
                      <a:pt x="294" y="88"/>
                    </a:lnTo>
                    <a:lnTo>
                      <a:pt x="341" y="70"/>
                    </a:lnTo>
                    <a:lnTo>
                      <a:pt x="388" y="55"/>
                    </a:lnTo>
                    <a:lnTo>
                      <a:pt x="437" y="40"/>
                    </a:lnTo>
                    <a:lnTo>
                      <a:pt x="486" y="29"/>
                    </a:lnTo>
                    <a:lnTo>
                      <a:pt x="537" y="18"/>
                    </a:lnTo>
                    <a:lnTo>
                      <a:pt x="587" y="11"/>
                    </a:lnTo>
                    <a:lnTo>
                      <a:pt x="639" y="5"/>
                    </a:lnTo>
                    <a:lnTo>
                      <a:pt x="691" y="1"/>
                    </a:lnTo>
                    <a:lnTo>
                      <a:pt x="744" y="0"/>
                    </a:lnTo>
                    <a:lnTo>
                      <a:pt x="797" y="1"/>
                    </a:lnTo>
                    <a:lnTo>
                      <a:pt x="849" y="5"/>
                    </a:lnTo>
                    <a:lnTo>
                      <a:pt x="901" y="11"/>
                    </a:lnTo>
                    <a:lnTo>
                      <a:pt x="951" y="18"/>
                    </a:lnTo>
                    <a:lnTo>
                      <a:pt x="1002" y="29"/>
                    </a:lnTo>
                    <a:lnTo>
                      <a:pt x="1051" y="40"/>
                    </a:lnTo>
                    <a:lnTo>
                      <a:pt x="1100" y="55"/>
                    </a:lnTo>
                    <a:lnTo>
                      <a:pt x="1147" y="70"/>
                    </a:lnTo>
                    <a:lnTo>
                      <a:pt x="1194" y="88"/>
                    </a:lnTo>
                    <a:lnTo>
                      <a:pt x="1239" y="109"/>
                    </a:lnTo>
                    <a:lnTo>
                      <a:pt x="1284" y="130"/>
                    </a:lnTo>
                    <a:lnTo>
                      <a:pt x="1327" y="154"/>
                    </a:lnTo>
                    <a:lnTo>
                      <a:pt x="1370" y="179"/>
                    </a:lnTo>
                    <a:lnTo>
                      <a:pt x="1410" y="206"/>
                    </a:lnTo>
                    <a:lnTo>
                      <a:pt x="1450" y="235"/>
                    </a:lnTo>
                    <a:lnTo>
                      <a:pt x="1488" y="264"/>
                    </a:lnTo>
                    <a:close/>
                  </a:path>
                </a:pathLst>
              </a:custGeom>
              <a:solidFill>
                <a:srgbClr val="FFFFDD"/>
              </a:solidFill>
              <a:ln w="9525">
                <a:noFill/>
                <a:round/>
                <a:headEnd/>
                <a:tailEnd/>
              </a:ln>
            </p:spPr>
            <p:txBody>
              <a:bodyPr/>
              <a:lstStyle/>
              <a:p>
                <a:endParaRPr lang="en-US"/>
              </a:p>
            </p:txBody>
          </p:sp>
          <p:sp>
            <p:nvSpPr>
              <p:cNvPr id="275" name="Freeform 178"/>
              <p:cNvSpPr>
                <a:spLocks/>
              </p:cNvSpPr>
              <p:nvPr/>
            </p:nvSpPr>
            <p:spPr bwMode="auto">
              <a:xfrm>
                <a:off x="3320" y="3457"/>
                <a:ext cx="752" cy="55"/>
              </a:xfrm>
              <a:custGeom>
                <a:avLst/>
                <a:gdLst>
                  <a:gd name="T0" fmla="*/ 0 w 2256"/>
                  <a:gd name="T1" fmla="*/ 0 h 167"/>
                  <a:gd name="T2" fmla="*/ 2256 w 2256"/>
                  <a:gd name="T3" fmla="*/ 0 h 167"/>
                  <a:gd name="T4" fmla="*/ 2252 w 2256"/>
                  <a:gd name="T5" fmla="*/ 21 h 167"/>
                  <a:gd name="T6" fmla="*/ 2246 w 2256"/>
                  <a:gd name="T7" fmla="*/ 43 h 167"/>
                  <a:gd name="T8" fmla="*/ 2241 w 2256"/>
                  <a:gd name="T9" fmla="*/ 63 h 167"/>
                  <a:gd name="T10" fmla="*/ 2236 w 2256"/>
                  <a:gd name="T11" fmla="*/ 84 h 167"/>
                  <a:gd name="T12" fmla="*/ 2231 w 2256"/>
                  <a:gd name="T13" fmla="*/ 105 h 167"/>
                  <a:gd name="T14" fmla="*/ 2224 w 2256"/>
                  <a:gd name="T15" fmla="*/ 126 h 167"/>
                  <a:gd name="T16" fmla="*/ 2218 w 2256"/>
                  <a:gd name="T17" fmla="*/ 146 h 167"/>
                  <a:gd name="T18" fmla="*/ 2210 w 2256"/>
                  <a:gd name="T19" fmla="*/ 167 h 167"/>
                  <a:gd name="T20" fmla="*/ 46 w 2256"/>
                  <a:gd name="T21" fmla="*/ 167 h 167"/>
                  <a:gd name="T22" fmla="*/ 38 w 2256"/>
                  <a:gd name="T23" fmla="*/ 146 h 167"/>
                  <a:gd name="T24" fmla="*/ 32 w 2256"/>
                  <a:gd name="T25" fmla="*/ 126 h 167"/>
                  <a:gd name="T26" fmla="*/ 25 w 2256"/>
                  <a:gd name="T27" fmla="*/ 105 h 167"/>
                  <a:gd name="T28" fmla="*/ 20 w 2256"/>
                  <a:gd name="T29" fmla="*/ 84 h 167"/>
                  <a:gd name="T30" fmla="*/ 15 w 2256"/>
                  <a:gd name="T31" fmla="*/ 63 h 167"/>
                  <a:gd name="T32" fmla="*/ 10 w 2256"/>
                  <a:gd name="T33" fmla="*/ 43 h 167"/>
                  <a:gd name="T34" fmla="*/ 4 w 2256"/>
                  <a:gd name="T35" fmla="*/ 21 h 167"/>
                  <a:gd name="T36" fmla="*/ 0 w 2256"/>
                  <a:gd name="T37" fmla="*/ 0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6"/>
                  <a:gd name="T58" fmla="*/ 0 h 167"/>
                  <a:gd name="T59" fmla="*/ 2256 w 2256"/>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6" h="167">
                    <a:moveTo>
                      <a:pt x="0" y="0"/>
                    </a:moveTo>
                    <a:lnTo>
                      <a:pt x="2256" y="0"/>
                    </a:lnTo>
                    <a:lnTo>
                      <a:pt x="2252" y="21"/>
                    </a:lnTo>
                    <a:lnTo>
                      <a:pt x="2246" y="43"/>
                    </a:lnTo>
                    <a:lnTo>
                      <a:pt x="2241" y="63"/>
                    </a:lnTo>
                    <a:lnTo>
                      <a:pt x="2236" y="84"/>
                    </a:lnTo>
                    <a:lnTo>
                      <a:pt x="2231" y="105"/>
                    </a:lnTo>
                    <a:lnTo>
                      <a:pt x="2224" y="126"/>
                    </a:lnTo>
                    <a:lnTo>
                      <a:pt x="2218" y="146"/>
                    </a:lnTo>
                    <a:lnTo>
                      <a:pt x="2210" y="167"/>
                    </a:lnTo>
                    <a:lnTo>
                      <a:pt x="46" y="167"/>
                    </a:lnTo>
                    <a:lnTo>
                      <a:pt x="38" y="146"/>
                    </a:lnTo>
                    <a:lnTo>
                      <a:pt x="32" y="126"/>
                    </a:lnTo>
                    <a:lnTo>
                      <a:pt x="25" y="105"/>
                    </a:lnTo>
                    <a:lnTo>
                      <a:pt x="20" y="84"/>
                    </a:lnTo>
                    <a:lnTo>
                      <a:pt x="15" y="63"/>
                    </a:lnTo>
                    <a:lnTo>
                      <a:pt x="10" y="43"/>
                    </a:lnTo>
                    <a:lnTo>
                      <a:pt x="4" y="21"/>
                    </a:lnTo>
                    <a:lnTo>
                      <a:pt x="0" y="0"/>
                    </a:lnTo>
                    <a:close/>
                  </a:path>
                </a:pathLst>
              </a:custGeom>
              <a:solidFill>
                <a:srgbClr val="F4FFF4"/>
              </a:solidFill>
              <a:ln w="9525">
                <a:noFill/>
                <a:round/>
                <a:headEnd/>
                <a:tailEnd/>
              </a:ln>
            </p:spPr>
            <p:txBody>
              <a:bodyPr/>
              <a:lstStyle/>
              <a:p>
                <a:endParaRPr lang="en-US"/>
              </a:p>
            </p:txBody>
          </p:sp>
          <p:sp>
            <p:nvSpPr>
              <p:cNvPr id="276" name="Freeform 179"/>
              <p:cNvSpPr>
                <a:spLocks/>
              </p:cNvSpPr>
              <p:nvPr/>
            </p:nvSpPr>
            <p:spPr bwMode="auto">
              <a:xfrm>
                <a:off x="3361" y="3568"/>
                <a:ext cx="670" cy="56"/>
              </a:xfrm>
              <a:custGeom>
                <a:avLst/>
                <a:gdLst>
                  <a:gd name="T0" fmla="*/ 0 w 2012"/>
                  <a:gd name="T1" fmla="*/ 0 h 169"/>
                  <a:gd name="T2" fmla="*/ 2012 w 2012"/>
                  <a:gd name="T3" fmla="*/ 0 h 169"/>
                  <a:gd name="T4" fmla="*/ 2000 w 2012"/>
                  <a:gd name="T5" fmla="*/ 22 h 169"/>
                  <a:gd name="T6" fmla="*/ 1987 w 2012"/>
                  <a:gd name="T7" fmla="*/ 44 h 169"/>
                  <a:gd name="T8" fmla="*/ 1973 w 2012"/>
                  <a:gd name="T9" fmla="*/ 65 h 169"/>
                  <a:gd name="T10" fmla="*/ 1959 w 2012"/>
                  <a:gd name="T11" fmla="*/ 86 h 169"/>
                  <a:gd name="T12" fmla="*/ 1944 w 2012"/>
                  <a:gd name="T13" fmla="*/ 108 h 169"/>
                  <a:gd name="T14" fmla="*/ 1929 w 2012"/>
                  <a:gd name="T15" fmla="*/ 128 h 169"/>
                  <a:gd name="T16" fmla="*/ 1913 w 2012"/>
                  <a:gd name="T17" fmla="*/ 148 h 169"/>
                  <a:gd name="T18" fmla="*/ 1898 w 2012"/>
                  <a:gd name="T19" fmla="*/ 169 h 169"/>
                  <a:gd name="T20" fmla="*/ 114 w 2012"/>
                  <a:gd name="T21" fmla="*/ 169 h 169"/>
                  <a:gd name="T22" fmla="*/ 99 w 2012"/>
                  <a:gd name="T23" fmla="*/ 148 h 169"/>
                  <a:gd name="T24" fmla="*/ 83 w 2012"/>
                  <a:gd name="T25" fmla="*/ 128 h 169"/>
                  <a:gd name="T26" fmla="*/ 68 w 2012"/>
                  <a:gd name="T27" fmla="*/ 108 h 169"/>
                  <a:gd name="T28" fmla="*/ 53 w 2012"/>
                  <a:gd name="T29" fmla="*/ 86 h 169"/>
                  <a:gd name="T30" fmla="*/ 39 w 2012"/>
                  <a:gd name="T31" fmla="*/ 65 h 169"/>
                  <a:gd name="T32" fmla="*/ 26 w 2012"/>
                  <a:gd name="T33" fmla="*/ 44 h 169"/>
                  <a:gd name="T34" fmla="*/ 13 w 2012"/>
                  <a:gd name="T35" fmla="*/ 22 h 169"/>
                  <a:gd name="T36" fmla="*/ 0 w 2012"/>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2"/>
                  <a:gd name="T58" fmla="*/ 0 h 169"/>
                  <a:gd name="T59" fmla="*/ 2012 w 2012"/>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2" h="169">
                    <a:moveTo>
                      <a:pt x="0" y="0"/>
                    </a:moveTo>
                    <a:lnTo>
                      <a:pt x="2012" y="0"/>
                    </a:lnTo>
                    <a:lnTo>
                      <a:pt x="2000" y="22"/>
                    </a:lnTo>
                    <a:lnTo>
                      <a:pt x="1987" y="44"/>
                    </a:lnTo>
                    <a:lnTo>
                      <a:pt x="1973" y="65"/>
                    </a:lnTo>
                    <a:lnTo>
                      <a:pt x="1959" y="86"/>
                    </a:lnTo>
                    <a:lnTo>
                      <a:pt x="1944" y="108"/>
                    </a:lnTo>
                    <a:lnTo>
                      <a:pt x="1929" y="128"/>
                    </a:lnTo>
                    <a:lnTo>
                      <a:pt x="1913" y="148"/>
                    </a:lnTo>
                    <a:lnTo>
                      <a:pt x="1898" y="169"/>
                    </a:lnTo>
                    <a:lnTo>
                      <a:pt x="114" y="169"/>
                    </a:lnTo>
                    <a:lnTo>
                      <a:pt x="99" y="148"/>
                    </a:lnTo>
                    <a:lnTo>
                      <a:pt x="83" y="128"/>
                    </a:lnTo>
                    <a:lnTo>
                      <a:pt x="68" y="108"/>
                    </a:lnTo>
                    <a:lnTo>
                      <a:pt x="53" y="86"/>
                    </a:lnTo>
                    <a:lnTo>
                      <a:pt x="39" y="65"/>
                    </a:lnTo>
                    <a:lnTo>
                      <a:pt x="26" y="44"/>
                    </a:lnTo>
                    <a:lnTo>
                      <a:pt x="13" y="22"/>
                    </a:lnTo>
                    <a:lnTo>
                      <a:pt x="0" y="0"/>
                    </a:lnTo>
                    <a:close/>
                  </a:path>
                </a:pathLst>
              </a:custGeom>
              <a:solidFill>
                <a:srgbClr val="F2FFF9"/>
              </a:solidFill>
              <a:ln w="9525">
                <a:noFill/>
                <a:round/>
                <a:headEnd/>
                <a:tailEnd/>
              </a:ln>
            </p:spPr>
            <p:txBody>
              <a:bodyPr/>
              <a:lstStyle/>
              <a:p>
                <a:endParaRPr lang="en-US"/>
              </a:p>
            </p:txBody>
          </p:sp>
          <p:sp>
            <p:nvSpPr>
              <p:cNvPr id="277" name="Freeform 180"/>
              <p:cNvSpPr>
                <a:spLocks/>
              </p:cNvSpPr>
              <p:nvPr/>
            </p:nvSpPr>
            <p:spPr bwMode="auto">
              <a:xfrm>
                <a:off x="3458" y="3680"/>
                <a:ext cx="476" cy="81"/>
              </a:xfrm>
              <a:custGeom>
                <a:avLst/>
                <a:gdLst>
                  <a:gd name="T0" fmla="*/ 0 w 1430"/>
                  <a:gd name="T1" fmla="*/ 0 h 242"/>
                  <a:gd name="T2" fmla="*/ 1430 w 1430"/>
                  <a:gd name="T3" fmla="*/ 0 h 242"/>
                  <a:gd name="T4" fmla="*/ 1393 w 1430"/>
                  <a:gd name="T5" fmla="*/ 27 h 242"/>
                  <a:gd name="T6" fmla="*/ 1354 w 1430"/>
                  <a:gd name="T7" fmla="*/ 53 h 242"/>
                  <a:gd name="T8" fmla="*/ 1315 w 1430"/>
                  <a:gd name="T9" fmla="*/ 77 h 242"/>
                  <a:gd name="T10" fmla="*/ 1274 w 1430"/>
                  <a:gd name="T11" fmla="*/ 101 h 242"/>
                  <a:gd name="T12" fmla="*/ 1232 w 1430"/>
                  <a:gd name="T13" fmla="*/ 123 h 242"/>
                  <a:gd name="T14" fmla="*/ 1189 w 1430"/>
                  <a:gd name="T15" fmla="*/ 142 h 242"/>
                  <a:gd name="T16" fmla="*/ 1145 w 1430"/>
                  <a:gd name="T17" fmla="*/ 160 h 242"/>
                  <a:gd name="T18" fmla="*/ 1100 w 1430"/>
                  <a:gd name="T19" fmla="*/ 177 h 242"/>
                  <a:gd name="T20" fmla="*/ 1055 w 1430"/>
                  <a:gd name="T21" fmla="*/ 191 h 242"/>
                  <a:gd name="T22" fmla="*/ 1008 w 1430"/>
                  <a:gd name="T23" fmla="*/ 204 h 242"/>
                  <a:gd name="T24" fmla="*/ 961 w 1430"/>
                  <a:gd name="T25" fmla="*/ 216 h 242"/>
                  <a:gd name="T26" fmla="*/ 913 w 1430"/>
                  <a:gd name="T27" fmla="*/ 225 h 242"/>
                  <a:gd name="T28" fmla="*/ 864 w 1430"/>
                  <a:gd name="T29" fmla="*/ 233 h 242"/>
                  <a:gd name="T30" fmla="*/ 815 w 1430"/>
                  <a:gd name="T31" fmla="*/ 238 h 242"/>
                  <a:gd name="T32" fmla="*/ 766 w 1430"/>
                  <a:gd name="T33" fmla="*/ 241 h 242"/>
                  <a:gd name="T34" fmla="*/ 715 w 1430"/>
                  <a:gd name="T35" fmla="*/ 242 h 242"/>
                  <a:gd name="T36" fmla="*/ 664 w 1430"/>
                  <a:gd name="T37" fmla="*/ 241 h 242"/>
                  <a:gd name="T38" fmla="*/ 615 w 1430"/>
                  <a:gd name="T39" fmla="*/ 238 h 242"/>
                  <a:gd name="T40" fmla="*/ 566 w 1430"/>
                  <a:gd name="T41" fmla="*/ 233 h 242"/>
                  <a:gd name="T42" fmla="*/ 517 w 1430"/>
                  <a:gd name="T43" fmla="*/ 225 h 242"/>
                  <a:gd name="T44" fmla="*/ 469 w 1430"/>
                  <a:gd name="T45" fmla="*/ 216 h 242"/>
                  <a:gd name="T46" fmla="*/ 422 w 1430"/>
                  <a:gd name="T47" fmla="*/ 204 h 242"/>
                  <a:gd name="T48" fmla="*/ 375 w 1430"/>
                  <a:gd name="T49" fmla="*/ 191 h 242"/>
                  <a:gd name="T50" fmla="*/ 330 w 1430"/>
                  <a:gd name="T51" fmla="*/ 177 h 242"/>
                  <a:gd name="T52" fmla="*/ 285 w 1430"/>
                  <a:gd name="T53" fmla="*/ 160 h 242"/>
                  <a:gd name="T54" fmla="*/ 241 w 1430"/>
                  <a:gd name="T55" fmla="*/ 142 h 242"/>
                  <a:gd name="T56" fmla="*/ 198 w 1430"/>
                  <a:gd name="T57" fmla="*/ 123 h 242"/>
                  <a:gd name="T58" fmla="*/ 156 w 1430"/>
                  <a:gd name="T59" fmla="*/ 101 h 242"/>
                  <a:gd name="T60" fmla="*/ 115 w 1430"/>
                  <a:gd name="T61" fmla="*/ 77 h 242"/>
                  <a:gd name="T62" fmla="*/ 76 w 1430"/>
                  <a:gd name="T63" fmla="*/ 53 h 242"/>
                  <a:gd name="T64" fmla="*/ 37 w 1430"/>
                  <a:gd name="T65" fmla="*/ 27 h 242"/>
                  <a:gd name="T66" fmla="*/ 0 w 1430"/>
                  <a:gd name="T67" fmla="*/ 0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0"/>
                  <a:gd name="T103" fmla="*/ 0 h 242"/>
                  <a:gd name="T104" fmla="*/ 1430 w 1430"/>
                  <a:gd name="T105" fmla="*/ 242 h 2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0" h="242">
                    <a:moveTo>
                      <a:pt x="0" y="0"/>
                    </a:moveTo>
                    <a:lnTo>
                      <a:pt x="1430" y="0"/>
                    </a:lnTo>
                    <a:lnTo>
                      <a:pt x="1393" y="27"/>
                    </a:lnTo>
                    <a:lnTo>
                      <a:pt x="1354" y="53"/>
                    </a:lnTo>
                    <a:lnTo>
                      <a:pt x="1315" y="77"/>
                    </a:lnTo>
                    <a:lnTo>
                      <a:pt x="1274" y="101"/>
                    </a:lnTo>
                    <a:lnTo>
                      <a:pt x="1232" y="123"/>
                    </a:lnTo>
                    <a:lnTo>
                      <a:pt x="1189" y="142"/>
                    </a:lnTo>
                    <a:lnTo>
                      <a:pt x="1145" y="160"/>
                    </a:lnTo>
                    <a:lnTo>
                      <a:pt x="1100" y="177"/>
                    </a:lnTo>
                    <a:lnTo>
                      <a:pt x="1055" y="191"/>
                    </a:lnTo>
                    <a:lnTo>
                      <a:pt x="1008" y="204"/>
                    </a:lnTo>
                    <a:lnTo>
                      <a:pt x="961" y="216"/>
                    </a:lnTo>
                    <a:lnTo>
                      <a:pt x="913" y="225"/>
                    </a:lnTo>
                    <a:lnTo>
                      <a:pt x="864" y="233"/>
                    </a:lnTo>
                    <a:lnTo>
                      <a:pt x="815" y="238"/>
                    </a:lnTo>
                    <a:lnTo>
                      <a:pt x="766" y="241"/>
                    </a:lnTo>
                    <a:lnTo>
                      <a:pt x="715" y="242"/>
                    </a:lnTo>
                    <a:lnTo>
                      <a:pt x="664" y="241"/>
                    </a:lnTo>
                    <a:lnTo>
                      <a:pt x="615" y="238"/>
                    </a:lnTo>
                    <a:lnTo>
                      <a:pt x="566" y="233"/>
                    </a:lnTo>
                    <a:lnTo>
                      <a:pt x="517" y="225"/>
                    </a:lnTo>
                    <a:lnTo>
                      <a:pt x="469" y="216"/>
                    </a:lnTo>
                    <a:lnTo>
                      <a:pt x="422" y="204"/>
                    </a:lnTo>
                    <a:lnTo>
                      <a:pt x="375" y="191"/>
                    </a:lnTo>
                    <a:lnTo>
                      <a:pt x="330" y="177"/>
                    </a:lnTo>
                    <a:lnTo>
                      <a:pt x="285" y="160"/>
                    </a:lnTo>
                    <a:lnTo>
                      <a:pt x="241" y="142"/>
                    </a:lnTo>
                    <a:lnTo>
                      <a:pt x="198" y="123"/>
                    </a:lnTo>
                    <a:lnTo>
                      <a:pt x="156" y="101"/>
                    </a:lnTo>
                    <a:lnTo>
                      <a:pt x="115" y="77"/>
                    </a:lnTo>
                    <a:lnTo>
                      <a:pt x="76" y="53"/>
                    </a:lnTo>
                    <a:lnTo>
                      <a:pt x="37" y="27"/>
                    </a:lnTo>
                    <a:lnTo>
                      <a:pt x="0" y="0"/>
                    </a:lnTo>
                    <a:close/>
                  </a:path>
                </a:pathLst>
              </a:custGeom>
              <a:solidFill>
                <a:srgbClr val="EFFFFF"/>
              </a:solidFill>
              <a:ln w="9525">
                <a:noFill/>
                <a:round/>
                <a:headEnd/>
                <a:tailEnd/>
              </a:ln>
            </p:spPr>
            <p:txBody>
              <a:bodyPr/>
              <a:lstStyle/>
              <a:p>
                <a:endParaRPr lang="en-US"/>
              </a:p>
            </p:txBody>
          </p:sp>
          <p:sp>
            <p:nvSpPr>
              <p:cNvPr id="278" name="Freeform 181"/>
              <p:cNvSpPr>
                <a:spLocks/>
              </p:cNvSpPr>
              <p:nvPr/>
            </p:nvSpPr>
            <p:spPr bwMode="auto">
              <a:xfrm>
                <a:off x="3500" y="3720"/>
                <a:ext cx="417" cy="12"/>
              </a:xfrm>
              <a:custGeom>
                <a:avLst/>
                <a:gdLst>
                  <a:gd name="T0" fmla="*/ 1178 w 1251"/>
                  <a:gd name="T1" fmla="*/ 37 h 37"/>
                  <a:gd name="T2" fmla="*/ 96 w 1251"/>
                  <a:gd name="T3" fmla="*/ 37 h 37"/>
                  <a:gd name="T4" fmla="*/ 83 w 1251"/>
                  <a:gd name="T5" fmla="*/ 34 h 37"/>
                  <a:gd name="T6" fmla="*/ 71 w 1251"/>
                  <a:gd name="T7" fmla="*/ 28 h 37"/>
                  <a:gd name="T8" fmla="*/ 58 w 1251"/>
                  <a:gd name="T9" fmla="*/ 23 h 37"/>
                  <a:gd name="T10" fmla="*/ 47 w 1251"/>
                  <a:gd name="T11" fmla="*/ 18 h 37"/>
                  <a:gd name="T12" fmla="*/ 34 w 1251"/>
                  <a:gd name="T13" fmla="*/ 14 h 37"/>
                  <a:gd name="T14" fmla="*/ 22 w 1251"/>
                  <a:gd name="T15" fmla="*/ 9 h 37"/>
                  <a:gd name="T16" fmla="*/ 10 w 1251"/>
                  <a:gd name="T17" fmla="*/ 4 h 37"/>
                  <a:gd name="T18" fmla="*/ 0 w 1251"/>
                  <a:gd name="T19" fmla="*/ 0 h 37"/>
                  <a:gd name="T20" fmla="*/ 1251 w 1251"/>
                  <a:gd name="T21" fmla="*/ 0 h 37"/>
                  <a:gd name="T22" fmla="*/ 1241 w 1251"/>
                  <a:gd name="T23" fmla="*/ 4 h 37"/>
                  <a:gd name="T24" fmla="*/ 1232 w 1251"/>
                  <a:gd name="T25" fmla="*/ 9 h 37"/>
                  <a:gd name="T26" fmla="*/ 1223 w 1251"/>
                  <a:gd name="T27" fmla="*/ 14 h 37"/>
                  <a:gd name="T28" fmla="*/ 1214 w 1251"/>
                  <a:gd name="T29" fmla="*/ 18 h 37"/>
                  <a:gd name="T30" fmla="*/ 1205 w 1251"/>
                  <a:gd name="T31" fmla="*/ 23 h 37"/>
                  <a:gd name="T32" fmla="*/ 1197 w 1251"/>
                  <a:gd name="T33" fmla="*/ 28 h 37"/>
                  <a:gd name="T34" fmla="*/ 1187 w 1251"/>
                  <a:gd name="T35" fmla="*/ 34 h 37"/>
                  <a:gd name="T36" fmla="*/ 1178 w 1251"/>
                  <a:gd name="T37" fmla="*/ 3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1"/>
                  <a:gd name="T58" fmla="*/ 0 h 37"/>
                  <a:gd name="T59" fmla="*/ 1251 w 1251"/>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1" h="37">
                    <a:moveTo>
                      <a:pt x="1178" y="37"/>
                    </a:moveTo>
                    <a:lnTo>
                      <a:pt x="96" y="37"/>
                    </a:lnTo>
                    <a:lnTo>
                      <a:pt x="83" y="34"/>
                    </a:lnTo>
                    <a:lnTo>
                      <a:pt x="71" y="28"/>
                    </a:lnTo>
                    <a:lnTo>
                      <a:pt x="58" y="23"/>
                    </a:lnTo>
                    <a:lnTo>
                      <a:pt x="47" y="18"/>
                    </a:lnTo>
                    <a:lnTo>
                      <a:pt x="34" y="14"/>
                    </a:lnTo>
                    <a:lnTo>
                      <a:pt x="22" y="9"/>
                    </a:lnTo>
                    <a:lnTo>
                      <a:pt x="10" y="4"/>
                    </a:lnTo>
                    <a:lnTo>
                      <a:pt x="0" y="0"/>
                    </a:lnTo>
                    <a:lnTo>
                      <a:pt x="1251" y="0"/>
                    </a:lnTo>
                    <a:lnTo>
                      <a:pt x="1241" y="4"/>
                    </a:lnTo>
                    <a:lnTo>
                      <a:pt x="1232" y="9"/>
                    </a:lnTo>
                    <a:lnTo>
                      <a:pt x="1223" y="14"/>
                    </a:lnTo>
                    <a:lnTo>
                      <a:pt x="1214" y="18"/>
                    </a:lnTo>
                    <a:lnTo>
                      <a:pt x="1205" y="23"/>
                    </a:lnTo>
                    <a:lnTo>
                      <a:pt x="1197" y="28"/>
                    </a:lnTo>
                    <a:lnTo>
                      <a:pt x="1187" y="34"/>
                    </a:lnTo>
                    <a:lnTo>
                      <a:pt x="1178" y="37"/>
                    </a:lnTo>
                    <a:close/>
                  </a:path>
                </a:pathLst>
              </a:custGeom>
              <a:solidFill>
                <a:srgbClr val="B58E5E"/>
              </a:solidFill>
              <a:ln w="9525">
                <a:noFill/>
                <a:round/>
                <a:headEnd/>
                <a:tailEnd/>
              </a:ln>
            </p:spPr>
            <p:txBody>
              <a:bodyPr/>
              <a:lstStyle/>
              <a:p>
                <a:endParaRPr lang="en-US"/>
              </a:p>
            </p:txBody>
          </p:sp>
          <p:sp>
            <p:nvSpPr>
              <p:cNvPr id="279" name="Freeform 182"/>
              <p:cNvSpPr>
                <a:spLocks/>
              </p:cNvSpPr>
              <p:nvPr/>
            </p:nvSpPr>
            <p:spPr bwMode="auto">
              <a:xfrm>
                <a:off x="3472" y="3707"/>
                <a:ext cx="465" cy="13"/>
              </a:xfrm>
              <a:custGeom>
                <a:avLst/>
                <a:gdLst>
                  <a:gd name="T0" fmla="*/ 1337 w 1397"/>
                  <a:gd name="T1" fmla="*/ 39 h 39"/>
                  <a:gd name="T2" fmla="*/ 86 w 1397"/>
                  <a:gd name="T3" fmla="*/ 39 h 39"/>
                  <a:gd name="T4" fmla="*/ 74 w 1397"/>
                  <a:gd name="T5" fmla="*/ 34 h 39"/>
                  <a:gd name="T6" fmla="*/ 64 w 1397"/>
                  <a:gd name="T7" fmla="*/ 28 h 39"/>
                  <a:gd name="T8" fmla="*/ 52 w 1397"/>
                  <a:gd name="T9" fmla="*/ 23 h 39"/>
                  <a:gd name="T10" fmla="*/ 42 w 1397"/>
                  <a:gd name="T11" fmla="*/ 19 h 39"/>
                  <a:gd name="T12" fmla="*/ 31 w 1397"/>
                  <a:gd name="T13" fmla="*/ 14 h 39"/>
                  <a:gd name="T14" fmla="*/ 21 w 1397"/>
                  <a:gd name="T15" fmla="*/ 9 h 39"/>
                  <a:gd name="T16" fmla="*/ 11 w 1397"/>
                  <a:gd name="T17" fmla="*/ 4 h 39"/>
                  <a:gd name="T18" fmla="*/ 0 w 1397"/>
                  <a:gd name="T19" fmla="*/ 0 h 39"/>
                  <a:gd name="T20" fmla="*/ 1397 w 1397"/>
                  <a:gd name="T21" fmla="*/ 0 h 39"/>
                  <a:gd name="T22" fmla="*/ 1391 w 1397"/>
                  <a:gd name="T23" fmla="*/ 4 h 39"/>
                  <a:gd name="T24" fmla="*/ 1383 w 1397"/>
                  <a:gd name="T25" fmla="*/ 9 h 39"/>
                  <a:gd name="T26" fmla="*/ 1375 w 1397"/>
                  <a:gd name="T27" fmla="*/ 14 h 39"/>
                  <a:gd name="T28" fmla="*/ 1368 w 1397"/>
                  <a:gd name="T29" fmla="*/ 19 h 39"/>
                  <a:gd name="T30" fmla="*/ 1360 w 1397"/>
                  <a:gd name="T31" fmla="*/ 23 h 39"/>
                  <a:gd name="T32" fmla="*/ 1352 w 1397"/>
                  <a:gd name="T33" fmla="*/ 28 h 39"/>
                  <a:gd name="T34" fmla="*/ 1344 w 1397"/>
                  <a:gd name="T35" fmla="*/ 34 h 39"/>
                  <a:gd name="T36" fmla="*/ 1337 w 1397"/>
                  <a:gd name="T37" fmla="*/ 3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7"/>
                  <a:gd name="T58" fmla="*/ 0 h 39"/>
                  <a:gd name="T59" fmla="*/ 1397 w 139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7" h="39">
                    <a:moveTo>
                      <a:pt x="1337" y="39"/>
                    </a:moveTo>
                    <a:lnTo>
                      <a:pt x="86" y="39"/>
                    </a:lnTo>
                    <a:lnTo>
                      <a:pt x="74" y="34"/>
                    </a:lnTo>
                    <a:lnTo>
                      <a:pt x="64" y="28"/>
                    </a:lnTo>
                    <a:lnTo>
                      <a:pt x="52" y="23"/>
                    </a:lnTo>
                    <a:lnTo>
                      <a:pt x="42" y="19"/>
                    </a:lnTo>
                    <a:lnTo>
                      <a:pt x="31" y="14"/>
                    </a:lnTo>
                    <a:lnTo>
                      <a:pt x="21" y="9"/>
                    </a:lnTo>
                    <a:lnTo>
                      <a:pt x="11" y="4"/>
                    </a:lnTo>
                    <a:lnTo>
                      <a:pt x="0" y="0"/>
                    </a:lnTo>
                    <a:lnTo>
                      <a:pt x="1397" y="0"/>
                    </a:lnTo>
                    <a:lnTo>
                      <a:pt x="1391" y="4"/>
                    </a:lnTo>
                    <a:lnTo>
                      <a:pt x="1383" y="9"/>
                    </a:lnTo>
                    <a:lnTo>
                      <a:pt x="1375" y="14"/>
                    </a:lnTo>
                    <a:lnTo>
                      <a:pt x="1368" y="19"/>
                    </a:lnTo>
                    <a:lnTo>
                      <a:pt x="1360" y="23"/>
                    </a:lnTo>
                    <a:lnTo>
                      <a:pt x="1352" y="28"/>
                    </a:lnTo>
                    <a:lnTo>
                      <a:pt x="1344" y="34"/>
                    </a:lnTo>
                    <a:lnTo>
                      <a:pt x="1337" y="39"/>
                    </a:lnTo>
                    <a:close/>
                  </a:path>
                </a:pathLst>
              </a:custGeom>
              <a:solidFill>
                <a:srgbClr val="BF935E"/>
              </a:solidFill>
              <a:ln w="9525">
                <a:noFill/>
                <a:round/>
                <a:headEnd/>
                <a:tailEnd/>
              </a:ln>
            </p:spPr>
            <p:txBody>
              <a:bodyPr/>
              <a:lstStyle/>
              <a:p>
                <a:endParaRPr lang="en-US"/>
              </a:p>
            </p:txBody>
          </p:sp>
          <p:sp>
            <p:nvSpPr>
              <p:cNvPr id="280" name="Freeform 183"/>
              <p:cNvSpPr>
                <a:spLocks/>
              </p:cNvSpPr>
              <p:nvPr/>
            </p:nvSpPr>
            <p:spPr bwMode="auto">
              <a:xfrm>
                <a:off x="3340" y="3721"/>
                <a:ext cx="714" cy="9"/>
              </a:xfrm>
              <a:custGeom>
                <a:avLst/>
                <a:gdLst>
                  <a:gd name="T0" fmla="*/ 494 w 2141"/>
                  <a:gd name="T1" fmla="*/ 1 h 27"/>
                  <a:gd name="T2" fmla="*/ 439 w 2141"/>
                  <a:gd name="T3" fmla="*/ 2 h 27"/>
                  <a:gd name="T4" fmla="*/ 371 w 2141"/>
                  <a:gd name="T5" fmla="*/ 4 h 27"/>
                  <a:gd name="T6" fmla="*/ 299 w 2141"/>
                  <a:gd name="T7" fmla="*/ 5 h 27"/>
                  <a:gd name="T8" fmla="*/ 239 w 2141"/>
                  <a:gd name="T9" fmla="*/ 7 h 27"/>
                  <a:gd name="T10" fmla="*/ 198 w 2141"/>
                  <a:gd name="T11" fmla="*/ 11 h 27"/>
                  <a:gd name="T12" fmla="*/ 153 w 2141"/>
                  <a:gd name="T13" fmla="*/ 14 h 27"/>
                  <a:gd name="T14" fmla="*/ 101 w 2141"/>
                  <a:gd name="T15" fmla="*/ 13 h 27"/>
                  <a:gd name="T16" fmla="*/ 52 w 2141"/>
                  <a:gd name="T17" fmla="*/ 10 h 27"/>
                  <a:gd name="T18" fmla="*/ 14 w 2141"/>
                  <a:gd name="T19" fmla="*/ 9 h 27"/>
                  <a:gd name="T20" fmla="*/ 0 w 2141"/>
                  <a:gd name="T21" fmla="*/ 7 h 27"/>
                  <a:gd name="T22" fmla="*/ 13 w 2141"/>
                  <a:gd name="T23" fmla="*/ 14 h 27"/>
                  <a:gd name="T24" fmla="*/ 61 w 2141"/>
                  <a:gd name="T25" fmla="*/ 24 h 27"/>
                  <a:gd name="T26" fmla="*/ 137 w 2141"/>
                  <a:gd name="T27" fmla="*/ 27 h 27"/>
                  <a:gd name="T28" fmla="*/ 205 w 2141"/>
                  <a:gd name="T29" fmla="*/ 26 h 27"/>
                  <a:gd name="T30" fmla="*/ 285 w 2141"/>
                  <a:gd name="T31" fmla="*/ 24 h 27"/>
                  <a:gd name="T32" fmla="*/ 375 w 2141"/>
                  <a:gd name="T33" fmla="*/ 23 h 27"/>
                  <a:gd name="T34" fmla="*/ 464 w 2141"/>
                  <a:gd name="T35" fmla="*/ 20 h 27"/>
                  <a:gd name="T36" fmla="*/ 548 w 2141"/>
                  <a:gd name="T37" fmla="*/ 19 h 27"/>
                  <a:gd name="T38" fmla="*/ 600 w 2141"/>
                  <a:gd name="T39" fmla="*/ 19 h 27"/>
                  <a:gd name="T40" fmla="*/ 671 w 2141"/>
                  <a:gd name="T41" fmla="*/ 19 h 27"/>
                  <a:gd name="T42" fmla="*/ 761 w 2141"/>
                  <a:gd name="T43" fmla="*/ 19 h 27"/>
                  <a:gd name="T44" fmla="*/ 861 w 2141"/>
                  <a:gd name="T45" fmla="*/ 18 h 27"/>
                  <a:gd name="T46" fmla="*/ 967 w 2141"/>
                  <a:gd name="T47" fmla="*/ 18 h 27"/>
                  <a:gd name="T48" fmla="*/ 1077 w 2141"/>
                  <a:gd name="T49" fmla="*/ 17 h 27"/>
                  <a:gd name="T50" fmla="*/ 1183 w 2141"/>
                  <a:gd name="T51" fmla="*/ 17 h 27"/>
                  <a:gd name="T52" fmla="*/ 1284 w 2141"/>
                  <a:gd name="T53" fmla="*/ 15 h 27"/>
                  <a:gd name="T54" fmla="*/ 1373 w 2141"/>
                  <a:gd name="T55" fmla="*/ 15 h 27"/>
                  <a:gd name="T56" fmla="*/ 1445 w 2141"/>
                  <a:gd name="T57" fmla="*/ 14 h 27"/>
                  <a:gd name="T58" fmla="*/ 1515 w 2141"/>
                  <a:gd name="T59" fmla="*/ 14 h 27"/>
                  <a:gd name="T60" fmla="*/ 1612 w 2141"/>
                  <a:gd name="T61" fmla="*/ 17 h 27"/>
                  <a:gd name="T62" fmla="*/ 1707 w 2141"/>
                  <a:gd name="T63" fmla="*/ 19 h 27"/>
                  <a:gd name="T64" fmla="*/ 1799 w 2141"/>
                  <a:gd name="T65" fmla="*/ 23 h 27"/>
                  <a:gd name="T66" fmla="*/ 1887 w 2141"/>
                  <a:gd name="T67" fmla="*/ 26 h 27"/>
                  <a:gd name="T68" fmla="*/ 1969 w 2141"/>
                  <a:gd name="T69" fmla="*/ 27 h 27"/>
                  <a:gd name="T70" fmla="*/ 2085 w 2141"/>
                  <a:gd name="T71" fmla="*/ 24 h 27"/>
                  <a:gd name="T72" fmla="*/ 2135 w 2141"/>
                  <a:gd name="T73" fmla="*/ 22 h 27"/>
                  <a:gd name="T74" fmla="*/ 2140 w 2141"/>
                  <a:gd name="T75" fmla="*/ 20 h 27"/>
                  <a:gd name="T76" fmla="*/ 2116 w 2141"/>
                  <a:gd name="T77" fmla="*/ 13 h 27"/>
                  <a:gd name="T78" fmla="*/ 2074 w 2141"/>
                  <a:gd name="T79" fmla="*/ 6 h 27"/>
                  <a:gd name="T80" fmla="*/ 2034 w 2141"/>
                  <a:gd name="T81" fmla="*/ 6 h 27"/>
                  <a:gd name="T82" fmla="*/ 1979 w 2141"/>
                  <a:gd name="T83" fmla="*/ 6 h 27"/>
                  <a:gd name="T84" fmla="*/ 1912 w 2141"/>
                  <a:gd name="T85" fmla="*/ 6 h 27"/>
                  <a:gd name="T86" fmla="*/ 1842 w 2141"/>
                  <a:gd name="T87" fmla="*/ 5 h 27"/>
                  <a:gd name="T88" fmla="*/ 1778 w 2141"/>
                  <a:gd name="T89" fmla="*/ 5 h 27"/>
                  <a:gd name="T90" fmla="*/ 1728 w 2141"/>
                  <a:gd name="T91" fmla="*/ 5 h 27"/>
                  <a:gd name="T92" fmla="*/ 1637 w 2141"/>
                  <a:gd name="T93" fmla="*/ 4 h 27"/>
                  <a:gd name="T94" fmla="*/ 1510 w 2141"/>
                  <a:gd name="T95" fmla="*/ 2 h 27"/>
                  <a:gd name="T96" fmla="*/ 1374 w 2141"/>
                  <a:gd name="T97" fmla="*/ 1 h 27"/>
                  <a:gd name="T98" fmla="*/ 1259 w 2141"/>
                  <a:gd name="T99" fmla="*/ 1 h 27"/>
                  <a:gd name="T100" fmla="*/ 1190 w 2141"/>
                  <a:gd name="T101" fmla="*/ 2 h 27"/>
                  <a:gd name="T102" fmla="*/ 1107 w 2141"/>
                  <a:gd name="T103" fmla="*/ 4 h 27"/>
                  <a:gd name="T104" fmla="*/ 957 w 2141"/>
                  <a:gd name="T105" fmla="*/ 4 h 27"/>
                  <a:gd name="T106" fmla="*/ 783 w 2141"/>
                  <a:gd name="T107" fmla="*/ 1 h 27"/>
                  <a:gd name="T108" fmla="*/ 625 w 2141"/>
                  <a:gd name="T109" fmla="*/ 0 h 27"/>
                  <a:gd name="T110" fmla="*/ 528 w 2141"/>
                  <a:gd name="T111" fmla="*/ 0 h 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41"/>
                  <a:gd name="T169" fmla="*/ 0 h 27"/>
                  <a:gd name="T170" fmla="*/ 2141 w 2141"/>
                  <a:gd name="T171" fmla="*/ 27 h 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41" h="27">
                    <a:moveTo>
                      <a:pt x="515" y="0"/>
                    </a:moveTo>
                    <a:lnTo>
                      <a:pt x="506" y="1"/>
                    </a:lnTo>
                    <a:lnTo>
                      <a:pt x="494" y="1"/>
                    </a:lnTo>
                    <a:lnTo>
                      <a:pt x="478" y="2"/>
                    </a:lnTo>
                    <a:lnTo>
                      <a:pt x="460" y="2"/>
                    </a:lnTo>
                    <a:lnTo>
                      <a:pt x="439" y="2"/>
                    </a:lnTo>
                    <a:lnTo>
                      <a:pt x="417" y="4"/>
                    </a:lnTo>
                    <a:lnTo>
                      <a:pt x="394" y="4"/>
                    </a:lnTo>
                    <a:lnTo>
                      <a:pt x="371" y="4"/>
                    </a:lnTo>
                    <a:lnTo>
                      <a:pt x="346" y="5"/>
                    </a:lnTo>
                    <a:lnTo>
                      <a:pt x="323" y="5"/>
                    </a:lnTo>
                    <a:lnTo>
                      <a:pt x="299" y="5"/>
                    </a:lnTo>
                    <a:lnTo>
                      <a:pt x="276" y="6"/>
                    </a:lnTo>
                    <a:lnTo>
                      <a:pt x="257" y="6"/>
                    </a:lnTo>
                    <a:lnTo>
                      <a:pt x="239" y="7"/>
                    </a:lnTo>
                    <a:lnTo>
                      <a:pt x="223" y="9"/>
                    </a:lnTo>
                    <a:lnTo>
                      <a:pt x="210" y="10"/>
                    </a:lnTo>
                    <a:lnTo>
                      <a:pt x="198" y="11"/>
                    </a:lnTo>
                    <a:lnTo>
                      <a:pt x="184" y="13"/>
                    </a:lnTo>
                    <a:lnTo>
                      <a:pt x="170" y="13"/>
                    </a:lnTo>
                    <a:lnTo>
                      <a:pt x="153" y="14"/>
                    </a:lnTo>
                    <a:lnTo>
                      <a:pt x="136" y="14"/>
                    </a:lnTo>
                    <a:lnTo>
                      <a:pt x="118" y="13"/>
                    </a:lnTo>
                    <a:lnTo>
                      <a:pt x="101" y="13"/>
                    </a:lnTo>
                    <a:lnTo>
                      <a:pt x="84" y="13"/>
                    </a:lnTo>
                    <a:lnTo>
                      <a:pt x="67" y="11"/>
                    </a:lnTo>
                    <a:lnTo>
                      <a:pt x="52" y="10"/>
                    </a:lnTo>
                    <a:lnTo>
                      <a:pt x="38" y="10"/>
                    </a:lnTo>
                    <a:lnTo>
                      <a:pt x="25" y="9"/>
                    </a:lnTo>
                    <a:lnTo>
                      <a:pt x="14" y="9"/>
                    </a:lnTo>
                    <a:lnTo>
                      <a:pt x="7" y="7"/>
                    </a:lnTo>
                    <a:lnTo>
                      <a:pt x="1" y="7"/>
                    </a:lnTo>
                    <a:lnTo>
                      <a:pt x="0" y="7"/>
                    </a:lnTo>
                    <a:lnTo>
                      <a:pt x="1" y="9"/>
                    </a:lnTo>
                    <a:lnTo>
                      <a:pt x="5" y="10"/>
                    </a:lnTo>
                    <a:lnTo>
                      <a:pt x="13" y="14"/>
                    </a:lnTo>
                    <a:lnTo>
                      <a:pt x="25" y="18"/>
                    </a:lnTo>
                    <a:lnTo>
                      <a:pt x="40" y="22"/>
                    </a:lnTo>
                    <a:lnTo>
                      <a:pt x="61" y="24"/>
                    </a:lnTo>
                    <a:lnTo>
                      <a:pt x="87" y="27"/>
                    </a:lnTo>
                    <a:lnTo>
                      <a:pt x="119" y="27"/>
                    </a:lnTo>
                    <a:lnTo>
                      <a:pt x="137" y="27"/>
                    </a:lnTo>
                    <a:lnTo>
                      <a:pt x="158" y="27"/>
                    </a:lnTo>
                    <a:lnTo>
                      <a:pt x="180" y="27"/>
                    </a:lnTo>
                    <a:lnTo>
                      <a:pt x="205" y="26"/>
                    </a:lnTo>
                    <a:lnTo>
                      <a:pt x="231" y="26"/>
                    </a:lnTo>
                    <a:lnTo>
                      <a:pt x="258" y="26"/>
                    </a:lnTo>
                    <a:lnTo>
                      <a:pt x="285" y="24"/>
                    </a:lnTo>
                    <a:lnTo>
                      <a:pt x="315" y="24"/>
                    </a:lnTo>
                    <a:lnTo>
                      <a:pt x="345" y="23"/>
                    </a:lnTo>
                    <a:lnTo>
                      <a:pt x="375" y="23"/>
                    </a:lnTo>
                    <a:lnTo>
                      <a:pt x="404" y="22"/>
                    </a:lnTo>
                    <a:lnTo>
                      <a:pt x="434" y="22"/>
                    </a:lnTo>
                    <a:lnTo>
                      <a:pt x="464" y="20"/>
                    </a:lnTo>
                    <a:lnTo>
                      <a:pt x="493" y="20"/>
                    </a:lnTo>
                    <a:lnTo>
                      <a:pt x="521" y="19"/>
                    </a:lnTo>
                    <a:lnTo>
                      <a:pt x="548" y="19"/>
                    </a:lnTo>
                    <a:lnTo>
                      <a:pt x="563" y="19"/>
                    </a:lnTo>
                    <a:lnTo>
                      <a:pt x="579" y="19"/>
                    </a:lnTo>
                    <a:lnTo>
                      <a:pt x="600" y="19"/>
                    </a:lnTo>
                    <a:lnTo>
                      <a:pt x="622" y="19"/>
                    </a:lnTo>
                    <a:lnTo>
                      <a:pt x="646" y="19"/>
                    </a:lnTo>
                    <a:lnTo>
                      <a:pt x="671" y="19"/>
                    </a:lnTo>
                    <a:lnTo>
                      <a:pt x="700" y="19"/>
                    </a:lnTo>
                    <a:lnTo>
                      <a:pt x="730" y="19"/>
                    </a:lnTo>
                    <a:lnTo>
                      <a:pt x="761" y="19"/>
                    </a:lnTo>
                    <a:lnTo>
                      <a:pt x="792" y="18"/>
                    </a:lnTo>
                    <a:lnTo>
                      <a:pt x="826" y="18"/>
                    </a:lnTo>
                    <a:lnTo>
                      <a:pt x="861" y="18"/>
                    </a:lnTo>
                    <a:lnTo>
                      <a:pt x="896" y="18"/>
                    </a:lnTo>
                    <a:lnTo>
                      <a:pt x="931" y="18"/>
                    </a:lnTo>
                    <a:lnTo>
                      <a:pt x="967" y="18"/>
                    </a:lnTo>
                    <a:lnTo>
                      <a:pt x="1004" y="18"/>
                    </a:lnTo>
                    <a:lnTo>
                      <a:pt x="1041" y="18"/>
                    </a:lnTo>
                    <a:lnTo>
                      <a:pt x="1077" y="17"/>
                    </a:lnTo>
                    <a:lnTo>
                      <a:pt x="1113" y="17"/>
                    </a:lnTo>
                    <a:lnTo>
                      <a:pt x="1148" y="17"/>
                    </a:lnTo>
                    <a:lnTo>
                      <a:pt x="1183" y="17"/>
                    </a:lnTo>
                    <a:lnTo>
                      <a:pt x="1218" y="17"/>
                    </a:lnTo>
                    <a:lnTo>
                      <a:pt x="1252" y="17"/>
                    </a:lnTo>
                    <a:lnTo>
                      <a:pt x="1284" y="15"/>
                    </a:lnTo>
                    <a:lnTo>
                      <a:pt x="1316" y="15"/>
                    </a:lnTo>
                    <a:lnTo>
                      <a:pt x="1345" y="15"/>
                    </a:lnTo>
                    <a:lnTo>
                      <a:pt x="1373" y="15"/>
                    </a:lnTo>
                    <a:lnTo>
                      <a:pt x="1400" y="15"/>
                    </a:lnTo>
                    <a:lnTo>
                      <a:pt x="1423" y="15"/>
                    </a:lnTo>
                    <a:lnTo>
                      <a:pt x="1445" y="14"/>
                    </a:lnTo>
                    <a:lnTo>
                      <a:pt x="1466" y="14"/>
                    </a:lnTo>
                    <a:lnTo>
                      <a:pt x="1483" y="14"/>
                    </a:lnTo>
                    <a:lnTo>
                      <a:pt x="1515" y="14"/>
                    </a:lnTo>
                    <a:lnTo>
                      <a:pt x="1548" y="14"/>
                    </a:lnTo>
                    <a:lnTo>
                      <a:pt x="1580" y="15"/>
                    </a:lnTo>
                    <a:lnTo>
                      <a:pt x="1612" y="17"/>
                    </a:lnTo>
                    <a:lnTo>
                      <a:pt x="1643" y="17"/>
                    </a:lnTo>
                    <a:lnTo>
                      <a:pt x="1676" y="18"/>
                    </a:lnTo>
                    <a:lnTo>
                      <a:pt x="1707" y="19"/>
                    </a:lnTo>
                    <a:lnTo>
                      <a:pt x="1738" y="20"/>
                    </a:lnTo>
                    <a:lnTo>
                      <a:pt x="1769" y="22"/>
                    </a:lnTo>
                    <a:lnTo>
                      <a:pt x="1799" y="23"/>
                    </a:lnTo>
                    <a:lnTo>
                      <a:pt x="1829" y="24"/>
                    </a:lnTo>
                    <a:lnTo>
                      <a:pt x="1859" y="24"/>
                    </a:lnTo>
                    <a:lnTo>
                      <a:pt x="1887" y="26"/>
                    </a:lnTo>
                    <a:lnTo>
                      <a:pt x="1914" y="27"/>
                    </a:lnTo>
                    <a:lnTo>
                      <a:pt x="1942" y="27"/>
                    </a:lnTo>
                    <a:lnTo>
                      <a:pt x="1969" y="27"/>
                    </a:lnTo>
                    <a:lnTo>
                      <a:pt x="2017" y="27"/>
                    </a:lnTo>
                    <a:lnTo>
                      <a:pt x="2056" y="26"/>
                    </a:lnTo>
                    <a:lnTo>
                      <a:pt x="2085" y="24"/>
                    </a:lnTo>
                    <a:lnTo>
                      <a:pt x="2107" y="24"/>
                    </a:lnTo>
                    <a:lnTo>
                      <a:pt x="2124" y="23"/>
                    </a:lnTo>
                    <a:lnTo>
                      <a:pt x="2135" y="22"/>
                    </a:lnTo>
                    <a:lnTo>
                      <a:pt x="2140" y="22"/>
                    </a:lnTo>
                    <a:lnTo>
                      <a:pt x="2141" y="22"/>
                    </a:lnTo>
                    <a:lnTo>
                      <a:pt x="2140" y="20"/>
                    </a:lnTo>
                    <a:lnTo>
                      <a:pt x="2135" y="19"/>
                    </a:lnTo>
                    <a:lnTo>
                      <a:pt x="2127" y="17"/>
                    </a:lnTo>
                    <a:lnTo>
                      <a:pt x="2116" y="13"/>
                    </a:lnTo>
                    <a:lnTo>
                      <a:pt x="2104" y="10"/>
                    </a:lnTo>
                    <a:lnTo>
                      <a:pt x="2089" y="7"/>
                    </a:lnTo>
                    <a:lnTo>
                      <a:pt x="2074" y="6"/>
                    </a:lnTo>
                    <a:lnTo>
                      <a:pt x="2057" y="5"/>
                    </a:lnTo>
                    <a:lnTo>
                      <a:pt x="2046" y="5"/>
                    </a:lnTo>
                    <a:lnTo>
                      <a:pt x="2034" y="6"/>
                    </a:lnTo>
                    <a:lnTo>
                      <a:pt x="2017" y="6"/>
                    </a:lnTo>
                    <a:lnTo>
                      <a:pt x="1999" y="6"/>
                    </a:lnTo>
                    <a:lnTo>
                      <a:pt x="1979" y="6"/>
                    </a:lnTo>
                    <a:lnTo>
                      <a:pt x="1958" y="6"/>
                    </a:lnTo>
                    <a:lnTo>
                      <a:pt x="1935" y="6"/>
                    </a:lnTo>
                    <a:lnTo>
                      <a:pt x="1912" y="6"/>
                    </a:lnTo>
                    <a:lnTo>
                      <a:pt x="1888" y="6"/>
                    </a:lnTo>
                    <a:lnTo>
                      <a:pt x="1865" y="6"/>
                    </a:lnTo>
                    <a:lnTo>
                      <a:pt x="1842" y="5"/>
                    </a:lnTo>
                    <a:lnTo>
                      <a:pt x="1820" y="5"/>
                    </a:lnTo>
                    <a:lnTo>
                      <a:pt x="1799" y="5"/>
                    </a:lnTo>
                    <a:lnTo>
                      <a:pt x="1778" y="5"/>
                    </a:lnTo>
                    <a:lnTo>
                      <a:pt x="1761" y="5"/>
                    </a:lnTo>
                    <a:lnTo>
                      <a:pt x="1746" y="5"/>
                    </a:lnTo>
                    <a:lnTo>
                      <a:pt x="1728" y="5"/>
                    </a:lnTo>
                    <a:lnTo>
                      <a:pt x="1703" y="5"/>
                    </a:lnTo>
                    <a:lnTo>
                      <a:pt x="1672" y="4"/>
                    </a:lnTo>
                    <a:lnTo>
                      <a:pt x="1637" y="4"/>
                    </a:lnTo>
                    <a:lnTo>
                      <a:pt x="1597" y="4"/>
                    </a:lnTo>
                    <a:lnTo>
                      <a:pt x="1554" y="2"/>
                    </a:lnTo>
                    <a:lnTo>
                      <a:pt x="1510" y="2"/>
                    </a:lnTo>
                    <a:lnTo>
                      <a:pt x="1465" y="1"/>
                    </a:lnTo>
                    <a:lnTo>
                      <a:pt x="1419" y="1"/>
                    </a:lnTo>
                    <a:lnTo>
                      <a:pt x="1374" y="1"/>
                    </a:lnTo>
                    <a:lnTo>
                      <a:pt x="1332" y="1"/>
                    </a:lnTo>
                    <a:lnTo>
                      <a:pt x="1294" y="1"/>
                    </a:lnTo>
                    <a:lnTo>
                      <a:pt x="1259" y="1"/>
                    </a:lnTo>
                    <a:lnTo>
                      <a:pt x="1229" y="1"/>
                    </a:lnTo>
                    <a:lnTo>
                      <a:pt x="1205" y="1"/>
                    </a:lnTo>
                    <a:lnTo>
                      <a:pt x="1190" y="2"/>
                    </a:lnTo>
                    <a:lnTo>
                      <a:pt x="1172" y="4"/>
                    </a:lnTo>
                    <a:lnTo>
                      <a:pt x="1144" y="4"/>
                    </a:lnTo>
                    <a:lnTo>
                      <a:pt x="1107" y="4"/>
                    </a:lnTo>
                    <a:lnTo>
                      <a:pt x="1063" y="4"/>
                    </a:lnTo>
                    <a:lnTo>
                      <a:pt x="1012" y="4"/>
                    </a:lnTo>
                    <a:lnTo>
                      <a:pt x="957" y="4"/>
                    </a:lnTo>
                    <a:lnTo>
                      <a:pt x="900" y="2"/>
                    </a:lnTo>
                    <a:lnTo>
                      <a:pt x="841" y="2"/>
                    </a:lnTo>
                    <a:lnTo>
                      <a:pt x="783" y="1"/>
                    </a:lnTo>
                    <a:lnTo>
                      <a:pt x="726" y="1"/>
                    </a:lnTo>
                    <a:lnTo>
                      <a:pt x="673" y="0"/>
                    </a:lnTo>
                    <a:lnTo>
                      <a:pt x="625" y="0"/>
                    </a:lnTo>
                    <a:lnTo>
                      <a:pt x="585" y="0"/>
                    </a:lnTo>
                    <a:lnTo>
                      <a:pt x="551" y="0"/>
                    </a:lnTo>
                    <a:lnTo>
                      <a:pt x="528" y="0"/>
                    </a:lnTo>
                    <a:lnTo>
                      <a:pt x="515" y="0"/>
                    </a:lnTo>
                    <a:close/>
                  </a:path>
                </a:pathLst>
              </a:custGeom>
              <a:solidFill>
                <a:srgbClr val="000000"/>
              </a:solidFill>
              <a:ln w="9525">
                <a:noFill/>
                <a:round/>
                <a:headEnd/>
                <a:tailEnd/>
              </a:ln>
            </p:spPr>
            <p:txBody>
              <a:bodyPr/>
              <a:lstStyle/>
              <a:p>
                <a:endParaRPr lang="en-US"/>
              </a:p>
            </p:txBody>
          </p:sp>
          <p:sp>
            <p:nvSpPr>
              <p:cNvPr id="281" name="Freeform 184"/>
              <p:cNvSpPr>
                <a:spLocks noEditPoints="1"/>
              </p:cNvSpPr>
              <p:nvPr/>
            </p:nvSpPr>
            <p:spPr bwMode="auto">
              <a:xfrm>
                <a:off x="3441" y="2983"/>
                <a:ext cx="508" cy="749"/>
              </a:xfrm>
              <a:custGeom>
                <a:avLst/>
                <a:gdLst>
                  <a:gd name="T0" fmla="*/ 1295 w 1523"/>
                  <a:gd name="T1" fmla="*/ 728 h 2245"/>
                  <a:gd name="T2" fmla="*/ 1272 w 1523"/>
                  <a:gd name="T3" fmla="*/ 792 h 2245"/>
                  <a:gd name="T4" fmla="*/ 1320 w 1523"/>
                  <a:gd name="T5" fmla="*/ 1101 h 2245"/>
                  <a:gd name="T6" fmla="*/ 1397 w 1523"/>
                  <a:gd name="T7" fmla="*/ 1314 h 2245"/>
                  <a:gd name="T8" fmla="*/ 1447 w 1523"/>
                  <a:gd name="T9" fmla="*/ 1539 h 2245"/>
                  <a:gd name="T10" fmla="*/ 1514 w 1523"/>
                  <a:gd name="T11" fmla="*/ 1798 h 2245"/>
                  <a:gd name="T12" fmla="*/ 1316 w 1523"/>
                  <a:gd name="T13" fmla="*/ 1869 h 2245"/>
                  <a:gd name="T14" fmla="*/ 1304 w 1523"/>
                  <a:gd name="T15" fmla="*/ 2119 h 2245"/>
                  <a:gd name="T16" fmla="*/ 1452 w 1523"/>
                  <a:gd name="T17" fmla="*/ 2149 h 2245"/>
                  <a:gd name="T18" fmla="*/ 1127 w 1523"/>
                  <a:gd name="T19" fmla="*/ 2244 h 2245"/>
                  <a:gd name="T20" fmla="*/ 756 w 1523"/>
                  <a:gd name="T21" fmla="*/ 2243 h 2245"/>
                  <a:gd name="T22" fmla="*/ 385 w 1523"/>
                  <a:gd name="T23" fmla="*/ 2235 h 2245"/>
                  <a:gd name="T24" fmla="*/ 306 w 1523"/>
                  <a:gd name="T25" fmla="*/ 2149 h 2245"/>
                  <a:gd name="T26" fmla="*/ 354 w 1523"/>
                  <a:gd name="T27" fmla="*/ 2104 h 2245"/>
                  <a:gd name="T28" fmla="*/ 410 w 1523"/>
                  <a:gd name="T29" fmla="*/ 1951 h 2245"/>
                  <a:gd name="T30" fmla="*/ 411 w 1523"/>
                  <a:gd name="T31" fmla="*/ 1653 h 2245"/>
                  <a:gd name="T32" fmla="*/ 328 w 1523"/>
                  <a:gd name="T33" fmla="*/ 1592 h 2245"/>
                  <a:gd name="T34" fmla="*/ 206 w 1523"/>
                  <a:gd name="T35" fmla="*/ 1597 h 2245"/>
                  <a:gd name="T36" fmla="*/ 158 w 1523"/>
                  <a:gd name="T37" fmla="*/ 1618 h 2245"/>
                  <a:gd name="T38" fmla="*/ 218 w 1523"/>
                  <a:gd name="T39" fmla="*/ 1536 h 2245"/>
                  <a:gd name="T40" fmla="*/ 161 w 1523"/>
                  <a:gd name="T41" fmla="*/ 1511 h 2245"/>
                  <a:gd name="T42" fmla="*/ 105 w 1523"/>
                  <a:gd name="T43" fmla="*/ 1482 h 2245"/>
                  <a:gd name="T44" fmla="*/ 76 w 1523"/>
                  <a:gd name="T45" fmla="*/ 1439 h 2245"/>
                  <a:gd name="T46" fmla="*/ 146 w 1523"/>
                  <a:gd name="T47" fmla="*/ 1435 h 2245"/>
                  <a:gd name="T48" fmla="*/ 188 w 1523"/>
                  <a:gd name="T49" fmla="*/ 1452 h 2245"/>
                  <a:gd name="T50" fmla="*/ 232 w 1523"/>
                  <a:gd name="T51" fmla="*/ 1415 h 2245"/>
                  <a:gd name="T52" fmla="*/ 310 w 1523"/>
                  <a:gd name="T53" fmla="*/ 1356 h 2245"/>
                  <a:gd name="T54" fmla="*/ 275 w 1523"/>
                  <a:gd name="T55" fmla="*/ 1342 h 2245"/>
                  <a:gd name="T56" fmla="*/ 182 w 1523"/>
                  <a:gd name="T57" fmla="*/ 1384 h 2245"/>
                  <a:gd name="T58" fmla="*/ 227 w 1523"/>
                  <a:gd name="T59" fmla="*/ 1323 h 2245"/>
                  <a:gd name="T60" fmla="*/ 327 w 1523"/>
                  <a:gd name="T61" fmla="*/ 1319 h 2245"/>
                  <a:gd name="T62" fmla="*/ 463 w 1523"/>
                  <a:gd name="T63" fmla="*/ 1305 h 2245"/>
                  <a:gd name="T64" fmla="*/ 607 w 1523"/>
                  <a:gd name="T65" fmla="*/ 1311 h 2245"/>
                  <a:gd name="T66" fmla="*/ 647 w 1523"/>
                  <a:gd name="T67" fmla="*/ 1171 h 2245"/>
                  <a:gd name="T68" fmla="*/ 585 w 1523"/>
                  <a:gd name="T69" fmla="*/ 851 h 2245"/>
                  <a:gd name="T70" fmla="*/ 536 w 1523"/>
                  <a:gd name="T71" fmla="*/ 829 h 2245"/>
                  <a:gd name="T72" fmla="*/ 497 w 1523"/>
                  <a:gd name="T73" fmla="*/ 830 h 2245"/>
                  <a:gd name="T74" fmla="*/ 530 w 1523"/>
                  <a:gd name="T75" fmla="*/ 727 h 2245"/>
                  <a:gd name="T76" fmla="*/ 584 w 1523"/>
                  <a:gd name="T77" fmla="*/ 679 h 2245"/>
                  <a:gd name="T78" fmla="*/ 559 w 1523"/>
                  <a:gd name="T79" fmla="*/ 426 h 2245"/>
                  <a:gd name="T80" fmla="*/ 492 w 1523"/>
                  <a:gd name="T81" fmla="*/ 532 h 2245"/>
                  <a:gd name="T82" fmla="*/ 450 w 1523"/>
                  <a:gd name="T83" fmla="*/ 617 h 2245"/>
                  <a:gd name="T84" fmla="*/ 447 w 1523"/>
                  <a:gd name="T85" fmla="*/ 654 h 2245"/>
                  <a:gd name="T86" fmla="*/ 407 w 1523"/>
                  <a:gd name="T87" fmla="*/ 898 h 2245"/>
                  <a:gd name="T88" fmla="*/ 340 w 1523"/>
                  <a:gd name="T89" fmla="*/ 705 h 2245"/>
                  <a:gd name="T90" fmla="*/ 352 w 1523"/>
                  <a:gd name="T91" fmla="*/ 623 h 2245"/>
                  <a:gd name="T92" fmla="*/ 293 w 1523"/>
                  <a:gd name="T93" fmla="*/ 491 h 2245"/>
                  <a:gd name="T94" fmla="*/ 177 w 1523"/>
                  <a:gd name="T95" fmla="*/ 336 h 2245"/>
                  <a:gd name="T96" fmla="*/ 19 w 1523"/>
                  <a:gd name="T97" fmla="*/ 240 h 2245"/>
                  <a:gd name="T98" fmla="*/ 57 w 1523"/>
                  <a:gd name="T99" fmla="*/ 198 h 2245"/>
                  <a:gd name="T100" fmla="*/ 188 w 1523"/>
                  <a:gd name="T101" fmla="*/ 93 h 2245"/>
                  <a:gd name="T102" fmla="*/ 300 w 1523"/>
                  <a:gd name="T103" fmla="*/ 12 h 2245"/>
                  <a:gd name="T104" fmla="*/ 595 w 1523"/>
                  <a:gd name="T105" fmla="*/ 4 h 2245"/>
                  <a:gd name="T106" fmla="*/ 963 w 1523"/>
                  <a:gd name="T107" fmla="*/ 19 h 2245"/>
                  <a:gd name="T108" fmla="*/ 1130 w 1523"/>
                  <a:gd name="T109" fmla="*/ 119 h 2245"/>
                  <a:gd name="T110" fmla="*/ 1295 w 1523"/>
                  <a:gd name="T111" fmla="*/ 689 h 2245"/>
                  <a:gd name="T112" fmla="*/ 562 w 1523"/>
                  <a:gd name="T113" fmla="*/ 2108 h 2245"/>
                  <a:gd name="T114" fmla="*/ 590 w 1523"/>
                  <a:gd name="T115" fmla="*/ 1762 h 2245"/>
                  <a:gd name="T116" fmla="*/ 517 w 1523"/>
                  <a:gd name="T117" fmla="*/ 1675 h 2245"/>
                  <a:gd name="T118" fmla="*/ 527 w 1523"/>
                  <a:gd name="T119" fmla="*/ 1967 h 2245"/>
                  <a:gd name="T120" fmla="*/ 140 w 1523"/>
                  <a:gd name="T121" fmla="*/ 1456 h 2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3"/>
                  <a:gd name="T184" fmla="*/ 0 h 2245"/>
                  <a:gd name="T185" fmla="*/ 1523 w 1523"/>
                  <a:gd name="T186" fmla="*/ 2245 h 2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3" h="2245">
                    <a:moveTo>
                      <a:pt x="1364" y="702"/>
                    </a:moveTo>
                    <a:lnTo>
                      <a:pt x="1364" y="719"/>
                    </a:lnTo>
                    <a:lnTo>
                      <a:pt x="1359" y="727"/>
                    </a:lnTo>
                    <a:lnTo>
                      <a:pt x="1351" y="729"/>
                    </a:lnTo>
                    <a:lnTo>
                      <a:pt x="1340" y="728"/>
                    </a:lnTo>
                    <a:lnTo>
                      <a:pt x="1329" y="724"/>
                    </a:lnTo>
                    <a:lnTo>
                      <a:pt x="1317" y="722"/>
                    </a:lnTo>
                    <a:lnTo>
                      <a:pt x="1305" y="723"/>
                    </a:lnTo>
                    <a:lnTo>
                      <a:pt x="1295" y="728"/>
                    </a:lnTo>
                    <a:lnTo>
                      <a:pt x="1287" y="733"/>
                    </a:lnTo>
                    <a:lnTo>
                      <a:pt x="1281" y="738"/>
                    </a:lnTo>
                    <a:lnTo>
                      <a:pt x="1274" y="744"/>
                    </a:lnTo>
                    <a:lnTo>
                      <a:pt x="1269" y="750"/>
                    </a:lnTo>
                    <a:lnTo>
                      <a:pt x="1265" y="758"/>
                    </a:lnTo>
                    <a:lnTo>
                      <a:pt x="1263" y="766"/>
                    </a:lnTo>
                    <a:lnTo>
                      <a:pt x="1263" y="773"/>
                    </a:lnTo>
                    <a:lnTo>
                      <a:pt x="1264" y="784"/>
                    </a:lnTo>
                    <a:lnTo>
                      <a:pt x="1272" y="792"/>
                    </a:lnTo>
                    <a:lnTo>
                      <a:pt x="1282" y="798"/>
                    </a:lnTo>
                    <a:lnTo>
                      <a:pt x="1292" y="802"/>
                    </a:lnTo>
                    <a:lnTo>
                      <a:pt x="1302" y="802"/>
                    </a:lnTo>
                    <a:lnTo>
                      <a:pt x="1316" y="840"/>
                    </a:lnTo>
                    <a:lnTo>
                      <a:pt x="1322" y="886"/>
                    </a:lnTo>
                    <a:lnTo>
                      <a:pt x="1324" y="938"/>
                    </a:lnTo>
                    <a:lnTo>
                      <a:pt x="1322" y="992"/>
                    </a:lnTo>
                    <a:lnTo>
                      <a:pt x="1320" y="1048"/>
                    </a:lnTo>
                    <a:lnTo>
                      <a:pt x="1320" y="1101"/>
                    </a:lnTo>
                    <a:lnTo>
                      <a:pt x="1324" y="1152"/>
                    </a:lnTo>
                    <a:lnTo>
                      <a:pt x="1333" y="1194"/>
                    </a:lnTo>
                    <a:lnTo>
                      <a:pt x="1353" y="1205"/>
                    </a:lnTo>
                    <a:lnTo>
                      <a:pt x="1364" y="1226"/>
                    </a:lnTo>
                    <a:lnTo>
                      <a:pt x="1368" y="1251"/>
                    </a:lnTo>
                    <a:lnTo>
                      <a:pt x="1368" y="1277"/>
                    </a:lnTo>
                    <a:lnTo>
                      <a:pt x="1384" y="1283"/>
                    </a:lnTo>
                    <a:lnTo>
                      <a:pt x="1394" y="1296"/>
                    </a:lnTo>
                    <a:lnTo>
                      <a:pt x="1397" y="1314"/>
                    </a:lnTo>
                    <a:lnTo>
                      <a:pt x="1397" y="1336"/>
                    </a:lnTo>
                    <a:lnTo>
                      <a:pt x="1396" y="1360"/>
                    </a:lnTo>
                    <a:lnTo>
                      <a:pt x="1395" y="1385"/>
                    </a:lnTo>
                    <a:lnTo>
                      <a:pt x="1396" y="1408"/>
                    </a:lnTo>
                    <a:lnTo>
                      <a:pt x="1401" y="1429"/>
                    </a:lnTo>
                    <a:lnTo>
                      <a:pt x="1409" y="1455"/>
                    </a:lnTo>
                    <a:lnTo>
                      <a:pt x="1419" y="1482"/>
                    </a:lnTo>
                    <a:lnTo>
                      <a:pt x="1432" y="1509"/>
                    </a:lnTo>
                    <a:lnTo>
                      <a:pt x="1447" y="1539"/>
                    </a:lnTo>
                    <a:lnTo>
                      <a:pt x="1462" y="1568"/>
                    </a:lnTo>
                    <a:lnTo>
                      <a:pt x="1477" y="1599"/>
                    </a:lnTo>
                    <a:lnTo>
                      <a:pt x="1491" y="1628"/>
                    </a:lnTo>
                    <a:lnTo>
                      <a:pt x="1504" y="1658"/>
                    </a:lnTo>
                    <a:lnTo>
                      <a:pt x="1514" y="1688"/>
                    </a:lnTo>
                    <a:lnTo>
                      <a:pt x="1521" y="1717"/>
                    </a:lnTo>
                    <a:lnTo>
                      <a:pt x="1523" y="1745"/>
                    </a:lnTo>
                    <a:lnTo>
                      <a:pt x="1522" y="1772"/>
                    </a:lnTo>
                    <a:lnTo>
                      <a:pt x="1514" y="1798"/>
                    </a:lnTo>
                    <a:lnTo>
                      <a:pt x="1501" y="1821"/>
                    </a:lnTo>
                    <a:lnTo>
                      <a:pt x="1480" y="1845"/>
                    </a:lnTo>
                    <a:lnTo>
                      <a:pt x="1452" y="1866"/>
                    </a:lnTo>
                    <a:lnTo>
                      <a:pt x="1427" y="1866"/>
                    </a:lnTo>
                    <a:lnTo>
                      <a:pt x="1404" y="1866"/>
                    </a:lnTo>
                    <a:lnTo>
                      <a:pt x="1382" y="1866"/>
                    </a:lnTo>
                    <a:lnTo>
                      <a:pt x="1360" y="1867"/>
                    </a:lnTo>
                    <a:lnTo>
                      <a:pt x="1338" y="1868"/>
                    </a:lnTo>
                    <a:lnTo>
                      <a:pt x="1316" y="1869"/>
                    </a:lnTo>
                    <a:lnTo>
                      <a:pt x="1291" y="1871"/>
                    </a:lnTo>
                    <a:lnTo>
                      <a:pt x="1264" y="1872"/>
                    </a:lnTo>
                    <a:lnTo>
                      <a:pt x="1261" y="1907"/>
                    </a:lnTo>
                    <a:lnTo>
                      <a:pt x="1259" y="1945"/>
                    </a:lnTo>
                    <a:lnTo>
                      <a:pt x="1257" y="1983"/>
                    </a:lnTo>
                    <a:lnTo>
                      <a:pt x="1260" y="2022"/>
                    </a:lnTo>
                    <a:lnTo>
                      <a:pt x="1268" y="2059"/>
                    </a:lnTo>
                    <a:lnTo>
                      <a:pt x="1282" y="2091"/>
                    </a:lnTo>
                    <a:lnTo>
                      <a:pt x="1304" y="2119"/>
                    </a:lnTo>
                    <a:lnTo>
                      <a:pt x="1338" y="2141"/>
                    </a:lnTo>
                    <a:lnTo>
                      <a:pt x="1352" y="2144"/>
                    </a:lnTo>
                    <a:lnTo>
                      <a:pt x="1366" y="2148"/>
                    </a:lnTo>
                    <a:lnTo>
                      <a:pt x="1381" y="2151"/>
                    </a:lnTo>
                    <a:lnTo>
                      <a:pt x="1395" y="2153"/>
                    </a:lnTo>
                    <a:lnTo>
                      <a:pt x="1409" y="2154"/>
                    </a:lnTo>
                    <a:lnTo>
                      <a:pt x="1425" y="2154"/>
                    </a:lnTo>
                    <a:lnTo>
                      <a:pt x="1438" y="2153"/>
                    </a:lnTo>
                    <a:lnTo>
                      <a:pt x="1452" y="2149"/>
                    </a:lnTo>
                    <a:lnTo>
                      <a:pt x="1457" y="2223"/>
                    </a:lnTo>
                    <a:lnTo>
                      <a:pt x="1416" y="2227"/>
                    </a:lnTo>
                    <a:lnTo>
                      <a:pt x="1374" y="2231"/>
                    </a:lnTo>
                    <a:lnTo>
                      <a:pt x="1334" y="2233"/>
                    </a:lnTo>
                    <a:lnTo>
                      <a:pt x="1292" y="2236"/>
                    </a:lnTo>
                    <a:lnTo>
                      <a:pt x="1251" y="2239"/>
                    </a:lnTo>
                    <a:lnTo>
                      <a:pt x="1210" y="2241"/>
                    </a:lnTo>
                    <a:lnTo>
                      <a:pt x="1168" y="2243"/>
                    </a:lnTo>
                    <a:lnTo>
                      <a:pt x="1127" y="2244"/>
                    </a:lnTo>
                    <a:lnTo>
                      <a:pt x="1086" y="2244"/>
                    </a:lnTo>
                    <a:lnTo>
                      <a:pt x="1045" y="2245"/>
                    </a:lnTo>
                    <a:lnTo>
                      <a:pt x="1003" y="2245"/>
                    </a:lnTo>
                    <a:lnTo>
                      <a:pt x="962" y="2245"/>
                    </a:lnTo>
                    <a:lnTo>
                      <a:pt x="921" y="2245"/>
                    </a:lnTo>
                    <a:lnTo>
                      <a:pt x="880" y="2244"/>
                    </a:lnTo>
                    <a:lnTo>
                      <a:pt x="839" y="2244"/>
                    </a:lnTo>
                    <a:lnTo>
                      <a:pt x="797" y="2243"/>
                    </a:lnTo>
                    <a:lnTo>
                      <a:pt x="756" y="2243"/>
                    </a:lnTo>
                    <a:lnTo>
                      <a:pt x="714" y="2241"/>
                    </a:lnTo>
                    <a:lnTo>
                      <a:pt x="674" y="2240"/>
                    </a:lnTo>
                    <a:lnTo>
                      <a:pt x="633" y="2240"/>
                    </a:lnTo>
                    <a:lnTo>
                      <a:pt x="591" y="2239"/>
                    </a:lnTo>
                    <a:lnTo>
                      <a:pt x="550" y="2237"/>
                    </a:lnTo>
                    <a:lnTo>
                      <a:pt x="510" y="2236"/>
                    </a:lnTo>
                    <a:lnTo>
                      <a:pt x="468" y="2236"/>
                    </a:lnTo>
                    <a:lnTo>
                      <a:pt x="427" y="2235"/>
                    </a:lnTo>
                    <a:lnTo>
                      <a:pt x="385" y="2235"/>
                    </a:lnTo>
                    <a:lnTo>
                      <a:pt x="345" y="2233"/>
                    </a:lnTo>
                    <a:lnTo>
                      <a:pt x="304" y="2233"/>
                    </a:lnTo>
                    <a:lnTo>
                      <a:pt x="263" y="2233"/>
                    </a:lnTo>
                    <a:lnTo>
                      <a:pt x="222" y="2233"/>
                    </a:lnTo>
                    <a:lnTo>
                      <a:pt x="182" y="2233"/>
                    </a:lnTo>
                    <a:lnTo>
                      <a:pt x="140" y="2235"/>
                    </a:lnTo>
                    <a:lnTo>
                      <a:pt x="147" y="2153"/>
                    </a:lnTo>
                    <a:lnTo>
                      <a:pt x="302" y="2156"/>
                    </a:lnTo>
                    <a:lnTo>
                      <a:pt x="306" y="2149"/>
                    </a:lnTo>
                    <a:lnTo>
                      <a:pt x="308" y="2141"/>
                    </a:lnTo>
                    <a:lnTo>
                      <a:pt x="308" y="2132"/>
                    </a:lnTo>
                    <a:lnTo>
                      <a:pt x="309" y="2123"/>
                    </a:lnTo>
                    <a:lnTo>
                      <a:pt x="317" y="2123"/>
                    </a:lnTo>
                    <a:lnTo>
                      <a:pt x="324" y="2119"/>
                    </a:lnTo>
                    <a:lnTo>
                      <a:pt x="332" y="2114"/>
                    </a:lnTo>
                    <a:lnTo>
                      <a:pt x="340" y="2108"/>
                    </a:lnTo>
                    <a:lnTo>
                      <a:pt x="348" y="2104"/>
                    </a:lnTo>
                    <a:lnTo>
                      <a:pt x="354" y="2104"/>
                    </a:lnTo>
                    <a:lnTo>
                      <a:pt x="361" y="2109"/>
                    </a:lnTo>
                    <a:lnTo>
                      <a:pt x="366" y="2121"/>
                    </a:lnTo>
                    <a:lnTo>
                      <a:pt x="384" y="2099"/>
                    </a:lnTo>
                    <a:lnTo>
                      <a:pt x="396" y="2077"/>
                    </a:lnTo>
                    <a:lnTo>
                      <a:pt x="403" y="2052"/>
                    </a:lnTo>
                    <a:lnTo>
                      <a:pt x="407" y="2027"/>
                    </a:lnTo>
                    <a:lnTo>
                      <a:pt x="409" y="2003"/>
                    </a:lnTo>
                    <a:lnTo>
                      <a:pt x="409" y="1977"/>
                    </a:lnTo>
                    <a:lnTo>
                      <a:pt x="410" y="1951"/>
                    </a:lnTo>
                    <a:lnTo>
                      <a:pt x="411" y="1925"/>
                    </a:lnTo>
                    <a:lnTo>
                      <a:pt x="416" y="1925"/>
                    </a:lnTo>
                    <a:lnTo>
                      <a:pt x="422" y="1923"/>
                    </a:lnTo>
                    <a:lnTo>
                      <a:pt x="425" y="1919"/>
                    </a:lnTo>
                    <a:lnTo>
                      <a:pt x="431" y="1913"/>
                    </a:lnTo>
                    <a:lnTo>
                      <a:pt x="431" y="1658"/>
                    </a:lnTo>
                    <a:lnTo>
                      <a:pt x="425" y="1654"/>
                    </a:lnTo>
                    <a:lnTo>
                      <a:pt x="418" y="1653"/>
                    </a:lnTo>
                    <a:lnTo>
                      <a:pt x="411" y="1653"/>
                    </a:lnTo>
                    <a:lnTo>
                      <a:pt x="405" y="1653"/>
                    </a:lnTo>
                    <a:lnTo>
                      <a:pt x="410" y="1643"/>
                    </a:lnTo>
                    <a:lnTo>
                      <a:pt x="411" y="1631"/>
                    </a:lnTo>
                    <a:lnTo>
                      <a:pt x="411" y="1618"/>
                    </a:lnTo>
                    <a:lnTo>
                      <a:pt x="411" y="1606"/>
                    </a:lnTo>
                    <a:lnTo>
                      <a:pt x="392" y="1603"/>
                    </a:lnTo>
                    <a:lnTo>
                      <a:pt x="371" y="1599"/>
                    </a:lnTo>
                    <a:lnTo>
                      <a:pt x="349" y="1595"/>
                    </a:lnTo>
                    <a:lnTo>
                      <a:pt x="328" y="1592"/>
                    </a:lnTo>
                    <a:lnTo>
                      <a:pt x="308" y="1591"/>
                    </a:lnTo>
                    <a:lnTo>
                      <a:pt x="287" y="1591"/>
                    </a:lnTo>
                    <a:lnTo>
                      <a:pt x="267" y="1593"/>
                    </a:lnTo>
                    <a:lnTo>
                      <a:pt x="249" y="1599"/>
                    </a:lnTo>
                    <a:lnTo>
                      <a:pt x="241" y="1595"/>
                    </a:lnTo>
                    <a:lnTo>
                      <a:pt x="232" y="1591"/>
                    </a:lnTo>
                    <a:lnTo>
                      <a:pt x="225" y="1587"/>
                    </a:lnTo>
                    <a:lnTo>
                      <a:pt x="214" y="1587"/>
                    </a:lnTo>
                    <a:lnTo>
                      <a:pt x="206" y="1597"/>
                    </a:lnTo>
                    <a:lnTo>
                      <a:pt x="199" y="1606"/>
                    </a:lnTo>
                    <a:lnTo>
                      <a:pt x="191" y="1615"/>
                    </a:lnTo>
                    <a:lnTo>
                      <a:pt x="182" y="1622"/>
                    </a:lnTo>
                    <a:lnTo>
                      <a:pt x="173" y="1628"/>
                    </a:lnTo>
                    <a:lnTo>
                      <a:pt x="164" y="1634"/>
                    </a:lnTo>
                    <a:lnTo>
                      <a:pt x="152" y="1636"/>
                    </a:lnTo>
                    <a:lnTo>
                      <a:pt x="140" y="1638"/>
                    </a:lnTo>
                    <a:lnTo>
                      <a:pt x="140" y="1613"/>
                    </a:lnTo>
                    <a:lnTo>
                      <a:pt x="158" y="1618"/>
                    </a:lnTo>
                    <a:lnTo>
                      <a:pt x="171" y="1615"/>
                    </a:lnTo>
                    <a:lnTo>
                      <a:pt x="183" y="1606"/>
                    </a:lnTo>
                    <a:lnTo>
                      <a:pt x="192" y="1595"/>
                    </a:lnTo>
                    <a:lnTo>
                      <a:pt x="200" y="1579"/>
                    </a:lnTo>
                    <a:lnTo>
                      <a:pt x="209" y="1565"/>
                    </a:lnTo>
                    <a:lnTo>
                      <a:pt x="219" y="1552"/>
                    </a:lnTo>
                    <a:lnTo>
                      <a:pt x="231" y="1542"/>
                    </a:lnTo>
                    <a:lnTo>
                      <a:pt x="226" y="1538"/>
                    </a:lnTo>
                    <a:lnTo>
                      <a:pt x="218" y="1536"/>
                    </a:lnTo>
                    <a:lnTo>
                      <a:pt x="210" y="1536"/>
                    </a:lnTo>
                    <a:lnTo>
                      <a:pt x="203" y="1536"/>
                    </a:lnTo>
                    <a:lnTo>
                      <a:pt x="195" y="1536"/>
                    </a:lnTo>
                    <a:lnTo>
                      <a:pt x="190" y="1534"/>
                    </a:lnTo>
                    <a:lnTo>
                      <a:pt x="184" y="1529"/>
                    </a:lnTo>
                    <a:lnTo>
                      <a:pt x="183" y="1520"/>
                    </a:lnTo>
                    <a:lnTo>
                      <a:pt x="183" y="1505"/>
                    </a:lnTo>
                    <a:lnTo>
                      <a:pt x="171" y="1504"/>
                    </a:lnTo>
                    <a:lnTo>
                      <a:pt x="161" y="1511"/>
                    </a:lnTo>
                    <a:lnTo>
                      <a:pt x="152" y="1521"/>
                    </a:lnTo>
                    <a:lnTo>
                      <a:pt x="144" y="1534"/>
                    </a:lnTo>
                    <a:lnTo>
                      <a:pt x="136" y="1546"/>
                    </a:lnTo>
                    <a:lnTo>
                      <a:pt x="127" y="1552"/>
                    </a:lnTo>
                    <a:lnTo>
                      <a:pt x="118" y="1552"/>
                    </a:lnTo>
                    <a:lnTo>
                      <a:pt x="107" y="1539"/>
                    </a:lnTo>
                    <a:lnTo>
                      <a:pt x="105" y="1521"/>
                    </a:lnTo>
                    <a:lnTo>
                      <a:pt x="107" y="1501"/>
                    </a:lnTo>
                    <a:lnTo>
                      <a:pt x="105" y="1482"/>
                    </a:lnTo>
                    <a:lnTo>
                      <a:pt x="98" y="1465"/>
                    </a:lnTo>
                    <a:lnTo>
                      <a:pt x="87" y="1465"/>
                    </a:lnTo>
                    <a:lnTo>
                      <a:pt x="77" y="1467"/>
                    </a:lnTo>
                    <a:lnTo>
                      <a:pt x="68" y="1465"/>
                    </a:lnTo>
                    <a:lnTo>
                      <a:pt x="61" y="1460"/>
                    </a:lnTo>
                    <a:lnTo>
                      <a:pt x="60" y="1452"/>
                    </a:lnTo>
                    <a:lnTo>
                      <a:pt x="65" y="1447"/>
                    </a:lnTo>
                    <a:lnTo>
                      <a:pt x="70" y="1443"/>
                    </a:lnTo>
                    <a:lnTo>
                      <a:pt x="76" y="1439"/>
                    </a:lnTo>
                    <a:lnTo>
                      <a:pt x="87" y="1441"/>
                    </a:lnTo>
                    <a:lnTo>
                      <a:pt x="98" y="1435"/>
                    </a:lnTo>
                    <a:lnTo>
                      <a:pt x="107" y="1425"/>
                    </a:lnTo>
                    <a:lnTo>
                      <a:pt x="114" y="1413"/>
                    </a:lnTo>
                    <a:lnTo>
                      <a:pt x="121" y="1406"/>
                    </a:lnTo>
                    <a:lnTo>
                      <a:pt x="127" y="1403"/>
                    </a:lnTo>
                    <a:lnTo>
                      <a:pt x="133" y="1411"/>
                    </a:lnTo>
                    <a:lnTo>
                      <a:pt x="138" y="1430"/>
                    </a:lnTo>
                    <a:lnTo>
                      <a:pt x="146" y="1435"/>
                    </a:lnTo>
                    <a:lnTo>
                      <a:pt x="152" y="1442"/>
                    </a:lnTo>
                    <a:lnTo>
                      <a:pt x="156" y="1450"/>
                    </a:lnTo>
                    <a:lnTo>
                      <a:pt x="161" y="1456"/>
                    </a:lnTo>
                    <a:lnTo>
                      <a:pt x="165" y="1463"/>
                    </a:lnTo>
                    <a:lnTo>
                      <a:pt x="170" y="1469"/>
                    </a:lnTo>
                    <a:lnTo>
                      <a:pt x="177" y="1473"/>
                    </a:lnTo>
                    <a:lnTo>
                      <a:pt x="186" y="1474"/>
                    </a:lnTo>
                    <a:lnTo>
                      <a:pt x="191" y="1464"/>
                    </a:lnTo>
                    <a:lnTo>
                      <a:pt x="188" y="1452"/>
                    </a:lnTo>
                    <a:lnTo>
                      <a:pt x="186" y="1442"/>
                    </a:lnTo>
                    <a:lnTo>
                      <a:pt x="191" y="1432"/>
                    </a:lnTo>
                    <a:lnTo>
                      <a:pt x="196" y="1428"/>
                    </a:lnTo>
                    <a:lnTo>
                      <a:pt x="204" y="1426"/>
                    </a:lnTo>
                    <a:lnTo>
                      <a:pt x="210" y="1426"/>
                    </a:lnTo>
                    <a:lnTo>
                      <a:pt x="218" y="1425"/>
                    </a:lnTo>
                    <a:lnTo>
                      <a:pt x="225" y="1424"/>
                    </a:lnTo>
                    <a:lnTo>
                      <a:pt x="230" y="1420"/>
                    </a:lnTo>
                    <a:lnTo>
                      <a:pt x="232" y="1415"/>
                    </a:lnTo>
                    <a:lnTo>
                      <a:pt x="234" y="1406"/>
                    </a:lnTo>
                    <a:lnTo>
                      <a:pt x="245" y="1403"/>
                    </a:lnTo>
                    <a:lnTo>
                      <a:pt x="260" y="1402"/>
                    </a:lnTo>
                    <a:lnTo>
                      <a:pt x="275" y="1402"/>
                    </a:lnTo>
                    <a:lnTo>
                      <a:pt x="289" y="1399"/>
                    </a:lnTo>
                    <a:lnTo>
                      <a:pt x="301" y="1395"/>
                    </a:lnTo>
                    <a:lnTo>
                      <a:pt x="310" y="1387"/>
                    </a:lnTo>
                    <a:lnTo>
                      <a:pt x="313" y="1375"/>
                    </a:lnTo>
                    <a:lnTo>
                      <a:pt x="310" y="1356"/>
                    </a:lnTo>
                    <a:lnTo>
                      <a:pt x="315" y="1356"/>
                    </a:lnTo>
                    <a:lnTo>
                      <a:pt x="320" y="1356"/>
                    </a:lnTo>
                    <a:lnTo>
                      <a:pt x="324" y="1355"/>
                    </a:lnTo>
                    <a:lnTo>
                      <a:pt x="328" y="1351"/>
                    </a:lnTo>
                    <a:lnTo>
                      <a:pt x="328" y="1346"/>
                    </a:lnTo>
                    <a:lnTo>
                      <a:pt x="314" y="1341"/>
                    </a:lnTo>
                    <a:lnTo>
                      <a:pt x="301" y="1340"/>
                    </a:lnTo>
                    <a:lnTo>
                      <a:pt x="288" y="1340"/>
                    </a:lnTo>
                    <a:lnTo>
                      <a:pt x="275" y="1342"/>
                    </a:lnTo>
                    <a:lnTo>
                      <a:pt x="262" y="1345"/>
                    </a:lnTo>
                    <a:lnTo>
                      <a:pt x="249" y="1347"/>
                    </a:lnTo>
                    <a:lnTo>
                      <a:pt x="236" y="1349"/>
                    </a:lnTo>
                    <a:lnTo>
                      <a:pt x="223" y="1349"/>
                    </a:lnTo>
                    <a:lnTo>
                      <a:pt x="215" y="1356"/>
                    </a:lnTo>
                    <a:lnTo>
                      <a:pt x="208" y="1364"/>
                    </a:lnTo>
                    <a:lnTo>
                      <a:pt x="200" y="1372"/>
                    </a:lnTo>
                    <a:lnTo>
                      <a:pt x="191" y="1378"/>
                    </a:lnTo>
                    <a:lnTo>
                      <a:pt x="182" y="1384"/>
                    </a:lnTo>
                    <a:lnTo>
                      <a:pt x="173" y="1386"/>
                    </a:lnTo>
                    <a:lnTo>
                      <a:pt x="161" y="1386"/>
                    </a:lnTo>
                    <a:lnTo>
                      <a:pt x="149" y="1384"/>
                    </a:lnTo>
                    <a:lnTo>
                      <a:pt x="146" y="1369"/>
                    </a:lnTo>
                    <a:lnTo>
                      <a:pt x="168" y="1372"/>
                    </a:lnTo>
                    <a:lnTo>
                      <a:pt x="184" y="1365"/>
                    </a:lnTo>
                    <a:lnTo>
                      <a:pt x="200" y="1353"/>
                    </a:lnTo>
                    <a:lnTo>
                      <a:pt x="214" y="1337"/>
                    </a:lnTo>
                    <a:lnTo>
                      <a:pt x="227" y="1323"/>
                    </a:lnTo>
                    <a:lnTo>
                      <a:pt x="243" y="1314"/>
                    </a:lnTo>
                    <a:lnTo>
                      <a:pt x="260" y="1312"/>
                    </a:lnTo>
                    <a:lnTo>
                      <a:pt x="280" y="1325"/>
                    </a:lnTo>
                    <a:lnTo>
                      <a:pt x="287" y="1325"/>
                    </a:lnTo>
                    <a:lnTo>
                      <a:pt x="295" y="1325"/>
                    </a:lnTo>
                    <a:lnTo>
                      <a:pt x="304" y="1325"/>
                    </a:lnTo>
                    <a:lnTo>
                      <a:pt x="311" y="1324"/>
                    </a:lnTo>
                    <a:lnTo>
                      <a:pt x="320" y="1323"/>
                    </a:lnTo>
                    <a:lnTo>
                      <a:pt x="327" y="1319"/>
                    </a:lnTo>
                    <a:lnTo>
                      <a:pt x="333" y="1314"/>
                    </a:lnTo>
                    <a:lnTo>
                      <a:pt x="339" y="1306"/>
                    </a:lnTo>
                    <a:lnTo>
                      <a:pt x="358" y="1311"/>
                    </a:lnTo>
                    <a:lnTo>
                      <a:pt x="377" y="1314"/>
                    </a:lnTo>
                    <a:lnTo>
                      <a:pt x="396" y="1314"/>
                    </a:lnTo>
                    <a:lnTo>
                      <a:pt x="412" y="1314"/>
                    </a:lnTo>
                    <a:lnTo>
                      <a:pt x="429" y="1311"/>
                    </a:lnTo>
                    <a:lnTo>
                      <a:pt x="446" y="1307"/>
                    </a:lnTo>
                    <a:lnTo>
                      <a:pt x="463" y="1305"/>
                    </a:lnTo>
                    <a:lnTo>
                      <a:pt x="479" y="1301"/>
                    </a:lnTo>
                    <a:lnTo>
                      <a:pt x="494" y="1297"/>
                    </a:lnTo>
                    <a:lnTo>
                      <a:pt x="510" y="1294"/>
                    </a:lnTo>
                    <a:lnTo>
                      <a:pt x="525" y="1292"/>
                    </a:lnTo>
                    <a:lnTo>
                      <a:pt x="542" y="1292"/>
                    </a:lnTo>
                    <a:lnTo>
                      <a:pt x="558" y="1293"/>
                    </a:lnTo>
                    <a:lnTo>
                      <a:pt x="573" y="1297"/>
                    </a:lnTo>
                    <a:lnTo>
                      <a:pt x="590" y="1302"/>
                    </a:lnTo>
                    <a:lnTo>
                      <a:pt x="607" y="1311"/>
                    </a:lnTo>
                    <a:lnTo>
                      <a:pt x="616" y="1308"/>
                    </a:lnTo>
                    <a:lnTo>
                      <a:pt x="624" y="1305"/>
                    </a:lnTo>
                    <a:lnTo>
                      <a:pt x="629" y="1299"/>
                    </a:lnTo>
                    <a:lnTo>
                      <a:pt x="634" y="1293"/>
                    </a:lnTo>
                    <a:lnTo>
                      <a:pt x="638" y="1285"/>
                    </a:lnTo>
                    <a:lnTo>
                      <a:pt x="642" y="1277"/>
                    </a:lnTo>
                    <a:lnTo>
                      <a:pt x="646" y="1271"/>
                    </a:lnTo>
                    <a:lnTo>
                      <a:pt x="650" y="1263"/>
                    </a:lnTo>
                    <a:lnTo>
                      <a:pt x="647" y="1171"/>
                    </a:lnTo>
                    <a:lnTo>
                      <a:pt x="646" y="1078"/>
                    </a:lnTo>
                    <a:lnTo>
                      <a:pt x="643" y="985"/>
                    </a:lnTo>
                    <a:lnTo>
                      <a:pt x="635" y="893"/>
                    </a:lnTo>
                    <a:lnTo>
                      <a:pt x="625" y="887"/>
                    </a:lnTo>
                    <a:lnTo>
                      <a:pt x="616" y="881"/>
                    </a:lnTo>
                    <a:lnTo>
                      <a:pt x="608" y="874"/>
                    </a:lnTo>
                    <a:lnTo>
                      <a:pt x="600" y="867"/>
                    </a:lnTo>
                    <a:lnTo>
                      <a:pt x="593" y="859"/>
                    </a:lnTo>
                    <a:lnTo>
                      <a:pt x="585" y="851"/>
                    </a:lnTo>
                    <a:lnTo>
                      <a:pt x="577" y="843"/>
                    </a:lnTo>
                    <a:lnTo>
                      <a:pt x="569" y="836"/>
                    </a:lnTo>
                    <a:lnTo>
                      <a:pt x="569" y="821"/>
                    </a:lnTo>
                    <a:lnTo>
                      <a:pt x="569" y="808"/>
                    </a:lnTo>
                    <a:lnTo>
                      <a:pt x="565" y="797"/>
                    </a:lnTo>
                    <a:lnTo>
                      <a:pt x="555" y="788"/>
                    </a:lnTo>
                    <a:lnTo>
                      <a:pt x="549" y="799"/>
                    </a:lnTo>
                    <a:lnTo>
                      <a:pt x="542" y="814"/>
                    </a:lnTo>
                    <a:lnTo>
                      <a:pt x="536" y="829"/>
                    </a:lnTo>
                    <a:lnTo>
                      <a:pt x="528" y="842"/>
                    </a:lnTo>
                    <a:lnTo>
                      <a:pt x="519" y="852"/>
                    </a:lnTo>
                    <a:lnTo>
                      <a:pt x="507" y="858"/>
                    </a:lnTo>
                    <a:lnTo>
                      <a:pt x="492" y="856"/>
                    </a:lnTo>
                    <a:lnTo>
                      <a:pt x="473" y="847"/>
                    </a:lnTo>
                    <a:lnTo>
                      <a:pt x="472" y="833"/>
                    </a:lnTo>
                    <a:lnTo>
                      <a:pt x="481" y="833"/>
                    </a:lnTo>
                    <a:lnTo>
                      <a:pt x="489" y="833"/>
                    </a:lnTo>
                    <a:lnTo>
                      <a:pt x="497" y="830"/>
                    </a:lnTo>
                    <a:lnTo>
                      <a:pt x="502" y="824"/>
                    </a:lnTo>
                    <a:lnTo>
                      <a:pt x="501" y="714"/>
                    </a:lnTo>
                    <a:lnTo>
                      <a:pt x="502" y="706"/>
                    </a:lnTo>
                    <a:lnTo>
                      <a:pt x="506" y="701"/>
                    </a:lnTo>
                    <a:lnTo>
                      <a:pt x="511" y="700"/>
                    </a:lnTo>
                    <a:lnTo>
                      <a:pt x="515" y="705"/>
                    </a:lnTo>
                    <a:lnTo>
                      <a:pt x="520" y="711"/>
                    </a:lnTo>
                    <a:lnTo>
                      <a:pt x="525" y="719"/>
                    </a:lnTo>
                    <a:lnTo>
                      <a:pt x="530" y="727"/>
                    </a:lnTo>
                    <a:lnTo>
                      <a:pt x="537" y="735"/>
                    </a:lnTo>
                    <a:lnTo>
                      <a:pt x="542" y="742"/>
                    </a:lnTo>
                    <a:lnTo>
                      <a:pt x="549" y="749"/>
                    </a:lnTo>
                    <a:lnTo>
                      <a:pt x="554" y="757"/>
                    </a:lnTo>
                    <a:lnTo>
                      <a:pt x="560" y="762"/>
                    </a:lnTo>
                    <a:lnTo>
                      <a:pt x="564" y="740"/>
                    </a:lnTo>
                    <a:lnTo>
                      <a:pt x="571" y="720"/>
                    </a:lnTo>
                    <a:lnTo>
                      <a:pt x="578" y="700"/>
                    </a:lnTo>
                    <a:lnTo>
                      <a:pt x="584" y="679"/>
                    </a:lnTo>
                    <a:lnTo>
                      <a:pt x="632" y="659"/>
                    </a:lnTo>
                    <a:lnTo>
                      <a:pt x="617" y="430"/>
                    </a:lnTo>
                    <a:lnTo>
                      <a:pt x="611" y="422"/>
                    </a:lnTo>
                    <a:lnTo>
                      <a:pt x="603" y="420"/>
                    </a:lnTo>
                    <a:lnTo>
                      <a:pt x="595" y="420"/>
                    </a:lnTo>
                    <a:lnTo>
                      <a:pt x="587" y="421"/>
                    </a:lnTo>
                    <a:lnTo>
                      <a:pt x="578" y="424"/>
                    </a:lnTo>
                    <a:lnTo>
                      <a:pt x="569" y="426"/>
                    </a:lnTo>
                    <a:lnTo>
                      <a:pt x="559" y="426"/>
                    </a:lnTo>
                    <a:lnTo>
                      <a:pt x="550" y="424"/>
                    </a:lnTo>
                    <a:lnTo>
                      <a:pt x="545" y="475"/>
                    </a:lnTo>
                    <a:lnTo>
                      <a:pt x="523" y="472"/>
                    </a:lnTo>
                    <a:lnTo>
                      <a:pt x="507" y="473"/>
                    </a:lnTo>
                    <a:lnTo>
                      <a:pt x="498" y="478"/>
                    </a:lnTo>
                    <a:lnTo>
                      <a:pt x="493" y="487"/>
                    </a:lnTo>
                    <a:lnTo>
                      <a:pt x="492" y="500"/>
                    </a:lnTo>
                    <a:lnTo>
                      <a:pt x="492" y="514"/>
                    </a:lnTo>
                    <a:lnTo>
                      <a:pt x="492" y="532"/>
                    </a:lnTo>
                    <a:lnTo>
                      <a:pt x="490" y="552"/>
                    </a:lnTo>
                    <a:lnTo>
                      <a:pt x="479" y="552"/>
                    </a:lnTo>
                    <a:lnTo>
                      <a:pt x="470" y="554"/>
                    </a:lnTo>
                    <a:lnTo>
                      <a:pt x="462" y="557"/>
                    </a:lnTo>
                    <a:lnTo>
                      <a:pt x="458" y="561"/>
                    </a:lnTo>
                    <a:lnTo>
                      <a:pt x="451" y="578"/>
                    </a:lnTo>
                    <a:lnTo>
                      <a:pt x="450" y="592"/>
                    </a:lnTo>
                    <a:lnTo>
                      <a:pt x="450" y="605"/>
                    </a:lnTo>
                    <a:lnTo>
                      <a:pt x="450" y="617"/>
                    </a:lnTo>
                    <a:lnTo>
                      <a:pt x="442" y="618"/>
                    </a:lnTo>
                    <a:lnTo>
                      <a:pt x="436" y="621"/>
                    </a:lnTo>
                    <a:lnTo>
                      <a:pt x="428" y="622"/>
                    </a:lnTo>
                    <a:lnTo>
                      <a:pt x="422" y="626"/>
                    </a:lnTo>
                    <a:lnTo>
                      <a:pt x="415" y="630"/>
                    </a:lnTo>
                    <a:lnTo>
                      <a:pt x="411" y="635"/>
                    </a:lnTo>
                    <a:lnTo>
                      <a:pt x="409" y="644"/>
                    </a:lnTo>
                    <a:lnTo>
                      <a:pt x="407" y="654"/>
                    </a:lnTo>
                    <a:lnTo>
                      <a:pt x="447" y="654"/>
                    </a:lnTo>
                    <a:lnTo>
                      <a:pt x="447" y="705"/>
                    </a:lnTo>
                    <a:lnTo>
                      <a:pt x="429" y="716"/>
                    </a:lnTo>
                    <a:lnTo>
                      <a:pt x="419" y="735"/>
                    </a:lnTo>
                    <a:lnTo>
                      <a:pt x="412" y="759"/>
                    </a:lnTo>
                    <a:lnTo>
                      <a:pt x="410" y="788"/>
                    </a:lnTo>
                    <a:lnTo>
                      <a:pt x="410" y="819"/>
                    </a:lnTo>
                    <a:lnTo>
                      <a:pt x="410" y="847"/>
                    </a:lnTo>
                    <a:lnTo>
                      <a:pt x="410" y="874"/>
                    </a:lnTo>
                    <a:lnTo>
                      <a:pt x="407" y="898"/>
                    </a:lnTo>
                    <a:lnTo>
                      <a:pt x="381" y="872"/>
                    </a:lnTo>
                    <a:lnTo>
                      <a:pt x="381" y="851"/>
                    </a:lnTo>
                    <a:lnTo>
                      <a:pt x="381" y="828"/>
                    </a:lnTo>
                    <a:lnTo>
                      <a:pt x="383" y="803"/>
                    </a:lnTo>
                    <a:lnTo>
                      <a:pt x="381" y="777"/>
                    </a:lnTo>
                    <a:lnTo>
                      <a:pt x="377" y="753"/>
                    </a:lnTo>
                    <a:lnTo>
                      <a:pt x="370" y="732"/>
                    </a:lnTo>
                    <a:lnTo>
                      <a:pt x="358" y="715"/>
                    </a:lnTo>
                    <a:lnTo>
                      <a:pt x="340" y="705"/>
                    </a:lnTo>
                    <a:lnTo>
                      <a:pt x="340" y="654"/>
                    </a:lnTo>
                    <a:lnTo>
                      <a:pt x="385" y="654"/>
                    </a:lnTo>
                    <a:lnTo>
                      <a:pt x="384" y="645"/>
                    </a:lnTo>
                    <a:lnTo>
                      <a:pt x="381" y="639"/>
                    </a:lnTo>
                    <a:lnTo>
                      <a:pt x="377" y="632"/>
                    </a:lnTo>
                    <a:lnTo>
                      <a:pt x="371" y="628"/>
                    </a:lnTo>
                    <a:lnTo>
                      <a:pt x="366" y="626"/>
                    </a:lnTo>
                    <a:lnTo>
                      <a:pt x="358" y="624"/>
                    </a:lnTo>
                    <a:lnTo>
                      <a:pt x="352" y="623"/>
                    </a:lnTo>
                    <a:lnTo>
                      <a:pt x="345" y="623"/>
                    </a:lnTo>
                    <a:lnTo>
                      <a:pt x="345" y="604"/>
                    </a:lnTo>
                    <a:lnTo>
                      <a:pt x="344" y="587"/>
                    </a:lnTo>
                    <a:lnTo>
                      <a:pt x="339" y="570"/>
                    </a:lnTo>
                    <a:lnTo>
                      <a:pt x="331" y="554"/>
                    </a:lnTo>
                    <a:lnTo>
                      <a:pt x="300" y="554"/>
                    </a:lnTo>
                    <a:lnTo>
                      <a:pt x="300" y="532"/>
                    </a:lnTo>
                    <a:lnTo>
                      <a:pt x="298" y="510"/>
                    </a:lnTo>
                    <a:lnTo>
                      <a:pt x="293" y="491"/>
                    </a:lnTo>
                    <a:lnTo>
                      <a:pt x="285" y="472"/>
                    </a:lnTo>
                    <a:lnTo>
                      <a:pt x="228" y="472"/>
                    </a:lnTo>
                    <a:lnTo>
                      <a:pt x="225" y="448"/>
                    </a:lnTo>
                    <a:lnTo>
                      <a:pt x="226" y="425"/>
                    </a:lnTo>
                    <a:lnTo>
                      <a:pt x="223" y="400"/>
                    </a:lnTo>
                    <a:lnTo>
                      <a:pt x="214" y="376"/>
                    </a:lnTo>
                    <a:lnTo>
                      <a:pt x="174" y="371"/>
                    </a:lnTo>
                    <a:lnTo>
                      <a:pt x="173" y="352"/>
                    </a:lnTo>
                    <a:lnTo>
                      <a:pt x="177" y="336"/>
                    </a:lnTo>
                    <a:lnTo>
                      <a:pt x="179" y="319"/>
                    </a:lnTo>
                    <a:lnTo>
                      <a:pt x="169" y="304"/>
                    </a:lnTo>
                    <a:lnTo>
                      <a:pt x="98" y="302"/>
                    </a:lnTo>
                    <a:lnTo>
                      <a:pt x="92" y="238"/>
                    </a:lnTo>
                    <a:lnTo>
                      <a:pt x="78" y="236"/>
                    </a:lnTo>
                    <a:lnTo>
                      <a:pt x="63" y="237"/>
                    </a:lnTo>
                    <a:lnTo>
                      <a:pt x="47" y="238"/>
                    </a:lnTo>
                    <a:lnTo>
                      <a:pt x="31" y="240"/>
                    </a:lnTo>
                    <a:lnTo>
                      <a:pt x="19" y="240"/>
                    </a:lnTo>
                    <a:lnTo>
                      <a:pt x="9" y="235"/>
                    </a:lnTo>
                    <a:lnTo>
                      <a:pt x="3" y="224"/>
                    </a:lnTo>
                    <a:lnTo>
                      <a:pt x="0" y="207"/>
                    </a:lnTo>
                    <a:lnTo>
                      <a:pt x="0" y="192"/>
                    </a:lnTo>
                    <a:lnTo>
                      <a:pt x="11" y="194"/>
                    </a:lnTo>
                    <a:lnTo>
                      <a:pt x="22" y="197"/>
                    </a:lnTo>
                    <a:lnTo>
                      <a:pt x="34" y="198"/>
                    </a:lnTo>
                    <a:lnTo>
                      <a:pt x="46" y="198"/>
                    </a:lnTo>
                    <a:lnTo>
                      <a:pt x="57" y="198"/>
                    </a:lnTo>
                    <a:lnTo>
                      <a:pt x="69" y="198"/>
                    </a:lnTo>
                    <a:lnTo>
                      <a:pt x="81" y="198"/>
                    </a:lnTo>
                    <a:lnTo>
                      <a:pt x="92" y="200"/>
                    </a:lnTo>
                    <a:lnTo>
                      <a:pt x="100" y="136"/>
                    </a:lnTo>
                    <a:lnTo>
                      <a:pt x="171" y="136"/>
                    </a:lnTo>
                    <a:lnTo>
                      <a:pt x="168" y="114"/>
                    </a:lnTo>
                    <a:lnTo>
                      <a:pt x="170" y="101"/>
                    </a:lnTo>
                    <a:lnTo>
                      <a:pt x="177" y="96"/>
                    </a:lnTo>
                    <a:lnTo>
                      <a:pt x="188" y="93"/>
                    </a:lnTo>
                    <a:lnTo>
                      <a:pt x="201" y="91"/>
                    </a:lnTo>
                    <a:lnTo>
                      <a:pt x="214" y="88"/>
                    </a:lnTo>
                    <a:lnTo>
                      <a:pt x="226" y="80"/>
                    </a:lnTo>
                    <a:lnTo>
                      <a:pt x="235" y="66"/>
                    </a:lnTo>
                    <a:lnTo>
                      <a:pt x="244" y="49"/>
                    </a:lnTo>
                    <a:lnTo>
                      <a:pt x="256" y="36"/>
                    </a:lnTo>
                    <a:lnTo>
                      <a:pt x="269" y="26"/>
                    </a:lnTo>
                    <a:lnTo>
                      <a:pt x="284" y="18"/>
                    </a:lnTo>
                    <a:lnTo>
                      <a:pt x="300" y="12"/>
                    </a:lnTo>
                    <a:lnTo>
                      <a:pt x="317" y="8"/>
                    </a:lnTo>
                    <a:lnTo>
                      <a:pt x="333" y="4"/>
                    </a:lnTo>
                    <a:lnTo>
                      <a:pt x="350" y="0"/>
                    </a:lnTo>
                    <a:lnTo>
                      <a:pt x="390" y="3"/>
                    </a:lnTo>
                    <a:lnTo>
                      <a:pt x="431" y="4"/>
                    </a:lnTo>
                    <a:lnTo>
                      <a:pt x="472" y="5"/>
                    </a:lnTo>
                    <a:lnTo>
                      <a:pt x="514" y="5"/>
                    </a:lnTo>
                    <a:lnTo>
                      <a:pt x="555" y="4"/>
                    </a:lnTo>
                    <a:lnTo>
                      <a:pt x="595" y="4"/>
                    </a:lnTo>
                    <a:lnTo>
                      <a:pt x="637" y="3"/>
                    </a:lnTo>
                    <a:lnTo>
                      <a:pt x="678" y="3"/>
                    </a:lnTo>
                    <a:lnTo>
                      <a:pt x="720" y="1"/>
                    </a:lnTo>
                    <a:lnTo>
                      <a:pt x="761" y="3"/>
                    </a:lnTo>
                    <a:lnTo>
                      <a:pt x="803" y="3"/>
                    </a:lnTo>
                    <a:lnTo>
                      <a:pt x="843" y="5"/>
                    </a:lnTo>
                    <a:lnTo>
                      <a:pt x="883" y="9"/>
                    </a:lnTo>
                    <a:lnTo>
                      <a:pt x="923" y="13"/>
                    </a:lnTo>
                    <a:lnTo>
                      <a:pt x="963" y="19"/>
                    </a:lnTo>
                    <a:lnTo>
                      <a:pt x="1002" y="29"/>
                    </a:lnTo>
                    <a:lnTo>
                      <a:pt x="1020" y="34"/>
                    </a:lnTo>
                    <a:lnTo>
                      <a:pt x="1038" y="43"/>
                    </a:lnTo>
                    <a:lnTo>
                      <a:pt x="1055" y="52"/>
                    </a:lnTo>
                    <a:lnTo>
                      <a:pt x="1071" y="64"/>
                    </a:lnTo>
                    <a:lnTo>
                      <a:pt x="1086" y="76"/>
                    </a:lnTo>
                    <a:lnTo>
                      <a:pt x="1102" y="91"/>
                    </a:lnTo>
                    <a:lnTo>
                      <a:pt x="1116" y="105"/>
                    </a:lnTo>
                    <a:lnTo>
                      <a:pt x="1130" y="119"/>
                    </a:lnTo>
                    <a:lnTo>
                      <a:pt x="1177" y="180"/>
                    </a:lnTo>
                    <a:lnTo>
                      <a:pt x="1210" y="246"/>
                    </a:lnTo>
                    <a:lnTo>
                      <a:pt x="1230" y="316"/>
                    </a:lnTo>
                    <a:lnTo>
                      <a:pt x="1242" y="387"/>
                    </a:lnTo>
                    <a:lnTo>
                      <a:pt x="1251" y="463"/>
                    </a:lnTo>
                    <a:lnTo>
                      <a:pt x="1259" y="536"/>
                    </a:lnTo>
                    <a:lnTo>
                      <a:pt x="1269" y="609"/>
                    </a:lnTo>
                    <a:lnTo>
                      <a:pt x="1287" y="680"/>
                    </a:lnTo>
                    <a:lnTo>
                      <a:pt x="1295" y="689"/>
                    </a:lnTo>
                    <a:lnTo>
                      <a:pt x="1303" y="694"/>
                    </a:lnTo>
                    <a:lnTo>
                      <a:pt x="1312" y="697"/>
                    </a:lnTo>
                    <a:lnTo>
                      <a:pt x="1322" y="697"/>
                    </a:lnTo>
                    <a:lnTo>
                      <a:pt x="1333" y="697"/>
                    </a:lnTo>
                    <a:lnTo>
                      <a:pt x="1343" y="697"/>
                    </a:lnTo>
                    <a:lnTo>
                      <a:pt x="1353" y="698"/>
                    </a:lnTo>
                    <a:lnTo>
                      <a:pt x="1364" y="702"/>
                    </a:lnTo>
                    <a:close/>
                    <a:moveTo>
                      <a:pt x="562" y="2108"/>
                    </a:moveTo>
                    <a:lnTo>
                      <a:pt x="582" y="2072"/>
                    </a:lnTo>
                    <a:lnTo>
                      <a:pt x="595" y="2033"/>
                    </a:lnTo>
                    <a:lnTo>
                      <a:pt x="602" y="1992"/>
                    </a:lnTo>
                    <a:lnTo>
                      <a:pt x="602" y="1951"/>
                    </a:lnTo>
                    <a:lnTo>
                      <a:pt x="599" y="1910"/>
                    </a:lnTo>
                    <a:lnTo>
                      <a:pt x="595" y="1867"/>
                    </a:lnTo>
                    <a:lnTo>
                      <a:pt x="591" y="1824"/>
                    </a:lnTo>
                    <a:lnTo>
                      <a:pt x="590" y="1783"/>
                    </a:lnTo>
                    <a:lnTo>
                      <a:pt x="590" y="1762"/>
                    </a:lnTo>
                    <a:lnTo>
                      <a:pt x="587" y="1741"/>
                    </a:lnTo>
                    <a:lnTo>
                      <a:pt x="585" y="1722"/>
                    </a:lnTo>
                    <a:lnTo>
                      <a:pt x="580" y="1702"/>
                    </a:lnTo>
                    <a:lnTo>
                      <a:pt x="571" y="1685"/>
                    </a:lnTo>
                    <a:lnTo>
                      <a:pt x="560" y="1670"/>
                    </a:lnTo>
                    <a:lnTo>
                      <a:pt x="547" y="1657"/>
                    </a:lnTo>
                    <a:lnTo>
                      <a:pt x="529" y="1647"/>
                    </a:lnTo>
                    <a:lnTo>
                      <a:pt x="536" y="1650"/>
                    </a:lnTo>
                    <a:lnTo>
                      <a:pt x="517" y="1675"/>
                    </a:lnTo>
                    <a:lnTo>
                      <a:pt x="507" y="1706"/>
                    </a:lnTo>
                    <a:lnTo>
                      <a:pt x="501" y="1742"/>
                    </a:lnTo>
                    <a:lnTo>
                      <a:pt x="499" y="1781"/>
                    </a:lnTo>
                    <a:lnTo>
                      <a:pt x="499" y="1821"/>
                    </a:lnTo>
                    <a:lnTo>
                      <a:pt x="502" y="1859"/>
                    </a:lnTo>
                    <a:lnTo>
                      <a:pt x="503" y="1895"/>
                    </a:lnTo>
                    <a:lnTo>
                      <a:pt x="505" y="1925"/>
                    </a:lnTo>
                    <a:lnTo>
                      <a:pt x="524" y="1925"/>
                    </a:lnTo>
                    <a:lnTo>
                      <a:pt x="527" y="1967"/>
                    </a:lnTo>
                    <a:lnTo>
                      <a:pt x="532" y="2011"/>
                    </a:lnTo>
                    <a:lnTo>
                      <a:pt x="539" y="2055"/>
                    </a:lnTo>
                    <a:lnTo>
                      <a:pt x="547" y="2096"/>
                    </a:lnTo>
                    <a:lnTo>
                      <a:pt x="562" y="2108"/>
                    </a:lnTo>
                    <a:close/>
                    <a:moveTo>
                      <a:pt x="155" y="1487"/>
                    </a:moveTo>
                    <a:lnTo>
                      <a:pt x="155" y="1474"/>
                    </a:lnTo>
                    <a:lnTo>
                      <a:pt x="149" y="1464"/>
                    </a:lnTo>
                    <a:lnTo>
                      <a:pt x="140" y="1456"/>
                    </a:lnTo>
                    <a:lnTo>
                      <a:pt x="134" y="1446"/>
                    </a:lnTo>
                    <a:lnTo>
                      <a:pt x="138" y="1513"/>
                    </a:lnTo>
                    <a:lnTo>
                      <a:pt x="155" y="1487"/>
                    </a:lnTo>
                    <a:close/>
                    <a:moveTo>
                      <a:pt x="529" y="802"/>
                    </a:moveTo>
                    <a:lnTo>
                      <a:pt x="538" y="782"/>
                    </a:lnTo>
                    <a:lnTo>
                      <a:pt x="529" y="753"/>
                    </a:lnTo>
                    <a:lnTo>
                      <a:pt x="529" y="802"/>
                    </a:lnTo>
                    <a:close/>
                  </a:path>
                </a:pathLst>
              </a:custGeom>
              <a:solidFill>
                <a:srgbClr val="000000"/>
              </a:solidFill>
              <a:ln w="9525">
                <a:noFill/>
                <a:round/>
                <a:headEnd/>
                <a:tailEnd/>
              </a:ln>
            </p:spPr>
            <p:txBody>
              <a:bodyPr/>
              <a:lstStyle/>
              <a:p>
                <a:endParaRPr lang="en-US"/>
              </a:p>
            </p:txBody>
          </p:sp>
          <p:sp>
            <p:nvSpPr>
              <p:cNvPr id="282" name="Freeform 185"/>
              <p:cNvSpPr>
                <a:spLocks/>
              </p:cNvSpPr>
              <p:nvPr/>
            </p:nvSpPr>
            <p:spPr bwMode="auto">
              <a:xfrm>
                <a:off x="3595" y="2989"/>
                <a:ext cx="101" cy="38"/>
              </a:xfrm>
              <a:custGeom>
                <a:avLst/>
                <a:gdLst>
                  <a:gd name="T0" fmla="*/ 303 w 303"/>
                  <a:gd name="T1" fmla="*/ 53 h 113"/>
                  <a:gd name="T2" fmla="*/ 303 w 303"/>
                  <a:gd name="T3" fmla="*/ 108 h 113"/>
                  <a:gd name="T4" fmla="*/ 284 w 303"/>
                  <a:gd name="T5" fmla="*/ 109 h 113"/>
                  <a:gd name="T6" fmla="*/ 264 w 303"/>
                  <a:gd name="T7" fmla="*/ 109 h 113"/>
                  <a:gd name="T8" fmla="*/ 245 w 303"/>
                  <a:gd name="T9" fmla="*/ 110 h 113"/>
                  <a:gd name="T10" fmla="*/ 225 w 303"/>
                  <a:gd name="T11" fmla="*/ 112 h 113"/>
                  <a:gd name="T12" fmla="*/ 207 w 303"/>
                  <a:gd name="T13" fmla="*/ 112 h 113"/>
                  <a:gd name="T14" fmla="*/ 188 w 303"/>
                  <a:gd name="T15" fmla="*/ 112 h 113"/>
                  <a:gd name="T16" fmla="*/ 170 w 303"/>
                  <a:gd name="T17" fmla="*/ 113 h 113"/>
                  <a:gd name="T18" fmla="*/ 151 w 303"/>
                  <a:gd name="T19" fmla="*/ 113 h 113"/>
                  <a:gd name="T20" fmla="*/ 132 w 303"/>
                  <a:gd name="T21" fmla="*/ 112 h 113"/>
                  <a:gd name="T22" fmla="*/ 114 w 303"/>
                  <a:gd name="T23" fmla="*/ 112 h 113"/>
                  <a:gd name="T24" fmla="*/ 96 w 303"/>
                  <a:gd name="T25" fmla="*/ 110 h 113"/>
                  <a:gd name="T26" fmla="*/ 76 w 303"/>
                  <a:gd name="T27" fmla="*/ 109 h 113"/>
                  <a:gd name="T28" fmla="*/ 58 w 303"/>
                  <a:gd name="T29" fmla="*/ 108 h 113"/>
                  <a:gd name="T30" fmla="*/ 40 w 303"/>
                  <a:gd name="T31" fmla="*/ 105 h 113"/>
                  <a:gd name="T32" fmla="*/ 20 w 303"/>
                  <a:gd name="T33" fmla="*/ 103 h 113"/>
                  <a:gd name="T34" fmla="*/ 2 w 303"/>
                  <a:gd name="T35" fmla="*/ 99 h 113"/>
                  <a:gd name="T36" fmla="*/ 0 w 303"/>
                  <a:gd name="T37" fmla="*/ 0 h 113"/>
                  <a:gd name="T38" fmla="*/ 20 w 303"/>
                  <a:gd name="T39" fmla="*/ 3 h 113"/>
                  <a:gd name="T40" fmla="*/ 40 w 303"/>
                  <a:gd name="T41" fmla="*/ 4 h 113"/>
                  <a:gd name="T42" fmla="*/ 59 w 303"/>
                  <a:gd name="T43" fmla="*/ 4 h 113"/>
                  <a:gd name="T44" fmla="*/ 79 w 303"/>
                  <a:gd name="T45" fmla="*/ 4 h 113"/>
                  <a:gd name="T46" fmla="*/ 97 w 303"/>
                  <a:gd name="T47" fmla="*/ 4 h 113"/>
                  <a:gd name="T48" fmla="*/ 115 w 303"/>
                  <a:gd name="T49" fmla="*/ 4 h 113"/>
                  <a:gd name="T50" fmla="*/ 132 w 303"/>
                  <a:gd name="T51" fmla="*/ 3 h 113"/>
                  <a:gd name="T52" fmla="*/ 150 w 303"/>
                  <a:gd name="T53" fmla="*/ 3 h 113"/>
                  <a:gd name="T54" fmla="*/ 167 w 303"/>
                  <a:gd name="T55" fmla="*/ 3 h 113"/>
                  <a:gd name="T56" fmla="*/ 184 w 303"/>
                  <a:gd name="T57" fmla="*/ 3 h 113"/>
                  <a:gd name="T58" fmla="*/ 201 w 303"/>
                  <a:gd name="T59" fmla="*/ 3 h 113"/>
                  <a:gd name="T60" fmla="*/ 217 w 303"/>
                  <a:gd name="T61" fmla="*/ 4 h 113"/>
                  <a:gd name="T62" fmla="*/ 234 w 303"/>
                  <a:gd name="T63" fmla="*/ 5 h 113"/>
                  <a:gd name="T64" fmla="*/ 251 w 303"/>
                  <a:gd name="T65" fmla="*/ 9 h 113"/>
                  <a:gd name="T66" fmla="*/ 269 w 303"/>
                  <a:gd name="T67" fmla="*/ 12 h 113"/>
                  <a:gd name="T68" fmla="*/ 287 w 303"/>
                  <a:gd name="T69" fmla="*/ 17 h 113"/>
                  <a:gd name="T70" fmla="*/ 303 w 303"/>
                  <a:gd name="T71" fmla="*/ 53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113"/>
                  <a:gd name="T110" fmla="*/ 303 w 303"/>
                  <a:gd name="T111" fmla="*/ 113 h 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113">
                    <a:moveTo>
                      <a:pt x="303" y="53"/>
                    </a:moveTo>
                    <a:lnTo>
                      <a:pt x="303" y="108"/>
                    </a:lnTo>
                    <a:lnTo>
                      <a:pt x="284" y="109"/>
                    </a:lnTo>
                    <a:lnTo>
                      <a:pt x="264" y="109"/>
                    </a:lnTo>
                    <a:lnTo>
                      <a:pt x="245" y="110"/>
                    </a:lnTo>
                    <a:lnTo>
                      <a:pt x="225" y="112"/>
                    </a:lnTo>
                    <a:lnTo>
                      <a:pt x="207" y="112"/>
                    </a:lnTo>
                    <a:lnTo>
                      <a:pt x="188" y="112"/>
                    </a:lnTo>
                    <a:lnTo>
                      <a:pt x="170" y="113"/>
                    </a:lnTo>
                    <a:lnTo>
                      <a:pt x="151" y="113"/>
                    </a:lnTo>
                    <a:lnTo>
                      <a:pt x="132" y="112"/>
                    </a:lnTo>
                    <a:lnTo>
                      <a:pt x="114" y="112"/>
                    </a:lnTo>
                    <a:lnTo>
                      <a:pt x="96" y="110"/>
                    </a:lnTo>
                    <a:lnTo>
                      <a:pt x="76" y="109"/>
                    </a:lnTo>
                    <a:lnTo>
                      <a:pt x="58" y="108"/>
                    </a:lnTo>
                    <a:lnTo>
                      <a:pt x="40" y="105"/>
                    </a:lnTo>
                    <a:lnTo>
                      <a:pt x="20" y="103"/>
                    </a:lnTo>
                    <a:lnTo>
                      <a:pt x="2" y="99"/>
                    </a:lnTo>
                    <a:lnTo>
                      <a:pt x="0" y="0"/>
                    </a:lnTo>
                    <a:lnTo>
                      <a:pt x="20" y="3"/>
                    </a:lnTo>
                    <a:lnTo>
                      <a:pt x="40" y="4"/>
                    </a:lnTo>
                    <a:lnTo>
                      <a:pt x="59" y="4"/>
                    </a:lnTo>
                    <a:lnTo>
                      <a:pt x="79" y="4"/>
                    </a:lnTo>
                    <a:lnTo>
                      <a:pt x="97" y="4"/>
                    </a:lnTo>
                    <a:lnTo>
                      <a:pt x="115" y="4"/>
                    </a:lnTo>
                    <a:lnTo>
                      <a:pt x="132" y="3"/>
                    </a:lnTo>
                    <a:lnTo>
                      <a:pt x="150" y="3"/>
                    </a:lnTo>
                    <a:lnTo>
                      <a:pt x="167" y="3"/>
                    </a:lnTo>
                    <a:lnTo>
                      <a:pt x="184" y="3"/>
                    </a:lnTo>
                    <a:lnTo>
                      <a:pt x="201" y="3"/>
                    </a:lnTo>
                    <a:lnTo>
                      <a:pt x="217" y="4"/>
                    </a:lnTo>
                    <a:lnTo>
                      <a:pt x="234" y="5"/>
                    </a:lnTo>
                    <a:lnTo>
                      <a:pt x="251" y="9"/>
                    </a:lnTo>
                    <a:lnTo>
                      <a:pt x="269" y="12"/>
                    </a:lnTo>
                    <a:lnTo>
                      <a:pt x="287" y="17"/>
                    </a:lnTo>
                    <a:lnTo>
                      <a:pt x="303" y="53"/>
                    </a:lnTo>
                    <a:close/>
                  </a:path>
                </a:pathLst>
              </a:custGeom>
              <a:solidFill>
                <a:srgbClr val="91A3E0"/>
              </a:solidFill>
              <a:ln w="9525">
                <a:noFill/>
                <a:round/>
                <a:headEnd/>
                <a:tailEnd/>
              </a:ln>
            </p:spPr>
            <p:txBody>
              <a:bodyPr/>
              <a:lstStyle/>
              <a:p>
                <a:endParaRPr lang="en-US"/>
              </a:p>
            </p:txBody>
          </p:sp>
          <p:sp>
            <p:nvSpPr>
              <p:cNvPr id="283" name="Freeform 186"/>
              <p:cNvSpPr>
                <a:spLocks/>
              </p:cNvSpPr>
              <p:nvPr/>
            </p:nvSpPr>
            <p:spPr bwMode="auto">
              <a:xfrm>
                <a:off x="3563" y="2989"/>
                <a:ext cx="171" cy="63"/>
              </a:xfrm>
              <a:custGeom>
                <a:avLst/>
                <a:gdLst>
                  <a:gd name="T0" fmla="*/ 494 w 512"/>
                  <a:gd name="T1" fmla="*/ 190 h 190"/>
                  <a:gd name="T2" fmla="*/ 467 w 512"/>
                  <a:gd name="T3" fmla="*/ 189 h 190"/>
                  <a:gd name="T4" fmla="*/ 441 w 512"/>
                  <a:gd name="T5" fmla="*/ 183 h 190"/>
                  <a:gd name="T6" fmla="*/ 421 w 512"/>
                  <a:gd name="T7" fmla="*/ 168 h 190"/>
                  <a:gd name="T8" fmla="*/ 404 w 512"/>
                  <a:gd name="T9" fmla="*/ 155 h 190"/>
                  <a:gd name="T10" fmla="*/ 384 w 512"/>
                  <a:gd name="T11" fmla="*/ 158 h 190"/>
                  <a:gd name="T12" fmla="*/ 366 w 512"/>
                  <a:gd name="T13" fmla="*/ 166 h 190"/>
                  <a:gd name="T14" fmla="*/ 350 w 512"/>
                  <a:gd name="T15" fmla="*/ 179 h 190"/>
                  <a:gd name="T16" fmla="*/ 329 w 512"/>
                  <a:gd name="T17" fmla="*/ 186 h 190"/>
                  <a:gd name="T18" fmla="*/ 301 w 512"/>
                  <a:gd name="T19" fmla="*/ 185 h 190"/>
                  <a:gd name="T20" fmla="*/ 270 w 512"/>
                  <a:gd name="T21" fmla="*/ 185 h 190"/>
                  <a:gd name="T22" fmla="*/ 239 w 512"/>
                  <a:gd name="T23" fmla="*/ 186 h 190"/>
                  <a:gd name="T24" fmla="*/ 207 w 512"/>
                  <a:gd name="T25" fmla="*/ 186 h 190"/>
                  <a:gd name="T26" fmla="*/ 178 w 512"/>
                  <a:gd name="T27" fmla="*/ 184 h 190"/>
                  <a:gd name="T28" fmla="*/ 149 w 512"/>
                  <a:gd name="T29" fmla="*/ 177 h 190"/>
                  <a:gd name="T30" fmla="*/ 123 w 512"/>
                  <a:gd name="T31" fmla="*/ 164 h 190"/>
                  <a:gd name="T32" fmla="*/ 97 w 512"/>
                  <a:gd name="T33" fmla="*/ 154 h 190"/>
                  <a:gd name="T34" fmla="*/ 69 w 512"/>
                  <a:gd name="T35" fmla="*/ 164 h 190"/>
                  <a:gd name="T36" fmla="*/ 43 w 512"/>
                  <a:gd name="T37" fmla="*/ 180 h 190"/>
                  <a:gd name="T38" fmla="*/ 14 w 512"/>
                  <a:gd name="T39" fmla="*/ 184 h 190"/>
                  <a:gd name="T40" fmla="*/ 4 w 512"/>
                  <a:gd name="T41" fmla="*/ 4 h 190"/>
                  <a:gd name="T42" fmla="*/ 21 w 512"/>
                  <a:gd name="T43" fmla="*/ 5 h 190"/>
                  <a:gd name="T44" fmla="*/ 36 w 512"/>
                  <a:gd name="T45" fmla="*/ 2 h 190"/>
                  <a:gd name="T46" fmla="*/ 51 w 512"/>
                  <a:gd name="T47" fmla="*/ 0 h 190"/>
                  <a:gd name="T48" fmla="*/ 66 w 512"/>
                  <a:gd name="T49" fmla="*/ 1 h 190"/>
                  <a:gd name="T50" fmla="*/ 77 w 512"/>
                  <a:gd name="T51" fmla="*/ 40 h 190"/>
                  <a:gd name="T52" fmla="*/ 73 w 512"/>
                  <a:gd name="T53" fmla="*/ 89 h 190"/>
                  <a:gd name="T54" fmla="*/ 82 w 512"/>
                  <a:gd name="T55" fmla="*/ 126 h 190"/>
                  <a:gd name="T56" fmla="*/ 131 w 512"/>
                  <a:gd name="T57" fmla="*/ 126 h 190"/>
                  <a:gd name="T58" fmla="*/ 415 w 512"/>
                  <a:gd name="T59" fmla="*/ 98 h 190"/>
                  <a:gd name="T60" fmla="*/ 408 w 512"/>
                  <a:gd name="T61" fmla="*/ 30 h 190"/>
                  <a:gd name="T62" fmla="*/ 408 w 512"/>
                  <a:gd name="T63" fmla="*/ 2 h 190"/>
                  <a:gd name="T64" fmla="*/ 442 w 512"/>
                  <a:gd name="T65" fmla="*/ 2 h 190"/>
                  <a:gd name="T66" fmla="*/ 474 w 512"/>
                  <a:gd name="T67" fmla="*/ 6 h 190"/>
                  <a:gd name="T68" fmla="*/ 499 w 512"/>
                  <a:gd name="T69" fmla="*/ 24 h 190"/>
                  <a:gd name="T70" fmla="*/ 508 w 512"/>
                  <a:gd name="T71" fmla="*/ 76 h 190"/>
                  <a:gd name="T72" fmla="*/ 512 w 512"/>
                  <a:gd name="T73" fmla="*/ 157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2"/>
                  <a:gd name="T112" fmla="*/ 0 h 190"/>
                  <a:gd name="T113" fmla="*/ 512 w 512"/>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2" h="190">
                    <a:moveTo>
                      <a:pt x="508" y="190"/>
                    </a:moveTo>
                    <a:lnTo>
                      <a:pt x="494" y="190"/>
                    </a:lnTo>
                    <a:lnTo>
                      <a:pt x="480" y="190"/>
                    </a:lnTo>
                    <a:lnTo>
                      <a:pt x="467" y="189"/>
                    </a:lnTo>
                    <a:lnTo>
                      <a:pt x="454" y="186"/>
                    </a:lnTo>
                    <a:lnTo>
                      <a:pt x="441" y="183"/>
                    </a:lnTo>
                    <a:lnTo>
                      <a:pt x="430" y="176"/>
                    </a:lnTo>
                    <a:lnTo>
                      <a:pt x="421" y="168"/>
                    </a:lnTo>
                    <a:lnTo>
                      <a:pt x="415" y="157"/>
                    </a:lnTo>
                    <a:lnTo>
                      <a:pt x="404" y="155"/>
                    </a:lnTo>
                    <a:lnTo>
                      <a:pt x="394" y="155"/>
                    </a:lnTo>
                    <a:lnTo>
                      <a:pt x="384" y="158"/>
                    </a:lnTo>
                    <a:lnTo>
                      <a:pt x="375" y="161"/>
                    </a:lnTo>
                    <a:lnTo>
                      <a:pt x="366" y="166"/>
                    </a:lnTo>
                    <a:lnTo>
                      <a:pt x="358" y="172"/>
                    </a:lnTo>
                    <a:lnTo>
                      <a:pt x="350" y="179"/>
                    </a:lnTo>
                    <a:lnTo>
                      <a:pt x="342" y="188"/>
                    </a:lnTo>
                    <a:lnTo>
                      <a:pt x="329" y="186"/>
                    </a:lnTo>
                    <a:lnTo>
                      <a:pt x="315" y="185"/>
                    </a:lnTo>
                    <a:lnTo>
                      <a:pt x="301" y="185"/>
                    </a:lnTo>
                    <a:lnTo>
                      <a:pt x="285" y="185"/>
                    </a:lnTo>
                    <a:lnTo>
                      <a:pt x="270" y="185"/>
                    </a:lnTo>
                    <a:lnTo>
                      <a:pt x="255" y="185"/>
                    </a:lnTo>
                    <a:lnTo>
                      <a:pt x="239" y="186"/>
                    </a:lnTo>
                    <a:lnTo>
                      <a:pt x="223" y="186"/>
                    </a:lnTo>
                    <a:lnTo>
                      <a:pt x="207" y="186"/>
                    </a:lnTo>
                    <a:lnTo>
                      <a:pt x="193" y="185"/>
                    </a:lnTo>
                    <a:lnTo>
                      <a:pt x="178" y="184"/>
                    </a:lnTo>
                    <a:lnTo>
                      <a:pt x="163" y="181"/>
                    </a:lnTo>
                    <a:lnTo>
                      <a:pt x="149" y="177"/>
                    </a:lnTo>
                    <a:lnTo>
                      <a:pt x="136" y="172"/>
                    </a:lnTo>
                    <a:lnTo>
                      <a:pt x="123" y="164"/>
                    </a:lnTo>
                    <a:lnTo>
                      <a:pt x="112" y="157"/>
                    </a:lnTo>
                    <a:lnTo>
                      <a:pt x="97" y="154"/>
                    </a:lnTo>
                    <a:lnTo>
                      <a:pt x="83" y="158"/>
                    </a:lnTo>
                    <a:lnTo>
                      <a:pt x="69" y="164"/>
                    </a:lnTo>
                    <a:lnTo>
                      <a:pt x="56" y="172"/>
                    </a:lnTo>
                    <a:lnTo>
                      <a:pt x="43" y="180"/>
                    </a:lnTo>
                    <a:lnTo>
                      <a:pt x="29" y="184"/>
                    </a:lnTo>
                    <a:lnTo>
                      <a:pt x="14" y="184"/>
                    </a:lnTo>
                    <a:lnTo>
                      <a:pt x="0" y="176"/>
                    </a:lnTo>
                    <a:lnTo>
                      <a:pt x="4" y="4"/>
                    </a:lnTo>
                    <a:lnTo>
                      <a:pt x="13" y="5"/>
                    </a:lnTo>
                    <a:lnTo>
                      <a:pt x="21" y="5"/>
                    </a:lnTo>
                    <a:lnTo>
                      <a:pt x="29" y="4"/>
                    </a:lnTo>
                    <a:lnTo>
                      <a:pt x="36" y="2"/>
                    </a:lnTo>
                    <a:lnTo>
                      <a:pt x="43" y="0"/>
                    </a:lnTo>
                    <a:lnTo>
                      <a:pt x="51" y="0"/>
                    </a:lnTo>
                    <a:lnTo>
                      <a:pt x="58" y="0"/>
                    </a:lnTo>
                    <a:lnTo>
                      <a:pt x="66" y="1"/>
                    </a:lnTo>
                    <a:lnTo>
                      <a:pt x="75" y="18"/>
                    </a:lnTo>
                    <a:lnTo>
                      <a:pt x="77" y="40"/>
                    </a:lnTo>
                    <a:lnTo>
                      <a:pt x="75" y="66"/>
                    </a:lnTo>
                    <a:lnTo>
                      <a:pt x="73" y="89"/>
                    </a:lnTo>
                    <a:lnTo>
                      <a:pt x="74" y="110"/>
                    </a:lnTo>
                    <a:lnTo>
                      <a:pt x="82" y="126"/>
                    </a:lnTo>
                    <a:lnTo>
                      <a:pt x="100" y="131"/>
                    </a:lnTo>
                    <a:lnTo>
                      <a:pt x="131" y="126"/>
                    </a:lnTo>
                    <a:lnTo>
                      <a:pt x="408" y="132"/>
                    </a:lnTo>
                    <a:lnTo>
                      <a:pt x="415" y="98"/>
                    </a:lnTo>
                    <a:lnTo>
                      <a:pt x="415" y="62"/>
                    </a:lnTo>
                    <a:lnTo>
                      <a:pt x="408" y="30"/>
                    </a:lnTo>
                    <a:lnTo>
                      <a:pt x="393" y="1"/>
                    </a:lnTo>
                    <a:lnTo>
                      <a:pt x="408" y="2"/>
                    </a:lnTo>
                    <a:lnTo>
                      <a:pt x="425" y="2"/>
                    </a:lnTo>
                    <a:lnTo>
                      <a:pt x="442" y="2"/>
                    </a:lnTo>
                    <a:lnTo>
                      <a:pt x="459" y="4"/>
                    </a:lnTo>
                    <a:lnTo>
                      <a:pt x="474" y="6"/>
                    </a:lnTo>
                    <a:lnTo>
                      <a:pt x="489" y="13"/>
                    </a:lnTo>
                    <a:lnTo>
                      <a:pt x="499" y="24"/>
                    </a:lnTo>
                    <a:lnTo>
                      <a:pt x="506" y="40"/>
                    </a:lnTo>
                    <a:lnTo>
                      <a:pt x="508" y="76"/>
                    </a:lnTo>
                    <a:lnTo>
                      <a:pt x="511" y="116"/>
                    </a:lnTo>
                    <a:lnTo>
                      <a:pt x="512" y="157"/>
                    </a:lnTo>
                    <a:lnTo>
                      <a:pt x="508" y="190"/>
                    </a:lnTo>
                    <a:close/>
                  </a:path>
                </a:pathLst>
              </a:custGeom>
              <a:solidFill>
                <a:srgbClr val="9E9E9E"/>
              </a:solidFill>
              <a:ln w="9525">
                <a:noFill/>
                <a:round/>
                <a:headEnd/>
                <a:tailEnd/>
              </a:ln>
            </p:spPr>
            <p:txBody>
              <a:bodyPr/>
              <a:lstStyle/>
              <a:p>
                <a:endParaRPr lang="en-US"/>
              </a:p>
            </p:txBody>
          </p:sp>
          <p:sp>
            <p:nvSpPr>
              <p:cNvPr id="284" name="Freeform 187"/>
              <p:cNvSpPr>
                <a:spLocks/>
              </p:cNvSpPr>
              <p:nvPr/>
            </p:nvSpPr>
            <p:spPr bwMode="auto">
              <a:xfrm>
                <a:off x="3518" y="2990"/>
                <a:ext cx="332" cy="173"/>
              </a:xfrm>
              <a:custGeom>
                <a:avLst/>
                <a:gdLst>
                  <a:gd name="T0" fmla="*/ 528 w 996"/>
                  <a:gd name="T1" fmla="*/ 496 h 517"/>
                  <a:gd name="T2" fmla="*/ 525 w 996"/>
                  <a:gd name="T3" fmla="*/ 431 h 517"/>
                  <a:gd name="T4" fmla="*/ 523 w 996"/>
                  <a:gd name="T5" fmla="*/ 365 h 517"/>
                  <a:gd name="T6" fmla="*/ 479 w 996"/>
                  <a:gd name="T7" fmla="*/ 337 h 517"/>
                  <a:gd name="T8" fmla="*/ 431 w 996"/>
                  <a:gd name="T9" fmla="*/ 333 h 517"/>
                  <a:gd name="T10" fmla="*/ 379 w 996"/>
                  <a:gd name="T11" fmla="*/ 338 h 517"/>
                  <a:gd name="T12" fmla="*/ 330 w 996"/>
                  <a:gd name="T13" fmla="*/ 340 h 517"/>
                  <a:gd name="T14" fmla="*/ 301 w 996"/>
                  <a:gd name="T15" fmla="*/ 383 h 517"/>
                  <a:gd name="T16" fmla="*/ 297 w 996"/>
                  <a:gd name="T17" fmla="*/ 439 h 517"/>
                  <a:gd name="T18" fmla="*/ 236 w 996"/>
                  <a:gd name="T19" fmla="*/ 401 h 517"/>
                  <a:gd name="T20" fmla="*/ 213 w 996"/>
                  <a:gd name="T21" fmla="*/ 356 h 517"/>
                  <a:gd name="T22" fmla="*/ 175 w 996"/>
                  <a:gd name="T23" fmla="*/ 340 h 517"/>
                  <a:gd name="T24" fmla="*/ 127 w 996"/>
                  <a:gd name="T25" fmla="*/ 355 h 517"/>
                  <a:gd name="T26" fmla="*/ 91 w 996"/>
                  <a:gd name="T27" fmla="*/ 436 h 517"/>
                  <a:gd name="T28" fmla="*/ 76 w 996"/>
                  <a:gd name="T29" fmla="*/ 436 h 517"/>
                  <a:gd name="T30" fmla="*/ 59 w 996"/>
                  <a:gd name="T31" fmla="*/ 435 h 517"/>
                  <a:gd name="T32" fmla="*/ 43 w 996"/>
                  <a:gd name="T33" fmla="*/ 435 h 517"/>
                  <a:gd name="T34" fmla="*/ 28 w 996"/>
                  <a:gd name="T35" fmla="*/ 439 h 517"/>
                  <a:gd name="T36" fmla="*/ 16 w 996"/>
                  <a:gd name="T37" fmla="*/ 427 h 517"/>
                  <a:gd name="T38" fmla="*/ 8 w 996"/>
                  <a:gd name="T39" fmla="*/ 412 h 517"/>
                  <a:gd name="T40" fmla="*/ 2 w 996"/>
                  <a:gd name="T41" fmla="*/ 233 h 517"/>
                  <a:gd name="T42" fmla="*/ 13 w 996"/>
                  <a:gd name="T43" fmla="*/ 55 h 517"/>
                  <a:gd name="T44" fmla="*/ 29 w 996"/>
                  <a:gd name="T45" fmla="*/ 28 h 517"/>
                  <a:gd name="T46" fmla="*/ 53 w 996"/>
                  <a:gd name="T47" fmla="*/ 14 h 517"/>
                  <a:gd name="T48" fmla="*/ 83 w 996"/>
                  <a:gd name="T49" fmla="*/ 6 h 517"/>
                  <a:gd name="T50" fmla="*/ 113 w 996"/>
                  <a:gd name="T51" fmla="*/ 0 h 517"/>
                  <a:gd name="T52" fmla="*/ 133 w 996"/>
                  <a:gd name="T53" fmla="*/ 197 h 517"/>
                  <a:gd name="T54" fmla="*/ 165 w 996"/>
                  <a:gd name="T55" fmla="*/ 197 h 517"/>
                  <a:gd name="T56" fmla="*/ 200 w 996"/>
                  <a:gd name="T57" fmla="*/ 184 h 517"/>
                  <a:gd name="T58" fmla="*/ 235 w 996"/>
                  <a:gd name="T59" fmla="*/ 173 h 517"/>
                  <a:gd name="T60" fmla="*/ 252 w 996"/>
                  <a:gd name="T61" fmla="*/ 180 h 517"/>
                  <a:gd name="T62" fmla="*/ 261 w 996"/>
                  <a:gd name="T63" fmla="*/ 190 h 517"/>
                  <a:gd name="T64" fmla="*/ 489 w 996"/>
                  <a:gd name="T65" fmla="*/ 198 h 517"/>
                  <a:gd name="T66" fmla="*/ 499 w 996"/>
                  <a:gd name="T67" fmla="*/ 188 h 517"/>
                  <a:gd name="T68" fmla="*/ 512 w 996"/>
                  <a:gd name="T69" fmla="*/ 177 h 517"/>
                  <a:gd name="T70" fmla="*/ 527 w 996"/>
                  <a:gd name="T71" fmla="*/ 172 h 517"/>
                  <a:gd name="T72" fmla="*/ 543 w 996"/>
                  <a:gd name="T73" fmla="*/ 173 h 517"/>
                  <a:gd name="T74" fmla="*/ 562 w 996"/>
                  <a:gd name="T75" fmla="*/ 197 h 517"/>
                  <a:gd name="T76" fmla="*/ 589 w 996"/>
                  <a:gd name="T77" fmla="*/ 204 h 517"/>
                  <a:gd name="T78" fmla="*/ 621 w 996"/>
                  <a:gd name="T79" fmla="*/ 206 h 517"/>
                  <a:gd name="T80" fmla="*/ 657 w 996"/>
                  <a:gd name="T81" fmla="*/ 207 h 517"/>
                  <a:gd name="T82" fmla="*/ 669 w 996"/>
                  <a:gd name="T83" fmla="*/ 146 h 517"/>
                  <a:gd name="T84" fmla="*/ 663 w 996"/>
                  <a:gd name="T85" fmla="*/ 57 h 517"/>
                  <a:gd name="T86" fmla="*/ 695 w 996"/>
                  <a:gd name="T87" fmla="*/ 10 h 517"/>
                  <a:gd name="T88" fmla="*/ 766 w 996"/>
                  <a:gd name="T89" fmla="*/ 26 h 517"/>
                  <a:gd name="T90" fmla="*/ 828 w 996"/>
                  <a:gd name="T91" fmla="*/ 57 h 517"/>
                  <a:gd name="T92" fmla="*/ 880 w 996"/>
                  <a:gd name="T93" fmla="*/ 101 h 517"/>
                  <a:gd name="T94" fmla="*/ 923 w 996"/>
                  <a:gd name="T95" fmla="*/ 157 h 517"/>
                  <a:gd name="T96" fmla="*/ 955 w 996"/>
                  <a:gd name="T97" fmla="*/ 220 h 517"/>
                  <a:gd name="T98" fmla="*/ 979 w 996"/>
                  <a:gd name="T99" fmla="*/ 289 h 517"/>
                  <a:gd name="T100" fmla="*/ 992 w 996"/>
                  <a:gd name="T101" fmla="*/ 360 h 517"/>
                  <a:gd name="T102" fmla="*/ 987 w 996"/>
                  <a:gd name="T103" fmla="*/ 401 h 517"/>
                  <a:gd name="T104" fmla="*/ 966 w 996"/>
                  <a:gd name="T105" fmla="*/ 405 h 517"/>
                  <a:gd name="T106" fmla="*/ 944 w 996"/>
                  <a:gd name="T107" fmla="*/ 405 h 517"/>
                  <a:gd name="T108" fmla="*/ 922 w 996"/>
                  <a:gd name="T109" fmla="*/ 412 h 517"/>
                  <a:gd name="T110" fmla="*/ 915 w 996"/>
                  <a:gd name="T111" fmla="*/ 444 h 517"/>
                  <a:gd name="T112" fmla="*/ 918 w 996"/>
                  <a:gd name="T113" fmla="*/ 492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6"/>
                  <a:gd name="T172" fmla="*/ 0 h 517"/>
                  <a:gd name="T173" fmla="*/ 996 w 996"/>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6" h="517">
                    <a:moveTo>
                      <a:pt x="919" y="517"/>
                    </a:moveTo>
                    <a:lnTo>
                      <a:pt x="528" y="496"/>
                    </a:lnTo>
                    <a:lnTo>
                      <a:pt x="527" y="464"/>
                    </a:lnTo>
                    <a:lnTo>
                      <a:pt x="525" y="431"/>
                    </a:lnTo>
                    <a:lnTo>
                      <a:pt x="524" y="397"/>
                    </a:lnTo>
                    <a:lnTo>
                      <a:pt x="523" y="365"/>
                    </a:lnTo>
                    <a:lnTo>
                      <a:pt x="502" y="347"/>
                    </a:lnTo>
                    <a:lnTo>
                      <a:pt x="479" y="337"/>
                    </a:lnTo>
                    <a:lnTo>
                      <a:pt x="455" y="333"/>
                    </a:lnTo>
                    <a:lnTo>
                      <a:pt x="431" y="333"/>
                    </a:lnTo>
                    <a:lnTo>
                      <a:pt x="405" y="335"/>
                    </a:lnTo>
                    <a:lnTo>
                      <a:pt x="379" y="338"/>
                    </a:lnTo>
                    <a:lnTo>
                      <a:pt x="354" y="340"/>
                    </a:lnTo>
                    <a:lnTo>
                      <a:pt x="330" y="340"/>
                    </a:lnTo>
                    <a:lnTo>
                      <a:pt x="311" y="360"/>
                    </a:lnTo>
                    <a:lnTo>
                      <a:pt x="301" y="383"/>
                    </a:lnTo>
                    <a:lnTo>
                      <a:pt x="297" y="410"/>
                    </a:lnTo>
                    <a:lnTo>
                      <a:pt x="297" y="439"/>
                    </a:lnTo>
                    <a:lnTo>
                      <a:pt x="240" y="434"/>
                    </a:lnTo>
                    <a:lnTo>
                      <a:pt x="236" y="401"/>
                    </a:lnTo>
                    <a:lnTo>
                      <a:pt x="226" y="375"/>
                    </a:lnTo>
                    <a:lnTo>
                      <a:pt x="213" y="356"/>
                    </a:lnTo>
                    <a:lnTo>
                      <a:pt x="196" y="344"/>
                    </a:lnTo>
                    <a:lnTo>
                      <a:pt x="175" y="340"/>
                    </a:lnTo>
                    <a:lnTo>
                      <a:pt x="152" y="344"/>
                    </a:lnTo>
                    <a:lnTo>
                      <a:pt x="127" y="355"/>
                    </a:lnTo>
                    <a:lnTo>
                      <a:pt x="101" y="374"/>
                    </a:lnTo>
                    <a:lnTo>
                      <a:pt x="91" y="436"/>
                    </a:lnTo>
                    <a:lnTo>
                      <a:pt x="83" y="436"/>
                    </a:lnTo>
                    <a:lnTo>
                      <a:pt x="76" y="436"/>
                    </a:lnTo>
                    <a:lnTo>
                      <a:pt x="66" y="435"/>
                    </a:lnTo>
                    <a:lnTo>
                      <a:pt x="59" y="435"/>
                    </a:lnTo>
                    <a:lnTo>
                      <a:pt x="51" y="435"/>
                    </a:lnTo>
                    <a:lnTo>
                      <a:pt x="43" y="435"/>
                    </a:lnTo>
                    <a:lnTo>
                      <a:pt x="35" y="436"/>
                    </a:lnTo>
                    <a:lnTo>
                      <a:pt x="28" y="439"/>
                    </a:lnTo>
                    <a:lnTo>
                      <a:pt x="21" y="432"/>
                    </a:lnTo>
                    <a:lnTo>
                      <a:pt x="16" y="427"/>
                    </a:lnTo>
                    <a:lnTo>
                      <a:pt x="12" y="422"/>
                    </a:lnTo>
                    <a:lnTo>
                      <a:pt x="8" y="412"/>
                    </a:lnTo>
                    <a:lnTo>
                      <a:pt x="6" y="317"/>
                    </a:lnTo>
                    <a:lnTo>
                      <a:pt x="2" y="233"/>
                    </a:lnTo>
                    <a:lnTo>
                      <a:pt x="0" y="149"/>
                    </a:lnTo>
                    <a:lnTo>
                      <a:pt x="13" y="55"/>
                    </a:lnTo>
                    <a:lnTo>
                      <a:pt x="20" y="40"/>
                    </a:lnTo>
                    <a:lnTo>
                      <a:pt x="29" y="28"/>
                    </a:lnTo>
                    <a:lnTo>
                      <a:pt x="41" y="20"/>
                    </a:lnTo>
                    <a:lnTo>
                      <a:pt x="53" y="14"/>
                    </a:lnTo>
                    <a:lnTo>
                      <a:pt x="69" y="9"/>
                    </a:lnTo>
                    <a:lnTo>
                      <a:pt x="83" y="6"/>
                    </a:lnTo>
                    <a:lnTo>
                      <a:pt x="99" y="2"/>
                    </a:lnTo>
                    <a:lnTo>
                      <a:pt x="113" y="0"/>
                    </a:lnTo>
                    <a:lnTo>
                      <a:pt x="116" y="186"/>
                    </a:lnTo>
                    <a:lnTo>
                      <a:pt x="133" y="197"/>
                    </a:lnTo>
                    <a:lnTo>
                      <a:pt x="148" y="199"/>
                    </a:lnTo>
                    <a:lnTo>
                      <a:pt x="165" y="197"/>
                    </a:lnTo>
                    <a:lnTo>
                      <a:pt x="183" y="190"/>
                    </a:lnTo>
                    <a:lnTo>
                      <a:pt x="200" y="184"/>
                    </a:lnTo>
                    <a:lnTo>
                      <a:pt x="217" y="177"/>
                    </a:lnTo>
                    <a:lnTo>
                      <a:pt x="235" y="173"/>
                    </a:lnTo>
                    <a:lnTo>
                      <a:pt x="252" y="173"/>
                    </a:lnTo>
                    <a:lnTo>
                      <a:pt x="252" y="180"/>
                    </a:lnTo>
                    <a:lnTo>
                      <a:pt x="256" y="185"/>
                    </a:lnTo>
                    <a:lnTo>
                      <a:pt x="261" y="190"/>
                    </a:lnTo>
                    <a:lnTo>
                      <a:pt x="266" y="195"/>
                    </a:lnTo>
                    <a:lnTo>
                      <a:pt x="489" y="198"/>
                    </a:lnTo>
                    <a:lnTo>
                      <a:pt x="494" y="193"/>
                    </a:lnTo>
                    <a:lnTo>
                      <a:pt x="499" y="188"/>
                    </a:lnTo>
                    <a:lnTo>
                      <a:pt x="506" y="182"/>
                    </a:lnTo>
                    <a:lnTo>
                      <a:pt x="512" y="177"/>
                    </a:lnTo>
                    <a:lnTo>
                      <a:pt x="519" y="175"/>
                    </a:lnTo>
                    <a:lnTo>
                      <a:pt x="527" y="172"/>
                    </a:lnTo>
                    <a:lnTo>
                      <a:pt x="534" y="171"/>
                    </a:lnTo>
                    <a:lnTo>
                      <a:pt x="543" y="173"/>
                    </a:lnTo>
                    <a:lnTo>
                      <a:pt x="551" y="186"/>
                    </a:lnTo>
                    <a:lnTo>
                      <a:pt x="562" y="197"/>
                    </a:lnTo>
                    <a:lnTo>
                      <a:pt x="574" y="202"/>
                    </a:lnTo>
                    <a:lnTo>
                      <a:pt x="589" y="204"/>
                    </a:lnTo>
                    <a:lnTo>
                      <a:pt x="604" y="206"/>
                    </a:lnTo>
                    <a:lnTo>
                      <a:pt x="621" y="206"/>
                    </a:lnTo>
                    <a:lnTo>
                      <a:pt x="639" y="206"/>
                    </a:lnTo>
                    <a:lnTo>
                      <a:pt x="657" y="207"/>
                    </a:lnTo>
                    <a:lnTo>
                      <a:pt x="669" y="198"/>
                    </a:lnTo>
                    <a:lnTo>
                      <a:pt x="669" y="146"/>
                    </a:lnTo>
                    <a:lnTo>
                      <a:pt x="668" y="101"/>
                    </a:lnTo>
                    <a:lnTo>
                      <a:pt x="663" y="57"/>
                    </a:lnTo>
                    <a:lnTo>
                      <a:pt x="655" y="10"/>
                    </a:lnTo>
                    <a:lnTo>
                      <a:pt x="695" y="10"/>
                    </a:lnTo>
                    <a:lnTo>
                      <a:pt x="731" y="15"/>
                    </a:lnTo>
                    <a:lnTo>
                      <a:pt x="766" y="26"/>
                    </a:lnTo>
                    <a:lnTo>
                      <a:pt x="799" y="39"/>
                    </a:lnTo>
                    <a:lnTo>
                      <a:pt x="828" y="57"/>
                    </a:lnTo>
                    <a:lnTo>
                      <a:pt x="856" y="77"/>
                    </a:lnTo>
                    <a:lnTo>
                      <a:pt x="880" y="101"/>
                    </a:lnTo>
                    <a:lnTo>
                      <a:pt x="902" y="128"/>
                    </a:lnTo>
                    <a:lnTo>
                      <a:pt x="923" y="157"/>
                    </a:lnTo>
                    <a:lnTo>
                      <a:pt x="940" y="188"/>
                    </a:lnTo>
                    <a:lnTo>
                      <a:pt x="955" y="220"/>
                    </a:lnTo>
                    <a:lnTo>
                      <a:pt x="968" y="254"/>
                    </a:lnTo>
                    <a:lnTo>
                      <a:pt x="979" y="289"/>
                    </a:lnTo>
                    <a:lnTo>
                      <a:pt x="987" y="324"/>
                    </a:lnTo>
                    <a:lnTo>
                      <a:pt x="992" y="360"/>
                    </a:lnTo>
                    <a:lnTo>
                      <a:pt x="996" y="395"/>
                    </a:lnTo>
                    <a:lnTo>
                      <a:pt x="987" y="401"/>
                    </a:lnTo>
                    <a:lnTo>
                      <a:pt x="976" y="404"/>
                    </a:lnTo>
                    <a:lnTo>
                      <a:pt x="966" y="405"/>
                    </a:lnTo>
                    <a:lnTo>
                      <a:pt x="954" y="405"/>
                    </a:lnTo>
                    <a:lnTo>
                      <a:pt x="944" y="405"/>
                    </a:lnTo>
                    <a:lnTo>
                      <a:pt x="932" y="407"/>
                    </a:lnTo>
                    <a:lnTo>
                      <a:pt x="922" y="412"/>
                    </a:lnTo>
                    <a:lnTo>
                      <a:pt x="913" y="419"/>
                    </a:lnTo>
                    <a:lnTo>
                      <a:pt x="915" y="444"/>
                    </a:lnTo>
                    <a:lnTo>
                      <a:pt x="917" y="467"/>
                    </a:lnTo>
                    <a:lnTo>
                      <a:pt x="918" y="492"/>
                    </a:lnTo>
                    <a:lnTo>
                      <a:pt x="919" y="517"/>
                    </a:lnTo>
                    <a:close/>
                  </a:path>
                </a:pathLst>
              </a:custGeom>
              <a:solidFill>
                <a:srgbClr val="66CCF9"/>
              </a:solidFill>
              <a:ln w="9525">
                <a:noFill/>
                <a:round/>
                <a:headEnd/>
                <a:tailEnd/>
              </a:ln>
            </p:spPr>
            <p:txBody>
              <a:bodyPr/>
              <a:lstStyle/>
              <a:p>
                <a:endParaRPr lang="en-US"/>
              </a:p>
            </p:txBody>
          </p:sp>
          <p:sp>
            <p:nvSpPr>
              <p:cNvPr id="285" name="Freeform 188"/>
              <p:cNvSpPr>
                <a:spLocks/>
              </p:cNvSpPr>
              <p:nvPr/>
            </p:nvSpPr>
            <p:spPr bwMode="auto">
              <a:xfrm>
                <a:off x="3694" y="3156"/>
                <a:ext cx="132" cy="61"/>
              </a:xfrm>
              <a:custGeom>
                <a:avLst/>
                <a:gdLst>
                  <a:gd name="T0" fmla="*/ 0 w 394"/>
                  <a:gd name="T1" fmla="*/ 0 h 185"/>
                  <a:gd name="T2" fmla="*/ 391 w 394"/>
                  <a:gd name="T3" fmla="*/ 21 h 185"/>
                  <a:gd name="T4" fmla="*/ 391 w 394"/>
                  <a:gd name="T5" fmla="*/ 62 h 185"/>
                  <a:gd name="T6" fmla="*/ 391 w 394"/>
                  <a:gd name="T7" fmla="*/ 102 h 185"/>
                  <a:gd name="T8" fmla="*/ 393 w 394"/>
                  <a:gd name="T9" fmla="*/ 144 h 185"/>
                  <a:gd name="T10" fmla="*/ 394 w 394"/>
                  <a:gd name="T11" fmla="*/ 185 h 185"/>
                  <a:gd name="T12" fmla="*/ 5 w 394"/>
                  <a:gd name="T13" fmla="*/ 166 h 185"/>
                  <a:gd name="T14" fmla="*/ 4 w 394"/>
                  <a:gd name="T15" fmla="*/ 124 h 185"/>
                  <a:gd name="T16" fmla="*/ 2 w 394"/>
                  <a:gd name="T17" fmla="*/ 83 h 185"/>
                  <a:gd name="T18" fmla="*/ 1 w 394"/>
                  <a:gd name="T19" fmla="*/ 41 h 185"/>
                  <a:gd name="T20" fmla="*/ 0 w 394"/>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4"/>
                  <a:gd name="T34" fmla="*/ 0 h 185"/>
                  <a:gd name="T35" fmla="*/ 394 w 394"/>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4" h="185">
                    <a:moveTo>
                      <a:pt x="0" y="0"/>
                    </a:moveTo>
                    <a:lnTo>
                      <a:pt x="391" y="21"/>
                    </a:lnTo>
                    <a:lnTo>
                      <a:pt x="391" y="62"/>
                    </a:lnTo>
                    <a:lnTo>
                      <a:pt x="391" y="102"/>
                    </a:lnTo>
                    <a:lnTo>
                      <a:pt x="393" y="144"/>
                    </a:lnTo>
                    <a:lnTo>
                      <a:pt x="394" y="185"/>
                    </a:lnTo>
                    <a:lnTo>
                      <a:pt x="5" y="166"/>
                    </a:lnTo>
                    <a:lnTo>
                      <a:pt x="4" y="124"/>
                    </a:lnTo>
                    <a:lnTo>
                      <a:pt x="2" y="83"/>
                    </a:lnTo>
                    <a:lnTo>
                      <a:pt x="1" y="41"/>
                    </a:lnTo>
                    <a:lnTo>
                      <a:pt x="0" y="0"/>
                    </a:lnTo>
                    <a:close/>
                  </a:path>
                </a:pathLst>
              </a:custGeom>
              <a:solidFill>
                <a:srgbClr val="66CCF9"/>
              </a:solidFill>
              <a:ln w="9525">
                <a:noFill/>
                <a:round/>
                <a:headEnd/>
                <a:tailEnd/>
              </a:ln>
            </p:spPr>
            <p:txBody>
              <a:bodyPr/>
              <a:lstStyle/>
              <a:p>
                <a:endParaRPr lang="en-US"/>
              </a:p>
            </p:txBody>
          </p:sp>
          <p:sp>
            <p:nvSpPr>
              <p:cNvPr id="286" name="Freeform 189"/>
              <p:cNvSpPr>
                <a:spLocks/>
              </p:cNvSpPr>
              <p:nvPr/>
            </p:nvSpPr>
            <p:spPr bwMode="auto">
              <a:xfrm>
                <a:off x="3696" y="3211"/>
                <a:ext cx="130" cy="62"/>
              </a:xfrm>
              <a:custGeom>
                <a:avLst/>
                <a:gdLst>
                  <a:gd name="T0" fmla="*/ 0 w 389"/>
                  <a:gd name="T1" fmla="*/ 0 h 186"/>
                  <a:gd name="T2" fmla="*/ 389 w 389"/>
                  <a:gd name="T3" fmla="*/ 19 h 186"/>
                  <a:gd name="T4" fmla="*/ 389 w 389"/>
                  <a:gd name="T5" fmla="*/ 62 h 186"/>
                  <a:gd name="T6" fmla="*/ 389 w 389"/>
                  <a:gd name="T7" fmla="*/ 103 h 186"/>
                  <a:gd name="T8" fmla="*/ 389 w 389"/>
                  <a:gd name="T9" fmla="*/ 145 h 186"/>
                  <a:gd name="T10" fmla="*/ 389 w 389"/>
                  <a:gd name="T11" fmla="*/ 186 h 186"/>
                  <a:gd name="T12" fmla="*/ 5 w 389"/>
                  <a:gd name="T13" fmla="*/ 164 h 186"/>
                  <a:gd name="T14" fmla="*/ 4 w 389"/>
                  <a:gd name="T15" fmla="*/ 123 h 186"/>
                  <a:gd name="T16" fmla="*/ 1 w 389"/>
                  <a:gd name="T17" fmla="*/ 81 h 186"/>
                  <a:gd name="T18" fmla="*/ 0 w 389"/>
                  <a:gd name="T19" fmla="*/ 40 h 186"/>
                  <a:gd name="T20" fmla="*/ 0 w 389"/>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9"/>
                  <a:gd name="T34" fmla="*/ 0 h 186"/>
                  <a:gd name="T35" fmla="*/ 389 w 389"/>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9" h="186">
                    <a:moveTo>
                      <a:pt x="0" y="0"/>
                    </a:moveTo>
                    <a:lnTo>
                      <a:pt x="389" y="19"/>
                    </a:lnTo>
                    <a:lnTo>
                      <a:pt x="389" y="62"/>
                    </a:lnTo>
                    <a:lnTo>
                      <a:pt x="389" y="103"/>
                    </a:lnTo>
                    <a:lnTo>
                      <a:pt x="389" y="145"/>
                    </a:lnTo>
                    <a:lnTo>
                      <a:pt x="389" y="186"/>
                    </a:lnTo>
                    <a:lnTo>
                      <a:pt x="5" y="164"/>
                    </a:lnTo>
                    <a:lnTo>
                      <a:pt x="4" y="123"/>
                    </a:lnTo>
                    <a:lnTo>
                      <a:pt x="1" y="81"/>
                    </a:lnTo>
                    <a:lnTo>
                      <a:pt x="0" y="40"/>
                    </a:lnTo>
                    <a:lnTo>
                      <a:pt x="0" y="0"/>
                    </a:lnTo>
                    <a:close/>
                  </a:path>
                </a:pathLst>
              </a:custGeom>
              <a:solidFill>
                <a:srgbClr val="66C4F2"/>
              </a:solidFill>
              <a:ln w="9525">
                <a:noFill/>
                <a:round/>
                <a:headEnd/>
                <a:tailEnd/>
              </a:ln>
            </p:spPr>
            <p:txBody>
              <a:bodyPr/>
              <a:lstStyle/>
              <a:p>
                <a:endParaRPr lang="en-US"/>
              </a:p>
            </p:txBody>
          </p:sp>
          <p:sp>
            <p:nvSpPr>
              <p:cNvPr id="287" name="Freeform 190"/>
              <p:cNvSpPr>
                <a:spLocks/>
              </p:cNvSpPr>
              <p:nvPr/>
            </p:nvSpPr>
            <p:spPr bwMode="auto">
              <a:xfrm>
                <a:off x="3698" y="3266"/>
                <a:ext cx="134" cy="62"/>
              </a:xfrm>
              <a:custGeom>
                <a:avLst/>
                <a:gdLst>
                  <a:gd name="T0" fmla="*/ 0 w 403"/>
                  <a:gd name="T1" fmla="*/ 0 h 187"/>
                  <a:gd name="T2" fmla="*/ 384 w 403"/>
                  <a:gd name="T3" fmla="*/ 22 h 187"/>
                  <a:gd name="T4" fmla="*/ 386 w 403"/>
                  <a:gd name="T5" fmla="*/ 61 h 187"/>
                  <a:gd name="T6" fmla="*/ 388 w 403"/>
                  <a:gd name="T7" fmla="*/ 100 h 187"/>
                  <a:gd name="T8" fmla="*/ 392 w 403"/>
                  <a:gd name="T9" fmla="*/ 140 h 187"/>
                  <a:gd name="T10" fmla="*/ 395 w 403"/>
                  <a:gd name="T11" fmla="*/ 179 h 187"/>
                  <a:gd name="T12" fmla="*/ 398 w 403"/>
                  <a:gd name="T13" fmla="*/ 182 h 187"/>
                  <a:gd name="T14" fmla="*/ 399 w 403"/>
                  <a:gd name="T15" fmla="*/ 183 h 187"/>
                  <a:gd name="T16" fmla="*/ 402 w 403"/>
                  <a:gd name="T17" fmla="*/ 186 h 187"/>
                  <a:gd name="T18" fmla="*/ 403 w 403"/>
                  <a:gd name="T19" fmla="*/ 187 h 187"/>
                  <a:gd name="T20" fmla="*/ 8 w 403"/>
                  <a:gd name="T21" fmla="*/ 165 h 187"/>
                  <a:gd name="T22" fmla="*/ 8 w 403"/>
                  <a:gd name="T23" fmla="*/ 136 h 187"/>
                  <a:gd name="T24" fmla="*/ 7 w 403"/>
                  <a:gd name="T25" fmla="*/ 105 h 187"/>
                  <a:gd name="T26" fmla="*/ 4 w 403"/>
                  <a:gd name="T27" fmla="*/ 75 h 187"/>
                  <a:gd name="T28" fmla="*/ 3 w 403"/>
                  <a:gd name="T29" fmla="*/ 43 h 187"/>
                  <a:gd name="T30" fmla="*/ 3 w 403"/>
                  <a:gd name="T31" fmla="*/ 33 h 187"/>
                  <a:gd name="T32" fmla="*/ 3 w 403"/>
                  <a:gd name="T33" fmla="*/ 21 h 187"/>
                  <a:gd name="T34" fmla="*/ 1 w 403"/>
                  <a:gd name="T35" fmla="*/ 11 h 187"/>
                  <a:gd name="T36" fmla="*/ 0 w 403"/>
                  <a:gd name="T37" fmla="*/ 0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3"/>
                  <a:gd name="T58" fmla="*/ 0 h 187"/>
                  <a:gd name="T59" fmla="*/ 403 w 403"/>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3" h="187">
                    <a:moveTo>
                      <a:pt x="0" y="0"/>
                    </a:moveTo>
                    <a:lnTo>
                      <a:pt x="384" y="22"/>
                    </a:lnTo>
                    <a:lnTo>
                      <a:pt x="386" y="61"/>
                    </a:lnTo>
                    <a:lnTo>
                      <a:pt x="388" y="100"/>
                    </a:lnTo>
                    <a:lnTo>
                      <a:pt x="392" y="140"/>
                    </a:lnTo>
                    <a:lnTo>
                      <a:pt x="395" y="179"/>
                    </a:lnTo>
                    <a:lnTo>
                      <a:pt x="398" y="182"/>
                    </a:lnTo>
                    <a:lnTo>
                      <a:pt x="399" y="183"/>
                    </a:lnTo>
                    <a:lnTo>
                      <a:pt x="402" y="186"/>
                    </a:lnTo>
                    <a:lnTo>
                      <a:pt x="403" y="187"/>
                    </a:lnTo>
                    <a:lnTo>
                      <a:pt x="8" y="165"/>
                    </a:lnTo>
                    <a:lnTo>
                      <a:pt x="8" y="136"/>
                    </a:lnTo>
                    <a:lnTo>
                      <a:pt x="7" y="105"/>
                    </a:lnTo>
                    <a:lnTo>
                      <a:pt x="4" y="75"/>
                    </a:lnTo>
                    <a:lnTo>
                      <a:pt x="3" y="43"/>
                    </a:lnTo>
                    <a:lnTo>
                      <a:pt x="3" y="33"/>
                    </a:lnTo>
                    <a:lnTo>
                      <a:pt x="3" y="21"/>
                    </a:lnTo>
                    <a:lnTo>
                      <a:pt x="1" y="11"/>
                    </a:lnTo>
                    <a:lnTo>
                      <a:pt x="0" y="0"/>
                    </a:lnTo>
                    <a:close/>
                  </a:path>
                </a:pathLst>
              </a:custGeom>
              <a:solidFill>
                <a:srgbClr val="68C1ED"/>
              </a:solidFill>
              <a:ln w="9525">
                <a:noFill/>
                <a:round/>
                <a:headEnd/>
                <a:tailEnd/>
              </a:ln>
            </p:spPr>
            <p:txBody>
              <a:bodyPr/>
              <a:lstStyle/>
              <a:p>
                <a:endParaRPr lang="en-US"/>
              </a:p>
            </p:txBody>
          </p:sp>
          <p:sp>
            <p:nvSpPr>
              <p:cNvPr id="288" name="Freeform 191"/>
              <p:cNvSpPr>
                <a:spLocks/>
              </p:cNvSpPr>
              <p:nvPr/>
            </p:nvSpPr>
            <p:spPr bwMode="auto">
              <a:xfrm>
                <a:off x="3700" y="3321"/>
                <a:ext cx="161" cy="60"/>
              </a:xfrm>
              <a:custGeom>
                <a:avLst/>
                <a:gdLst>
                  <a:gd name="T0" fmla="*/ 0 w 481"/>
                  <a:gd name="T1" fmla="*/ 0 h 182"/>
                  <a:gd name="T2" fmla="*/ 395 w 481"/>
                  <a:gd name="T3" fmla="*/ 22 h 182"/>
                  <a:gd name="T4" fmla="*/ 404 w 481"/>
                  <a:gd name="T5" fmla="*/ 27 h 182"/>
                  <a:gd name="T6" fmla="*/ 413 w 481"/>
                  <a:gd name="T7" fmla="*/ 30 h 182"/>
                  <a:gd name="T8" fmla="*/ 424 w 481"/>
                  <a:gd name="T9" fmla="*/ 31 h 182"/>
                  <a:gd name="T10" fmla="*/ 435 w 481"/>
                  <a:gd name="T11" fmla="*/ 31 h 182"/>
                  <a:gd name="T12" fmla="*/ 447 w 481"/>
                  <a:gd name="T13" fmla="*/ 31 h 182"/>
                  <a:gd name="T14" fmla="*/ 459 w 481"/>
                  <a:gd name="T15" fmla="*/ 30 h 182"/>
                  <a:gd name="T16" fmla="*/ 470 w 481"/>
                  <a:gd name="T17" fmla="*/ 30 h 182"/>
                  <a:gd name="T18" fmla="*/ 481 w 481"/>
                  <a:gd name="T19" fmla="*/ 31 h 182"/>
                  <a:gd name="T20" fmla="*/ 481 w 481"/>
                  <a:gd name="T21" fmla="*/ 83 h 182"/>
                  <a:gd name="T22" fmla="*/ 457 w 481"/>
                  <a:gd name="T23" fmla="*/ 85 h 182"/>
                  <a:gd name="T24" fmla="*/ 433 w 481"/>
                  <a:gd name="T25" fmla="*/ 84 h 182"/>
                  <a:gd name="T26" fmla="*/ 408 w 481"/>
                  <a:gd name="T27" fmla="*/ 81 h 182"/>
                  <a:gd name="T28" fmla="*/ 384 w 481"/>
                  <a:gd name="T29" fmla="*/ 80 h 182"/>
                  <a:gd name="T30" fmla="*/ 360 w 481"/>
                  <a:gd name="T31" fmla="*/ 80 h 182"/>
                  <a:gd name="T32" fmla="*/ 338 w 481"/>
                  <a:gd name="T33" fmla="*/ 85 h 182"/>
                  <a:gd name="T34" fmla="*/ 319 w 481"/>
                  <a:gd name="T35" fmla="*/ 97 h 182"/>
                  <a:gd name="T36" fmla="*/ 302 w 481"/>
                  <a:gd name="T37" fmla="*/ 116 h 182"/>
                  <a:gd name="T38" fmla="*/ 302 w 481"/>
                  <a:gd name="T39" fmla="*/ 182 h 182"/>
                  <a:gd name="T40" fmla="*/ 3 w 481"/>
                  <a:gd name="T41" fmla="*/ 167 h 182"/>
                  <a:gd name="T42" fmla="*/ 1 w 481"/>
                  <a:gd name="T43" fmla="*/ 125 h 182"/>
                  <a:gd name="T44" fmla="*/ 1 w 481"/>
                  <a:gd name="T45" fmla="*/ 84 h 182"/>
                  <a:gd name="T46" fmla="*/ 1 w 481"/>
                  <a:gd name="T47" fmla="*/ 43 h 182"/>
                  <a:gd name="T48" fmla="*/ 0 w 481"/>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1"/>
                  <a:gd name="T76" fmla="*/ 0 h 182"/>
                  <a:gd name="T77" fmla="*/ 481 w 481"/>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1" h="182">
                    <a:moveTo>
                      <a:pt x="0" y="0"/>
                    </a:moveTo>
                    <a:lnTo>
                      <a:pt x="395" y="22"/>
                    </a:lnTo>
                    <a:lnTo>
                      <a:pt x="404" y="27"/>
                    </a:lnTo>
                    <a:lnTo>
                      <a:pt x="413" y="30"/>
                    </a:lnTo>
                    <a:lnTo>
                      <a:pt x="424" y="31"/>
                    </a:lnTo>
                    <a:lnTo>
                      <a:pt x="435" y="31"/>
                    </a:lnTo>
                    <a:lnTo>
                      <a:pt x="447" y="31"/>
                    </a:lnTo>
                    <a:lnTo>
                      <a:pt x="459" y="30"/>
                    </a:lnTo>
                    <a:lnTo>
                      <a:pt x="470" y="30"/>
                    </a:lnTo>
                    <a:lnTo>
                      <a:pt x="481" y="31"/>
                    </a:lnTo>
                    <a:lnTo>
                      <a:pt x="481" y="83"/>
                    </a:lnTo>
                    <a:lnTo>
                      <a:pt x="457" y="85"/>
                    </a:lnTo>
                    <a:lnTo>
                      <a:pt x="433" y="84"/>
                    </a:lnTo>
                    <a:lnTo>
                      <a:pt x="408" y="81"/>
                    </a:lnTo>
                    <a:lnTo>
                      <a:pt x="384" y="80"/>
                    </a:lnTo>
                    <a:lnTo>
                      <a:pt x="360" y="80"/>
                    </a:lnTo>
                    <a:lnTo>
                      <a:pt x="338" y="85"/>
                    </a:lnTo>
                    <a:lnTo>
                      <a:pt x="319" y="97"/>
                    </a:lnTo>
                    <a:lnTo>
                      <a:pt x="302" y="116"/>
                    </a:lnTo>
                    <a:lnTo>
                      <a:pt x="302" y="182"/>
                    </a:lnTo>
                    <a:lnTo>
                      <a:pt x="3" y="167"/>
                    </a:lnTo>
                    <a:lnTo>
                      <a:pt x="1" y="125"/>
                    </a:lnTo>
                    <a:lnTo>
                      <a:pt x="1" y="84"/>
                    </a:lnTo>
                    <a:lnTo>
                      <a:pt x="1" y="43"/>
                    </a:lnTo>
                    <a:lnTo>
                      <a:pt x="0" y="0"/>
                    </a:lnTo>
                    <a:close/>
                  </a:path>
                </a:pathLst>
              </a:custGeom>
              <a:solidFill>
                <a:srgbClr val="68BAE5"/>
              </a:solidFill>
              <a:ln w="9525">
                <a:noFill/>
                <a:round/>
                <a:headEnd/>
                <a:tailEnd/>
              </a:ln>
            </p:spPr>
            <p:txBody>
              <a:bodyPr/>
              <a:lstStyle/>
              <a:p>
                <a:endParaRPr lang="en-US"/>
              </a:p>
            </p:txBody>
          </p:sp>
          <p:sp>
            <p:nvSpPr>
              <p:cNvPr id="289" name="Freeform 192"/>
              <p:cNvSpPr>
                <a:spLocks/>
              </p:cNvSpPr>
              <p:nvPr/>
            </p:nvSpPr>
            <p:spPr bwMode="auto">
              <a:xfrm>
                <a:off x="3701" y="3376"/>
                <a:ext cx="100" cy="59"/>
              </a:xfrm>
              <a:custGeom>
                <a:avLst/>
                <a:gdLst>
                  <a:gd name="T0" fmla="*/ 0 w 299"/>
                  <a:gd name="T1" fmla="*/ 0 h 177"/>
                  <a:gd name="T2" fmla="*/ 299 w 299"/>
                  <a:gd name="T3" fmla="*/ 15 h 177"/>
                  <a:gd name="T4" fmla="*/ 299 w 299"/>
                  <a:gd name="T5" fmla="*/ 177 h 177"/>
                  <a:gd name="T6" fmla="*/ 11 w 299"/>
                  <a:gd name="T7" fmla="*/ 162 h 177"/>
                  <a:gd name="T8" fmla="*/ 6 w 299"/>
                  <a:gd name="T9" fmla="*/ 120 h 177"/>
                  <a:gd name="T10" fmla="*/ 3 w 299"/>
                  <a:gd name="T11" fmla="*/ 80 h 177"/>
                  <a:gd name="T12" fmla="*/ 1 w 299"/>
                  <a:gd name="T13" fmla="*/ 40 h 177"/>
                  <a:gd name="T14" fmla="*/ 0 w 299"/>
                  <a:gd name="T15" fmla="*/ 0 h 177"/>
                  <a:gd name="T16" fmla="*/ 0 60000 65536"/>
                  <a:gd name="T17" fmla="*/ 0 60000 65536"/>
                  <a:gd name="T18" fmla="*/ 0 60000 65536"/>
                  <a:gd name="T19" fmla="*/ 0 60000 65536"/>
                  <a:gd name="T20" fmla="*/ 0 60000 65536"/>
                  <a:gd name="T21" fmla="*/ 0 60000 65536"/>
                  <a:gd name="T22" fmla="*/ 0 60000 65536"/>
                  <a:gd name="T23" fmla="*/ 0 60000 65536"/>
                  <a:gd name="T24" fmla="*/ 0 w 299"/>
                  <a:gd name="T25" fmla="*/ 0 h 177"/>
                  <a:gd name="T26" fmla="*/ 299 w 299"/>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 h="177">
                    <a:moveTo>
                      <a:pt x="0" y="0"/>
                    </a:moveTo>
                    <a:lnTo>
                      <a:pt x="299" y="15"/>
                    </a:lnTo>
                    <a:lnTo>
                      <a:pt x="299" y="177"/>
                    </a:lnTo>
                    <a:lnTo>
                      <a:pt x="11" y="162"/>
                    </a:lnTo>
                    <a:lnTo>
                      <a:pt x="6" y="120"/>
                    </a:lnTo>
                    <a:lnTo>
                      <a:pt x="3" y="80"/>
                    </a:lnTo>
                    <a:lnTo>
                      <a:pt x="1" y="40"/>
                    </a:lnTo>
                    <a:lnTo>
                      <a:pt x="0" y="0"/>
                    </a:lnTo>
                    <a:close/>
                  </a:path>
                </a:pathLst>
              </a:custGeom>
              <a:solidFill>
                <a:srgbClr val="6BB2DD"/>
              </a:solidFill>
              <a:ln w="9525">
                <a:noFill/>
                <a:round/>
                <a:headEnd/>
                <a:tailEnd/>
              </a:ln>
            </p:spPr>
            <p:txBody>
              <a:bodyPr/>
              <a:lstStyle/>
              <a:p>
                <a:endParaRPr lang="en-US"/>
              </a:p>
            </p:txBody>
          </p:sp>
          <p:sp>
            <p:nvSpPr>
              <p:cNvPr id="290" name="Freeform 193"/>
              <p:cNvSpPr>
                <a:spLocks/>
              </p:cNvSpPr>
              <p:nvPr/>
            </p:nvSpPr>
            <p:spPr bwMode="auto">
              <a:xfrm>
                <a:off x="3531" y="3430"/>
                <a:ext cx="271" cy="61"/>
              </a:xfrm>
              <a:custGeom>
                <a:avLst/>
                <a:gdLst>
                  <a:gd name="T0" fmla="*/ 523 w 814"/>
                  <a:gd name="T1" fmla="*/ 0 h 181"/>
                  <a:gd name="T2" fmla="*/ 811 w 814"/>
                  <a:gd name="T3" fmla="*/ 15 h 181"/>
                  <a:gd name="T4" fmla="*/ 814 w 814"/>
                  <a:gd name="T5" fmla="*/ 181 h 181"/>
                  <a:gd name="T6" fmla="*/ 0 w 814"/>
                  <a:gd name="T7" fmla="*/ 136 h 181"/>
                  <a:gd name="T8" fmla="*/ 0 w 814"/>
                  <a:gd name="T9" fmla="*/ 124 h 181"/>
                  <a:gd name="T10" fmla="*/ 233 w 814"/>
                  <a:gd name="T11" fmla="*/ 122 h 181"/>
                  <a:gd name="T12" fmla="*/ 238 w 814"/>
                  <a:gd name="T13" fmla="*/ 113 h 181"/>
                  <a:gd name="T14" fmla="*/ 242 w 814"/>
                  <a:gd name="T15" fmla="*/ 102 h 181"/>
                  <a:gd name="T16" fmla="*/ 243 w 814"/>
                  <a:gd name="T17" fmla="*/ 92 h 181"/>
                  <a:gd name="T18" fmla="*/ 243 w 814"/>
                  <a:gd name="T19" fmla="*/ 81 h 181"/>
                  <a:gd name="T20" fmla="*/ 260 w 814"/>
                  <a:gd name="T21" fmla="*/ 79 h 181"/>
                  <a:gd name="T22" fmla="*/ 277 w 814"/>
                  <a:gd name="T23" fmla="*/ 76 h 181"/>
                  <a:gd name="T24" fmla="*/ 295 w 814"/>
                  <a:gd name="T25" fmla="*/ 75 h 181"/>
                  <a:gd name="T26" fmla="*/ 313 w 814"/>
                  <a:gd name="T27" fmla="*/ 74 h 181"/>
                  <a:gd name="T28" fmla="*/ 331 w 814"/>
                  <a:gd name="T29" fmla="*/ 74 h 181"/>
                  <a:gd name="T30" fmla="*/ 350 w 814"/>
                  <a:gd name="T31" fmla="*/ 74 h 181"/>
                  <a:gd name="T32" fmla="*/ 368 w 814"/>
                  <a:gd name="T33" fmla="*/ 74 h 181"/>
                  <a:gd name="T34" fmla="*/ 386 w 814"/>
                  <a:gd name="T35" fmla="*/ 74 h 181"/>
                  <a:gd name="T36" fmla="*/ 404 w 814"/>
                  <a:gd name="T37" fmla="*/ 74 h 181"/>
                  <a:gd name="T38" fmla="*/ 422 w 814"/>
                  <a:gd name="T39" fmla="*/ 75 h 181"/>
                  <a:gd name="T40" fmla="*/ 439 w 814"/>
                  <a:gd name="T41" fmla="*/ 75 h 181"/>
                  <a:gd name="T42" fmla="*/ 457 w 814"/>
                  <a:gd name="T43" fmla="*/ 76 h 181"/>
                  <a:gd name="T44" fmla="*/ 474 w 814"/>
                  <a:gd name="T45" fmla="*/ 76 h 181"/>
                  <a:gd name="T46" fmla="*/ 490 w 814"/>
                  <a:gd name="T47" fmla="*/ 76 h 181"/>
                  <a:gd name="T48" fmla="*/ 505 w 814"/>
                  <a:gd name="T49" fmla="*/ 76 h 181"/>
                  <a:gd name="T50" fmla="*/ 521 w 814"/>
                  <a:gd name="T51" fmla="*/ 76 h 181"/>
                  <a:gd name="T52" fmla="*/ 532 w 814"/>
                  <a:gd name="T53" fmla="*/ 67 h 181"/>
                  <a:gd name="T54" fmla="*/ 530 w 814"/>
                  <a:gd name="T55" fmla="*/ 49 h 181"/>
                  <a:gd name="T56" fmla="*/ 527 w 814"/>
                  <a:gd name="T57" fmla="*/ 32 h 181"/>
                  <a:gd name="T58" fmla="*/ 525 w 814"/>
                  <a:gd name="T59" fmla="*/ 17 h 181"/>
                  <a:gd name="T60" fmla="*/ 523 w 814"/>
                  <a:gd name="T61" fmla="*/ 0 h 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4"/>
                  <a:gd name="T94" fmla="*/ 0 h 181"/>
                  <a:gd name="T95" fmla="*/ 814 w 814"/>
                  <a:gd name="T96" fmla="*/ 181 h 1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4" h="181">
                    <a:moveTo>
                      <a:pt x="523" y="0"/>
                    </a:moveTo>
                    <a:lnTo>
                      <a:pt x="811" y="15"/>
                    </a:lnTo>
                    <a:lnTo>
                      <a:pt x="814" y="181"/>
                    </a:lnTo>
                    <a:lnTo>
                      <a:pt x="0" y="136"/>
                    </a:lnTo>
                    <a:lnTo>
                      <a:pt x="0" y="124"/>
                    </a:lnTo>
                    <a:lnTo>
                      <a:pt x="233" y="122"/>
                    </a:lnTo>
                    <a:lnTo>
                      <a:pt x="238" y="113"/>
                    </a:lnTo>
                    <a:lnTo>
                      <a:pt x="242" y="102"/>
                    </a:lnTo>
                    <a:lnTo>
                      <a:pt x="243" y="92"/>
                    </a:lnTo>
                    <a:lnTo>
                      <a:pt x="243" y="81"/>
                    </a:lnTo>
                    <a:lnTo>
                      <a:pt x="260" y="79"/>
                    </a:lnTo>
                    <a:lnTo>
                      <a:pt x="277" y="76"/>
                    </a:lnTo>
                    <a:lnTo>
                      <a:pt x="295" y="75"/>
                    </a:lnTo>
                    <a:lnTo>
                      <a:pt x="313" y="74"/>
                    </a:lnTo>
                    <a:lnTo>
                      <a:pt x="331" y="74"/>
                    </a:lnTo>
                    <a:lnTo>
                      <a:pt x="350" y="74"/>
                    </a:lnTo>
                    <a:lnTo>
                      <a:pt x="368" y="74"/>
                    </a:lnTo>
                    <a:lnTo>
                      <a:pt x="386" y="74"/>
                    </a:lnTo>
                    <a:lnTo>
                      <a:pt x="404" y="74"/>
                    </a:lnTo>
                    <a:lnTo>
                      <a:pt x="422" y="75"/>
                    </a:lnTo>
                    <a:lnTo>
                      <a:pt x="439" y="75"/>
                    </a:lnTo>
                    <a:lnTo>
                      <a:pt x="457" y="76"/>
                    </a:lnTo>
                    <a:lnTo>
                      <a:pt x="474" y="76"/>
                    </a:lnTo>
                    <a:lnTo>
                      <a:pt x="490" y="76"/>
                    </a:lnTo>
                    <a:lnTo>
                      <a:pt x="505" y="76"/>
                    </a:lnTo>
                    <a:lnTo>
                      <a:pt x="521" y="76"/>
                    </a:lnTo>
                    <a:lnTo>
                      <a:pt x="532" y="67"/>
                    </a:lnTo>
                    <a:lnTo>
                      <a:pt x="530" y="49"/>
                    </a:lnTo>
                    <a:lnTo>
                      <a:pt x="527" y="32"/>
                    </a:lnTo>
                    <a:lnTo>
                      <a:pt x="525" y="17"/>
                    </a:lnTo>
                    <a:lnTo>
                      <a:pt x="523" y="0"/>
                    </a:lnTo>
                    <a:close/>
                  </a:path>
                </a:pathLst>
              </a:custGeom>
              <a:solidFill>
                <a:srgbClr val="6BADD6"/>
              </a:solidFill>
              <a:ln w="9525">
                <a:noFill/>
                <a:round/>
                <a:headEnd/>
                <a:tailEnd/>
              </a:ln>
            </p:spPr>
            <p:txBody>
              <a:bodyPr/>
              <a:lstStyle/>
              <a:p>
                <a:endParaRPr lang="en-US"/>
              </a:p>
            </p:txBody>
          </p:sp>
          <p:sp>
            <p:nvSpPr>
              <p:cNvPr id="291" name="Freeform 194"/>
              <p:cNvSpPr>
                <a:spLocks/>
              </p:cNvSpPr>
              <p:nvPr/>
            </p:nvSpPr>
            <p:spPr bwMode="auto">
              <a:xfrm>
                <a:off x="3530" y="3476"/>
                <a:ext cx="272" cy="67"/>
              </a:xfrm>
              <a:custGeom>
                <a:avLst/>
                <a:gdLst>
                  <a:gd name="T0" fmla="*/ 3 w 817"/>
                  <a:gd name="T1" fmla="*/ 0 h 201"/>
                  <a:gd name="T2" fmla="*/ 817 w 817"/>
                  <a:gd name="T3" fmla="*/ 45 h 201"/>
                  <a:gd name="T4" fmla="*/ 817 w 817"/>
                  <a:gd name="T5" fmla="*/ 115 h 201"/>
                  <a:gd name="T6" fmla="*/ 796 w 817"/>
                  <a:gd name="T7" fmla="*/ 115 h 201"/>
                  <a:gd name="T8" fmla="*/ 772 w 817"/>
                  <a:gd name="T9" fmla="*/ 116 h 201"/>
                  <a:gd name="T10" fmla="*/ 747 w 817"/>
                  <a:gd name="T11" fmla="*/ 119 h 201"/>
                  <a:gd name="T12" fmla="*/ 723 w 817"/>
                  <a:gd name="T13" fmla="*/ 124 h 201"/>
                  <a:gd name="T14" fmla="*/ 702 w 817"/>
                  <a:gd name="T15" fmla="*/ 133 h 201"/>
                  <a:gd name="T16" fmla="*/ 686 w 817"/>
                  <a:gd name="T17" fmla="*/ 146 h 201"/>
                  <a:gd name="T18" fmla="*/ 675 w 817"/>
                  <a:gd name="T19" fmla="*/ 166 h 201"/>
                  <a:gd name="T20" fmla="*/ 674 w 817"/>
                  <a:gd name="T21" fmla="*/ 190 h 201"/>
                  <a:gd name="T22" fmla="*/ 658 w 817"/>
                  <a:gd name="T23" fmla="*/ 188 h 201"/>
                  <a:gd name="T24" fmla="*/ 643 w 817"/>
                  <a:gd name="T25" fmla="*/ 181 h 201"/>
                  <a:gd name="T26" fmla="*/ 629 w 817"/>
                  <a:gd name="T27" fmla="*/ 172 h 201"/>
                  <a:gd name="T28" fmla="*/ 616 w 817"/>
                  <a:gd name="T29" fmla="*/ 161 h 201"/>
                  <a:gd name="T30" fmla="*/ 601 w 817"/>
                  <a:gd name="T31" fmla="*/ 151 h 201"/>
                  <a:gd name="T32" fmla="*/ 587 w 817"/>
                  <a:gd name="T33" fmla="*/ 145 h 201"/>
                  <a:gd name="T34" fmla="*/ 573 w 817"/>
                  <a:gd name="T35" fmla="*/ 142 h 201"/>
                  <a:gd name="T36" fmla="*/ 557 w 817"/>
                  <a:gd name="T37" fmla="*/ 148 h 201"/>
                  <a:gd name="T38" fmla="*/ 557 w 817"/>
                  <a:gd name="T39" fmla="*/ 159 h 201"/>
                  <a:gd name="T40" fmla="*/ 626 w 817"/>
                  <a:gd name="T41" fmla="*/ 201 h 201"/>
                  <a:gd name="T42" fmla="*/ 320 w 817"/>
                  <a:gd name="T43" fmla="*/ 184 h 201"/>
                  <a:gd name="T44" fmla="*/ 307 w 817"/>
                  <a:gd name="T45" fmla="*/ 170 h 201"/>
                  <a:gd name="T46" fmla="*/ 292 w 817"/>
                  <a:gd name="T47" fmla="*/ 157 h 201"/>
                  <a:gd name="T48" fmla="*/ 273 w 817"/>
                  <a:gd name="T49" fmla="*/ 146 h 201"/>
                  <a:gd name="T50" fmla="*/ 254 w 817"/>
                  <a:gd name="T51" fmla="*/ 137 h 201"/>
                  <a:gd name="T52" fmla="*/ 233 w 817"/>
                  <a:gd name="T53" fmla="*/ 129 h 201"/>
                  <a:gd name="T54" fmla="*/ 211 w 817"/>
                  <a:gd name="T55" fmla="*/ 123 h 201"/>
                  <a:gd name="T56" fmla="*/ 188 w 817"/>
                  <a:gd name="T57" fmla="*/ 119 h 201"/>
                  <a:gd name="T58" fmla="*/ 166 w 817"/>
                  <a:gd name="T59" fmla="*/ 114 h 201"/>
                  <a:gd name="T60" fmla="*/ 143 w 817"/>
                  <a:gd name="T61" fmla="*/ 111 h 201"/>
                  <a:gd name="T62" fmla="*/ 119 w 817"/>
                  <a:gd name="T63" fmla="*/ 109 h 201"/>
                  <a:gd name="T64" fmla="*/ 96 w 817"/>
                  <a:gd name="T65" fmla="*/ 107 h 201"/>
                  <a:gd name="T66" fmla="*/ 74 w 817"/>
                  <a:gd name="T67" fmla="*/ 106 h 201"/>
                  <a:gd name="T68" fmla="*/ 53 w 817"/>
                  <a:gd name="T69" fmla="*/ 105 h 201"/>
                  <a:gd name="T70" fmla="*/ 34 w 817"/>
                  <a:gd name="T71" fmla="*/ 104 h 201"/>
                  <a:gd name="T72" fmla="*/ 16 w 817"/>
                  <a:gd name="T73" fmla="*/ 104 h 201"/>
                  <a:gd name="T74" fmla="*/ 0 w 817"/>
                  <a:gd name="T75" fmla="*/ 102 h 201"/>
                  <a:gd name="T76" fmla="*/ 3 w 817"/>
                  <a:gd name="T77" fmla="*/ 0 h 2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7"/>
                  <a:gd name="T118" fmla="*/ 0 h 201"/>
                  <a:gd name="T119" fmla="*/ 817 w 817"/>
                  <a:gd name="T120" fmla="*/ 201 h 2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7" h="201">
                    <a:moveTo>
                      <a:pt x="3" y="0"/>
                    </a:moveTo>
                    <a:lnTo>
                      <a:pt x="817" y="45"/>
                    </a:lnTo>
                    <a:lnTo>
                      <a:pt x="817" y="115"/>
                    </a:lnTo>
                    <a:lnTo>
                      <a:pt x="796" y="115"/>
                    </a:lnTo>
                    <a:lnTo>
                      <a:pt x="772" y="116"/>
                    </a:lnTo>
                    <a:lnTo>
                      <a:pt x="747" y="119"/>
                    </a:lnTo>
                    <a:lnTo>
                      <a:pt x="723" y="124"/>
                    </a:lnTo>
                    <a:lnTo>
                      <a:pt x="702" y="133"/>
                    </a:lnTo>
                    <a:lnTo>
                      <a:pt x="686" y="146"/>
                    </a:lnTo>
                    <a:lnTo>
                      <a:pt x="675" y="166"/>
                    </a:lnTo>
                    <a:lnTo>
                      <a:pt x="674" y="190"/>
                    </a:lnTo>
                    <a:lnTo>
                      <a:pt x="658" y="188"/>
                    </a:lnTo>
                    <a:lnTo>
                      <a:pt x="643" y="181"/>
                    </a:lnTo>
                    <a:lnTo>
                      <a:pt x="629" y="172"/>
                    </a:lnTo>
                    <a:lnTo>
                      <a:pt x="616" y="161"/>
                    </a:lnTo>
                    <a:lnTo>
                      <a:pt x="601" y="151"/>
                    </a:lnTo>
                    <a:lnTo>
                      <a:pt x="587" y="145"/>
                    </a:lnTo>
                    <a:lnTo>
                      <a:pt x="573" y="142"/>
                    </a:lnTo>
                    <a:lnTo>
                      <a:pt x="557" y="148"/>
                    </a:lnTo>
                    <a:lnTo>
                      <a:pt x="557" y="159"/>
                    </a:lnTo>
                    <a:lnTo>
                      <a:pt x="626" y="201"/>
                    </a:lnTo>
                    <a:lnTo>
                      <a:pt x="320" y="184"/>
                    </a:lnTo>
                    <a:lnTo>
                      <a:pt x="307" y="170"/>
                    </a:lnTo>
                    <a:lnTo>
                      <a:pt x="292" y="157"/>
                    </a:lnTo>
                    <a:lnTo>
                      <a:pt x="273" y="146"/>
                    </a:lnTo>
                    <a:lnTo>
                      <a:pt x="254" y="137"/>
                    </a:lnTo>
                    <a:lnTo>
                      <a:pt x="233" y="129"/>
                    </a:lnTo>
                    <a:lnTo>
                      <a:pt x="211" y="123"/>
                    </a:lnTo>
                    <a:lnTo>
                      <a:pt x="188" y="119"/>
                    </a:lnTo>
                    <a:lnTo>
                      <a:pt x="166" y="114"/>
                    </a:lnTo>
                    <a:lnTo>
                      <a:pt x="143" y="111"/>
                    </a:lnTo>
                    <a:lnTo>
                      <a:pt x="119" y="109"/>
                    </a:lnTo>
                    <a:lnTo>
                      <a:pt x="96" y="107"/>
                    </a:lnTo>
                    <a:lnTo>
                      <a:pt x="74" y="106"/>
                    </a:lnTo>
                    <a:lnTo>
                      <a:pt x="53" y="105"/>
                    </a:lnTo>
                    <a:lnTo>
                      <a:pt x="34" y="104"/>
                    </a:lnTo>
                    <a:lnTo>
                      <a:pt x="16" y="104"/>
                    </a:lnTo>
                    <a:lnTo>
                      <a:pt x="0" y="102"/>
                    </a:lnTo>
                    <a:lnTo>
                      <a:pt x="3" y="0"/>
                    </a:lnTo>
                    <a:close/>
                  </a:path>
                </a:pathLst>
              </a:custGeom>
              <a:solidFill>
                <a:srgbClr val="6DA8D1"/>
              </a:solidFill>
              <a:ln w="9525">
                <a:noFill/>
                <a:round/>
                <a:headEnd/>
                <a:tailEnd/>
              </a:ln>
            </p:spPr>
            <p:txBody>
              <a:bodyPr/>
              <a:lstStyle/>
              <a:p>
                <a:endParaRPr lang="en-US"/>
              </a:p>
            </p:txBody>
          </p:sp>
          <p:sp>
            <p:nvSpPr>
              <p:cNvPr id="292" name="Freeform 195"/>
              <p:cNvSpPr>
                <a:spLocks/>
              </p:cNvSpPr>
              <p:nvPr/>
            </p:nvSpPr>
            <p:spPr bwMode="auto">
              <a:xfrm>
                <a:off x="3636" y="3537"/>
                <a:ext cx="121" cy="62"/>
              </a:xfrm>
              <a:custGeom>
                <a:avLst/>
                <a:gdLst>
                  <a:gd name="T0" fmla="*/ 0 w 363"/>
                  <a:gd name="T1" fmla="*/ 0 h 185"/>
                  <a:gd name="T2" fmla="*/ 306 w 363"/>
                  <a:gd name="T3" fmla="*/ 17 h 185"/>
                  <a:gd name="T4" fmla="*/ 354 w 363"/>
                  <a:gd name="T5" fmla="*/ 45 h 185"/>
                  <a:gd name="T6" fmla="*/ 358 w 363"/>
                  <a:gd name="T7" fmla="*/ 79 h 185"/>
                  <a:gd name="T8" fmla="*/ 360 w 363"/>
                  <a:gd name="T9" fmla="*/ 114 h 185"/>
                  <a:gd name="T10" fmla="*/ 363 w 363"/>
                  <a:gd name="T11" fmla="*/ 149 h 185"/>
                  <a:gd name="T12" fmla="*/ 363 w 363"/>
                  <a:gd name="T13" fmla="*/ 185 h 185"/>
                  <a:gd name="T14" fmla="*/ 34 w 363"/>
                  <a:gd name="T15" fmla="*/ 166 h 185"/>
                  <a:gd name="T16" fmla="*/ 30 w 363"/>
                  <a:gd name="T17" fmla="*/ 141 h 185"/>
                  <a:gd name="T18" fmla="*/ 29 w 363"/>
                  <a:gd name="T19" fmla="*/ 116 h 185"/>
                  <a:gd name="T20" fmla="*/ 26 w 363"/>
                  <a:gd name="T21" fmla="*/ 92 h 185"/>
                  <a:gd name="T22" fmla="*/ 26 w 363"/>
                  <a:gd name="T23" fmla="*/ 69 h 185"/>
                  <a:gd name="T24" fmla="*/ 23 w 363"/>
                  <a:gd name="T25" fmla="*/ 48 h 185"/>
                  <a:gd name="T26" fmla="*/ 18 w 363"/>
                  <a:gd name="T27" fmla="*/ 30 h 185"/>
                  <a:gd name="T28" fmla="*/ 11 w 363"/>
                  <a:gd name="T29" fmla="*/ 14 h 185"/>
                  <a:gd name="T30" fmla="*/ 0 w 363"/>
                  <a:gd name="T31" fmla="*/ 0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
                  <a:gd name="T49" fmla="*/ 0 h 185"/>
                  <a:gd name="T50" fmla="*/ 363 w 363"/>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 h="185">
                    <a:moveTo>
                      <a:pt x="0" y="0"/>
                    </a:moveTo>
                    <a:lnTo>
                      <a:pt x="306" y="17"/>
                    </a:lnTo>
                    <a:lnTo>
                      <a:pt x="354" y="45"/>
                    </a:lnTo>
                    <a:lnTo>
                      <a:pt x="358" y="79"/>
                    </a:lnTo>
                    <a:lnTo>
                      <a:pt x="360" y="114"/>
                    </a:lnTo>
                    <a:lnTo>
                      <a:pt x="363" y="149"/>
                    </a:lnTo>
                    <a:lnTo>
                      <a:pt x="363" y="185"/>
                    </a:lnTo>
                    <a:lnTo>
                      <a:pt x="34" y="166"/>
                    </a:lnTo>
                    <a:lnTo>
                      <a:pt x="30" y="141"/>
                    </a:lnTo>
                    <a:lnTo>
                      <a:pt x="29" y="116"/>
                    </a:lnTo>
                    <a:lnTo>
                      <a:pt x="26" y="92"/>
                    </a:lnTo>
                    <a:lnTo>
                      <a:pt x="26" y="69"/>
                    </a:lnTo>
                    <a:lnTo>
                      <a:pt x="23" y="48"/>
                    </a:lnTo>
                    <a:lnTo>
                      <a:pt x="18" y="30"/>
                    </a:lnTo>
                    <a:lnTo>
                      <a:pt x="11" y="14"/>
                    </a:lnTo>
                    <a:lnTo>
                      <a:pt x="0" y="0"/>
                    </a:lnTo>
                    <a:close/>
                  </a:path>
                </a:pathLst>
              </a:custGeom>
              <a:solidFill>
                <a:srgbClr val="6DA0C9"/>
              </a:solidFill>
              <a:ln w="9525">
                <a:noFill/>
                <a:round/>
                <a:headEnd/>
                <a:tailEnd/>
              </a:ln>
            </p:spPr>
            <p:txBody>
              <a:bodyPr/>
              <a:lstStyle/>
              <a:p>
                <a:endParaRPr lang="en-US"/>
              </a:p>
            </p:txBody>
          </p:sp>
          <p:sp>
            <p:nvSpPr>
              <p:cNvPr id="293" name="Freeform 196"/>
              <p:cNvSpPr>
                <a:spLocks/>
              </p:cNvSpPr>
              <p:nvPr/>
            </p:nvSpPr>
            <p:spPr bwMode="auto">
              <a:xfrm>
                <a:off x="3648" y="3592"/>
                <a:ext cx="112" cy="62"/>
              </a:xfrm>
              <a:custGeom>
                <a:avLst/>
                <a:gdLst>
                  <a:gd name="T0" fmla="*/ 0 w 337"/>
                  <a:gd name="T1" fmla="*/ 0 h 184"/>
                  <a:gd name="T2" fmla="*/ 329 w 337"/>
                  <a:gd name="T3" fmla="*/ 19 h 184"/>
                  <a:gd name="T4" fmla="*/ 330 w 337"/>
                  <a:gd name="T5" fmla="*/ 59 h 184"/>
                  <a:gd name="T6" fmla="*/ 332 w 337"/>
                  <a:gd name="T7" fmla="*/ 101 h 184"/>
                  <a:gd name="T8" fmla="*/ 334 w 337"/>
                  <a:gd name="T9" fmla="*/ 142 h 184"/>
                  <a:gd name="T10" fmla="*/ 337 w 337"/>
                  <a:gd name="T11" fmla="*/ 184 h 184"/>
                  <a:gd name="T12" fmla="*/ 12 w 337"/>
                  <a:gd name="T13" fmla="*/ 164 h 184"/>
                  <a:gd name="T14" fmla="*/ 12 w 337"/>
                  <a:gd name="T15" fmla="*/ 124 h 184"/>
                  <a:gd name="T16" fmla="*/ 9 w 337"/>
                  <a:gd name="T17" fmla="*/ 84 h 184"/>
                  <a:gd name="T18" fmla="*/ 5 w 337"/>
                  <a:gd name="T19" fmla="*/ 41 h 184"/>
                  <a:gd name="T20" fmla="*/ 0 w 337"/>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
                  <a:gd name="T34" fmla="*/ 0 h 184"/>
                  <a:gd name="T35" fmla="*/ 337 w 337"/>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 h="184">
                    <a:moveTo>
                      <a:pt x="0" y="0"/>
                    </a:moveTo>
                    <a:lnTo>
                      <a:pt x="329" y="19"/>
                    </a:lnTo>
                    <a:lnTo>
                      <a:pt x="330" y="59"/>
                    </a:lnTo>
                    <a:lnTo>
                      <a:pt x="332" y="101"/>
                    </a:lnTo>
                    <a:lnTo>
                      <a:pt x="334" y="142"/>
                    </a:lnTo>
                    <a:lnTo>
                      <a:pt x="337" y="184"/>
                    </a:lnTo>
                    <a:lnTo>
                      <a:pt x="12" y="164"/>
                    </a:lnTo>
                    <a:lnTo>
                      <a:pt x="12" y="124"/>
                    </a:lnTo>
                    <a:lnTo>
                      <a:pt x="9" y="84"/>
                    </a:lnTo>
                    <a:lnTo>
                      <a:pt x="5" y="41"/>
                    </a:lnTo>
                    <a:lnTo>
                      <a:pt x="0" y="0"/>
                    </a:lnTo>
                    <a:close/>
                  </a:path>
                </a:pathLst>
              </a:custGeom>
              <a:solidFill>
                <a:srgbClr val="6D99C1"/>
              </a:solidFill>
              <a:ln w="9525">
                <a:noFill/>
                <a:round/>
                <a:headEnd/>
                <a:tailEnd/>
              </a:ln>
            </p:spPr>
            <p:txBody>
              <a:bodyPr/>
              <a:lstStyle/>
              <a:p>
                <a:endParaRPr lang="en-US"/>
              </a:p>
            </p:txBody>
          </p:sp>
          <p:sp>
            <p:nvSpPr>
              <p:cNvPr id="294" name="Freeform 197"/>
              <p:cNvSpPr>
                <a:spLocks/>
              </p:cNvSpPr>
              <p:nvPr/>
            </p:nvSpPr>
            <p:spPr bwMode="auto">
              <a:xfrm>
                <a:off x="3627" y="3647"/>
                <a:ext cx="250" cy="53"/>
              </a:xfrm>
              <a:custGeom>
                <a:avLst/>
                <a:gdLst>
                  <a:gd name="T0" fmla="*/ 74 w 749"/>
                  <a:gd name="T1" fmla="*/ 0 h 160"/>
                  <a:gd name="T2" fmla="*/ 399 w 749"/>
                  <a:gd name="T3" fmla="*/ 20 h 160"/>
                  <a:gd name="T4" fmla="*/ 399 w 749"/>
                  <a:gd name="T5" fmla="*/ 27 h 160"/>
                  <a:gd name="T6" fmla="*/ 400 w 749"/>
                  <a:gd name="T7" fmla="*/ 35 h 160"/>
                  <a:gd name="T8" fmla="*/ 401 w 749"/>
                  <a:gd name="T9" fmla="*/ 43 h 160"/>
                  <a:gd name="T10" fmla="*/ 403 w 749"/>
                  <a:gd name="T11" fmla="*/ 51 h 160"/>
                  <a:gd name="T12" fmla="*/ 414 w 749"/>
                  <a:gd name="T13" fmla="*/ 58 h 160"/>
                  <a:gd name="T14" fmla="*/ 427 w 749"/>
                  <a:gd name="T15" fmla="*/ 64 h 160"/>
                  <a:gd name="T16" fmla="*/ 440 w 749"/>
                  <a:gd name="T17" fmla="*/ 69 h 160"/>
                  <a:gd name="T18" fmla="*/ 453 w 749"/>
                  <a:gd name="T19" fmla="*/ 73 h 160"/>
                  <a:gd name="T20" fmla="*/ 466 w 749"/>
                  <a:gd name="T21" fmla="*/ 77 h 160"/>
                  <a:gd name="T22" fmla="*/ 480 w 749"/>
                  <a:gd name="T23" fmla="*/ 78 h 160"/>
                  <a:gd name="T24" fmla="*/ 493 w 749"/>
                  <a:gd name="T25" fmla="*/ 81 h 160"/>
                  <a:gd name="T26" fmla="*/ 508 w 749"/>
                  <a:gd name="T27" fmla="*/ 81 h 160"/>
                  <a:gd name="T28" fmla="*/ 521 w 749"/>
                  <a:gd name="T29" fmla="*/ 82 h 160"/>
                  <a:gd name="T30" fmla="*/ 535 w 749"/>
                  <a:gd name="T31" fmla="*/ 82 h 160"/>
                  <a:gd name="T32" fmla="*/ 549 w 749"/>
                  <a:gd name="T33" fmla="*/ 83 h 160"/>
                  <a:gd name="T34" fmla="*/ 562 w 749"/>
                  <a:gd name="T35" fmla="*/ 83 h 160"/>
                  <a:gd name="T36" fmla="*/ 576 w 749"/>
                  <a:gd name="T37" fmla="*/ 83 h 160"/>
                  <a:gd name="T38" fmla="*/ 591 w 749"/>
                  <a:gd name="T39" fmla="*/ 84 h 160"/>
                  <a:gd name="T40" fmla="*/ 605 w 749"/>
                  <a:gd name="T41" fmla="*/ 86 h 160"/>
                  <a:gd name="T42" fmla="*/ 619 w 749"/>
                  <a:gd name="T43" fmla="*/ 87 h 160"/>
                  <a:gd name="T44" fmla="*/ 636 w 749"/>
                  <a:gd name="T45" fmla="*/ 87 h 160"/>
                  <a:gd name="T46" fmla="*/ 652 w 749"/>
                  <a:gd name="T47" fmla="*/ 87 h 160"/>
                  <a:gd name="T48" fmla="*/ 667 w 749"/>
                  <a:gd name="T49" fmla="*/ 86 h 160"/>
                  <a:gd name="T50" fmla="*/ 683 w 749"/>
                  <a:gd name="T51" fmla="*/ 87 h 160"/>
                  <a:gd name="T52" fmla="*/ 696 w 749"/>
                  <a:gd name="T53" fmla="*/ 90 h 160"/>
                  <a:gd name="T54" fmla="*/ 706 w 749"/>
                  <a:gd name="T55" fmla="*/ 97 h 160"/>
                  <a:gd name="T56" fmla="*/ 714 w 749"/>
                  <a:gd name="T57" fmla="*/ 112 h 160"/>
                  <a:gd name="T58" fmla="*/ 718 w 749"/>
                  <a:gd name="T59" fmla="*/ 131 h 160"/>
                  <a:gd name="T60" fmla="*/ 725 w 749"/>
                  <a:gd name="T61" fmla="*/ 139 h 160"/>
                  <a:gd name="T62" fmla="*/ 733 w 749"/>
                  <a:gd name="T63" fmla="*/ 143 h 160"/>
                  <a:gd name="T64" fmla="*/ 742 w 749"/>
                  <a:gd name="T65" fmla="*/ 148 h 160"/>
                  <a:gd name="T66" fmla="*/ 749 w 749"/>
                  <a:gd name="T67" fmla="*/ 156 h 160"/>
                  <a:gd name="T68" fmla="*/ 718 w 749"/>
                  <a:gd name="T69" fmla="*/ 158 h 160"/>
                  <a:gd name="T70" fmla="*/ 688 w 749"/>
                  <a:gd name="T71" fmla="*/ 160 h 160"/>
                  <a:gd name="T72" fmla="*/ 657 w 749"/>
                  <a:gd name="T73" fmla="*/ 160 h 160"/>
                  <a:gd name="T74" fmla="*/ 626 w 749"/>
                  <a:gd name="T75" fmla="*/ 160 h 160"/>
                  <a:gd name="T76" fmla="*/ 595 w 749"/>
                  <a:gd name="T77" fmla="*/ 158 h 160"/>
                  <a:gd name="T78" fmla="*/ 563 w 749"/>
                  <a:gd name="T79" fmla="*/ 158 h 160"/>
                  <a:gd name="T80" fmla="*/ 531 w 749"/>
                  <a:gd name="T81" fmla="*/ 157 h 160"/>
                  <a:gd name="T82" fmla="*/ 500 w 749"/>
                  <a:gd name="T83" fmla="*/ 154 h 160"/>
                  <a:gd name="T84" fmla="*/ 469 w 749"/>
                  <a:gd name="T85" fmla="*/ 153 h 160"/>
                  <a:gd name="T86" fmla="*/ 436 w 749"/>
                  <a:gd name="T87" fmla="*/ 152 h 160"/>
                  <a:gd name="T88" fmla="*/ 405 w 749"/>
                  <a:gd name="T89" fmla="*/ 149 h 160"/>
                  <a:gd name="T90" fmla="*/ 374 w 749"/>
                  <a:gd name="T91" fmla="*/ 148 h 160"/>
                  <a:gd name="T92" fmla="*/ 343 w 749"/>
                  <a:gd name="T93" fmla="*/ 148 h 160"/>
                  <a:gd name="T94" fmla="*/ 312 w 749"/>
                  <a:gd name="T95" fmla="*/ 147 h 160"/>
                  <a:gd name="T96" fmla="*/ 282 w 749"/>
                  <a:gd name="T97" fmla="*/ 147 h 160"/>
                  <a:gd name="T98" fmla="*/ 251 w 749"/>
                  <a:gd name="T99" fmla="*/ 148 h 160"/>
                  <a:gd name="T100" fmla="*/ 0 w 749"/>
                  <a:gd name="T101" fmla="*/ 158 h 160"/>
                  <a:gd name="T102" fmla="*/ 16 w 749"/>
                  <a:gd name="T103" fmla="*/ 141 h 160"/>
                  <a:gd name="T104" fmla="*/ 31 w 749"/>
                  <a:gd name="T105" fmla="*/ 123 h 160"/>
                  <a:gd name="T106" fmla="*/ 44 w 749"/>
                  <a:gd name="T107" fmla="*/ 104 h 160"/>
                  <a:gd name="T108" fmla="*/ 53 w 749"/>
                  <a:gd name="T109" fmla="*/ 84 h 160"/>
                  <a:gd name="T110" fmla="*/ 61 w 749"/>
                  <a:gd name="T111" fmla="*/ 65 h 160"/>
                  <a:gd name="T112" fmla="*/ 67 w 749"/>
                  <a:gd name="T113" fmla="*/ 44 h 160"/>
                  <a:gd name="T114" fmla="*/ 71 w 749"/>
                  <a:gd name="T115" fmla="*/ 22 h 160"/>
                  <a:gd name="T116" fmla="*/ 74 w 749"/>
                  <a:gd name="T117" fmla="*/ 0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9"/>
                  <a:gd name="T178" fmla="*/ 0 h 160"/>
                  <a:gd name="T179" fmla="*/ 749 w 749"/>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9" h="160">
                    <a:moveTo>
                      <a:pt x="74" y="0"/>
                    </a:moveTo>
                    <a:lnTo>
                      <a:pt x="399" y="20"/>
                    </a:lnTo>
                    <a:lnTo>
                      <a:pt x="399" y="27"/>
                    </a:lnTo>
                    <a:lnTo>
                      <a:pt x="400" y="35"/>
                    </a:lnTo>
                    <a:lnTo>
                      <a:pt x="401" y="43"/>
                    </a:lnTo>
                    <a:lnTo>
                      <a:pt x="403" y="51"/>
                    </a:lnTo>
                    <a:lnTo>
                      <a:pt x="414" y="58"/>
                    </a:lnTo>
                    <a:lnTo>
                      <a:pt x="427" y="64"/>
                    </a:lnTo>
                    <a:lnTo>
                      <a:pt x="440" y="69"/>
                    </a:lnTo>
                    <a:lnTo>
                      <a:pt x="453" y="73"/>
                    </a:lnTo>
                    <a:lnTo>
                      <a:pt x="466" y="77"/>
                    </a:lnTo>
                    <a:lnTo>
                      <a:pt x="480" y="78"/>
                    </a:lnTo>
                    <a:lnTo>
                      <a:pt x="493" y="81"/>
                    </a:lnTo>
                    <a:lnTo>
                      <a:pt x="508" y="81"/>
                    </a:lnTo>
                    <a:lnTo>
                      <a:pt x="521" y="82"/>
                    </a:lnTo>
                    <a:lnTo>
                      <a:pt x="535" y="82"/>
                    </a:lnTo>
                    <a:lnTo>
                      <a:pt x="549" y="83"/>
                    </a:lnTo>
                    <a:lnTo>
                      <a:pt x="562" y="83"/>
                    </a:lnTo>
                    <a:lnTo>
                      <a:pt x="576" y="83"/>
                    </a:lnTo>
                    <a:lnTo>
                      <a:pt x="591" y="84"/>
                    </a:lnTo>
                    <a:lnTo>
                      <a:pt x="605" y="86"/>
                    </a:lnTo>
                    <a:lnTo>
                      <a:pt x="619" y="87"/>
                    </a:lnTo>
                    <a:lnTo>
                      <a:pt x="636" y="87"/>
                    </a:lnTo>
                    <a:lnTo>
                      <a:pt x="652" y="87"/>
                    </a:lnTo>
                    <a:lnTo>
                      <a:pt x="667" y="86"/>
                    </a:lnTo>
                    <a:lnTo>
                      <a:pt x="683" y="87"/>
                    </a:lnTo>
                    <a:lnTo>
                      <a:pt x="696" y="90"/>
                    </a:lnTo>
                    <a:lnTo>
                      <a:pt x="706" y="97"/>
                    </a:lnTo>
                    <a:lnTo>
                      <a:pt x="714" y="112"/>
                    </a:lnTo>
                    <a:lnTo>
                      <a:pt x="718" y="131"/>
                    </a:lnTo>
                    <a:lnTo>
                      <a:pt x="725" y="139"/>
                    </a:lnTo>
                    <a:lnTo>
                      <a:pt x="733" y="143"/>
                    </a:lnTo>
                    <a:lnTo>
                      <a:pt x="742" y="148"/>
                    </a:lnTo>
                    <a:lnTo>
                      <a:pt x="749" y="156"/>
                    </a:lnTo>
                    <a:lnTo>
                      <a:pt x="718" y="158"/>
                    </a:lnTo>
                    <a:lnTo>
                      <a:pt x="688" y="160"/>
                    </a:lnTo>
                    <a:lnTo>
                      <a:pt x="657" y="160"/>
                    </a:lnTo>
                    <a:lnTo>
                      <a:pt x="626" y="160"/>
                    </a:lnTo>
                    <a:lnTo>
                      <a:pt x="595" y="158"/>
                    </a:lnTo>
                    <a:lnTo>
                      <a:pt x="563" y="158"/>
                    </a:lnTo>
                    <a:lnTo>
                      <a:pt x="531" y="157"/>
                    </a:lnTo>
                    <a:lnTo>
                      <a:pt x="500" y="154"/>
                    </a:lnTo>
                    <a:lnTo>
                      <a:pt x="469" y="153"/>
                    </a:lnTo>
                    <a:lnTo>
                      <a:pt x="436" y="152"/>
                    </a:lnTo>
                    <a:lnTo>
                      <a:pt x="405" y="149"/>
                    </a:lnTo>
                    <a:lnTo>
                      <a:pt x="374" y="148"/>
                    </a:lnTo>
                    <a:lnTo>
                      <a:pt x="343" y="148"/>
                    </a:lnTo>
                    <a:lnTo>
                      <a:pt x="312" y="147"/>
                    </a:lnTo>
                    <a:lnTo>
                      <a:pt x="282" y="147"/>
                    </a:lnTo>
                    <a:lnTo>
                      <a:pt x="251" y="148"/>
                    </a:lnTo>
                    <a:lnTo>
                      <a:pt x="0" y="158"/>
                    </a:lnTo>
                    <a:lnTo>
                      <a:pt x="16" y="141"/>
                    </a:lnTo>
                    <a:lnTo>
                      <a:pt x="31" y="123"/>
                    </a:lnTo>
                    <a:lnTo>
                      <a:pt x="44" y="104"/>
                    </a:lnTo>
                    <a:lnTo>
                      <a:pt x="53" y="84"/>
                    </a:lnTo>
                    <a:lnTo>
                      <a:pt x="61" y="65"/>
                    </a:lnTo>
                    <a:lnTo>
                      <a:pt x="67" y="44"/>
                    </a:lnTo>
                    <a:lnTo>
                      <a:pt x="71" y="22"/>
                    </a:lnTo>
                    <a:lnTo>
                      <a:pt x="74" y="0"/>
                    </a:lnTo>
                    <a:close/>
                  </a:path>
                </a:pathLst>
              </a:custGeom>
              <a:solidFill>
                <a:srgbClr val="6D99C1"/>
              </a:solidFill>
              <a:ln w="9525">
                <a:noFill/>
                <a:round/>
                <a:headEnd/>
                <a:tailEnd/>
              </a:ln>
            </p:spPr>
            <p:txBody>
              <a:bodyPr/>
              <a:lstStyle/>
              <a:p>
                <a:endParaRPr lang="en-US"/>
              </a:p>
            </p:txBody>
          </p:sp>
          <p:sp>
            <p:nvSpPr>
              <p:cNvPr id="295" name="Freeform 198"/>
              <p:cNvSpPr>
                <a:spLocks/>
              </p:cNvSpPr>
              <p:nvPr/>
            </p:nvSpPr>
            <p:spPr bwMode="auto">
              <a:xfrm>
                <a:off x="3771" y="3225"/>
                <a:ext cx="51" cy="238"/>
              </a:xfrm>
              <a:custGeom>
                <a:avLst/>
                <a:gdLst>
                  <a:gd name="T0" fmla="*/ 146 w 152"/>
                  <a:gd name="T1" fmla="*/ 105 h 714"/>
                  <a:gd name="T2" fmla="*/ 145 w 152"/>
                  <a:gd name="T3" fmla="*/ 99 h 714"/>
                  <a:gd name="T4" fmla="*/ 142 w 152"/>
                  <a:gd name="T5" fmla="*/ 82 h 714"/>
                  <a:gd name="T6" fmla="*/ 138 w 152"/>
                  <a:gd name="T7" fmla="*/ 60 h 714"/>
                  <a:gd name="T8" fmla="*/ 132 w 152"/>
                  <a:gd name="T9" fmla="*/ 37 h 714"/>
                  <a:gd name="T10" fmla="*/ 124 w 152"/>
                  <a:gd name="T11" fmla="*/ 16 h 714"/>
                  <a:gd name="T12" fmla="*/ 115 w 152"/>
                  <a:gd name="T13" fmla="*/ 2 h 714"/>
                  <a:gd name="T14" fmla="*/ 106 w 152"/>
                  <a:gd name="T15" fmla="*/ 0 h 714"/>
                  <a:gd name="T16" fmla="*/ 94 w 152"/>
                  <a:gd name="T17" fmla="*/ 15 h 714"/>
                  <a:gd name="T18" fmla="*/ 79 w 152"/>
                  <a:gd name="T19" fmla="*/ 57 h 714"/>
                  <a:gd name="T20" fmla="*/ 72 w 152"/>
                  <a:gd name="T21" fmla="*/ 92 h 714"/>
                  <a:gd name="T22" fmla="*/ 72 w 152"/>
                  <a:gd name="T23" fmla="*/ 125 h 714"/>
                  <a:gd name="T24" fmla="*/ 72 w 152"/>
                  <a:gd name="T25" fmla="*/ 159 h 714"/>
                  <a:gd name="T26" fmla="*/ 69 w 152"/>
                  <a:gd name="T27" fmla="*/ 175 h 714"/>
                  <a:gd name="T28" fmla="*/ 63 w 152"/>
                  <a:gd name="T29" fmla="*/ 188 h 714"/>
                  <a:gd name="T30" fmla="*/ 54 w 152"/>
                  <a:gd name="T31" fmla="*/ 200 h 714"/>
                  <a:gd name="T32" fmla="*/ 44 w 152"/>
                  <a:gd name="T33" fmla="*/ 212 h 714"/>
                  <a:gd name="T34" fmla="*/ 32 w 152"/>
                  <a:gd name="T35" fmla="*/ 223 h 714"/>
                  <a:gd name="T36" fmla="*/ 20 w 152"/>
                  <a:gd name="T37" fmla="*/ 238 h 714"/>
                  <a:gd name="T38" fmla="*/ 10 w 152"/>
                  <a:gd name="T39" fmla="*/ 254 h 714"/>
                  <a:gd name="T40" fmla="*/ 3 w 152"/>
                  <a:gd name="T41" fmla="*/ 275 h 714"/>
                  <a:gd name="T42" fmla="*/ 2 w 152"/>
                  <a:gd name="T43" fmla="*/ 295 h 714"/>
                  <a:gd name="T44" fmla="*/ 6 w 152"/>
                  <a:gd name="T45" fmla="*/ 310 h 714"/>
                  <a:gd name="T46" fmla="*/ 12 w 152"/>
                  <a:gd name="T47" fmla="*/ 323 h 714"/>
                  <a:gd name="T48" fmla="*/ 22 w 152"/>
                  <a:gd name="T49" fmla="*/ 333 h 714"/>
                  <a:gd name="T50" fmla="*/ 31 w 152"/>
                  <a:gd name="T51" fmla="*/ 345 h 714"/>
                  <a:gd name="T52" fmla="*/ 37 w 152"/>
                  <a:gd name="T53" fmla="*/ 359 h 714"/>
                  <a:gd name="T54" fmla="*/ 41 w 152"/>
                  <a:gd name="T55" fmla="*/ 375 h 714"/>
                  <a:gd name="T56" fmla="*/ 38 w 152"/>
                  <a:gd name="T57" fmla="*/ 397 h 714"/>
                  <a:gd name="T58" fmla="*/ 33 w 152"/>
                  <a:gd name="T59" fmla="*/ 416 h 714"/>
                  <a:gd name="T60" fmla="*/ 25 w 152"/>
                  <a:gd name="T61" fmla="*/ 431 h 714"/>
                  <a:gd name="T62" fmla="*/ 18 w 152"/>
                  <a:gd name="T63" fmla="*/ 440 h 714"/>
                  <a:gd name="T64" fmla="*/ 10 w 152"/>
                  <a:gd name="T65" fmla="*/ 449 h 714"/>
                  <a:gd name="T66" fmla="*/ 3 w 152"/>
                  <a:gd name="T67" fmla="*/ 459 h 714"/>
                  <a:gd name="T68" fmla="*/ 0 w 152"/>
                  <a:gd name="T69" fmla="*/ 475 h 714"/>
                  <a:gd name="T70" fmla="*/ 0 w 152"/>
                  <a:gd name="T71" fmla="*/ 495 h 714"/>
                  <a:gd name="T72" fmla="*/ 3 w 152"/>
                  <a:gd name="T73" fmla="*/ 526 h 714"/>
                  <a:gd name="T74" fmla="*/ 11 w 152"/>
                  <a:gd name="T75" fmla="*/ 567 h 714"/>
                  <a:gd name="T76" fmla="*/ 19 w 152"/>
                  <a:gd name="T77" fmla="*/ 608 h 714"/>
                  <a:gd name="T78" fmla="*/ 27 w 152"/>
                  <a:gd name="T79" fmla="*/ 647 h 714"/>
                  <a:gd name="T80" fmla="*/ 36 w 152"/>
                  <a:gd name="T81" fmla="*/ 681 h 714"/>
                  <a:gd name="T82" fmla="*/ 44 w 152"/>
                  <a:gd name="T83" fmla="*/ 704 h 714"/>
                  <a:gd name="T84" fmla="*/ 51 w 152"/>
                  <a:gd name="T85" fmla="*/ 714 h 714"/>
                  <a:gd name="T86" fmla="*/ 57 w 152"/>
                  <a:gd name="T87" fmla="*/ 705 h 714"/>
                  <a:gd name="T88" fmla="*/ 60 w 152"/>
                  <a:gd name="T89" fmla="*/ 675 h 714"/>
                  <a:gd name="T90" fmla="*/ 62 w 152"/>
                  <a:gd name="T91" fmla="*/ 585 h 714"/>
                  <a:gd name="T92" fmla="*/ 60 w 152"/>
                  <a:gd name="T93" fmla="*/ 495 h 714"/>
                  <a:gd name="T94" fmla="*/ 64 w 152"/>
                  <a:gd name="T95" fmla="*/ 422 h 714"/>
                  <a:gd name="T96" fmla="*/ 81 w 152"/>
                  <a:gd name="T97" fmla="*/ 377 h 714"/>
                  <a:gd name="T98" fmla="*/ 94 w 152"/>
                  <a:gd name="T99" fmla="*/ 368 h 714"/>
                  <a:gd name="T100" fmla="*/ 107 w 152"/>
                  <a:gd name="T101" fmla="*/ 361 h 714"/>
                  <a:gd name="T102" fmla="*/ 117 w 152"/>
                  <a:gd name="T103" fmla="*/ 354 h 714"/>
                  <a:gd name="T104" fmla="*/ 128 w 152"/>
                  <a:gd name="T105" fmla="*/ 346 h 714"/>
                  <a:gd name="T106" fmla="*/ 137 w 152"/>
                  <a:gd name="T107" fmla="*/ 339 h 714"/>
                  <a:gd name="T108" fmla="*/ 143 w 152"/>
                  <a:gd name="T109" fmla="*/ 328 h 714"/>
                  <a:gd name="T110" fmla="*/ 149 w 152"/>
                  <a:gd name="T111" fmla="*/ 314 h 714"/>
                  <a:gd name="T112" fmla="*/ 151 w 152"/>
                  <a:gd name="T113" fmla="*/ 296 h 714"/>
                  <a:gd name="T114" fmla="*/ 152 w 152"/>
                  <a:gd name="T115" fmla="*/ 241 h 714"/>
                  <a:gd name="T116" fmla="*/ 151 w 152"/>
                  <a:gd name="T117" fmla="*/ 179 h 714"/>
                  <a:gd name="T118" fmla="*/ 147 w 152"/>
                  <a:gd name="T119" fmla="*/ 127 h 714"/>
                  <a:gd name="T120" fmla="*/ 146 w 152"/>
                  <a:gd name="T121" fmla="*/ 105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714"/>
                  <a:gd name="T185" fmla="*/ 152 w 152"/>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714">
                    <a:moveTo>
                      <a:pt x="146" y="105"/>
                    </a:moveTo>
                    <a:lnTo>
                      <a:pt x="145" y="99"/>
                    </a:lnTo>
                    <a:lnTo>
                      <a:pt x="142" y="82"/>
                    </a:lnTo>
                    <a:lnTo>
                      <a:pt x="138" y="60"/>
                    </a:lnTo>
                    <a:lnTo>
                      <a:pt x="132" y="37"/>
                    </a:lnTo>
                    <a:lnTo>
                      <a:pt x="124" y="16"/>
                    </a:lnTo>
                    <a:lnTo>
                      <a:pt x="115" y="2"/>
                    </a:lnTo>
                    <a:lnTo>
                      <a:pt x="106" y="0"/>
                    </a:lnTo>
                    <a:lnTo>
                      <a:pt x="94" y="15"/>
                    </a:lnTo>
                    <a:lnTo>
                      <a:pt x="79" y="57"/>
                    </a:lnTo>
                    <a:lnTo>
                      <a:pt x="72" y="92"/>
                    </a:lnTo>
                    <a:lnTo>
                      <a:pt x="72" y="125"/>
                    </a:lnTo>
                    <a:lnTo>
                      <a:pt x="72" y="159"/>
                    </a:lnTo>
                    <a:lnTo>
                      <a:pt x="69" y="175"/>
                    </a:lnTo>
                    <a:lnTo>
                      <a:pt x="63" y="188"/>
                    </a:lnTo>
                    <a:lnTo>
                      <a:pt x="54" y="200"/>
                    </a:lnTo>
                    <a:lnTo>
                      <a:pt x="44" y="212"/>
                    </a:lnTo>
                    <a:lnTo>
                      <a:pt x="32" y="223"/>
                    </a:lnTo>
                    <a:lnTo>
                      <a:pt x="20" y="238"/>
                    </a:lnTo>
                    <a:lnTo>
                      <a:pt x="10" y="254"/>
                    </a:lnTo>
                    <a:lnTo>
                      <a:pt x="3" y="275"/>
                    </a:lnTo>
                    <a:lnTo>
                      <a:pt x="2" y="295"/>
                    </a:lnTo>
                    <a:lnTo>
                      <a:pt x="6" y="310"/>
                    </a:lnTo>
                    <a:lnTo>
                      <a:pt x="12" y="323"/>
                    </a:lnTo>
                    <a:lnTo>
                      <a:pt x="22" y="333"/>
                    </a:lnTo>
                    <a:lnTo>
                      <a:pt x="31" y="345"/>
                    </a:lnTo>
                    <a:lnTo>
                      <a:pt x="37" y="359"/>
                    </a:lnTo>
                    <a:lnTo>
                      <a:pt x="41" y="375"/>
                    </a:lnTo>
                    <a:lnTo>
                      <a:pt x="38" y="397"/>
                    </a:lnTo>
                    <a:lnTo>
                      <a:pt x="33" y="416"/>
                    </a:lnTo>
                    <a:lnTo>
                      <a:pt x="25" y="431"/>
                    </a:lnTo>
                    <a:lnTo>
                      <a:pt x="18" y="440"/>
                    </a:lnTo>
                    <a:lnTo>
                      <a:pt x="10" y="449"/>
                    </a:lnTo>
                    <a:lnTo>
                      <a:pt x="3" y="459"/>
                    </a:lnTo>
                    <a:lnTo>
                      <a:pt x="0" y="475"/>
                    </a:lnTo>
                    <a:lnTo>
                      <a:pt x="0" y="495"/>
                    </a:lnTo>
                    <a:lnTo>
                      <a:pt x="3" y="526"/>
                    </a:lnTo>
                    <a:lnTo>
                      <a:pt x="11" y="567"/>
                    </a:lnTo>
                    <a:lnTo>
                      <a:pt x="19" y="608"/>
                    </a:lnTo>
                    <a:lnTo>
                      <a:pt x="27" y="647"/>
                    </a:lnTo>
                    <a:lnTo>
                      <a:pt x="36" y="681"/>
                    </a:lnTo>
                    <a:lnTo>
                      <a:pt x="44" y="704"/>
                    </a:lnTo>
                    <a:lnTo>
                      <a:pt x="51" y="714"/>
                    </a:lnTo>
                    <a:lnTo>
                      <a:pt x="57" y="705"/>
                    </a:lnTo>
                    <a:lnTo>
                      <a:pt x="60" y="675"/>
                    </a:lnTo>
                    <a:lnTo>
                      <a:pt x="62" y="585"/>
                    </a:lnTo>
                    <a:lnTo>
                      <a:pt x="60" y="495"/>
                    </a:lnTo>
                    <a:lnTo>
                      <a:pt x="64" y="422"/>
                    </a:lnTo>
                    <a:lnTo>
                      <a:pt x="81" y="377"/>
                    </a:lnTo>
                    <a:lnTo>
                      <a:pt x="94" y="368"/>
                    </a:lnTo>
                    <a:lnTo>
                      <a:pt x="107" y="361"/>
                    </a:lnTo>
                    <a:lnTo>
                      <a:pt x="117" y="354"/>
                    </a:lnTo>
                    <a:lnTo>
                      <a:pt x="128" y="346"/>
                    </a:lnTo>
                    <a:lnTo>
                      <a:pt x="137" y="339"/>
                    </a:lnTo>
                    <a:lnTo>
                      <a:pt x="143" y="328"/>
                    </a:lnTo>
                    <a:lnTo>
                      <a:pt x="149" y="314"/>
                    </a:lnTo>
                    <a:lnTo>
                      <a:pt x="151" y="296"/>
                    </a:lnTo>
                    <a:lnTo>
                      <a:pt x="152" y="241"/>
                    </a:lnTo>
                    <a:lnTo>
                      <a:pt x="151" y="179"/>
                    </a:lnTo>
                    <a:lnTo>
                      <a:pt x="147" y="127"/>
                    </a:lnTo>
                    <a:lnTo>
                      <a:pt x="146" y="105"/>
                    </a:lnTo>
                    <a:close/>
                  </a:path>
                </a:pathLst>
              </a:custGeom>
              <a:solidFill>
                <a:srgbClr val="5E9EFF"/>
              </a:solidFill>
              <a:ln w="9525">
                <a:noFill/>
                <a:round/>
                <a:headEnd/>
                <a:tailEnd/>
              </a:ln>
            </p:spPr>
            <p:txBody>
              <a:bodyPr/>
              <a:lstStyle/>
              <a:p>
                <a:endParaRPr lang="en-US"/>
              </a:p>
            </p:txBody>
          </p:sp>
          <p:sp>
            <p:nvSpPr>
              <p:cNvPr id="296" name="Freeform 199"/>
              <p:cNvSpPr>
                <a:spLocks/>
              </p:cNvSpPr>
              <p:nvPr/>
            </p:nvSpPr>
            <p:spPr bwMode="auto">
              <a:xfrm>
                <a:off x="3659" y="3076"/>
                <a:ext cx="50" cy="6"/>
              </a:xfrm>
              <a:custGeom>
                <a:avLst/>
                <a:gdLst>
                  <a:gd name="T0" fmla="*/ 149 w 149"/>
                  <a:gd name="T1" fmla="*/ 16 h 16"/>
                  <a:gd name="T2" fmla="*/ 0 w 149"/>
                  <a:gd name="T3" fmla="*/ 16 h 16"/>
                  <a:gd name="T4" fmla="*/ 9 w 149"/>
                  <a:gd name="T5" fmla="*/ 13 h 16"/>
                  <a:gd name="T6" fmla="*/ 21 w 149"/>
                  <a:gd name="T7" fmla="*/ 9 h 16"/>
                  <a:gd name="T8" fmla="*/ 34 w 149"/>
                  <a:gd name="T9" fmla="*/ 5 h 16"/>
                  <a:gd name="T10" fmla="*/ 46 w 149"/>
                  <a:gd name="T11" fmla="*/ 2 h 16"/>
                  <a:gd name="T12" fmla="*/ 61 w 149"/>
                  <a:gd name="T13" fmla="*/ 1 h 16"/>
                  <a:gd name="T14" fmla="*/ 75 w 149"/>
                  <a:gd name="T15" fmla="*/ 0 h 16"/>
                  <a:gd name="T16" fmla="*/ 91 w 149"/>
                  <a:gd name="T17" fmla="*/ 0 h 16"/>
                  <a:gd name="T18" fmla="*/ 105 w 149"/>
                  <a:gd name="T19" fmla="*/ 0 h 16"/>
                  <a:gd name="T20" fmla="*/ 111 w 149"/>
                  <a:gd name="T21" fmla="*/ 1 h 16"/>
                  <a:gd name="T22" fmla="*/ 118 w 149"/>
                  <a:gd name="T23" fmla="*/ 2 h 16"/>
                  <a:gd name="T24" fmla="*/ 124 w 149"/>
                  <a:gd name="T25" fmla="*/ 3 h 16"/>
                  <a:gd name="T26" fmla="*/ 129 w 149"/>
                  <a:gd name="T27" fmla="*/ 5 h 16"/>
                  <a:gd name="T28" fmla="*/ 135 w 149"/>
                  <a:gd name="T29" fmla="*/ 7 h 16"/>
                  <a:gd name="T30" fmla="*/ 140 w 149"/>
                  <a:gd name="T31" fmla="*/ 10 h 16"/>
                  <a:gd name="T32" fmla="*/ 145 w 149"/>
                  <a:gd name="T33" fmla="*/ 13 h 16"/>
                  <a:gd name="T34" fmla="*/ 149 w 149"/>
                  <a:gd name="T35" fmla="*/ 1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6"/>
                  <a:gd name="T56" fmla="*/ 149 w 14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6">
                    <a:moveTo>
                      <a:pt x="149" y="16"/>
                    </a:moveTo>
                    <a:lnTo>
                      <a:pt x="0" y="16"/>
                    </a:lnTo>
                    <a:lnTo>
                      <a:pt x="9" y="13"/>
                    </a:lnTo>
                    <a:lnTo>
                      <a:pt x="21" y="9"/>
                    </a:lnTo>
                    <a:lnTo>
                      <a:pt x="34" y="5"/>
                    </a:lnTo>
                    <a:lnTo>
                      <a:pt x="46" y="2"/>
                    </a:lnTo>
                    <a:lnTo>
                      <a:pt x="61" y="1"/>
                    </a:lnTo>
                    <a:lnTo>
                      <a:pt x="75" y="0"/>
                    </a:lnTo>
                    <a:lnTo>
                      <a:pt x="91" y="0"/>
                    </a:lnTo>
                    <a:lnTo>
                      <a:pt x="105" y="0"/>
                    </a:lnTo>
                    <a:lnTo>
                      <a:pt x="111" y="1"/>
                    </a:lnTo>
                    <a:lnTo>
                      <a:pt x="118" y="2"/>
                    </a:lnTo>
                    <a:lnTo>
                      <a:pt x="124" y="3"/>
                    </a:lnTo>
                    <a:lnTo>
                      <a:pt x="129" y="5"/>
                    </a:lnTo>
                    <a:lnTo>
                      <a:pt x="135" y="7"/>
                    </a:lnTo>
                    <a:lnTo>
                      <a:pt x="140" y="10"/>
                    </a:lnTo>
                    <a:lnTo>
                      <a:pt x="145" y="13"/>
                    </a:lnTo>
                    <a:lnTo>
                      <a:pt x="149" y="16"/>
                    </a:lnTo>
                    <a:close/>
                  </a:path>
                </a:pathLst>
              </a:custGeom>
              <a:solidFill>
                <a:srgbClr val="B5F7EA"/>
              </a:solidFill>
              <a:ln w="9525">
                <a:noFill/>
                <a:round/>
                <a:headEnd/>
                <a:tailEnd/>
              </a:ln>
            </p:spPr>
            <p:txBody>
              <a:bodyPr/>
              <a:lstStyle/>
              <a:p>
                <a:endParaRPr lang="en-US"/>
              </a:p>
            </p:txBody>
          </p:sp>
          <p:sp>
            <p:nvSpPr>
              <p:cNvPr id="297" name="Freeform 200"/>
              <p:cNvSpPr>
                <a:spLocks/>
              </p:cNvSpPr>
              <p:nvPr/>
            </p:nvSpPr>
            <p:spPr bwMode="auto">
              <a:xfrm>
                <a:off x="3654" y="3082"/>
                <a:ext cx="64" cy="40"/>
              </a:xfrm>
              <a:custGeom>
                <a:avLst/>
                <a:gdLst>
                  <a:gd name="T0" fmla="*/ 16 w 192"/>
                  <a:gd name="T1" fmla="*/ 0 h 121"/>
                  <a:gd name="T2" fmla="*/ 165 w 192"/>
                  <a:gd name="T3" fmla="*/ 0 h 121"/>
                  <a:gd name="T4" fmla="*/ 182 w 192"/>
                  <a:gd name="T5" fmla="*/ 19 h 121"/>
                  <a:gd name="T6" fmla="*/ 190 w 192"/>
                  <a:gd name="T7" fmla="*/ 43 h 121"/>
                  <a:gd name="T8" fmla="*/ 192 w 192"/>
                  <a:gd name="T9" fmla="*/ 76 h 121"/>
                  <a:gd name="T10" fmla="*/ 191 w 192"/>
                  <a:gd name="T11" fmla="*/ 114 h 121"/>
                  <a:gd name="T12" fmla="*/ 190 w 192"/>
                  <a:gd name="T13" fmla="*/ 116 h 121"/>
                  <a:gd name="T14" fmla="*/ 188 w 192"/>
                  <a:gd name="T15" fmla="*/ 117 h 121"/>
                  <a:gd name="T16" fmla="*/ 188 w 192"/>
                  <a:gd name="T17" fmla="*/ 120 h 121"/>
                  <a:gd name="T18" fmla="*/ 188 w 192"/>
                  <a:gd name="T19" fmla="*/ 121 h 121"/>
                  <a:gd name="T20" fmla="*/ 148 w 192"/>
                  <a:gd name="T21" fmla="*/ 121 h 121"/>
                  <a:gd name="T22" fmla="*/ 147 w 192"/>
                  <a:gd name="T23" fmla="*/ 107 h 121"/>
                  <a:gd name="T24" fmla="*/ 145 w 192"/>
                  <a:gd name="T25" fmla="*/ 94 h 121"/>
                  <a:gd name="T26" fmla="*/ 144 w 192"/>
                  <a:gd name="T27" fmla="*/ 82 h 121"/>
                  <a:gd name="T28" fmla="*/ 143 w 192"/>
                  <a:gd name="T29" fmla="*/ 74 h 121"/>
                  <a:gd name="T30" fmla="*/ 138 w 192"/>
                  <a:gd name="T31" fmla="*/ 60 h 121"/>
                  <a:gd name="T32" fmla="*/ 127 w 192"/>
                  <a:gd name="T33" fmla="*/ 51 h 121"/>
                  <a:gd name="T34" fmla="*/ 113 w 192"/>
                  <a:gd name="T35" fmla="*/ 44 h 121"/>
                  <a:gd name="T36" fmla="*/ 96 w 192"/>
                  <a:gd name="T37" fmla="*/ 42 h 121"/>
                  <a:gd name="T38" fmla="*/ 77 w 192"/>
                  <a:gd name="T39" fmla="*/ 39 h 121"/>
                  <a:gd name="T40" fmla="*/ 56 w 192"/>
                  <a:gd name="T41" fmla="*/ 38 h 121"/>
                  <a:gd name="T42" fmla="*/ 35 w 192"/>
                  <a:gd name="T43" fmla="*/ 34 h 121"/>
                  <a:gd name="T44" fmla="*/ 16 w 192"/>
                  <a:gd name="T45" fmla="*/ 29 h 121"/>
                  <a:gd name="T46" fmla="*/ 3 w 192"/>
                  <a:gd name="T47" fmla="*/ 22 h 121"/>
                  <a:gd name="T48" fmla="*/ 0 w 192"/>
                  <a:gd name="T49" fmla="*/ 15 h 121"/>
                  <a:gd name="T50" fmla="*/ 4 w 192"/>
                  <a:gd name="T51" fmla="*/ 8 h 121"/>
                  <a:gd name="T52" fmla="*/ 16 w 192"/>
                  <a:gd name="T53" fmla="*/ 0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21"/>
                  <a:gd name="T83" fmla="*/ 192 w 19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21">
                    <a:moveTo>
                      <a:pt x="16" y="0"/>
                    </a:moveTo>
                    <a:lnTo>
                      <a:pt x="165" y="0"/>
                    </a:lnTo>
                    <a:lnTo>
                      <a:pt x="182" y="19"/>
                    </a:lnTo>
                    <a:lnTo>
                      <a:pt x="190" y="43"/>
                    </a:lnTo>
                    <a:lnTo>
                      <a:pt x="192" y="76"/>
                    </a:lnTo>
                    <a:lnTo>
                      <a:pt x="191" y="114"/>
                    </a:lnTo>
                    <a:lnTo>
                      <a:pt x="190" y="116"/>
                    </a:lnTo>
                    <a:lnTo>
                      <a:pt x="188" y="117"/>
                    </a:lnTo>
                    <a:lnTo>
                      <a:pt x="188" y="120"/>
                    </a:lnTo>
                    <a:lnTo>
                      <a:pt x="188" y="121"/>
                    </a:lnTo>
                    <a:lnTo>
                      <a:pt x="148" y="121"/>
                    </a:lnTo>
                    <a:lnTo>
                      <a:pt x="147" y="107"/>
                    </a:lnTo>
                    <a:lnTo>
                      <a:pt x="145" y="94"/>
                    </a:lnTo>
                    <a:lnTo>
                      <a:pt x="144" y="82"/>
                    </a:lnTo>
                    <a:lnTo>
                      <a:pt x="143" y="74"/>
                    </a:lnTo>
                    <a:lnTo>
                      <a:pt x="138" y="60"/>
                    </a:lnTo>
                    <a:lnTo>
                      <a:pt x="127" y="51"/>
                    </a:lnTo>
                    <a:lnTo>
                      <a:pt x="113" y="44"/>
                    </a:lnTo>
                    <a:lnTo>
                      <a:pt x="96" y="42"/>
                    </a:lnTo>
                    <a:lnTo>
                      <a:pt x="77" y="39"/>
                    </a:lnTo>
                    <a:lnTo>
                      <a:pt x="56" y="38"/>
                    </a:lnTo>
                    <a:lnTo>
                      <a:pt x="35" y="34"/>
                    </a:lnTo>
                    <a:lnTo>
                      <a:pt x="16" y="29"/>
                    </a:lnTo>
                    <a:lnTo>
                      <a:pt x="3" y="22"/>
                    </a:lnTo>
                    <a:lnTo>
                      <a:pt x="0" y="15"/>
                    </a:lnTo>
                    <a:lnTo>
                      <a:pt x="4" y="8"/>
                    </a:lnTo>
                    <a:lnTo>
                      <a:pt x="16" y="0"/>
                    </a:lnTo>
                    <a:close/>
                  </a:path>
                </a:pathLst>
              </a:custGeom>
              <a:solidFill>
                <a:srgbClr val="B5F7EA"/>
              </a:solidFill>
              <a:ln w="9525">
                <a:noFill/>
                <a:round/>
                <a:headEnd/>
                <a:tailEnd/>
              </a:ln>
            </p:spPr>
            <p:txBody>
              <a:bodyPr/>
              <a:lstStyle/>
              <a:p>
                <a:endParaRPr lang="en-US"/>
              </a:p>
            </p:txBody>
          </p:sp>
          <p:sp>
            <p:nvSpPr>
              <p:cNvPr id="298" name="Freeform 201"/>
              <p:cNvSpPr>
                <a:spLocks/>
              </p:cNvSpPr>
              <p:nvPr/>
            </p:nvSpPr>
            <p:spPr bwMode="auto">
              <a:xfrm>
                <a:off x="3703" y="3122"/>
                <a:ext cx="18" cy="41"/>
              </a:xfrm>
              <a:custGeom>
                <a:avLst/>
                <a:gdLst>
                  <a:gd name="T0" fmla="*/ 0 w 53"/>
                  <a:gd name="T1" fmla="*/ 0 h 122"/>
                  <a:gd name="T2" fmla="*/ 40 w 53"/>
                  <a:gd name="T3" fmla="*/ 0 h 122"/>
                  <a:gd name="T4" fmla="*/ 40 w 53"/>
                  <a:gd name="T5" fmla="*/ 32 h 122"/>
                  <a:gd name="T6" fmla="*/ 42 w 53"/>
                  <a:gd name="T7" fmla="*/ 63 h 122"/>
                  <a:gd name="T8" fmla="*/ 47 w 53"/>
                  <a:gd name="T9" fmla="*/ 93 h 122"/>
                  <a:gd name="T10" fmla="*/ 53 w 53"/>
                  <a:gd name="T11" fmla="*/ 122 h 122"/>
                  <a:gd name="T12" fmla="*/ 3 w 53"/>
                  <a:gd name="T13" fmla="*/ 122 h 122"/>
                  <a:gd name="T14" fmla="*/ 3 w 53"/>
                  <a:gd name="T15" fmla="*/ 87 h 122"/>
                  <a:gd name="T16" fmla="*/ 1 w 53"/>
                  <a:gd name="T17" fmla="*/ 54 h 122"/>
                  <a:gd name="T18" fmla="*/ 0 w 53"/>
                  <a:gd name="T19" fmla="*/ 26 h 122"/>
                  <a:gd name="T20" fmla="*/ 0 w 53"/>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22"/>
                  <a:gd name="T35" fmla="*/ 53 w 53"/>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22">
                    <a:moveTo>
                      <a:pt x="0" y="0"/>
                    </a:moveTo>
                    <a:lnTo>
                      <a:pt x="40" y="0"/>
                    </a:lnTo>
                    <a:lnTo>
                      <a:pt x="40" y="32"/>
                    </a:lnTo>
                    <a:lnTo>
                      <a:pt x="42" y="63"/>
                    </a:lnTo>
                    <a:lnTo>
                      <a:pt x="47" y="93"/>
                    </a:lnTo>
                    <a:lnTo>
                      <a:pt x="53" y="122"/>
                    </a:lnTo>
                    <a:lnTo>
                      <a:pt x="3" y="122"/>
                    </a:lnTo>
                    <a:lnTo>
                      <a:pt x="3" y="87"/>
                    </a:lnTo>
                    <a:lnTo>
                      <a:pt x="1" y="54"/>
                    </a:lnTo>
                    <a:lnTo>
                      <a:pt x="0" y="26"/>
                    </a:lnTo>
                    <a:lnTo>
                      <a:pt x="0" y="0"/>
                    </a:lnTo>
                    <a:close/>
                  </a:path>
                </a:pathLst>
              </a:custGeom>
              <a:solidFill>
                <a:srgbClr val="A3F4ED"/>
              </a:solidFill>
              <a:ln w="9525">
                <a:noFill/>
                <a:round/>
                <a:headEnd/>
                <a:tailEnd/>
              </a:ln>
            </p:spPr>
            <p:txBody>
              <a:bodyPr/>
              <a:lstStyle/>
              <a:p>
                <a:endParaRPr lang="en-US"/>
              </a:p>
            </p:txBody>
          </p:sp>
          <p:sp>
            <p:nvSpPr>
              <p:cNvPr id="299" name="Freeform 202"/>
              <p:cNvSpPr>
                <a:spLocks/>
              </p:cNvSpPr>
              <p:nvPr/>
            </p:nvSpPr>
            <p:spPr bwMode="auto">
              <a:xfrm>
                <a:off x="3704" y="3163"/>
                <a:ext cx="35" cy="40"/>
              </a:xfrm>
              <a:custGeom>
                <a:avLst/>
                <a:gdLst>
                  <a:gd name="T0" fmla="*/ 0 w 105"/>
                  <a:gd name="T1" fmla="*/ 0 h 121"/>
                  <a:gd name="T2" fmla="*/ 50 w 105"/>
                  <a:gd name="T3" fmla="*/ 0 h 121"/>
                  <a:gd name="T4" fmla="*/ 57 w 105"/>
                  <a:gd name="T5" fmla="*/ 16 h 121"/>
                  <a:gd name="T6" fmla="*/ 64 w 105"/>
                  <a:gd name="T7" fmla="*/ 33 h 121"/>
                  <a:gd name="T8" fmla="*/ 73 w 105"/>
                  <a:gd name="T9" fmla="*/ 50 h 121"/>
                  <a:gd name="T10" fmla="*/ 85 w 105"/>
                  <a:gd name="T11" fmla="*/ 67 h 121"/>
                  <a:gd name="T12" fmla="*/ 93 w 105"/>
                  <a:gd name="T13" fmla="*/ 81 h 121"/>
                  <a:gd name="T14" fmla="*/ 99 w 105"/>
                  <a:gd name="T15" fmla="*/ 96 h 121"/>
                  <a:gd name="T16" fmla="*/ 103 w 105"/>
                  <a:gd name="T17" fmla="*/ 108 h 121"/>
                  <a:gd name="T18" fmla="*/ 105 w 105"/>
                  <a:gd name="T19" fmla="*/ 121 h 121"/>
                  <a:gd name="T20" fmla="*/ 2 w 105"/>
                  <a:gd name="T21" fmla="*/ 121 h 121"/>
                  <a:gd name="T22" fmla="*/ 1 w 105"/>
                  <a:gd name="T23" fmla="*/ 89 h 121"/>
                  <a:gd name="T24" fmla="*/ 0 w 105"/>
                  <a:gd name="T25" fmla="*/ 58 h 121"/>
                  <a:gd name="T26" fmla="*/ 0 w 105"/>
                  <a:gd name="T27" fmla="*/ 28 h 121"/>
                  <a:gd name="T28" fmla="*/ 0 w 105"/>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21"/>
                  <a:gd name="T47" fmla="*/ 105 w 105"/>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21">
                    <a:moveTo>
                      <a:pt x="0" y="0"/>
                    </a:moveTo>
                    <a:lnTo>
                      <a:pt x="50" y="0"/>
                    </a:lnTo>
                    <a:lnTo>
                      <a:pt x="57" y="16"/>
                    </a:lnTo>
                    <a:lnTo>
                      <a:pt x="64" y="33"/>
                    </a:lnTo>
                    <a:lnTo>
                      <a:pt x="73" y="50"/>
                    </a:lnTo>
                    <a:lnTo>
                      <a:pt x="85" y="67"/>
                    </a:lnTo>
                    <a:lnTo>
                      <a:pt x="93" y="81"/>
                    </a:lnTo>
                    <a:lnTo>
                      <a:pt x="99" y="96"/>
                    </a:lnTo>
                    <a:lnTo>
                      <a:pt x="103" y="108"/>
                    </a:lnTo>
                    <a:lnTo>
                      <a:pt x="105" y="121"/>
                    </a:lnTo>
                    <a:lnTo>
                      <a:pt x="2" y="121"/>
                    </a:lnTo>
                    <a:lnTo>
                      <a:pt x="1" y="89"/>
                    </a:lnTo>
                    <a:lnTo>
                      <a:pt x="0" y="58"/>
                    </a:lnTo>
                    <a:lnTo>
                      <a:pt x="0" y="28"/>
                    </a:lnTo>
                    <a:lnTo>
                      <a:pt x="0" y="0"/>
                    </a:lnTo>
                    <a:close/>
                  </a:path>
                </a:pathLst>
              </a:custGeom>
              <a:solidFill>
                <a:srgbClr val="91F2F2"/>
              </a:solidFill>
              <a:ln w="9525">
                <a:noFill/>
                <a:round/>
                <a:headEnd/>
                <a:tailEnd/>
              </a:ln>
            </p:spPr>
            <p:txBody>
              <a:bodyPr/>
              <a:lstStyle/>
              <a:p>
                <a:endParaRPr lang="en-US"/>
              </a:p>
            </p:txBody>
          </p:sp>
          <p:sp>
            <p:nvSpPr>
              <p:cNvPr id="300" name="Freeform 203"/>
              <p:cNvSpPr>
                <a:spLocks/>
              </p:cNvSpPr>
              <p:nvPr/>
            </p:nvSpPr>
            <p:spPr bwMode="auto">
              <a:xfrm>
                <a:off x="3705" y="3203"/>
                <a:ext cx="34" cy="41"/>
              </a:xfrm>
              <a:custGeom>
                <a:avLst/>
                <a:gdLst>
                  <a:gd name="T0" fmla="*/ 0 w 103"/>
                  <a:gd name="T1" fmla="*/ 0 h 122"/>
                  <a:gd name="T2" fmla="*/ 103 w 103"/>
                  <a:gd name="T3" fmla="*/ 0 h 122"/>
                  <a:gd name="T4" fmla="*/ 100 w 103"/>
                  <a:gd name="T5" fmla="*/ 24 h 122"/>
                  <a:gd name="T6" fmla="*/ 92 w 103"/>
                  <a:gd name="T7" fmla="*/ 46 h 122"/>
                  <a:gd name="T8" fmla="*/ 82 w 103"/>
                  <a:gd name="T9" fmla="*/ 66 h 122"/>
                  <a:gd name="T10" fmla="*/ 69 w 103"/>
                  <a:gd name="T11" fmla="*/ 89 h 122"/>
                  <a:gd name="T12" fmla="*/ 65 w 103"/>
                  <a:gd name="T13" fmla="*/ 95 h 122"/>
                  <a:gd name="T14" fmla="*/ 62 w 103"/>
                  <a:gd name="T15" fmla="*/ 103 h 122"/>
                  <a:gd name="T16" fmla="*/ 60 w 103"/>
                  <a:gd name="T17" fmla="*/ 112 h 122"/>
                  <a:gd name="T18" fmla="*/ 57 w 103"/>
                  <a:gd name="T19" fmla="*/ 122 h 122"/>
                  <a:gd name="T20" fmla="*/ 3 w 103"/>
                  <a:gd name="T21" fmla="*/ 122 h 122"/>
                  <a:gd name="T22" fmla="*/ 2 w 103"/>
                  <a:gd name="T23" fmla="*/ 91 h 122"/>
                  <a:gd name="T24" fmla="*/ 2 w 103"/>
                  <a:gd name="T25" fmla="*/ 61 h 122"/>
                  <a:gd name="T26" fmla="*/ 2 w 103"/>
                  <a:gd name="T27" fmla="*/ 30 h 122"/>
                  <a:gd name="T28" fmla="*/ 0 w 103"/>
                  <a:gd name="T29" fmla="*/ 0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122"/>
                  <a:gd name="T47" fmla="*/ 103 w 103"/>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122">
                    <a:moveTo>
                      <a:pt x="0" y="0"/>
                    </a:moveTo>
                    <a:lnTo>
                      <a:pt x="103" y="0"/>
                    </a:lnTo>
                    <a:lnTo>
                      <a:pt x="100" y="24"/>
                    </a:lnTo>
                    <a:lnTo>
                      <a:pt x="92" y="46"/>
                    </a:lnTo>
                    <a:lnTo>
                      <a:pt x="82" y="66"/>
                    </a:lnTo>
                    <a:lnTo>
                      <a:pt x="69" y="89"/>
                    </a:lnTo>
                    <a:lnTo>
                      <a:pt x="65" y="95"/>
                    </a:lnTo>
                    <a:lnTo>
                      <a:pt x="62" y="103"/>
                    </a:lnTo>
                    <a:lnTo>
                      <a:pt x="60" y="112"/>
                    </a:lnTo>
                    <a:lnTo>
                      <a:pt x="57" y="122"/>
                    </a:lnTo>
                    <a:lnTo>
                      <a:pt x="3" y="122"/>
                    </a:lnTo>
                    <a:lnTo>
                      <a:pt x="2" y="91"/>
                    </a:lnTo>
                    <a:lnTo>
                      <a:pt x="2" y="61"/>
                    </a:lnTo>
                    <a:lnTo>
                      <a:pt x="2" y="30"/>
                    </a:lnTo>
                    <a:lnTo>
                      <a:pt x="0" y="0"/>
                    </a:lnTo>
                    <a:close/>
                  </a:path>
                </a:pathLst>
              </a:custGeom>
              <a:solidFill>
                <a:srgbClr val="7CEDF2"/>
              </a:solidFill>
              <a:ln w="9525">
                <a:noFill/>
                <a:round/>
                <a:headEnd/>
                <a:tailEnd/>
              </a:ln>
            </p:spPr>
            <p:txBody>
              <a:bodyPr/>
              <a:lstStyle/>
              <a:p>
                <a:endParaRPr lang="en-US"/>
              </a:p>
            </p:txBody>
          </p:sp>
          <p:sp>
            <p:nvSpPr>
              <p:cNvPr id="301" name="Freeform 204"/>
              <p:cNvSpPr>
                <a:spLocks/>
              </p:cNvSpPr>
              <p:nvPr/>
            </p:nvSpPr>
            <p:spPr bwMode="auto">
              <a:xfrm>
                <a:off x="3706" y="3244"/>
                <a:ext cx="18" cy="40"/>
              </a:xfrm>
              <a:custGeom>
                <a:avLst/>
                <a:gdLst>
                  <a:gd name="T0" fmla="*/ 0 w 54"/>
                  <a:gd name="T1" fmla="*/ 0 h 121"/>
                  <a:gd name="T2" fmla="*/ 54 w 54"/>
                  <a:gd name="T3" fmla="*/ 0 h 121"/>
                  <a:gd name="T4" fmla="*/ 49 w 54"/>
                  <a:gd name="T5" fmla="*/ 26 h 121"/>
                  <a:gd name="T6" fmla="*/ 46 w 54"/>
                  <a:gd name="T7" fmla="*/ 55 h 121"/>
                  <a:gd name="T8" fmla="*/ 45 w 54"/>
                  <a:gd name="T9" fmla="*/ 87 h 121"/>
                  <a:gd name="T10" fmla="*/ 45 w 54"/>
                  <a:gd name="T11" fmla="*/ 121 h 121"/>
                  <a:gd name="T12" fmla="*/ 1 w 54"/>
                  <a:gd name="T13" fmla="*/ 121 h 121"/>
                  <a:gd name="T14" fmla="*/ 1 w 54"/>
                  <a:gd name="T15" fmla="*/ 105 h 121"/>
                  <a:gd name="T16" fmla="*/ 1 w 54"/>
                  <a:gd name="T17" fmla="*/ 90 h 121"/>
                  <a:gd name="T18" fmla="*/ 1 w 54"/>
                  <a:gd name="T19" fmla="*/ 74 h 121"/>
                  <a:gd name="T20" fmla="*/ 0 w 54"/>
                  <a:gd name="T21" fmla="*/ 59 h 121"/>
                  <a:gd name="T22" fmla="*/ 0 w 54"/>
                  <a:gd name="T23" fmla="*/ 43 h 121"/>
                  <a:gd name="T24" fmla="*/ 0 w 54"/>
                  <a:gd name="T25" fmla="*/ 29 h 121"/>
                  <a:gd name="T26" fmla="*/ 0 w 54"/>
                  <a:gd name="T27" fmla="*/ 14 h 121"/>
                  <a:gd name="T28" fmla="*/ 0 w 54"/>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21"/>
                  <a:gd name="T47" fmla="*/ 54 w 54"/>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21">
                    <a:moveTo>
                      <a:pt x="0" y="0"/>
                    </a:moveTo>
                    <a:lnTo>
                      <a:pt x="54" y="0"/>
                    </a:lnTo>
                    <a:lnTo>
                      <a:pt x="49" y="26"/>
                    </a:lnTo>
                    <a:lnTo>
                      <a:pt x="46" y="55"/>
                    </a:lnTo>
                    <a:lnTo>
                      <a:pt x="45" y="87"/>
                    </a:lnTo>
                    <a:lnTo>
                      <a:pt x="45" y="121"/>
                    </a:lnTo>
                    <a:lnTo>
                      <a:pt x="1" y="121"/>
                    </a:lnTo>
                    <a:lnTo>
                      <a:pt x="1" y="105"/>
                    </a:lnTo>
                    <a:lnTo>
                      <a:pt x="1" y="90"/>
                    </a:lnTo>
                    <a:lnTo>
                      <a:pt x="1" y="74"/>
                    </a:lnTo>
                    <a:lnTo>
                      <a:pt x="0" y="59"/>
                    </a:lnTo>
                    <a:lnTo>
                      <a:pt x="0" y="43"/>
                    </a:lnTo>
                    <a:lnTo>
                      <a:pt x="0" y="29"/>
                    </a:lnTo>
                    <a:lnTo>
                      <a:pt x="0" y="14"/>
                    </a:lnTo>
                    <a:lnTo>
                      <a:pt x="0" y="0"/>
                    </a:lnTo>
                    <a:close/>
                  </a:path>
                </a:pathLst>
              </a:custGeom>
              <a:solidFill>
                <a:srgbClr val="68EAF4"/>
              </a:solidFill>
              <a:ln w="9525">
                <a:noFill/>
                <a:round/>
                <a:headEnd/>
                <a:tailEnd/>
              </a:ln>
            </p:spPr>
            <p:txBody>
              <a:bodyPr/>
              <a:lstStyle/>
              <a:p>
                <a:endParaRPr lang="en-US"/>
              </a:p>
            </p:txBody>
          </p:sp>
          <p:sp>
            <p:nvSpPr>
              <p:cNvPr id="302" name="Freeform 205"/>
              <p:cNvSpPr>
                <a:spLocks/>
              </p:cNvSpPr>
              <p:nvPr/>
            </p:nvSpPr>
            <p:spPr bwMode="auto">
              <a:xfrm>
                <a:off x="3706" y="3284"/>
                <a:ext cx="15" cy="40"/>
              </a:xfrm>
              <a:custGeom>
                <a:avLst/>
                <a:gdLst>
                  <a:gd name="T0" fmla="*/ 0 w 45"/>
                  <a:gd name="T1" fmla="*/ 0 h 121"/>
                  <a:gd name="T2" fmla="*/ 44 w 45"/>
                  <a:gd name="T3" fmla="*/ 0 h 121"/>
                  <a:gd name="T4" fmla="*/ 44 w 45"/>
                  <a:gd name="T5" fmla="*/ 28 h 121"/>
                  <a:gd name="T6" fmla="*/ 45 w 45"/>
                  <a:gd name="T7" fmla="*/ 57 h 121"/>
                  <a:gd name="T8" fmla="*/ 45 w 45"/>
                  <a:gd name="T9" fmla="*/ 88 h 121"/>
                  <a:gd name="T10" fmla="*/ 45 w 45"/>
                  <a:gd name="T11" fmla="*/ 119 h 121"/>
                  <a:gd name="T12" fmla="*/ 45 w 45"/>
                  <a:gd name="T13" fmla="*/ 120 h 121"/>
                  <a:gd name="T14" fmla="*/ 45 w 45"/>
                  <a:gd name="T15" fmla="*/ 121 h 121"/>
                  <a:gd name="T16" fmla="*/ 45 w 45"/>
                  <a:gd name="T17" fmla="*/ 121 h 121"/>
                  <a:gd name="T18" fmla="*/ 45 w 45"/>
                  <a:gd name="T19" fmla="*/ 121 h 121"/>
                  <a:gd name="T20" fmla="*/ 3 w 45"/>
                  <a:gd name="T21" fmla="*/ 121 h 121"/>
                  <a:gd name="T22" fmla="*/ 3 w 45"/>
                  <a:gd name="T23" fmla="*/ 90 h 121"/>
                  <a:gd name="T24" fmla="*/ 3 w 45"/>
                  <a:gd name="T25" fmla="*/ 61 h 121"/>
                  <a:gd name="T26" fmla="*/ 1 w 45"/>
                  <a:gd name="T27" fmla="*/ 29 h 121"/>
                  <a:gd name="T28" fmla="*/ 0 w 45"/>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21"/>
                  <a:gd name="T47" fmla="*/ 45 w 45"/>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21">
                    <a:moveTo>
                      <a:pt x="0" y="0"/>
                    </a:moveTo>
                    <a:lnTo>
                      <a:pt x="44" y="0"/>
                    </a:lnTo>
                    <a:lnTo>
                      <a:pt x="44" y="28"/>
                    </a:lnTo>
                    <a:lnTo>
                      <a:pt x="45" y="57"/>
                    </a:lnTo>
                    <a:lnTo>
                      <a:pt x="45" y="88"/>
                    </a:lnTo>
                    <a:lnTo>
                      <a:pt x="45" y="119"/>
                    </a:lnTo>
                    <a:lnTo>
                      <a:pt x="45" y="120"/>
                    </a:lnTo>
                    <a:lnTo>
                      <a:pt x="45" y="121"/>
                    </a:lnTo>
                    <a:lnTo>
                      <a:pt x="3" y="121"/>
                    </a:lnTo>
                    <a:lnTo>
                      <a:pt x="3" y="90"/>
                    </a:lnTo>
                    <a:lnTo>
                      <a:pt x="3" y="61"/>
                    </a:lnTo>
                    <a:lnTo>
                      <a:pt x="1" y="29"/>
                    </a:lnTo>
                    <a:lnTo>
                      <a:pt x="0" y="0"/>
                    </a:lnTo>
                    <a:close/>
                  </a:path>
                </a:pathLst>
              </a:custGeom>
              <a:solidFill>
                <a:srgbClr val="59E8F7"/>
              </a:solidFill>
              <a:ln w="9525">
                <a:noFill/>
                <a:round/>
                <a:headEnd/>
                <a:tailEnd/>
              </a:ln>
            </p:spPr>
            <p:txBody>
              <a:bodyPr/>
              <a:lstStyle/>
              <a:p>
                <a:endParaRPr lang="en-US"/>
              </a:p>
            </p:txBody>
          </p:sp>
          <p:sp>
            <p:nvSpPr>
              <p:cNvPr id="303" name="Freeform 206"/>
              <p:cNvSpPr>
                <a:spLocks/>
              </p:cNvSpPr>
              <p:nvPr/>
            </p:nvSpPr>
            <p:spPr bwMode="auto">
              <a:xfrm>
                <a:off x="3707" y="3324"/>
                <a:ext cx="16" cy="41"/>
              </a:xfrm>
              <a:custGeom>
                <a:avLst/>
                <a:gdLst>
                  <a:gd name="T0" fmla="*/ 0 w 48"/>
                  <a:gd name="T1" fmla="*/ 0 h 122"/>
                  <a:gd name="T2" fmla="*/ 42 w 48"/>
                  <a:gd name="T3" fmla="*/ 0 h 122"/>
                  <a:gd name="T4" fmla="*/ 42 w 48"/>
                  <a:gd name="T5" fmla="*/ 29 h 122"/>
                  <a:gd name="T6" fmla="*/ 44 w 48"/>
                  <a:gd name="T7" fmla="*/ 59 h 122"/>
                  <a:gd name="T8" fmla="*/ 46 w 48"/>
                  <a:gd name="T9" fmla="*/ 90 h 122"/>
                  <a:gd name="T10" fmla="*/ 48 w 48"/>
                  <a:gd name="T11" fmla="*/ 122 h 122"/>
                  <a:gd name="T12" fmla="*/ 0 w 48"/>
                  <a:gd name="T13" fmla="*/ 122 h 122"/>
                  <a:gd name="T14" fmla="*/ 0 w 48"/>
                  <a:gd name="T15" fmla="*/ 94 h 122"/>
                  <a:gd name="T16" fmla="*/ 0 w 48"/>
                  <a:gd name="T17" fmla="*/ 63 h 122"/>
                  <a:gd name="T18" fmla="*/ 0 w 48"/>
                  <a:gd name="T19" fmla="*/ 33 h 122"/>
                  <a:gd name="T20" fmla="*/ 0 w 48"/>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22"/>
                  <a:gd name="T35" fmla="*/ 48 w 4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22">
                    <a:moveTo>
                      <a:pt x="0" y="0"/>
                    </a:moveTo>
                    <a:lnTo>
                      <a:pt x="42" y="0"/>
                    </a:lnTo>
                    <a:lnTo>
                      <a:pt x="42" y="29"/>
                    </a:lnTo>
                    <a:lnTo>
                      <a:pt x="44" y="59"/>
                    </a:lnTo>
                    <a:lnTo>
                      <a:pt x="46" y="90"/>
                    </a:lnTo>
                    <a:lnTo>
                      <a:pt x="48" y="122"/>
                    </a:lnTo>
                    <a:lnTo>
                      <a:pt x="0" y="122"/>
                    </a:lnTo>
                    <a:lnTo>
                      <a:pt x="0" y="94"/>
                    </a:lnTo>
                    <a:lnTo>
                      <a:pt x="0" y="63"/>
                    </a:lnTo>
                    <a:lnTo>
                      <a:pt x="0" y="33"/>
                    </a:lnTo>
                    <a:lnTo>
                      <a:pt x="0" y="0"/>
                    </a:lnTo>
                    <a:close/>
                  </a:path>
                </a:pathLst>
              </a:custGeom>
              <a:solidFill>
                <a:srgbClr val="44E5F9"/>
              </a:solidFill>
              <a:ln w="9525">
                <a:noFill/>
                <a:round/>
                <a:headEnd/>
                <a:tailEnd/>
              </a:ln>
            </p:spPr>
            <p:txBody>
              <a:bodyPr/>
              <a:lstStyle/>
              <a:p>
                <a:endParaRPr lang="en-US"/>
              </a:p>
            </p:txBody>
          </p:sp>
          <p:sp>
            <p:nvSpPr>
              <p:cNvPr id="304" name="Freeform 207"/>
              <p:cNvSpPr>
                <a:spLocks/>
              </p:cNvSpPr>
              <p:nvPr/>
            </p:nvSpPr>
            <p:spPr bwMode="auto">
              <a:xfrm>
                <a:off x="3707" y="3365"/>
                <a:ext cx="18" cy="40"/>
              </a:xfrm>
              <a:custGeom>
                <a:avLst/>
                <a:gdLst>
                  <a:gd name="T0" fmla="*/ 0 w 52"/>
                  <a:gd name="T1" fmla="*/ 0 h 121"/>
                  <a:gd name="T2" fmla="*/ 48 w 52"/>
                  <a:gd name="T3" fmla="*/ 0 h 121"/>
                  <a:gd name="T4" fmla="*/ 49 w 52"/>
                  <a:gd name="T5" fmla="*/ 33 h 121"/>
                  <a:gd name="T6" fmla="*/ 50 w 52"/>
                  <a:gd name="T7" fmla="*/ 64 h 121"/>
                  <a:gd name="T8" fmla="*/ 52 w 52"/>
                  <a:gd name="T9" fmla="*/ 94 h 121"/>
                  <a:gd name="T10" fmla="*/ 52 w 52"/>
                  <a:gd name="T11" fmla="*/ 121 h 121"/>
                  <a:gd name="T12" fmla="*/ 2 w 52"/>
                  <a:gd name="T13" fmla="*/ 121 h 121"/>
                  <a:gd name="T14" fmla="*/ 2 w 52"/>
                  <a:gd name="T15" fmla="*/ 94 h 121"/>
                  <a:gd name="T16" fmla="*/ 1 w 52"/>
                  <a:gd name="T17" fmla="*/ 64 h 121"/>
                  <a:gd name="T18" fmla="*/ 0 w 52"/>
                  <a:gd name="T19" fmla="*/ 33 h 121"/>
                  <a:gd name="T20" fmla="*/ 0 w 52"/>
                  <a:gd name="T21" fmla="*/ 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1"/>
                  <a:gd name="T35" fmla="*/ 52 w 52"/>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1">
                    <a:moveTo>
                      <a:pt x="0" y="0"/>
                    </a:moveTo>
                    <a:lnTo>
                      <a:pt x="48" y="0"/>
                    </a:lnTo>
                    <a:lnTo>
                      <a:pt x="49" y="33"/>
                    </a:lnTo>
                    <a:lnTo>
                      <a:pt x="50" y="64"/>
                    </a:lnTo>
                    <a:lnTo>
                      <a:pt x="52" y="94"/>
                    </a:lnTo>
                    <a:lnTo>
                      <a:pt x="52" y="121"/>
                    </a:lnTo>
                    <a:lnTo>
                      <a:pt x="2" y="121"/>
                    </a:lnTo>
                    <a:lnTo>
                      <a:pt x="2" y="94"/>
                    </a:lnTo>
                    <a:lnTo>
                      <a:pt x="1" y="64"/>
                    </a:lnTo>
                    <a:lnTo>
                      <a:pt x="0" y="33"/>
                    </a:lnTo>
                    <a:lnTo>
                      <a:pt x="0" y="0"/>
                    </a:lnTo>
                    <a:close/>
                  </a:path>
                </a:pathLst>
              </a:custGeom>
              <a:solidFill>
                <a:srgbClr val="33E2FC"/>
              </a:solidFill>
              <a:ln w="9525">
                <a:noFill/>
                <a:round/>
                <a:headEnd/>
                <a:tailEnd/>
              </a:ln>
            </p:spPr>
            <p:txBody>
              <a:bodyPr/>
              <a:lstStyle/>
              <a:p>
                <a:endParaRPr lang="en-US"/>
              </a:p>
            </p:txBody>
          </p:sp>
          <p:sp>
            <p:nvSpPr>
              <p:cNvPr id="305" name="Freeform 208"/>
              <p:cNvSpPr>
                <a:spLocks/>
              </p:cNvSpPr>
              <p:nvPr/>
            </p:nvSpPr>
            <p:spPr bwMode="auto">
              <a:xfrm>
                <a:off x="3708" y="3405"/>
                <a:ext cx="17" cy="40"/>
              </a:xfrm>
              <a:custGeom>
                <a:avLst/>
                <a:gdLst>
                  <a:gd name="T0" fmla="*/ 0 w 50"/>
                  <a:gd name="T1" fmla="*/ 0 h 120"/>
                  <a:gd name="T2" fmla="*/ 50 w 50"/>
                  <a:gd name="T3" fmla="*/ 0 h 120"/>
                  <a:gd name="T4" fmla="*/ 48 w 50"/>
                  <a:gd name="T5" fmla="*/ 41 h 120"/>
                  <a:gd name="T6" fmla="*/ 46 w 50"/>
                  <a:gd name="T7" fmla="*/ 75 h 120"/>
                  <a:gd name="T8" fmla="*/ 39 w 50"/>
                  <a:gd name="T9" fmla="*/ 102 h 120"/>
                  <a:gd name="T10" fmla="*/ 29 w 50"/>
                  <a:gd name="T11" fmla="*/ 120 h 120"/>
                  <a:gd name="T12" fmla="*/ 17 w 50"/>
                  <a:gd name="T13" fmla="*/ 120 h 120"/>
                  <a:gd name="T14" fmla="*/ 11 w 50"/>
                  <a:gd name="T15" fmla="*/ 105 h 120"/>
                  <a:gd name="T16" fmla="*/ 7 w 50"/>
                  <a:gd name="T17" fmla="*/ 79 h 120"/>
                  <a:gd name="T18" fmla="*/ 3 w 50"/>
                  <a:gd name="T19" fmla="*/ 42 h 120"/>
                  <a:gd name="T20" fmla="*/ 0 w 50"/>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20"/>
                  <a:gd name="T35" fmla="*/ 50 w 50"/>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20">
                    <a:moveTo>
                      <a:pt x="0" y="0"/>
                    </a:moveTo>
                    <a:lnTo>
                      <a:pt x="50" y="0"/>
                    </a:lnTo>
                    <a:lnTo>
                      <a:pt x="48" y="41"/>
                    </a:lnTo>
                    <a:lnTo>
                      <a:pt x="46" y="75"/>
                    </a:lnTo>
                    <a:lnTo>
                      <a:pt x="39" y="102"/>
                    </a:lnTo>
                    <a:lnTo>
                      <a:pt x="29" y="120"/>
                    </a:lnTo>
                    <a:lnTo>
                      <a:pt x="17" y="120"/>
                    </a:lnTo>
                    <a:lnTo>
                      <a:pt x="11" y="105"/>
                    </a:lnTo>
                    <a:lnTo>
                      <a:pt x="7" y="79"/>
                    </a:lnTo>
                    <a:lnTo>
                      <a:pt x="3" y="42"/>
                    </a:lnTo>
                    <a:lnTo>
                      <a:pt x="0" y="0"/>
                    </a:lnTo>
                    <a:close/>
                  </a:path>
                </a:pathLst>
              </a:custGeom>
              <a:solidFill>
                <a:srgbClr val="1EDDFF"/>
              </a:solidFill>
              <a:ln w="9525">
                <a:noFill/>
                <a:round/>
                <a:headEnd/>
                <a:tailEnd/>
              </a:ln>
            </p:spPr>
            <p:txBody>
              <a:bodyPr/>
              <a:lstStyle/>
              <a:p>
                <a:endParaRPr lang="en-US"/>
              </a:p>
            </p:txBody>
          </p:sp>
          <p:sp>
            <p:nvSpPr>
              <p:cNvPr id="306" name="Freeform 209"/>
              <p:cNvSpPr>
                <a:spLocks/>
              </p:cNvSpPr>
              <p:nvPr/>
            </p:nvSpPr>
            <p:spPr bwMode="auto">
              <a:xfrm>
                <a:off x="3714" y="3445"/>
                <a:ext cx="4" cy="2"/>
              </a:xfrm>
              <a:custGeom>
                <a:avLst/>
                <a:gdLst>
                  <a:gd name="T0" fmla="*/ 0 w 12"/>
                  <a:gd name="T1" fmla="*/ 0 h 5"/>
                  <a:gd name="T2" fmla="*/ 12 w 12"/>
                  <a:gd name="T3" fmla="*/ 0 h 5"/>
                  <a:gd name="T4" fmla="*/ 12 w 12"/>
                  <a:gd name="T5" fmla="*/ 1 h 5"/>
                  <a:gd name="T6" fmla="*/ 12 w 12"/>
                  <a:gd name="T7" fmla="*/ 3 h 5"/>
                  <a:gd name="T8" fmla="*/ 12 w 12"/>
                  <a:gd name="T9" fmla="*/ 3 h 5"/>
                  <a:gd name="T10" fmla="*/ 12 w 12"/>
                  <a:gd name="T11" fmla="*/ 3 h 5"/>
                  <a:gd name="T12" fmla="*/ 8 w 12"/>
                  <a:gd name="T13" fmla="*/ 5 h 5"/>
                  <a:gd name="T14" fmla="*/ 5 w 12"/>
                  <a:gd name="T15" fmla="*/ 5 h 5"/>
                  <a:gd name="T16" fmla="*/ 3 w 12"/>
                  <a:gd name="T17" fmla="*/ 4 h 5"/>
                  <a:gd name="T18" fmla="*/ 0 w 1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5"/>
                  <a:gd name="T32" fmla="*/ 12 w 1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5">
                    <a:moveTo>
                      <a:pt x="0" y="0"/>
                    </a:moveTo>
                    <a:lnTo>
                      <a:pt x="12" y="0"/>
                    </a:lnTo>
                    <a:lnTo>
                      <a:pt x="12" y="1"/>
                    </a:lnTo>
                    <a:lnTo>
                      <a:pt x="12" y="3"/>
                    </a:lnTo>
                    <a:lnTo>
                      <a:pt x="8" y="5"/>
                    </a:lnTo>
                    <a:lnTo>
                      <a:pt x="5" y="5"/>
                    </a:lnTo>
                    <a:lnTo>
                      <a:pt x="3" y="4"/>
                    </a:lnTo>
                    <a:lnTo>
                      <a:pt x="0" y="0"/>
                    </a:lnTo>
                    <a:close/>
                  </a:path>
                </a:pathLst>
              </a:custGeom>
              <a:solidFill>
                <a:srgbClr val="1EDDFF"/>
              </a:solidFill>
              <a:ln w="9525">
                <a:noFill/>
                <a:round/>
                <a:headEnd/>
                <a:tailEnd/>
              </a:ln>
            </p:spPr>
            <p:txBody>
              <a:bodyPr/>
              <a:lstStyle/>
              <a:p>
                <a:endParaRPr lang="en-US"/>
              </a:p>
            </p:txBody>
          </p:sp>
          <p:sp>
            <p:nvSpPr>
              <p:cNvPr id="307" name="Freeform 210"/>
              <p:cNvSpPr>
                <a:spLocks/>
              </p:cNvSpPr>
              <p:nvPr/>
            </p:nvSpPr>
            <p:spPr bwMode="auto">
              <a:xfrm>
                <a:off x="3504" y="3019"/>
                <a:ext cx="10" cy="85"/>
              </a:xfrm>
              <a:custGeom>
                <a:avLst/>
                <a:gdLst>
                  <a:gd name="T0" fmla="*/ 31 w 31"/>
                  <a:gd name="T1" fmla="*/ 0 h 255"/>
                  <a:gd name="T2" fmla="*/ 25 w 31"/>
                  <a:gd name="T3" fmla="*/ 60 h 255"/>
                  <a:gd name="T4" fmla="*/ 26 w 31"/>
                  <a:gd name="T5" fmla="*/ 126 h 255"/>
                  <a:gd name="T6" fmla="*/ 29 w 31"/>
                  <a:gd name="T7" fmla="*/ 193 h 255"/>
                  <a:gd name="T8" fmla="*/ 31 w 31"/>
                  <a:gd name="T9" fmla="*/ 255 h 255"/>
                  <a:gd name="T10" fmla="*/ 0 w 31"/>
                  <a:gd name="T11" fmla="*/ 255 h 255"/>
                  <a:gd name="T12" fmla="*/ 12 w 31"/>
                  <a:gd name="T13" fmla="*/ 0 h 255"/>
                  <a:gd name="T14" fmla="*/ 31 w 31"/>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55"/>
                  <a:gd name="T26" fmla="*/ 31 w 31"/>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55">
                    <a:moveTo>
                      <a:pt x="31" y="0"/>
                    </a:moveTo>
                    <a:lnTo>
                      <a:pt x="25" y="60"/>
                    </a:lnTo>
                    <a:lnTo>
                      <a:pt x="26" y="126"/>
                    </a:lnTo>
                    <a:lnTo>
                      <a:pt x="29" y="193"/>
                    </a:lnTo>
                    <a:lnTo>
                      <a:pt x="31" y="255"/>
                    </a:lnTo>
                    <a:lnTo>
                      <a:pt x="0" y="255"/>
                    </a:lnTo>
                    <a:lnTo>
                      <a:pt x="12" y="0"/>
                    </a:lnTo>
                    <a:lnTo>
                      <a:pt x="31" y="0"/>
                    </a:lnTo>
                    <a:close/>
                  </a:path>
                </a:pathLst>
              </a:custGeom>
              <a:solidFill>
                <a:srgbClr val="66CCF9"/>
              </a:solidFill>
              <a:ln w="9525">
                <a:noFill/>
                <a:round/>
                <a:headEnd/>
                <a:tailEnd/>
              </a:ln>
            </p:spPr>
            <p:txBody>
              <a:bodyPr/>
              <a:lstStyle/>
              <a:p>
                <a:endParaRPr lang="en-US"/>
              </a:p>
            </p:txBody>
          </p:sp>
          <p:sp>
            <p:nvSpPr>
              <p:cNvPr id="308" name="Freeform 211"/>
              <p:cNvSpPr>
                <a:spLocks/>
              </p:cNvSpPr>
              <p:nvPr/>
            </p:nvSpPr>
            <p:spPr bwMode="auto">
              <a:xfrm>
                <a:off x="3478" y="3034"/>
                <a:ext cx="21" cy="47"/>
              </a:xfrm>
              <a:custGeom>
                <a:avLst/>
                <a:gdLst>
                  <a:gd name="T0" fmla="*/ 62 w 62"/>
                  <a:gd name="T1" fmla="*/ 140 h 140"/>
                  <a:gd name="T2" fmla="*/ 0 w 62"/>
                  <a:gd name="T3" fmla="*/ 135 h 140"/>
                  <a:gd name="T4" fmla="*/ 2 w 62"/>
                  <a:gd name="T5" fmla="*/ 4 h 140"/>
                  <a:gd name="T6" fmla="*/ 10 w 62"/>
                  <a:gd name="T7" fmla="*/ 4 h 140"/>
                  <a:gd name="T8" fmla="*/ 17 w 62"/>
                  <a:gd name="T9" fmla="*/ 4 h 140"/>
                  <a:gd name="T10" fmla="*/ 24 w 62"/>
                  <a:gd name="T11" fmla="*/ 2 h 140"/>
                  <a:gd name="T12" fmla="*/ 31 w 62"/>
                  <a:gd name="T13" fmla="*/ 1 h 140"/>
                  <a:gd name="T14" fmla="*/ 37 w 62"/>
                  <a:gd name="T15" fmla="*/ 0 h 140"/>
                  <a:gd name="T16" fmla="*/ 45 w 62"/>
                  <a:gd name="T17" fmla="*/ 0 h 140"/>
                  <a:gd name="T18" fmla="*/ 52 w 62"/>
                  <a:gd name="T19" fmla="*/ 2 h 140"/>
                  <a:gd name="T20" fmla="*/ 59 w 62"/>
                  <a:gd name="T21" fmla="*/ 6 h 140"/>
                  <a:gd name="T22" fmla="*/ 62 w 62"/>
                  <a:gd name="T23" fmla="*/ 140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140"/>
                  <a:gd name="T38" fmla="*/ 62 w 62"/>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140">
                    <a:moveTo>
                      <a:pt x="62" y="140"/>
                    </a:moveTo>
                    <a:lnTo>
                      <a:pt x="0" y="135"/>
                    </a:lnTo>
                    <a:lnTo>
                      <a:pt x="2" y="4"/>
                    </a:lnTo>
                    <a:lnTo>
                      <a:pt x="10" y="4"/>
                    </a:lnTo>
                    <a:lnTo>
                      <a:pt x="17" y="4"/>
                    </a:lnTo>
                    <a:lnTo>
                      <a:pt x="24" y="2"/>
                    </a:lnTo>
                    <a:lnTo>
                      <a:pt x="31" y="1"/>
                    </a:lnTo>
                    <a:lnTo>
                      <a:pt x="37" y="0"/>
                    </a:lnTo>
                    <a:lnTo>
                      <a:pt x="45" y="0"/>
                    </a:lnTo>
                    <a:lnTo>
                      <a:pt x="52" y="2"/>
                    </a:lnTo>
                    <a:lnTo>
                      <a:pt x="59" y="6"/>
                    </a:lnTo>
                    <a:lnTo>
                      <a:pt x="62" y="140"/>
                    </a:lnTo>
                    <a:close/>
                  </a:path>
                </a:pathLst>
              </a:custGeom>
              <a:solidFill>
                <a:srgbClr val="91A3E0"/>
              </a:solidFill>
              <a:ln w="9525">
                <a:noFill/>
                <a:round/>
                <a:headEnd/>
                <a:tailEnd/>
              </a:ln>
            </p:spPr>
            <p:txBody>
              <a:bodyPr/>
              <a:lstStyle/>
              <a:p>
                <a:endParaRPr lang="en-US"/>
              </a:p>
            </p:txBody>
          </p:sp>
          <p:sp>
            <p:nvSpPr>
              <p:cNvPr id="309" name="Freeform 212"/>
              <p:cNvSpPr>
                <a:spLocks/>
              </p:cNvSpPr>
              <p:nvPr/>
            </p:nvSpPr>
            <p:spPr bwMode="auto">
              <a:xfrm>
                <a:off x="3588" y="3050"/>
                <a:ext cx="13" cy="12"/>
              </a:xfrm>
              <a:custGeom>
                <a:avLst/>
                <a:gdLst>
                  <a:gd name="T0" fmla="*/ 38 w 38"/>
                  <a:gd name="T1" fmla="*/ 11 h 37"/>
                  <a:gd name="T2" fmla="*/ 38 w 38"/>
                  <a:gd name="T3" fmla="*/ 23 h 37"/>
                  <a:gd name="T4" fmla="*/ 31 w 38"/>
                  <a:gd name="T5" fmla="*/ 32 h 37"/>
                  <a:gd name="T6" fmla="*/ 22 w 38"/>
                  <a:gd name="T7" fmla="*/ 37 h 37"/>
                  <a:gd name="T8" fmla="*/ 9 w 38"/>
                  <a:gd name="T9" fmla="*/ 37 h 37"/>
                  <a:gd name="T10" fmla="*/ 0 w 38"/>
                  <a:gd name="T11" fmla="*/ 28 h 37"/>
                  <a:gd name="T12" fmla="*/ 1 w 38"/>
                  <a:gd name="T13" fmla="*/ 18 h 37"/>
                  <a:gd name="T14" fmla="*/ 8 w 38"/>
                  <a:gd name="T15" fmla="*/ 7 h 37"/>
                  <a:gd name="T16" fmla="*/ 17 w 38"/>
                  <a:gd name="T17" fmla="*/ 0 h 37"/>
                  <a:gd name="T18" fmla="*/ 23 w 38"/>
                  <a:gd name="T19" fmla="*/ 0 h 37"/>
                  <a:gd name="T20" fmla="*/ 29 w 38"/>
                  <a:gd name="T21" fmla="*/ 2 h 37"/>
                  <a:gd name="T22" fmla="*/ 32 w 38"/>
                  <a:gd name="T23" fmla="*/ 6 h 37"/>
                  <a:gd name="T24" fmla="*/ 38 w 38"/>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7"/>
                  <a:gd name="T41" fmla="*/ 38 w 3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7">
                    <a:moveTo>
                      <a:pt x="38" y="11"/>
                    </a:moveTo>
                    <a:lnTo>
                      <a:pt x="38" y="23"/>
                    </a:lnTo>
                    <a:lnTo>
                      <a:pt x="31" y="32"/>
                    </a:lnTo>
                    <a:lnTo>
                      <a:pt x="22" y="37"/>
                    </a:lnTo>
                    <a:lnTo>
                      <a:pt x="9" y="37"/>
                    </a:lnTo>
                    <a:lnTo>
                      <a:pt x="0" y="28"/>
                    </a:lnTo>
                    <a:lnTo>
                      <a:pt x="1" y="18"/>
                    </a:lnTo>
                    <a:lnTo>
                      <a:pt x="8" y="7"/>
                    </a:lnTo>
                    <a:lnTo>
                      <a:pt x="17" y="0"/>
                    </a:lnTo>
                    <a:lnTo>
                      <a:pt x="23" y="0"/>
                    </a:lnTo>
                    <a:lnTo>
                      <a:pt x="29" y="2"/>
                    </a:lnTo>
                    <a:lnTo>
                      <a:pt x="32" y="6"/>
                    </a:lnTo>
                    <a:lnTo>
                      <a:pt x="38" y="11"/>
                    </a:lnTo>
                    <a:close/>
                  </a:path>
                </a:pathLst>
              </a:custGeom>
              <a:solidFill>
                <a:srgbClr val="000000"/>
              </a:solidFill>
              <a:ln w="9525">
                <a:noFill/>
                <a:round/>
                <a:headEnd/>
                <a:tailEnd/>
              </a:ln>
            </p:spPr>
            <p:txBody>
              <a:bodyPr/>
              <a:lstStyle/>
              <a:p>
                <a:endParaRPr lang="en-US"/>
              </a:p>
            </p:txBody>
          </p:sp>
          <p:sp>
            <p:nvSpPr>
              <p:cNvPr id="310" name="Freeform 213"/>
              <p:cNvSpPr>
                <a:spLocks/>
              </p:cNvSpPr>
              <p:nvPr/>
            </p:nvSpPr>
            <p:spPr bwMode="auto">
              <a:xfrm>
                <a:off x="3690" y="3053"/>
                <a:ext cx="9" cy="11"/>
              </a:xfrm>
              <a:custGeom>
                <a:avLst/>
                <a:gdLst>
                  <a:gd name="T0" fmla="*/ 29 w 29"/>
                  <a:gd name="T1" fmla="*/ 6 h 32"/>
                  <a:gd name="T2" fmla="*/ 29 w 29"/>
                  <a:gd name="T3" fmla="*/ 13 h 32"/>
                  <a:gd name="T4" fmla="*/ 28 w 29"/>
                  <a:gd name="T5" fmla="*/ 21 h 32"/>
                  <a:gd name="T6" fmla="*/ 24 w 29"/>
                  <a:gd name="T7" fmla="*/ 27 h 32"/>
                  <a:gd name="T8" fmla="*/ 19 w 29"/>
                  <a:gd name="T9" fmla="*/ 32 h 32"/>
                  <a:gd name="T10" fmla="*/ 14 w 29"/>
                  <a:gd name="T11" fmla="*/ 31 h 32"/>
                  <a:gd name="T12" fmla="*/ 9 w 29"/>
                  <a:gd name="T13" fmla="*/ 31 h 32"/>
                  <a:gd name="T14" fmla="*/ 3 w 29"/>
                  <a:gd name="T15" fmla="*/ 31 h 32"/>
                  <a:gd name="T16" fmla="*/ 0 w 29"/>
                  <a:gd name="T17" fmla="*/ 27 h 32"/>
                  <a:gd name="T18" fmla="*/ 0 w 29"/>
                  <a:gd name="T19" fmla="*/ 18 h 32"/>
                  <a:gd name="T20" fmla="*/ 2 w 29"/>
                  <a:gd name="T21" fmla="*/ 12 h 32"/>
                  <a:gd name="T22" fmla="*/ 6 w 29"/>
                  <a:gd name="T23" fmla="*/ 5 h 32"/>
                  <a:gd name="T24" fmla="*/ 11 w 29"/>
                  <a:gd name="T25" fmla="*/ 1 h 32"/>
                  <a:gd name="T26" fmla="*/ 16 w 29"/>
                  <a:gd name="T27" fmla="*/ 1 h 32"/>
                  <a:gd name="T28" fmla="*/ 23 w 29"/>
                  <a:gd name="T29" fmla="*/ 0 h 32"/>
                  <a:gd name="T30" fmla="*/ 27 w 29"/>
                  <a:gd name="T31" fmla="*/ 1 h 32"/>
                  <a:gd name="T32" fmla="*/ 29 w 29"/>
                  <a:gd name="T33" fmla="*/ 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2"/>
                  <a:gd name="T53" fmla="*/ 29 w 29"/>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2">
                    <a:moveTo>
                      <a:pt x="29" y="6"/>
                    </a:moveTo>
                    <a:lnTo>
                      <a:pt x="29" y="13"/>
                    </a:lnTo>
                    <a:lnTo>
                      <a:pt x="28" y="21"/>
                    </a:lnTo>
                    <a:lnTo>
                      <a:pt x="24" y="27"/>
                    </a:lnTo>
                    <a:lnTo>
                      <a:pt x="19" y="32"/>
                    </a:lnTo>
                    <a:lnTo>
                      <a:pt x="14" y="31"/>
                    </a:lnTo>
                    <a:lnTo>
                      <a:pt x="9" y="31"/>
                    </a:lnTo>
                    <a:lnTo>
                      <a:pt x="3" y="31"/>
                    </a:lnTo>
                    <a:lnTo>
                      <a:pt x="0" y="27"/>
                    </a:lnTo>
                    <a:lnTo>
                      <a:pt x="0" y="18"/>
                    </a:lnTo>
                    <a:lnTo>
                      <a:pt x="2" y="12"/>
                    </a:lnTo>
                    <a:lnTo>
                      <a:pt x="6" y="5"/>
                    </a:lnTo>
                    <a:lnTo>
                      <a:pt x="11" y="1"/>
                    </a:lnTo>
                    <a:lnTo>
                      <a:pt x="16" y="1"/>
                    </a:lnTo>
                    <a:lnTo>
                      <a:pt x="23" y="0"/>
                    </a:lnTo>
                    <a:lnTo>
                      <a:pt x="27" y="1"/>
                    </a:lnTo>
                    <a:lnTo>
                      <a:pt x="29" y="6"/>
                    </a:lnTo>
                    <a:close/>
                  </a:path>
                </a:pathLst>
              </a:custGeom>
              <a:solidFill>
                <a:srgbClr val="000000"/>
              </a:solidFill>
              <a:ln w="9525">
                <a:noFill/>
                <a:round/>
                <a:headEnd/>
                <a:tailEnd/>
              </a:ln>
            </p:spPr>
            <p:txBody>
              <a:bodyPr/>
              <a:lstStyle/>
              <a:p>
                <a:endParaRPr lang="en-US"/>
              </a:p>
            </p:txBody>
          </p:sp>
          <p:sp>
            <p:nvSpPr>
              <p:cNvPr id="311" name="Freeform 214"/>
              <p:cNvSpPr>
                <a:spLocks/>
              </p:cNvSpPr>
              <p:nvPr/>
            </p:nvSpPr>
            <p:spPr bwMode="auto">
              <a:xfrm>
                <a:off x="3625" y="3109"/>
                <a:ext cx="45" cy="10"/>
              </a:xfrm>
              <a:custGeom>
                <a:avLst/>
                <a:gdLst>
                  <a:gd name="T0" fmla="*/ 134 w 134"/>
                  <a:gd name="T1" fmla="*/ 17 h 28"/>
                  <a:gd name="T2" fmla="*/ 120 w 134"/>
                  <a:gd name="T3" fmla="*/ 18 h 28"/>
                  <a:gd name="T4" fmla="*/ 104 w 134"/>
                  <a:gd name="T5" fmla="*/ 21 h 28"/>
                  <a:gd name="T6" fmla="*/ 87 w 134"/>
                  <a:gd name="T7" fmla="*/ 24 h 28"/>
                  <a:gd name="T8" fmla="*/ 72 w 134"/>
                  <a:gd name="T9" fmla="*/ 25 h 28"/>
                  <a:gd name="T10" fmla="*/ 54 w 134"/>
                  <a:gd name="T11" fmla="*/ 26 h 28"/>
                  <a:gd name="T12" fmla="*/ 37 w 134"/>
                  <a:gd name="T13" fmla="*/ 28 h 28"/>
                  <a:gd name="T14" fmla="*/ 19 w 134"/>
                  <a:gd name="T15" fmla="*/ 28 h 28"/>
                  <a:gd name="T16" fmla="*/ 0 w 134"/>
                  <a:gd name="T17" fmla="*/ 26 h 28"/>
                  <a:gd name="T18" fmla="*/ 13 w 134"/>
                  <a:gd name="T19" fmla="*/ 15 h 28"/>
                  <a:gd name="T20" fmla="*/ 28 w 134"/>
                  <a:gd name="T21" fmla="*/ 7 h 28"/>
                  <a:gd name="T22" fmla="*/ 45 w 134"/>
                  <a:gd name="T23" fmla="*/ 3 h 28"/>
                  <a:gd name="T24" fmla="*/ 61 w 134"/>
                  <a:gd name="T25" fmla="*/ 0 h 28"/>
                  <a:gd name="T26" fmla="*/ 80 w 134"/>
                  <a:gd name="T27" fmla="*/ 2 h 28"/>
                  <a:gd name="T28" fmla="*/ 99 w 134"/>
                  <a:gd name="T29" fmla="*/ 3 h 28"/>
                  <a:gd name="T30" fmla="*/ 117 w 134"/>
                  <a:gd name="T31" fmla="*/ 5 h 28"/>
                  <a:gd name="T32" fmla="*/ 134 w 134"/>
                  <a:gd name="T33" fmla="*/ 7 h 28"/>
                  <a:gd name="T34" fmla="*/ 134 w 134"/>
                  <a:gd name="T35" fmla="*/ 1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8"/>
                  <a:gd name="T56" fmla="*/ 134 w 13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8">
                    <a:moveTo>
                      <a:pt x="134" y="17"/>
                    </a:moveTo>
                    <a:lnTo>
                      <a:pt x="120" y="18"/>
                    </a:lnTo>
                    <a:lnTo>
                      <a:pt x="104" y="21"/>
                    </a:lnTo>
                    <a:lnTo>
                      <a:pt x="87" y="24"/>
                    </a:lnTo>
                    <a:lnTo>
                      <a:pt x="72" y="25"/>
                    </a:lnTo>
                    <a:lnTo>
                      <a:pt x="54" y="26"/>
                    </a:lnTo>
                    <a:lnTo>
                      <a:pt x="37" y="28"/>
                    </a:lnTo>
                    <a:lnTo>
                      <a:pt x="19" y="28"/>
                    </a:lnTo>
                    <a:lnTo>
                      <a:pt x="0" y="26"/>
                    </a:lnTo>
                    <a:lnTo>
                      <a:pt x="13" y="15"/>
                    </a:lnTo>
                    <a:lnTo>
                      <a:pt x="28" y="7"/>
                    </a:lnTo>
                    <a:lnTo>
                      <a:pt x="45" y="3"/>
                    </a:lnTo>
                    <a:lnTo>
                      <a:pt x="61" y="0"/>
                    </a:lnTo>
                    <a:lnTo>
                      <a:pt x="80" y="2"/>
                    </a:lnTo>
                    <a:lnTo>
                      <a:pt x="99" y="3"/>
                    </a:lnTo>
                    <a:lnTo>
                      <a:pt x="117" y="5"/>
                    </a:lnTo>
                    <a:lnTo>
                      <a:pt x="134" y="7"/>
                    </a:lnTo>
                    <a:lnTo>
                      <a:pt x="134" y="17"/>
                    </a:lnTo>
                    <a:close/>
                  </a:path>
                </a:pathLst>
              </a:custGeom>
              <a:solidFill>
                <a:srgbClr val="9E9E9E"/>
              </a:solidFill>
              <a:ln w="9525">
                <a:noFill/>
                <a:round/>
                <a:headEnd/>
                <a:tailEnd/>
              </a:ln>
            </p:spPr>
            <p:txBody>
              <a:bodyPr/>
              <a:lstStyle/>
              <a:p>
                <a:endParaRPr lang="en-US"/>
              </a:p>
            </p:txBody>
          </p:sp>
          <p:sp>
            <p:nvSpPr>
              <p:cNvPr id="312" name="Freeform 215"/>
              <p:cNvSpPr>
                <a:spLocks/>
              </p:cNvSpPr>
              <p:nvPr/>
            </p:nvSpPr>
            <p:spPr bwMode="auto">
              <a:xfrm>
                <a:off x="3678" y="3110"/>
                <a:ext cx="16" cy="279"/>
              </a:xfrm>
              <a:custGeom>
                <a:avLst/>
                <a:gdLst>
                  <a:gd name="T0" fmla="*/ 22 w 48"/>
                  <a:gd name="T1" fmla="*/ 17 h 835"/>
                  <a:gd name="T2" fmla="*/ 30 w 48"/>
                  <a:gd name="T3" fmla="*/ 223 h 835"/>
                  <a:gd name="T4" fmla="*/ 39 w 48"/>
                  <a:gd name="T5" fmla="*/ 434 h 835"/>
                  <a:gd name="T6" fmla="*/ 45 w 48"/>
                  <a:gd name="T7" fmla="*/ 641 h 835"/>
                  <a:gd name="T8" fmla="*/ 48 w 48"/>
                  <a:gd name="T9" fmla="*/ 835 h 835"/>
                  <a:gd name="T10" fmla="*/ 34 w 48"/>
                  <a:gd name="T11" fmla="*/ 835 h 835"/>
                  <a:gd name="T12" fmla="*/ 28 w 48"/>
                  <a:gd name="T13" fmla="*/ 826 h 835"/>
                  <a:gd name="T14" fmla="*/ 27 w 48"/>
                  <a:gd name="T15" fmla="*/ 815 h 835"/>
                  <a:gd name="T16" fmla="*/ 23 w 48"/>
                  <a:gd name="T17" fmla="*/ 804 h 835"/>
                  <a:gd name="T18" fmla="*/ 23 w 48"/>
                  <a:gd name="T19" fmla="*/ 602 h 835"/>
                  <a:gd name="T20" fmla="*/ 21 w 48"/>
                  <a:gd name="T21" fmla="*/ 400 h 835"/>
                  <a:gd name="T22" fmla="*/ 13 w 48"/>
                  <a:gd name="T23" fmla="*/ 201 h 835"/>
                  <a:gd name="T24" fmla="*/ 0 w 48"/>
                  <a:gd name="T25" fmla="*/ 0 h 835"/>
                  <a:gd name="T26" fmla="*/ 22 w 48"/>
                  <a:gd name="T27" fmla="*/ 17 h 8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835"/>
                  <a:gd name="T44" fmla="*/ 48 w 48"/>
                  <a:gd name="T45" fmla="*/ 835 h 8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835">
                    <a:moveTo>
                      <a:pt x="22" y="17"/>
                    </a:moveTo>
                    <a:lnTo>
                      <a:pt x="30" y="223"/>
                    </a:lnTo>
                    <a:lnTo>
                      <a:pt x="39" y="434"/>
                    </a:lnTo>
                    <a:lnTo>
                      <a:pt x="45" y="641"/>
                    </a:lnTo>
                    <a:lnTo>
                      <a:pt x="48" y="835"/>
                    </a:lnTo>
                    <a:lnTo>
                      <a:pt x="34" y="835"/>
                    </a:lnTo>
                    <a:lnTo>
                      <a:pt x="28" y="826"/>
                    </a:lnTo>
                    <a:lnTo>
                      <a:pt x="27" y="815"/>
                    </a:lnTo>
                    <a:lnTo>
                      <a:pt x="23" y="804"/>
                    </a:lnTo>
                    <a:lnTo>
                      <a:pt x="23" y="602"/>
                    </a:lnTo>
                    <a:lnTo>
                      <a:pt x="21" y="400"/>
                    </a:lnTo>
                    <a:lnTo>
                      <a:pt x="13" y="201"/>
                    </a:lnTo>
                    <a:lnTo>
                      <a:pt x="0" y="0"/>
                    </a:lnTo>
                    <a:lnTo>
                      <a:pt x="22" y="17"/>
                    </a:lnTo>
                    <a:close/>
                  </a:path>
                </a:pathLst>
              </a:custGeom>
              <a:solidFill>
                <a:srgbClr val="91A3E0"/>
              </a:solidFill>
              <a:ln w="9525">
                <a:noFill/>
                <a:round/>
                <a:headEnd/>
                <a:tailEnd/>
              </a:ln>
            </p:spPr>
            <p:txBody>
              <a:bodyPr/>
              <a:lstStyle/>
              <a:p>
                <a:endParaRPr lang="en-US"/>
              </a:p>
            </p:txBody>
          </p:sp>
          <p:sp>
            <p:nvSpPr>
              <p:cNvPr id="313" name="Freeform 216"/>
              <p:cNvSpPr>
                <a:spLocks/>
              </p:cNvSpPr>
              <p:nvPr/>
            </p:nvSpPr>
            <p:spPr bwMode="auto">
              <a:xfrm>
                <a:off x="3557" y="3111"/>
                <a:ext cx="33" cy="25"/>
              </a:xfrm>
              <a:custGeom>
                <a:avLst/>
                <a:gdLst>
                  <a:gd name="T0" fmla="*/ 99 w 99"/>
                  <a:gd name="T1" fmla="*/ 56 h 77"/>
                  <a:gd name="T2" fmla="*/ 99 w 99"/>
                  <a:gd name="T3" fmla="*/ 77 h 77"/>
                  <a:gd name="T4" fmla="*/ 0 w 99"/>
                  <a:gd name="T5" fmla="*/ 75 h 77"/>
                  <a:gd name="T6" fmla="*/ 0 w 99"/>
                  <a:gd name="T7" fmla="*/ 40 h 77"/>
                  <a:gd name="T8" fmla="*/ 10 w 99"/>
                  <a:gd name="T9" fmla="*/ 17 h 77"/>
                  <a:gd name="T10" fmla="*/ 27 w 99"/>
                  <a:gd name="T11" fmla="*/ 4 h 77"/>
                  <a:gd name="T12" fmla="*/ 48 w 99"/>
                  <a:gd name="T13" fmla="*/ 0 h 77"/>
                  <a:gd name="T14" fmla="*/ 68 w 99"/>
                  <a:gd name="T15" fmla="*/ 4 h 77"/>
                  <a:gd name="T16" fmla="*/ 87 w 99"/>
                  <a:gd name="T17" fmla="*/ 16 h 77"/>
                  <a:gd name="T18" fmla="*/ 98 w 99"/>
                  <a:gd name="T19" fmla="*/ 33 h 77"/>
                  <a:gd name="T20" fmla="*/ 99 w 99"/>
                  <a:gd name="T21" fmla="*/ 5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77"/>
                  <a:gd name="T35" fmla="*/ 99 w 99"/>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77">
                    <a:moveTo>
                      <a:pt x="99" y="56"/>
                    </a:moveTo>
                    <a:lnTo>
                      <a:pt x="99" y="77"/>
                    </a:lnTo>
                    <a:lnTo>
                      <a:pt x="0" y="75"/>
                    </a:lnTo>
                    <a:lnTo>
                      <a:pt x="0" y="40"/>
                    </a:lnTo>
                    <a:lnTo>
                      <a:pt x="10" y="17"/>
                    </a:lnTo>
                    <a:lnTo>
                      <a:pt x="27" y="4"/>
                    </a:lnTo>
                    <a:lnTo>
                      <a:pt x="48" y="0"/>
                    </a:lnTo>
                    <a:lnTo>
                      <a:pt x="68" y="4"/>
                    </a:lnTo>
                    <a:lnTo>
                      <a:pt x="87" y="16"/>
                    </a:lnTo>
                    <a:lnTo>
                      <a:pt x="98" y="33"/>
                    </a:lnTo>
                    <a:lnTo>
                      <a:pt x="99" y="56"/>
                    </a:lnTo>
                    <a:close/>
                  </a:path>
                </a:pathLst>
              </a:custGeom>
              <a:solidFill>
                <a:srgbClr val="9E9E9E"/>
              </a:solidFill>
              <a:ln w="9525">
                <a:noFill/>
                <a:round/>
                <a:headEnd/>
                <a:tailEnd/>
              </a:ln>
            </p:spPr>
            <p:txBody>
              <a:bodyPr/>
              <a:lstStyle/>
              <a:p>
                <a:endParaRPr lang="en-US"/>
              </a:p>
            </p:txBody>
          </p:sp>
          <p:sp>
            <p:nvSpPr>
              <p:cNvPr id="314" name="Freeform 217"/>
              <p:cNvSpPr>
                <a:spLocks/>
              </p:cNvSpPr>
              <p:nvPr/>
            </p:nvSpPr>
            <p:spPr bwMode="auto">
              <a:xfrm>
                <a:off x="3640" y="3124"/>
                <a:ext cx="37" cy="149"/>
              </a:xfrm>
              <a:custGeom>
                <a:avLst/>
                <a:gdLst>
                  <a:gd name="T0" fmla="*/ 94 w 112"/>
                  <a:gd name="T1" fmla="*/ 4 h 446"/>
                  <a:gd name="T2" fmla="*/ 101 w 112"/>
                  <a:gd name="T3" fmla="*/ 110 h 446"/>
                  <a:gd name="T4" fmla="*/ 107 w 112"/>
                  <a:gd name="T5" fmla="*/ 219 h 446"/>
                  <a:gd name="T6" fmla="*/ 111 w 112"/>
                  <a:gd name="T7" fmla="*/ 329 h 446"/>
                  <a:gd name="T8" fmla="*/ 112 w 112"/>
                  <a:gd name="T9" fmla="*/ 442 h 446"/>
                  <a:gd name="T10" fmla="*/ 99 w 112"/>
                  <a:gd name="T11" fmla="*/ 443 h 446"/>
                  <a:gd name="T12" fmla="*/ 86 w 112"/>
                  <a:gd name="T13" fmla="*/ 445 h 446"/>
                  <a:gd name="T14" fmla="*/ 72 w 112"/>
                  <a:gd name="T15" fmla="*/ 446 h 446"/>
                  <a:gd name="T16" fmla="*/ 58 w 112"/>
                  <a:gd name="T17" fmla="*/ 446 h 446"/>
                  <a:gd name="T18" fmla="*/ 44 w 112"/>
                  <a:gd name="T19" fmla="*/ 446 h 446"/>
                  <a:gd name="T20" fmla="*/ 31 w 112"/>
                  <a:gd name="T21" fmla="*/ 442 h 446"/>
                  <a:gd name="T22" fmla="*/ 19 w 112"/>
                  <a:gd name="T23" fmla="*/ 437 h 446"/>
                  <a:gd name="T24" fmla="*/ 10 w 112"/>
                  <a:gd name="T25" fmla="*/ 428 h 446"/>
                  <a:gd name="T26" fmla="*/ 7 w 112"/>
                  <a:gd name="T27" fmla="*/ 386 h 446"/>
                  <a:gd name="T28" fmla="*/ 2 w 112"/>
                  <a:gd name="T29" fmla="*/ 344 h 446"/>
                  <a:gd name="T30" fmla="*/ 0 w 112"/>
                  <a:gd name="T31" fmla="*/ 303 h 446"/>
                  <a:gd name="T32" fmla="*/ 6 w 112"/>
                  <a:gd name="T33" fmla="*/ 269 h 446"/>
                  <a:gd name="T34" fmla="*/ 11 w 112"/>
                  <a:gd name="T35" fmla="*/ 266 h 446"/>
                  <a:gd name="T36" fmla="*/ 15 w 112"/>
                  <a:gd name="T37" fmla="*/ 263 h 446"/>
                  <a:gd name="T38" fmla="*/ 20 w 112"/>
                  <a:gd name="T39" fmla="*/ 263 h 446"/>
                  <a:gd name="T40" fmla="*/ 27 w 112"/>
                  <a:gd name="T41" fmla="*/ 263 h 446"/>
                  <a:gd name="T42" fmla="*/ 32 w 112"/>
                  <a:gd name="T43" fmla="*/ 263 h 446"/>
                  <a:gd name="T44" fmla="*/ 37 w 112"/>
                  <a:gd name="T45" fmla="*/ 263 h 446"/>
                  <a:gd name="T46" fmla="*/ 44 w 112"/>
                  <a:gd name="T47" fmla="*/ 263 h 446"/>
                  <a:gd name="T48" fmla="*/ 49 w 112"/>
                  <a:gd name="T49" fmla="*/ 263 h 446"/>
                  <a:gd name="T50" fmla="*/ 46 w 112"/>
                  <a:gd name="T51" fmla="*/ 201 h 446"/>
                  <a:gd name="T52" fmla="*/ 42 w 112"/>
                  <a:gd name="T53" fmla="*/ 132 h 446"/>
                  <a:gd name="T54" fmla="*/ 41 w 112"/>
                  <a:gd name="T55" fmla="*/ 64 h 446"/>
                  <a:gd name="T56" fmla="*/ 44 w 112"/>
                  <a:gd name="T57" fmla="*/ 4 h 446"/>
                  <a:gd name="T58" fmla="*/ 53 w 112"/>
                  <a:gd name="T59" fmla="*/ 6 h 446"/>
                  <a:gd name="T60" fmla="*/ 59 w 112"/>
                  <a:gd name="T61" fmla="*/ 6 h 446"/>
                  <a:gd name="T62" fmla="*/ 66 w 112"/>
                  <a:gd name="T63" fmla="*/ 4 h 446"/>
                  <a:gd name="T64" fmla="*/ 71 w 112"/>
                  <a:gd name="T65" fmla="*/ 3 h 446"/>
                  <a:gd name="T66" fmla="*/ 75 w 112"/>
                  <a:gd name="T67" fmla="*/ 2 h 446"/>
                  <a:gd name="T68" fmla="*/ 81 w 112"/>
                  <a:gd name="T69" fmla="*/ 0 h 446"/>
                  <a:gd name="T70" fmla="*/ 86 w 112"/>
                  <a:gd name="T71" fmla="*/ 2 h 446"/>
                  <a:gd name="T72" fmla="*/ 94 w 112"/>
                  <a:gd name="T73" fmla="*/ 4 h 4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446"/>
                  <a:gd name="T113" fmla="*/ 112 w 112"/>
                  <a:gd name="T114" fmla="*/ 446 h 4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446">
                    <a:moveTo>
                      <a:pt x="94" y="4"/>
                    </a:moveTo>
                    <a:lnTo>
                      <a:pt x="101" y="110"/>
                    </a:lnTo>
                    <a:lnTo>
                      <a:pt x="107" y="219"/>
                    </a:lnTo>
                    <a:lnTo>
                      <a:pt x="111" y="329"/>
                    </a:lnTo>
                    <a:lnTo>
                      <a:pt x="112" y="442"/>
                    </a:lnTo>
                    <a:lnTo>
                      <a:pt x="99" y="443"/>
                    </a:lnTo>
                    <a:lnTo>
                      <a:pt x="86" y="445"/>
                    </a:lnTo>
                    <a:lnTo>
                      <a:pt x="72" y="446"/>
                    </a:lnTo>
                    <a:lnTo>
                      <a:pt x="58" y="446"/>
                    </a:lnTo>
                    <a:lnTo>
                      <a:pt x="44" y="446"/>
                    </a:lnTo>
                    <a:lnTo>
                      <a:pt x="31" y="442"/>
                    </a:lnTo>
                    <a:lnTo>
                      <a:pt x="19" y="437"/>
                    </a:lnTo>
                    <a:lnTo>
                      <a:pt x="10" y="428"/>
                    </a:lnTo>
                    <a:lnTo>
                      <a:pt x="7" y="386"/>
                    </a:lnTo>
                    <a:lnTo>
                      <a:pt x="2" y="344"/>
                    </a:lnTo>
                    <a:lnTo>
                      <a:pt x="0" y="303"/>
                    </a:lnTo>
                    <a:lnTo>
                      <a:pt x="6" y="269"/>
                    </a:lnTo>
                    <a:lnTo>
                      <a:pt x="11" y="266"/>
                    </a:lnTo>
                    <a:lnTo>
                      <a:pt x="15" y="263"/>
                    </a:lnTo>
                    <a:lnTo>
                      <a:pt x="20" y="263"/>
                    </a:lnTo>
                    <a:lnTo>
                      <a:pt x="27" y="263"/>
                    </a:lnTo>
                    <a:lnTo>
                      <a:pt x="32" y="263"/>
                    </a:lnTo>
                    <a:lnTo>
                      <a:pt x="37" y="263"/>
                    </a:lnTo>
                    <a:lnTo>
                      <a:pt x="44" y="263"/>
                    </a:lnTo>
                    <a:lnTo>
                      <a:pt x="49" y="263"/>
                    </a:lnTo>
                    <a:lnTo>
                      <a:pt x="46" y="201"/>
                    </a:lnTo>
                    <a:lnTo>
                      <a:pt x="42" y="132"/>
                    </a:lnTo>
                    <a:lnTo>
                      <a:pt x="41" y="64"/>
                    </a:lnTo>
                    <a:lnTo>
                      <a:pt x="44" y="4"/>
                    </a:lnTo>
                    <a:lnTo>
                      <a:pt x="53" y="6"/>
                    </a:lnTo>
                    <a:lnTo>
                      <a:pt x="59" y="6"/>
                    </a:lnTo>
                    <a:lnTo>
                      <a:pt x="66" y="4"/>
                    </a:lnTo>
                    <a:lnTo>
                      <a:pt x="71" y="3"/>
                    </a:lnTo>
                    <a:lnTo>
                      <a:pt x="75" y="2"/>
                    </a:lnTo>
                    <a:lnTo>
                      <a:pt x="81" y="0"/>
                    </a:lnTo>
                    <a:lnTo>
                      <a:pt x="86" y="2"/>
                    </a:lnTo>
                    <a:lnTo>
                      <a:pt x="94" y="4"/>
                    </a:lnTo>
                    <a:close/>
                  </a:path>
                </a:pathLst>
              </a:custGeom>
              <a:solidFill>
                <a:srgbClr val="BFBF00"/>
              </a:solidFill>
              <a:ln w="9525">
                <a:noFill/>
                <a:round/>
                <a:headEnd/>
                <a:tailEnd/>
              </a:ln>
            </p:spPr>
            <p:txBody>
              <a:bodyPr/>
              <a:lstStyle/>
              <a:p>
                <a:endParaRPr lang="en-US"/>
              </a:p>
            </p:txBody>
          </p:sp>
          <p:sp>
            <p:nvSpPr>
              <p:cNvPr id="315" name="Freeform 218"/>
              <p:cNvSpPr>
                <a:spLocks/>
              </p:cNvSpPr>
              <p:nvPr/>
            </p:nvSpPr>
            <p:spPr bwMode="auto">
              <a:xfrm>
                <a:off x="3829" y="3134"/>
                <a:ext cx="32" cy="190"/>
              </a:xfrm>
              <a:custGeom>
                <a:avLst/>
                <a:gdLst>
                  <a:gd name="T0" fmla="*/ 77 w 94"/>
                  <a:gd name="T1" fmla="*/ 343 h 569"/>
                  <a:gd name="T2" fmla="*/ 85 w 94"/>
                  <a:gd name="T3" fmla="*/ 395 h 569"/>
                  <a:gd name="T4" fmla="*/ 89 w 94"/>
                  <a:gd name="T5" fmla="*/ 451 h 569"/>
                  <a:gd name="T6" fmla="*/ 91 w 94"/>
                  <a:gd name="T7" fmla="*/ 509 h 569"/>
                  <a:gd name="T8" fmla="*/ 94 w 94"/>
                  <a:gd name="T9" fmla="*/ 565 h 569"/>
                  <a:gd name="T10" fmla="*/ 26 w 94"/>
                  <a:gd name="T11" fmla="*/ 569 h 569"/>
                  <a:gd name="T12" fmla="*/ 12 w 94"/>
                  <a:gd name="T13" fmla="*/ 424 h 569"/>
                  <a:gd name="T14" fmla="*/ 6 w 94"/>
                  <a:gd name="T15" fmla="*/ 286 h 569"/>
                  <a:gd name="T16" fmla="*/ 3 w 94"/>
                  <a:gd name="T17" fmla="*/ 149 h 569"/>
                  <a:gd name="T18" fmla="*/ 0 w 94"/>
                  <a:gd name="T19" fmla="*/ 5 h 569"/>
                  <a:gd name="T20" fmla="*/ 8 w 94"/>
                  <a:gd name="T21" fmla="*/ 3 h 569"/>
                  <a:gd name="T22" fmla="*/ 16 w 94"/>
                  <a:gd name="T23" fmla="*/ 0 h 569"/>
                  <a:gd name="T24" fmla="*/ 25 w 94"/>
                  <a:gd name="T25" fmla="*/ 0 h 569"/>
                  <a:gd name="T26" fmla="*/ 33 w 94"/>
                  <a:gd name="T27" fmla="*/ 0 h 569"/>
                  <a:gd name="T28" fmla="*/ 42 w 94"/>
                  <a:gd name="T29" fmla="*/ 0 h 569"/>
                  <a:gd name="T30" fmla="*/ 51 w 94"/>
                  <a:gd name="T31" fmla="*/ 0 h 569"/>
                  <a:gd name="T32" fmla="*/ 60 w 94"/>
                  <a:gd name="T33" fmla="*/ 0 h 569"/>
                  <a:gd name="T34" fmla="*/ 68 w 94"/>
                  <a:gd name="T35" fmla="*/ 0 h 569"/>
                  <a:gd name="T36" fmla="*/ 72 w 94"/>
                  <a:gd name="T37" fmla="*/ 65 h 569"/>
                  <a:gd name="T38" fmla="*/ 72 w 94"/>
                  <a:gd name="T39" fmla="*/ 119 h 569"/>
                  <a:gd name="T40" fmla="*/ 77 w 94"/>
                  <a:gd name="T41" fmla="*/ 172 h 569"/>
                  <a:gd name="T42" fmla="*/ 91 w 94"/>
                  <a:gd name="T43" fmla="*/ 228 h 569"/>
                  <a:gd name="T44" fmla="*/ 80 w 94"/>
                  <a:gd name="T45" fmla="*/ 240 h 569"/>
                  <a:gd name="T46" fmla="*/ 78 w 94"/>
                  <a:gd name="T47" fmla="*/ 253 h 569"/>
                  <a:gd name="T48" fmla="*/ 81 w 94"/>
                  <a:gd name="T49" fmla="*/ 266 h 569"/>
                  <a:gd name="T50" fmla="*/ 85 w 94"/>
                  <a:gd name="T51" fmla="*/ 281 h 569"/>
                  <a:gd name="T52" fmla="*/ 78 w 94"/>
                  <a:gd name="T53" fmla="*/ 288 h 569"/>
                  <a:gd name="T54" fmla="*/ 72 w 94"/>
                  <a:gd name="T55" fmla="*/ 293 h 569"/>
                  <a:gd name="T56" fmla="*/ 67 w 94"/>
                  <a:gd name="T57" fmla="*/ 297 h 569"/>
                  <a:gd name="T58" fmla="*/ 61 w 94"/>
                  <a:gd name="T59" fmla="*/ 302 h 569"/>
                  <a:gd name="T60" fmla="*/ 56 w 94"/>
                  <a:gd name="T61" fmla="*/ 307 h 569"/>
                  <a:gd name="T62" fmla="*/ 52 w 94"/>
                  <a:gd name="T63" fmla="*/ 312 h 569"/>
                  <a:gd name="T64" fmla="*/ 48 w 94"/>
                  <a:gd name="T65" fmla="*/ 319 h 569"/>
                  <a:gd name="T66" fmla="*/ 46 w 94"/>
                  <a:gd name="T67" fmla="*/ 327 h 569"/>
                  <a:gd name="T68" fmla="*/ 52 w 94"/>
                  <a:gd name="T69" fmla="*/ 333 h 569"/>
                  <a:gd name="T70" fmla="*/ 60 w 94"/>
                  <a:gd name="T71" fmla="*/ 340 h 569"/>
                  <a:gd name="T72" fmla="*/ 68 w 94"/>
                  <a:gd name="T73" fmla="*/ 343 h 569"/>
                  <a:gd name="T74" fmla="*/ 77 w 94"/>
                  <a:gd name="T75" fmla="*/ 343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569"/>
                  <a:gd name="T116" fmla="*/ 94 w 94"/>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569">
                    <a:moveTo>
                      <a:pt x="77" y="343"/>
                    </a:moveTo>
                    <a:lnTo>
                      <a:pt x="85" y="395"/>
                    </a:lnTo>
                    <a:lnTo>
                      <a:pt x="89" y="451"/>
                    </a:lnTo>
                    <a:lnTo>
                      <a:pt x="91" y="509"/>
                    </a:lnTo>
                    <a:lnTo>
                      <a:pt x="94" y="565"/>
                    </a:lnTo>
                    <a:lnTo>
                      <a:pt x="26" y="569"/>
                    </a:lnTo>
                    <a:lnTo>
                      <a:pt x="12" y="424"/>
                    </a:lnTo>
                    <a:lnTo>
                      <a:pt x="6" y="286"/>
                    </a:lnTo>
                    <a:lnTo>
                      <a:pt x="3" y="149"/>
                    </a:lnTo>
                    <a:lnTo>
                      <a:pt x="0" y="5"/>
                    </a:lnTo>
                    <a:lnTo>
                      <a:pt x="8" y="3"/>
                    </a:lnTo>
                    <a:lnTo>
                      <a:pt x="16" y="0"/>
                    </a:lnTo>
                    <a:lnTo>
                      <a:pt x="25" y="0"/>
                    </a:lnTo>
                    <a:lnTo>
                      <a:pt x="33" y="0"/>
                    </a:lnTo>
                    <a:lnTo>
                      <a:pt x="42" y="0"/>
                    </a:lnTo>
                    <a:lnTo>
                      <a:pt x="51" y="0"/>
                    </a:lnTo>
                    <a:lnTo>
                      <a:pt x="60" y="0"/>
                    </a:lnTo>
                    <a:lnTo>
                      <a:pt x="68" y="0"/>
                    </a:lnTo>
                    <a:lnTo>
                      <a:pt x="72" y="65"/>
                    </a:lnTo>
                    <a:lnTo>
                      <a:pt x="72" y="119"/>
                    </a:lnTo>
                    <a:lnTo>
                      <a:pt x="77" y="172"/>
                    </a:lnTo>
                    <a:lnTo>
                      <a:pt x="91" y="228"/>
                    </a:lnTo>
                    <a:lnTo>
                      <a:pt x="80" y="240"/>
                    </a:lnTo>
                    <a:lnTo>
                      <a:pt x="78" y="253"/>
                    </a:lnTo>
                    <a:lnTo>
                      <a:pt x="81" y="266"/>
                    </a:lnTo>
                    <a:lnTo>
                      <a:pt x="85" y="281"/>
                    </a:lnTo>
                    <a:lnTo>
                      <a:pt x="78" y="288"/>
                    </a:lnTo>
                    <a:lnTo>
                      <a:pt x="72" y="293"/>
                    </a:lnTo>
                    <a:lnTo>
                      <a:pt x="67" y="297"/>
                    </a:lnTo>
                    <a:lnTo>
                      <a:pt x="61" y="302"/>
                    </a:lnTo>
                    <a:lnTo>
                      <a:pt x="56" y="307"/>
                    </a:lnTo>
                    <a:lnTo>
                      <a:pt x="52" y="312"/>
                    </a:lnTo>
                    <a:lnTo>
                      <a:pt x="48" y="319"/>
                    </a:lnTo>
                    <a:lnTo>
                      <a:pt x="46" y="327"/>
                    </a:lnTo>
                    <a:lnTo>
                      <a:pt x="52" y="333"/>
                    </a:lnTo>
                    <a:lnTo>
                      <a:pt x="60" y="340"/>
                    </a:lnTo>
                    <a:lnTo>
                      <a:pt x="68" y="343"/>
                    </a:lnTo>
                    <a:lnTo>
                      <a:pt x="77" y="343"/>
                    </a:lnTo>
                    <a:close/>
                  </a:path>
                </a:pathLst>
              </a:custGeom>
              <a:solidFill>
                <a:srgbClr val="91A3E0"/>
              </a:solidFill>
              <a:ln w="9525">
                <a:noFill/>
                <a:round/>
                <a:headEnd/>
                <a:tailEnd/>
              </a:ln>
            </p:spPr>
            <p:txBody>
              <a:bodyPr/>
              <a:lstStyle/>
              <a:p>
                <a:endParaRPr lang="en-US"/>
              </a:p>
            </p:txBody>
          </p:sp>
          <p:sp>
            <p:nvSpPr>
              <p:cNvPr id="316" name="Freeform 219"/>
              <p:cNvSpPr>
                <a:spLocks/>
              </p:cNvSpPr>
              <p:nvPr/>
            </p:nvSpPr>
            <p:spPr bwMode="auto">
              <a:xfrm>
                <a:off x="3547" y="3143"/>
                <a:ext cx="54" cy="23"/>
              </a:xfrm>
              <a:custGeom>
                <a:avLst/>
                <a:gdLst>
                  <a:gd name="T0" fmla="*/ 0 w 162"/>
                  <a:gd name="T1" fmla="*/ 0 h 70"/>
                  <a:gd name="T2" fmla="*/ 162 w 162"/>
                  <a:gd name="T3" fmla="*/ 3 h 70"/>
                  <a:gd name="T4" fmla="*/ 159 w 162"/>
                  <a:gd name="T5" fmla="*/ 60 h 70"/>
                  <a:gd name="T6" fmla="*/ 141 w 162"/>
                  <a:gd name="T7" fmla="*/ 65 h 70"/>
                  <a:gd name="T8" fmla="*/ 123 w 162"/>
                  <a:gd name="T9" fmla="*/ 67 h 70"/>
                  <a:gd name="T10" fmla="*/ 102 w 162"/>
                  <a:gd name="T11" fmla="*/ 70 h 70"/>
                  <a:gd name="T12" fmla="*/ 83 w 162"/>
                  <a:gd name="T13" fmla="*/ 70 h 70"/>
                  <a:gd name="T14" fmla="*/ 62 w 162"/>
                  <a:gd name="T15" fmla="*/ 69 h 70"/>
                  <a:gd name="T16" fmla="*/ 42 w 162"/>
                  <a:gd name="T17" fmla="*/ 67 h 70"/>
                  <a:gd name="T18" fmla="*/ 23 w 162"/>
                  <a:gd name="T19" fmla="*/ 65 h 70"/>
                  <a:gd name="T20" fmla="*/ 5 w 162"/>
                  <a:gd name="T21" fmla="*/ 62 h 70"/>
                  <a:gd name="T22" fmla="*/ 0 w 162"/>
                  <a:gd name="T23" fmla="*/ 47 h 70"/>
                  <a:gd name="T24" fmla="*/ 0 w 162"/>
                  <a:gd name="T25" fmla="*/ 29 h 70"/>
                  <a:gd name="T26" fmla="*/ 0 w 162"/>
                  <a:gd name="T27" fmla="*/ 13 h 70"/>
                  <a:gd name="T28" fmla="*/ 0 w 162"/>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70"/>
                  <a:gd name="T47" fmla="*/ 162 w 162"/>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70">
                    <a:moveTo>
                      <a:pt x="0" y="0"/>
                    </a:moveTo>
                    <a:lnTo>
                      <a:pt x="162" y="3"/>
                    </a:lnTo>
                    <a:lnTo>
                      <a:pt x="159" y="60"/>
                    </a:lnTo>
                    <a:lnTo>
                      <a:pt x="141" y="65"/>
                    </a:lnTo>
                    <a:lnTo>
                      <a:pt x="123" y="67"/>
                    </a:lnTo>
                    <a:lnTo>
                      <a:pt x="102" y="70"/>
                    </a:lnTo>
                    <a:lnTo>
                      <a:pt x="83" y="70"/>
                    </a:lnTo>
                    <a:lnTo>
                      <a:pt x="62" y="69"/>
                    </a:lnTo>
                    <a:lnTo>
                      <a:pt x="42" y="67"/>
                    </a:lnTo>
                    <a:lnTo>
                      <a:pt x="23" y="65"/>
                    </a:lnTo>
                    <a:lnTo>
                      <a:pt x="5" y="62"/>
                    </a:lnTo>
                    <a:lnTo>
                      <a:pt x="0" y="47"/>
                    </a:lnTo>
                    <a:lnTo>
                      <a:pt x="0" y="29"/>
                    </a:lnTo>
                    <a:lnTo>
                      <a:pt x="0" y="13"/>
                    </a:lnTo>
                    <a:lnTo>
                      <a:pt x="0" y="0"/>
                    </a:lnTo>
                    <a:close/>
                  </a:path>
                </a:pathLst>
              </a:custGeom>
              <a:solidFill>
                <a:srgbClr val="91A3E0"/>
              </a:solidFill>
              <a:ln w="9525">
                <a:noFill/>
                <a:round/>
                <a:headEnd/>
                <a:tailEnd/>
              </a:ln>
            </p:spPr>
            <p:txBody>
              <a:bodyPr/>
              <a:lstStyle/>
              <a:p>
                <a:endParaRPr lang="en-US"/>
              </a:p>
            </p:txBody>
          </p:sp>
          <p:sp>
            <p:nvSpPr>
              <p:cNvPr id="317" name="Freeform 220"/>
              <p:cNvSpPr>
                <a:spLocks/>
              </p:cNvSpPr>
              <p:nvPr/>
            </p:nvSpPr>
            <p:spPr bwMode="auto">
              <a:xfrm>
                <a:off x="3559" y="3170"/>
                <a:ext cx="26" cy="5"/>
              </a:xfrm>
              <a:custGeom>
                <a:avLst/>
                <a:gdLst>
                  <a:gd name="T0" fmla="*/ 78 w 78"/>
                  <a:gd name="T1" fmla="*/ 13 h 13"/>
                  <a:gd name="T2" fmla="*/ 0 w 78"/>
                  <a:gd name="T3" fmla="*/ 10 h 13"/>
                  <a:gd name="T4" fmla="*/ 10 w 78"/>
                  <a:gd name="T5" fmla="*/ 5 h 13"/>
                  <a:gd name="T6" fmla="*/ 19 w 78"/>
                  <a:gd name="T7" fmla="*/ 1 h 13"/>
                  <a:gd name="T8" fmla="*/ 30 w 78"/>
                  <a:gd name="T9" fmla="*/ 0 h 13"/>
                  <a:gd name="T10" fmla="*/ 41 w 78"/>
                  <a:gd name="T11" fmla="*/ 1 h 13"/>
                  <a:gd name="T12" fmla="*/ 52 w 78"/>
                  <a:gd name="T13" fmla="*/ 4 h 13"/>
                  <a:gd name="T14" fmla="*/ 61 w 78"/>
                  <a:gd name="T15" fmla="*/ 6 h 13"/>
                  <a:gd name="T16" fmla="*/ 70 w 78"/>
                  <a:gd name="T17" fmla="*/ 10 h 13"/>
                  <a:gd name="T18" fmla="*/ 78 w 78"/>
                  <a:gd name="T19" fmla="*/ 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3"/>
                  <a:gd name="T32" fmla="*/ 78 w 7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3">
                    <a:moveTo>
                      <a:pt x="78" y="13"/>
                    </a:moveTo>
                    <a:lnTo>
                      <a:pt x="0" y="10"/>
                    </a:lnTo>
                    <a:lnTo>
                      <a:pt x="10" y="5"/>
                    </a:lnTo>
                    <a:lnTo>
                      <a:pt x="19" y="1"/>
                    </a:lnTo>
                    <a:lnTo>
                      <a:pt x="30" y="0"/>
                    </a:lnTo>
                    <a:lnTo>
                      <a:pt x="41" y="1"/>
                    </a:lnTo>
                    <a:lnTo>
                      <a:pt x="52" y="4"/>
                    </a:lnTo>
                    <a:lnTo>
                      <a:pt x="61" y="6"/>
                    </a:lnTo>
                    <a:lnTo>
                      <a:pt x="70" y="10"/>
                    </a:lnTo>
                    <a:lnTo>
                      <a:pt x="78" y="13"/>
                    </a:lnTo>
                    <a:close/>
                  </a:path>
                </a:pathLst>
              </a:custGeom>
              <a:solidFill>
                <a:srgbClr val="FFFF00"/>
              </a:solidFill>
              <a:ln w="9525">
                <a:noFill/>
                <a:round/>
                <a:headEnd/>
                <a:tailEnd/>
              </a:ln>
            </p:spPr>
            <p:txBody>
              <a:bodyPr/>
              <a:lstStyle/>
              <a:p>
                <a:endParaRPr lang="en-US"/>
              </a:p>
            </p:txBody>
          </p:sp>
          <p:sp>
            <p:nvSpPr>
              <p:cNvPr id="318" name="Freeform 221"/>
              <p:cNvSpPr>
                <a:spLocks/>
              </p:cNvSpPr>
              <p:nvPr/>
            </p:nvSpPr>
            <p:spPr bwMode="auto">
              <a:xfrm>
                <a:off x="3562" y="3181"/>
                <a:ext cx="23" cy="7"/>
              </a:xfrm>
              <a:custGeom>
                <a:avLst/>
                <a:gdLst>
                  <a:gd name="T0" fmla="*/ 71 w 71"/>
                  <a:gd name="T1" fmla="*/ 17 h 22"/>
                  <a:gd name="T2" fmla="*/ 63 w 71"/>
                  <a:gd name="T3" fmla="*/ 19 h 22"/>
                  <a:gd name="T4" fmla="*/ 54 w 71"/>
                  <a:gd name="T5" fmla="*/ 21 h 22"/>
                  <a:gd name="T6" fmla="*/ 45 w 71"/>
                  <a:gd name="T7" fmla="*/ 22 h 22"/>
                  <a:gd name="T8" fmla="*/ 35 w 71"/>
                  <a:gd name="T9" fmla="*/ 22 h 22"/>
                  <a:gd name="T10" fmla="*/ 26 w 71"/>
                  <a:gd name="T11" fmla="*/ 22 h 22"/>
                  <a:gd name="T12" fmla="*/ 17 w 71"/>
                  <a:gd name="T13" fmla="*/ 21 h 22"/>
                  <a:gd name="T14" fmla="*/ 8 w 71"/>
                  <a:gd name="T15" fmla="*/ 18 h 22"/>
                  <a:gd name="T16" fmla="*/ 0 w 71"/>
                  <a:gd name="T17" fmla="*/ 16 h 22"/>
                  <a:gd name="T18" fmla="*/ 5 w 71"/>
                  <a:gd name="T19" fmla="*/ 7 h 22"/>
                  <a:gd name="T20" fmla="*/ 12 w 71"/>
                  <a:gd name="T21" fmla="*/ 1 h 22"/>
                  <a:gd name="T22" fmla="*/ 19 w 71"/>
                  <a:gd name="T23" fmla="*/ 0 h 22"/>
                  <a:gd name="T24" fmla="*/ 30 w 71"/>
                  <a:gd name="T25" fmla="*/ 0 h 22"/>
                  <a:gd name="T26" fmla="*/ 40 w 71"/>
                  <a:gd name="T27" fmla="*/ 3 h 22"/>
                  <a:gd name="T28" fmla="*/ 50 w 71"/>
                  <a:gd name="T29" fmla="*/ 5 h 22"/>
                  <a:gd name="T30" fmla="*/ 61 w 71"/>
                  <a:gd name="T31" fmla="*/ 7 h 22"/>
                  <a:gd name="T32" fmla="*/ 71 w 71"/>
                  <a:gd name="T33" fmla="*/ 8 h 22"/>
                  <a:gd name="T34" fmla="*/ 71 w 71"/>
                  <a:gd name="T35" fmla="*/ 1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22"/>
                  <a:gd name="T56" fmla="*/ 71 w 7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22">
                    <a:moveTo>
                      <a:pt x="71" y="17"/>
                    </a:moveTo>
                    <a:lnTo>
                      <a:pt x="63" y="19"/>
                    </a:lnTo>
                    <a:lnTo>
                      <a:pt x="54" y="21"/>
                    </a:lnTo>
                    <a:lnTo>
                      <a:pt x="45" y="22"/>
                    </a:lnTo>
                    <a:lnTo>
                      <a:pt x="35" y="22"/>
                    </a:lnTo>
                    <a:lnTo>
                      <a:pt x="26" y="22"/>
                    </a:lnTo>
                    <a:lnTo>
                      <a:pt x="17" y="21"/>
                    </a:lnTo>
                    <a:lnTo>
                      <a:pt x="8" y="18"/>
                    </a:lnTo>
                    <a:lnTo>
                      <a:pt x="0" y="16"/>
                    </a:lnTo>
                    <a:lnTo>
                      <a:pt x="5" y="7"/>
                    </a:lnTo>
                    <a:lnTo>
                      <a:pt x="12" y="1"/>
                    </a:lnTo>
                    <a:lnTo>
                      <a:pt x="19" y="0"/>
                    </a:lnTo>
                    <a:lnTo>
                      <a:pt x="30" y="0"/>
                    </a:lnTo>
                    <a:lnTo>
                      <a:pt x="40" y="3"/>
                    </a:lnTo>
                    <a:lnTo>
                      <a:pt x="50" y="5"/>
                    </a:lnTo>
                    <a:lnTo>
                      <a:pt x="61" y="7"/>
                    </a:lnTo>
                    <a:lnTo>
                      <a:pt x="71" y="8"/>
                    </a:lnTo>
                    <a:lnTo>
                      <a:pt x="71" y="17"/>
                    </a:lnTo>
                    <a:close/>
                  </a:path>
                </a:pathLst>
              </a:custGeom>
              <a:solidFill>
                <a:srgbClr val="B7C1E8"/>
              </a:solidFill>
              <a:ln w="9525">
                <a:noFill/>
                <a:round/>
                <a:headEnd/>
                <a:tailEnd/>
              </a:ln>
            </p:spPr>
            <p:txBody>
              <a:bodyPr/>
              <a:lstStyle/>
              <a:p>
                <a:endParaRPr lang="en-US"/>
              </a:p>
            </p:txBody>
          </p:sp>
          <p:sp>
            <p:nvSpPr>
              <p:cNvPr id="319" name="Freeform 222"/>
              <p:cNvSpPr>
                <a:spLocks/>
              </p:cNvSpPr>
              <p:nvPr/>
            </p:nvSpPr>
            <p:spPr bwMode="auto">
              <a:xfrm>
                <a:off x="3563" y="3206"/>
                <a:ext cx="21" cy="9"/>
              </a:xfrm>
              <a:custGeom>
                <a:avLst/>
                <a:gdLst>
                  <a:gd name="T0" fmla="*/ 62 w 62"/>
                  <a:gd name="T1" fmla="*/ 23 h 26"/>
                  <a:gd name="T2" fmla="*/ 0 w 62"/>
                  <a:gd name="T3" fmla="*/ 26 h 26"/>
                  <a:gd name="T4" fmla="*/ 0 w 62"/>
                  <a:gd name="T5" fmla="*/ 0 h 26"/>
                  <a:gd name="T6" fmla="*/ 62 w 62"/>
                  <a:gd name="T7" fmla="*/ 3 h 26"/>
                  <a:gd name="T8" fmla="*/ 62 w 62"/>
                  <a:gd name="T9" fmla="*/ 23 h 26"/>
                  <a:gd name="T10" fmla="*/ 0 60000 65536"/>
                  <a:gd name="T11" fmla="*/ 0 60000 65536"/>
                  <a:gd name="T12" fmla="*/ 0 60000 65536"/>
                  <a:gd name="T13" fmla="*/ 0 60000 65536"/>
                  <a:gd name="T14" fmla="*/ 0 60000 65536"/>
                  <a:gd name="T15" fmla="*/ 0 w 62"/>
                  <a:gd name="T16" fmla="*/ 0 h 26"/>
                  <a:gd name="T17" fmla="*/ 62 w 62"/>
                  <a:gd name="T18" fmla="*/ 26 h 26"/>
                </a:gdLst>
                <a:ahLst/>
                <a:cxnLst>
                  <a:cxn ang="T10">
                    <a:pos x="T0" y="T1"/>
                  </a:cxn>
                  <a:cxn ang="T11">
                    <a:pos x="T2" y="T3"/>
                  </a:cxn>
                  <a:cxn ang="T12">
                    <a:pos x="T4" y="T5"/>
                  </a:cxn>
                  <a:cxn ang="T13">
                    <a:pos x="T6" y="T7"/>
                  </a:cxn>
                  <a:cxn ang="T14">
                    <a:pos x="T8" y="T9"/>
                  </a:cxn>
                </a:cxnLst>
                <a:rect l="T15" t="T16" r="T17" b="T18"/>
                <a:pathLst>
                  <a:path w="62" h="26">
                    <a:moveTo>
                      <a:pt x="62" y="23"/>
                    </a:moveTo>
                    <a:lnTo>
                      <a:pt x="0" y="26"/>
                    </a:lnTo>
                    <a:lnTo>
                      <a:pt x="0" y="0"/>
                    </a:lnTo>
                    <a:lnTo>
                      <a:pt x="62" y="3"/>
                    </a:lnTo>
                    <a:lnTo>
                      <a:pt x="62" y="23"/>
                    </a:lnTo>
                    <a:close/>
                  </a:path>
                </a:pathLst>
              </a:custGeom>
              <a:solidFill>
                <a:srgbClr val="91A3E0"/>
              </a:solidFill>
              <a:ln w="9525">
                <a:noFill/>
                <a:round/>
                <a:headEnd/>
                <a:tailEnd/>
              </a:ln>
            </p:spPr>
            <p:txBody>
              <a:bodyPr/>
              <a:lstStyle/>
              <a:p>
                <a:endParaRPr lang="en-US"/>
              </a:p>
            </p:txBody>
          </p:sp>
          <p:sp>
            <p:nvSpPr>
              <p:cNvPr id="320" name="Freeform 223"/>
              <p:cNvSpPr>
                <a:spLocks/>
              </p:cNvSpPr>
              <p:nvPr/>
            </p:nvSpPr>
            <p:spPr bwMode="auto">
              <a:xfrm>
                <a:off x="3649" y="3220"/>
                <a:ext cx="8" cy="8"/>
              </a:xfrm>
              <a:custGeom>
                <a:avLst/>
                <a:gdLst>
                  <a:gd name="T0" fmla="*/ 24 w 24"/>
                  <a:gd name="T1" fmla="*/ 6 h 23"/>
                  <a:gd name="T2" fmla="*/ 24 w 24"/>
                  <a:gd name="T3" fmla="*/ 23 h 23"/>
                  <a:gd name="T4" fmla="*/ 18 w 24"/>
                  <a:gd name="T5" fmla="*/ 22 h 23"/>
                  <a:gd name="T6" fmla="*/ 11 w 24"/>
                  <a:gd name="T7" fmla="*/ 22 h 23"/>
                  <a:gd name="T8" fmla="*/ 5 w 24"/>
                  <a:gd name="T9" fmla="*/ 21 h 23"/>
                  <a:gd name="T10" fmla="*/ 0 w 24"/>
                  <a:gd name="T11" fmla="*/ 15 h 23"/>
                  <a:gd name="T12" fmla="*/ 0 w 24"/>
                  <a:gd name="T13" fmla="*/ 9 h 23"/>
                  <a:gd name="T14" fmla="*/ 2 w 24"/>
                  <a:gd name="T15" fmla="*/ 6 h 23"/>
                  <a:gd name="T16" fmla="*/ 6 w 24"/>
                  <a:gd name="T17" fmla="*/ 5 h 23"/>
                  <a:gd name="T18" fmla="*/ 10 w 24"/>
                  <a:gd name="T19" fmla="*/ 0 h 23"/>
                  <a:gd name="T20" fmla="*/ 15 w 24"/>
                  <a:gd name="T21" fmla="*/ 0 h 23"/>
                  <a:gd name="T22" fmla="*/ 19 w 24"/>
                  <a:gd name="T23" fmla="*/ 1 h 23"/>
                  <a:gd name="T24" fmla="*/ 23 w 24"/>
                  <a:gd name="T25" fmla="*/ 3 h 23"/>
                  <a:gd name="T26" fmla="*/ 24 w 24"/>
                  <a:gd name="T27" fmla="*/ 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3"/>
                  <a:gd name="T44" fmla="*/ 24 w 24"/>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3">
                    <a:moveTo>
                      <a:pt x="24" y="6"/>
                    </a:moveTo>
                    <a:lnTo>
                      <a:pt x="24" y="23"/>
                    </a:lnTo>
                    <a:lnTo>
                      <a:pt x="18" y="22"/>
                    </a:lnTo>
                    <a:lnTo>
                      <a:pt x="11" y="22"/>
                    </a:lnTo>
                    <a:lnTo>
                      <a:pt x="5" y="21"/>
                    </a:lnTo>
                    <a:lnTo>
                      <a:pt x="0" y="15"/>
                    </a:lnTo>
                    <a:lnTo>
                      <a:pt x="0" y="9"/>
                    </a:lnTo>
                    <a:lnTo>
                      <a:pt x="2" y="6"/>
                    </a:lnTo>
                    <a:lnTo>
                      <a:pt x="6" y="5"/>
                    </a:lnTo>
                    <a:lnTo>
                      <a:pt x="10" y="0"/>
                    </a:lnTo>
                    <a:lnTo>
                      <a:pt x="15" y="0"/>
                    </a:lnTo>
                    <a:lnTo>
                      <a:pt x="19" y="1"/>
                    </a:lnTo>
                    <a:lnTo>
                      <a:pt x="23" y="3"/>
                    </a:lnTo>
                    <a:lnTo>
                      <a:pt x="24" y="6"/>
                    </a:lnTo>
                    <a:close/>
                  </a:path>
                </a:pathLst>
              </a:custGeom>
              <a:solidFill>
                <a:srgbClr val="000000"/>
              </a:solidFill>
              <a:ln w="9525">
                <a:noFill/>
                <a:round/>
                <a:headEnd/>
                <a:tailEnd/>
              </a:ln>
            </p:spPr>
            <p:txBody>
              <a:bodyPr/>
              <a:lstStyle/>
              <a:p>
                <a:endParaRPr lang="en-US"/>
              </a:p>
            </p:txBody>
          </p:sp>
          <p:sp>
            <p:nvSpPr>
              <p:cNvPr id="321" name="Freeform 224"/>
              <p:cNvSpPr>
                <a:spLocks/>
              </p:cNvSpPr>
              <p:nvPr/>
            </p:nvSpPr>
            <p:spPr bwMode="auto">
              <a:xfrm>
                <a:off x="3864" y="3252"/>
                <a:ext cx="13" cy="101"/>
              </a:xfrm>
              <a:custGeom>
                <a:avLst/>
                <a:gdLst>
                  <a:gd name="T0" fmla="*/ 31 w 39"/>
                  <a:gd name="T1" fmla="*/ 10 h 302"/>
                  <a:gd name="T2" fmla="*/ 28 w 39"/>
                  <a:gd name="T3" fmla="*/ 85 h 302"/>
                  <a:gd name="T4" fmla="*/ 34 w 39"/>
                  <a:gd name="T5" fmla="*/ 162 h 302"/>
                  <a:gd name="T6" fmla="*/ 39 w 39"/>
                  <a:gd name="T7" fmla="*/ 237 h 302"/>
                  <a:gd name="T8" fmla="*/ 36 w 39"/>
                  <a:gd name="T9" fmla="*/ 302 h 302"/>
                  <a:gd name="T10" fmla="*/ 17 w 39"/>
                  <a:gd name="T11" fmla="*/ 285 h 302"/>
                  <a:gd name="T12" fmla="*/ 0 w 39"/>
                  <a:gd name="T13" fmla="*/ 4 h 302"/>
                  <a:gd name="T14" fmla="*/ 8 w 39"/>
                  <a:gd name="T15" fmla="*/ 0 h 302"/>
                  <a:gd name="T16" fmla="*/ 17 w 39"/>
                  <a:gd name="T17" fmla="*/ 0 h 302"/>
                  <a:gd name="T18" fmla="*/ 24 w 39"/>
                  <a:gd name="T19" fmla="*/ 4 h 302"/>
                  <a:gd name="T20" fmla="*/ 31 w 39"/>
                  <a:gd name="T21" fmla="*/ 1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02"/>
                  <a:gd name="T35" fmla="*/ 39 w 39"/>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02">
                    <a:moveTo>
                      <a:pt x="31" y="10"/>
                    </a:moveTo>
                    <a:lnTo>
                      <a:pt x="28" y="85"/>
                    </a:lnTo>
                    <a:lnTo>
                      <a:pt x="34" y="162"/>
                    </a:lnTo>
                    <a:lnTo>
                      <a:pt x="39" y="237"/>
                    </a:lnTo>
                    <a:lnTo>
                      <a:pt x="36" y="302"/>
                    </a:lnTo>
                    <a:lnTo>
                      <a:pt x="17" y="285"/>
                    </a:lnTo>
                    <a:lnTo>
                      <a:pt x="0" y="4"/>
                    </a:lnTo>
                    <a:lnTo>
                      <a:pt x="8" y="0"/>
                    </a:lnTo>
                    <a:lnTo>
                      <a:pt x="17" y="0"/>
                    </a:lnTo>
                    <a:lnTo>
                      <a:pt x="24" y="4"/>
                    </a:lnTo>
                    <a:lnTo>
                      <a:pt x="31" y="10"/>
                    </a:lnTo>
                    <a:close/>
                  </a:path>
                </a:pathLst>
              </a:custGeom>
              <a:solidFill>
                <a:srgbClr val="9E9E9E"/>
              </a:solidFill>
              <a:ln w="9525">
                <a:noFill/>
                <a:round/>
                <a:headEnd/>
                <a:tailEnd/>
              </a:ln>
            </p:spPr>
            <p:txBody>
              <a:bodyPr/>
              <a:lstStyle/>
              <a:p>
                <a:endParaRPr lang="en-US"/>
              </a:p>
            </p:txBody>
          </p:sp>
          <p:sp>
            <p:nvSpPr>
              <p:cNvPr id="322" name="Freeform 225"/>
              <p:cNvSpPr>
                <a:spLocks/>
              </p:cNvSpPr>
              <p:nvPr/>
            </p:nvSpPr>
            <p:spPr bwMode="auto">
              <a:xfrm>
                <a:off x="3650" y="3255"/>
                <a:ext cx="8" cy="10"/>
              </a:xfrm>
              <a:custGeom>
                <a:avLst/>
                <a:gdLst>
                  <a:gd name="T0" fmla="*/ 26 w 26"/>
                  <a:gd name="T1" fmla="*/ 11 h 30"/>
                  <a:gd name="T2" fmla="*/ 26 w 26"/>
                  <a:gd name="T3" fmla="*/ 25 h 30"/>
                  <a:gd name="T4" fmla="*/ 20 w 26"/>
                  <a:gd name="T5" fmla="*/ 30 h 30"/>
                  <a:gd name="T6" fmla="*/ 13 w 26"/>
                  <a:gd name="T7" fmla="*/ 29 h 30"/>
                  <a:gd name="T8" fmla="*/ 7 w 26"/>
                  <a:gd name="T9" fmla="*/ 24 h 30"/>
                  <a:gd name="T10" fmla="*/ 0 w 26"/>
                  <a:gd name="T11" fmla="*/ 20 h 30"/>
                  <a:gd name="T12" fmla="*/ 3 w 26"/>
                  <a:gd name="T13" fmla="*/ 8 h 30"/>
                  <a:gd name="T14" fmla="*/ 12 w 26"/>
                  <a:gd name="T15" fmla="*/ 0 h 30"/>
                  <a:gd name="T16" fmla="*/ 22 w 26"/>
                  <a:gd name="T17" fmla="*/ 0 h 30"/>
                  <a:gd name="T18" fmla="*/ 26 w 26"/>
                  <a:gd name="T19" fmla="*/ 1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0"/>
                  <a:gd name="T32" fmla="*/ 26 w 2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0">
                    <a:moveTo>
                      <a:pt x="26" y="11"/>
                    </a:moveTo>
                    <a:lnTo>
                      <a:pt x="26" y="25"/>
                    </a:lnTo>
                    <a:lnTo>
                      <a:pt x="20" y="30"/>
                    </a:lnTo>
                    <a:lnTo>
                      <a:pt x="13" y="29"/>
                    </a:lnTo>
                    <a:lnTo>
                      <a:pt x="7" y="24"/>
                    </a:lnTo>
                    <a:lnTo>
                      <a:pt x="0" y="20"/>
                    </a:lnTo>
                    <a:lnTo>
                      <a:pt x="3" y="8"/>
                    </a:lnTo>
                    <a:lnTo>
                      <a:pt x="12" y="0"/>
                    </a:lnTo>
                    <a:lnTo>
                      <a:pt x="22" y="0"/>
                    </a:lnTo>
                    <a:lnTo>
                      <a:pt x="26" y="11"/>
                    </a:lnTo>
                    <a:close/>
                  </a:path>
                </a:pathLst>
              </a:custGeom>
              <a:solidFill>
                <a:srgbClr val="000000"/>
              </a:solidFill>
              <a:ln w="9525">
                <a:noFill/>
                <a:round/>
                <a:headEnd/>
                <a:tailEnd/>
              </a:ln>
            </p:spPr>
            <p:txBody>
              <a:bodyPr/>
              <a:lstStyle/>
              <a:p>
                <a:endParaRPr lang="en-US"/>
              </a:p>
            </p:txBody>
          </p:sp>
          <p:sp>
            <p:nvSpPr>
              <p:cNvPr id="323" name="Freeform 226"/>
              <p:cNvSpPr>
                <a:spLocks/>
              </p:cNvSpPr>
              <p:nvPr/>
            </p:nvSpPr>
            <p:spPr bwMode="auto">
              <a:xfrm>
                <a:off x="3782" y="3262"/>
                <a:ext cx="36" cy="53"/>
              </a:xfrm>
              <a:custGeom>
                <a:avLst/>
                <a:gdLst>
                  <a:gd name="T0" fmla="*/ 97 w 107"/>
                  <a:gd name="T1" fmla="*/ 113 h 157"/>
                  <a:gd name="T2" fmla="*/ 97 w 107"/>
                  <a:gd name="T3" fmla="*/ 119 h 157"/>
                  <a:gd name="T4" fmla="*/ 98 w 107"/>
                  <a:gd name="T5" fmla="*/ 128 h 157"/>
                  <a:gd name="T6" fmla="*/ 102 w 107"/>
                  <a:gd name="T7" fmla="*/ 139 h 157"/>
                  <a:gd name="T8" fmla="*/ 107 w 107"/>
                  <a:gd name="T9" fmla="*/ 146 h 157"/>
                  <a:gd name="T10" fmla="*/ 97 w 107"/>
                  <a:gd name="T11" fmla="*/ 153 h 157"/>
                  <a:gd name="T12" fmla="*/ 85 w 107"/>
                  <a:gd name="T13" fmla="*/ 155 h 157"/>
                  <a:gd name="T14" fmla="*/ 71 w 107"/>
                  <a:gd name="T15" fmla="*/ 157 h 157"/>
                  <a:gd name="T16" fmla="*/ 58 w 107"/>
                  <a:gd name="T17" fmla="*/ 157 h 157"/>
                  <a:gd name="T18" fmla="*/ 44 w 107"/>
                  <a:gd name="T19" fmla="*/ 157 h 157"/>
                  <a:gd name="T20" fmla="*/ 32 w 107"/>
                  <a:gd name="T21" fmla="*/ 155 h 157"/>
                  <a:gd name="T22" fmla="*/ 22 w 107"/>
                  <a:gd name="T23" fmla="*/ 155 h 157"/>
                  <a:gd name="T24" fmla="*/ 14 w 107"/>
                  <a:gd name="T25" fmla="*/ 155 h 157"/>
                  <a:gd name="T26" fmla="*/ 15 w 107"/>
                  <a:gd name="T27" fmla="*/ 118 h 157"/>
                  <a:gd name="T28" fmla="*/ 13 w 107"/>
                  <a:gd name="T29" fmla="*/ 79 h 157"/>
                  <a:gd name="T30" fmla="*/ 9 w 107"/>
                  <a:gd name="T31" fmla="*/ 43 h 157"/>
                  <a:gd name="T32" fmla="*/ 0 w 107"/>
                  <a:gd name="T33" fmla="*/ 10 h 157"/>
                  <a:gd name="T34" fmla="*/ 12 w 107"/>
                  <a:gd name="T35" fmla="*/ 4 h 157"/>
                  <a:gd name="T36" fmla="*/ 23 w 107"/>
                  <a:gd name="T37" fmla="*/ 1 h 157"/>
                  <a:gd name="T38" fmla="*/ 34 w 107"/>
                  <a:gd name="T39" fmla="*/ 0 h 157"/>
                  <a:gd name="T40" fmla="*/ 45 w 107"/>
                  <a:gd name="T41" fmla="*/ 0 h 157"/>
                  <a:gd name="T42" fmla="*/ 56 w 107"/>
                  <a:gd name="T43" fmla="*/ 0 h 157"/>
                  <a:gd name="T44" fmla="*/ 66 w 107"/>
                  <a:gd name="T45" fmla="*/ 1 h 157"/>
                  <a:gd name="T46" fmla="*/ 78 w 107"/>
                  <a:gd name="T47" fmla="*/ 3 h 157"/>
                  <a:gd name="T48" fmla="*/ 88 w 107"/>
                  <a:gd name="T49" fmla="*/ 3 h 157"/>
                  <a:gd name="T50" fmla="*/ 97 w 107"/>
                  <a:gd name="T51" fmla="*/ 113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157"/>
                  <a:gd name="T80" fmla="*/ 107 w 107"/>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157">
                    <a:moveTo>
                      <a:pt x="97" y="113"/>
                    </a:moveTo>
                    <a:lnTo>
                      <a:pt x="97" y="119"/>
                    </a:lnTo>
                    <a:lnTo>
                      <a:pt x="98" y="128"/>
                    </a:lnTo>
                    <a:lnTo>
                      <a:pt x="102" y="139"/>
                    </a:lnTo>
                    <a:lnTo>
                      <a:pt x="107" y="146"/>
                    </a:lnTo>
                    <a:lnTo>
                      <a:pt x="97" y="153"/>
                    </a:lnTo>
                    <a:lnTo>
                      <a:pt x="85" y="155"/>
                    </a:lnTo>
                    <a:lnTo>
                      <a:pt x="71" y="157"/>
                    </a:lnTo>
                    <a:lnTo>
                      <a:pt x="58" y="157"/>
                    </a:lnTo>
                    <a:lnTo>
                      <a:pt x="44" y="157"/>
                    </a:lnTo>
                    <a:lnTo>
                      <a:pt x="32" y="155"/>
                    </a:lnTo>
                    <a:lnTo>
                      <a:pt x="22" y="155"/>
                    </a:lnTo>
                    <a:lnTo>
                      <a:pt x="14" y="155"/>
                    </a:lnTo>
                    <a:lnTo>
                      <a:pt x="15" y="118"/>
                    </a:lnTo>
                    <a:lnTo>
                      <a:pt x="13" y="79"/>
                    </a:lnTo>
                    <a:lnTo>
                      <a:pt x="9" y="43"/>
                    </a:lnTo>
                    <a:lnTo>
                      <a:pt x="0" y="10"/>
                    </a:lnTo>
                    <a:lnTo>
                      <a:pt x="12" y="4"/>
                    </a:lnTo>
                    <a:lnTo>
                      <a:pt x="23" y="1"/>
                    </a:lnTo>
                    <a:lnTo>
                      <a:pt x="34" y="0"/>
                    </a:lnTo>
                    <a:lnTo>
                      <a:pt x="45" y="0"/>
                    </a:lnTo>
                    <a:lnTo>
                      <a:pt x="56" y="0"/>
                    </a:lnTo>
                    <a:lnTo>
                      <a:pt x="66" y="1"/>
                    </a:lnTo>
                    <a:lnTo>
                      <a:pt x="78" y="3"/>
                    </a:lnTo>
                    <a:lnTo>
                      <a:pt x="88" y="3"/>
                    </a:lnTo>
                    <a:lnTo>
                      <a:pt x="97" y="113"/>
                    </a:lnTo>
                    <a:close/>
                  </a:path>
                </a:pathLst>
              </a:custGeom>
              <a:solidFill>
                <a:srgbClr val="000000"/>
              </a:solidFill>
              <a:ln w="9525">
                <a:noFill/>
                <a:round/>
                <a:headEnd/>
                <a:tailEnd/>
              </a:ln>
            </p:spPr>
            <p:txBody>
              <a:bodyPr/>
              <a:lstStyle/>
              <a:p>
                <a:endParaRPr lang="en-US"/>
              </a:p>
            </p:txBody>
          </p:sp>
          <p:sp>
            <p:nvSpPr>
              <p:cNvPr id="324" name="Freeform 227"/>
              <p:cNvSpPr>
                <a:spLocks/>
              </p:cNvSpPr>
              <p:nvPr/>
            </p:nvSpPr>
            <p:spPr bwMode="auto">
              <a:xfrm>
                <a:off x="3789" y="3268"/>
                <a:ext cx="20" cy="41"/>
              </a:xfrm>
              <a:custGeom>
                <a:avLst/>
                <a:gdLst>
                  <a:gd name="T0" fmla="*/ 53 w 61"/>
                  <a:gd name="T1" fmla="*/ 4 h 123"/>
                  <a:gd name="T2" fmla="*/ 61 w 61"/>
                  <a:gd name="T3" fmla="*/ 123 h 123"/>
                  <a:gd name="T4" fmla="*/ 14 w 61"/>
                  <a:gd name="T5" fmla="*/ 123 h 123"/>
                  <a:gd name="T6" fmla="*/ 0 w 61"/>
                  <a:gd name="T7" fmla="*/ 9 h 123"/>
                  <a:gd name="T8" fmla="*/ 6 w 61"/>
                  <a:gd name="T9" fmla="*/ 7 h 123"/>
                  <a:gd name="T10" fmla="*/ 13 w 61"/>
                  <a:gd name="T11" fmla="*/ 5 h 123"/>
                  <a:gd name="T12" fmla="*/ 19 w 61"/>
                  <a:gd name="T13" fmla="*/ 3 h 123"/>
                  <a:gd name="T14" fmla="*/ 27 w 61"/>
                  <a:gd name="T15" fmla="*/ 1 h 123"/>
                  <a:gd name="T16" fmla="*/ 33 w 61"/>
                  <a:gd name="T17" fmla="*/ 0 h 123"/>
                  <a:gd name="T18" fmla="*/ 40 w 61"/>
                  <a:gd name="T19" fmla="*/ 0 h 123"/>
                  <a:gd name="T20" fmla="*/ 46 w 61"/>
                  <a:gd name="T21" fmla="*/ 1 h 123"/>
                  <a:gd name="T22" fmla="*/ 53 w 61"/>
                  <a:gd name="T23" fmla="*/ 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23"/>
                  <a:gd name="T38" fmla="*/ 61 w 61"/>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23">
                    <a:moveTo>
                      <a:pt x="53" y="4"/>
                    </a:moveTo>
                    <a:lnTo>
                      <a:pt x="61" y="123"/>
                    </a:lnTo>
                    <a:lnTo>
                      <a:pt x="14" y="123"/>
                    </a:lnTo>
                    <a:lnTo>
                      <a:pt x="0" y="9"/>
                    </a:lnTo>
                    <a:lnTo>
                      <a:pt x="6" y="7"/>
                    </a:lnTo>
                    <a:lnTo>
                      <a:pt x="13" y="5"/>
                    </a:lnTo>
                    <a:lnTo>
                      <a:pt x="19" y="3"/>
                    </a:lnTo>
                    <a:lnTo>
                      <a:pt x="27" y="1"/>
                    </a:lnTo>
                    <a:lnTo>
                      <a:pt x="33" y="0"/>
                    </a:lnTo>
                    <a:lnTo>
                      <a:pt x="40" y="0"/>
                    </a:lnTo>
                    <a:lnTo>
                      <a:pt x="46" y="1"/>
                    </a:lnTo>
                    <a:lnTo>
                      <a:pt x="53" y="4"/>
                    </a:lnTo>
                    <a:close/>
                  </a:path>
                </a:pathLst>
              </a:custGeom>
              <a:solidFill>
                <a:srgbClr val="FFD866"/>
              </a:solidFill>
              <a:ln w="9525">
                <a:noFill/>
                <a:round/>
                <a:headEnd/>
                <a:tailEnd/>
              </a:ln>
            </p:spPr>
            <p:txBody>
              <a:bodyPr/>
              <a:lstStyle/>
              <a:p>
                <a:endParaRPr lang="en-US"/>
              </a:p>
            </p:txBody>
          </p:sp>
          <p:sp>
            <p:nvSpPr>
              <p:cNvPr id="325" name="Freeform 228"/>
              <p:cNvSpPr>
                <a:spLocks/>
              </p:cNvSpPr>
              <p:nvPr/>
            </p:nvSpPr>
            <p:spPr bwMode="auto">
              <a:xfrm>
                <a:off x="3658" y="3278"/>
                <a:ext cx="22" cy="120"/>
              </a:xfrm>
              <a:custGeom>
                <a:avLst/>
                <a:gdLst>
                  <a:gd name="T0" fmla="*/ 15 w 65"/>
                  <a:gd name="T1" fmla="*/ 360 h 360"/>
                  <a:gd name="T2" fmla="*/ 7 w 65"/>
                  <a:gd name="T3" fmla="*/ 274 h 360"/>
                  <a:gd name="T4" fmla="*/ 7 w 65"/>
                  <a:gd name="T5" fmla="*/ 186 h 360"/>
                  <a:gd name="T6" fmla="*/ 8 w 65"/>
                  <a:gd name="T7" fmla="*/ 99 h 360"/>
                  <a:gd name="T8" fmla="*/ 0 w 65"/>
                  <a:gd name="T9" fmla="*/ 14 h 360"/>
                  <a:gd name="T10" fmla="*/ 26 w 65"/>
                  <a:gd name="T11" fmla="*/ 1 h 360"/>
                  <a:gd name="T12" fmla="*/ 43 w 65"/>
                  <a:gd name="T13" fmla="*/ 0 h 360"/>
                  <a:gd name="T14" fmla="*/ 53 w 65"/>
                  <a:gd name="T15" fmla="*/ 9 h 360"/>
                  <a:gd name="T16" fmla="*/ 59 w 65"/>
                  <a:gd name="T17" fmla="*/ 24 h 360"/>
                  <a:gd name="T18" fmla="*/ 61 w 65"/>
                  <a:gd name="T19" fmla="*/ 44 h 360"/>
                  <a:gd name="T20" fmla="*/ 61 w 65"/>
                  <a:gd name="T21" fmla="*/ 66 h 360"/>
                  <a:gd name="T22" fmla="*/ 62 w 65"/>
                  <a:gd name="T23" fmla="*/ 86 h 360"/>
                  <a:gd name="T24" fmla="*/ 65 w 65"/>
                  <a:gd name="T25" fmla="*/ 104 h 360"/>
                  <a:gd name="T26" fmla="*/ 64 w 65"/>
                  <a:gd name="T27" fmla="*/ 160 h 360"/>
                  <a:gd name="T28" fmla="*/ 62 w 65"/>
                  <a:gd name="T29" fmla="*/ 218 h 360"/>
                  <a:gd name="T30" fmla="*/ 61 w 65"/>
                  <a:gd name="T31" fmla="*/ 279 h 360"/>
                  <a:gd name="T32" fmla="*/ 65 w 65"/>
                  <a:gd name="T33" fmla="*/ 338 h 360"/>
                  <a:gd name="T34" fmla="*/ 59 w 65"/>
                  <a:gd name="T35" fmla="*/ 338 h 360"/>
                  <a:gd name="T36" fmla="*/ 51 w 65"/>
                  <a:gd name="T37" fmla="*/ 340 h 360"/>
                  <a:gd name="T38" fmla="*/ 44 w 65"/>
                  <a:gd name="T39" fmla="*/ 343 h 360"/>
                  <a:gd name="T40" fmla="*/ 39 w 65"/>
                  <a:gd name="T41" fmla="*/ 345 h 360"/>
                  <a:gd name="T42" fmla="*/ 33 w 65"/>
                  <a:gd name="T43" fmla="*/ 349 h 360"/>
                  <a:gd name="T44" fmla="*/ 26 w 65"/>
                  <a:gd name="T45" fmla="*/ 353 h 360"/>
                  <a:gd name="T46" fmla="*/ 21 w 65"/>
                  <a:gd name="T47" fmla="*/ 357 h 360"/>
                  <a:gd name="T48" fmla="*/ 15 w 65"/>
                  <a:gd name="T49" fmla="*/ 360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360"/>
                  <a:gd name="T77" fmla="*/ 65 w 65"/>
                  <a:gd name="T78" fmla="*/ 360 h 3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360">
                    <a:moveTo>
                      <a:pt x="15" y="360"/>
                    </a:moveTo>
                    <a:lnTo>
                      <a:pt x="7" y="274"/>
                    </a:lnTo>
                    <a:lnTo>
                      <a:pt x="7" y="186"/>
                    </a:lnTo>
                    <a:lnTo>
                      <a:pt x="8" y="99"/>
                    </a:lnTo>
                    <a:lnTo>
                      <a:pt x="0" y="14"/>
                    </a:lnTo>
                    <a:lnTo>
                      <a:pt x="26" y="1"/>
                    </a:lnTo>
                    <a:lnTo>
                      <a:pt x="43" y="0"/>
                    </a:lnTo>
                    <a:lnTo>
                      <a:pt x="53" y="9"/>
                    </a:lnTo>
                    <a:lnTo>
                      <a:pt x="59" y="24"/>
                    </a:lnTo>
                    <a:lnTo>
                      <a:pt x="61" y="44"/>
                    </a:lnTo>
                    <a:lnTo>
                      <a:pt x="61" y="66"/>
                    </a:lnTo>
                    <a:lnTo>
                      <a:pt x="62" y="86"/>
                    </a:lnTo>
                    <a:lnTo>
                      <a:pt x="65" y="104"/>
                    </a:lnTo>
                    <a:lnTo>
                      <a:pt x="64" y="160"/>
                    </a:lnTo>
                    <a:lnTo>
                      <a:pt x="62" y="218"/>
                    </a:lnTo>
                    <a:lnTo>
                      <a:pt x="61" y="279"/>
                    </a:lnTo>
                    <a:lnTo>
                      <a:pt x="65" y="338"/>
                    </a:lnTo>
                    <a:lnTo>
                      <a:pt x="59" y="338"/>
                    </a:lnTo>
                    <a:lnTo>
                      <a:pt x="51" y="340"/>
                    </a:lnTo>
                    <a:lnTo>
                      <a:pt x="44" y="343"/>
                    </a:lnTo>
                    <a:lnTo>
                      <a:pt x="39" y="345"/>
                    </a:lnTo>
                    <a:lnTo>
                      <a:pt x="33" y="349"/>
                    </a:lnTo>
                    <a:lnTo>
                      <a:pt x="26" y="353"/>
                    </a:lnTo>
                    <a:lnTo>
                      <a:pt x="21" y="357"/>
                    </a:lnTo>
                    <a:lnTo>
                      <a:pt x="15" y="360"/>
                    </a:lnTo>
                    <a:close/>
                  </a:path>
                </a:pathLst>
              </a:custGeom>
              <a:solidFill>
                <a:srgbClr val="BFBF00"/>
              </a:solidFill>
              <a:ln w="9525">
                <a:noFill/>
                <a:round/>
                <a:headEnd/>
                <a:tailEnd/>
              </a:ln>
            </p:spPr>
            <p:txBody>
              <a:bodyPr/>
              <a:lstStyle/>
              <a:p>
                <a:endParaRPr lang="en-US"/>
              </a:p>
            </p:txBody>
          </p:sp>
          <p:sp>
            <p:nvSpPr>
              <p:cNvPr id="326" name="Freeform 229"/>
              <p:cNvSpPr>
                <a:spLocks/>
              </p:cNvSpPr>
              <p:nvPr/>
            </p:nvSpPr>
            <p:spPr bwMode="auto">
              <a:xfrm>
                <a:off x="3718" y="3319"/>
                <a:ext cx="44" cy="56"/>
              </a:xfrm>
              <a:custGeom>
                <a:avLst/>
                <a:gdLst>
                  <a:gd name="T0" fmla="*/ 131 w 131"/>
                  <a:gd name="T1" fmla="*/ 31 h 167"/>
                  <a:gd name="T2" fmla="*/ 118 w 131"/>
                  <a:gd name="T3" fmla="*/ 41 h 167"/>
                  <a:gd name="T4" fmla="*/ 107 w 131"/>
                  <a:gd name="T5" fmla="*/ 53 h 167"/>
                  <a:gd name="T6" fmla="*/ 98 w 131"/>
                  <a:gd name="T7" fmla="*/ 66 h 167"/>
                  <a:gd name="T8" fmla="*/ 90 w 131"/>
                  <a:gd name="T9" fmla="*/ 80 h 167"/>
                  <a:gd name="T10" fmla="*/ 83 w 131"/>
                  <a:gd name="T11" fmla="*/ 95 h 167"/>
                  <a:gd name="T12" fmla="*/ 78 w 131"/>
                  <a:gd name="T13" fmla="*/ 111 h 167"/>
                  <a:gd name="T14" fmla="*/ 74 w 131"/>
                  <a:gd name="T15" fmla="*/ 125 h 167"/>
                  <a:gd name="T16" fmla="*/ 72 w 131"/>
                  <a:gd name="T17" fmla="*/ 138 h 167"/>
                  <a:gd name="T18" fmla="*/ 65 w 131"/>
                  <a:gd name="T19" fmla="*/ 151 h 167"/>
                  <a:gd name="T20" fmla="*/ 55 w 131"/>
                  <a:gd name="T21" fmla="*/ 159 h 167"/>
                  <a:gd name="T22" fmla="*/ 43 w 131"/>
                  <a:gd name="T23" fmla="*/ 164 h 167"/>
                  <a:gd name="T24" fmla="*/ 30 w 131"/>
                  <a:gd name="T25" fmla="*/ 167 h 167"/>
                  <a:gd name="T26" fmla="*/ 19 w 131"/>
                  <a:gd name="T27" fmla="*/ 164 h 167"/>
                  <a:gd name="T28" fmla="*/ 8 w 131"/>
                  <a:gd name="T29" fmla="*/ 159 h 167"/>
                  <a:gd name="T30" fmla="*/ 2 w 131"/>
                  <a:gd name="T31" fmla="*/ 151 h 167"/>
                  <a:gd name="T32" fmla="*/ 0 w 131"/>
                  <a:gd name="T33" fmla="*/ 138 h 167"/>
                  <a:gd name="T34" fmla="*/ 3 w 131"/>
                  <a:gd name="T35" fmla="*/ 124 h 167"/>
                  <a:gd name="T36" fmla="*/ 11 w 131"/>
                  <a:gd name="T37" fmla="*/ 112 h 167"/>
                  <a:gd name="T38" fmla="*/ 21 w 131"/>
                  <a:gd name="T39" fmla="*/ 105 h 167"/>
                  <a:gd name="T40" fmla="*/ 31 w 131"/>
                  <a:gd name="T41" fmla="*/ 98 h 167"/>
                  <a:gd name="T42" fmla="*/ 39 w 131"/>
                  <a:gd name="T43" fmla="*/ 85 h 167"/>
                  <a:gd name="T44" fmla="*/ 48 w 131"/>
                  <a:gd name="T45" fmla="*/ 73 h 167"/>
                  <a:gd name="T46" fmla="*/ 56 w 131"/>
                  <a:gd name="T47" fmla="*/ 62 h 167"/>
                  <a:gd name="T48" fmla="*/ 65 w 131"/>
                  <a:gd name="T49" fmla="*/ 50 h 167"/>
                  <a:gd name="T50" fmla="*/ 73 w 131"/>
                  <a:gd name="T51" fmla="*/ 37 h 167"/>
                  <a:gd name="T52" fmla="*/ 81 w 131"/>
                  <a:gd name="T53" fmla="*/ 26 h 167"/>
                  <a:gd name="T54" fmla="*/ 89 w 131"/>
                  <a:gd name="T55" fmla="*/ 13 h 167"/>
                  <a:gd name="T56" fmla="*/ 95 w 131"/>
                  <a:gd name="T57" fmla="*/ 0 h 167"/>
                  <a:gd name="T58" fmla="*/ 111 w 131"/>
                  <a:gd name="T59" fmla="*/ 1 h 167"/>
                  <a:gd name="T60" fmla="*/ 121 w 131"/>
                  <a:gd name="T61" fmla="*/ 7 h 167"/>
                  <a:gd name="T62" fmla="*/ 129 w 131"/>
                  <a:gd name="T63" fmla="*/ 18 h 167"/>
                  <a:gd name="T64" fmla="*/ 131 w 131"/>
                  <a:gd name="T65" fmla="*/ 31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67"/>
                  <a:gd name="T101" fmla="*/ 131 w 131"/>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67">
                    <a:moveTo>
                      <a:pt x="131" y="31"/>
                    </a:moveTo>
                    <a:lnTo>
                      <a:pt x="118" y="41"/>
                    </a:lnTo>
                    <a:lnTo>
                      <a:pt x="107" y="53"/>
                    </a:lnTo>
                    <a:lnTo>
                      <a:pt x="98" y="66"/>
                    </a:lnTo>
                    <a:lnTo>
                      <a:pt x="90" y="80"/>
                    </a:lnTo>
                    <a:lnTo>
                      <a:pt x="83" y="95"/>
                    </a:lnTo>
                    <a:lnTo>
                      <a:pt x="78" y="111"/>
                    </a:lnTo>
                    <a:lnTo>
                      <a:pt x="74" y="125"/>
                    </a:lnTo>
                    <a:lnTo>
                      <a:pt x="72" y="138"/>
                    </a:lnTo>
                    <a:lnTo>
                      <a:pt x="65" y="151"/>
                    </a:lnTo>
                    <a:lnTo>
                      <a:pt x="55" y="159"/>
                    </a:lnTo>
                    <a:lnTo>
                      <a:pt x="43" y="164"/>
                    </a:lnTo>
                    <a:lnTo>
                      <a:pt x="30" y="167"/>
                    </a:lnTo>
                    <a:lnTo>
                      <a:pt x="19" y="164"/>
                    </a:lnTo>
                    <a:lnTo>
                      <a:pt x="8" y="159"/>
                    </a:lnTo>
                    <a:lnTo>
                      <a:pt x="2" y="151"/>
                    </a:lnTo>
                    <a:lnTo>
                      <a:pt x="0" y="138"/>
                    </a:lnTo>
                    <a:lnTo>
                      <a:pt x="3" y="124"/>
                    </a:lnTo>
                    <a:lnTo>
                      <a:pt x="11" y="112"/>
                    </a:lnTo>
                    <a:lnTo>
                      <a:pt x="21" y="105"/>
                    </a:lnTo>
                    <a:lnTo>
                      <a:pt x="31" y="98"/>
                    </a:lnTo>
                    <a:lnTo>
                      <a:pt x="39" y="85"/>
                    </a:lnTo>
                    <a:lnTo>
                      <a:pt x="48" y="73"/>
                    </a:lnTo>
                    <a:lnTo>
                      <a:pt x="56" y="62"/>
                    </a:lnTo>
                    <a:lnTo>
                      <a:pt x="65" y="50"/>
                    </a:lnTo>
                    <a:lnTo>
                      <a:pt x="73" y="37"/>
                    </a:lnTo>
                    <a:lnTo>
                      <a:pt x="81" y="26"/>
                    </a:lnTo>
                    <a:lnTo>
                      <a:pt x="89" y="13"/>
                    </a:lnTo>
                    <a:lnTo>
                      <a:pt x="95" y="0"/>
                    </a:lnTo>
                    <a:lnTo>
                      <a:pt x="111" y="1"/>
                    </a:lnTo>
                    <a:lnTo>
                      <a:pt x="121" y="7"/>
                    </a:lnTo>
                    <a:lnTo>
                      <a:pt x="129" y="18"/>
                    </a:lnTo>
                    <a:lnTo>
                      <a:pt x="131" y="31"/>
                    </a:lnTo>
                    <a:close/>
                  </a:path>
                </a:pathLst>
              </a:custGeom>
              <a:solidFill>
                <a:srgbClr val="000000"/>
              </a:solidFill>
              <a:ln w="9525">
                <a:noFill/>
                <a:round/>
                <a:headEnd/>
                <a:tailEnd/>
              </a:ln>
            </p:spPr>
            <p:txBody>
              <a:bodyPr/>
              <a:lstStyle/>
              <a:p>
                <a:endParaRPr lang="en-US"/>
              </a:p>
            </p:txBody>
          </p:sp>
          <p:sp>
            <p:nvSpPr>
              <p:cNvPr id="327" name="Freeform 230"/>
              <p:cNvSpPr>
                <a:spLocks/>
              </p:cNvSpPr>
              <p:nvPr/>
            </p:nvSpPr>
            <p:spPr bwMode="auto">
              <a:xfrm>
                <a:off x="3734" y="3335"/>
                <a:ext cx="14" cy="25"/>
              </a:xfrm>
              <a:custGeom>
                <a:avLst/>
                <a:gdLst>
                  <a:gd name="T0" fmla="*/ 0 w 43"/>
                  <a:gd name="T1" fmla="*/ 76 h 76"/>
                  <a:gd name="T2" fmla="*/ 2 w 43"/>
                  <a:gd name="T3" fmla="*/ 64 h 76"/>
                  <a:gd name="T4" fmla="*/ 5 w 43"/>
                  <a:gd name="T5" fmla="*/ 54 h 76"/>
                  <a:gd name="T6" fmla="*/ 10 w 43"/>
                  <a:gd name="T7" fmla="*/ 44 h 76"/>
                  <a:gd name="T8" fmla="*/ 15 w 43"/>
                  <a:gd name="T9" fmla="*/ 35 h 76"/>
                  <a:gd name="T10" fmla="*/ 22 w 43"/>
                  <a:gd name="T11" fmla="*/ 25 h 76"/>
                  <a:gd name="T12" fmla="*/ 28 w 43"/>
                  <a:gd name="T13" fmla="*/ 16 h 76"/>
                  <a:gd name="T14" fmla="*/ 35 w 43"/>
                  <a:gd name="T15" fmla="*/ 7 h 76"/>
                  <a:gd name="T16" fmla="*/ 43 w 43"/>
                  <a:gd name="T17" fmla="*/ 0 h 76"/>
                  <a:gd name="T18" fmla="*/ 40 w 43"/>
                  <a:gd name="T19" fmla="*/ 10 h 76"/>
                  <a:gd name="T20" fmla="*/ 36 w 43"/>
                  <a:gd name="T21" fmla="*/ 20 h 76"/>
                  <a:gd name="T22" fmla="*/ 31 w 43"/>
                  <a:gd name="T23" fmla="*/ 29 h 76"/>
                  <a:gd name="T24" fmla="*/ 24 w 43"/>
                  <a:gd name="T25" fmla="*/ 38 h 76"/>
                  <a:gd name="T26" fmla="*/ 18 w 43"/>
                  <a:gd name="T27" fmla="*/ 47 h 76"/>
                  <a:gd name="T28" fmla="*/ 11 w 43"/>
                  <a:gd name="T29" fmla="*/ 57 h 76"/>
                  <a:gd name="T30" fmla="*/ 5 w 43"/>
                  <a:gd name="T31" fmla="*/ 67 h 76"/>
                  <a:gd name="T32" fmla="*/ 0 w 43"/>
                  <a:gd name="T33" fmla="*/ 76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76"/>
                  <a:gd name="T53" fmla="*/ 43 w 43"/>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76">
                    <a:moveTo>
                      <a:pt x="0" y="76"/>
                    </a:moveTo>
                    <a:lnTo>
                      <a:pt x="2" y="64"/>
                    </a:lnTo>
                    <a:lnTo>
                      <a:pt x="5" y="54"/>
                    </a:lnTo>
                    <a:lnTo>
                      <a:pt x="10" y="44"/>
                    </a:lnTo>
                    <a:lnTo>
                      <a:pt x="15" y="35"/>
                    </a:lnTo>
                    <a:lnTo>
                      <a:pt x="22" y="25"/>
                    </a:lnTo>
                    <a:lnTo>
                      <a:pt x="28" y="16"/>
                    </a:lnTo>
                    <a:lnTo>
                      <a:pt x="35" y="7"/>
                    </a:lnTo>
                    <a:lnTo>
                      <a:pt x="43" y="0"/>
                    </a:lnTo>
                    <a:lnTo>
                      <a:pt x="40" y="10"/>
                    </a:lnTo>
                    <a:lnTo>
                      <a:pt x="36" y="20"/>
                    </a:lnTo>
                    <a:lnTo>
                      <a:pt x="31" y="29"/>
                    </a:lnTo>
                    <a:lnTo>
                      <a:pt x="24" y="38"/>
                    </a:lnTo>
                    <a:lnTo>
                      <a:pt x="18" y="47"/>
                    </a:lnTo>
                    <a:lnTo>
                      <a:pt x="11" y="57"/>
                    </a:lnTo>
                    <a:lnTo>
                      <a:pt x="5" y="67"/>
                    </a:lnTo>
                    <a:lnTo>
                      <a:pt x="0" y="76"/>
                    </a:lnTo>
                    <a:close/>
                  </a:path>
                </a:pathLst>
              </a:custGeom>
              <a:solidFill>
                <a:srgbClr val="FFFF00"/>
              </a:solidFill>
              <a:ln w="9525">
                <a:noFill/>
                <a:round/>
                <a:headEnd/>
                <a:tailEnd/>
              </a:ln>
            </p:spPr>
            <p:txBody>
              <a:bodyPr/>
              <a:lstStyle/>
              <a:p>
                <a:endParaRPr lang="en-US"/>
              </a:p>
            </p:txBody>
          </p:sp>
          <p:sp>
            <p:nvSpPr>
              <p:cNvPr id="328" name="Freeform 231"/>
              <p:cNvSpPr>
                <a:spLocks/>
              </p:cNvSpPr>
              <p:nvPr/>
            </p:nvSpPr>
            <p:spPr bwMode="auto">
              <a:xfrm>
                <a:off x="3809" y="3354"/>
                <a:ext cx="72" cy="177"/>
              </a:xfrm>
              <a:custGeom>
                <a:avLst/>
                <a:gdLst>
                  <a:gd name="T0" fmla="*/ 44 w 215"/>
                  <a:gd name="T1" fmla="*/ 528 h 531"/>
                  <a:gd name="T2" fmla="*/ 32 w 215"/>
                  <a:gd name="T3" fmla="*/ 527 h 531"/>
                  <a:gd name="T4" fmla="*/ 22 w 215"/>
                  <a:gd name="T5" fmla="*/ 525 h 531"/>
                  <a:gd name="T6" fmla="*/ 14 w 215"/>
                  <a:gd name="T7" fmla="*/ 521 h 531"/>
                  <a:gd name="T8" fmla="*/ 9 w 215"/>
                  <a:gd name="T9" fmla="*/ 517 h 531"/>
                  <a:gd name="T10" fmla="*/ 5 w 215"/>
                  <a:gd name="T11" fmla="*/ 510 h 531"/>
                  <a:gd name="T12" fmla="*/ 2 w 215"/>
                  <a:gd name="T13" fmla="*/ 505 h 531"/>
                  <a:gd name="T14" fmla="*/ 0 w 215"/>
                  <a:gd name="T15" fmla="*/ 499 h 531"/>
                  <a:gd name="T16" fmla="*/ 0 w 215"/>
                  <a:gd name="T17" fmla="*/ 493 h 531"/>
                  <a:gd name="T18" fmla="*/ 1 w 215"/>
                  <a:gd name="T19" fmla="*/ 35 h 531"/>
                  <a:gd name="T20" fmla="*/ 6 w 215"/>
                  <a:gd name="T21" fmla="*/ 26 h 531"/>
                  <a:gd name="T22" fmla="*/ 13 w 215"/>
                  <a:gd name="T23" fmla="*/ 19 h 531"/>
                  <a:gd name="T24" fmla="*/ 20 w 215"/>
                  <a:gd name="T25" fmla="*/ 14 h 531"/>
                  <a:gd name="T26" fmla="*/ 29 w 215"/>
                  <a:gd name="T27" fmla="*/ 10 h 531"/>
                  <a:gd name="T28" fmla="*/ 40 w 215"/>
                  <a:gd name="T29" fmla="*/ 8 h 531"/>
                  <a:gd name="T30" fmla="*/ 50 w 215"/>
                  <a:gd name="T31" fmla="*/ 5 h 531"/>
                  <a:gd name="T32" fmla="*/ 60 w 215"/>
                  <a:gd name="T33" fmla="*/ 4 h 531"/>
                  <a:gd name="T34" fmla="*/ 71 w 215"/>
                  <a:gd name="T35" fmla="*/ 1 h 531"/>
                  <a:gd name="T36" fmla="*/ 88 w 215"/>
                  <a:gd name="T37" fmla="*/ 4 h 531"/>
                  <a:gd name="T38" fmla="*/ 106 w 215"/>
                  <a:gd name="T39" fmla="*/ 4 h 531"/>
                  <a:gd name="T40" fmla="*/ 128 w 215"/>
                  <a:gd name="T41" fmla="*/ 1 h 531"/>
                  <a:gd name="T42" fmla="*/ 149 w 215"/>
                  <a:gd name="T43" fmla="*/ 0 h 531"/>
                  <a:gd name="T44" fmla="*/ 168 w 215"/>
                  <a:gd name="T45" fmla="*/ 2 h 531"/>
                  <a:gd name="T46" fmla="*/ 185 w 215"/>
                  <a:gd name="T47" fmla="*/ 9 h 531"/>
                  <a:gd name="T48" fmla="*/ 198 w 215"/>
                  <a:gd name="T49" fmla="*/ 23 h 531"/>
                  <a:gd name="T50" fmla="*/ 204 w 215"/>
                  <a:gd name="T51" fmla="*/ 46 h 531"/>
                  <a:gd name="T52" fmla="*/ 212 w 215"/>
                  <a:gd name="T53" fmla="*/ 160 h 531"/>
                  <a:gd name="T54" fmla="*/ 215 w 215"/>
                  <a:gd name="T55" fmla="*/ 276 h 531"/>
                  <a:gd name="T56" fmla="*/ 213 w 215"/>
                  <a:gd name="T57" fmla="*/ 390 h 531"/>
                  <a:gd name="T58" fmla="*/ 213 w 215"/>
                  <a:gd name="T59" fmla="*/ 500 h 531"/>
                  <a:gd name="T60" fmla="*/ 206 w 215"/>
                  <a:gd name="T61" fmla="*/ 514 h 531"/>
                  <a:gd name="T62" fmla="*/ 190 w 215"/>
                  <a:gd name="T63" fmla="*/ 525 h 531"/>
                  <a:gd name="T64" fmla="*/ 169 w 215"/>
                  <a:gd name="T65" fmla="*/ 530 h 531"/>
                  <a:gd name="T66" fmla="*/ 145 w 215"/>
                  <a:gd name="T67" fmla="*/ 531 h 531"/>
                  <a:gd name="T68" fmla="*/ 119 w 215"/>
                  <a:gd name="T69" fmla="*/ 531 h 531"/>
                  <a:gd name="T70" fmla="*/ 92 w 215"/>
                  <a:gd name="T71" fmla="*/ 530 h 531"/>
                  <a:gd name="T72" fmla="*/ 66 w 215"/>
                  <a:gd name="T73" fmla="*/ 528 h 531"/>
                  <a:gd name="T74" fmla="*/ 44 w 215"/>
                  <a:gd name="T75" fmla="*/ 528 h 5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531"/>
                  <a:gd name="T116" fmla="*/ 215 w 215"/>
                  <a:gd name="T117" fmla="*/ 531 h 5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531">
                    <a:moveTo>
                      <a:pt x="44" y="528"/>
                    </a:moveTo>
                    <a:lnTo>
                      <a:pt x="32" y="527"/>
                    </a:lnTo>
                    <a:lnTo>
                      <a:pt x="22" y="525"/>
                    </a:lnTo>
                    <a:lnTo>
                      <a:pt x="14" y="521"/>
                    </a:lnTo>
                    <a:lnTo>
                      <a:pt x="9" y="517"/>
                    </a:lnTo>
                    <a:lnTo>
                      <a:pt x="5" y="510"/>
                    </a:lnTo>
                    <a:lnTo>
                      <a:pt x="2" y="505"/>
                    </a:lnTo>
                    <a:lnTo>
                      <a:pt x="0" y="499"/>
                    </a:lnTo>
                    <a:lnTo>
                      <a:pt x="0" y="493"/>
                    </a:lnTo>
                    <a:lnTo>
                      <a:pt x="1" y="35"/>
                    </a:lnTo>
                    <a:lnTo>
                      <a:pt x="6" y="26"/>
                    </a:lnTo>
                    <a:lnTo>
                      <a:pt x="13" y="19"/>
                    </a:lnTo>
                    <a:lnTo>
                      <a:pt x="20" y="14"/>
                    </a:lnTo>
                    <a:lnTo>
                      <a:pt x="29" y="10"/>
                    </a:lnTo>
                    <a:lnTo>
                      <a:pt x="40" y="8"/>
                    </a:lnTo>
                    <a:lnTo>
                      <a:pt x="50" y="5"/>
                    </a:lnTo>
                    <a:lnTo>
                      <a:pt x="60" y="4"/>
                    </a:lnTo>
                    <a:lnTo>
                      <a:pt x="71" y="1"/>
                    </a:lnTo>
                    <a:lnTo>
                      <a:pt x="88" y="4"/>
                    </a:lnTo>
                    <a:lnTo>
                      <a:pt x="106" y="4"/>
                    </a:lnTo>
                    <a:lnTo>
                      <a:pt x="128" y="1"/>
                    </a:lnTo>
                    <a:lnTo>
                      <a:pt x="149" y="0"/>
                    </a:lnTo>
                    <a:lnTo>
                      <a:pt x="168" y="2"/>
                    </a:lnTo>
                    <a:lnTo>
                      <a:pt x="185" y="9"/>
                    </a:lnTo>
                    <a:lnTo>
                      <a:pt x="198" y="23"/>
                    </a:lnTo>
                    <a:lnTo>
                      <a:pt x="204" y="46"/>
                    </a:lnTo>
                    <a:lnTo>
                      <a:pt x="212" y="160"/>
                    </a:lnTo>
                    <a:lnTo>
                      <a:pt x="215" y="276"/>
                    </a:lnTo>
                    <a:lnTo>
                      <a:pt x="213" y="390"/>
                    </a:lnTo>
                    <a:lnTo>
                      <a:pt x="213" y="500"/>
                    </a:lnTo>
                    <a:lnTo>
                      <a:pt x="206" y="514"/>
                    </a:lnTo>
                    <a:lnTo>
                      <a:pt x="190" y="525"/>
                    </a:lnTo>
                    <a:lnTo>
                      <a:pt x="169" y="530"/>
                    </a:lnTo>
                    <a:lnTo>
                      <a:pt x="145" y="531"/>
                    </a:lnTo>
                    <a:lnTo>
                      <a:pt x="119" y="531"/>
                    </a:lnTo>
                    <a:lnTo>
                      <a:pt x="92" y="530"/>
                    </a:lnTo>
                    <a:lnTo>
                      <a:pt x="66" y="528"/>
                    </a:lnTo>
                    <a:lnTo>
                      <a:pt x="44" y="528"/>
                    </a:lnTo>
                    <a:close/>
                  </a:path>
                </a:pathLst>
              </a:custGeom>
              <a:solidFill>
                <a:srgbClr val="B7C1E8"/>
              </a:solidFill>
              <a:ln w="9525">
                <a:noFill/>
                <a:round/>
                <a:headEnd/>
                <a:tailEnd/>
              </a:ln>
            </p:spPr>
            <p:txBody>
              <a:bodyPr/>
              <a:lstStyle/>
              <a:p>
                <a:endParaRPr lang="en-US"/>
              </a:p>
            </p:txBody>
          </p:sp>
          <p:sp>
            <p:nvSpPr>
              <p:cNvPr id="329" name="Freeform 232"/>
              <p:cNvSpPr>
                <a:spLocks/>
              </p:cNvSpPr>
              <p:nvPr/>
            </p:nvSpPr>
            <p:spPr bwMode="auto">
              <a:xfrm>
                <a:off x="3840" y="3379"/>
                <a:ext cx="34" cy="144"/>
              </a:xfrm>
              <a:custGeom>
                <a:avLst/>
                <a:gdLst>
                  <a:gd name="T0" fmla="*/ 97 w 103"/>
                  <a:gd name="T1" fmla="*/ 19 h 430"/>
                  <a:gd name="T2" fmla="*/ 103 w 103"/>
                  <a:gd name="T3" fmla="*/ 84 h 430"/>
                  <a:gd name="T4" fmla="*/ 103 w 103"/>
                  <a:gd name="T5" fmla="*/ 162 h 430"/>
                  <a:gd name="T6" fmla="*/ 102 w 103"/>
                  <a:gd name="T7" fmla="*/ 236 h 430"/>
                  <a:gd name="T8" fmla="*/ 98 w 103"/>
                  <a:gd name="T9" fmla="*/ 286 h 430"/>
                  <a:gd name="T10" fmla="*/ 98 w 103"/>
                  <a:gd name="T11" fmla="*/ 324 h 430"/>
                  <a:gd name="T12" fmla="*/ 99 w 103"/>
                  <a:gd name="T13" fmla="*/ 363 h 430"/>
                  <a:gd name="T14" fmla="*/ 95 w 103"/>
                  <a:gd name="T15" fmla="*/ 398 h 430"/>
                  <a:gd name="T16" fmla="*/ 83 w 103"/>
                  <a:gd name="T17" fmla="*/ 418 h 430"/>
                  <a:gd name="T18" fmla="*/ 71 w 103"/>
                  <a:gd name="T19" fmla="*/ 424 h 430"/>
                  <a:gd name="T20" fmla="*/ 57 w 103"/>
                  <a:gd name="T21" fmla="*/ 427 h 430"/>
                  <a:gd name="T22" fmla="*/ 41 w 103"/>
                  <a:gd name="T23" fmla="*/ 429 h 430"/>
                  <a:gd name="T24" fmla="*/ 27 w 103"/>
                  <a:gd name="T25" fmla="*/ 430 h 430"/>
                  <a:gd name="T26" fmla="*/ 14 w 103"/>
                  <a:gd name="T27" fmla="*/ 429 h 430"/>
                  <a:gd name="T28" fmla="*/ 5 w 103"/>
                  <a:gd name="T29" fmla="*/ 426 h 430"/>
                  <a:gd name="T30" fmla="*/ 0 w 103"/>
                  <a:gd name="T31" fmla="*/ 422 h 430"/>
                  <a:gd name="T32" fmla="*/ 0 w 103"/>
                  <a:gd name="T33" fmla="*/ 417 h 430"/>
                  <a:gd name="T34" fmla="*/ 5 w 103"/>
                  <a:gd name="T35" fmla="*/ 412 h 430"/>
                  <a:gd name="T36" fmla="*/ 13 w 103"/>
                  <a:gd name="T37" fmla="*/ 411 h 430"/>
                  <a:gd name="T38" fmla="*/ 23 w 103"/>
                  <a:gd name="T39" fmla="*/ 409 h 430"/>
                  <a:gd name="T40" fmla="*/ 35 w 103"/>
                  <a:gd name="T41" fmla="*/ 408 h 430"/>
                  <a:gd name="T42" fmla="*/ 45 w 103"/>
                  <a:gd name="T43" fmla="*/ 405 h 430"/>
                  <a:gd name="T44" fmla="*/ 54 w 103"/>
                  <a:gd name="T45" fmla="*/ 398 h 430"/>
                  <a:gd name="T46" fmla="*/ 62 w 103"/>
                  <a:gd name="T47" fmla="*/ 386 h 430"/>
                  <a:gd name="T48" fmla="*/ 64 w 103"/>
                  <a:gd name="T49" fmla="*/ 368 h 430"/>
                  <a:gd name="T50" fmla="*/ 66 w 103"/>
                  <a:gd name="T51" fmla="*/ 324 h 430"/>
                  <a:gd name="T52" fmla="*/ 68 w 103"/>
                  <a:gd name="T53" fmla="*/ 277 h 430"/>
                  <a:gd name="T54" fmla="*/ 71 w 103"/>
                  <a:gd name="T55" fmla="*/ 227 h 430"/>
                  <a:gd name="T56" fmla="*/ 71 w 103"/>
                  <a:gd name="T57" fmla="*/ 168 h 430"/>
                  <a:gd name="T58" fmla="*/ 72 w 103"/>
                  <a:gd name="T59" fmla="*/ 100 h 430"/>
                  <a:gd name="T60" fmla="*/ 79 w 103"/>
                  <a:gd name="T61" fmla="*/ 35 h 430"/>
                  <a:gd name="T62" fmla="*/ 88 w 103"/>
                  <a:gd name="T63" fmla="*/ 0 h 430"/>
                  <a:gd name="T64" fmla="*/ 97 w 103"/>
                  <a:gd name="T65" fmla="*/ 19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430"/>
                  <a:gd name="T101" fmla="*/ 103 w 103"/>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430">
                    <a:moveTo>
                      <a:pt x="97" y="19"/>
                    </a:moveTo>
                    <a:lnTo>
                      <a:pt x="103" y="84"/>
                    </a:lnTo>
                    <a:lnTo>
                      <a:pt x="103" y="162"/>
                    </a:lnTo>
                    <a:lnTo>
                      <a:pt x="102" y="236"/>
                    </a:lnTo>
                    <a:lnTo>
                      <a:pt x="98" y="286"/>
                    </a:lnTo>
                    <a:lnTo>
                      <a:pt x="98" y="324"/>
                    </a:lnTo>
                    <a:lnTo>
                      <a:pt x="99" y="363"/>
                    </a:lnTo>
                    <a:lnTo>
                      <a:pt x="95" y="398"/>
                    </a:lnTo>
                    <a:lnTo>
                      <a:pt x="83" y="418"/>
                    </a:lnTo>
                    <a:lnTo>
                      <a:pt x="71" y="424"/>
                    </a:lnTo>
                    <a:lnTo>
                      <a:pt x="57" y="427"/>
                    </a:lnTo>
                    <a:lnTo>
                      <a:pt x="41" y="429"/>
                    </a:lnTo>
                    <a:lnTo>
                      <a:pt x="27" y="430"/>
                    </a:lnTo>
                    <a:lnTo>
                      <a:pt x="14" y="429"/>
                    </a:lnTo>
                    <a:lnTo>
                      <a:pt x="5" y="426"/>
                    </a:lnTo>
                    <a:lnTo>
                      <a:pt x="0" y="422"/>
                    </a:lnTo>
                    <a:lnTo>
                      <a:pt x="0" y="417"/>
                    </a:lnTo>
                    <a:lnTo>
                      <a:pt x="5" y="412"/>
                    </a:lnTo>
                    <a:lnTo>
                      <a:pt x="13" y="411"/>
                    </a:lnTo>
                    <a:lnTo>
                      <a:pt x="23" y="409"/>
                    </a:lnTo>
                    <a:lnTo>
                      <a:pt x="35" y="408"/>
                    </a:lnTo>
                    <a:lnTo>
                      <a:pt x="45" y="405"/>
                    </a:lnTo>
                    <a:lnTo>
                      <a:pt x="54" y="398"/>
                    </a:lnTo>
                    <a:lnTo>
                      <a:pt x="62" y="386"/>
                    </a:lnTo>
                    <a:lnTo>
                      <a:pt x="64" y="368"/>
                    </a:lnTo>
                    <a:lnTo>
                      <a:pt x="66" y="324"/>
                    </a:lnTo>
                    <a:lnTo>
                      <a:pt x="68" y="277"/>
                    </a:lnTo>
                    <a:lnTo>
                      <a:pt x="71" y="227"/>
                    </a:lnTo>
                    <a:lnTo>
                      <a:pt x="71" y="168"/>
                    </a:lnTo>
                    <a:lnTo>
                      <a:pt x="72" y="100"/>
                    </a:lnTo>
                    <a:lnTo>
                      <a:pt x="79" y="35"/>
                    </a:lnTo>
                    <a:lnTo>
                      <a:pt x="88" y="0"/>
                    </a:lnTo>
                    <a:lnTo>
                      <a:pt x="97" y="19"/>
                    </a:lnTo>
                    <a:close/>
                  </a:path>
                </a:pathLst>
              </a:custGeom>
              <a:solidFill>
                <a:srgbClr val="8993D6"/>
              </a:solidFill>
              <a:ln w="9525">
                <a:noFill/>
                <a:round/>
                <a:headEnd/>
                <a:tailEnd/>
              </a:ln>
            </p:spPr>
            <p:txBody>
              <a:bodyPr/>
              <a:lstStyle/>
              <a:p>
                <a:endParaRPr lang="en-US"/>
              </a:p>
            </p:txBody>
          </p:sp>
          <p:sp>
            <p:nvSpPr>
              <p:cNvPr id="330" name="Freeform 233"/>
              <p:cNvSpPr>
                <a:spLocks/>
              </p:cNvSpPr>
              <p:nvPr/>
            </p:nvSpPr>
            <p:spPr bwMode="auto">
              <a:xfrm>
                <a:off x="3814" y="3363"/>
                <a:ext cx="41" cy="155"/>
              </a:xfrm>
              <a:custGeom>
                <a:avLst/>
                <a:gdLst>
                  <a:gd name="T0" fmla="*/ 5 w 122"/>
                  <a:gd name="T1" fmla="*/ 453 h 464"/>
                  <a:gd name="T2" fmla="*/ 3 w 122"/>
                  <a:gd name="T3" fmla="*/ 387 h 464"/>
                  <a:gd name="T4" fmla="*/ 0 w 122"/>
                  <a:gd name="T5" fmla="*/ 255 h 464"/>
                  <a:gd name="T6" fmla="*/ 0 w 122"/>
                  <a:gd name="T7" fmla="*/ 122 h 464"/>
                  <a:gd name="T8" fmla="*/ 3 w 122"/>
                  <a:gd name="T9" fmla="*/ 52 h 464"/>
                  <a:gd name="T10" fmla="*/ 4 w 122"/>
                  <a:gd name="T11" fmla="*/ 43 h 464"/>
                  <a:gd name="T12" fmla="*/ 5 w 122"/>
                  <a:gd name="T13" fmla="*/ 33 h 464"/>
                  <a:gd name="T14" fmla="*/ 7 w 122"/>
                  <a:gd name="T15" fmla="*/ 26 h 464"/>
                  <a:gd name="T16" fmla="*/ 10 w 122"/>
                  <a:gd name="T17" fmla="*/ 18 h 464"/>
                  <a:gd name="T18" fmla="*/ 16 w 122"/>
                  <a:gd name="T19" fmla="*/ 11 h 464"/>
                  <a:gd name="T20" fmla="*/ 25 w 122"/>
                  <a:gd name="T21" fmla="*/ 6 h 464"/>
                  <a:gd name="T22" fmla="*/ 35 w 122"/>
                  <a:gd name="T23" fmla="*/ 2 h 464"/>
                  <a:gd name="T24" fmla="*/ 51 w 122"/>
                  <a:gd name="T25" fmla="*/ 1 h 464"/>
                  <a:gd name="T26" fmla="*/ 66 w 122"/>
                  <a:gd name="T27" fmla="*/ 0 h 464"/>
                  <a:gd name="T28" fmla="*/ 82 w 122"/>
                  <a:gd name="T29" fmla="*/ 0 h 464"/>
                  <a:gd name="T30" fmla="*/ 95 w 122"/>
                  <a:gd name="T31" fmla="*/ 0 h 464"/>
                  <a:gd name="T32" fmla="*/ 106 w 122"/>
                  <a:gd name="T33" fmla="*/ 1 h 464"/>
                  <a:gd name="T34" fmla="*/ 115 w 122"/>
                  <a:gd name="T35" fmla="*/ 2 h 464"/>
                  <a:gd name="T36" fmla="*/ 121 w 122"/>
                  <a:gd name="T37" fmla="*/ 6 h 464"/>
                  <a:gd name="T38" fmla="*/ 122 w 122"/>
                  <a:gd name="T39" fmla="*/ 10 h 464"/>
                  <a:gd name="T40" fmla="*/ 119 w 122"/>
                  <a:gd name="T41" fmla="*/ 15 h 464"/>
                  <a:gd name="T42" fmla="*/ 112 w 122"/>
                  <a:gd name="T43" fmla="*/ 20 h 464"/>
                  <a:gd name="T44" fmla="*/ 101 w 122"/>
                  <a:gd name="T45" fmla="*/ 22 h 464"/>
                  <a:gd name="T46" fmla="*/ 87 w 122"/>
                  <a:gd name="T47" fmla="*/ 23 h 464"/>
                  <a:gd name="T48" fmla="*/ 73 w 122"/>
                  <a:gd name="T49" fmla="*/ 23 h 464"/>
                  <a:gd name="T50" fmla="*/ 60 w 122"/>
                  <a:gd name="T51" fmla="*/ 23 h 464"/>
                  <a:gd name="T52" fmla="*/ 47 w 122"/>
                  <a:gd name="T53" fmla="*/ 23 h 464"/>
                  <a:gd name="T54" fmla="*/ 39 w 122"/>
                  <a:gd name="T55" fmla="*/ 27 h 464"/>
                  <a:gd name="T56" fmla="*/ 34 w 122"/>
                  <a:gd name="T57" fmla="*/ 32 h 464"/>
                  <a:gd name="T58" fmla="*/ 30 w 122"/>
                  <a:gd name="T59" fmla="*/ 46 h 464"/>
                  <a:gd name="T60" fmla="*/ 26 w 122"/>
                  <a:gd name="T61" fmla="*/ 65 h 464"/>
                  <a:gd name="T62" fmla="*/ 25 w 122"/>
                  <a:gd name="T63" fmla="*/ 93 h 464"/>
                  <a:gd name="T64" fmla="*/ 25 w 122"/>
                  <a:gd name="T65" fmla="*/ 133 h 464"/>
                  <a:gd name="T66" fmla="*/ 26 w 122"/>
                  <a:gd name="T67" fmla="*/ 206 h 464"/>
                  <a:gd name="T68" fmla="*/ 29 w 122"/>
                  <a:gd name="T69" fmla="*/ 303 h 464"/>
                  <a:gd name="T70" fmla="*/ 30 w 122"/>
                  <a:gd name="T71" fmla="*/ 394 h 464"/>
                  <a:gd name="T72" fmla="*/ 29 w 122"/>
                  <a:gd name="T73" fmla="*/ 443 h 464"/>
                  <a:gd name="T74" fmla="*/ 22 w 122"/>
                  <a:gd name="T75" fmla="*/ 457 h 464"/>
                  <a:gd name="T76" fmla="*/ 14 w 122"/>
                  <a:gd name="T77" fmla="*/ 464 h 464"/>
                  <a:gd name="T78" fmla="*/ 9 w 122"/>
                  <a:gd name="T79" fmla="*/ 462 h 464"/>
                  <a:gd name="T80" fmla="*/ 5 w 122"/>
                  <a:gd name="T81" fmla="*/ 453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464"/>
                  <a:gd name="T125" fmla="*/ 122 w 122"/>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464">
                    <a:moveTo>
                      <a:pt x="5" y="453"/>
                    </a:moveTo>
                    <a:lnTo>
                      <a:pt x="3" y="387"/>
                    </a:lnTo>
                    <a:lnTo>
                      <a:pt x="0" y="255"/>
                    </a:lnTo>
                    <a:lnTo>
                      <a:pt x="0" y="122"/>
                    </a:lnTo>
                    <a:lnTo>
                      <a:pt x="3" y="52"/>
                    </a:lnTo>
                    <a:lnTo>
                      <a:pt x="4" y="43"/>
                    </a:lnTo>
                    <a:lnTo>
                      <a:pt x="5" y="33"/>
                    </a:lnTo>
                    <a:lnTo>
                      <a:pt x="7" y="26"/>
                    </a:lnTo>
                    <a:lnTo>
                      <a:pt x="10" y="18"/>
                    </a:lnTo>
                    <a:lnTo>
                      <a:pt x="16" y="11"/>
                    </a:lnTo>
                    <a:lnTo>
                      <a:pt x="25" y="6"/>
                    </a:lnTo>
                    <a:lnTo>
                      <a:pt x="35" y="2"/>
                    </a:lnTo>
                    <a:lnTo>
                      <a:pt x="51" y="1"/>
                    </a:lnTo>
                    <a:lnTo>
                      <a:pt x="66" y="0"/>
                    </a:lnTo>
                    <a:lnTo>
                      <a:pt x="82" y="0"/>
                    </a:lnTo>
                    <a:lnTo>
                      <a:pt x="95" y="0"/>
                    </a:lnTo>
                    <a:lnTo>
                      <a:pt x="106" y="1"/>
                    </a:lnTo>
                    <a:lnTo>
                      <a:pt x="115" y="2"/>
                    </a:lnTo>
                    <a:lnTo>
                      <a:pt x="121" y="6"/>
                    </a:lnTo>
                    <a:lnTo>
                      <a:pt x="122" y="10"/>
                    </a:lnTo>
                    <a:lnTo>
                      <a:pt x="119" y="15"/>
                    </a:lnTo>
                    <a:lnTo>
                      <a:pt x="112" y="20"/>
                    </a:lnTo>
                    <a:lnTo>
                      <a:pt x="101" y="22"/>
                    </a:lnTo>
                    <a:lnTo>
                      <a:pt x="87" y="23"/>
                    </a:lnTo>
                    <a:lnTo>
                      <a:pt x="73" y="23"/>
                    </a:lnTo>
                    <a:lnTo>
                      <a:pt x="60" y="23"/>
                    </a:lnTo>
                    <a:lnTo>
                      <a:pt x="47" y="23"/>
                    </a:lnTo>
                    <a:lnTo>
                      <a:pt x="39" y="27"/>
                    </a:lnTo>
                    <a:lnTo>
                      <a:pt x="34" y="32"/>
                    </a:lnTo>
                    <a:lnTo>
                      <a:pt x="30" y="46"/>
                    </a:lnTo>
                    <a:lnTo>
                      <a:pt x="26" y="65"/>
                    </a:lnTo>
                    <a:lnTo>
                      <a:pt x="25" y="93"/>
                    </a:lnTo>
                    <a:lnTo>
                      <a:pt x="25" y="133"/>
                    </a:lnTo>
                    <a:lnTo>
                      <a:pt x="26" y="206"/>
                    </a:lnTo>
                    <a:lnTo>
                      <a:pt x="29" y="303"/>
                    </a:lnTo>
                    <a:lnTo>
                      <a:pt x="30" y="394"/>
                    </a:lnTo>
                    <a:lnTo>
                      <a:pt x="29" y="443"/>
                    </a:lnTo>
                    <a:lnTo>
                      <a:pt x="22" y="457"/>
                    </a:lnTo>
                    <a:lnTo>
                      <a:pt x="14" y="464"/>
                    </a:lnTo>
                    <a:lnTo>
                      <a:pt x="9" y="462"/>
                    </a:lnTo>
                    <a:lnTo>
                      <a:pt x="5" y="453"/>
                    </a:lnTo>
                    <a:close/>
                  </a:path>
                </a:pathLst>
              </a:custGeom>
              <a:solidFill>
                <a:srgbClr val="D8DDF9"/>
              </a:solidFill>
              <a:ln w="9525">
                <a:noFill/>
                <a:round/>
                <a:headEnd/>
                <a:tailEnd/>
              </a:ln>
            </p:spPr>
            <p:txBody>
              <a:bodyPr/>
              <a:lstStyle/>
              <a:p>
                <a:endParaRPr lang="en-US"/>
              </a:p>
            </p:txBody>
          </p:sp>
          <p:sp>
            <p:nvSpPr>
              <p:cNvPr id="331" name="Freeform 234"/>
              <p:cNvSpPr>
                <a:spLocks/>
              </p:cNvSpPr>
              <p:nvPr/>
            </p:nvSpPr>
            <p:spPr bwMode="auto">
              <a:xfrm>
                <a:off x="3723" y="3363"/>
                <a:ext cx="12" cy="6"/>
              </a:xfrm>
              <a:custGeom>
                <a:avLst/>
                <a:gdLst>
                  <a:gd name="T0" fmla="*/ 36 w 36"/>
                  <a:gd name="T1" fmla="*/ 12 h 17"/>
                  <a:gd name="T2" fmla="*/ 31 w 36"/>
                  <a:gd name="T3" fmla="*/ 17 h 17"/>
                  <a:gd name="T4" fmla="*/ 24 w 36"/>
                  <a:gd name="T5" fmla="*/ 17 h 17"/>
                  <a:gd name="T6" fmla="*/ 18 w 36"/>
                  <a:gd name="T7" fmla="*/ 16 h 17"/>
                  <a:gd name="T8" fmla="*/ 11 w 36"/>
                  <a:gd name="T9" fmla="*/ 17 h 17"/>
                  <a:gd name="T10" fmla="*/ 0 w 36"/>
                  <a:gd name="T11" fmla="*/ 0 h 17"/>
                  <a:gd name="T12" fmla="*/ 7 w 36"/>
                  <a:gd name="T13" fmla="*/ 4 h 17"/>
                  <a:gd name="T14" fmla="*/ 16 w 36"/>
                  <a:gd name="T15" fmla="*/ 8 h 17"/>
                  <a:gd name="T16" fmla="*/ 26 w 36"/>
                  <a:gd name="T17" fmla="*/ 12 h 17"/>
                  <a:gd name="T18" fmla="*/ 36 w 36"/>
                  <a:gd name="T19" fmla="*/ 1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6" y="12"/>
                    </a:moveTo>
                    <a:lnTo>
                      <a:pt x="31" y="17"/>
                    </a:lnTo>
                    <a:lnTo>
                      <a:pt x="24" y="17"/>
                    </a:lnTo>
                    <a:lnTo>
                      <a:pt x="18" y="16"/>
                    </a:lnTo>
                    <a:lnTo>
                      <a:pt x="11" y="17"/>
                    </a:lnTo>
                    <a:lnTo>
                      <a:pt x="0" y="0"/>
                    </a:lnTo>
                    <a:lnTo>
                      <a:pt x="7" y="4"/>
                    </a:lnTo>
                    <a:lnTo>
                      <a:pt x="16" y="8"/>
                    </a:lnTo>
                    <a:lnTo>
                      <a:pt x="26" y="12"/>
                    </a:lnTo>
                    <a:lnTo>
                      <a:pt x="36" y="12"/>
                    </a:lnTo>
                    <a:close/>
                  </a:path>
                </a:pathLst>
              </a:custGeom>
              <a:solidFill>
                <a:srgbClr val="FFB73D"/>
              </a:solidFill>
              <a:ln w="9525">
                <a:noFill/>
                <a:round/>
                <a:headEnd/>
                <a:tailEnd/>
              </a:ln>
            </p:spPr>
            <p:txBody>
              <a:bodyPr/>
              <a:lstStyle/>
              <a:p>
                <a:endParaRPr lang="en-US"/>
              </a:p>
            </p:txBody>
          </p:sp>
          <p:sp>
            <p:nvSpPr>
              <p:cNvPr id="332" name="Freeform 235"/>
              <p:cNvSpPr>
                <a:spLocks/>
              </p:cNvSpPr>
              <p:nvPr/>
            </p:nvSpPr>
            <p:spPr bwMode="auto">
              <a:xfrm>
                <a:off x="3680" y="3398"/>
                <a:ext cx="16" cy="21"/>
              </a:xfrm>
              <a:custGeom>
                <a:avLst/>
                <a:gdLst>
                  <a:gd name="T0" fmla="*/ 48 w 48"/>
                  <a:gd name="T1" fmla="*/ 0 h 64"/>
                  <a:gd name="T2" fmla="*/ 48 w 48"/>
                  <a:gd name="T3" fmla="*/ 64 h 64"/>
                  <a:gd name="T4" fmla="*/ 42 w 48"/>
                  <a:gd name="T5" fmla="*/ 62 h 64"/>
                  <a:gd name="T6" fmla="*/ 35 w 48"/>
                  <a:gd name="T7" fmla="*/ 58 h 64"/>
                  <a:gd name="T8" fmla="*/ 29 w 48"/>
                  <a:gd name="T9" fmla="*/ 53 h 64"/>
                  <a:gd name="T10" fmla="*/ 23 w 48"/>
                  <a:gd name="T11" fmla="*/ 46 h 64"/>
                  <a:gd name="T12" fmla="*/ 17 w 48"/>
                  <a:gd name="T13" fmla="*/ 40 h 64"/>
                  <a:gd name="T14" fmla="*/ 12 w 48"/>
                  <a:gd name="T15" fmla="*/ 32 h 64"/>
                  <a:gd name="T16" fmla="*/ 5 w 48"/>
                  <a:gd name="T17" fmla="*/ 24 h 64"/>
                  <a:gd name="T18" fmla="*/ 0 w 48"/>
                  <a:gd name="T19" fmla="*/ 17 h 64"/>
                  <a:gd name="T20" fmla="*/ 4 w 48"/>
                  <a:gd name="T21" fmla="*/ 11 h 64"/>
                  <a:gd name="T22" fmla="*/ 9 w 48"/>
                  <a:gd name="T23" fmla="*/ 7 h 64"/>
                  <a:gd name="T24" fmla="*/ 14 w 48"/>
                  <a:gd name="T25" fmla="*/ 5 h 64"/>
                  <a:gd name="T26" fmla="*/ 21 w 48"/>
                  <a:gd name="T27" fmla="*/ 2 h 64"/>
                  <a:gd name="T28" fmla="*/ 27 w 48"/>
                  <a:gd name="T29" fmla="*/ 1 h 64"/>
                  <a:gd name="T30" fmla="*/ 34 w 48"/>
                  <a:gd name="T31" fmla="*/ 0 h 64"/>
                  <a:gd name="T32" fmla="*/ 40 w 48"/>
                  <a:gd name="T33" fmla="*/ 0 h 64"/>
                  <a:gd name="T34" fmla="*/ 48 w 48"/>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4"/>
                  <a:gd name="T56" fmla="*/ 48 w 48"/>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4">
                    <a:moveTo>
                      <a:pt x="48" y="0"/>
                    </a:moveTo>
                    <a:lnTo>
                      <a:pt x="48" y="64"/>
                    </a:lnTo>
                    <a:lnTo>
                      <a:pt x="42" y="62"/>
                    </a:lnTo>
                    <a:lnTo>
                      <a:pt x="35" y="58"/>
                    </a:lnTo>
                    <a:lnTo>
                      <a:pt x="29" y="53"/>
                    </a:lnTo>
                    <a:lnTo>
                      <a:pt x="23" y="46"/>
                    </a:lnTo>
                    <a:lnTo>
                      <a:pt x="17" y="40"/>
                    </a:lnTo>
                    <a:lnTo>
                      <a:pt x="12" y="32"/>
                    </a:lnTo>
                    <a:lnTo>
                      <a:pt x="5" y="24"/>
                    </a:lnTo>
                    <a:lnTo>
                      <a:pt x="0" y="17"/>
                    </a:lnTo>
                    <a:lnTo>
                      <a:pt x="4" y="11"/>
                    </a:lnTo>
                    <a:lnTo>
                      <a:pt x="9" y="7"/>
                    </a:lnTo>
                    <a:lnTo>
                      <a:pt x="14" y="5"/>
                    </a:lnTo>
                    <a:lnTo>
                      <a:pt x="21" y="2"/>
                    </a:lnTo>
                    <a:lnTo>
                      <a:pt x="27" y="1"/>
                    </a:lnTo>
                    <a:lnTo>
                      <a:pt x="34" y="0"/>
                    </a:lnTo>
                    <a:lnTo>
                      <a:pt x="40" y="0"/>
                    </a:lnTo>
                    <a:lnTo>
                      <a:pt x="48" y="0"/>
                    </a:lnTo>
                    <a:close/>
                  </a:path>
                </a:pathLst>
              </a:custGeom>
              <a:solidFill>
                <a:srgbClr val="91A3E0"/>
              </a:solidFill>
              <a:ln w="9525">
                <a:noFill/>
                <a:round/>
                <a:headEnd/>
                <a:tailEnd/>
              </a:ln>
            </p:spPr>
            <p:txBody>
              <a:bodyPr/>
              <a:lstStyle/>
              <a:p>
                <a:endParaRPr lang="en-US"/>
              </a:p>
            </p:txBody>
          </p:sp>
          <p:sp>
            <p:nvSpPr>
              <p:cNvPr id="333" name="Freeform 236"/>
              <p:cNvSpPr>
                <a:spLocks/>
              </p:cNvSpPr>
              <p:nvPr/>
            </p:nvSpPr>
            <p:spPr bwMode="auto">
              <a:xfrm>
                <a:off x="3662" y="3408"/>
                <a:ext cx="16" cy="11"/>
              </a:xfrm>
              <a:custGeom>
                <a:avLst/>
                <a:gdLst>
                  <a:gd name="T0" fmla="*/ 48 w 48"/>
                  <a:gd name="T1" fmla="*/ 31 h 31"/>
                  <a:gd name="T2" fmla="*/ 0 w 48"/>
                  <a:gd name="T3" fmla="*/ 31 h 31"/>
                  <a:gd name="T4" fmla="*/ 4 w 48"/>
                  <a:gd name="T5" fmla="*/ 21 h 31"/>
                  <a:gd name="T6" fmla="*/ 8 w 48"/>
                  <a:gd name="T7" fmla="*/ 10 h 31"/>
                  <a:gd name="T8" fmla="*/ 15 w 48"/>
                  <a:gd name="T9" fmla="*/ 2 h 31"/>
                  <a:gd name="T10" fmla="*/ 27 w 48"/>
                  <a:gd name="T11" fmla="*/ 0 h 31"/>
                  <a:gd name="T12" fmla="*/ 31 w 48"/>
                  <a:gd name="T13" fmla="*/ 9 h 31"/>
                  <a:gd name="T14" fmla="*/ 36 w 48"/>
                  <a:gd name="T15" fmla="*/ 17 h 31"/>
                  <a:gd name="T16" fmla="*/ 40 w 48"/>
                  <a:gd name="T17" fmla="*/ 24 h 31"/>
                  <a:gd name="T18" fmla="*/ 48 w 48"/>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1"/>
                  <a:gd name="T32" fmla="*/ 48 w 4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1">
                    <a:moveTo>
                      <a:pt x="48" y="31"/>
                    </a:moveTo>
                    <a:lnTo>
                      <a:pt x="0" y="31"/>
                    </a:lnTo>
                    <a:lnTo>
                      <a:pt x="4" y="21"/>
                    </a:lnTo>
                    <a:lnTo>
                      <a:pt x="8" y="10"/>
                    </a:lnTo>
                    <a:lnTo>
                      <a:pt x="15" y="2"/>
                    </a:lnTo>
                    <a:lnTo>
                      <a:pt x="27" y="0"/>
                    </a:lnTo>
                    <a:lnTo>
                      <a:pt x="31" y="9"/>
                    </a:lnTo>
                    <a:lnTo>
                      <a:pt x="36" y="17"/>
                    </a:lnTo>
                    <a:lnTo>
                      <a:pt x="40" y="24"/>
                    </a:lnTo>
                    <a:lnTo>
                      <a:pt x="48" y="31"/>
                    </a:lnTo>
                    <a:close/>
                  </a:path>
                </a:pathLst>
              </a:custGeom>
              <a:solidFill>
                <a:srgbClr val="BFBF00"/>
              </a:solidFill>
              <a:ln w="9525">
                <a:noFill/>
                <a:round/>
                <a:headEnd/>
                <a:tailEnd/>
              </a:ln>
            </p:spPr>
            <p:txBody>
              <a:bodyPr/>
              <a:lstStyle/>
              <a:p>
                <a:endParaRPr lang="en-US"/>
              </a:p>
            </p:txBody>
          </p:sp>
          <p:sp>
            <p:nvSpPr>
              <p:cNvPr id="334" name="Freeform 237"/>
              <p:cNvSpPr>
                <a:spLocks/>
              </p:cNvSpPr>
              <p:nvPr/>
            </p:nvSpPr>
            <p:spPr bwMode="auto">
              <a:xfrm>
                <a:off x="3897" y="3416"/>
                <a:ext cx="6" cy="36"/>
              </a:xfrm>
              <a:custGeom>
                <a:avLst/>
                <a:gdLst>
                  <a:gd name="T0" fmla="*/ 14 w 18"/>
                  <a:gd name="T1" fmla="*/ 102 h 109"/>
                  <a:gd name="T2" fmla="*/ 11 w 18"/>
                  <a:gd name="T3" fmla="*/ 106 h 109"/>
                  <a:gd name="T4" fmla="*/ 10 w 18"/>
                  <a:gd name="T5" fmla="*/ 108 h 109"/>
                  <a:gd name="T6" fmla="*/ 7 w 18"/>
                  <a:gd name="T7" fmla="*/ 109 h 109"/>
                  <a:gd name="T8" fmla="*/ 5 w 18"/>
                  <a:gd name="T9" fmla="*/ 108 h 109"/>
                  <a:gd name="T10" fmla="*/ 0 w 18"/>
                  <a:gd name="T11" fmla="*/ 0 h 109"/>
                  <a:gd name="T12" fmla="*/ 16 w 18"/>
                  <a:gd name="T13" fmla="*/ 17 h 109"/>
                  <a:gd name="T14" fmla="*/ 18 w 18"/>
                  <a:gd name="T15" fmla="*/ 44 h 109"/>
                  <a:gd name="T16" fmla="*/ 14 w 18"/>
                  <a:gd name="T17" fmla="*/ 75 h 109"/>
                  <a:gd name="T18" fmla="*/ 14 w 18"/>
                  <a:gd name="T19" fmla="*/ 102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09"/>
                  <a:gd name="T32" fmla="*/ 18 w 1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09">
                    <a:moveTo>
                      <a:pt x="14" y="102"/>
                    </a:moveTo>
                    <a:lnTo>
                      <a:pt x="11" y="106"/>
                    </a:lnTo>
                    <a:lnTo>
                      <a:pt x="10" y="108"/>
                    </a:lnTo>
                    <a:lnTo>
                      <a:pt x="7" y="109"/>
                    </a:lnTo>
                    <a:lnTo>
                      <a:pt x="5" y="108"/>
                    </a:lnTo>
                    <a:lnTo>
                      <a:pt x="0" y="0"/>
                    </a:lnTo>
                    <a:lnTo>
                      <a:pt x="16" y="17"/>
                    </a:lnTo>
                    <a:lnTo>
                      <a:pt x="18" y="44"/>
                    </a:lnTo>
                    <a:lnTo>
                      <a:pt x="14" y="75"/>
                    </a:lnTo>
                    <a:lnTo>
                      <a:pt x="14" y="102"/>
                    </a:lnTo>
                    <a:close/>
                  </a:path>
                </a:pathLst>
              </a:custGeom>
              <a:solidFill>
                <a:srgbClr val="66CCF9"/>
              </a:solidFill>
              <a:ln w="9525">
                <a:noFill/>
                <a:round/>
                <a:headEnd/>
                <a:tailEnd/>
              </a:ln>
            </p:spPr>
            <p:txBody>
              <a:bodyPr/>
              <a:lstStyle/>
              <a:p>
                <a:endParaRPr lang="en-US"/>
              </a:p>
            </p:txBody>
          </p:sp>
          <p:sp>
            <p:nvSpPr>
              <p:cNvPr id="335" name="Freeform 238"/>
              <p:cNvSpPr>
                <a:spLocks/>
              </p:cNvSpPr>
              <p:nvPr/>
            </p:nvSpPr>
            <p:spPr bwMode="auto">
              <a:xfrm>
                <a:off x="3603" y="3419"/>
                <a:ext cx="33" cy="6"/>
              </a:xfrm>
              <a:custGeom>
                <a:avLst/>
                <a:gdLst>
                  <a:gd name="T0" fmla="*/ 0 w 101"/>
                  <a:gd name="T1" fmla="*/ 0 h 17"/>
                  <a:gd name="T2" fmla="*/ 13 w 101"/>
                  <a:gd name="T3" fmla="*/ 0 h 17"/>
                  <a:gd name="T4" fmla="*/ 25 w 101"/>
                  <a:gd name="T5" fmla="*/ 0 h 17"/>
                  <a:gd name="T6" fmla="*/ 38 w 101"/>
                  <a:gd name="T7" fmla="*/ 0 h 17"/>
                  <a:gd name="T8" fmla="*/ 51 w 101"/>
                  <a:gd name="T9" fmla="*/ 0 h 17"/>
                  <a:gd name="T10" fmla="*/ 64 w 101"/>
                  <a:gd name="T11" fmla="*/ 0 h 17"/>
                  <a:gd name="T12" fmla="*/ 77 w 101"/>
                  <a:gd name="T13" fmla="*/ 2 h 17"/>
                  <a:gd name="T14" fmla="*/ 89 w 101"/>
                  <a:gd name="T15" fmla="*/ 3 h 17"/>
                  <a:gd name="T16" fmla="*/ 101 w 101"/>
                  <a:gd name="T17" fmla="*/ 6 h 17"/>
                  <a:gd name="T18" fmla="*/ 91 w 101"/>
                  <a:gd name="T19" fmla="*/ 12 h 17"/>
                  <a:gd name="T20" fmla="*/ 79 w 101"/>
                  <a:gd name="T21" fmla="*/ 16 h 17"/>
                  <a:gd name="T22" fmla="*/ 67 w 101"/>
                  <a:gd name="T23" fmla="*/ 17 h 17"/>
                  <a:gd name="T24" fmla="*/ 54 w 101"/>
                  <a:gd name="T25" fmla="*/ 17 h 17"/>
                  <a:gd name="T26" fmla="*/ 42 w 101"/>
                  <a:gd name="T27" fmla="*/ 16 h 17"/>
                  <a:gd name="T28" fmla="*/ 29 w 101"/>
                  <a:gd name="T29" fmla="*/ 16 h 17"/>
                  <a:gd name="T30" fmla="*/ 16 w 101"/>
                  <a:gd name="T31" fmla="*/ 15 h 17"/>
                  <a:gd name="T32" fmla="*/ 3 w 101"/>
                  <a:gd name="T33" fmla="*/ 16 h 17"/>
                  <a:gd name="T34" fmla="*/ 0 w 10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17"/>
                  <a:gd name="T56" fmla="*/ 101 w 10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17">
                    <a:moveTo>
                      <a:pt x="0" y="0"/>
                    </a:moveTo>
                    <a:lnTo>
                      <a:pt x="13" y="0"/>
                    </a:lnTo>
                    <a:lnTo>
                      <a:pt x="25" y="0"/>
                    </a:lnTo>
                    <a:lnTo>
                      <a:pt x="38" y="0"/>
                    </a:lnTo>
                    <a:lnTo>
                      <a:pt x="51" y="0"/>
                    </a:lnTo>
                    <a:lnTo>
                      <a:pt x="64" y="0"/>
                    </a:lnTo>
                    <a:lnTo>
                      <a:pt x="77" y="2"/>
                    </a:lnTo>
                    <a:lnTo>
                      <a:pt x="89" y="3"/>
                    </a:lnTo>
                    <a:lnTo>
                      <a:pt x="101" y="6"/>
                    </a:lnTo>
                    <a:lnTo>
                      <a:pt x="91" y="12"/>
                    </a:lnTo>
                    <a:lnTo>
                      <a:pt x="79" y="16"/>
                    </a:lnTo>
                    <a:lnTo>
                      <a:pt x="67" y="17"/>
                    </a:lnTo>
                    <a:lnTo>
                      <a:pt x="54" y="17"/>
                    </a:lnTo>
                    <a:lnTo>
                      <a:pt x="42" y="16"/>
                    </a:lnTo>
                    <a:lnTo>
                      <a:pt x="29" y="16"/>
                    </a:lnTo>
                    <a:lnTo>
                      <a:pt x="16" y="15"/>
                    </a:lnTo>
                    <a:lnTo>
                      <a:pt x="3" y="16"/>
                    </a:lnTo>
                    <a:lnTo>
                      <a:pt x="0" y="0"/>
                    </a:lnTo>
                    <a:close/>
                  </a:path>
                </a:pathLst>
              </a:custGeom>
              <a:solidFill>
                <a:srgbClr val="91A3E0"/>
              </a:solidFill>
              <a:ln w="9525">
                <a:noFill/>
                <a:round/>
                <a:headEnd/>
                <a:tailEnd/>
              </a:ln>
            </p:spPr>
            <p:txBody>
              <a:bodyPr/>
              <a:lstStyle/>
              <a:p>
                <a:endParaRPr lang="en-US"/>
              </a:p>
            </p:txBody>
          </p:sp>
          <p:sp>
            <p:nvSpPr>
              <p:cNvPr id="336" name="Freeform 239"/>
              <p:cNvSpPr>
                <a:spLocks/>
              </p:cNvSpPr>
              <p:nvPr/>
            </p:nvSpPr>
            <p:spPr bwMode="auto">
              <a:xfrm>
                <a:off x="3556" y="3424"/>
                <a:ext cx="142" cy="11"/>
              </a:xfrm>
              <a:custGeom>
                <a:avLst/>
                <a:gdLst>
                  <a:gd name="T0" fmla="*/ 116 w 424"/>
                  <a:gd name="T1" fmla="*/ 6 h 32"/>
                  <a:gd name="T2" fmla="*/ 116 w 424"/>
                  <a:gd name="T3" fmla="*/ 10 h 32"/>
                  <a:gd name="T4" fmla="*/ 120 w 424"/>
                  <a:gd name="T5" fmla="*/ 14 h 32"/>
                  <a:gd name="T6" fmla="*/ 124 w 424"/>
                  <a:gd name="T7" fmla="*/ 18 h 32"/>
                  <a:gd name="T8" fmla="*/ 126 w 424"/>
                  <a:gd name="T9" fmla="*/ 20 h 32"/>
                  <a:gd name="T10" fmla="*/ 146 w 424"/>
                  <a:gd name="T11" fmla="*/ 19 h 32"/>
                  <a:gd name="T12" fmla="*/ 165 w 424"/>
                  <a:gd name="T13" fmla="*/ 20 h 32"/>
                  <a:gd name="T14" fmla="*/ 186 w 424"/>
                  <a:gd name="T15" fmla="*/ 23 h 32"/>
                  <a:gd name="T16" fmla="*/ 205 w 424"/>
                  <a:gd name="T17" fmla="*/ 24 h 32"/>
                  <a:gd name="T18" fmla="*/ 225 w 424"/>
                  <a:gd name="T19" fmla="*/ 24 h 32"/>
                  <a:gd name="T20" fmla="*/ 243 w 424"/>
                  <a:gd name="T21" fmla="*/ 22 h 32"/>
                  <a:gd name="T22" fmla="*/ 258 w 424"/>
                  <a:gd name="T23" fmla="*/ 14 h 32"/>
                  <a:gd name="T24" fmla="*/ 271 w 424"/>
                  <a:gd name="T25" fmla="*/ 2 h 32"/>
                  <a:gd name="T26" fmla="*/ 424 w 424"/>
                  <a:gd name="T27" fmla="*/ 6 h 32"/>
                  <a:gd name="T28" fmla="*/ 424 w 424"/>
                  <a:gd name="T29" fmla="*/ 32 h 32"/>
                  <a:gd name="T30" fmla="*/ 2 w 424"/>
                  <a:gd name="T31" fmla="*/ 23 h 32"/>
                  <a:gd name="T32" fmla="*/ 0 w 424"/>
                  <a:gd name="T33" fmla="*/ 11 h 32"/>
                  <a:gd name="T34" fmla="*/ 6 w 424"/>
                  <a:gd name="T35" fmla="*/ 5 h 32"/>
                  <a:gd name="T36" fmla="*/ 13 w 424"/>
                  <a:gd name="T37" fmla="*/ 2 h 32"/>
                  <a:gd name="T38" fmla="*/ 22 w 424"/>
                  <a:gd name="T39" fmla="*/ 0 h 32"/>
                  <a:gd name="T40" fmla="*/ 116 w 424"/>
                  <a:gd name="T41" fmla="*/ 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32"/>
                  <a:gd name="T65" fmla="*/ 424 w 42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32">
                    <a:moveTo>
                      <a:pt x="116" y="6"/>
                    </a:moveTo>
                    <a:lnTo>
                      <a:pt x="116" y="10"/>
                    </a:lnTo>
                    <a:lnTo>
                      <a:pt x="120" y="14"/>
                    </a:lnTo>
                    <a:lnTo>
                      <a:pt x="124" y="18"/>
                    </a:lnTo>
                    <a:lnTo>
                      <a:pt x="126" y="20"/>
                    </a:lnTo>
                    <a:lnTo>
                      <a:pt x="146" y="19"/>
                    </a:lnTo>
                    <a:lnTo>
                      <a:pt x="165" y="20"/>
                    </a:lnTo>
                    <a:lnTo>
                      <a:pt x="186" y="23"/>
                    </a:lnTo>
                    <a:lnTo>
                      <a:pt x="205" y="24"/>
                    </a:lnTo>
                    <a:lnTo>
                      <a:pt x="225" y="24"/>
                    </a:lnTo>
                    <a:lnTo>
                      <a:pt x="243" y="22"/>
                    </a:lnTo>
                    <a:lnTo>
                      <a:pt x="258" y="14"/>
                    </a:lnTo>
                    <a:lnTo>
                      <a:pt x="271" y="2"/>
                    </a:lnTo>
                    <a:lnTo>
                      <a:pt x="424" y="6"/>
                    </a:lnTo>
                    <a:lnTo>
                      <a:pt x="424" y="32"/>
                    </a:lnTo>
                    <a:lnTo>
                      <a:pt x="2" y="23"/>
                    </a:lnTo>
                    <a:lnTo>
                      <a:pt x="0" y="11"/>
                    </a:lnTo>
                    <a:lnTo>
                      <a:pt x="6" y="5"/>
                    </a:lnTo>
                    <a:lnTo>
                      <a:pt x="13" y="2"/>
                    </a:lnTo>
                    <a:lnTo>
                      <a:pt x="22" y="0"/>
                    </a:lnTo>
                    <a:lnTo>
                      <a:pt x="116" y="6"/>
                    </a:lnTo>
                    <a:close/>
                  </a:path>
                </a:pathLst>
              </a:custGeom>
              <a:solidFill>
                <a:srgbClr val="9E9E9E"/>
              </a:solidFill>
              <a:ln w="9525">
                <a:noFill/>
                <a:round/>
                <a:headEnd/>
                <a:tailEnd/>
              </a:ln>
            </p:spPr>
            <p:txBody>
              <a:bodyPr/>
              <a:lstStyle/>
              <a:p>
                <a:endParaRPr lang="en-US"/>
              </a:p>
            </p:txBody>
          </p:sp>
          <p:sp>
            <p:nvSpPr>
              <p:cNvPr id="337" name="Freeform 240"/>
              <p:cNvSpPr>
                <a:spLocks/>
              </p:cNvSpPr>
              <p:nvPr/>
            </p:nvSpPr>
            <p:spPr bwMode="auto">
              <a:xfrm>
                <a:off x="3550" y="3439"/>
                <a:ext cx="149" cy="12"/>
              </a:xfrm>
              <a:custGeom>
                <a:avLst/>
                <a:gdLst>
                  <a:gd name="T0" fmla="*/ 449 w 449"/>
                  <a:gd name="T1" fmla="*/ 7 h 34"/>
                  <a:gd name="T2" fmla="*/ 449 w 449"/>
                  <a:gd name="T3" fmla="*/ 29 h 34"/>
                  <a:gd name="T4" fmla="*/ 420 w 449"/>
                  <a:gd name="T5" fmla="*/ 26 h 34"/>
                  <a:gd name="T6" fmla="*/ 390 w 449"/>
                  <a:gd name="T7" fmla="*/ 25 h 34"/>
                  <a:gd name="T8" fmla="*/ 361 w 449"/>
                  <a:gd name="T9" fmla="*/ 25 h 34"/>
                  <a:gd name="T10" fmla="*/ 333 w 449"/>
                  <a:gd name="T11" fmla="*/ 25 h 34"/>
                  <a:gd name="T12" fmla="*/ 306 w 449"/>
                  <a:gd name="T13" fmla="*/ 25 h 34"/>
                  <a:gd name="T14" fmla="*/ 277 w 449"/>
                  <a:gd name="T15" fmla="*/ 26 h 34"/>
                  <a:gd name="T16" fmla="*/ 250 w 449"/>
                  <a:gd name="T17" fmla="*/ 29 h 34"/>
                  <a:gd name="T18" fmla="*/ 223 w 449"/>
                  <a:gd name="T19" fmla="*/ 30 h 34"/>
                  <a:gd name="T20" fmla="*/ 195 w 449"/>
                  <a:gd name="T21" fmla="*/ 31 h 34"/>
                  <a:gd name="T22" fmla="*/ 168 w 449"/>
                  <a:gd name="T23" fmla="*/ 32 h 34"/>
                  <a:gd name="T24" fmla="*/ 141 w 449"/>
                  <a:gd name="T25" fmla="*/ 34 h 34"/>
                  <a:gd name="T26" fmla="*/ 112 w 449"/>
                  <a:gd name="T27" fmla="*/ 34 h 34"/>
                  <a:gd name="T28" fmla="*/ 85 w 449"/>
                  <a:gd name="T29" fmla="*/ 34 h 34"/>
                  <a:gd name="T30" fmla="*/ 57 w 449"/>
                  <a:gd name="T31" fmla="*/ 32 h 34"/>
                  <a:gd name="T32" fmla="*/ 28 w 449"/>
                  <a:gd name="T33" fmla="*/ 30 h 34"/>
                  <a:gd name="T34" fmla="*/ 0 w 449"/>
                  <a:gd name="T35" fmla="*/ 26 h 34"/>
                  <a:gd name="T36" fmla="*/ 0 w 449"/>
                  <a:gd name="T37" fmla="*/ 4 h 34"/>
                  <a:gd name="T38" fmla="*/ 13 w 449"/>
                  <a:gd name="T39" fmla="*/ 4 h 34"/>
                  <a:gd name="T40" fmla="*/ 24 w 449"/>
                  <a:gd name="T41" fmla="*/ 4 h 34"/>
                  <a:gd name="T42" fmla="*/ 37 w 449"/>
                  <a:gd name="T43" fmla="*/ 4 h 34"/>
                  <a:gd name="T44" fmla="*/ 49 w 449"/>
                  <a:gd name="T45" fmla="*/ 7 h 34"/>
                  <a:gd name="T46" fmla="*/ 59 w 449"/>
                  <a:gd name="T47" fmla="*/ 9 h 34"/>
                  <a:gd name="T48" fmla="*/ 70 w 449"/>
                  <a:gd name="T49" fmla="*/ 13 h 34"/>
                  <a:gd name="T50" fmla="*/ 80 w 449"/>
                  <a:gd name="T51" fmla="*/ 18 h 34"/>
                  <a:gd name="T52" fmla="*/ 88 w 449"/>
                  <a:gd name="T53" fmla="*/ 26 h 34"/>
                  <a:gd name="T54" fmla="*/ 96 w 449"/>
                  <a:gd name="T55" fmla="*/ 23 h 34"/>
                  <a:gd name="T56" fmla="*/ 102 w 449"/>
                  <a:gd name="T57" fmla="*/ 21 h 34"/>
                  <a:gd name="T58" fmla="*/ 109 w 449"/>
                  <a:gd name="T59" fmla="*/ 18 h 34"/>
                  <a:gd name="T60" fmla="*/ 115 w 449"/>
                  <a:gd name="T61" fmla="*/ 12 h 34"/>
                  <a:gd name="T62" fmla="*/ 127 w 449"/>
                  <a:gd name="T63" fmla="*/ 10 h 34"/>
                  <a:gd name="T64" fmla="*/ 141 w 449"/>
                  <a:gd name="T65" fmla="*/ 9 h 34"/>
                  <a:gd name="T66" fmla="*/ 155 w 449"/>
                  <a:gd name="T67" fmla="*/ 8 h 34"/>
                  <a:gd name="T68" fmla="*/ 171 w 449"/>
                  <a:gd name="T69" fmla="*/ 7 h 34"/>
                  <a:gd name="T70" fmla="*/ 186 w 449"/>
                  <a:gd name="T71" fmla="*/ 8 h 34"/>
                  <a:gd name="T72" fmla="*/ 201 w 449"/>
                  <a:gd name="T73" fmla="*/ 10 h 34"/>
                  <a:gd name="T74" fmla="*/ 213 w 449"/>
                  <a:gd name="T75" fmla="*/ 16 h 34"/>
                  <a:gd name="T76" fmla="*/ 224 w 449"/>
                  <a:gd name="T77" fmla="*/ 23 h 34"/>
                  <a:gd name="T78" fmla="*/ 234 w 449"/>
                  <a:gd name="T79" fmla="*/ 22 h 34"/>
                  <a:gd name="T80" fmla="*/ 245 w 449"/>
                  <a:gd name="T81" fmla="*/ 19 h 34"/>
                  <a:gd name="T82" fmla="*/ 255 w 449"/>
                  <a:gd name="T83" fmla="*/ 17 h 34"/>
                  <a:gd name="T84" fmla="*/ 265 w 449"/>
                  <a:gd name="T85" fmla="*/ 13 h 34"/>
                  <a:gd name="T86" fmla="*/ 274 w 449"/>
                  <a:gd name="T87" fmla="*/ 10 h 34"/>
                  <a:gd name="T88" fmla="*/ 285 w 449"/>
                  <a:gd name="T89" fmla="*/ 8 h 34"/>
                  <a:gd name="T90" fmla="*/ 296 w 449"/>
                  <a:gd name="T91" fmla="*/ 5 h 34"/>
                  <a:gd name="T92" fmla="*/ 307 w 449"/>
                  <a:gd name="T93" fmla="*/ 4 h 34"/>
                  <a:gd name="T94" fmla="*/ 322 w 449"/>
                  <a:gd name="T95" fmla="*/ 0 h 34"/>
                  <a:gd name="T96" fmla="*/ 337 w 449"/>
                  <a:gd name="T97" fmla="*/ 1 h 34"/>
                  <a:gd name="T98" fmla="*/ 350 w 449"/>
                  <a:gd name="T99" fmla="*/ 8 h 34"/>
                  <a:gd name="T100" fmla="*/ 363 w 449"/>
                  <a:gd name="T101" fmla="*/ 14 h 34"/>
                  <a:gd name="T102" fmla="*/ 374 w 449"/>
                  <a:gd name="T103" fmla="*/ 21 h 34"/>
                  <a:gd name="T104" fmla="*/ 387 w 449"/>
                  <a:gd name="T105" fmla="*/ 22 h 34"/>
                  <a:gd name="T106" fmla="*/ 400 w 449"/>
                  <a:gd name="T107" fmla="*/ 18 h 34"/>
                  <a:gd name="T108" fmla="*/ 414 w 449"/>
                  <a:gd name="T109" fmla="*/ 7 h 34"/>
                  <a:gd name="T110" fmla="*/ 449 w 449"/>
                  <a:gd name="T111" fmla="*/ 7 h 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34"/>
                  <a:gd name="T170" fmla="*/ 449 w 449"/>
                  <a:gd name="T171" fmla="*/ 34 h 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34">
                    <a:moveTo>
                      <a:pt x="449" y="7"/>
                    </a:moveTo>
                    <a:lnTo>
                      <a:pt x="449" y="29"/>
                    </a:lnTo>
                    <a:lnTo>
                      <a:pt x="420" y="26"/>
                    </a:lnTo>
                    <a:lnTo>
                      <a:pt x="390" y="25"/>
                    </a:lnTo>
                    <a:lnTo>
                      <a:pt x="361" y="25"/>
                    </a:lnTo>
                    <a:lnTo>
                      <a:pt x="333" y="25"/>
                    </a:lnTo>
                    <a:lnTo>
                      <a:pt x="306" y="25"/>
                    </a:lnTo>
                    <a:lnTo>
                      <a:pt x="277" y="26"/>
                    </a:lnTo>
                    <a:lnTo>
                      <a:pt x="250" y="29"/>
                    </a:lnTo>
                    <a:lnTo>
                      <a:pt x="223" y="30"/>
                    </a:lnTo>
                    <a:lnTo>
                      <a:pt x="195" y="31"/>
                    </a:lnTo>
                    <a:lnTo>
                      <a:pt x="168" y="32"/>
                    </a:lnTo>
                    <a:lnTo>
                      <a:pt x="141" y="34"/>
                    </a:lnTo>
                    <a:lnTo>
                      <a:pt x="112" y="34"/>
                    </a:lnTo>
                    <a:lnTo>
                      <a:pt x="85" y="34"/>
                    </a:lnTo>
                    <a:lnTo>
                      <a:pt x="57" y="32"/>
                    </a:lnTo>
                    <a:lnTo>
                      <a:pt x="28" y="30"/>
                    </a:lnTo>
                    <a:lnTo>
                      <a:pt x="0" y="26"/>
                    </a:lnTo>
                    <a:lnTo>
                      <a:pt x="0" y="4"/>
                    </a:lnTo>
                    <a:lnTo>
                      <a:pt x="13" y="4"/>
                    </a:lnTo>
                    <a:lnTo>
                      <a:pt x="24" y="4"/>
                    </a:lnTo>
                    <a:lnTo>
                      <a:pt x="37" y="4"/>
                    </a:lnTo>
                    <a:lnTo>
                      <a:pt x="49" y="7"/>
                    </a:lnTo>
                    <a:lnTo>
                      <a:pt x="59" y="9"/>
                    </a:lnTo>
                    <a:lnTo>
                      <a:pt x="70" y="13"/>
                    </a:lnTo>
                    <a:lnTo>
                      <a:pt x="80" y="18"/>
                    </a:lnTo>
                    <a:lnTo>
                      <a:pt x="88" y="26"/>
                    </a:lnTo>
                    <a:lnTo>
                      <a:pt x="96" y="23"/>
                    </a:lnTo>
                    <a:lnTo>
                      <a:pt x="102" y="21"/>
                    </a:lnTo>
                    <a:lnTo>
                      <a:pt x="109" y="18"/>
                    </a:lnTo>
                    <a:lnTo>
                      <a:pt x="115" y="12"/>
                    </a:lnTo>
                    <a:lnTo>
                      <a:pt x="127" y="10"/>
                    </a:lnTo>
                    <a:lnTo>
                      <a:pt x="141" y="9"/>
                    </a:lnTo>
                    <a:lnTo>
                      <a:pt x="155" y="8"/>
                    </a:lnTo>
                    <a:lnTo>
                      <a:pt x="171" y="7"/>
                    </a:lnTo>
                    <a:lnTo>
                      <a:pt x="186" y="8"/>
                    </a:lnTo>
                    <a:lnTo>
                      <a:pt x="201" y="10"/>
                    </a:lnTo>
                    <a:lnTo>
                      <a:pt x="213" y="16"/>
                    </a:lnTo>
                    <a:lnTo>
                      <a:pt x="224" y="23"/>
                    </a:lnTo>
                    <a:lnTo>
                      <a:pt x="234" y="22"/>
                    </a:lnTo>
                    <a:lnTo>
                      <a:pt x="245" y="19"/>
                    </a:lnTo>
                    <a:lnTo>
                      <a:pt x="255" y="17"/>
                    </a:lnTo>
                    <a:lnTo>
                      <a:pt x="265" y="13"/>
                    </a:lnTo>
                    <a:lnTo>
                      <a:pt x="274" y="10"/>
                    </a:lnTo>
                    <a:lnTo>
                      <a:pt x="285" y="8"/>
                    </a:lnTo>
                    <a:lnTo>
                      <a:pt x="296" y="5"/>
                    </a:lnTo>
                    <a:lnTo>
                      <a:pt x="307" y="4"/>
                    </a:lnTo>
                    <a:lnTo>
                      <a:pt x="322" y="0"/>
                    </a:lnTo>
                    <a:lnTo>
                      <a:pt x="337" y="1"/>
                    </a:lnTo>
                    <a:lnTo>
                      <a:pt x="350" y="8"/>
                    </a:lnTo>
                    <a:lnTo>
                      <a:pt x="363" y="14"/>
                    </a:lnTo>
                    <a:lnTo>
                      <a:pt x="374" y="21"/>
                    </a:lnTo>
                    <a:lnTo>
                      <a:pt x="387" y="22"/>
                    </a:lnTo>
                    <a:lnTo>
                      <a:pt x="400" y="18"/>
                    </a:lnTo>
                    <a:lnTo>
                      <a:pt x="414" y="7"/>
                    </a:lnTo>
                    <a:lnTo>
                      <a:pt x="449" y="7"/>
                    </a:lnTo>
                    <a:close/>
                  </a:path>
                </a:pathLst>
              </a:custGeom>
              <a:solidFill>
                <a:srgbClr val="FFB73D"/>
              </a:solidFill>
              <a:ln w="9525">
                <a:noFill/>
                <a:round/>
                <a:headEnd/>
                <a:tailEnd/>
              </a:ln>
            </p:spPr>
            <p:txBody>
              <a:bodyPr/>
              <a:lstStyle/>
              <a:p>
                <a:endParaRPr lang="en-US"/>
              </a:p>
            </p:txBody>
          </p:sp>
          <p:sp>
            <p:nvSpPr>
              <p:cNvPr id="338" name="Freeform 241"/>
              <p:cNvSpPr>
                <a:spLocks/>
              </p:cNvSpPr>
              <p:nvPr/>
            </p:nvSpPr>
            <p:spPr bwMode="auto">
              <a:xfrm>
                <a:off x="3528" y="3455"/>
                <a:ext cx="75" cy="9"/>
              </a:xfrm>
              <a:custGeom>
                <a:avLst/>
                <a:gdLst>
                  <a:gd name="T0" fmla="*/ 224 w 224"/>
                  <a:gd name="T1" fmla="*/ 28 h 28"/>
                  <a:gd name="T2" fmla="*/ 0 w 224"/>
                  <a:gd name="T3" fmla="*/ 24 h 28"/>
                  <a:gd name="T4" fmla="*/ 0 w 224"/>
                  <a:gd name="T5" fmla="*/ 2 h 28"/>
                  <a:gd name="T6" fmla="*/ 13 w 224"/>
                  <a:gd name="T7" fmla="*/ 2 h 28"/>
                  <a:gd name="T8" fmla="*/ 26 w 224"/>
                  <a:gd name="T9" fmla="*/ 2 h 28"/>
                  <a:gd name="T10" fmla="*/ 39 w 224"/>
                  <a:gd name="T11" fmla="*/ 1 h 28"/>
                  <a:gd name="T12" fmla="*/ 53 w 224"/>
                  <a:gd name="T13" fmla="*/ 1 h 28"/>
                  <a:gd name="T14" fmla="*/ 66 w 224"/>
                  <a:gd name="T15" fmla="*/ 1 h 28"/>
                  <a:gd name="T16" fmla="*/ 81 w 224"/>
                  <a:gd name="T17" fmla="*/ 0 h 28"/>
                  <a:gd name="T18" fmla="*/ 95 w 224"/>
                  <a:gd name="T19" fmla="*/ 0 h 28"/>
                  <a:gd name="T20" fmla="*/ 109 w 224"/>
                  <a:gd name="T21" fmla="*/ 0 h 28"/>
                  <a:gd name="T22" fmla="*/ 122 w 224"/>
                  <a:gd name="T23" fmla="*/ 0 h 28"/>
                  <a:gd name="T24" fmla="*/ 136 w 224"/>
                  <a:gd name="T25" fmla="*/ 0 h 28"/>
                  <a:gd name="T26" fmla="*/ 152 w 224"/>
                  <a:gd name="T27" fmla="*/ 0 h 28"/>
                  <a:gd name="T28" fmla="*/ 166 w 224"/>
                  <a:gd name="T29" fmla="*/ 1 h 28"/>
                  <a:gd name="T30" fmla="*/ 180 w 224"/>
                  <a:gd name="T31" fmla="*/ 2 h 28"/>
                  <a:gd name="T32" fmla="*/ 195 w 224"/>
                  <a:gd name="T33" fmla="*/ 4 h 28"/>
                  <a:gd name="T34" fmla="*/ 210 w 224"/>
                  <a:gd name="T35" fmla="*/ 5 h 28"/>
                  <a:gd name="T36" fmla="*/ 224 w 224"/>
                  <a:gd name="T37" fmla="*/ 7 h 28"/>
                  <a:gd name="T38" fmla="*/ 224 w 224"/>
                  <a:gd name="T39" fmla="*/ 28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
                  <a:gd name="T61" fmla="*/ 0 h 28"/>
                  <a:gd name="T62" fmla="*/ 224 w 22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 h="28">
                    <a:moveTo>
                      <a:pt x="224" y="28"/>
                    </a:moveTo>
                    <a:lnTo>
                      <a:pt x="0" y="24"/>
                    </a:lnTo>
                    <a:lnTo>
                      <a:pt x="0" y="2"/>
                    </a:lnTo>
                    <a:lnTo>
                      <a:pt x="13" y="2"/>
                    </a:lnTo>
                    <a:lnTo>
                      <a:pt x="26" y="2"/>
                    </a:lnTo>
                    <a:lnTo>
                      <a:pt x="39" y="1"/>
                    </a:lnTo>
                    <a:lnTo>
                      <a:pt x="53" y="1"/>
                    </a:lnTo>
                    <a:lnTo>
                      <a:pt x="66" y="1"/>
                    </a:lnTo>
                    <a:lnTo>
                      <a:pt x="81" y="0"/>
                    </a:lnTo>
                    <a:lnTo>
                      <a:pt x="95" y="0"/>
                    </a:lnTo>
                    <a:lnTo>
                      <a:pt x="109" y="0"/>
                    </a:lnTo>
                    <a:lnTo>
                      <a:pt x="122" y="0"/>
                    </a:lnTo>
                    <a:lnTo>
                      <a:pt x="136" y="0"/>
                    </a:lnTo>
                    <a:lnTo>
                      <a:pt x="152" y="0"/>
                    </a:lnTo>
                    <a:lnTo>
                      <a:pt x="166" y="1"/>
                    </a:lnTo>
                    <a:lnTo>
                      <a:pt x="180" y="2"/>
                    </a:lnTo>
                    <a:lnTo>
                      <a:pt x="195" y="4"/>
                    </a:lnTo>
                    <a:lnTo>
                      <a:pt x="210" y="5"/>
                    </a:lnTo>
                    <a:lnTo>
                      <a:pt x="224" y="7"/>
                    </a:lnTo>
                    <a:lnTo>
                      <a:pt x="224" y="28"/>
                    </a:lnTo>
                    <a:close/>
                  </a:path>
                </a:pathLst>
              </a:custGeom>
              <a:solidFill>
                <a:srgbClr val="91A3E0"/>
              </a:solidFill>
              <a:ln w="9525">
                <a:noFill/>
                <a:round/>
                <a:headEnd/>
                <a:tailEnd/>
              </a:ln>
            </p:spPr>
            <p:txBody>
              <a:bodyPr/>
              <a:lstStyle/>
              <a:p>
                <a:endParaRPr lang="en-US"/>
              </a:p>
            </p:txBody>
          </p:sp>
          <p:sp>
            <p:nvSpPr>
              <p:cNvPr id="339" name="Freeform 242"/>
              <p:cNvSpPr>
                <a:spLocks/>
              </p:cNvSpPr>
              <p:nvPr/>
            </p:nvSpPr>
            <p:spPr bwMode="auto">
              <a:xfrm>
                <a:off x="3863" y="3462"/>
                <a:ext cx="81" cy="138"/>
              </a:xfrm>
              <a:custGeom>
                <a:avLst/>
                <a:gdLst>
                  <a:gd name="T0" fmla="*/ 103 w 242"/>
                  <a:gd name="T1" fmla="*/ 0 h 413"/>
                  <a:gd name="T2" fmla="*/ 120 w 242"/>
                  <a:gd name="T3" fmla="*/ 0 h 413"/>
                  <a:gd name="T4" fmla="*/ 239 w 242"/>
                  <a:gd name="T5" fmla="*/ 278 h 413"/>
                  <a:gd name="T6" fmla="*/ 242 w 242"/>
                  <a:gd name="T7" fmla="*/ 307 h 413"/>
                  <a:gd name="T8" fmla="*/ 239 w 242"/>
                  <a:gd name="T9" fmla="*/ 337 h 413"/>
                  <a:gd name="T10" fmla="*/ 229 w 242"/>
                  <a:gd name="T11" fmla="*/ 364 h 413"/>
                  <a:gd name="T12" fmla="*/ 211 w 242"/>
                  <a:gd name="T13" fmla="*/ 386 h 413"/>
                  <a:gd name="T14" fmla="*/ 200 w 242"/>
                  <a:gd name="T15" fmla="*/ 394 h 413"/>
                  <a:gd name="T16" fmla="*/ 189 w 242"/>
                  <a:gd name="T17" fmla="*/ 400 h 413"/>
                  <a:gd name="T18" fmla="*/ 177 w 242"/>
                  <a:gd name="T19" fmla="*/ 405 h 413"/>
                  <a:gd name="T20" fmla="*/ 164 w 242"/>
                  <a:gd name="T21" fmla="*/ 409 h 413"/>
                  <a:gd name="T22" fmla="*/ 151 w 242"/>
                  <a:gd name="T23" fmla="*/ 412 h 413"/>
                  <a:gd name="T24" fmla="*/ 138 w 242"/>
                  <a:gd name="T25" fmla="*/ 413 h 413"/>
                  <a:gd name="T26" fmla="*/ 125 w 242"/>
                  <a:gd name="T27" fmla="*/ 413 h 413"/>
                  <a:gd name="T28" fmla="*/ 111 w 242"/>
                  <a:gd name="T29" fmla="*/ 413 h 413"/>
                  <a:gd name="T30" fmla="*/ 97 w 242"/>
                  <a:gd name="T31" fmla="*/ 412 h 413"/>
                  <a:gd name="T32" fmla="*/ 82 w 242"/>
                  <a:gd name="T33" fmla="*/ 410 h 413"/>
                  <a:gd name="T34" fmla="*/ 68 w 242"/>
                  <a:gd name="T35" fmla="*/ 409 h 413"/>
                  <a:gd name="T36" fmla="*/ 54 w 242"/>
                  <a:gd name="T37" fmla="*/ 409 h 413"/>
                  <a:gd name="T38" fmla="*/ 40 w 242"/>
                  <a:gd name="T39" fmla="*/ 408 h 413"/>
                  <a:gd name="T40" fmla="*/ 27 w 242"/>
                  <a:gd name="T41" fmla="*/ 408 h 413"/>
                  <a:gd name="T42" fmla="*/ 13 w 242"/>
                  <a:gd name="T43" fmla="*/ 408 h 413"/>
                  <a:gd name="T44" fmla="*/ 0 w 242"/>
                  <a:gd name="T45" fmla="*/ 409 h 413"/>
                  <a:gd name="T46" fmla="*/ 1 w 242"/>
                  <a:gd name="T47" fmla="*/ 233 h 413"/>
                  <a:gd name="T48" fmla="*/ 38 w 242"/>
                  <a:gd name="T49" fmla="*/ 225 h 413"/>
                  <a:gd name="T50" fmla="*/ 60 w 242"/>
                  <a:gd name="T51" fmla="*/ 211 h 413"/>
                  <a:gd name="T52" fmla="*/ 71 w 242"/>
                  <a:gd name="T53" fmla="*/ 190 h 413"/>
                  <a:gd name="T54" fmla="*/ 76 w 242"/>
                  <a:gd name="T55" fmla="*/ 168 h 413"/>
                  <a:gd name="T56" fmla="*/ 76 w 242"/>
                  <a:gd name="T57" fmla="*/ 145 h 413"/>
                  <a:gd name="T58" fmla="*/ 77 w 242"/>
                  <a:gd name="T59" fmla="*/ 125 h 413"/>
                  <a:gd name="T60" fmla="*/ 82 w 242"/>
                  <a:gd name="T61" fmla="*/ 111 h 413"/>
                  <a:gd name="T62" fmla="*/ 97 w 242"/>
                  <a:gd name="T63" fmla="*/ 105 h 413"/>
                  <a:gd name="T64" fmla="*/ 103 w 242"/>
                  <a:gd name="T65" fmla="*/ 0 h 4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413"/>
                  <a:gd name="T101" fmla="*/ 242 w 242"/>
                  <a:gd name="T102" fmla="*/ 413 h 4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413">
                    <a:moveTo>
                      <a:pt x="103" y="0"/>
                    </a:moveTo>
                    <a:lnTo>
                      <a:pt x="120" y="0"/>
                    </a:lnTo>
                    <a:lnTo>
                      <a:pt x="239" y="278"/>
                    </a:lnTo>
                    <a:lnTo>
                      <a:pt x="242" y="307"/>
                    </a:lnTo>
                    <a:lnTo>
                      <a:pt x="239" y="337"/>
                    </a:lnTo>
                    <a:lnTo>
                      <a:pt x="229" y="364"/>
                    </a:lnTo>
                    <a:lnTo>
                      <a:pt x="211" y="386"/>
                    </a:lnTo>
                    <a:lnTo>
                      <a:pt x="200" y="394"/>
                    </a:lnTo>
                    <a:lnTo>
                      <a:pt x="189" y="400"/>
                    </a:lnTo>
                    <a:lnTo>
                      <a:pt x="177" y="405"/>
                    </a:lnTo>
                    <a:lnTo>
                      <a:pt x="164" y="409"/>
                    </a:lnTo>
                    <a:lnTo>
                      <a:pt x="151" y="412"/>
                    </a:lnTo>
                    <a:lnTo>
                      <a:pt x="138" y="413"/>
                    </a:lnTo>
                    <a:lnTo>
                      <a:pt x="125" y="413"/>
                    </a:lnTo>
                    <a:lnTo>
                      <a:pt x="111" y="413"/>
                    </a:lnTo>
                    <a:lnTo>
                      <a:pt x="97" y="412"/>
                    </a:lnTo>
                    <a:lnTo>
                      <a:pt x="82" y="410"/>
                    </a:lnTo>
                    <a:lnTo>
                      <a:pt x="68" y="409"/>
                    </a:lnTo>
                    <a:lnTo>
                      <a:pt x="54" y="409"/>
                    </a:lnTo>
                    <a:lnTo>
                      <a:pt x="40" y="408"/>
                    </a:lnTo>
                    <a:lnTo>
                      <a:pt x="27" y="408"/>
                    </a:lnTo>
                    <a:lnTo>
                      <a:pt x="13" y="408"/>
                    </a:lnTo>
                    <a:lnTo>
                      <a:pt x="0" y="409"/>
                    </a:lnTo>
                    <a:lnTo>
                      <a:pt x="1" y="233"/>
                    </a:lnTo>
                    <a:lnTo>
                      <a:pt x="38" y="225"/>
                    </a:lnTo>
                    <a:lnTo>
                      <a:pt x="60" y="211"/>
                    </a:lnTo>
                    <a:lnTo>
                      <a:pt x="71" y="190"/>
                    </a:lnTo>
                    <a:lnTo>
                      <a:pt x="76" y="168"/>
                    </a:lnTo>
                    <a:lnTo>
                      <a:pt x="76" y="145"/>
                    </a:lnTo>
                    <a:lnTo>
                      <a:pt x="77" y="125"/>
                    </a:lnTo>
                    <a:lnTo>
                      <a:pt x="82" y="111"/>
                    </a:lnTo>
                    <a:lnTo>
                      <a:pt x="97" y="105"/>
                    </a:lnTo>
                    <a:lnTo>
                      <a:pt x="103" y="0"/>
                    </a:lnTo>
                    <a:close/>
                  </a:path>
                </a:pathLst>
              </a:custGeom>
              <a:solidFill>
                <a:srgbClr val="66CCF9"/>
              </a:solidFill>
              <a:ln w="9525">
                <a:noFill/>
                <a:round/>
                <a:headEnd/>
                <a:tailEnd/>
              </a:ln>
            </p:spPr>
            <p:txBody>
              <a:bodyPr/>
              <a:lstStyle/>
              <a:p>
                <a:endParaRPr lang="en-US"/>
              </a:p>
            </p:txBody>
          </p:sp>
          <p:sp>
            <p:nvSpPr>
              <p:cNvPr id="340" name="Freeform 243"/>
              <p:cNvSpPr>
                <a:spLocks/>
              </p:cNvSpPr>
              <p:nvPr/>
            </p:nvSpPr>
            <p:spPr bwMode="auto">
              <a:xfrm>
                <a:off x="3711" y="3463"/>
                <a:ext cx="21" cy="41"/>
              </a:xfrm>
              <a:custGeom>
                <a:avLst/>
                <a:gdLst>
                  <a:gd name="T0" fmla="*/ 64 w 64"/>
                  <a:gd name="T1" fmla="*/ 0 h 123"/>
                  <a:gd name="T2" fmla="*/ 60 w 64"/>
                  <a:gd name="T3" fmla="*/ 16 h 123"/>
                  <a:gd name="T4" fmla="*/ 53 w 64"/>
                  <a:gd name="T5" fmla="*/ 31 h 123"/>
                  <a:gd name="T6" fmla="*/ 47 w 64"/>
                  <a:gd name="T7" fmla="*/ 46 h 123"/>
                  <a:gd name="T8" fmla="*/ 40 w 64"/>
                  <a:gd name="T9" fmla="*/ 60 h 123"/>
                  <a:gd name="T10" fmla="*/ 32 w 64"/>
                  <a:gd name="T11" fmla="*/ 74 h 123"/>
                  <a:gd name="T12" fmla="*/ 26 w 64"/>
                  <a:gd name="T13" fmla="*/ 88 h 123"/>
                  <a:gd name="T14" fmla="*/ 21 w 64"/>
                  <a:gd name="T15" fmla="*/ 104 h 123"/>
                  <a:gd name="T16" fmla="*/ 16 w 64"/>
                  <a:gd name="T17" fmla="*/ 119 h 123"/>
                  <a:gd name="T18" fmla="*/ 0 w 64"/>
                  <a:gd name="T19" fmla="*/ 123 h 123"/>
                  <a:gd name="T20" fmla="*/ 1 w 64"/>
                  <a:gd name="T21" fmla="*/ 108 h 123"/>
                  <a:gd name="T22" fmla="*/ 7 w 64"/>
                  <a:gd name="T23" fmla="*/ 94 h 123"/>
                  <a:gd name="T24" fmla="*/ 13 w 64"/>
                  <a:gd name="T25" fmla="*/ 78 h 123"/>
                  <a:gd name="T26" fmla="*/ 21 w 64"/>
                  <a:gd name="T27" fmla="*/ 62 h 123"/>
                  <a:gd name="T28" fmla="*/ 29 w 64"/>
                  <a:gd name="T29" fmla="*/ 47 h 123"/>
                  <a:gd name="T30" fmla="*/ 36 w 64"/>
                  <a:gd name="T31" fmla="*/ 31 h 123"/>
                  <a:gd name="T32" fmla="*/ 44 w 64"/>
                  <a:gd name="T33" fmla="*/ 16 h 123"/>
                  <a:gd name="T34" fmla="*/ 49 w 64"/>
                  <a:gd name="T35" fmla="*/ 0 h 123"/>
                  <a:gd name="T36" fmla="*/ 64 w 64"/>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23"/>
                  <a:gd name="T59" fmla="*/ 64 w 64"/>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23">
                    <a:moveTo>
                      <a:pt x="64" y="0"/>
                    </a:moveTo>
                    <a:lnTo>
                      <a:pt x="60" y="16"/>
                    </a:lnTo>
                    <a:lnTo>
                      <a:pt x="53" y="31"/>
                    </a:lnTo>
                    <a:lnTo>
                      <a:pt x="47" y="46"/>
                    </a:lnTo>
                    <a:lnTo>
                      <a:pt x="40" y="60"/>
                    </a:lnTo>
                    <a:lnTo>
                      <a:pt x="32" y="74"/>
                    </a:lnTo>
                    <a:lnTo>
                      <a:pt x="26" y="88"/>
                    </a:lnTo>
                    <a:lnTo>
                      <a:pt x="21" y="104"/>
                    </a:lnTo>
                    <a:lnTo>
                      <a:pt x="16" y="119"/>
                    </a:lnTo>
                    <a:lnTo>
                      <a:pt x="0" y="123"/>
                    </a:lnTo>
                    <a:lnTo>
                      <a:pt x="1" y="108"/>
                    </a:lnTo>
                    <a:lnTo>
                      <a:pt x="7" y="94"/>
                    </a:lnTo>
                    <a:lnTo>
                      <a:pt x="13" y="78"/>
                    </a:lnTo>
                    <a:lnTo>
                      <a:pt x="21" y="62"/>
                    </a:lnTo>
                    <a:lnTo>
                      <a:pt x="29" y="47"/>
                    </a:lnTo>
                    <a:lnTo>
                      <a:pt x="36" y="31"/>
                    </a:lnTo>
                    <a:lnTo>
                      <a:pt x="44" y="16"/>
                    </a:lnTo>
                    <a:lnTo>
                      <a:pt x="49" y="0"/>
                    </a:lnTo>
                    <a:lnTo>
                      <a:pt x="64" y="0"/>
                    </a:lnTo>
                    <a:close/>
                  </a:path>
                </a:pathLst>
              </a:custGeom>
              <a:solidFill>
                <a:srgbClr val="000000"/>
              </a:solidFill>
              <a:ln w="9525">
                <a:noFill/>
                <a:round/>
                <a:headEnd/>
                <a:tailEnd/>
              </a:ln>
            </p:spPr>
            <p:txBody>
              <a:bodyPr/>
              <a:lstStyle/>
              <a:p>
                <a:endParaRPr lang="en-US"/>
              </a:p>
            </p:txBody>
          </p:sp>
          <p:sp>
            <p:nvSpPr>
              <p:cNvPr id="341" name="Freeform 244"/>
              <p:cNvSpPr>
                <a:spLocks/>
              </p:cNvSpPr>
              <p:nvPr/>
            </p:nvSpPr>
            <p:spPr bwMode="auto">
              <a:xfrm>
                <a:off x="3509" y="3462"/>
                <a:ext cx="7" cy="28"/>
              </a:xfrm>
              <a:custGeom>
                <a:avLst/>
                <a:gdLst>
                  <a:gd name="T0" fmla="*/ 22 w 22"/>
                  <a:gd name="T1" fmla="*/ 79 h 83"/>
                  <a:gd name="T2" fmla="*/ 5 w 22"/>
                  <a:gd name="T3" fmla="*/ 83 h 83"/>
                  <a:gd name="T4" fmla="*/ 2 w 22"/>
                  <a:gd name="T5" fmla="*/ 66 h 83"/>
                  <a:gd name="T6" fmla="*/ 0 w 22"/>
                  <a:gd name="T7" fmla="*/ 42 h 83"/>
                  <a:gd name="T8" fmla="*/ 2 w 22"/>
                  <a:gd name="T9" fmla="*/ 20 h 83"/>
                  <a:gd name="T10" fmla="*/ 13 w 22"/>
                  <a:gd name="T11" fmla="*/ 0 h 83"/>
                  <a:gd name="T12" fmla="*/ 17 w 22"/>
                  <a:gd name="T13" fmla="*/ 19 h 83"/>
                  <a:gd name="T14" fmla="*/ 19 w 22"/>
                  <a:gd name="T15" fmla="*/ 39 h 83"/>
                  <a:gd name="T16" fmla="*/ 22 w 22"/>
                  <a:gd name="T17" fmla="*/ 58 h 83"/>
                  <a:gd name="T18" fmla="*/ 22 w 22"/>
                  <a:gd name="T19" fmla="*/ 79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3"/>
                  <a:gd name="T32" fmla="*/ 22 w 2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3">
                    <a:moveTo>
                      <a:pt x="22" y="79"/>
                    </a:moveTo>
                    <a:lnTo>
                      <a:pt x="5" y="83"/>
                    </a:lnTo>
                    <a:lnTo>
                      <a:pt x="2" y="66"/>
                    </a:lnTo>
                    <a:lnTo>
                      <a:pt x="0" y="42"/>
                    </a:lnTo>
                    <a:lnTo>
                      <a:pt x="2" y="20"/>
                    </a:lnTo>
                    <a:lnTo>
                      <a:pt x="13" y="0"/>
                    </a:lnTo>
                    <a:lnTo>
                      <a:pt x="17" y="19"/>
                    </a:lnTo>
                    <a:lnTo>
                      <a:pt x="19" y="39"/>
                    </a:lnTo>
                    <a:lnTo>
                      <a:pt x="22" y="58"/>
                    </a:lnTo>
                    <a:lnTo>
                      <a:pt x="22" y="79"/>
                    </a:lnTo>
                    <a:close/>
                  </a:path>
                </a:pathLst>
              </a:custGeom>
              <a:solidFill>
                <a:srgbClr val="91A3E0"/>
              </a:solidFill>
              <a:ln w="9525">
                <a:noFill/>
                <a:round/>
                <a:headEnd/>
                <a:tailEnd/>
              </a:ln>
            </p:spPr>
            <p:txBody>
              <a:bodyPr/>
              <a:lstStyle/>
              <a:p>
                <a:endParaRPr lang="en-US"/>
              </a:p>
            </p:txBody>
          </p:sp>
          <p:sp>
            <p:nvSpPr>
              <p:cNvPr id="342" name="Freeform 245"/>
              <p:cNvSpPr>
                <a:spLocks/>
              </p:cNvSpPr>
              <p:nvPr/>
            </p:nvSpPr>
            <p:spPr bwMode="auto">
              <a:xfrm>
                <a:off x="3569" y="3476"/>
                <a:ext cx="49" cy="28"/>
              </a:xfrm>
              <a:custGeom>
                <a:avLst/>
                <a:gdLst>
                  <a:gd name="T0" fmla="*/ 136 w 145"/>
                  <a:gd name="T1" fmla="*/ 79 h 83"/>
                  <a:gd name="T2" fmla="*/ 121 w 145"/>
                  <a:gd name="T3" fmla="*/ 81 h 83"/>
                  <a:gd name="T4" fmla="*/ 105 w 145"/>
                  <a:gd name="T5" fmla="*/ 82 h 83"/>
                  <a:gd name="T6" fmla="*/ 87 w 145"/>
                  <a:gd name="T7" fmla="*/ 83 h 83"/>
                  <a:gd name="T8" fmla="*/ 69 w 145"/>
                  <a:gd name="T9" fmla="*/ 83 h 83"/>
                  <a:gd name="T10" fmla="*/ 51 w 145"/>
                  <a:gd name="T11" fmla="*/ 82 h 83"/>
                  <a:gd name="T12" fmla="*/ 33 w 145"/>
                  <a:gd name="T13" fmla="*/ 81 h 83"/>
                  <a:gd name="T14" fmla="*/ 16 w 145"/>
                  <a:gd name="T15" fmla="*/ 77 h 83"/>
                  <a:gd name="T16" fmla="*/ 0 w 145"/>
                  <a:gd name="T17" fmla="*/ 72 h 83"/>
                  <a:gd name="T18" fmla="*/ 3 w 145"/>
                  <a:gd name="T19" fmla="*/ 8 h 83"/>
                  <a:gd name="T20" fmla="*/ 17 w 145"/>
                  <a:gd name="T21" fmla="*/ 6 h 83"/>
                  <a:gd name="T22" fmla="*/ 34 w 145"/>
                  <a:gd name="T23" fmla="*/ 4 h 83"/>
                  <a:gd name="T24" fmla="*/ 52 w 145"/>
                  <a:gd name="T25" fmla="*/ 4 h 83"/>
                  <a:gd name="T26" fmla="*/ 70 w 145"/>
                  <a:gd name="T27" fmla="*/ 4 h 83"/>
                  <a:gd name="T28" fmla="*/ 88 w 145"/>
                  <a:gd name="T29" fmla="*/ 4 h 83"/>
                  <a:gd name="T30" fmla="*/ 108 w 145"/>
                  <a:gd name="T31" fmla="*/ 4 h 83"/>
                  <a:gd name="T32" fmla="*/ 126 w 145"/>
                  <a:gd name="T33" fmla="*/ 3 h 83"/>
                  <a:gd name="T34" fmla="*/ 143 w 145"/>
                  <a:gd name="T35" fmla="*/ 0 h 83"/>
                  <a:gd name="T36" fmla="*/ 145 w 145"/>
                  <a:gd name="T37" fmla="*/ 16 h 83"/>
                  <a:gd name="T38" fmla="*/ 144 w 145"/>
                  <a:gd name="T39" fmla="*/ 35 h 83"/>
                  <a:gd name="T40" fmla="*/ 139 w 145"/>
                  <a:gd name="T41" fmla="*/ 57 h 83"/>
                  <a:gd name="T42" fmla="*/ 136 w 145"/>
                  <a:gd name="T43" fmla="*/ 79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83"/>
                  <a:gd name="T68" fmla="*/ 145 w 145"/>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83">
                    <a:moveTo>
                      <a:pt x="136" y="79"/>
                    </a:moveTo>
                    <a:lnTo>
                      <a:pt x="121" y="81"/>
                    </a:lnTo>
                    <a:lnTo>
                      <a:pt x="105" y="82"/>
                    </a:lnTo>
                    <a:lnTo>
                      <a:pt x="87" y="83"/>
                    </a:lnTo>
                    <a:lnTo>
                      <a:pt x="69" y="83"/>
                    </a:lnTo>
                    <a:lnTo>
                      <a:pt x="51" y="82"/>
                    </a:lnTo>
                    <a:lnTo>
                      <a:pt x="33" y="81"/>
                    </a:lnTo>
                    <a:lnTo>
                      <a:pt x="16" y="77"/>
                    </a:lnTo>
                    <a:lnTo>
                      <a:pt x="0" y="72"/>
                    </a:lnTo>
                    <a:lnTo>
                      <a:pt x="3" y="8"/>
                    </a:lnTo>
                    <a:lnTo>
                      <a:pt x="17" y="6"/>
                    </a:lnTo>
                    <a:lnTo>
                      <a:pt x="34" y="4"/>
                    </a:lnTo>
                    <a:lnTo>
                      <a:pt x="52" y="4"/>
                    </a:lnTo>
                    <a:lnTo>
                      <a:pt x="70" y="4"/>
                    </a:lnTo>
                    <a:lnTo>
                      <a:pt x="88" y="4"/>
                    </a:lnTo>
                    <a:lnTo>
                      <a:pt x="108" y="4"/>
                    </a:lnTo>
                    <a:lnTo>
                      <a:pt x="126" y="3"/>
                    </a:lnTo>
                    <a:lnTo>
                      <a:pt x="143" y="0"/>
                    </a:lnTo>
                    <a:lnTo>
                      <a:pt x="145" y="16"/>
                    </a:lnTo>
                    <a:lnTo>
                      <a:pt x="144" y="35"/>
                    </a:lnTo>
                    <a:lnTo>
                      <a:pt x="139" y="57"/>
                    </a:lnTo>
                    <a:lnTo>
                      <a:pt x="136" y="79"/>
                    </a:lnTo>
                    <a:close/>
                  </a:path>
                </a:pathLst>
              </a:custGeom>
              <a:solidFill>
                <a:srgbClr val="000000"/>
              </a:solidFill>
              <a:ln w="9525">
                <a:noFill/>
                <a:round/>
                <a:headEnd/>
                <a:tailEnd/>
              </a:ln>
            </p:spPr>
            <p:txBody>
              <a:bodyPr/>
              <a:lstStyle/>
              <a:p>
                <a:endParaRPr lang="en-US"/>
              </a:p>
            </p:txBody>
          </p:sp>
          <p:sp>
            <p:nvSpPr>
              <p:cNvPr id="343" name="Freeform 246"/>
              <p:cNvSpPr>
                <a:spLocks/>
              </p:cNvSpPr>
              <p:nvPr/>
            </p:nvSpPr>
            <p:spPr bwMode="auto">
              <a:xfrm>
                <a:off x="3576" y="3482"/>
                <a:ext cx="35" cy="16"/>
              </a:xfrm>
              <a:custGeom>
                <a:avLst/>
                <a:gdLst>
                  <a:gd name="T0" fmla="*/ 104 w 104"/>
                  <a:gd name="T1" fmla="*/ 29 h 48"/>
                  <a:gd name="T2" fmla="*/ 104 w 104"/>
                  <a:gd name="T3" fmla="*/ 46 h 48"/>
                  <a:gd name="T4" fmla="*/ 1 w 104"/>
                  <a:gd name="T5" fmla="*/ 48 h 48"/>
                  <a:gd name="T6" fmla="*/ 1 w 104"/>
                  <a:gd name="T7" fmla="*/ 34 h 48"/>
                  <a:gd name="T8" fmla="*/ 0 w 104"/>
                  <a:gd name="T9" fmla="*/ 17 h 48"/>
                  <a:gd name="T10" fmla="*/ 3 w 104"/>
                  <a:gd name="T11" fmla="*/ 4 h 48"/>
                  <a:gd name="T12" fmla="*/ 16 w 104"/>
                  <a:gd name="T13" fmla="*/ 3 h 48"/>
                  <a:gd name="T14" fmla="*/ 29 w 104"/>
                  <a:gd name="T15" fmla="*/ 4 h 48"/>
                  <a:gd name="T16" fmla="*/ 43 w 104"/>
                  <a:gd name="T17" fmla="*/ 3 h 48"/>
                  <a:gd name="T18" fmla="*/ 58 w 104"/>
                  <a:gd name="T19" fmla="*/ 2 h 48"/>
                  <a:gd name="T20" fmla="*/ 73 w 104"/>
                  <a:gd name="T21" fmla="*/ 0 h 48"/>
                  <a:gd name="T22" fmla="*/ 86 w 104"/>
                  <a:gd name="T23" fmla="*/ 2 h 48"/>
                  <a:gd name="T24" fmla="*/ 96 w 104"/>
                  <a:gd name="T25" fmla="*/ 5 h 48"/>
                  <a:gd name="T26" fmla="*/ 102 w 104"/>
                  <a:gd name="T27" fmla="*/ 15 h 48"/>
                  <a:gd name="T28" fmla="*/ 104 w 104"/>
                  <a:gd name="T29" fmla="*/ 2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48"/>
                  <a:gd name="T47" fmla="*/ 104 w 104"/>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48">
                    <a:moveTo>
                      <a:pt x="104" y="29"/>
                    </a:moveTo>
                    <a:lnTo>
                      <a:pt x="104" y="46"/>
                    </a:lnTo>
                    <a:lnTo>
                      <a:pt x="1" y="48"/>
                    </a:lnTo>
                    <a:lnTo>
                      <a:pt x="1" y="34"/>
                    </a:lnTo>
                    <a:lnTo>
                      <a:pt x="0" y="17"/>
                    </a:lnTo>
                    <a:lnTo>
                      <a:pt x="3" y="4"/>
                    </a:lnTo>
                    <a:lnTo>
                      <a:pt x="16" y="3"/>
                    </a:lnTo>
                    <a:lnTo>
                      <a:pt x="29" y="4"/>
                    </a:lnTo>
                    <a:lnTo>
                      <a:pt x="43" y="3"/>
                    </a:lnTo>
                    <a:lnTo>
                      <a:pt x="58" y="2"/>
                    </a:lnTo>
                    <a:lnTo>
                      <a:pt x="73" y="0"/>
                    </a:lnTo>
                    <a:lnTo>
                      <a:pt x="86" y="2"/>
                    </a:lnTo>
                    <a:lnTo>
                      <a:pt x="96" y="5"/>
                    </a:lnTo>
                    <a:lnTo>
                      <a:pt x="102" y="15"/>
                    </a:lnTo>
                    <a:lnTo>
                      <a:pt x="104" y="29"/>
                    </a:lnTo>
                    <a:close/>
                  </a:path>
                </a:pathLst>
              </a:custGeom>
              <a:solidFill>
                <a:srgbClr val="FFD866"/>
              </a:solidFill>
              <a:ln w="9525">
                <a:noFill/>
                <a:round/>
                <a:headEnd/>
                <a:tailEnd/>
              </a:ln>
            </p:spPr>
            <p:txBody>
              <a:bodyPr/>
              <a:lstStyle/>
              <a:p>
                <a:endParaRPr lang="en-US"/>
              </a:p>
            </p:txBody>
          </p:sp>
          <p:sp>
            <p:nvSpPr>
              <p:cNvPr id="344" name="Freeform 247"/>
              <p:cNvSpPr>
                <a:spLocks/>
              </p:cNvSpPr>
              <p:nvPr/>
            </p:nvSpPr>
            <p:spPr bwMode="auto">
              <a:xfrm>
                <a:off x="3655" y="3484"/>
                <a:ext cx="35" cy="27"/>
              </a:xfrm>
              <a:custGeom>
                <a:avLst/>
                <a:gdLst>
                  <a:gd name="T0" fmla="*/ 107 w 107"/>
                  <a:gd name="T1" fmla="*/ 67 h 81"/>
                  <a:gd name="T2" fmla="*/ 107 w 107"/>
                  <a:gd name="T3" fmla="*/ 81 h 81"/>
                  <a:gd name="T4" fmla="*/ 93 w 107"/>
                  <a:gd name="T5" fmla="*/ 76 h 81"/>
                  <a:gd name="T6" fmla="*/ 79 w 107"/>
                  <a:gd name="T7" fmla="*/ 69 h 81"/>
                  <a:gd name="T8" fmla="*/ 66 w 107"/>
                  <a:gd name="T9" fmla="*/ 61 h 81"/>
                  <a:gd name="T10" fmla="*/ 53 w 107"/>
                  <a:gd name="T11" fmla="*/ 54 h 81"/>
                  <a:gd name="T12" fmla="*/ 40 w 107"/>
                  <a:gd name="T13" fmla="*/ 46 h 81"/>
                  <a:gd name="T14" fmla="*/ 27 w 107"/>
                  <a:gd name="T15" fmla="*/ 38 h 81"/>
                  <a:gd name="T16" fmla="*/ 13 w 107"/>
                  <a:gd name="T17" fmla="*/ 29 h 81"/>
                  <a:gd name="T18" fmla="*/ 0 w 107"/>
                  <a:gd name="T19" fmla="*/ 21 h 81"/>
                  <a:gd name="T20" fmla="*/ 6 w 107"/>
                  <a:gd name="T21" fmla="*/ 0 h 81"/>
                  <a:gd name="T22" fmla="*/ 19 w 107"/>
                  <a:gd name="T23" fmla="*/ 8 h 81"/>
                  <a:gd name="T24" fmla="*/ 32 w 107"/>
                  <a:gd name="T25" fmla="*/ 16 h 81"/>
                  <a:gd name="T26" fmla="*/ 44 w 107"/>
                  <a:gd name="T27" fmla="*/ 24 h 81"/>
                  <a:gd name="T28" fmla="*/ 57 w 107"/>
                  <a:gd name="T29" fmla="*/ 33 h 81"/>
                  <a:gd name="T30" fmla="*/ 70 w 107"/>
                  <a:gd name="T31" fmla="*/ 42 h 81"/>
                  <a:gd name="T32" fmla="*/ 83 w 107"/>
                  <a:gd name="T33" fmla="*/ 51 h 81"/>
                  <a:gd name="T34" fmla="*/ 94 w 107"/>
                  <a:gd name="T35" fmla="*/ 59 h 81"/>
                  <a:gd name="T36" fmla="*/ 107 w 107"/>
                  <a:gd name="T37" fmla="*/ 67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81"/>
                  <a:gd name="T59" fmla="*/ 107 w 107"/>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81">
                    <a:moveTo>
                      <a:pt x="107" y="67"/>
                    </a:moveTo>
                    <a:lnTo>
                      <a:pt x="107" y="81"/>
                    </a:lnTo>
                    <a:lnTo>
                      <a:pt x="93" y="76"/>
                    </a:lnTo>
                    <a:lnTo>
                      <a:pt x="79" y="69"/>
                    </a:lnTo>
                    <a:lnTo>
                      <a:pt x="66" y="61"/>
                    </a:lnTo>
                    <a:lnTo>
                      <a:pt x="53" y="54"/>
                    </a:lnTo>
                    <a:lnTo>
                      <a:pt x="40" y="46"/>
                    </a:lnTo>
                    <a:lnTo>
                      <a:pt x="27" y="38"/>
                    </a:lnTo>
                    <a:lnTo>
                      <a:pt x="13" y="29"/>
                    </a:lnTo>
                    <a:lnTo>
                      <a:pt x="0" y="21"/>
                    </a:lnTo>
                    <a:lnTo>
                      <a:pt x="6" y="0"/>
                    </a:lnTo>
                    <a:lnTo>
                      <a:pt x="19" y="8"/>
                    </a:lnTo>
                    <a:lnTo>
                      <a:pt x="32" y="16"/>
                    </a:lnTo>
                    <a:lnTo>
                      <a:pt x="44" y="24"/>
                    </a:lnTo>
                    <a:lnTo>
                      <a:pt x="57" y="33"/>
                    </a:lnTo>
                    <a:lnTo>
                      <a:pt x="70" y="42"/>
                    </a:lnTo>
                    <a:lnTo>
                      <a:pt x="83" y="51"/>
                    </a:lnTo>
                    <a:lnTo>
                      <a:pt x="94" y="59"/>
                    </a:lnTo>
                    <a:lnTo>
                      <a:pt x="107" y="67"/>
                    </a:lnTo>
                    <a:close/>
                  </a:path>
                </a:pathLst>
              </a:custGeom>
              <a:solidFill>
                <a:srgbClr val="000000"/>
              </a:solidFill>
              <a:ln w="9525">
                <a:noFill/>
                <a:round/>
                <a:headEnd/>
                <a:tailEnd/>
              </a:ln>
            </p:spPr>
            <p:txBody>
              <a:bodyPr/>
              <a:lstStyle/>
              <a:p>
                <a:endParaRPr lang="en-US"/>
              </a:p>
            </p:txBody>
          </p:sp>
          <p:sp>
            <p:nvSpPr>
              <p:cNvPr id="345" name="Freeform 248"/>
              <p:cNvSpPr>
                <a:spLocks/>
              </p:cNvSpPr>
              <p:nvPr/>
            </p:nvSpPr>
            <p:spPr bwMode="auto">
              <a:xfrm>
                <a:off x="3764" y="3521"/>
                <a:ext cx="92" cy="149"/>
              </a:xfrm>
              <a:custGeom>
                <a:avLst/>
                <a:gdLst>
                  <a:gd name="T0" fmla="*/ 115 w 277"/>
                  <a:gd name="T1" fmla="*/ 0 h 446"/>
                  <a:gd name="T2" fmla="*/ 116 w 277"/>
                  <a:gd name="T3" fmla="*/ 15 h 446"/>
                  <a:gd name="T4" fmla="*/ 122 w 277"/>
                  <a:gd name="T5" fmla="*/ 30 h 446"/>
                  <a:gd name="T6" fmla="*/ 133 w 277"/>
                  <a:gd name="T7" fmla="*/ 40 h 446"/>
                  <a:gd name="T8" fmla="*/ 146 w 277"/>
                  <a:gd name="T9" fmla="*/ 48 h 446"/>
                  <a:gd name="T10" fmla="*/ 161 w 277"/>
                  <a:gd name="T11" fmla="*/ 52 h 446"/>
                  <a:gd name="T12" fmla="*/ 177 w 277"/>
                  <a:gd name="T13" fmla="*/ 54 h 446"/>
                  <a:gd name="T14" fmla="*/ 192 w 277"/>
                  <a:gd name="T15" fmla="*/ 56 h 446"/>
                  <a:gd name="T16" fmla="*/ 209 w 277"/>
                  <a:gd name="T17" fmla="*/ 56 h 446"/>
                  <a:gd name="T18" fmla="*/ 225 w 277"/>
                  <a:gd name="T19" fmla="*/ 56 h 446"/>
                  <a:gd name="T20" fmla="*/ 242 w 277"/>
                  <a:gd name="T21" fmla="*/ 54 h 446"/>
                  <a:gd name="T22" fmla="*/ 258 w 277"/>
                  <a:gd name="T23" fmla="*/ 54 h 446"/>
                  <a:gd name="T24" fmla="*/ 274 w 277"/>
                  <a:gd name="T25" fmla="*/ 54 h 446"/>
                  <a:gd name="T26" fmla="*/ 275 w 277"/>
                  <a:gd name="T27" fmla="*/ 150 h 446"/>
                  <a:gd name="T28" fmla="*/ 275 w 277"/>
                  <a:gd name="T29" fmla="*/ 251 h 446"/>
                  <a:gd name="T30" fmla="*/ 275 w 277"/>
                  <a:gd name="T31" fmla="*/ 351 h 446"/>
                  <a:gd name="T32" fmla="*/ 277 w 277"/>
                  <a:gd name="T33" fmla="*/ 446 h 446"/>
                  <a:gd name="T34" fmla="*/ 45 w 277"/>
                  <a:gd name="T35" fmla="*/ 435 h 446"/>
                  <a:gd name="T36" fmla="*/ 28 w 277"/>
                  <a:gd name="T37" fmla="*/ 425 h 446"/>
                  <a:gd name="T38" fmla="*/ 17 w 277"/>
                  <a:gd name="T39" fmla="*/ 411 h 446"/>
                  <a:gd name="T40" fmla="*/ 11 w 277"/>
                  <a:gd name="T41" fmla="*/ 392 h 446"/>
                  <a:gd name="T42" fmla="*/ 8 w 277"/>
                  <a:gd name="T43" fmla="*/ 373 h 446"/>
                  <a:gd name="T44" fmla="*/ 8 w 277"/>
                  <a:gd name="T45" fmla="*/ 354 h 446"/>
                  <a:gd name="T46" fmla="*/ 8 w 277"/>
                  <a:gd name="T47" fmla="*/ 333 h 446"/>
                  <a:gd name="T48" fmla="*/ 10 w 277"/>
                  <a:gd name="T49" fmla="*/ 316 h 446"/>
                  <a:gd name="T50" fmla="*/ 10 w 277"/>
                  <a:gd name="T51" fmla="*/ 300 h 446"/>
                  <a:gd name="T52" fmla="*/ 0 w 277"/>
                  <a:gd name="T53" fmla="*/ 31 h 446"/>
                  <a:gd name="T54" fmla="*/ 10 w 277"/>
                  <a:gd name="T55" fmla="*/ 18 h 446"/>
                  <a:gd name="T56" fmla="*/ 21 w 277"/>
                  <a:gd name="T57" fmla="*/ 9 h 446"/>
                  <a:gd name="T58" fmla="*/ 35 w 277"/>
                  <a:gd name="T59" fmla="*/ 2 h 446"/>
                  <a:gd name="T60" fmla="*/ 50 w 277"/>
                  <a:gd name="T61" fmla="*/ 0 h 446"/>
                  <a:gd name="T62" fmla="*/ 67 w 277"/>
                  <a:gd name="T63" fmla="*/ 0 h 446"/>
                  <a:gd name="T64" fmla="*/ 82 w 277"/>
                  <a:gd name="T65" fmla="*/ 0 h 446"/>
                  <a:gd name="T66" fmla="*/ 99 w 277"/>
                  <a:gd name="T67" fmla="*/ 0 h 446"/>
                  <a:gd name="T68" fmla="*/ 115 w 277"/>
                  <a:gd name="T69" fmla="*/ 0 h 4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7"/>
                  <a:gd name="T106" fmla="*/ 0 h 446"/>
                  <a:gd name="T107" fmla="*/ 277 w 277"/>
                  <a:gd name="T108" fmla="*/ 446 h 4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7" h="446">
                    <a:moveTo>
                      <a:pt x="115" y="0"/>
                    </a:moveTo>
                    <a:lnTo>
                      <a:pt x="116" y="15"/>
                    </a:lnTo>
                    <a:lnTo>
                      <a:pt x="122" y="30"/>
                    </a:lnTo>
                    <a:lnTo>
                      <a:pt x="133" y="40"/>
                    </a:lnTo>
                    <a:lnTo>
                      <a:pt x="146" y="48"/>
                    </a:lnTo>
                    <a:lnTo>
                      <a:pt x="161" y="52"/>
                    </a:lnTo>
                    <a:lnTo>
                      <a:pt x="177" y="54"/>
                    </a:lnTo>
                    <a:lnTo>
                      <a:pt x="192" y="56"/>
                    </a:lnTo>
                    <a:lnTo>
                      <a:pt x="209" y="56"/>
                    </a:lnTo>
                    <a:lnTo>
                      <a:pt x="225" y="56"/>
                    </a:lnTo>
                    <a:lnTo>
                      <a:pt x="242" y="54"/>
                    </a:lnTo>
                    <a:lnTo>
                      <a:pt x="258" y="54"/>
                    </a:lnTo>
                    <a:lnTo>
                      <a:pt x="274" y="54"/>
                    </a:lnTo>
                    <a:lnTo>
                      <a:pt x="275" y="150"/>
                    </a:lnTo>
                    <a:lnTo>
                      <a:pt x="275" y="251"/>
                    </a:lnTo>
                    <a:lnTo>
                      <a:pt x="275" y="351"/>
                    </a:lnTo>
                    <a:lnTo>
                      <a:pt x="277" y="446"/>
                    </a:lnTo>
                    <a:lnTo>
                      <a:pt x="45" y="435"/>
                    </a:lnTo>
                    <a:lnTo>
                      <a:pt x="28" y="425"/>
                    </a:lnTo>
                    <a:lnTo>
                      <a:pt x="17" y="411"/>
                    </a:lnTo>
                    <a:lnTo>
                      <a:pt x="11" y="392"/>
                    </a:lnTo>
                    <a:lnTo>
                      <a:pt x="8" y="373"/>
                    </a:lnTo>
                    <a:lnTo>
                      <a:pt x="8" y="354"/>
                    </a:lnTo>
                    <a:lnTo>
                      <a:pt x="8" y="333"/>
                    </a:lnTo>
                    <a:lnTo>
                      <a:pt x="10" y="316"/>
                    </a:lnTo>
                    <a:lnTo>
                      <a:pt x="10" y="300"/>
                    </a:lnTo>
                    <a:lnTo>
                      <a:pt x="0" y="31"/>
                    </a:lnTo>
                    <a:lnTo>
                      <a:pt x="10" y="18"/>
                    </a:lnTo>
                    <a:lnTo>
                      <a:pt x="21" y="9"/>
                    </a:lnTo>
                    <a:lnTo>
                      <a:pt x="35" y="2"/>
                    </a:lnTo>
                    <a:lnTo>
                      <a:pt x="50" y="0"/>
                    </a:lnTo>
                    <a:lnTo>
                      <a:pt x="67" y="0"/>
                    </a:lnTo>
                    <a:lnTo>
                      <a:pt x="82" y="0"/>
                    </a:lnTo>
                    <a:lnTo>
                      <a:pt x="99" y="0"/>
                    </a:lnTo>
                    <a:lnTo>
                      <a:pt x="115" y="0"/>
                    </a:lnTo>
                    <a:close/>
                  </a:path>
                </a:pathLst>
              </a:custGeom>
              <a:solidFill>
                <a:srgbClr val="91A3E0"/>
              </a:solidFill>
              <a:ln w="9525">
                <a:noFill/>
                <a:round/>
                <a:headEnd/>
                <a:tailEnd/>
              </a:ln>
            </p:spPr>
            <p:txBody>
              <a:bodyPr/>
              <a:lstStyle/>
              <a:p>
                <a:endParaRPr lang="en-US"/>
              </a:p>
            </p:txBody>
          </p:sp>
          <p:sp>
            <p:nvSpPr>
              <p:cNvPr id="346" name="Freeform 249"/>
              <p:cNvSpPr>
                <a:spLocks/>
              </p:cNvSpPr>
              <p:nvPr/>
            </p:nvSpPr>
            <p:spPr bwMode="auto">
              <a:xfrm>
                <a:off x="3583" y="3521"/>
                <a:ext cx="30" cy="9"/>
              </a:xfrm>
              <a:custGeom>
                <a:avLst/>
                <a:gdLst>
                  <a:gd name="T0" fmla="*/ 90 w 90"/>
                  <a:gd name="T1" fmla="*/ 28 h 28"/>
                  <a:gd name="T2" fmla="*/ 0 w 90"/>
                  <a:gd name="T3" fmla="*/ 25 h 28"/>
                  <a:gd name="T4" fmla="*/ 0 w 90"/>
                  <a:gd name="T5" fmla="*/ 0 h 28"/>
                  <a:gd name="T6" fmla="*/ 13 w 90"/>
                  <a:gd name="T7" fmla="*/ 0 h 28"/>
                  <a:gd name="T8" fmla="*/ 25 w 90"/>
                  <a:gd name="T9" fmla="*/ 1 h 28"/>
                  <a:gd name="T10" fmla="*/ 38 w 90"/>
                  <a:gd name="T11" fmla="*/ 4 h 28"/>
                  <a:gd name="T12" fmla="*/ 50 w 90"/>
                  <a:gd name="T13" fmla="*/ 6 h 28"/>
                  <a:gd name="T14" fmla="*/ 61 w 90"/>
                  <a:gd name="T15" fmla="*/ 10 h 28"/>
                  <a:gd name="T16" fmla="*/ 72 w 90"/>
                  <a:gd name="T17" fmla="*/ 15 h 28"/>
                  <a:gd name="T18" fmla="*/ 81 w 90"/>
                  <a:gd name="T19" fmla="*/ 21 h 28"/>
                  <a:gd name="T20" fmla="*/ 90 w 90"/>
                  <a:gd name="T21" fmla="*/ 28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8"/>
                  <a:gd name="T35" fmla="*/ 90 w 90"/>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90" y="28"/>
                    </a:moveTo>
                    <a:lnTo>
                      <a:pt x="0" y="25"/>
                    </a:lnTo>
                    <a:lnTo>
                      <a:pt x="0" y="0"/>
                    </a:lnTo>
                    <a:lnTo>
                      <a:pt x="13" y="0"/>
                    </a:lnTo>
                    <a:lnTo>
                      <a:pt x="25" y="1"/>
                    </a:lnTo>
                    <a:lnTo>
                      <a:pt x="38" y="4"/>
                    </a:lnTo>
                    <a:lnTo>
                      <a:pt x="50" y="6"/>
                    </a:lnTo>
                    <a:lnTo>
                      <a:pt x="61" y="10"/>
                    </a:lnTo>
                    <a:lnTo>
                      <a:pt x="72" y="15"/>
                    </a:lnTo>
                    <a:lnTo>
                      <a:pt x="81" y="21"/>
                    </a:lnTo>
                    <a:lnTo>
                      <a:pt x="90" y="28"/>
                    </a:lnTo>
                    <a:close/>
                  </a:path>
                </a:pathLst>
              </a:custGeom>
              <a:solidFill>
                <a:srgbClr val="91A3E0"/>
              </a:solidFill>
              <a:ln w="9525">
                <a:noFill/>
                <a:round/>
                <a:headEnd/>
                <a:tailEnd/>
              </a:ln>
            </p:spPr>
            <p:txBody>
              <a:bodyPr/>
              <a:lstStyle/>
              <a:p>
                <a:endParaRPr lang="en-US"/>
              </a:p>
            </p:txBody>
          </p:sp>
          <p:sp>
            <p:nvSpPr>
              <p:cNvPr id="347" name="Freeform 250"/>
              <p:cNvSpPr>
                <a:spLocks/>
              </p:cNvSpPr>
              <p:nvPr/>
            </p:nvSpPr>
            <p:spPr bwMode="auto">
              <a:xfrm>
                <a:off x="3672" y="3531"/>
                <a:ext cx="26" cy="44"/>
              </a:xfrm>
              <a:custGeom>
                <a:avLst/>
                <a:gdLst>
                  <a:gd name="T0" fmla="*/ 22 w 78"/>
                  <a:gd name="T1" fmla="*/ 131 h 131"/>
                  <a:gd name="T2" fmla="*/ 0 w 78"/>
                  <a:gd name="T3" fmla="*/ 128 h 131"/>
                  <a:gd name="T4" fmla="*/ 8 w 78"/>
                  <a:gd name="T5" fmla="*/ 114 h 131"/>
                  <a:gd name="T6" fmla="*/ 17 w 78"/>
                  <a:gd name="T7" fmla="*/ 100 h 131"/>
                  <a:gd name="T8" fmla="*/ 26 w 78"/>
                  <a:gd name="T9" fmla="*/ 84 h 131"/>
                  <a:gd name="T10" fmla="*/ 35 w 78"/>
                  <a:gd name="T11" fmla="*/ 69 h 131"/>
                  <a:gd name="T12" fmla="*/ 43 w 78"/>
                  <a:gd name="T13" fmla="*/ 53 h 131"/>
                  <a:gd name="T14" fmla="*/ 50 w 78"/>
                  <a:gd name="T15" fmla="*/ 36 h 131"/>
                  <a:gd name="T16" fmla="*/ 55 w 78"/>
                  <a:gd name="T17" fmla="*/ 21 h 131"/>
                  <a:gd name="T18" fmla="*/ 57 w 78"/>
                  <a:gd name="T19" fmla="*/ 4 h 131"/>
                  <a:gd name="T20" fmla="*/ 64 w 78"/>
                  <a:gd name="T21" fmla="*/ 0 h 131"/>
                  <a:gd name="T22" fmla="*/ 70 w 78"/>
                  <a:gd name="T23" fmla="*/ 4 h 131"/>
                  <a:gd name="T24" fmla="*/ 74 w 78"/>
                  <a:gd name="T25" fmla="*/ 10 h 131"/>
                  <a:gd name="T26" fmla="*/ 78 w 78"/>
                  <a:gd name="T27" fmla="*/ 17 h 131"/>
                  <a:gd name="T28" fmla="*/ 22 w 78"/>
                  <a:gd name="T29" fmla="*/ 131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131"/>
                  <a:gd name="T47" fmla="*/ 78 w 78"/>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131">
                    <a:moveTo>
                      <a:pt x="22" y="131"/>
                    </a:moveTo>
                    <a:lnTo>
                      <a:pt x="0" y="128"/>
                    </a:lnTo>
                    <a:lnTo>
                      <a:pt x="8" y="114"/>
                    </a:lnTo>
                    <a:lnTo>
                      <a:pt x="17" y="100"/>
                    </a:lnTo>
                    <a:lnTo>
                      <a:pt x="26" y="84"/>
                    </a:lnTo>
                    <a:lnTo>
                      <a:pt x="35" y="69"/>
                    </a:lnTo>
                    <a:lnTo>
                      <a:pt x="43" y="53"/>
                    </a:lnTo>
                    <a:lnTo>
                      <a:pt x="50" y="36"/>
                    </a:lnTo>
                    <a:lnTo>
                      <a:pt x="55" y="21"/>
                    </a:lnTo>
                    <a:lnTo>
                      <a:pt x="57" y="4"/>
                    </a:lnTo>
                    <a:lnTo>
                      <a:pt x="64" y="0"/>
                    </a:lnTo>
                    <a:lnTo>
                      <a:pt x="70" y="4"/>
                    </a:lnTo>
                    <a:lnTo>
                      <a:pt x="74" y="10"/>
                    </a:lnTo>
                    <a:lnTo>
                      <a:pt x="78" y="17"/>
                    </a:lnTo>
                    <a:lnTo>
                      <a:pt x="22" y="131"/>
                    </a:lnTo>
                    <a:close/>
                  </a:path>
                </a:pathLst>
              </a:custGeom>
              <a:solidFill>
                <a:srgbClr val="000000"/>
              </a:solidFill>
              <a:ln w="9525">
                <a:noFill/>
                <a:round/>
                <a:headEnd/>
                <a:tailEnd/>
              </a:ln>
            </p:spPr>
            <p:txBody>
              <a:bodyPr/>
              <a:lstStyle/>
              <a:p>
                <a:endParaRPr lang="en-US"/>
              </a:p>
            </p:txBody>
          </p:sp>
          <p:sp>
            <p:nvSpPr>
              <p:cNvPr id="348" name="Freeform 251"/>
              <p:cNvSpPr>
                <a:spLocks/>
              </p:cNvSpPr>
              <p:nvPr/>
            </p:nvSpPr>
            <p:spPr bwMode="auto">
              <a:xfrm>
                <a:off x="3589" y="3536"/>
                <a:ext cx="16" cy="91"/>
              </a:xfrm>
              <a:custGeom>
                <a:avLst/>
                <a:gdLst>
                  <a:gd name="T0" fmla="*/ 49 w 49"/>
                  <a:gd name="T1" fmla="*/ 3 h 272"/>
                  <a:gd name="T2" fmla="*/ 45 w 49"/>
                  <a:gd name="T3" fmla="*/ 74 h 272"/>
                  <a:gd name="T4" fmla="*/ 38 w 49"/>
                  <a:gd name="T5" fmla="*/ 138 h 272"/>
                  <a:gd name="T6" fmla="*/ 36 w 49"/>
                  <a:gd name="T7" fmla="*/ 201 h 272"/>
                  <a:gd name="T8" fmla="*/ 40 w 49"/>
                  <a:gd name="T9" fmla="*/ 272 h 272"/>
                  <a:gd name="T10" fmla="*/ 3 w 49"/>
                  <a:gd name="T11" fmla="*/ 267 h 272"/>
                  <a:gd name="T12" fmla="*/ 1 w 49"/>
                  <a:gd name="T13" fmla="*/ 202 h 272"/>
                  <a:gd name="T14" fmla="*/ 0 w 49"/>
                  <a:gd name="T15" fmla="*/ 131 h 272"/>
                  <a:gd name="T16" fmla="*/ 1 w 49"/>
                  <a:gd name="T17" fmla="*/ 62 h 272"/>
                  <a:gd name="T18" fmla="*/ 1 w 49"/>
                  <a:gd name="T19" fmla="*/ 0 h 272"/>
                  <a:gd name="T20" fmla="*/ 49 w 49"/>
                  <a:gd name="T21" fmla="*/ 3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72"/>
                  <a:gd name="T35" fmla="*/ 49 w 49"/>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72">
                    <a:moveTo>
                      <a:pt x="49" y="3"/>
                    </a:moveTo>
                    <a:lnTo>
                      <a:pt x="45" y="74"/>
                    </a:lnTo>
                    <a:lnTo>
                      <a:pt x="38" y="138"/>
                    </a:lnTo>
                    <a:lnTo>
                      <a:pt x="36" y="201"/>
                    </a:lnTo>
                    <a:lnTo>
                      <a:pt x="40" y="272"/>
                    </a:lnTo>
                    <a:lnTo>
                      <a:pt x="3" y="267"/>
                    </a:lnTo>
                    <a:lnTo>
                      <a:pt x="1" y="202"/>
                    </a:lnTo>
                    <a:lnTo>
                      <a:pt x="0" y="131"/>
                    </a:lnTo>
                    <a:lnTo>
                      <a:pt x="1" y="62"/>
                    </a:lnTo>
                    <a:lnTo>
                      <a:pt x="1" y="0"/>
                    </a:lnTo>
                    <a:lnTo>
                      <a:pt x="49" y="3"/>
                    </a:lnTo>
                    <a:close/>
                  </a:path>
                </a:pathLst>
              </a:custGeom>
              <a:solidFill>
                <a:srgbClr val="BFBF00"/>
              </a:solidFill>
              <a:ln w="9525">
                <a:noFill/>
                <a:round/>
                <a:headEnd/>
                <a:tailEnd/>
              </a:ln>
            </p:spPr>
            <p:txBody>
              <a:bodyPr/>
              <a:lstStyle/>
              <a:p>
                <a:endParaRPr lang="en-US"/>
              </a:p>
            </p:txBody>
          </p:sp>
          <p:sp>
            <p:nvSpPr>
              <p:cNvPr id="349" name="Freeform 252"/>
              <p:cNvSpPr>
                <a:spLocks/>
              </p:cNvSpPr>
              <p:nvPr/>
            </p:nvSpPr>
            <p:spPr bwMode="auto">
              <a:xfrm>
                <a:off x="3549" y="3632"/>
                <a:ext cx="74" cy="68"/>
              </a:xfrm>
              <a:custGeom>
                <a:avLst/>
                <a:gdLst>
                  <a:gd name="T0" fmla="*/ 223 w 223"/>
                  <a:gd name="T1" fmla="*/ 177 h 204"/>
                  <a:gd name="T2" fmla="*/ 203 w 223"/>
                  <a:gd name="T3" fmla="*/ 199 h 204"/>
                  <a:gd name="T4" fmla="*/ 0 w 223"/>
                  <a:gd name="T5" fmla="*/ 204 h 204"/>
                  <a:gd name="T6" fmla="*/ 6 w 223"/>
                  <a:gd name="T7" fmla="*/ 199 h 204"/>
                  <a:gd name="T8" fmla="*/ 12 w 223"/>
                  <a:gd name="T9" fmla="*/ 196 h 204"/>
                  <a:gd name="T10" fmla="*/ 19 w 223"/>
                  <a:gd name="T11" fmla="*/ 194 h 204"/>
                  <a:gd name="T12" fmla="*/ 26 w 223"/>
                  <a:gd name="T13" fmla="*/ 191 h 204"/>
                  <a:gd name="T14" fmla="*/ 34 w 223"/>
                  <a:gd name="T15" fmla="*/ 190 h 204"/>
                  <a:gd name="T16" fmla="*/ 42 w 223"/>
                  <a:gd name="T17" fmla="*/ 187 h 204"/>
                  <a:gd name="T18" fmla="*/ 50 w 223"/>
                  <a:gd name="T19" fmla="*/ 185 h 204"/>
                  <a:gd name="T20" fmla="*/ 57 w 223"/>
                  <a:gd name="T21" fmla="*/ 180 h 204"/>
                  <a:gd name="T22" fmla="*/ 77 w 223"/>
                  <a:gd name="T23" fmla="*/ 160 h 204"/>
                  <a:gd name="T24" fmla="*/ 90 w 223"/>
                  <a:gd name="T25" fmla="*/ 139 h 204"/>
                  <a:gd name="T26" fmla="*/ 96 w 223"/>
                  <a:gd name="T27" fmla="*/ 116 h 204"/>
                  <a:gd name="T28" fmla="*/ 100 w 223"/>
                  <a:gd name="T29" fmla="*/ 93 h 204"/>
                  <a:gd name="T30" fmla="*/ 100 w 223"/>
                  <a:gd name="T31" fmla="*/ 68 h 204"/>
                  <a:gd name="T32" fmla="*/ 100 w 223"/>
                  <a:gd name="T33" fmla="*/ 44 h 204"/>
                  <a:gd name="T34" fmla="*/ 103 w 223"/>
                  <a:gd name="T35" fmla="*/ 22 h 204"/>
                  <a:gd name="T36" fmla="*/ 107 w 223"/>
                  <a:gd name="T37" fmla="*/ 0 h 204"/>
                  <a:gd name="T38" fmla="*/ 183 w 223"/>
                  <a:gd name="T39" fmla="*/ 6 h 204"/>
                  <a:gd name="T40" fmla="*/ 187 w 223"/>
                  <a:gd name="T41" fmla="*/ 28 h 204"/>
                  <a:gd name="T42" fmla="*/ 188 w 223"/>
                  <a:gd name="T43" fmla="*/ 51 h 204"/>
                  <a:gd name="T44" fmla="*/ 188 w 223"/>
                  <a:gd name="T45" fmla="*/ 75 h 204"/>
                  <a:gd name="T46" fmla="*/ 190 w 223"/>
                  <a:gd name="T47" fmla="*/ 98 h 204"/>
                  <a:gd name="T48" fmla="*/ 192 w 223"/>
                  <a:gd name="T49" fmla="*/ 120 h 204"/>
                  <a:gd name="T50" fmla="*/ 197 w 223"/>
                  <a:gd name="T51" fmla="*/ 141 h 204"/>
                  <a:gd name="T52" fmla="*/ 208 w 223"/>
                  <a:gd name="T53" fmla="*/ 160 h 204"/>
                  <a:gd name="T54" fmla="*/ 223 w 223"/>
                  <a:gd name="T55" fmla="*/ 177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3"/>
                  <a:gd name="T85" fmla="*/ 0 h 204"/>
                  <a:gd name="T86" fmla="*/ 223 w 223"/>
                  <a:gd name="T87" fmla="*/ 204 h 2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3" h="204">
                    <a:moveTo>
                      <a:pt x="223" y="177"/>
                    </a:moveTo>
                    <a:lnTo>
                      <a:pt x="203" y="199"/>
                    </a:lnTo>
                    <a:lnTo>
                      <a:pt x="0" y="204"/>
                    </a:lnTo>
                    <a:lnTo>
                      <a:pt x="6" y="199"/>
                    </a:lnTo>
                    <a:lnTo>
                      <a:pt x="12" y="196"/>
                    </a:lnTo>
                    <a:lnTo>
                      <a:pt x="19" y="194"/>
                    </a:lnTo>
                    <a:lnTo>
                      <a:pt x="26" y="191"/>
                    </a:lnTo>
                    <a:lnTo>
                      <a:pt x="34" y="190"/>
                    </a:lnTo>
                    <a:lnTo>
                      <a:pt x="42" y="187"/>
                    </a:lnTo>
                    <a:lnTo>
                      <a:pt x="50" y="185"/>
                    </a:lnTo>
                    <a:lnTo>
                      <a:pt x="57" y="180"/>
                    </a:lnTo>
                    <a:lnTo>
                      <a:pt x="77" y="160"/>
                    </a:lnTo>
                    <a:lnTo>
                      <a:pt x="90" y="139"/>
                    </a:lnTo>
                    <a:lnTo>
                      <a:pt x="96" y="116"/>
                    </a:lnTo>
                    <a:lnTo>
                      <a:pt x="100" y="93"/>
                    </a:lnTo>
                    <a:lnTo>
                      <a:pt x="100" y="68"/>
                    </a:lnTo>
                    <a:lnTo>
                      <a:pt x="100" y="44"/>
                    </a:lnTo>
                    <a:lnTo>
                      <a:pt x="103" y="22"/>
                    </a:lnTo>
                    <a:lnTo>
                      <a:pt x="107" y="0"/>
                    </a:lnTo>
                    <a:lnTo>
                      <a:pt x="183" y="6"/>
                    </a:lnTo>
                    <a:lnTo>
                      <a:pt x="187" y="28"/>
                    </a:lnTo>
                    <a:lnTo>
                      <a:pt x="188" y="51"/>
                    </a:lnTo>
                    <a:lnTo>
                      <a:pt x="188" y="75"/>
                    </a:lnTo>
                    <a:lnTo>
                      <a:pt x="190" y="98"/>
                    </a:lnTo>
                    <a:lnTo>
                      <a:pt x="192" y="120"/>
                    </a:lnTo>
                    <a:lnTo>
                      <a:pt x="197" y="141"/>
                    </a:lnTo>
                    <a:lnTo>
                      <a:pt x="208" y="160"/>
                    </a:lnTo>
                    <a:lnTo>
                      <a:pt x="223" y="177"/>
                    </a:lnTo>
                    <a:close/>
                  </a:path>
                </a:pathLst>
              </a:custGeom>
              <a:solidFill>
                <a:srgbClr val="91A3E0"/>
              </a:solidFill>
              <a:ln w="9525">
                <a:noFill/>
                <a:round/>
                <a:headEnd/>
                <a:tailEnd/>
              </a:ln>
            </p:spPr>
            <p:txBody>
              <a:bodyPr/>
              <a:lstStyle/>
              <a:p>
                <a:endParaRPr lang="en-US"/>
              </a:p>
            </p:txBody>
          </p:sp>
          <p:sp>
            <p:nvSpPr>
              <p:cNvPr id="350" name="Freeform 253"/>
              <p:cNvSpPr>
                <a:spLocks/>
              </p:cNvSpPr>
              <p:nvPr/>
            </p:nvSpPr>
            <p:spPr bwMode="auto">
              <a:xfrm>
                <a:off x="3777" y="3640"/>
                <a:ext cx="20" cy="17"/>
              </a:xfrm>
              <a:custGeom>
                <a:avLst/>
                <a:gdLst>
                  <a:gd name="T0" fmla="*/ 57 w 58"/>
                  <a:gd name="T1" fmla="*/ 24 h 52"/>
                  <a:gd name="T2" fmla="*/ 58 w 58"/>
                  <a:gd name="T3" fmla="*/ 35 h 52"/>
                  <a:gd name="T4" fmla="*/ 50 w 58"/>
                  <a:gd name="T5" fmla="*/ 42 h 52"/>
                  <a:gd name="T6" fmla="*/ 40 w 58"/>
                  <a:gd name="T7" fmla="*/ 47 h 52"/>
                  <a:gd name="T8" fmla="*/ 31 w 58"/>
                  <a:gd name="T9" fmla="*/ 52 h 52"/>
                  <a:gd name="T10" fmla="*/ 18 w 58"/>
                  <a:gd name="T11" fmla="*/ 48 h 52"/>
                  <a:gd name="T12" fmla="*/ 9 w 58"/>
                  <a:gd name="T13" fmla="*/ 41 h 52"/>
                  <a:gd name="T14" fmla="*/ 4 w 58"/>
                  <a:gd name="T15" fmla="*/ 29 h 52"/>
                  <a:gd name="T16" fmla="*/ 0 w 58"/>
                  <a:gd name="T17" fmla="*/ 17 h 52"/>
                  <a:gd name="T18" fmla="*/ 4 w 58"/>
                  <a:gd name="T19" fmla="*/ 12 h 52"/>
                  <a:gd name="T20" fmla="*/ 9 w 58"/>
                  <a:gd name="T21" fmla="*/ 8 h 52"/>
                  <a:gd name="T22" fmla="*/ 13 w 58"/>
                  <a:gd name="T23" fmla="*/ 6 h 52"/>
                  <a:gd name="T24" fmla="*/ 18 w 58"/>
                  <a:gd name="T25" fmla="*/ 3 h 52"/>
                  <a:gd name="T26" fmla="*/ 23 w 58"/>
                  <a:gd name="T27" fmla="*/ 2 h 52"/>
                  <a:gd name="T28" fmla="*/ 29 w 58"/>
                  <a:gd name="T29" fmla="*/ 0 h 52"/>
                  <a:gd name="T30" fmla="*/ 36 w 58"/>
                  <a:gd name="T31" fmla="*/ 0 h 52"/>
                  <a:gd name="T32" fmla="*/ 42 w 58"/>
                  <a:gd name="T33" fmla="*/ 2 h 52"/>
                  <a:gd name="T34" fmla="*/ 46 w 58"/>
                  <a:gd name="T35" fmla="*/ 7 h 52"/>
                  <a:gd name="T36" fmla="*/ 49 w 58"/>
                  <a:gd name="T37" fmla="*/ 12 h 52"/>
                  <a:gd name="T38" fmla="*/ 51 w 58"/>
                  <a:gd name="T39" fmla="*/ 19 h 52"/>
                  <a:gd name="T40" fmla="*/ 57 w 58"/>
                  <a:gd name="T41" fmla="*/ 2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2"/>
                  <a:gd name="T65" fmla="*/ 58 w 5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2">
                    <a:moveTo>
                      <a:pt x="57" y="24"/>
                    </a:moveTo>
                    <a:lnTo>
                      <a:pt x="58" y="35"/>
                    </a:lnTo>
                    <a:lnTo>
                      <a:pt x="50" y="42"/>
                    </a:lnTo>
                    <a:lnTo>
                      <a:pt x="40" y="47"/>
                    </a:lnTo>
                    <a:lnTo>
                      <a:pt x="31" y="52"/>
                    </a:lnTo>
                    <a:lnTo>
                      <a:pt x="18" y="48"/>
                    </a:lnTo>
                    <a:lnTo>
                      <a:pt x="9" y="41"/>
                    </a:lnTo>
                    <a:lnTo>
                      <a:pt x="4" y="29"/>
                    </a:lnTo>
                    <a:lnTo>
                      <a:pt x="0" y="17"/>
                    </a:lnTo>
                    <a:lnTo>
                      <a:pt x="4" y="12"/>
                    </a:lnTo>
                    <a:lnTo>
                      <a:pt x="9" y="8"/>
                    </a:lnTo>
                    <a:lnTo>
                      <a:pt x="13" y="6"/>
                    </a:lnTo>
                    <a:lnTo>
                      <a:pt x="18" y="3"/>
                    </a:lnTo>
                    <a:lnTo>
                      <a:pt x="23" y="2"/>
                    </a:lnTo>
                    <a:lnTo>
                      <a:pt x="29" y="0"/>
                    </a:lnTo>
                    <a:lnTo>
                      <a:pt x="36" y="0"/>
                    </a:lnTo>
                    <a:lnTo>
                      <a:pt x="42" y="2"/>
                    </a:lnTo>
                    <a:lnTo>
                      <a:pt x="46" y="7"/>
                    </a:lnTo>
                    <a:lnTo>
                      <a:pt x="49" y="12"/>
                    </a:lnTo>
                    <a:lnTo>
                      <a:pt x="51" y="19"/>
                    </a:lnTo>
                    <a:lnTo>
                      <a:pt x="57" y="24"/>
                    </a:lnTo>
                    <a:close/>
                  </a:path>
                </a:pathLst>
              </a:custGeom>
              <a:solidFill>
                <a:srgbClr val="000000"/>
              </a:solidFill>
              <a:ln w="9525">
                <a:noFill/>
                <a:round/>
                <a:headEnd/>
                <a:tailEnd/>
              </a:ln>
            </p:spPr>
            <p:txBody>
              <a:bodyPr/>
              <a:lstStyle/>
              <a:p>
                <a:endParaRPr lang="en-US"/>
              </a:p>
            </p:txBody>
          </p:sp>
          <p:sp>
            <p:nvSpPr>
              <p:cNvPr id="351" name="Freeform 254"/>
              <p:cNvSpPr>
                <a:spLocks/>
              </p:cNvSpPr>
              <p:nvPr/>
            </p:nvSpPr>
            <p:spPr bwMode="auto">
              <a:xfrm>
                <a:off x="3493" y="3708"/>
                <a:ext cx="23" cy="12"/>
              </a:xfrm>
              <a:custGeom>
                <a:avLst/>
                <a:gdLst>
                  <a:gd name="T0" fmla="*/ 69 w 69"/>
                  <a:gd name="T1" fmla="*/ 2 h 37"/>
                  <a:gd name="T2" fmla="*/ 69 w 69"/>
                  <a:gd name="T3" fmla="*/ 37 h 37"/>
                  <a:gd name="T4" fmla="*/ 5 w 69"/>
                  <a:gd name="T5" fmla="*/ 37 h 37"/>
                  <a:gd name="T6" fmla="*/ 5 w 69"/>
                  <a:gd name="T7" fmla="*/ 37 h 37"/>
                  <a:gd name="T8" fmla="*/ 5 w 69"/>
                  <a:gd name="T9" fmla="*/ 29 h 37"/>
                  <a:gd name="T10" fmla="*/ 5 w 69"/>
                  <a:gd name="T11" fmla="*/ 23 h 37"/>
                  <a:gd name="T12" fmla="*/ 4 w 69"/>
                  <a:gd name="T13" fmla="*/ 16 h 37"/>
                  <a:gd name="T14" fmla="*/ 0 w 69"/>
                  <a:gd name="T15" fmla="*/ 11 h 37"/>
                  <a:gd name="T16" fmla="*/ 9 w 69"/>
                  <a:gd name="T17" fmla="*/ 0 h 37"/>
                  <a:gd name="T18" fmla="*/ 17 w 69"/>
                  <a:gd name="T19" fmla="*/ 1 h 37"/>
                  <a:gd name="T20" fmla="*/ 24 w 69"/>
                  <a:gd name="T21" fmla="*/ 1 h 37"/>
                  <a:gd name="T22" fmla="*/ 31 w 69"/>
                  <a:gd name="T23" fmla="*/ 2 h 37"/>
                  <a:gd name="T24" fmla="*/ 39 w 69"/>
                  <a:gd name="T25" fmla="*/ 2 h 37"/>
                  <a:gd name="T26" fmla="*/ 47 w 69"/>
                  <a:gd name="T27" fmla="*/ 2 h 37"/>
                  <a:gd name="T28" fmla="*/ 55 w 69"/>
                  <a:gd name="T29" fmla="*/ 2 h 37"/>
                  <a:gd name="T30" fmla="*/ 61 w 69"/>
                  <a:gd name="T31" fmla="*/ 2 h 37"/>
                  <a:gd name="T32" fmla="*/ 69 w 69"/>
                  <a:gd name="T33" fmla="*/ 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37"/>
                  <a:gd name="T53" fmla="*/ 69 w 6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37">
                    <a:moveTo>
                      <a:pt x="69" y="2"/>
                    </a:moveTo>
                    <a:lnTo>
                      <a:pt x="69" y="37"/>
                    </a:lnTo>
                    <a:lnTo>
                      <a:pt x="5" y="37"/>
                    </a:lnTo>
                    <a:lnTo>
                      <a:pt x="5" y="29"/>
                    </a:lnTo>
                    <a:lnTo>
                      <a:pt x="5" y="23"/>
                    </a:lnTo>
                    <a:lnTo>
                      <a:pt x="4" y="16"/>
                    </a:lnTo>
                    <a:lnTo>
                      <a:pt x="0" y="11"/>
                    </a:lnTo>
                    <a:lnTo>
                      <a:pt x="9" y="0"/>
                    </a:lnTo>
                    <a:lnTo>
                      <a:pt x="17" y="1"/>
                    </a:lnTo>
                    <a:lnTo>
                      <a:pt x="24" y="1"/>
                    </a:lnTo>
                    <a:lnTo>
                      <a:pt x="31" y="2"/>
                    </a:lnTo>
                    <a:lnTo>
                      <a:pt x="39" y="2"/>
                    </a:lnTo>
                    <a:lnTo>
                      <a:pt x="47" y="2"/>
                    </a:lnTo>
                    <a:lnTo>
                      <a:pt x="55" y="2"/>
                    </a:lnTo>
                    <a:lnTo>
                      <a:pt x="61" y="2"/>
                    </a:lnTo>
                    <a:lnTo>
                      <a:pt x="69" y="2"/>
                    </a:lnTo>
                    <a:close/>
                  </a:path>
                </a:pathLst>
              </a:custGeom>
              <a:solidFill>
                <a:srgbClr val="91A3E0"/>
              </a:solidFill>
              <a:ln w="9525">
                <a:noFill/>
                <a:round/>
                <a:headEnd/>
                <a:tailEnd/>
              </a:ln>
            </p:spPr>
            <p:txBody>
              <a:bodyPr/>
              <a:lstStyle/>
              <a:p>
                <a:endParaRPr lang="en-US"/>
              </a:p>
            </p:txBody>
          </p:sp>
          <p:sp>
            <p:nvSpPr>
              <p:cNvPr id="352" name="Freeform 255"/>
              <p:cNvSpPr>
                <a:spLocks/>
              </p:cNvSpPr>
              <p:nvPr/>
            </p:nvSpPr>
            <p:spPr bwMode="auto">
              <a:xfrm>
                <a:off x="3516" y="3708"/>
                <a:ext cx="43" cy="13"/>
              </a:xfrm>
              <a:custGeom>
                <a:avLst/>
                <a:gdLst>
                  <a:gd name="T0" fmla="*/ 0 w 127"/>
                  <a:gd name="T1" fmla="*/ 35 h 38"/>
                  <a:gd name="T2" fmla="*/ 0 w 127"/>
                  <a:gd name="T3" fmla="*/ 0 h 38"/>
                  <a:gd name="T4" fmla="*/ 15 w 127"/>
                  <a:gd name="T5" fmla="*/ 0 h 38"/>
                  <a:gd name="T6" fmla="*/ 32 w 127"/>
                  <a:gd name="T7" fmla="*/ 0 h 38"/>
                  <a:gd name="T8" fmla="*/ 48 w 127"/>
                  <a:gd name="T9" fmla="*/ 0 h 38"/>
                  <a:gd name="T10" fmla="*/ 63 w 127"/>
                  <a:gd name="T11" fmla="*/ 0 h 38"/>
                  <a:gd name="T12" fmla="*/ 79 w 127"/>
                  <a:gd name="T13" fmla="*/ 0 h 38"/>
                  <a:gd name="T14" fmla="*/ 94 w 127"/>
                  <a:gd name="T15" fmla="*/ 0 h 38"/>
                  <a:gd name="T16" fmla="*/ 111 w 127"/>
                  <a:gd name="T17" fmla="*/ 0 h 38"/>
                  <a:gd name="T18" fmla="*/ 127 w 127"/>
                  <a:gd name="T19" fmla="*/ 0 h 38"/>
                  <a:gd name="T20" fmla="*/ 127 w 127"/>
                  <a:gd name="T21" fmla="*/ 38 h 38"/>
                  <a:gd name="T22" fmla="*/ 0 w 127"/>
                  <a:gd name="T23" fmla="*/ 35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38"/>
                  <a:gd name="T38" fmla="*/ 127 w 127"/>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38">
                    <a:moveTo>
                      <a:pt x="0" y="35"/>
                    </a:moveTo>
                    <a:lnTo>
                      <a:pt x="0" y="0"/>
                    </a:lnTo>
                    <a:lnTo>
                      <a:pt x="15" y="0"/>
                    </a:lnTo>
                    <a:lnTo>
                      <a:pt x="32" y="0"/>
                    </a:lnTo>
                    <a:lnTo>
                      <a:pt x="48" y="0"/>
                    </a:lnTo>
                    <a:lnTo>
                      <a:pt x="63" y="0"/>
                    </a:lnTo>
                    <a:lnTo>
                      <a:pt x="79" y="0"/>
                    </a:lnTo>
                    <a:lnTo>
                      <a:pt x="94" y="0"/>
                    </a:lnTo>
                    <a:lnTo>
                      <a:pt x="111" y="0"/>
                    </a:lnTo>
                    <a:lnTo>
                      <a:pt x="127" y="0"/>
                    </a:lnTo>
                    <a:lnTo>
                      <a:pt x="127" y="38"/>
                    </a:lnTo>
                    <a:lnTo>
                      <a:pt x="0" y="35"/>
                    </a:lnTo>
                    <a:close/>
                  </a:path>
                </a:pathLst>
              </a:custGeom>
              <a:solidFill>
                <a:srgbClr val="91A3E0"/>
              </a:solidFill>
              <a:ln w="9525">
                <a:noFill/>
                <a:round/>
                <a:headEnd/>
                <a:tailEnd/>
              </a:ln>
            </p:spPr>
            <p:txBody>
              <a:bodyPr/>
              <a:lstStyle/>
              <a:p>
                <a:endParaRPr lang="en-US"/>
              </a:p>
            </p:txBody>
          </p:sp>
          <p:sp>
            <p:nvSpPr>
              <p:cNvPr id="353" name="Freeform 256"/>
              <p:cNvSpPr>
                <a:spLocks/>
              </p:cNvSpPr>
              <p:nvPr/>
            </p:nvSpPr>
            <p:spPr bwMode="auto">
              <a:xfrm>
                <a:off x="3559" y="3708"/>
                <a:ext cx="42" cy="14"/>
              </a:xfrm>
              <a:custGeom>
                <a:avLst/>
                <a:gdLst>
                  <a:gd name="T0" fmla="*/ 0 w 126"/>
                  <a:gd name="T1" fmla="*/ 40 h 42"/>
                  <a:gd name="T2" fmla="*/ 0 w 126"/>
                  <a:gd name="T3" fmla="*/ 2 h 42"/>
                  <a:gd name="T4" fmla="*/ 15 w 126"/>
                  <a:gd name="T5" fmla="*/ 2 h 42"/>
                  <a:gd name="T6" fmla="*/ 31 w 126"/>
                  <a:gd name="T7" fmla="*/ 2 h 42"/>
                  <a:gd name="T8" fmla="*/ 47 w 126"/>
                  <a:gd name="T9" fmla="*/ 1 h 42"/>
                  <a:gd name="T10" fmla="*/ 63 w 126"/>
                  <a:gd name="T11" fmla="*/ 1 h 42"/>
                  <a:gd name="T12" fmla="*/ 79 w 126"/>
                  <a:gd name="T13" fmla="*/ 1 h 42"/>
                  <a:gd name="T14" fmla="*/ 94 w 126"/>
                  <a:gd name="T15" fmla="*/ 0 h 42"/>
                  <a:gd name="T16" fmla="*/ 110 w 126"/>
                  <a:gd name="T17" fmla="*/ 0 h 42"/>
                  <a:gd name="T18" fmla="*/ 126 w 126"/>
                  <a:gd name="T19" fmla="*/ 0 h 42"/>
                  <a:gd name="T20" fmla="*/ 126 w 126"/>
                  <a:gd name="T21" fmla="*/ 42 h 42"/>
                  <a:gd name="T22" fmla="*/ 94 w 126"/>
                  <a:gd name="T23" fmla="*/ 42 h 42"/>
                  <a:gd name="T24" fmla="*/ 0 w 126"/>
                  <a:gd name="T25" fmla="*/ 4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42"/>
                  <a:gd name="T41" fmla="*/ 126 w 12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42">
                    <a:moveTo>
                      <a:pt x="0" y="40"/>
                    </a:moveTo>
                    <a:lnTo>
                      <a:pt x="0" y="2"/>
                    </a:lnTo>
                    <a:lnTo>
                      <a:pt x="15" y="2"/>
                    </a:lnTo>
                    <a:lnTo>
                      <a:pt x="31" y="2"/>
                    </a:lnTo>
                    <a:lnTo>
                      <a:pt x="47" y="1"/>
                    </a:lnTo>
                    <a:lnTo>
                      <a:pt x="63" y="1"/>
                    </a:lnTo>
                    <a:lnTo>
                      <a:pt x="79" y="1"/>
                    </a:lnTo>
                    <a:lnTo>
                      <a:pt x="94" y="0"/>
                    </a:lnTo>
                    <a:lnTo>
                      <a:pt x="110" y="0"/>
                    </a:lnTo>
                    <a:lnTo>
                      <a:pt x="126" y="0"/>
                    </a:lnTo>
                    <a:lnTo>
                      <a:pt x="126" y="42"/>
                    </a:lnTo>
                    <a:lnTo>
                      <a:pt x="94" y="42"/>
                    </a:lnTo>
                    <a:lnTo>
                      <a:pt x="0" y="40"/>
                    </a:lnTo>
                    <a:close/>
                  </a:path>
                </a:pathLst>
              </a:custGeom>
              <a:solidFill>
                <a:srgbClr val="9BAAE2"/>
              </a:solidFill>
              <a:ln w="9525">
                <a:noFill/>
                <a:round/>
                <a:headEnd/>
                <a:tailEnd/>
              </a:ln>
            </p:spPr>
            <p:txBody>
              <a:bodyPr/>
              <a:lstStyle/>
              <a:p>
                <a:endParaRPr lang="en-US"/>
              </a:p>
            </p:txBody>
          </p:sp>
          <p:sp>
            <p:nvSpPr>
              <p:cNvPr id="354" name="Freeform 257"/>
              <p:cNvSpPr>
                <a:spLocks/>
              </p:cNvSpPr>
              <p:nvPr/>
            </p:nvSpPr>
            <p:spPr bwMode="auto">
              <a:xfrm>
                <a:off x="3601" y="3705"/>
                <a:ext cx="41" cy="17"/>
              </a:xfrm>
              <a:custGeom>
                <a:avLst/>
                <a:gdLst>
                  <a:gd name="T0" fmla="*/ 0 w 125"/>
                  <a:gd name="T1" fmla="*/ 49 h 49"/>
                  <a:gd name="T2" fmla="*/ 0 w 125"/>
                  <a:gd name="T3" fmla="*/ 7 h 49"/>
                  <a:gd name="T4" fmla="*/ 15 w 125"/>
                  <a:gd name="T5" fmla="*/ 5 h 49"/>
                  <a:gd name="T6" fmla="*/ 31 w 125"/>
                  <a:gd name="T7" fmla="*/ 5 h 49"/>
                  <a:gd name="T8" fmla="*/ 46 w 125"/>
                  <a:gd name="T9" fmla="*/ 4 h 49"/>
                  <a:gd name="T10" fmla="*/ 63 w 125"/>
                  <a:gd name="T11" fmla="*/ 3 h 49"/>
                  <a:gd name="T12" fmla="*/ 79 w 125"/>
                  <a:gd name="T13" fmla="*/ 1 h 49"/>
                  <a:gd name="T14" fmla="*/ 94 w 125"/>
                  <a:gd name="T15" fmla="*/ 1 h 49"/>
                  <a:gd name="T16" fmla="*/ 110 w 125"/>
                  <a:gd name="T17" fmla="*/ 0 h 49"/>
                  <a:gd name="T18" fmla="*/ 125 w 125"/>
                  <a:gd name="T19" fmla="*/ 0 h 49"/>
                  <a:gd name="T20" fmla="*/ 124 w 125"/>
                  <a:gd name="T21" fmla="*/ 49 h 49"/>
                  <a:gd name="T22" fmla="*/ 0 w 125"/>
                  <a:gd name="T23" fmla="*/ 49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
                  <a:gd name="T37" fmla="*/ 0 h 49"/>
                  <a:gd name="T38" fmla="*/ 125 w 125"/>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 h="49">
                    <a:moveTo>
                      <a:pt x="0" y="49"/>
                    </a:moveTo>
                    <a:lnTo>
                      <a:pt x="0" y="7"/>
                    </a:lnTo>
                    <a:lnTo>
                      <a:pt x="15" y="5"/>
                    </a:lnTo>
                    <a:lnTo>
                      <a:pt x="31" y="5"/>
                    </a:lnTo>
                    <a:lnTo>
                      <a:pt x="46" y="4"/>
                    </a:lnTo>
                    <a:lnTo>
                      <a:pt x="63" y="3"/>
                    </a:lnTo>
                    <a:lnTo>
                      <a:pt x="79" y="1"/>
                    </a:lnTo>
                    <a:lnTo>
                      <a:pt x="94" y="1"/>
                    </a:lnTo>
                    <a:lnTo>
                      <a:pt x="110" y="0"/>
                    </a:lnTo>
                    <a:lnTo>
                      <a:pt x="125" y="0"/>
                    </a:lnTo>
                    <a:lnTo>
                      <a:pt x="124" y="49"/>
                    </a:lnTo>
                    <a:lnTo>
                      <a:pt x="0" y="49"/>
                    </a:lnTo>
                    <a:close/>
                  </a:path>
                </a:pathLst>
              </a:custGeom>
              <a:solidFill>
                <a:srgbClr val="A8B7E8"/>
              </a:solidFill>
              <a:ln w="9525">
                <a:noFill/>
                <a:round/>
                <a:headEnd/>
                <a:tailEnd/>
              </a:ln>
            </p:spPr>
            <p:txBody>
              <a:bodyPr/>
              <a:lstStyle/>
              <a:p>
                <a:endParaRPr lang="en-US"/>
              </a:p>
            </p:txBody>
          </p:sp>
          <p:sp>
            <p:nvSpPr>
              <p:cNvPr id="355" name="Freeform 258"/>
              <p:cNvSpPr>
                <a:spLocks/>
              </p:cNvSpPr>
              <p:nvPr/>
            </p:nvSpPr>
            <p:spPr bwMode="auto">
              <a:xfrm>
                <a:off x="3642" y="3704"/>
                <a:ext cx="43" cy="18"/>
              </a:xfrm>
              <a:custGeom>
                <a:avLst/>
                <a:gdLst>
                  <a:gd name="T0" fmla="*/ 0 w 128"/>
                  <a:gd name="T1" fmla="*/ 54 h 54"/>
                  <a:gd name="T2" fmla="*/ 1 w 128"/>
                  <a:gd name="T3" fmla="*/ 5 h 54"/>
                  <a:gd name="T4" fmla="*/ 17 w 128"/>
                  <a:gd name="T5" fmla="*/ 5 h 54"/>
                  <a:gd name="T6" fmla="*/ 34 w 128"/>
                  <a:gd name="T7" fmla="*/ 4 h 54"/>
                  <a:gd name="T8" fmla="*/ 49 w 128"/>
                  <a:gd name="T9" fmla="*/ 4 h 54"/>
                  <a:gd name="T10" fmla="*/ 65 w 128"/>
                  <a:gd name="T11" fmla="*/ 2 h 54"/>
                  <a:gd name="T12" fmla="*/ 80 w 128"/>
                  <a:gd name="T13" fmla="*/ 2 h 54"/>
                  <a:gd name="T14" fmla="*/ 96 w 128"/>
                  <a:gd name="T15" fmla="*/ 1 h 54"/>
                  <a:gd name="T16" fmla="*/ 113 w 128"/>
                  <a:gd name="T17" fmla="*/ 1 h 54"/>
                  <a:gd name="T18" fmla="*/ 128 w 128"/>
                  <a:gd name="T19" fmla="*/ 0 h 54"/>
                  <a:gd name="T20" fmla="*/ 126 w 128"/>
                  <a:gd name="T21" fmla="*/ 54 h 54"/>
                  <a:gd name="T22" fmla="*/ 0 w 128"/>
                  <a:gd name="T23" fmla="*/ 5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54"/>
                  <a:gd name="T38" fmla="*/ 128 w 128"/>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54">
                    <a:moveTo>
                      <a:pt x="0" y="54"/>
                    </a:moveTo>
                    <a:lnTo>
                      <a:pt x="1" y="5"/>
                    </a:lnTo>
                    <a:lnTo>
                      <a:pt x="17" y="5"/>
                    </a:lnTo>
                    <a:lnTo>
                      <a:pt x="34" y="4"/>
                    </a:lnTo>
                    <a:lnTo>
                      <a:pt x="49" y="4"/>
                    </a:lnTo>
                    <a:lnTo>
                      <a:pt x="65" y="2"/>
                    </a:lnTo>
                    <a:lnTo>
                      <a:pt x="80" y="2"/>
                    </a:lnTo>
                    <a:lnTo>
                      <a:pt x="96" y="1"/>
                    </a:lnTo>
                    <a:lnTo>
                      <a:pt x="113" y="1"/>
                    </a:lnTo>
                    <a:lnTo>
                      <a:pt x="128" y="0"/>
                    </a:lnTo>
                    <a:lnTo>
                      <a:pt x="126" y="54"/>
                    </a:lnTo>
                    <a:lnTo>
                      <a:pt x="0" y="54"/>
                    </a:lnTo>
                    <a:close/>
                  </a:path>
                </a:pathLst>
              </a:custGeom>
              <a:solidFill>
                <a:srgbClr val="B2BFEA"/>
              </a:solidFill>
              <a:ln w="9525">
                <a:noFill/>
                <a:round/>
                <a:headEnd/>
                <a:tailEnd/>
              </a:ln>
            </p:spPr>
            <p:txBody>
              <a:bodyPr/>
              <a:lstStyle/>
              <a:p>
                <a:endParaRPr lang="en-US"/>
              </a:p>
            </p:txBody>
          </p:sp>
          <p:sp>
            <p:nvSpPr>
              <p:cNvPr id="356" name="Freeform 259"/>
              <p:cNvSpPr>
                <a:spLocks/>
              </p:cNvSpPr>
              <p:nvPr/>
            </p:nvSpPr>
            <p:spPr bwMode="auto">
              <a:xfrm>
                <a:off x="3684" y="3703"/>
                <a:ext cx="41" cy="19"/>
              </a:xfrm>
              <a:custGeom>
                <a:avLst/>
                <a:gdLst>
                  <a:gd name="T0" fmla="*/ 0 w 124"/>
                  <a:gd name="T1" fmla="*/ 57 h 57"/>
                  <a:gd name="T2" fmla="*/ 2 w 124"/>
                  <a:gd name="T3" fmla="*/ 3 h 57"/>
                  <a:gd name="T4" fmla="*/ 17 w 124"/>
                  <a:gd name="T5" fmla="*/ 3 h 57"/>
                  <a:gd name="T6" fmla="*/ 32 w 124"/>
                  <a:gd name="T7" fmla="*/ 3 h 57"/>
                  <a:gd name="T8" fmla="*/ 48 w 124"/>
                  <a:gd name="T9" fmla="*/ 2 h 57"/>
                  <a:gd name="T10" fmla="*/ 63 w 124"/>
                  <a:gd name="T11" fmla="*/ 2 h 57"/>
                  <a:gd name="T12" fmla="*/ 79 w 124"/>
                  <a:gd name="T13" fmla="*/ 2 h 57"/>
                  <a:gd name="T14" fmla="*/ 93 w 124"/>
                  <a:gd name="T15" fmla="*/ 0 h 57"/>
                  <a:gd name="T16" fmla="*/ 109 w 124"/>
                  <a:gd name="T17" fmla="*/ 0 h 57"/>
                  <a:gd name="T18" fmla="*/ 124 w 124"/>
                  <a:gd name="T19" fmla="*/ 0 h 57"/>
                  <a:gd name="T20" fmla="*/ 123 w 124"/>
                  <a:gd name="T21" fmla="*/ 57 h 57"/>
                  <a:gd name="T22" fmla="*/ 0 w 124"/>
                  <a:gd name="T23" fmla="*/ 5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57"/>
                  <a:gd name="T38" fmla="*/ 124 w 12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57">
                    <a:moveTo>
                      <a:pt x="0" y="57"/>
                    </a:moveTo>
                    <a:lnTo>
                      <a:pt x="2" y="3"/>
                    </a:lnTo>
                    <a:lnTo>
                      <a:pt x="17" y="3"/>
                    </a:lnTo>
                    <a:lnTo>
                      <a:pt x="32" y="3"/>
                    </a:lnTo>
                    <a:lnTo>
                      <a:pt x="48" y="2"/>
                    </a:lnTo>
                    <a:lnTo>
                      <a:pt x="63" y="2"/>
                    </a:lnTo>
                    <a:lnTo>
                      <a:pt x="79" y="2"/>
                    </a:lnTo>
                    <a:lnTo>
                      <a:pt x="93" y="0"/>
                    </a:lnTo>
                    <a:lnTo>
                      <a:pt x="109" y="0"/>
                    </a:lnTo>
                    <a:lnTo>
                      <a:pt x="124" y="0"/>
                    </a:lnTo>
                    <a:lnTo>
                      <a:pt x="123" y="57"/>
                    </a:lnTo>
                    <a:lnTo>
                      <a:pt x="0" y="57"/>
                    </a:lnTo>
                    <a:close/>
                  </a:path>
                </a:pathLst>
              </a:custGeom>
              <a:solidFill>
                <a:srgbClr val="C1C9EF"/>
              </a:solidFill>
              <a:ln w="9525">
                <a:noFill/>
                <a:round/>
                <a:headEnd/>
                <a:tailEnd/>
              </a:ln>
            </p:spPr>
            <p:txBody>
              <a:bodyPr/>
              <a:lstStyle/>
              <a:p>
                <a:endParaRPr lang="en-US"/>
              </a:p>
            </p:txBody>
          </p:sp>
          <p:sp>
            <p:nvSpPr>
              <p:cNvPr id="357" name="Freeform 260"/>
              <p:cNvSpPr>
                <a:spLocks/>
              </p:cNvSpPr>
              <p:nvPr/>
            </p:nvSpPr>
            <p:spPr bwMode="auto">
              <a:xfrm>
                <a:off x="3725" y="3702"/>
                <a:ext cx="43" cy="20"/>
              </a:xfrm>
              <a:custGeom>
                <a:avLst/>
                <a:gdLst>
                  <a:gd name="T0" fmla="*/ 0 w 128"/>
                  <a:gd name="T1" fmla="*/ 58 h 58"/>
                  <a:gd name="T2" fmla="*/ 1 w 128"/>
                  <a:gd name="T3" fmla="*/ 1 h 58"/>
                  <a:gd name="T4" fmla="*/ 17 w 128"/>
                  <a:gd name="T5" fmla="*/ 1 h 58"/>
                  <a:gd name="T6" fmla="*/ 34 w 128"/>
                  <a:gd name="T7" fmla="*/ 1 h 58"/>
                  <a:gd name="T8" fmla="*/ 49 w 128"/>
                  <a:gd name="T9" fmla="*/ 0 h 58"/>
                  <a:gd name="T10" fmla="*/ 65 w 128"/>
                  <a:gd name="T11" fmla="*/ 0 h 58"/>
                  <a:gd name="T12" fmla="*/ 80 w 128"/>
                  <a:gd name="T13" fmla="*/ 0 h 58"/>
                  <a:gd name="T14" fmla="*/ 96 w 128"/>
                  <a:gd name="T15" fmla="*/ 0 h 58"/>
                  <a:gd name="T16" fmla="*/ 113 w 128"/>
                  <a:gd name="T17" fmla="*/ 0 h 58"/>
                  <a:gd name="T18" fmla="*/ 128 w 128"/>
                  <a:gd name="T19" fmla="*/ 1 h 58"/>
                  <a:gd name="T20" fmla="*/ 126 w 128"/>
                  <a:gd name="T21" fmla="*/ 58 h 58"/>
                  <a:gd name="T22" fmla="*/ 0 w 128"/>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58"/>
                  <a:gd name="T38" fmla="*/ 128 w 12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58">
                    <a:moveTo>
                      <a:pt x="0" y="58"/>
                    </a:moveTo>
                    <a:lnTo>
                      <a:pt x="1" y="1"/>
                    </a:lnTo>
                    <a:lnTo>
                      <a:pt x="17" y="1"/>
                    </a:lnTo>
                    <a:lnTo>
                      <a:pt x="34" y="1"/>
                    </a:lnTo>
                    <a:lnTo>
                      <a:pt x="49" y="0"/>
                    </a:lnTo>
                    <a:lnTo>
                      <a:pt x="65" y="0"/>
                    </a:lnTo>
                    <a:lnTo>
                      <a:pt x="80" y="0"/>
                    </a:lnTo>
                    <a:lnTo>
                      <a:pt x="96" y="0"/>
                    </a:lnTo>
                    <a:lnTo>
                      <a:pt x="113" y="0"/>
                    </a:lnTo>
                    <a:lnTo>
                      <a:pt x="128" y="1"/>
                    </a:lnTo>
                    <a:lnTo>
                      <a:pt x="126" y="58"/>
                    </a:lnTo>
                    <a:lnTo>
                      <a:pt x="0" y="58"/>
                    </a:lnTo>
                    <a:close/>
                  </a:path>
                </a:pathLst>
              </a:custGeom>
              <a:solidFill>
                <a:srgbClr val="CCD1F2"/>
              </a:solidFill>
              <a:ln w="9525">
                <a:noFill/>
                <a:round/>
                <a:headEnd/>
                <a:tailEnd/>
              </a:ln>
            </p:spPr>
            <p:txBody>
              <a:bodyPr/>
              <a:lstStyle/>
              <a:p>
                <a:endParaRPr lang="en-US"/>
              </a:p>
            </p:txBody>
          </p:sp>
          <p:sp>
            <p:nvSpPr>
              <p:cNvPr id="358" name="Freeform 261"/>
              <p:cNvSpPr>
                <a:spLocks/>
              </p:cNvSpPr>
              <p:nvPr/>
            </p:nvSpPr>
            <p:spPr bwMode="auto">
              <a:xfrm>
                <a:off x="3767" y="3703"/>
                <a:ext cx="43" cy="19"/>
              </a:xfrm>
              <a:custGeom>
                <a:avLst/>
                <a:gdLst>
                  <a:gd name="T0" fmla="*/ 0 w 128"/>
                  <a:gd name="T1" fmla="*/ 57 h 57"/>
                  <a:gd name="T2" fmla="*/ 2 w 128"/>
                  <a:gd name="T3" fmla="*/ 0 h 57"/>
                  <a:gd name="T4" fmla="*/ 18 w 128"/>
                  <a:gd name="T5" fmla="*/ 0 h 57"/>
                  <a:gd name="T6" fmla="*/ 33 w 128"/>
                  <a:gd name="T7" fmla="*/ 0 h 57"/>
                  <a:gd name="T8" fmla="*/ 49 w 128"/>
                  <a:gd name="T9" fmla="*/ 2 h 57"/>
                  <a:gd name="T10" fmla="*/ 64 w 128"/>
                  <a:gd name="T11" fmla="*/ 2 h 57"/>
                  <a:gd name="T12" fmla="*/ 80 w 128"/>
                  <a:gd name="T13" fmla="*/ 3 h 57"/>
                  <a:gd name="T14" fmla="*/ 95 w 128"/>
                  <a:gd name="T15" fmla="*/ 4 h 57"/>
                  <a:gd name="T16" fmla="*/ 112 w 128"/>
                  <a:gd name="T17" fmla="*/ 4 h 57"/>
                  <a:gd name="T18" fmla="*/ 128 w 128"/>
                  <a:gd name="T19" fmla="*/ 5 h 57"/>
                  <a:gd name="T20" fmla="*/ 127 w 128"/>
                  <a:gd name="T21" fmla="*/ 57 h 57"/>
                  <a:gd name="T22" fmla="*/ 0 w 128"/>
                  <a:gd name="T23" fmla="*/ 5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57"/>
                  <a:gd name="T38" fmla="*/ 128 w 128"/>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57">
                    <a:moveTo>
                      <a:pt x="0" y="57"/>
                    </a:moveTo>
                    <a:lnTo>
                      <a:pt x="2" y="0"/>
                    </a:lnTo>
                    <a:lnTo>
                      <a:pt x="18" y="0"/>
                    </a:lnTo>
                    <a:lnTo>
                      <a:pt x="33" y="0"/>
                    </a:lnTo>
                    <a:lnTo>
                      <a:pt x="49" y="2"/>
                    </a:lnTo>
                    <a:lnTo>
                      <a:pt x="64" y="2"/>
                    </a:lnTo>
                    <a:lnTo>
                      <a:pt x="80" y="3"/>
                    </a:lnTo>
                    <a:lnTo>
                      <a:pt x="95" y="4"/>
                    </a:lnTo>
                    <a:lnTo>
                      <a:pt x="112" y="4"/>
                    </a:lnTo>
                    <a:lnTo>
                      <a:pt x="128" y="5"/>
                    </a:lnTo>
                    <a:lnTo>
                      <a:pt x="127" y="57"/>
                    </a:lnTo>
                    <a:lnTo>
                      <a:pt x="0" y="57"/>
                    </a:lnTo>
                    <a:close/>
                  </a:path>
                </a:pathLst>
              </a:custGeom>
              <a:solidFill>
                <a:srgbClr val="D8DBF7"/>
              </a:solidFill>
              <a:ln w="9525">
                <a:noFill/>
                <a:round/>
                <a:headEnd/>
                <a:tailEnd/>
              </a:ln>
            </p:spPr>
            <p:txBody>
              <a:bodyPr/>
              <a:lstStyle/>
              <a:p>
                <a:endParaRPr lang="en-US"/>
              </a:p>
            </p:txBody>
          </p:sp>
          <p:sp>
            <p:nvSpPr>
              <p:cNvPr id="359" name="Freeform 262"/>
              <p:cNvSpPr>
                <a:spLocks/>
              </p:cNvSpPr>
              <p:nvPr/>
            </p:nvSpPr>
            <p:spPr bwMode="auto">
              <a:xfrm>
                <a:off x="3809" y="3704"/>
                <a:ext cx="42" cy="18"/>
              </a:xfrm>
              <a:custGeom>
                <a:avLst/>
                <a:gdLst>
                  <a:gd name="T0" fmla="*/ 0 w 125"/>
                  <a:gd name="T1" fmla="*/ 52 h 52"/>
                  <a:gd name="T2" fmla="*/ 1 w 125"/>
                  <a:gd name="T3" fmla="*/ 0 h 52"/>
                  <a:gd name="T4" fmla="*/ 11 w 125"/>
                  <a:gd name="T5" fmla="*/ 0 h 52"/>
                  <a:gd name="T6" fmla="*/ 22 w 125"/>
                  <a:gd name="T7" fmla="*/ 2 h 52"/>
                  <a:gd name="T8" fmla="*/ 31 w 125"/>
                  <a:gd name="T9" fmla="*/ 3 h 52"/>
                  <a:gd name="T10" fmla="*/ 41 w 125"/>
                  <a:gd name="T11" fmla="*/ 3 h 52"/>
                  <a:gd name="T12" fmla="*/ 51 w 125"/>
                  <a:gd name="T13" fmla="*/ 4 h 52"/>
                  <a:gd name="T14" fmla="*/ 62 w 125"/>
                  <a:gd name="T15" fmla="*/ 6 h 52"/>
                  <a:gd name="T16" fmla="*/ 72 w 125"/>
                  <a:gd name="T17" fmla="*/ 8 h 52"/>
                  <a:gd name="T18" fmla="*/ 82 w 125"/>
                  <a:gd name="T19" fmla="*/ 10 h 52"/>
                  <a:gd name="T20" fmla="*/ 88 w 125"/>
                  <a:gd name="T21" fmla="*/ 10 h 52"/>
                  <a:gd name="T22" fmla="*/ 92 w 125"/>
                  <a:gd name="T23" fmla="*/ 10 h 52"/>
                  <a:gd name="T24" fmla="*/ 97 w 125"/>
                  <a:gd name="T25" fmla="*/ 10 h 52"/>
                  <a:gd name="T26" fmla="*/ 103 w 125"/>
                  <a:gd name="T27" fmla="*/ 10 h 52"/>
                  <a:gd name="T28" fmla="*/ 108 w 125"/>
                  <a:gd name="T29" fmla="*/ 10 h 52"/>
                  <a:gd name="T30" fmla="*/ 114 w 125"/>
                  <a:gd name="T31" fmla="*/ 11 h 52"/>
                  <a:gd name="T32" fmla="*/ 120 w 125"/>
                  <a:gd name="T33" fmla="*/ 11 h 52"/>
                  <a:gd name="T34" fmla="*/ 125 w 125"/>
                  <a:gd name="T35" fmla="*/ 12 h 52"/>
                  <a:gd name="T36" fmla="*/ 125 w 125"/>
                  <a:gd name="T37" fmla="*/ 52 h 52"/>
                  <a:gd name="T38" fmla="*/ 0 w 125"/>
                  <a:gd name="T39" fmla="*/ 5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
                  <a:gd name="T61" fmla="*/ 0 h 52"/>
                  <a:gd name="T62" fmla="*/ 125 w 125"/>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52">
                    <a:moveTo>
                      <a:pt x="0" y="52"/>
                    </a:moveTo>
                    <a:lnTo>
                      <a:pt x="1" y="0"/>
                    </a:lnTo>
                    <a:lnTo>
                      <a:pt x="11" y="0"/>
                    </a:lnTo>
                    <a:lnTo>
                      <a:pt x="22" y="2"/>
                    </a:lnTo>
                    <a:lnTo>
                      <a:pt x="31" y="3"/>
                    </a:lnTo>
                    <a:lnTo>
                      <a:pt x="41" y="3"/>
                    </a:lnTo>
                    <a:lnTo>
                      <a:pt x="51" y="4"/>
                    </a:lnTo>
                    <a:lnTo>
                      <a:pt x="62" y="6"/>
                    </a:lnTo>
                    <a:lnTo>
                      <a:pt x="72" y="8"/>
                    </a:lnTo>
                    <a:lnTo>
                      <a:pt x="82" y="10"/>
                    </a:lnTo>
                    <a:lnTo>
                      <a:pt x="88" y="10"/>
                    </a:lnTo>
                    <a:lnTo>
                      <a:pt x="92" y="10"/>
                    </a:lnTo>
                    <a:lnTo>
                      <a:pt x="97" y="10"/>
                    </a:lnTo>
                    <a:lnTo>
                      <a:pt x="103" y="10"/>
                    </a:lnTo>
                    <a:lnTo>
                      <a:pt x="108" y="10"/>
                    </a:lnTo>
                    <a:lnTo>
                      <a:pt x="114" y="11"/>
                    </a:lnTo>
                    <a:lnTo>
                      <a:pt x="120" y="11"/>
                    </a:lnTo>
                    <a:lnTo>
                      <a:pt x="125" y="12"/>
                    </a:lnTo>
                    <a:lnTo>
                      <a:pt x="125" y="52"/>
                    </a:lnTo>
                    <a:lnTo>
                      <a:pt x="0" y="52"/>
                    </a:lnTo>
                    <a:close/>
                  </a:path>
                </a:pathLst>
              </a:custGeom>
              <a:solidFill>
                <a:srgbClr val="E2E5F9"/>
              </a:solidFill>
              <a:ln w="9525">
                <a:noFill/>
                <a:round/>
                <a:headEnd/>
                <a:tailEnd/>
              </a:ln>
            </p:spPr>
            <p:txBody>
              <a:bodyPr/>
              <a:lstStyle/>
              <a:p>
                <a:endParaRPr lang="en-US"/>
              </a:p>
            </p:txBody>
          </p:sp>
          <p:sp>
            <p:nvSpPr>
              <p:cNvPr id="360" name="Freeform 263"/>
              <p:cNvSpPr>
                <a:spLocks/>
              </p:cNvSpPr>
              <p:nvPr/>
            </p:nvSpPr>
            <p:spPr bwMode="auto">
              <a:xfrm>
                <a:off x="3851" y="3708"/>
                <a:ext cx="42" cy="14"/>
              </a:xfrm>
              <a:custGeom>
                <a:avLst/>
                <a:gdLst>
                  <a:gd name="T0" fmla="*/ 0 w 126"/>
                  <a:gd name="T1" fmla="*/ 40 h 40"/>
                  <a:gd name="T2" fmla="*/ 0 w 126"/>
                  <a:gd name="T3" fmla="*/ 0 h 40"/>
                  <a:gd name="T4" fmla="*/ 16 w 126"/>
                  <a:gd name="T5" fmla="*/ 0 h 40"/>
                  <a:gd name="T6" fmla="*/ 31 w 126"/>
                  <a:gd name="T7" fmla="*/ 0 h 40"/>
                  <a:gd name="T8" fmla="*/ 47 w 126"/>
                  <a:gd name="T9" fmla="*/ 0 h 40"/>
                  <a:gd name="T10" fmla="*/ 62 w 126"/>
                  <a:gd name="T11" fmla="*/ 0 h 40"/>
                  <a:gd name="T12" fmla="*/ 78 w 126"/>
                  <a:gd name="T13" fmla="*/ 0 h 40"/>
                  <a:gd name="T14" fmla="*/ 94 w 126"/>
                  <a:gd name="T15" fmla="*/ 0 h 40"/>
                  <a:gd name="T16" fmla="*/ 110 w 126"/>
                  <a:gd name="T17" fmla="*/ 0 h 40"/>
                  <a:gd name="T18" fmla="*/ 126 w 126"/>
                  <a:gd name="T19" fmla="*/ 0 h 40"/>
                  <a:gd name="T20" fmla="*/ 126 w 126"/>
                  <a:gd name="T21" fmla="*/ 40 h 40"/>
                  <a:gd name="T22" fmla="*/ 0 w 126"/>
                  <a:gd name="T23" fmla="*/ 4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40"/>
                  <a:gd name="T38" fmla="*/ 126 w 126"/>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40">
                    <a:moveTo>
                      <a:pt x="0" y="40"/>
                    </a:moveTo>
                    <a:lnTo>
                      <a:pt x="0" y="0"/>
                    </a:lnTo>
                    <a:lnTo>
                      <a:pt x="16" y="0"/>
                    </a:lnTo>
                    <a:lnTo>
                      <a:pt x="31" y="0"/>
                    </a:lnTo>
                    <a:lnTo>
                      <a:pt x="47" y="0"/>
                    </a:lnTo>
                    <a:lnTo>
                      <a:pt x="62" y="0"/>
                    </a:lnTo>
                    <a:lnTo>
                      <a:pt x="78" y="0"/>
                    </a:lnTo>
                    <a:lnTo>
                      <a:pt x="94" y="0"/>
                    </a:lnTo>
                    <a:lnTo>
                      <a:pt x="110" y="0"/>
                    </a:lnTo>
                    <a:lnTo>
                      <a:pt x="126" y="0"/>
                    </a:lnTo>
                    <a:lnTo>
                      <a:pt x="126" y="40"/>
                    </a:lnTo>
                    <a:lnTo>
                      <a:pt x="0" y="40"/>
                    </a:lnTo>
                    <a:close/>
                  </a:path>
                </a:pathLst>
              </a:custGeom>
              <a:solidFill>
                <a:srgbClr val="EFEFFF"/>
              </a:solidFill>
              <a:ln w="9525">
                <a:noFill/>
                <a:round/>
                <a:headEnd/>
                <a:tailEnd/>
              </a:ln>
            </p:spPr>
            <p:txBody>
              <a:bodyPr/>
              <a:lstStyle/>
              <a:p>
                <a:endParaRPr lang="en-US"/>
              </a:p>
            </p:txBody>
          </p:sp>
          <p:sp>
            <p:nvSpPr>
              <p:cNvPr id="361" name="Freeform 264"/>
              <p:cNvSpPr>
                <a:spLocks/>
              </p:cNvSpPr>
              <p:nvPr/>
            </p:nvSpPr>
            <p:spPr bwMode="auto">
              <a:xfrm>
                <a:off x="3893" y="3708"/>
                <a:ext cx="25" cy="15"/>
              </a:xfrm>
              <a:custGeom>
                <a:avLst/>
                <a:gdLst>
                  <a:gd name="T0" fmla="*/ 0 w 74"/>
                  <a:gd name="T1" fmla="*/ 40 h 43"/>
                  <a:gd name="T2" fmla="*/ 0 w 74"/>
                  <a:gd name="T3" fmla="*/ 0 h 43"/>
                  <a:gd name="T4" fmla="*/ 10 w 74"/>
                  <a:gd name="T5" fmla="*/ 0 h 43"/>
                  <a:gd name="T6" fmla="*/ 19 w 74"/>
                  <a:gd name="T7" fmla="*/ 0 h 43"/>
                  <a:gd name="T8" fmla="*/ 30 w 74"/>
                  <a:gd name="T9" fmla="*/ 1 h 43"/>
                  <a:gd name="T10" fmla="*/ 39 w 74"/>
                  <a:gd name="T11" fmla="*/ 1 h 43"/>
                  <a:gd name="T12" fmla="*/ 48 w 74"/>
                  <a:gd name="T13" fmla="*/ 3 h 43"/>
                  <a:gd name="T14" fmla="*/ 57 w 74"/>
                  <a:gd name="T15" fmla="*/ 4 h 43"/>
                  <a:gd name="T16" fmla="*/ 66 w 74"/>
                  <a:gd name="T17" fmla="*/ 4 h 43"/>
                  <a:gd name="T18" fmla="*/ 74 w 74"/>
                  <a:gd name="T19" fmla="*/ 5 h 43"/>
                  <a:gd name="T20" fmla="*/ 74 w 74"/>
                  <a:gd name="T21" fmla="*/ 43 h 43"/>
                  <a:gd name="T22" fmla="*/ 0 w 74"/>
                  <a:gd name="T23" fmla="*/ 4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43"/>
                  <a:gd name="T38" fmla="*/ 74 w 7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43">
                    <a:moveTo>
                      <a:pt x="0" y="40"/>
                    </a:moveTo>
                    <a:lnTo>
                      <a:pt x="0" y="0"/>
                    </a:lnTo>
                    <a:lnTo>
                      <a:pt x="10" y="0"/>
                    </a:lnTo>
                    <a:lnTo>
                      <a:pt x="19" y="0"/>
                    </a:lnTo>
                    <a:lnTo>
                      <a:pt x="30" y="1"/>
                    </a:lnTo>
                    <a:lnTo>
                      <a:pt x="39" y="1"/>
                    </a:lnTo>
                    <a:lnTo>
                      <a:pt x="48" y="3"/>
                    </a:lnTo>
                    <a:lnTo>
                      <a:pt x="57" y="4"/>
                    </a:lnTo>
                    <a:lnTo>
                      <a:pt x="66" y="4"/>
                    </a:lnTo>
                    <a:lnTo>
                      <a:pt x="74" y="5"/>
                    </a:lnTo>
                    <a:lnTo>
                      <a:pt x="74" y="43"/>
                    </a:lnTo>
                    <a:lnTo>
                      <a:pt x="0" y="40"/>
                    </a:lnTo>
                    <a:close/>
                  </a:path>
                </a:pathLst>
              </a:custGeom>
              <a:solidFill>
                <a:srgbClr val="EFEFFF"/>
              </a:solidFill>
              <a:ln w="9525">
                <a:noFill/>
                <a:round/>
                <a:headEnd/>
                <a:tailEnd/>
              </a:ln>
            </p:spPr>
            <p:txBody>
              <a:bodyPr/>
              <a:lstStyle/>
              <a:p>
                <a:endParaRPr lang="en-US"/>
              </a:p>
            </p:txBody>
          </p:sp>
          <p:sp>
            <p:nvSpPr>
              <p:cNvPr id="362" name="Freeform 265"/>
              <p:cNvSpPr>
                <a:spLocks/>
              </p:cNvSpPr>
              <p:nvPr/>
            </p:nvSpPr>
            <p:spPr bwMode="auto">
              <a:xfrm>
                <a:off x="3747" y="3013"/>
                <a:ext cx="86" cy="101"/>
              </a:xfrm>
              <a:custGeom>
                <a:avLst/>
                <a:gdLst>
                  <a:gd name="T0" fmla="*/ 256 w 256"/>
                  <a:gd name="T1" fmla="*/ 288 h 305"/>
                  <a:gd name="T2" fmla="*/ 253 w 256"/>
                  <a:gd name="T3" fmla="*/ 277 h 305"/>
                  <a:gd name="T4" fmla="*/ 248 w 256"/>
                  <a:gd name="T5" fmla="*/ 259 h 305"/>
                  <a:gd name="T6" fmla="*/ 241 w 256"/>
                  <a:gd name="T7" fmla="*/ 237 h 305"/>
                  <a:gd name="T8" fmla="*/ 234 w 256"/>
                  <a:gd name="T9" fmla="*/ 210 h 305"/>
                  <a:gd name="T10" fmla="*/ 223 w 256"/>
                  <a:gd name="T11" fmla="*/ 181 h 305"/>
                  <a:gd name="T12" fmla="*/ 211 w 256"/>
                  <a:gd name="T13" fmla="*/ 152 h 305"/>
                  <a:gd name="T14" fmla="*/ 196 w 256"/>
                  <a:gd name="T15" fmla="*/ 121 h 305"/>
                  <a:gd name="T16" fmla="*/ 178 w 256"/>
                  <a:gd name="T17" fmla="*/ 92 h 305"/>
                  <a:gd name="T18" fmla="*/ 157 w 256"/>
                  <a:gd name="T19" fmla="*/ 66 h 305"/>
                  <a:gd name="T20" fmla="*/ 134 w 256"/>
                  <a:gd name="T21" fmla="*/ 44 h 305"/>
                  <a:gd name="T22" fmla="*/ 109 w 256"/>
                  <a:gd name="T23" fmla="*/ 26 h 305"/>
                  <a:gd name="T24" fmla="*/ 86 w 256"/>
                  <a:gd name="T25" fmla="*/ 12 h 305"/>
                  <a:gd name="T26" fmla="*/ 62 w 256"/>
                  <a:gd name="T27" fmla="*/ 3 h 305"/>
                  <a:gd name="T28" fmla="*/ 43 w 256"/>
                  <a:gd name="T29" fmla="*/ 0 h 305"/>
                  <a:gd name="T30" fmla="*/ 26 w 256"/>
                  <a:gd name="T31" fmla="*/ 4 h 305"/>
                  <a:gd name="T32" fmla="*/ 13 w 256"/>
                  <a:gd name="T33" fmla="*/ 14 h 305"/>
                  <a:gd name="T34" fmla="*/ 5 w 256"/>
                  <a:gd name="T35" fmla="*/ 29 h 305"/>
                  <a:gd name="T36" fmla="*/ 0 w 256"/>
                  <a:gd name="T37" fmla="*/ 42 h 305"/>
                  <a:gd name="T38" fmla="*/ 0 w 256"/>
                  <a:gd name="T39" fmla="*/ 52 h 305"/>
                  <a:gd name="T40" fmla="*/ 4 w 256"/>
                  <a:gd name="T41" fmla="*/ 64 h 305"/>
                  <a:gd name="T42" fmla="*/ 12 w 256"/>
                  <a:gd name="T43" fmla="*/ 73 h 305"/>
                  <a:gd name="T44" fmla="*/ 26 w 256"/>
                  <a:gd name="T45" fmla="*/ 83 h 305"/>
                  <a:gd name="T46" fmla="*/ 47 w 256"/>
                  <a:gd name="T47" fmla="*/ 93 h 305"/>
                  <a:gd name="T48" fmla="*/ 73 w 256"/>
                  <a:gd name="T49" fmla="*/ 105 h 305"/>
                  <a:gd name="T50" fmla="*/ 99 w 256"/>
                  <a:gd name="T51" fmla="*/ 121 h 305"/>
                  <a:gd name="T52" fmla="*/ 121 w 256"/>
                  <a:gd name="T53" fmla="*/ 137 h 305"/>
                  <a:gd name="T54" fmla="*/ 138 w 256"/>
                  <a:gd name="T55" fmla="*/ 158 h 305"/>
                  <a:gd name="T56" fmla="*/ 151 w 256"/>
                  <a:gd name="T57" fmla="*/ 180 h 305"/>
                  <a:gd name="T58" fmla="*/ 161 w 256"/>
                  <a:gd name="T59" fmla="*/ 204 h 305"/>
                  <a:gd name="T60" fmla="*/ 169 w 256"/>
                  <a:gd name="T61" fmla="*/ 226 h 305"/>
                  <a:gd name="T62" fmla="*/ 174 w 256"/>
                  <a:gd name="T63" fmla="*/ 248 h 305"/>
                  <a:gd name="T64" fmla="*/ 178 w 256"/>
                  <a:gd name="T65" fmla="*/ 268 h 305"/>
                  <a:gd name="T66" fmla="*/ 183 w 256"/>
                  <a:gd name="T67" fmla="*/ 285 h 305"/>
                  <a:gd name="T68" fmla="*/ 193 w 256"/>
                  <a:gd name="T69" fmla="*/ 297 h 305"/>
                  <a:gd name="T70" fmla="*/ 206 w 256"/>
                  <a:gd name="T71" fmla="*/ 303 h 305"/>
                  <a:gd name="T72" fmla="*/ 221 w 256"/>
                  <a:gd name="T73" fmla="*/ 305 h 305"/>
                  <a:gd name="T74" fmla="*/ 235 w 256"/>
                  <a:gd name="T75" fmla="*/ 305 h 305"/>
                  <a:gd name="T76" fmla="*/ 246 w 256"/>
                  <a:gd name="T77" fmla="*/ 301 h 305"/>
                  <a:gd name="T78" fmla="*/ 254 w 256"/>
                  <a:gd name="T79" fmla="*/ 294 h 305"/>
                  <a:gd name="T80" fmla="*/ 256 w 256"/>
                  <a:gd name="T81" fmla="*/ 288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5"/>
                  <a:gd name="T125" fmla="*/ 256 w 256"/>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5">
                    <a:moveTo>
                      <a:pt x="256" y="288"/>
                    </a:moveTo>
                    <a:lnTo>
                      <a:pt x="253" y="277"/>
                    </a:lnTo>
                    <a:lnTo>
                      <a:pt x="248" y="259"/>
                    </a:lnTo>
                    <a:lnTo>
                      <a:pt x="241" y="237"/>
                    </a:lnTo>
                    <a:lnTo>
                      <a:pt x="234" y="210"/>
                    </a:lnTo>
                    <a:lnTo>
                      <a:pt x="223" y="181"/>
                    </a:lnTo>
                    <a:lnTo>
                      <a:pt x="211" y="152"/>
                    </a:lnTo>
                    <a:lnTo>
                      <a:pt x="196" y="121"/>
                    </a:lnTo>
                    <a:lnTo>
                      <a:pt x="178" y="92"/>
                    </a:lnTo>
                    <a:lnTo>
                      <a:pt x="157" y="66"/>
                    </a:lnTo>
                    <a:lnTo>
                      <a:pt x="134" y="44"/>
                    </a:lnTo>
                    <a:lnTo>
                      <a:pt x="109" y="26"/>
                    </a:lnTo>
                    <a:lnTo>
                      <a:pt x="86" y="12"/>
                    </a:lnTo>
                    <a:lnTo>
                      <a:pt x="62" y="3"/>
                    </a:lnTo>
                    <a:lnTo>
                      <a:pt x="43" y="0"/>
                    </a:lnTo>
                    <a:lnTo>
                      <a:pt x="26" y="4"/>
                    </a:lnTo>
                    <a:lnTo>
                      <a:pt x="13" y="14"/>
                    </a:lnTo>
                    <a:lnTo>
                      <a:pt x="5" y="29"/>
                    </a:lnTo>
                    <a:lnTo>
                      <a:pt x="0" y="42"/>
                    </a:lnTo>
                    <a:lnTo>
                      <a:pt x="0" y="52"/>
                    </a:lnTo>
                    <a:lnTo>
                      <a:pt x="4" y="64"/>
                    </a:lnTo>
                    <a:lnTo>
                      <a:pt x="12" y="73"/>
                    </a:lnTo>
                    <a:lnTo>
                      <a:pt x="26" y="83"/>
                    </a:lnTo>
                    <a:lnTo>
                      <a:pt x="47" y="93"/>
                    </a:lnTo>
                    <a:lnTo>
                      <a:pt x="73" y="105"/>
                    </a:lnTo>
                    <a:lnTo>
                      <a:pt x="99" y="121"/>
                    </a:lnTo>
                    <a:lnTo>
                      <a:pt x="121" y="137"/>
                    </a:lnTo>
                    <a:lnTo>
                      <a:pt x="138" y="158"/>
                    </a:lnTo>
                    <a:lnTo>
                      <a:pt x="151" y="180"/>
                    </a:lnTo>
                    <a:lnTo>
                      <a:pt x="161" y="204"/>
                    </a:lnTo>
                    <a:lnTo>
                      <a:pt x="169" y="226"/>
                    </a:lnTo>
                    <a:lnTo>
                      <a:pt x="174" y="248"/>
                    </a:lnTo>
                    <a:lnTo>
                      <a:pt x="178" y="268"/>
                    </a:lnTo>
                    <a:lnTo>
                      <a:pt x="183" y="285"/>
                    </a:lnTo>
                    <a:lnTo>
                      <a:pt x="193" y="297"/>
                    </a:lnTo>
                    <a:lnTo>
                      <a:pt x="206" y="303"/>
                    </a:lnTo>
                    <a:lnTo>
                      <a:pt x="221" y="305"/>
                    </a:lnTo>
                    <a:lnTo>
                      <a:pt x="235" y="305"/>
                    </a:lnTo>
                    <a:lnTo>
                      <a:pt x="246" y="301"/>
                    </a:lnTo>
                    <a:lnTo>
                      <a:pt x="254" y="294"/>
                    </a:lnTo>
                    <a:lnTo>
                      <a:pt x="256" y="288"/>
                    </a:lnTo>
                    <a:close/>
                  </a:path>
                </a:pathLst>
              </a:custGeom>
              <a:solidFill>
                <a:srgbClr val="5E9EFF"/>
              </a:solidFill>
              <a:ln w="9525">
                <a:noFill/>
                <a:round/>
                <a:headEnd/>
                <a:tailEnd/>
              </a:ln>
            </p:spPr>
            <p:txBody>
              <a:bodyPr/>
              <a:lstStyle/>
              <a:p>
                <a:endParaRPr lang="en-US"/>
              </a:p>
            </p:txBody>
          </p:sp>
          <p:sp>
            <p:nvSpPr>
              <p:cNvPr id="363" name="Freeform 266"/>
              <p:cNvSpPr>
                <a:spLocks/>
              </p:cNvSpPr>
              <p:nvPr/>
            </p:nvSpPr>
            <p:spPr bwMode="auto">
              <a:xfrm>
                <a:off x="3524" y="2998"/>
                <a:ext cx="22" cy="126"/>
              </a:xfrm>
              <a:custGeom>
                <a:avLst/>
                <a:gdLst>
                  <a:gd name="T0" fmla="*/ 52 w 64"/>
                  <a:gd name="T1" fmla="*/ 0 h 377"/>
                  <a:gd name="T2" fmla="*/ 42 w 64"/>
                  <a:gd name="T3" fmla="*/ 3 h 377"/>
                  <a:gd name="T4" fmla="*/ 33 w 64"/>
                  <a:gd name="T5" fmla="*/ 8 h 377"/>
                  <a:gd name="T6" fmla="*/ 24 w 64"/>
                  <a:gd name="T7" fmla="*/ 16 h 377"/>
                  <a:gd name="T8" fmla="*/ 15 w 64"/>
                  <a:gd name="T9" fmla="*/ 26 h 377"/>
                  <a:gd name="T10" fmla="*/ 8 w 64"/>
                  <a:gd name="T11" fmla="*/ 41 h 377"/>
                  <a:gd name="T12" fmla="*/ 3 w 64"/>
                  <a:gd name="T13" fmla="*/ 59 h 377"/>
                  <a:gd name="T14" fmla="*/ 0 w 64"/>
                  <a:gd name="T15" fmla="*/ 81 h 377"/>
                  <a:gd name="T16" fmla="*/ 0 w 64"/>
                  <a:gd name="T17" fmla="*/ 109 h 377"/>
                  <a:gd name="T18" fmla="*/ 2 w 64"/>
                  <a:gd name="T19" fmla="*/ 147 h 377"/>
                  <a:gd name="T20" fmla="*/ 4 w 64"/>
                  <a:gd name="T21" fmla="*/ 193 h 377"/>
                  <a:gd name="T22" fmla="*/ 6 w 64"/>
                  <a:gd name="T23" fmla="*/ 243 h 377"/>
                  <a:gd name="T24" fmla="*/ 8 w 64"/>
                  <a:gd name="T25" fmla="*/ 291 h 377"/>
                  <a:gd name="T26" fmla="*/ 12 w 64"/>
                  <a:gd name="T27" fmla="*/ 333 h 377"/>
                  <a:gd name="T28" fmla="*/ 19 w 64"/>
                  <a:gd name="T29" fmla="*/ 363 h 377"/>
                  <a:gd name="T30" fmla="*/ 28 w 64"/>
                  <a:gd name="T31" fmla="*/ 377 h 377"/>
                  <a:gd name="T32" fmla="*/ 41 w 64"/>
                  <a:gd name="T33" fmla="*/ 371 h 377"/>
                  <a:gd name="T34" fmla="*/ 52 w 64"/>
                  <a:gd name="T35" fmla="*/ 349 h 377"/>
                  <a:gd name="T36" fmla="*/ 59 w 64"/>
                  <a:gd name="T37" fmla="*/ 320 h 377"/>
                  <a:gd name="T38" fmla="*/ 61 w 64"/>
                  <a:gd name="T39" fmla="*/ 289 h 377"/>
                  <a:gd name="T40" fmla="*/ 61 w 64"/>
                  <a:gd name="T41" fmla="*/ 256 h 377"/>
                  <a:gd name="T42" fmla="*/ 59 w 64"/>
                  <a:gd name="T43" fmla="*/ 222 h 377"/>
                  <a:gd name="T44" fmla="*/ 56 w 64"/>
                  <a:gd name="T45" fmla="*/ 190 h 377"/>
                  <a:gd name="T46" fmla="*/ 54 w 64"/>
                  <a:gd name="T47" fmla="*/ 160 h 377"/>
                  <a:gd name="T48" fmla="*/ 52 w 64"/>
                  <a:gd name="T49" fmla="*/ 135 h 377"/>
                  <a:gd name="T50" fmla="*/ 56 w 64"/>
                  <a:gd name="T51" fmla="*/ 88 h 377"/>
                  <a:gd name="T52" fmla="*/ 63 w 64"/>
                  <a:gd name="T53" fmla="*/ 43 h 377"/>
                  <a:gd name="T54" fmla="*/ 64 w 64"/>
                  <a:gd name="T55" fmla="*/ 11 h 377"/>
                  <a:gd name="T56" fmla="*/ 52 w 64"/>
                  <a:gd name="T57" fmla="*/ 0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377"/>
                  <a:gd name="T89" fmla="*/ 64 w 64"/>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377">
                    <a:moveTo>
                      <a:pt x="52" y="0"/>
                    </a:moveTo>
                    <a:lnTo>
                      <a:pt x="42" y="3"/>
                    </a:lnTo>
                    <a:lnTo>
                      <a:pt x="33" y="8"/>
                    </a:lnTo>
                    <a:lnTo>
                      <a:pt x="24" y="16"/>
                    </a:lnTo>
                    <a:lnTo>
                      <a:pt x="15" y="26"/>
                    </a:lnTo>
                    <a:lnTo>
                      <a:pt x="8" y="41"/>
                    </a:lnTo>
                    <a:lnTo>
                      <a:pt x="3" y="59"/>
                    </a:lnTo>
                    <a:lnTo>
                      <a:pt x="0" y="81"/>
                    </a:lnTo>
                    <a:lnTo>
                      <a:pt x="0" y="109"/>
                    </a:lnTo>
                    <a:lnTo>
                      <a:pt x="2" y="147"/>
                    </a:lnTo>
                    <a:lnTo>
                      <a:pt x="4" y="193"/>
                    </a:lnTo>
                    <a:lnTo>
                      <a:pt x="6" y="243"/>
                    </a:lnTo>
                    <a:lnTo>
                      <a:pt x="8" y="291"/>
                    </a:lnTo>
                    <a:lnTo>
                      <a:pt x="12" y="333"/>
                    </a:lnTo>
                    <a:lnTo>
                      <a:pt x="19" y="363"/>
                    </a:lnTo>
                    <a:lnTo>
                      <a:pt x="28" y="377"/>
                    </a:lnTo>
                    <a:lnTo>
                      <a:pt x="41" y="371"/>
                    </a:lnTo>
                    <a:lnTo>
                      <a:pt x="52" y="349"/>
                    </a:lnTo>
                    <a:lnTo>
                      <a:pt x="59" y="320"/>
                    </a:lnTo>
                    <a:lnTo>
                      <a:pt x="61" y="289"/>
                    </a:lnTo>
                    <a:lnTo>
                      <a:pt x="61" y="256"/>
                    </a:lnTo>
                    <a:lnTo>
                      <a:pt x="59" y="222"/>
                    </a:lnTo>
                    <a:lnTo>
                      <a:pt x="56" y="190"/>
                    </a:lnTo>
                    <a:lnTo>
                      <a:pt x="54" y="160"/>
                    </a:lnTo>
                    <a:lnTo>
                      <a:pt x="52" y="135"/>
                    </a:lnTo>
                    <a:lnTo>
                      <a:pt x="56" y="88"/>
                    </a:lnTo>
                    <a:lnTo>
                      <a:pt x="63" y="43"/>
                    </a:lnTo>
                    <a:lnTo>
                      <a:pt x="64" y="11"/>
                    </a:lnTo>
                    <a:lnTo>
                      <a:pt x="52" y="0"/>
                    </a:lnTo>
                    <a:close/>
                  </a:path>
                </a:pathLst>
              </a:custGeom>
              <a:solidFill>
                <a:srgbClr val="B5F7EA"/>
              </a:solidFill>
              <a:ln w="9525">
                <a:noFill/>
                <a:round/>
                <a:headEnd/>
                <a:tailEnd/>
              </a:ln>
            </p:spPr>
            <p:txBody>
              <a:bodyPr/>
              <a:lstStyle/>
              <a:p>
                <a:endParaRPr lang="en-US"/>
              </a:p>
            </p:txBody>
          </p:sp>
          <p:sp>
            <p:nvSpPr>
              <p:cNvPr id="364" name="Freeform 267"/>
              <p:cNvSpPr>
                <a:spLocks/>
              </p:cNvSpPr>
              <p:nvPr/>
            </p:nvSpPr>
            <p:spPr bwMode="auto">
              <a:xfrm>
                <a:off x="3628" y="3516"/>
                <a:ext cx="48" cy="176"/>
              </a:xfrm>
              <a:custGeom>
                <a:avLst/>
                <a:gdLst>
                  <a:gd name="T0" fmla="*/ 16 w 145"/>
                  <a:gd name="T1" fmla="*/ 2 h 528"/>
                  <a:gd name="T2" fmla="*/ 2 w 145"/>
                  <a:gd name="T3" fmla="*/ 0 h 528"/>
                  <a:gd name="T4" fmla="*/ 0 w 145"/>
                  <a:gd name="T5" fmla="*/ 6 h 528"/>
                  <a:gd name="T6" fmla="*/ 9 w 145"/>
                  <a:gd name="T7" fmla="*/ 17 h 528"/>
                  <a:gd name="T8" fmla="*/ 25 w 145"/>
                  <a:gd name="T9" fmla="*/ 37 h 528"/>
                  <a:gd name="T10" fmla="*/ 43 w 145"/>
                  <a:gd name="T11" fmla="*/ 65 h 528"/>
                  <a:gd name="T12" fmla="*/ 62 w 145"/>
                  <a:gd name="T13" fmla="*/ 103 h 528"/>
                  <a:gd name="T14" fmla="*/ 77 w 145"/>
                  <a:gd name="T15" fmla="*/ 152 h 528"/>
                  <a:gd name="T16" fmla="*/ 86 w 145"/>
                  <a:gd name="T17" fmla="*/ 214 h 528"/>
                  <a:gd name="T18" fmla="*/ 88 w 145"/>
                  <a:gd name="T19" fmla="*/ 337 h 528"/>
                  <a:gd name="T20" fmla="*/ 83 w 145"/>
                  <a:gd name="T21" fmla="*/ 428 h 528"/>
                  <a:gd name="T22" fmla="*/ 77 w 145"/>
                  <a:gd name="T23" fmla="*/ 487 h 528"/>
                  <a:gd name="T24" fmla="*/ 72 w 145"/>
                  <a:gd name="T25" fmla="*/ 519 h 528"/>
                  <a:gd name="T26" fmla="*/ 73 w 145"/>
                  <a:gd name="T27" fmla="*/ 524 h 528"/>
                  <a:gd name="T28" fmla="*/ 81 w 145"/>
                  <a:gd name="T29" fmla="*/ 528 h 528"/>
                  <a:gd name="T30" fmla="*/ 92 w 145"/>
                  <a:gd name="T31" fmla="*/ 528 h 528"/>
                  <a:gd name="T32" fmla="*/ 107 w 145"/>
                  <a:gd name="T33" fmla="*/ 524 h 528"/>
                  <a:gd name="T34" fmla="*/ 121 w 145"/>
                  <a:gd name="T35" fmla="*/ 519 h 528"/>
                  <a:gd name="T36" fmla="*/ 134 w 145"/>
                  <a:gd name="T37" fmla="*/ 509 h 528"/>
                  <a:gd name="T38" fmla="*/ 141 w 145"/>
                  <a:gd name="T39" fmla="*/ 498 h 528"/>
                  <a:gd name="T40" fmla="*/ 145 w 145"/>
                  <a:gd name="T41" fmla="*/ 482 h 528"/>
                  <a:gd name="T42" fmla="*/ 145 w 145"/>
                  <a:gd name="T43" fmla="*/ 434 h 528"/>
                  <a:gd name="T44" fmla="*/ 143 w 145"/>
                  <a:gd name="T45" fmla="*/ 362 h 528"/>
                  <a:gd name="T46" fmla="*/ 135 w 145"/>
                  <a:gd name="T47" fmla="*/ 274 h 528"/>
                  <a:gd name="T48" fmla="*/ 119 w 145"/>
                  <a:gd name="T49" fmla="*/ 175 h 528"/>
                  <a:gd name="T50" fmla="*/ 110 w 145"/>
                  <a:gd name="T51" fmla="*/ 130 h 528"/>
                  <a:gd name="T52" fmla="*/ 101 w 145"/>
                  <a:gd name="T53" fmla="*/ 92 h 528"/>
                  <a:gd name="T54" fmla="*/ 91 w 145"/>
                  <a:gd name="T55" fmla="*/ 64 h 528"/>
                  <a:gd name="T56" fmla="*/ 81 w 145"/>
                  <a:gd name="T57" fmla="*/ 42 h 528"/>
                  <a:gd name="T58" fmla="*/ 69 w 145"/>
                  <a:gd name="T59" fmla="*/ 25 h 528"/>
                  <a:gd name="T60" fmla="*/ 53 w 145"/>
                  <a:gd name="T61" fmla="*/ 13 h 528"/>
                  <a:gd name="T62" fmla="*/ 37 w 145"/>
                  <a:gd name="T63" fmla="*/ 7 h 528"/>
                  <a:gd name="T64" fmla="*/ 16 w 145"/>
                  <a:gd name="T65" fmla="*/ 2 h 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528"/>
                  <a:gd name="T101" fmla="*/ 145 w 145"/>
                  <a:gd name="T102" fmla="*/ 528 h 5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528">
                    <a:moveTo>
                      <a:pt x="16" y="2"/>
                    </a:moveTo>
                    <a:lnTo>
                      <a:pt x="2" y="0"/>
                    </a:lnTo>
                    <a:lnTo>
                      <a:pt x="0" y="6"/>
                    </a:lnTo>
                    <a:lnTo>
                      <a:pt x="9" y="17"/>
                    </a:lnTo>
                    <a:lnTo>
                      <a:pt x="25" y="37"/>
                    </a:lnTo>
                    <a:lnTo>
                      <a:pt x="43" y="65"/>
                    </a:lnTo>
                    <a:lnTo>
                      <a:pt x="62" y="103"/>
                    </a:lnTo>
                    <a:lnTo>
                      <a:pt x="77" y="152"/>
                    </a:lnTo>
                    <a:lnTo>
                      <a:pt x="86" y="214"/>
                    </a:lnTo>
                    <a:lnTo>
                      <a:pt x="88" y="337"/>
                    </a:lnTo>
                    <a:lnTo>
                      <a:pt x="83" y="428"/>
                    </a:lnTo>
                    <a:lnTo>
                      <a:pt x="77" y="487"/>
                    </a:lnTo>
                    <a:lnTo>
                      <a:pt x="72" y="519"/>
                    </a:lnTo>
                    <a:lnTo>
                      <a:pt x="73" y="524"/>
                    </a:lnTo>
                    <a:lnTo>
                      <a:pt x="81" y="528"/>
                    </a:lnTo>
                    <a:lnTo>
                      <a:pt x="92" y="528"/>
                    </a:lnTo>
                    <a:lnTo>
                      <a:pt x="107" y="524"/>
                    </a:lnTo>
                    <a:lnTo>
                      <a:pt x="121" y="519"/>
                    </a:lnTo>
                    <a:lnTo>
                      <a:pt x="134" y="509"/>
                    </a:lnTo>
                    <a:lnTo>
                      <a:pt x="141" y="498"/>
                    </a:lnTo>
                    <a:lnTo>
                      <a:pt x="145" y="482"/>
                    </a:lnTo>
                    <a:lnTo>
                      <a:pt x="145" y="434"/>
                    </a:lnTo>
                    <a:lnTo>
                      <a:pt x="143" y="362"/>
                    </a:lnTo>
                    <a:lnTo>
                      <a:pt x="135" y="274"/>
                    </a:lnTo>
                    <a:lnTo>
                      <a:pt x="119" y="175"/>
                    </a:lnTo>
                    <a:lnTo>
                      <a:pt x="110" y="130"/>
                    </a:lnTo>
                    <a:lnTo>
                      <a:pt x="101" y="92"/>
                    </a:lnTo>
                    <a:lnTo>
                      <a:pt x="91" y="64"/>
                    </a:lnTo>
                    <a:lnTo>
                      <a:pt x="81" y="42"/>
                    </a:lnTo>
                    <a:lnTo>
                      <a:pt x="69" y="25"/>
                    </a:lnTo>
                    <a:lnTo>
                      <a:pt x="53" y="13"/>
                    </a:lnTo>
                    <a:lnTo>
                      <a:pt x="37" y="7"/>
                    </a:lnTo>
                    <a:lnTo>
                      <a:pt x="16" y="2"/>
                    </a:lnTo>
                    <a:close/>
                  </a:path>
                </a:pathLst>
              </a:custGeom>
              <a:solidFill>
                <a:srgbClr val="1EDDFF"/>
              </a:solidFill>
              <a:ln w="9525">
                <a:noFill/>
                <a:round/>
                <a:headEnd/>
                <a:tailEnd/>
              </a:ln>
            </p:spPr>
            <p:txBody>
              <a:bodyPr/>
              <a:lstStyle/>
              <a:p>
                <a:endParaRPr lang="en-US"/>
              </a:p>
            </p:txBody>
          </p:sp>
          <p:sp>
            <p:nvSpPr>
              <p:cNvPr id="365" name="Rectangle 268"/>
              <p:cNvSpPr>
                <a:spLocks noChangeArrowheads="1"/>
              </p:cNvSpPr>
              <p:nvPr/>
            </p:nvSpPr>
            <p:spPr bwMode="auto">
              <a:xfrm>
                <a:off x="3818" y="3499"/>
                <a:ext cx="55" cy="11"/>
              </a:xfrm>
              <a:prstGeom prst="rect">
                <a:avLst/>
              </a:prstGeom>
              <a:solidFill>
                <a:srgbClr val="000000"/>
              </a:solidFill>
              <a:ln w="9525">
                <a:noFill/>
                <a:miter lim="800000"/>
                <a:headEnd/>
                <a:tailEnd/>
              </a:ln>
            </p:spPr>
            <p:txBody>
              <a:bodyPr/>
              <a:lstStyle/>
              <a:p>
                <a:endParaRPr lang="en-US"/>
              </a:p>
            </p:txBody>
          </p:sp>
          <p:sp>
            <p:nvSpPr>
              <p:cNvPr id="366" name="Rectangle 269"/>
              <p:cNvSpPr>
                <a:spLocks noChangeArrowheads="1"/>
              </p:cNvSpPr>
              <p:nvPr/>
            </p:nvSpPr>
            <p:spPr bwMode="auto">
              <a:xfrm>
                <a:off x="3818" y="3480"/>
                <a:ext cx="55" cy="11"/>
              </a:xfrm>
              <a:prstGeom prst="rect">
                <a:avLst/>
              </a:prstGeom>
              <a:solidFill>
                <a:srgbClr val="000000"/>
              </a:solidFill>
              <a:ln w="9525">
                <a:noFill/>
                <a:miter lim="800000"/>
                <a:headEnd/>
                <a:tailEnd/>
              </a:ln>
            </p:spPr>
            <p:txBody>
              <a:bodyPr/>
              <a:lstStyle/>
              <a:p>
                <a:endParaRPr lang="en-US"/>
              </a:p>
            </p:txBody>
          </p:sp>
          <p:sp>
            <p:nvSpPr>
              <p:cNvPr id="367" name="Rectangle 270"/>
              <p:cNvSpPr>
                <a:spLocks noChangeArrowheads="1"/>
              </p:cNvSpPr>
              <p:nvPr/>
            </p:nvSpPr>
            <p:spPr bwMode="auto">
              <a:xfrm>
                <a:off x="3818" y="3461"/>
                <a:ext cx="55" cy="11"/>
              </a:xfrm>
              <a:prstGeom prst="rect">
                <a:avLst/>
              </a:prstGeom>
              <a:solidFill>
                <a:srgbClr val="000000"/>
              </a:solidFill>
              <a:ln w="9525">
                <a:noFill/>
                <a:miter lim="800000"/>
                <a:headEnd/>
                <a:tailEnd/>
              </a:ln>
            </p:spPr>
            <p:txBody>
              <a:bodyPr/>
              <a:lstStyle/>
              <a:p>
                <a:endParaRPr lang="en-US"/>
              </a:p>
            </p:txBody>
          </p:sp>
          <p:sp>
            <p:nvSpPr>
              <p:cNvPr id="368" name="Rectangle 271"/>
              <p:cNvSpPr>
                <a:spLocks noChangeArrowheads="1"/>
              </p:cNvSpPr>
              <p:nvPr/>
            </p:nvSpPr>
            <p:spPr bwMode="auto">
              <a:xfrm>
                <a:off x="3818" y="3441"/>
                <a:ext cx="55" cy="11"/>
              </a:xfrm>
              <a:prstGeom prst="rect">
                <a:avLst/>
              </a:prstGeom>
              <a:solidFill>
                <a:srgbClr val="000000"/>
              </a:solidFill>
              <a:ln w="9525">
                <a:noFill/>
                <a:miter lim="800000"/>
                <a:headEnd/>
                <a:tailEnd/>
              </a:ln>
            </p:spPr>
            <p:txBody>
              <a:bodyPr/>
              <a:lstStyle/>
              <a:p>
                <a:endParaRPr lang="en-US"/>
              </a:p>
            </p:txBody>
          </p:sp>
          <p:sp>
            <p:nvSpPr>
              <p:cNvPr id="369" name="Rectangle 272"/>
              <p:cNvSpPr>
                <a:spLocks noChangeArrowheads="1"/>
              </p:cNvSpPr>
              <p:nvPr/>
            </p:nvSpPr>
            <p:spPr bwMode="auto">
              <a:xfrm>
                <a:off x="3818" y="3421"/>
                <a:ext cx="55" cy="10"/>
              </a:xfrm>
              <a:prstGeom prst="rect">
                <a:avLst/>
              </a:prstGeom>
              <a:solidFill>
                <a:srgbClr val="000000"/>
              </a:solidFill>
              <a:ln w="9525">
                <a:noFill/>
                <a:miter lim="800000"/>
                <a:headEnd/>
                <a:tailEnd/>
              </a:ln>
            </p:spPr>
            <p:txBody>
              <a:bodyPr/>
              <a:lstStyle/>
              <a:p>
                <a:endParaRPr lang="en-US"/>
              </a:p>
            </p:txBody>
          </p:sp>
          <p:sp>
            <p:nvSpPr>
              <p:cNvPr id="370" name="Rectangle 273"/>
              <p:cNvSpPr>
                <a:spLocks noChangeArrowheads="1"/>
              </p:cNvSpPr>
              <p:nvPr/>
            </p:nvSpPr>
            <p:spPr bwMode="auto">
              <a:xfrm>
                <a:off x="3818" y="3399"/>
                <a:ext cx="55" cy="10"/>
              </a:xfrm>
              <a:prstGeom prst="rect">
                <a:avLst/>
              </a:prstGeom>
              <a:solidFill>
                <a:srgbClr val="000000"/>
              </a:solidFill>
              <a:ln w="9525">
                <a:noFill/>
                <a:miter lim="800000"/>
                <a:headEnd/>
                <a:tailEnd/>
              </a:ln>
            </p:spPr>
            <p:txBody>
              <a:bodyPr/>
              <a:lstStyle/>
              <a:p>
                <a:endParaRPr lang="en-US"/>
              </a:p>
            </p:txBody>
          </p:sp>
          <p:sp>
            <p:nvSpPr>
              <p:cNvPr id="371" name="Rectangle 274"/>
              <p:cNvSpPr>
                <a:spLocks noChangeArrowheads="1"/>
              </p:cNvSpPr>
              <p:nvPr/>
            </p:nvSpPr>
            <p:spPr bwMode="auto">
              <a:xfrm>
                <a:off x="3818" y="3378"/>
                <a:ext cx="55" cy="10"/>
              </a:xfrm>
              <a:prstGeom prst="rect">
                <a:avLst/>
              </a:prstGeom>
              <a:solidFill>
                <a:srgbClr val="000000"/>
              </a:solidFill>
              <a:ln w="9525">
                <a:noFill/>
                <a:miter lim="800000"/>
                <a:headEnd/>
                <a:tailEnd/>
              </a:ln>
            </p:spPr>
            <p:txBody>
              <a:bodyPr/>
              <a:lstStyle/>
              <a:p>
                <a:endParaRPr lang="en-US"/>
              </a:p>
            </p:txBody>
          </p:sp>
          <p:sp>
            <p:nvSpPr>
              <p:cNvPr id="372" name="Rectangle 275"/>
              <p:cNvSpPr>
                <a:spLocks noChangeArrowheads="1"/>
              </p:cNvSpPr>
              <p:nvPr/>
            </p:nvSpPr>
            <p:spPr bwMode="auto">
              <a:xfrm>
                <a:off x="3824" y="3503"/>
                <a:ext cx="42" cy="2"/>
              </a:xfrm>
              <a:prstGeom prst="rect">
                <a:avLst/>
              </a:prstGeom>
              <a:solidFill>
                <a:srgbClr val="FFBF3F"/>
              </a:solidFill>
              <a:ln w="9525">
                <a:noFill/>
                <a:miter lim="800000"/>
                <a:headEnd/>
                <a:tailEnd/>
              </a:ln>
            </p:spPr>
            <p:txBody>
              <a:bodyPr/>
              <a:lstStyle/>
              <a:p>
                <a:endParaRPr lang="en-US"/>
              </a:p>
            </p:txBody>
          </p:sp>
          <p:sp>
            <p:nvSpPr>
              <p:cNvPr id="373" name="Rectangle 276"/>
              <p:cNvSpPr>
                <a:spLocks noChangeArrowheads="1"/>
              </p:cNvSpPr>
              <p:nvPr/>
            </p:nvSpPr>
            <p:spPr bwMode="auto">
              <a:xfrm>
                <a:off x="3824" y="3484"/>
                <a:ext cx="42" cy="3"/>
              </a:xfrm>
              <a:prstGeom prst="rect">
                <a:avLst/>
              </a:prstGeom>
              <a:solidFill>
                <a:srgbClr val="FFBF3F"/>
              </a:solidFill>
              <a:ln w="9525">
                <a:noFill/>
                <a:miter lim="800000"/>
                <a:headEnd/>
                <a:tailEnd/>
              </a:ln>
            </p:spPr>
            <p:txBody>
              <a:bodyPr/>
              <a:lstStyle/>
              <a:p>
                <a:endParaRPr lang="en-US"/>
              </a:p>
            </p:txBody>
          </p:sp>
          <p:sp>
            <p:nvSpPr>
              <p:cNvPr id="374" name="Rectangle 277"/>
              <p:cNvSpPr>
                <a:spLocks noChangeArrowheads="1"/>
              </p:cNvSpPr>
              <p:nvPr/>
            </p:nvSpPr>
            <p:spPr bwMode="auto">
              <a:xfrm>
                <a:off x="3824" y="3465"/>
                <a:ext cx="42" cy="3"/>
              </a:xfrm>
              <a:prstGeom prst="rect">
                <a:avLst/>
              </a:prstGeom>
              <a:solidFill>
                <a:srgbClr val="FFBF3F"/>
              </a:solidFill>
              <a:ln w="9525">
                <a:noFill/>
                <a:miter lim="800000"/>
                <a:headEnd/>
                <a:tailEnd/>
              </a:ln>
            </p:spPr>
            <p:txBody>
              <a:bodyPr/>
              <a:lstStyle/>
              <a:p>
                <a:endParaRPr lang="en-US"/>
              </a:p>
            </p:txBody>
          </p:sp>
          <p:sp>
            <p:nvSpPr>
              <p:cNvPr id="375" name="Rectangle 278"/>
              <p:cNvSpPr>
                <a:spLocks noChangeArrowheads="1"/>
              </p:cNvSpPr>
              <p:nvPr/>
            </p:nvSpPr>
            <p:spPr bwMode="auto">
              <a:xfrm>
                <a:off x="3824" y="3445"/>
                <a:ext cx="42" cy="2"/>
              </a:xfrm>
              <a:prstGeom prst="rect">
                <a:avLst/>
              </a:prstGeom>
              <a:solidFill>
                <a:srgbClr val="FFBF3F"/>
              </a:solidFill>
              <a:ln w="9525">
                <a:noFill/>
                <a:miter lim="800000"/>
                <a:headEnd/>
                <a:tailEnd/>
              </a:ln>
            </p:spPr>
            <p:txBody>
              <a:bodyPr/>
              <a:lstStyle/>
              <a:p>
                <a:endParaRPr lang="en-US"/>
              </a:p>
            </p:txBody>
          </p:sp>
          <p:sp>
            <p:nvSpPr>
              <p:cNvPr id="376" name="Rectangle 279"/>
              <p:cNvSpPr>
                <a:spLocks noChangeArrowheads="1"/>
              </p:cNvSpPr>
              <p:nvPr/>
            </p:nvSpPr>
            <p:spPr bwMode="auto">
              <a:xfrm>
                <a:off x="3824" y="3425"/>
                <a:ext cx="42" cy="2"/>
              </a:xfrm>
              <a:prstGeom prst="rect">
                <a:avLst/>
              </a:prstGeom>
              <a:solidFill>
                <a:srgbClr val="FFBF3F"/>
              </a:solidFill>
              <a:ln w="9525">
                <a:noFill/>
                <a:miter lim="800000"/>
                <a:headEnd/>
                <a:tailEnd/>
              </a:ln>
            </p:spPr>
            <p:txBody>
              <a:bodyPr/>
              <a:lstStyle/>
              <a:p>
                <a:endParaRPr lang="en-US"/>
              </a:p>
            </p:txBody>
          </p:sp>
          <p:sp>
            <p:nvSpPr>
              <p:cNvPr id="377" name="Rectangle 280"/>
              <p:cNvSpPr>
                <a:spLocks noChangeArrowheads="1"/>
              </p:cNvSpPr>
              <p:nvPr/>
            </p:nvSpPr>
            <p:spPr bwMode="auto">
              <a:xfrm>
                <a:off x="3824" y="3403"/>
                <a:ext cx="42" cy="3"/>
              </a:xfrm>
              <a:prstGeom prst="rect">
                <a:avLst/>
              </a:prstGeom>
              <a:solidFill>
                <a:srgbClr val="FFBF3F"/>
              </a:solidFill>
              <a:ln w="9525">
                <a:noFill/>
                <a:miter lim="800000"/>
                <a:headEnd/>
                <a:tailEnd/>
              </a:ln>
            </p:spPr>
            <p:txBody>
              <a:bodyPr/>
              <a:lstStyle/>
              <a:p>
                <a:endParaRPr lang="en-US"/>
              </a:p>
            </p:txBody>
          </p:sp>
          <p:sp>
            <p:nvSpPr>
              <p:cNvPr id="378" name="Rectangle 281"/>
              <p:cNvSpPr>
                <a:spLocks noChangeArrowheads="1"/>
              </p:cNvSpPr>
              <p:nvPr/>
            </p:nvSpPr>
            <p:spPr bwMode="auto">
              <a:xfrm>
                <a:off x="3824" y="3381"/>
                <a:ext cx="42" cy="3"/>
              </a:xfrm>
              <a:prstGeom prst="rect">
                <a:avLst/>
              </a:prstGeom>
              <a:solidFill>
                <a:srgbClr val="FFBF3F"/>
              </a:solidFill>
              <a:ln w="9525">
                <a:noFill/>
                <a:miter lim="800000"/>
                <a:headEnd/>
                <a:tailEnd/>
              </a:ln>
            </p:spPr>
            <p:txBody>
              <a:bodyPr/>
              <a:lstStyle/>
              <a:p>
                <a:endParaRPr lang="en-US"/>
              </a:p>
            </p:txBody>
          </p:sp>
          <p:sp>
            <p:nvSpPr>
              <p:cNvPr id="379" name="Freeform 282"/>
              <p:cNvSpPr>
                <a:spLocks/>
              </p:cNvSpPr>
              <p:nvPr/>
            </p:nvSpPr>
            <p:spPr bwMode="auto">
              <a:xfrm>
                <a:off x="3886" y="3392"/>
                <a:ext cx="6" cy="97"/>
              </a:xfrm>
              <a:custGeom>
                <a:avLst/>
                <a:gdLst>
                  <a:gd name="T0" fmla="*/ 3 w 17"/>
                  <a:gd name="T1" fmla="*/ 292 h 292"/>
                  <a:gd name="T2" fmla="*/ 0 w 17"/>
                  <a:gd name="T3" fmla="*/ 0 h 292"/>
                  <a:gd name="T4" fmla="*/ 3 w 17"/>
                  <a:gd name="T5" fmla="*/ 0 h 292"/>
                  <a:gd name="T6" fmla="*/ 9 w 17"/>
                  <a:gd name="T7" fmla="*/ 3 h 292"/>
                  <a:gd name="T8" fmla="*/ 14 w 17"/>
                  <a:gd name="T9" fmla="*/ 15 h 292"/>
                  <a:gd name="T10" fmla="*/ 17 w 17"/>
                  <a:gd name="T11" fmla="*/ 40 h 292"/>
                  <a:gd name="T12" fmla="*/ 17 w 17"/>
                  <a:gd name="T13" fmla="*/ 98 h 292"/>
                  <a:gd name="T14" fmla="*/ 17 w 17"/>
                  <a:gd name="T15" fmla="*/ 184 h 292"/>
                  <a:gd name="T16" fmla="*/ 17 w 17"/>
                  <a:gd name="T17" fmla="*/ 259 h 292"/>
                  <a:gd name="T18" fmla="*/ 17 w 17"/>
                  <a:gd name="T19" fmla="*/ 292 h 292"/>
                  <a:gd name="T20" fmla="*/ 3 w 17"/>
                  <a:gd name="T21" fmla="*/ 292 h 2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2"/>
                  <a:gd name="T35" fmla="*/ 17 w 17"/>
                  <a:gd name="T36" fmla="*/ 292 h 2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2">
                    <a:moveTo>
                      <a:pt x="3" y="292"/>
                    </a:moveTo>
                    <a:lnTo>
                      <a:pt x="0" y="0"/>
                    </a:lnTo>
                    <a:lnTo>
                      <a:pt x="3" y="0"/>
                    </a:lnTo>
                    <a:lnTo>
                      <a:pt x="9" y="3"/>
                    </a:lnTo>
                    <a:lnTo>
                      <a:pt x="14" y="15"/>
                    </a:lnTo>
                    <a:lnTo>
                      <a:pt x="17" y="40"/>
                    </a:lnTo>
                    <a:lnTo>
                      <a:pt x="17" y="98"/>
                    </a:lnTo>
                    <a:lnTo>
                      <a:pt x="17" y="184"/>
                    </a:lnTo>
                    <a:lnTo>
                      <a:pt x="17" y="259"/>
                    </a:lnTo>
                    <a:lnTo>
                      <a:pt x="17" y="292"/>
                    </a:lnTo>
                    <a:lnTo>
                      <a:pt x="3" y="292"/>
                    </a:lnTo>
                    <a:close/>
                  </a:path>
                </a:pathLst>
              </a:custGeom>
              <a:solidFill>
                <a:srgbClr val="66CCF9"/>
              </a:solidFill>
              <a:ln w="9525">
                <a:noFill/>
                <a:round/>
                <a:headEnd/>
                <a:tailEnd/>
              </a:ln>
            </p:spPr>
            <p:txBody>
              <a:bodyPr/>
              <a:lstStyle/>
              <a:p>
                <a:endParaRPr lang="en-US"/>
              </a:p>
            </p:txBody>
          </p:sp>
          <p:sp>
            <p:nvSpPr>
              <p:cNvPr id="380" name="Freeform 283"/>
              <p:cNvSpPr>
                <a:spLocks/>
              </p:cNvSpPr>
              <p:nvPr/>
            </p:nvSpPr>
            <p:spPr bwMode="auto">
              <a:xfrm>
                <a:off x="3601" y="2994"/>
                <a:ext cx="89" cy="11"/>
              </a:xfrm>
              <a:custGeom>
                <a:avLst/>
                <a:gdLst>
                  <a:gd name="T0" fmla="*/ 0 w 267"/>
                  <a:gd name="T1" fmla="*/ 0 h 32"/>
                  <a:gd name="T2" fmla="*/ 2 w 267"/>
                  <a:gd name="T3" fmla="*/ 0 h 32"/>
                  <a:gd name="T4" fmla="*/ 7 w 267"/>
                  <a:gd name="T5" fmla="*/ 0 h 32"/>
                  <a:gd name="T6" fmla="*/ 16 w 267"/>
                  <a:gd name="T7" fmla="*/ 0 h 32"/>
                  <a:gd name="T8" fmla="*/ 29 w 267"/>
                  <a:gd name="T9" fmla="*/ 0 h 32"/>
                  <a:gd name="T10" fmla="*/ 44 w 267"/>
                  <a:gd name="T11" fmla="*/ 0 h 32"/>
                  <a:gd name="T12" fmla="*/ 60 w 267"/>
                  <a:gd name="T13" fmla="*/ 0 h 32"/>
                  <a:gd name="T14" fmla="*/ 79 w 267"/>
                  <a:gd name="T15" fmla="*/ 0 h 32"/>
                  <a:gd name="T16" fmla="*/ 97 w 267"/>
                  <a:gd name="T17" fmla="*/ 0 h 32"/>
                  <a:gd name="T18" fmla="*/ 116 w 267"/>
                  <a:gd name="T19" fmla="*/ 0 h 32"/>
                  <a:gd name="T20" fmla="*/ 136 w 267"/>
                  <a:gd name="T21" fmla="*/ 0 h 32"/>
                  <a:gd name="T22" fmla="*/ 154 w 267"/>
                  <a:gd name="T23" fmla="*/ 0 h 32"/>
                  <a:gd name="T24" fmla="*/ 171 w 267"/>
                  <a:gd name="T25" fmla="*/ 2 h 32"/>
                  <a:gd name="T26" fmla="*/ 188 w 267"/>
                  <a:gd name="T27" fmla="*/ 2 h 32"/>
                  <a:gd name="T28" fmla="*/ 202 w 267"/>
                  <a:gd name="T29" fmla="*/ 3 h 32"/>
                  <a:gd name="T30" fmla="*/ 212 w 267"/>
                  <a:gd name="T31" fmla="*/ 4 h 32"/>
                  <a:gd name="T32" fmla="*/ 221 w 267"/>
                  <a:gd name="T33" fmla="*/ 6 h 32"/>
                  <a:gd name="T34" fmla="*/ 233 w 267"/>
                  <a:gd name="T35" fmla="*/ 7 h 32"/>
                  <a:gd name="T36" fmla="*/ 243 w 267"/>
                  <a:gd name="T37" fmla="*/ 8 h 32"/>
                  <a:gd name="T38" fmla="*/ 251 w 267"/>
                  <a:gd name="T39" fmla="*/ 11 h 32"/>
                  <a:gd name="T40" fmla="*/ 257 w 267"/>
                  <a:gd name="T41" fmla="*/ 12 h 32"/>
                  <a:gd name="T42" fmla="*/ 263 w 267"/>
                  <a:gd name="T43" fmla="*/ 13 h 32"/>
                  <a:gd name="T44" fmla="*/ 265 w 267"/>
                  <a:gd name="T45" fmla="*/ 17 h 32"/>
                  <a:gd name="T46" fmla="*/ 267 w 267"/>
                  <a:gd name="T47" fmla="*/ 20 h 32"/>
                  <a:gd name="T48" fmla="*/ 267 w 267"/>
                  <a:gd name="T49" fmla="*/ 25 h 32"/>
                  <a:gd name="T50" fmla="*/ 261 w 267"/>
                  <a:gd name="T51" fmla="*/ 29 h 32"/>
                  <a:gd name="T52" fmla="*/ 252 w 267"/>
                  <a:gd name="T53" fmla="*/ 32 h 32"/>
                  <a:gd name="T54" fmla="*/ 241 w 267"/>
                  <a:gd name="T55" fmla="*/ 32 h 32"/>
                  <a:gd name="T56" fmla="*/ 225 w 267"/>
                  <a:gd name="T57" fmla="*/ 30 h 32"/>
                  <a:gd name="T58" fmla="*/ 208 w 267"/>
                  <a:gd name="T59" fmla="*/ 29 h 32"/>
                  <a:gd name="T60" fmla="*/ 193 w 267"/>
                  <a:gd name="T61" fmla="*/ 28 h 32"/>
                  <a:gd name="T62" fmla="*/ 177 w 267"/>
                  <a:gd name="T63" fmla="*/ 25 h 32"/>
                  <a:gd name="T64" fmla="*/ 164 w 267"/>
                  <a:gd name="T65" fmla="*/ 25 h 32"/>
                  <a:gd name="T66" fmla="*/ 149 w 267"/>
                  <a:gd name="T67" fmla="*/ 25 h 32"/>
                  <a:gd name="T68" fmla="*/ 129 w 267"/>
                  <a:gd name="T69" fmla="*/ 25 h 32"/>
                  <a:gd name="T70" fmla="*/ 105 w 267"/>
                  <a:gd name="T71" fmla="*/ 24 h 32"/>
                  <a:gd name="T72" fmla="*/ 80 w 267"/>
                  <a:gd name="T73" fmla="*/ 24 h 32"/>
                  <a:gd name="T74" fmla="*/ 57 w 267"/>
                  <a:gd name="T75" fmla="*/ 24 h 32"/>
                  <a:gd name="T76" fmla="*/ 36 w 267"/>
                  <a:gd name="T77" fmla="*/ 24 h 32"/>
                  <a:gd name="T78" fmla="*/ 20 w 267"/>
                  <a:gd name="T79" fmla="*/ 24 h 32"/>
                  <a:gd name="T80" fmla="*/ 11 w 267"/>
                  <a:gd name="T81" fmla="*/ 25 h 32"/>
                  <a:gd name="T82" fmla="*/ 5 w 267"/>
                  <a:gd name="T83" fmla="*/ 22 h 32"/>
                  <a:gd name="T84" fmla="*/ 1 w 267"/>
                  <a:gd name="T85" fmla="*/ 15 h 32"/>
                  <a:gd name="T86" fmla="*/ 0 w 267"/>
                  <a:gd name="T87" fmla="*/ 4 h 32"/>
                  <a:gd name="T88" fmla="*/ 0 w 267"/>
                  <a:gd name="T89" fmla="*/ 0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
                  <a:gd name="T136" fmla="*/ 0 h 32"/>
                  <a:gd name="T137" fmla="*/ 267 w 267"/>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 h="32">
                    <a:moveTo>
                      <a:pt x="0" y="0"/>
                    </a:moveTo>
                    <a:lnTo>
                      <a:pt x="2" y="0"/>
                    </a:lnTo>
                    <a:lnTo>
                      <a:pt x="7" y="0"/>
                    </a:lnTo>
                    <a:lnTo>
                      <a:pt x="16" y="0"/>
                    </a:lnTo>
                    <a:lnTo>
                      <a:pt x="29" y="0"/>
                    </a:lnTo>
                    <a:lnTo>
                      <a:pt x="44" y="0"/>
                    </a:lnTo>
                    <a:lnTo>
                      <a:pt x="60" y="0"/>
                    </a:lnTo>
                    <a:lnTo>
                      <a:pt x="79" y="0"/>
                    </a:lnTo>
                    <a:lnTo>
                      <a:pt x="97" y="0"/>
                    </a:lnTo>
                    <a:lnTo>
                      <a:pt x="116" y="0"/>
                    </a:lnTo>
                    <a:lnTo>
                      <a:pt x="136" y="0"/>
                    </a:lnTo>
                    <a:lnTo>
                      <a:pt x="154" y="0"/>
                    </a:lnTo>
                    <a:lnTo>
                      <a:pt x="171" y="2"/>
                    </a:lnTo>
                    <a:lnTo>
                      <a:pt x="188" y="2"/>
                    </a:lnTo>
                    <a:lnTo>
                      <a:pt x="202" y="3"/>
                    </a:lnTo>
                    <a:lnTo>
                      <a:pt x="212" y="4"/>
                    </a:lnTo>
                    <a:lnTo>
                      <a:pt x="221" y="6"/>
                    </a:lnTo>
                    <a:lnTo>
                      <a:pt x="233" y="7"/>
                    </a:lnTo>
                    <a:lnTo>
                      <a:pt x="243" y="8"/>
                    </a:lnTo>
                    <a:lnTo>
                      <a:pt x="251" y="11"/>
                    </a:lnTo>
                    <a:lnTo>
                      <a:pt x="257" y="12"/>
                    </a:lnTo>
                    <a:lnTo>
                      <a:pt x="263" y="13"/>
                    </a:lnTo>
                    <a:lnTo>
                      <a:pt x="265" y="17"/>
                    </a:lnTo>
                    <a:lnTo>
                      <a:pt x="267" y="20"/>
                    </a:lnTo>
                    <a:lnTo>
                      <a:pt x="267" y="25"/>
                    </a:lnTo>
                    <a:lnTo>
                      <a:pt x="261" y="29"/>
                    </a:lnTo>
                    <a:lnTo>
                      <a:pt x="252" y="32"/>
                    </a:lnTo>
                    <a:lnTo>
                      <a:pt x="241" y="32"/>
                    </a:lnTo>
                    <a:lnTo>
                      <a:pt x="225" y="30"/>
                    </a:lnTo>
                    <a:lnTo>
                      <a:pt x="208" y="29"/>
                    </a:lnTo>
                    <a:lnTo>
                      <a:pt x="193" y="28"/>
                    </a:lnTo>
                    <a:lnTo>
                      <a:pt x="177" y="25"/>
                    </a:lnTo>
                    <a:lnTo>
                      <a:pt x="164" y="25"/>
                    </a:lnTo>
                    <a:lnTo>
                      <a:pt x="149" y="25"/>
                    </a:lnTo>
                    <a:lnTo>
                      <a:pt x="129" y="25"/>
                    </a:lnTo>
                    <a:lnTo>
                      <a:pt x="105" y="24"/>
                    </a:lnTo>
                    <a:lnTo>
                      <a:pt x="80" y="24"/>
                    </a:lnTo>
                    <a:lnTo>
                      <a:pt x="57" y="24"/>
                    </a:lnTo>
                    <a:lnTo>
                      <a:pt x="36" y="24"/>
                    </a:lnTo>
                    <a:lnTo>
                      <a:pt x="20" y="24"/>
                    </a:lnTo>
                    <a:lnTo>
                      <a:pt x="11" y="25"/>
                    </a:lnTo>
                    <a:lnTo>
                      <a:pt x="5" y="22"/>
                    </a:lnTo>
                    <a:lnTo>
                      <a:pt x="1" y="15"/>
                    </a:lnTo>
                    <a:lnTo>
                      <a:pt x="0" y="4"/>
                    </a:lnTo>
                    <a:lnTo>
                      <a:pt x="0" y="0"/>
                    </a:lnTo>
                    <a:close/>
                  </a:path>
                </a:pathLst>
              </a:custGeom>
              <a:solidFill>
                <a:srgbClr val="A5C9F4"/>
              </a:solidFill>
              <a:ln w="9525">
                <a:noFill/>
                <a:round/>
                <a:headEnd/>
                <a:tailEnd/>
              </a:ln>
            </p:spPr>
            <p:txBody>
              <a:bodyPr/>
              <a:lstStyle/>
              <a:p>
                <a:endParaRPr lang="en-US"/>
              </a:p>
            </p:txBody>
          </p:sp>
          <p:sp>
            <p:nvSpPr>
              <p:cNvPr id="381" name="Freeform 284"/>
              <p:cNvSpPr>
                <a:spLocks/>
              </p:cNvSpPr>
              <p:nvPr/>
            </p:nvSpPr>
            <p:spPr bwMode="auto">
              <a:xfrm>
                <a:off x="3569" y="3013"/>
                <a:ext cx="162" cy="35"/>
              </a:xfrm>
              <a:custGeom>
                <a:avLst/>
                <a:gdLst>
                  <a:gd name="T0" fmla="*/ 1 w 487"/>
                  <a:gd name="T1" fmla="*/ 66 h 105"/>
                  <a:gd name="T2" fmla="*/ 3 w 487"/>
                  <a:gd name="T3" fmla="*/ 96 h 105"/>
                  <a:gd name="T4" fmla="*/ 18 w 487"/>
                  <a:gd name="T5" fmla="*/ 95 h 105"/>
                  <a:gd name="T6" fmla="*/ 36 w 487"/>
                  <a:gd name="T7" fmla="*/ 86 h 105"/>
                  <a:gd name="T8" fmla="*/ 57 w 487"/>
                  <a:gd name="T9" fmla="*/ 78 h 105"/>
                  <a:gd name="T10" fmla="*/ 79 w 487"/>
                  <a:gd name="T11" fmla="*/ 73 h 105"/>
                  <a:gd name="T12" fmla="*/ 100 w 487"/>
                  <a:gd name="T13" fmla="*/ 78 h 105"/>
                  <a:gd name="T14" fmla="*/ 123 w 487"/>
                  <a:gd name="T15" fmla="*/ 86 h 105"/>
                  <a:gd name="T16" fmla="*/ 153 w 487"/>
                  <a:gd name="T17" fmla="*/ 92 h 105"/>
                  <a:gd name="T18" fmla="*/ 196 w 487"/>
                  <a:gd name="T19" fmla="*/ 97 h 105"/>
                  <a:gd name="T20" fmla="*/ 250 w 487"/>
                  <a:gd name="T21" fmla="*/ 97 h 105"/>
                  <a:gd name="T22" fmla="*/ 294 w 487"/>
                  <a:gd name="T23" fmla="*/ 91 h 105"/>
                  <a:gd name="T24" fmla="*/ 329 w 487"/>
                  <a:gd name="T25" fmla="*/ 82 h 105"/>
                  <a:gd name="T26" fmla="*/ 358 w 487"/>
                  <a:gd name="T27" fmla="*/ 75 h 105"/>
                  <a:gd name="T28" fmla="*/ 382 w 487"/>
                  <a:gd name="T29" fmla="*/ 77 h 105"/>
                  <a:gd name="T30" fmla="*/ 406 w 487"/>
                  <a:gd name="T31" fmla="*/ 84 h 105"/>
                  <a:gd name="T32" fmla="*/ 425 w 487"/>
                  <a:gd name="T33" fmla="*/ 95 h 105"/>
                  <a:gd name="T34" fmla="*/ 443 w 487"/>
                  <a:gd name="T35" fmla="*/ 104 h 105"/>
                  <a:gd name="T36" fmla="*/ 465 w 487"/>
                  <a:gd name="T37" fmla="*/ 105 h 105"/>
                  <a:gd name="T38" fmla="*/ 483 w 487"/>
                  <a:gd name="T39" fmla="*/ 87 h 105"/>
                  <a:gd name="T40" fmla="*/ 487 w 487"/>
                  <a:gd name="T41" fmla="*/ 44 h 105"/>
                  <a:gd name="T42" fmla="*/ 485 w 487"/>
                  <a:gd name="T43" fmla="*/ 1 h 105"/>
                  <a:gd name="T44" fmla="*/ 465 w 487"/>
                  <a:gd name="T45" fmla="*/ 14 h 105"/>
                  <a:gd name="T46" fmla="*/ 461 w 487"/>
                  <a:gd name="T47" fmla="*/ 55 h 105"/>
                  <a:gd name="T48" fmla="*/ 446 w 487"/>
                  <a:gd name="T49" fmla="*/ 65 h 105"/>
                  <a:gd name="T50" fmla="*/ 425 w 487"/>
                  <a:gd name="T51" fmla="*/ 66 h 105"/>
                  <a:gd name="T52" fmla="*/ 398 w 487"/>
                  <a:gd name="T53" fmla="*/ 65 h 105"/>
                  <a:gd name="T54" fmla="*/ 369 w 487"/>
                  <a:gd name="T55" fmla="*/ 64 h 105"/>
                  <a:gd name="T56" fmla="*/ 341 w 487"/>
                  <a:gd name="T57" fmla="*/ 64 h 105"/>
                  <a:gd name="T58" fmla="*/ 305 w 487"/>
                  <a:gd name="T59" fmla="*/ 67 h 105"/>
                  <a:gd name="T60" fmla="*/ 266 w 487"/>
                  <a:gd name="T61" fmla="*/ 74 h 105"/>
                  <a:gd name="T62" fmla="*/ 232 w 487"/>
                  <a:gd name="T63" fmla="*/ 78 h 105"/>
                  <a:gd name="T64" fmla="*/ 205 w 487"/>
                  <a:gd name="T65" fmla="*/ 77 h 105"/>
                  <a:gd name="T66" fmla="*/ 161 w 487"/>
                  <a:gd name="T67" fmla="*/ 73 h 105"/>
                  <a:gd name="T68" fmla="*/ 111 w 487"/>
                  <a:gd name="T69" fmla="*/ 66 h 105"/>
                  <a:gd name="T70" fmla="*/ 73 w 487"/>
                  <a:gd name="T71" fmla="*/ 62 h 105"/>
                  <a:gd name="T72" fmla="*/ 53 w 487"/>
                  <a:gd name="T73" fmla="*/ 61 h 105"/>
                  <a:gd name="T74" fmla="*/ 34 w 487"/>
                  <a:gd name="T75" fmla="*/ 47 h 105"/>
                  <a:gd name="T76" fmla="*/ 23 w 487"/>
                  <a:gd name="T77" fmla="*/ 27 h 105"/>
                  <a:gd name="T78" fmla="*/ 5 w 487"/>
                  <a:gd name="T79" fmla="*/ 36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7"/>
                  <a:gd name="T121" fmla="*/ 0 h 105"/>
                  <a:gd name="T122" fmla="*/ 487 w 487"/>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7" h="105">
                    <a:moveTo>
                      <a:pt x="1" y="49"/>
                    </a:moveTo>
                    <a:lnTo>
                      <a:pt x="1" y="66"/>
                    </a:lnTo>
                    <a:lnTo>
                      <a:pt x="0" y="83"/>
                    </a:lnTo>
                    <a:lnTo>
                      <a:pt x="3" y="96"/>
                    </a:lnTo>
                    <a:lnTo>
                      <a:pt x="12" y="97"/>
                    </a:lnTo>
                    <a:lnTo>
                      <a:pt x="18" y="95"/>
                    </a:lnTo>
                    <a:lnTo>
                      <a:pt x="27" y="91"/>
                    </a:lnTo>
                    <a:lnTo>
                      <a:pt x="36" y="86"/>
                    </a:lnTo>
                    <a:lnTo>
                      <a:pt x="47" y="82"/>
                    </a:lnTo>
                    <a:lnTo>
                      <a:pt x="57" y="78"/>
                    </a:lnTo>
                    <a:lnTo>
                      <a:pt x="67" y="75"/>
                    </a:lnTo>
                    <a:lnTo>
                      <a:pt x="79" y="73"/>
                    </a:lnTo>
                    <a:lnTo>
                      <a:pt x="89" y="74"/>
                    </a:lnTo>
                    <a:lnTo>
                      <a:pt x="100" y="78"/>
                    </a:lnTo>
                    <a:lnTo>
                      <a:pt x="111" y="82"/>
                    </a:lnTo>
                    <a:lnTo>
                      <a:pt x="123" y="86"/>
                    </a:lnTo>
                    <a:lnTo>
                      <a:pt x="137" y="90"/>
                    </a:lnTo>
                    <a:lnTo>
                      <a:pt x="153" y="92"/>
                    </a:lnTo>
                    <a:lnTo>
                      <a:pt x="172" y="95"/>
                    </a:lnTo>
                    <a:lnTo>
                      <a:pt x="196" y="97"/>
                    </a:lnTo>
                    <a:lnTo>
                      <a:pt x="223" y="97"/>
                    </a:lnTo>
                    <a:lnTo>
                      <a:pt x="250" y="97"/>
                    </a:lnTo>
                    <a:lnTo>
                      <a:pt x="273" y="95"/>
                    </a:lnTo>
                    <a:lnTo>
                      <a:pt x="294" y="91"/>
                    </a:lnTo>
                    <a:lnTo>
                      <a:pt x="312" y="87"/>
                    </a:lnTo>
                    <a:lnTo>
                      <a:pt x="329" y="82"/>
                    </a:lnTo>
                    <a:lnTo>
                      <a:pt x="345" y="78"/>
                    </a:lnTo>
                    <a:lnTo>
                      <a:pt x="358" y="75"/>
                    </a:lnTo>
                    <a:lnTo>
                      <a:pt x="371" y="74"/>
                    </a:lnTo>
                    <a:lnTo>
                      <a:pt x="382" y="77"/>
                    </a:lnTo>
                    <a:lnTo>
                      <a:pt x="394" y="80"/>
                    </a:lnTo>
                    <a:lnTo>
                      <a:pt x="406" y="84"/>
                    </a:lnTo>
                    <a:lnTo>
                      <a:pt x="416" y="90"/>
                    </a:lnTo>
                    <a:lnTo>
                      <a:pt x="425" y="95"/>
                    </a:lnTo>
                    <a:lnTo>
                      <a:pt x="435" y="100"/>
                    </a:lnTo>
                    <a:lnTo>
                      <a:pt x="443" y="104"/>
                    </a:lnTo>
                    <a:lnTo>
                      <a:pt x="451" y="105"/>
                    </a:lnTo>
                    <a:lnTo>
                      <a:pt x="465" y="105"/>
                    </a:lnTo>
                    <a:lnTo>
                      <a:pt x="477" y="99"/>
                    </a:lnTo>
                    <a:lnTo>
                      <a:pt x="483" y="87"/>
                    </a:lnTo>
                    <a:lnTo>
                      <a:pt x="486" y="69"/>
                    </a:lnTo>
                    <a:lnTo>
                      <a:pt x="487" y="44"/>
                    </a:lnTo>
                    <a:lnTo>
                      <a:pt x="487" y="18"/>
                    </a:lnTo>
                    <a:lnTo>
                      <a:pt x="485" y="1"/>
                    </a:lnTo>
                    <a:lnTo>
                      <a:pt x="474" y="0"/>
                    </a:lnTo>
                    <a:lnTo>
                      <a:pt x="465" y="14"/>
                    </a:lnTo>
                    <a:lnTo>
                      <a:pt x="463" y="35"/>
                    </a:lnTo>
                    <a:lnTo>
                      <a:pt x="461" y="55"/>
                    </a:lnTo>
                    <a:lnTo>
                      <a:pt x="454" y="64"/>
                    </a:lnTo>
                    <a:lnTo>
                      <a:pt x="446" y="65"/>
                    </a:lnTo>
                    <a:lnTo>
                      <a:pt x="437" y="66"/>
                    </a:lnTo>
                    <a:lnTo>
                      <a:pt x="425" y="66"/>
                    </a:lnTo>
                    <a:lnTo>
                      <a:pt x="412" y="65"/>
                    </a:lnTo>
                    <a:lnTo>
                      <a:pt x="398" y="65"/>
                    </a:lnTo>
                    <a:lnTo>
                      <a:pt x="384" y="65"/>
                    </a:lnTo>
                    <a:lnTo>
                      <a:pt x="369" y="64"/>
                    </a:lnTo>
                    <a:lnTo>
                      <a:pt x="356" y="64"/>
                    </a:lnTo>
                    <a:lnTo>
                      <a:pt x="341" y="64"/>
                    </a:lnTo>
                    <a:lnTo>
                      <a:pt x="324" y="66"/>
                    </a:lnTo>
                    <a:lnTo>
                      <a:pt x="305" y="67"/>
                    </a:lnTo>
                    <a:lnTo>
                      <a:pt x="285" y="70"/>
                    </a:lnTo>
                    <a:lnTo>
                      <a:pt x="266" y="74"/>
                    </a:lnTo>
                    <a:lnTo>
                      <a:pt x="249" y="75"/>
                    </a:lnTo>
                    <a:lnTo>
                      <a:pt x="232" y="78"/>
                    </a:lnTo>
                    <a:lnTo>
                      <a:pt x="219" y="78"/>
                    </a:lnTo>
                    <a:lnTo>
                      <a:pt x="205" y="77"/>
                    </a:lnTo>
                    <a:lnTo>
                      <a:pt x="184" y="75"/>
                    </a:lnTo>
                    <a:lnTo>
                      <a:pt x="161" y="73"/>
                    </a:lnTo>
                    <a:lnTo>
                      <a:pt x="136" y="70"/>
                    </a:lnTo>
                    <a:lnTo>
                      <a:pt x="111" y="66"/>
                    </a:lnTo>
                    <a:lnTo>
                      <a:pt x="89" y="64"/>
                    </a:lnTo>
                    <a:lnTo>
                      <a:pt x="73" y="62"/>
                    </a:lnTo>
                    <a:lnTo>
                      <a:pt x="63" y="62"/>
                    </a:lnTo>
                    <a:lnTo>
                      <a:pt x="53" y="61"/>
                    </a:lnTo>
                    <a:lnTo>
                      <a:pt x="43" y="56"/>
                    </a:lnTo>
                    <a:lnTo>
                      <a:pt x="34" y="47"/>
                    </a:lnTo>
                    <a:lnTo>
                      <a:pt x="28" y="35"/>
                    </a:lnTo>
                    <a:lnTo>
                      <a:pt x="23" y="27"/>
                    </a:lnTo>
                    <a:lnTo>
                      <a:pt x="14" y="29"/>
                    </a:lnTo>
                    <a:lnTo>
                      <a:pt x="5" y="36"/>
                    </a:lnTo>
                    <a:lnTo>
                      <a:pt x="1" y="49"/>
                    </a:lnTo>
                    <a:close/>
                  </a:path>
                </a:pathLst>
              </a:custGeom>
              <a:solidFill>
                <a:srgbClr val="7A847A"/>
              </a:solidFill>
              <a:ln w="9525">
                <a:noFill/>
                <a:round/>
                <a:headEnd/>
                <a:tailEnd/>
              </a:ln>
            </p:spPr>
            <p:txBody>
              <a:bodyPr/>
              <a:lstStyle/>
              <a:p>
                <a:endParaRPr lang="en-US"/>
              </a:p>
            </p:txBody>
          </p:sp>
          <p:sp>
            <p:nvSpPr>
              <p:cNvPr id="382" name="Freeform 285"/>
              <p:cNvSpPr>
                <a:spLocks/>
              </p:cNvSpPr>
              <p:nvPr/>
            </p:nvSpPr>
            <p:spPr bwMode="auto">
              <a:xfrm>
                <a:off x="3562" y="3121"/>
                <a:ext cx="23" cy="13"/>
              </a:xfrm>
              <a:custGeom>
                <a:avLst/>
                <a:gdLst>
                  <a:gd name="T0" fmla="*/ 34 w 71"/>
                  <a:gd name="T1" fmla="*/ 0 h 38"/>
                  <a:gd name="T2" fmla="*/ 52 w 71"/>
                  <a:gd name="T3" fmla="*/ 0 h 38"/>
                  <a:gd name="T4" fmla="*/ 62 w 71"/>
                  <a:gd name="T5" fmla="*/ 3 h 38"/>
                  <a:gd name="T6" fmla="*/ 69 w 71"/>
                  <a:gd name="T7" fmla="*/ 11 h 38"/>
                  <a:gd name="T8" fmla="*/ 71 w 71"/>
                  <a:gd name="T9" fmla="*/ 22 h 38"/>
                  <a:gd name="T10" fmla="*/ 69 w 71"/>
                  <a:gd name="T11" fmla="*/ 29 h 38"/>
                  <a:gd name="T12" fmla="*/ 61 w 71"/>
                  <a:gd name="T13" fmla="*/ 34 h 38"/>
                  <a:gd name="T14" fmla="*/ 49 w 71"/>
                  <a:gd name="T15" fmla="*/ 37 h 38"/>
                  <a:gd name="T16" fmla="*/ 36 w 71"/>
                  <a:gd name="T17" fmla="*/ 38 h 38"/>
                  <a:gd name="T18" fmla="*/ 23 w 71"/>
                  <a:gd name="T19" fmla="*/ 38 h 38"/>
                  <a:gd name="T20" fmla="*/ 12 w 71"/>
                  <a:gd name="T21" fmla="*/ 38 h 38"/>
                  <a:gd name="T22" fmla="*/ 3 w 71"/>
                  <a:gd name="T23" fmla="*/ 37 h 38"/>
                  <a:gd name="T24" fmla="*/ 0 w 71"/>
                  <a:gd name="T25" fmla="*/ 37 h 38"/>
                  <a:gd name="T26" fmla="*/ 0 w 71"/>
                  <a:gd name="T27" fmla="*/ 31 h 38"/>
                  <a:gd name="T28" fmla="*/ 4 w 71"/>
                  <a:gd name="T29" fmla="*/ 20 h 38"/>
                  <a:gd name="T30" fmla="*/ 14 w 71"/>
                  <a:gd name="T31" fmla="*/ 7 h 38"/>
                  <a:gd name="T32" fmla="*/ 34 w 71"/>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8"/>
                  <a:gd name="T53" fmla="*/ 71 w 71"/>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8">
                    <a:moveTo>
                      <a:pt x="34" y="0"/>
                    </a:moveTo>
                    <a:lnTo>
                      <a:pt x="52" y="0"/>
                    </a:lnTo>
                    <a:lnTo>
                      <a:pt x="62" y="3"/>
                    </a:lnTo>
                    <a:lnTo>
                      <a:pt x="69" y="11"/>
                    </a:lnTo>
                    <a:lnTo>
                      <a:pt x="71" y="22"/>
                    </a:lnTo>
                    <a:lnTo>
                      <a:pt x="69" y="29"/>
                    </a:lnTo>
                    <a:lnTo>
                      <a:pt x="61" y="34"/>
                    </a:lnTo>
                    <a:lnTo>
                      <a:pt x="49" y="37"/>
                    </a:lnTo>
                    <a:lnTo>
                      <a:pt x="36" y="38"/>
                    </a:lnTo>
                    <a:lnTo>
                      <a:pt x="23" y="38"/>
                    </a:lnTo>
                    <a:lnTo>
                      <a:pt x="12" y="38"/>
                    </a:lnTo>
                    <a:lnTo>
                      <a:pt x="3" y="37"/>
                    </a:lnTo>
                    <a:lnTo>
                      <a:pt x="0" y="37"/>
                    </a:lnTo>
                    <a:lnTo>
                      <a:pt x="0" y="31"/>
                    </a:lnTo>
                    <a:lnTo>
                      <a:pt x="4" y="20"/>
                    </a:lnTo>
                    <a:lnTo>
                      <a:pt x="14" y="7"/>
                    </a:lnTo>
                    <a:lnTo>
                      <a:pt x="34" y="0"/>
                    </a:lnTo>
                    <a:close/>
                  </a:path>
                </a:pathLst>
              </a:custGeom>
              <a:solidFill>
                <a:srgbClr val="7A847A"/>
              </a:solidFill>
              <a:ln w="9525">
                <a:noFill/>
                <a:round/>
                <a:headEnd/>
                <a:tailEnd/>
              </a:ln>
            </p:spPr>
            <p:txBody>
              <a:bodyPr/>
              <a:lstStyle/>
              <a:p>
                <a:endParaRPr lang="en-US"/>
              </a:p>
            </p:txBody>
          </p:sp>
          <p:sp>
            <p:nvSpPr>
              <p:cNvPr id="383" name="Freeform 286"/>
              <p:cNvSpPr>
                <a:spLocks/>
              </p:cNvSpPr>
              <p:nvPr/>
            </p:nvSpPr>
            <p:spPr bwMode="auto">
              <a:xfrm>
                <a:off x="3575" y="3147"/>
                <a:ext cx="19" cy="14"/>
              </a:xfrm>
              <a:custGeom>
                <a:avLst/>
                <a:gdLst>
                  <a:gd name="T0" fmla="*/ 22 w 55"/>
                  <a:gd name="T1" fmla="*/ 0 h 42"/>
                  <a:gd name="T2" fmla="*/ 11 w 55"/>
                  <a:gd name="T3" fmla="*/ 4 h 42"/>
                  <a:gd name="T4" fmla="*/ 3 w 55"/>
                  <a:gd name="T5" fmla="*/ 11 h 42"/>
                  <a:gd name="T6" fmla="*/ 0 w 55"/>
                  <a:gd name="T7" fmla="*/ 20 h 42"/>
                  <a:gd name="T8" fmla="*/ 2 w 55"/>
                  <a:gd name="T9" fmla="*/ 28 h 42"/>
                  <a:gd name="T10" fmla="*/ 7 w 55"/>
                  <a:gd name="T11" fmla="*/ 34 h 42"/>
                  <a:gd name="T12" fmla="*/ 15 w 55"/>
                  <a:gd name="T13" fmla="*/ 39 h 42"/>
                  <a:gd name="T14" fmla="*/ 24 w 55"/>
                  <a:gd name="T15" fmla="*/ 42 h 42"/>
                  <a:gd name="T16" fmla="*/ 35 w 55"/>
                  <a:gd name="T17" fmla="*/ 40 h 42"/>
                  <a:gd name="T18" fmla="*/ 44 w 55"/>
                  <a:gd name="T19" fmla="*/ 35 h 42"/>
                  <a:gd name="T20" fmla="*/ 51 w 55"/>
                  <a:gd name="T21" fmla="*/ 29 h 42"/>
                  <a:gd name="T22" fmla="*/ 55 w 55"/>
                  <a:gd name="T23" fmla="*/ 21 h 42"/>
                  <a:gd name="T24" fmla="*/ 55 w 55"/>
                  <a:gd name="T25" fmla="*/ 13 h 42"/>
                  <a:gd name="T26" fmla="*/ 52 w 55"/>
                  <a:gd name="T27" fmla="*/ 7 h 42"/>
                  <a:gd name="T28" fmla="*/ 46 w 55"/>
                  <a:gd name="T29" fmla="*/ 2 h 42"/>
                  <a:gd name="T30" fmla="*/ 37 w 55"/>
                  <a:gd name="T31" fmla="*/ 0 h 42"/>
                  <a:gd name="T32" fmla="*/ 22 w 55"/>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42"/>
                  <a:gd name="T53" fmla="*/ 55 w 55"/>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42">
                    <a:moveTo>
                      <a:pt x="22" y="0"/>
                    </a:moveTo>
                    <a:lnTo>
                      <a:pt x="11" y="4"/>
                    </a:lnTo>
                    <a:lnTo>
                      <a:pt x="3" y="11"/>
                    </a:lnTo>
                    <a:lnTo>
                      <a:pt x="0" y="20"/>
                    </a:lnTo>
                    <a:lnTo>
                      <a:pt x="2" y="28"/>
                    </a:lnTo>
                    <a:lnTo>
                      <a:pt x="7" y="34"/>
                    </a:lnTo>
                    <a:lnTo>
                      <a:pt x="15" y="39"/>
                    </a:lnTo>
                    <a:lnTo>
                      <a:pt x="24" y="42"/>
                    </a:lnTo>
                    <a:lnTo>
                      <a:pt x="35" y="40"/>
                    </a:lnTo>
                    <a:lnTo>
                      <a:pt x="44" y="35"/>
                    </a:lnTo>
                    <a:lnTo>
                      <a:pt x="51" y="29"/>
                    </a:lnTo>
                    <a:lnTo>
                      <a:pt x="55" y="21"/>
                    </a:lnTo>
                    <a:lnTo>
                      <a:pt x="55" y="13"/>
                    </a:lnTo>
                    <a:lnTo>
                      <a:pt x="52" y="7"/>
                    </a:lnTo>
                    <a:lnTo>
                      <a:pt x="46" y="2"/>
                    </a:lnTo>
                    <a:lnTo>
                      <a:pt x="37" y="0"/>
                    </a:lnTo>
                    <a:lnTo>
                      <a:pt x="22" y="0"/>
                    </a:lnTo>
                    <a:close/>
                  </a:path>
                </a:pathLst>
              </a:custGeom>
              <a:solidFill>
                <a:srgbClr val="7070FF"/>
              </a:solidFill>
              <a:ln w="9525">
                <a:noFill/>
                <a:round/>
                <a:headEnd/>
                <a:tailEnd/>
              </a:ln>
            </p:spPr>
            <p:txBody>
              <a:bodyPr/>
              <a:lstStyle/>
              <a:p>
                <a:endParaRPr lang="en-US"/>
              </a:p>
            </p:txBody>
          </p:sp>
          <p:sp>
            <p:nvSpPr>
              <p:cNvPr id="384" name="Freeform 287"/>
              <p:cNvSpPr>
                <a:spLocks/>
              </p:cNvSpPr>
              <p:nvPr/>
            </p:nvSpPr>
            <p:spPr bwMode="auto">
              <a:xfrm>
                <a:off x="3550" y="3147"/>
                <a:ext cx="17" cy="14"/>
              </a:xfrm>
              <a:custGeom>
                <a:avLst/>
                <a:gdLst>
                  <a:gd name="T0" fmla="*/ 22 w 53"/>
                  <a:gd name="T1" fmla="*/ 0 h 42"/>
                  <a:gd name="T2" fmla="*/ 10 w 53"/>
                  <a:gd name="T3" fmla="*/ 4 h 42"/>
                  <a:gd name="T4" fmla="*/ 2 w 53"/>
                  <a:gd name="T5" fmla="*/ 11 h 42"/>
                  <a:gd name="T6" fmla="*/ 0 w 53"/>
                  <a:gd name="T7" fmla="*/ 20 h 42"/>
                  <a:gd name="T8" fmla="*/ 1 w 53"/>
                  <a:gd name="T9" fmla="*/ 28 h 42"/>
                  <a:gd name="T10" fmla="*/ 5 w 53"/>
                  <a:gd name="T11" fmla="*/ 34 h 42"/>
                  <a:gd name="T12" fmla="*/ 13 w 53"/>
                  <a:gd name="T13" fmla="*/ 39 h 42"/>
                  <a:gd name="T14" fmla="*/ 22 w 53"/>
                  <a:gd name="T15" fmla="*/ 42 h 42"/>
                  <a:gd name="T16" fmla="*/ 33 w 53"/>
                  <a:gd name="T17" fmla="*/ 40 h 42"/>
                  <a:gd name="T18" fmla="*/ 42 w 53"/>
                  <a:gd name="T19" fmla="*/ 35 h 42"/>
                  <a:gd name="T20" fmla="*/ 49 w 53"/>
                  <a:gd name="T21" fmla="*/ 29 h 42"/>
                  <a:gd name="T22" fmla="*/ 53 w 53"/>
                  <a:gd name="T23" fmla="*/ 21 h 42"/>
                  <a:gd name="T24" fmla="*/ 53 w 53"/>
                  <a:gd name="T25" fmla="*/ 13 h 42"/>
                  <a:gd name="T26" fmla="*/ 50 w 53"/>
                  <a:gd name="T27" fmla="*/ 7 h 42"/>
                  <a:gd name="T28" fmla="*/ 45 w 53"/>
                  <a:gd name="T29" fmla="*/ 2 h 42"/>
                  <a:gd name="T30" fmla="*/ 35 w 53"/>
                  <a:gd name="T31" fmla="*/ 0 h 42"/>
                  <a:gd name="T32" fmla="*/ 22 w 53"/>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2"/>
                  <a:gd name="T53" fmla="*/ 53 w 5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2">
                    <a:moveTo>
                      <a:pt x="22" y="0"/>
                    </a:moveTo>
                    <a:lnTo>
                      <a:pt x="10" y="4"/>
                    </a:lnTo>
                    <a:lnTo>
                      <a:pt x="2" y="11"/>
                    </a:lnTo>
                    <a:lnTo>
                      <a:pt x="0" y="20"/>
                    </a:lnTo>
                    <a:lnTo>
                      <a:pt x="1" y="28"/>
                    </a:lnTo>
                    <a:lnTo>
                      <a:pt x="5" y="34"/>
                    </a:lnTo>
                    <a:lnTo>
                      <a:pt x="13" y="39"/>
                    </a:lnTo>
                    <a:lnTo>
                      <a:pt x="22" y="42"/>
                    </a:lnTo>
                    <a:lnTo>
                      <a:pt x="33" y="40"/>
                    </a:lnTo>
                    <a:lnTo>
                      <a:pt x="42" y="35"/>
                    </a:lnTo>
                    <a:lnTo>
                      <a:pt x="49" y="29"/>
                    </a:lnTo>
                    <a:lnTo>
                      <a:pt x="53" y="21"/>
                    </a:lnTo>
                    <a:lnTo>
                      <a:pt x="53" y="13"/>
                    </a:lnTo>
                    <a:lnTo>
                      <a:pt x="50" y="7"/>
                    </a:lnTo>
                    <a:lnTo>
                      <a:pt x="45" y="2"/>
                    </a:lnTo>
                    <a:lnTo>
                      <a:pt x="35" y="0"/>
                    </a:lnTo>
                    <a:lnTo>
                      <a:pt x="22" y="0"/>
                    </a:lnTo>
                    <a:close/>
                  </a:path>
                </a:pathLst>
              </a:custGeom>
              <a:solidFill>
                <a:srgbClr val="A5C9F4"/>
              </a:solidFill>
              <a:ln w="9525">
                <a:noFill/>
                <a:round/>
                <a:headEnd/>
                <a:tailEnd/>
              </a:ln>
            </p:spPr>
            <p:txBody>
              <a:bodyPr/>
              <a:lstStyle/>
              <a:p>
                <a:endParaRPr lang="en-US"/>
              </a:p>
            </p:txBody>
          </p:sp>
          <p:sp>
            <p:nvSpPr>
              <p:cNvPr id="385" name="Freeform 288"/>
              <p:cNvSpPr>
                <a:spLocks/>
              </p:cNvSpPr>
              <p:nvPr/>
            </p:nvSpPr>
            <p:spPr bwMode="auto">
              <a:xfrm>
                <a:off x="3655" y="3130"/>
                <a:ext cx="10" cy="80"/>
              </a:xfrm>
              <a:custGeom>
                <a:avLst/>
                <a:gdLst>
                  <a:gd name="T0" fmla="*/ 10 w 31"/>
                  <a:gd name="T1" fmla="*/ 0 h 239"/>
                  <a:gd name="T2" fmla="*/ 2 w 31"/>
                  <a:gd name="T3" fmla="*/ 38 h 239"/>
                  <a:gd name="T4" fmla="*/ 0 w 31"/>
                  <a:gd name="T5" fmla="*/ 117 h 239"/>
                  <a:gd name="T6" fmla="*/ 2 w 31"/>
                  <a:gd name="T7" fmla="*/ 197 h 239"/>
                  <a:gd name="T8" fmla="*/ 13 w 31"/>
                  <a:gd name="T9" fmla="*/ 239 h 239"/>
                  <a:gd name="T10" fmla="*/ 25 w 31"/>
                  <a:gd name="T11" fmla="*/ 231 h 239"/>
                  <a:gd name="T12" fmla="*/ 30 w 31"/>
                  <a:gd name="T13" fmla="*/ 197 h 239"/>
                  <a:gd name="T14" fmla="*/ 31 w 31"/>
                  <a:gd name="T15" fmla="*/ 151 h 239"/>
                  <a:gd name="T16" fmla="*/ 30 w 31"/>
                  <a:gd name="T17" fmla="*/ 107 h 239"/>
                  <a:gd name="T18" fmla="*/ 26 w 31"/>
                  <a:gd name="T19" fmla="*/ 67 h 239"/>
                  <a:gd name="T20" fmla="*/ 21 w 31"/>
                  <a:gd name="T21" fmla="*/ 32 h 239"/>
                  <a:gd name="T22" fmla="*/ 15 w 31"/>
                  <a:gd name="T23" fmla="*/ 7 h 239"/>
                  <a:gd name="T24" fmla="*/ 10 w 31"/>
                  <a:gd name="T25" fmla="*/ 0 h 2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39"/>
                  <a:gd name="T41" fmla="*/ 31 w 31"/>
                  <a:gd name="T42" fmla="*/ 239 h 2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39">
                    <a:moveTo>
                      <a:pt x="10" y="0"/>
                    </a:moveTo>
                    <a:lnTo>
                      <a:pt x="2" y="38"/>
                    </a:lnTo>
                    <a:lnTo>
                      <a:pt x="0" y="117"/>
                    </a:lnTo>
                    <a:lnTo>
                      <a:pt x="2" y="197"/>
                    </a:lnTo>
                    <a:lnTo>
                      <a:pt x="13" y="239"/>
                    </a:lnTo>
                    <a:lnTo>
                      <a:pt x="25" y="231"/>
                    </a:lnTo>
                    <a:lnTo>
                      <a:pt x="30" y="197"/>
                    </a:lnTo>
                    <a:lnTo>
                      <a:pt x="31" y="151"/>
                    </a:lnTo>
                    <a:lnTo>
                      <a:pt x="30" y="107"/>
                    </a:lnTo>
                    <a:lnTo>
                      <a:pt x="26" y="67"/>
                    </a:lnTo>
                    <a:lnTo>
                      <a:pt x="21" y="32"/>
                    </a:lnTo>
                    <a:lnTo>
                      <a:pt x="15" y="7"/>
                    </a:lnTo>
                    <a:lnTo>
                      <a:pt x="10" y="0"/>
                    </a:lnTo>
                    <a:close/>
                  </a:path>
                </a:pathLst>
              </a:custGeom>
              <a:solidFill>
                <a:srgbClr val="FFD866"/>
              </a:solidFill>
              <a:ln w="9525">
                <a:noFill/>
                <a:round/>
                <a:headEnd/>
                <a:tailEnd/>
              </a:ln>
            </p:spPr>
            <p:txBody>
              <a:bodyPr/>
              <a:lstStyle/>
              <a:p>
                <a:endParaRPr lang="en-US"/>
              </a:p>
            </p:txBody>
          </p:sp>
          <p:sp>
            <p:nvSpPr>
              <p:cNvPr id="386" name="Freeform 289"/>
              <p:cNvSpPr>
                <a:spLocks/>
              </p:cNvSpPr>
              <p:nvPr/>
            </p:nvSpPr>
            <p:spPr bwMode="auto">
              <a:xfrm>
                <a:off x="3663" y="3285"/>
                <a:ext cx="6" cy="100"/>
              </a:xfrm>
              <a:custGeom>
                <a:avLst/>
                <a:gdLst>
                  <a:gd name="T0" fmla="*/ 4 w 20"/>
                  <a:gd name="T1" fmla="*/ 0 h 301"/>
                  <a:gd name="T2" fmla="*/ 0 w 20"/>
                  <a:gd name="T3" fmla="*/ 51 h 301"/>
                  <a:gd name="T4" fmla="*/ 0 w 20"/>
                  <a:gd name="T5" fmla="*/ 145 h 301"/>
                  <a:gd name="T6" fmla="*/ 4 w 20"/>
                  <a:gd name="T7" fmla="*/ 243 h 301"/>
                  <a:gd name="T8" fmla="*/ 12 w 20"/>
                  <a:gd name="T9" fmla="*/ 298 h 301"/>
                  <a:gd name="T10" fmla="*/ 18 w 20"/>
                  <a:gd name="T11" fmla="*/ 301 h 301"/>
                  <a:gd name="T12" fmla="*/ 20 w 20"/>
                  <a:gd name="T13" fmla="*/ 271 h 301"/>
                  <a:gd name="T14" fmla="*/ 18 w 20"/>
                  <a:gd name="T15" fmla="*/ 226 h 301"/>
                  <a:gd name="T16" fmla="*/ 18 w 20"/>
                  <a:gd name="T17" fmla="*/ 182 h 301"/>
                  <a:gd name="T18" fmla="*/ 18 w 20"/>
                  <a:gd name="T19" fmla="*/ 129 h 301"/>
                  <a:gd name="T20" fmla="*/ 16 w 20"/>
                  <a:gd name="T21" fmla="*/ 64 h 301"/>
                  <a:gd name="T22" fmla="*/ 11 w 20"/>
                  <a:gd name="T23" fmla="*/ 13 h 301"/>
                  <a:gd name="T24" fmla="*/ 4 w 20"/>
                  <a:gd name="T25" fmla="*/ 0 h 3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01"/>
                  <a:gd name="T41" fmla="*/ 20 w 20"/>
                  <a:gd name="T42" fmla="*/ 301 h 3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01">
                    <a:moveTo>
                      <a:pt x="4" y="0"/>
                    </a:moveTo>
                    <a:lnTo>
                      <a:pt x="0" y="51"/>
                    </a:lnTo>
                    <a:lnTo>
                      <a:pt x="0" y="145"/>
                    </a:lnTo>
                    <a:lnTo>
                      <a:pt x="4" y="243"/>
                    </a:lnTo>
                    <a:lnTo>
                      <a:pt x="12" y="298"/>
                    </a:lnTo>
                    <a:lnTo>
                      <a:pt x="18" y="301"/>
                    </a:lnTo>
                    <a:lnTo>
                      <a:pt x="20" y="271"/>
                    </a:lnTo>
                    <a:lnTo>
                      <a:pt x="18" y="226"/>
                    </a:lnTo>
                    <a:lnTo>
                      <a:pt x="18" y="182"/>
                    </a:lnTo>
                    <a:lnTo>
                      <a:pt x="18" y="129"/>
                    </a:lnTo>
                    <a:lnTo>
                      <a:pt x="16" y="64"/>
                    </a:lnTo>
                    <a:lnTo>
                      <a:pt x="11" y="13"/>
                    </a:lnTo>
                    <a:lnTo>
                      <a:pt x="4" y="0"/>
                    </a:lnTo>
                    <a:close/>
                  </a:path>
                </a:pathLst>
              </a:custGeom>
              <a:solidFill>
                <a:srgbClr val="FFD866"/>
              </a:solidFill>
              <a:ln w="9525">
                <a:noFill/>
                <a:round/>
                <a:headEnd/>
                <a:tailEnd/>
              </a:ln>
            </p:spPr>
            <p:txBody>
              <a:bodyPr/>
              <a:lstStyle/>
              <a:p>
                <a:endParaRPr lang="en-US"/>
              </a:p>
            </p:txBody>
          </p:sp>
          <p:sp>
            <p:nvSpPr>
              <p:cNvPr id="387" name="Freeform 290"/>
              <p:cNvSpPr>
                <a:spLocks/>
              </p:cNvSpPr>
              <p:nvPr/>
            </p:nvSpPr>
            <p:spPr bwMode="auto">
              <a:xfrm>
                <a:off x="3640" y="3217"/>
                <a:ext cx="7" cy="43"/>
              </a:xfrm>
              <a:custGeom>
                <a:avLst/>
                <a:gdLst>
                  <a:gd name="T0" fmla="*/ 9 w 19"/>
                  <a:gd name="T1" fmla="*/ 0 h 128"/>
                  <a:gd name="T2" fmla="*/ 6 w 19"/>
                  <a:gd name="T3" fmla="*/ 16 h 128"/>
                  <a:gd name="T4" fmla="*/ 2 w 19"/>
                  <a:gd name="T5" fmla="*/ 51 h 128"/>
                  <a:gd name="T6" fmla="*/ 0 w 19"/>
                  <a:gd name="T7" fmla="*/ 91 h 128"/>
                  <a:gd name="T8" fmla="*/ 2 w 19"/>
                  <a:gd name="T9" fmla="*/ 119 h 128"/>
                  <a:gd name="T10" fmla="*/ 10 w 19"/>
                  <a:gd name="T11" fmla="*/ 128 h 128"/>
                  <a:gd name="T12" fmla="*/ 17 w 19"/>
                  <a:gd name="T13" fmla="*/ 121 h 128"/>
                  <a:gd name="T14" fmla="*/ 19 w 19"/>
                  <a:gd name="T15" fmla="*/ 100 h 128"/>
                  <a:gd name="T16" fmla="*/ 19 w 19"/>
                  <a:gd name="T17" fmla="*/ 71 h 128"/>
                  <a:gd name="T18" fmla="*/ 17 w 19"/>
                  <a:gd name="T19" fmla="*/ 42 h 128"/>
                  <a:gd name="T20" fmla="*/ 13 w 19"/>
                  <a:gd name="T21" fmla="*/ 20 h 128"/>
                  <a:gd name="T22" fmla="*/ 10 w 19"/>
                  <a:gd name="T23" fmla="*/ 5 h 128"/>
                  <a:gd name="T24" fmla="*/ 9 w 19"/>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8"/>
                  <a:gd name="T41" fmla="*/ 19 w 19"/>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8">
                    <a:moveTo>
                      <a:pt x="9" y="0"/>
                    </a:moveTo>
                    <a:lnTo>
                      <a:pt x="6" y="16"/>
                    </a:lnTo>
                    <a:lnTo>
                      <a:pt x="2" y="51"/>
                    </a:lnTo>
                    <a:lnTo>
                      <a:pt x="0" y="91"/>
                    </a:lnTo>
                    <a:lnTo>
                      <a:pt x="2" y="119"/>
                    </a:lnTo>
                    <a:lnTo>
                      <a:pt x="10" y="128"/>
                    </a:lnTo>
                    <a:lnTo>
                      <a:pt x="17" y="121"/>
                    </a:lnTo>
                    <a:lnTo>
                      <a:pt x="19" y="100"/>
                    </a:lnTo>
                    <a:lnTo>
                      <a:pt x="19" y="71"/>
                    </a:lnTo>
                    <a:lnTo>
                      <a:pt x="17" y="42"/>
                    </a:lnTo>
                    <a:lnTo>
                      <a:pt x="13" y="20"/>
                    </a:lnTo>
                    <a:lnTo>
                      <a:pt x="10" y="5"/>
                    </a:lnTo>
                    <a:lnTo>
                      <a:pt x="9" y="0"/>
                    </a:lnTo>
                    <a:close/>
                  </a:path>
                </a:pathLst>
              </a:custGeom>
              <a:solidFill>
                <a:srgbClr val="FFD866"/>
              </a:solidFill>
              <a:ln w="9525">
                <a:noFill/>
                <a:round/>
                <a:headEnd/>
                <a:tailEnd/>
              </a:ln>
            </p:spPr>
            <p:txBody>
              <a:bodyPr/>
              <a:lstStyle/>
              <a:p>
                <a:endParaRPr lang="en-US"/>
              </a:p>
            </p:txBody>
          </p:sp>
          <p:sp>
            <p:nvSpPr>
              <p:cNvPr id="388" name="Freeform 291"/>
              <p:cNvSpPr>
                <a:spLocks/>
              </p:cNvSpPr>
              <p:nvPr/>
            </p:nvSpPr>
            <p:spPr bwMode="auto">
              <a:xfrm>
                <a:off x="3481" y="3036"/>
                <a:ext cx="14" cy="10"/>
              </a:xfrm>
              <a:custGeom>
                <a:avLst/>
                <a:gdLst>
                  <a:gd name="T0" fmla="*/ 41 w 41"/>
                  <a:gd name="T1" fmla="*/ 12 h 28"/>
                  <a:gd name="T2" fmla="*/ 41 w 41"/>
                  <a:gd name="T3" fmla="*/ 8 h 28"/>
                  <a:gd name="T4" fmla="*/ 37 w 41"/>
                  <a:gd name="T5" fmla="*/ 6 h 28"/>
                  <a:gd name="T6" fmla="*/ 30 w 41"/>
                  <a:gd name="T7" fmla="*/ 3 h 28"/>
                  <a:gd name="T8" fmla="*/ 22 w 41"/>
                  <a:gd name="T9" fmla="*/ 0 h 28"/>
                  <a:gd name="T10" fmla="*/ 13 w 41"/>
                  <a:gd name="T11" fmla="*/ 0 h 28"/>
                  <a:gd name="T12" fmla="*/ 5 w 41"/>
                  <a:gd name="T13" fmla="*/ 3 h 28"/>
                  <a:gd name="T14" fmla="*/ 1 w 41"/>
                  <a:gd name="T15" fmla="*/ 7 h 28"/>
                  <a:gd name="T16" fmla="*/ 0 w 41"/>
                  <a:gd name="T17" fmla="*/ 15 h 28"/>
                  <a:gd name="T18" fmla="*/ 2 w 41"/>
                  <a:gd name="T19" fmla="*/ 22 h 28"/>
                  <a:gd name="T20" fmla="*/ 8 w 41"/>
                  <a:gd name="T21" fmla="*/ 26 h 28"/>
                  <a:gd name="T22" fmla="*/ 14 w 41"/>
                  <a:gd name="T23" fmla="*/ 28 h 28"/>
                  <a:gd name="T24" fmla="*/ 21 w 41"/>
                  <a:gd name="T25" fmla="*/ 26 h 28"/>
                  <a:gd name="T26" fmla="*/ 27 w 41"/>
                  <a:gd name="T27" fmla="*/ 24 h 28"/>
                  <a:gd name="T28" fmla="*/ 34 w 41"/>
                  <a:gd name="T29" fmla="*/ 20 h 28"/>
                  <a:gd name="T30" fmla="*/ 39 w 41"/>
                  <a:gd name="T31" fmla="*/ 16 h 28"/>
                  <a:gd name="T32" fmla="*/ 41 w 41"/>
                  <a:gd name="T33" fmla="*/ 12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28"/>
                  <a:gd name="T53" fmla="*/ 41 w 4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28">
                    <a:moveTo>
                      <a:pt x="41" y="12"/>
                    </a:moveTo>
                    <a:lnTo>
                      <a:pt x="41" y="8"/>
                    </a:lnTo>
                    <a:lnTo>
                      <a:pt x="37" y="6"/>
                    </a:lnTo>
                    <a:lnTo>
                      <a:pt x="30" y="3"/>
                    </a:lnTo>
                    <a:lnTo>
                      <a:pt x="22" y="0"/>
                    </a:lnTo>
                    <a:lnTo>
                      <a:pt x="13" y="0"/>
                    </a:lnTo>
                    <a:lnTo>
                      <a:pt x="5" y="3"/>
                    </a:lnTo>
                    <a:lnTo>
                      <a:pt x="1" y="7"/>
                    </a:lnTo>
                    <a:lnTo>
                      <a:pt x="0" y="15"/>
                    </a:lnTo>
                    <a:lnTo>
                      <a:pt x="2" y="22"/>
                    </a:lnTo>
                    <a:lnTo>
                      <a:pt x="8" y="26"/>
                    </a:lnTo>
                    <a:lnTo>
                      <a:pt x="14" y="28"/>
                    </a:lnTo>
                    <a:lnTo>
                      <a:pt x="21" y="26"/>
                    </a:lnTo>
                    <a:lnTo>
                      <a:pt x="27" y="24"/>
                    </a:lnTo>
                    <a:lnTo>
                      <a:pt x="34" y="20"/>
                    </a:lnTo>
                    <a:lnTo>
                      <a:pt x="39" y="16"/>
                    </a:lnTo>
                    <a:lnTo>
                      <a:pt x="41" y="12"/>
                    </a:lnTo>
                    <a:close/>
                  </a:path>
                </a:pathLst>
              </a:custGeom>
              <a:solidFill>
                <a:srgbClr val="A5C9F4"/>
              </a:solidFill>
              <a:ln w="9525">
                <a:noFill/>
                <a:round/>
                <a:headEnd/>
                <a:tailEnd/>
              </a:ln>
            </p:spPr>
            <p:txBody>
              <a:bodyPr/>
              <a:lstStyle/>
              <a:p>
                <a:endParaRPr lang="en-US"/>
              </a:p>
            </p:txBody>
          </p:sp>
          <p:sp>
            <p:nvSpPr>
              <p:cNvPr id="389" name="Freeform 292"/>
              <p:cNvSpPr>
                <a:spLocks/>
              </p:cNvSpPr>
              <p:nvPr/>
            </p:nvSpPr>
            <p:spPr bwMode="auto">
              <a:xfrm>
                <a:off x="3483" y="3064"/>
                <a:ext cx="12" cy="10"/>
              </a:xfrm>
              <a:custGeom>
                <a:avLst/>
                <a:gdLst>
                  <a:gd name="T0" fmla="*/ 0 w 35"/>
                  <a:gd name="T1" fmla="*/ 16 h 32"/>
                  <a:gd name="T2" fmla="*/ 8 w 35"/>
                  <a:gd name="T3" fmla="*/ 4 h 32"/>
                  <a:gd name="T4" fmla="*/ 20 w 35"/>
                  <a:gd name="T5" fmla="*/ 0 h 32"/>
                  <a:gd name="T6" fmla="*/ 31 w 35"/>
                  <a:gd name="T7" fmla="*/ 3 h 32"/>
                  <a:gd name="T8" fmla="*/ 35 w 35"/>
                  <a:gd name="T9" fmla="*/ 16 h 32"/>
                  <a:gd name="T10" fmla="*/ 32 w 35"/>
                  <a:gd name="T11" fmla="*/ 23 h 32"/>
                  <a:gd name="T12" fmla="*/ 27 w 35"/>
                  <a:gd name="T13" fmla="*/ 28 h 32"/>
                  <a:gd name="T14" fmla="*/ 21 w 35"/>
                  <a:gd name="T15" fmla="*/ 32 h 32"/>
                  <a:gd name="T16" fmla="*/ 14 w 35"/>
                  <a:gd name="T17" fmla="*/ 32 h 32"/>
                  <a:gd name="T18" fmla="*/ 8 w 35"/>
                  <a:gd name="T19" fmla="*/ 31 h 32"/>
                  <a:gd name="T20" fmla="*/ 3 w 35"/>
                  <a:gd name="T21" fmla="*/ 28 h 32"/>
                  <a:gd name="T22" fmla="*/ 0 w 35"/>
                  <a:gd name="T23" fmla="*/ 23 h 32"/>
                  <a:gd name="T24" fmla="*/ 0 w 35"/>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2"/>
                  <a:gd name="T41" fmla="*/ 35 w 35"/>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2">
                    <a:moveTo>
                      <a:pt x="0" y="16"/>
                    </a:moveTo>
                    <a:lnTo>
                      <a:pt x="8" y="4"/>
                    </a:lnTo>
                    <a:lnTo>
                      <a:pt x="20" y="0"/>
                    </a:lnTo>
                    <a:lnTo>
                      <a:pt x="31" y="3"/>
                    </a:lnTo>
                    <a:lnTo>
                      <a:pt x="35" y="16"/>
                    </a:lnTo>
                    <a:lnTo>
                      <a:pt x="32" y="23"/>
                    </a:lnTo>
                    <a:lnTo>
                      <a:pt x="27" y="28"/>
                    </a:lnTo>
                    <a:lnTo>
                      <a:pt x="21" y="32"/>
                    </a:lnTo>
                    <a:lnTo>
                      <a:pt x="14" y="32"/>
                    </a:lnTo>
                    <a:lnTo>
                      <a:pt x="8" y="31"/>
                    </a:lnTo>
                    <a:lnTo>
                      <a:pt x="3" y="28"/>
                    </a:lnTo>
                    <a:lnTo>
                      <a:pt x="0" y="23"/>
                    </a:lnTo>
                    <a:lnTo>
                      <a:pt x="0" y="16"/>
                    </a:lnTo>
                    <a:close/>
                  </a:path>
                </a:pathLst>
              </a:custGeom>
              <a:solidFill>
                <a:srgbClr val="7070FF"/>
              </a:solidFill>
              <a:ln w="9525">
                <a:noFill/>
                <a:round/>
                <a:headEnd/>
                <a:tailEnd/>
              </a:ln>
            </p:spPr>
            <p:txBody>
              <a:bodyPr/>
              <a:lstStyle/>
              <a:p>
                <a:endParaRPr lang="en-US"/>
              </a:p>
            </p:txBody>
          </p:sp>
          <p:sp>
            <p:nvSpPr>
              <p:cNvPr id="390" name="Freeform 293"/>
              <p:cNvSpPr>
                <a:spLocks/>
              </p:cNvSpPr>
              <p:nvPr/>
            </p:nvSpPr>
            <p:spPr bwMode="auto">
              <a:xfrm>
                <a:off x="3883" y="3502"/>
                <a:ext cx="50" cy="88"/>
              </a:xfrm>
              <a:custGeom>
                <a:avLst/>
                <a:gdLst>
                  <a:gd name="T0" fmla="*/ 67 w 152"/>
                  <a:gd name="T1" fmla="*/ 0 h 263"/>
                  <a:gd name="T2" fmla="*/ 79 w 152"/>
                  <a:gd name="T3" fmla="*/ 5 h 263"/>
                  <a:gd name="T4" fmla="*/ 94 w 152"/>
                  <a:gd name="T5" fmla="*/ 23 h 263"/>
                  <a:gd name="T6" fmla="*/ 110 w 152"/>
                  <a:gd name="T7" fmla="*/ 53 h 263"/>
                  <a:gd name="T8" fmla="*/ 127 w 152"/>
                  <a:gd name="T9" fmla="*/ 89 h 263"/>
                  <a:gd name="T10" fmla="*/ 140 w 152"/>
                  <a:gd name="T11" fmla="*/ 127 h 263"/>
                  <a:gd name="T12" fmla="*/ 149 w 152"/>
                  <a:gd name="T13" fmla="*/ 164 h 263"/>
                  <a:gd name="T14" fmla="*/ 152 w 152"/>
                  <a:gd name="T15" fmla="*/ 196 h 263"/>
                  <a:gd name="T16" fmla="*/ 146 w 152"/>
                  <a:gd name="T17" fmla="*/ 216 h 263"/>
                  <a:gd name="T18" fmla="*/ 133 w 152"/>
                  <a:gd name="T19" fmla="*/ 231 h 263"/>
                  <a:gd name="T20" fmla="*/ 115 w 152"/>
                  <a:gd name="T21" fmla="*/ 242 h 263"/>
                  <a:gd name="T22" fmla="*/ 94 w 152"/>
                  <a:gd name="T23" fmla="*/ 251 h 263"/>
                  <a:gd name="T24" fmla="*/ 74 w 152"/>
                  <a:gd name="T25" fmla="*/ 258 h 263"/>
                  <a:gd name="T26" fmla="*/ 52 w 152"/>
                  <a:gd name="T27" fmla="*/ 262 h 263"/>
                  <a:gd name="T28" fmla="*/ 32 w 152"/>
                  <a:gd name="T29" fmla="*/ 263 h 263"/>
                  <a:gd name="T30" fmla="*/ 17 w 152"/>
                  <a:gd name="T31" fmla="*/ 262 h 263"/>
                  <a:gd name="T32" fmla="*/ 8 w 152"/>
                  <a:gd name="T33" fmla="*/ 255 h 263"/>
                  <a:gd name="T34" fmla="*/ 2 w 152"/>
                  <a:gd name="T35" fmla="*/ 246 h 263"/>
                  <a:gd name="T36" fmla="*/ 0 w 152"/>
                  <a:gd name="T37" fmla="*/ 236 h 263"/>
                  <a:gd name="T38" fmla="*/ 0 w 152"/>
                  <a:gd name="T39" fmla="*/ 225 h 263"/>
                  <a:gd name="T40" fmla="*/ 4 w 152"/>
                  <a:gd name="T41" fmla="*/ 215 h 263"/>
                  <a:gd name="T42" fmla="*/ 10 w 152"/>
                  <a:gd name="T43" fmla="*/ 205 h 263"/>
                  <a:gd name="T44" fmla="*/ 19 w 152"/>
                  <a:gd name="T45" fmla="*/ 197 h 263"/>
                  <a:gd name="T46" fmla="*/ 32 w 152"/>
                  <a:gd name="T47" fmla="*/ 189 h 263"/>
                  <a:gd name="T48" fmla="*/ 48 w 152"/>
                  <a:gd name="T49" fmla="*/ 185 h 263"/>
                  <a:gd name="T50" fmla="*/ 62 w 152"/>
                  <a:gd name="T51" fmla="*/ 180 h 263"/>
                  <a:gd name="T52" fmla="*/ 74 w 152"/>
                  <a:gd name="T53" fmla="*/ 172 h 263"/>
                  <a:gd name="T54" fmla="*/ 80 w 152"/>
                  <a:gd name="T55" fmla="*/ 162 h 263"/>
                  <a:gd name="T56" fmla="*/ 83 w 152"/>
                  <a:gd name="T57" fmla="*/ 150 h 263"/>
                  <a:gd name="T58" fmla="*/ 83 w 152"/>
                  <a:gd name="T59" fmla="*/ 137 h 263"/>
                  <a:gd name="T60" fmla="*/ 80 w 152"/>
                  <a:gd name="T61" fmla="*/ 124 h 263"/>
                  <a:gd name="T62" fmla="*/ 75 w 152"/>
                  <a:gd name="T63" fmla="*/ 111 h 263"/>
                  <a:gd name="T64" fmla="*/ 67 w 152"/>
                  <a:gd name="T65" fmla="*/ 100 h 263"/>
                  <a:gd name="T66" fmla="*/ 56 w 152"/>
                  <a:gd name="T67" fmla="*/ 72 h 263"/>
                  <a:gd name="T68" fmla="*/ 50 w 152"/>
                  <a:gd name="T69" fmla="*/ 41 h 263"/>
                  <a:gd name="T70" fmla="*/ 54 w 152"/>
                  <a:gd name="T71" fmla="*/ 15 h 263"/>
                  <a:gd name="T72" fmla="*/ 67 w 152"/>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263"/>
                  <a:gd name="T113" fmla="*/ 152 w 152"/>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263">
                    <a:moveTo>
                      <a:pt x="67" y="0"/>
                    </a:moveTo>
                    <a:lnTo>
                      <a:pt x="79" y="5"/>
                    </a:lnTo>
                    <a:lnTo>
                      <a:pt x="94" y="23"/>
                    </a:lnTo>
                    <a:lnTo>
                      <a:pt x="110" y="53"/>
                    </a:lnTo>
                    <a:lnTo>
                      <a:pt x="127" y="89"/>
                    </a:lnTo>
                    <a:lnTo>
                      <a:pt x="140" y="127"/>
                    </a:lnTo>
                    <a:lnTo>
                      <a:pt x="149" y="164"/>
                    </a:lnTo>
                    <a:lnTo>
                      <a:pt x="152" y="196"/>
                    </a:lnTo>
                    <a:lnTo>
                      <a:pt x="146" y="216"/>
                    </a:lnTo>
                    <a:lnTo>
                      <a:pt x="133" y="231"/>
                    </a:lnTo>
                    <a:lnTo>
                      <a:pt x="115" y="242"/>
                    </a:lnTo>
                    <a:lnTo>
                      <a:pt x="94" y="251"/>
                    </a:lnTo>
                    <a:lnTo>
                      <a:pt x="74" y="258"/>
                    </a:lnTo>
                    <a:lnTo>
                      <a:pt x="52" y="262"/>
                    </a:lnTo>
                    <a:lnTo>
                      <a:pt x="32" y="263"/>
                    </a:lnTo>
                    <a:lnTo>
                      <a:pt x="17" y="262"/>
                    </a:lnTo>
                    <a:lnTo>
                      <a:pt x="8" y="255"/>
                    </a:lnTo>
                    <a:lnTo>
                      <a:pt x="2" y="246"/>
                    </a:lnTo>
                    <a:lnTo>
                      <a:pt x="0" y="236"/>
                    </a:lnTo>
                    <a:lnTo>
                      <a:pt x="0" y="225"/>
                    </a:lnTo>
                    <a:lnTo>
                      <a:pt x="4" y="215"/>
                    </a:lnTo>
                    <a:lnTo>
                      <a:pt x="10" y="205"/>
                    </a:lnTo>
                    <a:lnTo>
                      <a:pt x="19" y="197"/>
                    </a:lnTo>
                    <a:lnTo>
                      <a:pt x="32" y="189"/>
                    </a:lnTo>
                    <a:lnTo>
                      <a:pt x="48" y="185"/>
                    </a:lnTo>
                    <a:lnTo>
                      <a:pt x="62" y="180"/>
                    </a:lnTo>
                    <a:lnTo>
                      <a:pt x="74" y="172"/>
                    </a:lnTo>
                    <a:lnTo>
                      <a:pt x="80" y="162"/>
                    </a:lnTo>
                    <a:lnTo>
                      <a:pt x="83" y="150"/>
                    </a:lnTo>
                    <a:lnTo>
                      <a:pt x="83" y="137"/>
                    </a:lnTo>
                    <a:lnTo>
                      <a:pt x="80" y="124"/>
                    </a:lnTo>
                    <a:lnTo>
                      <a:pt x="75" y="111"/>
                    </a:lnTo>
                    <a:lnTo>
                      <a:pt x="67" y="100"/>
                    </a:lnTo>
                    <a:lnTo>
                      <a:pt x="56" y="72"/>
                    </a:lnTo>
                    <a:lnTo>
                      <a:pt x="50" y="41"/>
                    </a:lnTo>
                    <a:lnTo>
                      <a:pt x="54" y="15"/>
                    </a:lnTo>
                    <a:lnTo>
                      <a:pt x="67" y="0"/>
                    </a:lnTo>
                    <a:close/>
                  </a:path>
                </a:pathLst>
              </a:custGeom>
              <a:solidFill>
                <a:srgbClr val="5E9EFF"/>
              </a:solidFill>
              <a:ln w="9525">
                <a:noFill/>
                <a:round/>
                <a:headEnd/>
                <a:tailEnd/>
              </a:ln>
            </p:spPr>
            <p:txBody>
              <a:bodyPr/>
              <a:lstStyle/>
              <a:p>
                <a:endParaRPr lang="en-US"/>
              </a:p>
            </p:txBody>
          </p:sp>
          <p:sp>
            <p:nvSpPr>
              <p:cNvPr id="391" name="Freeform 294"/>
              <p:cNvSpPr>
                <a:spLocks/>
              </p:cNvSpPr>
              <p:nvPr/>
            </p:nvSpPr>
            <p:spPr bwMode="auto">
              <a:xfrm>
                <a:off x="3839" y="3138"/>
                <a:ext cx="13" cy="84"/>
              </a:xfrm>
              <a:custGeom>
                <a:avLst/>
                <a:gdLst>
                  <a:gd name="T0" fmla="*/ 27 w 38"/>
                  <a:gd name="T1" fmla="*/ 253 h 253"/>
                  <a:gd name="T2" fmla="*/ 36 w 38"/>
                  <a:gd name="T3" fmla="*/ 209 h 253"/>
                  <a:gd name="T4" fmla="*/ 38 w 38"/>
                  <a:gd name="T5" fmla="*/ 134 h 253"/>
                  <a:gd name="T6" fmla="*/ 32 w 38"/>
                  <a:gd name="T7" fmla="*/ 59 h 253"/>
                  <a:gd name="T8" fmla="*/ 27 w 38"/>
                  <a:gd name="T9" fmla="*/ 18 h 253"/>
                  <a:gd name="T10" fmla="*/ 21 w 38"/>
                  <a:gd name="T11" fmla="*/ 5 h 253"/>
                  <a:gd name="T12" fmla="*/ 12 w 38"/>
                  <a:gd name="T13" fmla="*/ 0 h 253"/>
                  <a:gd name="T14" fmla="*/ 4 w 38"/>
                  <a:gd name="T15" fmla="*/ 3 h 253"/>
                  <a:gd name="T16" fmla="*/ 0 w 38"/>
                  <a:gd name="T17" fmla="*/ 20 h 253"/>
                  <a:gd name="T18" fmla="*/ 1 w 38"/>
                  <a:gd name="T19" fmla="*/ 73 h 253"/>
                  <a:gd name="T20" fmla="*/ 6 w 38"/>
                  <a:gd name="T21" fmla="*/ 158 h 253"/>
                  <a:gd name="T22" fmla="*/ 14 w 38"/>
                  <a:gd name="T23" fmla="*/ 233 h 253"/>
                  <a:gd name="T24" fmla="*/ 27 w 38"/>
                  <a:gd name="T25" fmla="*/ 253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53"/>
                  <a:gd name="T41" fmla="*/ 38 w 38"/>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53">
                    <a:moveTo>
                      <a:pt x="27" y="253"/>
                    </a:moveTo>
                    <a:lnTo>
                      <a:pt x="36" y="209"/>
                    </a:lnTo>
                    <a:lnTo>
                      <a:pt x="38" y="134"/>
                    </a:lnTo>
                    <a:lnTo>
                      <a:pt x="32" y="59"/>
                    </a:lnTo>
                    <a:lnTo>
                      <a:pt x="27" y="18"/>
                    </a:lnTo>
                    <a:lnTo>
                      <a:pt x="21" y="5"/>
                    </a:lnTo>
                    <a:lnTo>
                      <a:pt x="12" y="0"/>
                    </a:lnTo>
                    <a:lnTo>
                      <a:pt x="4" y="3"/>
                    </a:lnTo>
                    <a:lnTo>
                      <a:pt x="0" y="20"/>
                    </a:lnTo>
                    <a:lnTo>
                      <a:pt x="1" y="73"/>
                    </a:lnTo>
                    <a:lnTo>
                      <a:pt x="6" y="158"/>
                    </a:lnTo>
                    <a:lnTo>
                      <a:pt x="14" y="233"/>
                    </a:lnTo>
                    <a:lnTo>
                      <a:pt x="27" y="253"/>
                    </a:lnTo>
                    <a:close/>
                  </a:path>
                </a:pathLst>
              </a:custGeom>
              <a:solidFill>
                <a:srgbClr val="7070FF"/>
              </a:solidFill>
              <a:ln w="9525">
                <a:noFill/>
                <a:round/>
                <a:headEnd/>
                <a:tailEnd/>
              </a:ln>
            </p:spPr>
            <p:txBody>
              <a:bodyPr/>
              <a:lstStyle/>
              <a:p>
                <a:endParaRPr lang="en-US"/>
              </a:p>
            </p:txBody>
          </p:sp>
          <p:sp>
            <p:nvSpPr>
              <p:cNvPr id="392" name="Freeform 295"/>
              <p:cNvSpPr>
                <a:spLocks/>
              </p:cNvSpPr>
              <p:nvPr/>
            </p:nvSpPr>
            <p:spPr bwMode="auto">
              <a:xfrm>
                <a:off x="3770" y="3526"/>
                <a:ext cx="26" cy="95"/>
              </a:xfrm>
              <a:custGeom>
                <a:avLst/>
                <a:gdLst>
                  <a:gd name="T0" fmla="*/ 71 w 76"/>
                  <a:gd name="T1" fmla="*/ 2 h 285"/>
                  <a:gd name="T2" fmla="*/ 69 w 76"/>
                  <a:gd name="T3" fmla="*/ 2 h 285"/>
                  <a:gd name="T4" fmla="*/ 61 w 76"/>
                  <a:gd name="T5" fmla="*/ 0 h 285"/>
                  <a:gd name="T6" fmla="*/ 52 w 76"/>
                  <a:gd name="T7" fmla="*/ 0 h 285"/>
                  <a:gd name="T8" fmla="*/ 40 w 76"/>
                  <a:gd name="T9" fmla="*/ 2 h 285"/>
                  <a:gd name="T10" fmla="*/ 28 w 76"/>
                  <a:gd name="T11" fmla="*/ 6 h 285"/>
                  <a:gd name="T12" fmla="*/ 18 w 76"/>
                  <a:gd name="T13" fmla="*/ 12 h 285"/>
                  <a:gd name="T14" fmla="*/ 10 w 76"/>
                  <a:gd name="T15" fmla="*/ 22 h 285"/>
                  <a:gd name="T16" fmla="*/ 6 w 76"/>
                  <a:gd name="T17" fmla="*/ 37 h 285"/>
                  <a:gd name="T18" fmla="*/ 3 w 76"/>
                  <a:gd name="T19" fmla="*/ 98 h 285"/>
                  <a:gd name="T20" fmla="*/ 0 w 76"/>
                  <a:gd name="T21" fmla="*/ 183 h 285"/>
                  <a:gd name="T22" fmla="*/ 3 w 76"/>
                  <a:gd name="T23" fmla="*/ 257 h 285"/>
                  <a:gd name="T24" fmla="*/ 13 w 76"/>
                  <a:gd name="T25" fmla="*/ 285 h 285"/>
                  <a:gd name="T26" fmla="*/ 25 w 76"/>
                  <a:gd name="T27" fmla="*/ 263 h 285"/>
                  <a:gd name="T28" fmla="*/ 30 w 76"/>
                  <a:gd name="T29" fmla="*/ 221 h 285"/>
                  <a:gd name="T30" fmla="*/ 31 w 76"/>
                  <a:gd name="T31" fmla="*/ 171 h 285"/>
                  <a:gd name="T32" fmla="*/ 30 w 76"/>
                  <a:gd name="T33" fmla="*/ 133 h 285"/>
                  <a:gd name="T34" fmla="*/ 28 w 76"/>
                  <a:gd name="T35" fmla="*/ 102 h 285"/>
                  <a:gd name="T36" fmla="*/ 34 w 76"/>
                  <a:gd name="T37" fmla="*/ 76 h 285"/>
                  <a:gd name="T38" fmla="*/ 44 w 76"/>
                  <a:gd name="T39" fmla="*/ 56 h 285"/>
                  <a:gd name="T40" fmla="*/ 61 w 76"/>
                  <a:gd name="T41" fmla="*/ 47 h 285"/>
                  <a:gd name="T42" fmla="*/ 75 w 76"/>
                  <a:gd name="T43" fmla="*/ 39 h 285"/>
                  <a:gd name="T44" fmla="*/ 76 w 76"/>
                  <a:gd name="T45" fmla="*/ 24 h 285"/>
                  <a:gd name="T46" fmla="*/ 74 w 76"/>
                  <a:gd name="T47" fmla="*/ 8 h 285"/>
                  <a:gd name="T48" fmla="*/ 71 w 76"/>
                  <a:gd name="T49" fmla="*/ 2 h 2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285"/>
                  <a:gd name="T77" fmla="*/ 76 w 76"/>
                  <a:gd name="T78" fmla="*/ 285 h 2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285">
                    <a:moveTo>
                      <a:pt x="71" y="2"/>
                    </a:moveTo>
                    <a:lnTo>
                      <a:pt x="69" y="2"/>
                    </a:lnTo>
                    <a:lnTo>
                      <a:pt x="61" y="0"/>
                    </a:lnTo>
                    <a:lnTo>
                      <a:pt x="52" y="0"/>
                    </a:lnTo>
                    <a:lnTo>
                      <a:pt x="40" y="2"/>
                    </a:lnTo>
                    <a:lnTo>
                      <a:pt x="28" y="6"/>
                    </a:lnTo>
                    <a:lnTo>
                      <a:pt x="18" y="12"/>
                    </a:lnTo>
                    <a:lnTo>
                      <a:pt x="10" y="22"/>
                    </a:lnTo>
                    <a:lnTo>
                      <a:pt x="6" y="37"/>
                    </a:lnTo>
                    <a:lnTo>
                      <a:pt x="3" y="98"/>
                    </a:lnTo>
                    <a:lnTo>
                      <a:pt x="0" y="183"/>
                    </a:lnTo>
                    <a:lnTo>
                      <a:pt x="3" y="257"/>
                    </a:lnTo>
                    <a:lnTo>
                      <a:pt x="13" y="285"/>
                    </a:lnTo>
                    <a:lnTo>
                      <a:pt x="25" y="263"/>
                    </a:lnTo>
                    <a:lnTo>
                      <a:pt x="30" y="221"/>
                    </a:lnTo>
                    <a:lnTo>
                      <a:pt x="31" y="171"/>
                    </a:lnTo>
                    <a:lnTo>
                      <a:pt x="30" y="133"/>
                    </a:lnTo>
                    <a:lnTo>
                      <a:pt x="28" y="102"/>
                    </a:lnTo>
                    <a:lnTo>
                      <a:pt x="34" y="76"/>
                    </a:lnTo>
                    <a:lnTo>
                      <a:pt x="44" y="56"/>
                    </a:lnTo>
                    <a:lnTo>
                      <a:pt x="61" y="47"/>
                    </a:lnTo>
                    <a:lnTo>
                      <a:pt x="75" y="39"/>
                    </a:lnTo>
                    <a:lnTo>
                      <a:pt x="76" y="24"/>
                    </a:lnTo>
                    <a:lnTo>
                      <a:pt x="74" y="8"/>
                    </a:lnTo>
                    <a:lnTo>
                      <a:pt x="71" y="2"/>
                    </a:lnTo>
                    <a:close/>
                  </a:path>
                </a:pathLst>
              </a:custGeom>
              <a:solidFill>
                <a:srgbClr val="B7C1E8"/>
              </a:solidFill>
              <a:ln w="9525">
                <a:noFill/>
                <a:round/>
                <a:headEnd/>
                <a:tailEnd/>
              </a:ln>
            </p:spPr>
            <p:txBody>
              <a:bodyPr/>
              <a:lstStyle/>
              <a:p>
                <a:endParaRPr lang="en-US"/>
              </a:p>
            </p:txBody>
          </p:sp>
          <p:sp>
            <p:nvSpPr>
              <p:cNvPr id="393" name="Freeform 296"/>
              <p:cNvSpPr>
                <a:spLocks/>
              </p:cNvSpPr>
              <p:nvPr/>
            </p:nvSpPr>
            <p:spPr bwMode="auto">
              <a:xfrm>
                <a:off x="3806" y="3549"/>
                <a:ext cx="46" cy="116"/>
              </a:xfrm>
              <a:custGeom>
                <a:avLst/>
                <a:gdLst>
                  <a:gd name="T0" fmla="*/ 125 w 139"/>
                  <a:gd name="T1" fmla="*/ 0 h 348"/>
                  <a:gd name="T2" fmla="*/ 135 w 139"/>
                  <a:gd name="T3" fmla="*/ 53 h 348"/>
                  <a:gd name="T4" fmla="*/ 139 w 139"/>
                  <a:gd name="T5" fmla="*/ 163 h 348"/>
                  <a:gd name="T6" fmla="*/ 135 w 139"/>
                  <a:gd name="T7" fmla="*/ 274 h 348"/>
                  <a:gd name="T8" fmla="*/ 121 w 139"/>
                  <a:gd name="T9" fmla="*/ 331 h 348"/>
                  <a:gd name="T10" fmla="*/ 108 w 139"/>
                  <a:gd name="T11" fmla="*/ 337 h 348"/>
                  <a:gd name="T12" fmla="*/ 90 w 139"/>
                  <a:gd name="T13" fmla="*/ 342 h 348"/>
                  <a:gd name="T14" fmla="*/ 68 w 139"/>
                  <a:gd name="T15" fmla="*/ 346 h 348"/>
                  <a:gd name="T16" fmla="*/ 45 w 139"/>
                  <a:gd name="T17" fmla="*/ 348 h 348"/>
                  <a:gd name="T18" fmla="*/ 25 w 139"/>
                  <a:gd name="T19" fmla="*/ 348 h 348"/>
                  <a:gd name="T20" fmla="*/ 8 w 139"/>
                  <a:gd name="T21" fmla="*/ 347 h 348"/>
                  <a:gd name="T22" fmla="*/ 0 w 139"/>
                  <a:gd name="T23" fmla="*/ 342 h 348"/>
                  <a:gd name="T24" fmla="*/ 2 w 139"/>
                  <a:gd name="T25" fmla="*/ 334 h 348"/>
                  <a:gd name="T26" fmla="*/ 11 w 139"/>
                  <a:gd name="T27" fmla="*/ 326 h 348"/>
                  <a:gd name="T28" fmla="*/ 21 w 139"/>
                  <a:gd name="T29" fmla="*/ 320 h 348"/>
                  <a:gd name="T30" fmla="*/ 32 w 139"/>
                  <a:gd name="T31" fmla="*/ 315 h 348"/>
                  <a:gd name="T32" fmla="*/ 42 w 139"/>
                  <a:gd name="T33" fmla="*/ 309 h 348"/>
                  <a:gd name="T34" fmla="*/ 52 w 139"/>
                  <a:gd name="T35" fmla="*/ 304 h 348"/>
                  <a:gd name="T36" fmla="*/ 60 w 139"/>
                  <a:gd name="T37" fmla="*/ 299 h 348"/>
                  <a:gd name="T38" fmla="*/ 65 w 139"/>
                  <a:gd name="T39" fmla="*/ 293 h 348"/>
                  <a:gd name="T40" fmla="*/ 67 w 139"/>
                  <a:gd name="T41" fmla="*/ 284 h 348"/>
                  <a:gd name="T42" fmla="*/ 64 w 139"/>
                  <a:gd name="T43" fmla="*/ 252 h 348"/>
                  <a:gd name="T44" fmla="*/ 59 w 139"/>
                  <a:gd name="T45" fmla="*/ 211 h 348"/>
                  <a:gd name="T46" fmla="*/ 59 w 139"/>
                  <a:gd name="T47" fmla="*/ 176 h 348"/>
                  <a:gd name="T48" fmla="*/ 69 w 139"/>
                  <a:gd name="T49" fmla="*/ 160 h 348"/>
                  <a:gd name="T50" fmla="*/ 85 w 139"/>
                  <a:gd name="T51" fmla="*/ 163 h 348"/>
                  <a:gd name="T52" fmla="*/ 95 w 139"/>
                  <a:gd name="T53" fmla="*/ 164 h 348"/>
                  <a:gd name="T54" fmla="*/ 100 w 139"/>
                  <a:gd name="T55" fmla="*/ 157 h 348"/>
                  <a:gd name="T56" fmla="*/ 104 w 139"/>
                  <a:gd name="T57" fmla="*/ 133 h 348"/>
                  <a:gd name="T58" fmla="*/ 105 w 139"/>
                  <a:gd name="T59" fmla="*/ 92 h 348"/>
                  <a:gd name="T60" fmla="*/ 109 w 139"/>
                  <a:gd name="T61" fmla="*/ 46 h 348"/>
                  <a:gd name="T62" fmla="*/ 115 w 139"/>
                  <a:gd name="T63" fmla="*/ 11 h 348"/>
                  <a:gd name="T64" fmla="*/ 125 w 139"/>
                  <a:gd name="T65" fmla="*/ 0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348"/>
                  <a:gd name="T101" fmla="*/ 139 w 13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348">
                    <a:moveTo>
                      <a:pt x="125" y="0"/>
                    </a:moveTo>
                    <a:lnTo>
                      <a:pt x="135" y="53"/>
                    </a:lnTo>
                    <a:lnTo>
                      <a:pt x="139" y="163"/>
                    </a:lnTo>
                    <a:lnTo>
                      <a:pt x="135" y="274"/>
                    </a:lnTo>
                    <a:lnTo>
                      <a:pt x="121" y="331"/>
                    </a:lnTo>
                    <a:lnTo>
                      <a:pt x="108" y="337"/>
                    </a:lnTo>
                    <a:lnTo>
                      <a:pt x="90" y="342"/>
                    </a:lnTo>
                    <a:lnTo>
                      <a:pt x="68" y="346"/>
                    </a:lnTo>
                    <a:lnTo>
                      <a:pt x="45" y="348"/>
                    </a:lnTo>
                    <a:lnTo>
                      <a:pt x="25" y="348"/>
                    </a:lnTo>
                    <a:lnTo>
                      <a:pt x="8" y="347"/>
                    </a:lnTo>
                    <a:lnTo>
                      <a:pt x="0" y="342"/>
                    </a:lnTo>
                    <a:lnTo>
                      <a:pt x="2" y="334"/>
                    </a:lnTo>
                    <a:lnTo>
                      <a:pt x="11" y="326"/>
                    </a:lnTo>
                    <a:lnTo>
                      <a:pt x="21" y="320"/>
                    </a:lnTo>
                    <a:lnTo>
                      <a:pt x="32" y="315"/>
                    </a:lnTo>
                    <a:lnTo>
                      <a:pt x="42" y="309"/>
                    </a:lnTo>
                    <a:lnTo>
                      <a:pt x="52" y="304"/>
                    </a:lnTo>
                    <a:lnTo>
                      <a:pt x="60" y="299"/>
                    </a:lnTo>
                    <a:lnTo>
                      <a:pt x="65" y="293"/>
                    </a:lnTo>
                    <a:lnTo>
                      <a:pt x="67" y="284"/>
                    </a:lnTo>
                    <a:lnTo>
                      <a:pt x="64" y="252"/>
                    </a:lnTo>
                    <a:lnTo>
                      <a:pt x="59" y="211"/>
                    </a:lnTo>
                    <a:lnTo>
                      <a:pt x="59" y="176"/>
                    </a:lnTo>
                    <a:lnTo>
                      <a:pt x="69" y="160"/>
                    </a:lnTo>
                    <a:lnTo>
                      <a:pt x="85" y="163"/>
                    </a:lnTo>
                    <a:lnTo>
                      <a:pt x="95" y="164"/>
                    </a:lnTo>
                    <a:lnTo>
                      <a:pt x="100" y="157"/>
                    </a:lnTo>
                    <a:lnTo>
                      <a:pt x="104" y="133"/>
                    </a:lnTo>
                    <a:lnTo>
                      <a:pt x="105" y="92"/>
                    </a:lnTo>
                    <a:lnTo>
                      <a:pt x="109" y="46"/>
                    </a:lnTo>
                    <a:lnTo>
                      <a:pt x="115" y="11"/>
                    </a:lnTo>
                    <a:lnTo>
                      <a:pt x="125" y="0"/>
                    </a:lnTo>
                    <a:close/>
                  </a:path>
                </a:pathLst>
              </a:custGeom>
              <a:solidFill>
                <a:srgbClr val="7587C9"/>
              </a:solidFill>
              <a:ln w="9525">
                <a:noFill/>
                <a:round/>
                <a:headEnd/>
                <a:tailEnd/>
              </a:ln>
            </p:spPr>
            <p:txBody>
              <a:bodyPr/>
              <a:lstStyle/>
              <a:p>
                <a:endParaRPr lang="en-US"/>
              </a:p>
            </p:txBody>
          </p:sp>
          <p:sp>
            <p:nvSpPr>
              <p:cNvPr id="394" name="Freeform 297"/>
              <p:cNvSpPr>
                <a:spLocks/>
              </p:cNvSpPr>
              <p:nvPr/>
            </p:nvSpPr>
            <p:spPr bwMode="auto">
              <a:xfrm>
                <a:off x="3690" y="3681"/>
                <a:ext cx="158" cy="14"/>
              </a:xfrm>
              <a:custGeom>
                <a:avLst/>
                <a:gdLst>
                  <a:gd name="T0" fmla="*/ 0 w 476"/>
                  <a:gd name="T1" fmla="*/ 16 h 44"/>
                  <a:gd name="T2" fmla="*/ 7 w 476"/>
                  <a:gd name="T3" fmla="*/ 20 h 44"/>
                  <a:gd name="T4" fmla="*/ 23 w 476"/>
                  <a:gd name="T5" fmla="*/ 24 h 44"/>
                  <a:gd name="T6" fmla="*/ 48 w 476"/>
                  <a:gd name="T7" fmla="*/ 27 h 44"/>
                  <a:gd name="T8" fmla="*/ 79 w 476"/>
                  <a:gd name="T9" fmla="*/ 30 h 44"/>
                  <a:gd name="T10" fmla="*/ 114 w 476"/>
                  <a:gd name="T11" fmla="*/ 34 h 44"/>
                  <a:gd name="T12" fmla="*/ 154 w 476"/>
                  <a:gd name="T13" fmla="*/ 37 h 44"/>
                  <a:gd name="T14" fmla="*/ 197 w 476"/>
                  <a:gd name="T15" fmla="*/ 39 h 44"/>
                  <a:gd name="T16" fmla="*/ 241 w 476"/>
                  <a:gd name="T17" fmla="*/ 42 h 44"/>
                  <a:gd name="T18" fmla="*/ 283 w 476"/>
                  <a:gd name="T19" fmla="*/ 43 h 44"/>
                  <a:gd name="T20" fmla="*/ 326 w 476"/>
                  <a:gd name="T21" fmla="*/ 44 h 44"/>
                  <a:gd name="T22" fmla="*/ 365 w 476"/>
                  <a:gd name="T23" fmla="*/ 44 h 44"/>
                  <a:gd name="T24" fmla="*/ 401 w 476"/>
                  <a:gd name="T25" fmla="*/ 44 h 44"/>
                  <a:gd name="T26" fmla="*/ 431 w 476"/>
                  <a:gd name="T27" fmla="*/ 42 h 44"/>
                  <a:gd name="T28" fmla="*/ 454 w 476"/>
                  <a:gd name="T29" fmla="*/ 39 h 44"/>
                  <a:gd name="T30" fmla="*/ 470 w 476"/>
                  <a:gd name="T31" fmla="*/ 35 h 44"/>
                  <a:gd name="T32" fmla="*/ 476 w 476"/>
                  <a:gd name="T33" fmla="*/ 30 h 44"/>
                  <a:gd name="T34" fmla="*/ 475 w 476"/>
                  <a:gd name="T35" fmla="*/ 20 h 44"/>
                  <a:gd name="T36" fmla="*/ 467 w 476"/>
                  <a:gd name="T37" fmla="*/ 12 h 44"/>
                  <a:gd name="T38" fmla="*/ 454 w 476"/>
                  <a:gd name="T39" fmla="*/ 7 h 44"/>
                  <a:gd name="T40" fmla="*/ 439 w 476"/>
                  <a:gd name="T41" fmla="*/ 4 h 44"/>
                  <a:gd name="T42" fmla="*/ 419 w 476"/>
                  <a:gd name="T43" fmla="*/ 3 h 44"/>
                  <a:gd name="T44" fmla="*/ 400 w 476"/>
                  <a:gd name="T45" fmla="*/ 2 h 44"/>
                  <a:gd name="T46" fmla="*/ 381 w 476"/>
                  <a:gd name="T47" fmla="*/ 2 h 44"/>
                  <a:gd name="T48" fmla="*/ 362 w 476"/>
                  <a:gd name="T49" fmla="*/ 2 h 44"/>
                  <a:gd name="T50" fmla="*/ 351 w 476"/>
                  <a:gd name="T51" fmla="*/ 2 h 44"/>
                  <a:gd name="T52" fmla="*/ 334 w 476"/>
                  <a:gd name="T53" fmla="*/ 2 h 44"/>
                  <a:gd name="T54" fmla="*/ 312 w 476"/>
                  <a:gd name="T55" fmla="*/ 2 h 44"/>
                  <a:gd name="T56" fmla="*/ 286 w 476"/>
                  <a:gd name="T57" fmla="*/ 0 h 44"/>
                  <a:gd name="T58" fmla="*/ 257 w 476"/>
                  <a:gd name="T59" fmla="*/ 0 h 44"/>
                  <a:gd name="T60" fmla="*/ 226 w 476"/>
                  <a:gd name="T61" fmla="*/ 0 h 44"/>
                  <a:gd name="T62" fmla="*/ 194 w 476"/>
                  <a:gd name="T63" fmla="*/ 0 h 44"/>
                  <a:gd name="T64" fmla="*/ 162 w 476"/>
                  <a:gd name="T65" fmla="*/ 0 h 44"/>
                  <a:gd name="T66" fmla="*/ 129 w 476"/>
                  <a:gd name="T67" fmla="*/ 2 h 44"/>
                  <a:gd name="T68" fmla="*/ 98 w 476"/>
                  <a:gd name="T69" fmla="*/ 2 h 44"/>
                  <a:gd name="T70" fmla="*/ 71 w 476"/>
                  <a:gd name="T71" fmla="*/ 3 h 44"/>
                  <a:gd name="T72" fmla="*/ 46 w 476"/>
                  <a:gd name="T73" fmla="*/ 5 h 44"/>
                  <a:gd name="T74" fmla="*/ 25 w 476"/>
                  <a:gd name="T75" fmla="*/ 7 h 44"/>
                  <a:gd name="T76" fmla="*/ 10 w 476"/>
                  <a:gd name="T77" fmla="*/ 9 h 44"/>
                  <a:gd name="T78" fmla="*/ 1 w 476"/>
                  <a:gd name="T79" fmla="*/ 12 h 44"/>
                  <a:gd name="T80" fmla="*/ 0 w 476"/>
                  <a:gd name="T81" fmla="*/ 16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6"/>
                  <a:gd name="T124" fmla="*/ 0 h 44"/>
                  <a:gd name="T125" fmla="*/ 476 w 476"/>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6" h="44">
                    <a:moveTo>
                      <a:pt x="0" y="16"/>
                    </a:moveTo>
                    <a:lnTo>
                      <a:pt x="7" y="20"/>
                    </a:lnTo>
                    <a:lnTo>
                      <a:pt x="23" y="24"/>
                    </a:lnTo>
                    <a:lnTo>
                      <a:pt x="48" y="27"/>
                    </a:lnTo>
                    <a:lnTo>
                      <a:pt x="79" y="30"/>
                    </a:lnTo>
                    <a:lnTo>
                      <a:pt x="114" y="34"/>
                    </a:lnTo>
                    <a:lnTo>
                      <a:pt x="154" y="37"/>
                    </a:lnTo>
                    <a:lnTo>
                      <a:pt x="197" y="39"/>
                    </a:lnTo>
                    <a:lnTo>
                      <a:pt x="241" y="42"/>
                    </a:lnTo>
                    <a:lnTo>
                      <a:pt x="283" y="43"/>
                    </a:lnTo>
                    <a:lnTo>
                      <a:pt x="326" y="44"/>
                    </a:lnTo>
                    <a:lnTo>
                      <a:pt x="365" y="44"/>
                    </a:lnTo>
                    <a:lnTo>
                      <a:pt x="401" y="44"/>
                    </a:lnTo>
                    <a:lnTo>
                      <a:pt x="431" y="42"/>
                    </a:lnTo>
                    <a:lnTo>
                      <a:pt x="454" y="39"/>
                    </a:lnTo>
                    <a:lnTo>
                      <a:pt x="470" y="35"/>
                    </a:lnTo>
                    <a:lnTo>
                      <a:pt x="476" y="30"/>
                    </a:lnTo>
                    <a:lnTo>
                      <a:pt x="475" y="20"/>
                    </a:lnTo>
                    <a:lnTo>
                      <a:pt x="467" y="12"/>
                    </a:lnTo>
                    <a:lnTo>
                      <a:pt x="454" y="7"/>
                    </a:lnTo>
                    <a:lnTo>
                      <a:pt x="439" y="4"/>
                    </a:lnTo>
                    <a:lnTo>
                      <a:pt x="419" y="3"/>
                    </a:lnTo>
                    <a:lnTo>
                      <a:pt x="400" y="2"/>
                    </a:lnTo>
                    <a:lnTo>
                      <a:pt x="381" y="2"/>
                    </a:lnTo>
                    <a:lnTo>
                      <a:pt x="362" y="2"/>
                    </a:lnTo>
                    <a:lnTo>
                      <a:pt x="351" y="2"/>
                    </a:lnTo>
                    <a:lnTo>
                      <a:pt x="334" y="2"/>
                    </a:lnTo>
                    <a:lnTo>
                      <a:pt x="312" y="2"/>
                    </a:lnTo>
                    <a:lnTo>
                      <a:pt x="286" y="0"/>
                    </a:lnTo>
                    <a:lnTo>
                      <a:pt x="257" y="0"/>
                    </a:lnTo>
                    <a:lnTo>
                      <a:pt x="226" y="0"/>
                    </a:lnTo>
                    <a:lnTo>
                      <a:pt x="194" y="0"/>
                    </a:lnTo>
                    <a:lnTo>
                      <a:pt x="162" y="0"/>
                    </a:lnTo>
                    <a:lnTo>
                      <a:pt x="129" y="2"/>
                    </a:lnTo>
                    <a:lnTo>
                      <a:pt x="98" y="2"/>
                    </a:lnTo>
                    <a:lnTo>
                      <a:pt x="71" y="3"/>
                    </a:lnTo>
                    <a:lnTo>
                      <a:pt x="46" y="5"/>
                    </a:lnTo>
                    <a:lnTo>
                      <a:pt x="25" y="7"/>
                    </a:lnTo>
                    <a:lnTo>
                      <a:pt x="10" y="9"/>
                    </a:lnTo>
                    <a:lnTo>
                      <a:pt x="1" y="12"/>
                    </a:lnTo>
                    <a:lnTo>
                      <a:pt x="0" y="16"/>
                    </a:lnTo>
                    <a:close/>
                  </a:path>
                </a:pathLst>
              </a:custGeom>
              <a:solidFill>
                <a:srgbClr val="212187"/>
              </a:solidFill>
              <a:ln w="9525">
                <a:noFill/>
                <a:round/>
                <a:headEnd/>
                <a:tailEnd/>
              </a:ln>
            </p:spPr>
            <p:txBody>
              <a:bodyPr/>
              <a:lstStyle/>
              <a:p>
                <a:endParaRPr lang="en-US"/>
              </a:p>
            </p:txBody>
          </p:sp>
          <p:sp>
            <p:nvSpPr>
              <p:cNvPr id="395" name="Freeform 298"/>
              <p:cNvSpPr>
                <a:spLocks/>
              </p:cNvSpPr>
              <p:nvPr/>
            </p:nvSpPr>
            <p:spPr bwMode="auto">
              <a:xfrm>
                <a:off x="3499" y="3707"/>
                <a:ext cx="177" cy="12"/>
              </a:xfrm>
              <a:custGeom>
                <a:avLst/>
                <a:gdLst>
                  <a:gd name="T0" fmla="*/ 532 w 532"/>
                  <a:gd name="T1" fmla="*/ 4 h 35"/>
                  <a:gd name="T2" fmla="*/ 528 w 532"/>
                  <a:gd name="T3" fmla="*/ 2 h 35"/>
                  <a:gd name="T4" fmla="*/ 517 w 532"/>
                  <a:gd name="T5" fmla="*/ 0 h 35"/>
                  <a:gd name="T6" fmla="*/ 500 w 532"/>
                  <a:gd name="T7" fmla="*/ 0 h 35"/>
                  <a:gd name="T8" fmla="*/ 478 w 532"/>
                  <a:gd name="T9" fmla="*/ 0 h 35"/>
                  <a:gd name="T10" fmla="*/ 451 w 532"/>
                  <a:gd name="T11" fmla="*/ 2 h 35"/>
                  <a:gd name="T12" fmla="*/ 421 w 532"/>
                  <a:gd name="T13" fmla="*/ 3 h 35"/>
                  <a:gd name="T14" fmla="*/ 389 w 532"/>
                  <a:gd name="T15" fmla="*/ 5 h 35"/>
                  <a:gd name="T16" fmla="*/ 355 w 532"/>
                  <a:gd name="T17" fmla="*/ 7 h 35"/>
                  <a:gd name="T18" fmla="*/ 321 w 532"/>
                  <a:gd name="T19" fmla="*/ 9 h 35"/>
                  <a:gd name="T20" fmla="*/ 287 w 532"/>
                  <a:gd name="T21" fmla="*/ 11 h 35"/>
                  <a:gd name="T22" fmla="*/ 254 w 532"/>
                  <a:gd name="T23" fmla="*/ 13 h 35"/>
                  <a:gd name="T24" fmla="*/ 224 w 532"/>
                  <a:gd name="T25" fmla="*/ 16 h 35"/>
                  <a:gd name="T26" fmla="*/ 197 w 532"/>
                  <a:gd name="T27" fmla="*/ 17 h 35"/>
                  <a:gd name="T28" fmla="*/ 172 w 532"/>
                  <a:gd name="T29" fmla="*/ 18 h 35"/>
                  <a:gd name="T30" fmla="*/ 154 w 532"/>
                  <a:gd name="T31" fmla="*/ 18 h 35"/>
                  <a:gd name="T32" fmla="*/ 141 w 532"/>
                  <a:gd name="T33" fmla="*/ 18 h 35"/>
                  <a:gd name="T34" fmla="*/ 119 w 532"/>
                  <a:gd name="T35" fmla="*/ 17 h 35"/>
                  <a:gd name="T36" fmla="*/ 94 w 532"/>
                  <a:gd name="T37" fmla="*/ 15 h 35"/>
                  <a:gd name="T38" fmla="*/ 70 w 532"/>
                  <a:gd name="T39" fmla="*/ 12 h 35"/>
                  <a:gd name="T40" fmla="*/ 45 w 532"/>
                  <a:gd name="T41" fmla="*/ 11 h 35"/>
                  <a:gd name="T42" fmla="*/ 24 w 532"/>
                  <a:gd name="T43" fmla="*/ 9 h 35"/>
                  <a:gd name="T44" fmla="*/ 9 w 532"/>
                  <a:gd name="T45" fmla="*/ 9 h 35"/>
                  <a:gd name="T46" fmla="*/ 0 w 532"/>
                  <a:gd name="T47" fmla="*/ 13 h 35"/>
                  <a:gd name="T48" fmla="*/ 1 w 532"/>
                  <a:gd name="T49" fmla="*/ 18 h 35"/>
                  <a:gd name="T50" fmla="*/ 10 w 532"/>
                  <a:gd name="T51" fmla="*/ 25 h 35"/>
                  <a:gd name="T52" fmla="*/ 23 w 532"/>
                  <a:gd name="T53" fmla="*/ 27 h 35"/>
                  <a:gd name="T54" fmla="*/ 40 w 532"/>
                  <a:gd name="T55" fmla="*/ 29 h 35"/>
                  <a:gd name="T56" fmla="*/ 61 w 532"/>
                  <a:gd name="T57" fmla="*/ 29 h 35"/>
                  <a:gd name="T58" fmla="*/ 87 w 532"/>
                  <a:gd name="T59" fmla="*/ 29 h 35"/>
                  <a:gd name="T60" fmla="*/ 115 w 532"/>
                  <a:gd name="T61" fmla="*/ 29 h 35"/>
                  <a:gd name="T62" fmla="*/ 149 w 532"/>
                  <a:gd name="T63" fmla="*/ 30 h 35"/>
                  <a:gd name="T64" fmla="*/ 186 w 532"/>
                  <a:gd name="T65" fmla="*/ 33 h 35"/>
                  <a:gd name="T66" fmla="*/ 207 w 532"/>
                  <a:gd name="T67" fmla="*/ 34 h 35"/>
                  <a:gd name="T68" fmla="*/ 230 w 532"/>
                  <a:gd name="T69" fmla="*/ 35 h 35"/>
                  <a:gd name="T70" fmla="*/ 256 w 532"/>
                  <a:gd name="T71" fmla="*/ 35 h 35"/>
                  <a:gd name="T72" fmla="*/ 284 w 532"/>
                  <a:gd name="T73" fmla="*/ 35 h 35"/>
                  <a:gd name="T74" fmla="*/ 313 w 532"/>
                  <a:gd name="T75" fmla="*/ 34 h 35"/>
                  <a:gd name="T76" fmla="*/ 342 w 532"/>
                  <a:gd name="T77" fmla="*/ 33 h 35"/>
                  <a:gd name="T78" fmla="*/ 370 w 532"/>
                  <a:gd name="T79" fmla="*/ 30 h 35"/>
                  <a:gd name="T80" fmla="*/ 399 w 532"/>
                  <a:gd name="T81" fmla="*/ 27 h 35"/>
                  <a:gd name="T82" fmla="*/ 426 w 532"/>
                  <a:gd name="T83" fmla="*/ 25 h 35"/>
                  <a:gd name="T84" fmla="*/ 452 w 532"/>
                  <a:gd name="T85" fmla="*/ 22 h 35"/>
                  <a:gd name="T86" fmla="*/ 474 w 532"/>
                  <a:gd name="T87" fmla="*/ 20 h 35"/>
                  <a:gd name="T88" fmla="*/ 495 w 532"/>
                  <a:gd name="T89" fmla="*/ 16 h 35"/>
                  <a:gd name="T90" fmla="*/ 510 w 532"/>
                  <a:gd name="T91" fmla="*/ 13 h 35"/>
                  <a:gd name="T92" fmla="*/ 523 w 532"/>
                  <a:gd name="T93" fmla="*/ 9 h 35"/>
                  <a:gd name="T94" fmla="*/ 530 w 532"/>
                  <a:gd name="T95" fmla="*/ 7 h 35"/>
                  <a:gd name="T96" fmla="*/ 532 w 532"/>
                  <a:gd name="T97" fmla="*/ 4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2"/>
                  <a:gd name="T148" fmla="*/ 0 h 35"/>
                  <a:gd name="T149" fmla="*/ 532 w 532"/>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2" h="35">
                    <a:moveTo>
                      <a:pt x="532" y="4"/>
                    </a:moveTo>
                    <a:lnTo>
                      <a:pt x="528" y="2"/>
                    </a:lnTo>
                    <a:lnTo>
                      <a:pt x="517" y="0"/>
                    </a:lnTo>
                    <a:lnTo>
                      <a:pt x="500" y="0"/>
                    </a:lnTo>
                    <a:lnTo>
                      <a:pt x="478" y="0"/>
                    </a:lnTo>
                    <a:lnTo>
                      <a:pt x="451" y="2"/>
                    </a:lnTo>
                    <a:lnTo>
                      <a:pt x="421" y="3"/>
                    </a:lnTo>
                    <a:lnTo>
                      <a:pt x="389" y="5"/>
                    </a:lnTo>
                    <a:lnTo>
                      <a:pt x="355" y="7"/>
                    </a:lnTo>
                    <a:lnTo>
                      <a:pt x="321" y="9"/>
                    </a:lnTo>
                    <a:lnTo>
                      <a:pt x="287" y="11"/>
                    </a:lnTo>
                    <a:lnTo>
                      <a:pt x="254" y="13"/>
                    </a:lnTo>
                    <a:lnTo>
                      <a:pt x="224" y="16"/>
                    </a:lnTo>
                    <a:lnTo>
                      <a:pt x="197" y="17"/>
                    </a:lnTo>
                    <a:lnTo>
                      <a:pt x="172" y="18"/>
                    </a:lnTo>
                    <a:lnTo>
                      <a:pt x="154" y="18"/>
                    </a:lnTo>
                    <a:lnTo>
                      <a:pt x="141" y="18"/>
                    </a:lnTo>
                    <a:lnTo>
                      <a:pt x="119" y="17"/>
                    </a:lnTo>
                    <a:lnTo>
                      <a:pt x="94" y="15"/>
                    </a:lnTo>
                    <a:lnTo>
                      <a:pt x="70" y="12"/>
                    </a:lnTo>
                    <a:lnTo>
                      <a:pt x="45" y="11"/>
                    </a:lnTo>
                    <a:lnTo>
                      <a:pt x="24" y="9"/>
                    </a:lnTo>
                    <a:lnTo>
                      <a:pt x="9" y="9"/>
                    </a:lnTo>
                    <a:lnTo>
                      <a:pt x="0" y="13"/>
                    </a:lnTo>
                    <a:lnTo>
                      <a:pt x="1" y="18"/>
                    </a:lnTo>
                    <a:lnTo>
                      <a:pt x="10" y="25"/>
                    </a:lnTo>
                    <a:lnTo>
                      <a:pt x="23" y="27"/>
                    </a:lnTo>
                    <a:lnTo>
                      <a:pt x="40" y="29"/>
                    </a:lnTo>
                    <a:lnTo>
                      <a:pt x="61" y="29"/>
                    </a:lnTo>
                    <a:lnTo>
                      <a:pt x="87" y="29"/>
                    </a:lnTo>
                    <a:lnTo>
                      <a:pt x="115" y="29"/>
                    </a:lnTo>
                    <a:lnTo>
                      <a:pt x="149" y="30"/>
                    </a:lnTo>
                    <a:lnTo>
                      <a:pt x="186" y="33"/>
                    </a:lnTo>
                    <a:lnTo>
                      <a:pt x="207" y="34"/>
                    </a:lnTo>
                    <a:lnTo>
                      <a:pt x="230" y="35"/>
                    </a:lnTo>
                    <a:lnTo>
                      <a:pt x="256" y="35"/>
                    </a:lnTo>
                    <a:lnTo>
                      <a:pt x="284" y="35"/>
                    </a:lnTo>
                    <a:lnTo>
                      <a:pt x="313" y="34"/>
                    </a:lnTo>
                    <a:lnTo>
                      <a:pt x="342" y="33"/>
                    </a:lnTo>
                    <a:lnTo>
                      <a:pt x="370" y="30"/>
                    </a:lnTo>
                    <a:lnTo>
                      <a:pt x="399" y="27"/>
                    </a:lnTo>
                    <a:lnTo>
                      <a:pt x="426" y="25"/>
                    </a:lnTo>
                    <a:lnTo>
                      <a:pt x="452" y="22"/>
                    </a:lnTo>
                    <a:lnTo>
                      <a:pt x="474" y="20"/>
                    </a:lnTo>
                    <a:lnTo>
                      <a:pt x="495" y="16"/>
                    </a:lnTo>
                    <a:lnTo>
                      <a:pt x="510" y="13"/>
                    </a:lnTo>
                    <a:lnTo>
                      <a:pt x="523" y="9"/>
                    </a:lnTo>
                    <a:lnTo>
                      <a:pt x="530" y="7"/>
                    </a:lnTo>
                    <a:lnTo>
                      <a:pt x="532" y="4"/>
                    </a:lnTo>
                    <a:close/>
                  </a:path>
                </a:pathLst>
              </a:custGeom>
              <a:solidFill>
                <a:srgbClr val="DDDDFF"/>
              </a:solidFill>
              <a:ln w="9525">
                <a:noFill/>
                <a:round/>
                <a:headEnd/>
                <a:tailEnd/>
              </a:ln>
            </p:spPr>
            <p:txBody>
              <a:bodyPr/>
              <a:lstStyle/>
              <a:p>
                <a:endParaRPr lang="en-US"/>
              </a:p>
            </p:txBody>
          </p:sp>
          <p:sp>
            <p:nvSpPr>
              <p:cNvPr id="396" name="Freeform 299"/>
              <p:cNvSpPr>
                <a:spLocks/>
              </p:cNvSpPr>
              <p:nvPr/>
            </p:nvSpPr>
            <p:spPr bwMode="auto">
              <a:xfrm>
                <a:off x="3592" y="3541"/>
                <a:ext cx="5" cy="78"/>
              </a:xfrm>
              <a:custGeom>
                <a:avLst/>
                <a:gdLst>
                  <a:gd name="T0" fmla="*/ 0 w 14"/>
                  <a:gd name="T1" fmla="*/ 0 h 235"/>
                  <a:gd name="T2" fmla="*/ 0 w 14"/>
                  <a:gd name="T3" fmla="*/ 235 h 235"/>
                  <a:gd name="T4" fmla="*/ 2 w 14"/>
                  <a:gd name="T5" fmla="*/ 226 h 235"/>
                  <a:gd name="T6" fmla="*/ 9 w 14"/>
                  <a:gd name="T7" fmla="*/ 198 h 235"/>
                  <a:gd name="T8" fmla="*/ 14 w 14"/>
                  <a:gd name="T9" fmla="*/ 152 h 235"/>
                  <a:gd name="T10" fmla="*/ 14 w 14"/>
                  <a:gd name="T11" fmla="*/ 90 h 235"/>
                  <a:gd name="T12" fmla="*/ 10 w 14"/>
                  <a:gd name="T13" fmla="*/ 37 h 235"/>
                  <a:gd name="T14" fmla="*/ 6 w 14"/>
                  <a:gd name="T15" fmla="*/ 10 h 235"/>
                  <a:gd name="T16" fmla="*/ 1 w 14"/>
                  <a:gd name="T17" fmla="*/ 1 h 235"/>
                  <a:gd name="T18" fmla="*/ 0 w 14"/>
                  <a:gd name="T19" fmla="*/ 0 h 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35"/>
                  <a:gd name="T32" fmla="*/ 14 w 14"/>
                  <a:gd name="T33" fmla="*/ 235 h 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35">
                    <a:moveTo>
                      <a:pt x="0" y="0"/>
                    </a:moveTo>
                    <a:lnTo>
                      <a:pt x="0" y="235"/>
                    </a:lnTo>
                    <a:lnTo>
                      <a:pt x="2" y="226"/>
                    </a:lnTo>
                    <a:lnTo>
                      <a:pt x="9" y="198"/>
                    </a:lnTo>
                    <a:lnTo>
                      <a:pt x="14" y="152"/>
                    </a:lnTo>
                    <a:lnTo>
                      <a:pt x="14" y="90"/>
                    </a:lnTo>
                    <a:lnTo>
                      <a:pt x="10" y="37"/>
                    </a:lnTo>
                    <a:lnTo>
                      <a:pt x="6" y="10"/>
                    </a:lnTo>
                    <a:lnTo>
                      <a:pt x="1" y="1"/>
                    </a:lnTo>
                    <a:lnTo>
                      <a:pt x="0" y="0"/>
                    </a:lnTo>
                    <a:close/>
                  </a:path>
                </a:pathLst>
              </a:custGeom>
              <a:solidFill>
                <a:srgbClr val="FFFF4F"/>
              </a:solidFill>
              <a:ln w="9525">
                <a:noFill/>
                <a:round/>
                <a:headEnd/>
                <a:tailEnd/>
              </a:ln>
            </p:spPr>
            <p:txBody>
              <a:bodyPr/>
              <a:lstStyle/>
              <a:p>
                <a:endParaRPr lang="en-US"/>
              </a:p>
            </p:txBody>
          </p:sp>
          <p:sp>
            <p:nvSpPr>
              <p:cNvPr id="397" name="Freeform 300"/>
              <p:cNvSpPr>
                <a:spLocks/>
              </p:cNvSpPr>
              <p:nvPr/>
            </p:nvSpPr>
            <p:spPr bwMode="auto">
              <a:xfrm>
                <a:off x="3573" y="3641"/>
                <a:ext cx="31" cy="54"/>
              </a:xfrm>
              <a:custGeom>
                <a:avLst/>
                <a:gdLst>
                  <a:gd name="T0" fmla="*/ 6 w 94"/>
                  <a:gd name="T1" fmla="*/ 158 h 162"/>
                  <a:gd name="T2" fmla="*/ 0 w 94"/>
                  <a:gd name="T3" fmla="*/ 152 h 162"/>
                  <a:gd name="T4" fmla="*/ 1 w 94"/>
                  <a:gd name="T5" fmla="*/ 145 h 162"/>
                  <a:gd name="T6" fmla="*/ 6 w 94"/>
                  <a:gd name="T7" fmla="*/ 136 h 162"/>
                  <a:gd name="T8" fmla="*/ 14 w 94"/>
                  <a:gd name="T9" fmla="*/ 126 h 162"/>
                  <a:gd name="T10" fmla="*/ 23 w 94"/>
                  <a:gd name="T11" fmla="*/ 116 h 162"/>
                  <a:gd name="T12" fmla="*/ 32 w 94"/>
                  <a:gd name="T13" fmla="*/ 105 h 162"/>
                  <a:gd name="T14" fmla="*/ 39 w 94"/>
                  <a:gd name="T15" fmla="*/ 94 h 162"/>
                  <a:gd name="T16" fmla="*/ 40 w 94"/>
                  <a:gd name="T17" fmla="*/ 82 h 162"/>
                  <a:gd name="T18" fmla="*/ 39 w 94"/>
                  <a:gd name="T19" fmla="*/ 69 h 162"/>
                  <a:gd name="T20" fmla="*/ 37 w 94"/>
                  <a:gd name="T21" fmla="*/ 55 h 162"/>
                  <a:gd name="T22" fmla="*/ 37 w 94"/>
                  <a:gd name="T23" fmla="*/ 41 h 162"/>
                  <a:gd name="T24" fmla="*/ 39 w 94"/>
                  <a:gd name="T25" fmla="*/ 28 h 162"/>
                  <a:gd name="T26" fmla="*/ 41 w 94"/>
                  <a:gd name="T27" fmla="*/ 15 h 162"/>
                  <a:gd name="T28" fmla="*/ 46 w 94"/>
                  <a:gd name="T29" fmla="*/ 6 h 162"/>
                  <a:gd name="T30" fmla="*/ 55 w 94"/>
                  <a:gd name="T31" fmla="*/ 0 h 162"/>
                  <a:gd name="T32" fmla="*/ 68 w 94"/>
                  <a:gd name="T33" fmla="*/ 0 h 162"/>
                  <a:gd name="T34" fmla="*/ 89 w 94"/>
                  <a:gd name="T35" fmla="*/ 8 h 162"/>
                  <a:gd name="T36" fmla="*/ 94 w 94"/>
                  <a:gd name="T37" fmla="*/ 17 h 162"/>
                  <a:gd name="T38" fmla="*/ 88 w 94"/>
                  <a:gd name="T39" fmla="*/ 30 h 162"/>
                  <a:gd name="T40" fmla="*/ 71 w 94"/>
                  <a:gd name="T41" fmla="*/ 43 h 162"/>
                  <a:gd name="T42" fmla="*/ 63 w 94"/>
                  <a:gd name="T43" fmla="*/ 51 h 162"/>
                  <a:gd name="T44" fmla="*/ 61 w 94"/>
                  <a:gd name="T45" fmla="*/ 63 h 162"/>
                  <a:gd name="T46" fmla="*/ 62 w 94"/>
                  <a:gd name="T47" fmla="*/ 75 h 162"/>
                  <a:gd name="T48" fmla="*/ 66 w 94"/>
                  <a:gd name="T49" fmla="*/ 90 h 162"/>
                  <a:gd name="T50" fmla="*/ 70 w 94"/>
                  <a:gd name="T51" fmla="*/ 103 h 162"/>
                  <a:gd name="T52" fmla="*/ 72 w 94"/>
                  <a:gd name="T53" fmla="*/ 116 h 162"/>
                  <a:gd name="T54" fmla="*/ 72 w 94"/>
                  <a:gd name="T55" fmla="*/ 126 h 162"/>
                  <a:gd name="T56" fmla="*/ 68 w 94"/>
                  <a:gd name="T57" fmla="*/ 134 h 162"/>
                  <a:gd name="T58" fmla="*/ 61 w 94"/>
                  <a:gd name="T59" fmla="*/ 139 h 162"/>
                  <a:gd name="T60" fmla="*/ 54 w 94"/>
                  <a:gd name="T61" fmla="*/ 145 h 162"/>
                  <a:gd name="T62" fmla="*/ 46 w 94"/>
                  <a:gd name="T63" fmla="*/ 152 h 162"/>
                  <a:gd name="T64" fmla="*/ 39 w 94"/>
                  <a:gd name="T65" fmla="*/ 157 h 162"/>
                  <a:gd name="T66" fmla="*/ 31 w 94"/>
                  <a:gd name="T67" fmla="*/ 161 h 162"/>
                  <a:gd name="T68" fmla="*/ 23 w 94"/>
                  <a:gd name="T69" fmla="*/ 162 h 162"/>
                  <a:gd name="T70" fmla="*/ 14 w 94"/>
                  <a:gd name="T71" fmla="*/ 162 h 162"/>
                  <a:gd name="T72" fmla="*/ 6 w 94"/>
                  <a:gd name="T73" fmla="*/ 158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162"/>
                  <a:gd name="T113" fmla="*/ 94 w 94"/>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162">
                    <a:moveTo>
                      <a:pt x="6" y="158"/>
                    </a:moveTo>
                    <a:lnTo>
                      <a:pt x="0" y="152"/>
                    </a:lnTo>
                    <a:lnTo>
                      <a:pt x="1" y="145"/>
                    </a:lnTo>
                    <a:lnTo>
                      <a:pt x="6" y="136"/>
                    </a:lnTo>
                    <a:lnTo>
                      <a:pt x="14" y="126"/>
                    </a:lnTo>
                    <a:lnTo>
                      <a:pt x="23" y="116"/>
                    </a:lnTo>
                    <a:lnTo>
                      <a:pt x="32" y="105"/>
                    </a:lnTo>
                    <a:lnTo>
                      <a:pt x="39" y="94"/>
                    </a:lnTo>
                    <a:lnTo>
                      <a:pt x="40" y="82"/>
                    </a:lnTo>
                    <a:lnTo>
                      <a:pt x="39" y="69"/>
                    </a:lnTo>
                    <a:lnTo>
                      <a:pt x="37" y="55"/>
                    </a:lnTo>
                    <a:lnTo>
                      <a:pt x="37" y="41"/>
                    </a:lnTo>
                    <a:lnTo>
                      <a:pt x="39" y="28"/>
                    </a:lnTo>
                    <a:lnTo>
                      <a:pt x="41" y="15"/>
                    </a:lnTo>
                    <a:lnTo>
                      <a:pt x="46" y="6"/>
                    </a:lnTo>
                    <a:lnTo>
                      <a:pt x="55" y="0"/>
                    </a:lnTo>
                    <a:lnTo>
                      <a:pt x="68" y="0"/>
                    </a:lnTo>
                    <a:lnTo>
                      <a:pt x="89" y="8"/>
                    </a:lnTo>
                    <a:lnTo>
                      <a:pt x="94" y="17"/>
                    </a:lnTo>
                    <a:lnTo>
                      <a:pt x="88" y="30"/>
                    </a:lnTo>
                    <a:lnTo>
                      <a:pt x="71" y="43"/>
                    </a:lnTo>
                    <a:lnTo>
                      <a:pt x="63" y="51"/>
                    </a:lnTo>
                    <a:lnTo>
                      <a:pt x="61" y="63"/>
                    </a:lnTo>
                    <a:lnTo>
                      <a:pt x="62" y="75"/>
                    </a:lnTo>
                    <a:lnTo>
                      <a:pt x="66" y="90"/>
                    </a:lnTo>
                    <a:lnTo>
                      <a:pt x="70" y="103"/>
                    </a:lnTo>
                    <a:lnTo>
                      <a:pt x="72" y="116"/>
                    </a:lnTo>
                    <a:lnTo>
                      <a:pt x="72" y="126"/>
                    </a:lnTo>
                    <a:lnTo>
                      <a:pt x="68" y="134"/>
                    </a:lnTo>
                    <a:lnTo>
                      <a:pt x="61" y="139"/>
                    </a:lnTo>
                    <a:lnTo>
                      <a:pt x="54" y="145"/>
                    </a:lnTo>
                    <a:lnTo>
                      <a:pt x="46" y="152"/>
                    </a:lnTo>
                    <a:lnTo>
                      <a:pt x="39" y="157"/>
                    </a:lnTo>
                    <a:lnTo>
                      <a:pt x="31" y="161"/>
                    </a:lnTo>
                    <a:lnTo>
                      <a:pt x="23" y="162"/>
                    </a:lnTo>
                    <a:lnTo>
                      <a:pt x="14" y="162"/>
                    </a:lnTo>
                    <a:lnTo>
                      <a:pt x="6" y="158"/>
                    </a:lnTo>
                    <a:close/>
                  </a:path>
                </a:pathLst>
              </a:custGeom>
              <a:solidFill>
                <a:srgbClr val="B7C1E8"/>
              </a:solidFill>
              <a:ln w="9525">
                <a:noFill/>
                <a:round/>
                <a:headEnd/>
                <a:tailEnd/>
              </a:ln>
            </p:spPr>
            <p:txBody>
              <a:bodyPr/>
              <a:lstStyle/>
              <a:p>
                <a:endParaRPr lang="en-US"/>
              </a:p>
            </p:txBody>
          </p:sp>
          <p:sp>
            <p:nvSpPr>
              <p:cNvPr id="398" name="Freeform 301"/>
              <p:cNvSpPr>
                <a:spLocks/>
              </p:cNvSpPr>
              <p:nvPr/>
            </p:nvSpPr>
            <p:spPr bwMode="auto">
              <a:xfrm>
                <a:off x="3643" y="3476"/>
                <a:ext cx="19" cy="19"/>
              </a:xfrm>
              <a:custGeom>
                <a:avLst/>
                <a:gdLst>
                  <a:gd name="T0" fmla="*/ 27 w 57"/>
                  <a:gd name="T1" fmla="*/ 0 h 57"/>
                  <a:gd name="T2" fmla="*/ 39 w 57"/>
                  <a:gd name="T3" fmla="*/ 2 h 57"/>
                  <a:gd name="T4" fmla="*/ 48 w 57"/>
                  <a:gd name="T5" fmla="*/ 9 h 57"/>
                  <a:gd name="T6" fmla="*/ 54 w 57"/>
                  <a:gd name="T7" fmla="*/ 18 h 57"/>
                  <a:gd name="T8" fmla="*/ 57 w 57"/>
                  <a:gd name="T9" fmla="*/ 28 h 57"/>
                  <a:gd name="T10" fmla="*/ 54 w 57"/>
                  <a:gd name="T11" fmla="*/ 40 h 57"/>
                  <a:gd name="T12" fmla="*/ 48 w 57"/>
                  <a:gd name="T13" fmla="*/ 49 h 57"/>
                  <a:gd name="T14" fmla="*/ 39 w 57"/>
                  <a:gd name="T15" fmla="*/ 54 h 57"/>
                  <a:gd name="T16" fmla="*/ 27 w 57"/>
                  <a:gd name="T17" fmla="*/ 57 h 57"/>
                  <a:gd name="T18" fmla="*/ 17 w 57"/>
                  <a:gd name="T19" fmla="*/ 54 h 57"/>
                  <a:gd name="T20" fmla="*/ 8 w 57"/>
                  <a:gd name="T21" fmla="*/ 49 h 57"/>
                  <a:gd name="T22" fmla="*/ 2 w 57"/>
                  <a:gd name="T23" fmla="*/ 40 h 57"/>
                  <a:gd name="T24" fmla="*/ 0 w 57"/>
                  <a:gd name="T25" fmla="*/ 28 h 57"/>
                  <a:gd name="T26" fmla="*/ 2 w 57"/>
                  <a:gd name="T27" fmla="*/ 18 h 57"/>
                  <a:gd name="T28" fmla="*/ 8 w 57"/>
                  <a:gd name="T29" fmla="*/ 9 h 57"/>
                  <a:gd name="T30" fmla="*/ 17 w 57"/>
                  <a:gd name="T31" fmla="*/ 2 h 57"/>
                  <a:gd name="T32" fmla="*/ 27 w 5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7"/>
                  <a:gd name="T53" fmla="*/ 57 w 5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7">
                    <a:moveTo>
                      <a:pt x="27" y="0"/>
                    </a:moveTo>
                    <a:lnTo>
                      <a:pt x="39" y="2"/>
                    </a:lnTo>
                    <a:lnTo>
                      <a:pt x="48" y="9"/>
                    </a:lnTo>
                    <a:lnTo>
                      <a:pt x="54" y="18"/>
                    </a:lnTo>
                    <a:lnTo>
                      <a:pt x="57" y="28"/>
                    </a:lnTo>
                    <a:lnTo>
                      <a:pt x="54" y="40"/>
                    </a:lnTo>
                    <a:lnTo>
                      <a:pt x="48" y="49"/>
                    </a:lnTo>
                    <a:lnTo>
                      <a:pt x="39" y="54"/>
                    </a:lnTo>
                    <a:lnTo>
                      <a:pt x="27" y="57"/>
                    </a:lnTo>
                    <a:lnTo>
                      <a:pt x="17" y="54"/>
                    </a:lnTo>
                    <a:lnTo>
                      <a:pt x="8" y="49"/>
                    </a:lnTo>
                    <a:lnTo>
                      <a:pt x="2" y="40"/>
                    </a:lnTo>
                    <a:lnTo>
                      <a:pt x="0" y="28"/>
                    </a:lnTo>
                    <a:lnTo>
                      <a:pt x="2" y="18"/>
                    </a:lnTo>
                    <a:lnTo>
                      <a:pt x="8" y="9"/>
                    </a:lnTo>
                    <a:lnTo>
                      <a:pt x="17" y="2"/>
                    </a:lnTo>
                    <a:lnTo>
                      <a:pt x="27" y="0"/>
                    </a:lnTo>
                    <a:close/>
                  </a:path>
                </a:pathLst>
              </a:custGeom>
              <a:solidFill>
                <a:srgbClr val="000000"/>
              </a:solidFill>
              <a:ln w="9525">
                <a:noFill/>
                <a:round/>
                <a:headEnd/>
                <a:tailEnd/>
              </a:ln>
            </p:spPr>
            <p:txBody>
              <a:bodyPr/>
              <a:lstStyle/>
              <a:p>
                <a:endParaRPr lang="en-US"/>
              </a:p>
            </p:txBody>
          </p:sp>
          <p:sp>
            <p:nvSpPr>
              <p:cNvPr id="399" name="Freeform 302"/>
              <p:cNvSpPr>
                <a:spLocks/>
              </p:cNvSpPr>
              <p:nvPr/>
            </p:nvSpPr>
            <p:spPr bwMode="auto">
              <a:xfrm>
                <a:off x="3647" y="3479"/>
                <a:ext cx="11" cy="13"/>
              </a:xfrm>
              <a:custGeom>
                <a:avLst/>
                <a:gdLst>
                  <a:gd name="T0" fmla="*/ 17 w 35"/>
                  <a:gd name="T1" fmla="*/ 0 h 38"/>
                  <a:gd name="T2" fmla="*/ 25 w 35"/>
                  <a:gd name="T3" fmla="*/ 2 h 38"/>
                  <a:gd name="T4" fmla="*/ 30 w 35"/>
                  <a:gd name="T5" fmla="*/ 5 h 38"/>
                  <a:gd name="T6" fmla="*/ 34 w 35"/>
                  <a:gd name="T7" fmla="*/ 12 h 38"/>
                  <a:gd name="T8" fmla="*/ 35 w 35"/>
                  <a:gd name="T9" fmla="*/ 18 h 38"/>
                  <a:gd name="T10" fmla="*/ 34 w 35"/>
                  <a:gd name="T11" fmla="*/ 26 h 38"/>
                  <a:gd name="T12" fmla="*/ 30 w 35"/>
                  <a:gd name="T13" fmla="*/ 33 h 38"/>
                  <a:gd name="T14" fmla="*/ 25 w 35"/>
                  <a:gd name="T15" fmla="*/ 37 h 38"/>
                  <a:gd name="T16" fmla="*/ 17 w 35"/>
                  <a:gd name="T17" fmla="*/ 38 h 38"/>
                  <a:gd name="T18" fmla="*/ 11 w 35"/>
                  <a:gd name="T19" fmla="*/ 37 h 38"/>
                  <a:gd name="T20" fmla="*/ 5 w 35"/>
                  <a:gd name="T21" fmla="*/ 33 h 38"/>
                  <a:gd name="T22" fmla="*/ 2 w 35"/>
                  <a:gd name="T23" fmla="*/ 26 h 38"/>
                  <a:gd name="T24" fmla="*/ 0 w 35"/>
                  <a:gd name="T25" fmla="*/ 18 h 38"/>
                  <a:gd name="T26" fmla="*/ 2 w 35"/>
                  <a:gd name="T27" fmla="*/ 12 h 38"/>
                  <a:gd name="T28" fmla="*/ 5 w 35"/>
                  <a:gd name="T29" fmla="*/ 5 h 38"/>
                  <a:gd name="T30" fmla="*/ 11 w 35"/>
                  <a:gd name="T31" fmla="*/ 2 h 38"/>
                  <a:gd name="T32" fmla="*/ 17 w 3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8"/>
                  <a:gd name="T53" fmla="*/ 35 w 3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8">
                    <a:moveTo>
                      <a:pt x="17" y="0"/>
                    </a:moveTo>
                    <a:lnTo>
                      <a:pt x="25" y="2"/>
                    </a:lnTo>
                    <a:lnTo>
                      <a:pt x="30" y="5"/>
                    </a:lnTo>
                    <a:lnTo>
                      <a:pt x="34" y="12"/>
                    </a:lnTo>
                    <a:lnTo>
                      <a:pt x="35" y="18"/>
                    </a:lnTo>
                    <a:lnTo>
                      <a:pt x="34" y="26"/>
                    </a:lnTo>
                    <a:lnTo>
                      <a:pt x="30" y="33"/>
                    </a:lnTo>
                    <a:lnTo>
                      <a:pt x="25" y="37"/>
                    </a:lnTo>
                    <a:lnTo>
                      <a:pt x="17" y="38"/>
                    </a:lnTo>
                    <a:lnTo>
                      <a:pt x="11" y="37"/>
                    </a:lnTo>
                    <a:lnTo>
                      <a:pt x="5" y="33"/>
                    </a:lnTo>
                    <a:lnTo>
                      <a:pt x="2" y="26"/>
                    </a:lnTo>
                    <a:lnTo>
                      <a:pt x="0" y="18"/>
                    </a:lnTo>
                    <a:lnTo>
                      <a:pt x="2" y="12"/>
                    </a:lnTo>
                    <a:lnTo>
                      <a:pt x="5" y="5"/>
                    </a:lnTo>
                    <a:lnTo>
                      <a:pt x="11" y="2"/>
                    </a:lnTo>
                    <a:lnTo>
                      <a:pt x="17" y="0"/>
                    </a:lnTo>
                    <a:close/>
                  </a:path>
                </a:pathLst>
              </a:custGeom>
              <a:solidFill>
                <a:srgbClr val="FFB73D"/>
              </a:solidFill>
              <a:ln w="9525">
                <a:noFill/>
                <a:round/>
                <a:headEnd/>
                <a:tailEnd/>
              </a:ln>
            </p:spPr>
            <p:txBody>
              <a:bodyPr/>
              <a:lstStyle/>
              <a:p>
                <a:endParaRPr lang="en-US"/>
              </a:p>
            </p:txBody>
          </p:sp>
          <p:sp>
            <p:nvSpPr>
              <p:cNvPr id="400" name="Freeform 303"/>
              <p:cNvSpPr>
                <a:spLocks/>
              </p:cNvSpPr>
              <p:nvPr/>
            </p:nvSpPr>
            <p:spPr bwMode="auto">
              <a:xfrm>
                <a:off x="3649" y="3482"/>
                <a:ext cx="6" cy="5"/>
              </a:xfrm>
              <a:custGeom>
                <a:avLst/>
                <a:gdLst>
                  <a:gd name="T0" fmla="*/ 9 w 17"/>
                  <a:gd name="T1" fmla="*/ 0 h 15"/>
                  <a:gd name="T2" fmla="*/ 13 w 17"/>
                  <a:gd name="T3" fmla="*/ 0 h 15"/>
                  <a:gd name="T4" fmla="*/ 15 w 17"/>
                  <a:gd name="T5" fmla="*/ 2 h 15"/>
                  <a:gd name="T6" fmla="*/ 17 w 17"/>
                  <a:gd name="T7" fmla="*/ 4 h 15"/>
                  <a:gd name="T8" fmla="*/ 17 w 17"/>
                  <a:gd name="T9" fmla="*/ 7 h 15"/>
                  <a:gd name="T10" fmla="*/ 17 w 17"/>
                  <a:gd name="T11" fmla="*/ 11 h 15"/>
                  <a:gd name="T12" fmla="*/ 15 w 17"/>
                  <a:gd name="T13" fmla="*/ 12 h 15"/>
                  <a:gd name="T14" fmla="*/ 13 w 17"/>
                  <a:gd name="T15" fmla="*/ 15 h 15"/>
                  <a:gd name="T16" fmla="*/ 9 w 17"/>
                  <a:gd name="T17" fmla="*/ 15 h 15"/>
                  <a:gd name="T18" fmla="*/ 6 w 17"/>
                  <a:gd name="T19" fmla="*/ 15 h 15"/>
                  <a:gd name="T20" fmla="*/ 2 w 17"/>
                  <a:gd name="T21" fmla="*/ 12 h 15"/>
                  <a:gd name="T22" fmla="*/ 1 w 17"/>
                  <a:gd name="T23" fmla="*/ 11 h 15"/>
                  <a:gd name="T24" fmla="*/ 0 w 17"/>
                  <a:gd name="T25" fmla="*/ 7 h 15"/>
                  <a:gd name="T26" fmla="*/ 1 w 17"/>
                  <a:gd name="T27" fmla="*/ 4 h 15"/>
                  <a:gd name="T28" fmla="*/ 2 w 17"/>
                  <a:gd name="T29" fmla="*/ 2 h 15"/>
                  <a:gd name="T30" fmla="*/ 6 w 17"/>
                  <a:gd name="T31" fmla="*/ 0 h 15"/>
                  <a:gd name="T32" fmla="*/ 9 w 1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5"/>
                  <a:gd name="T53" fmla="*/ 17 w 1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5">
                    <a:moveTo>
                      <a:pt x="9" y="0"/>
                    </a:moveTo>
                    <a:lnTo>
                      <a:pt x="13" y="0"/>
                    </a:lnTo>
                    <a:lnTo>
                      <a:pt x="15" y="2"/>
                    </a:lnTo>
                    <a:lnTo>
                      <a:pt x="17" y="4"/>
                    </a:lnTo>
                    <a:lnTo>
                      <a:pt x="17" y="7"/>
                    </a:lnTo>
                    <a:lnTo>
                      <a:pt x="17" y="11"/>
                    </a:lnTo>
                    <a:lnTo>
                      <a:pt x="15" y="12"/>
                    </a:lnTo>
                    <a:lnTo>
                      <a:pt x="13" y="15"/>
                    </a:lnTo>
                    <a:lnTo>
                      <a:pt x="9" y="15"/>
                    </a:lnTo>
                    <a:lnTo>
                      <a:pt x="6" y="15"/>
                    </a:lnTo>
                    <a:lnTo>
                      <a:pt x="2" y="12"/>
                    </a:lnTo>
                    <a:lnTo>
                      <a:pt x="1" y="11"/>
                    </a:lnTo>
                    <a:lnTo>
                      <a:pt x="0" y="7"/>
                    </a:lnTo>
                    <a:lnTo>
                      <a:pt x="1" y="4"/>
                    </a:lnTo>
                    <a:lnTo>
                      <a:pt x="2" y="2"/>
                    </a:lnTo>
                    <a:lnTo>
                      <a:pt x="6" y="0"/>
                    </a:lnTo>
                    <a:lnTo>
                      <a:pt x="9" y="0"/>
                    </a:lnTo>
                    <a:close/>
                  </a:path>
                </a:pathLst>
              </a:custGeom>
              <a:solidFill>
                <a:srgbClr val="FFFF00"/>
              </a:solidFill>
              <a:ln w="9525">
                <a:noFill/>
                <a:round/>
                <a:headEnd/>
                <a:tailEnd/>
              </a:ln>
            </p:spPr>
            <p:txBody>
              <a:bodyPr/>
              <a:lstStyle/>
              <a:p>
                <a:endParaRPr lang="en-US"/>
              </a:p>
            </p:txBody>
          </p:sp>
          <p:sp>
            <p:nvSpPr>
              <p:cNvPr id="401" name="Freeform 304"/>
              <p:cNvSpPr>
                <a:spLocks/>
              </p:cNvSpPr>
              <p:nvPr/>
            </p:nvSpPr>
            <p:spPr bwMode="auto">
              <a:xfrm>
                <a:off x="3578" y="3483"/>
                <a:ext cx="16" cy="15"/>
              </a:xfrm>
              <a:custGeom>
                <a:avLst/>
                <a:gdLst>
                  <a:gd name="T0" fmla="*/ 24 w 46"/>
                  <a:gd name="T1" fmla="*/ 0 h 45"/>
                  <a:gd name="T2" fmla="*/ 32 w 46"/>
                  <a:gd name="T3" fmla="*/ 2 h 45"/>
                  <a:gd name="T4" fmla="*/ 39 w 46"/>
                  <a:gd name="T5" fmla="*/ 8 h 45"/>
                  <a:gd name="T6" fmla="*/ 45 w 46"/>
                  <a:gd name="T7" fmla="*/ 14 h 45"/>
                  <a:gd name="T8" fmla="*/ 46 w 46"/>
                  <a:gd name="T9" fmla="*/ 23 h 45"/>
                  <a:gd name="T10" fmla="*/ 45 w 46"/>
                  <a:gd name="T11" fmla="*/ 31 h 45"/>
                  <a:gd name="T12" fmla="*/ 39 w 46"/>
                  <a:gd name="T13" fmla="*/ 37 h 45"/>
                  <a:gd name="T14" fmla="*/ 32 w 46"/>
                  <a:gd name="T15" fmla="*/ 43 h 45"/>
                  <a:gd name="T16" fmla="*/ 24 w 46"/>
                  <a:gd name="T17" fmla="*/ 45 h 45"/>
                  <a:gd name="T18" fmla="*/ 15 w 46"/>
                  <a:gd name="T19" fmla="*/ 43 h 45"/>
                  <a:gd name="T20" fmla="*/ 8 w 46"/>
                  <a:gd name="T21" fmla="*/ 37 h 45"/>
                  <a:gd name="T22" fmla="*/ 3 w 46"/>
                  <a:gd name="T23" fmla="*/ 31 h 45"/>
                  <a:gd name="T24" fmla="*/ 0 w 46"/>
                  <a:gd name="T25" fmla="*/ 23 h 45"/>
                  <a:gd name="T26" fmla="*/ 3 w 46"/>
                  <a:gd name="T27" fmla="*/ 14 h 45"/>
                  <a:gd name="T28" fmla="*/ 8 w 46"/>
                  <a:gd name="T29" fmla="*/ 8 h 45"/>
                  <a:gd name="T30" fmla="*/ 15 w 46"/>
                  <a:gd name="T31" fmla="*/ 2 h 45"/>
                  <a:gd name="T32" fmla="*/ 24 w 46"/>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5"/>
                  <a:gd name="T53" fmla="*/ 46 w 4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5">
                    <a:moveTo>
                      <a:pt x="24" y="0"/>
                    </a:moveTo>
                    <a:lnTo>
                      <a:pt x="32" y="2"/>
                    </a:lnTo>
                    <a:lnTo>
                      <a:pt x="39" y="8"/>
                    </a:lnTo>
                    <a:lnTo>
                      <a:pt x="45" y="14"/>
                    </a:lnTo>
                    <a:lnTo>
                      <a:pt x="46" y="23"/>
                    </a:lnTo>
                    <a:lnTo>
                      <a:pt x="45" y="31"/>
                    </a:lnTo>
                    <a:lnTo>
                      <a:pt x="39" y="37"/>
                    </a:lnTo>
                    <a:lnTo>
                      <a:pt x="32" y="43"/>
                    </a:lnTo>
                    <a:lnTo>
                      <a:pt x="24" y="45"/>
                    </a:lnTo>
                    <a:lnTo>
                      <a:pt x="15" y="43"/>
                    </a:lnTo>
                    <a:lnTo>
                      <a:pt x="8" y="37"/>
                    </a:lnTo>
                    <a:lnTo>
                      <a:pt x="3" y="31"/>
                    </a:lnTo>
                    <a:lnTo>
                      <a:pt x="0" y="23"/>
                    </a:lnTo>
                    <a:lnTo>
                      <a:pt x="3" y="14"/>
                    </a:lnTo>
                    <a:lnTo>
                      <a:pt x="8" y="8"/>
                    </a:lnTo>
                    <a:lnTo>
                      <a:pt x="15" y="2"/>
                    </a:lnTo>
                    <a:lnTo>
                      <a:pt x="24" y="0"/>
                    </a:lnTo>
                    <a:close/>
                  </a:path>
                </a:pathLst>
              </a:custGeom>
              <a:solidFill>
                <a:srgbClr val="000000"/>
              </a:solidFill>
              <a:ln w="9525">
                <a:noFill/>
                <a:round/>
                <a:headEnd/>
                <a:tailEnd/>
              </a:ln>
            </p:spPr>
            <p:txBody>
              <a:bodyPr/>
              <a:lstStyle/>
              <a:p>
                <a:endParaRPr lang="en-US"/>
              </a:p>
            </p:txBody>
          </p:sp>
          <p:sp>
            <p:nvSpPr>
              <p:cNvPr id="402" name="Freeform 305"/>
              <p:cNvSpPr>
                <a:spLocks/>
              </p:cNvSpPr>
              <p:nvPr/>
            </p:nvSpPr>
            <p:spPr bwMode="auto">
              <a:xfrm>
                <a:off x="3594" y="3482"/>
                <a:ext cx="14" cy="15"/>
              </a:xfrm>
              <a:custGeom>
                <a:avLst/>
                <a:gdLst>
                  <a:gd name="T0" fmla="*/ 22 w 43"/>
                  <a:gd name="T1" fmla="*/ 0 h 46"/>
                  <a:gd name="T2" fmla="*/ 30 w 43"/>
                  <a:gd name="T3" fmla="*/ 3 h 46"/>
                  <a:gd name="T4" fmla="*/ 36 w 43"/>
                  <a:gd name="T5" fmla="*/ 7 h 46"/>
                  <a:gd name="T6" fmla="*/ 42 w 43"/>
                  <a:gd name="T7" fmla="*/ 15 h 46"/>
                  <a:gd name="T8" fmla="*/ 43 w 43"/>
                  <a:gd name="T9" fmla="*/ 22 h 46"/>
                  <a:gd name="T10" fmla="*/ 42 w 43"/>
                  <a:gd name="T11" fmla="*/ 31 h 46"/>
                  <a:gd name="T12" fmla="*/ 36 w 43"/>
                  <a:gd name="T13" fmla="*/ 39 h 46"/>
                  <a:gd name="T14" fmla="*/ 30 w 43"/>
                  <a:gd name="T15" fmla="*/ 44 h 46"/>
                  <a:gd name="T16" fmla="*/ 22 w 43"/>
                  <a:gd name="T17" fmla="*/ 46 h 46"/>
                  <a:gd name="T18" fmla="*/ 14 w 43"/>
                  <a:gd name="T19" fmla="*/ 44 h 46"/>
                  <a:gd name="T20" fmla="*/ 7 w 43"/>
                  <a:gd name="T21" fmla="*/ 39 h 46"/>
                  <a:gd name="T22" fmla="*/ 1 w 43"/>
                  <a:gd name="T23" fmla="*/ 31 h 46"/>
                  <a:gd name="T24" fmla="*/ 0 w 43"/>
                  <a:gd name="T25" fmla="*/ 22 h 46"/>
                  <a:gd name="T26" fmla="*/ 1 w 43"/>
                  <a:gd name="T27" fmla="*/ 15 h 46"/>
                  <a:gd name="T28" fmla="*/ 7 w 43"/>
                  <a:gd name="T29" fmla="*/ 7 h 46"/>
                  <a:gd name="T30" fmla="*/ 14 w 43"/>
                  <a:gd name="T31" fmla="*/ 3 h 46"/>
                  <a:gd name="T32" fmla="*/ 22 w 43"/>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6"/>
                  <a:gd name="T53" fmla="*/ 43 w 43"/>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6">
                    <a:moveTo>
                      <a:pt x="22" y="0"/>
                    </a:moveTo>
                    <a:lnTo>
                      <a:pt x="30" y="3"/>
                    </a:lnTo>
                    <a:lnTo>
                      <a:pt x="36" y="7"/>
                    </a:lnTo>
                    <a:lnTo>
                      <a:pt x="42" y="15"/>
                    </a:lnTo>
                    <a:lnTo>
                      <a:pt x="43" y="22"/>
                    </a:lnTo>
                    <a:lnTo>
                      <a:pt x="42" y="31"/>
                    </a:lnTo>
                    <a:lnTo>
                      <a:pt x="36" y="39"/>
                    </a:lnTo>
                    <a:lnTo>
                      <a:pt x="30" y="44"/>
                    </a:lnTo>
                    <a:lnTo>
                      <a:pt x="22" y="46"/>
                    </a:lnTo>
                    <a:lnTo>
                      <a:pt x="14" y="44"/>
                    </a:lnTo>
                    <a:lnTo>
                      <a:pt x="7" y="39"/>
                    </a:lnTo>
                    <a:lnTo>
                      <a:pt x="1" y="31"/>
                    </a:lnTo>
                    <a:lnTo>
                      <a:pt x="0" y="22"/>
                    </a:lnTo>
                    <a:lnTo>
                      <a:pt x="1" y="15"/>
                    </a:lnTo>
                    <a:lnTo>
                      <a:pt x="7" y="7"/>
                    </a:lnTo>
                    <a:lnTo>
                      <a:pt x="14" y="3"/>
                    </a:lnTo>
                    <a:lnTo>
                      <a:pt x="22" y="0"/>
                    </a:lnTo>
                    <a:close/>
                  </a:path>
                </a:pathLst>
              </a:custGeom>
              <a:solidFill>
                <a:srgbClr val="000000"/>
              </a:solidFill>
              <a:ln w="9525">
                <a:noFill/>
                <a:round/>
                <a:headEnd/>
                <a:tailEnd/>
              </a:ln>
            </p:spPr>
            <p:txBody>
              <a:bodyPr/>
              <a:lstStyle/>
              <a:p>
                <a:endParaRPr lang="en-US"/>
              </a:p>
            </p:txBody>
          </p:sp>
          <p:sp>
            <p:nvSpPr>
              <p:cNvPr id="403" name="Freeform 306"/>
              <p:cNvSpPr>
                <a:spLocks/>
              </p:cNvSpPr>
              <p:nvPr/>
            </p:nvSpPr>
            <p:spPr bwMode="auto">
              <a:xfrm>
                <a:off x="3582" y="3486"/>
                <a:ext cx="9" cy="9"/>
              </a:xfrm>
              <a:custGeom>
                <a:avLst/>
                <a:gdLst>
                  <a:gd name="T0" fmla="*/ 14 w 28"/>
                  <a:gd name="T1" fmla="*/ 0 h 28"/>
                  <a:gd name="T2" fmla="*/ 19 w 28"/>
                  <a:gd name="T3" fmla="*/ 1 h 28"/>
                  <a:gd name="T4" fmla="*/ 23 w 28"/>
                  <a:gd name="T5" fmla="*/ 4 h 28"/>
                  <a:gd name="T6" fmla="*/ 27 w 28"/>
                  <a:gd name="T7" fmla="*/ 8 h 28"/>
                  <a:gd name="T8" fmla="*/ 28 w 28"/>
                  <a:gd name="T9" fmla="*/ 14 h 28"/>
                  <a:gd name="T10" fmla="*/ 27 w 28"/>
                  <a:gd name="T11" fmla="*/ 19 h 28"/>
                  <a:gd name="T12" fmla="*/ 23 w 28"/>
                  <a:gd name="T13" fmla="*/ 25 h 28"/>
                  <a:gd name="T14" fmla="*/ 19 w 28"/>
                  <a:gd name="T15" fmla="*/ 27 h 28"/>
                  <a:gd name="T16" fmla="*/ 14 w 28"/>
                  <a:gd name="T17" fmla="*/ 28 h 28"/>
                  <a:gd name="T18" fmla="*/ 9 w 28"/>
                  <a:gd name="T19" fmla="*/ 27 h 28"/>
                  <a:gd name="T20" fmla="*/ 3 w 28"/>
                  <a:gd name="T21" fmla="*/ 25 h 28"/>
                  <a:gd name="T22" fmla="*/ 1 w 28"/>
                  <a:gd name="T23" fmla="*/ 19 h 28"/>
                  <a:gd name="T24" fmla="*/ 0 w 28"/>
                  <a:gd name="T25" fmla="*/ 14 h 28"/>
                  <a:gd name="T26" fmla="*/ 1 w 28"/>
                  <a:gd name="T27" fmla="*/ 8 h 28"/>
                  <a:gd name="T28" fmla="*/ 3 w 28"/>
                  <a:gd name="T29" fmla="*/ 4 h 28"/>
                  <a:gd name="T30" fmla="*/ 9 w 28"/>
                  <a:gd name="T31" fmla="*/ 1 h 28"/>
                  <a:gd name="T32" fmla="*/ 14 w 2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14" y="0"/>
                    </a:moveTo>
                    <a:lnTo>
                      <a:pt x="19" y="1"/>
                    </a:lnTo>
                    <a:lnTo>
                      <a:pt x="23" y="4"/>
                    </a:lnTo>
                    <a:lnTo>
                      <a:pt x="27" y="8"/>
                    </a:lnTo>
                    <a:lnTo>
                      <a:pt x="28" y="14"/>
                    </a:lnTo>
                    <a:lnTo>
                      <a:pt x="27" y="19"/>
                    </a:lnTo>
                    <a:lnTo>
                      <a:pt x="23" y="25"/>
                    </a:lnTo>
                    <a:lnTo>
                      <a:pt x="19" y="27"/>
                    </a:lnTo>
                    <a:lnTo>
                      <a:pt x="14" y="28"/>
                    </a:lnTo>
                    <a:lnTo>
                      <a:pt x="9" y="27"/>
                    </a:lnTo>
                    <a:lnTo>
                      <a:pt x="3" y="25"/>
                    </a:lnTo>
                    <a:lnTo>
                      <a:pt x="1" y="19"/>
                    </a:lnTo>
                    <a:lnTo>
                      <a:pt x="0" y="14"/>
                    </a:lnTo>
                    <a:lnTo>
                      <a:pt x="1" y="8"/>
                    </a:lnTo>
                    <a:lnTo>
                      <a:pt x="3" y="4"/>
                    </a:lnTo>
                    <a:lnTo>
                      <a:pt x="9" y="1"/>
                    </a:lnTo>
                    <a:lnTo>
                      <a:pt x="14" y="0"/>
                    </a:lnTo>
                    <a:close/>
                  </a:path>
                </a:pathLst>
              </a:custGeom>
              <a:solidFill>
                <a:srgbClr val="DD001E"/>
              </a:solidFill>
              <a:ln w="9525">
                <a:noFill/>
                <a:round/>
                <a:headEnd/>
                <a:tailEnd/>
              </a:ln>
            </p:spPr>
            <p:txBody>
              <a:bodyPr/>
              <a:lstStyle/>
              <a:p>
                <a:endParaRPr lang="en-US"/>
              </a:p>
            </p:txBody>
          </p:sp>
          <p:sp>
            <p:nvSpPr>
              <p:cNvPr id="404" name="Freeform 307"/>
              <p:cNvSpPr>
                <a:spLocks/>
              </p:cNvSpPr>
              <p:nvPr/>
            </p:nvSpPr>
            <p:spPr bwMode="auto">
              <a:xfrm>
                <a:off x="3597" y="3485"/>
                <a:ext cx="9" cy="9"/>
              </a:xfrm>
              <a:custGeom>
                <a:avLst/>
                <a:gdLst>
                  <a:gd name="T0" fmla="*/ 14 w 28"/>
                  <a:gd name="T1" fmla="*/ 0 h 28"/>
                  <a:gd name="T2" fmla="*/ 19 w 28"/>
                  <a:gd name="T3" fmla="*/ 2 h 28"/>
                  <a:gd name="T4" fmla="*/ 23 w 28"/>
                  <a:gd name="T5" fmla="*/ 4 h 28"/>
                  <a:gd name="T6" fmla="*/ 27 w 28"/>
                  <a:gd name="T7" fmla="*/ 8 h 28"/>
                  <a:gd name="T8" fmla="*/ 28 w 28"/>
                  <a:gd name="T9" fmla="*/ 13 h 28"/>
                  <a:gd name="T10" fmla="*/ 27 w 28"/>
                  <a:gd name="T11" fmla="*/ 20 h 28"/>
                  <a:gd name="T12" fmla="*/ 23 w 28"/>
                  <a:gd name="T13" fmla="*/ 24 h 28"/>
                  <a:gd name="T14" fmla="*/ 19 w 28"/>
                  <a:gd name="T15" fmla="*/ 26 h 28"/>
                  <a:gd name="T16" fmla="*/ 14 w 28"/>
                  <a:gd name="T17" fmla="*/ 28 h 28"/>
                  <a:gd name="T18" fmla="*/ 8 w 28"/>
                  <a:gd name="T19" fmla="*/ 26 h 28"/>
                  <a:gd name="T20" fmla="*/ 4 w 28"/>
                  <a:gd name="T21" fmla="*/ 24 h 28"/>
                  <a:gd name="T22" fmla="*/ 1 w 28"/>
                  <a:gd name="T23" fmla="*/ 20 h 28"/>
                  <a:gd name="T24" fmla="*/ 0 w 28"/>
                  <a:gd name="T25" fmla="*/ 13 h 28"/>
                  <a:gd name="T26" fmla="*/ 1 w 28"/>
                  <a:gd name="T27" fmla="*/ 8 h 28"/>
                  <a:gd name="T28" fmla="*/ 4 w 28"/>
                  <a:gd name="T29" fmla="*/ 4 h 28"/>
                  <a:gd name="T30" fmla="*/ 8 w 28"/>
                  <a:gd name="T31" fmla="*/ 2 h 28"/>
                  <a:gd name="T32" fmla="*/ 14 w 2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14" y="0"/>
                    </a:moveTo>
                    <a:lnTo>
                      <a:pt x="19" y="2"/>
                    </a:lnTo>
                    <a:lnTo>
                      <a:pt x="23" y="4"/>
                    </a:lnTo>
                    <a:lnTo>
                      <a:pt x="27" y="8"/>
                    </a:lnTo>
                    <a:lnTo>
                      <a:pt x="28" y="13"/>
                    </a:lnTo>
                    <a:lnTo>
                      <a:pt x="27" y="20"/>
                    </a:lnTo>
                    <a:lnTo>
                      <a:pt x="23" y="24"/>
                    </a:lnTo>
                    <a:lnTo>
                      <a:pt x="19" y="26"/>
                    </a:lnTo>
                    <a:lnTo>
                      <a:pt x="14" y="28"/>
                    </a:lnTo>
                    <a:lnTo>
                      <a:pt x="8" y="26"/>
                    </a:lnTo>
                    <a:lnTo>
                      <a:pt x="4" y="24"/>
                    </a:lnTo>
                    <a:lnTo>
                      <a:pt x="1" y="20"/>
                    </a:lnTo>
                    <a:lnTo>
                      <a:pt x="0" y="13"/>
                    </a:lnTo>
                    <a:lnTo>
                      <a:pt x="1" y="8"/>
                    </a:lnTo>
                    <a:lnTo>
                      <a:pt x="4" y="4"/>
                    </a:lnTo>
                    <a:lnTo>
                      <a:pt x="8" y="2"/>
                    </a:lnTo>
                    <a:lnTo>
                      <a:pt x="14" y="0"/>
                    </a:lnTo>
                    <a:close/>
                  </a:path>
                </a:pathLst>
              </a:custGeom>
              <a:solidFill>
                <a:srgbClr val="FFB73D"/>
              </a:solidFill>
              <a:ln w="9525">
                <a:noFill/>
                <a:round/>
                <a:headEnd/>
                <a:tailEnd/>
              </a:ln>
            </p:spPr>
            <p:txBody>
              <a:bodyPr/>
              <a:lstStyle/>
              <a:p>
                <a:endParaRPr lang="en-US"/>
              </a:p>
            </p:txBody>
          </p:sp>
          <p:sp>
            <p:nvSpPr>
              <p:cNvPr id="405" name="Freeform 308"/>
              <p:cNvSpPr>
                <a:spLocks/>
              </p:cNvSpPr>
              <p:nvPr/>
            </p:nvSpPr>
            <p:spPr bwMode="auto">
              <a:xfrm>
                <a:off x="3584" y="3488"/>
                <a:ext cx="3" cy="4"/>
              </a:xfrm>
              <a:custGeom>
                <a:avLst/>
                <a:gdLst>
                  <a:gd name="T0" fmla="*/ 5 w 10"/>
                  <a:gd name="T1" fmla="*/ 0 h 12"/>
                  <a:gd name="T2" fmla="*/ 7 w 10"/>
                  <a:gd name="T3" fmla="*/ 0 h 12"/>
                  <a:gd name="T4" fmla="*/ 9 w 10"/>
                  <a:gd name="T5" fmla="*/ 3 h 12"/>
                  <a:gd name="T6" fmla="*/ 10 w 10"/>
                  <a:gd name="T7" fmla="*/ 4 h 12"/>
                  <a:gd name="T8" fmla="*/ 10 w 10"/>
                  <a:gd name="T9" fmla="*/ 7 h 12"/>
                  <a:gd name="T10" fmla="*/ 10 w 10"/>
                  <a:gd name="T11" fmla="*/ 8 h 12"/>
                  <a:gd name="T12" fmla="*/ 9 w 10"/>
                  <a:gd name="T13" fmla="*/ 11 h 12"/>
                  <a:gd name="T14" fmla="*/ 7 w 10"/>
                  <a:gd name="T15" fmla="*/ 12 h 12"/>
                  <a:gd name="T16" fmla="*/ 5 w 10"/>
                  <a:gd name="T17" fmla="*/ 12 h 12"/>
                  <a:gd name="T18" fmla="*/ 4 w 10"/>
                  <a:gd name="T19" fmla="*/ 12 h 12"/>
                  <a:gd name="T20" fmla="*/ 1 w 10"/>
                  <a:gd name="T21" fmla="*/ 11 h 12"/>
                  <a:gd name="T22" fmla="*/ 0 w 10"/>
                  <a:gd name="T23" fmla="*/ 8 h 12"/>
                  <a:gd name="T24" fmla="*/ 0 w 10"/>
                  <a:gd name="T25" fmla="*/ 7 h 12"/>
                  <a:gd name="T26" fmla="*/ 0 w 10"/>
                  <a:gd name="T27" fmla="*/ 4 h 12"/>
                  <a:gd name="T28" fmla="*/ 1 w 10"/>
                  <a:gd name="T29" fmla="*/ 3 h 12"/>
                  <a:gd name="T30" fmla="*/ 4 w 10"/>
                  <a:gd name="T31" fmla="*/ 0 h 12"/>
                  <a:gd name="T32" fmla="*/ 5 w 1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2"/>
                  <a:gd name="T53" fmla="*/ 10 w 1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2">
                    <a:moveTo>
                      <a:pt x="5" y="0"/>
                    </a:moveTo>
                    <a:lnTo>
                      <a:pt x="7" y="0"/>
                    </a:lnTo>
                    <a:lnTo>
                      <a:pt x="9" y="3"/>
                    </a:lnTo>
                    <a:lnTo>
                      <a:pt x="10" y="4"/>
                    </a:lnTo>
                    <a:lnTo>
                      <a:pt x="10" y="7"/>
                    </a:lnTo>
                    <a:lnTo>
                      <a:pt x="10" y="8"/>
                    </a:lnTo>
                    <a:lnTo>
                      <a:pt x="9" y="11"/>
                    </a:lnTo>
                    <a:lnTo>
                      <a:pt x="7" y="12"/>
                    </a:lnTo>
                    <a:lnTo>
                      <a:pt x="5" y="12"/>
                    </a:lnTo>
                    <a:lnTo>
                      <a:pt x="4" y="12"/>
                    </a:lnTo>
                    <a:lnTo>
                      <a:pt x="1" y="11"/>
                    </a:lnTo>
                    <a:lnTo>
                      <a:pt x="0" y="8"/>
                    </a:lnTo>
                    <a:lnTo>
                      <a:pt x="0" y="7"/>
                    </a:lnTo>
                    <a:lnTo>
                      <a:pt x="0" y="4"/>
                    </a:lnTo>
                    <a:lnTo>
                      <a:pt x="1" y="3"/>
                    </a:lnTo>
                    <a:lnTo>
                      <a:pt x="4" y="0"/>
                    </a:lnTo>
                    <a:lnTo>
                      <a:pt x="5" y="0"/>
                    </a:lnTo>
                    <a:close/>
                  </a:path>
                </a:pathLst>
              </a:custGeom>
              <a:solidFill>
                <a:srgbClr val="FF7F7F"/>
              </a:solidFill>
              <a:ln w="9525">
                <a:noFill/>
                <a:round/>
                <a:headEnd/>
                <a:tailEnd/>
              </a:ln>
            </p:spPr>
            <p:txBody>
              <a:bodyPr/>
              <a:lstStyle/>
              <a:p>
                <a:endParaRPr lang="en-US"/>
              </a:p>
            </p:txBody>
          </p:sp>
          <p:sp>
            <p:nvSpPr>
              <p:cNvPr id="406" name="Freeform 309"/>
              <p:cNvSpPr>
                <a:spLocks/>
              </p:cNvSpPr>
              <p:nvPr/>
            </p:nvSpPr>
            <p:spPr bwMode="auto">
              <a:xfrm>
                <a:off x="3598" y="3487"/>
                <a:ext cx="5" cy="4"/>
              </a:xfrm>
              <a:custGeom>
                <a:avLst/>
                <a:gdLst>
                  <a:gd name="T0" fmla="*/ 7 w 14"/>
                  <a:gd name="T1" fmla="*/ 0 h 11"/>
                  <a:gd name="T2" fmla="*/ 10 w 14"/>
                  <a:gd name="T3" fmla="*/ 0 h 11"/>
                  <a:gd name="T4" fmla="*/ 13 w 14"/>
                  <a:gd name="T5" fmla="*/ 1 h 11"/>
                  <a:gd name="T6" fmla="*/ 14 w 14"/>
                  <a:gd name="T7" fmla="*/ 3 h 11"/>
                  <a:gd name="T8" fmla="*/ 14 w 14"/>
                  <a:gd name="T9" fmla="*/ 6 h 11"/>
                  <a:gd name="T10" fmla="*/ 14 w 14"/>
                  <a:gd name="T11" fmla="*/ 7 h 11"/>
                  <a:gd name="T12" fmla="*/ 13 w 14"/>
                  <a:gd name="T13" fmla="*/ 10 h 11"/>
                  <a:gd name="T14" fmla="*/ 10 w 14"/>
                  <a:gd name="T15" fmla="*/ 11 h 11"/>
                  <a:gd name="T16" fmla="*/ 7 w 14"/>
                  <a:gd name="T17" fmla="*/ 11 h 11"/>
                  <a:gd name="T18" fmla="*/ 4 w 14"/>
                  <a:gd name="T19" fmla="*/ 11 h 11"/>
                  <a:gd name="T20" fmla="*/ 3 w 14"/>
                  <a:gd name="T21" fmla="*/ 10 h 11"/>
                  <a:gd name="T22" fmla="*/ 1 w 14"/>
                  <a:gd name="T23" fmla="*/ 7 h 11"/>
                  <a:gd name="T24" fmla="*/ 0 w 14"/>
                  <a:gd name="T25" fmla="*/ 6 h 11"/>
                  <a:gd name="T26" fmla="*/ 1 w 14"/>
                  <a:gd name="T27" fmla="*/ 3 h 11"/>
                  <a:gd name="T28" fmla="*/ 3 w 14"/>
                  <a:gd name="T29" fmla="*/ 1 h 11"/>
                  <a:gd name="T30" fmla="*/ 4 w 14"/>
                  <a:gd name="T31" fmla="*/ 0 h 11"/>
                  <a:gd name="T32" fmla="*/ 7 w 1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1"/>
                  <a:gd name="T53" fmla="*/ 14 w 1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1">
                    <a:moveTo>
                      <a:pt x="7" y="0"/>
                    </a:moveTo>
                    <a:lnTo>
                      <a:pt x="10" y="0"/>
                    </a:lnTo>
                    <a:lnTo>
                      <a:pt x="13" y="1"/>
                    </a:lnTo>
                    <a:lnTo>
                      <a:pt x="14" y="3"/>
                    </a:lnTo>
                    <a:lnTo>
                      <a:pt x="14" y="6"/>
                    </a:lnTo>
                    <a:lnTo>
                      <a:pt x="14" y="7"/>
                    </a:lnTo>
                    <a:lnTo>
                      <a:pt x="13" y="10"/>
                    </a:lnTo>
                    <a:lnTo>
                      <a:pt x="10" y="11"/>
                    </a:lnTo>
                    <a:lnTo>
                      <a:pt x="7" y="11"/>
                    </a:lnTo>
                    <a:lnTo>
                      <a:pt x="4" y="11"/>
                    </a:lnTo>
                    <a:lnTo>
                      <a:pt x="3" y="10"/>
                    </a:lnTo>
                    <a:lnTo>
                      <a:pt x="1" y="7"/>
                    </a:lnTo>
                    <a:lnTo>
                      <a:pt x="0" y="6"/>
                    </a:lnTo>
                    <a:lnTo>
                      <a:pt x="1" y="3"/>
                    </a:lnTo>
                    <a:lnTo>
                      <a:pt x="3" y="1"/>
                    </a:lnTo>
                    <a:lnTo>
                      <a:pt x="4" y="0"/>
                    </a:lnTo>
                    <a:lnTo>
                      <a:pt x="7" y="0"/>
                    </a:lnTo>
                    <a:close/>
                  </a:path>
                </a:pathLst>
              </a:custGeom>
              <a:solidFill>
                <a:srgbClr val="FFFF00"/>
              </a:solidFill>
              <a:ln w="9525">
                <a:noFill/>
                <a:round/>
                <a:headEnd/>
                <a:tailEnd/>
              </a:ln>
            </p:spPr>
            <p:txBody>
              <a:bodyPr/>
              <a:lstStyle/>
              <a:p>
                <a:endParaRPr lang="en-US"/>
              </a:p>
            </p:txBody>
          </p:sp>
          <p:sp>
            <p:nvSpPr>
              <p:cNvPr id="407" name="Freeform 310"/>
              <p:cNvSpPr>
                <a:spLocks/>
              </p:cNvSpPr>
              <p:nvPr/>
            </p:nvSpPr>
            <p:spPr bwMode="auto">
              <a:xfrm>
                <a:off x="3791" y="3274"/>
                <a:ext cx="16" cy="15"/>
              </a:xfrm>
              <a:custGeom>
                <a:avLst/>
                <a:gdLst>
                  <a:gd name="T0" fmla="*/ 48 w 48"/>
                  <a:gd name="T1" fmla="*/ 22 h 45"/>
                  <a:gd name="T2" fmla="*/ 46 w 48"/>
                  <a:gd name="T3" fmla="*/ 31 h 45"/>
                  <a:gd name="T4" fmla="*/ 41 w 48"/>
                  <a:gd name="T5" fmla="*/ 38 h 45"/>
                  <a:gd name="T6" fmla="*/ 33 w 48"/>
                  <a:gd name="T7" fmla="*/ 44 h 45"/>
                  <a:gd name="T8" fmla="*/ 24 w 48"/>
                  <a:gd name="T9" fmla="*/ 45 h 45"/>
                  <a:gd name="T10" fmla="*/ 15 w 48"/>
                  <a:gd name="T11" fmla="*/ 44 h 45"/>
                  <a:gd name="T12" fmla="*/ 7 w 48"/>
                  <a:gd name="T13" fmla="*/ 38 h 45"/>
                  <a:gd name="T14" fmla="*/ 2 w 48"/>
                  <a:gd name="T15" fmla="*/ 31 h 45"/>
                  <a:gd name="T16" fmla="*/ 0 w 48"/>
                  <a:gd name="T17" fmla="*/ 22 h 45"/>
                  <a:gd name="T18" fmla="*/ 2 w 48"/>
                  <a:gd name="T19" fmla="*/ 14 h 45"/>
                  <a:gd name="T20" fmla="*/ 7 w 48"/>
                  <a:gd name="T21" fmla="*/ 6 h 45"/>
                  <a:gd name="T22" fmla="*/ 15 w 48"/>
                  <a:gd name="T23" fmla="*/ 1 h 45"/>
                  <a:gd name="T24" fmla="*/ 24 w 48"/>
                  <a:gd name="T25" fmla="*/ 0 h 45"/>
                  <a:gd name="T26" fmla="*/ 34 w 48"/>
                  <a:gd name="T27" fmla="*/ 1 h 45"/>
                  <a:gd name="T28" fmla="*/ 42 w 48"/>
                  <a:gd name="T29" fmla="*/ 6 h 45"/>
                  <a:gd name="T30" fmla="*/ 47 w 48"/>
                  <a:gd name="T31" fmla="*/ 14 h 45"/>
                  <a:gd name="T32" fmla="*/ 48 w 48"/>
                  <a:gd name="T33" fmla="*/ 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5"/>
                  <a:gd name="T53" fmla="*/ 48 w 4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5">
                    <a:moveTo>
                      <a:pt x="48" y="22"/>
                    </a:moveTo>
                    <a:lnTo>
                      <a:pt x="46" y="31"/>
                    </a:lnTo>
                    <a:lnTo>
                      <a:pt x="41" y="38"/>
                    </a:lnTo>
                    <a:lnTo>
                      <a:pt x="33" y="44"/>
                    </a:lnTo>
                    <a:lnTo>
                      <a:pt x="24" y="45"/>
                    </a:lnTo>
                    <a:lnTo>
                      <a:pt x="15" y="44"/>
                    </a:lnTo>
                    <a:lnTo>
                      <a:pt x="7" y="38"/>
                    </a:lnTo>
                    <a:lnTo>
                      <a:pt x="2" y="31"/>
                    </a:lnTo>
                    <a:lnTo>
                      <a:pt x="0" y="22"/>
                    </a:lnTo>
                    <a:lnTo>
                      <a:pt x="2" y="14"/>
                    </a:lnTo>
                    <a:lnTo>
                      <a:pt x="7" y="6"/>
                    </a:lnTo>
                    <a:lnTo>
                      <a:pt x="15" y="1"/>
                    </a:lnTo>
                    <a:lnTo>
                      <a:pt x="24" y="0"/>
                    </a:lnTo>
                    <a:lnTo>
                      <a:pt x="34" y="1"/>
                    </a:lnTo>
                    <a:lnTo>
                      <a:pt x="42" y="6"/>
                    </a:lnTo>
                    <a:lnTo>
                      <a:pt x="47" y="14"/>
                    </a:lnTo>
                    <a:lnTo>
                      <a:pt x="48" y="22"/>
                    </a:lnTo>
                    <a:close/>
                  </a:path>
                </a:pathLst>
              </a:custGeom>
              <a:solidFill>
                <a:srgbClr val="000000"/>
              </a:solidFill>
              <a:ln w="9525">
                <a:noFill/>
                <a:round/>
                <a:headEnd/>
                <a:tailEnd/>
              </a:ln>
            </p:spPr>
            <p:txBody>
              <a:bodyPr/>
              <a:lstStyle/>
              <a:p>
                <a:endParaRPr lang="en-US"/>
              </a:p>
            </p:txBody>
          </p:sp>
          <p:sp>
            <p:nvSpPr>
              <p:cNvPr id="408" name="Freeform 311"/>
              <p:cNvSpPr>
                <a:spLocks/>
              </p:cNvSpPr>
              <p:nvPr/>
            </p:nvSpPr>
            <p:spPr bwMode="auto">
              <a:xfrm>
                <a:off x="3792" y="3290"/>
                <a:ext cx="16" cy="15"/>
              </a:xfrm>
              <a:custGeom>
                <a:avLst/>
                <a:gdLst>
                  <a:gd name="T0" fmla="*/ 48 w 48"/>
                  <a:gd name="T1" fmla="*/ 23 h 45"/>
                  <a:gd name="T2" fmla="*/ 47 w 48"/>
                  <a:gd name="T3" fmla="*/ 33 h 45"/>
                  <a:gd name="T4" fmla="*/ 41 w 48"/>
                  <a:gd name="T5" fmla="*/ 39 h 45"/>
                  <a:gd name="T6" fmla="*/ 34 w 48"/>
                  <a:gd name="T7" fmla="*/ 44 h 45"/>
                  <a:gd name="T8" fmla="*/ 23 w 48"/>
                  <a:gd name="T9" fmla="*/ 45 h 45"/>
                  <a:gd name="T10" fmla="*/ 14 w 48"/>
                  <a:gd name="T11" fmla="*/ 44 h 45"/>
                  <a:gd name="T12" fmla="*/ 8 w 48"/>
                  <a:gd name="T13" fmla="*/ 39 h 45"/>
                  <a:gd name="T14" fmla="*/ 3 w 48"/>
                  <a:gd name="T15" fmla="*/ 33 h 45"/>
                  <a:gd name="T16" fmla="*/ 0 w 48"/>
                  <a:gd name="T17" fmla="*/ 23 h 45"/>
                  <a:gd name="T18" fmla="*/ 3 w 48"/>
                  <a:gd name="T19" fmla="*/ 14 h 45"/>
                  <a:gd name="T20" fmla="*/ 8 w 48"/>
                  <a:gd name="T21" fmla="*/ 7 h 45"/>
                  <a:gd name="T22" fmla="*/ 14 w 48"/>
                  <a:gd name="T23" fmla="*/ 1 h 45"/>
                  <a:gd name="T24" fmla="*/ 23 w 48"/>
                  <a:gd name="T25" fmla="*/ 0 h 45"/>
                  <a:gd name="T26" fmla="*/ 34 w 48"/>
                  <a:gd name="T27" fmla="*/ 1 h 45"/>
                  <a:gd name="T28" fmla="*/ 41 w 48"/>
                  <a:gd name="T29" fmla="*/ 7 h 45"/>
                  <a:gd name="T30" fmla="*/ 47 w 48"/>
                  <a:gd name="T31" fmla="*/ 14 h 45"/>
                  <a:gd name="T32" fmla="*/ 48 w 48"/>
                  <a:gd name="T33" fmla="*/ 2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5"/>
                  <a:gd name="T53" fmla="*/ 48 w 4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5">
                    <a:moveTo>
                      <a:pt x="48" y="23"/>
                    </a:moveTo>
                    <a:lnTo>
                      <a:pt x="47" y="33"/>
                    </a:lnTo>
                    <a:lnTo>
                      <a:pt x="41" y="39"/>
                    </a:lnTo>
                    <a:lnTo>
                      <a:pt x="34" y="44"/>
                    </a:lnTo>
                    <a:lnTo>
                      <a:pt x="23" y="45"/>
                    </a:lnTo>
                    <a:lnTo>
                      <a:pt x="14" y="44"/>
                    </a:lnTo>
                    <a:lnTo>
                      <a:pt x="8" y="39"/>
                    </a:lnTo>
                    <a:lnTo>
                      <a:pt x="3" y="33"/>
                    </a:lnTo>
                    <a:lnTo>
                      <a:pt x="0" y="23"/>
                    </a:lnTo>
                    <a:lnTo>
                      <a:pt x="3" y="14"/>
                    </a:lnTo>
                    <a:lnTo>
                      <a:pt x="8" y="7"/>
                    </a:lnTo>
                    <a:lnTo>
                      <a:pt x="14" y="1"/>
                    </a:lnTo>
                    <a:lnTo>
                      <a:pt x="23" y="0"/>
                    </a:lnTo>
                    <a:lnTo>
                      <a:pt x="34" y="1"/>
                    </a:lnTo>
                    <a:lnTo>
                      <a:pt x="41" y="7"/>
                    </a:lnTo>
                    <a:lnTo>
                      <a:pt x="47" y="14"/>
                    </a:lnTo>
                    <a:lnTo>
                      <a:pt x="48" y="23"/>
                    </a:lnTo>
                    <a:close/>
                  </a:path>
                </a:pathLst>
              </a:custGeom>
              <a:solidFill>
                <a:srgbClr val="000000"/>
              </a:solidFill>
              <a:ln w="9525">
                <a:noFill/>
                <a:round/>
                <a:headEnd/>
                <a:tailEnd/>
              </a:ln>
            </p:spPr>
            <p:txBody>
              <a:bodyPr/>
              <a:lstStyle/>
              <a:p>
                <a:endParaRPr lang="en-US"/>
              </a:p>
            </p:txBody>
          </p:sp>
          <p:sp>
            <p:nvSpPr>
              <p:cNvPr id="409" name="Freeform 312"/>
              <p:cNvSpPr>
                <a:spLocks/>
              </p:cNvSpPr>
              <p:nvPr/>
            </p:nvSpPr>
            <p:spPr bwMode="auto">
              <a:xfrm>
                <a:off x="3794" y="3276"/>
                <a:ext cx="10" cy="10"/>
              </a:xfrm>
              <a:custGeom>
                <a:avLst/>
                <a:gdLst>
                  <a:gd name="T0" fmla="*/ 31 w 31"/>
                  <a:gd name="T1" fmla="*/ 15 h 31"/>
                  <a:gd name="T2" fmla="*/ 30 w 31"/>
                  <a:gd name="T3" fmla="*/ 21 h 31"/>
                  <a:gd name="T4" fmla="*/ 27 w 31"/>
                  <a:gd name="T5" fmla="*/ 26 h 31"/>
                  <a:gd name="T6" fmla="*/ 22 w 31"/>
                  <a:gd name="T7" fmla="*/ 30 h 31"/>
                  <a:gd name="T8" fmla="*/ 17 w 31"/>
                  <a:gd name="T9" fmla="*/ 31 h 31"/>
                  <a:gd name="T10" fmla="*/ 10 w 31"/>
                  <a:gd name="T11" fmla="*/ 30 h 31"/>
                  <a:gd name="T12" fmla="*/ 5 w 31"/>
                  <a:gd name="T13" fmla="*/ 26 h 31"/>
                  <a:gd name="T14" fmla="*/ 1 w 31"/>
                  <a:gd name="T15" fmla="*/ 21 h 31"/>
                  <a:gd name="T16" fmla="*/ 0 w 31"/>
                  <a:gd name="T17" fmla="*/ 15 h 31"/>
                  <a:gd name="T18" fmla="*/ 1 w 31"/>
                  <a:gd name="T19" fmla="*/ 9 h 31"/>
                  <a:gd name="T20" fmla="*/ 5 w 31"/>
                  <a:gd name="T21" fmla="*/ 4 h 31"/>
                  <a:gd name="T22" fmla="*/ 10 w 31"/>
                  <a:gd name="T23" fmla="*/ 2 h 31"/>
                  <a:gd name="T24" fmla="*/ 17 w 31"/>
                  <a:gd name="T25" fmla="*/ 0 h 31"/>
                  <a:gd name="T26" fmla="*/ 22 w 31"/>
                  <a:gd name="T27" fmla="*/ 2 h 31"/>
                  <a:gd name="T28" fmla="*/ 27 w 31"/>
                  <a:gd name="T29" fmla="*/ 4 h 31"/>
                  <a:gd name="T30" fmla="*/ 30 w 31"/>
                  <a:gd name="T31" fmla="*/ 9 h 31"/>
                  <a:gd name="T32" fmla="*/ 31 w 31"/>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31" y="15"/>
                    </a:moveTo>
                    <a:lnTo>
                      <a:pt x="30" y="21"/>
                    </a:lnTo>
                    <a:lnTo>
                      <a:pt x="27" y="26"/>
                    </a:lnTo>
                    <a:lnTo>
                      <a:pt x="22" y="30"/>
                    </a:lnTo>
                    <a:lnTo>
                      <a:pt x="17" y="31"/>
                    </a:lnTo>
                    <a:lnTo>
                      <a:pt x="10" y="30"/>
                    </a:lnTo>
                    <a:lnTo>
                      <a:pt x="5" y="26"/>
                    </a:lnTo>
                    <a:lnTo>
                      <a:pt x="1" y="21"/>
                    </a:lnTo>
                    <a:lnTo>
                      <a:pt x="0" y="15"/>
                    </a:lnTo>
                    <a:lnTo>
                      <a:pt x="1" y="9"/>
                    </a:lnTo>
                    <a:lnTo>
                      <a:pt x="5" y="4"/>
                    </a:lnTo>
                    <a:lnTo>
                      <a:pt x="10" y="2"/>
                    </a:lnTo>
                    <a:lnTo>
                      <a:pt x="17" y="0"/>
                    </a:lnTo>
                    <a:lnTo>
                      <a:pt x="22" y="2"/>
                    </a:lnTo>
                    <a:lnTo>
                      <a:pt x="27" y="4"/>
                    </a:lnTo>
                    <a:lnTo>
                      <a:pt x="30" y="9"/>
                    </a:lnTo>
                    <a:lnTo>
                      <a:pt x="31" y="15"/>
                    </a:lnTo>
                    <a:close/>
                  </a:path>
                </a:pathLst>
              </a:custGeom>
              <a:solidFill>
                <a:srgbClr val="DD001E"/>
              </a:solidFill>
              <a:ln w="9525">
                <a:noFill/>
                <a:round/>
                <a:headEnd/>
                <a:tailEnd/>
              </a:ln>
            </p:spPr>
            <p:txBody>
              <a:bodyPr/>
              <a:lstStyle/>
              <a:p>
                <a:endParaRPr lang="en-US"/>
              </a:p>
            </p:txBody>
          </p:sp>
          <p:sp>
            <p:nvSpPr>
              <p:cNvPr id="410" name="Freeform 313"/>
              <p:cNvSpPr>
                <a:spLocks/>
              </p:cNvSpPr>
              <p:nvPr/>
            </p:nvSpPr>
            <p:spPr bwMode="auto">
              <a:xfrm>
                <a:off x="3795" y="3293"/>
                <a:ext cx="11" cy="10"/>
              </a:xfrm>
              <a:custGeom>
                <a:avLst/>
                <a:gdLst>
                  <a:gd name="T0" fmla="*/ 31 w 31"/>
                  <a:gd name="T1" fmla="*/ 15 h 31"/>
                  <a:gd name="T2" fmla="*/ 30 w 31"/>
                  <a:gd name="T3" fmla="*/ 21 h 31"/>
                  <a:gd name="T4" fmla="*/ 26 w 31"/>
                  <a:gd name="T5" fmla="*/ 26 h 31"/>
                  <a:gd name="T6" fmla="*/ 21 w 31"/>
                  <a:gd name="T7" fmla="*/ 30 h 31"/>
                  <a:gd name="T8" fmla="*/ 14 w 31"/>
                  <a:gd name="T9" fmla="*/ 31 h 31"/>
                  <a:gd name="T10" fmla="*/ 8 w 31"/>
                  <a:gd name="T11" fmla="*/ 30 h 31"/>
                  <a:gd name="T12" fmla="*/ 4 w 31"/>
                  <a:gd name="T13" fmla="*/ 26 h 31"/>
                  <a:gd name="T14" fmla="*/ 1 w 31"/>
                  <a:gd name="T15" fmla="*/ 21 h 31"/>
                  <a:gd name="T16" fmla="*/ 0 w 31"/>
                  <a:gd name="T17" fmla="*/ 15 h 31"/>
                  <a:gd name="T18" fmla="*/ 1 w 31"/>
                  <a:gd name="T19" fmla="*/ 9 h 31"/>
                  <a:gd name="T20" fmla="*/ 4 w 31"/>
                  <a:gd name="T21" fmla="*/ 4 h 31"/>
                  <a:gd name="T22" fmla="*/ 8 w 31"/>
                  <a:gd name="T23" fmla="*/ 1 h 31"/>
                  <a:gd name="T24" fmla="*/ 14 w 31"/>
                  <a:gd name="T25" fmla="*/ 0 h 31"/>
                  <a:gd name="T26" fmla="*/ 21 w 31"/>
                  <a:gd name="T27" fmla="*/ 1 h 31"/>
                  <a:gd name="T28" fmla="*/ 26 w 31"/>
                  <a:gd name="T29" fmla="*/ 4 h 31"/>
                  <a:gd name="T30" fmla="*/ 30 w 31"/>
                  <a:gd name="T31" fmla="*/ 9 h 31"/>
                  <a:gd name="T32" fmla="*/ 31 w 31"/>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31" y="15"/>
                    </a:moveTo>
                    <a:lnTo>
                      <a:pt x="30" y="21"/>
                    </a:lnTo>
                    <a:lnTo>
                      <a:pt x="26" y="26"/>
                    </a:lnTo>
                    <a:lnTo>
                      <a:pt x="21" y="30"/>
                    </a:lnTo>
                    <a:lnTo>
                      <a:pt x="14" y="31"/>
                    </a:lnTo>
                    <a:lnTo>
                      <a:pt x="8" y="30"/>
                    </a:lnTo>
                    <a:lnTo>
                      <a:pt x="4" y="26"/>
                    </a:lnTo>
                    <a:lnTo>
                      <a:pt x="1" y="21"/>
                    </a:lnTo>
                    <a:lnTo>
                      <a:pt x="0" y="15"/>
                    </a:lnTo>
                    <a:lnTo>
                      <a:pt x="1" y="9"/>
                    </a:lnTo>
                    <a:lnTo>
                      <a:pt x="4" y="4"/>
                    </a:lnTo>
                    <a:lnTo>
                      <a:pt x="8" y="1"/>
                    </a:lnTo>
                    <a:lnTo>
                      <a:pt x="14" y="0"/>
                    </a:lnTo>
                    <a:lnTo>
                      <a:pt x="21" y="1"/>
                    </a:lnTo>
                    <a:lnTo>
                      <a:pt x="26" y="4"/>
                    </a:lnTo>
                    <a:lnTo>
                      <a:pt x="30" y="9"/>
                    </a:lnTo>
                    <a:lnTo>
                      <a:pt x="31" y="15"/>
                    </a:lnTo>
                    <a:close/>
                  </a:path>
                </a:pathLst>
              </a:custGeom>
              <a:solidFill>
                <a:srgbClr val="FFB73D"/>
              </a:solidFill>
              <a:ln w="9525">
                <a:noFill/>
                <a:round/>
                <a:headEnd/>
                <a:tailEnd/>
              </a:ln>
            </p:spPr>
            <p:txBody>
              <a:bodyPr/>
              <a:lstStyle/>
              <a:p>
                <a:endParaRPr lang="en-US"/>
              </a:p>
            </p:txBody>
          </p:sp>
          <p:sp>
            <p:nvSpPr>
              <p:cNvPr id="411" name="Freeform 314"/>
              <p:cNvSpPr>
                <a:spLocks/>
              </p:cNvSpPr>
              <p:nvPr/>
            </p:nvSpPr>
            <p:spPr bwMode="auto">
              <a:xfrm>
                <a:off x="3798" y="3278"/>
                <a:ext cx="4" cy="5"/>
              </a:xfrm>
              <a:custGeom>
                <a:avLst/>
                <a:gdLst>
                  <a:gd name="T0" fmla="*/ 12 w 12"/>
                  <a:gd name="T1" fmla="*/ 8 h 13"/>
                  <a:gd name="T2" fmla="*/ 12 w 12"/>
                  <a:gd name="T3" fmla="*/ 9 h 13"/>
                  <a:gd name="T4" fmla="*/ 10 w 12"/>
                  <a:gd name="T5" fmla="*/ 12 h 13"/>
                  <a:gd name="T6" fmla="*/ 8 w 12"/>
                  <a:gd name="T7" fmla="*/ 13 h 13"/>
                  <a:gd name="T8" fmla="*/ 6 w 12"/>
                  <a:gd name="T9" fmla="*/ 13 h 13"/>
                  <a:gd name="T10" fmla="*/ 4 w 12"/>
                  <a:gd name="T11" fmla="*/ 13 h 13"/>
                  <a:gd name="T12" fmla="*/ 1 w 12"/>
                  <a:gd name="T13" fmla="*/ 12 h 13"/>
                  <a:gd name="T14" fmla="*/ 0 w 12"/>
                  <a:gd name="T15" fmla="*/ 9 h 13"/>
                  <a:gd name="T16" fmla="*/ 0 w 12"/>
                  <a:gd name="T17" fmla="*/ 8 h 13"/>
                  <a:gd name="T18" fmla="*/ 0 w 12"/>
                  <a:gd name="T19" fmla="*/ 4 h 13"/>
                  <a:gd name="T20" fmla="*/ 1 w 12"/>
                  <a:gd name="T21" fmla="*/ 1 h 13"/>
                  <a:gd name="T22" fmla="*/ 4 w 12"/>
                  <a:gd name="T23" fmla="*/ 0 h 13"/>
                  <a:gd name="T24" fmla="*/ 6 w 12"/>
                  <a:gd name="T25" fmla="*/ 0 h 13"/>
                  <a:gd name="T26" fmla="*/ 8 w 12"/>
                  <a:gd name="T27" fmla="*/ 0 h 13"/>
                  <a:gd name="T28" fmla="*/ 10 w 12"/>
                  <a:gd name="T29" fmla="*/ 1 h 13"/>
                  <a:gd name="T30" fmla="*/ 12 w 12"/>
                  <a:gd name="T31" fmla="*/ 4 h 13"/>
                  <a:gd name="T32" fmla="*/ 12 w 12"/>
                  <a:gd name="T33" fmla="*/ 8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3"/>
                  <a:gd name="T53" fmla="*/ 12 w 1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3">
                    <a:moveTo>
                      <a:pt x="12" y="8"/>
                    </a:moveTo>
                    <a:lnTo>
                      <a:pt x="12" y="9"/>
                    </a:lnTo>
                    <a:lnTo>
                      <a:pt x="10" y="12"/>
                    </a:lnTo>
                    <a:lnTo>
                      <a:pt x="8" y="13"/>
                    </a:lnTo>
                    <a:lnTo>
                      <a:pt x="6" y="13"/>
                    </a:lnTo>
                    <a:lnTo>
                      <a:pt x="4" y="13"/>
                    </a:lnTo>
                    <a:lnTo>
                      <a:pt x="1" y="12"/>
                    </a:lnTo>
                    <a:lnTo>
                      <a:pt x="0" y="9"/>
                    </a:lnTo>
                    <a:lnTo>
                      <a:pt x="0" y="8"/>
                    </a:lnTo>
                    <a:lnTo>
                      <a:pt x="0" y="4"/>
                    </a:lnTo>
                    <a:lnTo>
                      <a:pt x="1" y="1"/>
                    </a:lnTo>
                    <a:lnTo>
                      <a:pt x="4" y="0"/>
                    </a:lnTo>
                    <a:lnTo>
                      <a:pt x="6" y="0"/>
                    </a:lnTo>
                    <a:lnTo>
                      <a:pt x="8" y="0"/>
                    </a:lnTo>
                    <a:lnTo>
                      <a:pt x="10" y="1"/>
                    </a:lnTo>
                    <a:lnTo>
                      <a:pt x="12" y="4"/>
                    </a:lnTo>
                    <a:lnTo>
                      <a:pt x="12" y="8"/>
                    </a:lnTo>
                    <a:close/>
                  </a:path>
                </a:pathLst>
              </a:custGeom>
              <a:solidFill>
                <a:srgbClr val="FF7F7F"/>
              </a:solidFill>
              <a:ln w="9525">
                <a:noFill/>
                <a:round/>
                <a:headEnd/>
                <a:tailEnd/>
              </a:ln>
            </p:spPr>
            <p:txBody>
              <a:bodyPr/>
              <a:lstStyle/>
              <a:p>
                <a:endParaRPr lang="en-US"/>
              </a:p>
            </p:txBody>
          </p:sp>
          <p:sp>
            <p:nvSpPr>
              <p:cNvPr id="412" name="Freeform 315"/>
              <p:cNvSpPr>
                <a:spLocks/>
              </p:cNvSpPr>
              <p:nvPr/>
            </p:nvSpPr>
            <p:spPr bwMode="auto">
              <a:xfrm>
                <a:off x="3798" y="3295"/>
                <a:ext cx="5" cy="5"/>
              </a:xfrm>
              <a:custGeom>
                <a:avLst/>
                <a:gdLst>
                  <a:gd name="T0" fmla="*/ 13 w 13"/>
                  <a:gd name="T1" fmla="*/ 6 h 15"/>
                  <a:gd name="T2" fmla="*/ 13 w 13"/>
                  <a:gd name="T3" fmla="*/ 9 h 15"/>
                  <a:gd name="T4" fmla="*/ 12 w 13"/>
                  <a:gd name="T5" fmla="*/ 12 h 15"/>
                  <a:gd name="T6" fmla="*/ 9 w 13"/>
                  <a:gd name="T7" fmla="*/ 13 h 15"/>
                  <a:gd name="T8" fmla="*/ 8 w 13"/>
                  <a:gd name="T9" fmla="*/ 15 h 15"/>
                  <a:gd name="T10" fmla="*/ 4 w 13"/>
                  <a:gd name="T11" fmla="*/ 13 h 15"/>
                  <a:gd name="T12" fmla="*/ 3 w 13"/>
                  <a:gd name="T13" fmla="*/ 12 h 15"/>
                  <a:gd name="T14" fmla="*/ 0 w 13"/>
                  <a:gd name="T15" fmla="*/ 9 h 15"/>
                  <a:gd name="T16" fmla="*/ 0 w 13"/>
                  <a:gd name="T17" fmla="*/ 6 h 15"/>
                  <a:gd name="T18" fmla="*/ 0 w 13"/>
                  <a:gd name="T19" fmla="*/ 4 h 15"/>
                  <a:gd name="T20" fmla="*/ 3 w 13"/>
                  <a:gd name="T21" fmla="*/ 2 h 15"/>
                  <a:gd name="T22" fmla="*/ 4 w 13"/>
                  <a:gd name="T23" fmla="*/ 0 h 15"/>
                  <a:gd name="T24" fmla="*/ 8 w 13"/>
                  <a:gd name="T25" fmla="*/ 0 h 15"/>
                  <a:gd name="T26" fmla="*/ 9 w 13"/>
                  <a:gd name="T27" fmla="*/ 0 h 15"/>
                  <a:gd name="T28" fmla="*/ 12 w 13"/>
                  <a:gd name="T29" fmla="*/ 2 h 15"/>
                  <a:gd name="T30" fmla="*/ 13 w 13"/>
                  <a:gd name="T31" fmla="*/ 4 h 15"/>
                  <a:gd name="T32" fmla="*/ 13 w 13"/>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5"/>
                  <a:gd name="T53" fmla="*/ 13 w 1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5">
                    <a:moveTo>
                      <a:pt x="13" y="6"/>
                    </a:moveTo>
                    <a:lnTo>
                      <a:pt x="13" y="9"/>
                    </a:lnTo>
                    <a:lnTo>
                      <a:pt x="12" y="12"/>
                    </a:lnTo>
                    <a:lnTo>
                      <a:pt x="9" y="13"/>
                    </a:lnTo>
                    <a:lnTo>
                      <a:pt x="8" y="15"/>
                    </a:lnTo>
                    <a:lnTo>
                      <a:pt x="4" y="13"/>
                    </a:lnTo>
                    <a:lnTo>
                      <a:pt x="3" y="12"/>
                    </a:lnTo>
                    <a:lnTo>
                      <a:pt x="0" y="9"/>
                    </a:lnTo>
                    <a:lnTo>
                      <a:pt x="0" y="6"/>
                    </a:lnTo>
                    <a:lnTo>
                      <a:pt x="0" y="4"/>
                    </a:lnTo>
                    <a:lnTo>
                      <a:pt x="3" y="2"/>
                    </a:lnTo>
                    <a:lnTo>
                      <a:pt x="4" y="0"/>
                    </a:lnTo>
                    <a:lnTo>
                      <a:pt x="8" y="0"/>
                    </a:lnTo>
                    <a:lnTo>
                      <a:pt x="9" y="0"/>
                    </a:lnTo>
                    <a:lnTo>
                      <a:pt x="12" y="2"/>
                    </a:lnTo>
                    <a:lnTo>
                      <a:pt x="13" y="4"/>
                    </a:lnTo>
                    <a:lnTo>
                      <a:pt x="13" y="6"/>
                    </a:lnTo>
                    <a:close/>
                  </a:path>
                </a:pathLst>
              </a:custGeom>
              <a:solidFill>
                <a:srgbClr val="FFFF00"/>
              </a:solidFill>
              <a:ln w="9525">
                <a:noFill/>
                <a:round/>
                <a:headEnd/>
                <a:tailEnd/>
              </a:ln>
            </p:spPr>
            <p:txBody>
              <a:bodyPr/>
              <a:lstStyle/>
              <a:p>
                <a:endParaRPr lang="en-US"/>
              </a:p>
            </p:txBody>
          </p:sp>
          <p:sp>
            <p:nvSpPr>
              <p:cNvPr id="413" name="Freeform 316"/>
              <p:cNvSpPr>
                <a:spLocks/>
              </p:cNvSpPr>
              <p:nvPr/>
            </p:nvSpPr>
            <p:spPr bwMode="auto">
              <a:xfrm>
                <a:off x="3721" y="3451"/>
                <a:ext cx="19" cy="19"/>
              </a:xfrm>
              <a:custGeom>
                <a:avLst/>
                <a:gdLst>
                  <a:gd name="T0" fmla="*/ 27 w 57"/>
                  <a:gd name="T1" fmla="*/ 0 h 57"/>
                  <a:gd name="T2" fmla="*/ 39 w 57"/>
                  <a:gd name="T3" fmla="*/ 3 h 57"/>
                  <a:gd name="T4" fmla="*/ 48 w 57"/>
                  <a:gd name="T5" fmla="*/ 9 h 57"/>
                  <a:gd name="T6" fmla="*/ 54 w 57"/>
                  <a:gd name="T7" fmla="*/ 18 h 57"/>
                  <a:gd name="T8" fmla="*/ 57 w 57"/>
                  <a:gd name="T9" fmla="*/ 29 h 57"/>
                  <a:gd name="T10" fmla="*/ 54 w 57"/>
                  <a:gd name="T11" fmla="*/ 40 h 57"/>
                  <a:gd name="T12" fmla="*/ 48 w 57"/>
                  <a:gd name="T13" fmla="*/ 49 h 57"/>
                  <a:gd name="T14" fmla="*/ 39 w 57"/>
                  <a:gd name="T15" fmla="*/ 54 h 57"/>
                  <a:gd name="T16" fmla="*/ 27 w 57"/>
                  <a:gd name="T17" fmla="*/ 57 h 57"/>
                  <a:gd name="T18" fmla="*/ 17 w 57"/>
                  <a:gd name="T19" fmla="*/ 54 h 57"/>
                  <a:gd name="T20" fmla="*/ 8 w 57"/>
                  <a:gd name="T21" fmla="*/ 49 h 57"/>
                  <a:gd name="T22" fmla="*/ 2 w 57"/>
                  <a:gd name="T23" fmla="*/ 40 h 57"/>
                  <a:gd name="T24" fmla="*/ 0 w 57"/>
                  <a:gd name="T25" fmla="*/ 29 h 57"/>
                  <a:gd name="T26" fmla="*/ 2 w 57"/>
                  <a:gd name="T27" fmla="*/ 18 h 57"/>
                  <a:gd name="T28" fmla="*/ 8 w 57"/>
                  <a:gd name="T29" fmla="*/ 9 h 57"/>
                  <a:gd name="T30" fmla="*/ 17 w 57"/>
                  <a:gd name="T31" fmla="*/ 3 h 57"/>
                  <a:gd name="T32" fmla="*/ 27 w 5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7"/>
                  <a:gd name="T53" fmla="*/ 57 w 5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7">
                    <a:moveTo>
                      <a:pt x="27" y="0"/>
                    </a:moveTo>
                    <a:lnTo>
                      <a:pt x="39" y="3"/>
                    </a:lnTo>
                    <a:lnTo>
                      <a:pt x="48" y="9"/>
                    </a:lnTo>
                    <a:lnTo>
                      <a:pt x="54" y="18"/>
                    </a:lnTo>
                    <a:lnTo>
                      <a:pt x="57" y="29"/>
                    </a:lnTo>
                    <a:lnTo>
                      <a:pt x="54" y="40"/>
                    </a:lnTo>
                    <a:lnTo>
                      <a:pt x="48" y="49"/>
                    </a:lnTo>
                    <a:lnTo>
                      <a:pt x="39" y="54"/>
                    </a:lnTo>
                    <a:lnTo>
                      <a:pt x="27" y="57"/>
                    </a:lnTo>
                    <a:lnTo>
                      <a:pt x="17" y="54"/>
                    </a:lnTo>
                    <a:lnTo>
                      <a:pt x="8" y="49"/>
                    </a:lnTo>
                    <a:lnTo>
                      <a:pt x="2" y="40"/>
                    </a:lnTo>
                    <a:lnTo>
                      <a:pt x="0" y="29"/>
                    </a:lnTo>
                    <a:lnTo>
                      <a:pt x="2" y="18"/>
                    </a:lnTo>
                    <a:lnTo>
                      <a:pt x="8" y="9"/>
                    </a:lnTo>
                    <a:lnTo>
                      <a:pt x="17" y="3"/>
                    </a:lnTo>
                    <a:lnTo>
                      <a:pt x="27" y="0"/>
                    </a:lnTo>
                    <a:close/>
                  </a:path>
                </a:pathLst>
              </a:custGeom>
              <a:solidFill>
                <a:srgbClr val="000000"/>
              </a:solidFill>
              <a:ln w="9525">
                <a:noFill/>
                <a:round/>
                <a:headEnd/>
                <a:tailEnd/>
              </a:ln>
            </p:spPr>
            <p:txBody>
              <a:bodyPr/>
              <a:lstStyle/>
              <a:p>
                <a:endParaRPr lang="en-US"/>
              </a:p>
            </p:txBody>
          </p:sp>
          <p:sp>
            <p:nvSpPr>
              <p:cNvPr id="414" name="Freeform 317"/>
              <p:cNvSpPr>
                <a:spLocks/>
              </p:cNvSpPr>
              <p:nvPr/>
            </p:nvSpPr>
            <p:spPr bwMode="auto">
              <a:xfrm>
                <a:off x="3724" y="3454"/>
                <a:ext cx="12" cy="13"/>
              </a:xfrm>
              <a:custGeom>
                <a:avLst/>
                <a:gdLst>
                  <a:gd name="T0" fmla="*/ 17 w 35"/>
                  <a:gd name="T1" fmla="*/ 0 h 38"/>
                  <a:gd name="T2" fmla="*/ 25 w 35"/>
                  <a:gd name="T3" fmla="*/ 2 h 38"/>
                  <a:gd name="T4" fmla="*/ 30 w 35"/>
                  <a:gd name="T5" fmla="*/ 6 h 38"/>
                  <a:gd name="T6" fmla="*/ 34 w 35"/>
                  <a:gd name="T7" fmla="*/ 12 h 38"/>
                  <a:gd name="T8" fmla="*/ 35 w 35"/>
                  <a:gd name="T9" fmla="*/ 19 h 38"/>
                  <a:gd name="T10" fmla="*/ 34 w 35"/>
                  <a:gd name="T11" fmla="*/ 26 h 38"/>
                  <a:gd name="T12" fmla="*/ 30 w 35"/>
                  <a:gd name="T13" fmla="*/ 33 h 38"/>
                  <a:gd name="T14" fmla="*/ 25 w 35"/>
                  <a:gd name="T15" fmla="*/ 37 h 38"/>
                  <a:gd name="T16" fmla="*/ 17 w 35"/>
                  <a:gd name="T17" fmla="*/ 38 h 38"/>
                  <a:gd name="T18" fmla="*/ 11 w 35"/>
                  <a:gd name="T19" fmla="*/ 37 h 38"/>
                  <a:gd name="T20" fmla="*/ 5 w 35"/>
                  <a:gd name="T21" fmla="*/ 33 h 38"/>
                  <a:gd name="T22" fmla="*/ 2 w 35"/>
                  <a:gd name="T23" fmla="*/ 26 h 38"/>
                  <a:gd name="T24" fmla="*/ 0 w 35"/>
                  <a:gd name="T25" fmla="*/ 19 h 38"/>
                  <a:gd name="T26" fmla="*/ 2 w 35"/>
                  <a:gd name="T27" fmla="*/ 12 h 38"/>
                  <a:gd name="T28" fmla="*/ 5 w 35"/>
                  <a:gd name="T29" fmla="*/ 6 h 38"/>
                  <a:gd name="T30" fmla="*/ 11 w 35"/>
                  <a:gd name="T31" fmla="*/ 2 h 38"/>
                  <a:gd name="T32" fmla="*/ 17 w 3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8"/>
                  <a:gd name="T53" fmla="*/ 35 w 3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8">
                    <a:moveTo>
                      <a:pt x="17" y="0"/>
                    </a:moveTo>
                    <a:lnTo>
                      <a:pt x="25" y="2"/>
                    </a:lnTo>
                    <a:lnTo>
                      <a:pt x="30" y="6"/>
                    </a:lnTo>
                    <a:lnTo>
                      <a:pt x="34" y="12"/>
                    </a:lnTo>
                    <a:lnTo>
                      <a:pt x="35" y="19"/>
                    </a:lnTo>
                    <a:lnTo>
                      <a:pt x="34" y="26"/>
                    </a:lnTo>
                    <a:lnTo>
                      <a:pt x="30" y="33"/>
                    </a:lnTo>
                    <a:lnTo>
                      <a:pt x="25" y="37"/>
                    </a:lnTo>
                    <a:lnTo>
                      <a:pt x="17" y="38"/>
                    </a:lnTo>
                    <a:lnTo>
                      <a:pt x="11" y="37"/>
                    </a:lnTo>
                    <a:lnTo>
                      <a:pt x="5" y="33"/>
                    </a:lnTo>
                    <a:lnTo>
                      <a:pt x="2" y="26"/>
                    </a:lnTo>
                    <a:lnTo>
                      <a:pt x="0" y="19"/>
                    </a:lnTo>
                    <a:lnTo>
                      <a:pt x="2" y="12"/>
                    </a:lnTo>
                    <a:lnTo>
                      <a:pt x="5" y="6"/>
                    </a:lnTo>
                    <a:lnTo>
                      <a:pt x="11" y="2"/>
                    </a:lnTo>
                    <a:lnTo>
                      <a:pt x="17" y="0"/>
                    </a:lnTo>
                    <a:close/>
                  </a:path>
                </a:pathLst>
              </a:custGeom>
              <a:solidFill>
                <a:srgbClr val="FFB73D"/>
              </a:solidFill>
              <a:ln w="9525">
                <a:noFill/>
                <a:round/>
                <a:headEnd/>
                <a:tailEnd/>
              </a:ln>
            </p:spPr>
            <p:txBody>
              <a:bodyPr/>
              <a:lstStyle/>
              <a:p>
                <a:endParaRPr lang="en-US"/>
              </a:p>
            </p:txBody>
          </p:sp>
          <p:sp>
            <p:nvSpPr>
              <p:cNvPr id="415" name="Freeform 318"/>
              <p:cNvSpPr>
                <a:spLocks/>
              </p:cNvSpPr>
              <p:nvPr/>
            </p:nvSpPr>
            <p:spPr bwMode="auto">
              <a:xfrm>
                <a:off x="3726" y="3457"/>
                <a:ext cx="6" cy="5"/>
              </a:xfrm>
              <a:custGeom>
                <a:avLst/>
                <a:gdLst>
                  <a:gd name="T0" fmla="*/ 7 w 17"/>
                  <a:gd name="T1" fmla="*/ 0 h 15"/>
                  <a:gd name="T2" fmla="*/ 11 w 17"/>
                  <a:gd name="T3" fmla="*/ 0 h 15"/>
                  <a:gd name="T4" fmla="*/ 14 w 17"/>
                  <a:gd name="T5" fmla="*/ 2 h 15"/>
                  <a:gd name="T6" fmla="*/ 17 w 17"/>
                  <a:gd name="T7" fmla="*/ 4 h 15"/>
                  <a:gd name="T8" fmla="*/ 17 w 17"/>
                  <a:gd name="T9" fmla="*/ 8 h 15"/>
                  <a:gd name="T10" fmla="*/ 17 w 17"/>
                  <a:gd name="T11" fmla="*/ 11 h 15"/>
                  <a:gd name="T12" fmla="*/ 14 w 17"/>
                  <a:gd name="T13" fmla="*/ 13 h 15"/>
                  <a:gd name="T14" fmla="*/ 11 w 17"/>
                  <a:gd name="T15" fmla="*/ 15 h 15"/>
                  <a:gd name="T16" fmla="*/ 7 w 17"/>
                  <a:gd name="T17" fmla="*/ 15 h 15"/>
                  <a:gd name="T18" fmla="*/ 5 w 17"/>
                  <a:gd name="T19" fmla="*/ 15 h 15"/>
                  <a:gd name="T20" fmla="*/ 2 w 17"/>
                  <a:gd name="T21" fmla="*/ 13 h 15"/>
                  <a:gd name="T22" fmla="*/ 1 w 17"/>
                  <a:gd name="T23" fmla="*/ 11 h 15"/>
                  <a:gd name="T24" fmla="*/ 0 w 17"/>
                  <a:gd name="T25" fmla="*/ 8 h 15"/>
                  <a:gd name="T26" fmla="*/ 1 w 17"/>
                  <a:gd name="T27" fmla="*/ 4 h 15"/>
                  <a:gd name="T28" fmla="*/ 2 w 17"/>
                  <a:gd name="T29" fmla="*/ 2 h 15"/>
                  <a:gd name="T30" fmla="*/ 5 w 17"/>
                  <a:gd name="T31" fmla="*/ 0 h 15"/>
                  <a:gd name="T32" fmla="*/ 7 w 1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5"/>
                  <a:gd name="T53" fmla="*/ 17 w 1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5">
                    <a:moveTo>
                      <a:pt x="7" y="0"/>
                    </a:moveTo>
                    <a:lnTo>
                      <a:pt x="11" y="0"/>
                    </a:lnTo>
                    <a:lnTo>
                      <a:pt x="14" y="2"/>
                    </a:lnTo>
                    <a:lnTo>
                      <a:pt x="17" y="4"/>
                    </a:lnTo>
                    <a:lnTo>
                      <a:pt x="17" y="8"/>
                    </a:lnTo>
                    <a:lnTo>
                      <a:pt x="17" y="11"/>
                    </a:lnTo>
                    <a:lnTo>
                      <a:pt x="14" y="13"/>
                    </a:lnTo>
                    <a:lnTo>
                      <a:pt x="11" y="15"/>
                    </a:lnTo>
                    <a:lnTo>
                      <a:pt x="7" y="15"/>
                    </a:lnTo>
                    <a:lnTo>
                      <a:pt x="5" y="15"/>
                    </a:lnTo>
                    <a:lnTo>
                      <a:pt x="2" y="13"/>
                    </a:lnTo>
                    <a:lnTo>
                      <a:pt x="1" y="11"/>
                    </a:lnTo>
                    <a:lnTo>
                      <a:pt x="0" y="8"/>
                    </a:lnTo>
                    <a:lnTo>
                      <a:pt x="1" y="4"/>
                    </a:lnTo>
                    <a:lnTo>
                      <a:pt x="2" y="2"/>
                    </a:lnTo>
                    <a:lnTo>
                      <a:pt x="5" y="0"/>
                    </a:lnTo>
                    <a:lnTo>
                      <a:pt x="7" y="0"/>
                    </a:lnTo>
                    <a:close/>
                  </a:path>
                </a:pathLst>
              </a:custGeom>
              <a:solidFill>
                <a:srgbClr val="FFFF00"/>
              </a:solidFill>
              <a:ln w="9525">
                <a:noFill/>
                <a:round/>
                <a:headEnd/>
                <a:tailEnd/>
              </a:ln>
            </p:spPr>
            <p:txBody>
              <a:bodyPr/>
              <a:lstStyle/>
              <a:p>
                <a:endParaRPr lang="en-US"/>
              </a:p>
            </p:txBody>
          </p:sp>
          <p:sp>
            <p:nvSpPr>
              <p:cNvPr id="416" name="Freeform 319"/>
              <p:cNvSpPr>
                <a:spLocks/>
              </p:cNvSpPr>
              <p:nvPr/>
            </p:nvSpPr>
            <p:spPr bwMode="auto">
              <a:xfrm>
                <a:off x="3742" y="3312"/>
                <a:ext cx="25" cy="25"/>
              </a:xfrm>
              <a:custGeom>
                <a:avLst/>
                <a:gdLst>
                  <a:gd name="T0" fmla="*/ 36 w 74"/>
                  <a:gd name="T1" fmla="*/ 0 h 74"/>
                  <a:gd name="T2" fmla="*/ 50 w 74"/>
                  <a:gd name="T3" fmla="*/ 2 h 74"/>
                  <a:gd name="T4" fmla="*/ 63 w 74"/>
                  <a:gd name="T5" fmla="*/ 10 h 74"/>
                  <a:gd name="T6" fmla="*/ 71 w 74"/>
                  <a:gd name="T7" fmla="*/ 23 h 74"/>
                  <a:gd name="T8" fmla="*/ 74 w 74"/>
                  <a:gd name="T9" fmla="*/ 37 h 74"/>
                  <a:gd name="T10" fmla="*/ 71 w 74"/>
                  <a:gd name="T11" fmla="*/ 52 h 74"/>
                  <a:gd name="T12" fmla="*/ 63 w 74"/>
                  <a:gd name="T13" fmla="*/ 63 h 74"/>
                  <a:gd name="T14" fmla="*/ 50 w 74"/>
                  <a:gd name="T15" fmla="*/ 71 h 74"/>
                  <a:gd name="T16" fmla="*/ 36 w 74"/>
                  <a:gd name="T17" fmla="*/ 74 h 74"/>
                  <a:gd name="T18" fmla="*/ 22 w 74"/>
                  <a:gd name="T19" fmla="*/ 71 h 74"/>
                  <a:gd name="T20" fmla="*/ 10 w 74"/>
                  <a:gd name="T21" fmla="*/ 63 h 74"/>
                  <a:gd name="T22" fmla="*/ 2 w 74"/>
                  <a:gd name="T23" fmla="*/ 52 h 74"/>
                  <a:gd name="T24" fmla="*/ 0 w 74"/>
                  <a:gd name="T25" fmla="*/ 37 h 74"/>
                  <a:gd name="T26" fmla="*/ 2 w 74"/>
                  <a:gd name="T27" fmla="*/ 23 h 74"/>
                  <a:gd name="T28" fmla="*/ 10 w 74"/>
                  <a:gd name="T29" fmla="*/ 10 h 74"/>
                  <a:gd name="T30" fmla="*/ 22 w 74"/>
                  <a:gd name="T31" fmla="*/ 2 h 74"/>
                  <a:gd name="T32" fmla="*/ 36 w 7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74"/>
                  <a:gd name="T53" fmla="*/ 74 w 7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74">
                    <a:moveTo>
                      <a:pt x="36" y="0"/>
                    </a:moveTo>
                    <a:lnTo>
                      <a:pt x="50" y="2"/>
                    </a:lnTo>
                    <a:lnTo>
                      <a:pt x="63" y="10"/>
                    </a:lnTo>
                    <a:lnTo>
                      <a:pt x="71" y="23"/>
                    </a:lnTo>
                    <a:lnTo>
                      <a:pt x="74" y="37"/>
                    </a:lnTo>
                    <a:lnTo>
                      <a:pt x="71" y="52"/>
                    </a:lnTo>
                    <a:lnTo>
                      <a:pt x="63" y="63"/>
                    </a:lnTo>
                    <a:lnTo>
                      <a:pt x="50" y="71"/>
                    </a:lnTo>
                    <a:lnTo>
                      <a:pt x="36" y="74"/>
                    </a:lnTo>
                    <a:lnTo>
                      <a:pt x="22" y="71"/>
                    </a:lnTo>
                    <a:lnTo>
                      <a:pt x="10" y="63"/>
                    </a:lnTo>
                    <a:lnTo>
                      <a:pt x="2" y="52"/>
                    </a:lnTo>
                    <a:lnTo>
                      <a:pt x="0" y="37"/>
                    </a:lnTo>
                    <a:lnTo>
                      <a:pt x="2" y="23"/>
                    </a:lnTo>
                    <a:lnTo>
                      <a:pt x="10" y="10"/>
                    </a:lnTo>
                    <a:lnTo>
                      <a:pt x="22" y="2"/>
                    </a:lnTo>
                    <a:lnTo>
                      <a:pt x="36" y="0"/>
                    </a:lnTo>
                    <a:close/>
                  </a:path>
                </a:pathLst>
              </a:custGeom>
              <a:solidFill>
                <a:srgbClr val="000000"/>
              </a:solidFill>
              <a:ln w="9525">
                <a:noFill/>
                <a:round/>
                <a:headEnd/>
                <a:tailEnd/>
              </a:ln>
            </p:spPr>
            <p:txBody>
              <a:bodyPr/>
              <a:lstStyle/>
              <a:p>
                <a:endParaRPr lang="en-US"/>
              </a:p>
            </p:txBody>
          </p:sp>
          <p:sp>
            <p:nvSpPr>
              <p:cNvPr id="417" name="Freeform 320"/>
              <p:cNvSpPr>
                <a:spLocks/>
              </p:cNvSpPr>
              <p:nvPr/>
            </p:nvSpPr>
            <p:spPr bwMode="auto">
              <a:xfrm>
                <a:off x="3746" y="3316"/>
                <a:ext cx="17" cy="16"/>
              </a:xfrm>
              <a:custGeom>
                <a:avLst/>
                <a:gdLst>
                  <a:gd name="T0" fmla="*/ 25 w 51"/>
                  <a:gd name="T1" fmla="*/ 0 h 49"/>
                  <a:gd name="T2" fmla="*/ 35 w 51"/>
                  <a:gd name="T3" fmla="*/ 2 h 49"/>
                  <a:gd name="T4" fmla="*/ 43 w 51"/>
                  <a:gd name="T5" fmla="*/ 7 h 49"/>
                  <a:gd name="T6" fmla="*/ 48 w 51"/>
                  <a:gd name="T7" fmla="*/ 15 h 49"/>
                  <a:gd name="T8" fmla="*/ 51 w 51"/>
                  <a:gd name="T9" fmla="*/ 25 h 49"/>
                  <a:gd name="T10" fmla="*/ 48 w 51"/>
                  <a:gd name="T11" fmla="*/ 35 h 49"/>
                  <a:gd name="T12" fmla="*/ 43 w 51"/>
                  <a:gd name="T13" fmla="*/ 41 h 49"/>
                  <a:gd name="T14" fmla="*/ 35 w 51"/>
                  <a:gd name="T15" fmla="*/ 46 h 49"/>
                  <a:gd name="T16" fmla="*/ 25 w 51"/>
                  <a:gd name="T17" fmla="*/ 49 h 49"/>
                  <a:gd name="T18" fmla="*/ 16 w 51"/>
                  <a:gd name="T19" fmla="*/ 46 h 49"/>
                  <a:gd name="T20" fmla="*/ 8 w 51"/>
                  <a:gd name="T21" fmla="*/ 41 h 49"/>
                  <a:gd name="T22" fmla="*/ 3 w 51"/>
                  <a:gd name="T23" fmla="*/ 35 h 49"/>
                  <a:gd name="T24" fmla="*/ 0 w 51"/>
                  <a:gd name="T25" fmla="*/ 25 h 49"/>
                  <a:gd name="T26" fmla="*/ 3 w 51"/>
                  <a:gd name="T27" fmla="*/ 15 h 49"/>
                  <a:gd name="T28" fmla="*/ 8 w 51"/>
                  <a:gd name="T29" fmla="*/ 7 h 49"/>
                  <a:gd name="T30" fmla="*/ 16 w 51"/>
                  <a:gd name="T31" fmla="*/ 2 h 49"/>
                  <a:gd name="T32" fmla="*/ 25 w 51"/>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9"/>
                  <a:gd name="T53" fmla="*/ 51 w 51"/>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9">
                    <a:moveTo>
                      <a:pt x="25" y="0"/>
                    </a:moveTo>
                    <a:lnTo>
                      <a:pt x="35" y="2"/>
                    </a:lnTo>
                    <a:lnTo>
                      <a:pt x="43" y="7"/>
                    </a:lnTo>
                    <a:lnTo>
                      <a:pt x="48" y="15"/>
                    </a:lnTo>
                    <a:lnTo>
                      <a:pt x="51" y="25"/>
                    </a:lnTo>
                    <a:lnTo>
                      <a:pt x="48" y="35"/>
                    </a:lnTo>
                    <a:lnTo>
                      <a:pt x="43" y="41"/>
                    </a:lnTo>
                    <a:lnTo>
                      <a:pt x="35" y="46"/>
                    </a:lnTo>
                    <a:lnTo>
                      <a:pt x="25" y="49"/>
                    </a:lnTo>
                    <a:lnTo>
                      <a:pt x="16" y="46"/>
                    </a:lnTo>
                    <a:lnTo>
                      <a:pt x="8" y="41"/>
                    </a:lnTo>
                    <a:lnTo>
                      <a:pt x="3" y="35"/>
                    </a:lnTo>
                    <a:lnTo>
                      <a:pt x="0" y="25"/>
                    </a:lnTo>
                    <a:lnTo>
                      <a:pt x="3" y="15"/>
                    </a:lnTo>
                    <a:lnTo>
                      <a:pt x="8" y="7"/>
                    </a:lnTo>
                    <a:lnTo>
                      <a:pt x="16" y="2"/>
                    </a:lnTo>
                    <a:lnTo>
                      <a:pt x="25" y="0"/>
                    </a:lnTo>
                    <a:close/>
                  </a:path>
                </a:pathLst>
              </a:custGeom>
              <a:solidFill>
                <a:srgbClr val="FFB73D"/>
              </a:solidFill>
              <a:ln w="9525">
                <a:noFill/>
                <a:round/>
                <a:headEnd/>
                <a:tailEnd/>
              </a:ln>
            </p:spPr>
            <p:txBody>
              <a:bodyPr/>
              <a:lstStyle/>
              <a:p>
                <a:endParaRPr lang="en-US"/>
              </a:p>
            </p:txBody>
          </p:sp>
          <p:sp>
            <p:nvSpPr>
              <p:cNvPr id="418" name="Freeform 321"/>
              <p:cNvSpPr>
                <a:spLocks/>
              </p:cNvSpPr>
              <p:nvPr/>
            </p:nvSpPr>
            <p:spPr bwMode="auto">
              <a:xfrm>
                <a:off x="3750" y="3320"/>
                <a:ext cx="7" cy="7"/>
              </a:xfrm>
              <a:custGeom>
                <a:avLst/>
                <a:gdLst>
                  <a:gd name="T0" fmla="*/ 10 w 22"/>
                  <a:gd name="T1" fmla="*/ 0 h 22"/>
                  <a:gd name="T2" fmla="*/ 16 w 22"/>
                  <a:gd name="T3" fmla="*/ 2 h 22"/>
                  <a:gd name="T4" fmla="*/ 18 w 22"/>
                  <a:gd name="T5" fmla="*/ 3 h 22"/>
                  <a:gd name="T6" fmla="*/ 21 w 22"/>
                  <a:gd name="T7" fmla="*/ 7 h 22"/>
                  <a:gd name="T8" fmla="*/ 22 w 22"/>
                  <a:gd name="T9" fmla="*/ 9 h 22"/>
                  <a:gd name="T10" fmla="*/ 21 w 22"/>
                  <a:gd name="T11" fmla="*/ 14 h 22"/>
                  <a:gd name="T12" fmla="*/ 18 w 22"/>
                  <a:gd name="T13" fmla="*/ 18 h 22"/>
                  <a:gd name="T14" fmla="*/ 16 w 22"/>
                  <a:gd name="T15" fmla="*/ 21 h 22"/>
                  <a:gd name="T16" fmla="*/ 10 w 22"/>
                  <a:gd name="T17" fmla="*/ 22 h 22"/>
                  <a:gd name="T18" fmla="*/ 6 w 22"/>
                  <a:gd name="T19" fmla="*/ 21 h 22"/>
                  <a:gd name="T20" fmla="*/ 4 w 22"/>
                  <a:gd name="T21" fmla="*/ 18 h 22"/>
                  <a:gd name="T22" fmla="*/ 1 w 22"/>
                  <a:gd name="T23" fmla="*/ 14 h 22"/>
                  <a:gd name="T24" fmla="*/ 0 w 22"/>
                  <a:gd name="T25" fmla="*/ 9 h 22"/>
                  <a:gd name="T26" fmla="*/ 1 w 22"/>
                  <a:gd name="T27" fmla="*/ 7 h 22"/>
                  <a:gd name="T28" fmla="*/ 4 w 22"/>
                  <a:gd name="T29" fmla="*/ 3 h 22"/>
                  <a:gd name="T30" fmla="*/ 6 w 22"/>
                  <a:gd name="T31" fmla="*/ 2 h 22"/>
                  <a:gd name="T32" fmla="*/ 10 w 22"/>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0" y="0"/>
                    </a:moveTo>
                    <a:lnTo>
                      <a:pt x="16" y="2"/>
                    </a:lnTo>
                    <a:lnTo>
                      <a:pt x="18" y="3"/>
                    </a:lnTo>
                    <a:lnTo>
                      <a:pt x="21" y="7"/>
                    </a:lnTo>
                    <a:lnTo>
                      <a:pt x="22" y="9"/>
                    </a:lnTo>
                    <a:lnTo>
                      <a:pt x="21" y="14"/>
                    </a:lnTo>
                    <a:lnTo>
                      <a:pt x="18" y="18"/>
                    </a:lnTo>
                    <a:lnTo>
                      <a:pt x="16" y="21"/>
                    </a:lnTo>
                    <a:lnTo>
                      <a:pt x="10" y="22"/>
                    </a:lnTo>
                    <a:lnTo>
                      <a:pt x="6" y="21"/>
                    </a:lnTo>
                    <a:lnTo>
                      <a:pt x="4" y="18"/>
                    </a:lnTo>
                    <a:lnTo>
                      <a:pt x="1" y="14"/>
                    </a:lnTo>
                    <a:lnTo>
                      <a:pt x="0" y="9"/>
                    </a:lnTo>
                    <a:lnTo>
                      <a:pt x="1" y="7"/>
                    </a:lnTo>
                    <a:lnTo>
                      <a:pt x="4" y="3"/>
                    </a:lnTo>
                    <a:lnTo>
                      <a:pt x="6" y="2"/>
                    </a:lnTo>
                    <a:lnTo>
                      <a:pt x="10" y="0"/>
                    </a:lnTo>
                    <a:close/>
                  </a:path>
                </a:pathLst>
              </a:custGeom>
              <a:solidFill>
                <a:srgbClr val="FFFF00"/>
              </a:solidFill>
              <a:ln w="9525">
                <a:noFill/>
                <a:round/>
                <a:headEnd/>
                <a:tailEnd/>
              </a:ln>
            </p:spPr>
            <p:txBody>
              <a:bodyPr/>
              <a:lstStyle/>
              <a:p>
                <a:endParaRPr lang="en-US"/>
              </a:p>
            </p:txBody>
          </p:sp>
          <p:sp>
            <p:nvSpPr>
              <p:cNvPr id="419" name="Freeform 322"/>
              <p:cNvSpPr>
                <a:spLocks/>
              </p:cNvSpPr>
              <p:nvPr/>
            </p:nvSpPr>
            <p:spPr bwMode="auto">
              <a:xfrm>
                <a:off x="3750" y="3540"/>
                <a:ext cx="19" cy="18"/>
              </a:xfrm>
              <a:custGeom>
                <a:avLst/>
                <a:gdLst>
                  <a:gd name="T0" fmla="*/ 28 w 57"/>
                  <a:gd name="T1" fmla="*/ 0 h 54"/>
                  <a:gd name="T2" fmla="*/ 40 w 57"/>
                  <a:gd name="T3" fmla="*/ 3 h 54"/>
                  <a:gd name="T4" fmla="*/ 49 w 57"/>
                  <a:gd name="T5" fmla="*/ 8 h 54"/>
                  <a:gd name="T6" fmla="*/ 54 w 57"/>
                  <a:gd name="T7" fmla="*/ 17 h 54"/>
                  <a:gd name="T8" fmla="*/ 57 w 57"/>
                  <a:gd name="T9" fmla="*/ 28 h 54"/>
                  <a:gd name="T10" fmla="*/ 54 w 57"/>
                  <a:gd name="T11" fmla="*/ 39 h 54"/>
                  <a:gd name="T12" fmla="*/ 49 w 57"/>
                  <a:gd name="T13" fmla="*/ 47 h 54"/>
                  <a:gd name="T14" fmla="*/ 40 w 57"/>
                  <a:gd name="T15" fmla="*/ 52 h 54"/>
                  <a:gd name="T16" fmla="*/ 28 w 57"/>
                  <a:gd name="T17" fmla="*/ 54 h 54"/>
                  <a:gd name="T18" fmla="*/ 17 w 57"/>
                  <a:gd name="T19" fmla="*/ 52 h 54"/>
                  <a:gd name="T20" fmla="*/ 7 w 57"/>
                  <a:gd name="T21" fmla="*/ 47 h 54"/>
                  <a:gd name="T22" fmla="*/ 2 w 57"/>
                  <a:gd name="T23" fmla="*/ 39 h 54"/>
                  <a:gd name="T24" fmla="*/ 0 w 57"/>
                  <a:gd name="T25" fmla="*/ 28 h 54"/>
                  <a:gd name="T26" fmla="*/ 2 w 57"/>
                  <a:gd name="T27" fmla="*/ 17 h 54"/>
                  <a:gd name="T28" fmla="*/ 7 w 57"/>
                  <a:gd name="T29" fmla="*/ 8 h 54"/>
                  <a:gd name="T30" fmla="*/ 17 w 57"/>
                  <a:gd name="T31" fmla="*/ 3 h 54"/>
                  <a:gd name="T32" fmla="*/ 28 w 5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4"/>
                  <a:gd name="T53" fmla="*/ 57 w 5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4">
                    <a:moveTo>
                      <a:pt x="28" y="0"/>
                    </a:moveTo>
                    <a:lnTo>
                      <a:pt x="40" y="3"/>
                    </a:lnTo>
                    <a:lnTo>
                      <a:pt x="49" y="8"/>
                    </a:lnTo>
                    <a:lnTo>
                      <a:pt x="54" y="17"/>
                    </a:lnTo>
                    <a:lnTo>
                      <a:pt x="57" y="28"/>
                    </a:lnTo>
                    <a:lnTo>
                      <a:pt x="54" y="39"/>
                    </a:lnTo>
                    <a:lnTo>
                      <a:pt x="49" y="47"/>
                    </a:lnTo>
                    <a:lnTo>
                      <a:pt x="40" y="52"/>
                    </a:lnTo>
                    <a:lnTo>
                      <a:pt x="28" y="54"/>
                    </a:lnTo>
                    <a:lnTo>
                      <a:pt x="17" y="52"/>
                    </a:lnTo>
                    <a:lnTo>
                      <a:pt x="7" y="47"/>
                    </a:lnTo>
                    <a:lnTo>
                      <a:pt x="2" y="39"/>
                    </a:lnTo>
                    <a:lnTo>
                      <a:pt x="0" y="28"/>
                    </a:lnTo>
                    <a:lnTo>
                      <a:pt x="2" y="17"/>
                    </a:lnTo>
                    <a:lnTo>
                      <a:pt x="7" y="8"/>
                    </a:lnTo>
                    <a:lnTo>
                      <a:pt x="17" y="3"/>
                    </a:lnTo>
                    <a:lnTo>
                      <a:pt x="28" y="0"/>
                    </a:lnTo>
                    <a:close/>
                  </a:path>
                </a:pathLst>
              </a:custGeom>
              <a:solidFill>
                <a:srgbClr val="000000"/>
              </a:solidFill>
              <a:ln w="9525">
                <a:noFill/>
                <a:round/>
                <a:headEnd/>
                <a:tailEnd/>
              </a:ln>
            </p:spPr>
            <p:txBody>
              <a:bodyPr/>
              <a:lstStyle/>
              <a:p>
                <a:endParaRPr lang="en-US"/>
              </a:p>
            </p:txBody>
          </p:sp>
          <p:sp>
            <p:nvSpPr>
              <p:cNvPr id="420" name="Freeform 323"/>
              <p:cNvSpPr>
                <a:spLocks/>
              </p:cNvSpPr>
              <p:nvPr/>
            </p:nvSpPr>
            <p:spPr bwMode="auto">
              <a:xfrm>
                <a:off x="3753" y="3543"/>
                <a:ext cx="12" cy="12"/>
              </a:xfrm>
              <a:custGeom>
                <a:avLst/>
                <a:gdLst>
                  <a:gd name="T0" fmla="*/ 19 w 36"/>
                  <a:gd name="T1" fmla="*/ 0 h 36"/>
                  <a:gd name="T2" fmla="*/ 26 w 36"/>
                  <a:gd name="T3" fmla="*/ 1 h 36"/>
                  <a:gd name="T4" fmla="*/ 31 w 36"/>
                  <a:gd name="T5" fmla="*/ 5 h 36"/>
                  <a:gd name="T6" fmla="*/ 35 w 36"/>
                  <a:gd name="T7" fmla="*/ 12 h 36"/>
                  <a:gd name="T8" fmla="*/ 36 w 36"/>
                  <a:gd name="T9" fmla="*/ 19 h 36"/>
                  <a:gd name="T10" fmla="*/ 35 w 36"/>
                  <a:gd name="T11" fmla="*/ 26 h 36"/>
                  <a:gd name="T12" fmla="*/ 31 w 36"/>
                  <a:gd name="T13" fmla="*/ 31 h 36"/>
                  <a:gd name="T14" fmla="*/ 26 w 36"/>
                  <a:gd name="T15" fmla="*/ 35 h 36"/>
                  <a:gd name="T16" fmla="*/ 19 w 36"/>
                  <a:gd name="T17" fmla="*/ 36 h 36"/>
                  <a:gd name="T18" fmla="*/ 11 w 36"/>
                  <a:gd name="T19" fmla="*/ 35 h 36"/>
                  <a:gd name="T20" fmla="*/ 6 w 36"/>
                  <a:gd name="T21" fmla="*/ 31 h 36"/>
                  <a:gd name="T22" fmla="*/ 1 w 36"/>
                  <a:gd name="T23" fmla="*/ 26 h 36"/>
                  <a:gd name="T24" fmla="*/ 0 w 36"/>
                  <a:gd name="T25" fmla="*/ 19 h 36"/>
                  <a:gd name="T26" fmla="*/ 1 w 36"/>
                  <a:gd name="T27" fmla="*/ 12 h 36"/>
                  <a:gd name="T28" fmla="*/ 6 w 36"/>
                  <a:gd name="T29" fmla="*/ 5 h 36"/>
                  <a:gd name="T30" fmla="*/ 11 w 36"/>
                  <a:gd name="T31" fmla="*/ 1 h 36"/>
                  <a:gd name="T32" fmla="*/ 19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9" y="0"/>
                    </a:moveTo>
                    <a:lnTo>
                      <a:pt x="26" y="1"/>
                    </a:lnTo>
                    <a:lnTo>
                      <a:pt x="31" y="5"/>
                    </a:lnTo>
                    <a:lnTo>
                      <a:pt x="35" y="12"/>
                    </a:lnTo>
                    <a:lnTo>
                      <a:pt x="36" y="19"/>
                    </a:lnTo>
                    <a:lnTo>
                      <a:pt x="35" y="26"/>
                    </a:lnTo>
                    <a:lnTo>
                      <a:pt x="31" y="31"/>
                    </a:lnTo>
                    <a:lnTo>
                      <a:pt x="26" y="35"/>
                    </a:lnTo>
                    <a:lnTo>
                      <a:pt x="19" y="36"/>
                    </a:lnTo>
                    <a:lnTo>
                      <a:pt x="11" y="35"/>
                    </a:lnTo>
                    <a:lnTo>
                      <a:pt x="6" y="31"/>
                    </a:lnTo>
                    <a:lnTo>
                      <a:pt x="1" y="26"/>
                    </a:lnTo>
                    <a:lnTo>
                      <a:pt x="0" y="19"/>
                    </a:lnTo>
                    <a:lnTo>
                      <a:pt x="1" y="12"/>
                    </a:lnTo>
                    <a:lnTo>
                      <a:pt x="6" y="5"/>
                    </a:lnTo>
                    <a:lnTo>
                      <a:pt x="11" y="1"/>
                    </a:lnTo>
                    <a:lnTo>
                      <a:pt x="19" y="0"/>
                    </a:lnTo>
                    <a:close/>
                  </a:path>
                </a:pathLst>
              </a:custGeom>
              <a:solidFill>
                <a:srgbClr val="FFB73D"/>
              </a:solidFill>
              <a:ln w="9525">
                <a:noFill/>
                <a:round/>
                <a:headEnd/>
                <a:tailEnd/>
              </a:ln>
            </p:spPr>
            <p:txBody>
              <a:bodyPr/>
              <a:lstStyle/>
              <a:p>
                <a:endParaRPr lang="en-US"/>
              </a:p>
            </p:txBody>
          </p:sp>
          <p:sp>
            <p:nvSpPr>
              <p:cNvPr id="421" name="Freeform 324"/>
              <p:cNvSpPr>
                <a:spLocks/>
              </p:cNvSpPr>
              <p:nvPr/>
            </p:nvSpPr>
            <p:spPr bwMode="auto">
              <a:xfrm>
                <a:off x="3756" y="3546"/>
                <a:ext cx="5" cy="5"/>
              </a:xfrm>
              <a:custGeom>
                <a:avLst/>
                <a:gdLst>
                  <a:gd name="T0" fmla="*/ 8 w 17"/>
                  <a:gd name="T1" fmla="*/ 0 h 17"/>
                  <a:gd name="T2" fmla="*/ 12 w 17"/>
                  <a:gd name="T3" fmla="*/ 0 h 17"/>
                  <a:gd name="T4" fmla="*/ 14 w 17"/>
                  <a:gd name="T5" fmla="*/ 1 h 17"/>
                  <a:gd name="T6" fmla="*/ 15 w 17"/>
                  <a:gd name="T7" fmla="*/ 4 h 17"/>
                  <a:gd name="T8" fmla="*/ 17 w 17"/>
                  <a:gd name="T9" fmla="*/ 8 h 17"/>
                  <a:gd name="T10" fmla="*/ 15 w 17"/>
                  <a:gd name="T11" fmla="*/ 10 h 17"/>
                  <a:gd name="T12" fmla="*/ 14 w 17"/>
                  <a:gd name="T13" fmla="*/ 14 h 17"/>
                  <a:gd name="T14" fmla="*/ 12 w 17"/>
                  <a:gd name="T15" fmla="*/ 15 h 17"/>
                  <a:gd name="T16" fmla="*/ 8 w 17"/>
                  <a:gd name="T17" fmla="*/ 17 h 17"/>
                  <a:gd name="T18" fmla="*/ 4 w 17"/>
                  <a:gd name="T19" fmla="*/ 15 h 17"/>
                  <a:gd name="T20" fmla="*/ 2 w 17"/>
                  <a:gd name="T21" fmla="*/ 14 h 17"/>
                  <a:gd name="T22" fmla="*/ 0 w 17"/>
                  <a:gd name="T23" fmla="*/ 10 h 17"/>
                  <a:gd name="T24" fmla="*/ 0 w 17"/>
                  <a:gd name="T25" fmla="*/ 8 h 17"/>
                  <a:gd name="T26" fmla="*/ 0 w 17"/>
                  <a:gd name="T27" fmla="*/ 4 h 17"/>
                  <a:gd name="T28" fmla="*/ 2 w 17"/>
                  <a:gd name="T29" fmla="*/ 1 h 17"/>
                  <a:gd name="T30" fmla="*/ 4 w 17"/>
                  <a:gd name="T31" fmla="*/ 0 h 17"/>
                  <a:gd name="T32" fmla="*/ 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8" y="0"/>
                    </a:moveTo>
                    <a:lnTo>
                      <a:pt x="12" y="0"/>
                    </a:lnTo>
                    <a:lnTo>
                      <a:pt x="14" y="1"/>
                    </a:lnTo>
                    <a:lnTo>
                      <a:pt x="15" y="4"/>
                    </a:lnTo>
                    <a:lnTo>
                      <a:pt x="17" y="8"/>
                    </a:lnTo>
                    <a:lnTo>
                      <a:pt x="15" y="10"/>
                    </a:lnTo>
                    <a:lnTo>
                      <a:pt x="14" y="14"/>
                    </a:lnTo>
                    <a:lnTo>
                      <a:pt x="12" y="15"/>
                    </a:lnTo>
                    <a:lnTo>
                      <a:pt x="8" y="17"/>
                    </a:lnTo>
                    <a:lnTo>
                      <a:pt x="4" y="15"/>
                    </a:lnTo>
                    <a:lnTo>
                      <a:pt x="2" y="14"/>
                    </a:lnTo>
                    <a:lnTo>
                      <a:pt x="0" y="10"/>
                    </a:lnTo>
                    <a:lnTo>
                      <a:pt x="0" y="8"/>
                    </a:lnTo>
                    <a:lnTo>
                      <a:pt x="0" y="4"/>
                    </a:lnTo>
                    <a:lnTo>
                      <a:pt x="2" y="1"/>
                    </a:lnTo>
                    <a:lnTo>
                      <a:pt x="4" y="0"/>
                    </a:lnTo>
                    <a:lnTo>
                      <a:pt x="8" y="0"/>
                    </a:lnTo>
                    <a:close/>
                  </a:path>
                </a:pathLst>
              </a:custGeom>
              <a:solidFill>
                <a:srgbClr val="FFFF00"/>
              </a:solidFill>
              <a:ln w="9525">
                <a:noFill/>
                <a:round/>
                <a:headEnd/>
                <a:tailEnd/>
              </a:ln>
            </p:spPr>
            <p:txBody>
              <a:bodyPr/>
              <a:lstStyle/>
              <a:p>
                <a:endParaRPr lang="en-US"/>
              </a:p>
            </p:txBody>
          </p:sp>
          <p:sp>
            <p:nvSpPr>
              <p:cNvPr id="422" name="Freeform 325"/>
              <p:cNvSpPr>
                <a:spLocks/>
              </p:cNvSpPr>
              <p:nvPr/>
            </p:nvSpPr>
            <p:spPr bwMode="auto">
              <a:xfrm>
                <a:off x="3663" y="3568"/>
                <a:ext cx="19" cy="19"/>
              </a:xfrm>
              <a:custGeom>
                <a:avLst/>
                <a:gdLst>
                  <a:gd name="T0" fmla="*/ 28 w 57"/>
                  <a:gd name="T1" fmla="*/ 0 h 56"/>
                  <a:gd name="T2" fmla="*/ 40 w 57"/>
                  <a:gd name="T3" fmla="*/ 3 h 56"/>
                  <a:gd name="T4" fmla="*/ 49 w 57"/>
                  <a:gd name="T5" fmla="*/ 8 h 56"/>
                  <a:gd name="T6" fmla="*/ 54 w 57"/>
                  <a:gd name="T7" fmla="*/ 17 h 56"/>
                  <a:gd name="T8" fmla="*/ 57 w 57"/>
                  <a:gd name="T9" fmla="*/ 29 h 56"/>
                  <a:gd name="T10" fmla="*/ 54 w 57"/>
                  <a:gd name="T11" fmla="*/ 39 h 56"/>
                  <a:gd name="T12" fmla="*/ 49 w 57"/>
                  <a:gd name="T13" fmla="*/ 48 h 56"/>
                  <a:gd name="T14" fmla="*/ 40 w 57"/>
                  <a:gd name="T15" fmla="*/ 54 h 56"/>
                  <a:gd name="T16" fmla="*/ 28 w 57"/>
                  <a:gd name="T17" fmla="*/ 56 h 56"/>
                  <a:gd name="T18" fmla="*/ 18 w 57"/>
                  <a:gd name="T19" fmla="*/ 54 h 56"/>
                  <a:gd name="T20" fmla="*/ 9 w 57"/>
                  <a:gd name="T21" fmla="*/ 48 h 56"/>
                  <a:gd name="T22" fmla="*/ 2 w 57"/>
                  <a:gd name="T23" fmla="*/ 39 h 56"/>
                  <a:gd name="T24" fmla="*/ 0 w 57"/>
                  <a:gd name="T25" fmla="*/ 29 h 56"/>
                  <a:gd name="T26" fmla="*/ 2 w 57"/>
                  <a:gd name="T27" fmla="*/ 17 h 56"/>
                  <a:gd name="T28" fmla="*/ 9 w 57"/>
                  <a:gd name="T29" fmla="*/ 8 h 56"/>
                  <a:gd name="T30" fmla="*/ 18 w 57"/>
                  <a:gd name="T31" fmla="*/ 3 h 56"/>
                  <a:gd name="T32" fmla="*/ 28 w 57"/>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28" y="0"/>
                    </a:moveTo>
                    <a:lnTo>
                      <a:pt x="40" y="3"/>
                    </a:lnTo>
                    <a:lnTo>
                      <a:pt x="49" y="8"/>
                    </a:lnTo>
                    <a:lnTo>
                      <a:pt x="54" y="17"/>
                    </a:lnTo>
                    <a:lnTo>
                      <a:pt x="57" y="29"/>
                    </a:lnTo>
                    <a:lnTo>
                      <a:pt x="54" y="39"/>
                    </a:lnTo>
                    <a:lnTo>
                      <a:pt x="49" y="48"/>
                    </a:lnTo>
                    <a:lnTo>
                      <a:pt x="40" y="54"/>
                    </a:lnTo>
                    <a:lnTo>
                      <a:pt x="28" y="56"/>
                    </a:lnTo>
                    <a:lnTo>
                      <a:pt x="18" y="54"/>
                    </a:lnTo>
                    <a:lnTo>
                      <a:pt x="9" y="48"/>
                    </a:lnTo>
                    <a:lnTo>
                      <a:pt x="2" y="39"/>
                    </a:lnTo>
                    <a:lnTo>
                      <a:pt x="0" y="29"/>
                    </a:lnTo>
                    <a:lnTo>
                      <a:pt x="2" y="17"/>
                    </a:lnTo>
                    <a:lnTo>
                      <a:pt x="9" y="8"/>
                    </a:lnTo>
                    <a:lnTo>
                      <a:pt x="18" y="3"/>
                    </a:lnTo>
                    <a:lnTo>
                      <a:pt x="28" y="0"/>
                    </a:lnTo>
                    <a:close/>
                  </a:path>
                </a:pathLst>
              </a:custGeom>
              <a:solidFill>
                <a:srgbClr val="000000"/>
              </a:solidFill>
              <a:ln w="9525">
                <a:noFill/>
                <a:round/>
                <a:headEnd/>
                <a:tailEnd/>
              </a:ln>
            </p:spPr>
            <p:txBody>
              <a:bodyPr/>
              <a:lstStyle/>
              <a:p>
                <a:endParaRPr lang="en-US"/>
              </a:p>
            </p:txBody>
          </p:sp>
          <p:sp>
            <p:nvSpPr>
              <p:cNvPr id="423" name="Freeform 326"/>
              <p:cNvSpPr>
                <a:spLocks/>
              </p:cNvSpPr>
              <p:nvPr/>
            </p:nvSpPr>
            <p:spPr bwMode="auto">
              <a:xfrm>
                <a:off x="3667" y="3572"/>
                <a:ext cx="12" cy="12"/>
              </a:xfrm>
              <a:custGeom>
                <a:avLst/>
                <a:gdLst>
                  <a:gd name="T0" fmla="*/ 17 w 36"/>
                  <a:gd name="T1" fmla="*/ 0 h 37"/>
                  <a:gd name="T2" fmla="*/ 25 w 36"/>
                  <a:gd name="T3" fmla="*/ 1 h 37"/>
                  <a:gd name="T4" fmla="*/ 31 w 36"/>
                  <a:gd name="T5" fmla="*/ 5 h 37"/>
                  <a:gd name="T6" fmla="*/ 35 w 36"/>
                  <a:gd name="T7" fmla="*/ 11 h 37"/>
                  <a:gd name="T8" fmla="*/ 36 w 36"/>
                  <a:gd name="T9" fmla="*/ 18 h 37"/>
                  <a:gd name="T10" fmla="*/ 35 w 36"/>
                  <a:gd name="T11" fmla="*/ 26 h 37"/>
                  <a:gd name="T12" fmla="*/ 31 w 36"/>
                  <a:gd name="T13" fmla="*/ 31 h 37"/>
                  <a:gd name="T14" fmla="*/ 25 w 36"/>
                  <a:gd name="T15" fmla="*/ 36 h 37"/>
                  <a:gd name="T16" fmla="*/ 17 w 36"/>
                  <a:gd name="T17" fmla="*/ 37 h 37"/>
                  <a:gd name="T18" fmla="*/ 11 w 36"/>
                  <a:gd name="T19" fmla="*/ 36 h 37"/>
                  <a:gd name="T20" fmla="*/ 5 w 36"/>
                  <a:gd name="T21" fmla="*/ 31 h 37"/>
                  <a:gd name="T22" fmla="*/ 1 w 36"/>
                  <a:gd name="T23" fmla="*/ 26 h 37"/>
                  <a:gd name="T24" fmla="*/ 0 w 36"/>
                  <a:gd name="T25" fmla="*/ 18 h 37"/>
                  <a:gd name="T26" fmla="*/ 1 w 36"/>
                  <a:gd name="T27" fmla="*/ 11 h 37"/>
                  <a:gd name="T28" fmla="*/ 5 w 36"/>
                  <a:gd name="T29" fmla="*/ 5 h 37"/>
                  <a:gd name="T30" fmla="*/ 11 w 36"/>
                  <a:gd name="T31" fmla="*/ 1 h 37"/>
                  <a:gd name="T32" fmla="*/ 17 w 36"/>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
                  <a:gd name="T53" fmla="*/ 36 w 3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
                    <a:moveTo>
                      <a:pt x="17" y="0"/>
                    </a:moveTo>
                    <a:lnTo>
                      <a:pt x="25" y="1"/>
                    </a:lnTo>
                    <a:lnTo>
                      <a:pt x="31" y="5"/>
                    </a:lnTo>
                    <a:lnTo>
                      <a:pt x="35" y="11"/>
                    </a:lnTo>
                    <a:lnTo>
                      <a:pt x="36" y="18"/>
                    </a:lnTo>
                    <a:lnTo>
                      <a:pt x="35" y="26"/>
                    </a:lnTo>
                    <a:lnTo>
                      <a:pt x="31" y="31"/>
                    </a:lnTo>
                    <a:lnTo>
                      <a:pt x="25" y="36"/>
                    </a:lnTo>
                    <a:lnTo>
                      <a:pt x="17" y="37"/>
                    </a:lnTo>
                    <a:lnTo>
                      <a:pt x="11" y="36"/>
                    </a:lnTo>
                    <a:lnTo>
                      <a:pt x="5" y="31"/>
                    </a:lnTo>
                    <a:lnTo>
                      <a:pt x="1" y="26"/>
                    </a:lnTo>
                    <a:lnTo>
                      <a:pt x="0" y="18"/>
                    </a:lnTo>
                    <a:lnTo>
                      <a:pt x="1" y="11"/>
                    </a:lnTo>
                    <a:lnTo>
                      <a:pt x="5" y="5"/>
                    </a:lnTo>
                    <a:lnTo>
                      <a:pt x="11" y="1"/>
                    </a:lnTo>
                    <a:lnTo>
                      <a:pt x="17" y="0"/>
                    </a:lnTo>
                    <a:close/>
                  </a:path>
                </a:pathLst>
              </a:custGeom>
              <a:solidFill>
                <a:srgbClr val="FFB73D"/>
              </a:solidFill>
              <a:ln w="9525">
                <a:noFill/>
                <a:round/>
                <a:headEnd/>
                <a:tailEnd/>
              </a:ln>
            </p:spPr>
            <p:txBody>
              <a:bodyPr/>
              <a:lstStyle/>
              <a:p>
                <a:endParaRPr lang="en-US"/>
              </a:p>
            </p:txBody>
          </p:sp>
          <p:sp>
            <p:nvSpPr>
              <p:cNvPr id="424" name="Freeform 327"/>
              <p:cNvSpPr>
                <a:spLocks/>
              </p:cNvSpPr>
              <p:nvPr/>
            </p:nvSpPr>
            <p:spPr bwMode="auto">
              <a:xfrm>
                <a:off x="3670" y="3575"/>
                <a:ext cx="5" cy="5"/>
              </a:xfrm>
              <a:custGeom>
                <a:avLst/>
                <a:gdLst>
                  <a:gd name="T0" fmla="*/ 6 w 17"/>
                  <a:gd name="T1" fmla="*/ 0 h 14"/>
                  <a:gd name="T2" fmla="*/ 10 w 17"/>
                  <a:gd name="T3" fmla="*/ 0 h 14"/>
                  <a:gd name="T4" fmla="*/ 14 w 17"/>
                  <a:gd name="T5" fmla="*/ 1 h 14"/>
                  <a:gd name="T6" fmla="*/ 15 w 17"/>
                  <a:gd name="T7" fmla="*/ 4 h 14"/>
                  <a:gd name="T8" fmla="*/ 17 w 17"/>
                  <a:gd name="T9" fmla="*/ 8 h 14"/>
                  <a:gd name="T10" fmla="*/ 15 w 17"/>
                  <a:gd name="T11" fmla="*/ 10 h 14"/>
                  <a:gd name="T12" fmla="*/ 14 w 17"/>
                  <a:gd name="T13" fmla="*/ 13 h 14"/>
                  <a:gd name="T14" fmla="*/ 10 w 17"/>
                  <a:gd name="T15" fmla="*/ 14 h 14"/>
                  <a:gd name="T16" fmla="*/ 6 w 17"/>
                  <a:gd name="T17" fmla="*/ 14 h 14"/>
                  <a:gd name="T18" fmla="*/ 4 w 17"/>
                  <a:gd name="T19" fmla="*/ 14 h 14"/>
                  <a:gd name="T20" fmla="*/ 3 w 17"/>
                  <a:gd name="T21" fmla="*/ 13 h 14"/>
                  <a:gd name="T22" fmla="*/ 1 w 17"/>
                  <a:gd name="T23" fmla="*/ 10 h 14"/>
                  <a:gd name="T24" fmla="*/ 0 w 17"/>
                  <a:gd name="T25" fmla="*/ 8 h 14"/>
                  <a:gd name="T26" fmla="*/ 1 w 17"/>
                  <a:gd name="T27" fmla="*/ 4 h 14"/>
                  <a:gd name="T28" fmla="*/ 3 w 17"/>
                  <a:gd name="T29" fmla="*/ 1 h 14"/>
                  <a:gd name="T30" fmla="*/ 4 w 17"/>
                  <a:gd name="T31" fmla="*/ 0 h 14"/>
                  <a:gd name="T32" fmla="*/ 6 w 17"/>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4"/>
                  <a:gd name="T53" fmla="*/ 17 w 17"/>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4">
                    <a:moveTo>
                      <a:pt x="6" y="0"/>
                    </a:moveTo>
                    <a:lnTo>
                      <a:pt x="10" y="0"/>
                    </a:lnTo>
                    <a:lnTo>
                      <a:pt x="14" y="1"/>
                    </a:lnTo>
                    <a:lnTo>
                      <a:pt x="15" y="4"/>
                    </a:lnTo>
                    <a:lnTo>
                      <a:pt x="17" y="8"/>
                    </a:lnTo>
                    <a:lnTo>
                      <a:pt x="15" y="10"/>
                    </a:lnTo>
                    <a:lnTo>
                      <a:pt x="14" y="13"/>
                    </a:lnTo>
                    <a:lnTo>
                      <a:pt x="10" y="14"/>
                    </a:lnTo>
                    <a:lnTo>
                      <a:pt x="6" y="14"/>
                    </a:lnTo>
                    <a:lnTo>
                      <a:pt x="4" y="14"/>
                    </a:lnTo>
                    <a:lnTo>
                      <a:pt x="3" y="13"/>
                    </a:lnTo>
                    <a:lnTo>
                      <a:pt x="1" y="10"/>
                    </a:lnTo>
                    <a:lnTo>
                      <a:pt x="0" y="8"/>
                    </a:lnTo>
                    <a:lnTo>
                      <a:pt x="1" y="4"/>
                    </a:lnTo>
                    <a:lnTo>
                      <a:pt x="3" y="1"/>
                    </a:lnTo>
                    <a:lnTo>
                      <a:pt x="4" y="0"/>
                    </a:lnTo>
                    <a:lnTo>
                      <a:pt x="6" y="0"/>
                    </a:lnTo>
                    <a:close/>
                  </a:path>
                </a:pathLst>
              </a:custGeom>
              <a:solidFill>
                <a:srgbClr val="FFFF00"/>
              </a:solidFill>
              <a:ln w="9525">
                <a:noFill/>
                <a:round/>
                <a:headEnd/>
                <a:tailEnd/>
              </a:ln>
            </p:spPr>
            <p:txBody>
              <a:bodyPr/>
              <a:lstStyle/>
              <a:p>
                <a:endParaRPr lang="en-US"/>
              </a:p>
            </p:txBody>
          </p:sp>
          <p:sp>
            <p:nvSpPr>
              <p:cNvPr id="425" name="Freeform 328"/>
              <p:cNvSpPr>
                <a:spLocks/>
              </p:cNvSpPr>
              <p:nvPr/>
            </p:nvSpPr>
            <p:spPr bwMode="auto">
              <a:xfrm>
                <a:off x="3683" y="3497"/>
                <a:ext cx="42" cy="43"/>
              </a:xfrm>
              <a:custGeom>
                <a:avLst/>
                <a:gdLst>
                  <a:gd name="T0" fmla="*/ 64 w 127"/>
                  <a:gd name="T1" fmla="*/ 0 h 128"/>
                  <a:gd name="T2" fmla="*/ 77 w 127"/>
                  <a:gd name="T3" fmla="*/ 1 h 128"/>
                  <a:gd name="T4" fmla="*/ 88 w 127"/>
                  <a:gd name="T5" fmla="*/ 5 h 128"/>
                  <a:gd name="T6" fmla="*/ 99 w 127"/>
                  <a:gd name="T7" fmla="*/ 10 h 128"/>
                  <a:gd name="T8" fmla="*/ 109 w 127"/>
                  <a:gd name="T9" fmla="*/ 18 h 128"/>
                  <a:gd name="T10" fmla="*/ 117 w 127"/>
                  <a:gd name="T11" fmla="*/ 28 h 128"/>
                  <a:gd name="T12" fmla="*/ 122 w 127"/>
                  <a:gd name="T13" fmla="*/ 39 h 128"/>
                  <a:gd name="T14" fmla="*/ 126 w 127"/>
                  <a:gd name="T15" fmla="*/ 50 h 128"/>
                  <a:gd name="T16" fmla="*/ 127 w 127"/>
                  <a:gd name="T17" fmla="*/ 63 h 128"/>
                  <a:gd name="T18" fmla="*/ 126 w 127"/>
                  <a:gd name="T19" fmla="*/ 76 h 128"/>
                  <a:gd name="T20" fmla="*/ 122 w 127"/>
                  <a:gd name="T21" fmla="*/ 89 h 128"/>
                  <a:gd name="T22" fmla="*/ 117 w 127"/>
                  <a:gd name="T23" fmla="*/ 99 h 128"/>
                  <a:gd name="T24" fmla="*/ 109 w 127"/>
                  <a:gd name="T25" fmla="*/ 108 h 128"/>
                  <a:gd name="T26" fmla="*/ 99 w 127"/>
                  <a:gd name="T27" fmla="*/ 118 h 128"/>
                  <a:gd name="T28" fmla="*/ 88 w 127"/>
                  <a:gd name="T29" fmla="*/ 123 h 128"/>
                  <a:gd name="T30" fmla="*/ 77 w 127"/>
                  <a:gd name="T31" fmla="*/ 127 h 128"/>
                  <a:gd name="T32" fmla="*/ 64 w 127"/>
                  <a:gd name="T33" fmla="*/ 128 h 128"/>
                  <a:gd name="T34" fmla="*/ 52 w 127"/>
                  <a:gd name="T35" fmla="*/ 127 h 128"/>
                  <a:gd name="T36" fmla="*/ 40 w 127"/>
                  <a:gd name="T37" fmla="*/ 123 h 128"/>
                  <a:gd name="T38" fmla="*/ 30 w 127"/>
                  <a:gd name="T39" fmla="*/ 118 h 128"/>
                  <a:gd name="T40" fmla="*/ 20 w 127"/>
                  <a:gd name="T41" fmla="*/ 108 h 128"/>
                  <a:gd name="T42" fmla="*/ 12 w 127"/>
                  <a:gd name="T43" fmla="*/ 99 h 128"/>
                  <a:gd name="T44" fmla="*/ 5 w 127"/>
                  <a:gd name="T45" fmla="*/ 89 h 128"/>
                  <a:gd name="T46" fmla="*/ 1 w 127"/>
                  <a:gd name="T47" fmla="*/ 76 h 128"/>
                  <a:gd name="T48" fmla="*/ 0 w 127"/>
                  <a:gd name="T49" fmla="*/ 63 h 128"/>
                  <a:gd name="T50" fmla="*/ 1 w 127"/>
                  <a:gd name="T51" fmla="*/ 50 h 128"/>
                  <a:gd name="T52" fmla="*/ 5 w 127"/>
                  <a:gd name="T53" fmla="*/ 39 h 128"/>
                  <a:gd name="T54" fmla="*/ 12 w 127"/>
                  <a:gd name="T55" fmla="*/ 28 h 128"/>
                  <a:gd name="T56" fmla="*/ 20 w 127"/>
                  <a:gd name="T57" fmla="*/ 18 h 128"/>
                  <a:gd name="T58" fmla="*/ 30 w 127"/>
                  <a:gd name="T59" fmla="*/ 10 h 128"/>
                  <a:gd name="T60" fmla="*/ 40 w 127"/>
                  <a:gd name="T61" fmla="*/ 5 h 128"/>
                  <a:gd name="T62" fmla="*/ 52 w 127"/>
                  <a:gd name="T63" fmla="*/ 1 h 128"/>
                  <a:gd name="T64" fmla="*/ 64 w 127"/>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8"/>
                  <a:gd name="T101" fmla="*/ 127 w 127"/>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8">
                    <a:moveTo>
                      <a:pt x="64" y="0"/>
                    </a:moveTo>
                    <a:lnTo>
                      <a:pt x="77" y="1"/>
                    </a:lnTo>
                    <a:lnTo>
                      <a:pt x="88" y="5"/>
                    </a:lnTo>
                    <a:lnTo>
                      <a:pt x="99" y="10"/>
                    </a:lnTo>
                    <a:lnTo>
                      <a:pt x="109" y="18"/>
                    </a:lnTo>
                    <a:lnTo>
                      <a:pt x="117" y="28"/>
                    </a:lnTo>
                    <a:lnTo>
                      <a:pt x="122" y="39"/>
                    </a:lnTo>
                    <a:lnTo>
                      <a:pt x="126" y="50"/>
                    </a:lnTo>
                    <a:lnTo>
                      <a:pt x="127" y="63"/>
                    </a:lnTo>
                    <a:lnTo>
                      <a:pt x="126" y="76"/>
                    </a:lnTo>
                    <a:lnTo>
                      <a:pt x="122" y="89"/>
                    </a:lnTo>
                    <a:lnTo>
                      <a:pt x="117" y="99"/>
                    </a:lnTo>
                    <a:lnTo>
                      <a:pt x="109" y="108"/>
                    </a:lnTo>
                    <a:lnTo>
                      <a:pt x="99" y="118"/>
                    </a:lnTo>
                    <a:lnTo>
                      <a:pt x="88" y="123"/>
                    </a:lnTo>
                    <a:lnTo>
                      <a:pt x="77" y="127"/>
                    </a:lnTo>
                    <a:lnTo>
                      <a:pt x="64" y="128"/>
                    </a:lnTo>
                    <a:lnTo>
                      <a:pt x="52" y="127"/>
                    </a:lnTo>
                    <a:lnTo>
                      <a:pt x="40" y="123"/>
                    </a:lnTo>
                    <a:lnTo>
                      <a:pt x="30" y="118"/>
                    </a:lnTo>
                    <a:lnTo>
                      <a:pt x="20" y="108"/>
                    </a:lnTo>
                    <a:lnTo>
                      <a:pt x="12" y="99"/>
                    </a:lnTo>
                    <a:lnTo>
                      <a:pt x="5" y="89"/>
                    </a:lnTo>
                    <a:lnTo>
                      <a:pt x="1" y="76"/>
                    </a:lnTo>
                    <a:lnTo>
                      <a:pt x="0" y="63"/>
                    </a:lnTo>
                    <a:lnTo>
                      <a:pt x="1" y="50"/>
                    </a:lnTo>
                    <a:lnTo>
                      <a:pt x="5" y="39"/>
                    </a:lnTo>
                    <a:lnTo>
                      <a:pt x="12" y="28"/>
                    </a:lnTo>
                    <a:lnTo>
                      <a:pt x="20" y="18"/>
                    </a:lnTo>
                    <a:lnTo>
                      <a:pt x="30" y="10"/>
                    </a:lnTo>
                    <a:lnTo>
                      <a:pt x="40" y="5"/>
                    </a:lnTo>
                    <a:lnTo>
                      <a:pt x="52" y="1"/>
                    </a:lnTo>
                    <a:lnTo>
                      <a:pt x="64" y="0"/>
                    </a:lnTo>
                    <a:close/>
                  </a:path>
                </a:pathLst>
              </a:custGeom>
              <a:solidFill>
                <a:srgbClr val="000000"/>
              </a:solidFill>
              <a:ln w="9525">
                <a:noFill/>
                <a:round/>
                <a:headEnd/>
                <a:tailEnd/>
              </a:ln>
            </p:spPr>
            <p:txBody>
              <a:bodyPr/>
              <a:lstStyle/>
              <a:p>
                <a:endParaRPr lang="en-US"/>
              </a:p>
            </p:txBody>
          </p:sp>
          <p:sp>
            <p:nvSpPr>
              <p:cNvPr id="426" name="Freeform 329"/>
              <p:cNvSpPr>
                <a:spLocks/>
              </p:cNvSpPr>
              <p:nvPr/>
            </p:nvSpPr>
            <p:spPr bwMode="auto">
              <a:xfrm>
                <a:off x="3686" y="3500"/>
                <a:ext cx="36" cy="36"/>
              </a:xfrm>
              <a:custGeom>
                <a:avLst/>
                <a:gdLst>
                  <a:gd name="T0" fmla="*/ 54 w 108"/>
                  <a:gd name="T1" fmla="*/ 0 h 107"/>
                  <a:gd name="T2" fmla="*/ 64 w 108"/>
                  <a:gd name="T3" fmla="*/ 1 h 107"/>
                  <a:gd name="T4" fmla="*/ 74 w 108"/>
                  <a:gd name="T5" fmla="*/ 4 h 107"/>
                  <a:gd name="T6" fmla="*/ 83 w 108"/>
                  <a:gd name="T7" fmla="*/ 9 h 107"/>
                  <a:gd name="T8" fmla="*/ 91 w 108"/>
                  <a:gd name="T9" fmla="*/ 15 h 107"/>
                  <a:gd name="T10" fmla="*/ 99 w 108"/>
                  <a:gd name="T11" fmla="*/ 24 h 107"/>
                  <a:gd name="T12" fmla="*/ 104 w 108"/>
                  <a:gd name="T13" fmla="*/ 33 h 107"/>
                  <a:gd name="T14" fmla="*/ 107 w 108"/>
                  <a:gd name="T15" fmla="*/ 44 h 107"/>
                  <a:gd name="T16" fmla="*/ 108 w 108"/>
                  <a:gd name="T17" fmla="*/ 54 h 107"/>
                  <a:gd name="T18" fmla="*/ 107 w 108"/>
                  <a:gd name="T19" fmla="*/ 66 h 107"/>
                  <a:gd name="T20" fmla="*/ 104 w 108"/>
                  <a:gd name="T21" fmla="*/ 76 h 107"/>
                  <a:gd name="T22" fmla="*/ 99 w 108"/>
                  <a:gd name="T23" fmla="*/ 85 h 107"/>
                  <a:gd name="T24" fmla="*/ 91 w 108"/>
                  <a:gd name="T25" fmla="*/ 92 h 107"/>
                  <a:gd name="T26" fmla="*/ 83 w 108"/>
                  <a:gd name="T27" fmla="*/ 98 h 107"/>
                  <a:gd name="T28" fmla="*/ 74 w 108"/>
                  <a:gd name="T29" fmla="*/ 103 h 107"/>
                  <a:gd name="T30" fmla="*/ 64 w 108"/>
                  <a:gd name="T31" fmla="*/ 106 h 107"/>
                  <a:gd name="T32" fmla="*/ 54 w 108"/>
                  <a:gd name="T33" fmla="*/ 107 h 107"/>
                  <a:gd name="T34" fmla="*/ 43 w 108"/>
                  <a:gd name="T35" fmla="*/ 106 h 107"/>
                  <a:gd name="T36" fmla="*/ 34 w 108"/>
                  <a:gd name="T37" fmla="*/ 103 h 107"/>
                  <a:gd name="T38" fmla="*/ 25 w 108"/>
                  <a:gd name="T39" fmla="*/ 98 h 107"/>
                  <a:gd name="T40" fmla="*/ 17 w 108"/>
                  <a:gd name="T41" fmla="*/ 92 h 107"/>
                  <a:gd name="T42" fmla="*/ 10 w 108"/>
                  <a:gd name="T43" fmla="*/ 85 h 107"/>
                  <a:gd name="T44" fmla="*/ 4 w 108"/>
                  <a:gd name="T45" fmla="*/ 76 h 107"/>
                  <a:gd name="T46" fmla="*/ 2 w 108"/>
                  <a:gd name="T47" fmla="*/ 66 h 107"/>
                  <a:gd name="T48" fmla="*/ 0 w 108"/>
                  <a:gd name="T49" fmla="*/ 54 h 107"/>
                  <a:gd name="T50" fmla="*/ 2 w 108"/>
                  <a:gd name="T51" fmla="*/ 44 h 107"/>
                  <a:gd name="T52" fmla="*/ 4 w 108"/>
                  <a:gd name="T53" fmla="*/ 33 h 107"/>
                  <a:gd name="T54" fmla="*/ 10 w 108"/>
                  <a:gd name="T55" fmla="*/ 24 h 107"/>
                  <a:gd name="T56" fmla="*/ 17 w 108"/>
                  <a:gd name="T57" fmla="*/ 15 h 107"/>
                  <a:gd name="T58" fmla="*/ 25 w 108"/>
                  <a:gd name="T59" fmla="*/ 9 h 107"/>
                  <a:gd name="T60" fmla="*/ 34 w 108"/>
                  <a:gd name="T61" fmla="*/ 4 h 107"/>
                  <a:gd name="T62" fmla="*/ 43 w 108"/>
                  <a:gd name="T63" fmla="*/ 1 h 107"/>
                  <a:gd name="T64" fmla="*/ 54 w 108"/>
                  <a:gd name="T65" fmla="*/ 0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7"/>
                  <a:gd name="T101" fmla="*/ 108 w 10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7">
                    <a:moveTo>
                      <a:pt x="54" y="0"/>
                    </a:moveTo>
                    <a:lnTo>
                      <a:pt x="64" y="1"/>
                    </a:lnTo>
                    <a:lnTo>
                      <a:pt x="74" y="4"/>
                    </a:lnTo>
                    <a:lnTo>
                      <a:pt x="83" y="9"/>
                    </a:lnTo>
                    <a:lnTo>
                      <a:pt x="91" y="15"/>
                    </a:lnTo>
                    <a:lnTo>
                      <a:pt x="99" y="24"/>
                    </a:lnTo>
                    <a:lnTo>
                      <a:pt x="104" y="33"/>
                    </a:lnTo>
                    <a:lnTo>
                      <a:pt x="107" y="44"/>
                    </a:lnTo>
                    <a:lnTo>
                      <a:pt x="108" y="54"/>
                    </a:lnTo>
                    <a:lnTo>
                      <a:pt x="107" y="66"/>
                    </a:lnTo>
                    <a:lnTo>
                      <a:pt x="104" y="76"/>
                    </a:lnTo>
                    <a:lnTo>
                      <a:pt x="99" y="85"/>
                    </a:lnTo>
                    <a:lnTo>
                      <a:pt x="91" y="92"/>
                    </a:lnTo>
                    <a:lnTo>
                      <a:pt x="83" y="98"/>
                    </a:lnTo>
                    <a:lnTo>
                      <a:pt x="74" y="103"/>
                    </a:lnTo>
                    <a:lnTo>
                      <a:pt x="64" y="106"/>
                    </a:lnTo>
                    <a:lnTo>
                      <a:pt x="54" y="107"/>
                    </a:lnTo>
                    <a:lnTo>
                      <a:pt x="43" y="106"/>
                    </a:lnTo>
                    <a:lnTo>
                      <a:pt x="34" y="103"/>
                    </a:lnTo>
                    <a:lnTo>
                      <a:pt x="25" y="98"/>
                    </a:lnTo>
                    <a:lnTo>
                      <a:pt x="17" y="92"/>
                    </a:lnTo>
                    <a:lnTo>
                      <a:pt x="10" y="85"/>
                    </a:lnTo>
                    <a:lnTo>
                      <a:pt x="4" y="76"/>
                    </a:lnTo>
                    <a:lnTo>
                      <a:pt x="2" y="66"/>
                    </a:lnTo>
                    <a:lnTo>
                      <a:pt x="0" y="54"/>
                    </a:lnTo>
                    <a:lnTo>
                      <a:pt x="2" y="44"/>
                    </a:lnTo>
                    <a:lnTo>
                      <a:pt x="4" y="33"/>
                    </a:lnTo>
                    <a:lnTo>
                      <a:pt x="10" y="24"/>
                    </a:lnTo>
                    <a:lnTo>
                      <a:pt x="17" y="15"/>
                    </a:lnTo>
                    <a:lnTo>
                      <a:pt x="25" y="9"/>
                    </a:lnTo>
                    <a:lnTo>
                      <a:pt x="34" y="4"/>
                    </a:lnTo>
                    <a:lnTo>
                      <a:pt x="43" y="1"/>
                    </a:lnTo>
                    <a:lnTo>
                      <a:pt x="54" y="0"/>
                    </a:lnTo>
                    <a:close/>
                  </a:path>
                </a:pathLst>
              </a:custGeom>
              <a:solidFill>
                <a:srgbClr val="FFB73D"/>
              </a:solidFill>
              <a:ln w="9525">
                <a:noFill/>
                <a:round/>
                <a:headEnd/>
                <a:tailEnd/>
              </a:ln>
            </p:spPr>
            <p:txBody>
              <a:bodyPr/>
              <a:lstStyle/>
              <a:p>
                <a:endParaRPr lang="en-US"/>
              </a:p>
            </p:txBody>
          </p:sp>
          <p:sp>
            <p:nvSpPr>
              <p:cNvPr id="427" name="Freeform 330"/>
              <p:cNvSpPr>
                <a:spLocks/>
              </p:cNvSpPr>
              <p:nvPr/>
            </p:nvSpPr>
            <p:spPr bwMode="auto">
              <a:xfrm>
                <a:off x="3694" y="3508"/>
                <a:ext cx="21" cy="21"/>
              </a:xfrm>
              <a:custGeom>
                <a:avLst/>
                <a:gdLst>
                  <a:gd name="T0" fmla="*/ 30 w 61"/>
                  <a:gd name="T1" fmla="*/ 0 h 61"/>
                  <a:gd name="T2" fmla="*/ 41 w 61"/>
                  <a:gd name="T3" fmla="*/ 3 h 61"/>
                  <a:gd name="T4" fmla="*/ 52 w 61"/>
                  <a:gd name="T5" fmla="*/ 8 h 61"/>
                  <a:gd name="T6" fmla="*/ 58 w 61"/>
                  <a:gd name="T7" fmla="*/ 17 h 61"/>
                  <a:gd name="T8" fmla="*/ 61 w 61"/>
                  <a:gd name="T9" fmla="*/ 30 h 61"/>
                  <a:gd name="T10" fmla="*/ 58 w 61"/>
                  <a:gd name="T11" fmla="*/ 42 h 61"/>
                  <a:gd name="T12" fmla="*/ 52 w 61"/>
                  <a:gd name="T13" fmla="*/ 52 h 61"/>
                  <a:gd name="T14" fmla="*/ 41 w 61"/>
                  <a:gd name="T15" fmla="*/ 59 h 61"/>
                  <a:gd name="T16" fmla="*/ 30 w 61"/>
                  <a:gd name="T17" fmla="*/ 61 h 61"/>
                  <a:gd name="T18" fmla="*/ 18 w 61"/>
                  <a:gd name="T19" fmla="*/ 59 h 61"/>
                  <a:gd name="T20" fmla="*/ 9 w 61"/>
                  <a:gd name="T21" fmla="*/ 52 h 61"/>
                  <a:gd name="T22" fmla="*/ 2 w 61"/>
                  <a:gd name="T23" fmla="*/ 42 h 61"/>
                  <a:gd name="T24" fmla="*/ 0 w 61"/>
                  <a:gd name="T25" fmla="*/ 30 h 61"/>
                  <a:gd name="T26" fmla="*/ 2 w 61"/>
                  <a:gd name="T27" fmla="*/ 17 h 61"/>
                  <a:gd name="T28" fmla="*/ 9 w 61"/>
                  <a:gd name="T29" fmla="*/ 8 h 61"/>
                  <a:gd name="T30" fmla="*/ 18 w 61"/>
                  <a:gd name="T31" fmla="*/ 3 h 61"/>
                  <a:gd name="T32" fmla="*/ 30 w 6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0" y="0"/>
                    </a:moveTo>
                    <a:lnTo>
                      <a:pt x="41" y="3"/>
                    </a:lnTo>
                    <a:lnTo>
                      <a:pt x="52" y="8"/>
                    </a:lnTo>
                    <a:lnTo>
                      <a:pt x="58" y="17"/>
                    </a:lnTo>
                    <a:lnTo>
                      <a:pt x="61" y="30"/>
                    </a:lnTo>
                    <a:lnTo>
                      <a:pt x="58" y="42"/>
                    </a:lnTo>
                    <a:lnTo>
                      <a:pt x="52" y="52"/>
                    </a:lnTo>
                    <a:lnTo>
                      <a:pt x="41" y="59"/>
                    </a:lnTo>
                    <a:lnTo>
                      <a:pt x="30" y="61"/>
                    </a:lnTo>
                    <a:lnTo>
                      <a:pt x="18" y="59"/>
                    </a:lnTo>
                    <a:lnTo>
                      <a:pt x="9" y="52"/>
                    </a:lnTo>
                    <a:lnTo>
                      <a:pt x="2" y="42"/>
                    </a:lnTo>
                    <a:lnTo>
                      <a:pt x="0" y="30"/>
                    </a:lnTo>
                    <a:lnTo>
                      <a:pt x="2" y="17"/>
                    </a:lnTo>
                    <a:lnTo>
                      <a:pt x="9" y="8"/>
                    </a:lnTo>
                    <a:lnTo>
                      <a:pt x="18" y="3"/>
                    </a:lnTo>
                    <a:lnTo>
                      <a:pt x="30" y="0"/>
                    </a:lnTo>
                    <a:close/>
                  </a:path>
                </a:pathLst>
              </a:custGeom>
              <a:solidFill>
                <a:srgbClr val="000000"/>
              </a:solidFill>
              <a:ln w="9525">
                <a:noFill/>
                <a:round/>
                <a:headEnd/>
                <a:tailEnd/>
              </a:ln>
            </p:spPr>
            <p:txBody>
              <a:bodyPr/>
              <a:lstStyle/>
              <a:p>
                <a:endParaRPr lang="en-US"/>
              </a:p>
            </p:txBody>
          </p:sp>
          <p:sp>
            <p:nvSpPr>
              <p:cNvPr id="428" name="Freeform 331"/>
              <p:cNvSpPr>
                <a:spLocks/>
              </p:cNvSpPr>
              <p:nvPr/>
            </p:nvSpPr>
            <p:spPr bwMode="auto">
              <a:xfrm>
                <a:off x="3697" y="3511"/>
                <a:ext cx="14" cy="15"/>
              </a:xfrm>
              <a:custGeom>
                <a:avLst/>
                <a:gdLst>
                  <a:gd name="T0" fmla="*/ 22 w 42"/>
                  <a:gd name="T1" fmla="*/ 0 h 45"/>
                  <a:gd name="T2" fmla="*/ 29 w 42"/>
                  <a:gd name="T3" fmla="*/ 1 h 45"/>
                  <a:gd name="T4" fmla="*/ 36 w 42"/>
                  <a:gd name="T5" fmla="*/ 6 h 45"/>
                  <a:gd name="T6" fmla="*/ 41 w 42"/>
                  <a:gd name="T7" fmla="*/ 14 h 45"/>
                  <a:gd name="T8" fmla="*/ 42 w 42"/>
                  <a:gd name="T9" fmla="*/ 23 h 45"/>
                  <a:gd name="T10" fmla="*/ 41 w 42"/>
                  <a:gd name="T11" fmla="*/ 32 h 45"/>
                  <a:gd name="T12" fmla="*/ 36 w 42"/>
                  <a:gd name="T13" fmla="*/ 39 h 45"/>
                  <a:gd name="T14" fmla="*/ 29 w 42"/>
                  <a:gd name="T15" fmla="*/ 44 h 45"/>
                  <a:gd name="T16" fmla="*/ 22 w 42"/>
                  <a:gd name="T17" fmla="*/ 45 h 45"/>
                  <a:gd name="T18" fmla="*/ 13 w 42"/>
                  <a:gd name="T19" fmla="*/ 44 h 45"/>
                  <a:gd name="T20" fmla="*/ 5 w 42"/>
                  <a:gd name="T21" fmla="*/ 39 h 45"/>
                  <a:gd name="T22" fmla="*/ 1 w 42"/>
                  <a:gd name="T23" fmla="*/ 32 h 45"/>
                  <a:gd name="T24" fmla="*/ 0 w 42"/>
                  <a:gd name="T25" fmla="*/ 23 h 45"/>
                  <a:gd name="T26" fmla="*/ 1 w 42"/>
                  <a:gd name="T27" fmla="*/ 14 h 45"/>
                  <a:gd name="T28" fmla="*/ 5 w 42"/>
                  <a:gd name="T29" fmla="*/ 6 h 45"/>
                  <a:gd name="T30" fmla="*/ 13 w 42"/>
                  <a:gd name="T31" fmla="*/ 1 h 45"/>
                  <a:gd name="T32" fmla="*/ 22 w 42"/>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22" y="0"/>
                    </a:moveTo>
                    <a:lnTo>
                      <a:pt x="29" y="1"/>
                    </a:lnTo>
                    <a:lnTo>
                      <a:pt x="36" y="6"/>
                    </a:lnTo>
                    <a:lnTo>
                      <a:pt x="41" y="14"/>
                    </a:lnTo>
                    <a:lnTo>
                      <a:pt x="42" y="23"/>
                    </a:lnTo>
                    <a:lnTo>
                      <a:pt x="41" y="32"/>
                    </a:lnTo>
                    <a:lnTo>
                      <a:pt x="36" y="39"/>
                    </a:lnTo>
                    <a:lnTo>
                      <a:pt x="29" y="44"/>
                    </a:lnTo>
                    <a:lnTo>
                      <a:pt x="22" y="45"/>
                    </a:lnTo>
                    <a:lnTo>
                      <a:pt x="13" y="44"/>
                    </a:lnTo>
                    <a:lnTo>
                      <a:pt x="5" y="39"/>
                    </a:lnTo>
                    <a:lnTo>
                      <a:pt x="1" y="32"/>
                    </a:lnTo>
                    <a:lnTo>
                      <a:pt x="0" y="23"/>
                    </a:lnTo>
                    <a:lnTo>
                      <a:pt x="1" y="14"/>
                    </a:lnTo>
                    <a:lnTo>
                      <a:pt x="5" y="6"/>
                    </a:lnTo>
                    <a:lnTo>
                      <a:pt x="13" y="1"/>
                    </a:lnTo>
                    <a:lnTo>
                      <a:pt x="22" y="0"/>
                    </a:lnTo>
                    <a:close/>
                  </a:path>
                </a:pathLst>
              </a:custGeom>
              <a:solidFill>
                <a:srgbClr val="9E9E9E"/>
              </a:solidFill>
              <a:ln w="9525">
                <a:noFill/>
                <a:round/>
                <a:headEnd/>
                <a:tailEnd/>
              </a:ln>
            </p:spPr>
            <p:txBody>
              <a:bodyPr/>
              <a:lstStyle/>
              <a:p>
                <a:endParaRPr lang="en-US"/>
              </a:p>
            </p:txBody>
          </p:sp>
          <p:sp>
            <p:nvSpPr>
              <p:cNvPr id="429" name="Freeform 332"/>
              <p:cNvSpPr>
                <a:spLocks/>
              </p:cNvSpPr>
              <p:nvPr/>
            </p:nvSpPr>
            <p:spPr bwMode="auto">
              <a:xfrm>
                <a:off x="3690" y="3506"/>
                <a:ext cx="7" cy="15"/>
              </a:xfrm>
              <a:custGeom>
                <a:avLst/>
                <a:gdLst>
                  <a:gd name="T0" fmla="*/ 19 w 23"/>
                  <a:gd name="T1" fmla="*/ 0 h 46"/>
                  <a:gd name="T2" fmla="*/ 15 w 23"/>
                  <a:gd name="T3" fmla="*/ 2 h 46"/>
                  <a:gd name="T4" fmla="*/ 9 w 23"/>
                  <a:gd name="T5" fmla="*/ 7 h 46"/>
                  <a:gd name="T6" fmla="*/ 2 w 23"/>
                  <a:gd name="T7" fmla="*/ 19 h 46"/>
                  <a:gd name="T8" fmla="*/ 0 w 23"/>
                  <a:gd name="T9" fmla="*/ 36 h 46"/>
                  <a:gd name="T10" fmla="*/ 3 w 23"/>
                  <a:gd name="T11" fmla="*/ 46 h 46"/>
                  <a:gd name="T12" fmla="*/ 5 w 23"/>
                  <a:gd name="T13" fmla="*/ 44 h 46"/>
                  <a:gd name="T14" fmla="*/ 9 w 23"/>
                  <a:gd name="T15" fmla="*/ 31 h 46"/>
                  <a:gd name="T16" fmla="*/ 16 w 23"/>
                  <a:gd name="T17" fmla="*/ 16 h 46"/>
                  <a:gd name="T18" fmla="*/ 23 w 23"/>
                  <a:gd name="T19" fmla="*/ 6 h 46"/>
                  <a:gd name="T20" fmla="*/ 23 w 23"/>
                  <a:gd name="T21" fmla="*/ 2 h 46"/>
                  <a:gd name="T22" fmla="*/ 20 w 23"/>
                  <a:gd name="T23" fmla="*/ 0 h 46"/>
                  <a:gd name="T24" fmla="*/ 19 w 23"/>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6"/>
                  <a:gd name="T41" fmla="*/ 23 w 23"/>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6">
                    <a:moveTo>
                      <a:pt x="19" y="0"/>
                    </a:moveTo>
                    <a:lnTo>
                      <a:pt x="15" y="2"/>
                    </a:lnTo>
                    <a:lnTo>
                      <a:pt x="9" y="7"/>
                    </a:lnTo>
                    <a:lnTo>
                      <a:pt x="2" y="19"/>
                    </a:lnTo>
                    <a:lnTo>
                      <a:pt x="0" y="36"/>
                    </a:lnTo>
                    <a:lnTo>
                      <a:pt x="3" y="46"/>
                    </a:lnTo>
                    <a:lnTo>
                      <a:pt x="5" y="44"/>
                    </a:lnTo>
                    <a:lnTo>
                      <a:pt x="9" y="31"/>
                    </a:lnTo>
                    <a:lnTo>
                      <a:pt x="16" y="16"/>
                    </a:lnTo>
                    <a:lnTo>
                      <a:pt x="23" y="6"/>
                    </a:lnTo>
                    <a:lnTo>
                      <a:pt x="23" y="2"/>
                    </a:lnTo>
                    <a:lnTo>
                      <a:pt x="20" y="0"/>
                    </a:lnTo>
                    <a:lnTo>
                      <a:pt x="19" y="0"/>
                    </a:lnTo>
                    <a:close/>
                  </a:path>
                </a:pathLst>
              </a:custGeom>
              <a:solidFill>
                <a:srgbClr val="FFFF00"/>
              </a:solidFill>
              <a:ln w="9525">
                <a:noFill/>
                <a:round/>
                <a:headEnd/>
                <a:tailEnd/>
              </a:ln>
            </p:spPr>
            <p:txBody>
              <a:bodyPr/>
              <a:lstStyle/>
              <a:p>
                <a:endParaRPr lang="en-US"/>
              </a:p>
            </p:txBody>
          </p:sp>
          <p:sp>
            <p:nvSpPr>
              <p:cNvPr id="430" name="Freeform 333"/>
              <p:cNvSpPr>
                <a:spLocks/>
              </p:cNvSpPr>
              <p:nvPr/>
            </p:nvSpPr>
            <p:spPr bwMode="auto">
              <a:xfrm>
                <a:off x="3699" y="3514"/>
                <a:ext cx="7" cy="5"/>
              </a:xfrm>
              <a:custGeom>
                <a:avLst/>
                <a:gdLst>
                  <a:gd name="T0" fmla="*/ 9 w 19"/>
                  <a:gd name="T1" fmla="*/ 15 h 15"/>
                  <a:gd name="T2" fmla="*/ 7 w 19"/>
                  <a:gd name="T3" fmla="*/ 15 h 15"/>
                  <a:gd name="T4" fmla="*/ 3 w 19"/>
                  <a:gd name="T5" fmla="*/ 13 h 15"/>
                  <a:gd name="T6" fmla="*/ 2 w 19"/>
                  <a:gd name="T7" fmla="*/ 12 h 15"/>
                  <a:gd name="T8" fmla="*/ 0 w 19"/>
                  <a:gd name="T9" fmla="*/ 8 h 15"/>
                  <a:gd name="T10" fmla="*/ 2 w 19"/>
                  <a:gd name="T11" fmla="*/ 4 h 15"/>
                  <a:gd name="T12" fmla="*/ 3 w 19"/>
                  <a:gd name="T13" fmla="*/ 1 h 15"/>
                  <a:gd name="T14" fmla="*/ 7 w 19"/>
                  <a:gd name="T15" fmla="*/ 0 h 15"/>
                  <a:gd name="T16" fmla="*/ 9 w 19"/>
                  <a:gd name="T17" fmla="*/ 0 h 15"/>
                  <a:gd name="T18" fmla="*/ 13 w 19"/>
                  <a:gd name="T19" fmla="*/ 0 h 15"/>
                  <a:gd name="T20" fmla="*/ 16 w 19"/>
                  <a:gd name="T21" fmla="*/ 1 h 15"/>
                  <a:gd name="T22" fmla="*/ 17 w 19"/>
                  <a:gd name="T23" fmla="*/ 4 h 15"/>
                  <a:gd name="T24" fmla="*/ 19 w 19"/>
                  <a:gd name="T25" fmla="*/ 8 h 15"/>
                  <a:gd name="T26" fmla="*/ 17 w 19"/>
                  <a:gd name="T27" fmla="*/ 12 h 15"/>
                  <a:gd name="T28" fmla="*/ 16 w 19"/>
                  <a:gd name="T29" fmla="*/ 13 h 15"/>
                  <a:gd name="T30" fmla="*/ 13 w 19"/>
                  <a:gd name="T31" fmla="*/ 15 h 15"/>
                  <a:gd name="T32" fmla="*/ 9 w 1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5"/>
                  <a:gd name="T53" fmla="*/ 19 w 19"/>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5">
                    <a:moveTo>
                      <a:pt x="9" y="15"/>
                    </a:moveTo>
                    <a:lnTo>
                      <a:pt x="7" y="15"/>
                    </a:lnTo>
                    <a:lnTo>
                      <a:pt x="3" y="13"/>
                    </a:lnTo>
                    <a:lnTo>
                      <a:pt x="2" y="12"/>
                    </a:lnTo>
                    <a:lnTo>
                      <a:pt x="0" y="8"/>
                    </a:lnTo>
                    <a:lnTo>
                      <a:pt x="2" y="4"/>
                    </a:lnTo>
                    <a:lnTo>
                      <a:pt x="3" y="1"/>
                    </a:lnTo>
                    <a:lnTo>
                      <a:pt x="7" y="0"/>
                    </a:lnTo>
                    <a:lnTo>
                      <a:pt x="9" y="0"/>
                    </a:lnTo>
                    <a:lnTo>
                      <a:pt x="13" y="0"/>
                    </a:lnTo>
                    <a:lnTo>
                      <a:pt x="16" y="1"/>
                    </a:lnTo>
                    <a:lnTo>
                      <a:pt x="17" y="4"/>
                    </a:lnTo>
                    <a:lnTo>
                      <a:pt x="19" y="8"/>
                    </a:lnTo>
                    <a:lnTo>
                      <a:pt x="17" y="12"/>
                    </a:lnTo>
                    <a:lnTo>
                      <a:pt x="16" y="13"/>
                    </a:lnTo>
                    <a:lnTo>
                      <a:pt x="13" y="15"/>
                    </a:lnTo>
                    <a:lnTo>
                      <a:pt x="9" y="15"/>
                    </a:lnTo>
                    <a:close/>
                  </a:path>
                </a:pathLst>
              </a:custGeom>
              <a:solidFill>
                <a:srgbClr val="F4E2DB"/>
              </a:solidFill>
              <a:ln w="9525">
                <a:noFill/>
                <a:round/>
                <a:headEnd/>
                <a:tailEnd/>
              </a:ln>
            </p:spPr>
            <p:txBody>
              <a:bodyPr/>
              <a:lstStyle/>
              <a:p>
                <a:endParaRPr lang="en-US"/>
              </a:p>
            </p:txBody>
          </p:sp>
          <p:sp>
            <p:nvSpPr>
              <p:cNvPr id="431" name="Freeform 334"/>
              <p:cNvSpPr>
                <a:spLocks/>
              </p:cNvSpPr>
              <p:nvPr/>
            </p:nvSpPr>
            <p:spPr bwMode="auto">
              <a:xfrm>
                <a:off x="3774" y="3305"/>
                <a:ext cx="30" cy="113"/>
              </a:xfrm>
              <a:custGeom>
                <a:avLst/>
                <a:gdLst>
                  <a:gd name="T0" fmla="*/ 45 w 88"/>
                  <a:gd name="T1" fmla="*/ 0 h 337"/>
                  <a:gd name="T2" fmla="*/ 46 w 88"/>
                  <a:gd name="T3" fmla="*/ 22 h 337"/>
                  <a:gd name="T4" fmla="*/ 46 w 88"/>
                  <a:gd name="T5" fmla="*/ 73 h 337"/>
                  <a:gd name="T6" fmla="*/ 41 w 88"/>
                  <a:gd name="T7" fmla="*/ 130 h 337"/>
                  <a:gd name="T8" fmla="*/ 25 w 88"/>
                  <a:gd name="T9" fmla="*/ 171 h 337"/>
                  <a:gd name="T10" fmla="*/ 9 w 88"/>
                  <a:gd name="T11" fmla="*/ 203 h 337"/>
                  <a:gd name="T12" fmla="*/ 0 w 88"/>
                  <a:gd name="T13" fmla="*/ 240 h 337"/>
                  <a:gd name="T14" fmla="*/ 1 w 88"/>
                  <a:gd name="T15" fmla="*/ 276 h 337"/>
                  <a:gd name="T16" fmla="*/ 14 w 88"/>
                  <a:gd name="T17" fmla="*/ 306 h 337"/>
                  <a:gd name="T18" fmla="*/ 23 w 88"/>
                  <a:gd name="T19" fmla="*/ 315 h 337"/>
                  <a:gd name="T20" fmla="*/ 35 w 88"/>
                  <a:gd name="T21" fmla="*/ 323 h 337"/>
                  <a:gd name="T22" fmla="*/ 46 w 88"/>
                  <a:gd name="T23" fmla="*/ 328 h 337"/>
                  <a:gd name="T24" fmla="*/ 59 w 88"/>
                  <a:gd name="T25" fmla="*/ 332 h 337"/>
                  <a:gd name="T26" fmla="*/ 70 w 88"/>
                  <a:gd name="T27" fmla="*/ 335 h 337"/>
                  <a:gd name="T28" fmla="*/ 79 w 88"/>
                  <a:gd name="T29" fmla="*/ 336 h 337"/>
                  <a:gd name="T30" fmla="*/ 85 w 88"/>
                  <a:gd name="T31" fmla="*/ 337 h 337"/>
                  <a:gd name="T32" fmla="*/ 88 w 88"/>
                  <a:gd name="T33" fmla="*/ 337 h 337"/>
                  <a:gd name="T34" fmla="*/ 88 w 88"/>
                  <a:gd name="T35" fmla="*/ 318 h 337"/>
                  <a:gd name="T36" fmla="*/ 85 w 88"/>
                  <a:gd name="T37" fmla="*/ 318 h 337"/>
                  <a:gd name="T38" fmla="*/ 79 w 88"/>
                  <a:gd name="T39" fmla="*/ 318 h 337"/>
                  <a:gd name="T40" fmla="*/ 70 w 88"/>
                  <a:gd name="T41" fmla="*/ 317 h 337"/>
                  <a:gd name="T42" fmla="*/ 59 w 88"/>
                  <a:gd name="T43" fmla="*/ 315 h 337"/>
                  <a:gd name="T44" fmla="*/ 48 w 88"/>
                  <a:gd name="T45" fmla="*/ 313 h 337"/>
                  <a:gd name="T46" fmla="*/ 37 w 88"/>
                  <a:gd name="T47" fmla="*/ 309 h 337"/>
                  <a:gd name="T48" fmla="*/ 28 w 88"/>
                  <a:gd name="T49" fmla="*/ 304 h 337"/>
                  <a:gd name="T50" fmla="*/ 23 w 88"/>
                  <a:gd name="T51" fmla="*/ 297 h 337"/>
                  <a:gd name="T52" fmla="*/ 15 w 88"/>
                  <a:gd name="T53" fmla="*/ 278 h 337"/>
                  <a:gd name="T54" fmla="*/ 10 w 88"/>
                  <a:gd name="T55" fmla="*/ 249 h 337"/>
                  <a:gd name="T56" fmla="*/ 14 w 88"/>
                  <a:gd name="T57" fmla="*/ 216 h 337"/>
                  <a:gd name="T58" fmla="*/ 32 w 88"/>
                  <a:gd name="T59" fmla="*/ 179 h 337"/>
                  <a:gd name="T60" fmla="*/ 50 w 88"/>
                  <a:gd name="T61" fmla="*/ 147 h 337"/>
                  <a:gd name="T62" fmla="*/ 57 w 88"/>
                  <a:gd name="T63" fmla="*/ 120 h 337"/>
                  <a:gd name="T64" fmla="*/ 57 w 88"/>
                  <a:gd name="T65" fmla="*/ 96 h 337"/>
                  <a:gd name="T66" fmla="*/ 57 w 88"/>
                  <a:gd name="T67" fmla="*/ 74 h 337"/>
                  <a:gd name="T68" fmla="*/ 55 w 88"/>
                  <a:gd name="T69" fmla="*/ 51 h 337"/>
                  <a:gd name="T70" fmla="*/ 51 w 88"/>
                  <a:gd name="T71" fmla="*/ 26 h 337"/>
                  <a:gd name="T72" fmla="*/ 48 w 88"/>
                  <a:gd name="T73" fmla="*/ 8 h 337"/>
                  <a:gd name="T74" fmla="*/ 45 w 88"/>
                  <a:gd name="T75" fmla="*/ 0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337"/>
                  <a:gd name="T116" fmla="*/ 88 w 88"/>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337">
                    <a:moveTo>
                      <a:pt x="45" y="0"/>
                    </a:moveTo>
                    <a:lnTo>
                      <a:pt x="46" y="22"/>
                    </a:lnTo>
                    <a:lnTo>
                      <a:pt x="46" y="73"/>
                    </a:lnTo>
                    <a:lnTo>
                      <a:pt x="41" y="130"/>
                    </a:lnTo>
                    <a:lnTo>
                      <a:pt x="25" y="171"/>
                    </a:lnTo>
                    <a:lnTo>
                      <a:pt x="9" y="203"/>
                    </a:lnTo>
                    <a:lnTo>
                      <a:pt x="0" y="240"/>
                    </a:lnTo>
                    <a:lnTo>
                      <a:pt x="1" y="276"/>
                    </a:lnTo>
                    <a:lnTo>
                      <a:pt x="14" y="306"/>
                    </a:lnTo>
                    <a:lnTo>
                      <a:pt x="23" y="315"/>
                    </a:lnTo>
                    <a:lnTo>
                      <a:pt x="35" y="323"/>
                    </a:lnTo>
                    <a:lnTo>
                      <a:pt x="46" y="328"/>
                    </a:lnTo>
                    <a:lnTo>
                      <a:pt x="59" y="332"/>
                    </a:lnTo>
                    <a:lnTo>
                      <a:pt x="70" y="335"/>
                    </a:lnTo>
                    <a:lnTo>
                      <a:pt x="79" y="336"/>
                    </a:lnTo>
                    <a:lnTo>
                      <a:pt x="85" y="337"/>
                    </a:lnTo>
                    <a:lnTo>
                      <a:pt x="88" y="337"/>
                    </a:lnTo>
                    <a:lnTo>
                      <a:pt x="88" y="318"/>
                    </a:lnTo>
                    <a:lnTo>
                      <a:pt x="85" y="318"/>
                    </a:lnTo>
                    <a:lnTo>
                      <a:pt x="79" y="318"/>
                    </a:lnTo>
                    <a:lnTo>
                      <a:pt x="70" y="317"/>
                    </a:lnTo>
                    <a:lnTo>
                      <a:pt x="59" y="315"/>
                    </a:lnTo>
                    <a:lnTo>
                      <a:pt x="48" y="313"/>
                    </a:lnTo>
                    <a:lnTo>
                      <a:pt x="37" y="309"/>
                    </a:lnTo>
                    <a:lnTo>
                      <a:pt x="28" y="304"/>
                    </a:lnTo>
                    <a:lnTo>
                      <a:pt x="23" y="297"/>
                    </a:lnTo>
                    <a:lnTo>
                      <a:pt x="15" y="278"/>
                    </a:lnTo>
                    <a:lnTo>
                      <a:pt x="10" y="249"/>
                    </a:lnTo>
                    <a:lnTo>
                      <a:pt x="14" y="216"/>
                    </a:lnTo>
                    <a:lnTo>
                      <a:pt x="32" y="179"/>
                    </a:lnTo>
                    <a:lnTo>
                      <a:pt x="50" y="147"/>
                    </a:lnTo>
                    <a:lnTo>
                      <a:pt x="57" y="120"/>
                    </a:lnTo>
                    <a:lnTo>
                      <a:pt x="57" y="96"/>
                    </a:lnTo>
                    <a:lnTo>
                      <a:pt x="57" y="74"/>
                    </a:lnTo>
                    <a:lnTo>
                      <a:pt x="55" y="51"/>
                    </a:lnTo>
                    <a:lnTo>
                      <a:pt x="51" y="26"/>
                    </a:lnTo>
                    <a:lnTo>
                      <a:pt x="48" y="8"/>
                    </a:lnTo>
                    <a:lnTo>
                      <a:pt x="45" y="0"/>
                    </a:lnTo>
                    <a:close/>
                  </a:path>
                </a:pathLst>
              </a:custGeom>
              <a:solidFill>
                <a:srgbClr val="000000"/>
              </a:solidFill>
              <a:ln w="9525">
                <a:noFill/>
                <a:round/>
                <a:headEnd/>
                <a:tailEnd/>
              </a:ln>
            </p:spPr>
            <p:txBody>
              <a:bodyPr/>
              <a:lstStyle/>
              <a:p>
                <a:endParaRPr lang="en-US"/>
              </a:p>
            </p:txBody>
          </p:sp>
          <p:sp>
            <p:nvSpPr>
              <p:cNvPr id="432" name="Freeform 335"/>
              <p:cNvSpPr>
                <a:spLocks/>
              </p:cNvSpPr>
              <p:nvPr/>
            </p:nvSpPr>
            <p:spPr bwMode="auto">
              <a:xfrm>
                <a:off x="3774" y="3305"/>
                <a:ext cx="30" cy="124"/>
              </a:xfrm>
              <a:custGeom>
                <a:avLst/>
                <a:gdLst>
                  <a:gd name="T0" fmla="*/ 45 w 88"/>
                  <a:gd name="T1" fmla="*/ 0 h 371"/>
                  <a:gd name="T2" fmla="*/ 46 w 88"/>
                  <a:gd name="T3" fmla="*/ 25 h 371"/>
                  <a:gd name="T4" fmla="*/ 46 w 88"/>
                  <a:gd name="T5" fmla="*/ 81 h 371"/>
                  <a:gd name="T6" fmla="*/ 41 w 88"/>
                  <a:gd name="T7" fmla="*/ 143 h 371"/>
                  <a:gd name="T8" fmla="*/ 25 w 88"/>
                  <a:gd name="T9" fmla="*/ 188 h 371"/>
                  <a:gd name="T10" fmla="*/ 9 w 88"/>
                  <a:gd name="T11" fmla="*/ 222 h 371"/>
                  <a:gd name="T12" fmla="*/ 0 w 88"/>
                  <a:gd name="T13" fmla="*/ 265 h 371"/>
                  <a:gd name="T14" fmla="*/ 1 w 88"/>
                  <a:gd name="T15" fmla="*/ 306 h 371"/>
                  <a:gd name="T16" fmla="*/ 14 w 88"/>
                  <a:gd name="T17" fmla="*/ 337 h 371"/>
                  <a:gd name="T18" fmla="*/ 23 w 88"/>
                  <a:gd name="T19" fmla="*/ 348 h 371"/>
                  <a:gd name="T20" fmla="*/ 35 w 88"/>
                  <a:gd name="T21" fmla="*/ 355 h 371"/>
                  <a:gd name="T22" fmla="*/ 46 w 88"/>
                  <a:gd name="T23" fmla="*/ 362 h 371"/>
                  <a:gd name="T24" fmla="*/ 59 w 88"/>
                  <a:gd name="T25" fmla="*/ 366 h 371"/>
                  <a:gd name="T26" fmla="*/ 70 w 88"/>
                  <a:gd name="T27" fmla="*/ 368 h 371"/>
                  <a:gd name="T28" fmla="*/ 79 w 88"/>
                  <a:gd name="T29" fmla="*/ 370 h 371"/>
                  <a:gd name="T30" fmla="*/ 85 w 88"/>
                  <a:gd name="T31" fmla="*/ 371 h 371"/>
                  <a:gd name="T32" fmla="*/ 88 w 88"/>
                  <a:gd name="T33" fmla="*/ 371 h 371"/>
                  <a:gd name="T34" fmla="*/ 88 w 88"/>
                  <a:gd name="T35" fmla="*/ 352 h 371"/>
                  <a:gd name="T36" fmla="*/ 85 w 88"/>
                  <a:gd name="T37" fmla="*/ 352 h 371"/>
                  <a:gd name="T38" fmla="*/ 79 w 88"/>
                  <a:gd name="T39" fmla="*/ 352 h 371"/>
                  <a:gd name="T40" fmla="*/ 70 w 88"/>
                  <a:gd name="T41" fmla="*/ 350 h 371"/>
                  <a:gd name="T42" fmla="*/ 59 w 88"/>
                  <a:gd name="T43" fmla="*/ 349 h 371"/>
                  <a:gd name="T44" fmla="*/ 48 w 88"/>
                  <a:gd name="T45" fmla="*/ 346 h 371"/>
                  <a:gd name="T46" fmla="*/ 37 w 88"/>
                  <a:gd name="T47" fmla="*/ 342 h 371"/>
                  <a:gd name="T48" fmla="*/ 28 w 88"/>
                  <a:gd name="T49" fmla="*/ 337 h 371"/>
                  <a:gd name="T50" fmla="*/ 23 w 88"/>
                  <a:gd name="T51" fmla="*/ 331 h 371"/>
                  <a:gd name="T52" fmla="*/ 15 w 88"/>
                  <a:gd name="T53" fmla="*/ 309 h 371"/>
                  <a:gd name="T54" fmla="*/ 10 w 88"/>
                  <a:gd name="T55" fmla="*/ 276 h 371"/>
                  <a:gd name="T56" fmla="*/ 14 w 88"/>
                  <a:gd name="T57" fmla="*/ 239 h 371"/>
                  <a:gd name="T58" fmla="*/ 32 w 88"/>
                  <a:gd name="T59" fmla="*/ 199 h 371"/>
                  <a:gd name="T60" fmla="*/ 50 w 88"/>
                  <a:gd name="T61" fmla="*/ 156 h 371"/>
                  <a:gd name="T62" fmla="*/ 58 w 88"/>
                  <a:gd name="T63" fmla="*/ 114 h 371"/>
                  <a:gd name="T64" fmla="*/ 59 w 88"/>
                  <a:gd name="T65" fmla="*/ 76 h 371"/>
                  <a:gd name="T66" fmla="*/ 59 w 88"/>
                  <a:gd name="T67" fmla="*/ 46 h 371"/>
                  <a:gd name="T68" fmla="*/ 59 w 88"/>
                  <a:gd name="T69" fmla="*/ 25 h 371"/>
                  <a:gd name="T70" fmla="*/ 54 w 88"/>
                  <a:gd name="T71" fmla="*/ 11 h 371"/>
                  <a:gd name="T72" fmla="*/ 48 w 88"/>
                  <a:gd name="T73" fmla="*/ 3 h 371"/>
                  <a:gd name="T74" fmla="*/ 45 w 88"/>
                  <a:gd name="T75" fmla="*/ 0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371"/>
                  <a:gd name="T116" fmla="*/ 88 w 88"/>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371">
                    <a:moveTo>
                      <a:pt x="45" y="0"/>
                    </a:moveTo>
                    <a:lnTo>
                      <a:pt x="46" y="25"/>
                    </a:lnTo>
                    <a:lnTo>
                      <a:pt x="46" y="81"/>
                    </a:lnTo>
                    <a:lnTo>
                      <a:pt x="41" y="143"/>
                    </a:lnTo>
                    <a:lnTo>
                      <a:pt x="25" y="188"/>
                    </a:lnTo>
                    <a:lnTo>
                      <a:pt x="9" y="222"/>
                    </a:lnTo>
                    <a:lnTo>
                      <a:pt x="0" y="265"/>
                    </a:lnTo>
                    <a:lnTo>
                      <a:pt x="1" y="306"/>
                    </a:lnTo>
                    <a:lnTo>
                      <a:pt x="14" y="337"/>
                    </a:lnTo>
                    <a:lnTo>
                      <a:pt x="23" y="348"/>
                    </a:lnTo>
                    <a:lnTo>
                      <a:pt x="35" y="355"/>
                    </a:lnTo>
                    <a:lnTo>
                      <a:pt x="46" y="362"/>
                    </a:lnTo>
                    <a:lnTo>
                      <a:pt x="59" y="366"/>
                    </a:lnTo>
                    <a:lnTo>
                      <a:pt x="70" y="368"/>
                    </a:lnTo>
                    <a:lnTo>
                      <a:pt x="79" y="370"/>
                    </a:lnTo>
                    <a:lnTo>
                      <a:pt x="85" y="371"/>
                    </a:lnTo>
                    <a:lnTo>
                      <a:pt x="88" y="371"/>
                    </a:lnTo>
                    <a:lnTo>
                      <a:pt x="88" y="352"/>
                    </a:lnTo>
                    <a:lnTo>
                      <a:pt x="85" y="352"/>
                    </a:lnTo>
                    <a:lnTo>
                      <a:pt x="79" y="352"/>
                    </a:lnTo>
                    <a:lnTo>
                      <a:pt x="70" y="350"/>
                    </a:lnTo>
                    <a:lnTo>
                      <a:pt x="59" y="349"/>
                    </a:lnTo>
                    <a:lnTo>
                      <a:pt x="48" y="346"/>
                    </a:lnTo>
                    <a:lnTo>
                      <a:pt x="37" y="342"/>
                    </a:lnTo>
                    <a:lnTo>
                      <a:pt x="28" y="337"/>
                    </a:lnTo>
                    <a:lnTo>
                      <a:pt x="23" y="331"/>
                    </a:lnTo>
                    <a:lnTo>
                      <a:pt x="15" y="309"/>
                    </a:lnTo>
                    <a:lnTo>
                      <a:pt x="10" y="276"/>
                    </a:lnTo>
                    <a:lnTo>
                      <a:pt x="14" y="239"/>
                    </a:lnTo>
                    <a:lnTo>
                      <a:pt x="32" y="199"/>
                    </a:lnTo>
                    <a:lnTo>
                      <a:pt x="50" y="156"/>
                    </a:lnTo>
                    <a:lnTo>
                      <a:pt x="58" y="114"/>
                    </a:lnTo>
                    <a:lnTo>
                      <a:pt x="59" y="76"/>
                    </a:lnTo>
                    <a:lnTo>
                      <a:pt x="59" y="46"/>
                    </a:lnTo>
                    <a:lnTo>
                      <a:pt x="59" y="25"/>
                    </a:lnTo>
                    <a:lnTo>
                      <a:pt x="54" y="11"/>
                    </a:lnTo>
                    <a:lnTo>
                      <a:pt x="48" y="3"/>
                    </a:lnTo>
                    <a:lnTo>
                      <a:pt x="45" y="0"/>
                    </a:lnTo>
                    <a:close/>
                  </a:path>
                </a:pathLst>
              </a:custGeom>
              <a:solidFill>
                <a:srgbClr val="000000"/>
              </a:solidFill>
              <a:ln w="9525">
                <a:noFill/>
                <a:round/>
                <a:headEnd/>
                <a:tailEnd/>
              </a:ln>
            </p:spPr>
            <p:txBody>
              <a:bodyPr/>
              <a:lstStyle/>
              <a:p>
                <a:endParaRPr lang="en-US"/>
              </a:p>
            </p:txBody>
          </p:sp>
          <p:sp>
            <p:nvSpPr>
              <p:cNvPr id="433" name="Freeform 336"/>
              <p:cNvSpPr>
                <a:spLocks/>
              </p:cNvSpPr>
              <p:nvPr/>
            </p:nvSpPr>
            <p:spPr bwMode="auto">
              <a:xfrm>
                <a:off x="3791" y="3309"/>
                <a:ext cx="13" cy="120"/>
              </a:xfrm>
              <a:custGeom>
                <a:avLst/>
                <a:gdLst>
                  <a:gd name="T0" fmla="*/ 21 w 38"/>
                  <a:gd name="T1" fmla="*/ 5 h 359"/>
                  <a:gd name="T2" fmla="*/ 20 w 38"/>
                  <a:gd name="T3" fmla="*/ 27 h 359"/>
                  <a:gd name="T4" fmla="*/ 17 w 38"/>
                  <a:gd name="T5" fmla="*/ 77 h 359"/>
                  <a:gd name="T6" fmla="*/ 13 w 38"/>
                  <a:gd name="T7" fmla="*/ 134 h 359"/>
                  <a:gd name="T8" fmla="*/ 7 w 38"/>
                  <a:gd name="T9" fmla="*/ 176 h 359"/>
                  <a:gd name="T10" fmla="*/ 0 w 38"/>
                  <a:gd name="T11" fmla="*/ 210 h 359"/>
                  <a:gd name="T12" fmla="*/ 0 w 38"/>
                  <a:gd name="T13" fmla="*/ 253 h 359"/>
                  <a:gd name="T14" fmla="*/ 3 w 38"/>
                  <a:gd name="T15" fmla="*/ 294 h 359"/>
                  <a:gd name="T16" fmla="*/ 8 w 38"/>
                  <a:gd name="T17" fmla="*/ 325 h 359"/>
                  <a:gd name="T18" fmla="*/ 17 w 38"/>
                  <a:gd name="T19" fmla="*/ 343 h 359"/>
                  <a:gd name="T20" fmla="*/ 27 w 38"/>
                  <a:gd name="T21" fmla="*/ 354 h 359"/>
                  <a:gd name="T22" fmla="*/ 35 w 38"/>
                  <a:gd name="T23" fmla="*/ 358 h 359"/>
                  <a:gd name="T24" fmla="*/ 38 w 38"/>
                  <a:gd name="T25" fmla="*/ 359 h 359"/>
                  <a:gd name="T26" fmla="*/ 38 w 38"/>
                  <a:gd name="T27" fmla="*/ 340 h 359"/>
                  <a:gd name="T28" fmla="*/ 35 w 38"/>
                  <a:gd name="T29" fmla="*/ 340 h 359"/>
                  <a:gd name="T30" fmla="*/ 30 w 38"/>
                  <a:gd name="T31" fmla="*/ 337 h 359"/>
                  <a:gd name="T32" fmla="*/ 23 w 38"/>
                  <a:gd name="T33" fmla="*/ 330 h 359"/>
                  <a:gd name="T34" fmla="*/ 21 w 38"/>
                  <a:gd name="T35" fmla="*/ 319 h 359"/>
                  <a:gd name="T36" fmla="*/ 17 w 38"/>
                  <a:gd name="T37" fmla="*/ 297 h 359"/>
                  <a:gd name="T38" fmla="*/ 13 w 38"/>
                  <a:gd name="T39" fmla="*/ 264 h 359"/>
                  <a:gd name="T40" fmla="*/ 13 w 38"/>
                  <a:gd name="T41" fmla="*/ 227 h 359"/>
                  <a:gd name="T42" fmla="*/ 18 w 38"/>
                  <a:gd name="T43" fmla="*/ 187 h 359"/>
                  <a:gd name="T44" fmla="*/ 25 w 38"/>
                  <a:gd name="T45" fmla="*/ 149 h 359"/>
                  <a:gd name="T46" fmla="*/ 27 w 38"/>
                  <a:gd name="T47" fmla="*/ 119 h 359"/>
                  <a:gd name="T48" fmla="*/ 26 w 38"/>
                  <a:gd name="T49" fmla="*/ 93 h 359"/>
                  <a:gd name="T50" fmla="*/ 25 w 38"/>
                  <a:gd name="T51" fmla="*/ 69 h 359"/>
                  <a:gd name="T52" fmla="*/ 26 w 38"/>
                  <a:gd name="T53" fmla="*/ 58 h 359"/>
                  <a:gd name="T54" fmla="*/ 29 w 38"/>
                  <a:gd name="T55" fmla="*/ 40 h 359"/>
                  <a:gd name="T56" fmla="*/ 31 w 38"/>
                  <a:gd name="T57" fmla="*/ 23 h 359"/>
                  <a:gd name="T58" fmla="*/ 33 w 38"/>
                  <a:gd name="T59" fmla="*/ 13 h 359"/>
                  <a:gd name="T60" fmla="*/ 30 w 38"/>
                  <a:gd name="T61" fmla="*/ 1 h 359"/>
                  <a:gd name="T62" fmla="*/ 26 w 38"/>
                  <a:gd name="T63" fmla="*/ 0 h 359"/>
                  <a:gd name="T64" fmla="*/ 22 w 38"/>
                  <a:gd name="T65" fmla="*/ 3 h 359"/>
                  <a:gd name="T66" fmla="*/ 21 w 38"/>
                  <a:gd name="T67" fmla="*/ 5 h 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359"/>
                  <a:gd name="T104" fmla="*/ 38 w 38"/>
                  <a:gd name="T105" fmla="*/ 359 h 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359">
                    <a:moveTo>
                      <a:pt x="21" y="5"/>
                    </a:moveTo>
                    <a:lnTo>
                      <a:pt x="20" y="27"/>
                    </a:lnTo>
                    <a:lnTo>
                      <a:pt x="17" y="77"/>
                    </a:lnTo>
                    <a:lnTo>
                      <a:pt x="13" y="134"/>
                    </a:lnTo>
                    <a:lnTo>
                      <a:pt x="7" y="176"/>
                    </a:lnTo>
                    <a:lnTo>
                      <a:pt x="0" y="210"/>
                    </a:lnTo>
                    <a:lnTo>
                      <a:pt x="0" y="253"/>
                    </a:lnTo>
                    <a:lnTo>
                      <a:pt x="3" y="294"/>
                    </a:lnTo>
                    <a:lnTo>
                      <a:pt x="8" y="325"/>
                    </a:lnTo>
                    <a:lnTo>
                      <a:pt x="17" y="343"/>
                    </a:lnTo>
                    <a:lnTo>
                      <a:pt x="27" y="354"/>
                    </a:lnTo>
                    <a:lnTo>
                      <a:pt x="35" y="358"/>
                    </a:lnTo>
                    <a:lnTo>
                      <a:pt x="38" y="359"/>
                    </a:lnTo>
                    <a:lnTo>
                      <a:pt x="38" y="340"/>
                    </a:lnTo>
                    <a:lnTo>
                      <a:pt x="35" y="340"/>
                    </a:lnTo>
                    <a:lnTo>
                      <a:pt x="30" y="337"/>
                    </a:lnTo>
                    <a:lnTo>
                      <a:pt x="23" y="330"/>
                    </a:lnTo>
                    <a:lnTo>
                      <a:pt x="21" y="319"/>
                    </a:lnTo>
                    <a:lnTo>
                      <a:pt x="17" y="297"/>
                    </a:lnTo>
                    <a:lnTo>
                      <a:pt x="13" y="264"/>
                    </a:lnTo>
                    <a:lnTo>
                      <a:pt x="13" y="227"/>
                    </a:lnTo>
                    <a:lnTo>
                      <a:pt x="18" y="187"/>
                    </a:lnTo>
                    <a:lnTo>
                      <a:pt x="25" y="149"/>
                    </a:lnTo>
                    <a:lnTo>
                      <a:pt x="27" y="119"/>
                    </a:lnTo>
                    <a:lnTo>
                      <a:pt x="26" y="93"/>
                    </a:lnTo>
                    <a:lnTo>
                      <a:pt x="25" y="69"/>
                    </a:lnTo>
                    <a:lnTo>
                      <a:pt x="26" y="58"/>
                    </a:lnTo>
                    <a:lnTo>
                      <a:pt x="29" y="40"/>
                    </a:lnTo>
                    <a:lnTo>
                      <a:pt x="31" y="23"/>
                    </a:lnTo>
                    <a:lnTo>
                      <a:pt x="33" y="13"/>
                    </a:lnTo>
                    <a:lnTo>
                      <a:pt x="30" y="1"/>
                    </a:lnTo>
                    <a:lnTo>
                      <a:pt x="26" y="0"/>
                    </a:lnTo>
                    <a:lnTo>
                      <a:pt x="22" y="3"/>
                    </a:lnTo>
                    <a:lnTo>
                      <a:pt x="21" y="5"/>
                    </a:lnTo>
                    <a:close/>
                  </a:path>
                </a:pathLst>
              </a:custGeom>
              <a:solidFill>
                <a:srgbClr val="000000"/>
              </a:solidFill>
              <a:ln w="9525">
                <a:noFill/>
                <a:round/>
                <a:headEnd/>
                <a:tailEnd/>
              </a:ln>
            </p:spPr>
            <p:txBody>
              <a:bodyPr/>
              <a:lstStyle/>
              <a:p>
                <a:endParaRPr lang="en-US"/>
              </a:p>
            </p:txBody>
          </p:sp>
          <p:sp>
            <p:nvSpPr>
              <p:cNvPr id="434" name="Freeform 337"/>
              <p:cNvSpPr>
                <a:spLocks/>
              </p:cNvSpPr>
              <p:nvPr/>
            </p:nvSpPr>
            <p:spPr bwMode="auto">
              <a:xfrm>
                <a:off x="3780" y="3310"/>
                <a:ext cx="24" cy="119"/>
              </a:xfrm>
              <a:custGeom>
                <a:avLst/>
                <a:gdLst>
                  <a:gd name="T0" fmla="*/ 40 w 70"/>
                  <a:gd name="T1" fmla="*/ 7 h 358"/>
                  <a:gd name="T2" fmla="*/ 39 w 70"/>
                  <a:gd name="T3" fmla="*/ 28 h 358"/>
                  <a:gd name="T4" fmla="*/ 36 w 70"/>
                  <a:gd name="T5" fmla="*/ 77 h 358"/>
                  <a:gd name="T6" fmla="*/ 28 w 70"/>
                  <a:gd name="T7" fmla="*/ 133 h 358"/>
                  <a:gd name="T8" fmla="*/ 17 w 70"/>
                  <a:gd name="T9" fmla="*/ 175 h 358"/>
                  <a:gd name="T10" fmla="*/ 5 w 70"/>
                  <a:gd name="T11" fmla="*/ 210 h 358"/>
                  <a:gd name="T12" fmla="*/ 0 w 70"/>
                  <a:gd name="T13" fmla="*/ 253 h 358"/>
                  <a:gd name="T14" fmla="*/ 2 w 70"/>
                  <a:gd name="T15" fmla="*/ 296 h 358"/>
                  <a:gd name="T16" fmla="*/ 10 w 70"/>
                  <a:gd name="T17" fmla="*/ 327 h 358"/>
                  <a:gd name="T18" fmla="*/ 17 w 70"/>
                  <a:gd name="T19" fmla="*/ 337 h 358"/>
                  <a:gd name="T20" fmla="*/ 26 w 70"/>
                  <a:gd name="T21" fmla="*/ 346 h 358"/>
                  <a:gd name="T22" fmla="*/ 36 w 70"/>
                  <a:gd name="T23" fmla="*/ 351 h 358"/>
                  <a:gd name="T24" fmla="*/ 46 w 70"/>
                  <a:gd name="T25" fmla="*/ 355 h 358"/>
                  <a:gd name="T26" fmla="*/ 55 w 70"/>
                  <a:gd name="T27" fmla="*/ 357 h 358"/>
                  <a:gd name="T28" fmla="*/ 63 w 70"/>
                  <a:gd name="T29" fmla="*/ 358 h 358"/>
                  <a:gd name="T30" fmla="*/ 68 w 70"/>
                  <a:gd name="T31" fmla="*/ 358 h 358"/>
                  <a:gd name="T32" fmla="*/ 70 w 70"/>
                  <a:gd name="T33" fmla="*/ 358 h 358"/>
                  <a:gd name="T34" fmla="*/ 70 w 70"/>
                  <a:gd name="T35" fmla="*/ 339 h 358"/>
                  <a:gd name="T36" fmla="*/ 68 w 70"/>
                  <a:gd name="T37" fmla="*/ 339 h 358"/>
                  <a:gd name="T38" fmla="*/ 63 w 70"/>
                  <a:gd name="T39" fmla="*/ 339 h 358"/>
                  <a:gd name="T40" fmla="*/ 57 w 70"/>
                  <a:gd name="T41" fmla="*/ 337 h 358"/>
                  <a:gd name="T42" fmla="*/ 49 w 70"/>
                  <a:gd name="T43" fmla="*/ 336 h 358"/>
                  <a:gd name="T44" fmla="*/ 40 w 70"/>
                  <a:gd name="T45" fmla="*/ 333 h 358"/>
                  <a:gd name="T46" fmla="*/ 33 w 70"/>
                  <a:gd name="T47" fmla="*/ 329 h 358"/>
                  <a:gd name="T48" fmla="*/ 27 w 70"/>
                  <a:gd name="T49" fmla="*/ 324 h 358"/>
                  <a:gd name="T50" fmla="*/ 24 w 70"/>
                  <a:gd name="T51" fmla="*/ 318 h 358"/>
                  <a:gd name="T52" fmla="*/ 19 w 70"/>
                  <a:gd name="T53" fmla="*/ 296 h 358"/>
                  <a:gd name="T54" fmla="*/ 15 w 70"/>
                  <a:gd name="T55" fmla="*/ 263 h 358"/>
                  <a:gd name="T56" fmla="*/ 17 w 70"/>
                  <a:gd name="T57" fmla="*/ 226 h 358"/>
                  <a:gd name="T58" fmla="*/ 28 w 70"/>
                  <a:gd name="T59" fmla="*/ 186 h 358"/>
                  <a:gd name="T60" fmla="*/ 42 w 70"/>
                  <a:gd name="T61" fmla="*/ 140 h 358"/>
                  <a:gd name="T62" fmla="*/ 48 w 70"/>
                  <a:gd name="T63" fmla="*/ 92 h 358"/>
                  <a:gd name="T64" fmla="*/ 49 w 70"/>
                  <a:gd name="T65" fmla="*/ 50 h 358"/>
                  <a:gd name="T66" fmla="*/ 50 w 70"/>
                  <a:gd name="T67" fmla="*/ 19 h 358"/>
                  <a:gd name="T68" fmla="*/ 50 w 70"/>
                  <a:gd name="T69" fmla="*/ 3 h 358"/>
                  <a:gd name="T70" fmla="*/ 46 w 70"/>
                  <a:gd name="T71" fmla="*/ 0 h 358"/>
                  <a:gd name="T72" fmla="*/ 42 w 70"/>
                  <a:gd name="T73" fmla="*/ 4 h 358"/>
                  <a:gd name="T74" fmla="*/ 40 w 70"/>
                  <a:gd name="T75" fmla="*/ 7 h 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358"/>
                  <a:gd name="T116" fmla="*/ 70 w 70"/>
                  <a:gd name="T117" fmla="*/ 358 h 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358">
                    <a:moveTo>
                      <a:pt x="40" y="7"/>
                    </a:moveTo>
                    <a:lnTo>
                      <a:pt x="39" y="28"/>
                    </a:lnTo>
                    <a:lnTo>
                      <a:pt x="36" y="77"/>
                    </a:lnTo>
                    <a:lnTo>
                      <a:pt x="28" y="133"/>
                    </a:lnTo>
                    <a:lnTo>
                      <a:pt x="17" y="175"/>
                    </a:lnTo>
                    <a:lnTo>
                      <a:pt x="5" y="210"/>
                    </a:lnTo>
                    <a:lnTo>
                      <a:pt x="0" y="253"/>
                    </a:lnTo>
                    <a:lnTo>
                      <a:pt x="2" y="296"/>
                    </a:lnTo>
                    <a:lnTo>
                      <a:pt x="10" y="327"/>
                    </a:lnTo>
                    <a:lnTo>
                      <a:pt x="17" y="337"/>
                    </a:lnTo>
                    <a:lnTo>
                      <a:pt x="26" y="346"/>
                    </a:lnTo>
                    <a:lnTo>
                      <a:pt x="36" y="351"/>
                    </a:lnTo>
                    <a:lnTo>
                      <a:pt x="46" y="355"/>
                    </a:lnTo>
                    <a:lnTo>
                      <a:pt x="55" y="357"/>
                    </a:lnTo>
                    <a:lnTo>
                      <a:pt x="63" y="358"/>
                    </a:lnTo>
                    <a:lnTo>
                      <a:pt x="68" y="358"/>
                    </a:lnTo>
                    <a:lnTo>
                      <a:pt x="70" y="358"/>
                    </a:lnTo>
                    <a:lnTo>
                      <a:pt x="70" y="339"/>
                    </a:lnTo>
                    <a:lnTo>
                      <a:pt x="68" y="339"/>
                    </a:lnTo>
                    <a:lnTo>
                      <a:pt x="63" y="339"/>
                    </a:lnTo>
                    <a:lnTo>
                      <a:pt x="57" y="337"/>
                    </a:lnTo>
                    <a:lnTo>
                      <a:pt x="49" y="336"/>
                    </a:lnTo>
                    <a:lnTo>
                      <a:pt x="40" y="333"/>
                    </a:lnTo>
                    <a:lnTo>
                      <a:pt x="33" y="329"/>
                    </a:lnTo>
                    <a:lnTo>
                      <a:pt x="27" y="324"/>
                    </a:lnTo>
                    <a:lnTo>
                      <a:pt x="24" y="318"/>
                    </a:lnTo>
                    <a:lnTo>
                      <a:pt x="19" y="296"/>
                    </a:lnTo>
                    <a:lnTo>
                      <a:pt x="15" y="263"/>
                    </a:lnTo>
                    <a:lnTo>
                      <a:pt x="17" y="226"/>
                    </a:lnTo>
                    <a:lnTo>
                      <a:pt x="28" y="186"/>
                    </a:lnTo>
                    <a:lnTo>
                      <a:pt x="42" y="140"/>
                    </a:lnTo>
                    <a:lnTo>
                      <a:pt x="48" y="92"/>
                    </a:lnTo>
                    <a:lnTo>
                      <a:pt x="49" y="50"/>
                    </a:lnTo>
                    <a:lnTo>
                      <a:pt x="50" y="19"/>
                    </a:lnTo>
                    <a:lnTo>
                      <a:pt x="50" y="3"/>
                    </a:lnTo>
                    <a:lnTo>
                      <a:pt x="46" y="0"/>
                    </a:lnTo>
                    <a:lnTo>
                      <a:pt x="42" y="4"/>
                    </a:lnTo>
                    <a:lnTo>
                      <a:pt x="40" y="7"/>
                    </a:lnTo>
                    <a:close/>
                  </a:path>
                </a:pathLst>
              </a:custGeom>
              <a:solidFill>
                <a:srgbClr val="000000"/>
              </a:solidFill>
              <a:ln w="9525">
                <a:noFill/>
                <a:round/>
                <a:headEnd/>
                <a:tailEnd/>
              </a:ln>
            </p:spPr>
            <p:txBody>
              <a:bodyPr/>
              <a:lstStyle/>
              <a:p>
                <a:endParaRPr lang="en-US"/>
              </a:p>
            </p:txBody>
          </p:sp>
          <p:sp>
            <p:nvSpPr>
              <p:cNvPr id="435" name="Freeform 338"/>
              <p:cNvSpPr>
                <a:spLocks noEditPoints="1"/>
              </p:cNvSpPr>
              <p:nvPr/>
            </p:nvSpPr>
            <p:spPr bwMode="auto">
              <a:xfrm>
                <a:off x="3815" y="3171"/>
                <a:ext cx="97" cy="97"/>
              </a:xfrm>
              <a:custGeom>
                <a:avLst/>
                <a:gdLst>
                  <a:gd name="T0" fmla="*/ 162 w 290"/>
                  <a:gd name="T1" fmla="*/ 61 h 293"/>
                  <a:gd name="T2" fmla="*/ 193 w 290"/>
                  <a:gd name="T3" fmla="*/ 75 h 293"/>
                  <a:gd name="T4" fmla="*/ 216 w 290"/>
                  <a:gd name="T5" fmla="*/ 99 h 293"/>
                  <a:gd name="T6" fmla="*/ 229 w 290"/>
                  <a:gd name="T7" fmla="*/ 130 h 293"/>
                  <a:gd name="T8" fmla="*/ 229 w 290"/>
                  <a:gd name="T9" fmla="*/ 165 h 293"/>
                  <a:gd name="T10" fmla="*/ 216 w 290"/>
                  <a:gd name="T11" fmla="*/ 196 h 293"/>
                  <a:gd name="T12" fmla="*/ 193 w 290"/>
                  <a:gd name="T13" fmla="*/ 219 h 293"/>
                  <a:gd name="T14" fmla="*/ 162 w 290"/>
                  <a:gd name="T15" fmla="*/ 233 h 293"/>
                  <a:gd name="T16" fmla="*/ 127 w 290"/>
                  <a:gd name="T17" fmla="*/ 233 h 293"/>
                  <a:gd name="T18" fmla="*/ 96 w 290"/>
                  <a:gd name="T19" fmla="*/ 219 h 293"/>
                  <a:gd name="T20" fmla="*/ 72 w 290"/>
                  <a:gd name="T21" fmla="*/ 196 h 293"/>
                  <a:gd name="T22" fmla="*/ 58 w 290"/>
                  <a:gd name="T23" fmla="*/ 165 h 293"/>
                  <a:gd name="T24" fmla="*/ 58 w 290"/>
                  <a:gd name="T25" fmla="*/ 130 h 293"/>
                  <a:gd name="T26" fmla="*/ 72 w 290"/>
                  <a:gd name="T27" fmla="*/ 99 h 293"/>
                  <a:gd name="T28" fmla="*/ 96 w 290"/>
                  <a:gd name="T29" fmla="*/ 75 h 293"/>
                  <a:gd name="T30" fmla="*/ 127 w 290"/>
                  <a:gd name="T31" fmla="*/ 61 h 293"/>
                  <a:gd name="T32" fmla="*/ 145 w 290"/>
                  <a:gd name="T33" fmla="*/ 60 h 293"/>
                  <a:gd name="T34" fmla="*/ 115 w 290"/>
                  <a:gd name="T35" fmla="*/ 3 h 293"/>
                  <a:gd name="T36" fmla="*/ 63 w 290"/>
                  <a:gd name="T37" fmla="*/ 25 h 293"/>
                  <a:gd name="T38" fmla="*/ 24 w 290"/>
                  <a:gd name="T39" fmla="*/ 65 h 293"/>
                  <a:gd name="T40" fmla="*/ 2 w 290"/>
                  <a:gd name="T41" fmla="*/ 117 h 293"/>
                  <a:gd name="T42" fmla="*/ 2 w 290"/>
                  <a:gd name="T43" fmla="*/ 176 h 293"/>
                  <a:gd name="T44" fmla="*/ 24 w 290"/>
                  <a:gd name="T45" fmla="*/ 228 h 293"/>
                  <a:gd name="T46" fmla="*/ 63 w 290"/>
                  <a:gd name="T47" fmla="*/ 268 h 293"/>
                  <a:gd name="T48" fmla="*/ 115 w 290"/>
                  <a:gd name="T49" fmla="*/ 290 h 293"/>
                  <a:gd name="T50" fmla="*/ 175 w 290"/>
                  <a:gd name="T51" fmla="*/ 290 h 293"/>
                  <a:gd name="T52" fmla="*/ 226 w 290"/>
                  <a:gd name="T53" fmla="*/ 268 h 293"/>
                  <a:gd name="T54" fmla="*/ 265 w 290"/>
                  <a:gd name="T55" fmla="*/ 228 h 293"/>
                  <a:gd name="T56" fmla="*/ 287 w 290"/>
                  <a:gd name="T57" fmla="*/ 176 h 293"/>
                  <a:gd name="T58" fmla="*/ 287 w 290"/>
                  <a:gd name="T59" fmla="*/ 117 h 293"/>
                  <a:gd name="T60" fmla="*/ 265 w 290"/>
                  <a:gd name="T61" fmla="*/ 65 h 293"/>
                  <a:gd name="T62" fmla="*/ 226 w 290"/>
                  <a:gd name="T63" fmla="*/ 25 h 293"/>
                  <a:gd name="T64" fmla="*/ 175 w 290"/>
                  <a:gd name="T65" fmla="*/ 3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293"/>
                  <a:gd name="T101" fmla="*/ 290 w 290"/>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293">
                    <a:moveTo>
                      <a:pt x="145" y="60"/>
                    </a:moveTo>
                    <a:lnTo>
                      <a:pt x="162" y="61"/>
                    </a:lnTo>
                    <a:lnTo>
                      <a:pt x="179" y="66"/>
                    </a:lnTo>
                    <a:lnTo>
                      <a:pt x="193" y="75"/>
                    </a:lnTo>
                    <a:lnTo>
                      <a:pt x="206" y="86"/>
                    </a:lnTo>
                    <a:lnTo>
                      <a:pt x="216" y="99"/>
                    </a:lnTo>
                    <a:lnTo>
                      <a:pt x="224" y="113"/>
                    </a:lnTo>
                    <a:lnTo>
                      <a:pt x="229" y="130"/>
                    </a:lnTo>
                    <a:lnTo>
                      <a:pt x="230" y="147"/>
                    </a:lnTo>
                    <a:lnTo>
                      <a:pt x="229" y="165"/>
                    </a:lnTo>
                    <a:lnTo>
                      <a:pt x="224" y="180"/>
                    </a:lnTo>
                    <a:lnTo>
                      <a:pt x="216" y="196"/>
                    </a:lnTo>
                    <a:lnTo>
                      <a:pt x="206" y="209"/>
                    </a:lnTo>
                    <a:lnTo>
                      <a:pt x="193" y="219"/>
                    </a:lnTo>
                    <a:lnTo>
                      <a:pt x="179" y="228"/>
                    </a:lnTo>
                    <a:lnTo>
                      <a:pt x="162" y="233"/>
                    </a:lnTo>
                    <a:lnTo>
                      <a:pt x="145" y="235"/>
                    </a:lnTo>
                    <a:lnTo>
                      <a:pt x="127" y="233"/>
                    </a:lnTo>
                    <a:lnTo>
                      <a:pt x="111" y="228"/>
                    </a:lnTo>
                    <a:lnTo>
                      <a:pt x="96" y="219"/>
                    </a:lnTo>
                    <a:lnTo>
                      <a:pt x="83" y="209"/>
                    </a:lnTo>
                    <a:lnTo>
                      <a:pt x="72" y="196"/>
                    </a:lnTo>
                    <a:lnTo>
                      <a:pt x="63" y="180"/>
                    </a:lnTo>
                    <a:lnTo>
                      <a:pt x="58" y="165"/>
                    </a:lnTo>
                    <a:lnTo>
                      <a:pt x="57" y="147"/>
                    </a:lnTo>
                    <a:lnTo>
                      <a:pt x="58" y="130"/>
                    </a:lnTo>
                    <a:lnTo>
                      <a:pt x="63" y="113"/>
                    </a:lnTo>
                    <a:lnTo>
                      <a:pt x="72" y="99"/>
                    </a:lnTo>
                    <a:lnTo>
                      <a:pt x="83" y="86"/>
                    </a:lnTo>
                    <a:lnTo>
                      <a:pt x="96" y="75"/>
                    </a:lnTo>
                    <a:lnTo>
                      <a:pt x="111" y="66"/>
                    </a:lnTo>
                    <a:lnTo>
                      <a:pt x="127" y="61"/>
                    </a:lnTo>
                    <a:lnTo>
                      <a:pt x="145" y="60"/>
                    </a:lnTo>
                    <a:close/>
                    <a:moveTo>
                      <a:pt x="145" y="0"/>
                    </a:moveTo>
                    <a:lnTo>
                      <a:pt x="115" y="3"/>
                    </a:lnTo>
                    <a:lnTo>
                      <a:pt x="88" y="12"/>
                    </a:lnTo>
                    <a:lnTo>
                      <a:pt x="63" y="25"/>
                    </a:lnTo>
                    <a:lnTo>
                      <a:pt x="42" y="43"/>
                    </a:lnTo>
                    <a:lnTo>
                      <a:pt x="24" y="65"/>
                    </a:lnTo>
                    <a:lnTo>
                      <a:pt x="11" y="90"/>
                    </a:lnTo>
                    <a:lnTo>
                      <a:pt x="2" y="117"/>
                    </a:lnTo>
                    <a:lnTo>
                      <a:pt x="0" y="147"/>
                    </a:lnTo>
                    <a:lnTo>
                      <a:pt x="2" y="176"/>
                    </a:lnTo>
                    <a:lnTo>
                      <a:pt x="11" y="204"/>
                    </a:lnTo>
                    <a:lnTo>
                      <a:pt x="24" y="228"/>
                    </a:lnTo>
                    <a:lnTo>
                      <a:pt x="42" y="250"/>
                    </a:lnTo>
                    <a:lnTo>
                      <a:pt x="63" y="268"/>
                    </a:lnTo>
                    <a:lnTo>
                      <a:pt x="88" y="281"/>
                    </a:lnTo>
                    <a:lnTo>
                      <a:pt x="115" y="290"/>
                    </a:lnTo>
                    <a:lnTo>
                      <a:pt x="145" y="293"/>
                    </a:lnTo>
                    <a:lnTo>
                      <a:pt x="175" y="290"/>
                    </a:lnTo>
                    <a:lnTo>
                      <a:pt x="202" y="281"/>
                    </a:lnTo>
                    <a:lnTo>
                      <a:pt x="226" y="268"/>
                    </a:lnTo>
                    <a:lnTo>
                      <a:pt x="249" y="250"/>
                    </a:lnTo>
                    <a:lnTo>
                      <a:pt x="265" y="228"/>
                    </a:lnTo>
                    <a:lnTo>
                      <a:pt x="278" y="204"/>
                    </a:lnTo>
                    <a:lnTo>
                      <a:pt x="287" y="176"/>
                    </a:lnTo>
                    <a:lnTo>
                      <a:pt x="290" y="147"/>
                    </a:lnTo>
                    <a:lnTo>
                      <a:pt x="287" y="117"/>
                    </a:lnTo>
                    <a:lnTo>
                      <a:pt x="278" y="90"/>
                    </a:lnTo>
                    <a:lnTo>
                      <a:pt x="265" y="65"/>
                    </a:lnTo>
                    <a:lnTo>
                      <a:pt x="249" y="43"/>
                    </a:lnTo>
                    <a:lnTo>
                      <a:pt x="226" y="25"/>
                    </a:lnTo>
                    <a:lnTo>
                      <a:pt x="202" y="12"/>
                    </a:lnTo>
                    <a:lnTo>
                      <a:pt x="175" y="3"/>
                    </a:lnTo>
                    <a:lnTo>
                      <a:pt x="145" y="0"/>
                    </a:lnTo>
                    <a:close/>
                  </a:path>
                </a:pathLst>
              </a:custGeom>
              <a:solidFill>
                <a:srgbClr val="000000"/>
              </a:solidFill>
              <a:ln w="9525">
                <a:noFill/>
                <a:round/>
                <a:headEnd/>
                <a:tailEnd/>
              </a:ln>
            </p:spPr>
            <p:txBody>
              <a:bodyPr/>
              <a:lstStyle/>
              <a:p>
                <a:endParaRPr lang="en-US"/>
              </a:p>
            </p:txBody>
          </p:sp>
          <p:sp>
            <p:nvSpPr>
              <p:cNvPr id="436" name="Freeform 339"/>
              <p:cNvSpPr>
                <a:spLocks noEditPoints="1"/>
              </p:cNvSpPr>
              <p:nvPr/>
            </p:nvSpPr>
            <p:spPr bwMode="auto">
              <a:xfrm>
                <a:off x="3820" y="3176"/>
                <a:ext cx="87" cy="88"/>
              </a:xfrm>
              <a:custGeom>
                <a:avLst/>
                <a:gdLst>
                  <a:gd name="T0" fmla="*/ 157 w 262"/>
                  <a:gd name="T1" fmla="*/ 2 h 263"/>
                  <a:gd name="T2" fmla="*/ 203 w 262"/>
                  <a:gd name="T3" fmla="*/ 22 h 263"/>
                  <a:gd name="T4" fmla="*/ 240 w 262"/>
                  <a:gd name="T5" fmla="*/ 57 h 263"/>
                  <a:gd name="T6" fmla="*/ 259 w 262"/>
                  <a:gd name="T7" fmla="*/ 105 h 263"/>
                  <a:gd name="T8" fmla="*/ 259 w 262"/>
                  <a:gd name="T9" fmla="*/ 157 h 263"/>
                  <a:gd name="T10" fmla="*/ 240 w 262"/>
                  <a:gd name="T11" fmla="*/ 204 h 263"/>
                  <a:gd name="T12" fmla="*/ 203 w 262"/>
                  <a:gd name="T13" fmla="*/ 239 h 263"/>
                  <a:gd name="T14" fmla="*/ 157 w 262"/>
                  <a:gd name="T15" fmla="*/ 260 h 263"/>
                  <a:gd name="T16" fmla="*/ 105 w 262"/>
                  <a:gd name="T17" fmla="*/ 260 h 263"/>
                  <a:gd name="T18" fmla="*/ 58 w 262"/>
                  <a:gd name="T19" fmla="*/ 239 h 263"/>
                  <a:gd name="T20" fmla="*/ 22 w 262"/>
                  <a:gd name="T21" fmla="*/ 204 h 263"/>
                  <a:gd name="T22" fmla="*/ 3 w 262"/>
                  <a:gd name="T23" fmla="*/ 157 h 263"/>
                  <a:gd name="T24" fmla="*/ 3 w 262"/>
                  <a:gd name="T25" fmla="*/ 105 h 263"/>
                  <a:gd name="T26" fmla="*/ 22 w 262"/>
                  <a:gd name="T27" fmla="*/ 57 h 263"/>
                  <a:gd name="T28" fmla="*/ 58 w 262"/>
                  <a:gd name="T29" fmla="*/ 22 h 263"/>
                  <a:gd name="T30" fmla="*/ 105 w 262"/>
                  <a:gd name="T31" fmla="*/ 2 h 263"/>
                  <a:gd name="T32" fmla="*/ 131 w 262"/>
                  <a:gd name="T33" fmla="*/ 0 h 263"/>
                  <a:gd name="T34" fmla="*/ 110 w 262"/>
                  <a:gd name="T35" fmla="*/ 32 h 263"/>
                  <a:gd name="T36" fmla="*/ 74 w 262"/>
                  <a:gd name="T37" fmla="*/ 46 h 263"/>
                  <a:gd name="T38" fmla="*/ 45 w 262"/>
                  <a:gd name="T39" fmla="*/ 74 h 263"/>
                  <a:gd name="T40" fmla="*/ 31 w 262"/>
                  <a:gd name="T41" fmla="*/ 110 h 263"/>
                  <a:gd name="T42" fmla="*/ 31 w 262"/>
                  <a:gd name="T43" fmla="*/ 151 h 263"/>
                  <a:gd name="T44" fmla="*/ 45 w 262"/>
                  <a:gd name="T45" fmla="*/ 188 h 263"/>
                  <a:gd name="T46" fmla="*/ 74 w 262"/>
                  <a:gd name="T47" fmla="*/ 215 h 263"/>
                  <a:gd name="T48" fmla="*/ 110 w 262"/>
                  <a:gd name="T49" fmla="*/ 229 h 263"/>
                  <a:gd name="T50" fmla="*/ 152 w 262"/>
                  <a:gd name="T51" fmla="*/ 229 h 263"/>
                  <a:gd name="T52" fmla="*/ 188 w 262"/>
                  <a:gd name="T53" fmla="*/ 215 h 263"/>
                  <a:gd name="T54" fmla="*/ 215 w 262"/>
                  <a:gd name="T55" fmla="*/ 188 h 263"/>
                  <a:gd name="T56" fmla="*/ 229 w 262"/>
                  <a:gd name="T57" fmla="*/ 151 h 263"/>
                  <a:gd name="T58" fmla="*/ 229 w 262"/>
                  <a:gd name="T59" fmla="*/ 110 h 263"/>
                  <a:gd name="T60" fmla="*/ 215 w 262"/>
                  <a:gd name="T61" fmla="*/ 74 h 263"/>
                  <a:gd name="T62" fmla="*/ 188 w 262"/>
                  <a:gd name="T63" fmla="*/ 46 h 263"/>
                  <a:gd name="T64" fmla="*/ 152 w 262"/>
                  <a:gd name="T65" fmla="*/ 32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3"/>
                  <a:gd name="T101" fmla="*/ 262 w 262"/>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3">
                    <a:moveTo>
                      <a:pt x="131" y="0"/>
                    </a:moveTo>
                    <a:lnTo>
                      <a:pt x="157" y="2"/>
                    </a:lnTo>
                    <a:lnTo>
                      <a:pt x="181" y="10"/>
                    </a:lnTo>
                    <a:lnTo>
                      <a:pt x="203" y="22"/>
                    </a:lnTo>
                    <a:lnTo>
                      <a:pt x="223" y="37"/>
                    </a:lnTo>
                    <a:lnTo>
                      <a:pt x="240" y="57"/>
                    </a:lnTo>
                    <a:lnTo>
                      <a:pt x="251" y="80"/>
                    </a:lnTo>
                    <a:lnTo>
                      <a:pt x="259" y="105"/>
                    </a:lnTo>
                    <a:lnTo>
                      <a:pt x="262" y="131"/>
                    </a:lnTo>
                    <a:lnTo>
                      <a:pt x="259" y="157"/>
                    </a:lnTo>
                    <a:lnTo>
                      <a:pt x="251" y="182"/>
                    </a:lnTo>
                    <a:lnTo>
                      <a:pt x="240" y="204"/>
                    </a:lnTo>
                    <a:lnTo>
                      <a:pt x="223" y="224"/>
                    </a:lnTo>
                    <a:lnTo>
                      <a:pt x="203" y="239"/>
                    </a:lnTo>
                    <a:lnTo>
                      <a:pt x="181" y="252"/>
                    </a:lnTo>
                    <a:lnTo>
                      <a:pt x="157" y="260"/>
                    </a:lnTo>
                    <a:lnTo>
                      <a:pt x="131" y="263"/>
                    </a:lnTo>
                    <a:lnTo>
                      <a:pt x="105" y="260"/>
                    </a:lnTo>
                    <a:lnTo>
                      <a:pt x="80" y="252"/>
                    </a:lnTo>
                    <a:lnTo>
                      <a:pt x="58" y="239"/>
                    </a:lnTo>
                    <a:lnTo>
                      <a:pt x="39" y="224"/>
                    </a:lnTo>
                    <a:lnTo>
                      <a:pt x="22" y="204"/>
                    </a:lnTo>
                    <a:lnTo>
                      <a:pt x="10" y="182"/>
                    </a:lnTo>
                    <a:lnTo>
                      <a:pt x="3" y="157"/>
                    </a:lnTo>
                    <a:lnTo>
                      <a:pt x="0" y="131"/>
                    </a:lnTo>
                    <a:lnTo>
                      <a:pt x="3" y="105"/>
                    </a:lnTo>
                    <a:lnTo>
                      <a:pt x="10" y="80"/>
                    </a:lnTo>
                    <a:lnTo>
                      <a:pt x="22" y="57"/>
                    </a:lnTo>
                    <a:lnTo>
                      <a:pt x="39" y="37"/>
                    </a:lnTo>
                    <a:lnTo>
                      <a:pt x="58" y="22"/>
                    </a:lnTo>
                    <a:lnTo>
                      <a:pt x="80" y="10"/>
                    </a:lnTo>
                    <a:lnTo>
                      <a:pt x="105" y="2"/>
                    </a:lnTo>
                    <a:lnTo>
                      <a:pt x="131" y="0"/>
                    </a:lnTo>
                    <a:close/>
                    <a:moveTo>
                      <a:pt x="131" y="30"/>
                    </a:moveTo>
                    <a:lnTo>
                      <a:pt x="110" y="32"/>
                    </a:lnTo>
                    <a:lnTo>
                      <a:pt x="91" y="37"/>
                    </a:lnTo>
                    <a:lnTo>
                      <a:pt x="74" y="46"/>
                    </a:lnTo>
                    <a:lnTo>
                      <a:pt x="58" y="58"/>
                    </a:lnTo>
                    <a:lnTo>
                      <a:pt x="45" y="74"/>
                    </a:lnTo>
                    <a:lnTo>
                      <a:pt x="36" y="90"/>
                    </a:lnTo>
                    <a:lnTo>
                      <a:pt x="31" y="110"/>
                    </a:lnTo>
                    <a:lnTo>
                      <a:pt x="28" y="131"/>
                    </a:lnTo>
                    <a:lnTo>
                      <a:pt x="31" y="151"/>
                    </a:lnTo>
                    <a:lnTo>
                      <a:pt x="36" y="170"/>
                    </a:lnTo>
                    <a:lnTo>
                      <a:pt x="45" y="188"/>
                    </a:lnTo>
                    <a:lnTo>
                      <a:pt x="58" y="202"/>
                    </a:lnTo>
                    <a:lnTo>
                      <a:pt x="74" y="215"/>
                    </a:lnTo>
                    <a:lnTo>
                      <a:pt x="91" y="224"/>
                    </a:lnTo>
                    <a:lnTo>
                      <a:pt x="110" y="229"/>
                    </a:lnTo>
                    <a:lnTo>
                      <a:pt x="131" y="232"/>
                    </a:lnTo>
                    <a:lnTo>
                      <a:pt x="152" y="229"/>
                    </a:lnTo>
                    <a:lnTo>
                      <a:pt x="171" y="224"/>
                    </a:lnTo>
                    <a:lnTo>
                      <a:pt x="188" y="215"/>
                    </a:lnTo>
                    <a:lnTo>
                      <a:pt x="203" y="202"/>
                    </a:lnTo>
                    <a:lnTo>
                      <a:pt x="215" y="188"/>
                    </a:lnTo>
                    <a:lnTo>
                      <a:pt x="224" y="170"/>
                    </a:lnTo>
                    <a:lnTo>
                      <a:pt x="229" y="151"/>
                    </a:lnTo>
                    <a:lnTo>
                      <a:pt x="232" y="131"/>
                    </a:lnTo>
                    <a:lnTo>
                      <a:pt x="229" y="110"/>
                    </a:lnTo>
                    <a:lnTo>
                      <a:pt x="224" y="90"/>
                    </a:lnTo>
                    <a:lnTo>
                      <a:pt x="215" y="74"/>
                    </a:lnTo>
                    <a:lnTo>
                      <a:pt x="203" y="58"/>
                    </a:lnTo>
                    <a:lnTo>
                      <a:pt x="188" y="46"/>
                    </a:lnTo>
                    <a:lnTo>
                      <a:pt x="171" y="37"/>
                    </a:lnTo>
                    <a:lnTo>
                      <a:pt x="152" y="32"/>
                    </a:lnTo>
                    <a:lnTo>
                      <a:pt x="131" y="30"/>
                    </a:lnTo>
                    <a:close/>
                  </a:path>
                </a:pathLst>
              </a:custGeom>
              <a:solidFill>
                <a:srgbClr val="FFB73D"/>
              </a:solidFill>
              <a:ln w="9525">
                <a:noFill/>
                <a:round/>
                <a:headEnd/>
                <a:tailEnd/>
              </a:ln>
            </p:spPr>
            <p:txBody>
              <a:bodyPr/>
              <a:lstStyle/>
              <a:p>
                <a:endParaRPr lang="en-US"/>
              </a:p>
            </p:txBody>
          </p:sp>
          <p:sp>
            <p:nvSpPr>
              <p:cNvPr id="437" name="Freeform 340"/>
              <p:cNvSpPr>
                <a:spLocks/>
              </p:cNvSpPr>
              <p:nvPr/>
            </p:nvSpPr>
            <p:spPr bwMode="auto">
              <a:xfrm>
                <a:off x="3861" y="3214"/>
                <a:ext cx="9" cy="10"/>
              </a:xfrm>
              <a:custGeom>
                <a:avLst/>
                <a:gdLst>
                  <a:gd name="T0" fmla="*/ 14 w 28"/>
                  <a:gd name="T1" fmla="*/ 30 h 30"/>
                  <a:gd name="T2" fmla="*/ 8 w 28"/>
                  <a:gd name="T3" fmla="*/ 29 h 30"/>
                  <a:gd name="T4" fmla="*/ 4 w 28"/>
                  <a:gd name="T5" fmla="*/ 26 h 30"/>
                  <a:gd name="T6" fmla="*/ 1 w 28"/>
                  <a:gd name="T7" fmla="*/ 21 h 30"/>
                  <a:gd name="T8" fmla="*/ 0 w 28"/>
                  <a:gd name="T9" fmla="*/ 16 h 30"/>
                  <a:gd name="T10" fmla="*/ 1 w 28"/>
                  <a:gd name="T11" fmla="*/ 9 h 30"/>
                  <a:gd name="T12" fmla="*/ 4 w 28"/>
                  <a:gd name="T13" fmla="*/ 4 h 30"/>
                  <a:gd name="T14" fmla="*/ 8 w 28"/>
                  <a:gd name="T15" fmla="*/ 1 h 30"/>
                  <a:gd name="T16" fmla="*/ 14 w 28"/>
                  <a:gd name="T17" fmla="*/ 0 h 30"/>
                  <a:gd name="T18" fmla="*/ 19 w 28"/>
                  <a:gd name="T19" fmla="*/ 1 h 30"/>
                  <a:gd name="T20" fmla="*/ 24 w 28"/>
                  <a:gd name="T21" fmla="*/ 4 h 30"/>
                  <a:gd name="T22" fmla="*/ 27 w 28"/>
                  <a:gd name="T23" fmla="*/ 9 h 30"/>
                  <a:gd name="T24" fmla="*/ 28 w 28"/>
                  <a:gd name="T25" fmla="*/ 16 h 30"/>
                  <a:gd name="T26" fmla="*/ 27 w 28"/>
                  <a:gd name="T27" fmla="*/ 21 h 30"/>
                  <a:gd name="T28" fmla="*/ 24 w 28"/>
                  <a:gd name="T29" fmla="*/ 26 h 30"/>
                  <a:gd name="T30" fmla="*/ 19 w 28"/>
                  <a:gd name="T31" fmla="*/ 29 h 30"/>
                  <a:gd name="T32" fmla="*/ 14 w 2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14" y="30"/>
                    </a:moveTo>
                    <a:lnTo>
                      <a:pt x="8" y="29"/>
                    </a:lnTo>
                    <a:lnTo>
                      <a:pt x="4" y="26"/>
                    </a:lnTo>
                    <a:lnTo>
                      <a:pt x="1" y="21"/>
                    </a:lnTo>
                    <a:lnTo>
                      <a:pt x="0" y="16"/>
                    </a:lnTo>
                    <a:lnTo>
                      <a:pt x="1" y="9"/>
                    </a:lnTo>
                    <a:lnTo>
                      <a:pt x="4" y="4"/>
                    </a:lnTo>
                    <a:lnTo>
                      <a:pt x="8" y="1"/>
                    </a:lnTo>
                    <a:lnTo>
                      <a:pt x="14" y="0"/>
                    </a:lnTo>
                    <a:lnTo>
                      <a:pt x="19" y="1"/>
                    </a:lnTo>
                    <a:lnTo>
                      <a:pt x="24" y="4"/>
                    </a:lnTo>
                    <a:lnTo>
                      <a:pt x="27" y="9"/>
                    </a:lnTo>
                    <a:lnTo>
                      <a:pt x="28" y="16"/>
                    </a:lnTo>
                    <a:lnTo>
                      <a:pt x="27" y="21"/>
                    </a:lnTo>
                    <a:lnTo>
                      <a:pt x="24" y="26"/>
                    </a:lnTo>
                    <a:lnTo>
                      <a:pt x="19" y="29"/>
                    </a:lnTo>
                    <a:lnTo>
                      <a:pt x="14" y="30"/>
                    </a:lnTo>
                    <a:close/>
                  </a:path>
                </a:pathLst>
              </a:custGeom>
              <a:solidFill>
                <a:srgbClr val="FFB73D"/>
              </a:solidFill>
              <a:ln w="9525">
                <a:noFill/>
                <a:round/>
                <a:headEnd/>
                <a:tailEnd/>
              </a:ln>
            </p:spPr>
            <p:txBody>
              <a:bodyPr/>
              <a:lstStyle/>
              <a:p>
                <a:endParaRPr lang="en-US"/>
              </a:p>
            </p:txBody>
          </p:sp>
          <p:sp>
            <p:nvSpPr>
              <p:cNvPr id="438" name="Freeform 341"/>
              <p:cNvSpPr>
                <a:spLocks/>
              </p:cNvSpPr>
              <p:nvPr/>
            </p:nvSpPr>
            <p:spPr bwMode="auto">
              <a:xfrm>
                <a:off x="3824" y="3180"/>
                <a:ext cx="32" cy="37"/>
              </a:xfrm>
              <a:custGeom>
                <a:avLst/>
                <a:gdLst>
                  <a:gd name="T0" fmla="*/ 95 w 96"/>
                  <a:gd name="T1" fmla="*/ 3 h 111"/>
                  <a:gd name="T2" fmla="*/ 96 w 96"/>
                  <a:gd name="T3" fmla="*/ 8 h 111"/>
                  <a:gd name="T4" fmla="*/ 92 w 96"/>
                  <a:gd name="T5" fmla="*/ 12 h 111"/>
                  <a:gd name="T6" fmla="*/ 84 w 96"/>
                  <a:gd name="T7" fmla="*/ 16 h 111"/>
                  <a:gd name="T8" fmla="*/ 75 w 96"/>
                  <a:gd name="T9" fmla="*/ 20 h 111"/>
                  <a:gd name="T10" fmla="*/ 63 w 96"/>
                  <a:gd name="T11" fmla="*/ 24 h 111"/>
                  <a:gd name="T12" fmla="*/ 53 w 96"/>
                  <a:gd name="T13" fmla="*/ 29 h 111"/>
                  <a:gd name="T14" fmla="*/ 43 w 96"/>
                  <a:gd name="T15" fmla="*/ 35 h 111"/>
                  <a:gd name="T16" fmla="*/ 35 w 96"/>
                  <a:gd name="T17" fmla="*/ 45 h 111"/>
                  <a:gd name="T18" fmla="*/ 22 w 96"/>
                  <a:gd name="T19" fmla="*/ 68 h 111"/>
                  <a:gd name="T20" fmla="*/ 14 w 96"/>
                  <a:gd name="T21" fmla="*/ 91 h 111"/>
                  <a:gd name="T22" fmla="*/ 8 w 96"/>
                  <a:gd name="T23" fmla="*/ 109 h 111"/>
                  <a:gd name="T24" fmla="*/ 4 w 96"/>
                  <a:gd name="T25" fmla="*/ 111 h 111"/>
                  <a:gd name="T26" fmla="*/ 0 w 96"/>
                  <a:gd name="T27" fmla="*/ 99 h 111"/>
                  <a:gd name="T28" fmla="*/ 1 w 96"/>
                  <a:gd name="T29" fmla="*/ 85 h 111"/>
                  <a:gd name="T30" fmla="*/ 6 w 96"/>
                  <a:gd name="T31" fmla="*/ 68 h 111"/>
                  <a:gd name="T32" fmla="*/ 12 w 96"/>
                  <a:gd name="T33" fmla="*/ 51 h 111"/>
                  <a:gd name="T34" fmla="*/ 17 w 96"/>
                  <a:gd name="T35" fmla="*/ 43 h 111"/>
                  <a:gd name="T36" fmla="*/ 26 w 96"/>
                  <a:gd name="T37" fmla="*/ 33 h 111"/>
                  <a:gd name="T38" fmla="*/ 37 w 96"/>
                  <a:gd name="T39" fmla="*/ 24 h 111"/>
                  <a:gd name="T40" fmla="*/ 52 w 96"/>
                  <a:gd name="T41" fmla="*/ 15 h 111"/>
                  <a:gd name="T42" fmla="*/ 65 w 96"/>
                  <a:gd name="T43" fmla="*/ 7 h 111"/>
                  <a:gd name="T44" fmla="*/ 78 w 96"/>
                  <a:gd name="T45" fmla="*/ 2 h 111"/>
                  <a:gd name="T46" fmla="*/ 88 w 96"/>
                  <a:gd name="T47" fmla="*/ 0 h 111"/>
                  <a:gd name="T48" fmla="*/ 95 w 96"/>
                  <a:gd name="T49" fmla="*/ 3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1"/>
                  <a:gd name="T77" fmla="*/ 96 w 96"/>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1">
                    <a:moveTo>
                      <a:pt x="95" y="3"/>
                    </a:moveTo>
                    <a:lnTo>
                      <a:pt x="96" y="8"/>
                    </a:lnTo>
                    <a:lnTo>
                      <a:pt x="92" y="12"/>
                    </a:lnTo>
                    <a:lnTo>
                      <a:pt x="84" y="16"/>
                    </a:lnTo>
                    <a:lnTo>
                      <a:pt x="75" y="20"/>
                    </a:lnTo>
                    <a:lnTo>
                      <a:pt x="63" y="24"/>
                    </a:lnTo>
                    <a:lnTo>
                      <a:pt x="53" y="29"/>
                    </a:lnTo>
                    <a:lnTo>
                      <a:pt x="43" y="35"/>
                    </a:lnTo>
                    <a:lnTo>
                      <a:pt x="35" y="45"/>
                    </a:lnTo>
                    <a:lnTo>
                      <a:pt x="22" y="68"/>
                    </a:lnTo>
                    <a:lnTo>
                      <a:pt x="14" y="91"/>
                    </a:lnTo>
                    <a:lnTo>
                      <a:pt x="8" y="109"/>
                    </a:lnTo>
                    <a:lnTo>
                      <a:pt x="4" y="111"/>
                    </a:lnTo>
                    <a:lnTo>
                      <a:pt x="0" y="99"/>
                    </a:lnTo>
                    <a:lnTo>
                      <a:pt x="1" y="85"/>
                    </a:lnTo>
                    <a:lnTo>
                      <a:pt x="6" y="68"/>
                    </a:lnTo>
                    <a:lnTo>
                      <a:pt x="12" y="51"/>
                    </a:lnTo>
                    <a:lnTo>
                      <a:pt x="17" y="43"/>
                    </a:lnTo>
                    <a:lnTo>
                      <a:pt x="26" y="33"/>
                    </a:lnTo>
                    <a:lnTo>
                      <a:pt x="37" y="24"/>
                    </a:lnTo>
                    <a:lnTo>
                      <a:pt x="52" y="15"/>
                    </a:lnTo>
                    <a:lnTo>
                      <a:pt x="65" y="7"/>
                    </a:lnTo>
                    <a:lnTo>
                      <a:pt x="78" y="2"/>
                    </a:lnTo>
                    <a:lnTo>
                      <a:pt x="88" y="0"/>
                    </a:lnTo>
                    <a:lnTo>
                      <a:pt x="95" y="3"/>
                    </a:lnTo>
                    <a:close/>
                  </a:path>
                </a:pathLst>
              </a:custGeom>
              <a:solidFill>
                <a:srgbClr val="FFFF00"/>
              </a:solidFill>
              <a:ln w="9525">
                <a:noFill/>
                <a:round/>
                <a:headEnd/>
                <a:tailEnd/>
              </a:ln>
            </p:spPr>
            <p:txBody>
              <a:bodyPr/>
              <a:lstStyle/>
              <a:p>
                <a:endParaRPr lang="en-US"/>
              </a:p>
            </p:txBody>
          </p:sp>
          <p:sp>
            <p:nvSpPr>
              <p:cNvPr id="439" name="Freeform 342"/>
              <p:cNvSpPr>
                <a:spLocks/>
              </p:cNvSpPr>
              <p:nvPr/>
            </p:nvSpPr>
            <p:spPr bwMode="auto">
              <a:xfrm>
                <a:off x="3876" y="3236"/>
                <a:ext cx="24" cy="22"/>
              </a:xfrm>
              <a:custGeom>
                <a:avLst/>
                <a:gdLst>
                  <a:gd name="T0" fmla="*/ 2 w 73"/>
                  <a:gd name="T1" fmla="*/ 62 h 66"/>
                  <a:gd name="T2" fmla="*/ 7 w 73"/>
                  <a:gd name="T3" fmla="*/ 66 h 66"/>
                  <a:gd name="T4" fmla="*/ 15 w 73"/>
                  <a:gd name="T5" fmla="*/ 65 h 66"/>
                  <a:gd name="T6" fmla="*/ 22 w 73"/>
                  <a:gd name="T7" fmla="*/ 62 h 66"/>
                  <a:gd name="T8" fmla="*/ 33 w 73"/>
                  <a:gd name="T9" fmla="*/ 57 h 66"/>
                  <a:gd name="T10" fmla="*/ 42 w 73"/>
                  <a:gd name="T11" fmla="*/ 49 h 66"/>
                  <a:gd name="T12" fmla="*/ 50 w 73"/>
                  <a:gd name="T13" fmla="*/ 42 h 66"/>
                  <a:gd name="T14" fmla="*/ 57 w 73"/>
                  <a:gd name="T15" fmla="*/ 34 h 66"/>
                  <a:gd name="T16" fmla="*/ 63 w 73"/>
                  <a:gd name="T17" fmla="*/ 26 h 66"/>
                  <a:gd name="T18" fmla="*/ 69 w 73"/>
                  <a:gd name="T19" fmla="*/ 13 h 66"/>
                  <a:gd name="T20" fmla="*/ 73 w 73"/>
                  <a:gd name="T21" fmla="*/ 4 h 66"/>
                  <a:gd name="T22" fmla="*/ 72 w 73"/>
                  <a:gd name="T23" fmla="*/ 0 h 66"/>
                  <a:gd name="T24" fmla="*/ 64 w 73"/>
                  <a:gd name="T25" fmla="*/ 3 h 66"/>
                  <a:gd name="T26" fmla="*/ 59 w 73"/>
                  <a:gd name="T27" fmla="*/ 7 h 66"/>
                  <a:gd name="T28" fmla="*/ 55 w 73"/>
                  <a:gd name="T29" fmla="*/ 12 h 66"/>
                  <a:gd name="T30" fmla="*/ 50 w 73"/>
                  <a:gd name="T31" fmla="*/ 17 h 66"/>
                  <a:gd name="T32" fmla="*/ 44 w 73"/>
                  <a:gd name="T33" fmla="*/ 23 h 66"/>
                  <a:gd name="T34" fmla="*/ 41 w 73"/>
                  <a:gd name="T35" fmla="*/ 29 h 66"/>
                  <a:gd name="T36" fmla="*/ 35 w 73"/>
                  <a:gd name="T37" fmla="*/ 35 h 66"/>
                  <a:gd name="T38" fmla="*/ 30 w 73"/>
                  <a:gd name="T39" fmla="*/ 40 h 66"/>
                  <a:gd name="T40" fmla="*/ 25 w 73"/>
                  <a:gd name="T41" fmla="*/ 46 h 66"/>
                  <a:gd name="T42" fmla="*/ 15 w 73"/>
                  <a:gd name="T43" fmla="*/ 51 h 66"/>
                  <a:gd name="T44" fmla="*/ 6 w 73"/>
                  <a:gd name="T45" fmla="*/ 53 h 66"/>
                  <a:gd name="T46" fmla="*/ 0 w 73"/>
                  <a:gd name="T47" fmla="*/ 56 h 66"/>
                  <a:gd name="T48" fmla="*/ 2 w 73"/>
                  <a:gd name="T49" fmla="*/ 62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66"/>
                  <a:gd name="T77" fmla="*/ 73 w 73"/>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66">
                    <a:moveTo>
                      <a:pt x="2" y="62"/>
                    </a:moveTo>
                    <a:lnTo>
                      <a:pt x="7" y="66"/>
                    </a:lnTo>
                    <a:lnTo>
                      <a:pt x="15" y="65"/>
                    </a:lnTo>
                    <a:lnTo>
                      <a:pt x="22" y="62"/>
                    </a:lnTo>
                    <a:lnTo>
                      <a:pt x="33" y="57"/>
                    </a:lnTo>
                    <a:lnTo>
                      <a:pt x="42" y="49"/>
                    </a:lnTo>
                    <a:lnTo>
                      <a:pt x="50" y="42"/>
                    </a:lnTo>
                    <a:lnTo>
                      <a:pt x="57" y="34"/>
                    </a:lnTo>
                    <a:lnTo>
                      <a:pt x="63" y="26"/>
                    </a:lnTo>
                    <a:lnTo>
                      <a:pt x="69" y="13"/>
                    </a:lnTo>
                    <a:lnTo>
                      <a:pt x="73" y="4"/>
                    </a:lnTo>
                    <a:lnTo>
                      <a:pt x="72" y="0"/>
                    </a:lnTo>
                    <a:lnTo>
                      <a:pt x="64" y="3"/>
                    </a:lnTo>
                    <a:lnTo>
                      <a:pt x="59" y="7"/>
                    </a:lnTo>
                    <a:lnTo>
                      <a:pt x="55" y="12"/>
                    </a:lnTo>
                    <a:lnTo>
                      <a:pt x="50" y="17"/>
                    </a:lnTo>
                    <a:lnTo>
                      <a:pt x="44" y="23"/>
                    </a:lnTo>
                    <a:lnTo>
                      <a:pt x="41" y="29"/>
                    </a:lnTo>
                    <a:lnTo>
                      <a:pt x="35" y="35"/>
                    </a:lnTo>
                    <a:lnTo>
                      <a:pt x="30" y="40"/>
                    </a:lnTo>
                    <a:lnTo>
                      <a:pt x="25" y="46"/>
                    </a:lnTo>
                    <a:lnTo>
                      <a:pt x="15" y="51"/>
                    </a:lnTo>
                    <a:lnTo>
                      <a:pt x="6" y="53"/>
                    </a:lnTo>
                    <a:lnTo>
                      <a:pt x="0" y="56"/>
                    </a:lnTo>
                    <a:lnTo>
                      <a:pt x="2" y="62"/>
                    </a:lnTo>
                    <a:close/>
                  </a:path>
                </a:pathLst>
              </a:custGeom>
              <a:solidFill>
                <a:srgbClr val="FF7F00"/>
              </a:solidFill>
              <a:ln w="9525">
                <a:noFill/>
                <a:round/>
                <a:headEnd/>
                <a:tailEnd/>
              </a:ln>
            </p:spPr>
            <p:txBody>
              <a:bodyPr/>
              <a:lstStyle/>
              <a:p>
                <a:endParaRPr lang="en-US"/>
              </a:p>
            </p:txBody>
          </p:sp>
          <p:sp>
            <p:nvSpPr>
              <p:cNvPr id="440" name="Freeform 343"/>
              <p:cNvSpPr>
                <a:spLocks noEditPoints="1"/>
              </p:cNvSpPr>
              <p:nvPr/>
            </p:nvSpPr>
            <p:spPr bwMode="auto">
              <a:xfrm>
                <a:off x="3662" y="3475"/>
                <a:ext cx="85" cy="87"/>
              </a:xfrm>
              <a:custGeom>
                <a:avLst/>
                <a:gdLst>
                  <a:gd name="T0" fmla="*/ 152 w 254"/>
                  <a:gd name="T1" fmla="*/ 2 h 259"/>
                  <a:gd name="T2" fmla="*/ 197 w 254"/>
                  <a:gd name="T3" fmla="*/ 22 h 259"/>
                  <a:gd name="T4" fmla="*/ 232 w 254"/>
                  <a:gd name="T5" fmla="*/ 57 h 259"/>
                  <a:gd name="T6" fmla="*/ 251 w 254"/>
                  <a:gd name="T7" fmla="*/ 103 h 259"/>
                  <a:gd name="T8" fmla="*/ 251 w 254"/>
                  <a:gd name="T9" fmla="*/ 155 h 259"/>
                  <a:gd name="T10" fmla="*/ 232 w 254"/>
                  <a:gd name="T11" fmla="*/ 200 h 259"/>
                  <a:gd name="T12" fmla="*/ 197 w 254"/>
                  <a:gd name="T13" fmla="*/ 237 h 259"/>
                  <a:gd name="T14" fmla="*/ 152 w 254"/>
                  <a:gd name="T15" fmla="*/ 256 h 259"/>
                  <a:gd name="T16" fmla="*/ 101 w 254"/>
                  <a:gd name="T17" fmla="*/ 256 h 259"/>
                  <a:gd name="T18" fmla="*/ 56 w 254"/>
                  <a:gd name="T19" fmla="*/ 237 h 259"/>
                  <a:gd name="T20" fmla="*/ 22 w 254"/>
                  <a:gd name="T21" fmla="*/ 200 h 259"/>
                  <a:gd name="T22" fmla="*/ 3 w 254"/>
                  <a:gd name="T23" fmla="*/ 155 h 259"/>
                  <a:gd name="T24" fmla="*/ 3 w 254"/>
                  <a:gd name="T25" fmla="*/ 103 h 259"/>
                  <a:gd name="T26" fmla="*/ 22 w 254"/>
                  <a:gd name="T27" fmla="*/ 57 h 259"/>
                  <a:gd name="T28" fmla="*/ 56 w 254"/>
                  <a:gd name="T29" fmla="*/ 22 h 259"/>
                  <a:gd name="T30" fmla="*/ 101 w 254"/>
                  <a:gd name="T31" fmla="*/ 2 h 259"/>
                  <a:gd name="T32" fmla="*/ 126 w 254"/>
                  <a:gd name="T33" fmla="*/ 0 h 259"/>
                  <a:gd name="T34" fmla="*/ 102 w 254"/>
                  <a:gd name="T35" fmla="*/ 14 h 259"/>
                  <a:gd name="T36" fmla="*/ 61 w 254"/>
                  <a:gd name="T37" fmla="*/ 32 h 259"/>
                  <a:gd name="T38" fmla="*/ 30 w 254"/>
                  <a:gd name="T39" fmla="*/ 64 h 259"/>
                  <a:gd name="T40" fmla="*/ 13 w 254"/>
                  <a:gd name="T41" fmla="*/ 106 h 259"/>
                  <a:gd name="T42" fmla="*/ 13 w 254"/>
                  <a:gd name="T43" fmla="*/ 152 h 259"/>
                  <a:gd name="T44" fmla="*/ 30 w 254"/>
                  <a:gd name="T45" fmla="*/ 194 h 259"/>
                  <a:gd name="T46" fmla="*/ 61 w 254"/>
                  <a:gd name="T47" fmla="*/ 225 h 259"/>
                  <a:gd name="T48" fmla="*/ 102 w 254"/>
                  <a:gd name="T49" fmla="*/ 242 h 259"/>
                  <a:gd name="T50" fmla="*/ 149 w 254"/>
                  <a:gd name="T51" fmla="*/ 242 h 259"/>
                  <a:gd name="T52" fmla="*/ 190 w 254"/>
                  <a:gd name="T53" fmla="*/ 225 h 259"/>
                  <a:gd name="T54" fmla="*/ 222 w 254"/>
                  <a:gd name="T55" fmla="*/ 194 h 259"/>
                  <a:gd name="T56" fmla="*/ 240 w 254"/>
                  <a:gd name="T57" fmla="*/ 152 h 259"/>
                  <a:gd name="T58" fmla="*/ 240 w 254"/>
                  <a:gd name="T59" fmla="*/ 106 h 259"/>
                  <a:gd name="T60" fmla="*/ 222 w 254"/>
                  <a:gd name="T61" fmla="*/ 64 h 259"/>
                  <a:gd name="T62" fmla="*/ 190 w 254"/>
                  <a:gd name="T63" fmla="*/ 32 h 259"/>
                  <a:gd name="T64" fmla="*/ 149 w 254"/>
                  <a:gd name="T65" fmla="*/ 14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59"/>
                  <a:gd name="T101" fmla="*/ 254 w 254"/>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59">
                    <a:moveTo>
                      <a:pt x="126" y="0"/>
                    </a:moveTo>
                    <a:lnTo>
                      <a:pt x="152" y="2"/>
                    </a:lnTo>
                    <a:lnTo>
                      <a:pt x="176" y="10"/>
                    </a:lnTo>
                    <a:lnTo>
                      <a:pt x="197" y="22"/>
                    </a:lnTo>
                    <a:lnTo>
                      <a:pt x="216" y="37"/>
                    </a:lnTo>
                    <a:lnTo>
                      <a:pt x="232" y="57"/>
                    </a:lnTo>
                    <a:lnTo>
                      <a:pt x="244" y="79"/>
                    </a:lnTo>
                    <a:lnTo>
                      <a:pt x="251" y="103"/>
                    </a:lnTo>
                    <a:lnTo>
                      <a:pt x="254" y="129"/>
                    </a:lnTo>
                    <a:lnTo>
                      <a:pt x="251" y="155"/>
                    </a:lnTo>
                    <a:lnTo>
                      <a:pt x="244" y="178"/>
                    </a:lnTo>
                    <a:lnTo>
                      <a:pt x="232" y="200"/>
                    </a:lnTo>
                    <a:lnTo>
                      <a:pt x="216" y="220"/>
                    </a:lnTo>
                    <a:lnTo>
                      <a:pt x="197" y="237"/>
                    </a:lnTo>
                    <a:lnTo>
                      <a:pt x="176" y="248"/>
                    </a:lnTo>
                    <a:lnTo>
                      <a:pt x="152" y="256"/>
                    </a:lnTo>
                    <a:lnTo>
                      <a:pt x="126" y="259"/>
                    </a:lnTo>
                    <a:lnTo>
                      <a:pt x="101" y="256"/>
                    </a:lnTo>
                    <a:lnTo>
                      <a:pt x="76" y="248"/>
                    </a:lnTo>
                    <a:lnTo>
                      <a:pt x="56" y="237"/>
                    </a:lnTo>
                    <a:lnTo>
                      <a:pt x="37" y="220"/>
                    </a:lnTo>
                    <a:lnTo>
                      <a:pt x="22" y="200"/>
                    </a:lnTo>
                    <a:lnTo>
                      <a:pt x="10" y="178"/>
                    </a:lnTo>
                    <a:lnTo>
                      <a:pt x="3" y="155"/>
                    </a:lnTo>
                    <a:lnTo>
                      <a:pt x="0" y="129"/>
                    </a:lnTo>
                    <a:lnTo>
                      <a:pt x="3" y="103"/>
                    </a:lnTo>
                    <a:lnTo>
                      <a:pt x="10" y="79"/>
                    </a:lnTo>
                    <a:lnTo>
                      <a:pt x="22" y="57"/>
                    </a:lnTo>
                    <a:lnTo>
                      <a:pt x="37" y="37"/>
                    </a:lnTo>
                    <a:lnTo>
                      <a:pt x="56" y="22"/>
                    </a:lnTo>
                    <a:lnTo>
                      <a:pt x="76" y="10"/>
                    </a:lnTo>
                    <a:lnTo>
                      <a:pt x="101" y="2"/>
                    </a:lnTo>
                    <a:lnTo>
                      <a:pt x="126" y="0"/>
                    </a:lnTo>
                    <a:close/>
                    <a:moveTo>
                      <a:pt x="126" y="11"/>
                    </a:moveTo>
                    <a:lnTo>
                      <a:pt x="102" y="14"/>
                    </a:lnTo>
                    <a:lnTo>
                      <a:pt x="80" y="20"/>
                    </a:lnTo>
                    <a:lnTo>
                      <a:pt x="61" y="32"/>
                    </a:lnTo>
                    <a:lnTo>
                      <a:pt x="44" y="46"/>
                    </a:lnTo>
                    <a:lnTo>
                      <a:pt x="30" y="64"/>
                    </a:lnTo>
                    <a:lnTo>
                      <a:pt x="19" y="84"/>
                    </a:lnTo>
                    <a:lnTo>
                      <a:pt x="13" y="106"/>
                    </a:lnTo>
                    <a:lnTo>
                      <a:pt x="10" y="129"/>
                    </a:lnTo>
                    <a:lnTo>
                      <a:pt x="13" y="152"/>
                    </a:lnTo>
                    <a:lnTo>
                      <a:pt x="19" y="174"/>
                    </a:lnTo>
                    <a:lnTo>
                      <a:pt x="30" y="194"/>
                    </a:lnTo>
                    <a:lnTo>
                      <a:pt x="44" y="211"/>
                    </a:lnTo>
                    <a:lnTo>
                      <a:pt x="61" y="225"/>
                    </a:lnTo>
                    <a:lnTo>
                      <a:pt x="80" y="235"/>
                    </a:lnTo>
                    <a:lnTo>
                      <a:pt x="102" y="242"/>
                    </a:lnTo>
                    <a:lnTo>
                      <a:pt x="126" y="244"/>
                    </a:lnTo>
                    <a:lnTo>
                      <a:pt x="149" y="242"/>
                    </a:lnTo>
                    <a:lnTo>
                      <a:pt x="171" y="235"/>
                    </a:lnTo>
                    <a:lnTo>
                      <a:pt x="190" y="225"/>
                    </a:lnTo>
                    <a:lnTo>
                      <a:pt x="207" y="211"/>
                    </a:lnTo>
                    <a:lnTo>
                      <a:pt x="222" y="194"/>
                    </a:lnTo>
                    <a:lnTo>
                      <a:pt x="233" y="174"/>
                    </a:lnTo>
                    <a:lnTo>
                      <a:pt x="240" y="152"/>
                    </a:lnTo>
                    <a:lnTo>
                      <a:pt x="242" y="129"/>
                    </a:lnTo>
                    <a:lnTo>
                      <a:pt x="240" y="106"/>
                    </a:lnTo>
                    <a:lnTo>
                      <a:pt x="233" y="84"/>
                    </a:lnTo>
                    <a:lnTo>
                      <a:pt x="222" y="64"/>
                    </a:lnTo>
                    <a:lnTo>
                      <a:pt x="207" y="46"/>
                    </a:lnTo>
                    <a:lnTo>
                      <a:pt x="190" y="32"/>
                    </a:lnTo>
                    <a:lnTo>
                      <a:pt x="171" y="20"/>
                    </a:lnTo>
                    <a:lnTo>
                      <a:pt x="149" y="14"/>
                    </a:lnTo>
                    <a:lnTo>
                      <a:pt x="126" y="11"/>
                    </a:lnTo>
                    <a:close/>
                  </a:path>
                </a:pathLst>
              </a:custGeom>
              <a:solidFill>
                <a:srgbClr val="000000"/>
              </a:solidFill>
              <a:ln w="9525">
                <a:noFill/>
                <a:round/>
                <a:headEnd/>
                <a:tailEnd/>
              </a:ln>
            </p:spPr>
            <p:txBody>
              <a:bodyPr/>
              <a:lstStyle/>
              <a:p>
                <a:endParaRPr lang="en-US"/>
              </a:p>
            </p:txBody>
          </p:sp>
        </p:grpSp>
        <p:grpSp>
          <p:nvGrpSpPr>
            <p:cNvPr id="10" name="Group 344"/>
            <p:cNvGrpSpPr>
              <a:grpSpLocks/>
            </p:cNvGrpSpPr>
            <p:nvPr/>
          </p:nvGrpSpPr>
          <p:grpSpPr bwMode="auto">
            <a:xfrm flipH="1">
              <a:off x="3484563" y="4149723"/>
              <a:ext cx="763587" cy="652462"/>
              <a:chOff x="387" y="2259"/>
              <a:chExt cx="743" cy="912"/>
            </a:xfrm>
          </p:grpSpPr>
          <p:sp>
            <p:nvSpPr>
              <p:cNvPr id="199" name="Freeform 345"/>
              <p:cNvSpPr>
                <a:spLocks/>
              </p:cNvSpPr>
              <p:nvPr/>
            </p:nvSpPr>
            <p:spPr bwMode="auto">
              <a:xfrm>
                <a:off x="735" y="2405"/>
                <a:ext cx="277" cy="325"/>
              </a:xfrm>
              <a:custGeom>
                <a:avLst/>
                <a:gdLst>
                  <a:gd name="T0" fmla="*/ 452 w 969"/>
                  <a:gd name="T1" fmla="*/ 0 h 949"/>
                  <a:gd name="T2" fmla="*/ 328 w 969"/>
                  <a:gd name="T3" fmla="*/ 233 h 949"/>
                  <a:gd name="T4" fmla="*/ 0 w 969"/>
                  <a:gd name="T5" fmla="*/ 317 h 949"/>
                  <a:gd name="T6" fmla="*/ 30 w 969"/>
                  <a:gd name="T7" fmla="*/ 633 h 949"/>
                  <a:gd name="T8" fmla="*/ 280 w 969"/>
                  <a:gd name="T9" fmla="*/ 949 h 949"/>
                  <a:gd name="T10" fmla="*/ 844 w 969"/>
                  <a:gd name="T11" fmla="*/ 883 h 949"/>
                  <a:gd name="T12" fmla="*/ 969 w 969"/>
                  <a:gd name="T13" fmla="*/ 400 h 949"/>
                  <a:gd name="T14" fmla="*/ 452 w 969"/>
                  <a:gd name="T15" fmla="*/ 0 h 949"/>
                  <a:gd name="T16" fmla="*/ 452 w 969"/>
                  <a:gd name="T17" fmla="*/ 0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9"/>
                  <a:gd name="T28" fmla="*/ 0 h 949"/>
                  <a:gd name="T29" fmla="*/ 969 w 969"/>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9" h="949">
                    <a:moveTo>
                      <a:pt x="452" y="0"/>
                    </a:moveTo>
                    <a:lnTo>
                      <a:pt x="328" y="233"/>
                    </a:lnTo>
                    <a:lnTo>
                      <a:pt x="0" y="317"/>
                    </a:lnTo>
                    <a:lnTo>
                      <a:pt x="30" y="633"/>
                    </a:lnTo>
                    <a:lnTo>
                      <a:pt x="280" y="949"/>
                    </a:lnTo>
                    <a:lnTo>
                      <a:pt x="844" y="883"/>
                    </a:lnTo>
                    <a:lnTo>
                      <a:pt x="969" y="400"/>
                    </a:lnTo>
                    <a:lnTo>
                      <a:pt x="452" y="0"/>
                    </a:lnTo>
                    <a:close/>
                  </a:path>
                </a:pathLst>
              </a:custGeom>
              <a:solidFill>
                <a:srgbClr val="FFFFFF"/>
              </a:solidFill>
              <a:ln w="9525">
                <a:noFill/>
                <a:round/>
                <a:headEnd/>
                <a:tailEnd/>
              </a:ln>
            </p:spPr>
            <p:txBody>
              <a:bodyPr/>
              <a:lstStyle/>
              <a:p>
                <a:endParaRPr lang="en-US"/>
              </a:p>
            </p:txBody>
          </p:sp>
          <p:sp>
            <p:nvSpPr>
              <p:cNvPr id="200" name="Freeform 346"/>
              <p:cNvSpPr>
                <a:spLocks/>
              </p:cNvSpPr>
              <p:nvPr/>
            </p:nvSpPr>
            <p:spPr bwMode="auto">
              <a:xfrm>
                <a:off x="653" y="2309"/>
                <a:ext cx="462" cy="561"/>
              </a:xfrm>
              <a:custGeom>
                <a:avLst/>
                <a:gdLst>
                  <a:gd name="T0" fmla="*/ 680 w 1620"/>
                  <a:gd name="T1" fmla="*/ 1245 h 1643"/>
                  <a:gd name="T2" fmla="*/ 406 w 1620"/>
                  <a:gd name="T3" fmla="*/ 1352 h 1643"/>
                  <a:gd name="T4" fmla="*/ 530 w 1620"/>
                  <a:gd name="T5" fmla="*/ 1073 h 1643"/>
                  <a:gd name="T6" fmla="*/ 486 w 1620"/>
                  <a:gd name="T7" fmla="*/ 1064 h 1643"/>
                  <a:gd name="T8" fmla="*/ 511 w 1620"/>
                  <a:gd name="T9" fmla="*/ 1013 h 1643"/>
                  <a:gd name="T10" fmla="*/ 655 w 1620"/>
                  <a:gd name="T11" fmla="*/ 949 h 1643"/>
                  <a:gd name="T12" fmla="*/ 704 w 1620"/>
                  <a:gd name="T13" fmla="*/ 1107 h 1643"/>
                  <a:gd name="T14" fmla="*/ 804 w 1620"/>
                  <a:gd name="T15" fmla="*/ 958 h 1643"/>
                  <a:gd name="T16" fmla="*/ 876 w 1620"/>
                  <a:gd name="T17" fmla="*/ 941 h 1643"/>
                  <a:gd name="T18" fmla="*/ 1073 w 1620"/>
                  <a:gd name="T19" fmla="*/ 1043 h 1643"/>
                  <a:gd name="T20" fmla="*/ 986 w 1620"/>
                  <a:gd name="T21" fmla="*/ 851 h 1643"/>
                  <a:gd name="T22" fmla="*/ 1170 w 1620"/>
                  <a:gd name="T23" fmla="*/ 688 h 1643"/>
                  <a:gd name="T24" fmla="*/ 925 w 1620"/>
                  <a:gd name="T25" fmla="*/ 709 h 1643"/>
                  <a:gd name="T26" fmla="*/ 961 w 1620"/>
                  <a:gd name="T27" fmla="*/ 594 h 1643"/>
                  <a:gd name="T28" fmla="*/ 821 w 1620"/>
                  <a:gd name="T29" fmla="*/ 659 h 1643"/>
                  <a:gd name="T30" fmla="*/ 768 w 1620"/>
                  <a:gd name="T31" fmla="*/ 376 h 1643"/>
                  <a:gd name="T32" fmla="*/ 675 w 1620"/>
                  <a:gd name="T33" fmla="*/ 667 h 1643"/>
                  <a:gd name="T34" fmla="*/ 523 w 1620"/>
                  <a:gd name="T35" fmla="*/ 555 h 1643"/>
                  <a:gd name="T36" fmla="*/ 603 w 1620"/>
                  <a:gd name="T37" fmla="*/ 719 h 1643"/>
                  <a:gd name="T38" fmla="*/ 342 w 1620"/>
                  <a:gd name="T39" fmla="*/ 722 h 1643"/>
                  <a:gd name="T40" fmla="*/ 555 w 1620"/>
                  <a:gd name="T41" fmla="*/ 829 h 1643"/>
                  <a:gd name="T42" fmla="*/ 410 w 1620"/>
                  <a:gd name="T43" fmla="*/ 872 h 1643"/>
                  <a:gd name="T44" fmla="*/ 334 w 1620"/>
                  <a:gd name="T45" fmla="*/ 1081 h 1643"/>
                  <a:gd name="T46" fmla="*/ 0 w 1620"/>
                  <a:gd name="T47" fmla="*/ 1104 h 1643"/>
                  <a:gd name="T48" fmla="*/ 258 w 1620"/>
                  <a:gd name="T49" fmla="*/ 706 h 1643"/>
                  <a:gd name="T50" fmla="*/ 125 w 1620"/>
                  <a:gd name="T51" fmla="*/ 534 h 1643"/>
                  <a:gd name="T52" fmla="*/ 402 w 1620"/>
                  <a:gd name="T53" fmla="*/ 517 h 1643"/>
                  <a:gd name="T54" fmla="*/ 402 w 1620"/>
                  <a:gd name="T55" fmla="*/ 363 h 1643"/>
                  <a:gd name="T56" fmla="*/ 623 w 1620"/>
                  <a:gd name="T57" fmla="*/ 436 h 1643"/>
                  <a:gd name="T58" fmla="*/ 739 w 1620"/>
                  <a:gd name="T59" fmla="*/ 0 h 1643"/>
                  <a:gd name="T60" fmla="*/ 948 w 1620"/>
                  <a:gd name="T61" fmla="*/ 410 h 1643"/>
                  <a:gd name="T62" fmla="*/ 1146 w 1620"/>
                  <a:gd name="T63" fmla="*/ 299 h 1643"/>
                  <a:gd name="T64" fmla="*/ 1141 w 1620"/>
                  <a:gd name="T65" fmla="*/ 505 h 1643"/>
                  <a:gd name="T66" fmla="*/ 1507 w 1620"/>
                  <a:gd name="T67" fmla="*/ 552 h 1643"/>
                  <a:gd name="T68" fmla="*/ 1303 w 1620"/>
                  <a:gd name="T69" fmla="*/ 813 h 1643"/>
                  <a:gd name="T70" fmla="*/ 1620 w 1620"/>
                  <a:gd name="T71" fmla="*/ 1069 h 1643"/>
                  <a:gd name="T72" fmla="*/ 1234 w 1620"/>
                  <a:gd name="T73" fmla="*/ 1086 h 1643"/>
                  <a:gd name="T74" fmla="*/ 1298 w 1620"/>
                  <a:gd name="T75" fmla="*/ 1321 h 1643"/>
                  <a:gd name="T76" fmla="*/ 1085 w 1620"/>
                  <a:gd name="T77" fmla="*/ 1248 h 1643"/>
                  <a:gd name="T78" fmla="*/ 893 w 1620"/>
                  <a:gd name="T79" fmla="*/ 1643 h 1643"/>
                  <a:gd name="T80" fmla="*/ 680 w 1620"/>
                  <a:gd name="T81" fmla="*/ 1245 h 1643"/>
                  <a:gd name="T82" fmla="*/ 680 w 1620"/>
                  <a:gd name="T83" fmla="*/ 1245 h 16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0"/>
                  <a:gd name="T127" fmla="*/ 0 h 1643"/>
                  <a:gd name="T128" fmla="*/ 1620 w 1620"/>
                  <a:gd name="T129" fmla="*/ 1643 h 16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0" h="1643">
                    <a:moveTo>
                      <a:pt x="680" y="1245"/>
                    </a:moveTo>
                    <a:lnTo>
                      <a:pt x="406" y="1352"/>
                    </a:lnTo>
                    <a:lnTo>
                      <a:pt x="530" y="1073"/>
                    </a:lnTo>
                    <a:lnTo>
                      <a:pt x="486" y="1064"/>
                    </a:lnTo>
                    <a:lnTo>
                      <a:pt x="511" y="1013"/>
                    </a:lnTo>
                    <a:lnTo>
                      <a:pt x="655" y="949"/>
                    </a:lnTo>
                    <a:lnTo>
                      <a:pt x="704" y="1107"/>
                    </a:lnTo>
                    <a:lnTo>
                      <a:pt x="804" y="958"/>
                    </a:lnTo>
                    <a:lnTo>
                      <a:pt x="876" y="941"/>
                    </a:lnTo>
                    <a:lnTo>
                      <a:pt x="1073" y="1043"/>
                    </a:lnTo>
                    <a:lnTo>
                      <a:pt x="986" y="851"/>
                    </a:lnTo>
                    <a:lnTo>
                      <a:pt x="1170" y="688"/>
                    </a:lnTo>
                    <a:lnTo>
                      <a:pt x="925" y="709"/>
                    </a:lnTo>
                    <a:lnTo>
                      <a:pt x="961" y="594"/>
                    </a:lnTo>
                    <a:lnTo>
                      <a:pt x="821" y="659"/>
                    </a:lnTo>
                    <a:lnTo>
                      <a:pt x="768" y="376"/>
                    </a:lnTo>
                    <a:lnTo>
                      <a:pt x="675" y="667"/>
                    </a:lnTo>
                    <a:lnTo>
                      <a:pt x="523" y="555"/>
                    </a:lnTo>
                    <a:lnTo>
                      <a:pt x="603" y="719"/>
                    </a:lnTo>
                    <a:lnTo>
                      <a:pt x="342" y="722"/>
                    </a:lnTo>
                    <a:lnTo>
                      <a:pt x="555" y="829"/>
                    </a:lnTo>
                    <a:lnTo>
                      <a:pt x="410" y="872"/>
                    </a:lnTo>
                    <a:lnTo>
                      <a:pt x="334" y="1081"/>
                    </a:lnTo>
                    <a:lnTo>
                      <a:pt x="0" y="1104"/>
                    </a:lnTo>
                    <a:lnTo>
                      <a:pt x="258" y="706"/>
                    </a:lnTo>
                    <a:lnTo>
                      <a:pt x="125" y="534"/>
                    </a:lnTo>
                    <a:lnTo>
                      <a:pt x="402" y="517"/>
                    </a:lnTo>
                    <a:lnTo>
                      <a:pt x="402" y="363"/>
                    </a:lnTo>
                    <a:lnTo>
                      <a:pt x="623" y="436"/>
                    </a:lnTo>
                    <a:lnTo>
                      <a:pt x="739" y="0"/>
                    </a:lnTo>
                    <a:lnTo>
                      <a:pt x="948" y="410"/>
                    </a:lnTo>
                    <a:lnTo>
                      <a:pt x="1146" y="299"/>
                    </a:lnTo>
                    <a:lnTo>
                      <a:pt x="1141" y="505"/>
                    </a:lnTo>
                    <a:lnTo>
                      <a:pt x="1507" y="552"/>
                    </a:lnTo>
                    <a:lnTo>
                      <a:pt x="1303" y="813"/>
                    </a:lnTo>
                    <a:lnTo>
                      <a:pt x="1620" y="1069"/>
                    </a:lnTo>
                    <a:lnTo>
                      <a:pt x="1234" y="1086"/>
                    </a:lnTo>
                    <a:lnTo>
                      <a:pt x="1298" y="1321"/>
                    </a:lnTo>
                    <a:lnTo>
                      <a:pt x="1085" y="1248"/>
                    </a:lnTo>
                    <a:lnTo>
                      <a:pt x="893" y="1643"/>
                    </a:lnTo>
                    <a:lnTo>
                      <a:pt x="680" y="1245"/>
                    </a:lnTo>
                    <a:close/>
                  </a:path>
                </a:pathLst>
              </a:custGeom>
              <a:solidFill>
                <a:srgbClr val="FFFCE5"/>
              </a:solidFill>
              <a:ln w="9525">
                <a:noFill/>
                <a:round/>
                <a:headEnd/>
                <a:tailEnd/>
              </a:ln>
            </p:spPr>
            <p:txBody>
              <a:bodyPr/>
              <a:lstStyle/>
              <a:p>
                <a:endParaRPr lang="en-US"/>
              </a:p>
            </p:txBody>
          </p:sp>
          <p:sp>
            <p:nvSpPr>
              <p:cNvPr id="201" name="Freeform 347"/>
              <p:cNvSpPr>
                <a:spLocks/>
              </p:cNvSpPr>
              <p:nvPr/>
            </p:nvSpPr>
            <p:spPr bwMode="auto">
              <a:xfrm>
                <a:off x="709" y="2970"/>
                <a:ext cx="182" cy="193"/>
              </a:xfrm>
              <a:custGeom>
                <a:avLst/>
                <a:gdLst>
                  <a:gd name="T0" fmla="*/ 37 w 640"/>
                  <a:gd name="T1" fmla="*/ 44 h 568"/>
                  <a:gd name="T2" fmla="*/ 164 w 640"/>
                  <a:gd name="T3" fmla="*/ 9 h 568"/>
                  <a:gd name="T4" fmla="*/ 265 w 640"/>
                  <a:gd name="T5" fmla="*/ 13 h 568"/>
                  <a:gd name="T6" fmla="*/ 306 w 640"/>
                  <a:gd name="T7" fmla="*/ 0 h 568"/>
                  <a:gd name="T8" fmla="*/ 309 w 640"/>
                  <a:gd name="T9" fmla="*/ 52 h 568"/>
                  <a:gd name="T10" fmla="*/ 268 w 640"/>
                  <a:gd name="T11" fmla="*/ 159 h 568"/>
                  <a:gd name="T12" fmla="*/ 380 w 640"/>
                  <a:gd name="T13" fmla="*/ 155 h 568"/>
                  <a:gd name="T14" fmla="*/ 425 w 640"/>
                  <a:gd name="T15" fmla="*/ 187 h 568"/>
                  <a:gd name="T16" fmla="*/ 291 w 640"/>
                  <a:gd name="T17" fmla="*/ 318 h 568"/>
                  <a:gd name="T18" fmla="*/ 276 w 640"/>
                  <a:gd name="T19" fmla="*/ 354 h 568"/>
                  <a:gd name="T20" fmla="*/ 324 w 640"/>
                  <a:gd name="T21" fmla="*/ 424 h 568"/>
                  <a:gd name="T22" fmla="*/ 401 w 640"/>
                  <a:gd name="T23" fmla="*/ 389 h 568"/>
                  <a:gd name="T24" fmla="*/ 537 w 640"/>
                  <a:gd name="T25" fmla="*/ 389 h 568"/>
                  <a:gd name="T26" fmla="*/ 581 w 640"/>
                  <a:gd name="T27" fmla="*/ 416 h 568"/>
                  <a:gd name="T28" fmla="*/ 640 w 640"/>
                  <a:gd name="T29" fmla="*/ 496 h 568"/>
                  <a:gd name="T30" fmla="*/ 629 w 640"/>
                  <a:gd name="T31" fmla="*/ 548 h 568"/>
                  <a:gd name="T32" fmla="*/ 444 w 640"/>
                  <a:gd name="T33" fmla="*/ 568 h 568"/>
                  <a:gd name="T34" fmla="*/ 328 w 640"/>
                  <a:gd name="T35" fmla="*/ 516 h 568"/>
                  <a:gd name="T36" fmla="*/ 260 w 640"/>
                  <a:gd name="T37" fmla="*/ 516 h 568"/>
                  <a:gd name="T38" fmla="*/ 224 w 640"/>
                  <a:gd name="T39" fmla="*/ 556 h 568"/>
                  <a:gd name="T40" fmla="*/ 15 w 640"/>
                  <a:gd name="T41" fmla="*/ 559 h 568"/>
                  <a:gd name="T42" fmla="*/ 0 w 640"/>
                  <a:gd name="T43" fmla="*/ 508 h 568"/>
                  <a:gd name="T44" fmla="*/ 12 w 640"/>
                  <a:gd name="T45" fmla="*/ 444 h 568"/>
                  <a:gd name="T46" fmla="*/ 37 w 640"/>
                  <a:gd name="T47" fmla="*/ 397 h 568"/>
                  <a:gd name="T48" fmla="*/ 79 w 640"/>
                  <a:gd name="T49" fmla="*/ 337 h 568"/>
                  <a:gd name="T50" fmla="*/ 79 w 640"/>
                  <a:gd name="T51" fmla="*/ 239 h 568"/>
                  <a:gd name="T52" fmla="*/ 37 w 640"/>
                  <a:gd name="T53" fmla="*/ 44 h 568"/>
                  <a:gd name="T54" fmla="*/ 37 w 640"/>
                  <a:gd name="T55" fmla="*/ 44 h 5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0"/>
                  <a:gd name="T85" fmla="*/ 0 h 568"/>
                  <a:gd name="T86" fmla="*/ 640 w 640"/>
                  <a:gd name="T87" fmla="*/ 568 h 5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0" h="568">
                    <a:moveTo>
                      <a:pt x="37" y="44"/>
                    </a:moveTo>
                    <a:lnTo>
                      <a:pt x="164" y="9"/>
                    </a:lnTo>
                    <a:lnTo>
                      <a:pt x="265" y="13"/>
                    </a:lnTo>
                    <a:lnTo>
                      <a:pt x="306" y="0"/>
                    </a:lnTo>
                    <a:lnTo>
                      <a:pt x="309" y="52"/>
                    </a:lnTo>
                    <a:lnTo>
                      <a:pt x="268" y="159"/>
                    </a:lnTo>
                    <a:lnTo>
                      <a:pt x="380" y="155"/>
                    </a:lnTo>
                    <a:lnTo>
                      <a:pt x="425" y="187"/>
                    </a:lnTo>
                    <a:lnTo>
                      <a:pt x="291" y="318"/>
                    </a:lnTo>
                    <a:lnTo>
                      <a:pt x="276" y="354"/>
                    </a:lnTo>
                    <a:lnTo>
                      <a:pt x="324" y="424"/>
                    </a:lnTo>
                    <a:lnTo>
                      <a:pt x="401" y="389"/>
                    </a:lnTo>
                    <a:lnTo>
                      <a:pt x="537" y="389"/>
                    </a:lnTo>
                    <a:lnTo>
                      <a:pt x="581" y="416"/>
                    </a:lnTo>
                    <a:lnTo>
                      <a:pt x="640" y="496"/>
                    </a:lnTo>
                    <a:lnTo>
                      <a:pt x="629" y="548"/>
                    </a:lnTo>
                    <a:lnTo>
                      <a:pt x="444" y="568"/>
                    </a:lnTo>
                    <a:lnTo>
                      <a:pt x="328" y="516"/>
                    </a:lnTo>
                    <a:lnTo>
                      <a:pt x="260" y="516"/>
                    </a:lnTo>
                    <a:lnTo>
                      <a:pt x="224" y="556"/>
                    </a:lnTo>
                    <a:lnTo>
                      <a:pt x="15" y="559"/>
                    </a:lnTo>
                    <a:lnTo>
                      <a:pt x="0" y="508"/>
                    </a:lnTo>
                    <a:lnTo>
                      <a:pt x="12" y="444"/>
                    </a:lnTo>
                    <a:lnTo>
                      <a:pt x="37" y="397"/>
                    </a:lnTo>
                    <a:lnTo>
                      <a:pt x="79" y="337"/>
                    </a:lnTo>
                    <a:lnTo>
                      <a:pt x="79" y="239"/>
                    </a:lnTo>
                    <a:lnTo>
                      <a:pt x="37" y="44"/>
                    </a:lnTo>
                    <a:close/>
                  </a:path>
                </a:pathLst>
              </a:custGeom>
              <a:solidFill>
                <a:srgbClr val="CC853D"/>
              </a:solidFill>
              <a:ln w="9525">
                <a:noFill/>
                <a:round/>
                <a:headEnd/>
                <a:tailEnd/>
              </a:ln>
            </p:spPr>
            <p:txBody>
              <a:bodyPr/>
              <a:lstStyle/>
              <a:p>
                <a:endParaRPr lang="en-US"/>
              </a:p>
            </p:txBody>
          </p:sp>
          <p:sp>
            <p:nvSpPr>
              <p:cNvPr id="202" name="Freeform 348"/>
              <p:cNvSpPr>
                <a:spLocks/>
              </p:cNvSpPr>
              <p:nvPr/>
            </p:nvSpPr>
            <p:spPr bwMode="auto">
              <a:xfrm>
                <a:off x="627" y="2437"/>
                <a:ext cx="92" cy="211"/>
              </a:xfrm>
              <a:custGeom>
                <a:avLst/>
                <a:gdLst>
                  <a:gd name="T0" fmla="*/ 116 w 321"/>
                  <a:gd name="T1" fmla="*/ 0 h 616"/>
                  <a:gd name="T2" fmla="*/ 20 w 321"/>
                  <a:gd name="T3" fmla="*/ 90 h 616"/>
                  <a:gd name="T4" fmla="*/ 0 w 321"/>
                  <a:gd name="T5" fmla="*/ 312 h 616"/>
                  <a:gd name="T6" fmla="*/ 172 w 321"/>
                  <a:gd name="T7" fmla="*/ 616 h 616"/>
                  <a:gd name="T8" fmla="*/ 321 w 321"/>
                  <a:gd name="T9" fmla="*/ 372 h 616"/>
                  <a:gd name="T10" fmla="*/ 116 w 321"/>
                  <a:gd name="T11" fmla="*/ 0 h 616"/>
                  <a:gd name="T12" fmla="*/ 116 w 321"/>
                  <a:gd name="T13" fmla="*/ 0 h 616"/>
                  <a:gd name="T14" fmla="*/ 0 60000 65536"/>
                  <a:gd name="T15" fmla="*/ 0 60000 65536"/>
                  <a:gd name="T16" fmla="*/ 0 60000 65536"/>
                  <a:gd name="T17" fmla="*/ 0 60000 65536"/>
                  <a:gd name="T18" fmla="*/ 0 60000 65536"/>
                  <a:gd name="T19" fmla="*/ 0 60000 65536"/>
                  <a:gd name="T20" fmla="*/ 0 60000 65536"/>
                  <a:gd name="T21" fmla="*/ 0 w 321"/>
                  <a:gd name="T22" fmla="*/ 0 h 616"/>
                  <a:gd name="T23" fmla="*/ 321 w 321"/>
                  <a:gd name="T24" fmla="*/ 616 h 6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616">
                    <a:moveTo>
                      <a:pt x="116" y="0"/>
                    </a:moveTo>
                    <a:lnTo>
                      <a:pt x="20" y="90"/>
                    </a:lnTo>
                    <a:lnTo>
                      <a:pt x="0" y="312"/>
                    </a:lnTo>
                    <a:lnTo>
                      <a:pt x="172" y="616"/>
                    </a:lnTo>
                    <a:lnTo>
                      <a:pt x="321" y="372"/>
                    </a:lnTo>
                    <a:lnTo>
                      <a:pt x="116" y="0"/>
                    </a:lnTo>
                    <a:close/>
                  </a:path>
                </a:pathLst>
              </a:custGeom>
              <a:solidFill>
                <a:srgbClr val="F2C2B0"/>
              </a:solidFill>
              <a:ln w="9525">
                <a:noFill/>
                <a:round/>
                <a:headEnd/>
                <a:tailEnd/>
              </a:ln>
            </p:spPr>
            <p:txBody>
              <a:bodyPr/>
              <a:lstStyle/>
              <a:p>
                <a:endParaRPr lang="en-US"/>
              </a:p>
            </p:txBody>
          </p:sp>
          <p:sp>
            <p:nvSpPr>
              <p:cNvPr id="203" name="Freeform 349"/>
              <p:cNvSpPr>
                <a:spLocks/>
              </p:cNvSpPr>
              <p:nvPr/>
            </p:nvSpPr>
            <p:spPr bwMode="auto">
              <a:xfrm>
                <a:off x="469" y="2521"/>
                <a:ext cx="394" cy="650"/>
              </a:xfrm>
              <a:custGeom>
                <a:avLst/>
                <a:gdLst>
                  <a:gd name="T0" fmla="*/ 499 w 1382"/>
                  <a:gd name="T1" fmla="*/ 13 h 1896"/>
                  <a:gd name="T2" fmla="*/ 611 w 1382"/>
                  <a:gd name="T3" fmla="*/ 0 h 1896"/>
                  <a:gd name="T4" fmla="*/ 607 w 1382"/>
                  <a:gd name="T5" fmla="*/ 36 h 1896"/>
                  <a:gd name="T6" fmla="*/ 772 w 1382"/>
                  <a:gd name="T7" fmla="*/ 154 h 1896"/>
                  <a:gd name="T8" fmla="*/ 748 w 1382"/>
                  <a:gd name="T9" fmla="*/ 224 h 1896"/>
                  <a:gd name="T10" fmla="*/ 751 w 1382"/>
                  <a:gd name="T11" fmla="*/ 309 h 1896"/>
                  <a:gd name="T12" fmla="*/ 776 w 1382"/>
                  <a:gd name="T13" fmla="*/ 471 h 1896"/>
                  <a:gd name="T14" fmla="*/ 972 w 1382"/>
                  <a:gd name="T15" fmla="*/ 454 h 1896"/>
                  <a:gd name="T16" fmla="*/ 1182 w 1382"/>
                  <a:gd name="T17" fmla="*/ 441 h 1896"/>
                  <a:gd name="T18" fmla="*/ 1093 w 1382"/>
                  <a:gd name="T19" fmla="*/ 643 h 1896"/>
                  <a:gd name="T20" fmla="*/ 1210 w 1382"/>
                  <a:gd name="T21" fmla="*/ 693 h 1896"/>
                  <a:gd name="T22" fmla="*/ 1222 w 1382"/>
                  <a:gd name="T23" fmla="*/ 720 h 1896"/>
                  <a:gd name="T24" fmla="*/ 1323 w 1382"/>
                  <a:gd name="T25" fmla="*/ 750 h 1896"/>
                  <a:gd name="T26" fmla="*/ 1382 w 1382"/>
                  <a:gd name="T27" fmla="*/ 1033 h 1896"/>
                  <a:gd name="T28" fmla="*/ 1382 w 1382"/>
                  <a:gd name="T29" fmla="*/ 1096 h 1896"/>
                  <a:gd name="T30" fmla="*/ 1291 w 1382"/>
                  <a:gd name="T31" fmla="*/ 1292 h 1896"/>
                  <a:gd name="T32" fmla="*/ 1202 w 1382"/>
                  <a:gd name="T33" fmla="*/ 1460 h 1896"/>
                  <a:gd name="T34" fmla="*/ 1178 w 1382"/>
                  <a:gd name="T35" fmla="*/ 1571 h 1896"/>
                  <a:gd name="T36" fmla="*/ 1097 w 1382"/>
                  <a:gd name="T37" fmla="*/ 1601 h 1896"/>
                  <a:gd name="T38" fmla="*/ 1097 w 1382"/>
                  <a:gd name="T39" fmla="*/ 1494 h 1896"/>
                  <a:gd name="T40" fmla="*/ 1141 w 1382"/>
                  <a:gd name="T41" fmla="*/ 1366 h 1896"/>
                  <a:gd name="T42" fmla="*/ 1141 w 1382"/>
                  <a:gd name="T43" fmla="*/ 1310 h 1896"/>
                  <a:gd name="T44" fmla="*/ 1114 w 1382"/>
                  <a:gd name="T45" fmla="*/ 1319 h 1896"/>
                  <a:gd name="T46" fmla="*/ 965 w 1382"/>
                  <a:gd name="T47" fmla="*/ 1323 h 1896"/>
                  <a:gd name="T48" fmla="*/ 876 w 1382"/>
                  <a:gd name="T49" fmla="*/ 1357 h 1896"/>
                  <a:gd name="T50" fmla="*/ 876 w 1382"/>
                  <a:gd name="T51" fmla="*/ 1391 h 1896"/>
                  <a:gd name="T52" fmla="*/ 768 w 1382"/>
                  <a:gd name="T53" fmla="*/ 1425 h 1896"/>
                  <a:gd name="T54" fmla="*/ 768 w 1382"/>
                  <a:gd name="T55" fmla="*/ 1747 h 1896"/>
                  <a:gd name="T56" fmla="*/ 751 w 1382"/>
                  <a:gd name="T57" fmla="*/ 1823 h 1896"/>
                  <a:gd name="T58" fmla="*/ 687 w 1382"/>
                  <a:gd name="T59" fmla="*/ 1883 h 1896"/>
                  <a:gd name="T60" fmla="*/ 430 w 1382"/>
                  <a:gd name="T61" fmla="*/ 1896 h 1896"/>
                  <a:gd name="T62" fmla="*/ 322 w 1382"/>
                  <a:gd name="T63" fmla="*/ 1828 h 1896"/>
                  <a:gd name="T64" fmla="*/ 197 w 1382"/>
                  <a:gd name="T65" fmla="*/ 1760 h 1896"/>
                  <a:gd name="T66" fmla="*/ 0 w 1382"/>
                  <a:gd name="T67" fmla="*/ 1750 h 1896"/>
                  <a:gd name="T68" fmla="*/ 64 w 1382"/>
                  <a:gd name="T69" fmla="*/ 1626 h 1896"/>
                  <a:gd name="T70" fmla="*/ 162 w 1382"/>
                  <a:gd name="T71" fmla="*/ 1619 h 1896"/>
                  <a:gd name="T72" fmla="*/ 206 w 1382"/>
                  <a:gd name="T73" fmla="*/ 1464 h 1896"/>
                  <a:gd name="T74" fmla="*/ 241 w 1382"/>
                  <a:gd name="T75" fmla="*/ 1400 h 1896"/>
                  <a:gd name="T76" fmla="*/ 165 w 1382"/>
                  <a:gd name="T77" fmla="*/ 1396 h 1896"/>
                  <a:gd name="T78" fmla="*/ 81 w 1382"/>
                  <a:gd name="T79" fmla="*/ 1284 h 1896"/>
                  <a:gd name="T80" fmla="*/ 77 w 1382"/>
                  <a:gd name="T81" fmla="*/ 1169 h 1896"/>
                  <a:gd name="T82" fmla="*/ 109 w 1382"/>
                  <a:gd name="T83" fmla="*/ 1023 h 1896"/>
                  <a:gd name="T84" fmla="*/ 37 w 1382"/>
                  <a:gd name="T85" fmla="*/ 955 h 1896"/>
                  <a:gd name="T86" fmla="*/ 25 w 1382"/>
                  <a:gd name="T87" fmla="*/ 835 h 1896"/>
                  <a:gd name="T88" fmla="*/ 81 w 1382"/>
                  <a:gd name="T89" fmla="*/ 612 h 1896"/>
                  <a:gd name="T90" fmla="*/ 125 w 1382"/>
                  <a:gd name="T91" fmla="*/ 523 h 1896"/>
                  <a:gd name="T92" fmla="*/ 217 w 1382"/>
                  <a:gd name="T93" fmla="*/ 386 h 1896"/>
                  <a:gd name="T94" fmla="*/ 249 w 1382"/>
                  <a:gd name="T95" fmla="*/ 275 h 1896"/>
                  <a:gd name="T96" fmla="*/ 342 w 1382"/>
                  <a:gd name="T97" fmla="*/ 228 h 1896"/>
                  <a:gd name="T98" fmla="*/ 471 w 1382"/>
                  <a:gd name="T99" fmla="*/ 141 h 1896"/>
                  <a:gd name="T100" fmla="*/ 499 w 1382"/>
                  <a:gd name="T101" fmla="*/ 13 h 1896"/>
                  <a:gd name="T102" fmla="*/ 499 w 1382"/>
                  <a:gd name="T103" fmla="*/ 13 h 18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2"/>
                  <a:gd name="T157" fmla="*/ 0 h 1896"/>
                  <a:gd name="T158" fmla="*/ 1382 w 1382"/>
                  <a:gd name="T159" fmla="*/ 1896 h 18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2" h="1896">
                    <a:moveTo>
                      <a:pt x="499" y="13"/>
                    </a:moveTo>
                    <a:lnTo>
                      <a:pt x="611" y="0"/>
                    </a:lnTo>
                    <a:lnTo>
                      <a:pt x="607" y="36"/>
                    </a:lnTo>
                    <a:lnTo>
                      <a:pt x="772" y="154"/>
                    </a:lnTo>
                    <a:lnTo>
                      <a:pt x="748" y="224"/>
                    </a:lnTo>
                    <a:lnTo>
                      <a:pt x="751" y="309"/>
                    </a:lnTo>
                    <a:lnTo>
                      <a:pt x="776" y="471"/>
                    </a:lnTo>
                    <a:lnTo>
                      <a:pt x="972" y="454"/>
                    </a:lnTo>
                    <a:lnTo>
                      <a:pt x="1182" y="441"/>
                    </a:lnTo>
                    <a:lnTo>
                      <a:pt x="1093" y="643"/>
                    </a:lnTo>
                    <a:lnTo>
                      <a:pt x="1210" y="693"/>
                    </a:lnTo>
                    <a:lnTo>
                      <a:pt x="1222" y="720"/>
                    </a:lnTo>
                    <a:lnTo>
                      <a:pt x="1323" y="750"/>
                    </a:lnTo>
                    <a:lnTo>
                      <a:pt x="1382" y="1033"/>
                    </a:lnTo>
                    <a:lnTo>
                      <a:pt x="1382" y="1096"/>
                    </a:lnTo>
                    <a:lnTo>
                      <a:pt x="1291" y="1292"/>
                    </a:lnTo>
                    <a:lnTo>
                      <a:pt x="1202" y="1460"/>
                    </a:lnTo>
                    <a:lnTo>
                      <a:pt x="1178" y="1571"/>
                    </a:lnTo>
                    <a:lnTo>
                      <a:pt x="1097" y="1601"/>
                    </a:lnTo>
                    <a:lnTo>
                      <a:pt x="1097" y="1494"/>
                    </a:lnTo>
                    <a:lnTo>
                      <a:pt x="1141" y="1366"/>
                    </a:lnTo>
                    <a:lnTo>
                      <a:pt x="1141" y="1310"/>
                    </a:lnTo>
                    <a:lnTo>
                      <a:pt x="1114" y="1319"/>
                    </a:lnTo>
                    <a:lnTo>
                      <a:pt x="965" y="1323"/>
                    </a:lnTo>
                    <a:lnTo>
                      <a:pt x="876" y="1357"/>
                    </a:lnTo>
                    <a:lnTo>
                      <a:pt x="876" y="1391"/>
                    </a:lnTo>
                    <a:lnTo>
                      <a:pt x="768" y="1425"/>
                    </a:lnTo>
                    <a:lnTo>
                      <a:pt x="768" y="1747"/>
                    </a:lnTo>
                    <a:lnTo>
                      <a:pt x="751" y="1823"/>
                    </a:lnTo>
                    <a:lnTo>
                      <a:pt x="687" y="1883"/>
                    </a:lnTo>
                    <a:lnTo>
                      <a:pt x="430" y="1896"/>
                    </a:lnTo>
                    <a:lnTo>
                      <a:pt x="322" y="1828"/>
                    </a:lnTo>
                    <a:lnTo>
                      <a:pt x="197" y="1760"/>
                    </a:lnTo>
                    <a:lnTo>
                      <a:pt x="0" y="1750"/>
                    </a:lnTo>
                    <a:lnTo>
                      <a:pt x="64" y="1626"/>
                    </a:lnTo>
                    <a:lnTo>
                      <a:pt x="162" y="1619"/>
                    </a:lnTo>
                    <a:lnTo>
                      <a:pt x="206" y="1464"/>
                    </a:lnTo>
                    <a:lnTo>
                      <a:pt x="241" y="1400"/>
                    </a:lnTo>
                    <a:lnTo>
                      <a:pt x="165" y="1396"/>
                    </a:lnTo>
                    <a:lnTo>
                      <a:pt x="81" y="1284"/>
                    </a:lnTo>
                    <a:lnTo>
                      <a:pt x="77" y="1169"/>
                    </a:lnTo>
                    <a:lnTo>
                      <a:pt x="109" y="1023"/>
                    </a:lnTo>
                    <a:lnTo>
                      <a:pt x="37" y="955"/>
                    </a:lnTo>
                    <a:lnTo>
                      <a:pt x="25" y="835"/>
                    </a:lnTo>
                    <a:lnTo>
                      <a:pt x="81" y="612"/>
                    </a:lnTo>
                    <a:lnTo>
                      <a:pt x="125" y="523"/>
                    </a:lnTo>
                    <a:lnTo>
                      <a:pt x="217" y="386"/>
                    </a:lnTo>
                    <a:lnTo>
                      <a:pt x="249" y="275"/>
                    </a:lnTo>
                    <a:lnTo>
                      <a:pt x="342" y="228"/>
                    </a:lnTo>
                    <a:lnTo>
                      <a:pt x="471" y="141"/>
                    </a:lnTo>
                    <a:lnTo>
                      <a:pt x="499" y="13"/>
                    </a:lnTo>
                    <a:close/>
                  </a:path>
                </a:pathLst>
              </a:custGeom>
              <a:solidFill>
                <a:srgbClr val="8BB2A4"/>
              </a:solidFill>
              <a:ln w="9525">
                <a:noFill/>
                <a:round/>
                <a:headEnd/>
                <a:tailEnd/>
              </a:ln>
            </p:spPr>
            <p:txBody>
              <a:bodyPr/>
              <a:lstStyle/>
              <a:p>
                <a:endParaRPr lang="en-US"/>
              </a:p>
            </p:txBody>
          </p:sp>
          <p:sp>
            <p:nvSpPr>
              <p:cNvPr id="204" name="Freeform 350"/>
              <p:cNvSpPr>
                <a:spLocks/>
              </p:cNvSpPr>
              <p:nvPr/>
            </p:nvSpPr>
            <p:spPr bwMode="auto">
              <a:xfrm>
                <a:off x="576" y="2523"/>
                <a:ext cx="101" cy="154"/>
              </a:xfrm>
              <a:custGeom>
                <a:avLst/>
                <a:gdLst>
                  <a:gd name="T0" fmla="*/ 0 w 353"/>
                  <a:gd name="T1" fmla="*/ 206 h 448"/>
                  <a:gd name="T2" fmla="*/ 82 w 353"/>
                  <a:gd name="T3" fmla="*/ 206 h 448"/>
                  <a:gd name="T4" fmla="*/ 226 w 353"/>
                  <a:gd name="T5" fmla="*/ 289 h 448"/>
                  <a:gd name="T6" fmla="*/ 289 w 353"/>
                  <a:gd name="T7" fmla="*/ 448 h 448"/>
                  <a:gd name="T8" fmla="*/ 353 w 353"/>
                  <a:gd name="T9" fmla="*/ 341 h 448"/>
                  <a:gd name="T10" fmla="*/ 353 w 353"/>
                  <a:gd name="T11" fmla="*/ 246 h 448"/>
                  <a:gd name="T12" fmla="*/ 346 w 353"/>
                  <a:gd name="T13" fmla="*/ 155 h 448"/>
                  <a:gd name="T14" fmla="*/ 312 w 353"/>
                  <a:gd name="T15" fmla="*/ 87 h 448"/>
                  <a:gd name="T16" fmla="*/ 226 w 353"/>
                  <a:gd name="T17" fmla="*/ 52 h 448"/>
                  <a:gd name="T18" fmla="*/ 234 w 353"/>
                  <a:gd name="T19" fmla="*/ 0 h 448"/>
                  <a:gd name="T20" fmla="*/ 115 w 353"/>
                  <a:gd name="T21" fmla="*/ 28 h 448"/>
                  <a:gd name="T22" fmla="*/ 108 w 353"/>
                  <a:gd name="T23" fmla="*/ 147 h 448"/>
                  <a:gd name="T24" fmla="*/ 0 w 353"/>
                  <a:gd name="T25" fmla="*/ 206 h 448"/>
                  <a:gd name="T26" fmla="*/ 0 w 353"/>
                  <a:gd name="T27" fmla="*/ 206 h 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3"/>
                  <a:gd name="T43" fmla="*/ 0 h 448"/>
                  <a:gd name="T44" fmla="*/ 353 w 353"/>
                  <a:gd name="T45" fmla="*/ 448 h 4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3" h="448">
                    <a:moveTo>
                      <a:pt x="0" y="206"/>
                    </a:moveTo>
                    <a:lnTo>
                      <a:pt x="82" y="206"/>
                    </a:lnTo>
                    <a:lnTo>
                      <a:pt x="226" y="289"/>
                    </a:lnTo>
                    <a:lnTo>
                      <a:pt x="289" y="448"/>
                    </a:lnTo>
                    <a:lnTo>
                      <a:pt x="353" y="341"/>
                    </a:lnTo>
                    <a:lnTo>
                      <a:pt x="353" y="246"/>
                    </a:lnTo>
                    <a:lnTo>
                      <a:pt x="346" y="155"/>
                    </a:lnTo>
                    <a:lnTo>
                      <a:pt x="312" y="87"/>
                    </a:lnTo>
                    <a:lnTo>
                      <a:pt x="226" y="52"/>
                    </a:lnTo>
                    <a:lnTo>
                      <a:pt x="234" y="0"/>
                    </a:lnTo>
                    <a:lnTo>
                      <a:pt x="115" y="28"/>
                    </a:lnTo>
                    <a:lnTo>
                      <a:pt x="108" y="147"/>
                    </a:lnTo>
                    <a:lnTo>
                      <a:pt x="0" y="206"/>
                    </a:lnTo>
                    <a:close/>
                  </a:path>
                </a:pathLst>
              </a:custGeom>
              <a:solidFill>
                <a:srgbClr val="6A9C8A"/>
              </a:solidFill>
              <a:ln w="9525">
                <a:noFill/>
                <a:round/>
                <a:headEnd/>
                <a:tailEnd/>
              </a:ln>
            </p:spPr>
            <p:txBody>
              <a:bodyPr/>
              <a:lstStyle/>
              <a:p>
                <a:endParaRPr lang="en-US"/>
              </a:p>
            </p:txBody>
          </p:sp>
          <p:sp>
            <p:nvSpPr>
              <p:cNvPr id="205" name="Freeform 351"/>
              <p:cNvSpPr>
                <a:spLocks/>
              </p:cNvSpPr>
              <p:nvPr/>
            </p:nvSpPr>
            <p:spPr bwMode="auto">
              <a:xfrm>
                <a:off x="517" y="2622"/>
                <a:ext cx="43" cy="57"/>
              </a:xfrm>
              <a:custGeom>
                <a:avLst/>
                <a:gdLst>
                  <a:gd name="T0" fmla="*/ 60 w 146"/>
                  <a:gd name="T1" fmla="*/ 5 h 163"/>
                  <a:gd name="T2" fmla="*/ 127 w 146"/>
                  <a:gd name="T3" fmla="*/ 0 h 163"/>
                  <a:gd name="T4" fmla="*/ 146 w 146"/>
                  <a:gd name="T5" fmla="*/ 68 h 163"/>
                  <a:gd name="T6" fmla="*/ 57 w 146"/>
                  <a:gd name="T7" fmla="*/ 127 h 163"/>
                  <a:gd name="T8" fmla="*/ 0 w 146"/>
                  <a:gd name="T9" fmla="*/ 163 h 163"/>
                  <a:gd name="T10" fmla="*/ 53 w 146"/>
                  <a:gd name="T11" fmla="*/ 72 h 163"/>
                  <a:gd name="T12" fmla="*/ 60 w 146"/>
                  <a:gd name="T13" fmla="*/ 5 h 163"/>
                  <a:gd name="T14" fmla="*/ 60 w 146"/>
                  <a:gd name="T15" fmla="*/ 5 h 163"/>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163"/>
                  <a:gd name="T26" fmla="*/ 146 w 146"/>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163">
                    <a:moveTo>
                      <a:pt x="60" y="5"/>
                    </a:moveTo>
                    <a:lnTo>
                      <a:pt x="127" y="0"/>
                    </a:lnTo>
                    <a:lnTo>
                      <a:pt x="146" y="68"/>
                    </a:lnTo>
                    <a:lnTo>
                      <a:pt x="57" y="127"/>
                    </a:lnTo>
                    <a:lnTo>
                      <a:pt x="0" y="163"/>
                    </a:lnTo>
                    <a:lnTo>
                      <a:pt x="53" y="72"/>
                    </a:lnTo>
                    <a:lnTo>
                      <a:pt x="60" y="5"/>
                    </a:lnTo>
                    <a:close/>
                  </a:path>
                </a:pathLst>
              </a:custGeom>
              <a:solidFill>
                <a:srgbClr val="6A9C8A"/>
              </a:solidFill>
              <a:ln w="9525">
                <a:noFill/>
                <a:round/>
                <a:headEnd/>
                <a:tailEnd/>
              </a:ln>
            </p:spPr>
            <p:txBody>
              <a:bodyPr/>
              <a:lstStyle/>
              <a:p>
                <a:endParaRPr lang="en-US"/>
              </a:p>
            </p:txBody>
          </p:sp>
          <p:sp>
            <p:nvSpPr>
              <p:cNvPr id="206" name="Freeform 352"/>
              <p:cNvSpPr>
                <a:spLocks/>
              </p:cNvSpPr>
              <p:nvPr/>
            </p:nvSpPr>
            <p:spPr bwMode="auto">
              <a:xfrm>
                <a:off x="476" y="2769"/>
                <a:ext cx="118" cy="101"/>
              </a:xfrm>
              <a:custGeom>
                <a:avLst/>
                <a:gdLst>
                  <a:gd name="T0" fmla="*/ 45 w 413"/>
                  <a:gd name="T1" fmla="*/ 0 h 297"/>
                  <a:gd name="T2" fmla="*/ 67 w 413"/>
                  <a:gd name="T3" fmla="*/ 122 h 297"/>
                  <a:gd name="T4" fmla="*/ 177 w 413"/>
                  <a:gd name="T5" fmla="*/ 127 h 297"/>
                  <a:gd name="T6" fmla="*/ 264 w 413"/>
                  <a:gd name="T7" fmla="*/ 63 h 297"/>
                  <a:gd name="T8" fmla="*/ 413 w 413"/>
                  <a:gd name="T9" fmla="*/ 31 h 297"/>
                  <a:gd name="T10" fmla="*/ 413 w 413"/>
                  <a:gd name="T11" fmla="*/ 245 h 297"/>
                  <a:gd name="T12" fmla="*/ 111 w 413"/>
                  <a:gd name="T13" fmla="*/ 297 h 297"/>
                  <a:gd name="T14" fmla="*/ 29 w 413"/>
                  <a:gd name="T15" fmla="*/ 273 h 297"/>
                  <a:gd name="T16" fmla="*/ 0 w 413"/>
                  <a:gd name="T17" fmla="*/ 142 h 297"/>
                  <a:gd name="T18" fmla="*/ 45 w 413"/>
                  <a:gd name="T19" fmla="*/ 0 h 297"/>
                  <a:gd name="T20" fmla="*/ 45 w 413"/>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297"/>
                  <a:gd name="T35" fmla="*/ 413 w 413"/>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297">
                    <a:moveTo>
                      <a:pt x="45" y="0"/>
                    </a:moveTo>
                    <a:lnTo>
                      <a:pt x="67" y="122"/>
                    </a:lnTo>
                    <a:lnTo>
                      <a:pt x="177" y="127"/>
                    </a:lnTo>
                    <a:lnTo>
                      <a:pt x="264" y="63"/>
                    </a:lnTo>
                    <a:lnTo>
                      <a:pt x="413" y="31"/>
                    </a:lnTo>
                    <a:lnTo>
                      <a:pt x="413" y="245"/>
                    </a:lnTo>
                    <a:lnTo>
                      <a:pt x="111" y="297"/>
                    </a:lnTo>
                    <a:lnTo>
                      <a:pt x="29" y="273"/>
                    </a:lnTo>
                    <a:lnTo>
                      <a:pt x="0" y="142"/>
                    </a:lnTo>
                    <a:lnTo>
                      <a:pt x="45" y="0"/>
                    </a:lnTo>
                    <a:close/>
                  </a:path>
                </a:pathLst>
              </a:custGeom>
              <a:solidFill>
                <a:srgbClr val="6A9C8A"/>
              </a:solidFill>
              <a:ln w="9525">
                <a:noFill/>
                <a:round/>
                <a:headEnd/>
                <a:tailEnd/>
              </a:ln>
            </p:spPr>
            <p:txBody>
              <a:bodyPr/>
              <a:lstStyle/>
              <a:p>
                <a:endParaRPr lang="en-US"/>
              </a:p>
            </p:txBody>
          </p:sp>
          <p:sp>
            <p:nvSpPr>
              <p:cNvPr id="207" name="Freeform 353"/>
              <p:cNvSpPr>
                <a:spLocks/>
              </p:cNvSpPr>
              <p:nvPr/>
            </p:nvSpPr>
            <p:spPr bwMode="auto">
              <a:xfrm>
                <a:off x="478" y="2863"/>
                <a:ext cx="171" cy="307"/>
              </a:xfrm>
              <a:custGeom>
                <a:avLst/>
                <a:gdLst>
                  <a:gd name="T0" fmla="*/ 541 w 599"/>
                  <a:gd name="T1" fmla="*/ 39 h 895"/>
                  <a:gd name="T2" fmla="*/ 541 w 599"/>
                  <a:gd name="T3" fmla="*/ 139 h 895"/>
                  <a:gd name="T4" fmla="*/ 473 w 599"/>
                  <a:gd name="T5" fmla="*/ 194 h 895"/>
                  <a:gd name="T6" fmla="*/ 454 w 599"/>
                  <a:gd name="T7" fmla="*/ 321 h 895"/>
                  <a:gd name="T8" fmla="*/ 492 w 599"/>
                  <a:gd name="T9" fmla="*/ 408 h 895"/>
                  <a:gd name="T10" fmla="*/ 462 w 599"/>
                  <a:gd name="T11" fmla="*/ 451 h 895"/>
                  <a:gd name="T12" fmla="*/ 558 w 599"/>
                  <a:gd name="T13" fmla="*/ 471 h 895"/>
                  <a:gd name="T14" fmla="*/ 495 w 599"/>
                  <a:gd name="T15" fmla="*/ 519 h 895"/>
                  <a:gd name="T16" fmla="*/ 536 w 599"/>
                  <a:gd name="T17" fmla="*/ 633 h 895"/>
                  <a:gd name="T18" fmla="*/ 439 w 599"/>
                  <a:gd name="T19" fmla="*/ 646 h 895"/>
                  <a:gd name="T20" fmla="*/ 390 w 599"/>
                  <a:gd name="T21" fmla="*/ 748 h 895"/>
                  <a:gd name="T22" fmla="*/ 447 w 599"/>
                  <a:gd name="T23" fmla="*/ 824 h 895"/>
                  <a:gd name="T24" fmla="*/ 569 w 599"/>
                  <a:gd name="T25" fmla="*/ 817 h 895"/>
                  <a:gd name="T26" fmla="*/ 599 w 599"/>
                  <a:gd name="T27" fmla="*/ 880 h 895"/>
                  <a:gd name="T28" fmla="*/ 376 w 599"/>
                  <a:gd name="T29" fmla="*/ 895 h 895"/>
                  <a:gd name="T30" fmla="*/ 201 w 599"/>
                  <a:gd name="T31" fmla="*/ 765 h 895"/>
                  <a:gd name="T32" fmla="*/ 15 w 599"/>
                  <a:gd name="T33" fmla="*/ 748 h 895"/>
                  <a:gd name="T34" fmla="*/ 0 w 599"/>
                  <a:gd name="T35" fmla="*/ 718 h 895"/>
                  <a:gd name="T36" fmla="*/ 38 w 599"/>
                  <a:gd name="T37" fmla="*/ 618 h 895"/>
                  <a:gd name="T38" fmla="*/ 137 w 599"/>
                  <a:gd name="T39" fmla="*/ 626 h 895"/>
                  <a:gd name="T40" fmla="*/ 170 w 599"/>
                  <a:gd name="T41" fmla="*/ 468 h 895"/>
                  <a:gd name="T42" fmla="*/ 219 w 599"/>
                  <a:gd name="T43" fmla="*/ 451 h 895"/>
                  <a:gd name="T44" fmla="*/ 219 w 599"/>
                  <a:gd name="T45" fmla="*/ 400 h 895"/>
                  <a:gd name="T46" fmla="*/ 131 w 599"/>
                  <a:gd name="T47" fmla="*/ 404 h 895"/>
                  <a:gd name="T48" fmla="*/ 52 w 599"/>
                  <a:gd name="T49" fmla="*/ 293 h 895"/>
                  <a:gd name="T50" fmla="*/ 41 w 599"/>
                  <a:gd name="T51" fmla="*/ 162 h 895"/>
                  <a:gd name="T52" fmla="*/ 74 w 599"/>
                  <a:gd name="T53" fmla="*/ 29 h 895"/>
                  <a:gd name="T54" fmla="*/ 231 w 599"/>
                  <a:gd name="T55" fmla="*/ 16 h 895"/>
                  <a:gd name="T56" fmla="*/ 410 w 599"/>
                  <a:gd name="T57" fmla="*/ 0 h 895"/>
                  <a:gd name="T58" fmla="*/ 541 w 599"/>
                  <a:gd name="T59" fmla="*/ 39 h 895"/>
                  <a:gd name="T60" fmla="*/ 541 w 599"/>
                  <a:gd name="T61" fmla="*/ 39 h 89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895"/>
                  <a:gd name="T95" fmla="*/ 599 w 599"/>
                  <a:gd name="T96" fmla="*/ 895 h 89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895">
                    <a:moveTo>
                      <a:pt x="541" y="39"/>
                    </a:moveTo>
                    <a:lnTo>
                      <a:pt x="541" y="139"/>
                    </a:lnTo>
                    <a:lnTo>
                      <a:pt x="473" y="194"/>
                    </a:lnTo>
                    <a:lnTo>
                      <a:pt x="454" y="321"/>
                    </a:lnTo>
                    <a:lnTo>
                      <a:pt x="492" y="408"/>
                    </a:lnTo>
                    <a:lnTo>
                      <a:pt x="462" y="451"/>
                    </a:lnTo>
                    <a:lnTo>
                      <a:pt x="558" y="471"/>
                    </a:lnTo>
                    <a:lnTo>
                      <a:pt x="495" y="519"/>
                    </a:lnTo>
                    <a:lnTo>
                      <a:pt x="536" y="633"/>
                    </a:lnTo>
                    <a:lnTo>
                      <a:pt x="439" y="646"/>
                    </a:lnTo>
                    <a:lnTo>
                      <a:pt x="390" y="748"/>
                    </a:lnTo>
                    <a:lnTo>
                      <a:pt x="447" y="824"/>
                    </a:lnTo>
                    <a:lnTo>
                      <a:pt x="569" y="817"/>
                    </a:lnTo>
                    <a:lnTo>
                      <a:pt x="599" y="880"/>
                    </a:lnTo>
                    <a:lnTo>
                      <a:pt x="376" y="895"/>
                    </a:lnTo>
                    <a:lnTo>
                      <a:pt x="201" y="765"/>
                    </a:lnTo>
                    <a:lnTo>
                      <a:pt x="15" y="748"/>
                    </a:lnTo>
                    <a:lnTo>
                      <a:pt x="0" y="718"/>
                    </a:lnTo>
                    <a:lnTo>
                      <a:pt x="38" y="618"/>
                    </a:lnTo>
                    <a:lnTo>
                      <a:pt x="137" y="626"/>
                    </a:lnTo>
                    <a:lnTo>
                      <a:pt x="170" y="468"/>
                    </a:lnTo>
                    <a:lnTo>
                      <a:pt x="219" y="451"/>
                    </a:lnTo>
                    <a:lnTo>
                      <a:pt x="219" y="400"/>
                    </a:lnTo>
                    <a:lnTo>
                      <a:pt x="131" y="404"/>
                    </a:lnTo>
                    <a:lnTo>
                      <a:pt x="52" y="293"/>
                    </a:lnTo>
                    <a:lnTo>
                      <a:pt x="41" y="162"/>
                    </a:lnTo>
                    <a:lnTo>
                      <a:pt x="74" y="29"/>
                    </a:lnTo>
                    <a:lnTo>
                      <a:pt x="231" y="16"/>
                    </a:lnTo>
                    <a:lnTo>
                      <a:pt x="410" y="0"/>
                    </a:lnTo>
                    <a:lnTo>
                      <a:pt x="541" y="39"/>
                    </a:lnTo>
                    <a:close/>
                  </a:path>
                </a:pathLst>
              </a:custGeom>
              <a:solidFill>
                <a:srgbClr val="6A9C8A"/>
              </a:solidFill>
              <a:ln w="9525">
                <a:noFill/>
                <a:round/>
                <a:headEnd/>
                <a:tailEnd/>
              </a:ln>
            </p:spPr>
            <p:txBody>
              <a:bodyPr/>
              <a:lstStyle/>
              <a:p>
                <a:endParaRPr lang="en-US"/>
              </a:p>
            </p:txBody>
          </p:sp>
          <p:sp>
            <p:nvSpPr>
              <p:cNvPr id="208" name="Freeform 354"/>
              <p:cNvSpPr>
                <a:spLocks/>
              </p:cNvSpPr>
              <p:nvPr/>
            </p:nvSpPr>
            <p:spPr bwMode="auto">
              <a:xfrm>
                <a:off x="689" y="2870"/>
                <a:ext cx="178" cy="199"/>
              </a:xfrm>
              <a:custGeom>
                <a:avLst/>
                <a:gdLst>
                  <a:gd name="T0" fmla="*/ 44 w 622"/>
                  <a:gd name="T1" fmla="*/ 297 h 583"/>
                  <a:gd name="T2" fmla="*/ 119 w 622"/>
                  <a:gd name="T3" fmla="*/ 159 h 583"/>
                  <a:gd name="T4" fmla="*/ 231 w 622"/>
                  <a:gd name="T5" fmla="*/ 194 h 583"/>
                  <a:gd name="T6" fmla="*/ 406 w 622"/>
                  <a:gd name="T7" fmla="*/ 151 h 583"/>
                  <a:gd name="T8" fmla="*/ 459 w 622"/>
                  <a:gd name="T9" fmla="*/ 234 h 583"/>
                  <a:gd name="T10" fmla="*/ 495 w 622"/>
                  <a:gd name="T11" fmla="*/ 122 h 583"/>
                  <a:gd name="T12" fmla="*/ 495 w 622"/>
                  <a:gd name="T13" fmla="*/ 63 h 583"/>
                  <a:gd name="T14" fmla="*/ 567 w 622"/>
                  <a:gd name="T15" fmla="*/ 0 h 583"/>
                  <a:gd name="T16" fmla="*/ 622 w 622"/>
                  <a:gd name="T17" fmla="*/ 59 h 583"/>
                  <a:gd name="T18" fmla="*/ 600 w 622"/>
                  <a:gd name="T19" fmla="*/ 126 h 583"/>
                  <a:gd name="T20" fmla="*/ 514 w 622"/>
                  <a:gd name="T21" fmla="*/ 269 h 583"/>
                  <a:gd name="T22" fmla="*/ 432 w 622"/>
                  <a:gd name="T23" fmla="*/ 436 h 583"/>
                  <a:gd name="T24" fmla="*/ 410 w 622"/>
                  <a:gd name="T25" fmla="*/ 563 h 583"/>
                  <a:gd name="T26" fmla="*/ 324 w 622"/>
                  <a:gd name="T27" fmla="*/ 583 h 583"/>
                  <a:gd name="T28" fmla="*/ 324 w 622"/>
                  <a:gd name="T29" fmla="*/ 507 h 583"/>
                  <a:gd name="T30" fmla="*/ 380 w 622"/>
                  <a:gd name="T31" fmla="*/ 321 h 583"/>
                  <a:gd name="T32" fmla="*/ 361 w 622"/>
                  <a:gd name="T33" fmla="*/ 289 h 583"/>
                  <a:gd name="T34" fmla="*/ 321 w 622"/>
                  <a:gd name="T35" fmla="*/ 309 h 583"/>
                  <a:gd name="T36" fmla="*/ 182 w 622"/>
                  <a:gd name="T37" fmla="*/ 313 h 583"/>
                  <a:gd name="T38" fmla="*/ 105 w 622"/>
                  <a:gd name="T39" fmla="*/ 356 h 583"/>
                  <a:gd name="T40" fmla="*/ 105 w 622"/>
                  <a:gd name="T41" fmla="*/ 380 h 583"/>
                  <a:gd name="T42" fmla="*/ 0 w 622"/>
                  <a:gd name="T43" fmla="*/ 404 h 583"/>
                  <a:gd name="T44" fmla="*/ 44 w 622"/>
                  <a:gd name="T45" fmla="*/ 297 h 583"/>
                  <a:gd name="T46" fmla="*/ 44 w 622"/>
                  <a:gd name="T47" fmla="*/ 297 h 5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2"/>
                  <a:gd name="T73" fmla="*/ 0 h 583"/>
                  <a:gd name="T74" fmla="*/ 622 w 622"/>
                  <a:gd name="T75" fmla="*/ 583 h 5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2" h="583">
                    <a:moveTo>
                      <a:pt x="44" y="297"/>
                    </a:moveTo>
                    <a:lnTo>
                      <a:pt x="119" y="159"/>
                    </a:lnTo>
                    <a:lnTo>
                      <a:pt x="231" y="194"/>
                    </a:lnTo>
                    <a:lnTo>
                      <a:pt x="406" y="151"/>
                    </a:lnTo>
                    <a:lnTo>
                      <a:pt x="459" y="234"/>
                    </a:lnTo>
                    <a:lnTo>
                      <a:pt x="495" y="122"/>
                    </a:lnTo>
                    <a:lnTo>
                      <a:pt x="495" y="63"/>
                    </a:lnTo>
                    <a:lnTo>
                      <a:pt x="567" y="0"/>
                    </a:lnTo>
                    <a:lnTo>
                      <a:pt x="622" y="59"/>
                    </a:lnTo>
                    <a:lnTo>
                      <a:pt x="600" y="126"/>
                    </a:lnTo>
                    <a:lnTo>
                      <a:pt x="514" y="269"/>
                    </a:lnTo>
                    <a:lnTo>
                      <a:pt x="432" y="436"/>
                    </a:lnTo>
                    <a:lnTo>
                      <a:pt x="410" y="563"/>
                    </a:lnTo>
                    <a:lnTo>
                      <a:pt x="324" y="583"/>
                    </a:lnTo>
                    <a:lnTo>
                      <a:pt x="324" y="507"/>
                    </a:lnTo>
                    <a:lnTo>
                      <a:pt x="380" y="321"/>
                    </a:lnTo>
                    <a:lnTo>
                      <a:pt x="361" y="289"/>
                    </a:lnTo>
                    <a:lnTo>
                      <a:pt x="321" y="309"/>
                    </a:lnTo>
                    <a:lnTo>
                      <a:pt x="182" y="313"/>
                    </a:lnTo>
                    <a:lnTo>
                      <a:pt x="105" y="356"/>
                    </a:lnTo>
                    <a:lnTo>
                      <a:pt x="105" y="380"/>
                    </a:lnTo>
                    <a:lnTo>
                      <a:pt x="0" y="404"/>
                    </a:lnTo>
                    <a:lnTo>
                      <a:pt x="44" y="297"/>
                    </a:lnTo>
                    <a:close/>
                  </a:path>
                </a:pathLst>
              </a:custGeom>
              <a:solidFill>
                <a:srgbClr val="6A9C8A"/>
              </a:solidFill>
              <a:ln w="9525">
                <a:noFill/>
                <a:round/>
                <a:headEnd/>
                <a:tailEnd/>
              </a:ln>
            </p:spPr>
            <p:txBody>
              <a:bodyPr/>
              <a:lstStyle/>
              <a:p>
                <a:endParaRPr lang="en-US"/>
              </a:p>
            </p:txBody>
          </p:sp>
          <p:sp>
            <p:nvSpPr>
              <p:cNvPr id="209" name="Freeform 355"/>
              <p:cNvSpPr>
                <a:spLocks/>
              </p:cNvSpPr>
              <p:nvPr/>
            </p:nvSpPr>
            <p:spPr bwMode="auto">
              <a:xfrm>
                <a:off x="613" y="2679"/>
                <a:ext cx="58" cy="65"/>
              </a:xfrm>
              <a:custGeom>
                <a:avLst/>
                <a:gdLst>
                  <a:gd name="T0" fmla="*/ 153 w 201"/>
                  <a:gd name="T1" fmla="*/ 9 h 191"/>
                  <a:gd name="T2" fmla="*/ 142 w 201"/>
                  <a:gd name="T3" fmla="*/ 124 h 191"/>
                  <a:gd name="T4" fmla="*/ 71 w 201"/>
                  <a:gd name="T5" fmla="*/ 0 h 191"/>
                  <a:gd name="T6" fmla="*/ 71 w 201"/>
                  <a:gd name="T7" fmla="*/ 119 h 191"/>
                  <a:gd name="T8" fmla="*/ 3 w 201"/>
                  <a:gd name="T9" fmla="*/ 107 h 191"/>
                  <a:gd name="T10" fmla="*/ 0 w 201"/>
                  <a:gd name="T11" fmla="*/ 186 h 191"/>
                  <a:gd name="T12" fmla="*/ 190 w 201"/>
                  <a:gd name="T13" fmla="*/ 191 h 191"/>
                  <a:gd name="T14" fmla="*/ 201 w 201"/>
                  <a:gd name="T15" fmla="*/ 124 h 191"/>
                  <a:gd name="T16" fmla="*/ 201 w 201"/>
                  <a:gd name="T17" fmla="*/ 24 h 191"/>
                  <a:gd name="T18" fmla="*/ 153 w 201"/>
                  <a:gd name="T19" fmla="*/ 9 h 191"/>
                  <a:gd name="T20" fmla="*/ 153 w 201"/>
                  <a:gd name="T21" fmla="*/ 9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91"/>
                  <a:gd name="T35" fmla="*/ 201 w 201"/>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91">
                    <a:moveTo>
                      <a:pt x="153" y="9"/>
                    </a:moveTo>
                    <a:lnTo>
                      <a:pt x="142" y="124"/>
                    </a:lnTo>
                    <a:lnTo>
                      <a:pt x="71" y="0"/>
                    </a:lnTo>
                    <a:lnTo>
                      <a:pt x="71" y="119"/>
                    </a:lnTo>
                    <a:lnTo>
                      <a:pt x="3" y="107"/>
                    </a:lnTo>
                    <a:lnTo>
                      <a:pt x="0" y="186"/>
                    </a:lnTo>
                    <a:lnTo>
                      <a:pt x="190" y="191"/>
                    </a:lnTo>
                    <a:lnTo>
                      <a:pt x="201" y="124"/>
                    </a:lnTo>
                    <a:lnTo>
                      <a:pt x="201" y="24"/>
                    </a:lnTo>
                    <a:lnTo>
                      <a:pt x="153" y="9"/>
                    </a:lnTo>
                    <a:close/>
                  </a:path>
                </a:pathLst>
              </a:custGeom>
              <a:solidFill>
                <a:srgbClr val="6A9C8A"/>
              </a:solidFill>
              <a:ln w="9525">
                <a:noFill/>
                <a:round/>
                <a:headEnd/>
                <a:tailEnd/>
              </a:ln>
            </p:spPr>
            <p:txBody>
              <a:bodyPr/>
              <a:lstStyle/>
              <a:p>
                <a:endParaRPr lang="en-US"/>
              </a:p>
            </p:txBody>
          </p:sp>
          <p:sp>
            <p:nvSpPr>
              <p:cNvPr id="210" name="Freeform 356"/>
              <p:cNvSpPr>
                <a:spLocks/>
              </p:cNvSpPr>
              <p:nvPr/>
            </p:nvSpPr>
            <p:spPr bwMode="auto">
              <a:xfrm>
                <a:off x="730" y="2817"/>
                <a:ext cx="101" cy="41"/>
              </a:xfrm>
              <a:custGeom>
                <a:avLst/>
                <a:gdLst>
                  <a:gd name="T0" fmla="*/ 185 w 357"/>
                  <a:gd name="T1" fmla="*/ 0 h 122"/>
                  <a:gd name="T2" fmla="*/ 246 w 357"/>
                  <a:gd name="T3" fmla="*/ 44 h 122"/>
                  <a:gd name="T4" fmla="*/ 287 w 357"/>
                  <a:gd name="T5" fmla="*/ 27 h 122"/>
                  <a:gd name="T6" fmla="*/ 353 w 357"/>
                  <a:gd name="T7" fmla="*/ 84 h 122"/>
                  <a:gd name="T8" fmla="*/ 357 w 357"/>
                  <a:gd name="T9" fmla="*/ 122 h 122"/>
                  <a:gd name="T10" fmla="*/ 212 w 357"/>
                  <a:gd name="T11" fmla="*/ 99 h 122"/>
                  <a:gd name="T12" fmla="*/ 0 w 357"/>
                  <a:gd name="T13" fmla="*/ 99 h 122"/>
                  <a:gd name="T14" fmla="*/ 29 w 357"/>
                  <a:gd name="T15" fmla="*/ 27 h 122"/>
                  <a:gd name="T16" fmla="*/ 185 w 357"/>
                  <a:gd name="T17" fmla="*/ 0 h 122"/>
                  <a:gd name="T18" fmla="*/ 185 w 357"/>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22"/>
                  <a:gd name="T32" fmla="*/ 357 w 357"/>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22">
                    <a:moveTo>
                      <a:pt x="185" y="0"/>
                    </a:moveTo>
                    <a:lnTo>
                      <a:pt x="246" y="44"/>
                    </a:lnTo>
                    <a:lnTo>
                      <a:pt x="287" y="27"/>
                    </a:lnTo>
                    <a:lnTo>
                      <a:pt x="353" y="84"/>
                    </a:lnTo>
                    <a:lnTo>
                      <a:pt x="357" y="122"/>
                    </a:lnTo>
                    <a:lnTo>
                      <a:pt x="212" y="99"/>
                    </a:lnTo>
                    <a:lnTo>
                      <a:pt x="0" y="99"/>
                    </a:lnTo>
                    <a:lnTo>
                      <a:pt x="29" y="27"/>
                    </a:lnTo>
                    <a:lnTo>
                      <a:pt x="185" y="0"/>
                    </a:lnTo>
                    <a:close/>
                  </a:path>
                </a:pathLst>
              </a:custGeom>
              <a:solidFill>
                <a:srgbClr val="6A9C8A"/>
              </a:solidFill>
              <a:ln w="9525">
                <a:noFill/>
                <a:round/>
                <a:headEnd/>
                <a:tailEnd/>
              </a:ln>
            </p:spPr>
            <p:txBody>
              <a:bodyPr/>
              <a:lstStyle/>
              <a:p>
                <a:endParaRPr lang="en-US"/>
              </a:p>
            </p:txBody>
          </p:sp>
          <p:sp>
            <p:nvSpPr>
              <p:cNvPr id="211" name="Freeform 357"/>
              <p:cNvSpPr>
                <a:spLocks/>
              </p:cNvSpPr>
              <p:nvPr/>
            </p:nvSpPr>
            <p:spPr bwMode="auto">
              <a:xfrm>
                <a:off x="622" y="2362"/>
                <a:ext cx="41" cy="70"/>
              </a:xfrm>
              <a:custGeom>
                <a:avLst/>
                <a:gdLst>
                  <a:gd name="T0" fmla="*/ 4 w 145"/>
                  <a:gd name="T1" fmla="*/ 0 h 205"/>
                  <a:gd name="T2" fmla="*/ 68 w 145"/>
                  <a:gd name="T3" fmla="*/ 71 h 205"/>
                  <a:gd name="T4" fmla="*/ 145 w 145"/>
                  <a:gd name="T5" fmla="*/ 111 h 205"/>
                  <a:gd name="T6" fmla="*/ 145 w 145"/>
                  <a:gd name="T7" fmla="*/ 205 h 205"/>
                  <a:gd name="T8" fmla="*/ 64 w 145"/>
                  <a:gd name="T9" fmla="*/ 188 h 205"/>
                  <a:gd name="T10" fmla="*/ 0 w 145"/>
                  <a:gd name="T11" fmla="*/ 115 h 205"/>
                  <a:gd name="T12" fmla="*/ 4 w 145"/>
                  <a:gd name="T13" fmla="*/ 0 h 205"/>
                  <a:gd name="T14" fmla="*/ 4 w 145"/>
                  <a:gd name="T15" fmla="*/ 0 h 205"/>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205"/>
                  <a:gd name="T26" fmla="*/ 145 w 145"/>
                  <a:gd name="T27" fmla="*/ 205 h 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205">
                    <a:moveTo>
                      <a:pt x="4" y="0"/>
                    </a:moveTo>
                    <a:lnTo>
                      <a:pt x="68" y="71"/>
                    </a:lnTo>
                    <a:lnTo>
                      <a:pt x="145" y="111"/>
                    </a:lnTo>
                    <a:lnTo>
                      <a:pt x="145" y="205"/>
                    </a:lnTo>
                    <a:lnTo>
                      <a:pt x="64" y="188"/>
                    </a:lnTo>
                    <a:lnTo>
                      <a:pt x="0" y="115"/>
                    </a:lnTo>
                    <a:lnTo>
                      <a:pt x="4" y="0"/>
                    </a:lnTo>
                    <a:close/>
                  </a:path>
                </a:pathLst>
              </a:custGeom>
              <a:solidFill>
                <a:srgbClr val="DBAA77"/>
              </a:solidFill>
              <a:ln w="9525">
                <a:noFill/>
                <a:round/>
                <a:headEnd/>
                <a:tailEnd/>
              </a:ln>
            </p:spPr>
            <p:txBody>
              <a:bodyPr/>
              <a:lstStyle/>
              <a:p>
                <a:endParaRPr lang="en-US"/>
              </a:p>
            </p:txBody>
          </p:sp>
          <p:sp>
            <p:nvSpPr>
              <p:cNvPr id="212" name="Freeform 358"/>
              <p:cNvSpPr>
                <a:spLocks/>
              </p:cNvSpPr>
              <p:nvPr/>
            </p:nvSpPr>
            <p:spPr bwMode="auto">
              <a:xfrm>
                <a:off x="623" y="2299"/>
                <a:ext cx="42" cy="101"/>
              </a:xfrm>
              <a:custGeom>
                <a:avLst/>
                <a:gdLst>
                  <a:gd name="T0" fmla="*/ 112 w 140"/>
                  <a:gd name="T1" fmla="*/ 0 h 296"/>
                  <a:gd name="T2" fmla="*/ 48 w 140"/>
                  <a:gd name="T3" fmla="*/ 44 h 296"/>
                  <a:gd name="T4" fmla="*/ 0 w 140"/>
                  <a:gd name="T5" fmla="*/ 175 h 296"/>
                  <a:gd name="T6" fmla="*/ 39 w 140"/>
                  <a:gd name="T7" fmla="*/ 227 h 296"/>
                  <a:gd name="T8" fmla="*/ 84 w 140"/>
                  <a:gd name="T9" fmla="*/ 261 h 296"/>
                  <a:gd name="T10" fmla="*/ 137 w 140"/>
                  <a:gd name="T11" fmla="*/ 296 h 296"/>
                  <a:gd name="T12" fmla="*/ 140 w 140"/>
                  <a:gd name="T13" fmla="*/ 167 h 296"/>
                  <a:gd name="T14" fmla="*/ 112 w 140"/>
                  <a:gd name="T15" fmla="*/ 0 h 296"/>
                  <a:gd name="T16" fmla="*/ 112 w 140"/>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296"/>
                  <a:gd name="T29" fmla="*/ 140 w 140"/>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296">
                    <a:moveTo>
                      <a:pt x="112" y="0"/>
                    </a:moveTo>
                    <a:lnTo>
                      <a:pt x="48" y="44"/>
                    </a:lnTo>
                    <a:lnTo>
                      <a:pt x="0" y="175"/>
                    </a:lnTo>
                    <a:lnTo>
                      <a:pt x="39" y="227"/>
                    </a:lnTo>
                    <a:lnTo>
                      <a:pt x="84" y="261"/>
                    </a:lnTo>
                    <a:lnTo>
                      <a:pt x="137" y="296"/>
                    </a:lnTo>
                    <a:lnTo>
                      <a:pt x="140" y="167"/>
                    </a:lnTo>
                    <a:lnTo>
                      <a:pt x="112" y="0"/>
                    </a:lnTo>
                    <a:close/>
                  </a:path>
                </a:pathLst>
              </a:custGeom>
              <a:solidFill>
                <a:srgbClr val="D63333"/>
              </a:solidFill>
              <a:ln w="9525">
                <a:noFill/>
                <a:round/>
                <a:headEnd/>
                <a:tailEnd/>
              </a:ln>
            </p:spPr>
            <p:txBody>
              <a:bodyPr/>
              <a:lstStyle/>
              <a:p>
                <a:endParaRPr lang="en-US"/>
              </a:p>
            </p:txBody>
          </p:sp>
          <p:sp>
            <p:nvSpPr>
              <p:cNvPr id="213" name="Freeform 359"/>
              <p:cNvSpPr>
                <a:spLocks/>
              </p:cNvSpPr>
              <p:nvPr/>
            </p:nvSpPr>
            <p:spPr bwMode="auto">
              <a:xfrm>
                <a:off x="644" y="2265"/>
                <a:ext cx="149" cy="306"/>
              </a:xfrm>
              <a:custGeom>
                <a:avLst/>
                <a:gdLst>
                  <a:gd name="T0" fmla="*/ 28 w 523"/>
                  <a:gd name="T1" fmla="*/ 51 h 893"/>
                  <a:gd name="T2" fmla="*/ 64 w 523"/>
                  <a:gd name="T3" fmla="*/ 158 h 893"/>
                  <a:gd name="T4" fmla="*/ 76 w 523"/>
                  <a:gd name="T5" fmla="*/ 338 h 893"/>
                  <a:gd name="T6" fmla="*/ 64 w 523"/>
                  <a:gd name="T7" fmla="*/ 539 h 893"/>
                  <a:gd name="T8" fmla="*/ 0 w 523"/>
                  <a:gd name="T9" fmla="*/ 791 h 893"/>
                  <a:gd name="T10" fmla="*/ 262 w 523"/>
                  <a:gd name="T11" fmla="*/ 893 h 893"/>
                  <a:gd name="T12" fmla="*/ 306 w 523"/>
                  <a:gd name="T13" fmla="*/ 886 h 893"/>
                  <a:gd name="T14" fmla="*/ 382 w 523"/>
                  <a:gd name="T15" fmla="*/ 775 h 893"/>
                  <a:gd name="T16" fmla="*/ 486 w 523"/>
                  <a:gd name="T17" fmla="*/ 637 h 893"/>
                  <a:gd name="T18" fmla="*/ 523 w 523"/>
                  <a:gd name="T19" fmla="*/ 415 h 893"/>
                  <a:gd name="T20" fmla="*/ 523 w 523"/>
                  <a:gd name="T21" fmla="*/ 265 h 893"/>
                  <a:gd name="T22" fmla="*/ 491 w 523"/>
                  <a:gd name="T23" fmla="*/ 137 h 893"/>
                  <a:gd name="T24" fmla="*/ 398 w 523"/>
                  <a:gd name="T25" fmla="*/ 55 h 893"/>
                  <a:gd name="T26" fmla="*/ 245 w 523"/>
                  <a:gd name="T27" fmla="*/ 0 h 893"/>
                  <a:gd name="T28" fmla="*/ 96 w 523"/>
                  <a:gd name="T29" fmla="*/ 4 h 893"/>
                  <a:gd name="T30" fmla="*/ 57 w 523"/>
                  <a:gd name="T31" fmla="*/ 21 h 893"/>
                  <a:gd name="T32" fmla="*/ 28 w 523"/>
                  <a:gd name="T33" fmla="*/ 51 h 893"/>
                  <a:gd name="T34" fmla="*/ 28 w 523"/>
                  <a:gd name="T35" fmla="*/ 51 h 8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3"/>
                  <a:gd name="T55" fmla="*/ 0 h 893"/>
                  <a:gd name="T56" fmla="*/ 523 w 523"/>
                  <a:gd name="T57" fmla="*/ 893 h 8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3" h="893">
                    <a:moveTo>
                      <a:pt x="28" y="51"/>
                    </a:moveTo>
                    <a:lnTo>
                      <a:pt x="64" y="158"/>
                    </a:lnTo>
                    <a:lnTo>
                      <a:pt x="76" y="338"/>
                    </a:lnTo>
                    <a:lnTo>
                      <a:pt x="64" y="539"/>
                    </a:lnTo>
                    <a:lnTo>
                      <a:pt x="0" y="791"/>
                    </a:lnTo>
                    <a:lnTo>
                      <a:pt x="262" y="893"/>
                    </a:lnTo>
                    <a:lnTo>
                      <a:pt x="306" y="886"/>
                    </a:lnTo>
                    <a:lnTo>
                      <a:pt x="382" y="775"/>
                    </a:lnTo>
                    <a:lnTo>
                      <a:pt x="486" y="637"/>
                    </a:lnTo>
                    <a:lnTo>
                      <a:pt x="523" y="415"/>
                    </a:lnTo>
                    <a:lnTo>
                      <a:pt x="523" y="265"/>
                    </a:lnTo>
                    <a:lnTo>
                      <a:pt x="491" y="137"/>
                    </a:lnTo>
                    <a:lnTo>
                      <a:pt x="398" y="55"/>
                    </a:lnTo>
                    <a:lnTo>
                      <a:pt x="245" y="0"/>
                    </a:lnTo>
                    <a:lnTo>
                      <a:pt x="96" y="4"/>
                    </a:lnTo>
                    <a:lnTo>
                      <a:pt x="57" y="21"/>
                    </a:lnTo>
                    <a:lnTo>
                      <a:pt x="28" y="51"/>
                    </a:lnTo>
                    <a:close/>
                  </a:path>
                </a:pathLst>
              </a:custGeom>
              <a:solidFill>
                <a:srgbClr val="BCBCD6"/>
              </a:solidFill>
              <a:ln w="9525">
                <a:noFill/>
                <a:round/>
                <a:headEnd/>
                <a:tailEnd/>
              </a:ln>
            </p:spPr>
            <p:txBody>
              <a:bodyPr/>
              <a:lstStyle/>
              <a:p>
                <a:endParaRPr lang="en-US"/>
              </a:p>
            </p:txBody>
          </p:sp>
          <p:sp>
            <p:nvSpPr>
              <p:cNvPr id="214" name="Freeform 360"/>
              <p:cNvSpPr>
                <a:spLocks/>
              </p:cNvSpPr>
              <p:nvPr/>
            </p:nvSpPr>
            <p:spPr bwMode="auto">
              <a:xfrm>
                <a:off x="697" y="2306"/>
                <a:ext cx="110" cy="160"/>
              </a:xfrm>
              <a:custGeom>
                <a:avLst/>
                <a:gdLst>
                  <a:gd name="T0" fmla="*/ 0 w 386"/>
                  <a:gd name="T1" fmla="*/ 206 h 471"/>
                  <a:gd name="T2" fmla="*/ 0 w 386"/>
                  <a:gd name="T3" fmla="*/ 373 h 471"/>
                  <a:gd name="T4" fmla="*/ 77 w 386"/>
                  <a:gd name="T5" fmla="*/ 416 h 471"/>
                  <a:gd name="T6" fmla="*/ 265 w 386"/>
                  <a:gd name="T7" fmla="*/ 450 h 471"/>
                  <a:gd name="T8" fmla="*/ 362 w 386"/>
                  <a:gd name="T9" fmla="*/ 471 h 471"/>
                  <a:gd name="T10" fmla="*/ 386 w 386"/>
                  <a:gd name="T11" fmla="*/ 287 h 471"/>
                  <a:gd name="T12" fmla="*/ 350 w 386"/>
                  <a:gd name="T13" fmla="*/ 91 h 471"/>
                  <a:gd name="T14" fmla="*/ 290 w 386"/>
                  <a:gd name="T15" fmla="*/ 0 h 471"/>
                  <a:gd name="T16" fmla="*/ 313 w 386"/>
                  <a:gd name="T17" fmla="*/ 91 h 471"/>
                  <a:gd name="T18" fmla="*/ 326 w 386"/>
                  <a:gd name="T19" fmla="*/ 181 h 471"/>
                  <a:gd name="T20" fmla="*/ 318 w 386"/>
                  <a:gd name="T21" fmla="*/ 245 h 471"/>
                  <a:gd name="T22" fmla="*/ 221 w 386"/>
                  <a:gd name="T23" fmla="*/ 266 h 471"/>
                  <a:gd name="T24" fmla="*/ 85 w 386"/>
                  <a:gd name="T25" fmla="*/ 232 h 471"/>
                  <a:gd name="T26" fmla="*/ 0 w 386"/>
                  <a:gd name="T27" fmla="*/ 206 h 471"/>
                  <a:gd name="T28" fmla="*/ 0 w 386"/>
                  <a:gd name="T29" fmla="*/ 206 h 4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6"/>
                  <a:gd name="T46" fmla="*/ 0 h 471"/>
                  <a:gd name="T47" fmla="*/ 386 w 386"/>
                  <a:gd name="T48" fmla="*/ 471 h 4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6" h="471">
                    <a:moveTo>
                      <a:pt x="0" y="206"/>
                    </a:moveTo>
                    <a:lnTo>
                      <a:pt x="0" y="373"/>
                    </a:lnTo>
                    <a:lnTo>
                      <a:pt x="77" y="416"/>
                    </a:lnTo>
                    <a:lnTo>
                      <a:pt x="265" y="450"/>
                    </a:lnTo>
                    <a:lnTo>
                      <a:pt x="362" y="471"/>
                    </a:lnTo>
                    <a:lnTo>
                      <a:pt x="386" y="287"/>
                    </a:lnTo>
                    <a:lnTo>
                      <a:pt x="350" y="91"/>
                    </a:lnTo>
                    <a:lnTo>
                      <a:pt x="290" y="0"/>
                    </a:lnTo>
                    <a:lnTo>
                      <a:pt x="313" y="91"/>
                    </a:lnTo>
                    <a:lnTo>
                      <a:pt x="326" y="181"/>
                    </a:lnTo>
                    <a:lnTo>
                      <a:pt x="318" y="245"/>
                    </a:lnTo>
                    <a:lnTo>
                      <a:pt x="221" y="266"/>
                    </a:lnTo>
                    <a:lnTo>
                      <a:pt x="85" y="232"/>
                    </a:lnTo>
                    <a:lnTo>
                      <a:pt x="0" y="206"/>
                    </a:lnTo>
                    <a:close/>
                  </a:path>
                </a:pathLst>
              </a:custGeom>
              <a:solidFill>
                <a:srgbClr val="FFFACC"/>
              </a:solidFill>
              <a:ln w="9525">
                <a:noFill/>
                <a:round/>
                <a:headEnd/>
                <a:tailEnd/>
              </a:ln>
            </p:spPr>
            <p:txBody>
              <a:bodyPr/>
              <a:lstStyle/>
              <a:p>
                <a:endParaRPr lang="en-US"/>
              </a:p>
            </p:txBody>
          </p:sp>
          <p:sp>
            <p:nvSpPr>
              <p:cNvPr id="215" name="Freeform 361"/>
              <p:cNvSpPr>
                <a:spLocks/>
              </p:cNvSpPr>
              <p:nvPr/>
            </p:nvSpPr>
            <p:spPr bwMode="auto">
              <a:xfrm>
                <a:off x="591" y="2680"/>
                <a:ext cx="214" cy="187"/>
              </a:xfrm>
              <a:custGeom>
                <a:avLst/>
                <a:gdLst>
                  <a:gd name="T0" fmla="*/ 533 w 756"/>
                  <a:gd name="T1" fmla="*/ 24 h 545"/>
                  <a:gd name="T2" fmla="*/ 449 w 756"/>
                  <a:gd name="T3" fmla="*/ 34 h 545"/>
                  <a:gd name="T4" fmla="*/ 354 w 756"/>
                  <a:gd name="T5" fmla="*/ 179 h 545"/>
                  <a:gd name="T6" fmla="*/ 66 w 756"/>
                  <a:gd name="T7" fmla="*/ 193 h 545"/>
                  <a:gd name="T8" fmla="*/ 14 w 756"/>
                  <a:gd name="T9" fmla="*/ 276 h 545"/>
                  <a:gd name="T10" fmla="*/ 0 w 756"/>
                  <a:gd name="T11" fmla="*/ 375 h 545"/>
                  <a:gd name="T12" fmla="*/ 9 w 756"/>
                  <a:gd name="T13" fmla="*/ 498 h 545"/>
                  <a:gd name="T14" fmla="*/ 60 w 756"/>
                  <a:gd name="T15" fmla="*/ 545 h 545"/>
                  <a:gd name="T16" fmla="*/ 156 w 756"/>
                  <a:gd name="T17" fmla="*/ 545 h 545"/>
                  <a:gd name="T18" fmla="*/ 284 w 756"/>
                  <a:gd name="T19" fmla="*/ 474 h 545"/>
                  <a:gd name="T20" fmla="*/ 414 w 756"/>
                  <a:gd name="T21" fmla="*/ 334 h 545"/>
                  <a:gd name="T22" fmla="*/ 494 w 756"/>
                  <a:gd name="T23" fmla="*/ 393 h 545"/>
                  <a:gd name="T24" fmla="*/ 599 w 756"/>
                  <a:gd name="T25" fmla="*/ 430 h 545"/>
                  <a:gd name="T26" fmla="*/ 652 w 756"/>
                  <a:gd name="T27" fmla="*/ 417 h 545"/>
                  <a:gd name="T28" fmla="*/ 680 w 756"/>
                  <a:gd name="T29" fmla="*/ 355 h 545"/>
                  <a:gd name="T30" fmla="*/ 734 w 756"/>
                  <a:gd name="T31" fmla="*/ 300 h 545"/>
                  <a:gd name="T32" fmla="*/ 723 w 756"/>
                  <a:gd name="T33" fmla="*/ 181 h 545"/>
                  <a:gd name="T34" fmla="*/ 756 w 756"/>
                  <a:gd name="T35" fmla="*/ 92 h 545"/>
                  <a:gd name="T36" fmla="*/ 732 w 756"/>
                  <a:gd name="T37" fmla="*/ 76 h 545"/>
                  <a:gd name="T38" fmla="*/ 716 w 756"/>
                  <a:gd name="T39" fmla="*/ 19 h 545"/>
                  <a:gd name="T40" fmla="*/ 680 w 756"/>
                  <a:gd name="T41" fmla="*/ 0 h 545"/>
                  <a:gd name="T42" fmla="*/ 655 w 756"/>
                  <a:gd name="T43" fmla="*/ 70 h 545"/>
                  <a:gd name="T44" fmla="*/ 504 w 756"/>
                  <a:gd name="T45" fmla="*/ 112 h 545"/>
                  <a:gd name="T46" fmla="*/ 533 w 756"/>
                  <a:gd name="T47" fmla="*/ 24 h 545"/>
                  <a:gd name="T48" fmla="*/ 533 w 756"/>
                  <a:gd name="T49" fmla="*/ 24 h 5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6"/>
                  <a:gd name="T76" fmla="*/ 0 h 545"/>
                  <a:gd name="T77" fmla="*/ 756 w 756"/>
                  <a:gd name="T78" fmla="*/ 545 h 5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6" h="545">
                    <a:moveTo>
                      <a:pt x="533" y="24"/>
                    </a:moveTo>
                    <a:lnTo>
                      <a:pt x="449" y="34"/>
                    </a:lnTo>
                    <a:lnTo>
                      <a:pt x="354" y="179"/>
                    </a:lnTo>
                    <a:lnTo>
                      <a:pt x="66" y="193"/>
                    </a:lnTo>
                    <a:lnTo>
                      <a:pt x="14" y="276"/>
                    </a:lnTo>
                    <a:lnTo>
                      <a:pt x="0" y="375"/>
                    </a:lnTo>
                    <a:lnTo>
                      <a:pt x="9" y="498"/>
                    </a:lnTo>
                    <a:lnTo>
                      <a:pt x="60" y="545"/>
                    </a:lnTo>
                    <a:lnTo>
                      <a:pt x="156" y="545"/>
                    </a:lnTo>
                    <a:lnTo>
                      <a:pt x="284" y="474"/>
                    </a:lnTo>
                    <a:lnTo>
                      <a:pt x="414" y="334"/>
                    </a:lnTo>
                    <a:lnTo>
                      <a:pt x="494" y="393"/>
                    </a:lnTo>
                    <a:lnTo>
                      <a:pt x="599" y="430"/>
                    </a:lnTo>
                    <a:lnTo>
                      <a:pt x="652" y="417"/>
                    </a:lnTo>
                    <a:lnTo>
                      <a:pt x="680" y="355"/>
                    </a:lnTo>
                    <a:lnTo>
                      <a:pt x="734" y="300"/>
                    </a:lnTo>
                    <a:lnTo>
                      <a:pt x="723" y="181"/>
                    </a:lnTo>
                    <a:lnTo>
                      <a:pt x="756" y="92"/>
                    </a:lnTo>
                    <a:lnTo>
                      <a:pt x="732" y="76"/>
                    </a:lnTo>
                    <a:lnTo>
                      <a:pt x="716" y="19"/>
                    </a:lnTo>
                    <a:lnTo>
                      <a:pt x="680" y="0"/>
                    </a:lnTo>
                    <a:lnTo>
                      <a:pt x="655" y="70"/>
                    </a:lnTo>
                    <a:lnTo>
                      <a:pt x="504" y="112"/>
                    </a:lnTo>
                    <a:lnTo>
                      <a:pt x="533" y="24"/>
                    </a:lnTo>
                    <a:close/>
                  </a:path>
                </a:pathLst>
              </a:custGeom>
              <a:solidFill>
                <a:srgbClr val="E0B966"/>
              </a:solidFill>
              <a:ln w="9525">
                <a:noFill/>
                <a:round/>
                <a:headEnd/>
                <a:tailEnd/>
              </a:ln>
            </p:spPr>
            <p:txBody>
              <a:bodyPr/>
              <a:lstStyle/>
              <a:p>
                <a:endParaRPr lang="en-US"/>
              </a:p>
            </p:txBody>
          </p:sp>
          <p:sp>
            <p:nvSpPr>
              <p:cNvPr id="216" name="Freeform 362"/>
              <p:cNvSpPr>
                <a:spLocks/>
              </p:cNvSpPr>
              <p:nvPr/>
            </p:nvSpPr>
            <p:spPr bwMode="auto">
              <a:xfrm>
                <a:off x="837" y="2735"/>
                <a:ext cx="124" cy="181"/>
              </a:xfrm>
              <a:custGeom>
                <a:avLst/>
                <a:gdLst>
                  <a:gd name="T0" fmla="*/ 163 w 432"/>
                  <a:gd name="T1" fmla="*/ 0 h 532"/>
                  <a:gd name="T2" fmla="*/ 111 w 432"/>
                  <a:gd name="T3" fmla="*/ 16 h 532"/>
                  <a:gd name="T4" fmla="*/ 79 w 432"/>
                  <a:gd name="T5" fmla="*/ 43 h 532"/>
                  <a:gd name="T6" fmla="*/ 79 w 432"/>
                  <a:gd name="T7" fmla="*/ 90 h 532"/>
                  <a:gd name="T8" fmla="*/ 29 w 432"/>
                  <a:gd name="T9" fmla="*/ 152 h 532"/>
                  <a:gd name="T10" fmla="*/ 5 w 432"/>
                  <a:gd name="T11" fmla="*/ 197 h 532"/>
                  <a:gd name="T12" fmla="*/ 0 w 432"/>
                  <a:gd name="T13" fmla="*/ 359 h 532"/>
                  <a:gd name="T14" fmla="*/ 71 w 432"/>
                  <a:gd name="T15" fmla="*/ 401 h 532"/>
                  <a:gd name="T16" fmla="*/ 98 w 432"/>
                  <a:gd name="T17" fmla="*/ 425 h 532"/>
                  <a:gd name="T18" fmla="*/ 89 w 432"/>
                  <a:gd name="T19" fmla="*/ 494 h 532"/>
                  <a:gd name="T20" fmla="*/ 141 w 432"/>
                  <a:gd name="T21" fmla="*/ 532 h 532"/>
                  <a:gd name="T22" fmla="*/ 233 w 432"/>
                  <a:gd name="T23" fmla="*/ 526 h 532"/>
                  <a:gd name="T24" fmla="*/ 331 w 432"/>
                  <a:gd name="T25" fmla="*/ 445 h 532"/>
                  <a:gd name="T26" fmla="*/ 354 w 432"/>
                  <a:gd name="T27" fmla="*/ 386 h 532"/>
                  <a:gd name="T28" fmla="*/ 354 w 432"/>
                  <a:gd name="T29" fmla="*/ 312 h 532"/>
                  <a:gd name="T30" fmla="*/ 415 w 432"/>
                  <a:gd name="T31" fmla="*/ 278 h 532"/>
                  <a:gd name="T32" fmla="*/ 432 w 432"/>
                  <a:gd name="T33" fmla="*/ 191 h 532"/>
                  <a:gd name="T34" fmla="*/ 352 w 432"/>
                  <a:gd name="T35" fmla="*/ 13 h 532"/>
                  <a:gd name="T36" fmla="*/ 263 w 432"/>
                  <a:gd name="T37" fmla="*/ 21 h 532"/>
                  <a:gd name="T38" fmla="*/ 143 w 432"/>
                  <a:gd name="T39" fmla="*/ 118 h 532"/>
                  <a:gd name="T40" fmla="*/ 177 w 432"/>
                  <a:gd name="T41" fmla="*/ 33 h 532"/>
                  <a:gd name="T42" fmla="*/ 163 w 432"/>
                  <a:gd name="T43" fmla="*/ 0 h 532"/>
                  <a:gd name="T44" fmla="*/ 163 w 432"/>
                  <a:gd name="T45" fmla="*/ 0 h 5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2"/>
                  <a:gd name="T70" fmla="*/ 0 h 532"/>
                  <a:gd name="T71" fmla="*/ 432 w 432"/>
                  <a:gd name="T72" fmla="*/ 532 h 5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2" h="532">
                    <a:moveTo>
                      <a:pt x="163" y="0"/>
                    </a:moveTo>
                    <a:lnTo>
                      <a:pt x="111" y="16"/>
                    </a:lnTo>
                    <a:lnTo>
                      <a:pt x="79" y="43"/>
                    </a:lnTo>
                    <a:lnTo>
                      <a:pt x="79" y="90"/>
                    </a:lnTo>
                    <a:lnTo>
                      <a:pt x="29" y="152"/>
                    </a:lnTo>
                    <a:lnTo>
                      <a:pt x="5" y="197"/>
                    </a:lnTo>
                    <a:lnTo>
                      <a:pt x="0" y="359"/>
                    </a:lnTo>
                    <a:lnTo>
                      <a:pt x="71" y="401"/>
                    </a:lnTo>
                    <a:lnTo>
                      <a:pt x="98" y="425"/>
                    </a:lnTo>
                    <a:lnTo>
                      <a:pt x="89" y="494"/>
                    </a:lnTo>
                    <a:lnTo>
                      <a:pt x="141" y="532"/>
                    </a:lnTo>
                    <a:lnTo>
                      <a:pt x="233" y="526"/>
                    </a:lnTo>
                    <a:lnTo>
                      <a:pt x="331" y="445"/>
                    </a:lnTo>
                    <a:lnTo>
                      <a:pt x="354" y="386"/>
                    </a:lnTo>
                    <a:lnTo>
                      <a:pt x="354" y="312"/>
                    </a:lnTo>
                    <a:lnTo>
                      <a:pt x="415" y="278"/>
                    </a:lnTo>
                    <a:lnTo>
                      <a:pt x="432" y="191"/>
                    </a:lnTo>
                    <a:lnTo>
                      <a:pt x="352" y="13"/>
                    </a:lnTo>
                    <a:lnTo>
                      <a:pt x="263" y="21"/>
                    </a:lnTo>
                    <a:lnTo>
                      <a:pt x="143" y="118"/>
                    </a:lnTo>
                    <a:lnTo>
                      <a:pt x="177" y="33"/>
                    </a:lnTo>
                    <a:lnTo>
                      <a:pt x="163" y="0"/>
                    </a:lnTo>
                    <a:close/>
                  </a:path>
                </a:pathLst>
              </a:custGeom>
              <a:solidFill>
                <a:srgbClr val="E0B966"/>
              </a:solidFill>
              <a:ln w="9525">
                <a:noFill/>
                <a:round/>
                <a:headEnd/>
                <a:tailEnd/>
              </a:ln>
            </p:spPr>
            <p:txBody>
              <a:bodyPr/>
              <a:lstStyle/>
              <a:p>
                <a:endParaRPr lang="en-US"/>
              </a:p>
            </p:txBody>
          </p:sp>
          <p:sp>
            <p:nvSpPr>
              <p:cNvPr id="217" name="Freeform 363"/>
              <p:cNvSpPr>
                <a:spLocks/>
              </p:cNvSpPr>
              <p:nvPr/>
            </p:nvSpPr>
            <p:spPr bwMode="auto">
              <a:xfrm>
                <a:off x="392" y="2951"/>
                <a:ext cx="146" cy="214"/>
              </a:xfrm>
              <a:custGeom>
                <a:avLst/>
                <a:gdLst>
                  <a:gd name="T0" fmla="*/ 99 w 506"/>
                  <a:gd name="T1" fmla="*/ 0 h 626"/>
                  <a:gd name="T2" fmla="*/ 140 w 506"/>
                  <a:gd name="T3" fmla="*/ 4 h 626"/>
                  <a:gd name="T4" fmla="*/ 208 w 506"/>
                  <a:gd name="T5" fmla="*/ 32 h 626"/>
                  <a:gd name="T6" fmla="*/ 249 w 506"/>
                  <a:gd name="T7" fmla="*/ 99 h 626"/>
                  <a:gd name="T8" fmla="*/ 256 w 506"/>
                  <a:gd name="T9" fmla="*/ 139 h 626"/>
                  <a:gd name="T10" fmla="*/ 506 w 506"/>
                  <a:gd name="T11" fmla="*/ 155 h 626"/>
                  <a:gd name="T12" fmla="*/ 462 w 506"/>
                  <a:gd name="T13" fmla="*/ 254 h 626"/>
                  <a:gd name="T14" fmla="*/ 439 w 506"/>
                  <a:gd name="T15" fmla="*/ 369 h 626"/>
                  <a:gd name="T16" fmla="*/ 256 w 506"/>
                  <a:gd name="T17" fmla="*/ 381 h 626"/>
                  <a:gd name="T18" fmla="*/ 219 w 506"/>
                  <a:gd name="T19" fmla="*/ 419 h 626"/>
                  <a:gd name="T20" fmla="*/ 215 w 506"/>
                  <a:gd name="T21" fmla="*/ 444 h 626"/>
                  <a:gd name="T22" fmla="*/ 297 w 506"/>
                  <a:gd name="T23" fmla="*/ 504 h 626"/>
                  <a:gd name="T24" fmla="*/ 331 w 506"/>
                  <a:gd name="T25" fmla="*/ 539 h 626"/>
                  <a:gd name="T26" fmla="*/ 342 w 506"/>
                  <a:gd name="T27" fmla="*/ 626 h 626"/>
                  <a:gd name="T28" fmla="*/ 3 w 506"/>
                  <a:gd name="T29" fmla="*/ 618 h 626"/>
                  <a:gd name="T30" fmla="*/ 0 w 506"/>
                  <a:gd name="T31" fmla="*/ 523 h 626"/>
                  <a:gd name="T32" fmla="*/ 0 w 506"/>
                  <a:gd name="T33" fmla="*/ 464 h 626"/>
                  <a:gd name="T34" fmla="*/ 55 w 506"/>
                  <a:gd name="T35" fmla="*/ 396 h 626"/>
                  <a:gd name="T36" fmla="*/ 66 w 506"/>
                  <a:gd name="T37" fmla="*/ 234 h 626"/>
                  <a:gd name="T38" fmla="*/ 22 w 506"/>
                  <a:gd name="T39" fmla="*/ 207 h 626"/>
                  <a:gd name="T40" fmla="*/ 99 w 506"/>
                  <a:gd name="T41" fmla="*/ 0 h 626"/>
                  <a:gd name="T42" fmla="*/ 99 w 506"/>
                  <a:gd name="T43" fmla="*/ 0 h 6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6"/>
                  <a:gd name="T67" fmla="*/ 0 h 626"/>
                  <a:gd name="T68" fmla="*/ 506 w 506"/>
                  <a:gd name="T69" fmla="*/ 626 h 6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6" h="626">
                    <a:moveTo>
                      <a:pt x="99" y="0"/>
                    </a:moveTo>
                    <a:lnTo>
                      <a:pt x="140" y="4"/>
                    </a:lnTo>
                    <a:lnTo>
                      <a:pt x="208" y="32"/>
                    </a:lnTo>
                    <a:lnTo>
                      <a:pt x="249" y="99"/>
                    </a:lnTo>
                    <a:lnTo>
                      <a:pt x="256" y="139"/>
                    </a:lnTo>
                    <a:lnTo>
                      <a:pt x="506" y="155"/>
                    </a:lnTo>
                    <a:lnTo>
                      <a:pt x="462" y="254"/>
                    </a:lnTo>
                    <a:lnTo>
                      <a:pt x="439" y="369"/>
                    </a:lnTo>
                    <a:lnTo>
                      <a:pt x="256" y="381"/>
                    </a:lnTo>
                    <a:lnTo>
                      <a:pt x="219" y="419"/>
                    </a:lnTo>
                    <a:lnTo>
                      <a:pt x="215" y="444"/>
                    </a:lnTo>
                    <a:lnTo>
                      <a:pt x="297" y="504"/>
                    </a:lnTo>
                    <a:lnTo>
                      <a:pt x="331" y="539"/>
                    </a:lnTo>
                    <a:lnTo>
                      <a:pt x="342" y="626"/>
                    </a:lnTo>
                    <a:lnTo>
                      <a:pt x="3" y="618"/>
                    </a:lnTo>
                    <a:lnTo>
                      <a:pt x="0" y="523"/>
                    </a:lnTo>
                    <a:lnTo>
                      <a:pt x="0" y="464"/>
                    </a:lnTo>
                    <a:lnTo>
                      <a:pt x="55" y="396"/>
                    </a:lnTo>
                    <a:lnTo>
                      <a:pt x="66" y="234"/>
                    </a:lnTo>
                    <a:lnTo>
                      <a:pt x="22" y="207"/>
                    </a:lnTo>
                    <a:lnTo>
                      <a:pt x="99" y="0"/>
                    </a:lnTo>
                    <a:close/>
                  </a:path>
                </a:pathLst>
              </a:custGeom>
              <a:solidFill>
                <a:srgbClr val="CC853D"/>
              </a:solidFill>
              <a:ln w="9525">
                <a:noFill/>
                <a:round/>
                <a:headEnd/>
                <a:tailEnd/>
              </a:ln>
            </p:spPr>
            <p:txBody>
              <a:bodyPr/>
              <a:lstStyle/>
              <a:p>
                <a:endParaRPr lang="en-US"/>
              </a:p>
            </p:txBody>
          </p:sp>
          <p:sp>
            <p:nvSpPr>
              <p:cNvPr id="218" name="Freeform 364"/>
              <p:cNvSpPr>
                <a:spLocks/>
              </p:cNvSpPr>
              <p:nvPr/>
            </p:nvSpPr>
            <p:spPr bwMode="auto">
              <a:xfrm>
                <a:off x="654" y="2650"/>
                <a:ext cx="26" cy="34"/>
              </a:xfrm>
              <a:custGeom>
                <a:avLst/>
                <a:gdLst>
                  <a:gd name="T0" fmla="*/ 76 w 85"/>
                  <a:gd name="T1" fmla="*/ 0 h 98"/>
                  <a:gd name="T2" fmla="*/ 85 w 85"/>
                  <a:gd name="T3" fmla="*/ 43 h 98"/>
                  <a:gd name="T4" fmla="*/ 81 w 85"/>
                  <a:gd name="T5" fmla="*/ 95 h 98"/>
                  <a:gd name="T6" fmla="*/ 0 w 85"/>
                  <a:gd name="T7" fmla="*/ 98 h 98"/>
                  <a:gd name="T8" fmla="*/ 76 w 85"/>
                  <a:gd name="T9" fmla="*/ 0 h 98"/>
                  <a:gd name="T10" fmla="*/ 76 w 85"/>
                  <a:gd name="T11" fmla="*/ 0 h 98"/>
                  <a:gd name="T12" fmla="*/ 0 60000 65536"/>
                  <a:gd name="T13" fmla="*/ 0 60000 65536"/>
                  <a:gd name="T14" fmla="*/ 0 60000 65536"/>
                  <a:gd name="T15" fmla="*/ 0 60000 65536"/>
                  <a:gd name="T16" fmla="*/ 0 60000 65536"/>
                  <a:gd name="T17" fmla="*/ 0 60000 65536"/>
                  <a:gd name="T18" fmla="*/ 0 w 85"/>
                  <a:gd name="T19" fmla="*/ 0 h 98"/>
                  <a:gd name="T20" fmla="*/ 85 w 85"/>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85" h="98">
                    <a:moveTo>
                      <a:pt x="76" y="0"/>
                    </a:moveTo>
                    <a:lnTo>
                      <a:pt x="85" y="43"/>
                    </a:lnTo>
                    <a:lnTo>
                      <a:pt x="81" y="95"/>
                    </a:lnTo>
                    <a:lnTo>
                      <a:pt x="0" y="98"/>
                    </a:lnTo>
                    <a:lnTo>
                      <a:pt x="76" y="0"/>
                    </a:lnTo>
                    <a:close/>
                  </a:path>
                </a:pathLst>
              </a:custGeom>
              <a:solidFill>
                <a:srgbClr val="59917D"/>
              </a:solidFill>
              <a:ln w="9525">
                <a:noFill/>
                <a:round/>
                <a:headEnd/>
                <a:tailEnd/>
              </a:ln>
            </p:spPr>
            <p:txBody>
              <a:bodyPr/>
              <a:lstStyle/>
              <a:p>
                <a:endParaRPr lang="en-US"/>
              </a:p>
            </p:txBody>
          </p:sp>
          <p:sp>
            <p:nvSpPr>
              <p:cNvPr id="219" name="Freeform 365"/>
              <p:cNvSpPr>
                <a:spLocks/>
              </p:cNvSpPr>
              <p:nvPr/>
            </p:nvSpPr>
            <p:spPr bwMode="auto">
              <a:xfrm>
                <a:off x="707" y="2571"/>
                <a:ext cx="21" cy="60"/>
              </a:xfrm>
              <a:custGeom>
                <a:avLst/>
                <a:gdLst>
                  <a:gd name="T0" fmla="*/ 37 w 76"/>
                  <a:gd name="T1" fmla="*/ 0 h 177"/>
                  <a:gd name="T2" fmla="*/ 76 w 76"/>
                  <a:gd name="T3" fmla="*/ 108 h 177"/>
                  <a:gd name="T4" fmla="*/ 0 w 76"/>
                  <a:gd name="T5" fmla="*/ 177 h 177"/>
                  <a:gd name="T6" fmla="*/ 37 w 76"/>
                  <a:gd name="T7" fmla="*/ 0 h 177"/>
                  <a:gd name="T8" fmla="*/ 37 w 76"/>
                  <a:gd name="T9" fmla="*/ 0 h 177"/>
                  <a:gd name="T10" fmla="*/ 0 60000 65536"/>
                  <a:gd name="T11" fmla="*/ 0 60000 65536"/>
                  <a:gd name="T12" fmla="*/ 0 60000 65536"/>
                  <a:gd name="T13" fmla="*/ 0 60000 65536"/>
                  <a:gd name="T14" fmla="*/ 0 60000 65536"/>
                  <a:gd name="T15" fmla="*/ 0 w 76"/>
                  <a:gd name="T16" fmla="*/ 0 h 177"/>
                  <a:gd name="T17" fmla="*/ 76 w 76"/>
                  <a:gd name="T18" fmla="*/ 177 h 177"/>
                </a:gdLst>
                <a:ahLst/>
                <a:cxnLst>
                  <a:cxn ang="T10">
                    <a:pos x="T0" y="T1"/>
                  </a:cxn>
                  <a:cxn ang="T11">
                    <a:pos x="T2" y="T3"/>
                  </a:cxn>
                  <a:cxn ang="T12">
                    <a:pos x="T4" y="T5"/>
                  </a:cxn>
                  <a:cxn ang="T13">
                    <a:pos x="T6" y="T7"/>
                  </a:cxn>
                  <a:cxn ang="T14">
                    <a:pos x="T8" y="T9"/>
                  </a:cxn>
                </a:cxnLst>
                <a:rect l="T15" t="T16" r="T17" b="T18"/>
                <a:pathLst>
                  <a:path w="76" h="177">
                    <a:moveTo>
                      <a:pt x="37" y="0"/>
                    </a:moveTo>
                    <a:lnTo>
                      <a:pt x="76" y="108"/>
                    </a:lnTo>
                    <a:lnTo>
                      <a:pt x="0" y="177"/>
                    </a:lnTo>
                    <a:lnTo>
                      <a:pt x="37" y="0"/>
                    </a:lnTo>
                    <a:close/>
                  </a:path>
                </a:pathLst>
              </a:custGeom>
              <a:solidFill>
                <a:srgbClr val="59917D"/>
              </a:solidFill>
              <a:ln w="9525">
                <a:noFill/>
                <a:round/>
                <a:headEnd/>
                <a:tailEnd/>
              </a:ln>
            </p:spPr>
            <p:txBody>
              <a:bodyPr/>
              <a:lstStyle/>
              <a:p>
                <a:endParaRPr lang="en-US"/>
              </a:p>
            </p:txBody>
          </p:sp>
          <p:sp>
            <p:nvSpPr>
              <p:cNvPr id="220" name="Freeform 366"/>
              <p:cNvSpPr>
                <a:spLocks/>
              </p:cNvSpPr>
              <p:nvPr/>
            </p:nvSpPr>
            <p:spPr bwMode="auto">
              <a:xfrm>
                <a:off x="707" y="2639"/>
                <a:ext cx="35" cy="36"/>
              </a:xfrm>
              <a:custGeom>
                <a:avLst/>
                <a:gdLst>
                  <a:gd name="T0" fmla="*/ 76 w 116"/>
                  <a:gd name="T1" fmla="*/ 0 h 103"/>
                  <a:gd name="T2" fmla="*/ 116 w 116"/>
                  <a:gd name="T3" fmla="*/ 91 h 103"/>
                  <a:gd name="T4" fmla="*/ 0 w 116"/>
                  <a:gd name="T5" fmla="*/ 103 h 103"/>
                  <a:gd name="T6" fmla="*/ 12 w 116"/>
                  <a:gd name="T7" fmla="*/ 34 h 103"/>
                  <a:gd name="T8" fmla="*/ 76 w 116"/>
                  <a:gd name="T9" fmla="*/ 0 h 103"/>
                  <a:gd name="T10" fmla="*/ 76 w 116"/>
                  <a:gd name="T11" fmla="*/ 0 h 103"/>
                  <a:gd name="T12" fmla="*/ 0 60000 65536"/>
                  <a:gd name="T13" fmla="*/ 0 60000 65536"/>
                  <a:gd name="T14" fmla="*/ 0 60000 65536"/>
                  <a:gd name="T15" fmla="*/ 0 60000 65536"/>
                  <a:gd name="T16" fmla="*/ 0 60000 65536"/>
                  <a:gd name="T17" fmla="*/ 0 60000 65536"/>
                  <a:gd name="T18" fmla="*/ 0 w 116"/>
                  <a:gd name="T19" fmla="*/ 0 h 103"/>
                  <a:gd name="T20" fmla="*/ 116 w 116"/>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16" h="103">
                    <a:moveTo>
                      <a:pt x="76" y="0"/>
                    </a:moveTo>
                    <a:lnTo>
                      <a:pt x="116" y="91"/>
                    </a:lnTo>
                    <a:lnTo>
                      <a:pt x="0" y="103"/>
                    </a:lnTo>
                    <a:lnTo>
                      <a:pt x="12" y="34"/>
                    </a:lnTo>
                    <a:lnTo>
                      <a:pt x="76" y="0"/>
                    </a:lnTo>
                    <a:close/>
                  </a:path>
                </a:pathLst>
              </a:custGeom>
              <a:solidFill>
                <a:srgbClr val="59917D"/>
              </a:solidFill>
              <a:ln w="9525">
                <a:noFill/>
                <a:round/>
                <a:headEnd/>
                <a:tailEnd/>
              </a:ln>
            </p:spPr>
            <p:txBody>
              <a:bodyPr/>
              <a:lstStyle/>
              <a:p>
                <a:endParaRPr lang="en-US"/>
              </a:p>
            </p:txBody>
          </p:sp>
          <p:sp>
            <p:nvSpPr>
              <p:cNvPr id="221" name="Freeform 367"/>
              <p:cNvSpPr>
                <a:spLocks/>
              </p:cNvSpPr>
              <p:nvPr/>
            </p:nvSpPr>
            <p:spPr bwMode="auto">
              <a:xfrm>
                <a:off x="738" y="2603"/>
                <a:ext cx="75" cy="112"/>
              </a:xfrm>
              <a:custGeom>
                <a:avLst/>
                <a:gdLst>
                  <a:gd name="T0" fmla="*/ 267 w 267"/>
                  <a:gd name="T1" fmla="*/ 42 h 328"/>
                  <a:gd name="T2" fmla="*/ 194 w 267"/>
                  <a:gd name="T3" fmla="*/ 0 h 328"/>
                  <a:gd name="T4" fmla="*/ 98 w 267"/>
                  <a:gd name="T5" fmla="*/ 29 h 328"/>
                  <a:gd name="T6" fmla="*/ 0 w 267"/>
                  <a:gd name="T7" fmla="*/ 328 h 328"/>
                  <a:gd name="T8" fmla="*/ 37 w 267"/>
                  <a:gd name="T9" fmla="*/ 315 h 328"/>
                  <a:gd name="T10" fmla="*/ 125 w 267"/>
                  <a:gd name="T11" fmla="*/ 98 h 328"/>
                  <a:gd name="T12" fmla="*/ 169 w 267"/>
                  <a:gd name="T13" fmla="*/ 98 h 328"/>
                  <a:gd name="T14" fmla="*/ 85 w 267"/>
                  <a:gd name="T15" fmla="*/ 312 h 328"/>
                  <a:gd name="T16" fmla="*/ 142 w 267"/>
                  <a:gd name="T17" fmla="*/ 299 h 328"/>
                  <a:gd name="T18" fmla="*/ 229 w 267"/>
                  <a:gd name="T19" fmla="*/ 89 h 328"/>
                  <a:gd name="T20" fmla="*/ 267 w 267"/>
                  <a:gd name="T21" fmla="*/ 42 h 328"/>
                  <a:gd name="T22" fmla="*/ 267 w 267"/>
                  <a:gd name="T23" fmla="*/ 42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328"/>
                  <a:gd name="T38" fmla="*/ 267 w 267"/>
                  <a:gd name="T39" fmla="*/ 328 h 3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328">
                    <a:moveTo>
                      <a:pt x="267" y="42"/>
                    </a:moveTo>
                    <a:lnTo>
                      <a:pt x="194" y="0"/>
                    </a:lnTo>
                    <a:lnTo>
                      <a:pt x="98" y="29"/>
                    </a:lnTo>
                    <a:lnTo>
                      <a:pt x="0" y="328"/>
                    </a:lnTo>
                    <a:lnTo>
                      <a:pt x="37" y="315"/>
                    </a:lnTo>
                    <a:lnTo>
                      <a:pt x="125" y="98"/>
                    </a:lnTo>
                    <a:lnTo>
                      <a:pt x="169" y="98"/>
                    </a:lnTo>
                    <a:lnTo>
                      <a:pt x="85" y="312"/>
                    </a:lnTo>
                    <a:lnTo>
                      <a:pt x="142" y="299"/>
                    </a:lnTo>
                    <a:lnTo>
                      <a:pt x="229" y="89"/>
                    </a:lnTo>
                    <a:lnTo>
                      <a:pt x="267" y="42"/>
                    </a:lnTo>
                    <a:close/>
                  </a:path>
                </a:pathLst>
              </a:custGeom>
              <a:solidFill>
                <a:srgbClr val="99EBFF"/>
              </a:solidFill>
              <a:ln w="9525">
                <a:noFill/>
                <a:round/>
                <a:headEnd/>
                <a:tailEnd/>
              </a:ln>
            </p:spPr>
            <p:txBody>
              <a:bodyPr/>
              <a:lstStyle/>
              <a:p>
                <a:endParaRPr lang="en-US"/>
              </a:p>
            </p:txBody>
          </p:sp>
          <p:sp>
            <p:nvSpPr>
              <p:cNvPr id="222" name="Freeform 368"/>
              <p:cNvSpPr>
                <a:spLocks/>
              </p:cNvSpPr>
              <p:nvPr/>
            </p:nvSpPr>
            <p:spPr bwMode="auto">
              <a:xfrm>
                <a:off x="683" y="2800"/>
                <a:ext cx="47" cy="110"/>
              </a:xfrm>
              <a:custGeom>
                <a:avLst/>
                <a:gdLst>
                  <a:gd name="T0" fmla="*/ 78 w 162"/>
                  <a:gd name="T1" fmla="*/ 0 h 321"/>
                  <a:gd name="T2" fmla="*/ 105 w 162"/>
                  <a:gd name="T3" fmla="*/ 38 h 321"/>
                  <a:gd name="T4" fmla="*/ 78 w 162"/>
                  <a:gd name="T5" fmla="*/ 171 h 321"/>
                  <a:gd name="T6" fmla="*/ 110 w 162"/>
                  <a:gd name="T7" fmla="*/ 179 h 321"/>
                  <a:gd name="T8" fmla="*/ 162 w 162"/>
                  <a:gd name="T9" fmla="*/ 128 h 321"/>
                  <a:gd name="T10" fmla="*/ 154 w 162"/>
                  <a:gd name="T11" fmla="*/ 188 h 321"/>
                  <a:gd name="T12" fmla="*/ 125 w 162"/>
                  <a:gd name="T13" fmla="*/ 222 h 321"/>
                  <a:gd name="T14" fmla="*/ 81 w 162"/>
                  <a:gd name="T15" fmla="*/ 235 h 321"/>
                  <a:gd name="T16" fmla="*/ 45 w 162"/>
                  <a:gd name="T17" fmla="*/ 308 h 321"/>
                  <a:gd name="T18" fmla="*/ 21 w 162"/>
                  <a:gd name="T19" fmla="*/ 321 h 321"/>
                  <a:gd name="T20" fmla="*/ 0 w 162"/>
                  <a:gd name="T21" fmla="*/ 290 h 321"/>
                  <a:gd name="T22" fmla="*/ 37 w 162"/>
                  <a:gd name="T23" fmla="*/ 226 h 321"/>
                  <a:gd name="T24" fmla="*/ 21 w 162"/>
                  <a:gd name="T25" fmla="*/ 188 h 321"/>
                  <a:gd name="T26" fmla="*/ 78 w 162"/>
                  <a:gd name="T27" fmla="*/ 0 h 321"/>
                  <a:gd name="T28" fmla="*/ 78 w 162"/>
                  <a:gd name="T29" fmla="*/ 0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321"/>
                  <a:gd name="T47" fmla="*/ 162 w 162"/>
                  <a:gd name="T48" fmla="*/ 321 h 3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321">
                    <a:moveTo>
                      <a:pt x="78" y="0"/>
                    </a:moveTo>
                    <a:lnTo>
                      <a:pt x="105" y="38"/>
                    </a:lnTo>
                    <a:lnTo>
                      <a:pt x="78" y="171"/>
                    </a:lnTo>
                    <a:lnTo>
                      <a:pt x="110" y="179"/>
                    </a:lnTo>
                    <a:lnTo>
                      <a:pt x="162" y="128"/>
                    </a:lnTo>
                    <a:lnTo>
                      <a:pt x="154" y="188"/>
                    </a:lnTo>
                    <a:lnTo>
                      <a:pt x="125" y="222"/>
                    </a:lnTo>
                    <a:lnTo>
                      <a:pt x="81" y="235"/>
                    </a:lnTo>
                    <a:lnTo>
                      <a:pt x="45" y="308"/>
                    </a:lnTo>
                    <a:lnTo>
                      <a:pt x="21" y="321"/>
                    </a:lnTo>
                    <a:lnTo>
                      <a:pt x="0" y="290"/>
                    </a:lnTo>
                    <a:lnTo>
                      <a:pt x="37" y="226"/>
                    </a:lnTo>
                    <a:lnTo>
                      <a:pt x="21" y="188"/>
                    </a:lnTo>
                    <a:lnTo>
                      <a:pt x="78" y="0"/>
                    </a:lnTo>
                    <a:close/>
                  </a:path>
                </a:pathLst>
              </a:custGeom>
              <a:solidFill>
                <a:srgbClr val="99EBFF"/>
              </a:solidFill>
              <a:ln w="9525">
                <a:noFill/>
                <a:round/>
                <a:headEnd/>
                <a:tailEnd/>
              </a:ln>
            </p:spPr>
            <p:txBody>
              <a:bodyPr/>
              <a:lstStyle/>
              <a:p>
                <a:endParaRPr lang="en-US"/>
              </a:p>
            </p:txBody>
          </p:sp>
          <p:sp>
            <p:nvSpPr>
              <p:cNvPr id="223" name="Freeform 369"/>
              <p:cNvSpPr>
                <a:spLocks/>
              </p:cNvSpPr>
              <p:nvPr/>
            </p:nvSpPr>
            <p:spPr bwMode="auto">
              <a:xfrm>
                <a:off x="867" y="2619"/>
                <a:ext cx="61" cy="126"/>
              </a:xfrm>
              <a:custGeom>
                <a:avLst/>
                <a:gdLst>
                  <a:gd name="T0" fmla="*/ 57 w 214"/>
                  <a:gd name="T1" fmla="*/ 38 h 367"/>
                  <a:gd name="T2" fmla="*/ 57 w 214"/>
                  <a:gd name="T3" fmla="*/ 106 h 367"/>
                  <a:gd name="T4" fmla="*/ 114 w 214"/>
                  <a:gd name="T5" fmla="*/ 200 h 367"/>
                  <a:gd name="T6" fmla="*/ 146 w 214"/>
                  <a:gd name="T7" fmla="*/ 98 h 367"/>
                  <a:gd name="T8" fmla="*/ 105 w 214"/>
                  <a:gd name="T9" fmla="*/ 12 h 367"/>
                  <a:gd name="T10" fmla="*/ 134 w 214"/>
                  <a:gd name="T11" fmla="*/ 0 h 367"/>
                  <a:gd name="T12" fmla="*/ 214 w 214"/>
                  <a:gd name="T13" fmla="*/ 81 h 367"/>
                  <a:gd name="T14" fmla="*/ 162 w 214"/>
                  <a:gd name="T15" fmla="*/ 213 h 367"/>
                  <a:gd name="T16" fmla="*/ 201 w 214"/>
                  <a:gd name="T17" fmla="*/ 260 h 367"/>
                  <a:gd name="T18" fmla="*/ 206 w 214"/>
                  <a:gd name="T19" fmla="*/ 320 h 367"/>
                  <a:gd name="T20" fmla="*/ 137 w 214"/>
                  <a:gd name="T21" fmla="*/ 333 h 367"/>
                  <a:gd name="T22" fmla="*/ 73 w 214"/>
                  <a:gd name="T23" fmla="*/ 367 h 367"/>
                  <a:gd name="T24" fmla="*/ 93 w 214"/>
                  <a:gd name="T25" fmla="*/ 247 h 367"/>
                  <a:gd name="T26" fmla="*/ 5 w 214"/>
                  <a:gd name="T27" fmla="*/ 136 h 367"/>
                  <a:gd name="T28" fmla="*/ 0 w 214"/>
                  <a:gd name="T29" fmla="*/ 81 h 367"/>
                  <a:gd name="T30" fmla="*/ 40 w 214"/>
                  <a:gd name="T31" fmla="*/ 28 h 367"/>
                  <a:gd name="T32" fmla="*/ 57 w 214"/>
                  <a:gd name="T33" fmla="*/ 38 h 367"/>
                  <a:gd name="T34" fmla="*/ 57 w 214"/>
                  <a:gd name="T35" fmla="*/ 38 h 3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367"/>
                  <a:gd name="T56" fmla="*/ 214 w 214"/>
                  <a:gd name="T57" fmla="*/ 367 h 3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367">
                    <a:moveTo>
                      <a:pt x="57" y="38"/>
                    </a:moveTo>
                    <a:lnTo>
                      <a:pt x="57" y="106"/>
                    </a:lnTo>
                    <a:lnTo>
                      <a:pt x="114" y="200"/>
                    </a:lnTo>
                    <a:lnTo>
                      <a:pt x="146" y="98"/>
                    </a:lnTo>
                    <a:lnTo>
                      <a:pt x="105" y="12"/>
                    </a:lnTo>
                    <a:lnTo>
                      <a:pt x="134" y="0"/>
                    </a:lnTo>
                    <a:lnTo>
                      <a:pt x="214" y="81"/>
                    </a:lnTo>
                    <a:lnTo>
                      <a:pt x="162" y="213"/>
                    </a:lnTo>
                    <a:lnTo>
                      <a:pt x="201" y="260"/>
                    </a:lnTo>
                    <a:lnTo>
                      <a:pt x="206" y="320"/>
                    </a:lnTo>
                    <a:lnTo>
                      <a:pt x="137" y="333"/>
                    </a:lnTo>
                    <a:lnTo>
                      <a:pt x="73" y="367"/>
                    </a:lnTo>
                    <a:lnTo>
                      <a:pt x="93" y="247"/>
                    </a:lnTo>
                    <a:lnTo>
                      <a:pt x="5" y="136"/>
                    </a:lnTo>
                    <a:lnTo>
                      <a:pt x="0" y="81"/>
                    </a:lnTo>
                    <a:lnTo>
                      <a:pt x="40" y="28"/>
                    </a:lnTo>
                    <a:lnTo>
                      <a:pt x="57" y="38"/>
                    </a:lnTo>
                    <a:close/>
                  </a:path>
                </a:pathLst>
              </a:custGeom>
              <a:solidFill>
                <a:srgbClr val="99EBFF"/>
              </a:solidFill>
              <a:ln w="9525">
                <a:noFill/>
                <a:round/>
                <a:headEnd/>
                <a:tailEnd/>
              </a:ln>
            </p:spPr>
            <p:txBody>
              <a:bodyPr/>
              <a:lstStyle/>
              <a:p>
                <a:endParaRPr lang="en-US"/>
              </a:p>
            </p:txBody>
          </p:sp>
          <p:sp>
            <p:nvSpPr>
              <p:cNvPr id="224" name="Freeform 370"/>
              <p:cNvSpPr>
                <a:spLocks/>
              </p:cNvSpPr>
              <p:nvPr/>
            </p:nvSpPr>
            <p:spPr bwMode="auto">
              <a:xfrm>
                <a:off x="596" y="2701"/>
                <a:ext cx="195" cy="173"/>
              </a:xfrm>
              <a:custGeom>
                <a:avLst/>
                <a:gdLst>
                  <a:gd name="T0" fmla="*/ 5 w 684"/>
                  <a:gd name="T1" fmla="*/ 300 h 505"/>
                  <a:gd name="T2" fmla="*/ 53 w 684"/>
                  <a:gd name="T3" fmla="*/ 167 h 505"/>
                  <a:gd name="T4" fmla="*/ 262 w 684"/>
                  <a:gd name="T5" fmla="*/ 175 h 505"/>
                  <a:gd name="T6" fmla="*/ 330 w 684"/>
                  <a:gd name="T7" fmla="*/ 128 h 505"/>
                  <a:gd name="T8" fmla="*/ 422 w 684"/>
                  <a:gd name="T9" fmla="*/ 0 h 505"/>
                  <a:gd name="T10" fmla="*/ 434 w 684"/>
                  <a:gd name="T11" fmla="*/ 81 h 505"/>
                  <a:gd name="T12" fmla="*/ 498 w 684"/>
                  <a:gd name="T13" fmla="*/ 42 h 505"/>
                  <a:gd name="T14" fmla="*/ 591 w 684"/>
                  <a:gd name="T15" fmla="*/ 39 h 505"/>
                  <a:gd name="T16" fmla="*/ 599 w 684"/>
                  <a:gd name="T17" fmla="*/ 115 h 505"/>
                  <a:gd name="T18" fmla="*/ 579 w 684"/>
                  <a:gd name="T19" fmla="*/ 149 h 505"/>
                  <a:gd name="T20" fmla="*/ 603 w 684"/>
                  <a:gd name="T21" fmla="*/ 257 h 505"/>
                  <a:gd name="T22" fmla="*/ 684 w 684"/>
                  <a:gd name="T23" fmla="*/ 253 h 505"/>
                  <a:gd name="T24" fmla="*/ 640 w 684"/>
                  <a:gd name="T25" fmla="*/ 355 h 505"/>
                  <a:gd name="T26" fmla="*/ 555 w 684"/>
                  <a:gd name="T27" fmla="*/ 381 h 505"/>
                  <a:gd name="T28" fmla="*/ 370 w 684"/>
                  <a:gd name="T29" fmla="*/ 282 h 505"/>
                  <a:gd name="T30" fmla="*/ 306 w 684"/>
                  <a:gd name="T31" fmla="*/ 376 h 505"/>
                  <a:gd name="T32" fmla="*/ 97 w 684"/>
                  <a:gd name="T33" fmla="*/ 505 h 505"/>
                  <a:gd name="T34" fmla="*/ 0 w 684"/>
                  <a:gd name="T35" fmla="*/ 470 h 505"/>
                  <a:gd name="T36" fmla="*/ 5 w 684"/>
                  <a:gd name="T37" fmla="*/ 300 h 505"/>
                  <a:gd name="T38" fmla="*/ 5 w 684"/>
                  <a:gd name="T39" fmla="*/ 300 h 5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4"/>
                  <a:gd name="T61" fmla="*/ 0 h 505"/>
                  <a:gd name="T62" fmla="*/ 684 w 684"/>
                  <a:gd name="T63" fmla="*/ 505 h 5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4" h="505">
                    <a:moveTo>
                      <a:pt x="5" y="300"/>
                    </a:moveTo>
                    <a:lnTo>
                      <a:pt x="53" y="167"/>
                    </a:lnTo>
                    <a:lnTo>
                      <a:pt x="262" y="175"/>
                    </a:lnTo>
                    <a:lnTo>
                      <a:pt x="330" y="128"/>
                    </a:lnTo>
                    <a:lnTo>
                      <a:pt x="422" y="0"/>
                    </a:lnTo>
                    <a:lnTo>
                      <a:pt x="434" y="81"/>
                    </a:lnTo>
                    <a:lnTo>
                      <a:pt x="498" y="42"/>
                    </a:lnTo>
                    <a:lnTo>
                      <a:pt x="591" y="39"/>
                    </a:lnTo>
                    <a:lnTo>
                      <a:pt x="599" y="115"/>
                    </a:lnTo>
                    <a:lnTo>
                      <a:pt x="579" y="149"/>
                    </a:lnTo>
                    <a:lnTo>
                      <a:pt x="603" y="257"/>
                    </a:lnTo>
                    <a:lnTo>
                      <a:pt x="684" y="253"/>
                    </a:lnTo>
                    <a:lnTo>
                      <a:pt x="640" y="355"/>
                    </a:lnTo>
                    <a:lnTo>
                      <a:pt x="555" y="381"/>
                    </a:lnTo>
                    <a:lnTo>
                      <a:pt x="370" y="282"/>
                    </a:lnTo>
                    <a:lnTo>
                      <a:pt x="306" y="376"/>
                    </a:lnTo>
                    <a:lnTo>
                      <a:pt x="97" y="505"/>
                    </a:lnTo>
                    <a:lnTo>
                      <a:pt x="0" y="470"/>
                    </a:lnTo>
                    <a:lnTo>
                      <a:pt x="5" y="300"/>
                    </a:lnTo>
                    <a:close/>
                  </a:path>
                </a:pathLst>
              </a:custGeom>
              <a:solidFill>
                <a:srgbClr val="8F5C41"/>
              </a:solidFill>
              <a:ln w="9525">
                <a:noFill/>
                <a:round/>
                <a:headEnd/>
                <a:tailEnd/>
              </a:ln>
            </p:spPr>
            <p:txBody>
              <a:bodyPr/>
              <a:lstStyle/>
              <a:p>
                <a:endParaRPr lang="en-US"/>
              </a:p>
            </p:txBody>
          </p:sp>
          <p:sp>
            <p:nvSpPr>
              <p:cNvPr id="225" name="Freeform 371"/>
              <p:cNvSpPr>
                <a:spLocks/>
              </p:cNvSpPr>
              <p:nvPr/>
            </p:nvSpPr>
            <p:spPr bwMode="auto">
              <a:xfrm>
                <a:off x="839" y="2752"/>
                <a:ext cx="106" cy="168"/>
              </a:xfrm>
              <a:custGeom>
                <a:avLst/>
                <a:gdLst>
                  <a:gd name="T0" fmla="*/ 68 w 374"/>
                  <a:gd name="T1" fmla="*/ 129 h 489"/>
                  <a:gd name="T2" fmla="*/ 24 w 374"/>
                  <a:gd name="T3" fmla="*/ 167 h 489"/>
                  <a:gd name="T4" fmla="*/ 0 w 374"/>
                  <a:gd name="T5" fmla="*/ 291 h 489"/>
                  <a:gd name="T6" fmla="*/ 68 w 374"/>
                  <a:gd name="T7" fmla="*/ 351 h 489"/>
                  <a:gd name="T8" fmla="*/ 93 w 374"/>
                  <a:gd name="T9" fmla="*/ 407 h 489"/>
                  <a:gd name="T10" fmla="*/ 88 w 374"/>
                  <a:gd name="T11" fmla="*/ 437 h 489"/>
                  <a:gd name="T12" fmla="*/ 166 w 374"/>
                  <a:gd name="T13" fmla="*/ 489 h 489"/>
                  <a:gd name="T14" fmla="*/ 250 w 374"/>
                  <a:gd name="T15" fmla="*/ 450 h 489"/>
                  <a:gd name="T16" fmla="*/ 330 w 374"/>
                  <a:gd name="T17" fmla="*/ 390 h 489"/>
                  <a:gd name="T18" fmla="*/ 342 w 374"/>
                  <a:gd name="T19" fmla="*/ 279 h 489"/>
                  <a:gd name="T20" fmla="*/ 374 w 374"/>
                  <a:gd name="T21" fmla="*/ 245 h 489"/>
                  <a:gd name="T22" fmla="*/ 335 w 374"/>
                  <a:gd name="T23" fmla="*/ 240 h 489"/>
                  <a:gd name="T24" fmla="*/ 358 w 374"/>
                  <a:gd name="T25" fmla="*/ 151 h 489"/>
                  <a:gd name="T26" fmla="*/ 254 w 374"/>
                  <a:gd name="T27" fmla="*/ 185 h 489"/>
                  <a:gd name="T28" fmla="*/ 250 w 374"/>
                  <a:gd name="T29" fmla="*/ 138 h 489"/>
                  <a:gd name="T30" fmla="*/ 318 w 374"/>
                  <a:gd name="T31" fmla="*/ 48 h 489"/>
                  <a:gd name="T32" fmla="*/ 266 w 374"/>
                  <a:gd name="T33" fmla="*/ 10 h 489"/>
                  <a:gd name="T34" fmla="*/ 205 w 374"/>
                  <a:gd name="T35" fmla="*/ 68 h 489"/>
                  <a:gd name="T36" fmla="*/ 145 w 374"/>
                  <a:gd name="T37" fmla="*/ 125 h 489"/>
                  <a:gd name="T38" fmla="*/ 137 w 374"/>
                  <a:gd name="T39" fmla="*/ 0 h 489"/>
                  <a:gd name="T40" fmla="*/ 113 w 374"/>
                  <a:gd name="T41" fmla="*/ 0 h 489"/>
                  <a:gd name="T42" fmla="*/ 68 w 374"/>
                  <a:gd name="T43" fmla="*/ 129 h 489"/>
                  <a:gd name="T44" fmla="*/ 68 w 374"/>
                  <a:gd name="T45" fmla="*/ 129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4"/>
                  <a:gd name="T70" fmla="*/ 0 h 489"/>
                  <a:gd name="T71" fmla="*/ 374 w 374"/>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4" h="489">
                    <a:moveTo>
                      <a:pt x="68" y="129"/>
                    </a:moveTo>
                    <a:lnTo>
                      <a:pt x="24" y="167"/>
                    </a:lnTo>
                    <a:lnTo>
                      <a:pt x="0" y="291"/>
                    </a:lnTo>
                    <a:lnTo>
                      <a:pt x="68" y="351"/>
                    </a:lnTo>
                    <a:lnTo>
                      <a:pt x="93" y="407"/>
                    </a:lnTo>
                    <a:lnTo>
                      <a:pt x="88" y="437"/>
                    </a:lnTo>
                    <a:lnTo>
                      <a:pt x="166" y="489"/>
                    </a:lnTo>
                    <a:lnTo>
                      <a:pt x="250" y="450"/>
                    </a:lnTo>
                    <a:lnTo>
                      <a:pt x="330" y="390"/>
                    </a:lnTo>
                    <a:lnTo>
                      <a:pt x="342" y="279"/>
                    </a:lnTo>
                    <a:lnTo>
                      <a:pt x="374" y="245"/>
                    </a:lnTo>
                    <a:lnTo>
                      <a:pt x="335" y="240"/>
                    </a:lnTo>
                    <a:lnTo>
                      <a:pt x="358" y="151"/>
                    </a:lnTo>
                    <a:lnTo>
                      <a:pt x="254" y="185"/>
                    </a:lnTo>
                    <a:lnTo>
                      <a:pt x="250" y="138"/>
                    </a:lnTo>
                    <a:lnTo>
                      <a:pt x="318" y="48"/>
                    </a:lnTo>
                    <a:lnTo>
                      <a:pt x="266" y="10"/>
                    </a:lnTo>
                    <a:lnTo>
                      <a:pt x="205" y="68"/>
                    </a:lnTo>
                    <a:lnTo>
                      <a:pt x="145" y="125"/>
                    </a:lnTo>
                    <a:lnTo>
                      <a:pt x="137" y="0"/>
                    </a:lnTo>
                    <a:lnTo>
                      <a:pt x="113" y="0"/>
                    </a:lnTo>
                    <a:lnTo>
                      <a:pt x="68" y="129"/>
                    </a:lnTo>
                    <a:close/>
                  </a:path>
                </a:pathLst>
              </a:custGeom>
              <a:solidFill>
                <a:srgbClr val="8F5C41"/>
              </a:solidFill>
              <a:ln w="9525">
                <a:noFill/>
                <a:round/>
                <a:headEnd/>
                <a:tailEnd/>
              </a:ln>
            </p:spPr>
            <p:txBody>
              <a:bodyPr/>
              <a:lstStyle/>
              <a:p>
                <a:endParaRPr lang="en-US"/>
              </a:p>
            </p:txBody>
          </p:sp>
          <p:sp>
            <p:nvSpPr>
              <p:cNvPr id="226" name="Freeform 372"/>
              <p:cNvSpPr>
                <a:spLocks/>
              </p:cNvSpPr>
              <p:nvPr/>
            </p:nvSpPr>
            <p:spPr bwMode="auto">
              <a:xfrm>
                <a:off x="738" y="2615"/>
                <a:ext cx="60" cy="100"/>
              </a:xfrm>
              <a:custGeom>
                <a:avLst/>
                <a:gdLst>
                  <a:gd name="T0" fmla="*/ 0 w 205"/>
                  <a:gd name="T1" fmla="*/ 282 h 289"/>
                  <a:gd name="T2" fmla="*/ 100 w 205"/>
                  <a:gd name="T3" fmla="*/ 19 h 289"/>
                  <a:gd name="T4" fmla="*/ 164 w 205"/>
                  <a:gd name="T5" fmla="*/ 0 h 289"/>
                  <a:gd name="T6" fmla="*/ 205 w 205"/>
                  <a:gd name="T7" fmla="*/ 38 h 289"/>
                  <a:gd name="T8" fmla="*/ 130 w 205"/>
                  <a:gd name="T9" fmla="*/ 256 h 289"/>
                  <a:gd name="T10" fmla="*/ 88 w 205"/>
                  <a:gd name="T11" fmla="*/ 271 h 289"/>
                  <a:gd name="T12" fmla="*/ 164 w 205"/>
                  <a:gd name="T13" fmla="*/ 68 h 289"/>
                  <a:gd name="T14" fmla="*/ 116 w 205"/>
                  <a:gd name="T15" fmla="*/ 62 h 289"/>
                  <a:gd name="T16" fmla="*/ 27 w 205"/>
                  <a:gd name="T17" fmla="*/ 289 h 289"/>
                  <a:gd name="T18" fmla="*/ 0 w 205"/>
                  <a:gd name="T19" fmla="*/ 282 h 289"/>
                  <a:gd name="T20" fmla="*/ 0 w 205"/>
                  <a:gd name="T21" fmla="*/ 282 h 2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89"/>
                  <a:gd name="T35" fmla="*/ 205 w 205"/>
                  <a:gd name="T36" fmla="*/ 289 h 2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89">
                    <a:moveTo>
                      <a:pt x="0" y="282"/>
                    </a:moveTo>
                    <a:lnTo>
                      <a:pt x="100" y="19"/>
                    </a:lnTo>
                    <a:lnTo>
                      <a:pt x="164" y="0"/>
                    </a:lnTo>
                    <a:lnTo>
                      <a:pt x="205" y="38"/>
                    </a:lnTo>
                    <a:lnTo>
                      <a:pt x="130" y="256"/>
                    </a:lnTo>
                    <a:lnTo>
                      <a:pt x="88" y="271"/>
                    </a:lnTo>
                    <a:lnTo>
                      <a:pt x="164" y="68"/>
                    </a:lnTo>
                    <a:lnTo>
                      <a:pt x="116" y="62"/>
                    </a:lnTo>
                    <a:lnTo>
                      <a:pt x="27" y="289"/>
                    </a:lnTo>
                    <a:lnTo>
                      <a:pt x="0" y="282"/>
                    </a:lnTo>
                    <a:close/>
                  </a:path>
                </a:pathLst>
              </a:custGeom>
              <a:solidFill>
                <a:srgbClr val="A4A4B4"/>
              </a:solidFill>
              <a:ln w="9525">
                <a:noFill/>
                <a:round/>
                <a:headEnd/>
                <a:tailEnd/>
              </a:ln>
            </p:spPr>
            <p:txBody>
              <a:bodyPr/>
              <a:lstStyle/>
              <a:p>
                <a:endParaRPr lang="en-US"/>
              </a:p>
            </p:txBody>
          </p:sp>
          <p:sp>
            <p:nvSpPr>
              <p:cNvPr id="227" name="Freeform 373"/>
              <p:cNvSpPr>
                <a:spLocks/>
              </p:cNvSpPr>
              <p:nvPr/>
            </p:nvSpPr>
            <p:spPr bwMode="auto">
              <a:xfrm>
                <a:off x="867" y="2626"/>
                <a:ext cx="61" cy="111"/>
              </a:xfrm>
              <a:custGeom>
                <a:avLst/>
                <a:gdLst>
                  <a:gd name="T0" fmla="*/ 24 w 211"/>
                  <a:gd name="T1" fmla="*/ 37 h 328"/>
                  <a:gd name="T2" fmla="*/ 15 w 211"/>
                  <a:gd name="T3" fmla="*/ 104 h 328"/>
                  <a:gd name="T4" fmla="*/ 117 w 211"/>
                  <a:gd name="T5" fmla="*/ 180 h 328"/>
                  <a:gd name="T6" fmla="*/ 142 w 211"/>
                  <a:gd name="T7" fmla="*/ 101 h 328"/>
                  <a:gd name="T8" fmla="*/ 169 w 211"/>
                  <a:gd name="T9" fmla="*/ 75 h 328"/>
                  <a:gd name="T10" fmla="*/ 150 w 211"/>
                  <a:gd name="T11" fmla="*/ 0 h 328"/>
                  <a:gd name="T12" fmla="*/ 211 w 211"/>
                  <a:gd name="T13" fmla="*/ 63 h 328"/>
                  <a:gd name="T14" fmla="*/ 157 w 211"/>
                  <a:gd name="T15" fmla="*/ 188 h 328"/>
                  <a:gd name="T16" fmla="*/ 165 w 211"/>
                  <a:gd name="T17" fmla="*/ 221 h 328"/>
                  <a:gd name="T18" fmla="*/ 146 w 211"/>
                  <a:gd name="T19" fmla="*/ 247 h 328"/>
                  <a:gd name="T20" fmla="*/ 182 w 211"/>
                  <a:gd name="T21" fmla="*/ 309 h 328"/>
                  <a:gd name="T22" fmla="*/ 85 w 211"/>
                  <a:gd name="T23" fmla="*/ 328 h 328"/>
                  <a:gd name="T24" fmla="*/ 111 w 211"/>
                  <a:gd name="T25" fmla="*/ 250 h 328"/>
                  <a:gd name="T26" fmla="*/ 68 w 211"/>
                  <a:gd name="T27" fmla="*/ 216 h 328"/>
                  <a:gd name="T28" fmla="*/ 0 w 211"/>
                  <a:gd name="T29" fmla="*/ 120 h 328"/>
                  <a:gd name="T30" fmla="*/ 0 w 211"/>
                  <a:gd name="T31" fmla="*/ 70 h 328"/>
                  <a:gd name="T32" fmla="*/ 24 w 211"/>
                  <a:gd name="T33" fmla="*/ 37 h 328"/>
                  <a:gd name="T34" fmla="*/ 24 w 211"/>
                  <a:gd name="T35" fmla="*/ 37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
                  <a:gd name="T55" fmla="*/ 0 h 328"/>
                  <a:gd name="T56" fmla="*/ 211 w 211"/>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 h="328">
                    <a:moveTo>
                      <a:pt x="24" y="37"/>
                    </a:moveTo>
                    <a:lnTo>
                      <a:pt x="15" y="104"/>
                    </a:lnTo>
                    <a:lnTo>
                      <a:pt x="117" y="180"/>
                    </a:lnTo>
                    <a:lnTo>
                      <a:pt x="142" y="101"/>
                    </a:lnTo>
                    <a:lnTo>
                      <a:pt x="169" y="75"/>
                    </a:lnTo>
                    <a:lnTo>
                      <a:pt x="150" y="0"/>
                    </a:lnTo>
                    <a:lnTo>
                      <a:pt x="211" y="63"/>
                    </a:lnTo>
                    <a:lnTo>
                      <a:pt x="157" y="188"/>
                    </a:lnTo>
                    <a:lnTo>
                      <a:pt x="165" y="221"/>
                    </a:lnTo>
                    <a:lnTo>
                      <a:pt x="146" y="247"/>
                    </a:lnTo>
                    <a:lnTo>
                      <a:pt x="182" y="309"/>
                    </a:lnTo>
                    <a:lnTo>
                      <a:pt x="85" y="328"/>
                    </a:lnTo>
                    <a:lnTo>
                      <a:pt x="111" y="250"/>
                    </a:lnTo>
                    <a:lnTo>
                      <a:pt x="68" y="216"/>
                    </a:lnTo>
                    <a:lnTo>
                      <a:pt x="0" y="120"/>
                    </a:lnTo>
                    <a:lnTo>
                      <a:pt x="0" y="70"/>
                    </a:lnTo>
                    <a:lnTo>
                      <a:pt x="24" y="37"/>
                    </a:lnTo>
                    <a:close/>
                  </a:path>
                </a:pathLst>
              </a:custGeom>
              <a:solidFill>
                <a:srgbClr val="A4A4B4"/>
              </a:solidFill>
              <a:ln w="9525">
                <a:noFill/>
                <a:round/>
                <a:headEnd/>
                <a:tailEnd/>
              </a:ln>
            </p:spPr>
            <p:txBody>
              <a:bodyPr/>
              <a:lstStyle/>
              <a:p>
                <a:endParaRPr lang="en-US"/>
              </a:p>
            </p:txBody>
          </p:sp>
          <p:sp>
            <p:nvSpPr>
              <p:cNvPr id="228" name="Freeform 374"/>
              <p:cNvSpPr>
                <a:spLocks/>
              </p:cNvSpPr>
              <p:nvPr/>
            </p:nvSpPr>
            <p:spPr bwMode="auto">
              <a:xfrm>
                <a:off x="576" y="2634"/>
                <a:ext cx="51" cy="70"/>
              </a:xfrm>
              <a:custGeom>
                <a:avLst/>
                <a:gdLst>
                  <a:gd name="T0" fmla="*/ 16 w 183"/>
                  <a:gd name="T1" fmla="*/ 0 h 205"/>
                  <a:gd name="T2" fmla="*/ 120 w 183"/>
                  <a:gd name="T3" fmla="*/ 27 h 205"/>
                  <a:gd name="T4" fmla="*/ 183 w 183"/>
                  <a:gd name="T5" fmla="*/ 205 h 205"/>
                  <a:gd name="T6" fmla="*/ 90 w 183"/>
                  <a:gd name="T7" fmla="*/ 114 h 205"/>
                  <a:gd name="T8" fmla="*/ 68 w 183"/>
                  <a:gd name="T9" fmla="*/ 162 h 205"/>
                  <a:gd name="T10" fmla="*/ 0 w 183"/>
                  <a:gd name="T11" fmla="*/ 110 h 205"/>
                  <a:gd name="T12" fmla="*/ 38 w 183"/>
                  <a:gd name="T13" fmla="*/ 70 h 205"/>
                  <a:gd name="T14" fmla="*/ 16 w 183"/>
                  <a:gd name="T15" fmla="*/ 0 h 205"/>
                  <a:gd name="T16" fmla="*/ 16 w 183"/>
                  <a:gd name="T17" fmla="*/ 0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205"/>
                  <a:gd name="T29" fmla="*/ 183 w 183"/>
                  <a:gd name="T30" fmla="*/ 205 h 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205">
                    <a:moveTo>
                      <a:pt x="16" y="0"/>
                    </a:moveTo>
                    <a:lnTo>
                      <a:pt x="120" y="27"/>
                    </a:lnTo>
                    <a:lnTo>
                      <a:pt x="183" y="205"/>
                    </a:lnTo>
                    <a:lnTo>
                      <a:pt x="90" y="114"/>
                    </a:lnTo>
                    <a:lnTo>
                      <a:pt x="68" y="162"/>
                    </a:lnTo>
                    <a:lnTo>
                      <a:pt x="0" y="110"/>
                    </a:lnTo>
                    <a:lnTo>
                      <a:pt x="38" y="70"/>
                    </a:lnTo>
                    <a:lnTo>
                      <a:pt x="16" y="0"/>
                    </a:lnTo>
                    <a:close/>
                  </a:path>
                </a:pathLst>
              </a:custGeom>
              <a:solidFill>
                <a:srgbClr val="BAE0D2"/>
              </a:solidFill>
              <a:ln w="9525">
                <a:noFill/>
                <a:round/>
                <a:headEnd/>
                <a:tailEnd/>
              </a:ln>
            </p:spPr>
            <p:txBody>
              <a:bodyPr/>
              <a:lstStyle/>
              <a:p>
                <a:endParaRPr lang="en-US"/>
              </a:p>
            </p:txBody>
          </p:sp>
          <p:sp>
            <p:nvSpPr>
              <p:cNvPr id="229" name="Freeform 375"/>
              <p:cNvSpPr>
                <a:spLocks/>
              </p:cNvSpPr>
              <p:nvPr/>
            </p:nvSpPr>
            <p:spPr bwMode="auto">
              <a:xfrm>
                <a:off x="716" y="2851"/>
                <a:ext cx="111" cy="31"/>
              </a:xfrm>
              <a:custGeom>
                <a:avLst/>
                <a:gdLst>
                  <a:gd name="T0" fmla="*/ 52 w 387"/>
                  <a:gd name="T1" fmla="*/ 0 h 90"/>
                  <a:gd name="T2" fmla="*/ 246 w 387"/>
                  <a:gd name="T3" fmla="*/ 8 h 90"/>
                  <a:gd name="T4" fmla="*/ 387 w 387"/>
                  <a:gd name="T5" fmla="*/ 38 h 90"/>
                  <a:gd name="T6" fmla="*/ 279 w 387"/>
                  <a:gd name="T7" fmla="*/ 90 h 90"/>
                  <a:gd name="T8" fmla="*/ 172 w 387"/>
                  <a:gd name="T9" fmla="*/ 67 h 90"/>
                  <a:gd name="T10" fmla="*/ 0 w 387"/>
                  <a:gd name="T11" fmla="*/ 70 h 90"/>
                  <a:gd name="T12" fmla="*/ 52 w 387"/>
                  <a:gd name="T13" fmla="*/ 0 h 90"/>
                  <a:gd name="T14" fmla="*/ 52 w 387"/>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90"/>
                  <a:gd name="T26" fmla="*/ 387 w 387"/>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90">
                    <a:moveTo>
                      <a:pt x="52" y="0"/>
                    </a:moveTo>
                    <a:lnTo>
                      <a:pt x="246" y="8"/>
                    </a:lnTo>
                    <a:lnTo>
                      <a:pt x="387" y="38"/>
                    </a:lnTo>
                    <a:lnTo>
                      <a:pt x="279" y="90"/>
                    </a:lnTo>
                    <a:lnTo>
                      <a:pt x="172" y="67"/>
                    </a:lnTo>
                    <a:lnTo>
                      <a:pt x="0" y="70"/>
                    </a:lnTo>
                    <a:lnTo>
                      <a:pt x="52" y="0"/>
                    </a:lnTo>
                    <a:close/>
                  </a:path>
                </a:pathLst>
              </a:custGeom>
              <a:solidFill>
                <a:srgbClr val="BAE0D2"/>
              </a:solidFill>
              <a:ln w="9525">
                <a:noFill/>
                <a:round/>
                <a:headEnd/>
                <a:tailEnd/>
              </a:ln>
            </p:spPr>
            <p:txBody>
              <a:bodyPr/>
              <a:lstStyle/>
              <a:p>
                <a:endParaRPr lang="en-US"/>
              </a:p>
            </p:txBody>
          </p:sp>
          <p:sp>
            <p:nvSpPr>
              <p:cNvPr id="230" name="Freeform 376"/>
              <p:cNvSpPr>
                <a:spLocks/>
              </p:cNvSpPr>
              <p:nvPr/>
            </p:nvSpPr>
            <p:spPr bwMode="auto">
              <a:xfrm>
                <a:off x="512" y="2694"/>
                <a:ext cx="70" cy="84"/>
              </a:xfrm>
              <a:custGeom>
                <a:avLst/>
                <a:gdLst>
                  <a:gd name="T0" fmla="*/ 85 w 242"/>
                  <a:gd name="T1" fmla="*/ 0 h 246"/>
                  <a:gd name="T2" fmla="*/ 96 w 242"/>
                  <a:gd name="T3" fmla="*/ 100 h 246"/>
                  <a:gd name="T4" fmla="*/ 0 w 242"/>
                  <a:gd name="T5" fmla="*/ 115 h 246"/>
                  <a:gd name="T6" fmla="*/ 6 w 242"/>
                  <a:gd name="T7" fmla="*/ 199 h 246"/>
                  <a:gd name="T8" fmla="*/ 41 w 242"/>
                  <a:gd name="T9" fmla="*/ 246 h 246"/>
                  <a:gd name="T10" fmla="*/ 137 w 242"/>
                  <a:gd name="T11" fmla="*/ 167 h 246"/>
                  <a:gd name="T12" fmla="*/ 159 w 242"/>
                  <a:gd name="T13" fmla="*/ 139 h 246"/>
                  <a:gd name="T14" fmla="*/ 130 w 242"/>
                  <a:gd name="T15" fmla="*/ 68 h 246"/>
                  <a:gd name="T16" fmla="*/ 242 w 242"/>
                  <a:gd name="T17" fmla="*/ 112 h 246"/>
                  <a:gd name="T18" fmla="*/ 204 w 242"/>
                  <a:gd name="T19" fmla="*/ 44 h 246"/>
                  <a:gd name="T20" fmla="*/ 85 w 242"/>
                  <a:gd name="T21" fmla="*/ 0 h 246"/>
                  <a:gd name="T22" fmla="*/ 85 w 242"/>
                  <a:gd name="T23" fmla="*/ 0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
                  <a:gd name="T37" fmla="*/ 0 h 246"/>
                  <a:gd name="T38" fmla="*/ 242 w 242"/>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 h="246">
                    <a:moveTo>
                      <a:pt x="85" y="0"/>
                    </a:moveTo>
                    <a:lnTo>
                      <a:pt x="96" y="100"/>
                    </a:lnTo>
                    <a:lnTo>
                      <a:pt x="0" y="115"/>
                    </a:lnTo>
                    <a:lnTo>
                      <a:pt x="6" y="199"/>
                    </a:lnTo>
                    <a:lnTo>
                      <a:pt x="41" y="246"/>
                    </a:lnTo>
                    <a:lnTo>
                      <a:pt x="137" y="167"/>
                    </a:lnTo>
                    <a:lnTo>
                      <a:pt x="159" y="139"/>
                    </a:lnTo>
                    <a:lnTo>
                      <a:pt x="130" y="68"/>
                    </a:lnTo>
                    <a:lnTo>
                      <a:pt x="242" y="112"/>
                    </a:lnTo>
                    <a:lnTo>
                      <a:pt x="204" y="44"/>
                    </a:lnTo>
                    <a:lnTo>
                      <a:pt x="85" y="0"/>
                    </a:lnTo>
                    <a:close/>
                  </a:path>
                </a:pathLst>
              </a:custGeom>
              <a:solidFill>
                <a:srgbClr val="BAE0D2"/>
              </a:solidFill>
              <a:ln w="9525">
                <a:noFill/>
                <a:round/>
                <a:headEnd/>
                <a:tailEnd/>
              </a:ln>
            </p:spPr>
            <p:txBody>
              <a:bodyPr/>
              <a:lstStyle/>
              <a:p>
                <a:endParaRPr lang="en-US"/>
              </a:p>
            </p:txBody>
          </p:sp>
          <p:sp>
            <p:nvSpPr>
              <p:cNvPr id="231" name="Freeform 377"/>
              <p:cNvSpPr>
                <a:spLocks/>
              </p:cNvSpPr>
              <p:nvPr/>
            </p:nvSpPr>
            <p:spPr bwMode="auto">
              <a:xfrm>
                <a:off x="651" y="2958"/>
                <a:ext cx="38" cy="186"/>
              </a:xfrm>
              <a:custGeom>
                <a:avLst/>
                <a:gdLst>
                  <a:gd name="T0" fmla="*/ 64 w 127"/>
                  <a:gd name="T1" fmla="*/ 71 h 546"/>
                  <a:gd name="T2" fmla="*/ 0 w 127"/>
                  <a:gd name="T3" fmla="*/ 83 h 546"/>
                  <a:gd name="T4" fmla="*/ 56 w 127"/>
                  <a:gd name="T5" fmla="*/ 281 h 546"/>
                  <a:gd name="T6" fmla="*/ 70 w 127"/>
                  <a:gd name="T7" fmla="*/ 546 h 546"/>
                  <a:gd name="T8" fmla="*/ 108 w 127"/>
                  <a:gd name="T9" fmla="*/ 463 h 546"/>
                  <a:gd name="T10" fmla="*/ 93 w 127"/>
                  <a:gd name="T11" fmla="*/ 110 h 546"/>
                  <a:gd name="T12" fmla="*/ 127 w 127"/>
                  <a:gd name="T13" fmla="*/ 0 h 546"/>
                  <a:gd name="T14" fmla="*/ 64 w 127"/>
                  <a:gd name="T15" fmla="*/ 71 h 546"/>
                  <a:gd name="T16" fmla="*/ 64 w 127"/>
                  <a:gd name="T17" fmla="*/ 71 h 5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546"/>
                  <a:gd name="T29" fmla="*/ 127 w 127"/>
                  <a:gd name="T30" fmla="*/ 546 h 5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546">
                    <a:moveTo>
                      <a:pt x="64" y="71"/>
                    </a:moveTo>
                    <a:lnTo>
                      <a:pt x="0" y="83"/>
                    </a:lnTo>
                    <a:lnTo>
                      <a:pt x="56" y="281"/>
                    </a:lnTo>
                    <a:lnTo>
                      <a:pt x="70" y="546"/>
                    </a:lnTo>
                    <a:lnTo>
                      <a:pt x="108" y="463"/>
                    </a:lnTo>
                    <a:lnTo>
                      <a:pt x="93" y="110"/>
                    </a:lnTo>
                    <a:lnTo>
                      <a:pt x="127" y="0"/>
                    </a:lnTo>
                    <a:lnTo>
                      <a:pt x="64" y="71"/>
                    </a:lnTo>
                    <a:close/>
                  </a:path>
                </a:pathLst>
              </a:custGeom>
              <a:solidFill>
                <a:srgbClr val="BAE0D2"/>
              </a:solidFill>
              <a:ln w="9525">
                <a:noFill/>
                <a:round/>
                <a:headEnd/>
                <a:tailEnd/>
              </a:ln>
            </p:spPr>
            <p:txBody>
              <a:bodyPr/>
              <a:lstStyle/>
              <a:p>
                <a:endParaRPr lang="en-US"/>
              </a:p>
            </p:txBody>
          </p:sp>
          <p:sp>
            <p:nvSpPr>
              <p:cNvPr id="232" name="Freeform 378"/>
              <p:cNvSpPr>
                <a:spLocks/>
              </p:cNvSpPr>
              <p:nvPr/>
            </p:nvSpPr>
            <p:spPr bwMode="auto">
              <a:xfrm>
                <a:off x="795" y="2752"/>
                <a:ext cx="49" cy="58"/>
              </a:xfrm>
              <a:custGeom>
                <a:avLst/>
                <a:gdLst>
                  <a:gd name="T0" fmla="*/ 0 w 178"/>
                  <a:gd name="T1" fmla="*/ 107 h 170"/>
                  <a:gd name="T2" fmla="*/ 3 w 178"/>
                  <a:gd name="T3" fmla="*/ 155 h 170"/>
                  <a:gd name="T4" fmla="*/ 71 w 178"/>
                  <a:gd name="T5" fmla="*/ 130 h 170"/>
                  <a:gd name="T6" fmla="*/ 96 w 178"/>
                  <a:gd name="T7" fmla="*/ 170 h 170"/>
                  <a:gd name="T8" fmla="*/ 145 w 178"/>
                  <a:gd name="T9" fmla="*/ 170 h 170"/>
                  <a:gd name="T10" fmla="*/ 178 w 178"/>
                  <a:gd name="T11" fmla="*/ 75 h 170"/>
                  <a:gd name="T12" fmla="*/ 93 w 178"/>
                  <a:gd name="T13" fmla="*/ 60 h 170"/>
                  <a:gd name="T14" fmla="*/ 82 w 178"/>
                  <a:gd name="T15" fmla="*/ 28 h 170"/>
                  <a:gd name="T16" fmla="*/ 14 w 178"/>
                  <a:gd name="T17" fmla="*/ 0 h 170"/>
                  <a:gd name="T18" fmla="*/ 26 w 178"/>
                  <a:gd name="T19" fmla="*/ 63 h 170"/>
                  <a:gd name="T20" fmla="*/ 0 w 178"/>
                  <a:gd name="T21" fmla="*/ 107 h 170"/>
                  <a:gd name="T22" fmla="*/ 0 w 178"/>
                  <a:gd name="T23" fmla="*/ 10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70"/>
                  <a:gd name="T38" fmla="*/ 178 w 178"/>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70">
                    <a:moveTo>
                      <a:pt x="0" y="107"/>
                    </a:moveTo>
                    <a:lnTo>
                      <a:pt x="3" y="155"/>
                    </a:lnTo>
                    <a:lnTo>
                      <a:pt x="71" y="130"/>
                    </a:lnTo>
                    <a:lnTo>
                      <a:pt x="96" y="170"/>
                    </a:lnTo>
                    <a:lnTo>
                      <a:pt x="145" y="170"/>
                    </a:lnTo>
                    <a:lnTo>
                      <a:pt x="178" y="75"/>
                    </a:lnTo>
                    <a:lnTo>
                      <a:pt x="93" y="60"/>
                    </a:lnTo>
                    <a:lnTo>
                      <a:pt x="82" y="28"/>
                    </a:lnTo>
                    <a:lnTo>
                      <a:pt x="14" y="0"/>
                    </a:lnTo>
                    <a:lnTo>
                      <a:pt x="26" y="63"/>
                    </a:lnTo>
                    <a:lnTo>
                      <a:pt x="0" y="107"/>
                    </a:lnTo>
                    <a:close/>
                  </a:path>
                </a:pathLst>
              </a:custGeom>
              <a:solidFill>
                <a:srgbClr val="BAE0D2"/>
              </a:solidFill>
              <a:ln w="9525">
                <a:noFill/>
                <a:round/>
                <a:headEnd/>
                <a:tailEnd/>
              </a:ln>
            </p:spPr>
            <p:txBody>
              <a:bodyPr/>
              <a:lstStyle/>
              <a:p>
                <a:endParaRPr lang="en-US"/>
              </a:p>
            </p:txBody>
          </p:sp>
          <p:sp>
            <p:nvSpPr>
              <p:cNvPr id="233" name="Freeform 379"/>
              <p:cNvSpPr>
                <a:spLocks/>
              </p:cNvSpPr>
              <p:nvPr/>
            </p:nvSpPr>
            <p:spPr bwMode="auto">
              <a:xfrm>
                <a:off x="641" y="2268"/>
                <a:ext cx="126" cy="298"/>
              </a:xfrm>
              <a:custGeom>
                <a:avLst/>
                <a:gdLst>
                  <a:gd name="T0" fmla="*/ 12 w 446"/>
                  <a:gd name="T1" fmla="*/ 46 h 873"/>
                  <a:gd name="T2" fmla="*/ 101 w 446"/>
                  <a:gd name="T3" fmla="*/ 4 h 873"/>
                  <a:gd name="T4" fmla="*/ 245 w 446"/>
                  <a:gd name="T5" fmla="*/ 0 h 873"/>
                  <a:gd name="T6" fmla="*/ 418 w 446"/>
                  <a:gd name="T7" fmla="*/ 46 h 873"/>
                  <a:gd name="T8" fmla="*/ 446 w 446"/>
                  <a:gd name="T9" fmla="*/ 120 h 873"/>
                  <a:gd name="T10" fmla="*/ 390 w 446"/>
                  <a:gd name="T11" fmla="*/ 180 h 873"/>
                  <a:gd name="T12" fmla="*/ 297 w 446"/>
                  <a:gd name="T13" fmla="*/ 175 h 873"/>
                  <a:gd name="T14" fmla="*/ 193 w 446"/>
                  <a:gd name="T15" fmla="*/ 162 h 873"/>
                  <a:gd name="T16" fmla="*/ 145 w 446"/>
                  <a:gd name="T17" fmla="*/ 201 h 873"/>
                  <a:gd name="T18" fmla="*/ 137 w 446"/>
                  <a:gd name="T19" fmla="*/ 368 h 873"/>
                  <a:gd name="T20" fmla="*/ 113 w 446"/>
                  <a:gd name="T21" fmla="*/ 556 h 873"/>
                  <a:gd name="T22" fmla="*/ 64 w 446"/>
                  <a:gd name="T23" fmla="*/ 740 h 873"/>
                  <a:gd name="T24" fmla="*/ 137 w 446"/>
                  <a:gd name="T25" fmla="*/ 803 h 873"/>
                  <a:gd name="T26" fmla="*/ 241 w 446"/>
                  <a:gd name="T27" fmla="*/ 873 h 873"/>
                  <a:gd name="T28" fmla="*/ 81 w 446"/>
                  <a:gd name="T29" fmla="*/ 829 h 873"/>
                  <a:gd name="T30" fmla="*/ 0 w 446"/>
                  <a:gd name="T31" fmla="*/ 795 h 873"/>
                  <a:gd name="T32" fmla="*/ 69 w 446"/>
                  <a:gd name="T33" fmla="*/ 517 h 873"/>
                  <a:gd name="T34" fmla="*/ 96 w 446"/>
                  <a:gd name="T35" fmla="*/ 321 h 873"/>
                  <a:gd name="T36" fmla="*/ 69 w 446"/>
                  <a:gd name="T37" fmla="*/ 146 h 873"/>
                  <a:gd name="T38" fmla="*/ 12 w 446"/>
                  <a:gd name="T39" fmla="*/ 46 h 873"/>
                  <a:gd name="T40" fmla="*/ 12 w 446"/>
                  <a:gd name="T41" fmla="*/ 46 h 8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6"/>
                  <a:gd name="T64" fmla="*/ 0 h 873"/>
                  <a:gd name="T65" fmla="*/ 446 w 446"/>
                  <a:gd name="T66" fmla="*/ 873 h 8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6" h="873">
                    <a:moveTo>
                      <a:pt x="12" y="46"/>
                    </a:moveTo>
                    <a:lnTo>
                      <a:pt x="101" y="4"/>
                    </a:lnTo>
                    <a:lnTo>
                      <a:pt x="245" y="0"/>
                    </a:lnTo>
                    <a:lnTo>
                      <a:pt x="418" y="46"/>
                    </a:lnTo>
                    <a:lnTo>
                      <a:pt x="446" y="120"/>
                    </a:lnTo>
                    <a:lnTo>
                      <a:pt x="390" y="180"/>
                    </a:lnTo>
                    <a:lnTo>
                      <a:pt x="297" y="175"/>
                    </a:lnTo>
                    <a:lnTo>
                      <a:pt x="193" y="162"/>
                    </a:lnTo>
                    <a:lnTo>
                      <a:pt x="145" y="201"/>
                    </a:lnTo>
                    <a:lnTo>
                      <a:pt x="137" y="368"/>
                    </a:lnTo>
                    <a:lnTo>
                      <a:pt x="113" y="556"/>
                    </a:lnTo>
                    <a:lnTo>
                      <a:pt x="64" y="740"/>
                    </a:lnTo>
                    <a:lnTo>
                      <a:pt x="137" y="803"/>
                    </a:lnTo>
                    <a:lnTo>
                      <a:pt x="241" y="873"/>
                    </a:lnTo>
                    <a:lnTo>
                      <a:pt x="81" y="829"/>
                    </a:lnTo>
                    <a:lnTo>
                      <a:pt x="0" y="795"/>
                    </a:lnTo>
                    <a:lnTo>
                      <a:pt x="69" y="517"/>
                    </a:lnTo>
                    <a:lnTo>
                      <a:pt x="96" y="321"/>
                    </a:lnTo>
                    <a:lnTo>
                      <a:pt x="69" y="146"/>
                    </a:lnTo>
                    <a:lnTo>
                      <a:pt x="12" y="46"/>
                    </a:lnTo>
                    <a:close/>
                  </a:path>
                </a:pathLst>
              </a:custGeom>
              <a:solidFill>
                <a:srgbClr val="808096"/>
              </a:solidFill>
              <a:ln w="9525">
                <a:noFill/>
                <a:round/>
                <a:headEnd/>
                <a:tailEnd/>
              </a:ln>
            </p:spPr>
            <p:txBody>
              <a:bodyPr/>
              <a:lstStyle/>
              <a:p>
                <a:endParaRPr lang="en-US"/>
              </a:p>
            </p:txBody>
          </p:sp>
          <p:sp>
            <p:nvSpPr>
              <p:cNvPr id="234" name="Freeform 380"/>
              <p:cNvSpPr>
                <a:spLocks/>
              </p:cNvSpPr>
              <p:nvPr/>
            </p:nvSpPr>
            <p:spPr bwMode="auto">
              <a:xfrm>
                <a:off x="471" y="2523"/>
                <a:ext cx="171" cy="358"/>
              </a:xfrm>
              <a:custGeom>
                <a:avLst/>
                <a:gdLst>
                  <a:gd name="T0" fmla="*/ 596 w 596"/>
                  <a:gd name="T1" fmla="*/ 0 h 1042"/>
                  <a:gd name="T2" fmla="*/ 479 w 596"/>
                  <a:gd name="T3" fmla="*/ 0 h 1042"/>
                  <a:gd name="T4" fmla="*/ 475 w 596"/>
                  <a:gd name="T5" fmla="*/ 76 h 1042"/>
                  <a:gd name="T6" fmla="*/ 423 w 596"/>
                  <a:gd name="T7" fmla="*/ 163 h 1042"/>
                  <a:gd name="T8" fmla="*/ 271 w 596"/>
                  <a:gd name="T9" fmla="*/ 223 h 1042"/>
                  <a:gd name="T10" fmla="*/ 214 w 596"/>
                  <a:gd name="T11" fmla="*/ 277 h 1042"/>
                  <a:gd name="T12" fmla="*/ 194 w 596"/>
                  <a:gd name="T13" fmla="*/ 375 h 1042"/>
                  <a:gd name="T14" fmla="*/ 97 w 596"/>
                  <a:gd name="T15" fmla="*/ 521 h 1042"/>
                  <a:gd name="T16" fmla="*/ 26 w 596"/>
                  <a:gd name="T17" fmla="*/ 706 h 1042"/>
                  <a:gd name="T18" fmla="*/ 0 w 596"/>
                  <a:gd name="T19" fmla="*/ 874 h 1042"/>
                  <a:gd name="T20" fmla="*/ 15 w 596"/>
                  <a:gd name="T21" fmla="*/ 998 h 1042"/>
                  <a:gd name="T22" fmla="*/ 108 w 596"/>
                  <a:gd name="T23" fmla="*/ 1042 h 1042"/>
                  <a:gd name="T24" fmla="*/ 245 w 596"/>
                  <a:gd name="T25" fmla="*/ 1042 h 1042"/>
                  <a:gd name="T26" fmla="*/ 372 w 596"/>
                  <a:gd name="T27" fmla="*/ 1031 h 1042"/>
                  <a:gd name="T28" fmla="*/ 438 w 596"/>
                  <a:gd name="T29" fmla="*/ 1009 h 1042"/>
                  <a:gd name="T30" fmla="*/ 423 w 596"/>
                  <a:gd name="T31" fmla="*/ 932 h 1042"/>
                  <a:gd name="T32" fmla="*/ 281 w 596"/>
                  <a:gd name="T33" fmla="*/ 976 h 1042"/>
                  <a:gd name="T34" fmla="*/ 132 w 596"/>
                  <a:gd name="T35" fmla="*/ 976 h 1042"/>
                  <a:gd name="T36" fmla="*/ 52 w 596"/>
                  <a:gd name="T37" fmla="*/ 949 h 1042"/>
                  <a:gd name="T38" fmla="*/ 31 w 596"/>
                  <a:gd name="T39" fmla="*/ 847 h 1042"/>
                  <a:gd name="T40" fmla="*/ 72 w 596"/>
                  <a:gd name="T41" fmla="*/ 667 h 1042"/>
                  <a:gd name="T42" fmla="*/ 123 w 596"/>
                  <a:gd name="T43" fmla="*/ 526 h 1042"/>
                  <a:gd name="T44" fmla="*/ 214 w 596"/>
                  <a:gd name="T45" fmla="*/ 418 h 1042"/>
                  <a:gd name="T46" fmla="*/ 250 w 596"/>
                  <a:gd name="T47" fmla="*/ 283 h 1042"/>
                  <a:gd name="T48" fmla="*/ 306 w 596"/>
                  <a:gd name="T49" fmla="*/ 261 h 1042"/>
                  <a:gd name="T50" fmla="*/ 388 w 596"/>
                  <a:gd name="T51" fmla="*/ 292 h 1042"/>
                  <a:gd name="T52" fmla="*/ 362 w 596"/>
                  <a:gd name="T53" fmla="*/ 228 h 1042"/>
                  <a:gd name="T54" fmla="*/ 485 w 596"/>
                  <a:gd name="T55" fmla="*/ 163 h 1042"/>
                  <a:gd name="T56" fmla="*/ 510 w 596"/>
                  <a:gd name="T57" fmla="*/ 27 h 1042"/>
                  <a:gd name="T58" fmla="*/ 596 w 596"/>
                  <a:gd name="T59" fmla="*/ 0 h 1042"/>
                  <a:gd name="T60" fmla="*/ 596 w 596"/>
                  <a:gd name="T61" fmla="*/ 0 h 10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6"/>
                  <a:gd name="T94" fmla="*/ 0 h 1042"/>
                  <a:gd name="T95" fmla="*/ 596 w 596"/>
                  <a:gd name="T96" fmla="*/ 1042 h 10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6" h="1042">
                    <a:moveTo>
                      <a:pt x="596" y="0"/>
                    </a:moveTo>
                    <a:lnTo>
                      <a:pt x="479" y="0"/>
                    </a:lnTo>
                    <a:lnTo>
                      <a:pt x="475" y="76"/>
                    </a:lnTo>
                    <a:lnTo>
                      <a:pt x="423" y="163"/>
                    </a:lnTo>
                    <a:lnTo>
                      <a:pt x="271" y="223"/>
                    </a:lnTo>
                    <a:lnTo>
                      <a:pt x="214" y="277"/>
                    </a:lnTo>
                    <a:lnTo>
                      <a:pt x="194" y="375"/>
                    </a:lnTo>
                    <a:lnTo>
                      <a:pt x="97" y="521"/>
                    </a:lnTo>
                    <a:lnTo>
                      <a:pt x="26" y="706"/>
                    </a:lnTo>
                    <a:lnTo>
                      <a:pt x="0" y="874"/>
                    </a:lnTo>
                    <a:lnTo>
                      <a:pt x="15" y="998"/>
                    </a:lnTo>
                    <a:lnTo>
                      <a:pt x="108" y="1042"/>
                    </a:lnTo>
                    <a:lnTo>
                      <a:pt x="245" y="1042"/>
                    </a:lnTo>
                    <a:lnTo>
                      <a:pt x="372" y="1031"/>
                    </a:lnTo>
                    <a:lnTo>
                      <a:pt x="438" y="1009"/>
                    </a:lnTo>
                    <a:lnTo>
                      <a:pt x="423" y="932"/>
                    </a:lnTo>
                    <a:lnTo>
                      <a:pt x="281" y="976"/>
                    </a:lnTo>
                    <a:lnTo>
                      <a:pt x="132" y="976"/>
                    </a:lnTo>
                    <a:lnTo>
                      <a:pt x="52" y="949"/>
                    </a:lnTo>
                    <a:lnTo>
                      <a:pt x="31" y="847"/>
                    </a:lnTo>
                    <a:lnTo>
                      <a:pt x="72" y="667"/>
                    </a:lnTo>
                    <a:lnTo>
                      <a:pt x="123" y="526"/>
                    </a:lnTo>
                    <a:lnTo>
                      <a:pt x="214" y="418"/>
                    </a:lnTo>
                    <a:lnTo>
                      <a:pt x="250" y="283"/>
                    </a:lnTo>
                    <a:lnTo>
                      <a:pt x="306" y="261"/>
                    </a:lnTo>
                    <a:lnTo>
                      <a:pt x="388" y="292"/>
                    </a:lnTo>
                    <a:lnTo>
                      <a:pt x="362" y="228"/>
                    </a:lnTo>
                    <a:lnTo>
                      <a:pt x="485" y="163"/>
                    </a:lnTo>
                    <a:lnTo>
                      <a:pt x="510" y="27"/>
                    </a:lnTo>
                    <a:lnTo>
                      <a:pt x="596" y="0"/>
                    </a:lnTo>
                    <a:close/>
                  </a:path>
                </a:pathLst>
              </a:custGeom>
              <a:solidFill>
                <a:srgbClr val="000000"/>
              </a:solidFill>
              <a:ln w="9525">
                <a:noFill/>
                <a:round/>
                <a:headEnd/>
                <a:tailEnd/>
              </a:ln>
            </p:spPr>
            <p:txBody>
              <a:bodyPr/>
              <a:lstStyle/>
              <a:p>
                <a:endParaRPr lang="en-US"/>
              </a:p>
            </p:txBody>
          </p:sp>
          <p:sp>
            <p:nvSpPr>
              <p:cNvPr id="235" name="Freeform 381"/>
              <p:cNvSpPr>
                <a:spLocks/>
              </p:cNvSpPr>
              <p:nvPr/>
            </p:nvSpPr>
            <p:spPr bwMode="auto">
              <a:xfrm>
                <a:off x="623" y="2667"/>
                <a:ext cx="19" cy="73"/>
              </a:xfrm>
              <a:custGeom>
                <a:avLst/>
                <a:gdLst>
                  <a:gd name="T0" fmla="*/ 0 w 60"/>
                  <a:gd name="T1" fmla="*/ 0 h 216"/>
                  <a:gd name="T2" fmla="*/ 35 w 60"/>
                  <a:gd name="T3" fmla="*/ 71 h 216"/>
                  <a:gd name="T4" fmla="*/ 35 w 60"/>
                  <a:gd name="T5" fmla="*/ 216 h 216"/>
                  <a:gd name="T6" fmla="*/ 60 w 60"/>
                  <a:gd name="T7" fmla="*/ 216 h 216"/>
                  <a:gd name="T8" fmla="*/ 60 w 60"/>
                  <a:gd name="T9" fmla="*/ 108 h 216"/>
                  <a:gd name="T10" fmla="*/ 51 w 60"/>
                  <a:gd name="T11" fmla="*/ 38 h 216"/>
                  <a:gd name="T12" fmla="*/ 0 w 60"/>
                  <a:gd name="T13" fmla="*/ 0 h 216"/>
                  <a:gd name="T14" fmla="*/ 0 w 60"/>
                  <a:gd name="T15" fmla="*/ 0 h 216"/>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216"/>
                  <a:gd name="T26" fmla="*/ 60 w 60"/>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216">
                    <a:moveTo>
                      <a:pt x="0" y="0"/>
                    </a:moveTo>
                    <a:lnTo>
                      <a:pt x="35" y="71"/>
                    </a:lnTo>
                    <a:lnTo>
                      <a:pt x="35" y="216"/>
                    </a:lnTo>
                    <a:lnTo>
                      <a:pt x="60" y="216"/>
                    </a:lnTo>
                    <a:lnTo>
                      <a:pt x="60" y="108"/>
                    </a:lnTo>
                    <a:lnTo>
                      <a:pt x="51" y="38"/>
                    </a:lnTo>
                    <a:lnTo>
                      <a:pt x="0" y="0"/>
                    </a:lnTo>
                    <a:close/>
                  </a:path>
                </a:pathLst>
              </a:custGeom>
              <a:solidFill>
                <a:srgbClr val="000000"/>
              </a:solidFill>
              <a:ln w="9525">
                <a:noFill/>
                <a:round/>
                <a:headEnd/>
                <a:tailEnd/>
              </a:ln>
            </p:spPr>
            <p:txBody>
              <a:bodyPr/>
              <a:lstStyle/>
              <a:p>
                <a:endParaRPr lang="en-US"/>
              </a:p>
            </p:txBody>
          </p:sp>
          <p:sp>
            <p:nvSpPr>
              <p:cNvPr id="236" name="Freeform 382"/>
              <p:cNvSpPr>
                <a:spLocks/>
              </p:cNvSpPr>
              <p:nvPr/>
            </p:nvSpPr>
            <p:spPr bwMode="auto">
              <a:xfrm>
                <a:off x="546" y="2720"/>
                <a:ext cx="57" cy="44"/>
              </a:xfrm>
              <a:custGeom>
                <a:avLst/>
                <a:gdLst>
                  <a:gd name="T0" fmla="*/ 199 w 199"/>
                  <a:gd name="T1" fmla="*/ 71 h 131"/>
                  <a:gd name="T2" fmla="*/ 143 w 199"/>
                  <a:gd name="T3" fmla="*/ 71 h 131"/>
                  <a:gd name="T4" fmla="*/ 25 w 199"/>
                  <a:gd name="T5" fmla="*/ 0 h 131"/>
                  <a:gd name="T6" fmla="*/ 72 w 199"/>
                  <a:gd name="T7" fmla="*/ 76 h 131"/>
                  <a:gd name="T8" fmla="*/ 0 w 199"/>
                  <a:gd name="T9" fmla="*/ 131 h 131"/>
                  <a:gd name="T10" fmla="*/ 107 w 199"/>
                  <a:gd name="T11" fmla="*/ 109 h 131"/>
                  <a:gd name="T12" fmla="*/ 189 w 199"/>
                  <a:gd name="T13" fmla="*/ 109 h 131"/>
                  <a:gd name="T14" fmla="*/ 199 w 199"/>
                  <a:gd name="T15" fmla="*/ 71 h 131"/>
                  <a:gd name="T16" fmla="*/ 199 w 199"/>
                  <a:gd name="T17" fmla="*/ 7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131"/>
                  <a:gd name="T29" fmla="*/ 199 w 199"/>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131">
                    <a:moveTo>
                      <a:pt x="199" y="71"/>
                    </a:moveTo>
                    <a:lnTo>
                      <a:pt x="143" y="71"/>
                    </a:lnTo>
                    <a:lnTo>
                      <a:pt x="25" y="0"/>
                    </a:lnTo>
                    <a:lnTo>
                      <a:pt x="72" y="76"/>
                    </a:lnTo>
                    <a:lnTo>
                      <a:pt x="0" y="131"/>
                    </a:lnTo>
                    <a:lnTo>
                      <a:pt x="107" y="109"/>
                    </a:lnTo>
                    <a:lnTo>
                      <a:pt x="189" y="109"/>
                    </a:lnTo>
                    <a:lnTo>
                      <a:pt x="199" y="71"/>
                    </a:lnTo>
                    <a:close/>
                  </a:path>
                </a:pathLst>
              </a:custGeom>
              <a:solidFill>
                <a:srgbClr val="000000"/>
              </a:solidFill>
              <a:ln w="9525">
                <a:noFill/>
                <a:round/>
                <a:headEnd/>
                <a:tailEnd/>
              </a:ln>
            </p:spPr>
            <p:txBody>
              <a:bodyPr/>
              <a:lstStyle/>
              <a:p>
                <a:endParaRPr lang="en-US"/>
              </a:p>
            </p:txBody>
          </p:sp>
          <p:sp>
            <p:nvSpPr>
              <p:cNvPr id="237" name="Freeform 383"/>
              <p:cNvSpPr>
                <a:spLocks/>
              </p:cNvSpPr>
              <p:nvPr/>
            </p:nvSpPr>
            <p:spPr bwMode="auto">
              <a:xfrm>
                <a:off x="584" y="2682"/>
                <a:ext cx="178" cy="199"/>
              </a:xfrm>
              <a:custGeom>
                <a:avLst/>
                <a:gdLst>
                  <a:gd name="T0" fmla="*/ 372 w 622"/>
                  <a:gd name="T1" fmla="*/ 163 h 576"/>
                  <a:gd name="T2" fmla="*/ 255 w 622"/>
                  <a:gd name="T3" fmla="*/ 174 h 576"/>
                  <a:gd name="T4" fmla="*/ 66 w 622"/>
                  <a:gd name="T5" fmla="*/ 153 h 576"/>
                  <a:gd name="T6" fmla="*/ 21 w 622"/>
                  <a:gd name="T7" fmla="*/ 256 h 576"/>
                  <a:gd name="T8" fmla="*/ 0 w 622"/>
                  <a:gd name="T9" fmla="*/ 424 h 576"/>
                  <a:gd name="T10" fmla="*/ 25 w 622"/>
                  <a:gd name="T11" fmla="*/ 526 h 576"/>
                  <a:gd name="T12" fmla="*/ 71 w 622"/>
                  <a:gd name="T13" fmla="*/ 576 h 576"/>
                  <a:gd name="T14" fmla="*/ 169 w 622"/>
                  <a:gd name="T15" fmla="*/ 576 h 576"/>
                  <a:gd name="T16" fmla="*/ 249 w 622"/>
                  <a:gd name="T17" fmla="*/ 543 h 576"/>
                  <a:gd name="T18" fmla="*/ 413 w 622"/>
                  <a:gd name="T19" fmla="*/ 369 h 576"/>
                  <a:gd name="T20" fmla="*/ 551 w 622"/>
                  <a:gd name="T21" fmla="*/ 429 h 576"/>
                  <a:gd name="T22" fmla="*/ 622 w 622"/>
                  <a:gd name="T23" fmla="*/ 424 h 576"/>
                  <a:gd name="T24" fmla="*/ 576 w 622"/>
                  <a:gd name="T25" fmla="*/ 402 h 576"/>
                  <a:gd name="T26" fmla="*/ 454 w 622"/>
                  <a:gd name="T27" fmla="*/ 331 h 576"/>
                  <a:gd name="T28" fmla="*/ 397 w 622"/>
                  <a:gd name="T29" fmla="*/ 272 h 576"/>
                  <a:gd name="T30" fmla="*/ 382 w 622"/>
                  <a:gd name="T31" fmla="*/ 337 h 576"/>
                  <a:gd name="T32" fmla="*/ 321 w 622"/>
                  <a:gd name="T33" fmla="*/ 408 h 576"/>
                  <a:gd name="T34" fmla="*/ 239 w 622"/>
                  <a:gd name="T35" fmla="*/ 489 h 576"/>
                  <a:gd name="T36" fmla="*/ 122 w 622"/>
                  <a:gd name="T37" fmla="*/ 532 h 576"/>
                  <a:gd name="T38" fmla="*/ 52 w 622"/>
                  <a:gd name="T39" fmla="*/ 505 h 576"/>
                  <a:gd name="T40" fmla="*/ 36 w 622"/>
                  <a:gd name="T41" fmla="*/ 331 h 576"/>
                  <a:gd name="T42" fmla="*/ 87 w 622"/>
                  <a:gd name="T43" fmla="*/ 196 h 576"/>
                  <a:gd name="T44" fmla="*/ 198 w 622"/>
                  <a:gd name="T45" fmla="*/ 201 h 576"/>
                  <a:gd name="T46" fmla="*/ 377 w 622"/>
                  <a:gd name="T47" fmla="*/ 190 h 576"/>
                  <a:gd name="T48" fmla="*/ 459 w 622"/>
                  <a:gd name="T49" fmla="*/ 55 h 576"/>
                  <a:gd name="T50" fmla="*/ 561 w 622"/>
                  <a:gd name="T51" fmla="*/ 23 h 576"/>
                  <a:gd name="T52" fmla="*/ 479 w 622"/>
                  <a:gd name="T53" fmla="*/ 0 h 576"/>
                  <a:gd name="T54" fmla="*/ 423 w 622"/>
                  <a:gd name="T55" fmla="*/ 33 h 576"/>
                  <a:gd name="T56" fmla="*/ 372 w 622"/>
                  <a:gd name="T57" fmla="*/ 163 h 576"/>
                  <a:gd name="T58" fmla="*/ 372 w 622"/>
                  <a:gd name="T59" fmla="*/ 163 h 5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576"/>
                  <a:gd name="T92" fmla="*/ 622 w 622"/>
                  <a:gd name="T93" fmla="*/ 576 h 5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576">
                    <a:moveTo>
                      <a:pt x="372" y="163"/>
                    </a:moveTo>
                    <a:lnTo>
                      <a:pt x="255" y="174"/>
                    </a:lnTo>
                    <a:lnTo>
                      <a:pt x="66" y="153"/>
                    </a:lnTo>
                    <a:lnTo>
                      <a:pt x="21" y="256"/>
                    </a:lnTo>
                    <a:lnTo>
                      <a:pt x="0" y="424"/>
                    </a:lnTo>
                    <a:lnTo>
                      <a:pt x="25" y="526"/>
                    </a:lnTo>
                    <a:lnTo>
                      <a:pt x="71" y="576"/>
                    </a:lnTo>
                    <a:lnTo>
                      <a:pt x="169" y="576"/>
                    </a:lnTo>
                    <a:lnTo>
                      <a:pt x="249" y="543"/>
                    </a:lnTo>
                    <a:lnTo>
                      <a:pt x="413" y="369"/>
                    </a:lnTo>
                    <a:lnTo>
                      <a:pt x="551" y="429"/>
                    </a:lnTo>
                    <a:lnTo>
                      <a:pt x="622" y="424"/>
                    </a:lnTo>
                    <a:lnTo>
                      <a:pt x="576" y="402"/>
                    </a:lnTo>
                    <a:lnTo>
                      <a:pt x="454" y="331"/>
                    </a:lnTo>
                    <a:lnTo>
                      <a:pt x="397" y="272"/>
                    </a:lnTo>
                    <a:lnTo>
                      <a:pt x="382" y="337"/>
                    </a:lnTo>
                    <a:lnTo>
                      <a:pt x="321" y="408"/>
                    </a:lnTo>
                    <a:lnTo>
                      <a:pt x="239" y="489"/>
                    </a:lnTo>
                    <a:lnTo>
                      <a:pt x="122" y="532"/>
                    </a:lnTo>
                    <a:lnTo>
                      <a:pt x="52" y="505"/>
                    </a:lnTo>
                    <a:lnTo>
                      <a:pt x="36" y="331"/>
                    </a:lnTo>
                    <a:lnTo>
                      <a:pt x="87" y="196"/>
                    </a:lnTo>
                    <a:lnTo>
                      <a:pt x="198" y="201"/>
                    </a:lnTo>
                    <a:lnTo>
                      <a:pt x="377" y="190"/>
                    </a:lnTo>
                    <a:lnTo>
                      <a:pt x="459" y="55"/>
                    </a:lnTo>
                    <a:lnTo>
                      <a:pt x="561" y="23"/>
                    </a:lnTo>
                    <a:lnTo>
                      <a:pt x="479" y="0"/>
                    </a:lnTo>
                    <a:lnTo>
                      <a:pt x="423" y="33"/>
                    </a:lnTo>
                    <a:lnTo>
                      <a:pt x="372" y="163"/>
                    </a:lnTo>
                    <a:close/>
                  </a:path>
                </a:pathLst>
              </a:custGeom>
              <a:solidFill>
                <a:srgbClr val="000000"/>
              </a:solidFill>
              <a:ln w="9525">
                <a:noFill/>
                <a:round/>
                <a:headEnd/>
                <a:tailEnd/>
              </a:ln>
            </p:spPr>
            <p:txBody>
              <a:bodyPr/>
              <a:lstStyle/>
              <a:p>
                <a:endParaRPr lang="en-US"/>
              </a:p>
            </p:txBody>
          </p:sp>
          <p:sp>
            <p:nvSpPr>
              <p:cNvPr id="238" name="Freeform 384"/>
              <p:cNvSpPr>
                <a:spLocks/>
              </p:cNvSpPr>
              <p:nvPr/>
            </p:nvSpPr>
            <p:spPr bwMode="auto">
              <a:xfrm>
                <a:off x="731" y="2701"/>
                <a:ext cx="52" cy="27"/>
              </a:xfrm>
              <a:custGeom>
                <a:avLst/>
                <a:gdLst>
                  <a:gd name="T0" fmla="*/ 0 w 179"/>
                  <a:gd name="T1" fmla="*/ 41 h 79"/>
                  <a:gd name="T2" fmla="*/ 98 w 179"/>
                  <a:gd name="T3" fmla="*/ 22 h 79"/>
                  <a:gd name="T4" fmla="*/ 179 w 179"/>
                  <a:gd name="T5" fmla="*/ 0 h 79"/>
                  <a:gd name="T6" fmla="*/ 131 w 179"/>
                  <a:gd name="T7" fmla="*/ 57 h 79"/>
                  <a:gd name="T8" fmla="*/ 80 w 179"/>
                  <a:gd name="T9" fmla="*/ 41 h 79"/>
                  <a:gd name="T10" fmla="*/ 10 w 179"/>
                  <a:gd name="T11" fmla="*/ 79 h 79"/>
                  <a:gd name="T12" fmla="*/ 0 w 179"/>
                  <a:gd name="T13" fmla="*/ 41 h 79"/>
                  <a:gd name="T14" fmla="*/ 0 w 179"/>
                  <a:gd name="T15" fmla="*/ 41 h 79"/>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79"/>
                  <a:gd name="T26" fmla="*/ 179 w 1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79">
                    <a:moveTo>
                      <a:pt x="0" y="41"/>
                    </a:moveTo>
                    <a:lnTo>
                      <a:pt x="98" y="22"/>
                    </a:lnTo>
                    <a:lnTo>
                      <a:pt x="179" y="0"/>
                    </a:lnTo>
                    <a:lnTo>
                      <a:pt x="131" y="57"/>
                    </a:lnTo>
                    <a:lnTo>
                      <a:pt x="80" y="41"/>
                    </a:lnTo>
                    <a:lnTo>
                      <a:pt x="10" y="79"/>
                    </a:lnTo>
                    <a:lnTo>
                      <a:pt x="0" y="41"/>
                    </a:lnTo>
                    <a:close/>
                  </a:path>
                </a:pathLst>
              </a:custGeom>
              <a:solidFill>
                <a:srgbClr val="000000"/>
              </a:solidFill>
              <a:ln w="9525">
                <a:noFill/>
                <a:round/>
                <a:headEnd/>
                <a:tailEnd/>
              </a:ln>
            </p:spPr>
            <p:txBody>
              <a:bodyPr/>
              <a:lstStyle/>
              <a:p>
                <a:endParaRPr lang="en-US"/>
              </a:p>
            </p:txBody>
          </p:sp>
          <p:sp>
            <p:nvSpPr>
              <p:cNvPr id="239" name="Freeform 385"/>
              <p:cNvSpPr>
                <a:spLocks/>
              </p:cNvSpPr>
              <p:nvPr/>
            </p:nvSpPr>
            <p:spPr bwMode="auto">
              <a:xfrm>
                <a:off x="767" y="2675"/>
                <a:ext cx="45" cy="151"/>
              </a:xfrm>
              <a:custGeom>
                <a:avLst/>
                <a:gdLst>
                  <a:gd name="T0" fmla="*/ 70 w 152"/>
                  <a:gd name="T1" fmla="*/ 0 h 437"/>
                  <a:gd name="T2" fmla="*/ 103 w 152"/>
                  <a:gd name="T3" fmla="*/ 19 h 437"/>
                  <a:gd name="T4" fmla="*/ 125 w 152"/>
                  <a:gd name="T5" fmla="*/ 79 h 437"/>
                  <a:gd name="T6" fmla="*/ 152 w 152"/>
                  <a:gd name="T7" fmla="*/ 116 h 437"/>
                  <a:gd name="T8" fmla="*/ 113 w 152"/>
                  <a:gd name="T9" fmla="*/ 201 h 437"/>
                  <a:gd name="T10" fmla="*/ 129 w 152"/>
                  <a:gd name="T11" fmla="*/ 290 h 437"/>
                  <a:gd name="T12" fmla="*/ 105 w 152"/>
                  <a:gd name="T13" fmla="*/ 342 h 437"/>
                  <a:gd name="T14" fmla="*/ 62 w 152"/>
                  <a:gd name="T15" fmla="*/ 394 h 437"/>
                  <a:gd name="T16" fmla="*/ 47 w 152"/>
                  <a:gd name="T17" fmla="*/ 437 h 437"/>
                  <a:gd name="T18" fmla="*/ 0 w 152"/>
                  <a:gd name="T19" fmla="*/ 437 h 437"/>
                  <a:gd name="T20" fmla="*/ 29 w 152"/>
                  <a:gd name="T21" fmla="*/ 410 h 437"/>
                  <a:gd name="T22" fmla="*/ 47 w 152"/>
                  <a:gd name="T23" fmla="*/ 347 h 437"/>
                  <a:gd name="T24" fmla="*/ 84 w 152"/>
                  <a:gd name="T25" fmla="*/ 334 h 437"/>
                  <a:gd name="T26" fmla="*/ 95 w 152"/>
                  <a:gd name="T27" fmla="*/ 280 h 437"/>
                  <a:gd name="T28" fmla="*/ 95 w 152"/>
                  <a:gd name="T29" fmla="*/ 247 h 437"/>
                  <a:gd name="T30" fmla="*/ 45 w 152"/>
                  <a:gd name="T31" fmla="*/ 253 h 437"/>
                  <a:gd name="T32" fmla="*/ 90 w 152"/>
                  <a:gd name="T33" fmla="*/ 180 h 437"/>
                  <a:gd name="T34" fmla="*/ 131 w 152"/>
                  <a:gd name="T35" fmla="*/ 120 h 437"/>
                  <a:gd name="T36" fmla="*/ 92 w 152"/>
                  <a:gd name="T37" fmla="*/ 89 h 437"/>
                  <a:gd name="T38" fmla="*/ 92 w 152"/>
                  <a:gd name="T39" fmla="*/ 46 h 437"/>
                  <a:gd name="T40" fmla="*/ 64 w 152"/>
                  <a:gd name="T41" fmla="*/ 29 h 437"/>
                  <a:gd name="T42" fmla="*/ 70 w 152"/>
                  <a:gd name="T43" fmla="*/ 0 h 437"/>
                  <a:gd name="T44" fmla="*/ 70 w 152"/>
                  <a:gd name="T45" fmla="*/ 0 h 4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437"/>
                  <a:gd name="T71" fmla="*/ 152 w 152"/>
                  <a:gd name="T72" fmla="*/ 437 h 4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437">
                    <a:moveTo>
                      <a:pt x="70" y="0"/>
                    </a:moveTo>
                    <a:lnTo>
                      <a:pt x="103" y="19"/>
                    </a:lnTo>
                    <a:lnTo>
                      <a:pt x="125" y="79"/>
                    </a:lnTo>
                    <a:lnTo>
                      <a:pt x="152" y="116"/>
                    </a:lnTo>
                    <a:lnTo>
                      <a:pt x="113" y="201"/>
                    </a:lnTo>
                    <a:lnTo>
                      <a:pt x="129" y="290"/>
                    </a:lnTo>
                    <a:lnTo>
                      <a:pt x="105" y="342"/>
                    </a:lnTo>
                    <a:lnTo>
                      <a:pt x="62" y="394"/>
                    </a:lnTo>
                    <a:lnTo>
                      <a:pt x="47" y="437"/>
                    </a:lnTo>
                    <a:lnTo>
                      <a:pt x="0" y="437"/>
                    </a:lnTo>
                    <a:lnTo>
                      <a:pt x="29" y="410"/>
                    </a:lnTo>
                    <a:lnTo>
                      <a:pt x="47" y="347"/>
                    </a:lnTo>
                    <a:lnTo>
                      <a:pt x="84" y="334"/>
                    </a:lnTo>
                    <a:lnTo>
                      <a:pt x="95" y="280"/>
                    </a:lnTo>
                    <a:lnTo>
                      <a:pt x="95" y="247"/>
                    </a:lnTo>
                    <a:lnTo>
                      <a:pt x="45" y="253"/>
                    </a:lnTo>
                    <a:lnTo>
                      <a:pt x="90" y="180"/>
                    </a:lnTo>
                    <a:lnTo>
                      <a:pt x="131" y="120"/>
                    </a:lnTo>
                    <a:lnTo>
                      <a:pt x="92" y="89"/>
                    </a:lnTo>
                    <a:lnTo>
                      <a:pt x="92" y="46"/>
                    </a:lnTo>
                    <a:lnTo>
                      <a:pt x="64" y="29"/>
                    </a:lnTo>
                    <a:lnTo>
                      <a:pt x="70" y="0"/>
                    </a:lnTo>
                    <a:close/>
                  </a:path>
                </a:pathLst>
              </a:custGeom>
              <a:solidFill>
                <a:srgbClr val="000000"/>
              </a:solidFill>
              <a:ln w="9525">
                <a:noFill/>
                <a:round/>
                <a:headEnd/>
                <a:tailEnd/>
              </a:ln>
            </p:spPr>
            <p:txBody>
              <a:bodyPr/>
              <a:lstStyle/>
              <a:p>
                <a:endParaRPr lang="en-US"/>
              </a:p>
            </p:txBody>
          </p:sp>
          <p:sp>
            <p:nvSpPr>
              <p:cNvPr id="240" name="Freeform 386"/>
              <p:cNvSpPr>
                <a:spLocks/>
              </p:cNvSpPr>
              <p:nvPr/>
            </p:nvSpPr>
            <p:spPr bwMode="auto">
              <a:xfrm>
                <a:off x="748" y="2627"/>
                <a:ext cx="43" cy="84"/>
              </a:xfrm>
              <a:custGeom>
                <a:avLst/>
                <a:gdLst>
                  <a:gd name="T0" fmla="*/ 0 w 154"/>
                  <a:gd name="T1" fmla="*/ 247 h 247"/>
                  <a:gd name="T2" fmla="*/ 86 w 154"/>
                  <a:gd name="T3" fmla="*/ 8 h 247"/>
                  <a:gd name="T4" fmla="*/ 107 w 154"/>
                  <a:gd name="T5" fmla="*/ 0 h 247"/>
                  <a:gd name="T6" fmla="*/ 154 w 154"/>
                  <a:gd name="T7" fmla="*/ 13 h 247"/>
                  <a:gd name="T8" fmla="*/ 66 w 154"/>
                  <a:gd name="T9" fmla="*/ 233 h 247"/>
                  <a:gd name="T10" fmla="*/ 35 w 154"/>
                  <a:gd name="T11" fmla="*/ 241 h 247"/>
                  <a:gd name="T12" fmla="*/ 115 w 154"/>
                  <a:gd name="T13" fmla="*/ 40 h 247"/>
                  <a:gd name="T14" fmla="*/ 94 w 154"/>
                  <a:gd name="T15" fmla="*/ 33 h 247"/>
                  <a:gd name="T16" fmla="*/ 0 w 154"/>
                  <a:gd name="T17" fmla="*/ 247 h 247"/>
                  <a:gd name="T18" fmla="*/ 0 w 154"/>
                  <a:gd name="T19" fmla="*/ 247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47"/>
                  <a:gd name="T32" fmla="*/ 154 w 154"/>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47">
                    <a:moveTo>
                      <a:pt x="0" y="247"/>
                    </a:moveTo>
                    <a:lnTo>
                      <a:pt x="86" y="8"/>
                    </a:lnTo>
                    <a:lnTo>
                      <a:pt x="107" y="0"/>
                    </a:lnTo>
                    <a:lnTo>
                      <a:pt x="154" y="13"/>
                    </a:lnTo>
                    <a:lnTo>
                      <a:pt x="66" y="233"/>
                    </a:lnTo>
                    <a:lnTo>
                      <a:pt x="35" y="241"/>
                    </a:lnTo>
                    <a:lnTo>
                      <a:pt x="115" y="40"/>
                    </a:lnTo>
                    <a:lnTo>
                      <a:pt x="94" y="33"/>
                    </a:lnTo>
                    <a:lnTo>
                      <a:pt x="0" y="247"/>
                    </a:lnTo>
                    <a:close/>
                  </a:path>
                </a:pathLst>
              </a:custGeom>
              <a:solidFill>
                <a:srgbClr val="000000"/>
              </a:solidFill>
              <a:ln w="9525">
                <a:noFill/>
                <a:round/>
                <a:headEnd/>
                <a:tailEnd/>
              </a:ln>
            </p:spPr>
            <p:txBody>
              <a:bodyPr/>
              <a:lstStyle/>
              <a:p>
                <a:endParaRPr lang="en-US"/>
              </a:p>
            </p:txBody>
          </p:sp>
          <p:sp>
            <p:nvSpPr>
              <p:cNvPr id="241" name="Freeform 387"/>
              <p:cNvSpPr>
                <a:spLocks/>
              </p:cNvSpPr>
              <p:nvPr/>
            </p:nvSpPr>
            <p:spPr bwMode="auto">
              <a:xfrm>
                <a:off x="735" y="2598"/>
                <a:ext cx="92" cy="117"/>
              </a:xfrm>
              <a:custGeom>
                <a:avLst/>
                <a:gdLst>
                  <a:gd name="T0" fmla="*/ 0 w 327"/>
                  <a:gd name="T1" fmla="*/ 341 h 341"/>
                  <a:gd name="T2" fmla="*/ 119 w 327"/>
                  <a:gd name="T3" fmla="*/ 27 h 341"/>
                  <a:gd name="T4" fmla="*/ 209 w 327"/>
                  <a:gd name="T5" fmla="*/ 0 h 341"/>
                  <a:gd name="T6" fmla="*/ 293 w 327"/>
                  <a:gd name="T7" fmla="*/ 43 h 341"/>
                  <a:gd name="T8" fmla="*/ 327 w 327"/>
                  <a:gd name="T9" fmla="*/ 51 h 341"/>
                  <a:gd name="T10" fmla="*/ 324 w 327"/>
                  <a:gd name="T11" fmla="*/ 87 h 341"/>
                  <a:gd name="T12" fmla="*/ 288 w 327"/>
                  <a:gd name="T13" fmla="*/ 92 h 341"/>
                  <a:gd name="T14" fmla="*/ 244 w 327"/>
                  <a:gd name="T15" fmla="*/ 128 h 341"/>
                  <a:gd name="T16" fmla="*/ 160 w 327"/>
                  <a:gd name="T17" fmla="*/ 304 h 341"/>
                  <a:gd name="T18" fmla="*/ 143 w 327"/>
                  <a:gd name="T19" fmla="*/ 314 h 341"/>
                  <a:gd name="T20" fmla="*/ 244 w 327"/>
                  <a:gd name="T21" fmla="*/ 87 h 341"/>
                  <a:gd name="T22" fmla="*/ 267 w 327"/>
                  <a:gd name="T23" fmla="*/ 63 h 341"/>
                  <a:gd name="T24" fmla="*/ 197 w 327"/>
                  <a:gd name="T25" fmla="*/ 27 h 341"/>
                  <a:gd name="T26" fmla="*/ 125 w 327"/>
                  <a:gd name="T27" fmla="*/ 55 h 341"/>
                  <a:gd name="T28" fmla="*/ 21 w 327"/>
                  <a:gd name="T29" fmla="*/ 341 h 341"/>
                  <a:gd name="T30" fmla="*/ 0 w 327"/>
                  <a:gd name="T31" fmla="*/ 341 h 341"/>
                  <a:gd name="T32" fmla="*/ 0 w 327"/>
                  <a:gd name="T33" fmla="*/ 341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7"/>
                  <a:gd name="T52" fmla="*/ 0 h 341"/>
                  <a:gd name="T53" fmla="*/ 327 w 327"/>
                  <a:gd name="T54" fmla="*/ 341 h 3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7" h="341">
                    <a:moveTo>
                      <a:pt x="0" y="341"/>
                    </a:moveTo>
                    <a:lnTo>
                      <a:pt x="119" y="27"/>
                    </a:lnTo>
                    <a:lnTo>
                      <a:pt x="209" y="0"/>
                    </a:lnTo>
                    <a:lnTo>
                      <a:pt x="293" y="43"/>
                    </a:lnTo>
                    <a:lnTo>
                      <a:pt x="327" y="51"/>
                    </a:lnTo>
                    <a:lnTo>
                      <a:pt x="324" y="87"/>
                    </a:lnTo>
                    <a:lnTo>
                      <a:pt x="288" y="92"/>
                    </a:lnTo>
                    <a:lnTo>
                      <a:pt x="244" y="128"/>
                    </a:lnTo>
                    <a:lnTo>
                      <a:pt x="160" y="304"/>
                    </a:lnTo>
                    <a:lnTo>
                      <a:pt x="143" y="314"/>
                    </a:lnTo>
                    <a:lnTo>
                      <a:pt x="244" y="87"/>
                    </a:lnTo>
                    <a:lnTo>
                      <a:pt x="267" y="63"/>
                    </a:lnTo>
                    <a:lnTo>
                      <a:pt x="197" y="27"/>
                    </a:lnTo>
                    <a:lnTo>
                      <a:pt x="125" y="55"/>
                    </a:lnTo>
                    <a:lnTo>
                      <a:pt x="21" y="341"/>
                    </a:lnTo>
                    <a:lnTo>
                      <a:pt x="0" y="341"/>
                    </a:lnTo>
                    <a:close/>
                  </a:path>
                </a:pathLst>
              </a:custGeom>
              <a:solidFill>
                <a:srgbClr val="000000"/>
              </a:solidFill>
              <a:ln w="9525">
                <a:noFill/>
                <a:round/>
                <a:headEnd/>
                <a:tailEnd/>
              </a:ln>
            </p:spPr>
            <p:txBody>
              <a:bodyPr/>
              <a:lstStyle/>
              <a:p>
                <a:endParaRPr lang="en-US"/>
              </a:p>
            </p:txBody>
          </p:sp>
          <p:sp>
            <p:nvSpPr>
              <p:cNvPr id="242" name="Freeform 388"/>
              <p:cNvSpPr>
                <a:spLocks/>
              </p:cNvSpPr>
              <p:nvPr/>
            </p:nvSpPr>
            <p:spPr bwMode="auto">
              <a:xfrm>
                <a:off x="685" y="2809"/>
                <a:ext cx="58" cy="73"/>
              </a:xfrm>
              <a:custGeom>
                <a:avLst/>
                <a:gdLst>
                  <a:gd name="T0" fmla="*/ 69 w 202"/>
                  <a:gd name="T1" fmla="*/ 0 h 215"/>
                  <a:gd name="T2" fmla="*/ 0 w 202"/>
                  <a:gd name="T3" fmla="*/ 176 h 215"/>
                  <a:gd name="T4" fmla="*/ 13 w 202"/>
                  <a:gd name="T5" fmla="*/ 200 h 215"/>
                  <a:gd name="T6" fmla="*/ 33 w 202"/>
                  <a:gd name="T7" fmla="*/ 215 h 215"/>
                  <a:gd name="T8" fmla="*/ 116 w 202"/>
                  <a:gd name="T9" fmla="*/ 206 h 215"/>
                  <a:gd name="T10" fmla="*/ 54 w 202"/>
                  <a:gd name="T11" fmla="*/ 200 h 215"/>
                  <a:gd name="T12" fmla="*/ 19 w 202"/>
                  <a:gd name="T13" fmla="*/ 168 h 215"/>
                  <a:gd name="T14" fmla="*/ 79 w 202"/>
                  <a:gd name="T15" fmla="*/ 22 h 215"/>
                  <a:gd name="T16" fmla="*/ 87 w 202"/>
                  <a:gd name="T17" fmla="*/ 45 h 215"/>
                  <a:gd name="T18" fmla="*/ 64 w 202"/>
                  <a:gd name="T19" fmla="*/ 163 h 215"/>
                  <a:gd name="T20" fmla="*/ 100 w 202"/>
                  <a:gd name="T21" fmla="*/ 165 h 215"/>
                  <a:gd name="T22" fmla="*/ 132 w 202"/>
                  <a:gd name="T23" fmla="*/ 136 h 215"/>
                  <a:gd name="T24" fmla="*/ 140 w 202"/>
                  <a:gd name="T25" fmla="*/ 176 h 215"/>
                  <a:gd name="T26" fmla="*/ 202 w 202"/>
                  <a:gd name="T27" fmla="*/ 49 h 215"/>
                  <a:gd name="T28" fmla="*/ 181 w 202"/>
                  <a:gd name="T29" fmla="*/ 18 h 215"/>
                  <a:gd name="T30" fmla="*/ 140 w 202"/>
                  <a:gd name="T31" fmla="*/ 108 h 215"/>
                  <a:gd name="T32" fmla="*/ 113 w 202"/>
                  <a:gd name="T33" fmla="*/ 138 h 215"/>
                  <a:gd name="T34" fmla="*/ 79 w 202"/>
                  <a:gd name="T35" fmla="*/ 146 h 215"/>
                  <a:gd name="T36" fmla="*/ 120 w 202"/>
                  <a:gd name="T37" fmla="*/ 18 h 215"/>
                  <a:gd name="T38" fmla="*/ 69 w 202"/>
                  <a:gd name="T39" fmla="*/ 0 h 215"/>
                  <a:gd name="T40" fmla="*/ 69 w 202"/>
                  <a:gd name="T41" fmla="*/ 0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
                  <a:gd name="T64" fmla="*/ 0 h 215"/>
                  <a:gd name="T65" fmla="*/ 202 w 202"/>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 h="215">
                    <a:moveTo>
                      <a:pt x="69" y="0"/>
                    </a:moveTo>
                    <a:lnTo>
                      <a:pt x="0" y="176"/>
                    </a:lnTo>
                    <a:lnTo>
                      <a:pt x="13" y="200"/>
                    </a:lnTo>
                    <a:lnTo>
                      <a:pt x="33" y="215"/>
                    </a:lnTo>
                    <a:lnTo>
                      <a:pt x="116" y="206"/>
                    </a:lnTo>
                    <a:lnTo>
                      <a:pt x="54" y="200"/>
                    </a:lnTo>
                    <a:lnTo>
                      <a:pt x="19" y="168"/>
                    </a:lnTo>
                    <a:lnTo>
                      <a:pt x="79" y="22"/>
                    </a:lnTo>
                    <a:lnTo>
                      <a:pt x="87" y="45"/>
                    </a:lnTo>
                    <a:lnTo>
                      <a:pt x="64" y="163"/>
                    </a:lnTo>
                    <a:lnTo>
                      <a:pt x="100" y="165"/>
                    </a:lnTo>
                    <a:lnTo>
                      <a:pt x="132" y="136"/>
                    </a:lnTo>
                    <a:lnTo>
                      <a:pt x="140" y="176"/>
                    </a:lnTo>
                    <a:lnTo>
                      <a:pt x="202" y="49"/>
                    </a:lnTo>
                    <a:lnTo>
                      <a:pt x="181" y="18"/>
                    </a:lnTo>
                    <a:lnTo>
                      <a:pt x="140" y="108"/>
                    </a:lnTo>
                    <a:lnTo>
                      <a:pt x="113" y="138"/>
                    </a:lnTo>
                    <a:lnTo>
                      <a:pt x="79" y="146"/>
                    </a:lnTo>
                    <a:lnTo>
                      <a:pt x="120" y="18"/>
                    </a:lnTo>
                    <a:lnTo>
                      <a:pt x="69" y="0"/>
                    </a:lnTo>
                    <a:close/>
                  </a:path>
                </a:pathLst>
              </a:custGeom>
              <a:solidFill>
                <a:srgbClr val="000000"/>
              </a:solidFill>
              <a:ln w="9525">
                <a:noFill/>
                <a:round/>
                <a:headEnd/>
                <a:tailEnd/>
              </a:ln>
            </p:spPr>
            <p:txBody>
              <a:bodyPr/>
              <a:lstStyle/>
              <a:p>
                <a:endParaRPr lang="en-US"/>
              </a:p>
            </p:txBody>
          </p:sp>
          <p:sp>
            <p:nvSpPr>
              <p:cNvPr id="243" name="Freeform 389"/>
              <p:cNvSpPr>
                <a:spLocks/>
              </p:cNvSpPr>
              <p:nvPr/>
            </p:nvSpPr>
            <p:spPr bwMode="auto">
              <a:xfrm>
                <a:off x="879" y="2629"/>
                <a:ext cx="22" cy="58"/>
              </a:xfrm>
              <a:custGeom>
                <a:avLst/>
                <a:gdLst>
                  <a:gd name="T0" fmla="*/ 18 w 78"/>
                  <a:gd name="T1" fmla="*/ 0 h 173"/>
                  <a:gd name="T2" fmla="*/ 0 w 78"/>
                  <a:gd name="T3" fmla="*/ 84 h 173"/>
                  <a:gd name="T4" fmla="*/ 59 w 78"/>
                  <a:gd name="T5" fmla="*/ 173 h 173"/>
                  <a:gd name="T6" fmla="*/ 78 w 78"/>
                  <a:gd name="T7" fmla="*/ 165 h 173"/>
                  <a:gd name="T8" fmla="*/ 38 w 78"/>
                  <a:gd name="T9" fmla="*/ 78 h 173"/>
                  <a:gd name="T10" fmla="*/ 49 w 78"/>
                  <a:gd name="T11" fmla="*/ 27 h 173"/>
                  <a:gd name="T12" fmla="*/ 18 w 78"/>
                  <a:gd name="T13" fmla="*/ 0 h 173"/>
                  <a:gd name="T14" fmla="*/ 18 w 78"/>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73"/>
                  <a:gd name="T26" fmla="*/ 78 w 78"/>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73">
                    <a:moveTo>
                      <a:pt x="18" y="0"/>
                    </a:moveTo>
                    <a:lnTo>
                      <a:pt x="0" y="84"/>
                    </a:lnTo>
                    <a:lnTo>
                      <a:pt x="59" y="173"/>
                    </a:lnTo>
                    <a:lnTo>
                      <a:pt x="78" y="165"/>
                    </a:lnTo>
                    <a:lnTo>
                      <a:pt x="38" y="78"/>
                    </a:lnTo>
                    <a:lnTo>
                      <a:pt x="49" y="27"/>
                    </a:lnTo>
                    <a:lnTo>
                      <a:pt x="18" y="0"/>
                    </a:lnTo>
                    <a:close/>
                  </a:path>
                </a:pathLst>
              </a:custGeom>
              <a:solidFill>
                <a:srgbClr val="000000"/>
              </a:solidFill>
              <a:ln w="9525">
                <a:noFill/>
                <a:round/>
                <a:headEnd/>
                <a:tailEnd/>
              </a:ln>
            </p:spPr>
            <p:txBody>
              <a:bodyPr/>
              <a:lstStyle/>
              <a:p>
                <a:endParaRPr lang="en-US"/>
              </a:p>
            </p:txBody>
          </p:sp>
          <p:sp>
            <p:nvSpPr>
              <p:cNvPr id="244" name="Freeform 390"/>
              <p:cNvSpPr>
                <a:spLocks/>
              </p:cNvSpPr>
              <p:nvPr/>
            </p:nvSpPr>
            <p:spPr bwMode="auto">
              <a:xfrm>
                <a:off x="865" y="2627"/>
                <a:ext cx="31" cy="118"/>
              </a:xfrm>
              <a:custGeom>
                <a:avLst/>
                <a:gdLst>
                  <a:gd name="T0" fmla="*/ 50 w 110"/>
                  <a:gd name="T1" fmla="*/ 0 h 344"/>
                  <a:gd name="T2" fmla="*/ 2 w 110"/>
                  <a:gd name="T3" fmla="*/ 62 h 344"/>
                  <a:gd name="T4" fmla="*/ 0 w 110"/>
                  <a:gd name="T5" fmla="*/ 116 h 344"/>
                  <a:gd name="T6" fmla="*/ 81 w 110"/>
                  <a:gd name="T7" fmla="*/ 224 h 344"/>
                  <a:gd name="T8" fmla="*/ 71 w 110"/>
                  <a:gd name="T9" fmla="*/ 257 h 344"/>
                  <a:gd name="T10" fmla="*/ 66 w 110"/>
                  <a:gd name="T11" fmla="*/ 344 h 344"/>
                  <a:gd name="T12" fmla="*/ 84 w 110"/>
                  <a:gd name="T13" fmla="*/ 330 h 344"/>
                  <a:gd name="T14" fmla="*/ 110 w 110"/>
                  <a:gd name="T15" fmla="*/ 222 h 344"/>
                  <a:gd name="T16" fmla="*/ 15 w 110"/>
                  <a:gd name="T17" fmla="*/ 112 h 344"/>
                  <a:gd name="T18" fmla="*/ 15 w 110"/>
                  <a:gd name="T19" fmla="*/ 65 h 344"/>
                  <a:gd name="T20" fmla="*/ 50 w 110"/>
                  <a:gd name="T21" fmla="*/ 0 h 344"/>
                  <a:gd name="T22" fmla="*/ 50 w 110"/>
                  <a:gd name="T23" fmla="*/ 0 h 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344"/>
                  <a:gd name="T38" fmla="*/ 110 w 110"/>
                  <a:gd name="T39" fmla="*/ 344 h 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344">
                    <a:moveTo>
                      <a:pt x="50" y="0"/>
                    </a:moveTo>
                    <a:lnTo>
                      <a:pt x="2" y="62"/>
                    </a:lnTo>
                    <a:lnTo>
                      <a:pt x="0" y="116"/>
                    </a:lnTo>
                    <a:lnTo>
                      <a:pt x="81" y="224"/>
                    </a:lnTo>
                    <a:lnTo>
                      <a:pt x="71" y="257"/>
                    </a:lnTo>
                    <a:lnTo>
                      <a:pt x="66" y="344"/>
                    </a:lnTo>
                    <a:lnTo>
                      <a:pt x="84" y="330"/>
                    </a:lnTo>
                    <a:lnTo>
                      <a:pt x="110" y="222"/>
                    </a:lnTo>
                    <a:lnTo>
                      <a:pt x="15" y="112"/>
                    </a:lnTo>
                    <a:lnTo>
                      <a:pt x="15" y="65"/>
                    </a:lnTo>
                    <a:lnTo>
                      <a:pt x="50" y="0"/>
                    </a:lnTo>
                    <a:close/>
                  </a:path>
                </a:pathLst>
              </a:custGeom>
              <a:solidFill>
                <a:srgbClr val="000000"/>
              </a:solidFill>
              <a:ln w="9525">
                <a:noFill/>
                <a:round/>
                <a:headEnd/>
                <a:tailEnd/>
              </a:ln>
            </p:spPr>
            <p:txBody>
              <a:bodyPr/>
              <a:lstStyle/>
              <a:p>
                <a:endParaRPr lang="en-US"/>
              </a:p>
            </p:txBody>
          </p:sp>
          <p:sp>
            <p:nvSpPr>
              <p:cNvPr id="245" name="Freeform 391"/>
              <p:cNvSpPr>
                <a:spLocks/>
              </p:cNvSpPr>
              <p:nvPr/>
            </p:nvSpPr>
            <p:spPr bwMode="auto">
              <a:xfrm>
                <a:off x="889" y="2615"/>
                <a:ext cx="24" cy="76"/>
              </a:xfrm>
              <a:custGeom>
                <a:avLst/>
                <a:gdLst>
                  <a:gd name="T0" fmla="*/ 57 w 90"/>
                  <a:gd name="T1" fmla="*/ 0 h 218"/>
                  <a:gd name="T2" fmla="*/ 0 w 90"/>
                  <a:gd name="T3" fmla="*/ 36 h 218"/>
                  <a:gd name="T4" fmla="*/ 59 w 90"/>
                  <a:gd name="T5" fmla="*/ 104 h 218"/>
                  <a:gd name="T6" fmla="*/ 41 w 90"/>
                  <a:gd name="T7" fmla="*/ 218 h 218"/>
                  <a:gd name="T8" fmla="*/ 90 w 90"/>
                  <a:gd name="T9" fmla="*/ 117 h 218"/>
                  <a:gd name="T10" fmla="*/ 43 w 90"/>
                  <a:gd name="T11" fmla="*/ 36 h 218"/>
                  <a:gd name="T12" fmla="*/ 80 w 90"/>
                  <a:gd name="T13" fmla="*/ 21 h 218"/>
                  <a:gd name="T14" fmla="*/ 57 w 90"/>
                  <a:gd name="T15" fmla="*/ 0 h 218"/>
                  <a:gd name="T16" fmla="*/ 57 w 90"/>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18"/>
                  <a:gd name="T29" fmla="*/ 90 w 90"/>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18">
                    <a:moveTo>
                      <a:pt x="57" y="0"/>
                    </a:moveTo>
                    <a:lnTo>
                      <a:pt x="0" y="36"/>
                    </a:lnTo>
                    <a:lnTo>
                      <a:pt x="59" y="104"/>
                    </a:lnTo>
                    <a:lnTo>
                      <a:pt x="41" y="218"/>
                    </a:lnTo>
                    <a:lnTo>
                      <a:pt x="90" y="117"/>
                    </a:lnTo>
                    <a:lnTo>
                      <a:pt x="43" y="36"/>
                    </a:lnTo>
                    <a:lnTo>
                      <a:pt x="80" y="21"/>
                    </a:lnTo>
                    <a:lnTo>
                      <a:pt x="57" y="0"/>
                    </a:lnTo>
                    <a:close/>
                  </a:path>
                </a:pathLst>
              </a:custGeom>
              <a:solidFill>
                <a:srgbClr val="000000"/>
              </a:solidFill>
              <a:ln w="9525">
                <a:noFill/>
                <a:round/>
                <a:headEnd/>
                <a:tailEnd/>
              </a:ln>
            </p:spPr>
            <p:txBody>
              <a:bodyPr/>
              <a:lstStyle/>
              <a:p>
                <a:endParaRPr lang="en-US"/>
              </a:p>
            </p:txBody>
          </p:sp>
          <p:sp>
            <p:nvSpPr>
              <p:cNvPr id="246" name="Freeform 392"/>
              <p:cNvSpPr>
                <a:spLocks/>
              </p:cNvSpPr>
              <p:nvPr/>
            </p:nvSpPr>
            <p:spPr bwMode="auto">
              <a:xfrm>
                <a:off x="904" y="2615"/>
                <a:ext cx="28" cy="115"/>
              </a:xfrm>
              <a:custGeom>
                <a:avLst/>
                <a:gdLst>
                  <a:gd name="T0" fmla="*/ 0 w 94"/>
                  <a:gd name="T1" fmla="*/ 0 h 336"/>
                  <a:gd name="T2" fmla="*/ 94 w 94"/>
                  <a:gd name="T3" fmla="*/ 89 h 336"/>
                  <a:gd name="T4" fmla="*/ 43 w 94"/>
                  <a:gd name="T5" fmla="*/ 230 h 336"/>
                  <a:gd name="T6" fmla="*/ 70 w 94"/>
                  <a:gd name="T7" fmla="*/ 259 h 336"/>
                  <a:gd name="T8" fmla="*/ 90 w 94"/>
                  <a:gd name="T9" fmla="*/ 336 h 336"/>
                  <a:gd name="T10" fmla="*/ 48 w 94"/>
                  <a:gd name="T11" fmla="*/ 333 h 336"/>
                  <a:gd name="T12" fmla="*/ 12 w 94"/>
                  <a:gd name="T13" fmla="*/ 298 h 336"/>
                  <a:gd name="T14" fmla="*/ 45 w 94"/>
                  <a:gd name="T15" fmla="*/ 304 h 336"/>
                  <a:gd name="T16" fmla="*/ 60 w 94"/>
                  <a:gd name="T17" fmla="*/ 288 h 336"/>
                  <a:gd name="T18" fmla="*/ 33 w 94"/>
                  <a:gd name="T19" fmla="*/ 247 h 336"/>
                  <a:gd name="T20" fmla="*/ 2 w 94"/>
                  <a:gd name="T21" fmla="*/ 255 h 336"/>
                  <a:gd name="T22" fmla="*/ 48 w 94"/>
                  <a:gd name="T23" fmla="*/ 122 h 336"/>
                  <a:gd name="T24" fmla="*/ 74 w 94"/>
                  <a:gd name="T25" fmla="*/ 92 h 336"/>
                  <a:gd name="T26" fmla="*/ 0 w 94"/>
                  <a:gd name="T27" fmla="*/ 15 h 336"/>
                  <a:gd name="T28" fmla="*/ 0 w 94"/>
                  <a:gd name="T29" fmla="*/ 0 h 336"/>
                  <a:gd name="T30" fmla="*/ 0 w 94"/>
                  <a:gd name="T31" fmla="*/ 0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336"/>
                  <a:gd name="T50" fmla="*/ 94 w 94"/>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336">
                    <a:moveTo>
                      <a:pt x="0" y="0"/>
                    </a:moveTo>
                    <a:lnTo>
                      <a:pt x="94" y="89"/>
                    </a:lnTo>
                    <a:lnTo>
                      <a:pt x="43" y="230"/>
                    </a:lnTo>
                    <a:lnTo>
                      <a:pt x="70" y="259"/>
                    </a:lnTo>
                    <a:lnTo>
                      <a:pt x="90" y="336"/>
                    </a:lnTo>
                    <a:lnTo>
                      <a:pt x="48" y="333"/>
                    </a:lnTo>
                    <a:lnTo>
                      <a:pt x="12" y="298"/>
                    </a:lnTo>
                    <a:lnTo>
                      <a:pt x="45" y="304"/>
                    </a:lnTo>
                    <a:lnTo>
                      <a:pt x="60" y="288"/>
                    </a:lnTo>
                    <a:lnTo>
                      <a:pt x="33" y="247"/>
                    </a:lnTo>
                    <a:lnTo>
                      <a:pt x="2" y="255"/>
                    </a:lnTo>
                    <a:lnTo>
                      <a:pt x="48" y="122"/>
                    </a:lnTo>
                    <a:lnTo>
                      <a:pt x="74" y="92"/>
                    </a:lnTo>
                    <a:lnTo>
                      <a:pt x="0" y="15"/>
                    </a:lnTo>
                    <a:lnTo>
                      <a:pt x="0" y="0"/>
                    </a:lnTo>
                    <a:close/>
                  </a:path>
                </a:pathLst>
              </a:custGeom>
              <a:solidFill>
                <a:srgbClr val="000000"/>
              </a:solidFill>
              <a:ln w="9525">
                <a:noFill/>
                <a:round/>
                <a:headEnd/>
                <a:tailEnd/>
              </a:ln>
            </p:spPr>
            <p:txBody>
              <a:bodyPr/>
              <a:lstStyle/>
              <a:p>
                <a:endParaRPr lang="en-US"/>
              </a:p>
            </p:txBody>
          </p:sp>
          <p:sp>
            <p:nvSpPr>
              <p:cNvPr id="247" name="Freeform 393"/>
              <p:cNvSpPr>
                <a:spLocks/>
              </p:cNvSpPr>
              <p:nvPr/>
            </p:nvSpPr>
            <p:spPr bwMode="auto">
              <a:xfrm>
                <a:off x="855" y="2721"/>
                <a:ext cx="32" cy="86"/>
              </a:xfrm>
              <a:custGeom>
                <a:avLst/>
                <a:gdLst>
                  <a:gd name="T0" fmla="*/ 110 w 115"/>
                  <a:gd name="T1" fmla="*/ 0 h 246"/>
                  <a:gd name="T2" fmla="*/ 10 w 115"/>
                  <a:gd name="T3" fmla="*/ 16 h 246"/>
                  <a:gd name="T4" fmla="*/ 0 w 115"/>
                  <a:gd name="T5" fmla="*/ 94 h 246"/>
                  <a:gd name="T6" fmla="*/ 10 w 115"/>
                  <a:gd name="T7" fmla="*/ 216 h 246"/>
                  <a:gd name="T8" fmla="*/ 36 w 115"/>
                  <a:gd name="T9" fmla="*/ 246 h 246"/>
                  <a:gd name="T10" fmla="*/ 92 w 115"/>
                  <a:gd name="T11" fmla="*/ 233 h 246"/>
                  <a:gd name="T12" fmla="*/ 74 w 115"/>
                  <a:gd name="T13" fmla="*/ 189 h 246"/>
                  <a:gd name="T14" fmla="*/ 33 w 115"/>
                  <a:gd name="T15" fmla="*/ 206 h 246"/>
                  <a:gd name="T16" fmla="*/ 18 w 115"/>
                  <a:gd name="T17" fmla="*/ 86 h 246"/>
                  <a:gd name="T18" fmla="*/ 38 w 115"/>
                  <a:gd name="T19" fmla="*/ 40 h 246"/>
                  <a:gd name="T20" fmla="*/ 115 w 115"/>
                  <a:gd name="T21" fmla="*/ 13 h 246"/>
                  <a:gd name="T22" fmla="*/ 110 w 115"/>
                  <a:gd name="T23" fmla="*/ 0 h 246"/>
                  <a:gd name="T24" fmla="*/ 110 w 115"/>
                  <a:gd name="T25" fmla="*/ 0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246"/>
                  <a:gd name="T41" fmla="*/ 115 w 115"/>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246">
                    <a:moveTo>
                      <a:pt x="110" y="0"/>
                    </a:moveTo>
                    <a:lnTo>
                      <a:pt x="10" y="16"/>
                    </a:lnTo>
                    <a:lnTo>
                      <a:pt x="0" y="94"/>
                    </a:lnTo>
                    <a:lnTo>
                      <a:pt x="10" y="216"/>
                    </a:lnTo>
                    <a:lnTo>
                      <a:pt x="36" y="246"/>
                    </a:lnTo>
                    <a:lnTo>
                      <a:pt x="92" y="233"/>
                    </a:lnTo>
                    <a:lnTo>
                      <a:pt x="74" y="189"/>
                    </a:lnTo>
                    <a:lnTo>
                      <a:pt x="33" y="206"/>
                    </a:lnTo>
                    <a:lnTo>
                      <a:pt x="18" y="86"/>
                    </a:lnTo>
                    <a:lnTo>
                      <a:pt x="38" y="40"/>
                    </a:lnTo>
                    <a:lnTo>
                      <a:pt x="115" y="13"/>
                    </a:lnTo>
                    <a:lnTo>
                      <a:pt x="110" y="0"/>
                    </a:lnTo>
                    <a:close/>
                  </a:path>
                </a:pathLst>
              </a:custGeom>
              <a:solidFill>
                <a:srgbClr val="000000"/>
              </a:solidFill>
              <a:ln w="9525">
                <a:noFill/>
                <a:round/>
                <a:headEnd/>
                <a:tailEnd/>
              </a:ln>
            </p:spPr>
            <p:txBody>
              <a:bodyPr/>
              <a:lstStyle/>
              <a:p>
                <a:endParaRPr lang="en-US"/>
              </a:p>
            </p:txBody>
          </p:sp>
          <p:sp>
            <p:nvSpPr>
              <p:cNvPr id="248" name="Freeform 394"/>
              <p:cNvSpPr>
                <a:spLocks/>
              </p:cNvSpPr>
              <p:nvPr/>
            </p:nvSpPr>
            <p:spPr bwMode="auto">
              <a:xfrm>
                <a:off x="873" y="2730"/>
                <a:ext cx="47" cy="121"/>
              </a:xfrm>
              <a:custGeom>
                <a:avLst/>
                <a:gdLst>
                  <a:gd name="T0" fmla="*/ 164 w 164"/>
                  <a:gd name="T1" fmla="*/ 0 h 355"/>
                  <a:gd name="T2" fmla="*/ 57 w 164"/>
                  <a:gd name="T3" fmla="*/ 19 h 355"/>
                  <a:gd name="T4" fmla="*/ 3 w 164"/>
                  <a:gd name="T5" fmla="*/ 73 h 355"/>
                  <a:gd name="T6" fmla="*/ 0 w 164"/>
                  <a:gd name="T7" fmla="*/ 185 h 355"/>
                  <a:gd name="T8" fmla="*/ 24 w 164"/>
                  <a:gd name="T9" fmla="*/ 239 h 355"/>
                  <a:gd name="T10" fmla="*/ 26 w 164"/>
                  <a:gd name="T11" fmla="*/ 269 h 355"/>
                  <a:gd name="T12" fmla="*/ 61 w 164"/>
                  <a:gd name="T13" fmla="*/ 291 h 355"/>
                  <a:gd name="T14" fmla="*/ 94 w 164"/>
                  <a:gd name="T15" fmla="*/ 293 h 355"/>
                  <a:gd name="T16" fmla="*/ 102 w 164"/>
                  <a:gd name="T17" fmla="*/ 342 h 355"/>
                  <a:gd name="T18" fmla="*/ 151 w 164"/>
                  <a:gd name="T19" fmla="*/ 355 h 355"/>
                  <a:gd name="T20" fmla="*/ 135 w 164"/>
                  <a:gd name="T21" fmla="*/ 307 h 355"/>
                  <a:gd name="T22" fmla="*/ 143 w 164"/>
                  <a:gd name="T23" fmla="*/ 253 h 355"/>
                  <a:gd name="T24" fmla="*/ 84 w 164"/>
                  <a:gd name="T25" fmla="*/ 269 h 355"/>
                  <a:gd name="T26" fmla="*/ 51 w 164"/>
                  <a:gd name="T27" fmla="*/ 247 h 355"/>
                  <a:gd name="T28" fmla="*/ 51 w 164"/>
                  <a:gd name="T29" fmla="*/ 218 h 355"/>
                  <a:gd name="T30" fmla="*/ 128 w 164"/>
                  <a:gd name="T31" fmla="*/ 125 h 355"/>
                  <a:gd name="T32" fmla="*/ 84 w 164"/>
                  <a:gd name="T33" fmla="*/ 125 h 355"/>
                  <a:gd name="T34" fmla="*/ 31 w 164"/>
                  <a:gd name="T35" fmla="*/ 198 h 355"/>
                  <a:gd name="T36" fmla="*/ 31 w 164"/>
                  <a:gd name="T37" fmla="*/ 87 h 355"/>
                  <a:gd name="T38" fmla="*/ 72 w 164"/>
                  <a:gd name="T39" fmla="*/ 40 h 355"/>
                  <a:gd name="T40" fmla="*/ 164 w 164"/>
                  <a:gd name="T41" fmla="*/ 0 h 355"/>
                  <a:gd name="T42" fmla="*/ 164 w 164"/>
                  <a:gd name="T43" fmla="*/ 0 h 3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355"/>
                  <a:gd name="T68" fmla="*/ 164 w 164"/>
                  <a:gd name="T69" fmla="*/ 355 h 3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355">
                    <a:moveTo>
                      <a:pt x="164" y="0"/>
                    </a:moveTo>
                    <a:lnTo>
                      <a:pt x="57" y="19"/>
                    </a:lnTo>
                    <a:lnTo>
                      <a:pt x="3" y="73"/>
                    </a:lnTo>
                    <a:lnTo>
                      <a:pt x="0" y="185"/>
                    </a:lnTo>
                    <a:lnTo>
                      <a:pt x="24" y="239"/>
                    </a:lnTo>
                    <a:lnTo>
                      <a:pt x="26" y="269"/>
                    </a:lnTo>
                    <a:lnTo>
                      <a:pt x="61" y="291"/>
                    </a:lnTo>
                    <a:lnTo>
                      <a:pt x="94" y="293"/>
                    </a:lnTo>
                    <a:lnTo>
                      <a:pt x="102" y="342"/>
                    </a:lnTo>
                    <a:lnTo>
                      <a:pt x="151" y="355"/>
                    </a:lnTo>
                    <a:lnTo>
                      <a:pt x="135" y="307"/>
                    </a:lnTo>
                    <a:lnTo>
                      <a:pt x="143" y="253"/>
                    </a:lnTo>
                    <a:lnTo>
                      <a:pt x="84" y="269"/>
                    </a:lnTo>
                    <a:lnTo>
                      <a:pt x="51" y="247"/>
                    </a:lnTo>
                    <a:lnTo>
                      <a:pt x="51" y="218"/>
                    </a:lnTo>
                    <a:lnTo>
                      <a:pt x="128" y="125"/>
                    </a:lnTo>
                    <a:lnTo>
                      <a:pt x="84" y="125"/>
                    </a:lnTo>
                    <a:lnTo>
                      <a:pt x="31" y="198"/>
                    </a:lnTo>
                    <a:lnTo>
                      <a:pt x="31" y="87"/>
                    </a:lnTo>
                    <a:lnTo>
                      <a:pt x="72" y="40"/>
                    </a:lnTo>
                    <a:lnTo>
                      <a:pt x="164" y="0"/>
                    </a:lnTo>
                    <a:close/>
                  </a:path>
                </a:pathLst>
              </a:custGeom>
              <a:solidFill>
                <a:srgbClr val="000000"/>
              </a:solidFill>
              <a:ln w="9525">
                <a:noFill/>
                <a:round/>
                <a:headEnd/>
                <a:tailEnd/>
              </a:ln>
            </p:spPr>
            <p:txBody>
              <a:bodyPr/>
              <a:lstStyle/>
              <a:p>
                <a:endParaRPr lang="en-US"/>
              </a:p>
            </p:txBody>
          </p:sp>
          <p:sp>
            <p:nvSpPr>
              <p:cNvPr id="249" name="Freeform 395"/>
              <p:cNvSpPr>
                <a:spLocks/>
              </p:cNvSpPr>
              <p:nvPr/>
            </p:nvSpPr>
            <p:spPr bwMode="auto">
              <a:xfrm>
                <a:off x="923" y="2728"/>
                <a:ext cx="39" cy="122"/>
              </a:xfrm>
              <a:custGeom>
                <a:avLst/>
                <a:gdLst>
                  <a:gd name="T0" fmla="*/ 4 w 140"/>
                  <a:gd name="T1" fmla="*/ 0 h 353"/>
                  <a:gd name="T2" fmla="*/ 71 w 140"/>
                  <a:gd name="T3" fmla="*/ 0 h 353"/>
                  <a:gd name="T4" fmla="*/ 109 w 140"/>
                  <a:gd name="T5" fmla="*/ 90 h 353"/>
                  <a:gd name="T6" fmla="*/ 140 w 140"/>
                  <a:gd name="T7" fmla="*/ 217 h 353"/>
                  <a:gd name="T8" fmla="*/ 117 w 140"/>
                  <a:gd name="T9" fmla="*/ 304 h 353"/>
                  <a:gd name="T10" fmla="*/ 61 w 140"/>
                  <a:gd name="T11" fmla="*/ 350 h 353"/>
                  <a:gd name="T12" fmla="*/ 0 w 140"/>
                  <a:gd name="T13" fmla="*/ 353 h 353"/>
                  <a:gd name="T14" fmla="*/ 28 w 140"/>
                  <a:gd name="T15" fmla="*/ 318 h 353"/>
                  <a:gd name="T16" fmla="*/ 53 w 140"/>
                  <a:gd name="T17" fmla="*/ 324 h 353"/>
                  <a:gd name="T18" fmla="*/ 109 w 140"/>
                  <a:gd name="T19" fmla="*/ 277 h 353"/>
                  <a:gd name="T20" fmla="*/ 115 w 140"/>
                  <a:gd name="T21" fmla="*/ 207 h 353"/>
                  <a:gd name="T22" fmla="*/ 96 w 140"/>
                  <a:gd name="T23" fmla="*/ 175 h 353"/>
                  <a:gd name="T24" fmla="*/ 94 w 140"/>
                  <a:gd name="T25" fmla="*/ 112 h 353"/>
                  <a:gd name="T26" fmla="*/ 68 w 140"/>
                  <a:gd name="T27" fmla="*/ 90 h 353"/>
                  <a:gd name="T28" fmla="*/ 66 w 140"/>
                  <a:gd name="T29" fmla="*/ 14 h 353"/>
                  <a:gd name="T30" fmla="*/ 4 w 140"/>
                  <a:gd name="T31" fmla="*/ 0 h 353"/>
                  <a:gd name="T32" fmla="*/ 4 w 140"/>
                  <a:gd name="T33" fmla="*/ 0 h 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353"/>
                  <a:gd name="T53" fmla="*/ 140 w 140"/>
                  <a:gd name="T54" fmla="*/ 353 h 3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353">
                    <a:moveTo>
                      <a:pt x="4" y="0"/>
                    </a:moveTo>
                    <a:lnTo>
                      <a:pt x="71" y="0"/>
                    </a:lnTo>
                    <a:lnTo>
                      <a:pt x="109" y="90"/>
                    </a:lnTo>
                    <a:lnTo>
                      <a:pt x="140" y="217"/>
                    </a:lnTo>
                    <a:lnTo>
                      <a:pt x="117" y="304"/>
                    </a:lnTo>
                    <a:lnTo>
                      <a:pt x="61" y="350"/>
                    </a:lnTo>
                    <a:lnTo>
                      <a:pt x="0" y="353"/>
                    </a:lnTo>
                    <a:lnTo>
                      <a:pt x="28" y="318"/>
                    </a:lnTo>
                    <a:lnTo>
                      <a:pt x="53" y="324"/>
                    </a:lnTo>
                    <a:lnTo>
                      <a:pt x="109" y="277"/>
                    </a:lnTo>
                    <a:lnTo>
                      <a:pt x="115" y="207"/>
                    </a:lnTo>
                    <a:lnTo>
                      <a:pt x="96" y="175"/>
                    </a:lnTo>
                    <a:lnTo>
                      <a:pt x="94" y="112"/>
                    </a:lnTo>
                    <a:lnTo>
                      <a:pt x="68" y="90"/>
                    </a:lnTo>
                    <a:lnTo>
                      <a:pt x="66" y="14"/>
                    </a:lnTo>
                    <a:lnTo>
                      <a:pt x="4" y="0"/>
                    </a:lnTo>
                    <a:close/>
                  </a:path>
                </a:pathLst>
              </a:custGeom>
              <a:solidFill>
                <a:srgbClr val="000000"/>
              </a:solidFill>
              <a:ln w="9525">
                <a:noFill/>
                <a:round/>
                <a:headEnd/>
                <a:tailEnd/>
              </a:ln>
            </p:spPr>
            <p:txBody>
              <a:bodyPr/>
              <a:lstStyle/>
              <a:p>
                <a:endParaRPr lang="en-US"/>
              </a:p>
            </p:txBody>
          </p:sp>
          <p:sp>
            <p:nvSpPr>
              <p:cNvPr id="250" name="Freeform 396"/>
              <p:cNvSpPr>
                <a:spLocks/>
              </p:cNvSpPr>
              <p:nvPr/>
            </p:nvSpPr>
            <p:spPr bwMode="auto">
              <a:xfrm>
                <a:off x="800" y="2728"/>
                <a:ext cx="53" cy="58"/>
              </a:xfrm>
              <a:custGeom>
                <a:avLst/>
                <a:gdLst>
                  <a:gd name="T0" fmla="*/ 10 w 183"/>
                  <a:gd name="T1" fmla="*/ 0 h 173"/>
                  <a:gd name="T2" fmla="*/ 41 w 183"/>
                  <a:gd name="T3" fmla="*/ 70 h 173"/>
                  <a:gd name="T4" fmla="*/ 76 w 183"/>
                  <a:gd name="T5" fmla="*/ 78 h 173"/>
                  <a:gd name="T6" fmla="*/ 84 w 183"/>
                  <a:gd name="T7" fmla="*/ 114 h 173"/>
                  <a:gd name="T8" fmla="*/ 183 w 183"/>
                  <a:gd name="T9" fmla="*/ 141 h 173"/>
                  <a:gd name="T10" fmla="*/ 166 w 183"/>
                  <a:gd name="T11" fmla="*/ 163 h 173"/>
                  <a:gd name="T12" fmla="*/ 87 w 183"/>
                  <a:gd name="T13" fmla="*/ 141 h 173"/>
                  <a:gd name="T14" fmla="*/ 31 w 183"/>
                  <a:gd name="T15" fmla="*/ 173 h 173"/>
                  <a:gd name="T16" fmla="*/ 61 w 183"/>
                  <a:gd name="T17" fmla="*/ 111 h 173"/>
                  <a:gd name="T18" fmla="*/ 20 w 183"/>
                  <a:gd name="T19" fmla="*/ 87 h 173"/>
                  <a:gd name="T20" fmla="*/ 0 w 183"/>
                  <a:gd name="T21" fmla="*/ 22 h 173"/>
                  <a:gd name="T22" fmla="*/ 10 w 183"/>
                  <a:gd name="T23" fmla="*/ 0 h 173"/>
                  <a:gd name="T24" fmla="*/ 10 w 183"/>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173"/>
                  <a:gd name="T41" fmla="*/ 183 w 183"/>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173">
                    <a:moveTo>
                      <a:pt x="10" y="0"/>
                    </a:moveTo>
                    <a:lnTo>
                      <a:pt x="41" y="70"/>
                    </a:lnTo>
                    <a:lnTo>
                      <a:pt x="76" y="78"/>
                    </a:lnTo>
                    <a:lnTo>
                      <a:pt x="84" y="114"/>
                    </a:lnTo>
                    <a:lnTo>
                      <a:pt x="183" y="141"/>
                    </a:lnTo>
                    <a:lnTo>
                      <a:pt x="166" y="163"/>
                    </a:lnTo>
                    <a:lnTo>
                      <a:pt x="87" y="141"/>
                    </a:lnTo>
                    <a:lnTo>
                      <a:pt x="31" y="173"/>
                    </a:lnTo>
                    <a:lnTo>
                      <a:pt x="61" y="111"/>
                    </a:lnTo>
                    <a:lnTo>
                      <a:pt x="20" y="87"/>
                    </a:lnTo>
                    <a:lnTo>
                      <a:pt x="0" y="22"/>
                    </a:lnTo>
                    <a:lnTo>
                      <a:pt x="10" y="0"/>
                    </a:lnTo>
                    <a:close/>
                  </a:path>
                </a:pathLst>
              </a:custGeom>
              <a:solidFill>
                <a:srgbClr val="000000"/>
              </a:solidFill>
              <a:ln w="9525">
                <a:noFill/>
                <a:round/>
                <a:headEnd/>
                <a:tailEnd/>
              </a:ln>
            </p:spPr>
            <p:txBody>
              <a:bodyPr/>
              <a:lstStyle/>
              <a:p>
                <a:endParaRPr lang="en-US"/>
              </a:p>
            </p:txBody>
          </p:sp>
          <p:sp>
            <p:nvSpPr>
              <p:cNvPr id="251" name="Freeform 397"/>
              <p:cNvSpPr>
                <a:spLocks/>
              </p:cNvSpPr>
              <p:nvPr/>
            </p:nvSpPr>
            <p:spPr bwMode="auto">
              <a:xfrm>
                <a:off x="829" y="2764"/>
                <a:ext cx="27" cy="96"/>
              </a:xfrm>
              <a:custGeom>
                <a:avLst/>
                <a:gdLst>
                  <a:gd name="T0" fmla="*/ 95 w 95"/>
                  <a:gd name="T1" fmla="*/ 0 h 278"/>
                  <a:gd name="T2" fmla="*/ 39 w 95"/>
                  <a:gd name="T3" fmla="*/ 56 h 278"/>
                  <a:gd name="T4" fmla="*/ 5 w 95"/>
                  <a:gd name="T5" fmla="*/ 141 h 278"/>
                  <a:gd name="T6" fmla="*/ 0 w 95"/>
                  <a:gd name="T7" fmla="*/ 203 h 278"/>
                  <a:gd name="T8" fmla="*/ 0 w 95"/>
                  <a:gd name="T9" fmla="*/ 276 h 278"/>
                  <a:gd name="T10" fmla="*/ 54 w 95"/>
                  <a:gd name="T11" fmla="*/ 278 h 278"/>
                  <a:gd name="T12" fmla="*/ 36 w 95"/>
                  <a:gd name="T13" fmla="*/ 187 h 278"/>
                  <a:gd name="T14" fmla="*/ 44 w 95"/>
                  <a:gd name="T15" fmla="*/ 100 h 278"/>
                  <a:gd name="T16" fmla="*/ 95 w 95"/>
                  <a:gd name="T17" fmla="*/ 29 h 278"/>
                  <a:gd name="T18" fmla="*/ 95 w 95"/>
                  <a:gd name="T19" fmla="*/ 0 h 278"/>
                  <a:gd name="T20" fmla="*/ 95 w 95"/>
                  <a:gd name="T21" fmla="*/ 0 h 2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278"/>
                  <a:gd name="T35" fmla="*/ 95 w 95"/>
                  <a:gd name="T36" fmla="*/ 278 h 2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278">
                    <a:moveTo>
                      <a:pt x="95" y="0"/>
                    </a:moveTo>
                    <a:lnTo>
                      <a:pt x="39" y="56"/>
                    </a:lnTo>
                    <a:lnTo>
                      <a:pt x="5" y="141"/>
                    </a:lnTo>
                    <a:lnTo>
                      <a:pt x="0" y="203"/>
                    </a:lnTo>
                    <a:lnTo>
                      <a:pt x="0" y="276"/>
                    </a:lnTo>
                    <a:lnTo>
                      <a:pt x="54" y="278"/>
                    </a:lnTo>
                    <a:lnTo>
                      <a:pt x="36" y="187"/>
                    </a:lnTo>
                    <a:lnTo>
                      <a:pt x="44" y="100"/>
                    </a:lnTo>
                    <a:lnTo>
                      <a:pt x="95" y="29"/>
                    </a:lnTo>
                    <a:lnTo>
                      <a:pt x="95" y="0"/>
                    </a:lnTo>
                    <a:close/>
                  </a:path>
                </a:pathLst>
              </a:custGeom>
              <a:solidFill>
                <a:srgbClr val="000000"/>
              </a:solidFill>
              <a:ln w="9525">
                <a:noFill/>
                <a:round/>
                <a:headEnd/>
                <a:tailEnd/>
              </a:ln>
            </p:spPr>
            <p:txBody>
              <a:bodyPr/>
              <a:lstStyle/>
              <a:p>
                <a:endParaRPr lang="en-US"/>
              </a:p>
            </p:txBody>
          </p:sp>
          <p:sp>
            <p:nvSpPr>
              <p:cNvPr id="252" name="Freeform 398"/>
              <p:cNvSpPr>
                <a:spLocks/>
              </p:cNvSpPr>
              <p:nvPr/>
            </p:nvSpPr>
            <p:spPr bwMode="auto">
              <a:xfrm>
                <a:off x="858" y="2843"/>
                <a:ext cx="82" cy="87"/>
              </a:xfrm>
              <a:custGeom>
                <a:avLst/>
                <a:gdLst>
                  <a:gd name="T0" fmla="*/ 270 w 290"/>
                  <a:gd name="T1" fmla="*/ 0 h 255"/>
                  <a:gd name="T2" fmla="*/ 262 w 290"/>
                  <a:gd name="T3" fmla="*/ 81 h 255"/>
                  <a:gd name="T4" fmla="*/ 204 w 290"/>
                  <a:gd name="T5" fmla="*/ 146 h 255"/>
                  <a:gd name="T6" fmla="*/ 135 w 290"/>
                  <a:gd name="T7" fmla="*/ 201 h 255"/>
                  <a:gd name="T8" fmla="*/ 69 w 290"/>
                  <a:gd name="T9" fmla="*/ 201 h 255"/>
                  <a:gd name="T10" fmla="*/ 20 w 290"/>
                  <a:gd name="T11" fmla="*/ 162 h 255"/>
                  <a:gd name="T12" fmla="*/ 0 w 290"/>
                  <a:gd name="T13" fmla="*/ 222 h 255"/>
                  <a:gd name="T14" fmla="*/ 79 w 290"/>
                  <a:gd name="T15" fmla="*/ 255 h 255"/>
                  <a:gd name="T16" fmla="*/ 163 w 290"/>
                  <a:gd name="T17" fmla="*/ 236 h 255"/>
                  <a:gd name="T18" fmla="*/ 262 w 290"/>
                  <a:gd name="T19" fmla="*/ 141 h 255"/>
                  <a:gd name="T20" fmla="*/ 290 w 290"/>
                  <a:gd name="T21" fmla="*/ 76 h 255"/>
                  <a:gd name="T22" fmla="*/ 290 w 290"/>
                  <a:gd name="T23" fmla="*/ 2 h 255"/>
                  <a:gd name="T24" fmla="*/ 270 w 290"/>
                  <a:gd name="T25" fmla="*/ 0 h 255"/>
                  <a:gd name="T26" fmla="*/ 270 w 290"/>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0"/>
                  <a:gd name="T43" fmla="*/ 0 h 255"/>
                  <a:gd name="T44" fmla="*/ 290 w 290"/>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0" h="255">
                    <a:moveTo>
                      <a:pt x="270" y="0"/>
                    </a:moveTo>
                    <a:lnTo>
                      <a:pt x="262" y="81"/>
                    </a:lnTo>
                    <a:lnTo>
                      <a:pt x="204" y="146"/>
                    </a:lnTo>
                    <a:lnTo>
                      <a:pt x="135" y="201"/>
                    </a:lnTo>
                    <a:lnTo>
                      <a:pt x="69" y="201"/>
                    </a:lnTo>
                    <a:lnTo>
                      <a:pt x="20" y="162"/>
                    </a:lnTo>
                    <a:lnTo>
                      <a:pt x="0" y="222"/>
                    </a:lnTo>
                    <a:lnTo>
                      <a:pt x="79" y="255"/>
                    </a:lnTo>
                    <a:lnTo>
                      <a:pt x="163" y="236"/>
                    </a:lnTo>
                    <a:lnTo>
                      <a:pt x="262" y="141"/>
                    </a:lnTo>
                    <a:lnTo>
                      <a:pt x="290" y="76"/>
                    </a:lnTo>
                    <a:lnTo>
                      <a:pt x="290" y="2"/>
                    </a:lnTo>
                    <a:lnTo>
                      <a:pt x="270" y="0"/>
                    </a:lnTo>
                    <a:close/>
                  </a:path>
                </a:pathLst>
              </a:custGeom>
              <a:solidFill>
                <a:srgbClr val="000000"/>
              </a:solidFill>
              <a:ln w="9525">
                <a:noFill/>
                <a:round/>
                <a:headEnd/>
                <a:tailEnd/>
              </a:ln>
            </p:spPr>
            <p:txBody>
              <a:bodyPr/>
              <a:lstStyle/>
              <a:p>
                <a:endParaRPr lang="en-US"/>
              </a:p>
            </p:txBody>
          </p:sp>
          <p:sp>
            <p:nvSpPr>
              <p:cNvPr id="253" name="Freeform 399"/>
              <p:cNvSpPr>
                <a:spLocks/>
              </p:cNvSpPr>
              <p:nvPr/>
            </p:nvSpPr>
            <p:spPr bwMode="auto">
              <a:xfrm>
                <a:off x="558" y="2295"/>
                <a:ext cx="107" cy="106"/>
              </a:xfrm>
              <a:custGeom>
                <a:avLst/>
                <a:gdLst>
                  <a:gd name="T0" fmla="*/ 329 w 372"/>
                  <a:gd name="T1" fmla="*/ 0 h 311"/>
                  <a:gd name="T2" fmla="*/ 268 w 372"/>
                  <a:gd name="T3" fmla="*/ 49 h 311"/>
                  <a:gd name="T4" fmla="*/ 222 w 372"/>
                  <a:gd name="T5" fmla="*/ 141 h 311"/>
                  <a:gd name="T6" fmla="*/ 0 w 372"/>
                  <a:gd name="T7" fmla="*/ 247 h 311"/>
                  <a:gd name="T8" fmla="*/ 39 w 372"/>
                  <a:gd name="T9" fmla="*/ 271 h 311"/>
                  <a:gd name="T10" fmla="*/ 237 w 372"/>
                  <a:gd name="T11" fmla="*/ 222 h 311"/>
                  <a:gd name="T12" fmla="*/ 286 w 372"/>
                  <a:gd name="T13" fmla="*/ 274 h 311"/>
                  <a:gd name="T14" fmla="*/ 372 w 372"/>
                  <a:gd name="T15" fmla="*/ 311 h 311"/>
                  <a:gd name="T16" fmla="*/ 271 w 372"/>
                  <a:gd name="T17" fmla="*/ 217 h 311"/>
                  <a:gd name="T18" fmla="*/ 261 w 372"/>
                  <a:gd name="T19" fmla="*/ 157 h 311"/>
                  <a:gd name="T20" fmla="*/ 286 w 372"/>
                  <a:gd name="T21" fmla="*/ 66 h 311"/>
                  <a:gd name="T22" fmla="*/ 331 w 372"/>
                  <a:gd name="T23" fmla="*/ 43 h 311"/>
                  <a:gd name="T24" fmla="*/ 359 w 372"/>
                  <a:gd name="T25" fmla="*/ 57 h 311"/>
                  <a:gd name="T26" fmla="*/ 329 w 372"/>
                  <a:gd name="T27" fmla="*/ 0 h 311"/>
                  <a:gd name="T28" fmla="*/ 329 w 372"/>
                  <a:gd name="T29" fmla="*/ 0 h 3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2"/>
                  <a:gd name="T46" fmla="*/ 0 h 311"/>
                  <a:gd name="T47" fmla="*/ 372 w 372"/>
                  <a:gd name="T48" fmla="*/ 311 h 3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2" h="311">
                    <a:moveTo>
                      <a:pt x="329" y="0"/>
                    </a:moveTo>
                    <a:lnTo>
                      <a:pt x="268" y="49"/>
                    </a:lnTo>
                    <a:lnTo>
                      <a:pt x="222" y="141"/>
                    </a:lnTo>
                    <a:lnTo>
                      <a:pt x="0" y="247"/>
                    </a:lnTo>
                    <a:lnTo>
                      <a:pt x="39" y="271"/>
                    </a:lnTo>
                    <a:lnTo>
                      <a:pt x="237" y="222"/>
                    </a:lnTo>
                    <a:lnTo>
                      <a:pt x="286" y="274"/>
                    </a:lnTo>
                    <a:lnTo>
                      <a:pt x="372" y="311"/>
                    </a:lnTo>
                    <a:lnTo>
                      <a:pt x="271" y="217"/>
                    </a:lnTo>
                    <a:lnTo>
                      <a:pt x="261" y="157"/>
                    </a:lnTo>
                    <a:lnTo>
                      <a:pt x="286" y="66"/>
                    </a:lnTo>
                    <a:lnTo>
                      <a:pt x="331" y="43"/>
                    </a:lnTo>
                    <a:lnTo>
                      <a:pt x="359" y="57"/>
                    </a:lnTo>
                    <a:lnTo>
                      <a:pt x="329" y="0"/>
                    </a:lnTo>
                    <a:close/>
                  </a:path>
                </a:pathLst>
              </a:custGeom>
              <a:solidFill>
                <a:srgbClr val="000000"/>
              </a:solidFill>
              <a:ln w="9525">
                <a:noFill/>
                <a:round/>
                <a:headEnd/>
                <a:tailEnd/>
              </a:ln>
            </p:spPr>
            <p:txBody>
              <a:bodyPr/>
              <a:lstStyle/>
              <a:p>
                <a:endParaRPr lang="en-US"/>
              </a:p>
            </p:txBody>
          </p:sp>
          <p:sp>
            <p:nvSpPr>
              <p:cNvPr id="254" name="Freeform 400"/>
              <p:cNvSpPr>
                <a:spLocks/>
              </p:cNvSpPr>
              <p:nvPr/>
            </p:nvSpPr>
            <p:spPr bwMode="auto">
              <a:xfrm>
                <a:off x="622" y="2377"/>
                <a:ext cx="39" cy="148"/>
              </a:xfrm>
              <a:custGeom>
                <a:avLst/>
                <a:gdLst>
                  <a:gd name="T0" fmla="*/ 0 w 139"/>
                  <a:gd name="T1" fmla="*/ 0 h 431"/>
                  <a:gd name="T2" fmla="*/ 0 w 139"/>
                  <a:gd name="T3" fmla="*/ 77 h 431"/>
                  <a:gd name="T4" fmla="*/ 25 w 139"/>
                  <a:gd name="T5" fmla="*/ 137 h 431"/>
                  <a:gd name="T6" fmla="*/ 0 w 139"/>
                  <a:gd name="T7" fmla="*/ 278 h 431"/>
                  <a:gd name="T8" fmla="*/ 30 w 139"/>
                  <a:gd name="T9" fmla="*/ 282 h 431"/>
                  <a:gd name="T10" fmla="*/ 17 w 139"/>
                  <a:gd name="T11" fmla="*/ 431 h 431"/>
                  <a:gd name="T12" fmla="*/ 41 w 139"/>
                  <a:gd name="T13" fmla="*/ 425 h 431"/>
                  <a:gd name="T14" fmla="*/ 48 w 139"/>
                  <a:gd name="T15" fmla="*/ 298 h 431"/>
                  <a:gd name="T16" fmla="*/ 61 w 139"/>
                  <a:gd name="T17" fmla="*/ 270 h 431"/>
                  <a:gd name="T18" fmla="*/ 127 w 139"/>
                  <a:gd name="T19" fmla="*/ 219 h 431"/>
                  <a:gd name="T20" fmla="*/ 139 w 139"/>
                  <a:gd name="T21" fmla="*/ 149 h 431"/>
                  <a:gd name="T22" fmla="*/ 88 w 139"/>
                  <a:gd name="T23" fmla="*/ 129 h 431"/>
                  <a:gd name="T24" fmla="*/ 20 w 139"/>
                  <a:gd name="T25" fmla="*/ 73 h 431"/>
                  <a:gd name="T26" fmla="*/ 17 w 139"/>
                  <a:gd name="T27" fmla="*/ 19 h 431"/>
                  <a:gd name="T28" fmla="*/ 0 w 139"/>
                  <a:gd name="T29" fmla="*/ 0 h 431"/>
                  <a:gd name="T30" fmla="*/ 0 w 139"/>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431"/>
                  <a:gd name="T50" fmla="*/ 139 w 139"/>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431">
                    <a:moveTo>
                      <a:pt x="0" y="0"/>
                    </a:moveTo>
                    <a:lnTo>
                      <a:pt x="0" y="77"/>
                    </a:lnTo>
                    <a:lnTo>
                      <a:pt x="25" y="137"/>
                    </a:lnTo>
                    <a:lnTo>
                      <a:pt x="0" y="278"/>
                    </a:lnTo>
                    <a:lnTo>
                      <a:pt x="30" y="282"/>
                    </a:lnTo>
                    <a:lnTo>
                      <a:pt x="17" y="431"/>
                    </a:lnTo>
                    <a:lnTo>
                      <a:pt x="41" y="425"/>
                    </a:lnTo>
                    <a:lnTo>
                      <a:pt x="48" y="298"/>
                    </a:lnTo>
                    <a:lnTo>
                      <a:pt x="61" y="270"/>
                    </a:lnTo>
                    <a:lnTo>
                      <a:pt x="127" y="219"/>
                    </a:lnTo>
                    <a:lnTo>
                      <a:pt x="139" y="149"/>
                    </a:lnTo>
                    <a:lnTo>
                      <a:pt x="88" y="129"/>
                    </a:lnTo>
                    <a:lnTo>
                      <a:pt x="20" y="73"/>
                    </a:lnTo>
                    <a:lnTo>
                      <a:pt x="17" y="19"/>
                    </a:lnTo>
                    <a:lnTo>
                      <a:pt x="0" y="0"/>
                    </a:lnTo>
                    <a:close/>
                  </a:path>
                </a:pathLst>
              </a:custGeom>
              <a:solidFill>
                <a:srgbClr val="000000"/>
              </a:solidFill>
              <a:ln w="9525">
                <a:noFill/>
                <a:round/>
                <a:headEnd/>
                <a:tailEnd/>
              </a:ln>
            </p:spPr>
            <p:txBody>
              <a:bodyPr/>
              <a:lstStyle/>
              <a:p>
                <a:endParaRPr lang="en-US"/>
              </a:p>
            </p:txBody>
          </p:sp>
          <p:sp>
            <p:nvSpPr>
              <p:cNvPr id="255" name="Freeform 401"/>
              <p:cNvSpPr>
                <a:spLocks/>
              </p:cNvSpPr>
              <p:nvPr/>
            </p:nvSpPr>
            <p:spPr bwMode="auto">
              <a:xfrm>
                <a:off x="635" y="2259"/>
                <a:ext cx="173" cy="315"/>
              </a:xfrm>
              <a:custGeom>
                <a:avLst/>
                <a:gdLst>
                  <a:gd name="T0" fmla="*/ 60 w 603"/>
                  <a:gd name="T1" fmla="*/ 35 h 917"/>
                  <a:gd name="T2" fmla="*/ 25 w 603"/>
                  <a:gd name="T3" fmla="*/ 74 h 917"/>
                  <a:gd name="T4" fmla="*/ 40 w 603"/>
                  <a:gd name="T5" fmla="*/ 117 h 917"/>
                  <a:gd name="T6" fmla="*/ 80 w 603"/>
                  <a:gd name="T7" fmla="*/ 204 h 917"/>
                  <a:gd name="T8" fmla="*/ 93 w 603"/>
                  <a:gd name="T9" fmla="*/ 312 h 917"/>
                  <a:gd name="T10" fmla="*/ 86 w 603"/>
                  <a:gd name="T11" fmla="*/ 461 h 917"/>
                  <a:gd name="T12" fmla="*/ 60 w 603"/>
                  <a:gd name="T13" fmla="*/ 614 h 917"/>
                  <a:gd name="T14" fmla="*/ 25 w 603"/>
                  <a:gd name="T15" fmla="*/ 747 h 917"/>
                  <a:gd name="T16" fmla="*/ 0 w 603"/>
                  <a:gd name="T17" fmla="*/ 824 h 917"/>
                  <a:gd name="T18" fmla="*/ 93 w 603"/>
                  <a:gd name="T19" fmla="*/ 867 h 917"/>
                  <a:gd name="T20" fmla="*/ 269 w 603"/>
                  <a:gd name="T21" fmla="*/ 911 h 917"/>
                  <a:gd name="T22" fmla="*/ 450 w 603"/>
                  <a:gd name="T23" fmla="*/ 917 h 917"/>
                  <a:gd name="T24" fmla="*/ 312 w 603"/>
                  <a:gd name="T25" fmla="*/ 898 h 917"/>
                  <a:gd name="T26" fmla="*/ 148 w 603"/>
                  <a:gd name="T27" fmla="*/ 855 h 917"/>
                  <a:gd name="T28" fmla="*/ 45 w 603"/>
                  <a:gd name="T29" fmla="*/ 801 h 917"/>
                  <a:gd name="T30" fmla="*/ 99 w 603"/>
                  <a:gd name="T31" fmla="*/ 556 h 917"/>
                  <a:gd name="T32" fmla="*/ 119 w 603"/>
                  <a:gd name="T33" fmla="*/ 409 h 917"/>
                  <a:gd name="T34" fmla="*/ 114 w 603"/>
                  <a:gd name="T35" fmla="*/ 277 h 917"/>
                  <a:gd name="T36" fmla="*/ 103 w 603"/>
                  <a:gd name="T37" fmla="*/ 165 h 917"/>
                  <a:gd name="T38" fmla="*/ 60 w 603"/>
                  <a:gd name="T39" fmla="*/ 65 h 917"/>
                  <a:gd name="T40" fmla="*/ 111 w 603"/>
                  <a:gd name="T41" fmla="*/ 35 h 917"/>
                  <a:gd name="T42" fmla="*/ 198 w 603"/>
                  <a:gd name="T43" fmla="*/ 30 h 917"/>
                  <a:gd name="T44" fmla="*/ 312 w 603"/>
                  <a:gd name="T45" fmla="*/ 43 h 917"/>
                  <a:gd name="T46" fmla="*/ 405 w 603"/>
                  <a:gd name="T47" fmla="*/ 74 h 917"/>
                  <a:gd name="T48" fmla="*/ 462 w 603"/>
                  <a:gd name="T49" fmla="*/ 109 h 917"/>
                  <a:gd name="T50" fmla="*/ 517 w 603"/>
                  <a:gd name="T51" fmla="*/ 169 h 917"/>
                  <a:gd name="T52" fmla="*/ 567 w 603"/>
                  <a:gd name="T53" fmla="*/ 260 h 917"/>
                  <a:gd name="T54" fmla="*/ 581 w 603"/>
                  <a:gd name="T55" fmla="*/ 372 h 917"/>
                  <a:gd name="T56" fmla="*/ 581 w 603"/>
                  <a:gd name="T57" fmla="*/ 526 h 917"/>
                  <a:gd name="T58" fmla="*/ 557 w 603"/>
                  <a:gd name="T59" fmla="*/ 670 h 917"/>
                  <a:gd name="T60" fmla="*/ 526 w 603"/>
                  <a:gd name="T61" fmla="*/ 792 h 917"/>
                  <a:gd name="T62" fmla="*/ 503 w 603"/>
                  <a:gd name="T63" fmla="*/ 871 h 917"/>
                  <a:gd name="T64" fmla="*/ 546 w 603"/>
                  <a:gd name="T65" fmla="*/ 770 h 917"/>
                  <a:gd name="T66" fmla="*/ 585 w 603"/>
                  <a:gd name="T67" fmla="*/ 602 h 917"/>
                  <a:gd name="T68" fmla="*/ 603 w 603"/>
                  <a:gd name="T69" fmla="*/ 451 h 917"/>
                  <a:gd name="T70" fmla="*/ 598 w 603"/>
                  <a:gd name="T71" fmla="*/ 317 h 917"/>
                  <a:gd name="T72" fmla="*/ 573 w 603"/>
                  <a:gd name="T73" fmla="*/ 204 h 917"/>
                  <a:gd name="T74" fmla="*/ 493 w 603"/>
                  <a:gd name="T75" fmla="*/ 101 h 917"/>
                  <a:gd name="T76" fmla="*/ 409 w 603"/>
                  <a:gd name="T77" fmla="*/ 43 h 917"/>
                  <a:gd name="T78" fmla="*/ 312 w 603"/>
                  <a:gd name="T79" fmla="*/ 16 h 917"/>
                  <a:gd name="T80" fmla="*/ 203 w 603"/>
                  <a:gd name="T81" fmla="*/ 0 h 917"/>
                  <a:gd name="T82" fmla="*/ 107 w 603"/>
                  <a:gd name="T83" fmla="*/ 11 h 917"/>
                  <a:gd name="T84" fmla="*/ 60 w 603"/>
                  <a:gd name="T85" fmla="*/ 35 h 917"/>
                  <a:gd name="T86" fmla="*/ 60 w 603"/>
                  <a:gd name="T87" fmla="*/ 35 h 9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3"/>
                  <a:gd name="T133" fmla="*/ 0 h 917"/>
                  <a:gd name="T134" fmla="*/ 603 w 603"/>
                  <a:gd name="T135" fmla="*/ 917 h 9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3" h="917">
                    <a:moveTo>
                      <a:pt x="60" y="35"/>
                    </a:moveTo>
                    <a:lnTo>
                      <a:pt x="25" y="74"/>
                    </a:lnTo>
                    <a:lnTo>
                      <a:pt x="40" y="117"/>
                    </a:lnTo>
                    <a:lnTo>
                      <a:pt x="80" y="204"/>
                    </a:lnTo>
                    <a:lnTo>
                      <a:pt x="93" y="312"/>
                    </a:lnTo>
                    <a:lnTo>
                      <a:pt x="86" y="461"/>
                    </a:lnTo>
                    <a:lnTo>
                      <a:pt x="60" y="614"/>
                    </a:lnTo>
                    <a:lnTo>
                      <a:pt x="25" y="747"/>
                    </a:lnTo>
                    <a:lnTo>
                      <a:pt x="0" y="824"/>
                    </a:lnTo>
                    <a:lnTo>
                      <a:pt x="93" y="867"/>
                    </a:lnTo>
                    <a:lnTo>
                      <a:pt x="269" y="911"/>
                    </a:lnTo>
                    <a:lnTo>
                      <a:pt x="450" y="917"/>
                    </a:lnTo>
                    <a:lnTo>
                      <a:pt x="312" y="898"/>
                    </a:lnTo>
                    <a:lnTo>
                      <a:pt x="148" y="855"/>
                    </a:lnTo>
                    <a:lnTo>
                      <a:pt x="45" y="801"/>
                    </a:lnTo>
                    <a:lnTo>
                      <a:pt x="99" y="556"/>
                    </a:lnTo>
                    <a:lnTo>
                      <a:pt x="119" y="409"/>
                    </a:lnTo>
                    <a:lnTo>
                      <a:pt x="114" y="277"/>
                    </a:lnTo>
                    <a:lnTo>
                      <a:pt x="103" y="165"/>
                    </a:lnTo>
                    <a:lnTo>
                      <a:pt x="60" y="65"/>
                    </a:lnTo>
                    <a:lnTo>
                      <a:pt x="111" y="35"/>
                    </a:lnTo>
                    <a:lnTo>
                      <a:pt x="198" y="30"/>
                    </a:lnTo>
                    <a:lnTo>
                      <a:pt x="312" y="43"/>
                    </a:lnTo>
                    <a:lnTo>
                      <a:pt x="405" y="74"/>
                    </a:lnTo>
                    <a:lnTo>
                      <a:pt x="462" y="109"/>
                    </a:lnTo>
                    <a:lnTo>
                      <a:pt x="517" y="169"/>
                    </a:lnTo>
                    <a:lnTo>
                      <a:pt x="567" y="260"/>
                    </a:lnTo>
                    <a:lnTo>
                      <a:pt x="581" y="372"/>
                    </a:lnTo>
                    <a:lnTo>
                      <a:pt x="581" y="526"/>
                    </a:lnTo>
                    <a:lnTo>
                      <a:pt x="557" y="670"/>
                    </a:lnTo>
                    <a:lnTo>
                      <a:pt x="526" y="792"/>
                    </a:lnTo>
                    <a:lnTo>
                      <a:pt x="503" y="871"/>
                    </a:lnTo>
                    <a:lnTo>
                      <a:pt x="546" y="770"/>
                    </a:lnTo>
                    <a:lnTo>
                      <a:pt x="585" y="602"/>
                    </a:lnTo>
                    <a:lnTo>
                      <a:pt x="603" y="451"/>
                    </a:lnTo>
                    <a:lnTo>
                      <a:pt x="598" y="317"/>
                    </a:lnTo>
                    <a:lnTo>
                      <a:pt x="573" y="204"/>
                    </a:lnTo>
                    <a:lnTo>
                      <a:pt x="493" y="101"/>
                    </a:lnTo>
                    <a:lnTo>
                      <a:pt x="409" y="43"/>
                    </a:lnTo>
                    <a:lnTo>
                      <a:pt x="312" y="16"/>
                    </a:lnTo>
                    <a:lnTo>
                      <a:pt x="203" y="0"/>
                    </a:lnTo>
                    <a:lnTo>
                      <a:pt x="107" y="11"/>
                    </a:lnTo>
                    <a:lnTo>
                      <a:pt x="60" y="35"/>
                    </a:lnTo>
                    <a:close/>
                  </a:path>
                </a:pathLst>
              </a:custGeom>
              <a:solidFill>
                <a:srgbClr val="000000"/>
              </a:solidFill>
              <a:ln w="9525">
                <a:noFill/>
                <a:round/>
                <a:headEnd/>
                <a:tailEnd/>
              </a:ln>
            </p:spPr>
            <p:txBody>
              <a:bodyPr/>
              <a:lstStyle/>
              <a:p>
                <a:endParaRPr lang="en-US"/>
              </a:p>
            </p:txBody>
          </p:sp>
          <p:sp>
            <p:nvSpPr>
              <p:cNvPr id="256" name="Freeform 402"/>
              <p:cNvSpPr>
                <a:spLocks/>
              </p:cNvSpPr>
              <p:nvPr/>
            </p:nvSpPr>
            <p:spPr bwMode="auto">
              <a:xfrm>
                <a:off x="683" y="2359"/>
                <a:ext cx="105" cy="109"/>
              </a:xfrm>
              <a:custGeom>
                <a:avLst/>
                <a:gdLst>
                  <a:gd name="T0" fmla="*/ 369 w 369"/>
                  <a:gd name="T1" fmla="*/ 87 h 318"/>
                  <a:gd name="T2" fmla="*/ 283 w 369"/>
                  <a:gd name="T3" fmla="*/ 92 h 318"/>
                  <a:gd name="T4" fmla="*/ 173 w 369"/>
                  <a:gd name="T5" fmla="*/ 71 h 318"/>
                  <a:gd name="T6" fmla="*/ 15 w 369"/>
                  <a:gd name="T7" fmla="*/ 0 h 318"/>
                  <a:gd name="T8" fmla="*/ 10 w 369"/>
                  <a:gd name="T9" fmla="*/ 117 h 318"/>
                  <a:gd name="T10" fmla="*/ 0 w 369"/>
                  <a:gd name="T11" fmla="*/ 233 h 318"/>
                  <a:gd name="T12" fmla="*/ 71 w 369"/>
                  <a:gd name="T13" fmla="*/ 279 h 318"/>
                  <a:gd name="T14" fmla="*/ 191 w 369"/>
                  <a:gd name="T15" fmla="*/ 310 h 318"/>
                  <a:gd name="T16" fmla="*/ 342 w 369"/>
                  <a:gd name="T17" fmla="*/ 318 h 318"/>
                  <a:gd name="T18" fmla="*/ 194 w 369"/>
                  <a:gd name="T19" fmla="*/ 293 h 318"/>
                  <a:gd name="T20" fmla="*/ 74 w 369"/>
                  <a:gd name="T21" fmla="*/ 256 h 318"/>
                  <a:gd name="T22" fmla="*/ 26 w 369"/>
                  <a:gd name="T23" fmla="*/ 223 h 318"/>
                  <a:gd name="T24" fmla="*/ 33 w 369"/>
                  <a:gd name="T25" fmla="*/ 84 h 318"/>
                  <a:gd name="T26" fmla="*/ 33 w 369"/>
                  <a:gd name="T27" fmla="*/ 27 h 318"/>
                  <a:gd name="T28" fmla="*/ 112 w 369"/>
                  <a:gd name="T29" fmla="*/ 68 h 318"/>
                  <a:gd name="T30" fmla="*/ 170 w 369"/>
                  <a:gd name="T31" fmla="*/ 87 h 318"/>
                  <a:gd name="T32" fmla="*/ 283 w 369"/>
                  <a:gd name="T33" fmla="*/ 111 h 318"/>
                  <a:gd name="T34" fmla="*/ 369 w 369"/>
                  <a:gd name="T35" fmla="*/ 87 h 318"/>
                  <a:gd name="T36" fmla="*/ 369 w 369"/>
                  <a:gd name="T37" fmla="*/ 87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318"/>
                  <a:gd name="T59" fmla="*/ 369 w 369"/>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318">
                    <a:moveTo>
                      <a:pt x="369" y="87"/>
                    </a:moveTo>
                    <a:lnTo>
                      <a:pt x="283" y="92"/>
                    </a:lnTo>
                    <a:lnTo>
                      <a:pt x="173" y="71"/>
                    </a:lnTo>
                    <a:lnTo>
                      <a:pt x="15" y="0"/>
                    </a:lnTo>
                    <a:lnTo>
                      <a:pt x="10" y="117"/>
                    </a:lnTo>
                    <a:lnTo>
                      <a:pt x="0" y="233"/>
                    </a:lnTo>
                    <a:lnTo>
                      <a:pt x="71" y="279"/>
                    </a:lnTo>
                    <a:lnTo>
                      <a:pt x="191" y="310"/>
                    </a:lnTo>
                    <a:lnTo>
                      <a:pt x="342" y="318"/>
                    </a:lnTo>
                    <a:lnTo>
                      <a:pt x="194" y="293"/>
                    </a:lnTo>
                    <a:lnTo>
                      <a:pt x="74" y="256"/>
                    </a:lnTo>
                    <a:lnTo>
                      <a:pt x="26" y="223"/>
                    </a:lnTo>
                    <a:lnTo>
                      <a:pt x="33" y="84"/>
                    </a:lnTo>
                    <a:lnTo>
                      <a:pt x="33" y="27"/>
                    </a:lnTo>
                    <a:lnTo>
                      <a:pt x="112" y="68"/>
                    </a:lnTo>
                    <a:lnTo>
                      <a:pt x="170" y="87"/>
                    </a:lnTo>
                    <a:lnTo>
                      <a:pt x="283" y="111"/>
                    </a:lnTo>
                    <a:lnTo>
                      <a:pt x="369" y="87"/>
                    </a:lnTo>
                    <a:close/>
                  </a:path>
                </a:pathLst>
              </a:custGeom>
              <a:solidFill>
                <a:srgbClr val="000000"/>
              </a:solidFill>
              <a:ln w="9525">
                <a:noFill/>
                <a:round/>
                <a:headEnd/>
                <a:tailEnd/>
              </a:ln>
            </p:spPr>
            <p:txBody>
              <a:bodyPr/>
              <a:lstStyle/>
              <a:p>
                <a:endParaRPr lang="en-US"/>
              </a:p>
            </p:txBody>
          </p:sp>
          <p:sp>
            <p:nvSpPr>
              <p:cNvPr id="257" name="Freeform 403"/>
              <p:cNvSpPr>
                <a:spLocks/>
              </p:cNvSpPr>
              <p:nvPr/>
            </p:nvSpPr>
            <p:spPr bwMode="auto">
              <a:xfrm>
                <a:off x="663" y="2549"/>
                <a:ext cx="96" cy="157"/>
              </a:xfrm>
              <a:custGeom>
                <a:avLst/>
                <a:gdLst>
                  <a:gd name="T0" fmla="*/ 18 w 338"/>
                  <a:gd name="T1" fmla="*/ 0 h 460"/>
                  <a:gd name="T2" fmla="*/ 122 w 338"/>
                  <a:gd name="T3" fmla="*/ 81 h 460"/>
                  <a:gd name="T4" fmla="*/ 79 w 338"/>
                  <a:gd name="T5" fmla="*/ 164 h 460"/>
                  <a:gd name="T6" fmla="*/ 122 w 338"/>
                  <a:gd name="T7" fmla="*/ 400 h 460"/>
                  <a:gd name="T8" fmla="*/ 178 w 338"/>
                  <a:gd name="T9" fmla="*/ 274 h 460"/>
                  <a:gd name="T10" fmla="*/ 268 w 338"/>
                  <a:gd name="T11" fmla="*/ 184 h 460"/>
                  <a:gd name="T12" fmla="*/ 229 w 338"/>
                  <a:gd name="T13" fmla="*/ 135 h 460"/>
                  <a:gd name="T14" fmla="*/ 189 w 338"/>
                  <a:gd name="T15" fmla="*/ 65 h 460"/>
                  <a:gd name="T16" fmla="*/ 229 w 338"/>
                  <a:gd name="T17" fmla="*/ 62 h 460"/>
                  <a:gd name="T18" fmla="*/ 242 w 338"/>
                  <a:gd name="T19" fmla="*/ 116 h 460"/>
                  <a:gd name="T20" fmla="*/ 303 w 338"/>
                  <a:gd name="T21" fmla="*/ 176 h 460"/>
                  <a:gd name="T22" fmla="*/ 275 w 338"/>
                  <a:gd name="T23" fmla="*/ 216 h 460"/>
                  <a:gd name="T24" fmla="*/ 338 w 338"/>
                  <a:gd name="T25" fmla="*/ 268 h 460"/>
                  <a:gd name="T26" fmla="*/ 336 w 338"/>
                  <a:gd name="T27" fmla="*/ 290 h 460"/>
                  <a:gd name="T28" fmla="*/ 260 w 338"/>
                  <a:gd name="T29" fmla="*/ 241 h 460"/>
                  <a:gd name="T30" fmla="*/ 204 w 338"/>
                  <a:gd name="T31" fmla="*/ 295 h 460"/>
                  <a:gd name="T32" fmla="*/ 102 w 338"/>
                  <a:gd name="T33" fmla="*/ 460 h 460"/>
                  <a:gd name="T34" fmla="*/ 86 w 338"/>
                  <a:gd name="T35" fmla="*/ 290 h 460"/>
                  <a:gd name="T36" fmla="*/ 36 w 338"/>
                  <a:gd name="T37" fmla="*/ 164 h 460"/>
                  <a:gd name="T38" fmla="*/ 92 w 338"/>
                  <a:gd name="T39" fmla="*/ 97 h 460"/>
                  <a:gd name="T40" fmla="*/ 0 w 338"/>
                  <a:gd name="T41" fmla="*/ 2 h 460"/>
                  <a:gd name="T42" fmla="*/ 18 w 338"/>
                  <a:gd name="T43" fmla="*/ 0 h 460"/>
                  <a:gd name="T44" fmla="*/ 18 w 338"/>
                  <a:gd name="T45" fmla="*/ 0 h 4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460"/>
                  <a:gd name="T71" fmla="*/ 338 w 338"/>
                  <a:gd name="T72" fmla="*/ 460 h 4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460">
                    <a:moveTo>
                      <a:pt x="18" y="0"/>
                    </a:moveTo>
                    <a:lnTo>
                      <a:pt x="122" y="81"/>
                    </a:lnTo>
                    <a:lnTo>
                      <a:pt x="79" y="164"/>
                    </a:lnTo>
                    <a:lnTo>
                      <a:pt x="122" y="400"/>
                    </a:lnTo>
                    <a:lnTo>
                      <a:pt x="178" y="274"/>
                    </a:lnTo>
                    <a:lnTo>
                      <a:pt x="268" y="184"/>
                    </a:lnTo>
                    <a:lnTo>
                      <a:pt x="229" y="135"/>
                    </a:lnTo>
                    <a:lnTo>
                      <a:pt x="189" y="65"/>
                    </a:lnTo>
                    <a:lnTo>
                      <a:pt x="229" y="62"/>
                    </a:lnTo>
                    <a:lnTo>
                      <a:pt x="242" y="116"/>
                    </a:lnTo>
                    <a:lnTo>
                      <a:pt x="303" y="176"/>
                    </a:lnTo>
                    <a:lnTo>
                      <a:pt x="275" y="216"/>
                    </a:lnTo>
                    <a:lnTo>
                      <a:pt x="338" y="268"/>
                    </a:lnTo>
                    <a:lnTo>
                      <a:pt x="336" y="290"/>
                    </a:lnTo>
                    <a:lnTo>
                      <a:pt x="260" y="241"/>
                    </a:lnTo>
                    <a:lnTo>
                      <a:pt x="204" y="295"/>
                    </a:lnTo>
                    <a:lnTo>
                      <a:pt x="102" y="460"/>
                    </a:lnTo>
                    <a:lnTo>
                      <a:pt x="86" y="290"/>
                    </a:lnTo>
                    <a:lnTo>
                      <a:pt x="36" y="164"/>
                    </a:lnTo>
                    <a:lnTo>
                      <a:pt x="92" y="97"/>
                    </a:lnTo>
                    <a:lnTo>
                      <a:pt x="0" y="2"/>
                    </a:lnTo>
                    <a:lnTo>
                      <a:pt x="18" y="0"/>
                    </a:lnTo>
                    <a:close/>
                  </a:path>
                </a:pathLst>
              </a:custGeom>
              <a:solidFill>
                <a:srgbClr val="000000"/>
              </a:solidFill>
              <a:ln w="9525">
                <a:noFill/>
                <a:round/>
                <a:headEnd/>
                <a:tailEnd/>
              </a:ln>
            </p:spPr>
            <p:txBody>
              <a:bodyPr/>
              <a:lstStyle/>
              <a:p>
                <a:endParaRPr lang="en-US"/>
              </a:p>
            </p:txBody>
          </p:sp>
          <p:sp>
            <p:nvSpPr>
              <p:cNvPr id="258" name="Freeform 404"/>
              <p:cNvSpPr>
                <a:spLocks/>
              </p:cNvSpPr>
              <p:nvPr/>
            </p:nvSpPr>
            <p:spPr bwMode="auto">
              <a:xfrm>
                <a:off x="683" y="2569"/>
                <a:ext cx="35" cy="105"/>
              </a:xfrm>
              <a:custGeom>
                <a:avLst/>
                <a:gdLst>
                  <a:gd name="T0" fmla="*/ 0 w 123"/>
                  <a:gd name="T1" fmla="*/ 137 h 305"/>
                  <a:gd name="T2" fmla="*/ 53 w 123"/>
                  <a:gd name="T3" fmla="*/ 154 h 305"/>
                  <a:gd name="T4" fmla="*/ 84 w 123"/>
                  <a:gd name="T5" fmla="*/ 129 h 305"/>
                  <a:gd name="T6" fmla="*/ 100 w 123"/>
                  <a:gd name="T7" fmla="*/ 0 h 305"/>
                  <a:gd name="T8" fmla="*/ 123 w 123"/>
                  <a:gd name="T9" fmla="*/ 0 h 305"/>
                  <a:gd name="T10" fmla="*/ 102 w 123"/>
                  <a:gd name="T11" fmla="*/ 110 h 305"/>
                  <a:gd name="T12" fmla="*/ 104 w 123"/>
                  <a:gd name="T13" fmla="*/ 143 h 305"/>
                  <a:gd name="T14" fmla="*/ 38 w 123"/>
                  <a:gd name="T15" fmla="*/ 305 h 305"/>
                  <a:gd name="T16" fmla="*/ 71 w 123"/>
                  <a:gd name="T17" fmla="*/ 178 h 305"/>
                  <a:gd name="T18" fmla="*/ 48 w 123"/>
                  <a:gd name="T19" fmla="*/ 178 h 305"/>
                  <a:gd name="T20" fmla="*/ 2 w 123"/>
                  <a:gd name="T21" fmla="*/ 156 h 305"/>
                  <a:gd name="T22" fmla="*/ 0 w 123"/>
                  <a:gd name="T23" fmla="*/ 137 h 305"/>
                  <a:gd name="T24" fmla="*/ 0 w 123"/>
                  <a:gd name="T25" fmla="*/ 13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305"/>
                  <a:gd name="T41" fmla="*/ 123 w 123"/>
                  <a:gd name="T42" fmla="*/ 305 h 3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305">
                    <a:moveTo>
                      <a:pt x="0" y="137"/>
                    </a:moveTo>
                    <a:lnTo>
                      <a:pt x="53" y="154"/>
                    </a:lnTo>
                    <a:lnTo>
                      <a:pt x="84" y="129"/>
                    </a:lnTo>
                    <a:lnTo>
                      <a:pt x="100" y="0"/>
                    </a:lnTo>
                    <a:lnTo>
                      <a:pt x="123" y="0"/>
                    </a:lnTo>
                    <a:lnTo>
                      <a:pt x="102" y="110"/>
                    </a:lnTo>
                    <a:lnTo>
                      <a:pt x="104" y="143"/>
                    </a:lnTo>
                    <a:lnTo>
                      <a:pt x="38" y="305"/>
                    </a:lnTo>
                    <a:lnTo>
                      <a:pt x="71" y="178"/>
                    </a:lnTo>
                    <a:lnTo>
                      <a:pt x="48" y="178"/>
                    </a:lnTo>
                    <a:lnTo>
                      <a:pt x="2" y="156"/>
                    </a:lnTo>
                    <a:lnTo>
                      <a:pt x="0" y="137"/>
                    </a:lnTo>
                    <a:close/>
                  </a:path>
                </a:pathLst>
              </a:custGeom>
              <a:solidFill>
                <a:srgbClr val="000000"/>
              </a:solidFill>
              <a:ln w="9525">
                <a:noFill/>
                <a:round/>
                <a:headEnd/>
                <a:tailEnd/>
              </a:ln>
            </p:spPr>
            <p:txBody>
              <a:bodyPr/>
              <a:lstStyle/>
              <a:p>
                <a:endParaRPr lang="en-US"/>
              </a:p>
            </p:txBody>
          </p:sp>
          <p:sp>
            <p:nvSpPr>
              <p:cNvPr id="259" name="Freeform 405"/>
              <p:cNvSpPr>
                <a:spLocks/>
              </p:cNvSpPr>
              <p:nvPr/>
            </p:nvSpPr>
            <p:spPr bwMode="auto">
              <a:xfrm>
                <a:off x="485" y="2869"/>
                <a:ext cx="43" cy="131"/>
              </a:xfrm>
              <a:custGeom>
                <a:avLst/>
                <a:gdLst>
                  <a:gd name="T0" fmla="*/ 46 w 149"/>
                  <a:gd name="T1" fmla="*/ 14 h 387"/>
                  <a:gd name="T2" fmla="*/ 12 w 149"/>
                  <a:gd name="T3" fmla="*/ 82 h 387"/>
                  <a:gd name="T4" fmla="*/ 3 w 149"/>
                  <a:gd name="T5" fmla="*/ 152 h 387"/>
                  <a:gd name="T6" fmla="*/ 0 w 149"/>
                  <a:gd name="T7" fmla="*/ 271 h 387"/>
                  <a:gd name="T8" fmla="*/ 48 w 149"/>
                  <a:gd name="T9" fmla="*/ 344 h 387"/>
                  <a:gd name="T10" fmla="*/ 95 w 149"/>
                  <a:gd name="T11" fmla="*/ 387 h 387"/>
                  <a:gd name="T12" fmla="*/ 149 w 149"/>
                  <a:gd name="T13" fmla="*/ 387 h 387"/>
                  <a:gd name="T14" fmla="*/ 55 w 149"/>
                  <a:gd name="T15" fmla="*/ 305 h 387"/>
                  <a:gd name="T16" fmla="*/ 28 w 149"/>
                  <a:gd name="T17" fmla="*/ 179 h 387"/>
                  <a:gd name="T18" fmla="*/ 43 w 149"/>
                  <a:gd name="T19" fmla="*/ 75 h 387"/>
                  <a:gd name="T20" fmla="*/ 66 w 149"/>
                  <a:gd name="T21" fmla="*/ 0 h 387"/>
                  <a:gd name="T22" fmla="*/ 46 w 149"/>
                  <a:gd name="T23" fmla="*/ 14 h 387"/>
                  <a:gd name="T24" fmla="*/ 46 w 149"/>
                  <a:gd name="T25" fmla="*/ 14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87"/>
                  <a:gd name="T41" fmla="*/ 149 w 14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87">
                    <a:moveTo>
                      <a:pt x="46" y="14"/>
                    </a:moveTo>
                    <a:lnTo>
                      <a:pt x="12" y="82"/>
                    </a:lnTo>
                    <a:lnTo>
                      <a:pt x="3" y="152"/>
                    </a:lnTo>
                    <a:lnTo>
                      <a:pt x="0" y="271"/>
                    </a:lnTo>
                    <a:lnTo>
                      <a:pt x="48" y="344"/>
                    </a:lnTo>
                    <a:lnTo>
                      <a:pt x="95" y="387"/>
                    </a:lnTo>
                    <a:lnTo>
                      <a:pt x="149" y="387"/>
                    </a:lnTo>
                    <a:lnTo>
                      <a:pt x="55" y="305"/>
                    </a:lnTo>
                    <a:lnTo>
                      <a:pt x="28" y="179"/>
                    </a:lnTo>
                    <a:lnTo>
                      <a:pt x="43" y="75"/>
                    </a:lnTo>
                    <a:lnTo>
                      <a:pt x="66" y="0"/>
                    </a:lnTo>
                    <a:lnTo>
                      <a:pt x="46" y="14"/>
                    </a:lnTo>
                    <a:close/>
                  </a:path>
                </a:pathLst>
              </a:custGeom>
              <a:solidFill>
                <a:srgbClr val="000000"/>
              </a:solidFill>
              <a:ln w="9525">
                <a:noFill/>
                <a:round/>
                <a:headEnd/>
                <a:tailEnd/>
              </a:ln>
            </p:spPr>
            <p:txBody>
              <a:bodyPr/>
              <a:lstStyle/>
              <a:p>
                <a:endParaRPr lang="en-US"/>
              </a:p>
            </p:txBody>
          </p:sp>
          <p:sp>
            <p:nvSpPr>
              <p:cNvPr id="260" name="Freeform 406"/>
              <p:cNvSpPr>
                <a:spLocks/>
              </p:cNvSpPr>
              <p:nvPr/>
            </p:nvSpPr>
            <p:spPr bwMode="auto">
              <a:xfrm>
                <a:off x="440" y="2997"/>
                <a:ext cx="106" cy="113"/>
              </a:xfrm>
              <a:custGeom>
                <a:avLst/>
                <a:gdLst>
                  <a:gd name="T0" fmla="*/ 109 w 376"/>
                  <a:gd name="T1" fmla="*/ 0 h 334"/>
                  <a:gd name="T2" fmla="*/ 200 w 376"/>
                  <a:gd name="T3" fmla="*/ 6 h 334"/>
                  <a:gd name="T4" fmla="*/ 359 w 376"/>
                  <a:gd name="T5" fmla="*/ 5 h 334"/>
                  <a:gd name="T6" fmla="*/ 376 w 376"/>
                  <a:gd name="T7" fmla="*/ 70 h 334"/>
                  <a:gd name="T8" fmla="*/ 327 w 376"/>
                  <a:gd name="T9" fmla="*/ 68 h 334"/>
                  <a:gd name="T10" fmla="*/ 302 w 376"/>
                  <a:gd name="T11" fmla="*/ 151 h 334"/>
                  <a:gd name="T12" fmla="*/ 285 w 376"/>
                  <a:gd name="T13" fmla="*/ 274 h 334"/>
                  <a:gd name="T14" fmla="*/ 141 w 376"/>
                  <a:gd name="T15" fmla="*/ 257 h 334"/>
                  <a:gd name="T16" fmla="*/ 98 w 376"/>
                  <a:gd name="T17" fmla="*/ 267 h 334"/>
                  <a:gd name="T18" fmla="*/ 65 w 376"/>
                  <a:gd name="T19" fmla="*/ 290 h 334"/>
                  <a:gd name="T20" fmla="*/ 72 w 376"/>
                  <a:gd name="T21" fmla="*/ 334 h 334"/>
                  <a:gd name="T22" fmla="*/ 40 w 376"/>
                  <a:gd name="T23" fmla="*/ 319 h 334"/>
                  <a:gd name="T24" fmla="*/ 46 w 376"/>
                  <a:gd name="T25" fmla="*/ 279 h 334"/>
                  <a:gd name="T26" fmla="*/ 83 w 376"/>
                  <a:gd name="T27" fmla="*/ 245 h 334"/>
                  <a:gd name="T28" fmla="*/ 0 w 376"/>
                  <a:gd name="T29" fmla="*/ 168 h 334"/>
                  <a:gd name="T30" fmla="*/ 104 w 376"/>
                  <a:gd name="T31" fmla="*/ 230 h 334"/>
                  <a:gd name="T32" fmla="*/ 261 w 376"/>
                  <a:gd name="T33" fmla="*/ 221 h 334"/>
                  <a:gd name="T34" fmla="*/ 267 w 376"/>
                  <a:gd name="T35" fmla="*/ 153 h 334"/>
                  <a:gd name="T36" fmla="*/ 304 w 376"/>
                  <a:gd name="T37" fmla="*/ 59 h 334"/>
                  <a:gd name="T38" fmla="*/ 333 w 376"/>
                  <a:gd name="T39" fmla="*/ 25 h 334"/>
                  <a:gd name="T40" fmla="*/ 221 w 376"/>
                  <a:gd name="T41" fmla="*/ 25 h 334"/>
                  <a:gd name="T42" fmla="*/ 72 w 376"/>
                  <a:gd name="T43" fmla="*/ 6 h 334"/>
                  <a:gd name="T44" fmla="*/ 109 w 376"/>
                  <a:gd name="T45" fmla="*/ 0 h 334"/>
                  <a:gd name="T46" fmla="*/ 109 w 376"/>
                  <a:gd name="T47" fmla="*/ 0 h 3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6"/>
                  <a:gd name="T73" fmla="*/ 0 h 334"/>
                  <a:gd name="T74" fmla="*/ 376 w 376"/>
                  <a:gd name="T75" fmla="*/ 334 h 3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6" h="334">
                    <a:moveTo>
                      <a:pt x="109" y="0"/>
                    </a:moveTo>
                    <a:lnTo>
                      <a:pt x="200" y="6"/>
                    </a:lnTo>
                    <a:lnTo>
                      <a:pt x="359" y="5"/>
                    </a:lnTo>
                    <a:lnTo>
                      <a:pt x="376" y="70"/>
                    </a:lnTo>
                    <a:lnTo>
                      <a:pt x="327" y="68"/>
                    </a:lnTo>
                    <a:lnTo>
                      <a:pt x="302" y="151"/>
                    </a:lnTo>
                    <a:lnTo>
                      <a:pt x="285" y="274"/>
                    </a:lnTo>
                    <a:lnTo>
                      <a:pt x="141" y="257"/>
                    </a:lnTo>
                    <a:lnTo>
                      <a:pt x="98" y="267"/>
                    </a:lnTo>
                    <a:lnTo>
                      <a:pt x="65" y="290"/>
                    </a:lnTo>
                    <a:lnTo>
                      <a:pt x="72" y="334"/>
                    </a:lnTo>
                    <a:lnTo>
                      <a:pt x="40" y="319"/>
                    </a:lnTo>
                    <a:lnTo>
                      <a:pt x="46" y="279"/>
                    </a:lnTo>
                    <a:lnTo>
                      <a:pt x="83" y="245"/>
                    </a:lnTo>
                    <a:lnTo>
                      <a:pt x="0" y="168"/>
                    </a:lnTo>
                    <a:lnTo>
                      <a:pt x="104" y="230"/>
                    </a:lnTo>
                    <a:lnTo>
                      <a:pt x="261" y="221"/>
                    </a:lnTo>
                    <a:lnTo>
                      <a:pt x="267" y="153"/>
                    </a:lnTo>
                    <a:lnTo>
                      <a:pt x="304" y="59"/>
                    </a:lnTo>
                    <a:lnTo>
                      <a:pt x="333" y="25"/>
                    </a:lnTo>
                    <a:lnTo>
                      <a:pt x="221" y="25"/>
                    </a:lnTo>
                    <a:lnTo>
                      <a:pt x="72" y="6"/>
                    </a:lnTo>
                    <a:lnTo>
                      <a:pt x="109" y="0"/>
                    </a:lnTo>
                    <a:close/>
                  </a:path>
                </a:pathLst>
              </a:custGeom>
              <a:solidFill>
                <a:srgbClr val="000000"/>
              </a:solidFill>
              <a:ln w="9525">
                <a:noFill/>
                <a:round/>
                <a:headEnd/>
                <a:tailEnd/>
              </a:ln>
            </p:spPr>
            <p:txBody>
              <a:bodyPr/>
              <a:lstStyle/>
              <a:p>
                <a:endParaRPr lang="en-US"/>
              </a:p>
            </p:txBody>
          </p:sp>
          <p:sp>
            <p:nvSpPr>
              <p:cNvPr id="261" name="Freeform 407"/>
              <p:cNvSpPr>
                <a:spLocks/>
              </p:cNvSpPr>
              <p:nvPr/>
            </p:nvSpPr>
            <p:spPr bwMode="auto">
              <a:xfrm>
                <a:off x="387" y="2947"/>
                <a:ext cx="113" cy="223"/>
              </a:xfrm>
              <a:custGeom>
                <a:avLst/>
                <a:gdLst>
                  <a:gd name="T0" fmla="*/ 296 w 393"/>
                  <a:gd name="T1" fmla="*/ 151 h 652"/>
                  <a:gd name="T2" fmla="*/ 283 w 393"/>
                  <a:gd name="T3" fmla="*/ 84 h 652"/>
                  <a:gd name="T4" fmla="*/ 234 w 393"/>
                  <a:gd name="T5" fmla="*/ 32 h 652"/>
                  <a:gd name="T6" fmla="*/ 158 w 393"/>
                  <a:gd name="T7" fmla="*/ 0 h 652"/>
                  <a:gd name="T8" fmla="*/ 109 w 393"/>
                  <a:gd name="T9" fmla="*/ 5 h 652"/>
                  <a:gd name="T10" fmla="*/ 21 w 393"/>
                  <a:gd name="T11" fmla="*/ 234 h 652"/>
                  <a:gd name="T12" fmla="*/ 84 w 393"/>
                  <a:gd name="T13" fmla="*/ 266 h 652"/>
                  <a:gd name="T14" fmla="*/ 81 w 393"/>
                  <a:gd name="T15" fmla="*/ 322 h 652"/>
                  <a:gd name="T16" fmla="*/ 52 w 393"/>
                  <a:gd name="T17" fmla="*/ 404 h 652"/>
                  <a:gd name="T18" fmla="*/ 18 w 393"/>
                  <a:gd name="T19" fmla="*/ 453 h 652"/>
                  <a:gd name="T20" fmla="*/ 0 w 393"/>
                  <a:gd name="T21" fmla="*/ 520 h 652"/>
                  <a:gd name="T22" fmla="*/ 0 w 393"/>
                  <a:gd name="T23" fmla="*/ 602 h 652"/>
                  <a:gd name="T24" fmla="*/ 21 w 393"/>
                  <a:gd name="T25" fmla="*/ 640 h 652"/>
                  <a:gd name="T26" fmla="*/ 388 w 393"/>
                  <a:gd name="T27" fmla="*/ 652 h 652"/>
                  <a:gd name="T28" fmla="*/ 393 w 393"/>
                  <a:gd name="T29" fmla="*/ 609 h 652"/>
                  <a:gd name="T30" fmla="*/ 370 w 393"/>
                  <a:gd name="T31" fmla="*/ 541 h 652"/>
                  <a:gd name="T32" fmla="*/ 273 w 393"/>
                  <a:gd name="T33" fmla="*/ 466 h 652"/>
                  <a:gd name="T34" fmla="*/ 236 w 393"/>
                  <a:gd name="T35" fmla="*/ 453 h 652"/>
                  <a:gd name="T36" fmla="*/ 181 w 393"/>
                  <a:gd name="T37" fmla="*/ 450 h 652"/>
                  <a:gd name="T38" fmla="*/ 147 w 393"/>
                  <a:gd name="T39" fmla="*/ 453 h 652"/>
                  <a:gd name="T40" fmla="*/ 100 w 393"/>
                  <a:gd name="T41" fmla="*/ 480 h 652"/>
                  <a:gd name="T42" fmla="*/ 158 w 393"/>
                  <a:gd name="T43" fmla="*/ 472 h 652"/>
                  <a:gd name="T44" fmla="*/ 233 w 393"/>
                  <a:gd name="T45" fmla="*/ 472 h 652"/>
                  <a:gd name="T46" fmla="*/ 305 w 393"/>
                  <a:gd name="T47" fmla="*/ 512 h 652"/>
                  <a:gd name="T48" fmla="*/ 353 w 393"/>
                  <a:gd name="T49" fmla="*/ 569 h 652"/>
                  <a:gd name="T50" fmla="*/ 357 w 393"/>
                  <a:gd name="T51" fmla="*/ 621 h 652"/>
                  <a:gd name="T52" fmla="*/ 314 w 393"/>
                  <a:gd name="T53" fmla="*/ 612 h 652"/>
                  <a:gd name="T54" fmla="*/ 41 w 393"/>
                  <a:gd name="T55" fmla="*/ 621 h 652"/>
                  <a:gd name="T56" fmla="*/ 32 w 393"/>
                  <a:gd name="T57" fmla="*/ 564 h 652"/>
                  <a:gd name="T58" fmla="*/ 32 w 393"/>
                  <a:gd name="T59" fmla="*/ 512 h 652"/>
                  <a:gd name="T60" fmla="*/ 38 w 393"/>
                  <a:gd name="T61" fmla="*/ 466 h 652"/>
                  <a:gd name="T62" fmla="*/ 84 w 393"/>
                  <a:gd name="T63" fmla="*/ 404 h 652"/>
                  <a:gd name="T64" fmla="*/ 104 w 393"/>
                  <a:gd name="T65" fmla="*/ 343 h 652"/>
                  <a:gd name="T66" fmla="*/ 112 w 393"/>
                  <a:gd name="T67" fmla="*/ 276 h 652"/>
                  <a:gd name="T68" fmla="*/ 95 w 393"/>
                  <a:gd name="T69" fmla="*/ 205 h 652"/>
                  <a:gd name="T70" fmla="*/ 72 w 393"/>
                  <a:gd name="T71" fmla="*/ 236 h 652"/>
                  <a:gd name="T72" fmla="*/ 55 w 393"/>
                  <a:gd name="T73" fmla="*/ 222 h 652"/>
                  <a:gd name="T74" fmla="*/ 120 w 393"/>
                  <a:gd name="T75" fmla="*/ 32 h 652"/>
                  <a:gd name="T76" fmla="*/ 150 w 393"/>
                  <a:gd name="T77" fmla="*/ 20 h 652"/>
                  <a:gd name="T78" fmla="*/ 215 w 393"/>
                  <a:gd name="T79" fmla="*/ 41 h 652"/>
                  <a:gd name="T80" fmla="*/ 264 w 393"/>
                  <a:gd name="T81" fmla="*/ 98 h 652"/>
                  <a:gd name="T82" fmla="*/ 254 w 393"/>
                  <a:gd name="T83" fmla="*/ 149 h 652"/>
                  <a:gd name="T84" fmla="*/ 296 w 393"/>
                  <a:gd name="T85" fmla="*/ 151 h 652"/>
                  <a:gd name="T86" fmla="*/ 296 w 393"/>
                  <a:gd name="T87" fmla="*/ 151 h 6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3"/>
                  <a:gd name="T133" fmla="*/ 0 h 652"/>
                  <a:gd name="T134" fmla="*/ 393 w 393"/>
                  <a:gd name="T135" fmla="*/ 652 h 6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3" h="652">
                    <a:moveTo>
                      <a:pt x="296" y="151"/>
                    </a:moveTo>
                    <a:lnTo>
                      <a:pt x="283" y="84"/>
                    </a:lnTo>
                    <a:lnTo>
                      <a:pt x="234" y="32"/>
                    </a:lnTo>
                    <a:lnTo>
                      <a:pt x="158" y="0"/>
                    </a:lnTo>
                    <a:lnTo>
                      <a:pt x="109" y="5"/>
                    </a:lnTo>
                    <a:lnTo>
                      <a:pt x="21" y="234"/>
                    </a:lnTo>
                    <a:lnTo>
                      <a:pt x="84" y="266"/>
                    </a:lnTo>
                    <a:lnTo>
                      <a:pt x="81" y="322"/>
                    </a:lnTo>
                    <a:lnTo>
                      <a:pt x="52" y="404"/>
                    </a:lnTo>
                    <a:lnTo>
                      <a:pt x="18" y="453"/>
                    </a:lnTo>
                    <a:lnTo>
                      <a:pt x="0" y="520"/>
                    </a:lnTo>
                    <a:lnTo>
                      <a:pt x="0" y="602"/>
                    </a:lnTo>
                    <a:lnTo>
                      <a:pt x="21" y="640"/>
                    </a:lnTo>
                    <a:lnTo>
                      <a:pt x="388" y="652"/>
                    </a:lnTo>
                    <a:lnTo>
                      <a:pt x="393" y="609"/>
                    </a:lnTo>
                    <a:lnTo>
                      <a:pt x="370" y="541"/>
                    </a:lnTo>
                    <a:lnTo>
                      <a:pt x="273" y="466"/>
                    </a:lnTo>
                    <a:lnTo>
                      <a:pt x="236" y="453"/>
                    </a:lnTo>
                    <a:lnTo>
                      <a:pt x="181" y="450"/>
                    </a:lnTo>
                    <a:lnTo>
                      <a:pt x="147" y="453"/>
                    </a:lnTo>
                    <a:lnTo>
                      <a:pt x="100" y="480"/>
                    </a:lnTo>
                    <a:lnTo>
                      <a:pt x="158" y="472"/>
                    </a:lnTo>
                    <a:lnTo>
                      <a:pt x="233" y="472"/>
                    </a:lnTo>
                    <a:lnTo>
                      <a:pt x="305" y="512"/>
                    </a:lnTo>
                    <a:lnTo>
                      <a:pt x="353" y="569"/>
                    </a:lnTo>
                    <a:lnTo>
                      <a:pt x="357" y="621"/>
                    </a:lnTo>
                    <a:lnTo>
                      <a:pt x="314" y="612"/>
                    </a:lnTo>
                    <a:lnTo>
                      <a:pt x="41" y="621"/>
                    </a:lnTo>
                    <a:lnTo>
                      <a:pt x="32" y="564"/>
                    </a:lnTo>
                    <a:lnTo>
                      <a:pt x="32" y="512"/>
                    </a:lnTo>
                    <a:lnTo>
                      <a:pt x="38" y="466"/>
                    </a:lnTo>
                    <a:lnTo>
                      <a:pt x="84" y="404"/>
                    </a:lnTo>
                    <a:lnTo>
                      <a:pt x="104" y="343"/>
                    </a:lnTo>
                    <a:lnTo>
                      <a:pt x="112" y="276"/>
                    </a:lnTo>
                    <a:lnTo>
                      <a:pt x="95" y="205"/>
                    </a:lnTo>
                    <a:lnTo>
                      <a:pt x="72" y="236"/>
                    </a:lnTo>
                    <a:lnTo>
                      <a:pt x="55" y="222"/>
                    </a:lnTo>
                    <a:lnTo>
                      <a:pt x="120" y="32"/>
                    </a:lnTo>
                    <a:lnTo>
                      <a:pt x="150" y="20"/>
                    </a:lnTo>
                    <a:lnTo>
                      <a:pt x="215" y="41"/>
                    </a:lnTo>
                    <a:lnTo>
                      <a:pt x="264" y="98"/>
                    </a:lnTo>
                    <a:lnTo>
                      <a:pt x="254" y="149"/>
                    </a:lnTo>
                    <a:lnTo>
                      <a:pt x="296" y="151"/>
                    </a:lnTo>
                    <a:close/>
                  </a:path>
                </a:pathLst>
              </a:custGeom>
              <a:solidFill>
                <a:srgbClr val="000000"/>
              </a:solidFill>
              <a:ln w="9525">
                <a:noFill/>
                <a:round/>
                <a:headEnd/>
                <a:tailEnd/>
              </a:ln>
            </p:spPr>
            <p:txBody>
              <a:bodyPr/>
              <a:lstStyle/>
              <a:p>
                <a:endParaRPr lang="en-US"/>
              </a:p>
            </p:txBody>
          </p:sp>
          <p:sp>
            <p:nvSpPr>
              <p:cNvPr id="262" name="Freeform 408"/>
              <p:cNvSpPr>
                <a:spLocks/>
              </p:cNvSpPr>
              <p:nvPr/>
            </p:nvSpPr>
            <p:spPr bwMode="auto">
              <a:xfrm>
                <a:off x="531" y="3016"/>
                <a:ext cx="94" cy="60"/>
              </a:xfrm>
              <a:custGeom>
                <a:avLst/>
                <a:gdLst>
                  <a:gd name="T0" fmla="*/ 0 w 329"/>
                  <a:gd name="T1" fmla="*/ 0 h 171"/>
                  <a:gd name="T2" fmla="*/ 95 w 329"/>
                  <a:gd name="T3" fmla="*/ 6 h 171"/>
                  <a:gd name="T4" fmla="*/ 226 w 329"/>
                  <a:gd name="T5" fmla="*/ 55 h 171"/>
                  <a:gd name="T6" fmla="*/ 269 w 329"/>
                  <a:gd name="T7" fmla="*/ 33 h 171"/>
                  <a:gd name="T8" fmla="*/ 329 w 329"/>
                  <a:gd name="T9" fmla="*/ 33 h 171"/>
                  <a:gd name="T10" fmla="*/ 258 w 329"/>
                  <a:gd name="T11" fmla="*/ 76 h 171"/>
                  <a:gd name="T12" fmla="*/ 298 w 329"/>
                  <a:gd name="T13" fmla="*/ 103 h 171"/>
                  <a:gd name="T14" fmla="*/ 321 w 329"/>
                  <a:gd name="T15" fmla="*/ 149 h 171"/>
                  <a:gd name="T16" fmla="*/ 312 w 329"/>
                  <a:gd name="T17" fmla="*/ 171 h 171"/>
                  <a:gd name="T18" fmla="*/ 284 w 329"/>
                  <a:gd name="T19" fmla="*/ 126 h 171"/>
                  <a:gd name="T20" fmla="*/ 197 w 329"/>
                  <a:gd name="T21" fmla="*/ 79 h 171"/>
                  <a:gd name="T22" fmla="*/ 79 w 329"/>
                  <a:gd name="T23" fmla="*/ 25 h 171"/>
                  <a:gd name="T24" fmla="*/ 0 w 329"/>
                  <a:gd name="T25" fmla="*/ 19 h 171"/>
                  <a:gd name="T26" fmla="*/ 0 w 329"/>
                  <a:gd name="T27" fmla="*/ 0 h 171"/>
                  <a:gd name="T28" fmla="*/ 0 w 329"/>
                  <a:gd name="T29" fmla="*/ 0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9"/>
                  <a:gd name="T46" fmla="*/ 0 h 171"/>
                  <a:gd name="T47" fmla="*/ 329 w 329"/>
                  <a:gd name="T48" fmla="*/ 171 h 1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9" h="171">
                    <a:moveTo>
                      <a:pt x="0" y="0"/>
                    </a:moveTo>
                    <a:lnTo>
                      <a:pt x="95" y="6"/>
                    </a:lnTo>
                    <a:lnTo>
                      <a:pt x="226" y="55"/>
                    </a:lnTo>
                    <a:lnTo>
                      <a:pt x="269" y="33"/>
                    </a:lnTo>
                    <a:lnTo>
                      <a:pt x="329" y="33"/>
                    </a:lnTo>
                    <a:lnTo>
                      <a:pt x="258" y="76"/>
                    </a:lnTo>
                    <a:lnTo>
                      <a:pt x="298" y="103"/>
                    </a:lnTo>
                    <a:lnTo>
                      <a:pt x="321" y="149"/>
                    </a:lnTo>
                    <a:lnTo>
                      <a:pt x="312" y="171"/>
                    </a:lnTo>
                    <a:lnTo>
                      <a:pt x="284" y="126"/>
                    </a:lnTo>
                    <a:lnTo>
                      <a:pt x="197" y="79"/>
                    </a:lnTo>
                    <a:lnTo>
                      <a:pt x="79" y="25"/>
                    </a:lnTo>
                    <a:lnTo>
                      <a:pt x="0" y="19"/>
                    </a:lnTo>
                    <a:lnTo>
                      <a:pt x="0" y="0"/>
                    </a:lnTo>
                    <a:close/>
                  </a:path>
                </a:pathLst>
              </a:custGeom>
              <a:solidFill>
                <a:srgbClr val="000000"/>
              </a:solidFill>
              <a:ln w="9525">
                <a:noFill/>
                <a:round/>
                <a:headEnd/>
                <a:tailEnd/>
              </a:ln>
            </p:spPr>
            <p:txBody>
              <a:bodyPr/>
              <a:lstStyle/>
              <a:p>
                <a:endParaRPr lang="en-US"/>
              </a:p>
            </p:txBody>
          </p:sp>
          <p:sp>
            <p:nvSpPr>
              <p:cNvPr id="263" name="Freeform 409"/>
              <p:cNvSpPr>
                <a:spLocks/>
              </p:cNvSpPr>
              <p:nvPr/>
            </p:nvSpPr>
            <p:spPr bwMode="auto">
              <a:xfrm>
                <a:off x="461" y="2946"/>
                <a:ext cx="255" cy="225"/>
              </a:xfrm>
              <a:custGeom>
                <a:avLst/>
                <a:gdLst>
                  <a:gd name="T0" fmla="*/ 77 w 890"/>
                  <a:gd name="T1" fmla="*/ 395 h 662"/>
                  <a:gd name="T2" fmla="*/ 30 w 890"/>
                  <a:gd name="T3" fmla="*/ 456 h 662"/>
                  <a:gd name="T4" fmla="*/ 0 w 890"/>
                  <a:gd name="T5" fmla="*/ 476 h 662"/>
                  <a:gd name="T6" fmla="*/ 67 w 890"/>
                  <a:gd name="T7" fmla="*/ 522 h 662"/>
                  <a:gd name="T8" fmla="*/ 190 w 890"/>
                  <a:gd name="T9" fmla="*/ 530 h 662"/>
                  <a:gd name="T10" fmla="*/ 331 w 890"/>
                  <a:gd name="T11" fmla="*/ 595 h 662"/>
                  <a:gd name="T12" fmla="*/ 412 w 890"/>
                  <a:gd name="T13" fmla="*/ 654 h 662"/>
                  <a:gd name="T14" fmla="*/ 526 w 890"/>
                  <a:gd name="T15" fmla="*/ 662 h 662"/>
                  <a:gd name="T16" fmla="*/ 722 w 890"/>
                  <a:gd name="T17" fmla="*/ 662 h 662"/>
                  <a:gd name="T18" fmla="*/ 771 w 890"/>
                  <a:gd name="T19" fmla="*/ 636 h 662"/>
                  <a:gd name="T20" fmla="*/ 809 w 890"/>
                  <a:gd name="T21" fmla="*/ 549 h 662"/>
                  <a:gd name="T22" fmla="*/ 814 w 890"/>
                  <a:gd name="T23" fmla="*/ 463 h 662"/>
                  <a:gd name="T24" fmla="*/ 813 w 890"/>
                  <a:gd name="T25" fmla="*/ 285 h 662"/>
                  <a:gd name="T26" fmla="*/ 820 w 890"/>
                  <a:gd name="T27" fmla="*/ 161 h 662"/>
                  <a:gd name="T28" fmla="*/ 890 w 890"/>
                  <a:gd name="T29" fmla="*/ 0 h 662"/>
                  <a:gd name="T30" fmla="*/ 820 w 890"/>
                  <a:gd name="T31" fmla="*/ 51 h 662"/>
                  <a:gd name="T32" fmla="*/ 781 w 890"/>
                  <a:gd name="T33" fmla="*/ 141 h 662"/>
                  <a:gd name="T34" fmla="*/ 790 w 890"/>
                  <a:gd name="T35" fmla="*/ 281 h 662"/>
                  <a:gd name="T36" fmla="*/ 793 w 890"/>
                  <a:gd name="T37" fmla="*/ 463 h 662"/>
                  <a:gd name="T38" fmla="*/ 771 w 890"/>
                  <a:gd name="T39" fmla="*/ 563 h 662"/>
                  <a:gd name="T40" fmla="*/ 718 w 890"/>
                  <a:gd name="T41" fmla="*/ 620 h 662"/>
                  <a:gd name="T42" fmla="*/ 672 w 890"/>
                  <a:gd name="T43" fmla="*/ 610 h 662"/>
                  <a:gd name="T44" fmla="*/ 579 w 890"/>
                  <a:gd name="T45" fmla="*/ 609 h 662"/>
                  <a:gd name="T46" fmla="*/ 501 w 890"/>
                  <a:gd name="T47" fmla="*/ 631 h 662"/>
                  <a:gd name="T48" fmla="*/ 457 w 890"/>
                  <a:gd name="T49" fmla="*/ 634 h 662"/>
                  <a:gd name="T50" fmla="*/ 356 w 890"/>
                  <a:gd name="T51" fmla="*/ 579 h 662"/>
                  <a:gd name="T52" fmla="*/ 234 w 890"/>
                  <a:gd name="T53" fmla="*/ 499 h 662"/>
                  <a:gd name="T54" fmla="*/ 116 w 890"/>
                  <a:gd name="T55" fmla="*/ 496 h 662"/>
                  <a:gd name="T56" fmla="*/ 68 w 890"/>
                  <a:gd name="T57" fmla="*/ 461 h 662"/>
                  <a:gd name="T58" fmla="*/ 105 w 890"/>
                  <a:gd name="T59" fmla="*/ 400 h 662"/>
                  <a:gd name="T60" fmla="*/ 77 w 890"/>
                  <a:gd name="T61" fmla="*/ 395 h 662"/>
                  <a:gd name="T62" fmla="*/ 77 w 890"/>
                  <a:gd name="T63" fmla="*/ 395 h 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0"/>
                  <a:gd name="T97" fmla="*/ 0 h 662"/>
                  <a:gd name="T98" fmla="*/ 890 w 890"/>
                  <a:gd name="T99" fmla="*/ 662 h 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0" h="662">
                    <a:moveTo>
                      <a:pt x="77" y="395"/>
                    </a:moveTo>
                    <a:lnTo>
                      <a:pt x="30" y="456"/>
                    </a:lnTo>
                    <a:lnTo>
                      <a:pt x="0" y="476"/>
                    </a:lnTo>
                    <a:lnTo>
                      <a:pt x="67" y="522"/>
                    </a:lnTo>
                    <a:lnTo>
                      <a:pt x="190" y="530"/>
                    </a:lnTo>
                    <a:lnTo>
                      <a:pt x="331" y="595"/>
                    </a:lnTo>
                    <a:lnTo>
                      <a:pt x="412" y="654"/>
                    </a:lnTo>
                    <a:lnTo>
                      <a:pt x="526" y="662"/>
                    </a:lnTo>
                    <a:lnTo>
                      <a:pt x="722" y="662"/>
                    </a:lnTo>
                    <a:lnTo>
                      <a:pt x="771" y="636"/>
                    </a:lnTo>
                    <a:lnTo>
                      <a:pt x="809" y="549"/>
                    </a:lnTo>
                    <a:lnTo>
                      <a:pt x="814" y="463"/>
                    </a:lnTo>
                    <a:lnTo>
                      <a:pt x="813" y="285"/>
                    </a:lnTo>
                    <a:lnTo>
                      <a:pt x="820" y="161"/>
                    </a:lnTo>
                    <a:lnTo>
                      <a:pt x="890" y="0"/>
                    </a:lnTo>
                    <a:lnTo>
                      <a:pt x="820" y="51"/>
                    </a:lnTo>
                    <a:lnTo>
                      <a:pt x="781" y="141"/>
                    </a:lnTo>
                    <a:lnTo>
                      <a:pt x="790" y="281"/>
                    </a:lnTo>
                    <a:lnTo>
                      <a:pt x="793" y="463"/>
                    </a:lnTo>
                    <a:lnTo>
                      <a:pt x="771" y="563"/>
                    </a:lnTo>
                    <a:lnTo>
                      <a:pt x="718" y="620"/>
                    </a:lnTo>
                    <a:lnTo>
                      <a:pt x="672" y="610"/>
                    </a:lnTo>
                    <a:lnTo>
                      <a:pt x="579" y="609"/>
                    </a:lnTo>
                    <a:lnTo>
                      <a:pt x="501" y="631"/>
                    </a:lnTo>
                    <a:lnTo>
                      <a:pt x="457" y="634"/>
                    </a:lnTo>
                    <a:lnTo>
                      <a:pt x="356" y="579"/>
                    </a:lnTo>
                    <a:lnTo>
                      <a:pt x="234" y="499"/>
                    </a:lnTo>
                    <a:lnTo>
                      <a:pt x="116" y="496"/>
                    </a:lnTo>
                    <a:lnTo>
                      <a:pt x="68" y="461"/>
                    </a:lnTo>
                    <a:lnTo>
                      <a:pt x="105" y="400"/>
                    </a:lnTo>
                    <a:lnTo>
                      <a:pt x="77" y="395"/>
                    </a:lnTo>
                    <a:close/>
                  </a:path>
                </a:pathLst>
              </a:custGeom>
              <a:solidFill>
                <a:srgbClr val="000000"/>
              </a:solidFill>
              <a:ln w="9525">
                <a:noFill/>
                <a:round/>
                <a:headEnd/>
                <a:tailEnd/>
              </a:ln>
            </p:spPr>
            <p:txBody>
              <a:bodyPr/>
              <a:lstStyle/>
              <a:p>
                <a:endParaRPr lang="en-US"/>
              </a:p>
            </p:txBody>
          </p:sp>
          <p:sp>
            <p:nvSpPr>
              <p:cNvPr id="264" name="Freeform 410"/>
              <p:cNvSpPr>
                <a:spLocks/>
              </p:cNvSpPr>
              <p:nvPr/>
            </p:nvSpPr>
            <p:spPr bwMode="auto">
              <a:xfrm>
                <a:off x="730" y="2846"/>
                <a:ext cx="137" cy="223"/>
              </a:xfrm>
              <a:custGeom>
                <a:avLst/>
                <a:gdLst>
                  <a:gd name="T0" fmla="*/ 22 w 481"/>
                  <a:gd name="T1" fmla="*/ 0 h 653"/>
                  <a:gd name="T2" fmla="*/ 123 w 481"/>
                  <a:gd name="T3" fmla="*/ 0 h 653"/>
                  <a:gd name="T4" fmla="*/ 252 w 481"/>
                  <a:gd name="T5" fmla="*/ 15 h 653"/>
                  <a:gd name="T6" fmla="*/ 407 w 481"/>
                  <a:gd name="T7" fmla="*/ 36 h 653"/>
                  <a:gd name="T8" fmla="*/ 457 w 481"/>
                  <a:gd name="T9" fmla="*/ 65 h 653"/>
                  <a:gd name="T10" fmla="*/ 477 w 481"/>
                  <a:gd name="T11" fmla="*/ 99 h 653"/>
                  <a:gd name="T12" fmla="*/ 481 w 481"/>
                  <a:gd name="T13" fmla="*/ 149 h 653"/>
                  <a:gd name="T14" fmla="*/ 459 w 481"/>
                  <a:gd name="T15" fmla="*/ 204 h 653"/>
                  <a:gd name="T16" fmla="*/ 375 w 481"/>
                  <a:gd name="T17" fmla="*/ 372 h 653"/>
                  <a:gd name="T18" fmla="*/ 310 w 481"/>
                  <a:gd name="T19" fmla="*/ 490 h 653"/>
                  <a:gd name="T20" fmla="*/ 279 w 481"/>
                  <a:gd name="T21" fmla="*/ 647 h 653"/>
                  <a:gd name="T22" fmla="*/ 180 w 481"/>
                  <a:gd name="T23" fmla="*/ 653 h 653"/>
                  <a:gd name="T24" fmla="*/ 252 w 481"/>
                  <a:gd name="T25" fmla="*/ 624 h 653"/>
                  <a:gd name="T26" fmla="*/ 265 w 481"/>
                  <a:gd name="T27" fmla="*/ 530 h 653"/>
                  <a:gd name="T28" fmla="*/ 326 w 481"/>
                  <a:gd name="T29" fmla="*/ 391 h 653"/>
                  <a:gd name="T30" fmla="*/ 373 w 481"/>
                  <a:gd name="T31" fmla="*/ 226 h 653"/>
                  <a:gd name="T32" fmla="*/ 427 w 481"/>
                  <a:gd name="T33" fmla="*/ 216 h 653"/>
                  <a:gd name="T34" fmla="*/ 466 w 481"/>
                  <a:gd name="T35" fmla="*/ 136 h 653"/>
                  <a:gd name="T36" fmla="*/ 434 w 481"/>
                  <a:gd name="T37" fmla="*/ 79 h 653"/>
                  <a:gd name="T38" fmla="*/ 353 w 481"/>
                  <a:gd name="T39" fmla="*/ 60 h 653"/>
                  <a:gd name="T40" fmla="*/ 164 w 481"/>
                  <a:gd name="T41" fmla="*/ 20 h 653"/>
                  <a:gd name="T42" fmla="*/ 0 w 481"/>
                  <a:gd name="T43" fmla="*/ 18 h 653"/>
                  <a:gd name="T44" fmla="*/ 22 w 481"/>
                  <a:gd name="T45" fmla="*/ 0 h 653"/>
                  <a:gd name="T46" fmla="*/ 22 w 481"/>
                  <a:gd name="T47" fmla="*/ 0 h 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1"/>
                  <a:gd name="T73" fmla="*/ 0 h 653"/>
                  <a:gd name="T74" fmla="*/ 481 w 481"/>
                  <a:gd name="T75" fmla="*/ 653 h 6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1" h="653">
                    <a:moveTo>
                      <a:pt x="22" y="0"/>
                    </a:moveTo>
                    <a:lnTo>
                      <a:pt x="123" y="0"/>
                    </a:lnTo>
                    <a:lnTo>
                      <a:pt x="252" y="15"/>
                    </a:lnTo>
                    <a:lnTo>
                      <a:pt x="407" y="36"/>
                    </a:lnTo>
                    <a:lnTo>
                      <a:pt x="457" y="65"/>
                    </a:lnTo>
                    <a:lnTo>
                      <a:pt x="477" y="99"/>
                    </a:lnTo>
                    <a:lnTo>
                      <a:pt x="481" y="149"/>
                    </a:lnTo>
                    <a:lnTo>
                      <a:pt x="459" y="204"/>
                    </a:lnTo>
                    <a:lnTo>
                      <a:pt x="375" y="372"/>
                    </a:lnTo>
                    <a:lnTo>
                      <a:pt x="310" y="490"/>
                    </a:lnTo>
                    <a:lnTo>
                      <a:pt x="279" y="647"/>
                    </a:lnTo>
                    <a:lnTo>
                      <a:pt x="180" y="653"/>
                    </a:lnTo>
                    <a:lnTo>
                      <a:pt x="252" y="624"/>
                    </a:lnTo>
                    <a:lnTo>
                      <a:pt x="265" y="530"/>
                    </a:lnTo>
                    <a:lnTo>
                      <a:pt x="326" y="391"/>
                    </a:lnTo>
                    <a:lnTo>
                      <a:pt x="373" y="226"/>
                    </a:lnTo>
                    <a:lnTo>
                      <a:pt x="427" y="216"/>
                    </a:lnTo>
                    <a:lnTo>
                      <a:pt x="466" y="136"/>
                    </a:lnTo>
                    <a:lnTo>
                      <a:pt x="434" y="79"/>
                    </a:lnTo>
                    <a:lnTo>
                      <a:pt x="353" y="60"/>
                    </a:lnTo>
                    <a:lnTo>
                      <a:pt x="164" y="20"/>
                    </a:lnTo>
                    <a:lnTo>
                      <a:pt x="0" y="18"/>
                    </a:lnTo>
                    <a:lnTo>
                      <a:pt x="22" y="0"/>
                    </a:lnTo>
                    <a:close/>
                  </a:path>
                </a:pathLst>
              </a:custGeom>
              <a:solidFill>
                <a:srgbClr val="000000"/>
              </a:solidFill>
              <a:ln w="9525">
                <a:noFill/>
                <a:round/>
                <a:headEnd/>
                <a:tailEnd/>
              </a:ln>
            </p:spPr>
            <p:txBody>
              <a:bodyPr/>
              <a:lstStyle/>
              <a:p>
                <a:endParaRPr lang="en-US"/>
              </a:p>
            </p:txBody>
          </p:sp>
          <p:sp>
            <p:nvSpPr>
              <p:cNvPr id="265" name="Freeform 411"/>
              <p:cNvSpPr>
                <a:spLocks/>
              </p:cNvSpPr>
              <p:nvPr/>
            </p:nvSpPr>
            <p:spPr bwMode="auto">
              <a:xfrm>
                <a:off x="706" y="2966"/>
                <a:ext cx="96" cy="199"/>
              </a:xfrm>
              <a:custGeom>
                <a:avLst/>
                <a:gdLst>
                  <a:gd name="T0" fmla="*/ 266 w 336"/>
                  <a:gd name="T1" fmla="*/ 262 h 580"/>
                  <a:gd name="T2" fmla="*/ 311 w 336"/>
                  <a:gd name="T3" fmla="*/ 134 h 580"/>
                  <a:gd name="T4" fmla="*/ 336 w 336"/>
                  <a:gd name="T5" fmla="*/ 43 h 580"/>
                  <a:gd name="T6" fmla="*/ 325 w 336"/>
                  <a:gd name="T7" fmla="*/ 0 h 580"/>
                  <a:gd name="T8" fmla="*/ 275 w 336"/>
                  <a:gd name="T9" fmla="*/ 13 h 580"/>
                  <a:gd name="T10" fmla="*/ 117 w 336"/>
                  <a:gd name="T11" fmla="*/ 22 h 580"/>
                  <a:gd name="T12" fmla="*/ 30 w 336"/>
                  <a:gd name="T13" fmla="*/ 58 h 580"/>
                  <a:gd name="T14" fmla="*/ 50 w 336"/>
                  <a:gd name="T15" fmla="*/ 134 h 580"/>
                  <a:gd name="T16" fmla="*/ 75 w 336"/>
                  <a:gd name="T17" fmla="*/ 260 h 580"/>
                  <a:gd name="T18" fmla="*/ 79 w 336"/>
                  <a:gd name="T19" fmla="*/ 350 h 580"/>
                  <a:gd name="T20" fmla="*/ 34 w 336"/>
                  <a:gd name="T21" fmla="*/ 403 h 580"/>
                  <a:gd name="T22" fmla="*/ 6 w 336"/>
                  <a:gd name="T23" fmla="*/ 474 h 580"/>
                  <a:gd name="T24" fmla="*/ 0 w 336"/>
                  <a:gd name="T25" fmla="*/ 580 h 580"/>
                  <a:gd name="T26" fmla="*/ 258 w 336"/>
                  <a:gd name="T27" fmla="*/ 575 h 580"/>
                  <a:gd name="T28" fmla="*/ 268 w 336"/>
                  <a:gd name="T29" fmla="*/ 523 h 580"/>
                  <a:gd name="T30" fmla="*/ 236 w 336"/>
                  <a:gd name="T31" fmla="*/ 523 h 580"/>
                  <a:gd name="T32" fmla="*/ 225 w 336"/>
                  <a:gd name="T33" fmla="*/ 554 h 580"/>
                  <a:gd name="T34" fmla="*/ 23 w 336"/>
                  <a:gd name="T35" fmla="*/ 564 h 580"/>
                  <a:gd name="T36" fmla="*/ 21 w 336"/>
                  <a:gd name="T37" fmla="*/ 516 h 580"/>
                  <a:gd name="T38" fmla="*/ 32 w 336"/>
                  <a:gd name="T39" fmla="*/ 456 h 580"/>
                  <a:gd name="T40" fmla="*/ 58 w 336"/>
                  <a:gd name="T41" fmla="*/ 391 h 580"/>
                  <a:gd name="T42" fmla="*/ 79 w 336"/>
                  <a:gd name="T43" fmla="*/ 372 h 580"/>
                  <a:gd name="T44" fmla="*/ 86 w 336"/>
                  <a:gd name="T45" fmla="*/ 405 h 580"/>
                  <a:gd name="T46" fmla="*/ 99 w 336"/>
                  <a:gd name="T47" fmla="*/ 361 h 580"/>
                  <a:gd name="T48" fmla="*/ 101 w 336"/>
                  <a:gd name="T49" fmla="*/ 240 h 580"/>
                  <a:gd name="T50" fmla="*/ 77 w 336"/>
                  <a:gd name="T51" fmla="*/ 144 h 580"/>
                  <a:gd name="T52" fmla="*/ 61 w 336"/>
                  <a:gd name="T53" fmla="*/ 85 h 580"/>
                  <a:gd name="T54" fmla="*/ 137 w 336"/>
                  <a:gd name="T55" fmla="*/ 43 h 580"/>
                  <a:gd name="T56" fmla="*/ 214 w 336"/>
                  <a:gd name="T57" fmla="*/ 34 h 580"/>
                  <a:gd name="T58" fmla="*/ 288 w 336"/>
                  <a:gd name="T59" fmla="*/ 25 h 580"/>
                  <a:gd name="T60" fmla="*/ 306 w 336"/>
                  <a:gd name="T61" fmla="*/ 13 h 580"/>
                  <a:gd name="T62" fmla="*/ 306 w 336"/>
                  <a:gd name="T63" fmla="*/ 62 h 580"/>
                  <a:gd name="T64" fmla="*/ 277 w 336"/>
                  <a:gd name="T65" fmla="*/ 161 h 580"/>
                  <a:gd name="T66" fmla="*/ 264 w 336"/>
                  <a:gd name="T67" fmla="*/ 209 h 580"/>
                  <a:gd name="T68" fmla="*/ 266 w 336"/>
                  <a:gd name="T69" fmla="*/ 262 h 580"/>
                  <a:gd name="T70" fmla="*/ 266 w 336"/>
                  <a:gd name="T71" fmla="*/ 262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6"/>
                  <a:gd name="T109" fmla="*/ 0 h 580"/>
                  <a:gd name="T110" fmla="*/ 336 w 336"/>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6" h="580">
                    <a:moveTo>
                      <a:pt x="266" y="262"/>
                    </a:moveTo>
                    <a:lnTo>
                      <a:pt x="311" y="134"/>
                    </a:lnTo>
                    <a:lnTo>
                      <a:pt x="336" y="43"/>
                    </a:lnTo>
                    <a:lnTo>
                      <a:pt x="325" y="0"/>
                    </a:lnTo>
                    <a:lnTo>
                      <a:pt x="275" y="13"/>
                    </a:lnTo>
                    <a:lnTo>
                      <a:pt x="117" y="22"/>
                    </a:lnTo>
                    <a:lnTo>
                      <a:pt x="30" y="58"/>
                    </a:lnTo>
                    <a:lnTo>
                      <a:pt x="50" y="134"/>
                    </a:lnTo>
                    <a:lnTo>
                      <a:pt x="75" y="260"/>
                    </a:lnTo>
                    <a:lnTo>
                      <a:pt x="79" y="350"/>
                    </a:lnTo>
                    <a:lnTo>
                      <a:pt x="34" y="403"/>
                    </a:lnTo>
                    <a:lnTo>
                      <a:pt x="6" y="474"/>
                    </a:lnTo>
                    <a:lnTo>
                      <a:pt x="0" y="580"/>
                    </a:lnTo>
                    <a:lnTo>
                      <a:pt x="258" y="575"/>
                    </a:lnTo>
                    <a:lnTo>
                      <a:pt x="268" y="523"/>
                    </a:lnTo>
                    <a:lnTo>
                      <a:pt x="236" y="523"/>
                    </a:lnTo>
                    <a:lnTo>
                      <a:pt x="225" y="554"/>
                    </a:lnTo>
                    <a:lnTo>
                      <a:pt x="23" y="564"/>
                    </a:lnTo>
                    <a:lnTo>
                      <a:pt x="21" y="516"/>
                    </a:lnTo>
                    <a:lnTo>
                      <a:pt x="32" y="456"/>
                    </a:lnTo>
                    <a:lnTo>
                      <a:pt x="58" y="391"/>
                    </a:lnTo>
                    <a:lnTo>
                      <a:pt x="79" y="372"/>
                    </a:lnTo>
                    <a:lnTo>
                      <a:pt x="86" y="405"/>
                    </a:lnTo>
                    <a:lnTo>
                      <a:pt x="99" y="361"/>
                    </a:lnTo>
                    <a:lnTo>
                      <a:pt x="101" y="240"/>
                    </a:lnTo>
                    <a:lnTo>
                      <a:pt x="77" y="144"/>
                    </a:lnTo>
                    <a:lnTo>
                      <a:pt x="61" y="85"/>
                    </a:lnTo>
                    <a:lnTo>
                      <a:pt x="137" y="43"/>
                    </a:lnTo>
                    <a:lnTo>
                      <a:pt x="214" y="34"/>
                    </a:lnTo>
                    <a:lnTo>
                      <a:pt x="288" y="25"/>
                    </a:lnTo>
                    <a:lnTo>
                      <a:pt x="306" y="13"/>
                    </a:lnTo>
                    <a:lnTo>
                      <a:pt x="306" y="62"/>
                    </a:lnTo>
                    <a:lnTo>
                      <a:pt x="277" y="161"/>
                    </a:lnTo>
                    <a:lnTo>
                      <a:pt x="264" y="209"/>
                    </a:lnTo>
                    <a:lnTo>
                      <a:pt x="266" y="262"/>
                    </a:lnTo>
                    <a:close/>
                  </a:path>
                </a:pathLst>
              </a:custGeom>
              <a:solidFill>
                <a:srgbClr val="000000"/>
              </a:solidFill>
              <a:ln w="9525">
                <a:noFill/>
                <a:round/>
                <a:headEnd/>
                <a:tailEnd/>
              </a:ln>
            </p:spPr>
            <p:txBody>
              <a:bodyPr/>
              <a:lstStyle/>
              <a:p>
                <a:endParaRPr lang="en-US"/>
              </a:p>
            </p:txBody>
          </p:sp>
          <p:sp>
            <p:nvSpPr>
              <p:cNvPr id="266" name="Freeform 412"/>
              <p:cNvSpPr>
                <a:spLocks/>
              </p:cNvSpPr>
              <p:nvPr/>
            </p:nvSpPr>
            <p:spPr bwMode="auto">
              <a:xfrm>
                <a:off x="808" y="3021"/>
                <a:ext cx="28" cy="39"/>
              </a:xfrm>
              <a:custGeom>
                <a:avLst/>
                <a:gdLst>
                  <a:gd name="T0" fmla="*/ 23 w 93"/>
                  <a:gd name="T1" fmla="*/ 0 h 113"/>
                  <a:gd name="T2" fmla="*/ 65 w 93"/>
                  <a:gd name="T3" fmla="*/ 0 h 113"/>
                  <a:gd name="T4" fmla="*/ 93 w 93"/>
                  <a:gd name="T5" fmla="*/ 19 h 113"/>
                  <a:gd name="T6" fmla="*/ 0 w 93"/>
                  <a:gd name="T7" fmla="*/ 113 h 113"/>
                  <a:gd name="T8" fmla="*/ 55 w 93"/>
                  <a:gd name="T9" fmla="*/ 21 h 113"/>
                  <a:gd name="T10" fmla="*/ 23 w 93"/>
                  <a:gd name="T11" fmla="*/ 0 h 113"/>
                  <a:gd name="T12" fmla="*/ 23 w 93"/>
                  <a:gd name="T13" fmla="*/ 0 h 113"/>
                  <a:gd name="T14" fmla="*/ 0 60000 65536"/>
                  <a:gd name="T15" fmla="*/ 0 60000 65536"/>
                  <a:gd name="T16" fmla="*/ 0 60000 65536"/>
                  <a:gd name="T17" fmla="*/ 0 60000 65536"/>
                  <a:gd name="T18" fmla="*/ 0 60000 65536"/>
                  <a:gd name="T19" fmla="*/ 0 60000 65536"/>
                  <a:gd name="T20" fmla="*/ 0 60000 65536"/>
                  <a:gd name="T21" fmla="*/ 0 w 93"/>
                  <a:gd name="T22" fmla="*/ 0 h 113"/>
                  <a:gd name="T23" fmla="*/ 93 w 93"/>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13">
                    <a:moveTo>
                      <a:pt x="23" y="0"/>
                    </a:moveTo>
                    <a:lnTo>
                      <a:pt x="65" y="0"/>
                    </a:lnTo>
                    <a:lnTo>
                      <a:pt x="93" y="19"/>
                    </a:lnTo>
                    <a:lnTo>
                      <a:pt x="0" y="113"/>
                    </a:lnTo>
                    <a:lnTo>
                      <a:pt x="55" y="21"/>
                    </a:lnTo>
                    <a:lnTo>
                      <a:pt x="23" y="0"/>
                    </a:lnTo>
                    <a:close/>
                  </a:path>
                </a:pathLst>
              </a:custGeom>
              <a:solidFill>
                <a:srgbClr val="000000"/>
              </a:solidFill>
              <a:ln w="9525">
                <a:noFill/>
                <a:round/>
                <a:headEnd/>
                <a:tailEnd/>
              </a:ln>
            </p:spPr>
            <p:txBody>
              <a:bodyPr/>
              <a:lstStyle/>
              <a:p>
                <a:endParaRPr lang="en-US"/>
              </a:p>
            </p:txBody>
          </p:sp>
          <p:sp>
            <p:nvSpPr>
              <p:cNvPr id="267" name="Freeform 413"/>
              <p:cNvSpPr>
                <a:spLocks/>
              </p:cNvSpPr>
              <p:nvPr/>
            </p:nvSpPr>
            <p:spPr bwMode="auto">
              <a:xfrm>
                <a:off x="779" y="3067"/>
                <a:ext cx="23" cy="50"/>
              </a:xfrm>
              <a:custGeom>
                <a:avLst/>
                <a:gdLst>
                  <a:gd name="T0" fmla="*/ 79 w 79"/>
                  <a:gd name="T1" fmla="*/ 2 h 144"/>
                  <a:gd name="T2" fmla="*/ 47 w 79"/>
                  <a:gd name="T3" fmla="*/ 41 h 144"/>
                  <a:gd name="T4" fmla="*/ 39 w 79"/>
                  <a:gd name="T5" fmla="*/ 87 h 144"/>
                  <a:gd name="T6" fmla="*/ 79 w 79"/>
                  <a:gd name="T7" fmla="*/ 144 h 144"/>
                  <a:gd name="T8" fmla="*/ 36 w 79"/>
                  <a:gd name="T9" fmla="*/ 115 h 144"/>
                  <a:gd name="T10" fmla="*/ 0 w 79"/>
                  <a:gd name="T11" fmla="*/ 55 h 144"/>
                  <a:gd name="T12" fmla="*/ 22 w 79"/>
                  <a:gd name="T13" fmla="*/ 63 h 144"/>
                  <a:gd name="T14" fmla="*/ 33 w 79"/>
                  <a:gd name="T15" fmla="*/ 22 h 144"/>
                  <a:gd name="T16" fmla="*/ 65 w 79"/>
                  <a:gd name="T17" fmla="*/ 0 h 144"/>
                  <a:gd name="T18" fmla="*/ 79 w 79"/>
                  <a:gd name="T19" fmla="*/ 2 h 144"/>
                  <a:gd name="T20" fmla="*/ 79 w 79"/>
                  <a:gd name="T21" fmla="*/ 2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144"/>
                  <a:gd name="T35" fmla="*/ 79 w 7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144">
                    <a:moveTo>
                      <a:pt x="79" y="2"/>
                    </a:moveTo>
                    <a:lnTo>
                      <a:pt x="47" y="41"/>
                    </a:lnTo>
                    <a:lnTo>
                      <a:pt x="39" y="87"/>
                    </a:lnTo>
                    <a:lnTo>
                      <a:pt x="79" y="144"/>
                    </a:lnTo>
                    <a:lnTo>
                      <a:pt x="36" y="115"/>
                    </a:lnTo>
                    <a:lnTo>
                      <a:pt x="0" y="55"/>
                    </a:lnTo>
                    <a:lnTo>
                      <a:pt x="22" y="63"/>
                    </a:lnTo>
                    <a:lnTo>
                      <a:pt x="33" y="22"/>
                    </a:lnTo>
                    <a:lnTo>
                      <a:pt x="65" y="0"/>
                    </a:lnTo>
                    <a:lnTo>
                      <a:pt x="79" y="2"/>
                    </a:lnTo>
                    <a:close/>
                  </a:path>
                </a:pathLst>
              </a:custGeom>
              <a:solidFill>
                <a:srgbClr val="000000"/>
              </a:solidFill>
              <a:ln w="9525">
                <a:noFill/>
                <a:round/>
                <a:headEnd/>
                <a:tailEnd/>
              </a:ln>
            </p:spPr>
            <p:txBody>
              <a:bodyPr/>
              <a:lstStyle/>
              <a:p>
                <a:endParaRPr lang="en-US"/>
              </a:p>
            </p:txBody>
          </p:sp>
          <p:sp>
            <p:nvSpPr>
              <p:cNvPr id="268" name="Freeform 414"/>
              <p:cNvSpPr>
                <a:spLocks/>
              </p:cNvSpPr>
              <p:nvPr/>
            </p:nvSpPr>
            <p:spPr bwMode="auto">
              <a:xfrm>
                <a:off x="724" y="3100"/>
                <a:ext cx="173" cy="65"/>
              </a:xfrm>
              <a:custGeom>
                <a:avLst/>
                <a:gdLst>
                  <a:gd name="T0" fmla="*/ 227 w 608"/>
                  <a:gd name="T1" fmla="*/ 55 h 194"/>
                  <a:gd name="T2" fmla="*/ 300 w 608"/>
                  <a:gd name="T3" fmla="*/ 19 h 194"/>
                  <a:gd name="T4" fmla="*/ 372 w 608"/>
                  <a:gd name="T5" fmla="*/ 0 h 194"/>
                  <a:gd name="T6" fmla="*/ 455 w 608"/>
                  <a:gd name="T7" fmla="*/ 2 h 194"/>
                  <a:gd name="T8" fmla="*/ 526 w 608"/>
                  <a:gd name="T9" fmla="*/ 14 h 194"/>
                  <a:gd name="T10" fmla="*/ 572 w 608"/>
                  <a:gd name="T11" fmla="*/ 71 h 194"/>
                  <a:gd name="T12" fmla="*/ 595 w 608"/>
                  <a:gd name="T13" fmla="*/ 122 h 194"/>
                  <a:gd name="T14" fmla="*/ 608 w 608"/>
                  <a:gd name="T15" fmla="*/ 177 h 194"/>
                  <a:gd name="T16" fmla="*/ 583 w 608"/>
                  <a:gd name="T17" fmla="*/ 184 h 194"/>
                  <a:gd name="T18" fmla="*/ 354 w 608"/>
                  <a:gd name="T19" fmla="*/ 194 h 194"/>
                  <a:gd name="T20" fmla="*/ 293 w 608"/>
                  <a:gd name="T21" fmla="*/ 158 h 194"/>
                  <a:gd name="T22" fmla="*/ 192 w 608"/>
                  <a:gd name="T23" fmla="*/ 141 h 194"/>
                  <a:gd name="T24" fmla="*/ 0 w 608"/>
                  <a:gd name="T25" fmla="*/ 138 h 194"/>
                  <a:gd name="T26" fmla="*/ 178 w 608"/>
                  <a:gd name="T27" fmla="*/ 122 h 194"/>
                  <a:gd name="T28" fmla="*/ 281 w 608"/>
                  <a:gd name="T29" fmla="*/ 129 h 194"/>
                  <a:gd name="T30" fmla="*/ 352 w 608"/>
                  <a:gd name="T31" fmla="*/ 158 h 194"/>
                  <a:gd name="T32" fmla="*/ 385 w 608"/>
                  <a:gd name="T33" fmla="*/ 177 h 194"/>
                  <a:gd name="T34" fmla="*/ 563 w 608"/>
                  <a:gd name="T35" fmla="*/ 161 h 194"/>
                  <a:gd name="T36" fmla="*/ 570 w 608"/>
                  <a:gd name="T37" fmla="*/ 129 h 194"/>
                  <a:gd name="T38" fmla="*/ 527 w 608"/>
                  <a:gd name="T39" fmla="*/ 55 h 194"/>
                  <a:gd name="T40" fmla="*/ 455 w 608"/>
                  <a:gd name="T41" fmla="*/ 27 h 194"/>
                  <a:gd name="T42" fmla="*/ 352 w 608"/>
                  <a:gd name="T43" fmla="*/ 16 h 194"/>
                  <a:gd name="T44" fmla="*/ 290 w 608"/>
                  <a:gd name="T45" fmla="*/ 40 h 194"/>
                  <a:gd name="T46" fmla="*/ 251 w 608"/>
                  <a:gd name="T47" fmla="*/ 62 h 194"/>
                  <a:gd name="T48" fmla="*/ 227 w 608"/>
                  <a:gd name="T49" fmla="*/ 55 h 194"/>
                  <a:gd name="T50" fmla="*/ 227 w 608"/>
                  <a:gd name="T51" fmla="*/ 55 h 1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8"/>
                  <a:gd name="T79" fmla="*/ 0 h 194"/>
                  <a:gd name="T80" fmla="*/ 608 w 608"/>
                  <a:gd name="T81" fmla="*/ 194 h 1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8" h="194">
                    <a:moveTo>
                      <a:pt x="227" y="55"/>
                    </a:moveTo>
                    <a:lnTo>
                      <a:pt x="300" y="19"/>
                    </a:lnTo>
                    <a:lnTo>
                      <a:pt x="372" y="0"/>
                    </a:lnTo>
                    <a:lnTo>
                      <a:pt x="455" y="2"/>
                    </a:lnTo>
                    <a:lnTo>
                      <a:pt x="526" y="14"/>
                    </a:lnTo>
                    <a:lnTo>
                      <a:pt x="572" y="71"/>
                    </a:lnTo>
                    <a:lnTo>
                      <a:pt x="595" y="122"/>
                    </a:lnTo>
                    <a:lnTo>
                      <a:pt x="608" y="177"/>
                    </a:lnTo>
                    <a:lnTo>
                      <a:pt x="583" y="184"/>
                    </a:lnTo>
                    <a:lnTo>
                      <a:pt x="354" y="194"/>
                    </a:lnTo>
                    <a:lnTo>
                      <a:pt x="293" y="158"/>
                    </a:lnTo>
                    <a:lnTo>
                      <a:pt x="192" y="141"/>
                    </a:lnTo>
                    <a:lnTo>
                      <a:pt x="0" y="138"/>
                    </a:lnTo>
                    <a:lnTo>
                      <a:pt x="178" y="122"/>
                    </a:lnTo>
                    <a:lnTo>
                      <a:pt x="281" y="129"/>
                    </a:lnTo>
                    <a:lnTo>
                      <a:pt x="352" y="158"/>
                    </a:lnTo>
                    <a:lnTo>
                      <a:pt x="385" y="177"/>
                    </a:lnTo>
                    <a:lnTo>
                      <a:pt x="563" y="161"/>
                    </a:lnTo>
                    <a:lnTo>
                      <a:pt x="570" y="129"/>
                    </a:lnTo>
                    <a:lnTo>
                      <a:pt x="527" y="55"/>
                    </a:lnTo>
                    <a:lnTo>
                      <a:pt x="455" y="27"/>
                    </a:lnTo>
                    <a:lnTo>
                      <a:pt x="352" y="16"/>
                    </a:lnTo>
                    <a:lnTo>
                      <a:pt x="290" y="40"/>
                    </a:lnTo>
                    <a:lnTo>
                      <a:pt x="251" y="62"/>
                    </a:lnTo>
                    <a:lnTo>
                      <a:pt x="227" y="55"/>
                    </a:lnTo>
                    <a:close/>
                  </a:path>
                </a:pathLst>
              </a:custGeom>
              <a:solidFill>
                <a:srgbClr val="000000"/>
              </a:solidFill>
              <a:ln w="9525">
                <a:noFill/>
                <a:round/>
                <a:headEnd/>
                <a:tailEnd/>
              </a:ln>
            </p:spPr>
            <p:txBody>
              <a:bodyPr/>
              <a:lstStyle/>
              <a:p>
                <a:endParaRPr lang="en-US"/>
              </a:p>
            </p:txBody>
          </p:sp>
          <p:sp>
            <p:nvSpPr>
              <p:cNvPr id="269" name="Freeform 415"/>
              <p:cNvSpPr>
                <a:spLocks/>
              </p:cNvSpPr>
              <p:nvPr/>
            </p:nvSpPr>
            <p:spPr bwMode="auto">
              <a:xfrm>
                <a:off x="687" y="2995"/>
                <a:ext cx="32" cy="22"/>
              </a:xfrm>
              <a:custGeom>
                <a:avLst/>
                <a:gdLst>
                  <a:gd name="T0" fmla="*/ 0 w 118"/>
                  <a:gd name="T1" fmla="*/ 21 h 65"/>
                  <a:gd name="T2" fmla="*/ 106 w 118"/>
                  <a:gd name="T3" fmla="*/ 0 h 65"/>
                  <a:gd name="T4" fmla="*/ 118 w 118"/>
                  <a:gd name="T5" fmla="*/ 21 h 65"/>
                  <a:gd name="T6" fmla="*/ 9 w 118"/>
                  <a:gd name="T7" fmla="*/ 65 h 65"/>
                  <a:gd name="T8" fmla="*/ 0 w 118"/>
                  <a:gd name="T9" fmla="*/ 21 h 65"/>
                  <a:gd name="T10" fmla="*/ 0 w 118"/>
                  <a:gd name="T11" fmla="*/ 21 h 65"/>
                  <a:gd name="T12" fmla="*/ 0 60000 65536"/>
                  <a:gd name="T13" fmla="*/ 0 60000 65536"/>
                  <a:gd name="T14" fmla="*/ 0 60000 65536"/>
                  <a:gd name="T15" fmla="*/ 0 60000 65536"/>
                  <a:gd name="T16" fmla="*/ 0 60000 65536"/>
                  <a:gd name="T17" fmla="*/ 0 60000 65536"/>
                  <a:gd name="T18" fmla="*/ 0 w 118"/>
                  <a:gd name="T19" fmla="*/ 0 h 65"/>
                  <a:gd name="T20" fmla="*/ 118 w 1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18" h="65">
                    <a:moveTo>
                      <a:pt x="0" y="21"/>
                    </a:moveTo>
                    <a:lnTo>
                      <a:pt x="106" y="0"/>
                    </a:lnTo>
                    <a:lnTo>
                      <a:pt x="118" y="21"/>
                    </a:lnTo>
                    <a:lnTo>
                      <a:pt x="9" y="65"/>
                    </a:lnTo>
                    <a:lnTo>
                      <a:pt x="0" y="21"/>
                    </a:lnTo>
                    <a:close/>
                  </a:path>
                </a:pathLst>
              </a:custGeom>
              <a:solidFill>
                <a:srgbClr val="000000"/>
              </a:solidFill>
              <a:ln w="9525">
                <a:noFill/>
                <a:round/>
                <a:headEnd/>
                <a:tailEnd/>
              </a:ln>
            </p:spPr>
            <p:txBody>
              <a:bodyPr/>
              <a:lstStyle/>
              <a:p>
                <a:endParaRPr lang="en-US"/>
              </a:p>
            </p:txBody>
          </p:sp>
          <p:sp>
            <p:nvSpPr>
              <p:cNvPr id="270" name="Freeform 416"/>
              <p:cNvSpPr>
                <a:spLocks/>
              </p:cNvSpPr>
              <p:nvPr/>
            </p:nvSpPr>
            <p:spPr bwMode="auto">
              <a:xfrm>
                <a:off x="457" y="2874"/>
                <a:ext cx="254" cy="102"/>
              </a:xfrm>
              <a:custGeom>
                <a:avLst/>
                <a:gdLst>
                  <a:gd name="T0" fmla="*/ 820 w 889"/>
                  <a:gd name="T1" fmla="*/ 0 h 300"/>
                  <a:gd name="T2" fmla="*/ 791 w 889"/>
                  <a:gd name="T3" fmla="*/ 74 h 300"/>
                  <a:gd name="T4" fmla="*/ 800 w 889"/>
                  <a:gd name="T5" fmla="*/ 86 h 300"/>
                  <a:gd name="T6" fmla="*/ 780 w 889"/>
                  <a:gd name="T7" fmla="*/ 118 h 300"/>
                  <a:gd name="T8" fmla="*/ 718 w 889"/>
                  <a:gd name="T9" fmla="*/ 171 h 300"/>
                  <a:gd name="T10" fmla="*/ 633 w 889"/>
                  <a:gd name="T11" fmla="*/ 192 h 300"/>
                  <a:gd name="T12" fmla="*/ 512 w 889"/>
                  <a:gd name="T13" fmla="*/ 189 h 300"/>
                  <a:gd name="T14" fmla="*/ 370 w 889"/>
                  <a:gd name="T15" fmla="*/ 127 h 300"/>
                  <a:gd name="T16" fmla="*/ 310 w 889"/>
                  <a:gd name="T17" fmla="*/ 88 h 300"/>
                  <a:gd name="T18" fmla="*/ 226 w 889"/>
                  <a:gd name="T19" fmla="*/ 65 h 300"/>
                  <a:gd name="T20" fmla="*/ 187 w 889"/>
                  <a:gd name="T21" fmla="*/ 70 h 300"/>
                  <a:gd name="T22" fmla="*/ 147 w 889"/>
                  <a:gd name="T23" fmla="*/ 84 h 300"/>
                  <a:gd name="T24" fmla="*/ 106 w 889"/>
                  <a:gd name="T25" fmla="*/ 105 h 300"/>
                  <a:gd name="T26" fmla="*/ 61 w 889"/>
                  <a:gd name="T27" fmla="*/ 160 h 300"/>
                  <a:gd name="T28" fmla="*/ 19 w 889"/>
                  <a:gd name="T29" fmla="*/ 226 h 300"/>
                  <a:gd name="T30" fmla="*/ 0 w 889"/>
                  <a:gd name="T31" fmla="*/ 270 h 300"/>
                  <a:gd name="T32" fmla="*/ 19 w 889"/>
                  <a:gd name="T33" fmla="*/ 300 h 300"/>
                  <a:gd name="T34" fmla="*/ 59 w 889"/>
                  <a:gd name="T35" fmla="*/ 218 h 300"/>
                  <a:gd name="T36" fmla="*/ 91 w 889"/>
                  <a:gd name="T37" fmla="*/ 175 h 300"/>
                  <a:gd name="T38" fmla="*/ 117 w 889"/>
                  <a:gd name="T39" fmla="*/ 144 h 300"/>
                  <a:gd name="T40" fmla="*/ 158 w 889"/>
                  <a:gd name="T41" fmla="*/ 112 h 300"/>
                  <a:gd name="T42" fmla="*/ 217 w 889"/>
                  <a:gd name="T43" fmla="*/ 102 h 300"/>
                  <a:gd name="T44" fmla="*/ 249 w 889"/>
                  <a:gd name="T45" fmla="*/ 109 h 300"/>
                  <a:gd name="T46" fmla="*/ 297 w 889"/>
                  <a:gd name="T47" fmla="*/ 127 h 300"/>
                  <a:gd name="T48" fmla="*/ 364 w 889"/>
                  <a:gd name="T49" fmla="*/ 165 h 300"/>
                  <a:gd name="T50" fmla="*/ 473 w 889"/>
                  <a:gd name="T51" fmla="*/ 213 h 300"/>
                  <a:gd name="T52" fmla="*/ 557 w 889"/>
                  <a:gd name="T53" fmla="*/ 240 h 300"/>
                  <a:gd name="T54" fmla="*/ 659 w 889"/>
                  <a:gd name="T55" fmla="*/ 237 h 300"/>
                  <a:gd name="T56" fmla="*/ 724 w 889"/>
                  <a:gd name="T57" fmla="*/ 210 h 300"/>
                  <a:gd name="T58" fmla="*/ 782 w 889"/>
                  <a:gd name="T59" fmla="*/ 165 h 300"/>
                  <a:gd name="T60" fmla="*/ 825 w 889"/>
                  <a:gd name="T61" fmla="*/ 101 h 300"/>
                  <a:gd name="T62" fmla="*/ 854 w 889"/>
                  <a:gd name="T63" fmla="*/ 93 h 300"/>
                  <a:gd name="T64" fmla="*/ 889 w 889"/>
                  <a:gd name="T65" fmla="*/ 12 h 300"/>
                  <a:gd name="T66" fmla="*/ 861 w 889"/>
                  <a:gd name="T67" fmla="*/ 17 h 300"/>
                  <a:gd name="T68" fmla="*/ 843 w 889"/>
                  <a:gd name="T69" fmla="*/ 70 h 300"/>
                  <a:gd name="T70" fmla="*/ 818 w 889"/>
                  <a:gd name="T71" fmla="*/ 86 h 300"/>
                  <a:gd name="T72" fmla="*/ 804 w 889"/>
                  <a:gd name="T73" fmla="*/ 65 h 300"/>
                  <a:gd name="T74" fmla="*/ 843 w 889"/>
                  <a:gd name="T75" fmla="*/ 17 h 300"/>
                  <a:gd name="T76" fmla="*/ 820 w 889"/>
                  <a:gd name="T77" fmla="*/ 0 h 300"/>
                  <a:gd name="T78" fmla="*/ 820 w 889"/>
                  <a:gd name="T79" fmla="*/ 0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89"/>
                  <a:gd name="T121" fmla="*/ 0 h 300"/>
                  <a:gd name="T122" fmla="*/ 889 w 889"/>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89" h="300">
                    <a:moveTo>
                      <a:pt x="820" y="0"/>
                    </a:moveTo>
                    <a:lnTo>
                      <a:pt x="791" y="74"/>
                    </a:lnTo>
                    <a:lnTo>
                      <a:pt x="800" y="86"/>
                    </a:lnTo>
                    <a:lnTo>
                      <a:pt x="780" y="118"/>
                    </a:lnTo>
                    <a:lnTo>
                      <a:pt x="718" y="171"/>
                    </a:lnTo>
                    <a:lnTo>
                      <a:pt x="633" y="192"/>
                    </a:lnTo>
                    <a:lnTo>
                      <a:pt x="512" y="189"/>
                    </a:lnTo>
                    <a:lnTo>
                      <a:pt x="370" y="127"/>
                    </a:lnTo>
                    <a:lnTo>
                      <a:pt x="310" y="88"/>
                    </a:lnTo>
                    <a:lnTo>
                      <a:pt x="226" y="65"/>
                    </a:lnTo>
                    <a:lnTo>
                      <a:pt x="187" y="70"/>
                    </a:lnTo>
                    <a:lnTo>
                      <a:pt x="147" y="84"/>
                    </a:lnTo>
                    <a:lnTo>
                      <a:pt x="106" y="105"/>
                    </a:lnTo>
                    <a:lnTo>
                      <a:pt x="61" y="160"/>
                    </a:lnTo>
                    <a:lnTo>
                      <a:pt x="19" y="226"/>
                    </a:lnTo>
                    <a:lnTo>
                      <a:pt x="0" y="270"/>
                    </a:lnTo>
                    <a:lnTo>
                      <a:pt x="19" y="300"/>
                    </a:lnTo>
                    <a:lnTo>
                      <a:pt x="59" y="218"/>
                    </a:lnTo>
                    <a:lnTo>
                      <a:pt x="91" y="175"/>
                    </a:lnTo>
                    <a:lnTo>
                      <a:pt x="117" y="144"/>
                    </a:lnTo>
                    <a:lnTo>
                      <a:pt x="158" y="112"/>
                    </a:lnTo>
                    <a:lnTo>
                      <a:pt x="217" y="102"/>
                    </a:lnTo>
                    <a:lnTo>
                      <a:pt x="249" y="109"/>
                    </a:lnTo>
                    <a:lnTo>
                      <a:pt x="297" y="127"/>
                    </a:lnTo>
                    <a:lnTo>
                      <a:pt x="364" y="165"/>
                    </a:lnTo>
                    <a:lnTo>
                      <a:pt x="473" y="213"/>
                    </a:lnTo>
                    <a:lnTo>
                      <a:pt x="557" y="240"/>
                    </a:lnTo>
                    <a:lnTo>
                      <a:pt x="659" y="237"/>
                    </a:lnTo>
                    <a:lnTo>
                      <a:pt x="724" y="210"/>
                    </a:lnTo>
                    <a:lnTo>
                      <a:pt x="782" y="165"/>
                    </a:lnTo>
                    <a:lnTo>
                      <a:pt x="825" y="101"/>
                    </a:lnTo>
                    <a:lnTo>
                      <a:pt x="854" y="93"/>
                    </a:lnTo>
                    <a:lnTo>
                      <a:pt x="889" y="12"/>
                    </a:lnTo>
                    <a:lnTo>
                      <a:pt x="861" y="17"/>
                    </a:lnTo>
                    <a:lnTo>
                      <a:pt x="843" y="70"/>
                    </a:lnTo>
                    <a:lnTo>
                      <a:pt x="818" y="86"/>
                    </a:lnTo>
                    <a:lnTo>
                      <a:pt x="804" y="65"/>
                    </a:lnTo>
                    <a:lnTo>
                      <a:pt x="843" y="17"/>
                    </a:lnTo>
                    <a:lnTo>
                      <a:pt x="820" y="0"/>
                    </a:lnTo>
                    <a:close/>
                  </a:path>
                </a:pathLst>
              </a:custGeom>
              <a:solidFill>
                <a:srgbClr val="000000"/>
              </a:solidFill>
              <a:ln w="9525">
                <a:noFill/>
                <a:round/>
                <a:headEnd/>
                <a:tailEnd/>
              </a:ln>
            </p:spPr>
            <p:txBody>
              <a:bodyPr/>
              <a:lstStyle/>
              <a:p>
                <a:endParaRPr lang="en-US"/>
              </a:p>
            </p:txBody>
          </p:sp>
          <p:sp>
            <p:nvSpPr>
              <p:cNvPr id="271" name="Freeform 417"/>
              <p:cNvSpPr>
                <a:spLocks/>
              </p:cNvSpPr>
              <p:nvPr/>
            </p:nvSpPr>
            <p:spPr bwMode="auto">
              <a:xfrm>
                <a:off x="647" y="2290"/>
                <a:ext cx="483" cy="599"/>
              </a:xfrm>
              <a:custGeom>
                <a:avLst/>
                <a:gdLst>
                  <a:gd name="T0" fmla="*/ 357 w 1697"/>
                  <a:gd name="T1" fmla="*/ 1139 h 1753"/>
                  <a:gd name="T2" fmla="*/ 0 w 1697"/>
                  <a:gd name="T3" fmla="*/ 1175 h 1753"/>
                  <a:gd name="T4" fmla="*/ 267 w 1697"/>
                  <a:gd name="T5" fmla="*/ 761 h 1753"/>
                  <a:gd name="T6" fmla="*/ 93 w 1697"/>
                  <a:gd name="T7" fmla="*/ 566 h 1753"/>
                  <a:gd name="T8" fmla="*/ 411 w 1697"/>
                  <a:gd name="T9" fmla="*/ 559 h 1753"/>
                  <a:gd name="T10" fmla="*/ 411 w 1697"/>
                  <a:gd name="T11" fmla="*/ 381 h 1753"/>
                  <a:gd name="T12" fmla="*/ 641 w 1697"/>
                  <a:gd name="T13" fmla="*/ 473 h 1753"/>
                  <a:gd name="T14" fmla="*/ 763 w 1697"/>
                  <a:gd name="T15" fmla="*/ 0 h 1753"/>
                  <a:gd name="T16" fmla="*/ 973 w 1697"/>
                  <a:gd name="T17" fmla="*/ 449 h 1753"/>
                  <a:gd name="T18" fmla="*/ 1215 w 1697"/>
                  <a:gd name="T19" fmla="*/ 318 h 1753"/>
                  <a:gd name="T20" fmla="*/ 1174 w 1697"/>
                  <a:gd name="T21" fmla="*/ 562 h 1753"/>
                  <a:gd name="T22" fmla="*/ 1568 w 1697"/>
                  <a:gd name="T23" fmla="*/ 587 h 1753"/>
                  <a:gd name="T24" fmla="*/ 1343 w 1697"/>
                  <a:gd name="T25" fmla="*/ 868 h 1753"/>
                  <a:gd name="T26" fmla="*/ 1697 w 1697"/>
                  <a:gd name="T27" fmla="*/ 1139 h 1753"/>
                  <a:gd name="T28" fmla="*/ 1266 w 1697"/>
                  <a:gd name="T29" fmla="*/ 1155 h 1753"/>
                  <a:gd name="T30" fmla="*/ 1352 w 1697"/>
                  <a:gd name="T31" fmla="*/ 1396 h 1753"/>
                  <a:gd name="T32" fmla="*/ 1106 w 1697"/>
                  <a:gd name="T33" fmla="*/ 1313 h 1753"/>
                  <a:gd name="T34" fmla="*/ 919 w 1697"/>
                  <a:gd name="T35" fmla="*/ 1753 h 1753"/>
                  <a:gd name="T36" fmla="*/ 702 w 1697"/>
                  <a:gd name="T37" fmla="*/ 1316 h 1753"/>
                  <a:gd name="T38" fmla="*/ 386 w 1697"/>
                  <a:gd name="T39" fmla="*/ 1432 h 1753"/>
                  <a:gd name="T40" fmla="*/ 544 w 1697"/>
                  <a:gd name="T41" fmla="*/ 1133 h 1753"/>
                  <a:gd name="T42" fmla="*/ 503 w 1697"/>
                  <a:gd name="T43" fmla="*/ 1121 h 1753"/>
                  <a:gd name="T44" fmla="*/ 512 w 1697"/>
                  <a:gd name="T45" fmla="*/ 1102 h 1753"/>
                  <a:gd name="T46" fmla="*/ 578 w 1697"/>
                  <a:gd name="T47" fmla="*/ 1106 h 1753"/>
                  <a:gd name="T48" fmla="*/ 443 w 1697"/>
                  <a:gd name="T49" fmla="*/ 1387 h 1753"/>
                  <a:gd name="T50" fmla="*/ 707 w 1697"/>
                  <a:gd name="T51" fmla="*/ 1283 h 1753"/>
                  <a:gd name="T52" fmla="*/ 914 w 1697"/>
                  <a:gd name="T53" fmla="*/ 1677 h 1753"/>
                  <a:gd name="T54" fmla="*/ 1099 w 1697"/>
                  <a:gd name="T55" fmla="*/ 1280 h 1753"/>
                  <a:gd name="T56" fmla="*/ 1312 w 1697"/>
                  <a:gd name="T57" fmla="*/ 1371 h 1753"/>
                  <a:gd name="T58" fmla="*/ 1246 w 1697"/>
                  <a:gd name="T59" fmla="*/ 1133 h 1753"/>
                  <a:gd name="T60" fmla="*/ 1599 w 1697"/>
                  <a:gd name="T61" fmla="*/ 1112 h 1753"/>
                  <a:gd name="T62" fmla="*/ 1320 w 1697"/>
                  <a:gd name="T63" fmla="*/ 871 h 1753"/>
                  <a:gd name="T64" fmla="*/ 1519 w 1697"/>
                  <a:gd name="T65" fmla="*/ 617 h 1753"/>
                  <a:gd name="T66" fmla="*/ 1149 w 1697"/>
                  <a:gd name="T67" fmla="*/ 577 h 1753"/>
                  <a:gd name="T68" fmla="*/ 1169 w 1697"/>
                  <a:gd name="T69" fmla="*/ 370 h 1753"/>
                  <a:gd name="T70" fmla="*/ 962 w 1697"/>
                  <a:gd name="T71" fmla="*/ 482 h 1753"/>
                  <a:gd name="T72" fmla="*/ 759 w 1697"/>
                  <a:gd name="T73" fmla="*/ 110 h 1753"/>
                  <a:gd name="T74" fmla="*/ 655 w 1697"/>
                  <a:gd name="T75" fmla="*/ 505 h 1753"/>
                  <a:gd name="T76" fmla="*/ 445 w 1697"/>
                  <a:gd name="T77" fmla="*/ 437 h 1753"/>
                  <a:gd name="T78" fmla="*/ 429 w 1697"/>
                  <a:gd name="T79" fmla="*/ 577 h 1753"/>
                  <a:gd name="T80" fmla="*/ 168 w 1697"/>
                  <a:gd name="T81" fmla="*/ 599 h 1753"/>
                  <a:gd name="T82" fmla="*/ 288 w 1697"/>
                  <a:gd name="T83" fmla="*/ 761 h 1753"/>
                  <a:gd name="T84" fmla="*/ 59 w 1697"/>
                  <a:gd name="T85" fmla="*/ 1146 h 1753"/>
                  <a:gd name="T86" fmla="*/ 359 w 1697"/>
                  <a:gd name="T87" fmla="*/ 1121 h 1753"/>
                  <a:gd name="T88" fmla="*/ 357 w 1697"/>
                  <a:gd name="T89" fmla="*/ 1139 h 1753"/>
                  <a:gd name="T90" fmla="*/ 357 w 1697"/>
                  <a:gd name="T91" fmla="*/ 1139 h 17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7"/>
                  <a:gd name="T139" fmla="*/ 0 h 1753"/>
                  <a:gd name="T140" fmla="*/ 1697 w 1697"/>
                  <a:gd name="T141" fmla="*/ 1753 h 17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7" h="1753">
                    <a:moveTo>
                      <a:pt x="357" y="1139"/>
                    </a:moveTo>
                    <a:lnTo>
                      <a:pt x="0" y="1175"/>
                    </a:lnTo>
                    <a:lnTo>
                      <a:pt x="267" y="761"/>
                    </a:lnTo>
                    <a:lnTo>
                      <a:pt x="93" y="566"/>
                    </a:lnTo>
                    <a:lnTo>
                      <a:pt x="411" y="559"/>
                    </a:lnTo>
                    <a:lnTo>
                      <a:pt x="411" y="381"/>
                    </a:lnTo>
                    <a:lnTo>
                      <a:pt x="641" y="473"/>
                    </a:lnTo>
                    <a:lnTo>
                      <a:pt x="763" y="0"/>
                    </a:lnTo>
                    <a:lnTo>
                      <a:pt x="973" y="449"/>
                    </a:lnTo>
                    <a:lnTo>
                      <a:pt x="1215" y="318"/>
                    </a:lnTo>
                    <a:lnTo>
                      <a:pt x="1174" y="562"/>
                    </a:lnTo>
                    <a:lnTo>
                      <a:pt x="1568" y="587"/>
                    </a:lnTo>
                    <a:lnTo>
                      <a:pt x="1343" y="868"/>
                    </a:lnTo>
                    <a:lnTo>
                      <a:pt x="1697" y="1139"/>
                    </a:lnTo>
                    <a:lnTo>
                      <a:pt x="1266" y="1155"/>
                    </a:lnTo>
                    <a:lnTo>
                      <a:pt x="1352" y="1396"/>
                    </a:lnTo>
                    <a:lnTo>
                      <a:pt x="1106" y="1313"/>
                    </a:lnTo>
                    <a:lnTo>
                      <a:pt x="919" y="1753"/>
                    </a:lnTo>
                    <a:lnTo>
                      <a:pt x="702" y="1316"/>
                    </a:lnTo>
                    <a:lnTo>
                      <a:pt x="386" y="1432"/>
                    </a:lnTo>
                    <a:lnTo>
                      <a:pt x="544" y="1133"/>
                    </a:lnTo>
                    <a:lnTo>
                      <a:pt x="503" y="1121"/>
                    </a:lnTo>
                    <a:lnTo>
                      <a:pt x="512" y="1102"/>
                    </a:lnTo>
                    <a:lnTo>
                      <a:pt x="578" y="1106"/>
                    </a:lnTo>
                    <a:lnTo>
                      <a:pt x="443" y="1387"/>
                    </a:lnTo>
                    <a:lnTo>
                      <a:pt x="707" y="1283"/>
                    </a:lnTo>
                    <a:lnTo>
                      <a:pt x="914" y="1677"/>
                    </a:lnTo>
                    <a:lnTo>
                      <a:pt x="1099" y="1280"/>
                    </a:lnTo>
                    <a:lnTo>
                      <a:pt x="1312" y="1371"/>
                    </a:lnTo>
                    <a:lnTo>
                      <a:pt x="1246" y="1133"/>
                    </a:lnTo>
                    <a:lnTo>
                      <a:pt x="1599" y="1112"/>
                    </a:lnTo>
                    <a:lnTo>
                      <a:pt x="1320" y="871"/>
                    </a:lnTo>
                    <a:lnTo>
                      <a:pt x="1519" y="617"/>
                    </a:lnTo>
                    <a:lnTo>
                      <a:pt x="1149" y="577"/>
                    </a:lnTo>
                    <a:lnTo>
                      <a:pt x="1169" y="370"/>
                    </a:lnTo>
                    <a:lnTo>
                      <a:pt x="962" y="482"/>
                    </a:lnTo>
                    <a:lnTo>
                      <a:pt x="759" y="110"/>
                    </a:lnTo>
                    <a:lnTo>
                      <a:pt x="655" y="505"/>
                    </a:lnTo>
                    <a:lnTo>
                      <a:pt x="445" y="437"/>
                    </a:lnTo>
                    <a:lnTo>
                      <a:pt x="429" y="577"/>
                    </a:lnTo>
                    <a:lnTo>
                      <a:pt x="168" y="599"/>
                    </a:lnTo>
                    <a:lnTo>
                      <a:pt x="288" y="761"/>
                    </a:lnTo>
                    <a:lnTo>
                      <a:pt x="59" y="1146"/>
                    </a:lnTo>
                    <a:lnTo>
                      <a:pt x="359" y="1121"/>
                    </a:lnTo>
                    <a:lnTo>
                      <a:pt x="357" y="1139"/>
                    </a:lnTo>
                    <a:close/>
                  </a:path>
                </a:pathLst>
              </a:custGeom>
              <a:solidFill>
                <a:srgbClr val="000000"/>
              </a:solidFill>
              <a:ln w="9525">
                <a:noFill/>
                <a:round/>
                <a:headEnd/>
                <a:tailEnd/>
              </a:ln>
            </p:spPr>
            <p:txBody>
              <a:bodyPr/>
              <a:lstStyle/>
              <a:p>
                <a:endParaRPr lang="en-US"/>
              </a:p>
            </p:txBody>
          </p:sp>
          <p:sp>
            <p:nvSpPr>
              <p:cNvPr id="272" name="Freeform 418"/>
              <p:cNvSpPr>
                <a:spLocks/>
              </p:cNvSpPr>
              <p:nvPr/>
            </p:nvSpPr>
            <p:spPr bwMode="auto">
              <a:xfrm>
                <a:off x="752" y="2437"/>
                <a:ext cx="241" cy="235"/>
              </a:xfrm>
              <a:custGeom>
                <a:avLst/>
                <a:gdLst>
                  <a:gd name="T0" fmla="*/ 128 w 843"/>
                  <a:gd name="T1" fmla="*/ 478 h 686"/>
                  <a:gd name="T2" fmla="*/ 177 w 843"/>
                  <a:gd name="T3" fmla="*/ 444 h 686"/>
                  <a:gd name="T4" fmla="*/ 0 w 843"/>
                  <a:gd name="T5" fmla="*/ 347 h 686"/>
                  <a:gd name="T6" fmla="*/ 245 w 843"/>
                  <a:gd name="T7" fmla="*/ 347 h 686"/>
                  <a:gd name="T8" fmla="*/ 180 w 843"/>
                  <a:gd name="T9" fmla="*/ 189 h 686"/>
                  <a:gd name="T10" fmla="*/ 324 w 843"/>
                  <a:gd name="T11" fmla="*/ 276 h 686"/>
                  <a:gd name="T12" fmla="*/ 413 w 843"/>
                  <a:gd name="T13" fmla="*/ 0 h 686"/>
                  <a:gd name="T14" fmla="*/ 479 w 843"/>
                  <a:gd name="T15" fmla="*/ 266 h 686"/>
                  <a:gd name="T16" fmla="*/ 620 w 843"/>
                  <a:gd name="T17" fmla="*/ 210 h 686"/>
                  <a:gd name="T18" fmla="*/ 590 w 843"/>
                  <a:gd name="T19" fmla="*/ 317 h 686"/>
                  <a:gd name="T20" fmla="*/ 843 w 843"/>
                  <a:gd name="T21" fmla="*/ 317 h 686"/>
                  <a:gd name="T22" fmla="*/ 661 w 843"/>
                  <a:gd name="T23" fmla="*/ 469 h 686"/>
                  <a:gd name="T24" fmla="*/ 748 w 843"/>
                  <a:gd name="T25" fmla="*/ 686 h 686"/>
                  <a:gd name="T26" fmla="*/ 614 w 843"/>
                  <a:gd name="T27" fmla="*/ 610 h 686"/>
                  <a:gd name="T28" fmla="*/ 731 w 843"/>
                  <a:gd name="T29" fmla="*/ 666 h 686"/>
                  <a:gd name="T30" fmla="*/ 636 w 843"/>
                  <a:gd name="T31" fmla="*/ 469 h 686"/>
                  <a:gd name="T32" fmla="*/ 819 w 843"/>
                  <a:gd name="T33" fmla="*/ 327 h 686"/>
                  <a:gd name="T34" fmla="*/ 575 w 843"/>
                  <a:gd name="T35" fmla="*/ 339 h 686"/>
                  <a:gd name="T36" fmla="*/ 587 w 843"/>
                  <a:gd name="T37" fmla="*/ 242 h 686"/>
                  <a:gd name="T38" fmla="*/ 476 w 843"/>
                  <a:gd name="T39" fmla="*/ 282 h 686"/>
                  <a:gd name="T40" fmla="*/ 409 w 843"/>
                  <a:gd name="T41" fmla="*/ 54 h 686"/>
                  <a:gd name="T42" fmla="*/ 333 w 843"/>
                  <a:gd name="T43" fmla="*/ 293 h 686"/>
                  <a:gd name="T44" fmla="*/ 207 w 843"/>
                  <a:gd name="T45" fmla="*/ 220 h 686"/>
                  <a:gd name="T46" fmla="*/ 260 w 843"/>
                  <a:gd name="T47" fmla="*/ 354 h 686"/>
                  <a:gd name="T48" fmla="*/ 58 w 843"/>
                  <a:gd name="T49" fmla="*/ 363 h 686"/>
                  <a:gd name="T50" fmla="*/ 194 w 843"/>
                  <a:gd name="T51" fmla="*/ 441 h 686"/>
                  <a:gd name="T52" fmla="*/ 153 w 843"/>
                  <a:gd name="T53" fmla="*/ 480 h 686"/>
                  <a:gd name="T54" fmla="*/ 128 w 843"/>
                  <a:gd name="T55" fmla="*/ 478 h 686"/>
                  <a:gd name="T56" fmla="*/ 128 w 843"/>
                  <a:gd name="T57" fmla="*/ 478 h 6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3"/>
                  <a:gd name="T88" fmla="*/ 0 h 686"/>
                  <a:gd name="T89" fmla="*/ 843 w 843"/>
                  <a:gd name="T90" fmla="*/ 686 h 6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3" h="686">
                    <a:moveTo>
                      <a:pt x="128" y="478"/>
                    </a:moveTo>
                    <a:lnTo>
                      <a:pt x="177" y="444"/>
                    </a:lnTo>
                    <a:lnTo>
                      <a:pt x="0" y="347"/>
                    </a:lnTo>
                    <a:lnTo>
                      <a:pt x="245" y="347"/>
                    </a:lnTo>
                    <a:lnTo>
                      <a:pt x="180" y="189"/>
                    </a:lnTo>
                    <a:lnTo>
                      <a:pt x="324" y="276"/>
                    </a:lnTo>
                    <a:lnTo>
                      <a:pt x="413" y="0"/>
                    </a:lnTo>
                    <a:lnTo>
                      <a:pt x="479" y="266"/>
                    </a:lnTo>
                    <a:lnTo>
                      <a:pt x="620" y="210"/>
                    </a:lnTo>
                    <a:lnTo>
                      <a:pt x="590" y="317"/>
                    </a:lnTo>
                    <a:lnTo>
                      <a:pt x="843" y="317"/>
                    </a:lnTo>
                    <a:lnTo>
                      <a:pt x="661" y="469"/>
                    </a:lnTo>
                    <a:lnTo>
                      <a:pt x="748" y="686"/>
                    </a:lnTo>
                    <a:lnTo>
                      <a:pt x="614" y="610"/>
                    </a:lnTo>
                    <a:lnTo>
                      <a:pt x="731" y="666"/>
                    </a:lnTo>
                    <a:lnTo>
                      <a:pt x="636" y="469"/>
                    </a:lnTo>
                    <a:lnTo>
                      <a:pt x="819" y="327"/>
                    </a:lnTo>
                    <a:lnTo>
                      <a:pt x="575" y="339"/>
                    </a:lnTo>
                    <a:lnTo>
                      <a:pt x="587" y="242"/>
                    </a:lnTo>
                    <a:lnTo>
                      <a:pt x="476" y="282"/>
                    </a:lnTo>
                    <a:lnTo>
                      <a:pt x="409" y="54"/>
                    </a:lnTo>
                    <a:lnTo>
                      <a:pt x="333" y="293"/>
                    </a:lnTo>
                    <a:lnTo>
                      <a:pt x="207" y="220"/>
                    </a:lnTo>
                    <a:lnTo>
                      <a:pt x="260" y="354"/>
                    </a:lnTo>
                    <a:lnTo>
                      <a:pt x="58" y="363"/>
                    </a:lnTo>
                    <a:lnTo>
                      <a:pt x="194" y="441"/>
                    </a:lnTo>
                    <a:lnTo>
                      <a:pt x="153" y="480"/>
                    </a:lnTo>
                    <a:lnTo>
                      <a:pt x="128" y="478"/>
                    </a:lnTo>
                    <a:close/>
                  </a:path>
                </a:pathLst>
              </a:custGeom>
              <a:solidFill>
                <a:srgbClr val="000000"/>
              </a:solidFill>
              <a:ln w="9525">
                <a:noFill/>
                <a:round/>
                <a:headEnd/>
                <a:tailEnd/>
              </a:ln>
            </p:spPr>
            <p:txBody>
              <a:bodyPr/>
              <a:lstStyle/>
              <a:p>
                <a:endParaRPr lang="en-US"/>
              </a:p>
            </p:txBody>
          </p:sp>
          <p:sp>
            <p:nvSpPr>
              <p:cNvPr id="273" name="Freeform 419"/>
              <p:cNvSpPr>
                <a:spLocks/>
              </p:cNvSpPr>
              <p:nvPr/>
            </p:nvSpPr>
            <p:spPr bwMode="auto">
              <a:xfrm>
                <a:off x="796" y="2631"/>
                <a:ext cx="71" cy="63"/>
              </a:xfrm>
              <a:custGeom>
                <a:avLst/>
                <a:gdLst>
                  <a:gd name="T0" fmla="*/ 18 w 244"/>
                  <a:gd name="T1" fmla="*/ 55 h 184"/>
                  <a:gd name="T2" fmla="*/ 149 w 244"/>
                  <a:gd name="T3" fmla="*/ 0 h 184"/>
                  <a:gd name="T4" fmla="*/ 192 w 244"/>
                  <a:gd name="T5" fmla="*/ 167 h 184"/>
                  <a:gd name="T6" fmla="*/ 244 w 244"/>
                  <a:gd name="T7" fmla="*/ 99 h 184"/>
                  <a:gd name="T8" fmla="*/ 244 w 244"/>
                  <a:gd name="T9" fmla="*/ 111 h 184"/>
                  <a:gd name="T10" fmla="*/ 190 w 244"/>
                  <a:gd name="T11" fmla="*/ 184 h 184"/>
                  <a:gd name="T12" fmla="*/ 138 w 244"/>
                  <a:gd name="T13" fmla="*/ 23 h 184"/>
                  <a:gd name="T14" fmla="*/ 0 w 244"/>
                  <a:gd name="T15" fmla="*/ 73 h 184"/>
                  <a:gd name="T16" fmla="*/ 19 w 244"/>
                  <a:gd name="T17" fmla="*/ 27 h 184"/>
                  <a:gd name="T18" fmla="*/ 18 w 244"/>
                  <a:gd name="T19" fmla="*/ 55 h 184"/>
                  <a:gd name="T20" fmla="*/ 18 w 244"/>
                  <a:gd name="T21" fmla="*/ 55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184"/>
                  <a:gd name="T35" fmla="*/ 244 w 244"/>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184">
                    <a:moveTo>
                      <a:pt x="18" y="55"/>
                    </a:moveTo>
                    <a:lnTo>
                      <a:pt x="149" y="0"/>
                    </a:lnTo>
                    <a:lnTo>
                      <a:pt x="192" y="167"/>
                    </a:lnTo>
                    <a:lnTo>
                      <a:pt x="244" y="99"/>
                    </a:lnTo>
                    <a:lnTo>
                      <a:pt x="244" y="111"/>
                    </a:lnTo>
                    <a:lnTo>
                      <a:pt x="190" y="184"/>
                    </a:lnTo>
                    <a:lnTo>
                      <a:pt x="138" y="23"/>
                    </a:lnTo>
                    <a:lnTo>
                      <a:pt x="0" y="73"/>
                    </a:lnTo>
                    <a:lnTo>
                      <a:pt x="19" y="27"/>
                    </a:lnTo>
                    <a:lnTo>
                      <a:pt x="18" y="55"/>
                    </a:lnTo>
                    <a:close/>
                  </a:path>
                </a:pathLst>
              </a:custGeom>
              <a:solidFill>
                <a:srgbClr val="000000"/>
              </a:solidFill>
              <a:ln w="9525">
                <a:noFill/>
                <a:round/>
                <a:headEnd/>
                <a:tailEnd/>
              </a:ln>
            </p:spPr>
            <p:txBody>
              <a:bodyPr/>
              <a:lstStyle/>
              <a:p>
                <a:endParaRPr lang="en-US"/>
              </a:p>
            </p:txBody>
          </p:sp>
        </p:grpSp>
        <p:grpSp>
          <p:nvGrpSpPr>
            <p:cNvPr id="11" name="Group 420"/>
            <p:cNvGrpSpPr>
              <a:grpSpLocks/>
            </p:cNvGrpSpPr>
            <p:nvPr/>
          </p:nvGrpSpPr>
          <p:grpSpPr bwMode="auto">
            <a:xfrm>
              <a:off x="3011488" y="4290987"/>
              <a:ext cx="576262" cy="676271"/>
              <a:chOff x="78" y="2716"/>
              <a:chExt cx="210" cy="421"/>
            </a:xfrm>
          </p:grpSpPr>
          <p:sp>
            <p:nvSpPr>
              <p:cNvPr id="186" name="Freeform 421"/>
              <p:cNvSpPr>
                <a:spLocks/>
              </p:cNvSpPr>
              <p:nvPr/>
            </p:nvSpPr>
            <p:spPr bwMode="auto">
              <a:xfrm>
                <a:off x="96" y="2725"/>
                <a:ext cx="173" cy="400"/>
              </a:xfrm>
              <a:custGeom>
                <a:avLst/>
                <a:gdLst>
                  <a:gd name="T0" fmla="*/ 608 w 608"/>
                  <a:gd name="T1" fmla="*/ 0 h 1172"/>
                  <a:gd name="T2" fmla="*/ 0 w 608"/>
                  <a:gd name="T3" fmla="*/ 5 h 1172"/>
                  <a:gd name="T4" fmla="*/ 0 w 608"/>
                  <a:gd name="T5" fmla="*/ 1112 h 1172"/>
                  <a:gd name="T6" fmla="*/ 246 w 608"/>
                  <a:gd name="T7" fmla="*/ 1172 h 1172"/>
                  <a:gd name="T8" fmla="*/ 334 w 608"/>
                  <a:gd name="T9" fmla="*/ 1143 h 1172"/>
                  <a:gd name="T10" fmla="*/ 334 w 608"/>
                  <a:gd name="T11" fmla="*/ 800 h 1172"/>
                  <a:gd name="T12" fmla="*/ 410 w 608"/>
                  <a:gd name="T13" fmla="*/ 466 h 1172"/>
                  <a:gd name="T14" fmla="*/ 358 w 608"/>
                  <a:gd name="T15" fmla="*/ 398 h 1172"/>
                  <a:gd name="T16" fmla="*/ 346 w 608"/>
                  <a:gd name="T17" fmla="*/ 248 h 1172"/>
                  <a:gd name="T18" fmla="*/ 454 w 608"/>
                  <a:gd name="T19" fmla="*/ 236 h 1172"/>
                  <a:gd name="T20" fmla="*/ 479 w 608"/>
                  <a:gd name="T21" fmla="*/ 141 h 1172"/>
                  <a:gd name="T22" fmla="*/ 512 w 608"/>
                  <a:gd name="T23" fmla="*/ 95 h 1172"/>
                  <a:gd name="T24" fmla="*/ 576 w 608"/>
                  <a:gd name="T25" fmla="*/ 91 h 1172"/>
                  <a:gd name="T26" fmla="*/ 608 w 608"/>
                  <a:gd name="T27" fmla="*/ 0 h 1172"/>
                  <a:gd name="T28" fmla="*/ 608 w 608"/>
                  <a:gd name="T29" fmla="*/ 0 h 1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8"/>
                  <a:gd name="T46" fmla="*/ 0 h 1172"/>
                  <a:gd name="T47" fmla="*/ 608 w 608"/>
                  <a:gd name="T48" fmla="*/ 1172 h 11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8" h="1172">
                    <a:moveTo>
                      <a:pt x="608" y="0"/>
                    </a:moveTo>
                    <a:lnTo>
                      <a:pt x="0" y="5"/>
                    </a:lnTo>
                    <a:lnTo>
                      <a:pt x="0" y="1112"/>
                    </a:lnTo>
                    <a:lnTo>
                      <a:pt x="246" y="1172"/>
                    </a:lnTo>
                    <a:lnTo>
                      <a:pt x="334" y="1143"/>
                    </a:lnTo>
                    <a:lnTo>
                      <a:pt x="334" y="800"/>
                    </a:lnTo>
                    <a:lnTo>
                      <a:pt x="410" y="466"/>
                    </a:lnTo>
                    <a:lnTo>
                      <a:pt x="358" y="398"/>
                    </a:lnTo>
                    <a:lnTo>
                      <a:pt x="346" y="248"/>
                    </a:lnTo>
                    <a:lnTo>
                      <a:pt x="454" y="236"/>
                    </a:lnTo>
                    <a:lnTo>
                      <a:pt x="479" y="141"/>
                    </a:lnTo>
                    <a:lnTo>
                      <a:pt x="512" y="95"/>
                    </a:lnTo>
                    <a:lnTo>
                      <a:pt x="576" y="91"/>
                    </a:lnTo>
                    <a:lnTo>
                      <a:pt x="608" y="0"/>
                    </a:lnTo>
                    <a:close/>
                  </a:path>
                </a:pathLst>
              </a:custGeom>
              <a:solidFill>
                <a:srgbClr val="FF8080"/>
              </a:solidFill>
              <a:ln w="9525">
                <a:noFill/>
                <a:round/>
                <a:headEnd/>
                <a:tailEnd/>
              </a:ln>
            </p:spPr>
            <p:txBody>
              <a:bodyPr/>
              <a:lstStyle/>
              <a:p>
                <a:endParaRPr lang="en-US"/>
              </a:p>
            </p:txBody>
          </p:sp>
          <p:sp>
            <p:nvSpPr>
              <p:cNvPr id="187" name="Freeform 422"/>
              <p:cNvSpPr>
                <a:spLocks/>
              </p:cNvSpPr>
              <p:nvPr/>
            </p:nvSpPr>
            <p:spPr bwMode="auto">
              <a:xfrm>
                <a:off x="96" y="2723"/>
                <a:ext cx="127" cy="407"/>
              </a:xfrm>
              <a:custGeom>
                <a:avLst/>
                <a:gdLst>
                  <a:gd name="T0" fmla="*/ 135 w 445"/>
                  <a:gd name="T1" fmla="*/ 77 h 1189"/>
                  <a:gd name="T2" fmla="*/ 356 w 445"/>
                  <a:gd name="T3" fmla="*/ 0 h 1189"/>
                  <a:gd name="T4" fmla="*/ 433 w 445"/>
                  <a:gd name="T5" fmla="*/ 419 h 1189"/>
                  <a:gd name="T6" fmla="*/ 445 w 445"/>
                  <a:gd name="T7" fmla="*/ 984 h 1189"/>
                  <a:gd name="T8" fmla="*/ 228 w 445"/>
                  <a:gd name="T9" fmla="*/ 1189 h 1189"/>
                  <a:gd name="T10" fmla="*/ 15 w 445"/>
                  <a:gd name="T11" fmla="*/ 1163 h 1189"/>
                  <a:gd name="T12" fmla="*/ 0 w 445"/>
                  <a:gd name="T13" fmla="*/ 200 h 1189"/>
                  <a:gd name="T14" fmla="*/ 135 w 445"/>
                  <a:gd name="T15" fmla="*/ 77 h 1189"/>
                  <a:gd name="T16" fmla="*/ 135 w 445"/>
                  <a:gd name="T17" fmla="*/ 77 h 1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1189"/>
                  <a:gd name="T29" fmla="*/ 445 w 445"/>
                  <a:gd name="T30" fmla="*/ 1189 h 1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1189">
                    <a:moveTo>
                      <a:pt x="135" y="77"/>
                    </a:moveTo>
                    <a:lnTo>
                      <a:pt x="356" y="0"/>
                    </a:lnTo>
                    <a:lnTo>
                      <a:pt x="433" y="419"/>
                    </a:lnTo>
                    <a:lnTo>
                      <a:pt x="445" y="984"/>
                    </a:lnTo>
                    <a:lnTo>
                      <a:pt x="228" y="1189"/>
                    </a:lnTo>
                    <a:lnTo>
                      <a:pt x="15" y="1163"/>
                    </a:lnTo>
                    <a:lnTo>
                      <a:pt x="0" y="200"/>
                    </a:lnTo>
                    <a:lnTo>
                      <a:pt x="135" y="77"/>
                    </a:lnTo>
                    <a:close/>
                  </a:path>
                </a:pathLst>
              </a:custGeom>
              <a:solidFill>
                <a:srgbClr val="D63333"/>
              </a:solidFill>
              <a:ln w="9525">
                <a:noFill/>
                <a:round/>
                <a:headEnd/>
                <a:tailEnd/>
              </a:ln>
            </p:spPr>
            <p:txBody>
              <a:bodyPr/>
              <a:lstStyle/>
              <a:p>
                <a:endParaRPr lang="en-US"/>
              </a:p>
            </p:txBody>
          </p:sp>
          <p:sp>
            <p:nvSpPr>
              <p:cNvPr id="188" name="Freeform 423"/>
              <p:cNvSpPr>
                <a:spLocks/>
              </p:cNvSpPr>
              <p:nvPr/>
            </p:nvSpPr>
            <p:spPr bwMode="auto">
              <a:xfrm>
                <a:off x="223" y="2728"/>
                <a:ext cx="58" cy="389"/>
              </a:xfrm>
              <a:custGeom>
                <a:avLst/>
                <a:gdLst>
                  <a:gd name="T0" fmla="*/ 13 w 201"/>
                  <a:gd name="T1" fmla="*/ 0 h 1133"/>
                  <a:gd name="T2" fmla="*/ 201 w 201"/>
                  <a:gd name="T3" fmla="*/ 89 h 1133"/>
                  <a:gd name="T4" fmla="*/ 178 w 201"/>
                  <a:gd name="T5" fmla="*/ 1133 h 1133"/>
                  <a:gd name="T6" fmla="*/ 0 w 201"/>
                  <a:gd name="T7" fmla="*/ 1086 h 1133"/>
                  <a:gd name="T8" fmla="*/ 13 w 201"/>
                  <a:gd name="T9" fmla="*/ 0 h 1133"/>
                  <a:gd name="T10" fmla="*/ 13 w 201"/>
                  <a:gd name="T11" fmla="*/ 0 h 1133"/>
                  <a:gd name="T12" fmla="*/ 0 60000 65536"/>
                  <a:gd name="T13" fmla="*/ 0 60000 65536"/>
                  <a:gd name="T14" fmla="*/ 0 60000 65536"/>
                  <a:gd name="T15" fmla="*/ 0 60000 65536"/>
                  <a:gd name="T16" fmla="*/ 0 60000 65536"/>
                  <a:gd name="T17" fmla="*/ 0 60000 65536"/>
                  <a:gd name="T18" fmla="*/ 0 w 201"/>
                  <a:gd name="T19" fmla="*/ 0 h 1133"/>
                  <a:gd name="T20" fmla="*/ 201 w 201"/>
                  <a:gd name="T21" fmla="*/ 1133 h 1133"/>
                </a:gdLst>
                <a:ahLst/>
                <a:cxnLst>
                  <a:cxn ang="T12">
                    <a:pos x="T0" y="T1"/>
                  </a:cxn>
                  <a:cxn ang="T13">
                    <a:pos x="T2" y="T3"/>
                  </a:cxn>
                  <a:cxn ang="T14">
                    <a:pos x="T4" y="T5"/>
                  </a:cxn>
                  <a:cxn ang="T15">
                    <a:pos x="T6" y="T7"/>
                  </a:cxn>
                  <a:cxn ang="T16">
                    <a:pos x="T8" y="T9"/>
                  </a:cxn>
                  <a:cxn ang="T17">
                    <a:pos x="T10" y="T11"/>
                  </a:cxn>
                </a:cxnLst>
                <a:rect l="T18" t="T19" r="T20" b="T21"/>
                <a:pathLst>
                  <a:path w="201" h="1133">
                    <a:moveTo>
                      <a:pt x="13" y="0"/>
                    </a:moveTo>
                    <a:lnTo>
                      <a:pt x="201" y="89"/>
                    </a:lnTo>
                    <a:lnTo>
                      <a:pt x="178" y="1133"/>
                    </a:lnTo>
                    <a:lnTo>
                      <a:pt x="0" y="1086"/>
                    </a:lnTo>
                    <a:lnTo>
                      <a:pt x="13" y="0"/>
                    </a:lnTo>
                    <a:close/>
                  </a:path>
                </a:pathLst>
              </a:custGeom>
              <a:solidFill>
                <a:srgbClr val="D63333"/>
              </a:solidFill>
              <a:ln w="9525">
                <a:noFill/>
                <a:round/>
                <a:headEnd/>
                <a:tailEnd/>
              </a:ln>
            </p:spPr>
            <p:txBody>
              <a:bodyPr/>
              <a:lstStyle/>
              <a:p>
                <a:endParaRPr lang="en-US"/>
              </a:p>
            </p:txBody>
          </p:sp>
          <p:sp>
            <p:nvSpPr>
              <p:cNvPr id="189" name="Freeform 424"/>
              <p:cNvSpPr>
                <a:spLocks/>
              </p:cNvSpPr>
              <p:nvPr/>
            </p:nvSpPr>
            <p:spPr bwMode="auto">
              <a:xfrm>
                <a:off x="192" y="2800"/>
                <a:ext cx="34" cy="48"/>
              </a:xfrm>
              <a:custGeom>
                <a:avLst/>
                <a:gdLst>
                  <a:gd name="T0" fmla="*/ 0 w 124"/>
                  <a:gd name="T1" fmla="*/ 25 h 141"/>
                  <a:gd name="T2" fmla="*/ 39 w 124"/>
                  <a:gd name="T3" fmla="*/ 0 h 141"/>
                  <a:gd name="T4" fmla="*/ 103 w 124"/>
                  <a:gd name="T5" fmla="*/ 9 h 141"/>
                  <a:gd name="T6" fmla="*/ 124 w 124"/>
                  <a:gd name="T7" fmla="*/ 38 h 141"/>
                  <a:gd name="T8" fmla="*/ 116 w 124"/>
                  <a:gd name="T9" fmla="*/ 85 h 141"/>
                  <a:gd name="T10" fmla="*/ 68 w 124"/>
                  <a:gd name="T11" fmla="*/ 141 h 141"/>
                  <a:gd name="T12" fmla="*/ 3 w 124"/>
                  <a:gd name="T13" fmla="*/ 132 h 141"/>
                  <a:gd name="T14" fmla="*/ 0 w 124"/>
                  <a:gd name="T15" fmla="*/ 25 h 141"/>
                  <a:gd name="T16" fmla="*/ 0 w 124"/>
                  <a:gd name="T17" fmla="*/ 25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41"/>
                  <a:gd name="T29" fmla="*/ 124 w 124"/>
                  <a:gd name="T30" fmla="*/ 141 h 1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41">
                    <a:moveTo>
                      <a:pt x="0" y="25"/>
                    </a:moveTo>
                    <a:lnTo>
                      <a:pt x="39" y="0"/>
                    </a:lnTo>
                    <a:lnTo>
                      <a:pt x="103" y="9"/>
                    </a:lnTo>
                    <a:lnTo>
                      <a:pt x="124" y="38"/>
                    </a:lnTo>
                    <a:lnTo>
                      <a:pt x="116" y="85"/>
                    </a:lnTo>
                    <a:lnTo>
                      <a:pt x="68" y="141"/>
                    </a:lnTo>
                    <a:lnTo>
                      <a:pt x="3" y="132"/>
                    </a:lnTo>
                    <a:lnTo>
                      <a:pt x="0" y="25"/>
                    </a:lnTo>
                    <a:close/>
                  </a:path>
                </a:pathLst>
              </a:custGeom>
              <a:solidFill>
                <a:srgbClr val="99EBFF"/>
              </a:solidFill>
              <a:ln w="9525">
                <a:noFill/>
                <a:round/>
                <a:headEnd/>
                <a:tailEnd/>
              </a:ln>
            </p:spPr>
            <p:txBody>
              <a:bodyPr/>
              <a:lstStyle/>
              <a:p>
                <a:endParaRPr lang="en-US"/>
              </a:p>
            </p:txBody>
          </p:sp>
          <p:sp>
            <p:nvSpPr>
              <p:cNvPr id="190" name="Freeform 425"/>
              <p:cNvSpPr>
                <a:spLocks/>
              </p:cNvSpPr>
              <p:nvPr/>
            </p:nvSpPr>
            <p:spPr bwMode="auto">
              <a:xfrm>
                <a:off x="231" y="2752"/>
                <a:ext cx="40" cy="230"/>
              </a:xfrm>
              <a:custGeom>
                <a:avLst/>
                <a:gdLst>
                  <a:gd name="T0" fmla="*/ 16 w 140"/>
                  <a:gd name="T1" fmla="*/ 0 h 672"/>
                  <a:gd name="T2" fmla="*/ 140 w 140"/>
                  <a:gd name="T3" fmla="*/ 60 h 672"/>
                  <a:gd name="T4" fmla="*/ 113 w 140"/>
                  <a:gd name="T5" fmla="*/ 672 h 672"/>
                  <a:gd name="T6" fmla="*/ 0 w 140"/>
                  <a:gd name="T7" fmla="*/ 630 h 672"/>
                  <a:gd name="T8" fmla="*/ 16 w 140"/>
                  <a:gd name="T9" fmla="*/ 0 h 672"/>
                  <a:gd name="T10" fmla="*/ 16 w 140"/>
                  <a:gd name="T11" fmla="*/ 0 h 672"/>
                  <a:gd name="T12" fmla="*/ 0 60000 65536"/>
                  <a:gd name="T13" fmla="*/ 0 60000 65536"/>
                  <a:gd name="T14" fmla="*/ 0 60000 65536"/>
                  <a:gd name="T15" fmla="*/ 0 60000 65536"/>
                  <a:gd name="T16" fmla="*/ 0 60000 65536"/>
                  <a:gd name="T17" fmla="*/ 0 60000 65536"/>
                  <a:gd name="T18" fmla="*/ 0 w 140"/>
                  <a:gd name="T19" fmla="*/ 0 h 672"/>
                  <a:gd name="T20" fmla="*/ 140 w 140"/>
                  <a:gd name="T21" fmla="*/ 672 h 672"/>
                </a:gdLst>
                <a:ahLst/>
                <a:cxnLst>
                  <a:cxn ang="T12">
                    <a:pos x="T0" y="T1"/>
                  </a:cxn>
                  <a:cxn ang="T13">
                    <a:pos x="T2" y="T3"/>
                  </a:cxn>
                  <a:cxn ang="T14">
                    <a:pos x="T4" y="T5"/>
                  </a:cxn>
                  <a:cxn ang="T15">
                    <a:pos x="T6" y="T7"/>
                  </a:cxn>
                  <a:cxn ang="T16">
                    <a:pos x="T8" y="T9"/>
                  </a:cxn>
                  <a:cxn ang="T17">
                    <a:pos x="T10" y="T11"/>
                  </a:cxn>
                </a:cxnLst>
                <a:rect l="T18" t="T19" r="T20" b="T21"/>
                <a:pathLst>
                  <a:path w="140" h="672">
                    <a:moveTo>
                      <a:pt x="16" y="0"/>
                    </a:moveTo>
                    <a:lnTo>
                      <a:pt x="140" y="60"/>
                    </a:lnTo>
                    <a:lnTo>
                      <a:pt x="113" y="672"/>
                    </a:lnTo>
                    <a:lnTo>
                      <a:pt x="0" y="630"/>
                    </a:lnTo>
                    <a:lnTo>
                      <a:pt x="16" y="0"/>
                    </a:lnTo>
                    <a:close/>
                  </a:path>
                </a:pathLst>
              </a:custGeom>
              <a:solidFill>
                <a:srgbClr val="3395AD"/>
              </a:solidFill>
              <a:ln w="9525">
                <a:noFill/>
                <a:round/>
                <a:headEnd/>
                <a:tailEnd/>
              </a:ln>
            </p:spPr>
            <p:txBody>
              <a:bodyPr/>
              <a:lstStyle/>
              <a:p>
                <a:endParaRPr lang="en-US"/>
              </a:p>
            </p:txBody>
          </p:sp>
          <p:sp>
            <p:nvSpPr>
              <p:cNvPr id="191" name="Freeform 426"/>
              <p:cNvSpPr>
                <a:spLocks/>
              </p:cNvSpPr>
              <p:nvPr/>
            </p:nvSpPr>
            <p:spPr bwMode="auto">
              <a:xfrm>
                <a:off x="192" y="3055"/>
                <a:ext cx="28" cy="22"/>
              </a:xfrm>
              <a:custGeom>
                <a:avLst/>
                <a:gdLst>
                  <a:gd name="T0" fmla="*/ 23 w 96"/>
                  <a:gd name="T1" fmla="*/ 4 h 64"/>
                  <a:gd name="T2" fmla="*/ 96 w 96"/>
                  <a:gd name="T3" fmla="*/ 0 h 64"/>
                  <a:gd name="T4" fmla="*/ 84 w 96"/>
                  <a:gd name="T5" fmla="*/ 64 h 64"/>
                  <a:gd name="T6" fmla="*/ 0 w 96"/>
                  <a:gd name="T7" fmla="*/ 43 h 64"/>
                  <a:gd name="T8" fmla="*/ 23 w 96"/>
                  <a:gd name="T9" fmla="*/ 4 h 64"/>
                  <a:gd name="T10" fmla="*/ 23 w 96"/>
                  <a:gd name="T11" fmla="*/ 4 h 64"/>
                  <a:gd name="T12" fmla="*/ 0 60000 65536"/>
                  <a:gd name="T13" fmla="*/ 0 60000 65536"/>
                  <a:gd name="T14" fmla="*/ 0 60000 65536"/>
                  <a:gd name="T15" fmla="*/ 0 60000 65536"/>
                  <a:gd name="T16" fmla="*/ 0 60000 65536"/>
                  <a:gd name="T17" fmla="*/ 0 60000 65536"/>
                  <a:gd name="T18" fmla="*/ 0 w 96"/>
                  <a:gd name="T19" fmla="*/ 0 h 64"/>
                  <a:gd name="T20" fmla="*/ 96 w 9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6" h="64">
                    <a:moveTo>
                      <a:pt x="23" y="4"/>
                    </a:moveTo>
                    <a:lnTo>
                      <a:pt x="96" y="0"/>
                    </a:lnTo>
                    <a:lnTo>
                      <a:pt x="84" y="64"/>
                    </a:lnTo>
                    <a:lnTo>
                      <a:pt x="0" y="43"/>
                    </a:lnTo>
                    <a:lnTo>
                      <a:pt x="23" y="4"/>
                    </a:lnTo>
                    <a:close/>
                  </a:path>
                </a:pathLst>
              </a:custGeom>
              <a:solidFill>
                <a:srgbClr val="99EBFF"/>
              </a:solidFill>
              <a:ln w="9525">
                <a:noFill/>
                <a:round/>
                <a:headEnd/>
                <a:tailEnd/>
              </a:ln>
            </p:spPr>
            <p:txBody>
              <a:bodyPr/>
              <a:lstStyle/>
              <a:p>
                <a:endParaRPr lang="en-US"/>
              </a:p>
            </p:txBody>
          </p:sp>
          <p:sp>
            <p:nvSpPr>
              <p:cNvPr id="192" name="Freeform 427"/>
              <p:cNvSpPr>
                <a:spLocks/>
              </p:cNvSpPr>
              <p:nvPr/>
            </p:nvSpPr>
            <p:spPr bwMode="auto">
              <a:xfrm>
                <a:off x="144" y="3100"/>
                <a:ext cx="75" cy="37"/>
              </a:xfrm>
              <a:custGeom>
                <a:avLst/>
                <a:gdLst>
                  <a:gd name="T0" fmla="*/ 8 w 265"/>
                  <a:gd name="T1" fmla="*/ 0 h 110"/>
                  <a:gd name="T2" fmla="*/ 181 w 265"/>
                  <a:gd name="T3" fmla="*/ 29 h 110"/>
                  <a:gd name="T4" fmla="*/ 265 w 265"/>
                  <a:gd name="T5" fmla="*/ 29 h 110"/>
                  <a:gd name="T6" fmla="*/ 253 w 265"/>
                  <a:gd name="T7" fmla="*/ 110 h 110"/>
                  <a:gd name="T8" fmla="*/ 169 w 265"/>
                  <a:gd name="T9" fmla="*/ 102 h 110"/>
                  <a:gd name="T10" fmla="*/ 0 w 265"/>
                  <a:gd name="T11" fmla="*/ 34 h 110"/>
                  <a:gd name="T12" fmla="*/ 8 w 265"/>
                  <a:gd name="T13" fmla="*/ 0 h 110"/>
                  <a:gd name="T14" fmla="*/ 8 w 265"/>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10"/>
                  <a:gd name="T26" fmla="*/ 265 w 265"/>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10">
                    <a:moveTo>
                      <a:pt x="8" y="0"/>
                    </a:moveTo>
                    <a:lnTo>
                      <a:pt x="181" y="29"/>
                    </a:lnTo>
                    <a:lnTo>
                      <a:pt x="265" y="29"/>
                    </a:lnTo>
                    <a:lnTo>
                      <a:pt x="253" y="110"/>
                    </a:lnTo>
                    <a:lnTo>
                      <a:pt x="169" y="102"/>
                    </a:lnTo>
                    <a:lnTo>
                      <a:pt x="0" y="34"/>
                    </a:lnTo>
                    <a:lnTo>
                      <a:pt x="8" y="0"/>
                    </a:lnTo>
                    <a:close/>
                  </a:path>
                </a:pathLst>
              </a:custGeom>
              <a:solidFill>
                <a:srgbClr val="99EBFF"/>
              </a:solidFill>
              <a:ln w="9525">
                <a:noFill/>
                <a:round/>
                <a:headEnd/>
                <a:tailEnd/>
              </a:ln>
            </p:spPr>
            <p:txBody>
              <a:bodyPr/>
              <a:lstStyle/>
              <a:p>
                <a:endParaRPr lang="en-US"/>
              </a:p>
            </p:txBody>
          </p:sp>
          <p:sp>
            <p:nvSpPr>
              <p:cNvPr id="193" name="Freeform 428"/>
              <p:cNvSpPr>
                <a:spLocks/>
              </p:cNvSpPr>
              <p:nvPr/>
            </p:nvSpPr>
            <p:spPr bwMode="auto">
              <a:xfrm>
                <a:off x="240" y="2816"/>
                <a:ext cx="34" cy="34"/>
              </a:xfrm>
              <a:custGeom>
                <a:avLst/>
                <a:gdLst>
                  <a:gd name="T0" fmla="*/ 64 w 115"/>
                  <a:gd name="T1" fmla="*/ 0 h 98"/>
                  <a:gd name="T2" fmla="*/ 33 w 115"/>
                  <a:gd name="T3" fmla="*/ 47 h 98"/>
                  <a:gd name="T4" fmla="*/ 82 w 115"/>
                  <a:gd name="T5" fmla="*/ 35 h 98"/>
                  <a:gd name="T6" fmla="*/ 115 w 115"/>
                  <a:gd name="T7" fmla="*/ 47 h 98"/>
                  <a:gd name="T8" fmla="*/ 105 w 115"/>
                  <a:gd name="T9" fmla="*/ 78 h 98"/>
                  <a:gd name="T10" fmla="*/ 82 w 115"/>
                  <a:gd name="T11" fmla="*/ 98 h 98"/>
                  <a:gd name="T12" fmla="*/ 19 w 115"/>
                  <a:gd name="T13" fmla="*/ 78 h 98"/>
                  <a:gd name="T14" fmla="*/ 0 w 115"/>
                  <a:gd name="T15" fmla="*/ 3 h 98"/>
                  <a:gd name="T16" fmla="*/ 64 w 115"/>
                  <a:gd name="T17" fmla="*/ 0 h 98"/>
                  <a:gd name="T18" fmla="*/ 64 w 115"/>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98"/>
                  <a:gd name="T32" fmla="*/ 115 w 115"/>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98">
                    <a:moveTo>
                      <a:pt x="64" y="0"/>
                    </a:moveTo>
                    <a:lnTo>
                      <a:pt x="33" y="47"/>
                    </a:lnTo>
                    <a:lnTo>
                      <a:pt x="82" y="35"/>
                    </a:lnTo>
                    <a:lnTo>
                      <a:pt x="115" y="47"/>
                    </a:lnTo>
                    <a:lnTo>
                      <a:pt x="105" y="78"/>
                    </a:lnTo>
                    <a:lnTo>
                      <a:pt x="82" y="98"/>
                    </a:lnTo>
                    <a:lnTo>
                      <a:pt x="19" y="78"/>
                    </a:lnTo>
                    <a:lnTo>
                      <a:pt x="0" y="3"/>
                    </a:lnTo>
                    <a:lnTo>
                      <a:pt x="64" y="0"/>
                    </a:lnTo>
                    <a:close/>
                  </a:path>
                </a:pathLst>
              </a:custGeom>
              <a:solidFill>
                <a:srgbClr val="4CA2B8"/>
              </a:solidFill>
              <a:ln w="9525">
                <a:noFill/>
                <a:round/>
                <a:headEnd/>
                <a:tailEnd/>
              </a:ln>
            </p:spPr>
            <p:txBody>
              <a:bodyPr/>
              <a:lstStyle/>
              <a:p>
                <a:endParaRPr lang="en-US"/>
              </a:p>
            </p:txBody>
          </p:sp>
          <p:sp>
            <p:nvSpPr>
              <p:cNvPr id="194" name="Freeform 429"/>
              <p:cNvSpPr>
                <a:spLocks/>
              </p:cNvSpPr>
              <p:nvPr/>
            </p:nvSpPr>
            <p:spPr bwMode="auto">
              <a:xfrm>
                <a:off x="163" y="3035"/>
                <a:ext cx="125" cy="93"/>
              </a:xfrm>
              <a:custGeom>
                <a:avLst/>
                <a:gdLst>
                  <a:gd name="T0" fmla="*/ 441 w 441"/>
                  <a:gd name="T1" fmla="*/ 0 h 268"/>
                  <a:gd name="T2" fmla="*/ 380 w 441"/>
                  <a:gd name="T3" fmla="*/ 86 h 268"/>
                  <a:gd name="T4" fmla="*/ 300 w 441"/>
                  <a:gd name="T5" fmla="*/ 167 h 268"/>
                  <a:gd name="T6" fmla="*/ 204 w 441"/>
                  <a:gd name="T7" fmla="*/ 218 h 268"/>
                  <a:gd name="T8" fmla="*/ 127 w 441"/>
                  <a:gd name="T9" fmla="*/ 237 h 268"/>
                  <a:gd name="T10" fmla="*/ 66 w 441"/>
                  <a:gd name="T11" fmla="*/ 220 h 268"/>
                  <a:gd name="T12" fmla="*/ 40 w 441"/>
                  <a:gd name="T13" fmla="*/ 196 h 268"/>
                  <a:gd name="T14" fmla="*/ 40 w 441"/>
                  <a:gd name="T15" fmla="*/ 160 h 268"/>
                  <a:gd name="T16" fmla="*/ 49 w 441"/>
                  <a:gd name="T17" fmla="*/ 144 h 268"/>
                  <a:gd name="T18" fmla="*/ 78 w 441"/>
                  <a:gd name="T19" fmla="*/ 105 h 268"/>
                  <a:gd name="T20" fmla="*/ 120 w 441"/>
                  <a:gd name="T21" fmla="*/ 86 h 268"/>
                  <a:gd name="T22" fmla="*/ 136 w 441"/>
                  <a:gd name="T23" fmla="*/ 101 h 268"/>
                  <a:gd name="T24" fmla="*/ 177 w 441"/>
                  <a:gd name="T25" fmla="*/ 96 h 268"/>
                  <a:gd name="T26" fmla="*/ 207 w 441"/>
                  <a:gd name="T27" fmla="*/ 112 h 268"/>
                  <a:gd name="T28" fmla="*/ 220 w 441"/>
                  <a:gd name="T29" fmla="*/ 86 h 268"/>
                  <a:gd name="T30" fmla="*/ 220 w 441"/>
                  <a:gd name="T31" fmla="*/ 48 h 268"/>
                  <a:gd name="T32" fmla="*/ 200 w 441"/>
                  <a:gd name="T33" fmla="*/ 77 h 268"/>
                  <a:gd name="T34" fmla="*/ 145 w 441"/>
                  <a:gd name="T35" fmla="*/ 79 h 268"/>
                  <a:gd name="T36" fmla="*/ 143 w 441"/>
                  <a:gd name="T37" fmla="*/ 45 h 268"/>
                  <a:gd name="T38" fmla="*/ 197 w 441"/>
                  <a:gd name="T39" fmla="*/ 34 h 268"/>
                  <a:gd name="T40" fmla="*/ 136 w 441"/>
                  <a:gd name="T41" fmla="*/ 34 h 268"/>
                  <a:gd name="T42" fmla="*/ 123 w 441"/>
                  <a:gd name="T43" fmla="*/ 48 h 268"/>
                  <a:gd name="T44" fmla="*/ 83 w 441"/>
                  <a:gd name="T45" fmla="*/ 66 h 268"/>
                  <a:gd name="T46" fmla="*/ 51 w 441"/>
                  <a:gd name="T47" fmla="*/ 91 h 268"/>
                  <a:gd name="T48" fmla="*/ 21 w 441"/>
                  <a:gd name="T49" fmla="*/ 122 h 268"/>
                  <a:gd name="T50" fmla="*/ 3 w 441"/>
                  <a:gd name="T51" fmla="*/ 156 h 268"/>
                  <a:gd name="T52" fmla="*/ 0 w 441"/>
                  <a:gd name="T53" fmla="*/ 179 h 268"/>
                  <a:gd name="T54" fmla="*/ 0 w 441"/>
                  <a:gd name="T55" fmla="*/ 206 h 268"/>
                  <a:gd name="T56" fmla="*/ 14 w 441"/>
                  <a:gd name="T57" fmla="*/ 232 h 268"/>
                  <a:gd name="T58" fmla="*/ 57 w 441"/>
                  <a:gd name="T59" fmla="*/ 256 h 268"/>
                  <a:gd name="T60" fmla="*/ 112 w 441"/>
                  <a:gd name="T61" fmla="*/ 268 h 268"/>
                  <a:gd name="T62" fmla="*/ 168 w 441"/>
                  <a:gd name="T63" fmla="*/ 268 h 268"/>
                  <a:gd name="T64" fmla="*/ 229 w 441"/>
                  <a:gd name="T65" fmla="*/ 247 h 268"/>
                  <a:gd name="T66" fmla="*/ 296 w 441"/>
                  <a:gd name="T67" fmla="*/ 211 h 268"/>
                  <a:gd name="T68" fmla="*/ 355 w 441"/>
                  <a:gd name="T69" fmla="*/ 160 h 268"/>
                  <a:gd name="T70" fmla="*/ 431 w 441"/>
                  <a:gd name="T71" fmla="*/ 69 h 268"/>
                  <a:gd name="T72" fmla="*/ 441 w 441"/>
                  <a:gd name="T73" fmla="*/ 0 h 268"/>
                  <a:gd name="T74" fmla="*/ 441 w 441"/>
                  <a:gd name="T75" fmla="*/ 0 h 2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268"/>
                  <a:gd name="T116" fmla="*/ 441 w 441"/>
                  <a:gd name="T117" fmla="*/ 268 h 2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268">
                    <a:moveTo>
                      <a:pt x="441" y="0"/>
                    </a:moveTo>
                    <a:lnTo>
                      <a:pt x="380" y="86"/>
                    </a:lnTo>
                    <a:lnTo>
                      <a:pt x="300" y="167"/>
                    </a:lnTo>
                    <a:lnTo>
                      <a:pt x="204" y="218"/>
                    </a:lnTo>
                    <a:lnTo>
                      <a:pt x="127" y="237"/>
                    </a:lnTo>
                    <a:lnTo>
                      <a:pt x="66" y="220"/>
                    </a:lnTo>
                    <a:lnTo>
                      <a:pt x="40" y="196"/>
                    </a:lnTo>
                    <a:lnTo>
                      <a:pt x="40" y="160"/>
                    </a:lnTo>
                    <a:lnTo>
                      <a:pt x="49" y="144"/>
                    </a:lnTo>
                    <a:lnTo>
                      <a:pt x="78" y="105"/>
                    </a:lnTo>
                    <a:lnTo>
                      <a:pt x="120" y="86"/>
                    </a:lnTo>
                    <a:lnTo>
                      <a:pt x="136" y="101"/>
                    </a:lnTo>
                    <a:lnTo>
                      <a:pt x="177" y="96"/>
                    </a:lnTo>
                    <a:lnTo>
                      <a:pt x="207" y="112"/>
                    </a:lnTo>
                    <a:lnTo>
                      <a:pt x="220" y="86"/>
                    </a:lnTo>
                    <a:lnTo>
                      <a:pt x="220" y="48"/>
                    </a:lnTo>
                    <a:lnTo>
                      <a:pt x="200" y="77"/>
                    </a:lnTo>
                    <a:lnTo>
                      <a:pt x="145" y="79"/>
                    </a:lnTo>
                    <a:lnTo>
                      <a:pt x="143" y="45"/>
                    </a:lnTo>
                    <a:lnTo>
                      <a:pt x="197" y="34"/>
                    </a:lnTo>
                    <a:lnTo>
                      <a:pt x="136" y="34"/>
                    </a:lnTo>
                    <a:lnTo>
                      <a:pt x="123" y="48"/>
                    </a:lnTo>
                    <a:lnTo>
                      <a:pt x="83" y="66"/>
                    </a:lnTo>
                    <a:lnTo>
                      <a:pt x="51" y="91"/>
                    </a:lnTo>
                    <a:lnTo>
                      <a:pt x="21" y="122"/>
                    </a:lnTo>
                    <a:lnTo>
                      <a:pt x="3" y="156"/>
                    </a:lnTo>
                    <a:lnTo>
                      <a:pt x="0" y="179"/>
                    </a:lnTo>
                    <a:lnTo>
                      <a:pt x="0" y="206"/>
                    </a:lnTo>
                    <a:lnTo>
                      <a:pt x="14" y="232"/>
                    </a:lnTo>
                    <a:lnTo>
                      <a:pt x="57" y="256"/>
                    </a:lnTo>
                    <a:lnTo>
                      <a:pt x="112" y="268"/>
                    </a:lnTo>
                    <a:lnTo>
                      <a:pt x="168" y="268"/>
                    </a:lnTo>
                    <a:lnTo>
                      <a:pt x="229" y="247"/>
                    </a:lnTo>
                    <a:lnTo>
                      <a:pt x="296" y="211"/>
                    </a:lnTo>
                    <a:lnTo>
                      <a:pt x="355" y="160"/>
                    </a:lnTo>
                    <a:lnTo>
                      <a:pt x="431" y="69"/>
                    </a:lnTo>
                    <a:lnTo>
                      <a:pt x="441" y="0"/>
                    </a:lnTo>
                    <a:close/>
                  </a:path>
                </a:pathLst>
              </a:custGeom>
              <a:solidFill>
                <a:srgbClr val="000000"/>
              </a:solidFill>
              <a:ln w="9525">
                <a:noFill/>
                <a:round/>
                <a:headEnd/>
                <a:tailEnd/>
              </a:ln>
            </p:spPr>
            <p:txBody>
              <a:bodyPr/>
              <a:lstStyle/>
              <a:p>
                <a:endParaRPr lang="en-US"/>
              </a:p>
            </p:txBody>
          </p:sp>
          <p:sp>
            <p:nvSpPr>
              <p:cNvPr id="195" name="Freeform 430"/>
              <p:cNvSpPr>
                <a:spLocks/>
              </p:cNvSpPr>
              <p:nvPr/>
            </p:nvSpPr>
            <p:spPr bwMode="auto">
              <a:xfrm>
                <a:off x="96" y="2716"/>
                <a:ext cx="182" cy="409"/>
              </a:xfrm>
              <a:custGeom>
                <a:avLst/>
                <a:gdLst>
                  <a:gd name="T0" fmla="*/ 633 w 633"/>
                  <a:gd name="T1" fmla="*/ 0 h 1193"/>
                  <a:gd name="T2" fmla="*/ 11 w 633"/>
                  <a:gd name="T3" fmla="*/ 16 h 1193"/>
                  <a:gd name="T4" fmla="*/ 0 w 633"/>
                  <a:gd name="T5" fmla="*/ 1165 h 1193"/>
                  <a:gd name="T6" fmla="*/ 106 w 633"/>
                  <a:gd name="T7" fmla="*/ 1193 h 1193"/>
                  <a:gd name="T8" fmla="*/ 17 w 633"/>
                  <a:gd name="T9" fmla="*/ 1148 h 1193"/>
                  <a:gd name="T10" fmla="*/ 17 w 633"/>
                  <a:gd name="T11" fmla="*/ 1117 h 1193"/>
                  <a:gd name="T12" fmla="*/ 104 w 633"/>
                  <a:gd name="T13" fmla="*/ 1136 h 1193"/>
                  <a:gd name="T14" fmla="*/ 13 w 633"/>
                  <a:gd name="T15" fmla="*/ 1096 h 1193"/>
                  <a:gd name="T16" fmla="*/ 28 w 633"/>
                  <a:gd name="T17" fmla="*/ 50 h 1193"/>
                  <a:gd name="T18" fmla="*/ 184 w 633"/>
                  <a:gd name="T19" fmla="*/ 108 h 1193"/>
                  <a:gd name="T20" fmla="*/ 63 w 633"/>
                  <a:gd name="T21" fmla="*/ 33 h 1193"/>
                  <a:gd name="T22" fmla="*/ 618 w 633"/>
                  <a:gd name="T23" fmla="*/ 30 h 1193"/>
                  <a:gd name="T24" fmla="*/ 633 w 633"/>
                  <a:gd name="T25" fmla="*/ 0 h 1193"/>
                  <a:gd name="T26" fmla="*/ 633 w 633"/>
                  <a:gd name="T27" fmla="*/ 0 h 11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193"/>
                  <a:gd name="T44" fmla="*/ 633 w 633"/>
                  <a:gd name="T45" fmla="*/ 1193 h 11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193">
                    <a:moveTo>
                      <a:pt x="633" y="0"/>
                    </a:moveTo>
                    <a:lnTo>
                      <a:pt x="11" y="16"/>
                    </a:lnTo>
                    <a:lnTo>
                      <a:pt x="0" y="1165"/>
                    </a:lnTo>
                    <a:lnTo>
                      <a:pt x="106" y="1193"/>
                    </a:lnTo>
                    <a:lnTo>
                      <a:pt x="17" y="1148"/>
                    </a:lnTo>
                    <a:lnTo>
                      <a:pt x="17" y="1117"/>
                    </a:lnTo>
                    <a:lnTo>
                      <a:pt x="104" y="1136"/>
                    </a:lnTo>
                    <a:lnTo>
                      <a:pt x="13" y="1096"/>
                    </a:lnTo>
                    <a:lnTo>
                      <a:pt x="28" y="50"/>
                    </a:lnTo>
                    <a:lnTo>
                      <a:pt x="184" y="108"/>
                    </a:lnTo>
                    <a:lnTo>
                      <a:pt x="63" y="33"/>
                    </a:lnTo>
                    <a:lnTo>
                      <a:pt x="618" y="30"/>
                    </a:lnTo>
                    <a:lnTo>
                      <a:pt x="633" y="0"/>
                    </a:lnTo>
                    <a:close/>
                  </a:path>
                </a:pathLst>
              </a:custGeom>
              <a:solidFill>
                <a:srgbClr val="000000"/>
              </a:solidFill>
              <a:ln w="9525">
                <a:noFill/>
                <a:round/>
                <a:headEnd/>
                <a:tailEnd/>
              </a:ln>
            </p:spPr>
            <p:txBody>
              <a:bodyPr/>
              <a:lstStyle/>
              <a:p>
                <a:endParaRPr lang="en-US"/>
              </a:p>
            </p:txBody>
          </p:sp>
          <p:sp>
            <p:nvSpPr>
              <p:cNvPr id="196" name="Freeform 431"/>
              <p:cNvSpPr>
                <a:spLocks/>
              </p:cNvSpPr>
              <p:nvPr/>
            </p:nvSpPr>
            <p:spPr bwMode="auto">
              <a:xfrm>
                <a:off x="78" y="2723"/>
                <a:ext cx="138" cy="397"/>
              </a:xfrm>
              <a:custGeom>
                <a:avLst/>
                <a:gdLst>
                  <a:gd name="T0" fmla="*/ 486 w 486"/>
                  <a:gd name="T1" fmla="*/ 0 h 1158"/>
                  <a:gd name="T2" fmla="*/ 92 w 486"/>
                  <a:gd name="T3" fmla="*/ 27 h 1158"/>
                  <a:gd name="T4" fmla="*/ 63 w 486"/>
                  <a:gd name="T5" fmla="*/ 1063 h 1158"/>
                  <a:gd name="T6" fmla="*/ 63 w 486"/>
                  <a:gd name="T7" fmla="*/ 1116 h 1158"/>
                  <a:gd name="T8" fmla="*/ 0 w 486"/>
                  <a:gd name="T9" fmla="*/ 1117 h 1158"/>
                  <a:gd name="T10" fmla="*/ 79 w 486"/>
                  <a:gd name="T11" fmla="*/ 1156 h 1158"/>
                  <a:gd name="T12" fmla="*/ 144 w 486"/>
                  <a:gd name="T13" fmla="*/ 1158 h 1158"/>
                  <a:gd name="T14" fmla="*/ 144 w 486"/>
                  <a:gd name="T15" fmla="*/ 1129 h 1158"/>
                  <a:gd name="T16" fmla="*/ 83 w 486"/>
                  <a:gd name="T17" fmla="*/ 1126 h 1158"/>
                  <a:gd name="T18" fmla="*/ 83 w 486"/>
                  <a:gd name="T19" fmla="*/ 1096 h 1158"/>
                  <a:gd name="T20" fmla="*/ 153 w 486"/>
                  <a:gd name="T21" fmla="*/ 1067 h 1158"/>
                  <a:gd name="T22" fmla="*/ 85 w 486"/>
                  <a:gd name="T23" fmla="*/ 1067 h 1158"/>
                  <a:gd name="T24" fmla="*/ 122 w 486"/>
                  <a:gd name="T25" fmla="*/ 41 h 1158"/>
                  <a:gd name="T26" fmla="*/ 469 w 486"/>
                  <a:gd name="T27" fmla="*/ 48 h 1158"/>
                  <a:gd name="T28" fmla="*/ 486 w 486"/>
                  <a:gd name="T29" fmla="*/ 0 h 1158"/>
                  <a:gd name="T30" fmla="*/ 486 w 486"/>
                  <a:gd name="T31" fmla="*/ 0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6"/>
                  <a:gd name="T49" fmla="*/ 0 h 1158"/>
                  <a:gd name="T50" fmla="*/ 486 w 486"/>
                  <a:gd name="T51" fmla="*/ 1158 h 1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6" h="1158">
                    <a:moveTo>
                      <a:pt x="486" y="0"/>
                    </a:moveTo>
                    <a:lnTo>
                      <a:pt x="92" y="27"/>
                    </a:lnTo>
                    <a:lnTo>
                      <a:pt x="63" y="1063"/>
                    </a:lnTo>
                    <a:lnTo>
                      <a:pt x="63" y="1116"/>
                    </a:lnTo>
                    <a:lnTo>
                      <a:pt x="0" y="1117"/>
                    </a:lnTo>
                    <a:lnTo>
                      <a:pt x="79" y="1156"/>
                    </a:lnTo>
                    <a:lnTo>
                      <a:pt x="144" y="1158"/>
                    </a:lnTo>
                    <a:lnTo>
                      <a:pt x="144" y="1129"/>
                    </a:lnTo>
                    <a:lnTo>
                      <a:pt x="83" y="1126"/>
                    </a:lnTo>
                    <a:lnTo>
                      <a:pt x="83" y="1096"/>
                    </a:lnTo>
                    <a:lnTo>
                      <a:pt x="153" y="1067"/>
                    </a:lnTo>
                    <a:lnTo>
                      <a:pt x="85" y="1067"/>
                    </a:lnTo>
                    <a:lnTo>
                      <a:pt x="122" y="41"/>
                    </a:lnTo>
                    <a:lnTo>
                      <a:pt x="469" y="48"/>
                    </a:lnTo>
                    <a:lnTo>
                      <a:pt x="486" y="0"/>
                    </a:lnTo>
                    <a:close/>
                  </a:path>
                </a:pathLst>
              </a:custGeom>
              <a:solidFill>
                <a:srgbClr val="000000"/>
              </a:solidFill>
              <a:ln w="9525">
                <a:noFill/>
                <a:round/>
                <a:headEnd/>
                <a:tailEnd/>
              </a:ln>
            </p:spPr>
            <p:txBody>
              <a:bodyPr/>
              <a:lstStyle/>
              <a:p>
                <a:endParaRPr lang="en-US"/>
              </a:p>
            </p:txBody>
          </p:sp>
          <p:sp>
            <p:nvSpPr>
              <p:cNvPr id="197" name="Freeform 432"/>
              <p:cNvSpPr>
                <a:spLocks/>
              </p:cNvSpPr>
              <p:nvPr/>
            </p:nvSpPr>
            <p:spPr bwMode="auto">
              <a:xfrm>
                <a:off x="240" y="2752"/>
                <a:ext cx="43" cy="238"/>
              </a:xfrm>
              <a:custGeom>
                <a:avLst/>
                <a:gdLst>
                  <a:gd name="T0" fmla="*/ 29 w 149"/>
                  <a:gd name="T1" fmla="*/ 0 h 694"/>
                  <a:gd name="T2" fmla="*/ 149 w 149"/>
                  <a:gd name="T3" fmla="*/ 44 h 694"/>
                  <a:gd name="T4" fmla="*/ 128 w 149"/>
                  <a:gd name="T5" fmla="*/ 694 h 694"/>
                  <a:gd name="T6" fmla="*/ 0 w 149"/>
                  <a:gd name="T7" fmla="*/ 630 h 694"/>
                  <a:gd name="T8" fmla="*/ 96 w 149"/>
                  <a:gd name="T9" fmla="*/ 651 h 694"/>
                  <a:gd name="T10" fmla="*/ 105 w 149"/>
                  <a:gd name="T11" fmla="*/ 565 h 694"/>
                  <a:gd name="T12" fmla="*/ 3 w 149"/>
                  <a:gd name="T13" fmla="*/ 536 h 694"/>
                  <a:gd name="T14" fmla="*/ 101 w 149"/>
                  <a:gd name="T15" fmla="*/ 513 h 694"/>
                  <a:gd name="T16" fmla="*/ 105 w 149"/>
                  <a:gd name="T17" fmla="*/ 424 h 694"/>
                  <a:gd name="T18" fmla="*/ 12 w 149"/>
                  <a:gd name="T19" fmla="*/ 398 h 694"/>
                  <a:gd name="T20" fmla="*/ 96 w 149"/>
                  <a:gd name="T21" fmla="*/ 377 h 694"/>
                  <a:gd name="T22" fmla="*/ 101 w 149"/>
                  <a:gd name="T23" fmla="*/ 296 h 694"/>
                  <a:gd name="T24" fmla="*/ 16 w 149"/>
                  <a:gd name="T25" fmla="*/ 270 h 694"/>
                  <a:gd name="T26" fmla="*/ 105 w 149"/>
                  <a:gd name="T27" fmla="*/ 245 h 694"/>
                  <a:gd name="T28" fmla="*/ 105 w 149"/>
                  <a:gd name="T29" fmla="*/ 151 h 694"/>
                  <a:gd name="T30" fmla="*/ 24 w 149"/>
                  <a:gd name="T31" fmla="*/ 125 h 694"/>
                  <a:gd name="T32" fmla="*/ 101 w 149"/>
                  <a:gd name="T33" fmla="*/ 112 h 694"/>
                  <a:gd name="T34" fmla="*/ 105 w 149"/>
                  <a:gd name="T35" fmla="*/ 57 h 694"/>
                  <a:gd name="T36" fmla="*/ 29 w 149"/>
                  <a:gd name="T37" fmla="*/ 44 h 694"/>
                  <a:gd name="T38" fmla="*/ 29 w 149"/>
                  <a:gd name="T39" fmla="*/ 0 h 694"/>
                  <a:gd name="T40" fmla="*/ 29 w 149"/>
                  <a:gd name="T41" fmla="*/ 0 h 6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694"/>
                  <a:gd name="T65" fmla="*/ 149 w 149"/>
                  <a:gd name="T66" fmla="*/ 694 h 6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694">
                    <a:moveTo>
                      <a:pt x="29" y="0"/>
                    </a:moveTo>
                    <a:lnTo>
                      <a:pt x="149" y="44"/>
                    </a:lnTo>
                    <a:lnTo>
                      <a:pt x="128" y="694"/>
                    </a:lnTo>
                    <a:lnTo>
                      <a:pt x="0" y="630"/>
                    </a:lnTo>
                    <a:lnTo>
                      <a:pt x="96" y="651"/>
                    </a:lnTo>
                    <a:lnTo>
                      <a:pt x="105" y="565"/>
                    </a:lnTo>
                    <a:lnTo>
                      <a:pt x="3" y="536"/>
                    </a:lnTo>
                    <a:lnTo>
                      <a:pt x="101" y="513"/>
                    </a:lnTo>
                    <a:lnTo>
                      <a:pt x="105" y="424"/>
                    </a:lnTo>
                    <a:lnTo>
                      <a:pt x="12" y="398"/>
                    </a:lnTo>
                    <a:lnTo>
                      <a:pt x="96" y="377"/>
                    </a:lnTo>
                    <a:lnTo>
                      <a:pt x="101" y="296"/>
                    </a:lnTo>
                    <a:lnTo>
                      <a:pt x="16" y="270"/>
                    </a:lnTo>
                    <a:lnTo>
                      <a:pt x="105" y="245"/>
                    </a:lnTo>
                    <a:lnTo>
                      <a:pt x="105" y="151"/>
                    </a:lnTo>
                    <a:lnTo>
                      <a:pt x="24" y="125"/>
                    </a:lnTo>
                    <a:lnTo>
                      <a:pt x="101" y="112"/>
                    </a:lnTo>
                    <a:lnTo>
                      <a:pt x="105" y="57"/>
                    </a:lnTo>
                    <a:lnTo>
                      <a:pt x="29" y="44"/>
                    </a:lnTo>
                    <a:lnTo>
                      <a:pt x="29" y="0"/>
                    </a:lnTo>
                    <a:close/>
                  </a:path>
                </a:pathLst>
              </a:custGeom>
              <a:solidFill>
                <a:srgbClr val="000000"/>
              </a:solidFill>
              <a:ln w="9525">
                <a:noFill/>
                <a:round/>
                <a:headEnd/>
                <a:tailEnd/>
              </a:ln>
            </p:spPr>
            <p:txBody>
              <a:bodyPr/>
              <a:lstStyle/>
              <a:p>
                <a:endParaRPr lang="en-US"/>
              </a:p>
            </p:txBody>
          </p:sp>
          <p:sp>
            <p:nvSpPr>
              <p:cNvPr id="198" name="Freeform 433"/>
              <p:cNvSpPr>
                <a:spLocks/>
              </p:cNvSpPr>
              <p:nvPr/>
            </p:nvSpPr>
            <p:spPr bwMode="auto">
              <a:xfrm>
                <a:off x="192" y="2795"/>
                <a:ext cx="53" cy="58"/>
              </a:xfrm>
              <a:custGeom>
                <a:avLst/>
                <a:gdLst>
                  <a:gd name="T0" fmla="*/ 41 w 180"/>
                  <a:gd name="T1" fmla="*/ 23 h 172"/>
                  <a:gd name="T2" fmla="*/ 79 w 180"/>
                  <a:gd name="T3" fmla="*/ 0 h 172"/>
                  <a:gd name="T4" fmla="*/ 131 w 180"/>
                  <a:gd name="T5" fmla="*/ 2 h 172"/>
                  <a:gd name="T6" fmla="*/ 176 w 180"/>
                  <a:gd name="T7" fmla="*/ 33 h 172"/>
                  <a:gd name="T8" fmla="*/ 180 w 180"/>
                  <a:gd name="T9" fmla="*/ 76 h 172"/>
                  <a:gd name="T10" fmla="*/ 169 w 180"/>
                  <a:gd name="T11" fmla="*/ 115 h 172"/>
                  <a:gd name="T12" fmla="*/ 141 w 180"/>
                  <a:gd name="T13" fmla="*/ 129 h 172"/>
                  <a:gd name="T14" fmla="*/ 106 w 180"/>
                  <a:gd name="T15" fmla="*/ 107 h 172"/>
                  <a:gd name="T16" fmla="*/ 115 w 180"/>
                  <a:gd name="T17" fmla="*/ 69 h 172"/>
                  <a:gd name="T18" fmla="*/ 139 w 180"/>
                  <a:gd name="T19" fmla="*/ 49 h 172"/>
                  <a:gd name="T20" fmla="*/ 162 w 180"/>
                  <a:gd name="T21" fmla="*/ 69 h 172"/>
                  <a:gd name="T22" fmla="*/ 165 w 180"/>
                  <a:gd name="T23" fmla="*/ 40 h 172"/>
                  <a:gd name="T24" fmla="*/ 128 w 180"/>
                  <a:gd name="T25" fmla="*/ 26 h 172"/>
                  <a:gd name="T26" fmla="*/ 91 w 180"/>
                  <a:gd name="T27" fmla="*/ 21 h 172"/>
                  <a:gd name="T28" fmla="*/ 58 w 180"/>
                  <a:gd name="T29" fmla="*/ 40 h 172"/>
                  <a:gd name="T30" fmla="*/ 95 w 180"/>
                  <a:gd name="T31" fmla="*/ 67 h 172"/>
                  <a:gd name="T32" fmla="*/ 47 w 180"/>
                  <a:gd name="T33" fmla="*/ 74 h 172"/>
                  <a:gd name="T34" fmla="*/ 61 w 180"/>
                  <a:gd name="T35" fmla="*/ 127 h 172"/>
                  <a:gd name="T36" fmla="*/ 91 w 180"/>
                  <a:gd name="T37" fmla="*/ 145 h 172"/>
                  <a:gd name="T38" fmla="*/ 128 w 180"/>
                  <a:gd name="T39" fmla="*/ 150 h 172"/>
                  <a:gd name="T40" fmla="*/ 97 w 180"/>
                  <a:gd name="T41" fmla="*/ 172 h 172"/>
                  <a:gd name="T42" fmla="*/ 47 w 180"/>
                  <a:gd name="T43" fmla="*/ 152 h 172"/>
                  <a:gd name="T44" fmla="*/ 32 w 180"/>
                  <a:gd name="T45" fmla="*/ 83 h 172"/>
                  <a:gd name="T46" fmla="*/ 0 w 180"/>
                  <a:gd name="T47" fmla="*/ 37 h 172"/>
                  <a:gd name="T48" fmla="*/ 41 w 180"/>
                  <a:gd name="T49" fmla="*/ 23 h 172"/>
                  <a:gd name="T50" fmla="*/ 41 w 180"/>
                  <a:gd name="T51" fmla="*/ 23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72"/>
                  <a:gd name="T80" fmla="*/ 180 w 180"/>
                  <a:gd name="T81" fmla="*/ 172 h 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72">
                    <a:moveTo>
                      <a:pt x="41" y="23"/>
                    </a:moveTo>
                    <a:lnTo>
                      <a:pt x="79" y="0"/>
                    </a:lnTo>
                    <a:lnTo>
                      <a:pt x="131" y="2"/>
                    </a:lnTo>
                    <a:lnTo>
                      <a:pt x="176" y="33"/>
                    </a:lnTo>
                    <a:lnTo>
                      <a:pt x="180" y="76"/>
                    </a:lnTo>
                    <a:lnTo>
                      <a:pt x="169" y="115"/>
                    </a:lnTo>
                    <a:lnTo>
                      <a:pt x="141" y="129"/>
                    </a:lnTo>
                    <a:lnTo>
                      <a:pt x="106" y="107"/>
                    </a:lnTo>
                    <a:lnTo>
                      <a:pt x="115" y="69"/>
                    </a:lnTo>
                    <a:lnTo>
                      <a:pt x="139" y="49"/>
                    </a:lnTo>
                    <a:lnTo>
                      <a:pt x="162" y="69"/>
                    </a:lnTo>
                    <a:lnTo>
                      <a:pt x="165" y="40"/>
                    </a:lnTo>
                    <a:lnTo>
                      <a:pt x="128" y="26"/>
                    </a:lnTo>
                    <a:lnTo>
                      <a:pt x="91" y="21"/>
                    </a:lnTo>
                    <a:lnTo>
                      <a:pt x="58" y="40"/>
                    </a:lnTo>
                    <a:lnTo>
                      <a:pt x="95" y="67"/>
                    </a:lnTo>
                    <a:lnTo>
                      <a:pt x="47" y="74"/>
                    </a:lnTo>
                    <a:lnTo>
                      <a:pt x="61" y="127"/>
                    </a:lnTo>
                    <a:lnTo>
                      <a:pt x="91" y="145"/>
                    </a:lnTo>
                    <a:lnTo>
                      <a:pt x="128" y="150"/>
                    </a:lnTo>
                    <a:lnTo>
                      <a:pt x="97" y="172"/>
                    </a:lnTo>
                    <a:lnTo>
                      <a:pt x="47" y="152"/>
                    </a:lnTo>
                    <a:lnTo>
                      <a:pt x="32" y="83"/>
                    </a:lnTo>
                    <a:lnTo>
                      <a:pt x="0" y="37"/>
                    </a:lnTo>
                    <a:lnTo>
                      <a:pt x="41" y="23"/>
                    </a:lnTo>
                    <a:close/>
                  </a:path>
                </a:pathLst>
              </a:custGeom>
              <a:solidFill>
                <a:srgbClr val="000000"/>
              </a:solidFill>
              <a:ln w="9525">
                <a:noFill/>
                <a:round/>
                <a:headEnd/>
                <a:tailEnd/>
              </a:ln>
            </p:spPr>
            <p:txBody>
              <a:bodyPr/>
              <a:lstStyle/>
              <a:p>
                <a:endParaRPr lang="en-US"/>
              </a:p>
            </p:txBody>
          </p:sp>
        </p:grpSp>
        <p:pic>
          <p:nvPicPr>
            <p:cNvPr id="12" name="Picture 434" descr="j0127264"/>
            <p:cNvPicPr>
              <a:picLocks noChangeAspect="1" noChangeArrowheads="1"/>
            </p:cNvPicPr>
            <p:nvPr/>
          </p:nvPicPr>
          <p:blipFill>
            <a:blip r:embed="rId5"/>
            <a:srcRect/>
            <a:stretch>
              <a:fillRect/>
            </a:stretch>
          </p:blipFill>
          <p:spPr bwMode="auto">
            <a:xfrm>
              <a:off x="5421313" y="2817813"/>
              <a:ext cx="665162" cy="639762"/>
            </a:xfrm>
            <a:prstGeom prst="rect">
              <a:avLst/>
            </a:prstGeom>
            <a:noFill/>
            <a:ln w="9525">
              <a:noFill/>
              <a:miter lim="800000"/>
              <a:headEnd/>
              <a:tailEnd/>
            </a:ln>
          </p:spPr>
        </p:pic>
        <p:grpSp>
          <p:nvGrpSpPr>
            <p:cNvPr id="13" name="Group 435"/>
            <p:cNvGrpSpPr>
              <a:grpSpLocks/>
            </p:cNvGrpSpPr>
            <p:nvPr/>
          </p:nvGrpSpPr>
          <p:grpSpPr bwMode="auto">
            <a:xfrm>
              <a:off x="4784725" y="5180013"/>
              <a:ext cx="550863" cy="630237"/>
              <a:chOff x="78" y="2716"/>
              <a:chExt cx="210" cy="421"/>
            </a:xfrm>
          </p:grpSpPr>
          <p:sp>
            <p:nvSpPr>
              <p:cNvPr id="173" name="Freeform 436"/>
              <p:cNvSpPr>
                <a:spLocks/>
              </p:cNvSpPr>
              <p:nvPr/>
            </p:nvSpPr>
            <p:spPr bwMode="auto">
              <a:xfrm>
                <a:off x="96" y="2725"/>
                <a:ext cx="173" cy="400"/>
              </a:xfrm>
              <a:custGeom>
                <a:avLst/>
                <a:gdLst>
                  <a:gd name="T0" fmla="*/ 608 w 608"/>
                  <a:gd name="T1" fmla="*/ 0 h 1172"/>
                  <a:gd name="T2" fmla="*/ 0 w 608"/>
                  <a:gd name="T3" fmla="*/ 5 h 1172"/>
                  <a:gd name="T4" fmla="*/ 0 w 608"/>
                  <a:gd name="T5" fmla="*/ 1112 h 1172"/>
                  <a:gd name="T6" fmla="*/ 246 w 608"/>
                  <a:gd name="T7" fmla="*/ 1172 h 1172"/>
                  <a:gd name="T8" fmla="*/ 334 w 608"/>
                  <a:gd name="T9" fmla="*/ 1143 h 1172"/>
                  <a:gd name="T10" fmla="*/ 334 w 608"/>
                  <a:gd name="T11" fmla="*/ 800 h 1172"/>
                  <a:gd name="T12" fmla="*/ 410 w 608"/>
                  <a:gd name="T13" fmla="*/ 466 h 1172"/>
                  <a:gd name="T14" fmla="*/ 358 w 608"/>
                  <a:gd name="T15" fmla="*/ 398 h 1172"/>
                  <a:gd name="T16" fmla="*/ 346 w 608"/>
                  <a:gd name="T17" fmla="*/ 248 h 1172"/>
                  <a:gd name="T18" fmla="*/ 454 w 608"/>
                  <a:gd name="T19" fmla="*/ 236 h 1172"/>
                  <a:gd name="T20" fmla="*/ 479 w 608"/>
                  <a:gd name="T21" fmla="*/ 141 h 1172"/>
                  <a:gd name="T22" fmla="*/ 512 w 608"/>
                  <a:gd name="T23" fmla="*/ 95 h 1172"/>
                  <a:gd name="T24" fmla="*/ 576 w 608"/>
                  <a:gd name="T25" fmla="*/ 91 h 1172"/>
                  <a:gd name="T26" fmla="*/ 608 w 608"/>
                  <a:gd name="T27" fmla="*/ 0 h 1172"/>
                  <a:gd name="T28" fmla="*/ 608 w 608"/>
                  <a:gd name="T29" fmla="*/ 0 h 1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8"/>
                  <a:gd name="T46" fmla="*/ 0 h 1172"/>
                  <a:gd name="T47" fmla="*/ 608 w 608"/>
                  <a:gd name="T48" fmla="*/ 1172 h 11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8" h="1172">
                    <a:moveTo>
                      <a:pt x="608" y="0"/>
                    </a:moveTo>
                    <a:lnTo>
                      <a:pt x="0" y="5"/>
                    </a:lnTo>
                    <a:lnTo>
                      <a:pt x="0" y="1112"/>
                    </a:lnTo>
                    <a:lnTo>
                      <a:pt x="246" y="1172"/>
                    </a:lnTo>
                    <a:lnTo>
                      <a:pt x="334" y="1143"/>
                    </a:lnTo>
                    <a:lnTo>
                      <a:pt x="334" y="800"/>
                    </a:lnTo>
                    <a:lnTo>
                      <a:pt x="410" y="466"/>
                    </a:lnTo>
                    <a:lnTo>
                      <a:pt x="358" y="398"/>
                    </a:lnTo>
                    <a:lnTo>
                      <a:pt x="346" y="248"/>
                    </a:lnTo>
                    <a:lnTo>
                      <a:pt x="454" y="236"/>
                    </a:lnTo>
                    <a:lnTo>
                      <a:pt x="479" y="141"/>
                    </a:lnTo>
                    <a:lnTo>
                      <a:pt x="512" y="95"/>
                    </a:lnTo>
                    <a:lnTo>
                      <a:pt x="576" y="91"/>
                    </a:lnTo>
                    <a:lnTo>
                      <a:pt x="608" y="0"/>
                    </a:lnTo>
                    <a:close/>
                  </a:path>
                </a:pathLst>
              </a:custGeom>
              <a:solidFill>
                <a:srgbClr val="FF8080"/>
              </a:solidFill>
              <a:ln w="9525">
                <a:noFill/>
                <a:round/>
                <a:headEnd/>
                <a:tailEnd/>
              </a:ln>
            </p:spPr>
            <p:txBody>
              <a:bodyPr/>
              <a:lstStyle/>
              <a:p>
                <a:endParaRPr lang="en-US"/>
              </a:p>
            </p:txBody>
          </p:sp>
          <p:sp>
            <p:nvSpPr>
              <p:cNvPr id="174" name="Freeform 437"/>
              <p:cNvSpPr>
                <a:spLocks/>
              </p:cNvSpPr>
              <p:nvPr/>
            </p:nvSpPr>
            <p:spPr bwMode="auto">
              <a:xfrm>
                <a:off x="96" y="2723"/>
                <a:ext cx="127" cy="407"/>
              </a:xfrm>
              <a:custGeom>
                <a:avLst/>
                <a:gdLst>
                  <a:gd name="T0" fmla="*/ 135 w 445"/>
                  <a:gd name="T1" fmla="*/ 77 h 1189"/>
                  <a:gd name="T2" fmla="*/ 356 w 445"/>
                  <a:gd name="T3" fmla="*/ 0 h 1189"/>
                  <a:gd name="T4" fmla="*/ 433 w 445"/>
                  <a:gd name="T5" fmla="*/ 419 h 1189"/>
                  <a:gd name="T6" fmla="*/ 445 w 445"/>
                  <a:gd name="T7" fmla="*/ 984 h 1189"/>
                  <a:gd name="T8" fmla="*/ 228 w 445"/>
                  <a:gd name="T9" fmla="*/ 1189 h 1189"/>
                  <a:gd name="T10" fmla="*/ 15 w 445"/>
                  <a:gd name="T11" fmla="*/ 1163 h 1189"/>
                  <a:gd name="T12" fmla="*/ 0 w 445"/>
                  <a:gd name="T13" fmla="*/ 200 h 1189"/>
                  <a:gd name="T14" fmla="*/ 135 w 445"/>
                  <a:gd name="T15" fmla="*/ 77 h 1189"/>
                  <a:gd name="T16" fmla="*/ 135 w 445"/>
                  <a:gd name="T17" fmla="*/ 77 h 1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1189"/>
                  <a:gd name="T29" fmla="*/ 445 w 445"/>
                  <a:gd name="T30" fmla="*/ 1189 h 1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1189">
                    <a:moveTo>
                      <a:pt x="135" y="77"/>
                    </a:moveTo>
                    <a:lnTo>
                      <a:pt x="356" y="0"/>
                    </a:lnTo>
                    <a:lnTo>
                      <a:pt x="433" y="419"/>
                    </a:lnTo>
                    <a:lnTo>
                      <a:pt x="445" y="984"/>
                    </a:lnTo>
                    <a:lnTo>
                      <a:pt x="228" y="1189"/>
                    </a:lnTo>
                    <a:lnTo>
                      <a:pt x="15" y="1163"/>
                    </a:lnTo>
                    <a:lnTo>
                      <a:pt x="0" y="200"/>
                    </a:lnTo>
                    <a:lnTo>
                      <a:pt x="135" y="77"/>
                    </a:lnTo>
                    <a:close/>
                  </a:path>
                </a:pathLst>
              </a:custGeom>
              <a:solidFill>
                <a:srgbClr val="D63333"/>
              </a:solidFill>
              <a:ln w="9525">
                <a:noFill/>
                <a:round/>
                <a:headEnd/>
                <a:tailEnd/>
              </a:ln>
            </p:spPr>
            <p:txBody>
              <a:bodyPr/>
              <a:lstStyle/>
              <a:p>
                <a:endParaRPr lang="en-US"/>
              </a:p>
            </p:txBody>
          </p:sp>
          <p:sp>
            <p:nvSpPr>
              <p:cNvPr id="175" name="Freeform 438"/>
              <p:cNvSpPr>
                <a:spLocks/>
              </p:cNvSpPr>
              <p:nvPr/>
            </p:nvSpPr>
            <p:spPr bwMode="auto">
              <a:xfrm>
                <a:off x="223" y="2728"/>
                <a:ext cx="58" cy="389"/>
              </a:xfrm>
              <a:custGeom>
                <a:avLst/>
                <a:gdLst>
                  <a:gd name="T0" fmla="*/ 13 w 201"/>
                  <a:gd name="T1" fmla="*/ 0 h 1133"/>
                  <a:gd name="T2" fmla="*/ 201 w 201"/>
                  <a:gd name="T3" fmla="*/ 89 h 1133"/>
                  <a:gd name="T4" fmla="*/ 178 w 201"/>
                  <a:gd name="T5" fmla="*/ 1133 h 1133"/>
                  <a:gd name="T6" fmla="*/ 0 w 201"/>
                  <a:gd name="T7" fmla="*/ 1086 h 1133"/>
                  <a:gd name="T8" fmla="*/ 13 w 201"/>
                  <a:gd name="T9" fmla="*/ 0 h 1133"/>
                  <a:gd name="T10" fmla="*/ 13 w 201"/>
                  <a:gd name="T11" fmla="*/ 0 h 1133"/>
                  <a:gd name="T12" fmla="*/ 0 60000 65536"/>
                  <a:gd name="T13" fmla="*/ 0 60000 65536"/>
                  <a:gd name="T14" fmla="*/ 0 60000 65536"/>
                  <a:gd name="T15" fmla="*/ 0 60000 65536"/>
                  <a:gd name="T16" fmla="*/ 0 60000 65536"/>
                  <a:gd name="T17" fmla="*/ 0 60000 65536"/>
                  <a:gd name="T18" fmla="*/ 0 w 201"/>
                  <a:gd name="T19" fmla="*/ 0 h 1133"/>
                  <a:gd name="T20" fmla="*/ 201 w 201"/>
                  <a:gd name="T21" fmla="*/ 1133 h 1133"/>
                </a:gdLst>
                <a:ahLst/>
                <a:cxnLst>
                  <a:cxn ang="T12">
                    <a:pos x="T0" y="T1"/>
                  </a:cxn>
                  <a:cxn ang="T13">
                    <a:pos x="T2" y="T3"/>
                  </a:cxn>
                  <a:cxn ang="T14">
                    <a:pos x="T4" y="T5"/>
                  </a:cxn>
                  <a:cxn ang="T15">
                    <a:pos x="T6" y="T7"/>
                  </a:cxn>
                  <a:cxn ang="T16">
                    <a:pos x="T8" y="T9"/>
                  </a:cxn>
                  <a:cxn ang="T17">
                    <a:pos x="T10" y="T11"/>
                  </a:cxn>
                </a:cxnLst>
                <a:rect l="T18" t="T19" r="T20" b="T21"/>
                <a:pathLst>
                  <a:path w="201" h="1133">
                    <a:moveTo>
                      <a:pt x="13" y="0"/>
                    </a:moveTo>
                    <a:lnTo>
                      <a:pt x="201" y="89"/>
                    </a:lnTo>
                    <a:lnTo>
                      <a:pt x="178" y="1133"/>
                    </a:lnTo>
                    <a:lnTo>
                      <a:pt x="0" y="1086"/>
                    </a:lnTo>
                    <a:lnTo>
                      <a:pt x="13" y="0"/>
                    </a:lnTo>
                    <a:close/>
                  </a:path>
                </a:pathLst>
              </a:custGeom>
              <a:solidFill>
                <a:srgbClr val="D63333"/>
              </a:solidFill>
              <a:ln w="9525">
                <a:noFill/>
                <a:round/>
                <a:headEnd/>
                <a:tailEnd/>
              </a:ln>
            </p:spPr>
            <p:txBody>
              <a:bodyPr/>
              <a:lstStyle/>
              <a:p>
                <a:endParaRPr lang="en-US"/>
              </a:p>
            </p:txBody>
          </p:sp>
          <p:sp>
            <p:nvSpPr>
              <p:cNvPr id="176" name="Freeform 439"/>
              <p:cNvSpPr>
                <a:spLocks/>
              </p:cNvSpPr>
              <p:nvPr/>
            </p:nvSpPr>
            <p:spPr bwMode="auto">
              <a:xfrm>
                <a:off x="192" y="2800"/>
                <a:ext cx="34" cy="48"/>
              </a:xfrm>
              <a:custGeom>
                <a:avLst/>
                <a:gdLst>
                  <a:gd name="T0" fmla="*/ 0 w 124"/>
                  <a:gd name="T1" fmla="*/ 25 h 141"/>
                  <a:gd name="T2" fmla="*/ 39 w 124"/>
                  <a:gd name="T3" fmla="*/ 0 h 141"/>
                  <a:gd name="T4" fmla="*/ 103 w 124"/>
                  <a:gd name="T5" fmla="*/ 9 h 141"/>
                  <a:gd name="T6" fmla="*/ 124 w 124"/>
                  <a:gd name="T7" fmla="*/ 38 h 141"/>
                  <a:gd name="T8" fmla="*/ 116 w 124"/>
                  <a:gd name="T9" fmla="*/ 85 h 141"/>
                  <a:gd name="T10" fmla="*/ 68 w 124"/>
                  <a:gd name="T11" fmla="*/ 141 h 141"/>
                  <a:gd name="T12" fmla="*/ 3 w 124"/>
                  <a:gd name="T13" fmla="*/ 132 h 141"/>
                  <a:gd name="T14" fmla="*/ 0 w 124"/>
                  <a:gd name="T15" fmla="*/ 25 h 141"/>
                  <a:gd name="T16" fmla="*/ 0 w 124"/>
                  <a:gd name="T17" fmla="*/ 25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41"/>
                  <a:gd name="T29" fmla="*/ 124 w 124"/>
                  <a:gd name="T30" fmla="*/ 141 h 1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41">
                    <a:moveTo>
                      <a:pt x="0" y="25"/>
                    </a:moveTo>
                    <a:lnTo>
                      <a:pt x="39" y="0"/>
                    </a:lnTo>
                    <a:lnTo>
                      <a:pt x="103" y="9"/>
                    </a:lnTo>
                    <a:lnTo>
                      <a:pt x="124" y="38"/>
                    </a:lnTo>
                    <a:lnTo>
                      <a:pt x="116" y="85"/>
                    </a:lnTo>
                    <a:lnTo>
                      <a:pt x="68" y="141"/>
                    </a:lnTo>
                    <a:lnTo>
                      <a:pt x="3" y="132"/>
                    </a:lnTo>
                    <a:lnTo>
                      <a:pt x="0" y="25"/>
                    </a:lnTo>
                    <a:close/>
                  </a:path>
                </a:pathLst>
              </a:custGeom>
              <a:solidFill>
                <a:srgbClr val="99EBFF"/>
              </a:solidFill>
              <a:ln w="9525">
                <a:noFill/>
                <a:round/>
                <a:headEnd/>
                <a:tailEnd/>
              </a:ln>
            </p:spPr>
            <p:txBody>
              <a:bodyPr/>
              <a:lstStyle/>
              <a:p>
                <a:endParaRPr lang="en-US"/>
              </a:p>
            </p:txBody>
          </p:sp>
          <p:sp>
            <p:nvSpPr>
              <p:cNvPr id="177" name="Freeform 440"/>
              <p:cNvSpPr>
                <a:spLocks/>
              </p:cNvSpPr>
              <p:nvPr/>
            </p:nvSpPr>
            <p:spPr bwMode="auto">
              <a:xfrm>
                <a:off x="231" y="2752"/>
                <a:ext cx="40" cy="230"/>
              </a:xfrm>
              <a:custGeom>
                <a:avLst/>
                <a:gdLst>
                  <a:gd name="T0" fmla="*/ 16 w 140"/>
                  <a:gd name="T1" fmla="*/ 0 h 672"/>
                  <a:gd name="T2" fmla="*/ 140 w 140"/>
                  <a:gd name="T3" fmla="*/ 60 h 672"/>
                  <a:gd name="T4" fmla="*/ 113 w 140"/>
                  <a:gd name="T5" fmla="*/ 672 h 672"/>
                  <a:gd name="T6" fmla="*/ 0 w 140"/>
                  <a:gd name="T7" fmla="*/ 630 h 672"/>
                  <a:gd name="T8" fmla="*/ 16 w 140"/>
                  <a:gd name="T9" fmla="*/ 0 h 672"/>
                  <a:gd name="T10" fmla="*/ 16 w 140"/>
                  <a:gd name="T11" fmla="*/ 0 h 672"/>
                  <a:gd name="T12" fmla="*/ 0 60000 65536"/>
                  <a:gd name="T13" fmla="*/ 0 60000 65536"/>
                  <a:gd name="T14" fmla="*/ 0 60000 65536"/>
                  <a:gd name="T15" fmla="*/ 0 60000 65536"/>
                  <a:gd name="T16" fmla="*/ 0 60000 65536"/>
                  <a:gd name="T17" fmla="*/ 0 60000 65536"/>
                  <a:gd name="T18" fmla="*/ 0 w 140"/>
                  <a:gd name="T19" fmla="*/ 0 h 672"/>
                  <a:gd name="T20" fmla="*/ 140 w 140"/>
                  <a:gd name="T21" fmla="*/ 672 h 672"/>
                </a:gdLst>
                <a:ahLst/>
                <a:cxnLst>
                  <a:cxn ang="T12">
                    <a:pos x="T0" y="T1"/>
                  </a:cxn>
                  <a:cxn ang="T13">
                    <a:pos x="T2" y="T3"/>
                  </a:cxn>
                  <a:cxn ang="T14">
                    <a:pos x="T4" y="T5"/>
                  </a:cxn>
                  <a:cxn ang="T15">
                    <a:pos x="T6" y="T7"/>
                  </a:cxn>
                  <a:cxn ang="T16">
                    <a:pos x="T8" y="T9"/>
                  </a:cxn>
                  <a:cxn ang="T17">
                    <a:pos x="T10" y="T11"/>
                  </a:cxn>
                </a:cxnLst>
                <a:rect l="T18" t="T19" r="T20" b="T21"/>
                <a:pathLst>
                  <a:path w="140" h="672">
                    <a:moveTo>
                      <a:pt x="16" y="0"/>
                    </a:moveTo>
                    <a:lnTo>
                      <a:pt x="140" y="60"/>
                    </a:lnTo>
                    <a:lnTo>
                      <a:pt x="113" y="672"/>
                    </a:lnTo>
                    <a:lnTo>
                      <a:pt x="0" y="630"/>
                    </a:lnTo>
                    <a:lnTo>
                      <a:pt x="16" y="0"/>
                    </a:lnTo>
                    <a:close/>
                  </a:path>
                </a:pathLst>
              </a:custGeom>
              <a:solidFill>
                <a:srgbClr val="3395AD"/>
              </a:solidFill>
              <a:ln w="9525">
                <a:noFill/>
                <a:round/>
                <a:headEnd/>
                <a:tailEnd/>
              </a:ln>
            </p:spPr>
            <p:txBody>
              <a:bodyPr/>
              <a:lstStyle/>
              <a:p>
                <a:endParaRPr lang="en-US"/>
              </a:p>
            </p:txBody>
          </p:sp>
          <p:sp>
            <p:nvSpPr>
              <p:cNvPr id="178" name="Freeform 441"/>
              <p:cNvSpPr>
                <a:spLocks/>
              </p:cNvSpPr>
              <p:nvPr/>
            </p:nvSpPr>
            <p:spPr bwMode="auto">
              <a:xfrm>
                <a:off x="192" y="3055"/>
                <a:ext cx="28" cy="22"/>
              </a:xfrm>
              <a:custGeom>
                <a:avLst/>
                <a:gdLst>
                  <a:gd name="T0" fmla="*/ 23 w 96"/>
                  <a:gd name="T1" fmla="*/ 4 h 64"/>
                  <a:gd name="T2" fmla="*/ 96 w 96"/>
                  <a:gd name="T3" fmla="*/ 0 h 64"/>
                  <a:gd name="T4" fmla="*/ 84 w 96"/>
                  <a:gd name="T5" fmla="*/ 64 h 64"/>
                  <a:gd name="T6" fmla="*/ 0 w 96"/>
                  <a:gd name="T7" fmla="*/ 43 h 64"/>
                  <a:gd name="T8" fmla="*/ 23 w 96"/>
                  <a:gd name="T9" fmla="*/ 4 h 64"/>
                  <a:gd name="T10" fmla="*/ 23 w 96"/>
                  <a:gd name="T11" fmla="*/ 4 h 64"/>
                  <a:gd name="T12" fmla="*/ 0 60000 65536"/>
                  <a:gd name="T13" fmla="*/ 0 60000 65536"/>
                  <a:gd name="T14" fmla="*/ 0 60000 65536"/>
                  <a:gd name="T15" fmla="*/ 0 60000 65536"/>
                  <a:gd name="T16" fmla="*/ 0 60000 65536"/>
                  <a:gd name="T17" fmla="*/ 0 60000 65536"/>
                  <a:gd name="T18" fmla="*/ 0 w 96"/>
                  <a:gd name="T19" fmla="*/ 0 h 64"/>
                  <a:gd name="T20" fmla="*/ 96 w 9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6" h="64">
                    <a:moveTo>
                      <a:pt x="23" y="4"/>
                    </a:moveTo>
                    <a:lnTo>
                      <a:pt x="96" y="0"/>
                    </a:lnTo>
                    <a:lnTo>
                      <a:pt x="84" y="64"/>
                    </a:lnTo>
                    <a:lnTo>
                      <a:pt x="0" y="43"/>
                    </a:lnTo>
                    <a:lnTo>
                      <a:pt x="23" y="4"/>
                    </a:lnTo>
                    <a:close/>
                  </a:path>
                </a:pathLst>
              </a:custGeom>
              <a:solidFill>
                <a:srgbClr val="99EBFF"/>
              </a:solidFill>
              <a:ln w="9525">
                <a:noFill/>
                <a:round/>
                <a:headEnd/>
                <a:tailEnd/>
              </a:ln>
            </p:spPr>
            <p:txBody>
              <a:bodyPr/>
              <a:lstStyle/>
              <a:p>
                <a:endParaRPr lang="en-US"/>
              </a:p>
            </p:txBody>
          </p:sp>
          <p:sp>
            <p:nvSpPr>
              <p:cNvPr id="179" name="Freeform 442"/>
              <p:cNvSpPr>
                <a:spLocks/>
              </p:cNvSpPr>
              <p:nvPr/>
            </p:nvSpPr>
            <p:spPr bwMode="auto">
              <a:xfrm>
                <a:off x="144" y="3100"/>
                <a:ext cx="75" cy="37"/>
              </a:xfrm>
              <a:custGeom>
                <a:avLst/>
                <a:gdLst>
                  <a:gd name="T0" fmla="*/ 8 w 265"/>
                  <a:gd name="T1" fmla="*/ 0 h 110"/>
                  <a:gd name="T2" fmla="*/ 181 w 265"/>
                  <a:gd name="T3" fmla="*/ 29 h 110"/>
                  <a:gd name="T4" fmla="*/ 265 w 265"/>
                  <a:gd name="T5" fmla="*/ 29 h 110"/>
                  <a:gd name="T6" fmla="*/ 253 w 265"/>
                  <a:gd name="T7" fmla="*/ 110 h 110"/>
                  <a:gd name="T8" fmla="*/ 169 w 265"/>
                  <a:gd name="T9" fmla="*/ 102 h 110"/>
                  <a:gd name="T10" fmla="*/ 0 w 265"/>
                  <a:gd name="T11" fmla="*/ 34 h 110"/>
                  <a:gd name="T12" fmla="*/ 8 w 265"/>
                  <a:gd name="T13" fmla="*/ 0 h 110"/>
                  <a:gd name="T14" fmla="*/ 8 w 265"/>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10"/>
                  <a:gd name="T26" fmla="*/ 265 w 265"/>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10">
                    <a:moveTo>
                      <a:pt x="8" y="0"/>
                    </a:moveTo>
                    <a:lnTo>
                      <a:pt x="181" y="29"/>
                    </a:lnTo>
                    <a:lnTo>
                      <a:pt x="265" y="29"/>
                    </a:lnTo>
                    <a:lnTo>
                      <a:pt x="253" y="110"/>
                    </a:lnTo>
                    <a:lnTo>
                      <a:pt x="169" y="102"/>
                    </a:lnTo>
                    <a:lnTo>
                      <a:pt x="0" y="34"/>
                    </a:lnTo>
                    <a:lnTo>
                      <a:pt x="8" y="0"/>
                    </a:lnTo>
                    <a:close/>
                  </a:path>
                </a:pathLst>
              </a:custGeom>
              <a:solidFill>
                <a:srgbClr val="99EBFF"/>
              </a:solidFill>
              <a:ln w="9525">
                <a:noFill/>
                <a:round/>
                <a:headEnd/>
                <a:tailEnd/>
              </a:ln>
            </p:spPr>
            <p:txBody>
              <a:bodyPr/>
              <a:lstStyle/>
              <a:p>
                <a:endParaRPr lang="en-US"/>
              </a:p>
            </p:txBody>
          </p:sp>
          <p:sp>
            <p:nvSpPr>
              <p:cNvPr id="180" name="Freeform 443"/>
              <p:cNvSpPr>
                <a:spLocks/>
              </p:cNvSpPr>
              <p:nvPr/>
            </p:nvSpPr>
            <p:spPr bwMode="auto">
              <a:xfrm>
                <a:off x="240" y="2816"/>
                <a:ext cx="34" cy="34"/>
              </a:xfrm>
              <a:custGeom>
                <a:avLst/>
                <a:gdLst>
                  <a:gd name="T0" fmla="*/ 64 w 115"/>
                  <a:gd name="T1" fmla="*/ 0 h 98"/>
                  <a:gd name="T2" fmla="*/ 33 w 115"/>
                  <a:gd name="T3" fmla="*/ 47 h 98"/>
                  <a:gd name="T4" fmla="*/ 82 w 115"/>
                  <a:gd name="T5" fmla="*/ 35 h 98"/>
                  <a:gd name="T6" fmla="*/ 115 w 115"/>
                  <a:gd name="T7" fmla="*/ 47 h 98"/>
                  <a:gd name="T8" fmla="*/ 105 w 115"/>
                  <a:gd name="T9" fmla="*/ 78 h 98"/>
                  <a:gd name="T10" fmla="*/ 82 w 115"/>
                  <a:gd name="T11" fmla="*/ 98 h 98"/>
                  <a:gd name="T12" fmla="*/ 19 w 115"/>
                  <a:gd name="T13" fmla="*/ 78 h 98"/>
                  <a:gd name="T14" fmla="*/ 0 w 115"/>
                  <a:gd name="T15" fmla="*/ 3 h 98"/>
                  <a:gd name="T16" fmla="*/ 64 w 115"/>
                  <a:gd name="T17" fmla="*/ 0 h 98"/>
                  <a:gd name="T18" fmla="*/ 64 w 115"/>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98"/>
                  <a:gd name="T32" fmla="*/ 115 w 115"/>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98">
                    <a:moveTo>
                      <a:pt x="64" y="0"/>
                    </a:moveTo>
                    <a:lnTo>
                      <a:pt x="33" y="47"/>
                    </a:lnTo>
                    <a:lnTo>
                      <a:pt x="82" y="35"/>
                    </a:lnTo>
                    <a:lnTo>
                      <a:pt x="115" y="47"/>
                    </a:lnTo>
                    <a:lnTo>
                      <a:pt x="105" y="78"/>
                    </a:lnTo>
                    <a:lnTo>
                      <a:pt x="82" y="98"/>
                    </a:lnTo>
                    <a:lnTo>
                      <a:pt x="19" y="78"/>
                    </a:lnTo>
                    <a:lnTo>
                      <a:pt x="0" y="3"/>
                    </a:lnTo>
                    <a:lnTo>
                      <a:pt x="64" y="0"/>
                    </a:lnTo>
                    <a:close/>
                  </a:path>
                </a:pathLst>
              </a:custGeom>
              <a:solidFill>
                <a:srgbClr val="4CA2B8"/>
              </a:solidFill>
              <a:ln w="9525">
                <a:noFill/>
                <a:round/>
                <a:headEnd/>
                <a:tailEnd/>
              </a:ln>
            </p:spPr>
            <p:txBody>
              <a:bodyPr/>
              <a:lstStyle/>
              <a:p>
                <a:endParaRPr lang="en-US"/>
              </a:p>
            </p:txBody>
          </p:sp>
          <p:sp>
            <p:nvSpPr>
              <p:cNvPr id="181" name="Freeform 444"/>
              <p:cNvSpPr>
                <a:spLocks/>
              </p:cNvSpPr>
              <p:nvPr/>
            </p:nvSpPr>
            <p:spPr bwMode="auto">
              <a:xfrm>
                <a:off x="163" y="3035"/>
                <a:ext cx="125" cy="93"/>
              </a:xfrm>
              <a:custGeom>
                <a:avLst/>
                <a:gdLst>
                  <a:gd name="T0" fmla="*/ 441 w 441"/>
                  <a:gd name="T1" fmla="*/ 0 h 268"/>
                  <a:gd name="T2" fmla="*/ 380 w 441"/>
                  <a:gd name="T3" fmla="*/ 86 h 268"/>
                  <a:gd name="T4" fmla="*/ 300 w 441"/>
                  <a:gd name="T5" fmla="*/ 167 h 268"/>
                  <a:gd name="T6" fmla="*/ 204 w 441"/>
                  <a:gd name="T7" fmla="*/ 218 h 268"/>
                  <a:gd name="T8" fmla="*/ 127 w 441"/>
                  <a:gd name="T9" fmla="*/ 237 h 268"/>
                  <a:gd name="T10" fmla="*/ 66 w 441"/>
                  <a:gd name="T11" fmla="*/ 220 h 268"/>
                  <a:gd name="T12" fmla="*/ 40 w 441"/>
                  <a:gd name="T13" fmla="*/ 196 h 268"/>
                  <a:gd name="T14" fmla="*/ 40 w 441"/>
                  <a:gd name="T15" fmla="*/ 160 h 268"/>
                  <a:gd name="T16" fmla="*/ 49 w 441"/>
                  <a:gd name="T17" fmla="*/ 144 h 268"/>
                  <a:gd name="T18" fmla="*/ 78 w 441"/>
                  <a:gd name="T19" fmla="*/ 105 h 268"/>
                  <a:gd name="T20" fmla="*/ 120 w 441"/>
                  <a:gd name="T21" fmla="*/ 86 h 268"/>
                  <a:gd name="T22" fmla="*/ 136 w 441"/>
                  <a:gd name="T23" fmla="*/ 101 h 268"/>
                  <a:gd name="T24" fmla="*/ 177 w 441"/>
                  <a:gd name="T25" fmla="*/ 96 h 268"/>
                  <a:gd name="T26" fmla="*/ 207 w 441"/>
                  <a:gd name="T27" fmla="*/ 112 h 268"/>
                  <a:gd name="T28" fmla="*/ 220 w 441"/>
                  <a:gd name="T29" fmla="*/ 86 h 268"/>
                  <a:gd name="T30" fmla="*/ 220 w 441"/>
                  <a:gd name="T31" fmla="*/ 48 h 268"/>
                  <a:gd name="T32" fmla="*/ 200 w 441"/>
                  <a:gd name="T33" fmla="*/ 77 h 268"/>
                  <a:gd name="T34" fmla="*/ 145 w 441"/>
                  <a:gd name="T35" fmla="*/ 79 h 268"/>
                  <a:gd name="T36" fmla="*/ 143 w 441"/>
                  <a:gd name="T37" fmla="*/ 45 h 268"/>
                  <a:gd name="T38" fmla="*/ 197 w 441"/>
                  <a:gd name="T39" fmla="*/ 34 h 268"/>
                  <a:gd name="T40" fmla="*/ 136 w 441"/>
                  <a:gd name="T41" fmla="*/ 34 h 268"/>
                  <a:gd name="T42" fmla="*/ 123 w 441"/>
                  <a:gd name="T43" fmla="*/ 48 h 268"/>
                  <a:gd name="T44" fmla="*/ 83 w 441"/>
                  <a:gd name="T45" fmla="*/ 66 h 268"/>
                  <a:gd name="T46" fmla="*/ 51 w 441"/>
                  <a:gd name="T47" fmla="*/ 91 h 268"/>
                  <a:gd name="T48" fmla="*/ 21 w 441"/>
                  <a:gd name="T49" fmla="*/ 122 h 268"/>
                  <a:gd name="T50" fmla="*/ 3 w 441"/>
                  <a:gd name="T51" fmla="*/ 156 h 268"/>
                  <a:gd name="T52" fmla="*/ 0 w 441"/>
                  <a:gd name="T53" fmla="*/ 179 h 268"/>
                  <a:gd name="T54" fmla="*/ 0 w 441"/>
                  <a:gd name="T55" fmla="*/ 206 h 268"/>
                  <a:gd name="T56" fmla="*/ 14 w 441"/>
                  <a:gd name="T57" fmla="*/ 232 h 268"/>
                  <a:gd name="T58" fmla="*/ 57 w 441"/>
                  <a:gd name="T59" fmla="*/ 256 h 268"/>
                  <a:gd name="T60" fmla="*/ 112 w 441"/>
                  <a:gd name="T61" fmla="*/ 268 h 268"/>
                  <a:gd name="T62" fmla="*/ 168 w 441"/>
                  <a:gd name="T63" fmla="*/ 268 h 268"/>
                  <a:gd name="T64" fmla="*/ 229 w 441"/>
                  <a:gd name="T65" fmla="*/ 247 h 268"/>
                  <a:gd name="T66" fmla="*/ 296 w 441"/>
                  <a:gd name="T67" fmla="*/ 211 h 268"/>
                  <a:gd name="T68" fmla="*/ 355 w 441"/>
                  <a:gd name="T69" fmla="*/ 160 h 268"/>
                  <a:gd name="T70" fmla="*/ 431 w 441"/>
                  <a:gd name="T71" fmla="*/ 69 h 268"/>
                  <a:gd name="T72" fmla="*/ 441 w 441"/>
                  <a:gd name="T73" fmla="*/ 0 h 268"/>
                  <a:gd name="T74" fmla="*/ 441 w 441"/>
                  <a:gd name="T75" fmla="*/ 0 h 2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268"/>
                  <a:gd name="T116" fmla="*/ 441 w 441"/>
                  <a:gd name="T117" fmla="*/ 268 h 2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268">
                    <a:moveTo>
                      <a:pt x="441" y="0"/>
                    </a:moveTo>
                    <a:lnTo>
                      <a:pt x="380" y="86"/>
                    </a:lnTo>
                    <a:lnTo>
                      <a:pt x="300" y="167"/>
                    </a:lnTo>
                    <a:lnTo>
                      <a:pt x="204" y="218"/>
                    </a:lnTo>
                    <a:lnTo>
                      <a:pt x="127" y="237"/>
                    </a:lnTo>
                    <a:lnTo>
                      <a:pt x="66" y="220"/>
                    </a:lnTo>
                    <a:lnTo>
                      <a:pt x="40" y="196"/>
                    </a:lnTo>
                    <a:lnTo>
                      <a:pt x="40" y="160"/>
                    </a:lnTo>
                    <a:lnTo>
                      <a:pt x="49" y="144"/>
                    </a:lnTo>
                    <a:lnTo>
                      <a:pt x="78" y="105"/>
                    </a:lnTo>
                    <a:lnTo>
                      <a:pt x="120" y="86"/>
                    </a:lnTo>
                    <a:lnTo>
                      <a:pt x="136" y="101"/>
                    </a:lnTo>
                    <a:lnTo>
                      <a:pt x="177" y="96"/>
                    </a:lnTo>
                    <a:lnTo>
                      <a:pt x="207" y="112"/>
                    </a:lnTo>
                    <a:lnTo>
                      <a:pt x="220" y="86"/>
                    </a:lnTo>
                    <a:lnTo>
                      <a:pt x="220" y="48"/>
                    </a:lnTo>
                    <a:lnTo>
                      <a:pt x="200" y="77"/>
                    </a:lnTo>
                    <a:lnTo>
                      <a:pt x="145" y="79"/>
                    </a:lnTo>
                    <a:lnTo>
                      <a:pt x="143" y="45"/>
                    </a:lnTo>
                    <a:lnTo>
                      <a:pt x="197" y="34"/>
                    </a:lnTo>
                    <a:lnTo>
                      <a:pt x="136" y="34"/>
                    </a:lnTo>
                    <a:lnTo>
                      <a:pt x="123" y="48"/>
                    </a:lnTo>
                    <a:lnTo>
                      <a:pt x="83" y="66"/>
                    </a:lnTo>
                    <a:lnTo>
                      <a:pt x="51" y="91"/>
                    </a:lnTo>
                    <a:lnTo>
                      <a:pt x="21" y="122"/>
                    </a:lnTo>
                    <a:lnTo>
                      <a:pt x="3" y="156"/>
                    </a:lnTo>
                    <a:lnTo>
                      <a:pt x="0" y="179"/>
                    </a:lnTo>
                    <a:lnTo>
                      <a:pt x="0" y="206"/>
                    </a:lnTo>
                    <a:lnTo>
                      <a:pt x="14" y="232"/>
                    </a:lnTo>
                    <a:lnTo>
                      <a:pt x="57" y="256"/>
                    </a:lnTo>
                    <a:lnTo>
                      <a:pt x="112" y="268"/>
                    </a:lnTo>
                    <a:lnTo>
                      <a:pt x="168" y="268"/>
                    </a:lnTo>
                    <a:lnTo>
                      <a:pt x="229" y="247"/>
                    </a:lnTo>
                    <a:lnTo>
                      <a:pt x="296" y="211"/>
                    </a:lnTo>
                    <a:lnTo>
                      <a:pt x="355" y="160"/>
                    </a:lnTo>
                    <a:lnTo>
                      <a:pt x="431" y="69"/>
                    </a:lnTo>
                    <a:lnTo>
                      <a:pt x="441" y="0"/>
                    </a:lnTo>
                    <a:close/>
                  </a:path>
                </a:pathLst>
              </a:custGeom>
              <a:solidFill>
                <a:srgbClr val="000000"/>
              </a:solidFill>
              <a:ln w="9525">
                <a:noFill/>
                <a:round/>
                <a:headEnd/>
                <a:tailEnd/>
              </a:ln>
            </p:spPr>
            <p:txBody>
              <a:bodyPr/>
              <a:lstStyle/>
              <a:p>
                <a:endParaRPr lang="en-US"/>
              </a:p>
            </p:txBody>
          </p:sp>
          <p:sp>
            <p:nvSpPr>
              <p:cNvPr id="182" name="Freeform 445"/>
              <p:cNvSpPr>
                <a:spLocks/>
              </p:cNvSpPr>
              <p:nvPr/>
            </p:nvSpPr>
            <p:spPr bwMode="auto">
              <a:xfrm>
                <a:off x="96" y="2716"/>
                <a:ext cx="182" cy="409"/>
              </a:xfrm>
              <a:custGeom>
                <a:avLst/>
                <a:gdLst>
                  <a:gd name="T0" fmla="*/ 633 w 633"/>
                  <a:gd name="T1" fmla="*/ 0 h 1193"/>
                  <a:gd name="T2" fmla="*/ 11 w 633"/>
                  <a:gd name="T3" fmla="*/ 16 h 1193"/>
                  <a:gd name="T4" fmla="*/ 0 w 633"/>
                  <a:gd name="T5" fmla="*/ 1165 h 1193"/>
                  <a:gd name="T6" fmla="*/ 106 w 633"/>
                  <a:gd name="T7" fmla="*/ 1193 h 1193"/>
                  <a:gd name="T8" fmla="*/ 17 w 633"/>
                  <a:gd name="T9" fmla="*/ 1148 h 1193"/>
                  <a:gd name="T10" fmla="*/ 17 w 633"/>
                  <a:gd name="T11" fmla="*/ 1117 h 1193"/>
                  <a:gd name="T12" fmla="*/ 104 w 633"/>
                  <a:gd name="T13" fmla="*/ 1136 h 1193"/>
                  <a:gd name="T14" fmla="*/ 13 w 633"/>
                  <a:gd name="T15" fmla="*/ 1096 h 1193"/>
                  <a:gd name="T16" fmla="*/ 28 w 633"/>
                  <a:gd name="T17" fmla="*/ 50 h 1193"/>
                  <a:gd name="T18" fmla="*/ 184 w 633"/>
                  <a:gd name="T19" fmla="*/ 108 h 1193"/>
                  <a:gd name="T20" fmla="*/ 63 w 633"/>
                  <a:gd name="T21" fmla="*/ 33 h 1193"/>
                  <a:gd name="T22" fmla="*/ 618 w 633"/>
                  <a:gd name="T23" fmla="*/ 30 h 1193"/>
                  <a:gd name="T24" fmla="*/ 633 w 633"/>
                  <a:gd name="T25" fmla="*/ 0 h 1193"/>
                  <a:gd name="T26" fmla="*/ 633 w 633"/>
                  <a:gd name="T27" fmla="*/ 0 h 11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193"/>
                  <a:gd name="T44" fmla="*/ 633 w 633"/>
                  <a:gd name="T45" fmla="*/ 1193 h 11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193">
                    <a:moveTo>
                      <a:pt x="633" y="0"/>
                    </a:moveTo>
                    <a:lnTo>
                      <a:pt x="11" y="16"/>
                    </a:lnTo>
                    <a:lnTo>
                      <a:pt x="0" y="1165"/>
                    </a:lnTo>
                    <a:lnTo>
                      <a:pt x="106" y="1193"/>
                    </a:lnTo>
                    <a:lnTo>
                      <a:pt x="17" y="1148"/>
                    </a:lnTo>
                    <a:lnTo>
                      <a:pt x="17" y="1117"/>
                    </a:lnTo>
                    <a:lnTo>
                      <a:pt x="104" y="1136"/>
                    </a:lnTo>
                    <a:lnTo>
                      <a:pt x="13" y="1096"/>
                    </a:lnTo>
                    <a:lnTo>
                      <a:pt x="28" y="50"/>
                    </a:lnTo>
                    <a:lnTo>
                      <a:pt x="184" y="108"/>
                    </a:lnTo>
                    <a:lnTo>
                      <a:pt x="63" y="33"/>
                    </a:lnTo>
                    <a:lnTo>
                      <a:pt x="618" y="30"/>
                    </a:lnTo>
                    <a:lnTo>
                      <a:pt x="633" y="0"/>
                    </a:lnTo>
                    <a:close/>
                  </a:path>
                </a:pathLst>
              </a:custGeom>
              <a:solidFill>
                <a:srgbClr val="000000"/>
              </a:solidFill>
              <a:ln w="9525">
                <a:noFill/>
                <a:round/>
                <a:headEnd/>
                <a:tailEnd/>
              </a:ln>
            </p:spPr>
            <p:txBody>
              <a:bodyPr/>
              <a:lstStyle/>
              <a:p>
                <a:endParaRPr lang="en-US"/>
              </a:p>
            </p:txBody>
          </p:sp>
          <p:sp>
            <p:nvSpPr>
              <p:cNvPr id="183" name="Freeform 446"/>
              <p:cNvSpPr>
                <a:spLocks/>
              </p:cNvSpPr>
              <p:nvPr/>
            </p:nvSpPr>
            <p:spPr bwMode="auto">
              <a:xfrm>
                <a:off x="78" y="2723"/>
                <a:ext cx="138" cy="397"/>
              </a:xfrm>
              <a:custGeom>
                <a:avLst/>
                <a:gdLst>
                  <a:gd name="T0" fmla="*/ 486 w 486"/>
                  <a:gd name="T1" fmla="*/ 0 h 1158"/>
                  <a:gd name="T2" fmla="*/ 92 w 486"/>
                  <a:gd name="T3" fmla="*/ 27 h 1158"/>
                  <a:gd name="T4" fmla="*/ 63 w 486"/>
                  <a:gd name="T5" fmla="*/ 1063 h 1158"/>
                  <a:gd name="T6" fmla="*/ 63 w 486"/>
                  <a:gd name="T7" fmla="*/ 1116 h 1158"/>
                  <a:gd name="T8" fmla="*/ 0 w 486"/>
                  <a:gd name="T9" fmla="*/ 1117 h 1158"/>
                  <a:gd name="T10" fmla="*/ 79 w 486"/>
                  <a:gd name="T11" fmla="*/ 1156 h 1158"/>
                  <a:gd name="T12" fmla="*/ 144 w 486"/>
                  <a:gd name="T13" fmla="*/ 1158 h 1158"/>
                  <a:gd name="T14" fmla="*/ 144 w 486"/>
                  <a:gd name="T15" fmla="*/ 1129 h 1158"/>
                  <a:gd name="T16" fmla="*/ 83 w 486"/>
                  <a:gd name="T17" fmla="*/ 1126 h 1158"/>
                  <a:gd name="T18" fmla="*/ 83 w 486"/>
                  <a:gd name="T19" fmla="*/ 1096 h 1158"/>
                  <a:gd name="T20" fmla="*/ 153 w 486"/>
                  <a:gd name="T21" fmla="*/ 1067 h 1158"/>
                  <a:gd name="T22" fmla="*/ 85 w 486"/>
                  <a:gd name="T23" fmla="*/ 1067 h 1158"/>
                  <a:gd name="T24" fmla="*/ 122 w 486"/>
                  <a:gd name="T25" fmla="*/ 41 h 1158"/>
                  <a:gd name="T26" fmla="*/ 469 w 486"/>
                  <a:gd name="T27" fmla="*/ 48 h 1158"/>
                  <a:gd name="T28" fmla="*/ 486 w 486"/>
                  <a:gd name="T29" fmla="*/ 0 h 1158"/>
                  <a:gd name="T30" fmla="*/ 486 w 486"/>
                  <a:gd name="T31" fmla="*/ 0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6"/>
                  <a:gd name="T49" fmla="*/ 0 h 1158"/>
                  <a:gd name="T50" fmla="*/ 486 w 486"/>
                  <a:gd name="T51" fmla="*/ 1158 h 1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6" h="1158">
                    <a:moveTo>
                      <a:pt x="486" y="0"/>
                    </a:moveTo>
                    <a:lnTo>
                      <a:pt x="92" y="27"/>
                    </a:lnTo>
                    <a:lnTo>
                      <a:pt x="63" y="1063"/>
                    </a:lnTo>
                    <a:lnTo>
                      <a:pt x="63" y="1116"/>
                    </a:lnTo>
                    <a:lnTo>
                      <a:pt x="0" y="1117"/>
                    </a:lnTo>
                    <a:lnTo>
                      <a:pt x="79" y="1156"/>
                    </a:lnTo>
                    <a:lnTo>
                      <a:pt x="144" y="1158"/>
                    </a:lnTo>
                    <a:lnTo>
                      <a:pt x="144" y="1129"/>
                    </a:lnTo>
                    <a:lnTo>
                      <a:pt x="83" y="1126"/>
                    </a:lnTo>
                    <a:lnTo>
                      <a:pt x="83" y="1096"/>
                    </a:lnTo>
                    <a:lnTo>
                      <a:pt x="153" y="1067"/>
                    </a:lnTo>
                    <a:lnTo>
                      <a:pt x="85" y="1067"/>
                    </a:lnTo>
                    <a:lnTo>
                      <a:pt x="122" y="41"/>
                    </a:lnTo>
                    <a:lnTo>
                      <a:pt x="469" y="48"/>
                    </a:lnTo>
                    <a:lnTo>
                      <a:pt x="486" y="0"/>
                    </a:lnTo>
                    <a:close/>
                  </a:path>
                </a:pathLst>
              </a:custGeom>
              <a:solidFill>
                <a:srgbClr val="000000"/>
              </a:solidFill>
              <a:ln w="9525">
                <a:noFill/>
                <a:round/>
                <a:headEnd/>
                <a:tailEnd/>
              </a:ln>
            </p:spPr>
            <p:txBody>
              <a:bodyPr/>
              <a:lstStyle/>
              <a:p>
                <a:endParaRPr lang="en-US"/>
              </a:p>
            </p:txBody>
          </p:sp>
          <p:sp>
            <p:nvSpPr>
              <p:cNvPr id="184" name="Freeform 447"/>
              <p:cNvSpPr>
                <a:spLocks/>
              </p:cNvSpPr>
              <p:nvPr/>
            </p:nvSpPr>
            <p:spPr bwMode="auto">
              <a:xfrm>
                <a:off x="240" y="2752"/>
                <a:ext cx="43" cy="238"/>
              </a:xfrm>
              <a:custGeom>
                <a:avLst/>
                <a:gdLst>
                  <a:gd name="T0" fmla="*/ 29 w 149"/>
                  <a:gd name="T1" fmla="*/ 0 h 694"/>
                  <a:gd name="T2" fmla="*/ 149 w 149"/>
                  <a:gd name="T3" fmla="*/ 44 h 694"/>
                  <a:gd name="T4" fmla="*/ 128 w 149"/>
                  <a:gd name="T5" fmla="*/ 694 h 694"/>
                  <a:gd name="T6" fmla="*/ 0 w 149"/>
                  <a:gd name="T7" fmla="*/ 630 h 694"/>
                  <a:gd name="T8" fmla="*/ 96 w 149"/>
                  <a:gd name="T9" fmla="*/ 651 h 694"/>
                  <a:gd name="T10" fmla="*/ 105 w 149"/>
                  <a:gd name="T11" fmla="*/ 565 h 694"/>
                  <a:gd name="T12" fmla="*/ 3 w 149"/>
                  <a:gd name="T13" fmla="*/ 536 h 694"/>
                  <a:gd name="T14" fmla="*/ 101 w 149"/>
                  <a:gd name="T15" fmla="*/ 513 h 694"/>
                  <a:gd name="T16" fmla="*/ 105 w 149"/>
                  <a:gd name="T17" fmla="*/ 424 h 694"/>
                  <a:gd name="T18" fmla="*/ 12 w 149"/>
                  <a:gd name="T19" fmla="*/ 398 h 694"/>
                  <a:gd name="T20" fmla="*/ 96 w 149"/>
                  <a:gd name="T21" fmla="*/ 377 h 694"/>
                  <a:gd name="T22" fmla="*/ 101 w 149"/>
                  <a:gd name="T23" fmla="*/ 296 h 694"/>
                  <a:gd name="T24" fmla="*/ 16 w 149"/>
                  <a:gd name="T25" fmla="*/ 270 h 694"/>
                  <a:gd name="T26" fmla="*/ 105 w 149"/>
                  <a:gd name="T27" fmla="*/ 245 h 694"/>
                  <a:gd name="T28" fmla="*/ 105 w 149"/>
                  <a:gd name="T29" fmla="*/ 151 h 694"/>
                  <a:gd name="T30" fmla="*/ 24 w 149"/>
                  <a:gd name="T31" fmla="*/ 125 h 694"/>
                  <a:gd name="T32" fmla="*/ 101 w 149"/>
                  <a:gd name="T33" fmla="*/ 112 h 694"/>
                  <a:gd name="T34" fmla="*/ 105 w 149"/>
                  <a:gd name="T35" fmla="*/ 57 h 694"/>
                  <a:gd name="T36" fmla="*/ 29 w 149"/>
                  <a:gd name="T37" fmla="*/ 44 h 694"/>
                  <a:gd name="T38" fmla="*/ 29 w 149"/>
                  <a:gd name="T39" fmla="*/ 0 h 694"/>
                  <a:gd name="T40" fmla="*/ 29 w 149"/>
                  <a:gd name="T41" fmla="*/ 0 h 6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694"/>
                  <a:gd name="T65" fmla="*/ 149 w 149"/>
                  <a:gd name="T66" fmla="*/ 694 h 6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694">
                    <a:moveTo>
                      <a:pt x="29" y="0"/>
                    </a:moveTo>
                    <a:lnTo>
                      <a:pt x="149" y="44"/>
                    </a:lnTo>
                    <a:lnTo>
                      <a:pt x="128" y="694"/>
                    </a:lnTo>
                    <a:lnTo>
                      <a:pt x="0" y="630"/>
                    </a:lnTo>
                    <a:lnTo>
                      <a:pt x="96" y="651"/>
                    </a:lnTo>
                    <a:lnTo>
                      <a:pt x="105" y="565"/>
                    </a:lnTo>
                    <a:lnTo>
                      <a:pt x="3" y="536"/>
                    </a:lnTo>
                    <a:lnTo>
                      <a:pt x="101" y="513"/>
                    </a:lnTo>
                    <a:lnTo>
                      <a:pt x="105" y="424"/>
                    </a:lnTo>
                    <a:lnTo>
                      <a:pt x="12" y="398"/>
                    </a:lnTo>
                    <a:lnTo>
                      <a:pt x="96" y="377"/>
                    </a:lnTo>
                    <a:lnTo>
                      <a:pt x="101" y="296"/>
                    </a:lnTo>
                    <a:lnTo>
                      <a:pt x="16" y="270"/>
                    </a:lnTo>
                    <a:lnTo>
                      <a:pt x="105" y="245"/>
                    </a:lnTo>
                    <a:lnTo>
                      <a:pt x="105" y="151"/>
                    </a:lnTo>
                    <a:lnTo>
                      <a:pt x="24" y="125"/>
                    </a:lnTo>
                    <a:lnTo>
                      <a:pt x="101" y="112"/>
                    </a:lnTo>
                    <a:lnTo>
                      <a:pt x="105" y="57"/>
                    </a:lnTo>
                    <a:lnTo>
                      <a:pt x="29" y="44"/>
                    </a:lnTo>
                    <a:lnTo>
                      <a:pt x="29" y="0"/>
                    </a:lnTo>
                    <a:close/>
                  </a:path>
                </a:pathLst>
              </a:custGeom>
              <a:solidFill>
                <a:srgbClr val="000000"/>
              </a:solidFill>
              <a:ln w="9525">
                <a:noFill/>
                <a:round/>
                <a:headEnd/>
                <a:tailEnd/>
              </a:ln>
            </p:spPr>
            <p:txBody>
              <a:bodyPr/>
              <a:lstStyle/>
              <a:p>
                <a:endParaRPr lang="en-US"/>
              </a:p>
            </p:txBody>
          </p:sp>
          <p:sp>
            <p:nvSpPr>
              <p:cNvPr id="185" name="Freeform 448"/>
              <p:cNvSpPr>
                <a:spLocks/>
              </p:cNvSpPr>
              <p:nvPr/>
            </p:nvSpPr>
            <p:spPr bwMode="auto">
              <a:xfrm>
                <a:off x="192" y="2795"/>
                <a:ext cx="53" cy="58"/>
              </a:xfrm>
              <a:custGeom>
                <a:avLst/>
                <a:gdLst>
                  <a:gd name="T0" fmla="*/ 41 w 180"/>
                  <a:gd name="T1" fmla="*/ 23 h 172"/>
                  <a:gd name="T2" fmla="*/ 79 w 180"/>
                  <a:gd name="T3" fmla="*/ 0 h 172"/>
                  <a:gd name="T4" fmla="*/ 131 w 180"/>
                  <a:gd name="T5" fmla="*/ 2 h 172"/>
                  <a:gd name="T6" fmla="*/ 176 w 180"/>
                  <a:gd name="T7" fmla="*/ 33 h 172"/>
                  <a:gd name="T8" fmla="*/ 180 w 180"/>
                  <a:gd name="T9" fmla="*/ 76 h 172"/>
                  <a:gd name="T10" fmla="*/ 169 w 180"/>
                  <a:gd name="T11" fmla="*/ 115 h 172"/>
                  <a:gd name="T12" fmla="*/ 141 w 180"/>
                  <a:gd name="T13" fmla="*/ 129 h 172"/>
                  <a:gd name="T14" fmla="*/ 106 w 180"/>
                  <a:gd name="T15" fmla="*/ 107 h 172"/>
                  <a:gd name="T16" fmla="*/ 115 w 180"/>
                  <a:gd name="T17" fmla="*/ 69 h 172"/>
                  <a:gd name="T18" fmla="*/ 139 w 180"/>
                  <a:gd name="T19" fmla="*/ 49 h 172"/>
                  <a:gd name="T20" fmla="*/ 162 w 180"/>
                  <a:gd name="T21" fmla="*/ 69 h 172"/>
                  <a:gd name="T22" fmla="*/ 165 w 180"/>
                  <a:gd name="T23" fmla="*/ 40 h 172"/>
                  <a:gd name="T24" fmla="*/ 128 w 180"/>
                  <a:gd name="T25" fmla="*/ 26 h 172"/>
                  <a:gd name="T26" fmla="*/ 91 w 180"/>
                  <a:gd name="T27" fmla="*/ 21 h 172"/>
                  <a:gd name="T28" fmla="*/ 58 w 180"/>
                  <a:gd name="T29" fmla="*/ 40 h 172"/>
                  <a:gd name="T30" fmla="*/ 95 w 180"/>
                  <a:gd name="T31" fmla="*/ 67 h 172"/>
                  <a:gd name="T32" fmla="*/ 47 w 180"/>
                  <a:gd name="T33" fmla="*/ 74 h 172"/>
                  <a:gd name="T34" fmla="*/ 61 w 180"/>
                  <a:gd name="T35" fmla="*/ 127 h 172"/>
                  <a:gd name="T36" fmla="*/ 91 w 180"/>
                  <a:gd name="T37" fmla="*/ 145 h 172"/>
                  <a:gd name="T38" fmla="*/ 128 w 180"/>
                  <a:gd name="T39" fmla="*/ 150 h 172"/>
                  <a:gd name="T40" fmla="*/ 97 w 180"/>
                  <a:gd name="T41" fmla="*/ 172 h 172"/>
                  <a:gd name="T42" fmla="*/ 47 w 180"/>
                  <a:gd name="T43" fmla="*/ 152 h 172"/>
                  <a:gd name="T44" fmla="*/ 32 w 180"/>
                  <a:gd name="T45" fmla="*/ 83 h 172"/>
                  <a:gd name="T46" fmla="*/ 0 w 180"/>
                  <a:gd name="T47" fmla="*/ 37 h 172"/>
                  <a:gd name="T48" fmla="*/ 41 w 180"/>
                  <a:gd name="T49" fmla="*/ 23 h 172"/>
                  <a:gd name="T50" fmla="*/ 41 w 180"/>
                  <a:gd name="T51" fmla="*/ 23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72"/>
                  <a:gd name="T80" fmla="*/ 180 w 180"/>
                  <a:gd name="T81" fmla="*/ 172 h 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72">
                    <a:moveTo>
                      <a:pt x="41" y="23"/>
                    </a:moveTo>
                    <a:lnTo>
                      <a:pt x="79" y="0"/>
                    </a:lnTo>
                    <a:lnTo>
                      <a:pt x="131" y="2"/>
                    </a:lnTo>
                    <a:lnTo>
                      <a:pt x="176" y="33"/>
                    </a:lnTo>
                    <a:lnTo>
                      <a:pt x="180" y="76"/>
                    </a:lnTo>
                    <a:lnTo>
                      <a:pt x="169" y="115"/>
                    </a:lnTo>
                    <a:lnTo>
                      <a:pt x="141" y="129"/>
                    </a:lnTo>
                    <a:lnTo>
                      <a:pt x="106" y="107"/>
                    </a:lnTo>
                    <a:lnTo>
                      <a:pt x="115" y="69"/>
                    </a:lnTo>
                    <a:lnTo>
                      <a:pt x="139" y="49"/>
                    </a:lnTo>
                    <a:lnTo>
                      <a:pt x="162" y="69"/>
                    </a:lnTo>
                    <a:lnTo>
                      <a:pt x="165" y="40"/>
                    </a:lnTo>
                    <a:lnTo>
                      <a:pt x="128" y="26"/>
                    </a:lnTo>
                    <a:lnTo>
                      <a:pt x="91" y="21"/>
                    </a:lnTo>
                    <a:lnTo>
                      <a:pt x="58" y="40"/>
                    </a:lnTo>
                    <a:lnTo>
                      <a:pt x="95" y="67"/>
                    </a:lnTo>
                    <a:lnTo>
                      <a:pt x="47" y="74"/>
                    </a:lnTo>
                    <a:lnTo>
                      <a:pt x="61" y="127"/>
                    </a:lnTo>
                    <a:lnTo>
                      <a:pt x="91" y="145"/>
                    </a:lnTo>
                    <a:lnTo>
                      <a:pt x="128" y="150"/>
                    </a:lnTo>
                    <a:lnTo>
                      <a:pt x="97" y="172"/>
                    </a:lnTo>
                    <a:lnTo>
                      <a:pt x="47" y="152"/>
                    </a:lnTo>
                    <a:lnTo>
                      <a:pt x="32" y="83"/>
                    </a:lnTo>
                    <a:lnTo>
                      <a:pt x="0" y="37"/>
                    </a:lnTo>
                    <a:lnTo>
                      <a:pt x="41" y="23"/>
                    </a:lnTo>
                    <a:close/>
                  </a:path>
                </a:pathLst>
              </a:custGeom>
              <a:solidFill>
                <a:srgbClr val="000000"/>
              </a:solidFill>
              <a:ln w="9525">
                <a:noFill/>
                <a:round/>
                <a:headEnd/>
                <a:tailEnd/>
              </a:ln>
            </p:spPr>
            <p:txBody>
              <a:bodyPr/>
              <a:lstStyle/>
              <a:p>
                <a:endParaRPr lang="en-US"/>
              </a:p>
            </p:txBody>
          </p:sp>
        </p:grpSp>
        <p:sp>
          <p:nvSpPr>
            <p:cNvPr id="14" name="Rectangle 449"/>
            <p:cNvSpPr>
              <a:spLocks noChangeArrowheads="1"/>
            </p:cNvSpPr>
            <p:nvPr/>
          </p:nvSpPr>
          <p:spPr bwMode="auto">
            <a:xfrm>
              <a:off x="6315075" y="2863850"/>
              <a:ext cx="228600" cy="609600"/>
            </a:xfrm>
            <a:prstGeom prst="rect">
              <a:avLst/>
            </a:prstGeom>
            <a:noFill/>
            <a:ln w="28575">
              <a:solidFill>
                <a:schemeClr val="tx1"/>
              </a:solidFill>
              <a:miter lim="800000"/>
              <a:headEnd/>
              <a:tailEnd/>
            </a:ln>
          </p:spPr>
          <p:txBody>
            <a:bodyPr wrap="none" anchor="ctr"/>
            <a:lstStyle/>
            <a:p>
              <a:endParaRPr lang="en-US" sz="2400"/>
            </a:p>
          </p:txBody>
        </p:sp>
        <p:sp>
          <p:nvSpPr>
            <p:cNvPr id="15" name="Rectangle 450"/>
            <p:cNvSpPr>
              <a:spLocks noChangeArrowheads="1"/>
            </p:cNvSpPr>
            <p:nvPr/>
          </p:nvSpPr>
          <p:spPr bwMode="auto">
            <a:xfrm>
              <a:off x="6315075" y="1873250"/>
              <a:ext cx="228600" cy="609600"/>
            </a:xfrm>
            <a:prstGeom prst="rect">
              <a:avLst/>
            </a:prstGeom>
            <a:noFill/>
            <a:ln w="28575">
              <a:solidFill>
                <a:schemeClr val="tx1"/>
              </a:solidFill>
              <a:miter lim="800000"/>
              <a:headEnd/>
              <a:tailEnd/>
            </a:ln>
          </p:spPr>
          <p:txBody>
            <a:bodyPr wrap="none" anchor="ctr"/>
            <a:lstStyle/>
            <a:p>
              <a:endParaRPr lang="en-US" sz="2400"/>
            </a:p>
          </p:txBody>
        </p:sp>
        <p:sp>
          <p:nvSpPr>
            <p:cNvPr id="16" name="Rectangle 451"/>
            <p:cNvSpPr>
              <a:spLocks noChangeArrowheads="1"/>
            </p:cNvSpPr>
            <p:nvPr/>
          </p:nvSpPr>
          <p:spPr bwMode="auto">
            <a:xfrm>
              <a:off x="6315075" y="4083050"/>
              <a:ext cx="228600" cy="609600"/>
            </a:xfrm>
            <a:prstGeom prst="rect">
              <a:avLst/>
            </a:prstGeom>
            <a:noFill/>
            <a:ln w="28575">
              <a:solidFill>
                <a:schemeClr val="tx1"/>
              </a:solidFill>
              <a:miter lim="800000"/>
              <a:headEnd/>
              <a:tailEnd/>
            </a:ln>
          </p:spPr>
          <p:txBody>
            <a:bodyPr wrap="none" anchor="ctr"/>
            <a:lstStyle/>
            <a:p>
              <a:endParaRPr lang="en-US" sz="2400"/>
            </a:p>
          </p:txBody>
        </p:sp>
        <p:sp>
          <p:nvSpPr>
            <p:cNvPr id="17" name="Text Box 452"/>
            <p:cNvSpPr txBox="1">
              <a:spLocks noChangeArrowheads="1"/>
            </p:cNvSpPr>
            <p:nvPr/>
          </p:nvSpPr>
          <p:spPr bwMode="auto">
            <a:xfrm>
              <a:off x="6832600" y="3001963"/>
              <a:ext cx="1835150" cy="581025"/>
            </a:xfrm>
            <a:prstGeom prst="rect">
              <a:avLst/>
            </a:prstGeom>
            <a:noFill/>
            <a:ln w="9525">
              <a:noFill/>
              <a:miter lim="800000"/>
              <a:headEnd/>
              <a:tailEnd/>
            </a:ln>
          </p:spPr>
          <p:txBody>
            <a:bodyPr wrap="none">
              <a:spAutoFit/>
            </a:bodyPr>
            <a:lstStyle/>
            <a:p>
              <a:r>
                <a:rPr lang="en-US" sz="1600"/>
                <a:t>Flow-through racks </a:t>
              </a:r>
            </a:p>
            <a:p>
              <a:r>
                <a:rPr lang="en-US" sz="1600"/>
                <a:t>for materials</a:t>
              </a:r>
            </a:p>
          </p:txBody>
        </p:sp>
        <p:sp>
          <p:nvSpPr>
            <p:cNvPr id="18" name="Line 453"/>
            <p:cNvSpPr>
              <a:spLocks noChangeShapeType="1"/>
            </p:cNvSpPr>
            <p:nvPr/>
          </p:nvSpPr>
          <p:spPr bwMode="auto">
            <a:xfrm flipH="1" flipV="1">
              <a:off x="6543675" y="2559050"/>
              <a:ext cx="304800" cy="457200"/>
            </a:xfrm>
            <a:prstGeom prst="line">
              <a:avLst/>
            </a:prstGeom>
            <a:noFill/>
            <a:ln w="9525">
              <a:solidFill>
                <a:schemeClr val="tx1"/>
              </a:solidFill>
              <a:round/>
              <a:headEnd/>
              <a:tailEnd type="triangle" w="med" len="med"/>
            </a:ln>
          </p:spPr>
          <p:txBody>
            <a:bodyPr wrap="none" anchor="ctr"/>
            <a:lstStyle/>
            <a:p>
              <a:endParaRPr lang="en-US"/>
            </a:p>
          </p:txBody>
        </p:sp>
        <p:sp>
          <p:nvSpPr>
            <p:cNvPr id="19" name="Line 454"/>
            <p:cNvSpPr>
              <a:spLocks noChangeShapeType="1"/>
            </p:cNvSpPr>
            <p:nvPr/>
          </p:nvSpPr>
          <p:spPr bwMode="auto">
            <a:xfrm flipH="1">
              <a:off x="6543675" y="324485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0" name="Line 455"/>
            <p:cNvSpPr>
              <a:spLocks noChangeShapeType="1"/>
            </p:cNvSpPr>
            <p:nvPr/>
          </p:nvSpPr>
          <p:spPr bwMode="auto">
            <a:xfrm flipH="1">
              <a:off x="6619875" y="3549650"/>
              <a:ext cx="304800" cy="457200"/>
            </a:xfrm>
            <a:prstGeom prst="line">
              <a:avLst/>
            </a:prstGeom>
            <a:noFill/>
            <a:ln w="9525">
              <a:solidFill>
                <a:schemeClr val="tx1"/>
              </a:solidFill>
              <a:round/>
              <a:headEnd/>
              <a:tailEnd type="triangle" w="med" len="med"/>
            </a:ln>
          </p:spPr>
          <p:txBody>
            <a:bodyPr wrap="none" anchor="ctr"/>
            <a:lstStyle/>
            <a:p>
              <a:endParaRPr lang="en-US"/>
            </a:p>
          </p:txBody>
        </p:sp>
        <p:sp>
          <p:nvSpPr>
            <p:cNvPr id="21" name="Oval 462"/>
            <p:cNvSpPr>
              <a:spLocks noChangeArrowheads="1"/>
            </p:cNvSpPr>
            <p:nvPr/>
          </p:nvSpPr>
          <p:spPr bwMode="auto">
            <a:xfrm>
              <a:off x="2851150" y="1900238"/>
              <a:ext cx="241300" cy="228600"/>
            </a:xfrm>
            <a:prstGeom prst="ellipse">
              <a:avLst/>
            </a:prstGeom>
            <a:noFill/>
            <a:ln w="28575">
              <a:solidFill>
                <a:schemeClr val="tx1"/>
              </a:solidFill>
              <a:round/>
              <a:headEnd/>
              <a:tailEnd/>
            </a:ln>
          </p:spPr>
          <p:txBody>
            <a:bodyPr wrap="none" anchor="ctr"/>
            <a:lstStyle/>
            <a:p>
              <a:r>
                <a:rPr lang="en-US" sz="1600"/>
                <a:t>1</a:t>
              </a:r>
            </a:p>
          </p:txBody>
        </p:sp>
        <p:sp>
          <p:nvSpPr>
            <p:cNvPr id="22" name="Oval 463"/>
            <p:cNvSpPr>
              <a:spLocks noChangeArrowheads="1"/>
            </p:cNvSpPr>
            <p:nvPr/>
          </p:nvSpPr>
          <p:spPr bwMode="auto">
            <a:xfrm>
              <a:off x="2851150" y="3233738"/>
              <a:ext cx="241300" cy="228600"/>
            </a:xfrm>
            <a:prstGeom prst="ellipse">
              <a:avLst/>
            </a:prstGeom>
            <a:noFill/>
            <a:ln w="28575">
              <a:solidFill>
                <a:schemeClr val="tx1"/>
              </a:solidFill>
              <a:round/>
              <a:headEnd/>
              <a:tailEnd/>
            </a:ln>
          </p:spPr>
          <p:txBody>
            <a:bodyPr wrap="none" anchor="ctr"/>
            <a:lstStyle/>
            <a:p>
              <a:r>
                <a:rPr lang="en-US" sz="1600"/>
                <a:t>2</a:t>
              </a:r>
            </a:p>
          </p:txBody>
        </p:sp>
        <p:sp>
          <p:nvSpPr>
            <p:cNvPr id="23" name="Freeform 464"/>
            <p:cNvSpPr>
              <a:spLocks/>
            </p:cNvSpPr>
            <p:nvPr/>
          </p:nvSpPr>
          <p:spPr bwMode="auto">
            <a:xfrm rot="-5400000">
              <a:off x="2297113" y="1811338"/>
              <a:ext cx="4532312" cy="3490912"/>
            </a:xfrm>
            <a:custGeom>
              <a:avLst/>
              <a:gdLst>
                <a:gd name="T0" fmla="*/ 3312 w 3318"/>
                <a:gd name="T1" fmla="*/ 0 h 1920"/>
                <a:gd name="T2" fmla="*/ 0 w 3318"/>
                <a:gd name="T3" fmla="*/ 0 h 1920"/>
                <a:gd name="T4" fmla="*/ 0 w 3318"/>
                <a:gd name="T5" fmla="*/ 1920 h 1920"/>
                <a:gd name="T6" fmla="*/ 3312 w 3318"/>
                <a:gd name="T7" fmla="*/ 1920 h 1920"/>
                <a:gd name="T8" fmla="*/ 3318 w 3318"/>
                <a:gd name="T9" fmla="*/ 1381 h 1920"/>
                <a:gd name="T10" fmla="*/ 505 w 3318"/>
                <a:gd name="T11" fmla="*/ 1381 h 1920"/>
                <a:gd name="T12" fmla="*/ 505 w 3318"/>
                <a:gd name="T13" fmla="*/ 440 h 1920"/>
                <a:gd name="T14" fmla="*/ 3301 w 3318"/>
                <a:gd name="T15" fmla="*/ 440 h 1920"/>
                <a:gd name="T16" fmla="*/ 3312 w 3318"/>
                <a:gd name="T17" fmla="*/ 0 h 1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8"/>
                <a:gd name="T28" fmla="*/ 0 h 1920"/>
                <a:gd name="T29" fmla="*/ 3318 w 3318"/>
                <a:gd name="T30" fmla="*/ 1920 h 1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8" h="1920">
                  <a:moveTo>
                    <a:pt x="3312" y="0"/>
                  </a:moveTo>
                  <a:lnTo>
                    <a:pt x="0" y="0"/>
                  </a:lnTo>
                  <a:lnTo>
                    <a:pt x="0" y="1920"/>
                  </a:lnTo>
                  <a:lnTo>
                    <a:pt x="3312" y="1920"/>
                  </a:lnTo>
                  <a:lnTo>
                    <a:pt x="3318" y="1381"/>
                  </a:lnTo>
                  <a:lnTo>
                    <a:pt x="505" y="1381"/>
                  </a:lnTo>
                  <a:lnTo>
                    <a:pt x="505" y="440"/>
                  </a:lnTo>
                  <a:lnTo>
                    <a:pt x="3301" y="440"/>
                  </a:lnTo>
                  <a:lnTo>
                    <a:pt x="3312" y="0"/>
                  </a:lnTo>
                  <a:close/>
                </a:path>
              </a:pathLst>
            </a:custGeom>
            <a:noFill/>
            <a:ln w="9525">
              <a:solidFill>
                <a:schemeClr val="tx1"/>
              </a:solidFill>
              <a:round/>
              <a:headEnd/>
              <a:tailEnd/>
            </a:ln>
          </p:spPr>
          <p:txBody>
            <a:bodyPr/>
            <a:lstStyle/>
            <a:p>
              <a:endParaRPr lang="en-US"/>
            </a:p>
          </p:txBody>
        </p:sp>
        <p:sp>
          <p:nvSpPr>
            <p:cNvPr id="24" name="Oval 465"/>
            <p:cNvSpPr>
              <a:spLocks noChangeArrowheads="1"/>
            </p:cNvSpPr>
            <p:nvPr/>
          </p:nvSpPr>
          <p:spPr bwMode="auto">
            <a:xfrm>
              <a:off x="2828925" y="4548188"/>
              <a:ext cx="241300" cy="228600"/>
            </a:xfrm>
            <a:prstGeom prst="ellipse">
              <a:avLst/>
            </a:prstGeom>
            <a:noFill/>
            <a:ln w="28575">
              <a:solidFill>
                <a:schemeClr val="tx1"/>
              </a:solidFill>
              <a:round/>
              <a:headEnd/>
              <a:tailEnd/>
            </a:ln>
          </p:spPr>
          <p:txBody>
            <a:bodyPr wrap="none" anchor="ctr"/>
            <a:lstStyle/>
            <a:p>
              <a:r>
                <a:rPr lang="en-US" sz="1600"/>
                <a:t>3</a:t>
              </a:r>
            </a:p>
          </p:txBody>
        </p:sp>
        <p:sp>
          <p:nvSpPr>
            <p:cNvPr id="25" name="Oval 466"/>
            <p:cNvSpPr>
              <a:spLocks noChangeArrowheads="1"/>
            </p:cNvSpPr>
            <p:nvPr/>
          </p:nvSpPr>
          <p:spPr bwMode="auto">
            <a:xfrm>
              <a:off x="3195638" y="5332413"/>
              <a:ext cx="241300" cy="228600"/>
            </a:xfrm>
            <a:prstGeom prst="ellipse">
              <a:avLst/>
            </a:prstGeom>
            <a:noFill/>
            <a:ln w="28575">
              <a:solidFill>
                <a:schemeClr val="tx1"/>
              </a:solidFill>
              <a:round/>
              <a:headEnd/>
              <a:tailEnd/>
            </a:ln>
          </p:spPr>
          <p:txBody>
            <a:bodyPr wrap="none" anchor="ctr"/>
            <a:lstStyle/>
            <a:p>
              <a:r>
                <a:rPr lang="en-US" sz="1600"/>
                <a:t>4</a:t>
              </a:r>
            </a:p>
          </p:txBody>
        </p:sp>
        <p:sp>
          <p:nvSpPr>
            <p:cNvPr id="26" name="Oval 467"/>
            <p:cNvSpPr>
              <a:spLocks noChangeArrowheads="1"/>
            </p:cNvSpPr>
            <p:nvPr/>
          </p:nvSpPr>
          <p:spPr bwMode="auto">
            <a:xfrm>
              <a:off x="4592638" y="5389563"/>
              <a:ext cx="241300" cy="228600"/>
            </a:xfrm>
            <a:prstGeom prst="ellipse">
              <a:avLst/>
            </a:prstGeom>
            <a:noFill/>
            <a:ln w="28575">
              <a:solidFill>
                <a:schemeClr val="tx1"/>
              </a:solidFill>
              <a:round/>
              <a:headEnd/>
              <a:tailEnd/>
            </a:ln>
          </p:spPr>
          <p:txBody>
            <a:bodyPr wrap="none" anchor="ctr"/>
            <a:lstStyle/>
            <a:p>
              <a:r>
                <a:rPr lang="en-US" sz="1600"/>
                <a:t>5</a:t>
              </a:r>
            </a:p>
          </p:txBody>
        </p:sp>
        <p:sp>
          <p:nvSpPr>
            <p:cNvPr id="27" name="Oval 468"/>
            <p:cNvSpPr>
              <a:spLocks noChangeArrowheads="1"/>
            </p:cNvSpPr>
            <p:nvPr/>
          </p:nvSpPr>
          <p:spPr bwMode="auto">
            <a:xfrm>
              <a:off x="6000750" y="4203700"/>
              <a:ext cx="241300" cy="228600"/>
            </a:xfrm>
            <a:prstGeom prst="ellipse">
              <a:avLst/>
            </a:prstGeom>
            <a:noFill/>
            <a:ln w="28575">
              <a:solidFill>
                <a:schemeClr val="tx1"/>
              </a:solidFill>
              <a:round/>
              <a:headEnd/>
              <a:tailEnd/>
            </a:ln>
          </p:spPr>
          <p:txBody>
            <a:bodyPr wrap="none" anchor="ctr"/>
            <a:lstStyle/>
            <a:p>
              <a:r>
                <a:rPr lang="en-US" sz="1600"/>
                <a:t>6</a:t>
              </a:r>
            </a:p>
          </p:txBody>
        </p:sp>
        <p:pic>
          <p:nvPicPr>
            <p:cNvPr id="28" name="Picture 469" descr="j0127264"/>
            <p:cNvPicPr>
              <a:picLocks noChangeAspect="1" noChangeArrowheads="1"/>
            </p:cNvPicPr>
            <p:nvPr/>
          </p:nvPicPr>
          <p:blipFill>
            <a:blip r:embed="rId5"/>
            <a:srcRect/>
            <a:stretch>
              <a:fillRect/>
            </a:stretch>
          </p:blipFill>
          <p:spPr bwMode="auto">
            <a:xfrm>
              <a:off x="5357813" y="1812925"/>
              <a:ext cx="665162" cy="639763"/>
            </a:xfrm>
            <a:prstGeom prst="rect">
              <a:avLst/>
            </a:prstGeom>
            <a:noFill/>
            <a:ln w="9525">
              <a:noFill/>
              <a:miter lim="800000"/>
              <a:headEnd/>
              <a:tailEnd/>
            </a:ln>
          </p:spPr>
        </p:pic>
        <p:sp>
          <p:nvSpPr>
            <p:cNvPr id="29" name="Oval 470"/>
            <p:cNvSpPr>
              <a:spLocks noChangeArrowheads="1"/>
            </p:cNvSpPr>
            <p:nvPr/>
          </p:nvSpPr>
          <p:spPr bwMode="auto">
            <a:xfrm>
              <a:off x="6059488" y="2989263"/>
              <a:ext cx="241300" cy="228600"/>
            </a:xfrm>
            <a:prstGeom prst="ellipse">
              <a:avLst/>
            </a:prstGeom>
            <a:noFill/>
            <a:ln w="28575">
              <a:solidFill>
                <a:schemeClr val="tx1"/>
              </a:solidFill>
              <a:round/>
              <a:headEnd/>
              <a:tailEnd/>
            </a:ln>
          </p:spPr>
          <p:txBody>
            <a:bodyPr wrap="none" anchor="ctr"/>
            <a:lstStyle/>
            <a:p>
              <a:r>
                <a:rPr lang="en-US" sz="1600"/>
                <a:t>7</a:t>
              </a:r>
            </a:p>
          </p:txBody>
        </p:sp>
        <p:sp>
          <p:nvSpPr>
            <p:cNvPr id="30" name="Oval 471"/>
            <p:cNvSpPr>
              <a:spLocks noChangeArrowheads="1"/>
            </p:cNvSpPr>
            <p:nvPr/>
          </p:nvSpPr>
          <p:spPr bwMode="auto">
            <a:xfrm>
              <a:off x="6011863" y="2065338"/>
              <a:ext cx="241300" cy="228600"/>
            </a:xfrm>
            <a:prstGeom prst="ellipse">
              <a:avLst/>
            </a:prstGeom>
            <a:noFill/>
            <a:ln w="28575">
              <a:solidFill>
                <a:schemeClr val="tx1"/>
              </a:solidFill>
              <a:round/>
              <a:headEnd/>
              <a:tailEnd/>
            </a:ln>
          </p:spPr>
          <p:txBody>
            <a:bodyPr wrap="none" anchor="ctr"/>
            <a:lstStyle/>
            <a:p>
              <a:r>
                <a:rPr lang="en-US" sz="1600"/>
                <a:t>8</a:t>
              </a:r>
            </a:p>
          </p:txBody>
        </p:sp>
        <p:sp>
          <p:nvSpPr>
            <p:cNvPr id="31" name="Freeform 472"/>
            <p:cNvSpPr>
              <a:spLocks/>
            </p:cNvSpPr>
            <p:nvPr/>
          </p:nvSpPr>
          <p:spPr bwMode="auto">
            <a:xfrm>
              <a:off x="4048125" y="1966913"/>
              <a:ext cx="1182688" cy="954087"/>
            </a:xfrm>
            <a:custGeom>
              <a:avLst/>
              <a:gdLst>
                <a:gd name="T0" fmla="*/ 0 w 745"/>
                <a:gd name="T1" fmla="*/ 42 h 601"/>
                <a:gd name="T2" fmla="*/ 745 w 745"/>
                <a:gd name="T3" fmla="*/ 601 h 601"/>
                <a:gd name="T4" fmla="*/ 745 w 745"/>
                <a:gd name="T5" fmla="*/ 0 h 601"/>
                <a:gd name="T6" fmla="*/ 25 w 745"/>
                <a:gd name="T7" fmla="*/ 0 h 601"/>
                <a:gd name="T8" fmla="*/ 0 60000 65536"/>
                <a:gd name="T9" fmla="*/ 0 60000 65536"/>
                <a:gd name="T10" fmla="*/ 0 60000 65536"/>
                <a:gd name="T11" fmla="*/ 0 60000 65536"/>
                <a:gd name="T12" fmla="*/ 0 w 745"/>
                <a:gd name="T13" fmla="*/ 0 h 601"/>
                <a:gd name="T14" fmla="*/ 745 w 745"/>
                <a:gd name="T15" fmla="*/ 601 h 601"/>
              </a:gdLst>
              <a:ahLst/>
              <a:cxnLst>
                <a:cxn ang="T8">
                  <a:pos x="T0" y="T1"/>
                </a:cxn>
                <a:cxn ang="T9">
                  <a:pos x="T2" y="T3"/>
                </a:cxn>
                <a:cxn ang="T10">
                  <a:pos x="T4" y="T5"/>
                </a:cxn>
                <a:cxn ang="T11">
                  <a:pos x="T6" y="T7"/>
                </a:cxn>
              </a:cxnLst>
              <a:rect l="T12" t="T13" r="T14" b="T15"/>
              <a:pathLst>
                <a:path w="745" h="601">
                  <a:moveTo>
                    <a:pt x="0" y="42"/>
                  </a:moveTo>
                  <a:lnTo>
                    <a:pt x="745" y="601"/>
                  </a:lnTo>
                  <a:lnTo>
                    <a:pt x="745" y="0"/>
                  </a:lnTo>
                  <a:lnTo>
                    <a:pt x="25" y="0"/>
                  </a:lnTo>
                </a:path>
              </a:pathLst>
            </a:custGeom>
            <a:noFill/>
            <a:ln w="19050">
              <a:solidFill>
                <a:schemeClr val="tx1"/>
              </a:solidFill>
              <a:round/>
              <a:headEnd/>
              <a:tailEnd type="stealth" w="lg" len="lg"/>
            </a:ln>
          </p:spPr>
          <p:txBody>
            <a:bodyPr/>
            <a:lstStyle/>
            <a:p>
              <a:endParaRPr lang="en-US"/>
            </a:p>
          </p:txBody>
        </p:sp>
        <p:grpSp>
          <p:nvGrpSpPr>
            <p:cNvPr id="32" name="Group 473"/>
            <p:cNvGrpSpPr>
              <a:grpSpLocks/>
            </p:cNvGrpSpPr>
            <p:nvPr/>
          </p:nvGrpSpPr>
          <p:grpSpPr bwMode="auto">
            <a:xfrm>
              <a:off x="3065471" y="2652713"/>
              <a:ext cx="395288" cy="242887"/>
              <a:chOff x="1931" y="1711"/>
              <a:chExt cx="249" cy="153"/>
            </a:xfrm>
          </p:grpSpPr>
          <p:sp>
            <p:nvSpPr>
              <p:cNvPr id="170" name="Rectangle 474"/>
              <p:cNvSpPr>
                <a:spLocks noChangeArrowheads="1"/>
              </p:cNvSpPr>
              <p:nvPr/>
            </p:nvSpPr>
            <p:spPr bwMode="auto">
              <a:xfrm>
                <a:off x="1931" y="1711"/>
                <a:ext cx="246" cy="153"/>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171" name="Line 475"/>
              <p:cNvSpPr>
                <a:spLocks noChangeShapeType="1"/>
              </p:cNvSpPr>
              <p:nvPr/>
            </p:nvSpPr>
            <p:spPr bwMode="auto">
              <a:xfrm>
                <a:off x="1936" y="1712"/>
                <a:ext cx="244" cy="152"/>
              </a:xfrm>
              <a:prstGeom prst="line">
                <a:avLst/>
              </a:prstGeom>
              <a:noFill/>
              <a:ln w="28575">
                <a:solidFill>
                  <a:schemeClr val="tx1"/>
                </a:solidFill>
                <a:round/>
                <a:headEnd/>
                <a:tailEnd/>
              </a:ln>
            </p:spPr>
            <p:txBody>
              <a:bodyPr/>
              <a:lstStyle/>
              <a:p>
                <a:endParaRPr lang="en-US"/>
              </a:p>
            </p:txBody>
          </p:sp>
          <p:sp>
            <p:nvSpPr>
              <p:cNvPr id="172" name="Line 476"/>
              <p:cNvSpPr>
                <a:spLocks noChangeShapeType="1"/>
              </p:cNvSpPr>
              <p:nvPr/>
            </p:nvSpPr>
            <p:spPr bwMode="auto">
              <a:xfrm flipH="1">
                <a:off x="1936" y="1712"/>
                <a:ext cx="240" cy="148"/>
              </a:xfrm>
              <a:prstGeom prst="line">
                <a:avLst/>
              </a:prstGeom>
              <a:noFill/>
              <a:ln w="28575">
                <a:solidFill>
                  <a:schemeClr val="tx1"/>
                </a:solidFill>
                <a:round/>
                <a:headEnd/>
                <a:tailEnd/>
              </a:ln>
            </p:spPr>
            <p:txBody>
              <a:bodyPr/>
              <a:lstStyle/>
              <a:p>
                <a:endParaRPr lang="en-US"/>
              </a:p>
            </p:txBody>
          </p:sp>
        </p:grpSp>
        <p:grpSp>
          <p:nvGrpSpPr>
            <p:cNvPr id="33" name="Group 477"/>
            <p:cNvGrpSpPr>
              <a:grpSpLocks/>
            </p:cNvGrpSpPr>
            <p:nvPr/>
          </p:nvGrpSpPr>
          <p:grpSpPr bwMode="auto">
            <a:xfrm>
              <a:off x="3090871" y="3922713"/>
              <a:ext cx="395288" cy="242887"/>
              <a:chOff x="1931" y="1711"/>
              <a:chExt cx="249" cy="153"/>
            </a:xfrm>
          </p:grpSpPr>
          <p:sp>
            <p:nvSpPr>
              <p:cNvPr id="167" name="Rectangle 478"/>
              <p:cNvSpPr>
                <a:spLocks noChangeArrowheads="1"/>
              </p:cNvSpPr>
              <p:nvPr/>
            </p:nvSpPr>
            <p:spPr bwMode="auto">
              <a:xfrm>
                <a:off x="1931" y="1711"/>
                <a:ext cx="246" cy="153"/>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168" name="Line 479"/>
              <p:cNvSpPr>
                <a:spLocks noChangeShapeType="1"/>
              </p:cNvSpPr>
              <p:nvPr/>
            </p:nvSpPr>
            <p:spPr bwMode="auto">
              <a:xfrm>
                <a:off x="1936" y="1712"/>
                <a:ext cx="244" cy="152"/>
              </a:xfrm>
              <a:prstGeom prst="line">
                <a:avLst/>
              </a:prstGeom>
              <a:noFill/>
              <a:ln w="28575">
                <a:solidFill>
                  <a:schemeClr val="tx1"/>
                </a:solidFill>
                <a:round/>
                <a:headEnd/>
                <a:tailEnd/>
              </a:ln>
            </p:spPr>
            <p:txBody>
              <a:bodyPr/>
              <a:lstStyle/>
              <a:p>
                <a:endParaRPr lang="en-US"/>
              </a:p>
            </p:txBody>
          </p:sp>
          <p:sp>
            <p:nvSpPr>
              <p:cNvPr id="169" name="Line 480"/>
              <p:cNvSpPr>
                <a:spLocks noChangeShapeType="1"/>
              </p:cNvSpPr>
              <p:nvPr/>
            </p:nvSpPr>
            <p:spPr bwMode="auto">
              <a:xfrm flipH="1">
                <a:off x="1936" y="1712"/>
                <a:ext cx="240" cy="148"/>
              </a:xfrm>
              <a:prstGeom prst="line">
                <a:avLst/>
              </a:prstGeom>
              <a:noFill/>
              <a:ln w="28575">
                <a:solidFill>
                  <a:schemeClr val="tx1"/>
                </a:solidFill>
                <a:round/>
                <a:headEnd/>
                <a:tailEnd/>
              </a:ln>
            </p:spPr>
            <p:txBody>
              <a:bodyPr/>
              <a:lstStyle/>
              <a:p>
                <a:endParaRPr lang="en-US"/>
              </a:p>
            </p:txBody>
          </p:sp>
        </p:grpSp>
        <p:grpSp>
          <p:nvGrpSpPr>
            <p:cNvPr id="34" name="Group 481"/>
            <p:cNvGrpSpPr>
              <a:grpSpLocks/>
            </p:cNvGrpSpPr>
            <p:nvPr/>
          </p:nvGrpSpPr>
          <p:grpSpPr bwMode="auto">
            <a:xfrm>
              <a:off x="5554671" y="3541713"/>
              <a:ext cx="395288" cy="242887"/>
              <a:chOff x="1931" y="1711"/>
              <a:chExt cx="249" cy="153"/>
            </a:xfrm>
          </p:grpSpPr>
          <p:sp>
            <p:nvSpPr>
              <p:cNvPr id="164" name="Rectangle 482"/>
              <p:cNvSpPr>
                <a:spLocks noChangeArrowheads="1"/>
              </p:cNvSpPr>
              <p:nvPr/>
            </p:nvSpPr>
            <p:spPr bwMode="auto">
              <a:xfrm>
                <a:off x="1931" y="1711"/>
                <a:ext cx="246" cy="153"/>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165" name="Line 483"/>
              <p:cNvSpPr>
                <a:spLocks noChangeShapeType="1"/>
              </p:cNvSpPr>
              <p:nvPr/>
            </p:nvSpPr>
            <p:spPr bwMode="auto">
              <a:xfrm>
                <a:off x="1936" y="1712"/>
                <a:ext cx="244" cy="152"/>
              </a:xfrm>
              <a:prstGeom prst="line">
                <a:avLst/>
              </a:prstGeom>
              <a:noFill/>
              <a:ln w="28575">
                <a:solidFill>
                  <a:schemeClr val="tx1"/>
                </a:solidFill>
                <a:round/>
                <a:headEnd/>
                <a:tailEnd/>
              </a:ln>
            </p:spPr>
            <p:txBody>
              <a:bodyPr/>
              <a:lstStyle/>
              <a:p>
                <a:endParaRPr lang="en-US"/>
              </a:p>
            </p:txBody>
          </p:sp>
          <p:sp>
            <p:nvSpPr>
              <p:cNvPr id="166" name="Line 484"/>
              <p:cNvSpPr>
                <a:spLocks noChangeShapeType="1"/>
              </p:cNvSpPr>
              <p:nvPr/>
            </p:nvSpPr>
            <p:spPr bwMode="auto">
              <a:xfrm flipH="1">
                <a:off x="1936" y="1712"/>
                <a:ext cx="240" cy="148"/>
              </a:xfrm>
              <a:prstGeom prst="line">
                <a:avLst/>
              </a:prstGeom>
              <a:noFill/>
              <a:ln w="28575">
                <a:solidFill>
                  <a:schemeClr val="tx1"/>
                </a:solidFill>
                <a:round/>
                <a:headEnd/>
                <a:tailEnd/>
              </a:ln>
            </p:spPr>
            <p:txBody>
              <a:bodyPr/>
              <a:lstStyle/>
              <a:p>
                <a:endParaRPr lang="en-US"/>
              </a:p>
            </p:txBody>
          </p:sp>
        </p:grpSp>
        <p:grpSp>
          <p:nvGrpSpPr>
            <p:cNvPr id="35" name="Group 485"/>
            <p:cNvGrpSpPr>
              <a:grpSpLocks/>
            </p:cNvGrpSpPr>
            <p:nvPr/>
          </p:nvGrpSpPr>
          <p:grpSpPr bwMode="auto">
            <a:xfrm>
              <a:off x="5618171" y="5281613"/>
              <a:ext cx="395288" cy="242887"/>
              <a:chOff x="1931" y="1711"/>
              <a:chExt cx="249" cy="153"/>
            </a:xfrm>
          </p:grpSpPr>
          <p:sp>
            <p:nvSpPr>
              <p:cNvPr id="161" name="Rectangle 486"/>
              <p:cNvSpPr>
                <a:spLocks noChangeArrowheads="1"/>
              </p:cNvSpPr>
              <p:nvPr/>
            </p:nvSpPr>
            <p:spPr bwMode="auto">
              <a:xfrm>
                <a:off x="1931" y="1711"/>
                <a:ext cx="246" cy="153"/>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162" name="Line 487"/>
              <p:cNvSpPr>
                <a:spLocks noChangeShapeType="1"/>
              </p:cNvSpPr>
              <p:nvPr/>
            </p:nvSpPr>
            <p:spPr bwMode="auto">
              <a:xfrm>
                <a:off x="1936" y="1712"/>
                <a:ext cx="244" cy="152"/>
              </a:xfrm>
              <a:prstGeom prst="line">
                <a:avLst/>
              </a:prstGeom>
              <a:noFill/>
              <a:ln w="28575">
                <a:solidFill>
                  <a:schemeClr val="tx1"/>
                </a:solidFill>
                <a:round/>
                <a:headEnd/>
                <a:tailEnd/>
              </a:ln>
            </p:spPr>
            <p:txBody>
              <a:bodyPr/>
              <a:lstStyle/>
              <a:p>
                <a:endParaRPr lang="en-US"/>
              </a:p>
            </p:txBody>
          </p:sp>
          <p:sp>
            <p:nvSpPr>
              <p:cNvPr id="163" name="Line 488"/>
              <p:cNvSpPr>
                <a:spLocks noChangeShapeType="1"/>
              </p:cNvSpPr>
              <p:nvPr/>
            </p:nvSpPr>
            <p:spPr bwMode="auto">
              <a:xfrm flipH="1">
                <a:off x="1936" y="1712"/>
                <a:ext cx="240" cy="148"/>
              </a:xfrm>
              <a:prstGeom prst="line">
                <a:avLst/>
              </a:prstGeom>
              <a:noFill/>
              <a:ln w="28575">
                <a:solidFill>
                  <a:schemeClr val="tx1"/>
                </a:solidFill>
                <a:round/>
                <a:headEnd/>
                <a:tailEnd/>
              </a:ln>
            </p:spPr>
            <p:txBody>
              <a:bodyPr/>
              <a:lstStyle/>
              <a:p>
                <a:endParaRPr lang="en-US"/>
              </a:p>
            </p:txBody>
          </p:sp>
        </p:grpSp>
        <p:sp>
          <p:nvSpPr>
            <p:cNvPr id="36" name="Rectangle 489"/>
            <p:cNvSpPr>
              <a:spLocks noChangeArrowheads="1"/>
            </p:cNvSpPr>
            <p:nvPr/>
          </p:nvSpPr>
          <p:spPr bwMode="auto">
            <a:xfrm>
              <a:off x="2581275" y="1720850"/>
              <a:ext cx="228600" cy="609600"/>
            </a:xfrm>
            <a:prstGeom prst="rect">
              <a:avLst/>
            </a:prstGeom>
            <a:noFill/>
            <a:ln w="28575">
              <a:solidFill>
                <a:schemeClr val="tx1"/>
              </a:solidFill>
              <a:miter lim="800000"/>
              <a:headEnd/>
              <a:tailEnd/>
            </a:ln>
          </p:spPr>
          <p:txBody>
            <a:bodyPr wrap="none" anchor="ctr"/>
            <a:lstStyle/>
            <a:p>
              <a:endParaRPr lang="en-US" sz="2400"/>
            </a:p>
          </p:txBody>
        </p:sp>
        <p:sp>
          <p:nvSpPr>
            <p:cNvPr id="37" name="Rectangle 490"/>
            <p:cNvSpPr>
              <a:spLocks noChangeArrowheads="1"/>
            </p:cNvSpPr>
            <p:nvPr/>
          </p:nvSpPr>
          <p:spPr bwMode="auto">
            <a:xfrm rot="-5400000">
              <a:off x="3521075" y="5645150"/>
              <a:ext cx="228600" cy="609600"/>
            </a:xfrm>
            <a:prstGeom prst="rect">
              <a:avLst/>
            </a:prstGeom>
            <a:noFill/>
            <a:ln w="28575">
              <a:solidFill>
                <a:schemeClr val="tx1"/>
              </a:solidFill>
              <a:miter lim="800000"/>
              <a:headEnd/>
              <a:tailEnd/>
            </a:ln>
          </p:spPr>
          <p:txBody>
            <a:bodyPr vert="eaVert" wrap="none" anchor="ctr"/>
            <a:lstStyle/>
            <a:p>
              <a:endParaRPr lang="en-US" sz="2400"/>
            </a:p>
          </p:txBody>
        </p:sp>
        <p:sp>
          <p:nvSpPr>
            <p:cNvPr id="38" name="Rectangle 491"/>
            <p:cNvSpPr>
              <a:spLocks noChangeArrowheads="1"/>
            </p:cNvSpPr>
            <p:nvPr/>
          </p:nvSpPr>
          <p:spPr bwMode="auto">
            <a:xfrm>
              <a:off x="2581275" y="3106738"/>
              <a:ext cx="228600" cy="609600"/>
            </a:xfrm>
            <a:prstGeom prst="rect">
              <a:avLst/>
            </a:prstGeom>
            <a:noFill/>
            <a:ln w="28575">
              <a:solidFill>
                <a:schemeClr val="tx1"/>
              </a:solidFill>
              <a:miter lim="800000"/>
              <a:headEnd/>
              <a:tailEnd/>
            </a:ln>
          </p:spPr>
          <p:txBody>
            <a:bodyPr wrap="none" anchor="ctr"/>
            <a:lstStyle/>
            <a:p>
              <a:endParaRPr lang="en-US" sz="2400"/>
            </a:p>
          </p:txBody>
        </p:sp>
        <p:grpSp>
          <p:nvGrpSpPr>
            <p:cNvPr id="39" name="Group 492"/>
            <p:cNvGrpSpPr>
              <a:grpSpLocks/>
            </p:cNvGrpSpPr>
            <p:nvPr/>
          </p:nvGrpSpPr>
          <p:grpSpPr bwMode="auto">
            <a:xfrm>
              <a:off x="4062421" y="5380038"/>
              <a:ext cx="395288" cy="242887"/>
              <a:chOff x="1931" y="1711"/>
              <a:chExt cx="249" cy="153"/>
            </a:xfrm>
          </p:grpSpPr>
          <p:sp>
            <p:nvSpPr>
              <p:cNvPr id="158" name="Rectangle 493"/>
              <p:cNvSpPr>
                <a:spLocks noChangeArrowheads="1"/>
              </p:cNvSpPr>
              <p:nvPr/>
            </p:nvSpPr>
            <p:spPr bwMode="auto">
              <a:xfrm>
                <a:off x="1931" y="1711"/>
                <a:ext cx="246" cy="153"/>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159" name="Line 494"/>
              <p:cNvSpPr>
                <a:spLocks noChangeShapeType="1"/>
              </p:cNvSpPr>
              <p:nvPr/>
            </p:nvSpPr>
            <p:spPr bwMode="auto">
              <a:xfrm>
                <a:off x="1936" y="1712"/>
                <a:ext cx="244" cy="152"/>
              </a:xfrm>
              <a:prstGeom prst="line">
                <a:avLst/>
              </a:prstGeom>
              <a:noFill/>
              <a:ln w="28575">
                <a:solidFill>
                  <a:schemeClr val="tx1"/>
                </a:solidFill>
                <a:round/>
                <a:headEnd/>
                <a:tailEnd/>
              </a:ln>
            </p:spPr>
            <p:txBody>
              <a:bodyPr/>
              <a:lstStyle/>
              <a:p>
                <a:endParaRPr lang="en-US"/>
              </a:p>
            </p:txBody>
          </p:sp>
          <p:sp>
            <p:nvSpPr>
              <p:cNvPr id="160" name="Line 495"/>
              <p:cNvSpPr>
                <a:spLocks noChangeShapeType="1"/>
              </p:cNvSpPr>
              <p:nvPr/>
            </p:nvSpPr>
            <p:spPr bwMode="auto">
              <a:xfrm flipH="1">
                <a:off x="1936" y="1712"/>
                <a:ext cx="240" cy="148"/>
              </a:xfrm>
              <a:prstGeom prst="line">
                <a:avLst/>
              </a:prstGeom>
              <a:noFill/>
              <a:ln w="28575">
                <a:solidFill>
                  <a:schemeClr val="tx1"/>
                </a:solidFill>
                <a:round/>
                <a:headEnd/>
                <a:tailEnd/>
              </a:ln>
            </p:spPr>
            <p:txBody>
              <a:bodyPr/>
              <a:lstStyle/>
              <a:p>
                <a:endParaRPr lang="en-US"/>
              </a:p>
            </p:txBody>
          </p:sp>
        </p:grpSp>
        <p:sp>
          <p:nvSpPr>
            <p:cNvPr id="40" name="Freeform 496"/>
            <p:cNvSpPr>
              <a:spLocks/>
            </p:cNvSpPr>
            <p:nvPr/>
          </p:nvSpPr>
          <p:spPr bwMode="auto">
            <a:xfrm>
              <a:off x="3765550" y="3163888"/>
              <a:ext cx="1250950" cy="981075"/>
            </a:xfrm>
            <a:custGeom>
              <a:avLst/>
              <a:gdLst>
                <a:gd name="T0" fmla="*/ 788 w 788"/>
                <a:gd name="T1" fmla="*/ 364 h 618"/>
                <a:gd name="T2" fmla="*/ 0 w 788"/>
                <a:gd name="T3" fmla="*/ 0 h 618"/>
                <a:gd name="T4" fmla="*/ 0 w 788"/>
                <a:gd name="T5" fmla="*/ 347 h 618"/>
                <a:gd name="T6" fmla="*/ 652 w 788"/>
                <a:gd name="T7" fmla="*/ 618 h 618"/>
                <a:gd name="T8" fmla="*/ 0 60000 65536"/>
                <a:gd name="T9" fmla="*/ 0 60000 65536"/>
                <a:gd name="T10" fmla="*/ 0 60000 65536"/>
                <a:gd name="T11" fmla="*/ 0 60000 65536"/>
                <a:gd name="T12" fmla="*/ 0 w 788"/>
                <a:gd name="T13" fmla="*/ 0 h 618"/>
                <a:gd name="T14" fmla="*/ 788 w 788"/>
                <a:gd name="T15" fmla="*/ 618 h 618"/>
              </a:gdLst>
              <a:ahLst/>
              <a:cxnLst>
                <a:cxn ang="T8">
                  <a:pos x="T0" y="T1"/>
                </a:cxn>
                <a:cxn ang="T9">
                  <a:pos x="T2" y="T3"/>
                </a:cxn>
                <a:cxn ang="T10">
                  <a:pos x="T4" y="T5"/>
                </a:cxn>
                <a:cxn ang="T11">
                  <a:pos x="T6" y="T7"/>
                </a:cxn>
              </a:cxnLst>
              <a:rect l="T12" t="T13" r="T14" b="T15"/>
              <a:pathLst>
                <a:path w="788" h="618">
                  <a:moveTo>
                    <a:pt x="788" y="364"/>
                  </a:moveTo>
                  <a:lnTo>
                    <a:pt x="0" y="0"/>
                  </a:lnTo>
                  <a:lnTo>
                    <a:pt x="0" y="347"/>
                  </a:lnTo>
                  <a:lnTo>
                    <a:pt x="652" y="618"/>
                  </a:lnTo>
                </a:path>
              </a:pathLst>
            </a:custGeom>
            <a:noFill/>
            <a:ln w="19050">
              <a:solidFill>
                <a:schemeClr val="tx1"/>
              </a:solidFill>
              <a:round/>
              <a:headEnd/>
              <a:tailEnd type="stealth" w="lg" len="lg"/>
            </a:ln>
          </p:spPr>
          <p:txBody>
            <a:bodyPr/>
            <a:lstStyle/>
            <a:p>
              <a:endParaRPr lang="en-US"/>
            </a:p>
          </p:txBody>
        </p:sp>
        <p:sp>
          <p:nvSpPr>
            <p:cNvPr id="41" name="Freeform 497"/>
            <p:cNvSpPr>
              <a:spLocks/>
            </p:cNvSpPr>
            <p:nvPr/>
          </p:nvSpPr>
          <p:spPr bwMode="auto">
            <a:xfrm>
              <a:off x="3670300" y="4791075"/>
              <a:ext cx="1250950" cy="295275"/>
            </a:xfrm>
            <a:custGeom>
              <a:avLst/>
              <a:gdLst>
                <a:gd name="T0" fmla="*/ 0 w 788"/>
                <a:gd name="T1" fmla="*/ 0 h 186"/>
                <a:gd name="T2" fmla="*/ 0 w 788"/>
                <a:gd name="T3" fmla="*/ 186 h 186"/>
                <a:gd name="T4" fmla="*/ 788 w 788"/>
                <a:gd name="T5" fmla="*/ 186 h 186"/>
                <a:gd name="T6" fmla="*/ 60 w 788"/>
                <a:gd name="T7" fmla="*/ 59 h 186"/>
                <a:gd name="T8" fmla="*/ 0 60000 65536"/>
                <a:gd name="T9" fmla="*/ 0 60000 65536"/>
                <a:gd name="T10" fmla="*/ 0 60000 65536"/>
                <a:gd name="T11" fmla="*/ 0 60000 65536"/>
                <a:gd name="T12" fmla="*/ 0 w 788"/>
                <a:gd name="T13" fmla="*/ 0 h 186"/>
                <a:gd name="T14" fmla="*/ 788 w 788"/>
                <a:gd name="T15" fmla="*/ 186 h 186"/>
              </a:gdLst>
              <a:ahLst/>
              <a:cxnLst>
                <a:cxn ang="T8">
                  <a:pos x="T0" y="T1"/>
                </a:cxn>
                <a:cxn ang="T9">
                  <a:pos x="T2" y="T3"/>
                </a:cxn>
                <a:cxn ang="T10">
                  <a:pos x="T4" y="T5"/>
                </a:cxn>
                <a:cxn ang="T11">
                  <a:pos x="T6" y="T7"/>
                </a:cxn>
              </a:cxnLst>
              <a:rect l="T12" t="T13" r="T14" b="T15"/>
              <a:pathLst>
                <a:path w="788" h="186">
                  <a:moveTo>
                    <a:pt x="0" y="0"/>
                  </a:moveTo>
                  <a:lnTo>
                    <a:pt x="0" y="186"/>
                  </a:lnTo>
                  <a:lnTo>
                    <a:pt x="788" y="186"/>
                  </a:lnTo>
                  <a:lnTo>
                    <a:pt x="60" y="59"/>
                  </a:lnTo>
                </a:path>
              </a:pathLst>
            </a:custGeom>
            <a:noFill/>
            <a:ln w="19050">
              <a:solidFill>
                <a:schemeClr val="tx1"/>
              </a:solidFill>
              <a:round/>
              <a:headEnd/>
              <a:tailEnd type="stealth" w="lg" len="lg"/>
            </a:ln>
          </p:spPr>
          <p:txBody>
            <a:bodyPr/>
            <a:lstStyle/>
            <a:p>
              <a:endParaRPr lang="en-US"/>
            </a:p>
          </p:txBody>
        </p:sp>
        <p:grpSp>
          <p:nvGrpSpPr>
            <p:cNvPr id="42" name="Group 498"/>
            <p:cNvGrpSpPr>
              <a:grpSpLocks/>
            </p:cNvGrpSpPr>
            <p:nvPr/>
          </p:nvGrpSpPr>
          <p:grpSpPr bwMode="auto">
            <a:xfrm>
              <a:off x="6288088" y="1052513"/>
              <a:ext cx="785812" cy="825500"/>
              <a:chOff x="3961" y="663"/>
              <a:chExt cx="495" cy="520"/>
            </a:xfrm>
          </p:grpSpPr>
          <p:sp>
            <p:nvSpPr>
              <p:cNvPr id="43" name="AutoShape 499"/>
              <p:cNvSpPr>
                <a:spLocks noChangeAspect="1" noChangeArrowheads="1" noTextEdit="1"/>
              </p:cNvSpPr>
              <p:nvPr/>
            </p:nvSpPr>
            <p:spPr bwMode="auto">
              <a:xfrm>
                <a:off x="3961" y="663"/>
                <a:ext cx="495" cy="520"/>
              </a:xfrm>
              <a:prstGeom prst="rect">
                <a:avLst/>
              </a:prstGeom>
              <a:noFill/>
              <a:ln w="9525">
                <a:noFill/>
                <a:miter lim="800000"/>
                <a:headEnd/>
                <a:tailEnd/>
              </a:ln>
            </p:spPr>
            <p:txBody>
              <a:bodyPr/>
              <a:lstStyle/>
              <a:p>
                <a:endParaRPr lang="en-US"/>
              </a:p>
            </p:txBody>
          </p:sp>
          <p:sp>
            <p:nvSpPr>
              <p:cNvPr id="44" name="Freeform 500"/>
              <p:cNvSpPr>
                <a:spLocks/>
              </p:cNvSpPr>
              <p:nvPr/>
            </p:nvSpPr>
            <p:spPr bwMode="auto">
              <a:xfrm>
                <a:off x="4009" y="667"/>
                <a:ext cx="433" cy="487"/>
              </a:xfrm>
              <a:custGeom>
                <a:avLst/>
                <a:gdLst>
                  <a:gd name="T0" fmla="*/ 1428 w 2165"/>
                  <a:gd name="T1" fmla="*/ 8 h 2433"/>
                  <a:gd name="T2" fmla="*/ 1563 w 2165"/>
                  <a:gd name="T3" fmla="*/ 61 h 2433"/>
                  <a:gd name="T4" fmla="*/ 1572 w 2165"/>
                  <a:gd name="T5" fmla="*/ 176 h 2433"/>
                  <a:gd name="T6" fmla="*/ 1558 w 2165"/>
                  <a:gd name="T7" fmla="*/ 331 h 2433"/>
                  <a:gd name="T8" fmla="*/ 1584 w 2165"/>
                  <a:gd name="T9" fmla="*/ 515 h 2433"/>
                  <a:gd name="T10" fmla="*/ 1459 w 2165"/>
                  <a:gd name="T11" fmla="*/ 612 h 2433"/>
                  <a:gd name="T12" fmla="*/ 1536 w 2165"/>
                  <a:gd name="T13" fmla="*/ 723 h 2433"/>
                  <a:gd name="T14" fmla="*/ 1550 w 2165"/>
                  <a:gd name="T15" fmla="*/ 858 h 2433"/>
                  <a:gd name="T16" fmla="*/ 1553 w 2165"/>
                  <a:gd name="T17" fmla="*/ 959 h 2433"/>
                  <a:gd name="T18" fmla="*/ 1594 w 2165"/>
                  <a:gd name="T19" fmla="*/ 988 h 2433"/>
                  <a:gd name="T20" fmla="*/ 1701 w 2165"/>
                  <a:gd name="T21" fmla="*/ 1155 h 2433"/>
                  <a:gd name="T22" fmla="*/ 2068 w 2165"/>
                  <a:gd name="T23" fmla="*/ 1152 h 2433"/>
                  <a:gd name="T24" fmla="*/ 2165 w 2165"/>
                  <a:gd name="T25" fmla="*/ 1327 h 2433"/>
                  <a:gd name="T26" fmla="*/ 2032 w 2165"/>
                  <a:gd name="T27" fmla="*/ 1241 h 2433"/>
                  <a:gd name="T28" fmla="*/ 1483 w 2165"/>
                  <a:gd name="T29" fmla="*/ 1257 h 2433"/>
                  <a:gd name="T30" fmla="*/ 1459 w 2165"/>
                  <a:gd name="T31" fmla="*/ 1335 h 2433"/>
                  <a:gd name="T32" fmla="*/ 1889 w 2165"/>
                  <a:gd name="T33" fmla="*/ 1396 h 2433"/>
                  <a:gd name="T34" fmla="*/ 1701 w 2165"/>
                  <a:gd name="T35" fmla="*/ 1751 h 2433"/>
                  <a:gd name="T36" fmla="*/ 1553 w 2165"/>
                  <a:gd name="T37" fmla="*/ 2143 h 2433"/>
                  <a:gd name="T38" fmla="*/ 1492 w 2165"/>
                  <a:gd name="T39" fmla="*/ 2269 h 2433"/>
                  <a:gd name="T40" fmla="*/ 1656 w 2165"/>
                  <a:gd name="T41" fmla="*/ 2241 h 2433"/>
                  <a:gd name="T42" fmla="*/ 1862 w 2165"/>
                  <a:gd name="T43" fmla="*/ 2274 h 2433"/>
                  <a:gd name="T44" fmla="*/ 1518 w 2165"/>
                  <a:gd name="T45" fmla="*/ 2413 h 2433"/>
                  <a:gd name="T46" fmla="*/ 1371 w 2165"/>
                  <a:gd name="T47" fmla="*/ 2078 h 2433"/>
                  <a:gd name="T48" fmla="*/ 1143 w 2165"/>
                  <a:gd name="T49" fmla="*/ 1624 h 2433"/>
                  <a:gd name="T50" fmla="*/ 919 w 2165"/>
                  <a:gd name="T51" fmla="*/ 1903 h 2433"/>
                  <a:gd name="T52" fmla="*/ 335 w 2165"/>
                  <a:gd name="T53" fmla="*/ 2245 h 2433"/>
                  <a:gd name="T54" fmla="*/ 214 w 2165"/>
                  <a:gd name="T55" fmla="*/ 2237 h 2433"/>
                  <a:gd name="T56" fmla="*/ 304 w 2165"/>
                  <a:gd name="T57" fmla="*/ 2352 h 2433"/>
                  <a:gd name="T58" fmla="*/ 125 w 2165"/>
                  <a:gd name="T59" fmla="*/ 2433 h 2433"/>
                  <a:gd name="T60" fmla="*/ 0 w 2165"/>
                  <a:gd name="T61" fmla="*/ 2167 h 2433"/>
                  <a:gd name="T62" fmla="*/ 156 w 2165"/>
                  <a:gd name="T63" fmla="*/ 2094 h 2433"/>
                  <a:gd name="T64" fmla="*/ 290 w 2165"/>
                  <a:gd name="T65" fmla="*/ 1987 h 2433"/>
                  <a:gd name="T66" fmla="*/ 629 w 2165"/>
                  <a:gd name="T67" fmla="*/ 1559 h 2433"/>
                  <a:gd name="T68" fmla="*/ 357 w 2165"/>
                  <a:gd name="T69" fmla="*/ 1657 h 2433"/>
                  <a:gd name="T70" fmla="*/ 706 w 2165"/>
                  <a:gd name="T71" fmla="*/ 1485 h 2433"/>
                  <a:gd name="T72" fmla="*/ 696 w 2165"/>
                  <a:gd name="T73" fmla="*/ 1311 h 2433"/>
                  <a:gd name="T74" fmla="*/ 612 w 2165"/>
                  <a:gd name="T75" fmla="*/ 1147 h 2433"/>
                  <a:gd name="T76" fmla="*/ 375 w 2165"/>
                  <a:gd name="T77" fmla="*/ 1221 h 2433"/>
                  <a:gd name="T78" fmla="*/ 398 w 2165"/>
                  <a:gd name="T79" fmla="*/ 1446 h 2433"/>
                  <a:gd name="T80" fmla="*/ 335 w 2165"/>
                  <a:gd name="T81" fmla="*/ 1482 h 2433"/>
                  <a:gd name="T82" fmla="*/ 250 w 2165"/>
                  <a:gd name="T83" fmla="*/ 1433 h 2433"/>
                  <a:gd name="T84" fmla="*/ 201 w 2165"/>
                  <a:gd name="T85" fmla="*/ 1559 h 2433"/>
                  <a:gd name="T86" fmla="*/ 143 w 2165"/>
                  <a:gd name="T87" fmla="*/ 1551 h 2433"/>
                  <a:gd name="T88" fmla="*/ 98 w 2165"/>
                  <a:gd name="T89" fmla="*/ 1330 h 2433"/>
                  <a:gd name="T90" fmla="*/ 362 w 2165"/>
                  <a:gd name="T91" fmla="*/ 1000 h 2433"/>
                  <a:gd name="T92" fmla="*/ 478 w 2165"/>
                  <a:gd name="T93" fmla="*/ 804 h 2433"/>
                  <a:gd name="T94" fmla="*/ 643 w 2165"/>
                  <a:gd name="T95" fmla="*/ 735 h 2433"/>
                  <a:gd name="T96" fmla="*/ 942 w 2165"/>
                  <a:gd name="T97" fmla="*/ 601 h 2433"/>
                  <a:gd name="T98" fmla="*/ 1183 w 2165"/>
                  <a:gd name="T99" fmla="*/ 547 h 2433"/>
                  <a:gd name="T100" fmla="*/ 1108 w 2165"/>
                  <a:gd name="T101" fmla="*/ 363 h 2433"/>
                  <a:gd name="T102" fmla="*/ 1089 w 2165"/>
                  <a:gd name="T103" fmla="*/ 306 h 2433"/>
                  <a:gd name="T104" fmla="*/ 1103 w 2165"/>
                  <a:gd name="T105" fmla="*/ 221 h 2433"/>
                  <a:gd name="T106" fmla="*/ 1224 w 2165"/>
                  <a:gd name="T107" fmla="*/ 49 h 2433"/>
                  <a:gd name="T108" fmla="*/ 1361 w 2165"/>
                  <a:gd name="T109" fmla="*/ 0 h 24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5"/>
                  <a:gd name="T166" fmla="*/ 0 h 2433"/>
                  <a:gd name="T167" fmla="*/ 2165 w 2165"/>
                  <a:gd name="T168" fmla="*/ 2433 h 24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5" h="2433">
                    <a:moveTo>
                      <a:pt x="1361" y="0"/>
                    </a:moveTo>
                    <a:lnTo>
                      <a:pt x="1428" y="8"/>
                    </a:lnTo>
                    <a:lnTo>
                      <a:pt x="1464" y="86"/>
                    </a:lnTo>
                    <a:lnTo>
                      <a:pt x="1563" y="61"/>
                    </a:lnTo>
                    <a:lnTo>
                      <a:pt x="1666" y="122"/>
                    </a:lnTo>
                    <a:lnTo>
                      <a:pt x="1572" y="176"/>
                    </a:lnTo>
                    <a:lnTo>
                      <a:pt x="1576" y="254"/>
                    </a:lnTo>
                    <a:lnTo>
                      <a:pt x="1558" y="331"/>
                    </a:lnTo>
                    <a:lnTo>
                      <a:pt x="1589" y="404"/>
                    </a:lnTo>
                    <a:lnTo>
                      <a:pt x="1584" y="515"/>
                    </a:lnTo>
                    <a:lnTo>
                      <a:pt x="1522" y="576"/>
                    </a:lnTo>
                    <a:lnTo>
                      <a:pt x="1459" y="612"/>
                    </a:lnTo>
                    <a:lnTo>
                      <a:pt x="1459" y="657"/>
                    </a:lnTo>
                    <a:lnTo>
                      <a:pt x="1536" y="723"/>
                    </a:lnTo>
                    <a:lnTo>
                      <a:pt x="1558" y="772"/>
                    </a:lnTo>
                    <a:lnTo>
                      <a:pt x="1550" y="858"/>
                    </a:lnTo>
                    <a:lnTo>
                      <a:pt x="1531" y="939"/>
                    </a:lnTo>
                    <a:lnTo>
                      <a:pt x="1553" y="959"/>
                    </a:lnTo>
                    <a:lnTo>
                      <a:pt x="1553" y="980"/>
                    </a:lnTo>
                    <a:lnTo>
                      <a:pt x="1594" y="988"/>
                    </a:lnTo>
                    <a:lnTo>
                      <a:pt x="1584" y="1077"/>
                    </a:lnTo>
                    <a:lnTo>
                      <a:pt x="1701" y="1155"/>
                    </a:lnTo>
                    <a:lnTo>
                      <a:pt x="2040" y="1183"/>
                    </a:lnTo>
                    <a:lnTo>
                      <a:pt x="2068" y="1152"/>
                    </a:lnTo>
                    <a:lnTo>
                      <a:pt x="2103" y="1152"/>
                    </a:lnTo>
                    <a:lnTo>
                      <a:pt x="2165" y="1327"/>
                    </a:lnTo>
                    <a:lnTo>
                      <a:pt x="1956" y="1498"/>
                    </a:lnTo>
                    <a:lnTo>
                      <a:pt x="2032" y="1241"/>
                    </a:lnTo>
                    <a:lnTo>
                      <a:pt x="1406" y="1229"/>
                    </a:lnTo>
                    <a:lnTo>
                      <a:pt x="1483" y="1257"/>
                    </a:lnTo>
                    <a:lnTo>
                      <a:pt x="1487" y="1290"/>
                    </a:lnTo>
                    <a:lnTo>
                      <a:pt x="1459" y="1335"/>
                    </a:lnTo>
                    <a:lnTo>
                      <a:pt x="1527" y="1391"/>
                    </a:lnTo>
                    <a:lnTo>
                      <a:pt x="1889" y="1396"/>
                    </a:lnTo>
                    <a:lnTo>
                      <a:pt x="1670" y="1576"/>
                    </a:lnTo>
                    <a:lnTo>
                      <a:pt x="1701" y="1751"/>
                    </a:lnTo>
                    <a:lnTo>
                      <a:pt x="1639" y="1829"/>
                    </a:lnTo>
                    <a:lnTo>
                      <a:pt x="1553" y="2143"/>
                    </a:lnTo>
                    <a:lnTo>
                      <a:pt x="1492" y="2134"/>
                    </a:lnTo>
                    <a:lnTo>
                      <a:pt x="1492" y="2269"/>
                    </a:lnTo>
                    <a:lnTo>
                      <a:pt x="1581" y="2294"/>
                    </a:lnTo>
                    <a:lnTo>
                      <a:pt x="1656" y="2241"/>
                    </a:lnTo>
                    <a:lnTo>
                      <a:pt x="1778" y="2220"/>
                    </a:lnTo>
                    <a:lnTo>
                      <a:pt x="1862" y="2274"/>
                    </a:lnTo>
                    <a:lnTo>
                      <a:pt x="1902" y="2363"/>
                    </a:lnTo>
                    <a:lnTo>
                      <a:pt x="1518" y="2413"/>
                    </a:lnTo>
                    <a:lnTo>
                      <a:pt x="1384" y="2294"/>
                    </a:lnTo>
                    <a:lnTo>
                      <a:pt x="1371" y="2078"/>
                    </a:lnTo>
                    <a:lnTo>
                      <a:pt x="1300" y="1817"/>
                    </a:lnTo>
                    <a:lnTo>
                      <a:pt x="1143" y="1624"/>
                    </a:lnTo>
                    <a:lnTo>
                      <a:pt x="1072" y="1698"/>
                    </a:lnTo>
                    <a:lnTo>
                      <a:pt x="919" y="1903"/>
                    </a:lnTo>
                    <a:lnTo>
                      <a:pt x="701" y="2050"/>
                    </a:lnTo>
                    <a:lnTo>
                      <a:pt x="335" y="2245"/>
                    </a:lnTo>
                    <a:lnTo>
                      <a:pt x="278" y="2220"/>
                    </a:lnTo>
                    <a:lnTo>
                      <a:pt x="214" y="2237"/>
                    </a:lnTo>
                    <a:lnTo>
                      <a:pt x="206" y="2286"/>
                    </a:lnTo>
                    <a:lnTo>
                      <a:pt x="304" y="2352"/>
                    </a:lnTo>
                    <a:lnTo>
                      <a:pt x="339" y="2433"/>
                    </a:lnTo>
                    <a:lnTo>
                      <a:pt x="125" y="2433"/>
                    </a:lnTo>
                    <a:lnTo>
                      <a:pt x="94" y="2274"/>
                    </a:lnTo>
                    <a:lnTo>
                      <a:pt x="0" y="2167"/>
                    </a:lnTo>
                    <a:lnTo>
                      <a:pt x="31" y="2134"/>
                    </a:lnTo>
                    <a:lnTo>
                      <a:pt x="156" y="2094"/>
                    </a:lnTo>
                    <a:lnTo>
                      <a:pt x="268" y="1943"/>
                    </a:lnTo>
                    <a:lnTo>
                      <a:pt x="290" y="1987"/>
                    </a:lnTo>
                    <a:lnTo>
                      <a:pt x="549" y="1763"/>
                    </a:lnTo>
                    <a:lnTo>
                      <a:pt x="629" y="1559"/>
                    </a:lnTo>
                    <a:lnTo>
                      <a:pt x="398" y="1694"/>
                    </a:lnTo>
                    <a:lnTo>
                      <a:pt x="357" y="1657"/>
                    </a:lnTo>
                    <a:lnTo>
                      <a:pt x="357" y="1588"/>
                    </a:lnTo>
                    <a:lnTo>
                      <a:pt x="706" y="1485"/>
                    </a:lnTo>
                    <a:lnTo>
                      <a:pt x="790" y="1421"/>
                    </a:lnTo>
                    <a:lnTo>
                      <a:pt x="696" y="1311"/>
                    </a:lnTo>
                    <a:lnTo>
                      <a:pt x="696" y="1086"/>
                    </a:lnTo>
                    <a:lnTo>
                      <a:pt x="612" y="1147"/>
                    </a:lnTo>
                    <a:lnTo>
                      <a:pt x="504" y="1131"/>
                    </a:lnTo>
                    <a:lnTo>
                      <a:pt x="375" y="1221"/>
                    </a:lnTo>
                    <a:lnTo>
                      <a:pt x="384" y="1396"/>
                    </a:lnTo>
                    <a:lnTo>
                      <a:pt x="398" y="1446"/>
                    </a:lnTo>
                    <a:lnTo>
                      <a:pt x="437" y="1485"/>
                    </a:lnTo>
                    <a:lnTo>
                      <a:pt x="335" y="1482"/>
                    </a:lnTo>
                    <a:lnTo>
                      <a:pt x="309" y="1363"/>
                    </a:lnTo>
                    <a:lnTo>
                      <a:pt x="250" y="1433"/>
                    </a:lnTo>
                    <a:lnTo>
                      <a:pt x="198" y="1520"/>
                    </a:lnTo>
                    <a:lnTo>
                      <a:pt x="201" y="1559"/>
                    </a:lnTo>
                    <a:lnTo>
                      <a:pt x="147" y="1604"/>
                    </a:lnTo>
                    <a:lnTo>
                      <a:pt x="143" y="1551"/>
                    </a:lnTo>
                    <a:lnTo>
                      <a:pt x="197" y="1457"/>
                    </a:lnTo>
                    <a:lnTo>
                      <a:pt x="98" y="1330"/>
                    </a:lnTo>
                    <a:lnTo>
                      <a:pt x="304" y="1180"/>
                    </a:lnTo>
                    <a:lnTo>
                      <a:pt x="362" y="1000"/>
                    </a:lnTo>
                    <a:lnTo>
                      <a:pt x="362" y="947"/>
                    </a:lnTo>
                    <a:lnTo>
                      <a:pt x="478" y="804"/>
                    </a:lnTo>
                    <a:lnTo>
                      <a:pt x="536" y="817"/>
                    </a:lnTo>
                    <a:lnTo>
                      <a:pt x="643" y="735"/>
                    </a:lnTo>
                    <a:lnTo>
                      <a:pt x="898" y="645"/>
                    </a:lnTo>
                    <a:lnTo>
                      <a:pt x="942" y="601"/>
                    </a:lnTo>
                    <a:lnTo>
                      <a:pt x="1147" y="617"/>
                    </a:lnTo>
                    <a:lnTo>
                      <a:pt x="1183" y="547"/>
                    </a:lnTo>
                    <a:lnTo>
                      <a:pt x="1157" y="401"/>
                    </a:lnTo>
                    <a:lnTo>
                      <a:pt x="1108" y="363"/>
                    </a:lnTo>
                    <a:lnTo>
                      <a:pt x="1089" y="331"/>
                    </a:lnTo>
                    <a:lnTo>
                      <a:pt x="1089" y="306"/>
                    </a:lnTo>
                    <a:lnTo>
                      <a:pt x="1121" y="274"/>
                    </a:lnTo>
                    <a:lnTo>
                      <a:pt x="1103" y="221"/>
                    </a:lnTo>
                    <a:lnTo>
                      <a:pt x="1077" y="132"/>
                    </a:lnTo>
                    <a:lnTo>
                      <a:pt x="1224" y="49"/>
                    </a:lnTo>
                    <a:lnTo>
                      <a:pt x="1361" y="0"/>
                    </a:lnTo>
                    <a:close/>
                  </a:path>
                </a:pathLst>
              </a:custGeom>
              <a:solidFill>
                <a:srgbClr val="FFFFFF"/>
              </a:solidFill>
              <a:ln w="9525">
                <a:noFill/>
                <a:round/>
                <a:headEnd/>
                <a:tailEnd/>
              </a:ln>
            </p:spPr>
            <p:txBody>
              <a:bodyPr/>
              <a:lstStyle/>
              <a:p>
                <a:endParaRPr lang="en-US"/>
              </a:p>
            </p:txBody>
          </p:sp>
          <p:sp>
            <p:nvSpPr>
              <p:cNvPr id="45" name="Freeform 501"/>
              <p:cNvSpPr>
                <a:spLocks/>
              </p:cNvSpPr>
              <p:nvPr/>
            </p:nvSpPr>
            <p:spPr bwMode="auto">
              <a:xfrm>
                <a:off x="4030" y="862"/>
                <a:ext cx="91" cy="124"/>
              </a:xfrm>
              <a:custGeom>
                <a:avLst/>
                <a:gdLst>
                  <a:gd name="T0" fmla="*/ 290 w 454"/>
                  <a:gd name="T1" fmla="*/ 0 h 617"/>
                  <a:gd name="T2" fmla="*/ 440 w 454"/>
                  <a:gd name="T3" fmla="*/ 58 h 617"/>
                  <a:gd name="T4" fmla="*/ 454 w 454"/>
                  <a:gd name="T5" fmla="*/ 145 h 617"/>
                  <a:gd name="T6" fmla="*/ 230 w 454"/>
                  <a:gd name="T7" fmla="*/ 250 h 617"/>
                  <a:gd name="T8" fmla="*/ 277 w 454"/>
                  <a:gd name="T9" fmla="*/ 425 h 617"/>
                  <a:gd name="T10" fmla="*/ 313 w 454"/>
                  <a:gd name="T11" fmla="*/ 494 h 617"/>
                  <a:gd name="T12" fmla="*/ 223 w 454"/>
                  <a:gd name="T13" fmla="*/ 490 h 617"/>
                  <a:gd name="T14" fmla="*/ 196 w 454"/>
                  <a:gd name="T15" fmla="*/ 376 h 617"/>
                  <a:gd name="T16" fmla="*/ 154 w 454"/>
                  <a:gd name="T17" fmla="*/ 393 h 617"/>
                  <a:gd name="T18" fmla="*/ 49 w 454"/>
                  <a:gd name="T19" fmla="*/ 617 h 617"/>
                  <a:gd name="T20" fmla="*/ 36 w 454"/>
                  <a:gd name="T21" fmla="*/ 590 h 617"/>
                  <a:gd name="T22" fmla="*/ 66 w 454"/>
                  <a:gd name="T23" fmla="*/ 490 h 617"/>
                  <a:gd name="T24" fmla="*/ 0 w 454"/>
                  <a:gd name="T25" fmla="*/ 356 h 617"/>
                  <a:gd name="T26" fmla="*/ 191 w 454"/>
                  <a:gd name="T27" fmla="*/ 193 h 617"/>
                  <a:gd name="T28" fmla="*/ 290 w 454"/>
                  <a:gd name="T29" fmla="*/ 0 h 617"/>
                  <a:gd name="T30" fmla="*/ 290 w 454"/>
                  <a:gd name="T31" fmla="*/ 0 h 6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4"/>
                  <a:gd name="T49" fmla="*/ 0 h 617"/>
                  <a:gd name="T50" fmla="*/ 454 w 454"/>
                  <a:gd name="T51" fmla="*/ 617 h 6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4" h="617">
                    <a:moveTo>
                      <a:pt x="290" y="0"/>
                    </a:moveTo>
                    <a:lnTo>
                      <a:pt x="440" y="58"/>
                    </a:lnTo>
                    <a:lnTo>
                      <a:pt x="454" y="145"/>
                    </a:lnTo>
                    <a:lnTo>
                      <a:pt x="230" y="250"/>
                    </a:lnTo>
                    <a:lnTo>
                      <a:pt x="277" y="425"/>
                    </a:lnTo>
                    <a:lnTo>
                      <a:pt x="313" y="494"/>
                    </a:lnTo>
                    <a:lnTo>
                      <a:pt x="223" y="490"/>
                    </a:lnTo>
                    <a:lnTo>
                      <a:pt x="196" y="376"/>
                    </a:lnTo>
                    <a:lnTo>
                      <a:pt x="154" y="393"/>
                    </a:lnTo>
                    <a:lnTo>
                      <a:pt x="49" y="617"/>
                    </a:lnTo>
                    <a:lnTo>
                      <a:pt x="36" y="590"/>
                    </a:lnTo>
                    <a:lnTo>
                      <a:pt x="66" y="490"/>
                    </a:lnTo>
                    <a:lnTo>
                      <a:pt x="0" y="356"/>
                    </a:lnTo>
                    <a:lnTo>
                      <a:pt x="191" y="193"/>
                    </a:lnTo>
                    <a:lnTo>
                      <a:pt x="290" y="0"/>
                    </a:lnTo>
                    <a:close/>
                  </a:path>
                </a:pathLst>
              </a:custGeom>
              <a:solidFill>
                <a:srgbClr val="F2C2B0"/>
              </a:solidFill>
              <a:ln w="9525">
                <a:noFill/>
                <a:round/>
                <a:headEnd/>
                <a:tailEnd/>
              </a:ln>
            </p:spPr>
            <p:txBody>
              <a:bodyPr/>
              <a:lstStyle/>
              <a:p>
                <a:endParaRPr lang="en-US"/>
              </a:p>
            </p:txBody>
          </p:sp>
          <p:sp>
            <p:nvSpPr>
              <p:cNvPr id="46" name="Freeform 502"/>
              <p:cNvSpPr>
                <a:spLocks/>
              </p:cNvSpPr>
              <p:nvPr/>
            </p:nvSpPr>
            <p:spPr bwMode="auto">
              <a:xfrm>
                <a:off x="4293" y="860"/>
                <a:ext cx="30" cy="44"/>
              </a:xfrm>
              <a:custGeom>
                <a:avLst/>
                <a:gdLst>
                  <a:gd name="T0" fmla="*/ 102 w 148"/>
                  <a:gd name="T1" fmla="*/ 0 h 223"/>
                  <a:gd name="T2" fmla="*/ 128 w 148"/>
                  <a:gd name="T3" fmla="*/ 18 h 223"/>
                  <a:gd name="T4" fmla="*/ 98 w 148"/>
                  <a:gd name="T5" fmla="*/ 57 h 223"/>
                  <a:gd name="T6" fmla="*/ 142 w 148"/>
                  <a:gd name="T7" fmla="*/ 38 h 223"/>
                  <a:gd name="T8" fmla="*/ 148 w 148"/>
                  <a:gd name="T9" fmla="*/ 87 h 223"/>
                  <a:gd name="T10" fmla="*/ 88 w 148"/>
                  <a:gd name="T11" fmla="*/ 116 h 223"/>
                  <a:gd name="T12" fmla="*/ 52 w 148"/>
                  <a:gd name="T13" fmla="*/ 219 h 223"/>
                  <a:gd name="T14" fmla="*/ 0 w 148"/>
                  <a:gd name="T15" fmla="*/ 223 h 223"/>
                  <a:gd name="T16" fmla="*/ 23 w 148"/>
                  <a:gd name="T17" fmla="*/ 108 h 223"/>
                  <a:gd name="T18" fmla="*/ 102 w 148"/>
                  <a:gd name="T19" fmla="*/ 0 h 223"/>
                  <a:gd name="T20" fmla="*/ 102 w 148"/>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223"/>
                  <a:gd name="T35" fmla="*/ 148 w 148"/>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223">
                    <a:moveTo>
                      <a:pt x="102" y="0"/>
                    </a:moveTo>
                    <a:lnTo>
                      <a:pt x="128" y="18"/>
                    </a:lnTo>
                    <a:lnTo>
                      <a:pt x="98" y="57"/>
                    </a:lnTo>
                    <a:lnTo>
                      <a:pt x="142" y="38"/>
                    </a:lnTo>
                    <a:lnTo>
                      <a:pt x="148" y="87"/>
                    </a:lnTo>
                    <a:lnTo>
                      <a:pt x="88" y="116"/>
                    </a:lnTo>
                    <a:lnTo>
                      <a:pt x="52" y="219"/>
                    </a:lnTo>
                    <a:lnTo>
                      <a:pt x="0" y="223"/>
                    </a:lnTo>
                    <a:lnTo>
                      <a:pt x="23" y="108"/>
                    </a:lnTo>
                    <a:lnTo>
                      <a:pt x="102" y="0"/>
                    </a:lnTo>
                    <a:close/>
                  </a:path>
                </a:pathLst>
              </a:custGeom>
              <a:solidFill>
                <a:srgbClr val="7AD4B3"/>
              </a:solidFill>
              <a:ln w="9525">
                <a:noFill/>
                <a:round/>
                <a:headEnd/>
                <a:tailEnd/>
              </a:ln>
            </p:spPr>
            <p:txBody>
              <a:bodyPr/>
              <a:lstStyle/>
              <a:p>
                <a:endParaRPr lang="en-US"/>
              </a:p>
            </p:txBody>
          </p:sp>
          <p:sp>
            <p:nvSpPr>
              <p:cNvPr id="47" name="Freeform 503"/>
              <p:cNvSpPr>
                <a:spLocks/>
              </p:cNvSpPr>
              <p:nvPr/>
            </p:nvSpPr>
            <p:spPr bwMode="auto">
              <a:xfrm>
                <a:off x="4079" y="836"/>
                <a:ext cx="61" cy="60"/>
              </a:xfrm>
              <a:custGeom>
                <a:avLst/>
                <a:gdLst>
                  <a:gd name="T0" fmla="*/ 0 w 302"/>
                  <a:gd name="T1" fmla="*/ 129 h 303"/>
                  <a:gd name="T2" fmla="*/ 147 w 302"/>
                  <a:gd name="T3" fmla="*/ 0 h 303"/>
                  <a:gd name="T4" fmla="*/ 243 w 302"/>
                  <a:gd name="T5" fmla="*/ 3 h 303"/>
                  <a:gd name="T6" fmla="*/ 240 w 302"/>
                  <a:gd name="T7" fmla="*/ 171 h 303"/>
                  <a:gd name="T8" fmla="*/ 302 w 302"/>
                  <a:gd name="T9" fmla="*/ 255 h 303"/>
                  <a:gd name="T10" fmla="*/ 243 w 302"/>
                  <a:gd name="T11" fmla="*/ 303 h 303"/>
                  <a:gd name="T12" fmla="*/ 193 w 302"/>
                  <a:gd name="T13" fmla="*/ 236 h 303"/>
                  <a:gd name="T14" fmla="*/ 89 w 302"/>
                  <a:gd name="T15" fmla="*/ 156 h 303"/>
                  <a:gd name="T16" fmla="*/ 0 w 302"/>
                  <a:gd name="T17" fmla="*/ 129 h 303"/>
                  <a:gd name="T18" fmla="*/ 0 w 302"/>
                  <a:gd name="T19" fmla="*/ 129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303"/>
                  <a:gd name="T32" fmla="*/ 302 w 302"/>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303">
                    <a:moveTo>
                      <a:pt x="0" y="129"/>
                    </a:moveTo>
                    <a:lnTo>
                      <a:pt x="147" y="0"/>
                    </a:lnTo>
                    <a:lnTo>
                      <a:pt x="243" y="3"/>
                    </a:lnTo>
                    <a:lnTo>
                      <a:pt x="240" y="171"/>
                    </a:lnTo>
                    <a:lnTo>
                      <a:pt x="302" y="255"/>
                    </a:lnTo>
                    <a:lnTo>
                      <a:pt x="243" y="303"/>
                    </a:lnTo>
                    <a:lnTo>
                      <a:pt x="193" y="236"/>
                    </a:lnTo>
                    <a:lnTo>
                      <a:pt x="89" y="156"/>
                    </a:lnTo>
                    <a:lnTo>
                      <a:pt x="0" y="129"/>
                    </a:lnTo>
                    <a:close/>
                  </a:path>
                </a:pathLst>
              </a:custGeom>
              <a:solidFill>
                <a:srgbClr val="7AD4B3"/>
              </a:solidFill>
              <a:ln w="9525">
                <a:noFill/>
                <a:round/>
                <a:headEnd/>
                <a:tailEnd/>
              </a:ln>
            </p:spPr>
            <p:txBody>
              <a:bodyPr/>
              <a:lstStyle/>
              <a:p>
                <a:endParaRPr lang="en-US"/>
              </a:p>
            </p:txBody>
          </p:sp>
          <p:sp>
            <p:nvSpPr>
              <p:cNvPr id="48" name="Freeform 504"/>
              <p:cNvSpPr>
                <a:spLocks/>
              </p:cNvSpPr>
              <p:nvPr/>
            </p:nvSpPr>
            <p:spPr bwMode="auto">
              <a:xfrm>
                <a:off x="4043" y="786"/>
                <a:ext cx="297" cy="334"/>
              </a:xfrm>
              <a:custGeom>
                <a:avLst/>
                <a:gdLst>
                  <a:gd name="T0" fmla="*/ 946 w 1485"/>
                  <a:gd name="T1" fmla="*/ 13 h 1671"/>
                  <a:gd name="T2" fmla="*/ 996 w 1485"/>
                  <a:gd name="T3" fmla="*/ 0 h 1671"/>
                  <a:gd name="T4" fmla="*/ 1034 w 1485"/>
                  <a:gd name="T5" fmla="*/ 39 h 1671"/>
                  <a:gd name="T6" fmla="*/ 1081 w 1485"/>
                  <a:gd name="T7" fmla="*/ 172 h 1671"/>
                  <a:gd name="T8" fmla="*/ 1105 w 1485"/>
                  <a:gd name="T9" fmla="*/ 334 h 1671"/>
                  <a:gd name="T10" fmla="*/ 1278 w 1485"/>
                  <a:gd name="T11" fmla="*/ 124 h 1671"/>
                  <a:gd name="T12" fmla="*/ 1295 w 1485"/>
                  <a:gd name="T13" fmla="*/ 162 h 1671"/>
                  <a:gd name="T14" fmla="*/ 1252 w 1485"/>
                  <a:gd name="T15" fmla="*/ 207 h 1671"/>
                  <a:gd name="T16" fmla="*/ 1265 w 1485"/>
                  <a:gd name="T17" fmla="*/ 229 h 1671"/>
                  <a:gd name="T18" fmla="*/ 1173 w 1485"/>
                  <a:gd name="T19" fmla="*/ 303 h 1671"/>
                  <a:gd name="T20" fmla="*/ 1304 w 1485"/>
                  <a:gd name="T21" fmla="*/ 238 h 1671"/>
                  <a:gd name="T22" fmla="*/ 1344 w 1485"/>
                  <a:gd name="T23" fmla="*/ 184 h 1671"/>
                  <a:gd name="T24" fmla="*/ 1304 w 1485"/>
                  <a:gd name="T25" fmla="*/ 106 h 1671"/>
                  <a:gd name="T26" fmla="*/ 1358 w 1485"/>
                  <a:gd name="T27" fmla="*/ 142 h 1671"/>
                  <a:gd name="T28" fmla="*/ 1360 w 1485"/>
                  <a:gd name="T29" fmla="*/ 244 h 1671"/>
                  <a:gd name="T30" fmla="*/ 1328 w 1485"/>
                  <a:gd name="T31" fmla="*/ 391 h 1671"/>
                  <a:gd name="T32" fmla="*/ 1272 w 1485"/>
                  <a:gd name="T33" fmla="*/ 475 h 1671"/>
                  <a:gd name="T34" fmla="*/ 1252 w 1485"/>
                  <a:gd name="T35" fmla="*/ 637 h 1671"/>
                  <a:gd name="T36" fmla="*/ 1268 w 1485"/>
                  <a:gd name="T37" fmla="*/ 764 h 1671"/>
                  <a:gd name="T38" fmla="*/ 1376 w 1485"/>
                  <a:gd name="T39" fmla="*/ 889 h 1671"/>
                  <a:gd name="T40" fmla="*/ 1485 w 1485"/>
                  <a:gd name="T41" fmla="*/ 1145 h 1671"/>
                  <a:gd name="T42" fmla="*/ 1387 w 1485"/>
                  <a:gd name="T43" fmla="*/ 1538 h 1671"/>
                  <a:gd name="T44" fmla="*/ 1157 w 1485"/>
                  <a:gd name="T45" fmla="*/ 1533 h 1671"/>
                  <a:gd name="T46" fmla="*/ 1150 w 1485"/>
                  <a:gd name="T47" fmla="*/ 1310 h 1671"/>
                  <a:gd name="T48" fmla="*/ 1072 w 1485"/>
                  <a:gd name="T49" fmla="*/ 1172 h 1671"/>
                  <a:gd name="T50" fmla="*/ 933 w 1485"/>
                  <a:gd name="T51" fmla="*/ 1058 h 1671"/>
                  <a:gd name="T52" fmla="*/ 881 w 1485"/>
                  <a:gd name="T53" fmla="*/ 1130 h 1671"/>
                  <a:gd name="T54" fmla="*/ 723 w 1485"/>
                  <a:gd name="T55" fmla="*/ 1341 h 1671"/>
                  <a:gd name="T56" fmla="*/ 151 w 1485"/>
                  <a:gd name="T57" fmla="*/ 1671 h 1671"/>
                  <a:gd name="T58" fmla="*/ 0 w 1485"/>
                  <a:gd name="T59" fmla="*/ 1575 h 1671"/>
                  <a:gd name="T60" fmla="*/ 85 w 1485"/>
                  <a:gd name="T61" fmla="*/ 1406 h 1671"/>
                  <a:gd name="T62" fmla="*/ 378 w 1485"/>
                  <a:gd name="T63" fmla="*/ 1265 h 1671"/>
                  <a:gd name="T64" fmla="*/ 467 w 1485"/>
                  <a:gd name="T65" fmla="*/ 949 h 1671"/>
                  <a:gd name="T66" fmla="*/ 644 w 1485"/>
                  <a:gd name="T67" fmla="*/ 835 h 1671"/>
                  <a:gd name="T68" fmla="*/ 533 w 1485"/>
                  <a:gd name="T69" fmla="*/ 709 h 1671"/>
                  <a:gd name="T70" fmla="*/ 533 w 1485"/>
                  <a:gd name="T71" fmla="*/ 541 h 1671"/>
                  <a:gd name="T72" fmla="*/ 513 w 1485"/>
                  <a:gd name="T73" fmla="*/ 481 h 1671"/>
                  <a:gd name="T74" fmla="*/ 447 w 1485"/>
                  <a:gd name="T75" fmla="*/ 403 h 1671"/>
                  <a:gd name="T76" fmla="*/ 394 w 1485"/>
                  <a:gd name="T77" fmla="*/ 253 h 1671"/>
                  <a:gd name="T78" fmla="*/ 356 w 1485"/>
                  <a:gd name="T79" fmla="*/ 223 h 1671"/>
                  <a:gd name="T80" fmla="*/ 453 w 1485"/>
                  <a:gd name="T81" fmla="*/ 145 h 1671"/>
                  <a:gd name="T82" fmla="*/ 690 w 1485"/>
                  <a:gd name="T83" fmla="*/ 55 h 1671"/>
                  <a:gd name="T84" fmla="*/ 782 w 1485"/>
                  <a:gd name="T85" fmla="*/ 6 h 1671"/>
                  <a:gd name="T86" fmla="*/ 946 w 1485"/>
                  <a:gd name="T87" fmla="*/ 13 h 1671"/>
                  <a:gd name="T88" fmla="*/ 946 w 1485"/>
                  <a:gd name="T89" fmla="*/ 13 h 16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5"/>
                  <a:gd name="T136" fmla="*/ 0 h 1671"/>
                  <a:gd name="T137" fmla="*/ 1485 w 1485"/>
                  <a:gd name="T138" fmla="*/ 1671 h 16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5" h="1671">
                    <a:moveTo>
                      <a:pt x="946" y="13"/>
                    </a:moveTo>
                    <a:lnTo>
                      <a:pt x="996" y="0"/>
                    </a:lnTo>
                    <a:lnTo>
                      <a:pt x="1034" y="39"/>
                    </a:lnTo>
                    <a:lnTo>
                      <a:pt x="1081" y="172"/>
                    </a:lnTo>
                    <a:lnTo>
                      <a:pt x="1105" y="334"/>
                    </a:lnTo>
                    <a:lnTo>
                      <a:pt x="1278" y="124"/>
                    </a:lnTo>
                    <a:lnTo>
                      <a:pt x="1295" y="162"/>
                    </a:lnTo>
                    <a:lnTo>
                      <a:pt x="1252" y="207"/>
                    </a:lnTo>
                    <a:lnTo>
                      <a:pt x="1265" y="229"/>
                    </a:lnTo>
                    <a:lnTo>
                      <a:pt x="1173" y="303"/>
                    </a:lnTo>
                    <a:lnTo>
                      <a:pt x="1304" y="238"/>
                    </a:lnTo>
                    <a:lnTo>
                      <a:pt x="1344" y="184"/>
                    </a:lnTo>
                    <a:lnTo>
                      <a:pt x="1304" y="106"/>
                    </a:lnTo>
                    <a:lnTo>
                      <a:pt x="1358" y="142"/>
                    </a:lnTo>
                    <a:lnTo>
                      <a:pt x="1360" y="244"/>
                    </a:lnTo>
                    <a:lnTo>
                      <a:pt x="1328" y="391"/>
                    </a:lnTo>
                    <a:lnTo>
                      <a:pt x="1272" y="475"/>
                    </a:lnTo>
                    <a:lnTo>
                      <a:pt x="1252" y="637"/>
                    </a:lnTo>
                    <a:lnTo>
                      <a:pt x="1268" y="764"/>
                    </a:lnTo>
                    <a:lnTo>
                      <a:pt x="1376" y="889"/>
                    </a:lnTo>
                    <a:lnTo>
                      <a:pt x="1485" y="1145"/>
                    </a:lnTo>
                    <a:lnTo>
                      <a:pt x="1387" y="1538"/>
                    </a:lnTo>
                    <a:lnTo>
                      <a:pt x="1157" y="1533"/>
                    </a:lnTo>
                    <a:lnTo>
                      <a:pt x="1150" y="1310"/>
                    </a:lnTo>
                    <a:lnTo>
                      <a:pt x="1072" y="1172"/>
                    </a:lnTo>
                    <a:lnTo>
                      <a:pt x="933" y="1058"/>
                    </a:lnTo>
                    <a:lnTo>
                      <a:pt x="881" y="1130"/>
                    </a:lnTo>
                    <a:lnTo>
                      <a:pt x="723" y="1341"/>
                    </a:lnTo>
                    <a:lnTo>
                      <a:pt x="151" y="1671"/>
                    </a:lnTo>
                    <a:lnTo>
                      <a:pt x="0" y="1575"/>
                    </a:lnTo>
                    <a:lnTo>
                      <a:pt x="85" y="1406"/>
                    </a:lnTo>
                    <a:lnTo>
                      <a:pt x="378" y="1265"/>
                    </a:lnTo>
                    <a:lnTo>
                      <a:pt x="467" y="949"/>
                    </a:lnTo>
                    <a:lnTo>
                      <a:pt x="644" y="835"/>
                    </a:lnTo>
                    <a:lnTo>
                      <a:pt x="533" y="709"/>
                    </a:lnTo>
                    <a:lnTo>
                      <a:pt x="533" y="541"/>
                    </a:lnTo>
                    <a:lnTo>
                      <a:pt x="513" y="481"/>
                    </a:lnTo>
                    <a:lnTo>
                      <a:pt x="447" y="403"/>
                    </a:lnTo>
                    <a:lnTo>
                      <a:pt x="394" y="253"/>
                    </a:lnTo>
                    <a:lnTo>
                      <a:pt x="356" y="223"/>
                    </a:lnTo>
                    <a:lnTo>
                      <a:pt x="453" y="145"/>
                    </a:lnTo>
                    <a:lnTo>
                      <a:pt x="690" y="55"/>
                    </a:lnTo>
                    <a:lnTo>
                      <a:pt x="782" y="6"/>
                    </a:lnTo>
                    <a:lnTo>
                      <a:pt x="946" y="13"/>
                    </a:lnTo>
                    <a:close/>
                  </a:path>
                </a:pathLst>
              </a:custGeom>
              <a:solidFill>
                <a:srgbClr val="7AD4B3"/>
              </a:solidFill>
              <a:ln w="9525">
                <a:noFill/>
                <a:round/>
                <a:headEnd/>
                <a:tailEnd/>
              </a:ln>
            </p:spPr>
            <p:txBody>
              <a:bodyPr/>
              <a:lstStyle/>
              <a:p>
                <a:endParaRPr lang="en-US"/>
              </a:p>
            </p:txBody>
          </p:sp>
          <p:sp>
            <p:nvSpPr>
              <p:cNvPr id="49" name="Freeform 505"/>
              <p:cNvSpPr>
                <a:spLocks/>
              </p:cNvSpPr>
              <p:nvPr/>
            </p:nvSpPr>
            <p:spPr bwMode="auto">
              <a:xfrm>
                <a:off x="4077" y="844"/>
                <a:ext cx="37" cy="33"/>
              </a:xfrm>
              <a:custGeom>
                <a:avLst/>
                <a:gdLst>
                  <a:gd name="T0" fmla="*/ 17 w 188"/>
                  <a:gd name="T1" fmla="*/ 69 h 165"/>
                  <a:gd name="T2" fmla="*/ 158 w 188"/>
                  <a:gd name="T3" fmla="*/ 0 h 165"/>
                  <a:gd name="T4" fmla="*/ 188 w 188"/>
                  <a:gd name="T5" fmla="*/ 69 h 165"/>
                  <a:gd name="T6" fmla="*/ 138 w 188"/>
                  <a:gd name="T7" fmla="*/ 87 h 165"/>
                  <a:gd name="T8" fmla="*/ 174 w 188"/>
                  <a:gd name="T9" fmla="*/ 165 h 165"/>
                  <a:gd name="T10" fmla="*/ 62 w 188"/>
                  <a:gd name="T11" fmla="*/ 102 h 165"/>
                  <a:gd name="T12" fmla="*/ 0 w 188"/>
                  <a:gd name="T13" fmla="*/ 102 h 165"/>
                  <a:gd name="T14" fmla="*/ 17 w 188"/>
                  <a:gd name="T15" fmla="*/ 69 h 165"/>
                  <a:gd name="T16" fmla="*/ 17 w 188"/>
                  <a:gd name="T17" fmla="*/ 69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165"/>
                  <a:gd name="T29" fmla="*/ 188 w 188"/>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165">
                    <a:moveTo>
                      <a:pt x="17" y="69"/>
                    </a:moveTo>
                    <a:lnTo>
                      <a:pt x="158" y="0"/>
                    </a:lnTo>
                    <a:lnTo>
                      <a:pt x="188" y="69"/>
                    </a:lnTo>
                    <a:lnTo>
                      <a:pt x="138" y="87"/>
                    </a:lnTo>
                    <a:lnTo>
                      <a:pt x="174" y="165"/>
                    </a:lnTo>
                    <a:lnTo>
                      <a:pt x="62" y="102"/>
                    </a:lnTo>
                    <a:lnTo>
                      <a:pt x="0" y="102"/>
                    </a:lnTo>
                    <a:lnTo>
                      <a:pt x="17" y="69"/>
                    </a:lnTo>
                    <a:close/>
                  </a:path>
                </a:pathLst>
              </a:custGeom>
              <a:solidFill>
                <a:srgbClr val="59917D"/>
              </a:solidFill>
              <a:ln w="9525">
                <a:noFill/>
                <a:round/>
                <a:headEnd/>
                <a:tailEnd/>
              </a:ln>
            </p:spPr>
            <p:txBody>
              <a:bodyPr/>
              <a:lstStyle/>
              <a:p>
                <a:endParaRPr lang="en-US"/>
              </a:p>
            </p:txBody>
          </p:sp>
          <p:sp>
            <p:nvSpPr>
              <p:cNvPr id="50" name="Freeform 506"/>
              <p:cNvSpPr>
                <a:spLocks/>
              </p:cNvSpPr>
              <p:nvPr/>
            </p:nvSpPr>
            <p:spPr bwMode="auto">
              <a:xfrm>
                <a:off x="4146" y="843"/>
                <a:ext cx="51" cy="85"/>
              </a:xfrm>
              <a:custGeom>
                <a:avLst/>
                <a:gdLst>
                  <a:gd name="T0" fmla="*/ 252 w 252"/>
                  <a:gd name="T1" fmla="*/ 0 h 424"/>
                  <a:gd name="T2" fmla="*/ 189 w 252"/>
                  <a:gd name="T3" fmla="*/ 67 h 424"/>
                  <a:gd name="T4" fmla="*/ 215 w 252"/>
                  <a:gd name="T5" fmla="*/ 120 h 424"/>
                  <a:gd name="T6" fmla="*/ 143 w 252"/>
                  <a:gd name="T7" fmla="*/ 185 h 424"/>
                  <a:gd name="T8" fmla="*/ 85 w 252"/>
                  <a:gd name="T9" fmla="*/ 286 h 424"/>
                  <a:gd name="T10" fmla="*/ 62 w 252"/>
                  <a:gd name="T11" fmla="*/ 394 h 424"/>
                  <a:gd name="T12" fmla="*/ 0 w 252"/>
                  <a:gd name="T13" fmla="*/ 424 h 424"/>
                  <a:gd name="T14" fmla="*/ 2 w 252"/>
                  <a:gd name="T15" fmla="*/ 346 h 424"/>
                  <a:gd name="T16" fmla="*/ 16 w 252"/>
                  <a:gd name="T17" fmla="*/ 268 h 424"/>
                  <a:gd name="T18" fmla="*/ 2 w 252"/>
                  <a:gd name="T19" fmla="*/ 169 h 424"/>
                  <a:gd name="T20" fmla="*/ 121 w 252"/>
                  <a:gd name="T21" fmla="*/ 40 h 424"/>
                  <a:gd name="T22" fmla="*/ 252 w 252"/>
                  <a:gd name="T23" fmla="*/ 0 h 424"/>
                  <a:gd name="T24" fmla="*/ 252 w 252"/>
                  <a:gd name="T25" fmla="*/ 0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424"/>
                  <a:gd name="T41" fmla="*/ 252 w 25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424">
                    <a:moveTo>
                      <a:pt x="252" y="0"/>
                    </a:moveTo>
                    <a:lnTo>
                      <a:pt x="189" y="67"/>
                    </a:lnTo>
                    <a:lnTo>
                      <a:pt x="215" y="120"/>
                    </a:lnTo>
                    <a:lnTo>
                      <a:pt x="143" y="185"/>
                    </a:lnTo>
                    <a:lnTo>
                      <a:pt x="85" y="286"/>
                    </a:lnTo>
                    <a:lnTo>
                      <a:pt x="62" y="394"/>
                    </a:lnTo>
                    <a:lnTo>
                      <a:pt x="0" y="424"/>
                    </a:lnTo>
                    <a:lnTo>
                      <a:pt x="2" y="346"/>
                    </a:lnTo>
                    <a:lnTo>
                      <a:pt x="16" y="268"/>
                    </a:lnTo>
                    <a:lnTo>
                      <a:pt x="2" y="169"/>
                    </a:lnTo>
                    <a:lnTo>
                      <a:pt x="121" y="40"/>
                    </a:lnTo>
                    <a:lnTo>
                      <a:pt x="252" y="0"/>
                    </a:lnTo>
                    <a:close/>
                  </a:path>
                </a:pathLst>
              </a:custGeom>
              <a:solidFill>
                <a:srgbClr val="59917D"/>
              </a:solidFill>
              <a:ln w="9525">
                <a:noFill/>
                <a:round/>
                <a:headEnd/>
                <a:tailEnd/>
              </a:ln>
            </p:spPr>
            <p:txBody>
              <a:bodyPr/>
              <a:lstStyle/>
              <a:p>
                <a:endParaRPr lang="en-US"/>
              </a:p>
            </p:txBody>
          </p:sp>
          <p:sp>
            <p:nvSpPr>
              <p:cNvPr id="51" name="Freeform 507"/>
              <p:cNvSpPr>
                <a:spLocks/>
              </p:cNvSpPr>
              <p:nvPr/>
            </p:nvSpPr>
            <p:spPr bwMode="auto">
              <a:xfrm>
                <a:off x="4125" y="972"/>
                <a:ext cx="98" cy="59"/>
              </a:xfrm>
              <a:custGeom>
                <a:avLst/>
                <a:gdLst>
                  <a:gd name="T0" fmla="*/ 0 w 493"/>
                  <a:gd name="T1" fmla="*/ 183 h 297"/>
                  <a:gd name="T2" fmla="*/ 75 w 493"/>
                  <a:gd name="T3" fmla="*/ 138 h 297"/>
                  <a:gd name="T4" fmla="*/ 115 w 493"/>
                  <a:gd name="T5" fmla="*/ 167 h 297"/>
                  <a:gd name="T6" fmla="*/ 187 w 493"/>
                  <a:gd name="T7" fmla="*/ 176 h 297"/>
                  <a:gd name="T8" fmla="*/ 266 w 493"/>
                  <a:gd name="T9" fmla="*/ 176 h 297"/>
                  <a:gd name="T10" fmla="*/ 292 w 493"/>
                  <a:gd name="T11" fmla="*/ 285 h 297"/>
                  <a:gd name="T12" fmla="*/ 391 w 493"/>
                  <a:gd name="T13" fmla="*/ 297 h 297"/>
                  <a:gd name="T14" fmla="*/ 493 w 493"/>
                  <a:gd name="T15" fmla="*/ 176 h 297"/>
                  <a:gd name="T16" fmla="*/ 302 w 493"/>
                  <a:gd name="T17" fmla="*/ 0 h 297"/>
                  <a:gd name="T18" fmla="*/ 101 w 493"/>
                  <a:gd name="T19" fmla="*/ 18 h 297"/>
                  <a:gd name="T20" fmla="*/ 52 w 493"/>
                  <a:gd name="T21" fmla="*/ 74 h 297"/>
                  <a:gd name="T22" fmla="*/ 0 w 493"/>
                  <a:gd name="T23" fmla="*/ 183 h 297"/>
                  <a:gd name="T24" fmla="*/ 0 w 493"/>
                  <a:gd name="T25" fmla="*/ 183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3"/>
                  <a:gd name="T40" fmla="*/ 0 h 297"/>
                  <a:gd name="T41" fmla="*/ 493 w 493"/>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3" h="297">
                    <a:moveTo>
                      <a:pt x="0" y="183"/>
                    </a:moveTo>
                    <a:lnTo>
                      <a:pt x="75" y="138"/>
                    </a:lnTo>
                    <a:lnTo>
                      <a:pt x="115" y="167"/>
                    </a:lnTo>
                    <a:lnTo>
                      <a:pt x="187" y="176"/>
                    </a:lnTo>
                    <a:lnTo>
                      <a:pt x="266" y="176"/>
                    </a:lnTo>
                    <a:lnTo>
                      <a:pt x="292" y="285"/>
                    </a:lnTo>
                    <a:lnTo>
                      <a:pt x="391" y="297"/>
                    </a:lnTo>
                    <a:lnTo>
                      <a:pt x="493" y="176"/>
                    </a:lnTo>
                    <a:lnTo>
                      <a:pt x="302" y="0"/>
                    </a:lnTo>
                    <a:lnTo>
                      <a:pt x="101" y="18"/>
                    </a:lnTo>
                    <a:lnTo>
                      <a:pt x="52" y="74"/>
                    </a:lnTo>
                    <a:lnTo>
                      <a:pt x="0" y="183"/>
                    </a:lnTo>
                    <a:close/>
                  </a:path>
                </a:pathLst>
              </a:custGeom>
              <a:solidFill>
                <a:srgbClr val="59917D"/>
              </a:solidFill>
              <a:ln w="9525">
                <a:noFill/>
                <a:round/>
                <a:headEnd/>
                <a:tailEnd/>
              </a:ln>
            </p:spPr>
            <p:txBody>
              <a:bodyPr/>
              <a:lstStyle/>
              <a:p>
                <a:endParaRPr lang="en-US"/>
              </a:p>
            </p:txBody>
          </p:sp>
          <p:sp>
            <p:nvSpPr>
              <p:cNvPr id="52" name="Freeform 508"/>
              <p:cNvSpPr>
                <a:spLocks/>
              </p:cNvSpPr>
              <p:nvPr/>
            </p:nvSpPr>
            <p:spPr bwMode="auto">
              <a:xfrm>
                <a:off x="4235" y="978"/>
                <a:ext cx="57" cy="106"/>
              </a:xfrm>
              <a:custGeom>
                <a:avLst/>
                <a:gdLst>
                  <a:gd name="T0" fmla="*/ 0 w 286"/>
                  <a:gd name="T1" fmla="*/ 124 h 532"/>
                  <a:gd name="T2" fmla="*/ 98 w 286"/>
                  <a:gd name="T3" fmla="*/ 193 h 532"/>
                  <a:gd name="T4" fmla="*/ 183 w 286"/>
                  <a:gd name="T5" fmla="*/ 343 h 532"/>
                  <a:gd name="T6" fmla="*/ 209 w 286"/>
                  <a:gd name="T7" fmla="*/ 532 h 532"/>
                  <a:gd name="T8" fmla="*/ 249 w 286"/>
                  <a:gd name="T9" fmla="*/ 530 h 532"/>
                  <a:gd name="T10" fmla="*/ 269 w 286"/>
                  <a:gd name="T11" fmla="*/ 390 h 532"/>
                  <a:gd name="T12" fmla="*/ 286 w 286"/>
                  <a:gd name="T13" fmla="*/ 223 h 532"/>
                  <a:gd name="T14" fmla="*/ 213 w 286"/>
                  <a:gd name="T15" fmla="*/ 156 h 532"/>
                  <a:gd name="T16" fmla="*/ 181 w 286"/>
                  <a:gd name="T17" fmla="*/ 0 h 532"/>
                  <a:gd name="T18" fmla="*/ 0 w 286"/>
                  <a:gd name="T19" fmla="*/ 124 h 532"/>
                  <a:gd name="T20" fmla="*/ 0 w 286"/>
                  <a:gd name="T21" fmla="*/ 124 h 5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532"/>
                  <a:gd name="T35" fmla="*/ 286 w 286"/>
                  <a:gd name="T36" fmla="*/ 532 h 5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532">
                    <a:moveTo>
                      <a:pt x="0" y="124"/>
                    </a:moveTo>
                    <a:lnTo>
                      <a:pt x="98" y="193"/>
                    </a:lnTo>
                    <a:lnTo>
                      <a:pt x="183" y="343"/>
                    </a:lnTo>
                    <a:lnTo>
                      <a:pt x="209" y="532"/>
                    </a:lnTo>
                    <a:lnTo>
                      <a:pt x="249" y="530"/>
                    </a:lnTo>
                    <a:lnTo>
                      <a:pt x="269" y="390"/>
                    </a:lnTo>
                    <a:lnTo>
                      <a:pt x="286" y="223"/>
                    </a:lnTo>
                    <a:lnTo>
                      <a:pt x="213" y="156"/>
                    </a:lnTo>
                    <a:lnTo>
                      <a:pt x="181" y="0"/>
                    </a:lnTo>
                    <a:lnTo>
                      <a:pt x="0" y="124"/>
                    </a:lnTo>
                    <a:close/>
                  </a:path>
                </a:pathLst>
              </a:custGeom>
              <a:solidFill>
                <a:srgbClr val="59917D"/>
              </a:solidFill>
              <a:ln w="9525">
                <a:noFill/>
                <a:round/>
                <a:headEnd/>
                <a:tailEnd/>
              </a:ln>
            </p:spPr>
            <p:txBody>
              <a:bodyPr/>
              <a:lstStyle/>
              <a:p>
                <a:endParaRPr lang="en-US"/>
              </a:p>
            </p:txBody>
          </p:sp>
          <p:sp>
            <p:nvSpPr>
              <p:cNvPr id="53" name="Freeform 509"/>
              <p:cNvSpPr>
                <a:spLocks/>
              </p:cNvSpPr>
              <p:nvPr/>
            </p:nvSpPr>
            <p:spPr bwMode="auto">
              <a:xfrm>
                <a:off x="4171" y="804"/>
                <a:ext cx="56" cy="143"/>
              </a:xfrm>
              <a:custGeom>
                <a:avLst/>
                <a:gdLst>
                  <a:gd name="T0" fmla="*/ 244 w 280"/>
                  <a:gd name="T1" fmla="*/ 0 h 715"/>
                  <a:gd name="T2" fmla="*/ 197 w 280"/>
                  <a:gd name="T3" fmla="*/ 193 h 715"/>
                  <a:gd name="T4" fmla="*/ 142 w 280"/>
                  <a:gd name="T5" fmla="*/ 244 h 715"/>
                  <a:gd name="T6" fmla="*/ 133 w 280"/>
                  <a:gd name="T7" fmla="*/ 325 h 715"/>
                  <a:gd name="T8" fmla="*/ 135 w 280"/>
                  <a:gd name="T9" fmla="*/ 358 h 715"/>
                  <a:gd name="T10" fmla="*/ 56 w 280"/>
                  <a:gd name="T11" fmla="*/ 514 h 715"/>
                  <a:gd name="T12" fmla="*/ 0 w 280"/>
                  <a:gd name="T13" fmla="*/ 616 h 715"/>
                  <a:gd name="T14" fmla="*/ 24 w 280"/>
                  <a:gd name="T15" fmla="*/ 712 h 715"/>
                  <a:gd name="T16" fmla="*/ 86 w 280"/>
                  <a:gd name="T17" fmla="*/ 715 h 715"/>
                  <a:gd name="T18" fmla="*/ 205 w 280"/>
                  <a:gd name="T19" fmla="*/ 383 h 715"/>
                  <a:gd name="T20" fmla="*/ 280 w 280"/>
                  <a:gd name="T21" fmla="*/ 82 h 715"/>
                  <a:gd name="T22" fmla="*/ 244 w 280"/>
                  <a:gd name="T23" fmla="*/ 0 h 715"/>
                  <a:gd name="T24" fmla="*/ 244 w 280"/>
                  <a:gd name="T25" fmla="*/ 0 h 7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715"/>
                  <a:gd name="T41" fmla="*/ 280 w 280"/>
                  <a:gd name="T42" fmla="*/ 715 h 7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715">
                    <a:moveTo>
                      <a:pt x="244" y="0"/>
                    </a:moveTo>
                    <a:lnTo>
                      <a:pt x="197" y="193"/>
                    </a:lnTo>
                    <a:lnTo>
                      <a:pt x="142" y="244"/>
                    </a:lnTo>
                    <a:lnTo>
                      <a:pt x="133" y="325"/>
                    </a:lnTo>
                    <a:lnTo>
                      <a:pt x="135" y="358"/>
                    </a:lnTo>
                    <a:lnTo>
                      <a:pt x="56" y="514"/>
                    </a:lnTo>
                    <a:lnTo>
                      <a:pt x="0" y="616"/>
                    </a:lnTo>
                    <a:lnTo>
                      <a:pt x="24" y="712"/>
                    </a:lnTo>
                    <a:lnTo>
                      <a:pt x="86" y="715"/>
                    </a:lnTo>
                    <a:lnTo>
                      <a:pt x="205" y="383"/>
                    </a:lnTo>
                    <a:lnTo>
                      <a:pt x="280" y="82"/>
                    </a:lnTo>
                    <a:lnTo>
                      <a:pt x="244" y="0"/>
                    </a:lnTo>
                    <a:close/>
                  </a:path>
                </a:pathLst>
              </a:custGeom>
              <a:solidFill>
                <a:srgbClr val="59917D"/>
              </a:solidFill>
              <a:ln w="9525">
                <a:noFill/>
                <a:round/>
                <a:headEnd/>
                <a:tailEnd/>
              </a:ln>
            </p:spPr>
            <p:txBody>
              <a:bodyPr/>
              <a:lstStyle/>
              <a:p>
                <a:endParaRPr lang="en-US"/>
              </a:p>
            </p:txBody>
          </p:sp>
          <p:sp>
            <p:nvSpPr>
              <p:cNvPr id="54" name="Freeform 510"/>
              <p:cNvSpPr>
                <a:spLocks/>
              </p:cNvSpPr>
              <p:nvPr/>
            </p:nvSpPr>
            <p:spPr bwMode="auto">
              <a:xfrm>
                <a:off x="4238" y="812"/>
                <a:ext cx="29" cy="42"/>
              </a:xfrm>
              <a:custGeom>
                <a:avLst/>
                <a:gdLst>
                  <a:gd name="T0" fmla="*/ 0 w 144"/>
                  <a:gd name="T1" fmla="*/ 31 h 211"/>
                  <a:gd name="T2" fmla="*/ 14 w 144"/>
                  <a:gd name="T3" fmla="*/ 60 h 211"/>
                  <a:gd name="T4" fmla="*/ 0 w 144"/>
                  <a:gd name="T5" fmla="*/ 118 h 211"/>
                  <a:gd name="T6" fmla="*/ 144 w 144"/>
                  <a:gd name="T7" fmla="*/ 211 h 211"/>
                  <a:gd name="T8" fmla="*/ 56 w 144"/>
                  <a:gd name="T9" fmla="*/ 87 h 211"/>
                  <a:gd name="T10" fmla="*/ 66 w 144"/>
                  <a:gd name="T11" fmla="*/ 27 h 211"/>
                  <a:gd name="T12" fmla="*/ 14 w 144"/>
                  <a:gd name="T13" fmla="*/ 0 h 211"/>
                  <a:gd name="T14" fmla="*/ 0 w 144"/>
                  <a:gd name="T15" fmla="*/ 31 h 211"/>
                  <a:gd name="T16" fmla="*/ 0 w 144"/>
                  <a:gd name="T17" fmla="*/ 3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11"/>
                  <a:gd name="T29" fmla="*/ 144 w 144"/>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11">
                    <a:moveTo>
                      <a:pt x="0" y="31"/>
                    </a:moveTo>
                    <a:lnTo>
                      <a:pt x="14" y="60"/>
                    </a:lnTo>
                    <a:lnTo>
                      <a:pt x="0" y="118"/>
                    </a:lnTo>
                    <a:lnTo>
                      <a:pt x="144" y="211"/>
                    </a:lnTo>
                    <a:lnTo>
                      <a:pt x="56" y="87"/>
                    </a:lnTo>
                    <a:lnTo>
                      <a:pt x="66" y="27"/>
                    </a:lnTo>
                    <a:lnTo>
                      <a:pt x="14" y="0"/>
                    </a:lnTo>
                    <a:lnTo>
                      <a:pt x="0" y="31"/>
                    </a:lnTo>
                    <a:close/>
                  </a:path>
                </a:pathLst>
              </a:custGeom>
              <a:solidFill>
                <a:srgbClr val="59917D"/>
              </a:solidFill>
              <a:ln w="9525">
                <a:noFill/>
                <a:round/>
                <a:headEnd/>
                <a:tailEnd/>
              </a:ln>
            </p:spPr>
            <p:txBody>
              <a:bodyPr/>
              <a:lstStyle/>
              <a:p>
                <a:endParaRPr lang="en-US"/>
              </a:p>
            </p:txBody>
          </p:sp>
          <p:sp>
            <p:nvSpPr>
              <p:cNvPr id="55" name="Freeform 511"/>
              <p:cNvSpPr>
                <a:spLocks/>
              </p:cNvSpPr>
              <p:nvPr/>
            </p:nvSpPr>
            <p:spPr bwMode="auto">
              <a:xfrm>
                <a:off x="4245" y="837"/>
                <a:ext cx="56" cy="120"/>
              </a:xfrm>
              <a:custGeom>
                <a:avLst/>
                <a:gdLst>
                  <a:gd name="T0" fmla="*/ 191 w 283"/>
                  <a:gd name="T1" fmla="*/ 39 h 600"/>
                  <a:gd name="T2" fmla="*/ 191 w 283"/>
                  <a:gd name="T3" fmla="*/ 99 h 600"/>
                  <a:gd name="T4" fmla="*/ 142 w 283"/>
                  <a:gd name="T5" fmla="*/ 132 h 600"/>
                  <a:gd name="T6" fmla="*/ 142 w 283"/>
                  <a:gd name="T7" fmla="*/ 174 h 600"/>
                  <a:gd name="T8" fmla="*/ 119 w 283"/>
                  <a:gd name="T9" fmla="*/ 303 h 600"/>
                  <a:gd name="T10" fmla="*/ 93 w 283"/>
                  <a:gd name="T11" fmla="*/ 447 h 600"/>
                  <a:gd name="T12" fmla="*/ 34 w 283"/>
                  <a:gd name="T13" fmla="*/ 469 h 600"/>
                  <a:gd name="T14" fmla="*/ 0 w 283"/>
                  <a:gd name="T15" fmla="*/ 600 h 600"/>
                  <a:gd name="T16" fmla="*/ 99 w 283"/>
                  <a:gd name="T17" fmla="*/ 582 h 600"/>
                  <a:gd name="T18" fmla="*/ 171 w 283"/>
                  <a:gd name="T19" fmla="*/ 264 h 600"/>
                  <a:gd name="T20" fmla="*/ 283 w 283"/>
                  <a:gd name="T21" fmla="*/ 41 h 600"/>
                  <a:gd name="T22" fmla="*/ 274 w 283"/>
                  <a:gd name="T23" fmla="*/ 0 h 600"/>
                  <a:gd name="T24" fmla="*/ 191 w 283"/>
                  <a:gd name="T25" fmla="*/ 39 h 600"/>
                  <a:gd name="T26" fmla="*/ 191 w 283"/>
                  <a:gd name="T27" fmla="*/ 39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
                  <a:gd name="T43" fmla="*/ 0 h 600"/>
                  <a:gd name="T44" fmla="*/ 283 w 283"/>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 h="600">
                    <a:moveTo>
                      <a:pt x="191" y="39"/>
                    </a:moveTo>
                    <a:lnTo>
                      <a:pt x="191" y="99"/>
                    </a:lnTo>
                    <a:lnTo>
                      <a:pt x="142" y="132"/>
                    </a:lnTo>
                    <a:lnTo>
                      <a:pt x="142" y="174"/>
                    </a:lnTo>
                    <a:lnTo>
                      <a:pt x="119" y="303"/>
                    </a:lnTo>
                    <a:lnTo>
                      <a:pt x="93" y="447"/>
                    </a:lnTo>
                    <a:lnTo>
                      <a:pt x="34" y="469"/>
                    </a:lnTo>
                    <a:lnTo>
                      <a:pt x="0" y="600"/>
                    </a:lnTo>
                    <a:lnTo>
                      <a:pt x="99" y="582"/>
                    </a:lnTo>
                    <a:lnTo>
                      <a:pt x="171" y="264"/>
                    </a:lnTo>
                    <a:lnTo>
                      <a:pt x="283" y="41"/>
                    </a:lnTo>
                    <a:lnTo>
                      <a:pt x="274" y="0"/>
                    </a:lnTo>
                    <a:lnTo>
                      <a:pt x="191" y="39"/>
                    </a:lnTo>
                    <a:close/>
                  </a:path>
                </a:pathLst>
              </a:custGeom>
              <a:solidFill>
                <a:srgbClr val="59917D"/>
              </a:solidFill>
              <a:ln w="9525">
                <a:noFill/>
                <a:round/>
                <a:headEnd/>
                <a:tailEnd/>
              </a:ln>
            </p:spPr>
            <p:txBody>
              <a:bodyPr/>
              <a:lstStyle/>
              <a:p>
                <a:endParaRPr lang="en-US"/>
              </a:p>
            </p:txBody>
          </p:sp>
          <p:sp>
            <p:nvSpPr>
              <p:cNvPr id="56" name="Freeform 512"/>
              <p:cNvSpPr>
                <a:spLocks/>
              </p:cNvSpPr>
              <p:nvPr/>
            </p:nvSpPr>
            <p:spPr bwMode="auto">
              <a:xfrm>
                <a:off x="4238" y="880"/>
                <a:ext cx="24" cy="49"/>
              </a:xfrm>
              <a:custGeom>
                <a:avLst/>
                <a:gdLst>
                  <a:gd name="T0" fmla="*/ 118 w 118"/>
                  <a:gd name="T1" fmla="*/ 0 h 245"/>
                  <a:gd name="T2" fmla="*/ 88 w 118"/>
                  <a:gd name="T3" fmla="*/ 101 h 245"/>
                  <a:gd name="T4" fmla="*/ 10 w 118"/>
                  <a:gd name="T5" fmla="*/ 113 h 245"/>
                  <a:gd name="T6" fmla="*/ 40 w 118"/>
                  <a:gd name="T7" fmla="*/ 158 h 245"/>
                  <a:gd name="T8" fmla="*/ 0 w 118"/>
                  <a:gd name="T9" fmla="*/ 182 h 245"/>
                  <a:gd name="T10" fmla="*/ 42 w 118"/>
                  <a:gd name="T11" fmla="*/ 245 h 245"/>
                  <a:gd name="T12" fmla="*/ 115 w 118"/>
                  <a:gd name="T13" fmla="*/ 143 h 245"/>
                  <a:gd name="T14" fmla="*/ 118 w 118"/>
                  <a:gd name="T15" fmla="*/ 0 h 245"/>
                  <a:gd name="T16" fmla="*/ 118 w 118"/>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245"/>
                  <a:gd name="T29" fmla="*/ 118 w 118"/>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245">
                    <a:moveTo>
                      <a:pt x="118" y="0"/>
                    </a:moveTo>
                    <a:lnTo>
                      <a:pt x="88" y="101"/>
                    </a:lnTo>
                    <a:lnTo>
                      <a:pt x="10" y="113"/>
                    </a:lnTo>
                    <a:lnTo>
                      <a:pt x="40" y="158"/>
                    </a:lnTo>
                    <a:lnTo>
                      <a:pt x="0" y="182"/>
                    </a:lnTo>
                    <a:lnTo>
                      <a:pt x="42" y="245"/>
                    </a:lnTo>
                    <a:lnTo>
                      <a:pt x="115" y="143"/>
                    </a:lnTo>
                    <a:lnTo>
                      <a:pt x="118" y="0"/>
                    </a:lnTo>
                    <a:close/>
                  </a:path>
                </a:pathLst>
              </a:custGeom>
              <a:solidFill>
                <a:srgbClr val="59917D"/>
              </a:solidFill>
              <a:ln w="9525">
                <a:noFill/>
                <a:round/>
                <a:headEnd/>
                <a:tailEnd/>
              </a:ln>
            </p:spPr>
            <p:txBody>
              <a:bodyPr/>
              <a:lstStyle/>
              <a:p>
                <a:endParaRPr lang="en-US"/>
              </a:p>
            </p:txBody>
          </p:sp>
          <p:sp>
            <p:nvSpPr>
              <p:cNvPr id="57" name="Freeform 513"/>
              <p:cNvSpPr>
                <a:spLocks/>
              </p:cNvSpPr>
              <p:nvPr/>
            </p:nvSpPr>
            <p:spPr bwMode="auto">
              <a:xfrm>
                <a:off x="4224" y="924"/>
                <a:ext cx="17" cy="36"/>
              </a:xfrm>
              <a:custGeom>
                <a:avLst/>
                <a:gdLst>
                  <a:gd name="T0" fmla="*/ 63 w 85"/>
                  <a:gd name="T1" fmla="*/ 18 h 183"/>
                  <a:gd name="T2" fmla="*/ 33 w 85"/>
                  <a:gd name="T3" fmla="*/ 0 h 183"/>
                  <a:gd name="T4" fmla="*/ 10 w 85"/>
                  <a:gd name="T5" fmla="*/ 21 h 183"/>
                  <a:gd name="T6" fmla="*/ 26 w 85"/>
                  <a:gd name="T7" fmla="*/ 111 h 183"/>
                  <a:gd name="T8" fmla="*/ 0 w 85"/>
                  <a:gd name="T9" fmla="*/ 183 h 183"/>
                  <a:gd name="T10" fmla="*/ 46 w 85"/>
                  <a:gd name="T11" fmla="*/ 181 h 183"/>
                  <a:gd name="T12" fmla="*/ 85 w 85"/>
                  <a:gd name="T13" fmla="*/ 85 h 183"/>
                  <a:gd name="T14" fmla="*/ 63 w 85"/>
                  <a:gd name="T15" fmla="*/ 18 h 183"/>
                  <a:gd name="T16" fmla="*/ 63 w 85"/>
                  <a:gd name="T17" fmla="*/ 1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83"/>
                  <a:gd name="T29" fmla="*/ 85 w 85"/>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83">
                    <a:moveTo>
                      <a:pt x="63" y="18"/>
                    </a:moveTo>
                    <a:lnTo>
                      <a:pt x="33" y="0"/>
                    </a:lnTo>
                    <a:lnTo>
                      <a:pt x="10" y="21"/>
                    </a:lnTo>
                    <a:lnTo>
                      <a:pt x="26" y="111"/>
                    </a:lnTo>
                    <a:lnTo>
                      <a:pt x="0" y="183"/>
                    </a:lnTo>
                    <a:lnTo>
                      <a:pt x="46" y="181"/>
                    </a:lnTo>
                    <a:lnTo>
                      <a:pt x="85" y="85"/>
                    </a:lnTo>
                    <a:lnTo>
                      <a:pt x="63" y="18"/>
                    </a:lnTo>
                    <a:close/>
                  </a:path>
                </a:pathLst>
              </a:custGeom>
              <a:solidFill>
                <a:srgbClr val="59917D"/>
              </a:solidFill>
              <a:ln w="9525">
                <a:noFill/>
                <a:round/>
                <a:headEnd/>
                <a:tailEnd/>
              </a:ln>
            </p:spPr>
            <p:txBody>
              <a:bodyPr/>
              <a:lstStyle/>
              <a:p>
                <a:endParaRPr lang="en-US"/>
              </a:p>
            </p:txBody>
          </p:sp>
          <p:sp>
            <p:nvSpPr>
              <p:cNvPr id="58" name="Freeform 514"/>
              <p:cNvSpPr>
                <a:spLocks/>
              </p:cNvSpPr>
              <p:nvPr/>
            </p:nvSpPr>
            <p:spPr bwMode="auto">
              <a:xfrm>
                <a:off x="4295" y="874"/>
                <a:ext cx="11" cy="30"/>
              </a:xfrm>
              <a:custGeom>
                <a:avLst/>
                <a:gdLst>
                  <a:gd name="T0" fmla="*/ 53 w 53"/>
                  <a:gd name="T1" fmla="*/ 0 h 151"/>
                  <a:gd name="T2" fmla="*/ 43 w 53"/>
                  <a:gd name="T3" fmla="*/ 60 h 151"/>
                  <a:gd name="T4" fmla="*/ 50 w 53"/>
                  <a:gd name="T5" fmla="*/ 114 h 151"/>
                  <a:gd name="T6" fmla="*/ 50 w 53"/>
                  <a:gd name="T7" fmla="*/ 147 h 151"/>
                  <a:gd name="T8" fmla="*/ 0 w 53"/>
                  <a:gd name="T9" fmla="*/ 151 h 151"/>
                  <a:gd name="T10" fmla="*/ 7 w 53"/>
                  <a:gd name="T11" fmla="*/ 78 h 151"/>
                  <a:gd name="T12" fmla="*/ 53 w 53"/>
                  <a:gd name="T13" fmla="*/ 0 h 151"/>
                  <a:gd name="T14" fmla="*/ 53 w 53"/>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51"/>
                  <a:gd name="T26" fmla="*/ 53 w 53"/>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51">
                    <a:moveTo>
                      <a:pt x="53" y="0"/>
                    </a:moveTo>
                    <a:lnTo>
                      <a:pt x="43" y="60"/>
                    </a:lnTo>
                    <a:lnTo>
                      <a:pt x="50" y="114"/>
                    </a:lnTo>
                    <a:lnTo>
                      <a:pt x="50" y="147"/>
                    </a:lnTo>
                    <a:lnTo>
                      <a:pt x="0" y="151"/>
                    </a:lnTo>
                    <a:lnTo>
                      <a:pt x="7" y="78"/>
                    </a:lnTo>
                    <a:lnTo>
                      <a:pt x="53" y="0"/>
                    </a:lnTo>
                    <a:close/>
                  </a:path>
                </a:pathLst>
              </a:custGeom>
              <a:solidFill>
                <a:srgbClr val="59917D"/>
              </a:solidFill>
              <a:ln w="9525">
                <a:noFill/>
                <a:round/>
                <a:headEnd/>
                <a:tailEnd/>
              </a:ln>
            </p:spPr>
            <p:txBody>
              <a:bodyPr/>
              <a:lstStyle/>
              <a:p>
                <a:endParaRPr lang="en-US"/>
              </a:p>
            </p:txBody>
          </p:sp>
          <p:sp>
            <p:nvSpPr>
              <p:cNvPr id="59" name="Freeform 515"/>
              <p:cNvSpPr>
                <a:spLocks/>
              </p:cNvSpPr>
              <p:nvPr/>
            </p:nvSpPr>
            <p:spPr bwMode="auto">
              <a:xfrm>
                <a:off x="4184" y="945"/>
                <a:ext cx="102" cy="62"/>
              </a:xfrm>
              <a:custGeom>
                <a:avLst/>
                <a:gdLst>
                  <a:gd name="T0" fmla="*/ 19 w 509"/>
                  <a:gd name="T1" fmla="*/ 0 h 312"/>
                  <a:gd name="T2" fmla="*/ 85 w 509"/>
                  <a:gd name="T3" fmla="*/ 63 h 312"/>
                  <a:gd name="T4" fmla="*/ 117 w 509"/>
                  <a:gd name="T5" fmla="*/ 63 h 312"/>
                  <a:gd name="T6" fmla="*/ 157 w 509"/>
                  <a:gd name="T7" fmla="*/ 87 h 312"/>
                  <a:gd name="T8" fmla="*/ 312 w 509"/>
                  <a:gd name="T9" fmla="*/ 69 h 312"/>
                  <a:gd name="T10" fmla="*/ 338 w 509"/>
                  <a:gd name="T11" fmla="*/ 42 h 312"/>
                  <a:gd name="T12" fmla="*/ 387 w 509"/>
                  <a:gd name="T13" fmla="*/ 40 h 312"/>
                  <a:gd name="T14" fmla="*/ 493 w 509"/>
                  <a:gd name="T15" fmla="*/ 42 h 312"/>
                  <a:gd name="T16" fmla="*/ 509 w 509"/>
                  <a:gd name="T17" fmla="*/ 78 h 312"/>
                  <a:gd name="T18" fmla="*/ 384 w 509"/>
                  <a:gd name="T19" fmla="*/ 268 h 312"/>
                  <a:gd name="T20" fmla="*/ 348 w 509"/>
                  <a:gd name="T21" fmla="*/ 279 h 312"/>
                  <a:gd name="T22" fmla="*/ 242 w 509"/>
                  <a:gd name="T23" fmla="*/ 279 h 312"/>
                  <a:gd name="T24" fmla="*/ 167 w 509"/>
                  <a:gd name="T25" fmla="*/ 311 h 312"/>
                  <a:gd name="T26" fmla="*/ 85 w 509"/>
                  <a:gd name="T27" fmla="*/ 312 h 312"/>
                  <a:gd name="T28" fmla="*/ 16 w 509"/>
                  <a:gd name="T29" fmla="*/ 268 h 312"/>
                  <a:gd name="T30" fmla="*/ 28 w 509"/>
                  <a:gd name="T31" fmla="*/ 160 h 312"/>
                  <a:gd name="T32" fmla="*/ 0 w 509"/>
                  <a:gd name="T33" fmla="*/ 63 h 312"/>
                  <a:gd name="T34" fmla="*/ 19 w 509"/>
                  <a:gd name="T35" fmla="*/ 0 h 312"/>
                  <a:gd name="T36" fmla="*/ 19 w 509"/>
                  <a:gd name="T37" fmla="*/ 0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312"/>
                  <a:gd name="T59" fmla="*/ 509 w 509"/>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312">
                    <a:moveTo>
                      <a:pt x="19" y="0"/>
                    </a:moveTo>
                    <a:lnTo>
                      <a:pt x="85" y="63"/>
                    </a:lnTo>
                    <a:lnTo>
                      <a:pt x="117" y="63"/>
                    </a:lnTo>
                    <a:lnTo>
                      <a:pt x="157" y="87"/>
                    </a:lnTo>
                    <a:lnTo>
                      <a:pt x="312" y="69"/>
                    </a:lnTo>
                    <a:lnTo>
                      <a:pt x="338" y="42"/>
                    </a:lnTo>
                    <a:lnTo>
                      <a:pt x="387" y="40"/>
                    </a:lnTo>
                    <a:lnTo>
                      <a:pt x="493" y="42"/>
                    </a:lnTo>
                    <a:lnTo>
                      <a:pt x="509" y="78"/>
                    </a:lnTo>
                    <a:lnTo>
                      <a:pt x="384" y="268"/>
                    </a:lnTo>
                    <a:lnTo>
                      <a:pt x="348" y="279"/>
                    </a:lnTo>
                    <a:lnTo>
                      <a:pt x="242" y="279"/>
                    </a:lnTo>
                    <a:lnTo>
                      <a:pt x="167" y="311"/>
                    </a:lnTo>
                    <a:lnTo>
                      <a:pt x="85" y="312"/>
                    </a:lnTo>
                    <a:lnTo>
                      <a:pt x="16" y="268"/>
                    </a:lnTo>
                    <a:lnTo>
                      <a:pt x="28" y="160"/>
                    </a:lnTo>
                    <a:lnTo>
                      <a:pt x="0" y="63"/>
                    </a:lnTo>
                    <a:lnTo>
                      <a:pt x="19" y="0"/>
                    </a:lnTo>
                    <a:close/>
                  </a:path>
                </a:pathLst>
              </a:custGeom>
              <a:solidFill>
                <a:srgbClr val="DB8D4D"/>
              </a:solidFill>
              <a:ln w="9525">
                <a:noFill/>
                <a:round/>
                <a:headEnd/>
                <a:tailEnd/>
              </a:ln>
            </p:spPr>
            <p:txBody>
              <a:bodyPr/>
              <a:lstStyle/>
              <a:p>
                <a:endParaRPr lang="en-US"/>
              </a:p>
            </p:txBody>
          </p:sp>
          <p:sp>
            <p:nvSpPr>
              <p:cNvPr id="60" name="Freeform 516"/>
              <p:cNvSpPr>
                <a:spLocks/>
              </p:cNvSpPr>
              <p:nvPr/>
            </p:nvSpPr>
            <p:spPr bwMode="auto">
              <a:xfrm>
                <a:off x="4185" y="953"/>
                <a:ext cx="44" cy="54"/>
              </a:xfrm>
              <a:custGeom>
                <a:avLst/>
                <a:gdLst>
                  <a:gd name="T0" fmla="*/ 13 w 220"/>
                  <a:gd name="T1" fmla="*/ 0 h 270"/>
                  <a:gd name="T2" fmla="*/ 56 w 220"/>
                  <a:gd name="T3" fmla="*/ 36 h 270"/>
                  <a:gd name="T4" fmla="*/ 115 w 220"/>
                  <a:gd name="T5" fmla="*/ 36 h 270"/>
                  <a:gd name="T6" fmla="*/ 151 w 220"/>
                  <a:gd name="T7" fmla="*/ 69 h 270"/>
                  <a:gd name="T8" fmla="*/ 220 w 220"/>
                  <a:gd name="T9" fmla="*/ 72 h 270"/>
                  <a:gd name="T10" fmla="*/ 105 w 220"/>
                  <a:gd name="T11" fmla="*/ 136 h 270"/>
                  <a:gd name="T12" fmla="*/ 72 w 220"/>
                  <a:gd name="T13" fmla="*/ 216 h 270"/>
                  <a:gd name="T14" fmla="*/ 85 w 220"/>
                  <a:gd name="T15" fmla="*/ 270 h 270"/>
                  <a:gd name="T16" fmla="*/ 16 w 220"/>
                  <a:gd name="T17" fmla="*/ 208 h 270"/>
                  <a:gd name="T18" fmla="*/ 10 w 220"/>
                  <a:gd name="T19" fmla="*/ 81 h 270"/>
                  <a:gd name="T20" fmla="*/ 0 w 220"/>
                  <a:gd name="T21" fmla="*/ 18 h 270"/>
                  <a:gd name="T22" fmla="*/ 13 w 220"/>
                  <a:gd name="T23" fmla="*/ 0 h 270"/>
                  <a:gd name="T24" fmla="*/ 13 w 220"/>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70"/>
                  <a:gd name="T41" fmla="*/ 220 w 220"/>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70">
                    <a:moveTo>
                      <a:pt x="13" y="0"/>
                    </a:moveTo>
                    <a:lnTo>
                      <a:pt x="56" y="36"/>
                    </a:lnTo>
                    <a:lnTo>
                      <a:pt x="115" y="36"/>
                    </a:lnTo>
                    <a:lnTo>
                      <a:pt x="151" y="69"/>
                    </a:lnTo>
                    <a:lnTo>
                      <a:pt x="220" y="72"/>
                    </a:lnTo>
                    <a:lnTo>
                      <a:pt x="105" y="136"/>
                    </a:lnTo>
                    <a:lnTo>
                      <a:pt x="72" y="216"/>
                    </a:lnTo>
                    <a:lnTo>
                      <a:pt x="85" y="270"/>
                    </a:lnTo>
                    <a:lnTo>
                      <a:pt x="16" y="208"/>
                    </a:lnTo>
                    <a:lnTo>
                      <a:pt x="10" y="81"/>
                    </a:lnTo>
                    <a:lnTo>
                      <a:pt x="0" y="18"/>
                    </a:lnTo>
                    <a:lnTo>
                      <a:pt x="13" y="0"/>
                    </a:lnTo>
                    <a:close/>
                  </a:path>
                </a:pathLst>
              </a:custGeom>
              <a:solidFill>
                <a:srgbClr val="99632E"/>
              </a:solidFill>
              <a:ln w="9525">
                <a:noFill/>
                <a:round/>
                <a:headEnd/>
                <a:tailEnd/>
              </a:ln>
            </p:spPr>
            <p:txBody>
              <a:bodyPr/>
              <a:lstStyle/>
              <a:p>
                <a:endParaRPr lang="en-US"/>
              </a:p>
            </p:txBody>
          </p:sp>
          <p:sp>
            <p:nvSpPr>
              <p:cNvPr id="61" name="Freeform 517"/>
              <p:cNvSpPr>
                <a:spLocks/>
              </p:cNvSpPr>
              <p:nvPr/>
            </p:nvSpPr>
            <p:spPr bwMode="auto">
              <a:xfrm>
                <a:off x="4233" y="955"/>
                <a:ext cx="33" cy="47"/>
              </a:xfrm>
              <a:custGeom>
                <a:avLst/>
                <a:gdLst>
                  <a:gd name="T0" fmla="*/ 66 w 167"/>
                  <a:gd name="T1" fmla="*/ 27 h 234"/>
                  <a:gd name="T2" fmla="*/ 0 w 167"/>
                  <a:gd name="T3" fmla="*/ 183 h 234"/>
                  <a:gd name="T4" fmla="*/ 3 w 167"/>
                  <a:gd name="T5" fmla="*/ 234 h 234"/>
                  <a:gd name="T6" fmla="*/ 96 w 167"/>
                  <a:gd name="T7" fmla="*/ 228 h 234"/>
                  <a:gd name="T8" fmla="*/ 92 w 167"/>
                  <a:gd name="T9" fmla="*/ 97 h 234"/>
                  <a:gd name="T10" fmla="*/ 167 w 167"/>
                  <a:gd name="T11" fmla="*/ 49 h 234"/>
                  <a:gd name="T12" fmla="*/ 98 w 167"/>
                  <a:gd name="T13" fmla="*/ 45 h 234"/>
                  <a:gd name="T14" fmla="*/ 131 w 167"/>
                  <a:gd name="T15" fmla="*/ 3 h 234"/>
                  <a:gd name="T16" fmla="*/ 84 w 167"/>
                  <a:gd name="T17" fmla="*/ 0 h 234"/>
                  <a:gd name="T18" fmla="*/ 66 w 167"/>
                  <a:gd name="T19" fmla="*/ 27 h 234"/>
                  <a:gd name="T20" fmla="*/ 66 w 167"/>
                  <a:gd name="T21" fmla="*/ 27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234"/>
                  <a:gd name="T35" fmla="*/ 167 w 167"/>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234">
                    <a:moveTo>
                      <a:pt x="66" y="27"/>
                    </a:moveTo>
                    <a:lnTo>
                      <a:pt x="0" y="183"/>
                    </a:lnTo>
                    <a:lnTo>
                      <a:pt x="3" y="234"/>
                    </a:lnTo>
                    <a:lnTo>
                      <a:pt x="96" y="228"/>
                    </a:lnTo>
                    <a:lnTo>
                      <a:pt x="92" y="97"/>
                    </a:lnTo>
                    <a:lnTo>
                      <a:pt x="167" y="49"/>
                    </a:lnTo>
                    <a:lnTo>
                      <a:pt x="98" y="45"/>
                    </a:lnTo>
                    <a:lnTo>
                      <a:pt x="131" y="3"/>
                    </a:lnTo>
                    <a:lnTo>
                      <a:pt x="84" y="0"/>
                    </a:lnTo>
                    <a:lnTo>
                      <a:pt x="66" y="27"/>
                    </a:lnTo>
                    <a:close/>
                  </a:path>
                </a:pathLst>
              </a:custGeom>
              <a:solidFill>
                <a:srgbClr val="99632E"/>
              </a:solidFill>
              <a:ln w="9525">
                <a:noFill/>
                <a:round/>
                <a:headEnd/>
                <a:tailEnd/>
              </a:ln>
            </p:spPr>
            <p:txBody>
              <a:bodyPr/>
              <a:lstStyle/>
              <a:p>
                <a:endParaRPr lang="en-US"/>
              </a:p>
            </p:txBody>
          </p:sp>
          <p:sp>
            <p:nvSpPr>
              <p:cNvPr id="62" name="Freeform 518"/>
              <p:cNvSpPr>
                <a:spLocks/>
              </p:cNvSpPr>
              <p:nvPr/>
            </p:nvSpPr>
            <p:spPr bwMode="auto">
              <a:xfrm>
                <a:off x="4257" y="680"/>
                <a:ext cx="78" cy="28"/>
              </a:xfrm>
              <a:custGeom>
                <a:avLst/>
                <a:gdLst>
                  <a:gd name="T0" fmla="*/ 0 w 394"/>
                  <a:gd name="T1" fmla="*/ 138 h 138"/>
                  <a:gd name="T2" fmla="*/ 286 w 394"/>
                  <a:gd name="T3" fmla="*/ 0 h 138"/>
                  <a:gd name="T4" fmla="*/ 394 w 394"/>
                  <a:gd name="T5" fmla="*/ 67 h 138"/>
                  <a:gd name="T6" fmla="*/ 342 w 394"/>
                  <a:gd name="T7" fmla="*/ 123 h 138"/>
                  <a:gd name="T8" fmla="*/ 332 w 394"/>
                  <a:gd name="T9" fmla="*/ 102 h 138"/>
                  <a:gd name="T10" fmla="*/ 336 w 394"/>
                  <a:gd name="T11" fmla="*/ 67 h 138"/>
                  <a:gd name="T12" fmla="*/ 250 w 394"/>
                  <a:gd name="T13" fmla="*/ 69 h 138"/>
                  <a:gd name="T14" fmla="*/ 148 w 394"/>
                  <a:gd name="T15" fmla="*/ 120 h 138"/>
                  <a:gd name="T16" fmla="*/ 0 w 394"/>
                  <a:gd name="T17" fmla="*/ 138 h 138"/>
                  <a:gd name="T18" fmla="*/ 0 w 394"/>
                  <a:gd name="T19" fmla="*/ 138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4"/>
                  <a:gd name="T31" fmla="*/ 0 h 138"/>
                  <a:gd name="T32" fmla="*/ 394 w 394"/>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4" h="138">
                    <a:moveTo>
                      <a:pt x="0" y="138"/>
                    </a:moveTo>
                    <a:lnTo>
                      <a:pt x="286" y="0"/>
                    </a:lnTo>
                    <a:lnTo>
                      <a:pt x="394" y="67"/>
                    </a:lnTo>
                    <a:lnTo>
                      <a:pt x="342" y="123"/>
                    </a:lnTo>
                    <a:lnTo>
                      <a:pt x="332" y="102"/>
                    </a:lnTo>
                    <a:lnTo>
                      <a:pt x="336" y="67"/>
                    </a:lnTo>
                    <a:lnTo>
                      <a:pt x="250" y="69"/>
                    </a:lnTo>
                    <a:lnTo>
                      <a:pt x="148" y="120"/>
                    </a:lnTo>
                    <a:lnTo>
                      <a:pt x="0" y="138"/>
                    </a:lnTo>
                    <a:close/>
                  </a:path>
                </a:pathLst>
              </a:custGeom>
              <a:solidFill>
                <a:srgbClr val="59917D"/>
              </a:solidFill>
              <a:ln w="9525">
                <a:noFill/>
                <a:round/>
                <a:headEnd/>
                <a:tailEnd/>
              </a:ln>
            </p:spPr>
            <p:txBody>
              <a:bodyPr/>
              <a:lstStyle/>
              <a:p>
                <a:endParaRPr lang="en-US"/>
              </a:p>
            </p:txBody>
          </p:sp>
          <p:sp>
            <p:nvSpPr>
              <p:cNvPr id="63" name="Freeform 519"/>
              <p:cNvSpPr>
                <a:spLocks/>
              </p:cNvSpPr>
              <p:nvPr/>
            </p:nvSpPr>
            <p:spPr bwMode="auto">
              <a:xfrm>
                <a:off x="4211" y="925"/>
                <a:ext cx="18" cy="37"/>
              </a:xfrm>
              <a:custGeom>
                <a:avLst/>
                <a:gdLst>
                  <a:gd name="T0" fmla="*/ 0 w 89"/>
                  <a:gd name="T1" fmla="*/ 149 h 185"/>
                  <a:gd name="T2" fmla="*/ 6 w 89"/>
                  <a:gd name="T3" fmla="*/ 47 h 185"/>
                  <a:gd name="T4" fmla="*/ 53 w 89"/>
                  <a:gd name="T5" fmla="*/ 0 h 185"/>
                  <a:gd name="T6" fmla="*/ 89 w 89"/>
                  <a:gd name="T7" fmla="*/ 27 h 185"/>
                  <a:gd name="T8" fmla="*/ 53 w 89"/>
                  <a:gd name="T9" fmla="*/ 65 h 185"/>
                  <a:gd name="T10" fmla="*/ 46 w 89"/>
                  <a:gd name="T11" fmla="*/ 129 h 185"/>
                  <a:gd name="T12" fmla="*/ 56 w 89"/>
                  <a:gd name="T13" fmla="*/ 185 h 185"/>
                  <a:gd name="T14" fmla="*/ 34 w 89"/>
                  <a:gd name="T15" fmla="*/ 182 h 185"/>
                  <a:gd name="T16" fmla="*/ 0 w 89"/>
                  <a:gd name="T17" fmla="*/ 149 h 185"/>
                  <a:gd name="T18" fmla="*/ 0 w 89"/>
                  <a:gd name="T19" fmla="*/ 149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85"/>
                  <a:gd name="T32" fmla="*/ 89 w 89"/>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85">
                    <a:moveTo>
                      <a:pt x="0" y="149"/>
                    </a:moveTo>
                    <a:lnTo>
                      <a:pt x="6" y="47"/>
                    </a:lnTo>
                    <a:lnTo>
                      <a:pt x="53" y="0"/>
                    </a:lnTo>
                    <a:lnTo>
                      <a:pt x="89" y="27"/>
                    </a:lnTo>
                    <a:lnTo>
                      <a:pt x="53" y="65"/>
                    </a:lnTo>
                    <a:lnTo>
                      <a:pt x="46" y="129"/>
                    </a:lnTo>
                    <a:lnTo>
                      <a:pt x="56" y="185"/>
                    </a:lnTo>
                    <a:lnTo>
                      <a:pt x="34" y="182"/>
                    </a:lnTo>
                    <a:lnTo>
                      <a:pt x="0" y="149"/>
                    </a:lnTo>
                    <a:close/>
                  </a:path>
                </a:pathLst>
              </a:custGeom>
              <a:solidFill>
                <a:srgbClr val="FFFFFF"/>
              </a:solidFill>
              <a:ln w="9525">
                <a:noFill/>
                <a:round/>
                <a:headEnd/>
                <a:tailEnd/>
              </a:ln>
            </p:spPr>
            <p:txBody>
              <a:bodyPr/>
              <a:lstStyle/>
              <a:p>
                <a:endParaRPr lang="en-US"/>
              </a:p>
            </p:txBody>
          </p:sp>
          <p:sp>
            <p:nvSpPr>
              <p:cNvPr id="64" name="Freeform 520"/>
              <p:cNvSpPr>
                <a:spLocks/>
              </p:cNvSpPr>
              <p:nvPr/>
            </p:nvSpPr>
            <p:spPr bwMode="auto">
              <a:xfrm>
                <a:off x="4239" y="926"/>
                <a:ext cx="14" cy="29"/>
              </a:xfrm>
              <a:custGeom>
                <a:avLst/>
                <a:gdLst>
                  <a:gd name="T0" fmla="*/ 0 w 66"/>
                  <a:gd name="T1" fmla="*/ 9 h 142"/>
                  <a:gd name="T2" fmla="*/ 26 w 66"/>
                  <a:gd name="T3" fmla="*/ 0 h 142"/>
                  <a:gd name="T4" fmla="*/ 46 w 66"/>
                  <a:gd name="T5" fmla="*/ 12 h 142"/>
                  <a:gd name="T6" fmla="*/ 66 w 66"/>
                  <a:gd name="T7" fmla="*/ 81 h 142"/>
                  <a:gd name="T8" fmla="*/ 26 w 66"/>
                  <a:gd name="T9" fmla="*/ 142 h 142"/>
                  <a:gd name="T10" fmla="*/ 0 w 66"/>
                  <a:gd name="T11" fmla="*/ 9 h 142"/>
                  <a:gd name="T12" fmla="*/ 0 w 66"/>
                  <a:gd name="T13" fmla="*/ 9 h 142"/>
                  <a:gd name="T14" fmla="*/ 0 60000 65536"/>
                  <a:gd name="T15" fmla="*/ 0 60000 65536"/>
                  <a:gd name="T16" fmla="*/ 0 60000 65536"/>
                  <a:gd name="T17" fmla="*/ 0 60000 65536"/>
                  <a:gd name="T18" fmla="*/ 0 60000 65536"/>
                  <a:gd name="T19" fmla="*/ 0 60000 65536"/>
                  <a:gd name="T20" fmla="*/ 0 60000 65536"/>
                  <a:gd name="T21" fmla="*/ 0 w 66"/>
                  <a:gd name="T22" fmla="*/ 0 h 142"/>
                  <a:gd name="T23" fmla="*/ 66 w 66"/>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42">
                    <a:moveTo>
                      <a:pt x="0" y="9"/>
                    </a:moveTo>
                    <a:lnTo>
                      <a:pt x="26" y="0"/>
                    </a:lnTo>
                    <a:lnTo>
                      <a:pt x="46" y="12"/>
                    </a:lnTo>
                    <a:lnTo>
                      <a:pt x="66" y="81"/>
                    </a:lnTo>
                    <a:lnTo>
                      <a:pt x="26" y="142"/>
                    </a:lnTo>
                    <a:lnTo>
                      <a:pt x="0" y="9"/>
                    </a:lnTo>
                    <a:close/>
                  </a:path>
                </a:pathLst>
              </a:custGeom>
              <a:solidFill>
                <a:srgbClr val="FFFFFF"/>
              </a:solidFill>
              <a:ln w="9525">
                <a:noFill/>
                <a:round/>
                <a:headEnd/>
                <a:tailEnd/>
              </a:ln>
            </p:spPr>
            <p:txBody>
              <a:bodyPr/>
              <a:lstStyle/>
              <a:p>
                <a:endParaRPr lang="en-US"/>
              </a:p>
            </p:txBody>
          </p:sp>
          <p:sp>
            <p:nvSpPr>
              <p:cNvPr id="65" name="Freeform 521"/>
              <p:cNvSpPr>
                <a:spLocks/>
              </p:cNvSpPr>
              <p:nvPr/>
            </p:nvSpPr>
            <p:spPr bwMode="auto">
              <a:xfrm>
                <a:off x="4152" y="923"/>
                <a:ext cx="51" cy="54"/>
              </a:xfrm>
              <a:custGeom>
                <a:avLst/>
                <a:gdLst>
                  <a:gd name="T0" fmla="*/ 0 w 258"/>
                  <a:gd name="T1" fmla="*/ 23 h 270"/>
                  <a:gd name="T2" fmla="*/ 39 w 258"/>
                  <a:gd name="T3" fmla="*/ 0 h 270"/>
                  <a:gd name="T4" fmla="*/ 101 w 258"/>
                  <a:gd name="T5" fmla="*/ 29 h 270"/>
                  <a:gd name="T6" fmla="*/ 131 w 258"/>
                  <a:gd name="T7" fmla="*/ 101 h 270"/>
                  <a:gd name="T8" fmla="*/ 171 w 258"/>
                  <a:gd name="T9" fmla="*/ 129 h 270"/>
                  <a:gd name="T10" fmla="*/ 171 w 258"/>
                  <a:gd name="T11" fmla="*/ 174 h 270"/>
                  <a:gd name="T12" fmla="*/ 200 w 258"/>
                  <a:gd name="T13" fmla="*/ 198 h 270"/>
                  <a:gd name="T14" fmla="*/ 239 w 258"/>
                  <a:gd name="T15" fmla="*/ 191 h 270"/>
                  <a:gd name="T16" fmla="*/ 258 w 258"/>
                  <a:gd name="T17" fmla="*/ 234 h 270"/>
                  <a:gd name="T18" fmla="*/ 203 w 258"/>
                  <a:gd name="T19" fmla="*/ 270 h 270"/>
                  <a:gd name="T20" fmla="*/ 104 w 258"/>
                  <a:gd name="T21" fmla="*/ 167 h 270"/>
                  <a:gd name="T22" fmla="*/ 0 w 258"/>
                  <a:gd name="T23" fmla="*/ 23 h 270"/>
                  <a:gd name="T24" fmla="*/ 0 w 258"/>
                  <a:gd name="T25" fmla="*/ 23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
                  <a:gd name="T40" fmla="*/ 0 h 270"/>
                  <a:gd name="T41" fmla="*/ 258 w 258"/>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 h="270">
                    <a:moveTo>
                      <a:pt x="0" y="23"/>
                    </a:moveTo>
                    <a:lnTo>
                      <a:pt x="39" y="0"/>
                    </a:lnTo>
                    <a:lnTo>
                      <a:pt x="101" y="29"/>
                    </a:lnTo>
                    <a:lnTo>
                      <a:pt x="131" y="101"/>
                    </a:lnTo>
                    <a:lnTo>
                      <a:pt x="171" y="129"/>
                    </a:lnTo>
                    <a:lnTo>
                      <a:pt x="171" y="174"/>
                    </a:lnTo>
                    <a:lnTo>
                      <a:pt x="200" y="198"/>
                    </a:lnTo>
                    <a:lnTo>
                      <a:pt x="239" y="191"/>
                    </a:lnTo>
                    <a:lnTo>
                      <a:pt x="258" y="234"/>
                    </a:lnTo>
                    <a:lnTo>
                      <a:pt x="203" y="270"/>
                    </a:lnTo>
                    <a:lnTo>
                      <a:pt x="104" y="167"/>
                    </a:lnTo>
                    <a:lnTo>
                      <a:pt x="0" y="23"/>
                    </a:lnTo>
                    <a:close/>
                  </a:path>
                </a:pathLst>
              </a:custGeom>
              <a:solidFill>
                <a:srgbClr val="FFFFFF"/>
              </a:solidFill>
              <a:ln w="9525">
                <a:noFill/>
                <a:round/>
                <a:headEnd/>
                <a:tailEnd/>
              </a:ln>
            </p:spPr>
            <p:txBody>
              <a:bodyPr/>
              <a:lstStyle/>
              <a:p>
                <a:endParaRPr lang="en-US"/>
              </a:p>
            </p:txBody>
          </p:sp>
          <p:sp>
            <p:nvSpPr>
              <p:cNvPr id="66" name="Freeform 522"/>
              <p:cNvSpPr>
                <a:spLocks/>
              </p:cNvSpPr>
              <p:nvPr/>
            </p:nvSpPr>
            <p:spPr bwMode="auto">
              <a:xfrm>
                <a:off x="4288" y="862"/>
                <a:ext cx="16" cy="11"/>
              </a:xfrm>
              <a:custGeom>
                <a:avLst/>
                <a:gdLst>
                  <a:gd name="T0" fmla="*/ 0 w 79"/>
                  <a:gd name="T1" fmla="*/ 7 h 51"/>
                  <a:gd name="T2" fmla="*/ 79 w 79"/>
                  <a:gd name="T3" fmla="*/ 0 h 51"/>
                  <a:gd name="T4" fmla="*/ 77 w 79"/>
                  <a:gd name="T5" fmla="*/ 34 h 51"/>
                  <a:gd name="T6" fmla="*/ 4 w 79"/>
                  <a:gd name="T7" fmla="*/ 51 h 51"/>
                  <a:gd name="T8" fmla="*/ 0 w 79"/>
                  <a:gd name="T9" fmla="*/ 7 h 51"/>
                  <a:gd name="T10" fmla="*/ 0 w 79"/>
                  <a:gd name="T11" fmla="*/ 7 h 51"/>
                  <a:gd name="T12" fmla="*/ 0 60000 65536"/>
                  <a:gd name="T13" fmla="*/ 0 60000 65536"/>
                  <a:gd name="T14" fmla="*/ 0 60000 65536"/>
                  <a:gd name="T15" fmla="*/ 0 60000 65536"/>
                  <a:gd name="T16" fmla="*/ 0 60000 65536"/>
                  <a:gd name="T17" fmla="*/ 0 60000 65536"/>
                  <a:gd name="T18" fmla="*/ 0 w 79"/>
                  <a:gd name="T19" fmla="*/ 0 h 51"/>
                  <a:gd name="T20" fmla="*/ 79 w 7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79" h="51">
                    <a:moveTo>
                      <a:pt x="0" y="7"/>
                    </a:moveTo>
                    <a:lnTo>
                      <a:pt x="79" y="0"/>
                    </a:lnTo>
                    <a:lnTo>
                      <a:pt x="77" y="34"/>
                    </a:lnTo>
                    <a:lnTo>
                      <a:pt x="4" y="51"/>
                    </a:lnTo>
                    <a:lnTo>
                      <a:pt x="0" y="7"/>
                    </a:lnTo>
                    <a:close/>
                  </a:path>
                </a:pathLst>
              </a:custGeom>
              <a:solidFill>
                <a:srgbClr val="FFFFFF"/>
              </a:solidFill>
              <a:ln w="9525">
                <a:noFill/>
                <a:round/>
                <a:headEnd/>
                <a:tailEnd/>
              </a:ln>
            </p:spPr>
            <p:txBody>
              <a:bodyPr/>
              <a:lstStyle/>
              <a:p>
                <a:endParaRPr lang="en-US"/>
              </a:p>
            </p:txBody>
          </p:sp>
          <p:sp>
            <p:nvSpPr>
              <p:cNvPr id="67" name="Freeform 523"/>
              <p:cNvSpPr>
                <a:spLocks/>
              </p:cNvSpPr>
              <p:nvPr/>
            </p:nvSpPr>
            <p:spPr bwMode="auto">
              <a:xfrm>
                <a:off x="4265" y="809"/>
                <a:ext cx="32" cy="34"/>
              </a:xfrm>
              <a:custGeom>
                <a:avLst/>
                <a:gdLst>
                  <a:gd name="T0" fmla="*/ 157 w 157"/>
                  <a:gd name="T1" fmla="*/ 0 h 168"/>
                  <a:gd name="T2" fmla="*/ 72 w 157"/>
                  <a:gd name="T3" fmla="*/ 63 h 168"/>
                  <a:gd name="T4" fmla="*/ 0 w 157"/>
                  <a:gd name="T5" fmla="*/ 87 h 168"/>
                  <a:gd name="T6" fmla="*/ 16 w 157"/>
                  <a:gd name="T7" fmla="*/ 168 h 168"/>
                  <a:gd name="T8" fmla="*/ 131 w 157"/>
                  <a:gd name="T9" fmla="*/ 78 h 168"/>
                  <a:gd name="T10" fmla="*/ 157 w 157"/>
                  <a:gd name="T11" fmla="*/ 0 h 168"/>
                  <a:gd name="T12" fmla="*/ 157 w 157"/>
                  <a:gd name="T13" fmla="*/ 0 h 168"/>
                  <a:gd name="T14" fmla="*/ 0 60000 65536"/>
                  <a:gd name="T15" fmla="*/ 0 60000 65536"/>
                  <a:gd name="T16" fmla="*/ 0 60000 65536"/>
                  <a:gd name="T17" fmla="*/ 0 60000 65536"/>
                  <a:gd name="T18" fmla="*/ 0 60000 65536"/>
                  <a:gd name="T19" fmla="*/ 0 60000 65536"/>
                  <a:gd name="T20" fmla="*/ 0 60000 65536"/>
                  <a:gd name="T21" fmla="*/ 0 w 157"/>
                  <a:gd name="T22" fmla="*/ 0 h 168"/>
                  <a:gd name="T23" fmla="*/ 157 w 15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168">
                    <a:moveTo>
                      <a:pt x="157" y="0"/>
                    </a:moveTo>
                    <a:lnTo>
                      <a:pt x="72" y="63"/>
                    </a:lnTo>
                    <a:lnTo>
                      <a:pt x="0" y="87"/>
                    </a:lnTo>
                    <a:lnTo>
                      <a:pt x="16" y="168"/>
                    </a:lnTo>
                    <a:lnTo>
                      <a:pt x="131" y="78"/>
                    </a:lnTo>
                    <a:lnTo>
                      <a:pt x="157" y="0"/>
                    </a:lnTo>
                    <a:close/>
                  </a:path>
                </a:pathLst>
              </a:custGeom>
              <a:solidFill>
                <a:srgbClr val="D1D1D1"/>
              </a:solidFill>
              <a:ln w="9525">
                <a:noFill/>
                <a:round/>
                <a:headEnd/>
                <a:tailEnd/>
              </a:ln>
            </p:spPr>
            <p:txBody>
              <a:bodyPr/>
              <a:lstStyle/>
              <a:p>
                <a:endParaRPr lang="en-US"/>
              </a:p>
            </p:txBody>
          </p:sp>
          <p:sp>
            <p:nvSpPr>
              <p:cNvPr id="68" name="Freeform 524"/>
              <p:cNvSpPr>
                <a:spLocks/>
              </p:cNvSpPr>
              <p:nvPr/>
            </p:nvSpPr>
            <p:spPr bwMode="auto">
              <a:xfrm>
                <a:off x="4232" y="699"/>
                <a:ext cx="88" cy="117"/>
              </a:xfrm>
              <a:custGeom>
                <a:avLst/>
                <a:gdLst>
                  <a:gd name="T0" fmla="*/ 354 w 440"/>
                  <a:gd name="T1" fmla="*/ 6 h 589"/>
                  <a:gd name="T2" fmla="*/ 229 w 440"/>
                  <a:gd name="T3" fmla="*/ 39 h 589"/>
                  <a:gd name="T4" fmla="*/ 102 w 440"/>
                  <a:gd name="T5" fmla="*/ 63 h 589"/>
                  <a:gd name="T6" fmla="*/ 74 w 440"/>
                  <a:gd name="T7" fmla="*/ 108 h 589"/>
                  <a:gd name="T8" fmla="*/ 38 w 440"/>
                  <a:gd name="T9" fmla="*/ 123 h 589"/>
                  <a:gd name="T10" fmla="*/ 9 w 440"/>
                  <a:gd name="T11" fmla="*/ 148 h 589"/>
                  <a:gd name="T12" fmla="*/ 0 w 440"/>
                  <a:gd name="T13" fmla="*/ 186 h 589"/>
                  <a:gd name="T14" fmla="*/ 28 w 440"/>
                  <a:gd name="T15" fmla="*/ 228 h 589"/>
                  <a:gd name="T16" fmla="*/ 22 w 440"/>
                  <a:gd name="T17" fmla="*/ 273 h 589"/>
                  <a:gd name="T18" fmla="*/ 32 w 440"/>
                  <a:gd name="T19" fmla="*/ 340 h 589"/>
                  <a:gd name="T20" fmla="*/ 82 w 440"/>
                  <a:gd name="T21" fmla="*/ 409 h 589"/>
                  <a:gd name="T22" fmla="*/ 58 w 440"/>
                  <a:gd name="T23" fmla="*/ 433 h 589"/>
                  <a:gd name="T24" fmla="*/ 90 w 440"/>
                  <a:gd name="T25" fmla="*/ 475 h 589"/>
                  <a:gd name="T26" fmla="*/ 170 w 440"/>
                  <a:gd name="T27" fmla="*/ 589 h 589"/>
                  <a:gd name="T28" fmla="*/ 311 w 440"/>
                  <a:gd name="T29" fmla="*/ 556 h 589"/>
                  <a:gd name="T30" fmla="*/ 291 w 440"/>
                  <a:gd name="T31" fmla="*/ 504 h 589"/>
                  <a:gd name="T32" fmla="*/ 324 w 440"/>
                  <a:gd name="T33" fmla="*/ 471 h 589"/>
                  <a:gd name="T34" fmla="*/ 403 w 440"/>
                  <a:gd name="T35" fmla="*/ 402 h 589"/>
                  <a:gd name="T36" fmla="*/ 432 w 440"/>
                  <a:gd name="T37" fmla="*/ 342 h 589"/>
                  <a:gd name="T38" fmla="*/ 440 w 440"/>
                  <a:gd name="T39" fmla="*/ 225 h 589"/>
                  <a:gd name="T40" fmla="*/ 420 w 440"/>
                  <a:gd name="T41" fmla="*/ 179 h 589"/>
                  <a:gd name="T42" fmla="*/ 440 w 440"/>
                  <a:gd name="T43" fmla="*/ 123 h 589"/>
                  <a:gd name="T44" fmla="*/ 440 w 440"/>
                  <a:gd name="T45" fmla="*/ 39 h 589"/>
                  <a:gd name="T46" fmla="*/ 430 w 440"/>
                  <a:gd name="T47" fmla="*/ 0 h 589"/>
                  <a:gd name="T48" fmla="*/ 354 w 440"/>
                  <a:gd name="T49" fmla="*/ 6 h 589"/>
                  <a:gd name="T50" fmla="*/ 354 w 440"/>
                  <a:gd name="T51" fmla="*/ 6 h 5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0"/>
                  <a:gd name="T79" fmla="*/ 0 h 589"/>
                  <a:gd name="T80" fmla="*/ 440 w 440"/>
                  <a:gd name="T81" fmla="*/ 589 h 5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0" h="589">
                    <a:moveTo>
                      <a:pt x="354" y="6"/>
                    </a:moveTo>
                    <a:lnTo>
                      <a:pt x="229" y="39"/>
                    </a:lnTo>
                    <a:lnTo>
                      <a:pt x="102" y="63"/>
                    </a:lnTo>
                    <a:lnTo>
                      <a:pt x="74" y="108"/>
                    </a:lnTo>
                    <a:lnTo>
                      <a:pt x="38" y="123"/>
                    </a:lnTo>
                    <a:lnTo>
                      <a:pt x="9" y="148"/>
                    </a:lnTo>
                    <a:lnTo>
                      <a:pt x="0" y="186"/>
                    </a:lnTo>
                    <a:lnTo>
                      <a:pt x="28" y="228"/>
                    </a:lnTo>
                    <a:lnTo>
                      <a:pt x="22" y="273"/>
                    </a:lnTo>
                    <a:lnTo>
                      <a:pt x="32" y="340"/>
                    </a:lnTo>
                    <a:lnTo>
                      <a:pt x="82" y="409"/>
                    </a:lnTo>
                    <a:lnTo>
                      <a:pt x="58" y="433"/>
                    </a:lnTo>
                    <a:lnTo>
                      <a:pt x="90" y="475"/>
                    </a:lnTo>
                    <a:lnTo>
                      <a:pt x="170" y="589"/>
                    </a:lnTo>
                    <a:lnTo>
                      <a:pt x="311" y="556"/>
                    </a:lnTo>
                    <a:lnTo>
                      <a:pt x="291" y="504"/>
                    </a:lnTo>
                    <a:lnTo>
                      <a:pt x="324" y="471"/>
                    </a:lnTo>
                    <a:lnTo>
                      <a:pt x="403" y="402"/>
                    </a:lnTo>
                    <a:lnTo>
                      <a:pt x="432" y="342"/>
                    </a:lnTo>
                    <a:lnTo>
                      <a:pt x="440" y="225"/>
                    </a:lnTo>
                    <a:lnTo>
                      <a:pt x="420" y="179"/>
                    </a:lnTo>
                    <a:lnTo>
                      <a:pt x="440" y="123"/>
                    </a:lnTo>
                    <a:lnTo>
                      <a:pt x="440" y="39"/>
                    </a:lnTo>
                    <a:lnTo>
                      <a:pt x="430" y="0"/>
                    </a:lnTo>
                    <a:lnTo>
                      <a:pt x="354" y="6"/>
                    </a:lnTo>
                    <a:close/>
                  </a:path>
                </a:pathLst>
              </a:custGeom>
              <a:solidFill>
                <a:srgbClr val="F2C2B0"/>
              </a:solidFill>
              <a:ln w="9525">
                <a:noFill/>
                <a:round/>
                <a:headEnd/>
                <a:tailEnd/>
              </a:ln>
            </p:spPr>
            <p:txBody>
              <a:bodyPr/>
              <a:lstStyle/>
              <a:p>
                <a:endParaRPr lang="en-US"/>
              </a:p>
            </p:txBody>
          </p:sp>
          <p:sp>
            <p:nvSpPr>
              <p:cNvPr id="69" name="Freeform 525"/>
              <p:cNvSpPr>
                <a:spLocks/>
              </p:cNvSpPr>
              <p:nvPr/>
            </p:nvSpPr>
            <p:spPr bwMode="auto">
              <a:xfrm>
                <a:off x="4194" y="787"/>
                <a:ext cx="46" cy="169"/>
              </a:xfrm>
              <a:custGeom>
                <a:avLst/>
                <a:gdLst>
                  <a:gd name="T0" fmla="*/ 181 w 230"/>
                  <a:gd name="T1" fmla="*/ 0 h 844"/>
                  <a:gd name="T2" fmla="*/ 230 w 230"/>
                  <a:gd name="T3" fmla="*/ 109 h 844"/>
                  <a:gd name="T4" fmla="*/ 216 w 230"/>
                  <a:gd name="T5" fmla="*/ 235 h 844"/>
                  <a:gd name="T6" fmla="*/ 188 w 230"/>
                  <a:gd name="T7" fmla="*/ 340 h 844"/>
                  <a:gd name="T8" fmla="*/ 197 w 230"/>
                  <a:gd name="T9" fmla="*/ 368 h 844"/>
                  <a:gd name="T10" fmla="*/ 194 w 230"/>
                  <a:gd name="T11" fmla="*/ 409 h 844"/>
                  <a:gd name="T12" fmla="*/ 151 w 230"/>
                  <a:gd name="T13" fmla="*/ 433 h 844"/>
                  <a:gd name="T14" fmla="*/ 128 w 230"/>
                  <a:gd name="T15" fmla="*/ 522 h 844"/>
                  <a:gd name="T16" fmla="*/ 62 w 230"/>
                  <a:gd name="T17" fmla="*/ 649 h 844"/>
                  <a:gd name="T18" fmla="*/ 45 w 230"/>
                  <a:gd name="T19" fmla="*/ 841 h 844"/>
                  <a:gd name="T20" fmla="*/ 19 w 230"/>
                  <a:gd name="T21" fmla="*/ 844 h 844"/>
                  <a:gd name="T22" fmla="*/ 0 w 230"/>
                  <a:gd name="T23" fmla="*/ 751 h 844"/>
                  <a:gd name="T24" fmla="*/ 17 w 230"/>
                  <a:gd name="T25" fmla="*/ 586 h 844"/>
                  <a:gd name="T26" fmla="*/ 86 w 230"/>
                  <a:gd name="T27" fmla="*/ 378 h 844"/>
                  <a:gd name="T28" fmla="*/ 121 w 230"/>
                  <a:gd name="T29" fmla="*/ 205 h 844"/>
                  <a:gd name="T30" fmla="*/ 131 w 230"/>
                  <a:gd name="T31" fmla="*/ 0 h 844"/>
                  <a:gd name="T32" fmla="*/ 181 w 230"/>
                  <a:gd name="T33" fmla="*/ 0 h 844"/>
                  <a:gd name="T34" fmla="*/ 181 w 230"/>
                  <a:gd name="T35" fmla="*/ 0 h 8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0"/>
                  <a:gd name="T55" fmla="*/ 0 h 844"/>
                  <a:gd name="T56" fmla="*/ 230 w 230"/>
                  <a:gd name="T57" fmla="*/ 844 h 8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0" h="844">
                    <a:moveTo>
                      <a:pt x="181" y="0"/>
                    </a:moveTo>
                    <a:lnTo>
                      <a:pt x="230" y="109"/>
                    </a:lnTo>
                    <a:lnTo>
                      <a:pt x="216" y="235"/>
                    </a:lnTo>
                    <a:lnTo>
                      <a:pt x="188" y="340"/>
                    </a:lnTo>
                    <a:lnTo>
                      <a:pt x="197" y="368"/>
                    </a:lnTo>
                    <a:lnTo>
                      <a:pt x="194" y="409"/>
                    </a:lnTo>
                    <a:lnTo>
                      <a:pt x="151" y="433"/>
                    </a:lnTo>
                    <a:lnTo>
                      <a:pt x="128" y="522"/>
                    </a:lnTo>
                    <a:lnTo>
                      <a:pt x="62" y="649"/>
                    </a:lnTo>
                    <a:lnTo>
                      <a:pt x="45" y="841"/>
                    </a:lnTo>
                    <a:lnTo>
                      <a:pt x="19" y="844"/>
                    </a:lnTo>
                    <a:lnTo>
                      <a:pt x="0" y="751"/>
                    </a:lnTo>
                    <a:lnTo>
                      <a:pt x="17" y="586"/>
                    </a:lnTo>
                    <a:lnTo>
                      <a:pt x="86" y="378"/>
                    </a:lnTo>
                    <a:lnTo>
                      <a:pt x="121" y="205"/>
                    </a:lnTo>
                    <a:lnTo>
                      <a:pt x="131" y="0"/>
                    </a:lnTo>
                    <a:lnTo>
                      <a:pt x="181" y="0"/>
                    </a:lnTo>
                    <a:close/>
                  </a:path>
                </a:pathLst>
              </a:custGeom>
              <a:solidFill>
                <a:srgbClr val="FFFFFF"/>
              </a:solidFill>
              <a:ln w="9525">
                <a:noFill/>
                <a:round/>
                <a:headEnd/>
                <a:tailEnd/>
              </a:ln>
            </p:spPr>
            <p:txBody>
              <a:bodyPr/>
              <a:lstStyle/>
              <a:p>
                <a:endParaRPr lang="en-US"/>
              </a:p>
            </p:txBody>
          </p:sp>
          <p:sp>
            <p:nvSpPr>
              <p:cNvPr id="70" name="Freeform 526"/>
              <p:cNvSpPr>
                <a:spLocks/>
              </p:cNvSpPr>
              <p:nvPr/>
            </p:nvSpPr>
            <p:spPr bwMode="auto">
              <a:xfrm>
                <a:off x="4209" y="929"/>
                <a:ext cx="15" cy="34"/>
              </a:xfrm>
              <a:custGeom>
                <a:avLst/>
                <a:gdLst>
                  <a:gd name="T0" fmla="*/ 48 w 75"/>
                  <a:gd name="T1" fmla="*/ 0 h 172"/>
                  <a:gd name="T2" fmla="*/ 48 w 75"/>
                  <a:gd name="T3" fmla="*/ 34 h 172"/>
                  <a:gd name="T4" fmla="*/ 32 w 75"/>
                  <a:gd name="T5" fmla="*/ 121 h 172"/>
                  <a:gd name="T6" fmla="*/ 75 w 75"/>
                  <a:gd name="T7" fmla="*/ 172 h 172"/>
                  <a:gd name="T8" fmla="*/ 36 w 75"/>
                  <a:gd name="T9" fmla="*/ 168 h 172"/>
                  <a:gd name="T10" fmla="*/ 0 w 75"/>
                  <a:gd name="T11" fmla="*/ 108 h 172"/>
                  <a:gd name="T12" fmla="*/ 8 w 75"/>
                  <a:gd name="T13" fmla="*/ 39 h 172"/>
                  <a:gd name="T14" fmla="*/ 48 w 75"/>
                  <a:gd name="T15" fmla="*/ 0 h 172"/>
                  <a:gd name="T16" fmla="*/ 48 w 75"/>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72"/>
                  <a:gd name="T29" fmla="*/ 75 w 7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72">
                    <a:moveTo>
                      <a:pt x="48" y="0"/>
                    </a:moveTo>
                    <a:lnTo>
                      <a:pt x="48" y="34"/>
                    </a:lnTo>
                    <a:lnTo>
                      <a:pt x="32" y="121"/>
                    </a:lnTo>
                    <a:lnTo>
                      <a:pt x="75" y="172"/>
                    </a:lnTo>
                    <a:lnTo>
                      <a:pt x="36" y="168"/>
                    </a:lnTo>
                    <a:lnTo>
                      <a:pt x="0" y="108"/>
                    </a:lnTo>
                    <a:lnTo>
                      <a:pt x="8" y="39"/>
                    </a:lnTo>
                    <a:lnTo>
                      <a:pt x="48" y="0"/>
                    </a:lnTo>
                    <a:close/>
                  </a:path>
                </a:pathLst>
              </a:custGeom>
              <a:solidFill>
                <a:srgbClr val="99EBFF"/>
              </a:solidFill>
              <a:ln w="9525">
                <a:noFill/>
                <a:round/>
                <a:headEnd/>
                <a:tailEnd/>
              </a:ln>
            </p:spPr>
            <p:txBody>
              <a:bodyPr/>
              <a:lstStyle/>
              <a:p>
                <a:endParaRPr lang="en-US"/>
              </a:p>
            </p:txBody>
          </p:sp>
          <p:sp>
            <p:nvSpPr>
              <p:cNvPr id="71" name="Freeform 527"/>
              <p:cNvSpPr>
                <a:spLocks/>
              </p:cNvSpPr>
              <p:nvPr/>
            </p:nvSpPr>
            <p:spPr bwMode="auto">
              <a:xfrm>
                <a:off x="4236" y="929"/>
                <a:ext cx="13" cy="29"/>
              </a:xfrm>
              <a:custGeom>
                <a:avLst/>
                <a:gdLst>
                  <a:gd name="T0" fmla="*/ 37 w 69"/>
                  <a:gd name="T1" fmla="*/ 3 h 148"/>
                  <a:gd name="T2" fmla="*/ 69 w 69"/>
                  <a:gd name="T3" fmla="*/ 63 h 148"/>
                  <a:gd name="T4" fmla="*/ 43 w 69"/>
                  <a:gd name="T5" fmla="*/ 138 h 148"/>
                  <a:gd name="T6" fmla="*/ 0 w 69"/>
                  <a:gd name="T7" fmla="*/ 148 h 148"/>
                  <a:gd name="T8" fmla="*/ 19 w 69"/>
                  <a:gd name="T9" fmla="*/ 66 h 148"/>
                  <a:gd name="T10" fmla="*/ 9 w 69"/>
                  <a:gd name="T11" fmla="*/ 0 h 148"/>
                  <a:gd name="T12" fmla="*/ 37 w 69"/>
                  <a:gd name="T13" fmla="*/ 3 h 148"/>
                  <a:gd name="T14" fmla="*/ 37 w 69"/>
                  <a:gd name="T15" fmla="*/ 3 h 1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148"/>
                  <a:gd name="T26" fmla="*/ 69 w 6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148">
                    <a:moveTo>
                      <a:pt x="37" y="3"/>
                    </a:moveTo>
                    <a:lnTo>
                      <a:pt x="69" y="63"/>
                    </a:lnTo>
                    <a:lnTo>
                      <a:pt x="43" y="138"/>
                    </a:lnTo>
                    <a:lnTo>
                      <a:pt x="0" y="148"/>
                    </a:lnTo>
                    <a:lnTo>
                      <a:pt x="19" y="66"/>
                    </a:lnTo>
                    <a:lnTo>
                      <a:pt x="9" y="0"/>
                    </a:lnTo>
                    <a:lnTo>
                      <a:pt x="37" y="3"/>
                    </a:lnTo>
                    <a:close/>
                  </a:path>
                </a:pathLst>
              </a:custGeom>
              <a:solidFill>
                <a:srgbClr val="99EBFF"/>
              </a:solidFill>
              <a:ln w="9525">
                <a:noFill/>
                <a:round/>
                <a:headEnd/>
                <a:tailEnd/>
              </a:ln>
            </p:spPr>
            <p:txBody>
              <a:bodyPr/>
              <a:lstStyle/>
              <a:p>
                <a:endParaRPr lang="en-US"/>
              </a:p>
            </p:txBody>
          </p:sp>
          <p:sp>
            <p:nvSpPr>
              <p:cNvPr id="72" name="Freeform 528"/>
              <p:cNvSpPr>
                <a:spLocks/>
              </p:cNvSpPr>
              <p:nvPr/>
            </p:nvSpPr>
            <p:spPr bwMode="auto">
              <a:xfrm>
                <a:off x="4143" y="921"/>
                <a:ext cx="51" cy="62"/>
              </a:xfrm>
              <a:custGeom>
                <a:avLst/>
                <a:gdLst>
                  <a:gd name="T0" fmla="*/ 0 w 257"/>
                  <a:gd name="T1" fmla="*/ 66 h 312"/>
                  <a:gd name="T2" fmla="*/ 80 w 257"/>
                  <a:gd name="T3" fmla="*/ 0 h 312"/>
                  <a:gd name="T4" fmla="*/ 132 w 257"/>
                  <a:gd name="T5" fmla="*/ 133 h 312"/>
                  <a:gd name="T6" fmla="*/ 175 w 257"/>
                  <a:gd name="T7" fmla="*/ 126 h 312"/>
                  <a:gd name="T8" fmla="*/ 171 w 257"/>
                  <a:gd name="T9" fmla="*/ 180 h 312"/>
                  <a:gd name="T10" fmla="*/ 241 w 257"/>
                  <a:gd name="T11" fmla="*/ 207 h 312"/>
                  <a:gd name="T12" fmla="*/ 241 w 257"/>
                  <a:gd name="T13" fmla="*/ 247 h 312"/>
                  <a:gd name="T14" fmla="*/ 257 w 257"/>
                  <a:gd name="T15" fmla="*/ 274 h 312"/>
                  <a:gd name="T16" fmla="*/ 195 w 257"/>
                  <a:gd name="T17" fmla="*/ 294 h 312"/>
                  <a:gd name="T18" fmla="*/ 148 w 257"/>
                  <a:gd name="T19" fmla="*/ 292 h 312"/>
                  <a:gd name="T20" fmla="*/ 57 w 257"/>
                  <a:gd name="T21" fmla="*/ 312 h 312"/>
                  <a:gd name="T22" fmla="*/ 27 w 257"/>
                  <a:gd name="T23" fmla="*/ 276 h 312"/>
                  <a:gd name="T24" fmla="*/ 27 w 257"/>
                  <a:gd name="T25" fmla="*/ 225 h 312"/>
                  <a:gd name="T26" fmla="*/ 60 w 257"/>
                  <a:gd name="T27" fmla="*/ 174 h 312"/>
                  <a:gd name="T28" fmla="*/ 89 w 257"/>
                  <a:gd name="T29" fmla="*/ 162 h 312"/>
                  <a:gd name="T30" fmla="*/ 106 w 257"/>
                  <a:gd name="T31" fmla="*/ 145 h 312"/>
                  <a:gd name="T32" fmla="*/ 63 w 257"/>
                  <a:gd name="T33" fmla="*/ 94 h 312"/>
                  <a:gd name="T34" fmla="*/ 0 w 257"/>
                  <a:gd name="T35" fmla="*/ 66 h 312"/>
                  <a:gd name="T36" fmla="*/ 0 w 257"/>
                  <a:gd name="T37" fmla="*/ 66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312"/>
                  <a:gd name="T59" fmla="*/ 257 w 257"/>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312">
                    <a:moveTo>
                      <a:pt x="0" y="66"/>
                    </a:moveTo>
                    <a:lnTo>
                      <a:pt x="80" y="0"/>
                    </a:lnTo>
                    <a:lnTo>
                      <a:pt x="132" y="133"/>
                    </a:lnTo>
                    <a:lnTo>
                      <a:pt x="175" y="126"/>
                    </a:lnTo>
                    <a:lnTo>
                      <a:pt x="171" y="180"/>
                    </a:lnTo>
                    <a:lnTo>
                      <a:pt x="241" y="207"/>
                    </a:lnTo>
                    <a:lnTo>
                      <a:pt x="241" y="247"/>
                    </a:lnTo>
                    <a:lnTo>
                      <a:pt x="257" y="274"/>
                    </a:lnTo>
                    <a:lnTo>
                      <a:pt x="195" y="294"/>
                    </a:lnTo>
                    <a:lnTo>
                      <a:pt x="148" y="292"/>
                    </a:lnTo>
                    <a:lnTo>
                      <a:pt x="57" y="312"/>
                    </a:lnTo>
                    <a:lnTo>
                      <a:pt x="27" y="276"/>
                    </a:lnTo>
                    <a:lnTo>
                      <a:pt x="27" y="225"/>
                    </a:lnTo>
                    <a:lnTo>
                      <a:pt x="60" y="174"/>
                    </a:lnTo>
                    <a:lnTo>
                      <a:pt x="89" y="162"/>
                    </a:lnTo>
                    <a:lnTo>
                      <a:pt x="106" y="145"/>
                    </a:lnTo>
                    <a:lnTo>
                      <a:pt x="63" y="94"/>
                    </a:lnTo>
                    <a:lnTo>
                      <a:pt x="0" y="66"/>
                    </a:lnTo>
                    <a:close/>
                  </a:path>
                </a:pathLst>
              </a:custGeom>
              <a:solidFill>
                <a:srgbClr val="99EBFF"/>
              </a:solidFill>
              <a:ln w="9525">
                <a:noFill/>
                <a:round/>
                <a:headEnd/>
                <a:tailEnd/>
              </a:ln>
            </p:spPr>
            <p:txBody>
              <a:bodyPr/>
              <a:lstStyle/>
              <a:p>
                <a:endParaRPr lang="en-US"/>
              </a:p>
            </p:txBody>
          </p:sp>
          <p:sp>
            <p:nvSpPr>
              <p:cNvPr id="73" name="Freeform 529"/>
              <p:cNvSpPr>
                <a:spLocks/>
              </p:cNvSpPr>
              <p:nvPr/>
            </p:nvSpPr>
            <p:spPr bwMode="auto">
              <a:xfrm>
                <a:off x="4294" y="905"/>
                <a:ext cx="122" cy="9"/>
              </a:xfrm>
              <a:custGeom>
                <a:avLst/>
                <a:gdLst>
                  <a:gd name="T0" fmla="*/ 4 w 612"/>
                  <a:gd name="T1" fmla="*/ 0 h 48"/>
                  <a:gd name="T2" fmla="*/ 612 w 612"/>
                  <a:gd name="T3" fmla="*/ 18 h 48"/>
                  <a:gd name="T4" fmla="*/ 602 w 612"/>
                  <a:gd name="T5" fmla="*/ 48 h 48"/>
                  <a:gd name="T6" fmla="*/ 0 w 612"/>
                  <a:gd name="T7" fmla="*/ 48 h 48"/>
                  <a:gd name="T8" fmla="*/ 4 w 612"/>
                  <a:gd name="T9" fmla="*/ 0 h 48"/>
                  <a:gd name="T10" fmla="*/ 4 w 612"/>
                  <a:gd name="T11" fmla="*/ 0 h 48"/>
                  <a:gd name="T12" fmla="*/ 0 60000 65536"/>
                  <a:gd name="T13" fmla="*/ 0 60000 65536"/>
                  <a:gd name="T14" fmla="*/ 0 60000 65536"/>
                  <a:gd name="T15" fmla="*/ 0 60000 65536"/>
                  <a:gd name="T16" fmla="*/ 0 60000 65536"/>
                  <a:gd name="T17" fmla="*/ 0 60000 65536"/>
                  <a:gd name="T18" fmla="*/ 0 w 612"/>
                  <a:gd name="T19" fmla="*/ 0 h 48"/>
                  <a:gd name="T20" fmla="*/ 612 w 61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612" h="48">
                    <a:moveTo>
                      <a:pt x="4" y="0"/>
                    </a:moveTo>
                    <a:lnTo>
                      <a:pt x="612" y="18"/>
                    </a:lnTo>
                    <a:lnTo>
                      <a:pt x="602" y="48"/>
                    </a:lnTo>
                    <a:lnTo>
                      <a:pt x="0" y="48"/>
                    </a:lnTo>
                    <a:lnTo>
                      <a:pt x="4" y="0"/>
                    </a:lnTo>
                    <a:close/>
                  </a:path>
                </a:pathLst>
              </a:custGeom>
              <a:solidFill>
                <a:srgbClr val="FFCA94"/>
              </a:solidFill>
              <a:ln w="9525">
                <a:noFill/>
                <a:round/>
                <a:headEnd/>
                <a:tailEnd/>
              </a:ln>
            </p:spPr>
            <p:txBody>
              <a:bodyPr/>
              <a:lstStyle/>
              <a:p>
                <a:endParaRPr lang="en-US"/>
              </a:p>
            </p:txBody>
          </p:sp>
          <p:sp>
            <p:nvSpPr>
              <p:cNvPr id="74" name="Freeform 530"/>
              <p:cNvSpPr>
                <a:spLocks/>
              </p:cNvSpPr>
              <p:nvPr/>
            </p:nvSpPr>
            <p:spPr bwMode="auto">
              <a:xfrm>
                <a:off x="4316" y="912"/>
                <a:ext cx="131" cy="118"/>
              </a:xfrm>
              <a:custGeom>
                <a:avLst/>
                <a:gdLst>
                  <a:gd name="T0" fmla="*/ 572 w 656"/>
                  <a:gd name="T1" fmla="*/ 0 h 590"/>
                  <a:gd name="T2" fmla="*/ 443 w 656"/>
                  <a:gd name="T3" fmla="*/ 182 h 590"/>
                  <a:gd name="T4" fmla="*/ 0 w 656"/>
                  <a:gd name="T5" fmla="*/ 173 h 590"/>
                  <a:gd name="T6" fmla="*/ 125 w 656"/>
                  <a:gd name="T7" fmla="*/ 351 h 590"/>
                  <a:gd name="T8" fmla="*/ 157 w 656"/>
                  <a:gd name="T9" fmla="*/ 561 h 590"/>
                  <a:gd name="T10" fmla="*/ 476 w 656"/>
                  <a:gd name="T11" fmla="*/ 590 h 590"/>
                  <a:gd name="T12" fmla="*/ 644 w 656"/>
                  <a:gd name="T13" fmla="*/ 420 h 590"/>
                  <a:gd name="T14" fmla="*/ 656 w 656"/>
                  <a:gd name="T15" fmla="*/ 149 h 590"/>
                  <a:gd name="T16" fmla="*/ 572 w 656"/>
                  <a:gd name="T17" fmla="*/ 0 h 590"/>
                  <a:gd name="T18" fmla="*/ 572 w 656"/>
                  <a:gd name="T19" fmla="*/ 0 h 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6"/>
                  <a:gd name="T31" fmla="*/ 0 h 590"/>
                  <a:gd name="T32" fmla="*/ 656 w 656"/>
                  <a:gd name="T33" fmla="*/ 590 h 5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6" h="590">
                    <a:moveTo>
                      <a:pt x="572" y="0"/>
                    </a:moveTo>
                    <a:lnTo>
                      <a:pt x="443" y="182"/>
                    </a:lnTo>
                    <a:lnTo>
                      <a:pt x="0" y="173"/>
                    </a:lnTo>
                    <a:lnTo>
                      <a:pt x="125" y="351"/>
                    </a:lnTo>
                    <a:lnTo>
                      <a:pt x="157" y="561"/>
                    </a:lnTo>
                    <a:lnTo>
                      <a:pt x="476" y="590"/>
                    </a:lnTo>
                    <a:lnTo>
                      <a:pt x="644" y="420"/>
                    </a:lnTo>
                    <a:lnTo>
                      <a:pt x="656" y="149"/>
                    </a:lnTo>
                    <a:lnTo>
                      <a:pt x="572" y="0"/>
                    </a:lnTo>
                    <a:close/>
                  </a:path>
                </a:pathLst>
              </a:custGeom>
              <a:solidFill>
                <a:srgbClr val="FFCA94"/>
              </a:solidFill>
              <a:ln w="9525">
                <a:noFill/>
                <a:round/>
                <a:headEnd/>
                <a:tailEnd/>
              </a:ln>
            </p:spPr>
            <p:txBody>
              <a:bodyPr/>
              <a:lstStyle/>
              <a:p>
                <a:endParaRPr lang="en-US"/>
              </a:p>
            </p:txBody>
          </p:sp>
          <p:sp>
            <p:nvSpPr>
              <p:cNvPr id="75" name="Freeform 531"/>
              <p:cNvSpPr>
                <a:spLocks/>
              </p:cNvSpPr>
              <p:nvPr/>
            </p:nvSpPr>
            <p:spPr bwMode="auto">
              <a:xfrm>
                <a:off x="4385" y="905"/>
                <a:ext cx="33" cy="9"/>
              </a:xfrm>
              <a:custGeom>
                <a:avLst/>
                <a:gdLst>
                  <a:gd name="T0" fmla="*/ 0 w 161"/>
                  <a:gd name="T1" fmla="*/ 42 h 48"/>
                  <a:gd name="T2" fmla="*/ 119 w 161"/>
                  <a:gd name="T3" fmla="*/ 3 h 48"/>
                  <a:gd name="T4" fmla="*/ 161 w 161"/>
                  <a:gd name="T5" fmla="*/ 0 h 48"/>
                  <a:gd name="T6" fmla="*/ 145 w 161"/>
                  <a:gd name="T7" fmla="*/ 48 h 48"/>
                  <a:gd name="T8" fmla="*/ 0 w 161"/>
                  <a:gd name="T9" fmla="*/ 42 h 48"/>
                  <a:gd name="T10" fmla="*/ 0 w 161"/>
                  <a:gd name="T11" fmla="*/ 42 h 48"/>
                  <a:gd name="T12" fmla="*/ 0 60000 65536"/>
                  <a:gd name="T13" fmla="*/ 0 60000 65536"/>
                  <a:gd name="T14" fmla="*/ 0 60000 65536"/>
                  <a:gd name="T15" fmla="*/ 0 60000 65536"/>
                  <a:gd name="T16" fmla="*/ 0 60000 65536"/>
                  <a:gd name="T17" fmla="*/ 0 60000 65536"/>
                  <a:gd name="T18" fmla="*/ 0 w 161"/>
                  <a:gd name="T19" fmla="*/ 0 h 48"/>
                  <a:gd name="T20" fmla="*/ 161 w 16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1" h="48">
                    <a:moveTo>
                      <a:pt x="0" y="42"/>
                    </a:moveTo>
                    <a:lnTo>
                      <a:pt x="119" y="3"/>
                    </a:lnTo>
                    <a:lnTo>
                      <a:pt x="161" y="0"/>
                    </a:lnTo>
                    <a:lnTo>
                      <a:pt x="145" y="48"/>
                    </a:lnTo>
                    <a:lnTo>
                      <a:pt x="0" y="42"/>
                    </a:lnTo>
                    <a:close/>
                  </a:path>
                </a:pathLst>
              </a:custGeom>
              <a:solidFill>
                <a:srgbClr val="A37343"/>
              </a:solidFill>
              <a:ln w="9525">
                <a:noFill/>
                <a:round/>
                <a:headEnd/>
                <a:tailEnd/>
              </a:ln>
            </p:spPr>
            <p:txBody>
              <a:bodyPr/>
              <a:lstStyle/>
              <a:p>
                <a:endParaRPr lang="en-US"/>
              </a:p>
            </p:txBody>
          </p:sp>
          <p:sp>
            <p:nvSpPr>
              <p:cNvPr id="76" name="Freeform 532"/>
              <p:cNvSpPr>
                <a:spLocks/>
              </p:cNvSpPr>
              <p:nvPr/>
            </p:nvSpPr>
            <p:spPr bwMode="auto">
              <a:xfrm>
                <a:off x="4339" y="981"/>
                <a:ext cx="68" cy="44"/>
              </a:xfrm>
              <a:custGeom>
                <a:avLst/>
                <a:gdLst>
                  <a:gd name="T0" fmla="*/ 0 w 339"/>
                  <a:gd name="T1" fmla="*/ 0 h 219"/>
                  <a:gd name="T2" fmla="*/ 263 w 339"/>
                  <a:gd name="T3" fmla="*/ 27 h 219"/>
                  <a:gd name="T4" fmla="*/ 339 w 339"/>
                  <a:gd name="T5" fmla="*/ 219 h 219"/>
                  <a:gd name="T6" fmla="*/ 49 w 339"/>
                  <a:gd name="T7" fmla="*/ 214 h 219"/>
                  <a:gd name="T8" fmla="*/ 49 w 339"/>
                  <a:gd name="T9" fmla="*/ 174 h 219"/>
                  <a:gd name="T10" fmla="*/ 0 w 339"/>
                  <a:gd name="T11" fmla="*/ 0 h 219"/>
                  <a:gd name="T12" fmla="*/ 0 w 339"/>
                  <a:gd name="T13" fmla="*/ 0 h 219"/>
                  <a:gd name="T14" fmla="*/ 0 60000 65536"/>
                  <a:gd name="T15" fmla="*/ 0 60000 65536"/>
                  <a:gd name="T16" fmla="*/ 0 60000 65536"/>
                  <a:gd name="T17" fmla="*/ 0 60000 65536"/>
                  <a:gd name="T18" fmla="*/ 0 60000 65536"/>
                  <a:gd name="T19" fmla="*/ 0 60000 65536"/>
                  <a:gd name="T20" fmla="*/ 0 60000 65536"/>
                  <a:gd name="T21" fmla="*/ 0 w 339"/>
                  <a:gd name="T22" fmla="*/ 0 h 219"/>
                  <a:gd name="T23" fmla="*/ 339 w 339"/>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219">
                    <a:moveTo>
                      <a:pt x="0" y="0"/>
                    </a:moveTo>
                    <a:lnTo>
                      <a:pt x="263" y="27"/>
                    </a:lnTo>
                    <a:lnTo>
                      <a:pt x="339" y="219"/>
                    </a:lnTo>
                    <a:lnTo>
                      <a:pt x="49" y="214"/>
                    </a:lnTo>
                    <a:lnTo>
                      <a:pt x="49" y="174"/>
                    </a:lnTo>
                    <a:lnTo>
                      <a:pt x="0" y="0"/>
                    </a:lnTo>
                    <a:close/>
                  </a:path>
                </a:pathLst>
              </a:custGeom>
              <a:solidFill>
                <a:srgbClr val="A37343"/>
              </a:solidFill>
              <a:ln w="9525">
                <a:noFill/>
                <a:round/>
                <a:headEnd/>
                <a:tailEnd/>
              </a:ln>
            </p:spPr>
            <p:txBody>
              <a:bodyPr/>
              <a:lstStyle/>
              <a:p>
                <a:endParaRPr lang="en-US"/>
              </a:p>
            </p:txBody>
          </p:sp>
          <p:sp>
            <p:nvSpPr>
              <p:cNvPr id="77" name="Freeform 533"/>
              <p:cNvSpPr>
                <a:spLocks/>
              </p:cNvSpPr>
              <p:nvPr/>
            </p:nvSpPr>
            <p:spPr bwMode="auto">
              <a:xfrm>
                <a:off x="4293" y="905"/>
                <a:ext cx="42" cy="9"/>
              </a:xfrm>
              <a:custGeom>
                <a:avLst/>
                <a:gdLst>
                  <a:gd name="T0" fmla="*/ 6 w 213"/>
                  <a:gd name="T1" fmla="*/ 12 h 48"/>
                  <a:gd name="T2" fmla="*/ 151 w 213"/>
                  <a:gd name="T3" fmla="*/ 15 h 48"/>
                  <a:gd name="T4" fmla="*/ 210 w 213"/>
                  <a:gd name="T5" fmla="*/ 0 h 48"/>
                  <a:gd name="T6" fmla="*/ 213 w 213"/>
                  <a:gd name="T7" fmla="*/ 42 h 48"/>
                  <a:gd name="T8" fmla="*/ 0 w 213"/>
                  <a:gd name="T9" fmla="*/ 48 h 48"/>
                  <a:gd name="T10" fmla="*/ 6 w 213"/>
                  <a:gd name="T11" fmla="*/ 12 h 48"/>
                  <a:gd name="T12" fmla="*/ 6 w 213"/>
                  <a:gd name="T13" fmla="*/ 12 h 48"/>
                  <a:gd name="T14" fmla="*/ 0 60000 65536"/>
                  <a:gd name="T15" fmla="*/ 0 60000 65536"/>
                  <a:gd name="T16" fmla="*/ 0 60000 65536"/>
                  <a:gd name="T17" fmla="*/ 0 60000 65536"/>
                  <a:gd name="T18" fmla="*/ 0 60000 65536"/>
                  <a:gd name="T19" fmla="*/ 0 60000 65536"/>
                  <a:gd name="T20" fmla="*/ 0 60000 65536"/>
                  <a:gd name="T21" fmla="*/ 0 w 213"/>
                  <a:gd name="T22" fmla="*/ 0 h 48"/>
                  <a:gd name="T23" fmla="*/ 213 w 213"/>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48">
                    <a:moveTo>
                      <a:pt x="6" y="12"/>
                    </a:moveTo>
                    <a:lnTo>
                      <a:pt x="151" y="15"/>
                    </a:lnTo>
                    <a:lnTo>
                      <a:pt x="210" y="0"/>
                    </a:lnTo>
                    <a:lnTo>
                      <a:pt x="213" y="42"/>
                    </a:lnTo>
                    <a:lnTo>
                      <a:pt x="0" y="48"/>
                    </a:lnTo>
                    <a:lnTo>
                      <a:pt x="6" y="12"/>
                    </a:lnTo>
                    <a:close/>
                  </a:path>
                </a:pathLst>
              </a:custGeom>
              <a:solidFill>
                <a:srgbClr val="A37343"/>
              </a:solidFill>
              <a:ln w="9525">
                <a:noFill/>
                <a:round/>
                <a:headEnd/>
                <a:tailEnd/>
              </a:ln>
            </p:spPr>
            <p:txBody>
              <a:bodyPr/>
              <a:lstStyle/>
              <a:p>
                <a:endParaRPr lang="en-US"/>
              </a:p>
            </p:txBody>
          </p:sp>
          <p:sp>
            <p:nvSpPr>
              <p:cNvPr id="78" name="Freeform 534"/>
              <p:cNvSpPr>
                <a:spLocks/>
              </p:cNvSpPr>
              <p:nvPr/>
            </p:nvSpPr>
            <p:spPr bwMode="auto">
              <a:xfrm>
                <a:off x="4313" y="902"/>
                <a:ext cx="110" cy="72"/>
              </a:xfrm>
              <a:custGeom>
                <a:avLst/>
                <a:gdLst>
                  <a:gd name="T0" fmla="*/ 0 w 549"/>
                  <a:gd name="T1" fmla="*/ 225 h 364"/>
                  <a:gd name="T2" fmla="*/ 372 w 549"/>
                  <a:gd name="T3" fmla="*/ 252 h 364"/>
                  <a:gd name="T4" fmla="*/ 392 w 549"/>
                  <a:gd name="T5" fmla="*/ 234 h 364"/>
                  <a:gd name="T6" fmla="*/ 447 w 549"/>
                  <a:gd name="T7" fmla="*/ 229 h 364"/>
                  <a:gd name="T8" fmla="*/ 523 w 549"/>
                  <a:gd name="T9" fmla="*/ 0 h 364"/>
                  <a:gd name="T10" fmla="*/ 549 w 549"/>
                  <a:gd name="T11" fmla="*/ 18 h 364"/>
                  <a:gd name="T12" fmla="*/ 464 w 549"/>
                  <a:gd name="T13" fmla="*/ 354 h 364"/>
                  <a:gd name="T14" fmla="*/ 414 w 549"/>
                  <a:gd name="T15" fmla="*/ 364 h 364"/>
                  <a:gd name="T16" fmla="*/ 80 w 549"/>
                  <a:gd name="T17" fmla="*/ 316 h 364"/>
                  <a:gd name="T18" fmla="*/ 0 w 549"/>
                  <a:gd name="T19" fmla="*/ 225 h 364"/>
                  <a:gd name="T20" fmla="*/ 0 w 549"/>
                  <a:gd name="T21" fmla="*/ 225 h 3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9"/>
                  <a:gd name="T34" fmla="*/ 0 h 364"/>
                  <a:gd name="T35" fmla="*/ 549 w 549"/>
                  <a:gd name="T36" fmla="*/ 364 h 3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9" h="364">
                    <a:moveTo>
                      <a:pt x="0" y="225"/>
                    </a:moveTo>
                    <a:lnTo>
                      <a:pt x="372" y="252"/>
                    </a:lnTo>
                    <a:lnTo>
                      <a:pt x="392" y="234"/>
                    </a:lnTo>
                    <a:lnTo>
                      <a:pt x="447" y="229"/>
                    </a:lnTo>
                    <a:lnTo>
                      <a:pt x="523" y="0"/>
                    </a:lnTo>
                    <a:lnTo>
                      <a:pt x="549" y="18"/>
                    </a:lnTo>
                    <a:lnTo>
                      <a:pt x="464" y="354"/>
                    </a:lnTo>
                    <a:lnTo>
                      <a:pt x="414" y="364"/>
                    </a:lnTo>
                    <a:lnTo>
                      <a:pt x="80" y="316"/>
                    </a:lnTo>
                    <a:lnTo>
                      <a:pt x="0" y="225"/>
                    </a:lnTo>
                    <a:close/>
                  </a:path>
                </a:pathLst>
              </a:custGeom>
              <a:solidFill>
                <a:srgbClr val="A37343"/>
              </a:solidFill>
              <a:ln w="9525">
                <a:noFill/>
                <a:round/>
                <a:headEnd/>
                <a:tailEnd/>
              </a:ln>
            </p:spPr>
            <p:txBody>
              <a:bodyPr/>
              <a:lstStyle/>
              <a:p>
                <a:endParaRPr lang="en-US"/>
              </a:p>
            </p:txBody>
          </p:sp>
          <p:sp>
            <p:nvSpPr>
              <p:cNvPr id="79" name="Freeform 535"/>
              <p:cNvSpPr>
                <a:spLocks/>
              </p:cNvSpPr>
              <p:nvPr/>
            </p:nvSpPr>
            <p:spPr bwMode="auto">
              <a:xfrm>
                <a:off x="4215" y="786"/>
                <a:ext cx="20" cy="69"/>
              </a:xfrm>
              <a:custGeom>
                <a:avLst/>
                <a:gdLst>
                  <a:gd name="T0" fmla="*/ 0 w 98"/>
                  <a:gd name="T1" fmla="*/ 0 h 343"/>
                  <a:gd name="T2" fmla="*/ 93 w 98"/>
                  <a:gd name="T3" fmla="*/ 12 h 343"/>
                  <a:gd name="T4" fmla="*/ 98 w 98"/>
                  <a:gd name="T5" fmla="*/ 150 h 343"/>
                  <a:gd name="T6" fmla="*/ 59 w 98"/>
                  <a:gd name="T7" fmla="*/ 343 h 343"/>
                  <a:gd name="T8" fmla="*/ 0 w 98"/>
                  <a:gd name="T9" fmla="*/ 335 h 343"/>
                  <a:gd name="T10" fmla="*/ 30 w 98"/>
                  <a:gd name="T11" fmla="*/ 124 h 343"/>
                  <a:gd name="T12" fmla="*/ 0 w 98"/>
                  <a:gd name="T13" fmla="*/ 0 h 343"/>
                  <a:gd name="T14" fmla="*/ 0 w 98"/>
                  <a:gd name="T15" fmla="*/ 0 h 343"/>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343"/>
                  <a:gd name="T26" fmla="*/ 98 w 98"/>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343">
                    <a:moveTo>
                      <a:pt x="0" y="0"/>
                    </a:moveTo>
                    <a:lnTo>
                      <a:pt x="93" y="12"/>
                    </a:lnTo>
                    <a:lnTo>
                      <a:pt x="98" y="150"/>
                    </a:lnTo>
                    <a:lnTo>
                      <a:pt x="59" y="343"/>
                    </a:lnTo>
                    <a:lnTo>
                      <a:pt x="0" y="335"/>
                    </a:lnTo>
                    <a:lnTo>
                      <a:pt x="30" y="124"/>
                    </a:lnTo>
                    <a:lnTo>
                      <a:pt x="0" y="0"/>
                    </a:lnTo>
                    <a:close/>
                  </a:path>
                </a:pathLst>
              </a:custGeom>
              <a:solidFill>
                <a:srgbClr val="FF6666"/>
              </a:solidFill>
              <a:ln w="9525">
                <a:noFill/>
                <a:round/>
                <a:headEnd/>
                <a:tailEnd/>
              </a:ln>
            </p:spPr>
            <p:txBody>
              <a:bodyPr/>
              <a:lstStyle/>
              <a:p>
                <a:endParaRPr lang="en-US"/>
              </a:p>
            </p:txBody>
          </p:sp>
          <p:sp>
            <p:nvSpPr>
              <p:cNvPr id="80" name="Freeform 536"/>
              <p:cNvSpPr>
                <a:spLocks/>
              </p:cNvSpPr>
              <p:nvPr/>
            </p:nvSpPr>
            <p:spPr bwMode="auto">
              <a:xfrm>
                <a:off x="4289" y="840"/>
                <a:ext cx="18" cy="20"/>
              </a:xfrm>
              <a:custGeom>
                <a:avLst/>
                <a:gdLst>
                  <a:gd name="T0" fmla="*/ 89 w 89"/>
                  <a:gd name="T1" fmla="*/ 0 h 99"/>
                  <a:gd name="T2" fmla="*/ 62 w 89"/>
                  <a:gd name="T3" fmla="*/ 99 h 99"/>
                  <a:gd name="T4" fmla="*/ 0 w 89"/>
                  <a:gd name="T5" fmla="*/ 99 h 99"/>
                  <a:gd name="T6" fmla="*/ 46 w 89"/>
                  <a:gd name="T7" fmla="*/ 9 h 99"/>
                  <a:gd name="T8" fmla="*/ 89 w 89"/>
                  <a:gd name="T9" fmla="*/ 0 h 99"/>
                  <a:gd name="T10" fmla="*/ 89 w 89"/>
                  <a:gd name="T11" fmla="*/ 0 h 99"/>
                  <a:gd name="T12" fmla="*/ 0 60000 65536"/>
                  <a:gd name="T13" fmla="*/ 0 60000 65536"/>
                  <a:gd name="T14" fmla="*/ 0 60000 65536"/>
                  <a:gd name="T15" fmla="*/ 0 60000 65536"/>
                  <a:gd name="T16" fmla="*/ 0 60000 65536"/>
                  <a:gd name="T17" fmla="*/ 0 60000 65536"/>
                  <a:gd name="T18" fmla="*/ 0 w 89"/>
                  <a:gd name="T19" fmla="*/ 0 h 99"/>
                  <a:gd name="T20" fmla="*/ 89 w 89"/>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89" h="99">
                    <a:moveTo>
                      <a:pt x="89" y="0"/>
                    </a:moveTo>
                    <a:lnTo>
                      <a:pt x="62" y="99"/>
                    </a:lnTo>
                    <a:lnTo>
                      <a:pt x="0" y="99"/>
                    </a:lnTo>
                    <a:lnTo>
                      <a:pt x="46" y="9"/>
                    </a:lnTo>
                    <a:lnTo>
                      <a:pt x="89" y="0"/>
                    </a:lnTo>
                    <a:close/>
                  </a:path>
                </a:pathLst>
              </a:custGeom>
              <a:solidFill>
                <a:srgbClr val="FF6666"/>
              </a:solidFill>
              <a:ln w="9525">
                <a:noFill/>
                <a:round/>
                <a:headEnd/>
                <a:tailEnd/>
              </a:ln>
            </p:spPr>
            <p:txBody>
              <a:bodyPr/>
              <a:lstStyle/>
              <a:p>
                <a:endParaRPr lang="en-US"/>
              </a:p>
            </p:txBody>
          </p:sp>
          <p:sp>
            <p:nvSpPr>
              <p:cNvPr id="81" name="Freeform 537"/>
              <p:cNvSpPr>
                <a:spLocks/>
              </p:cNvSpPr>
              <p:nvPr/>
            </p:nvSpPr>
            <p:spPr bwMode="auto">
              <a:xfrm>
                <a:off x="4266" y="864"/>
                <a:ext cx="29" cy="77"/>
              </a:xfrm>
              <a:custGeom>
                <a:avLst/>
                <a:gdLst>
                  <a:gd name="T0" fmla="*/ 142 w 142"/>
                  <a:gd name="T1" fmla="*/ 39 h 385"/>
                  <a:gd name="T2" fmla="*/ 76 w 142"/>
                  <a:gd name="T3" fmla="*/ 171 h 385"/>
                  <a:gd name="T4" fmla="*/ 76 w 142"/>
                  <a:gd name="T5" fmla="*/ 249 h 385"/>
                  <a:gd name="T6" fmla="*/ 59 w 142"/>
                  <a:gd name="T7" fmla="*/ 249 h 385"/>
                  <a:gd name="T8" fmla="*/ 36 w 142"/>
                  <a:gd name="T9" fmla="*/ 273 h 385"/>
                  <a:gd name="T10" fmla="*/ 3 w 142"/>
                  <a:gd name="T11" fmla="*/ 385 h 385"/>
                  <a:gd name="T12" fmla="*/ 0 w 142"/>
                  <a:gd name="T13" fmla="*/ 222 h 385"/>
                  <a:gd name="T14" fmla="*/ 88 w 142"/>
                  <a:gd name="T15" fmla="*/ 0 h 385"/>
                  <a:gd name="T16" fmla="*/ 99 w 142"/>
                  <a:gd name="T17" fmla="*/ 57 h 385"/>
                  <a:gd name="T18" fmla="*/ 142 w 142"/>
                  <a:gd name="T19" fmla="*/ 39 h 385"/>
                  <a:gd name="T20" fmla="*/ 142 w 142"/>
                  <a:gd name="T21" fmla="*/ 39 h 3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385"/>
                  <a:gd name="T35" fmla="*/ 142 w 142"/>
                  <a:gd name="T36" fmla="*/ 385 h 3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385">
                    <a:moveTo>
                      <a:pt x="142" y="39"/>
                    </a:moveTo>
                    <a:lnTo>
                      <a:pt x="76" y="171"/>
                    </a:lnTo>
                    <a:lnTo>
                      <a:pt x="76" y="249"/>
                    </a:lnTo>
                    <a:lnTo>
                      <a:pt x="59" y="249"/>
                    </a:lnTo>
                    <a:lnTo>
                      <a:pt x="36" y="273"/>
                    </a:lnTo>
                    <a:lnTo>
                      <a:pt x="3" y="385"/>
                    </a:lnTo>
                    <a:lnTo>
                      <a:pt x="0" y="222"/>
                    </a:lnTo>
                    <a:lnTo>
                      <a:pt x="88" y="0"/>
                    </a:lnTo>
                    <a:lnTo>
                      <a:pt x="99" y="57"/>
                    </a:lnTo>
                    <a:lnTo>
                      <a:pt x="142" y="39"/>
                    </a:lnTo>
                    <a:close/>
                  </a:path>
                </a:pathLst>
              </a:custGeom>
              <a:solidFill>
                <a:srgbClr val="FF6666"/>
              </a:solidFill>
              <a:ln w="9525">
                <a:noFill/>
                <a:round/>
                <a:headEnd/>
                <a:tailEnd/>
              </a:ln>
            </p:spPr>
            <p:txBody>
              <a:bodyPr/>
              <a:lstStyle/>
              <a:p>
                <a:endParaRPr lang="en-US"/>
              </a:p>
            </p:txBody>
          </p:sp>
          <p:sp>
            <p:nvSpPr>
              <p:cNvPr id="82" name="Freeform 538"/>
              <p:cNvSpPr>
                <a:spLocks/>
              </p:cNvSpPr>
              <p:nvPr/>
            </p:nvSpPr>
            <p:spPr bwMode="auto">
              <a:xfrm>
                <a:off x="4188" y="873"/>
                <a:ext cx="36" cy="83"/>
              </a:xfrm>
              <a:custGeom>
                <a:avLst/>
                <a:gdLst>
                  <a:gd name="T0" fmla="*/ 104 w 180"/>
                  <a:gd name="T1" fmla="*/ 0 h 415"/>
                  <a:gd name="T2" fmla="*/ 180 w 180"/>
                  <a:gd name="T3" fmla="*/ 7 h 415"/>
                  <a:gd name="T4" fmla="*/ 155 w 180"/>
                  <a:gd name="T5" fmla="*/ 61 h 415"/>
                  <a:gd name="T6" fmla="*/ 53 w 180"/>
                  <a:gd name="T7" fmla="*/ 235 h 415"/>
                  <a:gd name="T8" fmla="*/ 82 w 180"/>
                  <a:gd name="T9" fmla="*/ 415 h 415"/>
                  <a:gd name="T10" fmla="*/ 0 w 180"/>
                  <a:gd name="T11" fmla="*/ 366 h 415"/>
                  <a:gd name="T12" fmla="*/ 5 w 180"/>
                  <a:gd name="T13" fmla="*/ 246 h 415"/>
                  <a:gd name="T14" fmla="*/ 104 w 180"/>
                  <a:gd name="T15" fmla="*/ 0 h 415"/>
                  <a:gd name="T16" fmla="*/ 104 w 180"/>
                  <a:gd name="T17" fmla="*/ 0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415"/>
                  <a:gd name="T29" fmla="*/ 180 w 180"/>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415">
                    <a:moveTo>
                      <a:pt x="104" y="0"/>
                    </a:moveTo>
                    <a:lnTo>
                      <a:pt x="180" y="7"/>
                    </a:lnTo>
                    <a:lnTo>
                      <a:pt x="155" y="61"/>
                    </a:lnTo>
                    <a:lnTo>
                      <a:pt x="53" y="235"/>
                    </a:lnTo>
                    <a:lnTo>
                      <a:pt x="82" y="415"/>
                    </a:lnTo>
                    <a:lnTo>
                      <a:pt x="0" y="366"/>
                    </a:lnTo>
                    <a:lnTo>
                      <a:pt x="5" y="246"/>
                    </a:lnTo>
                    <a:lnTo>
                      <a:pt x="104" y="0"/>
                    </a:lnTo>
                    <a:close/>
                  </a:path>
                </a:pathLst>
              </a:custGeom>
              <a:solidFill>
                <a:srgbClr val="FF6666"/>
              </a:solidFill>
              <a:ln w="9525">
                <a:noFill/>
                <a:round/>
                <a:headEnd/>
                <a:tailEnd/>
              </a:ln>
            </p:spPr>
            <p:txBody>
              <a:bodyPr/>
              <a:lstStyle/>
              <a:p>
                <a:endParaRPr lang="en-US"/>
              </a:p>
            </p:txBody>
          </p:sp>
          <p:sp>
            <p:nvSpPr>
              <p:cNvPr id="83" name="Freeform 539"/>
              <p:cNvSpPr>
                <a:spLocks/>
              </p:cNvSpPr>
              <p:nvPr/>
            </p:nvSpPr>
            <p:spPr bwMode="auto">
              <a:xfrm>
                <a:off x="4210" y="856"/>
                <a:ext cx="25" cy="16"/>
              </a:xfrm>
              <a:custGeom>
                <a:avLst/>
                <a:gdLst>
                  <a:gd name="T0" fmla="*/ 5 w 124"/>
                  <a:gd name="T1" fmla="*/ 0 h 78"/>
                  <a:gd name="T2" fmla="*/ 124 w 124"/>
                  <a:gd name="T3" fmla="*/ 10 h 78"/>
                  <a:gd name="T4" fmla="*/ 101 w 124"/>
                  <a:gd name="T5" fmla="*/ 56 h 78"/>
                  <a:gd name="T6" fmla="*/ 29 w 124"/>
                  <a:gd name="T7" fmla="*/ 78 h 78"/>
                  <a:gd name="T8" fmla="*/ 0 w 124"/>
                  <a:gd name="T9" fmla="*/ 42 h 78"/>
                  <a:gd name="T10" fmla="*/ 5 w 124"/>
                  <a:gd name="T11" fmla="*/ 0 h 78"/>
                  <a:gd name="T12" fmla="*/ 5 w 124"/>
                  <a:gd name="T13" fmla="*/ 0 h 78"/>
                  <a:gd name="T14" fmla="*/ 0 60000 65536"/>
                  <a:gd name="T15" fmla="*/ 0 60000 65536"/>
                  <a:gd name="T16" fmla="*/ 0 60000 65536"/>
                  <a:gd name="T17" fmla="*/ 0 60000 65536"/>
                  <a:gd name="T18" fmla="*/ 0 60000 65536"/>
                  <a:gd name="T19" fmla="*/ 0 60000 65536"/>
                  <a:gd name="T20" fmla="*/ 0 60000 65536"/>
                  <a:gd name="T21" fmla="*/ 0 w 124"/>
                  <a:gd name="T22" fmla="*/ 0 h 78"/>
                  <a:gd name="T23" fmla="*/ 124 w 1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78">
                    <a:moveTo>
                      <a:pt x="5" y="0"/>
                    </a:moveTo>
                    <a:lnTo>
                      <a:pt x="124" y="10"/>
                    </a:lnTo>
                    <a:lnTo>
                      <a:pt x="101" y="56"/>
                    </a:lnTo>
                    <a:lnTo>
                      <a:pt x="29" y="78"/>
                    </a:lnTo>
                    <a:lnTo>
                      <a:pt x="0" y="42"/>
                    </a:lnTo>
                    <a:lnTo>
                      <a:pt x="5" y="0"/>
                    </a:lnTo>
                    <a:close/>
                  </a:path>
                </a:pathLst>
              </a:custGeom>
              <a:solidFill>
                <a:srgbClr val="FFF27F"/>
              </a:solidFill>
              <a:ln w="9525">
                <a:noFill/>
                <a:round/>
                <a:headEnd/>
                <a:tailEnd/>
              </a:ln>
            </p:spPr>
            <p:txBody>
              <a:bodyPr/>
              <a:lstStyle/>
              <a:p>
                <a:endParaRPr lang="en-US"/>
              </a:p>
            </p:txBody>
          </p:sp>
          <p:sp>
            <p:nvSpPr>
              <p:cNvPr id="84" name="Freeform 540"/>
              <p:cNvSpPr>
                <a:spLocks/>
              </p:cNvSpPr>
              <p:nvPr/>
            </p:nvSpPr>
            <p:spPr bwMode="auto">
              <a:xfrm>
                <a:off x="4285" y="862"/>
                <a:ext cx="19" cy="8"/>
              </a:xfrm>
              <a:custGeom>
                <a:avLst/>
                <a:gdLst>
                  <a:gd name="T0" fmla="*/ 0 w 96"/>
                  <a:gd name="T1" fmla="*/ 0 h 38"/>
                  <a:gd name="T2" fmla="*/ 96 w 96"/>
                  <a:gd name="T3" fmla="*/ 0 h 38"/>
                  <a:gd name="T4" fmla="*/ 90 w 96"/>
                  <a:gd name="T5" fmla="*/ 23 h 38"/>
                  <a:gd name="T6" fmla="*/ 44 w 96"/>
                  <a:gd name="T7" fmla="*/ 38 h 38"/>
                  <a:gd name="T8" fmla="*/ 11 w 96"/>
                  <a:gd name="T9" fmla="*/ 36 h 38"/>
                  <a:gd name="T10" fmla="*/ 0 w 96"/>
                  <a:gd name="T11" fmla="*/ 0 h 38"/>
                  <a:gd name="T12" fmla="*/ 0 w 96"/>
                  <a:gd name="T13" fmla="*/ 0 h 38"/>
                  <a:gd name="T14" fmla="*/ 0 60000 65536"/>
                  <a:gd name="T15" fmla="*/ 0 60000 65536"/>
                  <a:gd name="T16" fmla="*/ 0 60000 65536"/>
                  <a:gd name="T17" fmla="*/ 0 60000 65536"/>
                  <a:gd name="T18" fmla="*/ 0 60000 65536"/>
                  <a:gd name="T19" fmla="*/ 0 60000 65536"/>
                  <a:gd name="T20" fmla="*/ 0 60000 65536"/>
                  <a:gd name="T21" fmla="*/ 0 w 96"/>
                  <a:gd name="T22" fmla="*/ 0 h 38"/>
                  <a:gd name="T23" fmla="*/ 96 w 9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8">
                    <a:moveTo>
                      <a:pt x="0" y="0"/>
                    </a:moveTo>
                    <a:lnTo>
                      <a:pt x="96" y="0"/>
                    </a:lnTo>
                    <a:lnTo>
                      <a:pt x="90" y="23"/>
                    </a:lnTo>
                    <a:lnTo>
                      <a:pt x="44" y="38"/>
                    </a:lnTo>
                    <a:lnTo>
                      <a:pt x="11" y="36"/>
                    </a:lnTo>
                    <a:lnTo>
                      <a:pt x="0" y="0"/>
                    </a:lnTo>
                    <a:close/>
                  </a:path>
                </a:pathLst>
              </a:custGeom>
              <a:solidFill>
                <a:srgbClr val="FFF27F"/>
              </a:solidFill>
              <a:ln w="9525">
                <a:noFill/>
                <a:round/>
                <a:headEnd/>
                <a:tailEnd/>
              </a:ln>
            </p:spPr>
            <p:txBody>
              <a:bodyPr/>
              <a:lstStyle/>
              <a:p>
                <a:endParaRPr lang="en-US"/>
              </a:p>
            </p:txBody>
          </p:sp>
          <p:sp>
            <p:nvSpPr>
              <p:cNvPr id="85" name="Freeform 541"/>
              <p:cNvSpPr>
                <a:spLocks/>
              </p:cNvSpPr>
              <p:nvPr/>
            </p:nvSpPr>
            <p:spPr bwMode="auto">
              <a:xfrm>
                <a:off x="4220" y="668"/>
                <a:ext cx="73" cy="55"/>
              </a:xfrm>
              <a:custGeom>
                <a:avLst/>
                <a:gdLst>
                  <a:gd name="T0" fmla="*/ 30 w 365"/>
                  <a:gd name="T1" fmla="*/ 274 h 274"/>
                  <a:gd name="T2" fmla="*/ 0 w 365"/>
                  <a:gd name="T3" fmla="*/ 201 h 274"/>
                  <a:gd name="T4" fmla="*/ 4 w 365"/>
                  <a:gd name="T5" fmla="*/ 127 h 274"/>
                  <a:gd name="T6" fmla="*/ 131 w 365"/>
                  <a:gd name="T7" fmla="*/ 49 h 274"/>
                  <a:gd name="T8" fmla="*/ 280 w 365"/>
                  <a:gd name="T9" fmla="*/ 0 h 274"/>
                  <a:gd name="T10" fmla="*/ 348 w 365"/>
                  <a:gd name="T11" fmla="*/ 6 h 274"/>
                  <a:gd name="T12" fmla="*/ 365 w 365"/>
                  <a:gd name="T13" fmla="*/ 76 h 274"/>
                  <a:gd name="T14" fmla="*/ 286 w 365"/>
                  <a:gd name="T15" fmla="*/ 114 h 274"/>
                  <a:gd name="T16" fmla="*/ 92 w 365"/>
                  <a:gd name="T17" fmla="*/ 223 h 274"/>
                  <a:gd name="T18" fmla="*/ 30 w 365"/>
                  <a:gd name="T19" fmla="*/ 274 h 274"/>
                  <a:gd name="T20" fmla="*/ 30 w 365"/>
                  <a:gd name="T21" fmla="*/ 274 h 2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5"/>
                  <a:gd name="T34" fmla="*/ 0 h 274"/>
                  <a:gd name="T35" fmla="*/ 365 w 365"/>
                  <a:gd name="T36" fmla="*/ 274 h 2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5" h="274">
                    <a:moveTo>
                      <a:pt x="30" y="274"/>
                    </a:moveTo>
                    <a:lnTo>
                      <a:pt x="0" y="201"/>
                    </a:lnTo>
                    <a:lnTo>
                      <a:pt x="4" y="127"/>
                    </a:lnTo>
                    <a:lnTo>
                      <a:pt x="131" y="49"/>
                    </a:lnTo>
                    <a:lnTo>
                      <a:pt x="280" y="0"/>
                    </a:lnTo>
                    <a:lnTo>
                      <a:pt x="348" y="6"/>
                    </a:lnTo>
                    <a:lnTo>
                      <a:pt x="365" y="76"/>
                    </a:lnTo>
                    <a:lnTo>
                      <a:pt x="286" y="114"/>
                    </a:lnTo>
                    <a:lnTo>
                      <a:pt x="92" y="223"/>
                    </a:lnTo>
                    <a:lnTo>
                      <a:pt x="30" y="274"/>
                    </a:lnTo>
                    <a:close/>
                  </a:path>
                </a:pathLst>
              </a:custGeom>
              <a:solidFill>
                <a:srgbClr val="75C2A6"/>
              </a:solidFill>
              <a:ln w="9525">
                <a:noFill/>
                <a:round/>
                <a:headEnd/>
                <a:tailEnd/>
              </a:ln>
            </p:spPr>
            <p:txBody>
              <a:bodyPr/>
              <a:lstStyle/>
              <a:p>
                <a:endParaRPr lang="en-US"/>
              </a:p>
            </p:txBody>
          </p:sp>
          <p:sp>
            <p:nvSpPr>
              <p:cNvPr id="86" name="Freeform 542"/>
              <p:cNvSpPr>
                <a:spLocks/>
              </p:cNvSpPr>
              <p:nvPr/>
            </p:nvSpPr>
            <p:spPr bwMode="auto">
              <a:xfrm>
                <a:off x="4080" y="965"/>
                <a:ext cx="66" cy="40"/>
              </a:xfrm>
              <a:custGeom>
                <a:avLst/>
                <a:gdLst>
                  <a:gd name="T0" fmla="*/ 326 w 326"/>
                  <a:gd name="T1" fmla="*/ 0 h 200"/>
                  <a:gd name="T2" fmla="*/ 27 w 326"/>
                  <a:gd name="T3" fmla="*/ 117 h 200"/>
                  <a:gd name="T4" fmla="*/ 0 w 326"/>
                  <a:gd name="T5" fmla="*/ 158 h 200"/>
                  <a:gd name="T6" fmla="*/ 34 w 326"/>
                  <a:gd name="T7" fmla="*/ 200 h 200"/>
                  <a:gd name="T8" fmla="*/ 320 w 326"/>
                  <a:gd name="T9" fmla="*/ 60 h 200"/>
                  <a:gd name="T10" fmla="*/ 326 w 326"/>
                  <a:gd name="T11" fmla="*/ 0 h 200"/>
                  <a:gd name="T12" fmla="*/ 326 w 326"/>
                  <a:gd name="T13" fmla="*/ 0 h 200"/>
                  <a:gd name="T14" fmla="*/ 0 60000 65536"/>
                  <a:gd name="T15" fmla="*/ 0 60000 65536"/>
                  <a:gd name="T16" fmla="*/ 0 60000 65536"/>
                  <a:gd name="T17" fmla="*/ 0 60000 65536"/>
                  <a:gd name="T18" fmla="*/ 0 60000 65536"/>
                  <a:gd name="T19" fmla="*/ 0 60000 65536"/>
                  <a:gd name="T20" fmla="*/ 0 60000 65536"/>
                  <a:gd name="T21" fmla="*/ 0 w 326"/>
                  <a:gd name="T22" fmla="*/ 0 h 200"/>
                  <a:gd name="T23" fmla="*/ 326 w 326"/>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00">
                    <a:moveTo>
                      <a:pt x="326" y="0"/>
                    </a:moveTo>
                    <a:lnTo>
                      <a:pt x="27" y="117"/>
                    </a:lnTo>
                    <a:lnTo>
                      <a:pt x="0" y="158"/>
                    </a:lnTo>
                    <a:lnTo>
                      <a:pt x="34" y="200"/>
                    </a:lnTo>
                    <a:lnTo>
                      <a:pt x="320" y="60"/>
                    </a:lnTo>
                    <a:lnTo>
                      <a:pt x="326" y="0"/>
                    </a:lnTo>
                    <a:close/>
                  </a:path>
                </a:pathLst>
              </a:custGeom>
              <a:solidFill>
                <a:srgbClr val="FFCA94"/>
              </a:solidFill>
              <a:ln w="9525">
                <a:noFill/>
                <a:round/>
                <a:headEnd/>
                <a:tailEnd/>
              </a:ln>
            </p:spPr>
            <p:txBody>
              <a:bodyPr/>
              <a:lstStyle/>
              <a:p>
                <a:endParaRPr lang="en-US"/>
              </a:p>
            </p:txBody>
          </p:sp>
          <p:sp>
            <p:nvSpPr>
              <p:cNvPr id="87" name="Freeform 543"/>
              <p:cNvSpPr>
                <a:spLocks/>
              </p:cNvSpPr>
              <p:nvPr/>
            </p:nvSpPr>
            <p:spPr bwMode="auto">
              <a:xfrm>
                <a:off x="4157" y="958"/>
                <a:ext cx="11" cy="14"/>
              </a:xfrm>
              <a:custGeom>
                <a:avLst/>
                <a:gdLst>
                  <a:gd name="T0" fmla="*/ 22 w 55"/>
                  <a:gd name="T1" fmla="*/ 0 h 71"/>
                  <a:gd name="T2" fmla="*/ 55 w 55"/>
                  <a:gd name="T3" fmla="*/ 56 h 71"/>
                  <a:gd name="T4" fmla="*/ 0 w 55"/>
                  <a:gd name="T5" fmla="*/ 71 h 71"/>
                  <a:gd name="T6" fmla="*/ 22 w 55"/>
                  <a:gd name="T7" fmla="*/ 0 h 71"/>
                  <a:gd name="T8" fmla="*/ 22 w 55"/>
                  <a:gd name="T9" fmla="*/ 0 h 71"/>
                  <a:gd name="T10" fmla="*/ 0 60000 65536"/>
                  <a:gd name="T11" fmla="*/ 0 60000 65536"/>
                  <a:gd name="T12" fmla="*/ 0 60000 65536"/>
                  <a:gd name="T13" fmla="*/ 0 60000 65536"/>
                  <a:gd name="T14" fmla="*/ 0 60000 65536"/>
                  <a:gd name="T15" fmla="*/ 0 w 55"/>
                  <a:gd name="T16" fmla="*/ 0 h 71"/>
                  <a:gd name="T17" fmla="*/ 55 w 55"/>
                  <a:gd name="T18" fmla="*/ 71 h 71"/>
                </a:gdLst>
                <a:ahLst/>
                <a:cxnLst>
                  <a:cxn ang="T10">
                    <a:pos x="T0" y="T1"/>
                  </a:cxn>
                  <a:cxn ang="T11">
                    <a:pos x="T2" y="T3"/>
                  </a:cxn>
                  <a:cxn ang="T12">
                    <a:pos x="T4" y="T5"/>
                  </a:cxn>
                  <a:cxn ang="T13">
                    <a:pos x="T6" y="T7"/>
                  </a:cxn>
                  <a:cxn ang="T14">
                    <a:pos x="T8" y="T9"/>
                  </a:cxn>
                </a:cxnLst>
                <a:rect l="T15" t="T16" r="T17" b="T18"/>
                <a:pathLst>
                  <a:path w="55" h="71">
                    <a:moveTo>
                      <a:pt x="22" y="0"/>
                    </a:moveTo>
                    <a:lnTo>
                      <a:pt x="55" y="56"/>
                    </a:lnTo>
                    <a:lnTo>
                      <a:pt x="0" y="71"/>
                    </a:lnTo>
                    <a:lnTo>
                      <a:pt x="22" y="0"/>
                    </a:lnTo>
                    <a:close/>
                  </a:path>
                </a:pathLst>
              </a:custGeom>
              <a:solidFill>
                <a:srgbClr val="FFCA94"/>
              </a:solidFill>
              <a:ln w="9525">
                <a:noFill/>
                <a:round/>
                <a:headEnd/>
                <a:tailEnd/>
              </a:ln>
            </p:spPr>
            <p:txBody>
              <a:bodyPr/>
              <a:lstStyle/>
              <a:p>
                <a:endParaRPr lang="en-US"/>
              </a:p>
            </p:txBody>
          </p:sp>
          <p:sp>
            <p:nvSpPr>
              <p:cNvPr id="88" name="Freeform 544"/>
              <p:cNvSpPr>
                <a:spLocks/>
              </p:cNvSpPr>
              <p:nvPr/>
            </p:nvSpPr>
            <p:spPr bwMode="auto">
              <a:xfrm>
                <a:off x="4303" y="876"/>
                <a:ext cx="90" cy="48"/>
              </a:xfrm>
              <a:custGeom>
                <a:avLst/>
                <a:gdLst>
                  <a:gd name="T0" fmla="*/ 88 w 450"/>
                  <a:gd name="T1" fmla="*/ 0 h 243"/>
                  <a:gd name="T2" fmla="*/ 132 w 450"/>
                  <a:gd name="T3" fmla="*/ 77 h 243"/>
                  <a:gd name="T4" fmla="*/ 269 w 450"/>
                  <a:gd name="T5" fmla="*/ 90 h 243"/>
                  <a:gd name="T6" fmla="*/ 378 w 450"/>
                  <a:gd name="T7" fmla="*/ 54 h 243"/>
                  <a:gd name="T8" fmla="*/ 417 w 450"/>
                  <a:gd name="T9" fmla="*/ 85 h 243"/>
                  <a:gd name="T10" fmla="*/ 450 w 450"/>
                  <a:gd name="T11" fmla="*/ 138 h 243"/>
                  <a:gd name="T12" fmla="*/ 344 w 450"/>
                  <a:gd name="T13" fmla="*/ 135 h 243"/>
                  <a:gd name="T14" fmla="*/ 331 w 450"/>
                  <a:gd name="T15" fmla="*/ 159 h 243"/>
                  <a:gd name="T16" fmla="*/ 380 w 450"/>
                  <a:gd name="T17" fmla="*/ 162 h 243"/>
                  <a:gd name="T18" fmla="*/ 394 w 450"/>
                  <a:gd name="T19" fmla="*/ 186 h 243"/>
                  <a:gd name="T20" fmla="*/ 436 w 450"/>
                  <a:gd name="T21" fmla="*/ 196 h 243"/>
                  <a:gd name="T22" fmla="*/ 400 w 450"/>
                  <a:gd name="T23" fmla="*/ 234 h 243"/>
                  <a:gd name="T24" fmla="*/ 328 w 450"/>
                  <a:gd name="T25" fmla="*/ 231 h 243"/>
                  <a:gd name="T26" fmla="*/ 255 w 450"/>
                  <a:gd name="T27" fmla="*/ 243 h 243"/>
                  <a:gd name="T28" fmla="*/ 239 w 450"/>
                  <a:gd name="T29" fmla="*/ 222 h 243"/>
                  <a:gd name="T30" fmla="*/ 209 w 450"/>
                  <a:gd name="T31" fmla="*/ 231 h 243"/>
                  <a:gd name="T32" fmla="*/ 163 w 450"/>
                  <a:gd name="T33" fmla="*/ 180 h 243"/>
                  <a:gd name="T34" fmla="*/ 167 w 450"/>
                  <a:gd name="T35" fmla="*/ 138 h 243"/>
                  <a:gd name="T36" fmla="*/ 0 w 450"/>
                  <a:gd name="T37" fmla="*/ 144 h 243"/>
                  <a:gd name="T38" fmla="*/ 45 w 450"/>
                  <a:gd name="T39" fmla="*/ 42 h 243"/>
                  <a:gd name="T40" fmla="*/ 88 w 450"/>
                  <a:gd name="T41" fmla="*/ 0 h 243"/>
                  <a:gd name="T42" fmla="*/ 88 w 450"/>
                  <a:gd name="T43" fmla="*/ 0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243"/>
                  <a:gd name="T68" fmla="*/ 450 w 450"/>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243">
                    <a:moveTo>
                      <a:pt x="88" y="0"/>
                    </a:moveTo>
                    <a:lnTo>
                      <a:pt x="132" y="77"/>
                    </a:lnTo>
                    <a:lnTo>
                      <a:pt x="269" y="90"/>
                    </a:lnTo>
                    <a:lnTo>
                      <a:pt x="378" y="54"/>
                    </a:lnTo>
                    <a:lnTo>
                      <a:pt x="417" y="85"/>
                    </a:lnTo>
                    <a:lnTo>
                      <a:pt x="450" y="138"/>
                    </a:lnTo>
                    <a:lnTo>
                      <a:pt x="344" y="135"/>
                    </a:lnTo>
                    <a:lnTo>
                      <a:pt x="331" y="159"/>
                    </a:lnTo>
                    <a:lnTo>
                      <a:pt x="380" y="162"/>
                    </a:lnTo>
                    <a:lnTo>
                      <a:pt x="394" y="186"/>
                    </a:lnTo>
                    <a:lnTo>
                      <a:pt x="436" y="196"/>
                    </a:lnTo>
                    <a:lnTo>
                      <a:pt x="400" y="234"/>
                    </a:lnTo>
                    <a:lnTo>
                      <a:pt x="328" y="231"/>
                    </a:lnTo>
                    <a:lnTo>
                      <a:pt x="255" y="243"/>
                    </a:lnTo>
                    <a:lnTo>
                      <a:pt x="239" y="222"/>
                    </a:lnTo>
                    <a:lnTo>
                      <a:pt x="209" y="231"/>
                    </a:lnTo>
                    <a:lnTo>
                      <a:pt x="163" y="180"/>
                    </a:lnTo>
                    <a:lnTo>
                      <a:pt x="167" y="138"/>
                    </a:lnTo>
                    <a:lnTo>
                      <a:pt x="0" y="144"/>
                    </a:lnTo>
                    <a:lnTo>
                      <a:pt x="45" y="42"/>
                    </a:lnTo>
                    <a:lnTo>
                      <a:pt x="88" y="0"/>
                    </a:lnTo>
                    <a:close/>
                  </a:path>
                </a:pathLst>
              </a:custGeom>
              <a:solidFill>
                <a:srgbClr val="F2C2B0"/>
              </a:solidFill>
              <a:ln w="9525">
                <a:noFill/>
                <a:round/>
                <a:headEnd/>
                <a:tailEnd/>
              </a:ln>
            </p:spPr>
            <p:txBody>
              <a:bodyPr/>
              <a:lstStyle/>
              <a:p>
                <a:endParaRPr lang="en-US"/>
              </a:p>
            </p:txBody>
          </p:sp>
          <p:sp>
            <p:nvSpPr>
              <p:cNvPr id="89" name="Freeform 545"/>
              <p:cNvSpPr>
                <a:spLocks/>
              </p:cNvSpPr>
              <p:nvPr/>
            </p:nvSpPr>
            <p:spPr bwMode="auto">
              <a:xfrm>
                <a:off x="4265" y="913"/>
                <a:ext cx="40" cy="43"/>
              </a:xfrm>
              <a:custGeom>
                <a:avLst/>
                <a:gdLst>
                  <a:gd name="T0" fmla="*/ 72 w 200"/>
                  <a:gd name="T1" fmla="*/ 0 h 213"/>
                  <a:gd name="T2" fmla="*/ 154 w 200"/>
                  <a:gd name="T3" fmla="*/ 10 h 213"/>
                  <a:gd name="T4" fmla="*/ 200 w 200"/>
                  <a:gd name="T5" fmla="*/ 25 h 213"/>
                  <a:gd name="T6" fmla="*/ 197 w 200"/>
                  <a:gd name="T7" fmla="*/ 78 h 213"/>
                  <a:gd name="T8" fmla="*/ 161 w 200"/>
                  <a:gd name="T9" fmla="*/ 141 h 213"/>
                  <a:gd name="T10" fmla="*/ 135 w 200"/>
                  <a:gd name="T11" fmla="*/ 172 h 213"/>
                  <a:gd name="T12" fmla="*/ 135 w 200"/>
                  <a:gd name="T13" fmla="*/ 213 h 213"/>
                  <a:gd name="T14" fmla="*/ 94 w 200"/>
                  <a:gd name="T15" fmla="*/ 213 h 213"/>
                  <a:gd name="T16" fmla="*/ 36 w 200"/>
                  <a:gd name="T17" fmla="*/ 213 h 213"/>
                  <a:gd name="T18" fmla="*/ 0 w 200"/>
                  <a:gd name="T19" fmla="*/ 195 h 213"/>
                  <a:gd name="T20" fmla="*/ 42 w 200"/>
                  <a:gd name="T21" fmla="*/ 45 h 213"/>
                  <a:gd name="T22" fmla="*/ 72 w 200"/>
                  <a:gd name="T23" fmla="*/ 0 h 213"/>
                  <a:gd name="T24" fmla="*/ 72 w 200"/>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13"/>
                  <a:gd name="T41" fmla="*/ 200 w 20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13">
                    <a:moveTo>
                      <a:pt x="72" y="0"/>
                    </a:moveTo>
                    <a:lnTo>
                      <a:pt x="154" y="10"/>
                    </a:lnTo>
                    <a:lnTo>
                      <a:pt x="200" y="25"/>
                    </a:lnTo>
                    <a:lnTo>
                      <a:pt x="197" y="78"/>
                    </a:lnTo>
                    <a:lnTo>
                      <a:pt x="161" y="141"/>
                    </a:lnTo>
                    <a:lnTo>
                      <a:pt x="135" y="172"/>
                    </a:lnTo>
                    <a:lnTo>
                      <a:pt x="135" y="213"/>
                    </a:lnTo>
                    <a:lnTo>
                      <a:pt x="94" y="213"/>
                    </a:lnTo>
                    <a:lnTo>
                      <a:pt x="36" y="213"/>
                    </a:lnTo>
                    <a:lnTo>
                      <a:pt x="0" y="195"/>
                    </a:lnTo>
                    <a:lnTo>
                      <a:pt x="42" y="45"/>
                    </a:lnTo>
                    <a:lnTo>
                      <a:pt x="72" y="0"/>
                    </a:lnTo>
                    <a:close/>
                  </a:path>
                </a:pathLst>
              </a:custGeom>
              <a:solidFill>
                <a:srgbClr val="FFFFFF"/>
              </a:solidFill>
              <a:ln w="9525">
                <a:noFill/>
                <a:round/>
                <a:headEnd/>
                <a:tailEnd/>
              </a:ln>
            </p:spPr>
            <p:txBody>
              <a:bodyPr/>
              <a:lstStyle/>
              <a:p>
                <a:endParaRPr lang="en-US"/>
              </a:p>
            </p:txBody>
          </p:sp>
          <p:sp>
            <p:nvSpPr>
              <p:cNvPr id="90" name="Freeform 546"/>
              <p:cNvSpPr>
                <a:spLocks/>
              </p:cNvSpPr>
              <p:nvPr/>
            </p:nvSpPr>
            <p:spPr bwMode="auto">
              <a:xfrm>
                <a:off x="4261" y="915"/>
                <a:ext cx="30" cy="40"/>
              </a:xfrm>
              <a:custGeom>
                <a:avLst/>
                <a:gdLst>
                  <a:gd name="T0" fmla="*/ 135 w 149"/>
                  <a:gd name="T1" fmla="*/ 0 h 198"/>
                  <a:gd name="T2" fmla="*/ 79 w 149"/>
                  <a:gd name="T3" fmla="*/ 6 h 198"/>
                  <a:gd name="T4" fmla="*/ 57 w 149"/>
                  <a:gd name="T5" fmla="*/ 38 h 198"/>
                  <a:gd name="T6" fmla="*/ 27 w 149"/>
                  <a:gd name="T7" fmla="*/ 125 h 198"/>
                  <a:gd name="T8" fmla="*/ 0 w 149"/>
                  <a:gd name="T9" fmla="*/ 162 h 198"/>
                  <a:gd name="T10" fmla="*/ 27 w 149"/>
                  <a:gd name="T11" fmla="*/ 198 h 198"/>
                  <a:gd name="T12" fmla="*/ 83 w 149"/>
                  <a:gd name="T13" fmla="*/ 198 h 198"/>
                  <a:gd name="T14" fmla="*/ 77 w 149"/>
                  <a:gd name="T15" fmla="*/ 153 h 198"/>
                  <a:gd name="T16" fmla="*/ 107 w 149"/>
                  <a:gd name="T17" fmla="*/ 47 h 198"/>
                  <a:gd name="T18" fmla="*/ 149 w 149"/>
                  <a:gd name="T19" fmla="*/ 44 h 198"/>
                  <a:gd name="T20" fmla="*/ 109 w 149"/>
                  <a:gd name="T21" fmla="*/ 17 h 198"/>
                  <a:gd name="T22" fmla="*/ 135 w 149"/>
                  <a:gd name="T23" fmla="*/ 0 h 198"/>
                  <a:gd name="T24" fmla="*/ 135 w 149"/>
                  <a:gd name="T25" fmla="*/ 0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98"/>
                  <a:gd name="T41" fmla="*/ 149 w 149"/>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98">
                    <a:moveTo>
                      <a:pt x="135" y="0"/>
                    </a:moveTo>
                    <a:lnTo>
                      <a:pt x="79" y="6"/>
                    </a:lnTo>
                    <a:lnTo>
                      <a:pt x="57" y="38"/>
                    </a:lnTo>
                    <a:lnTo>
                      <a:pt x="27" y="125"/>
                    </a:lnTo>
                    <a:lnTo>
                      <a:pt x="0" y="162"/>
                    </a:lnTo>
                    <a:lnTo>
                      <a:pt x="27" y="198"/>
                    </a:lnTo>
                    <a:lnTo>
                      <a:pt x="83" y="198"/>
                    </a:lnTo>
                    <a:lnTo>
                      <a:pt x="77" y="153"/>
                    </a:lnTo>
                    <a:lnTo>
                      <a:pt x="107" y="47"/>
                    </a:lnTo>
                    <a:lnTo>
                      <a:pt x="149" y="44"/>
                    </a:lnTo>
                    <a:lnTo>
                      <a:pt x="109" y="17"/>
                    </a:lnTo>
                    <a:lnTo>
                      <a:pt x="135" y="0"/>
                    </a:lnTo>
                    <a:close/>
                  </a:path>
                </a:pathLst>
              </a:custGeom>
              <a:solidFill>
                <a:srgbClr val="FFAB00"/>
              </a:solidFill>
              <a:ln w="9525">
                <a:noFill/>
                <a:round/>
                <a:headEnd/>
                <a:tailEnd/>
              </a:ln>
            </p:spPr>
            <p:txBody>
              <a:bodyPr/>
              <a:lstStyle/>
              <a:p>
                <a:endParaRPr lang="en-US"/>
              </a:p>
            </p:txBody>
          </p:sp>
          <p:sp>
            <p:nvSpPr>
              <p:cNvPr id="91" name="Freeform 547"/>
              <p:cNvSpPr>
                <a:spLocks/>
              </p:cNvSpPr>
              <p:nvPr/>
            </p:nvSpPr>
            <p:spPr bwMode="auto">
              <a:xfrm>
                <a:off x="4278" y="915"/>
                <a:ext cx="25" cy="42"/>
              </a:xfrm>
              <a:custGeom>
                <a:avLst/>
                <a:gdLst>
                  <a:gd name="T0" fmla="*/ 66 w 129"/>
                  <a:gd name="T1" fmla="*/ 0 h 207"/>
                  <a:gd name="T2" fmla="*/ 129 w 129"/>
                  <a:gd name="T3" fmla="*/ 15 h 207"/>
                  <a:gd name="T4" fmla="*/ 102 w 129"/>
                  <a:gd name="T5" fmla="*/ 42 h 207"/>
                  <a:gd name="T6" fmla="*/ 79 w 129"/>
                  <a:gd name="T7" fmla="*/ 123 h 207"/>
                  <a:gd name="T8" fmla="*/ 43 w 129"/>
                  <a:gd name="T9" fmla="*/ 151 h 207"/>
                  <a:gd name="T10" fmla="*/ 79 w 129"/>
                  <a:gd name="T11" fmla="*/ 189 h 207"/>
                  <a:gd name="T12" fmla="*/ 26 w 129"/>
                  <a:gd name="T13" fmla="*/ 207 h 207"/>
                  <a:gd name="T14" fmla="*/ 0 w 129"/>
                  <a:gd name="T15" fmla="*/ 160 h 207"/>
                  <a:gd name="T16" fmla="*/ 40 w 129"/>
                  <a:gd name="T17" fmla="*/ 114 h 207"/>
                  <a:gd name="T18" fmla="*/ 73 w 129"/>
                  <a:gd name="T19" fmla="*/ 42 h 207"/>
                  <a:gd name="T20" fmla="*/ 66 w 129"/>
                  <a:gd name="T21" fmla="*/ 0 h 207"/>
                  <a:gd name="T22" fmla="*/ 66 w 129"/>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207"/>
                  <a:gd name="T38" fmla="*/ 129 w 12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207">
                    <a:moveTo>
                      <a:pt x="66" y="0"/>
                    </a:moveTo>
                    <a:lnTo>
                      <a:pt x="129" y="15"/>
                    </a:lnTo>
                    <a:lnTo>
                      <a:pt x="102" y="42"/>
                    </a:lnTo>
                    <a:lnTo>
                      <a:pt x="79" y="123"/>
                    </a:lnTo>
                    <a:lnTo>
                      <a:pt x="43" y="151"/>
                    </a:lnTo>
                    <a:lnTo>
                      <a:pt x="79" y="189"/>
                    </a:lnTo>
                    <a:lnTo>
                      <a:pt x="26" y="207"/>
                    </a:lnTo>
                    <a:lnTo>
                      <a:pt x="0" y="160"/>
                    </a:lnTo>
                    <a:lnTo>
                      <a:pt x="40" y="114"/>
                    </a:lnTo>
                    <a:lnTo>
                      <a:pt x="73" y="42"/>
                    </a:lnTo>
                    <a:lnTo>
                      <a:pt x="66" y="0"/>
                    </a:lnTo>
                    <a:close/>
                  </a:path>
                </a:pathLst>
              </a:custGeom>
              <a:solidFill>
                <a:srgbClr val="45E556"/>
              </a:solidFill>
              <a:ln w="9525">
                <a:noFill/>
                <a:round/>
                <a:headEnd/>
                <a:tailEnd/>
              </a:ln>
            </p:spPr>
            <p:txBody>
              <a:bodyPr/>
              <a:lstStyle/>
              <a:p>
                <a:endParaRPr lang="en-US"/>
              </a:p>
            </p:txBody>
          </p:sp>
          <p:sp>
            <p:nvSpPr>
              <p:cNvPr id="92" name="Freeform 548"/>
              <p:cNvSpPr>
                <a:spLocks/>
              </p:cNvSpPr>
              <p:nvPr/>
            </p:nvSpPr>
            <p:spPr bwMode="auto">
              <a:xfrm>
                <a:off x="4007" y="1057"/>
                <a:ext cx="73" cy="98"/>
              </a:xfrm>
              <a:custGeom>
                <a:avLst/>
                <a:gdLst>
                  <a:gd name="T0" fmla="*/ 264 w 368"/>
                  <a:gd name="T1" fmla="*/ 0 h 487"/>
                  <a:gd name="T2" fmla="*/ 328 w 368"/>
                  <a:gd name="T3" fmla="*/ 153 h 487"/>
                  <a:gd name="T4" fmla="*/ 221 w 368"/>
                  <a:gd name="T5" fmla="*/ 289 h 487"/>
                  <a:gd name="T6" fmla="*/ 221 w 368"/>
                  <a:gd name="T7" fmla="*/ 336 h 487"/>
                  <a:gd name="T8" fmla="*/ 300 w 368"/>
                  <a:gd name="T9" fmla="*/ 385 h 487"/>
                  <a:gd name="T10" fmla="*/ 368 w 368"/>
                  <a:gd name="T11" fmla="*/ 454 h 487"/>
                  <a:gd name="T12" fmla="*/ 362 w 368"/>
                  <a:gd name="T13" fmla="*/ 481 h 487"/>
                  <a:gd name="T14" fmla="*/ 122 w 368"/>
                  <a:gd name="T15" fmla="*/ 487 h 487"/>
                  <a:gd name="T16" fmla="*/ 82 w 368"/>
                  <a:gd name="T17" fmla="*/ 318 h 487"/>
                  <a:gd name="T18" fmla="*/ 46 w 368"/>
                  <a:gd name="T19" fmla="*/ 330 h 487"/>
                  <a:gd name="T20" fmla="*/ 0 w 368"/>
                  <a:gd name="T21" fmla="*/ 216 h 487"/>
                  <a:gd name="T22" fmla="*/ 60 w 368"/>
                  <a:gd name="T23" fmla="*/ 180 h 487"/>
                  <a:gd name="T24" fmla="*/ 165 w 368"/>
                  <a:gd name="T25" fmla="*/ 138 h 487"/>
                  <a:gd name="T26" fmla="*/ 264 w 368"/>
                  <a:gd name="T27" fmla="*/ 0 h 487"/>
                  <a:gd name="T28" fmla="*/ 264 w 368"/>
                  <a:gd name="T29" fmla="*/ 0 h 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8"/>
                  <a:gd name="T46" fmla="*/ 0 h 487"/>
                  <a:gd name="T47" fmla="*/ 368 w 368"/>
                  <a:gd name="T48" fmla="*/ 487 h 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8" h="487">
                    <a:moveTo>
                      <a:pt x="264" y="0"/>
                    </a:moveTo>
                    <a:lnTo>
                      <a:pt x="328" y="153"/>
                    </a:lnTo>
                    <a:lnTo>
                      <a:pt x="221" y="289"/>
                    </a:lnTo>
                    <a:lnTo>
                      <a:pt x="221" y="336"/>
                    </a:lnTo>
                    <a:lnTo>
                      <a:pt x="300" y="385"/>
                    </a:lnTo>
                    <a:lnTo>
                      <a:pt x="368" y="454"/>
                    </a:lnTo>
                    <a:lnTo>
                      <a:pt x="362" y="481"/>
                    </a:lnTo>
                    <a:lnTo>
                      <a:pt x="122" y="487"/>
                    </a:lnTo>
                    <a:lnTo>
                      <a:pt x="82" y="318"/>
                    </a:lnTo>
                    <a:lnTo>
                      <a:pt x="46" y="330"/>
                    </a:lnTo>
                    <a:lnTo>
                      <a:pt x="0" y="216"/>
                    </a:lnTo>
                    <a:lnTo>
                      <a:pt x="60" y="180"/>
                    </a:lnTo>
                    <a:lnTo>
                      <a:pt x="165" y="138"/>
                    </a:lnTo>
                    <a:lnTo>
                      <a:pt x="264" y="0"/>
                    </a:lnTo>
                    <a:close/>
                  </a:path>
                </a:pathLst>
              </a:custGeom>
              <a:solidFill>
                <a:srgbClr val="CC853D"/>
              </a:solidFill>
              <a:ln w="9525">
                <a:noFill/>
                <a:round/>
                <a:headEnd/>
                <a:tailEnd/>
              </a:ln>
            </p:spPr>
            <p:txBody>
              <a:bodyPr/>
              <a:lstStyle/>
              <a:p>
                <a:endParaRPr lang="en-US"/>
              </a:p>
            </p:txBody>
          </p:sp>
          <p:sp>
            <p:nvSpPr>
              <p:cNvPr id="93" name="Freeform 549"/>
              <p:cNvSpPr>
                <a:spLocks/>
              </p:cNvSpPr>
              <p:nvPr/>
            </p:nvSpPr>
            <p:spPr bwMode="auto">
              <a:xfrm>
                <a:off x="4259" y="1081"/>
                <a:ext cx="131" cy="87"/>
              </a:xfrm>
              <a:custGeom>
                <a:avLst/>
                <a:gdLst>
                  <a:gd name="T0" fmla="*/ 0 w 657"/>
                  <a:gd name="T1" fmla="*/ 52 h 435"/>
                  <a:gd name="T2" fmla="*/ 171 w 657"/>
                  <a:gd name="T3" fmla="*/ 0 h 435"/>
                  <a:gd name="T4" fmla="*/ 260 w 657"/>
                  <a:gd name="T5" fmla="*/ 103 h 435"/>
                  <a:gd name="T6" fmla="*/ 262 w 657"/>
                  <a:gd name="T7" fmla="*/ 201 h 435"/>
                  <a:gd name="T8" fmla="*/ 342 w 657"/>
                  <a:gd name="T9" fmla="*/ 226 h 435"/>
                  <a:gd name="T10" fmla="*/ 412 w 657"/>
                  <a:gd name="T11" fmla="*/ 198 h 435"/>
                  <a:gd name="T12" fmla="*/ 501 w 657"/>
                  <a:gd name="T13" fmla="*/ 177 h 435"/>
                  <a:gd name="T14" fmla="*/ 560 w 657"/>
                  <a:gd name="T15" fmla="*/ 193 h 435"/>
                  <a:gd name="T16" fmla="*/ 591 w 657"/>
                  <a:gd name="T17" fmla="*/ 230 h 435"/>
                  <a:gd name="T18" fmla="*/ 657 w 657"/>
                  <a:gd name="T19" fmla="*/ 297 h 435"/>
                  <a:gd name="T20" fmla="*/ 292 w 657"/>
                  <a:gd name="T21" fmla="*/ 342 h 435"/>
                  <a:gd name="T22" fmla="*/ 262 w 657"/>
                  <a:gd name="T23" fmla="*/ 388 h 435"/>
                  <a:gd name="T24" fmla="*/ 135 w 657"/>
                  <a:gd name="T25" fmla="*/ 435 h 435"/>
                  <a:gd name="T26" fmla="*/ 101 w 657"/>
                  <a:gd name="T27" fmla="*/ 411 h 435"/>
                  <a:gd name="T28" fmla="*/ 79 w 657"/>
                  <a:gd name="T29" fmla="*/ 321 h 435"/>
                  <a:gd name="T30" fmla="*/ 112 w 657"/>
                  <a:gd name="T31" fmla="*/ 228 h 435"/>
                  <a:gd name="T32" fmla="*/ 98 w 657"/>
                  <a:gd name="T33" fmla="*/ 168 h 435"/>
                  <a:gd name="T34" fmla="*/ 0 w 657"/>
                  <a:gd name="T35" fmla="*/ 52 h 435"/>
                  <a:gd name="T36" fmla="*/ 0 w 657"/>
                  <a:gd name="T37" fmla="*/ 52 h 4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7"/>
                  <a:gd name="T58" fmla="*/ 0 h 435"/>
                  <a:gd name="T59" fmla="*/ 657 w 657"/>
                  <a:gd name="T60" fmla="*/ 435 h 4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7" h="435">
                    <a:moveTo>
                      <a:pt x="0" y="52"/>
                    </a:moveTo>
                    <a:lnTo>
                      <a:pt x="171" y="0"/>
                    </a:lnTo>
                    <a:lnTo>
                      <a:pt x="260" y="103"/>
                    </a:lnTo>
                    <a:lnTo>
                      <a:pt x="262" y="201"/>
                    </a:lnTo>
                    <a:lnTo>
                      <a:pt x="342" y="226"/>
                    </a:lnTo>
                    <a:lnTo>
                      <a:pt x="412" y="198"/>
                    </a:lnTo>
                    <a:lnTo>
                      <a:pt x="501" y="177"/>
                    </a:lnTo>
                    <a:lnTo>
                      <a:pt x="560" y="193"/>
                    </a:lnTo>
                    <a:lnTo>
                      <a:pt x="591" y="230"/>
                    </a:lnTo>
                    <a:lnTo>
                      <a:pt x="657" y="297"/>
                    </a:lnTo>
                    <a:lnTo>
                      <a:pt x="292" y="342"/>
                    </a:lnTo>
                    <a:lnTo>
                      <a:pt x="262" y="388"/>
                    </a:lnTo>
                    <a:lnTo>
                      <a:pt x="135" y="435"/>
                    </a:lnTo>
                    <a:lnTo>
                      <a:pt x="101" y="411"/>
                    </a:lnTo>
                    <a:lnTo>
                      <a:pt x="79" y="321"/>
                    </a:lnTo>
                    <a:lnTo>
                      <a:pt x="112" y="228"/>
                    </a:lnTo>
                    <a:lnTo>
                      <a:pt x="98" y="168"/>
                    </a:lnTo>
                    <a:lnTo>
                      <a:pt x="0" y="52"/>
                    </a:lnTo>
                    <a:close/>
                  </a:path>
                </a:pathLst>
              </a:custGeom>
              <a:solidFill>
                <a:srgbClr val="CC853D"/>
              </a:solidFill>
              <a:ln w="9525">
                <a:noFill/>
                <a:round/>
                <a:headEnd/>
                <a:tailEnd/>
              </a:ln>
            </p:spPr>
            <p:txBody>
              <a:bodyPr/>
              <a:lstStyle/>
              <a:p>
                <a:endParaRPr lang="en-US"/>
              </a:p>
            </p:txBody>
          </p:sp>
          <p:sp>
            <p:nvSpPr>
              <p:cNvPr id="94" name="Freeform 550"/>
              <p:cNvSpPr>
                <a:spLocks/>
              </p:cNvSpPr>
              <p:nvPr/>
            </p:nvSpPr>
            <p:spPr bwMode="auto">
              <a:xfrm>
                <a:off x="4216" y="665"/>
                <a:ext cx="88" cy="58"/>
              </a:xfrm>
              <a:custGeom>
                <a:avLst/>
                <a:gdLst>
                  <a:gd name="T0" fmla="*/ 444 w 444"/>
                  <a:gd name="T1" fmla="*/ 89 h 289"/>
                  <a:gd name="T2" fmla="*/ 413 w 444"/>
                  <a:gd name="T3" fmla="*/ 16 h 289"/>
                  <a:gd name="T4" fmla="*/ 396 w 444"/>
                  <a:gd name="T5" fmla="*/ 0 h 289"/>
                  <a:gd name="T6" fmla="*/ 322 w 444"/>
                  <a:gd name="T7" fmla="*/ 3 h 289"/>
                  <a:gd name="T8" fmla="*/ 137 w 444"/>
                  <a:gd name="T9" fmla="*/ 59 h 289"/>
                  <a:gd name="T10" fmla="*/ 30 w 444"/>
                  <a:gd name="T11" fmla="*/ 119 h 289"/>
                  <a:gd name="T12" fmla="*/ 0 w 444"/>
                  <a:gd name="T13" fmla="*/ 158 h 289"/>
                  <a:gd name="T14" fmla="*/ 50 w 444"/>
                  <a:gd name="T15" fmla="*/ 225 h 289"/>
                  <a:gd name="T16" fmla="*/ 87 w 444"/>
                  <a:gd name="T17" fmla="*/ 289 h 289"/>
                  <a:gd name="T18" fmla="*/ 72 w 444"/>
                  <a:gd name="T19" fmla="*/ 216 h 289"/>
                  <a:gd name="T20" fmla="*/ 35 w 444"/>
                  <a:gd name="T21" fmla="*/ 159 h 289"/>
                  <a:gd name="T22" fmla="*/ 80 w 444"/>
                  <a:gd name="T23" fmla="*/ 119 h 289"/>
                  <a:gd name="T24" fmla="*/ 155 w 444"/>
                  <a:gd name="T25" fmla="*/ 75 h 289"/>
                  <a:gd name="T26" fmla="*/ 330 w 444"/>
                  <a:gd name="T27" fmla="*/ 16 h 289"/>
                  <a:gd name="T28" fmla="*/ 392 w 444"/>
                  <a:gd name="T29" fmla="*/ 17 h 289"/>
                  <a:gd name="T30" fmla="*/ 415 w 444"/>
                  <a:gd name="T31" fmla="*/ 103 h 289"/>
                  <a:gd name="T32" fmla="*/ 444 w 444"/>
                  <a:gd name="T33" fmla="*/ 89 h 289"/>
                  <a:gd name="T34" fmla="*/ 444 w 444"/>
                  <a:gd name="T35" fmla="*/ 89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4"/>
                  <a:gd name="T55" fmla="*/ 0 h 289"/>
                  <a:gd name="T56" fmla="*/ 444 w 444"/>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4" h="289">
                    <a:moveTo>
                      <a:pt x="444" y="89"/>
                    </a:moveTo>
                    <a:lnTo>
                      <a:pt x="413" y="16"/>
                    </a:lnTo>
                    <a:lnTo>
                      <a:pt x="396" y="0"/>
                    </a:lnTo>
                    <a:lnTo>
                      <a:pt x="322" y="3"/>
                    </a:lnTo>
                    <a:lnTo>
                      <a:pt x="137" y="59"/>
                    </a:lnTo>
                    <a:lnTo>
                      <a:pt x="30" y="119"/>
                    </a:lnTo>
                    <a:lnTo>
                      <a:pt x="0" y="158"/>
                    </a:lnTo>
                    <a:lnTo>
                      <a:pt x="50" y="225"/>
                    </a:lnTo>
                    <a:lnTo>
                      <a:pt x="87" y="289"/>
                    </a:lnTo>
                    <a:lnTo>
                      <a:pt x="72" y="216"/>
                    </a:lnTo>
                    <a:lnTo>
                      <a:pt x="35" y="159"/>
                    </a:lnTo>
                    <a:lnTo>
                      <a:pt x="80" y="119"/>
                    </a:lnTo>
                    <a:lnTo>
                      <a:pt x="155" y="75"/>
                    </a:lnTo>
                    <a:lnTo>
                      <a:pt x="330" y="16"/>
                    </a:lnTo>
                    <a:lnTo>
                      <a:pt x="392" y="17"/>
                    </a:lnTo>
                    <a:lnTo>
                      <a:pt x="415" y="103"/>
                    </a:lnTo>
                    <a:lnTo>
                      <a:pt x="444" y="89"/>
                    </a:lnTo>
                    <a:close/>
                  </a:path>
                </a:pathLst>
              </a:custGeom>
              <a:solidFill>
                <a:srgbClr val="000000"/>
              </a:solidFill>
              <a:ln w="9525">
                <a:noFill/>
                <a:round/>
                <a:headEnd/>
                <a:tailEnd/>
              </a:ln>
            </p:spPr>
            <p:txBody>
              <a:bodyPr/>
              <a:lstStyle/>
              <a:p>
                <a:endParaRPr lang="en-US"/>
              </a:p>
            </p:txBody>
          </p:sp>
          <p:sp>
            <p:nvSpPr>
              <p:cNvPr id="95" name="Freeform 551"/>
              <p:cNvSpPr>
                <a:spLocks/>
              </p:cNvSpPr>
              <p:nvPr/>
            </p:nvSpPr>
            <p:spPr bwMode="auto">
              <a:xfrm>
                <a:off x="4237" y="678"/>
                <a:ext cx="107" cy="46"/>
              </a:xfrm>
              <a:custGeom>
                <a:avLst/>
                <a:gdLst>
                  <a:gd name="T0" fmla="*/ 21 w 535"/>
                  <a:gd name="T1" fmla="*/ 199 h 228"/>
                  <a:gd name="T2" fmla="*/ 92 w 535"/>
                  <a:gd name="T3" fmla="*/ 150 h 228"/>
                  <a:gd name="T4" fmla="*/ 279 w 535"/>
                  <a:gd name="T5" fmla="*/ 40 h 228"/>
                  <a:gd name="T6" fmla="*/ 377 w 535"/>
                  <a:gd name="T7" fmla="*/ 1 h 228"/>
                  <a:gd name="T8" fmla="*/ 422 w 535"/>
                  <a:gd name="T9" fmla="*/ 0 h 228"/>
                  <a:gd name="T10" fmla="*/ 518 w 535"/>
                  <a:gd name="T11" fmla="*/ 52 h 228"/>
                  <a:gd name="T12" fmla="*/ 535 w 535"/>
                  <a:gd name="T13" fmla="*/ 62 h 228"/>
                  <a:gd name="T14" fmla="*/ 529 w 535"/>
                  <a:gd name="T15" fmla="*/ 81 h 228"/>
                  <a:gd name="T16" fmla="*/ 443 w 535"/>
                  <a:gd name="T17" fmla="*/ 134 h 228"/>
                  <a:gd name="T18" fmla="*/ 437 w 535"/>
                  <a:gd name="T19" fmla="*/ 123 h 228"/>
                  <a:gd name="T20" fmla="*/ 513 w 535"/>
                  <a:gd name="T21" fmla="*/ 65 h 228"/>
                  <a:gd name="T22" fmla="*/ 401 w 535"/>
                  <a:gd name="T23" fmla="*/ 21 h 228"/>
                  <a:gd name="T24" fmla="*/ 268 w 535"/>
                  <a:gd name="T25" fmla="*/ 70 h 228"/>
                  <a:gd name="T26" fmla="*/ 79 w 535"/>
                  <a:gd name="T27" fmla="*/ 173 h 228"/>
                  <a:gd name="T28" fmla="*/ 0 w 535"/>
                  <a:gd name="T29" fmla="*/ 228 h 228"/>
                  <a:gd name="T30" fmla="*/ 21 w 535"/>
                  <a:gd name="T31" fmla="*/ 199 h 228"/>
                  <a:gd name="T32" fmla="*/ 21 w 535"/>
                  <a:gd name="T33" fmla="*/ 199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5"/>
                  <a:gd name="T52" fmla="*/ 0 h 228"/>
                  <a:gd name="T53" fmla="*/ 535 w 535"/>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5" h="228">
                    <a:moveTo>
                      <a:pt x="21" y="199"/>
                    </a:moveTo>
                    <a:lnTo>
                      <a:pt x="92" y="150"/>
                    </a:lnTo>
                    <a:lnTo>
                      <a:pt x="279" y="40"/>
                    </a:lnTo>
                    <a:lnTo>
                      <a:pt x="377" y="1"/>
                    </a:lnTo>
                    <a:lnTo>
                      <a:pt x="422" y="0"/>
                    </a:lnTo>
                    <a:lnTo>
                      <a:pt x="518" y="52"/>
                    </a:lnTo>
                    <a:lnTo>
                      <a:pt x="535" y="62"/>
                    </a:lnTo>
                    <a:lnTo>
                      <a:pt x="529" y="81"/>
                    </a:lnTo>
                    <a:lnTo>
                      <a:pt x="443" y="134"/>
                    </a:lnTo>
                    <a:lnTo>
                      <a:pt x="437" y="123"/>
                    </a:lnTo>
                    <a:lnTo>
                      <a:pt x="513" y="65"/>
                    </a:lnTo>
                    <a:lnTo>
                      <a:pt x="401" y="21"/>
                    </a:lnTo>
                    <a:lnTo>
                      <a:pt x="268" y="70"/>
                    </a:lnTo>
                    <a:lnTo>
                      <a:pt x="79" y="173"/>
                    </a:lnTo>
                    <a:lnTo>
                      <a:pt x="0" y="228"/>
                    </a:lnTo>
                    <a:lnTo>
                      <a:pt x="21" y="199"/>
                    </a:lnTo>
                    <a:close/>
                  </a:path>
                </a:pathLst>
              </a:custGeom>
              <a:solidFill>
                <a:srgbClr val="000000"/>
              </a:solidFill>
              <a:ln w="9525">
                <a:noFill/>
                <a:round/>
                <a:headEnd/>
                <a:tailEnd/>
              </a:ln>
            </p:spPr>
            <p:txBody>
              <a:bodyPr/>
              <a:lstStyle/>
              <a:p>
                <a:endParaRPr lang="en-US"/>
              </a:p>
            </p:txBody>
          </p:sp>
          <p:sp>
            <p:nvSpPr>
              <p:cNvPr id="96" name="Freeform 552"/>
              <p:cNvSpPr>
                <a:spLocks/>
              </p:cNvSpPr>
              <p:nvPr/>
            </p:nvSpPr>
            <p:spPr bwMode="auto">
              <a:xfrm>
                <a:off x="4243" y="710"/>
                <a:ext cx="18" cy="31"/>
              </a:xfrm>
              <a:custGeom>
                <a:avLst/>
                <a:gdLst>
                  <a:gd name="T0" fmla="*/ 67 w 90"/>
                  <a:gd name="T1" fmla="*/ 0 h 154"/>
                  <a:gd name="T2" fmla="*/ 54 w 90"/>
                  <a:gd name="T3" fmla="*/ 30 h 154"/>
                  <a:gd name="T4" fmla="*/ 54 w 90"/>
                  <a:gd name="T5" fmla="*/ 61 h 154"/>
                  <a:gd name="T6" fmla="*/ 62 w 90"/>
                  <a:gd name="T7" fmla="*/ 94 h 154"/>
                  <a:gd name="T8" fmla="*/ 76 w 90"/>
                  <a:gd name="T9" fmla="*/ 121 h 154"/>
                  <a:gd name="T10" fmla="*/ 90 w 90"/>
                  <a:gd name="T11" fmla="*/ 127 h 154"/>
                  <a:gd name="T12" fmla="*/ 43 w 90"/>
                  <a:gd name="T13" fmla="*/ 154 h 154"/>
                  <a:gd name="T14" fmla="*/ 32 w 90"/>
                  <a:gd name="T15" fmla="*/ 148 h 154"/>
                  <a:gd name="T16" fmla="*/ 0 w 90"/>
                  <a:gd name="T17" fmla="*/ 36 h 154"/>
                  <a:gd name="T18" fmla="*/ 67 w 90"/>
                  <a:gd name="T19" fmla="*/ 0 h 154"/>
                  <a:gd name="T20" fmla="*/ 67 w 90"/>
                  <a:gd name="T21" fmla="*/ 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54"/>
                  <a:gd name="T35" fmla="*/ 90 w 90"/>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54">
                    <a:moveTo>
                      <a:pt x="67" y="0"/>
                    </a:moveTo>
                    <a:lnTo>
                      <a:pt x="54" y="30"/>
                    </a:lnTo>
                    <a:lnTo>
                      <a:pt x="54" y="61"/>
                    </a:lnTo>
                    <a:lnTo>
                      <a:pt x="62" y="94"/>
                    </a:lnTo>
                    <a:lnTo>
                      <a:pt x="76" y="121"/>
                    </a:lnTo>
                    <a:lnTo>
                      <a:pt x="90" y="127"/>
                    </a:lnTo>
                    <a:lnTo>
                      <a:pt x="43" y="154"/>
                    </a:lnTo>
                    <a:lnTo>
                      <a:pt x="32" y="148"/>
                    </a:lnTo>
                    <a:lnTo>
                      <a:pt x="0" y="36"/>
                    </a:lnTo>
                    <a:lnTo>
                      <a:pt x="67" y="0"/>
                    </a:lnTo>
                    <a:close/>
                  </a:path>
                </a:pathLst>
              </a:custGeom>
              <a:solidFill>
                <a:srgbClr val="000000"/>
              </a:solidFill>
              <a:ln w="9525">
                <a:noFill/>
                <a:round/>
                <a:headEnd/>
                <a:tailEnd/>
              </a:ln>
            </p:spPr>
            <p:txBody>
              <a:bodyPr/>
              <a:lstStyle/>
              <a:p>
                <a:endParaRPr lang="en-US"/>
              </a:p>
            </p:txBody>
          </p:sp>
          <p:sp>
            <p:nvSpPr>
              <p:cNvPr id="97" name="Freeform 553"/>
              <p:cNvSpPr>
                <a:spLocks/>
              </p:cNvSpPr>
              <p:nvPr/>
            </p:nvSpPr>
            <p:spPr bwMode="auto">
              <a:xfrm>
                <a:off x="4226" y="722"/>
                <a:ext cx="16" cy="25"/>
              </a:xfrm>
              <a:custGeom>
                <a:avLst/>
                <a:gdLst>
                  <a:gd name="T0" fmla="*/ 53 w 80"/>
                  <a:gd name="T1" fmla="*/ 0 h 125"/>
                  <a:gd name="T2" fmla="*/ 22 w 80"/>
                  <a:gd name="T3" fmla="*/ 2 h 125"/>
                  <a:gd name="T4" fmla="*/ 0 w 80"/>
                  <a:gd name="T5" fmla="*/ 21 h 125"/>
                  <a:gd name="T6" fmla="*/ 0 w 80"/>
                  <a:gd name="T7" fmla="*/ 57 h 125"/>
                  <a:gd name="T8" fmla="*/ 12 w 80"/>
                  <a:gd name="T9" fmla="*/ 99 h 125"/>
                  <a:gd name="T10" fmla="*/ 50 w 80"/>
                  <a:gd name="T11" fmla="*/ 125 h 125"/>
                  <a:gd name="T12" fmla="*/ 80 w 80"/>
                  <a:gd name="T13" fmla="*/ 111 h 125"/>
                  <a:gd name="T14" fmla="*/ 79 w 80"/>
                  <a:gd name="T15" fmla="*/ 97 h 125"/>
                  <a:gd name="T16" fmla="*/ 53 w 80"/>
                  <a:gd name="T17" fmla="*/ 99 h 125"/>
                  <a:gd name="T18" fmla="*/ 15 w 80"/>
                  <a:gd name="T19" fmla="*/ 62 h 125"/>
                  <a:gd name="T20" fmla="*/ 22 w 80"/>
                  <a:gd name="T21" fmla="*/ 13 h 125"/>
                  <a:gd name="T22" fmla="*/ 50 w 80"/>
                  <a:gd name="T23" fmla="*/ 11 h 125"/>
                  <a:gd name="T24" fmla="*/ 53 w 80"/>
                  <a:gd name="T25" fmla="*/ 0 h 125"/>
                  <a:gd name="T26" fmla="*/ 53 w 80"/>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125"/>
                  <a:gd name="T44" fmla="*/ 80 w 80"/>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125">
                    <a:moveTo>
                      <a:pt x="53" y="0"/>
                    </a:moveTo>
                    <a:lnTo>
                      <a:pt x="22" y="2"/>
                    </a:lnTo>
                    <a:lnTo>
                      <a:pt x="0" y="21"/>
                    </a:lnTo>
                    <a:lnTo>
                      <a:pt x="0" y="57"/>
                    </a:lnTo>
                    <a:lnTo>
                      <a:pt x="12" y="99"/>
                    </a:lnTo>
                    <a:lnTo>
                      <a:pt x="50" y="125"/>
                    </a:lnTo>
                    <a:lnTo>
                      <a:pt x="80" y="111"/>
                    </a:lnTo>
                    <a:lnTo>
                      <a:pt x="79" y="97"/>
                    </a:lnTo>
                    <a:lnTo>
                      <a:pt x="53" y="99"/>
                    </a:lnTo>
                    <a:lnTo>
                      <a:pt x="15" y="62"/>
                    </a:lnTo>
                    <a:lnTo>
                      <a:pt x="22" y="13"/>
                    </a:lnTo>
                    <a:lnTo>
                      <a:pt x="50" y="11"/>
                    </a:lnTo>
                    <a:lnTo>
                      <a:pt x="53" y="0"/>
                    </a:lnTo>
                    <a:close/>
                  </a:path>
                </a:pathLst>
              </a:custGeom>
              <a:solidFill>
                <a:srgbClr val="000000"/>
              </a:solidFill>
              <a:ln w="9525">
                <a:noFill/>
                <a:round/>
                <a:headEnd/>
                <a:tailEnd/>
              </a:ln>
            </p:spPr>
            <p:txBody>
              <a:bodyPr/>
              <a:lstStyle/>
              <a:p>
                <a:endParaRPr lang="en-US"/>
              </a:p>
            </p:txBody>
          </p:sp>
          <p:sp>
            <p:nvSpPr>
              <p:cNvPr id="98" name="Freeform 554"/>
              <p:cNvSpPr>
                <a:spLocks/>
              </p:cNvSpPr>
              <p:nvPr/>
            </p:nvSpPr>
            <p:spPr bwMode="auto">
              <a:xfrm>
                <a:off x="4234" y="689"/>
                <a:ext cx="96" cy="104"/>
              </a:xfrm>
              <a:custGeom>
                <a:avLst/>
                <a:gdLst>
                  <a:gd name="T0" fmla="*/ 4 w 481"/>
                  <a:gd name="T1" fmla="*/ 285 h 518"/>
                  <a:gd name="T2" fmla="*/ 0 w 481"/>
                  <a:gd name="T3" fmla="*/ 325 h 518"/>
                  <a:gd name="T4" fmla="*/ 3 w 481"/>
                  <a:gd name="T5" fmla="*/ 380 h 518"/>
                  <a:gd name="T6" fmla="*/ 16 w 481"/>
                  <a:gd name="T7" fmla="*/ 416 h 518"/>
                  <a:gd name="T8" fmla="*/ 36 w 481"/>
                  <a:gd name="T9" fmla="*/ 447 h 518"/>
                  <a:gd name="T10" fmla="*/ 26 w 481"/>
                  <a:gd name="T11" fmla="*/ 497 h 518"/>
                  <a:gd name="T12" fmla="*/ 60 w 481"/>
                  <a:gd name="T13" fmla="*/ 465 h 518"/>
                  <a:gd name="T14" fmla="*/ 120 w 481"/>
                  <a:gd name="T15" fmla="*/ 496 h 518"/>
                  <a:gd name="T16" fmla="*/ 212 w 481"/>
                  <a:gd name="T17" fmla="*/ 513 h 518"/>
                  <a:gd name="T18" fmla="*/ 295 w 481"/>
                  <a:gd name="T19" fmla="*/ 518 h 518"/>
                  <a:gd name="T20" fmla="*/ 368 w 481"/>
                  <a:gd name="T21" fmla="*/ 499 h 518"/>
                  <a:gd name="T22" fmla="*/ 433 w 481"/>
                  <a:gd name="T23" fmla="*/ 463 h 518"/>
                  <a:gd name="T24" fmla="*/ 469 w 481"/>
                  <a:gd name="T25" fmla="*/ 416 h 518"/>
                  <a:gd name="T26" fmla="*/ 481 w 481"/>
                  <a:gd name="T27" fmla="*/ 344 h 518"/>
                  <a:gd name="T28" fmla="*/ 467 w 481"/>
                  <a:gd name="T29" fmla="*/ 277 h 518"/>
                  <a:gd name="T30" fmla="*/ 434 w 481"/>
                  <a:gd name="T31" fmla="*/ 219 h 518"/>
                  <a:gd name="T32" fmla="*/ 451 w 481"/>
                  <a:gd name="T33" fmla="*/ 162 h 518"/>
                  <a:gd name="T34" fmla="*/ 457 w 481"/>
                  <a:gd name="T35" fmla="*/ 110 h 518"/>
                  <a:gd name="T36" fmla="*/ 456 w 481"/>
                  <a:gd name="T37" fmla="*/ 78 h 518"/>
                  <a:gd name="T38" fmla="*/ 448 w 481"/>
                  <a:gd name="T39" fmla="*/ 51 h 518"/>
                  <a:gd name="T40" fmla="*/ 464 w 481"/>
                  <a:gd name="T41" fmla="*/ 34 h 518"/>
                  <a:gd name="T42" fmla="*/ 461 w 481"/>
                  <a:gd name="T43" fmla="*/ 0 h 518"/>
                  <a:gd name="T44" fmla="*/ 448 w 481"/>
                  <a:gd name="T45" fmla="*/ 7 h 518"/>
                  <a:gd name="T46" fmla="*/ 399 w 481"/>
                  <a:gd name="T47" fmla="*/ 9 h 518"/>
                  <a:gd name="T48" fmla="*/ 365 w 481"/>
                  <a:gd name="T49" fmla="*/ 9 h 518"/>
                  <a:gd name="T50" fmla="*/ 329 w 481"/>
                  <a:gd name="T51" fmla="*/ 23 h 518"/>
                  <a:gd name="T52" fmla="*/ 301 w 481"/>
                  <a:gd name="T53" fmla="*/ 38 h 518"/>
                  <a:gd name="T54" fmla="*/ 254 w 481"/>
                  <a:gd name="T55" fmla="*/ 70 h 518"/>
                  <a:gd name="T56" fmla="*/ 206 w 481"/>
                  <a:gd name="T57" fmla="*/ 85 h 518"/>
                  <a:gd name="T58" fmla="*/ 289 w 481"/>
                  <a:gd name="T59" fmla="*/ 78 h 518"/>
                  <a:gd name="T60" fmla="*/ 310 w 481"/>
                  <a:gd name="T61" fmla="*/ 72 h 518"/>
                  <a:gd name="T62" fmla="*/ 379 w 481"/>
                  <a:gd name="T63" fmla="*/ 32 h 518"/>
                  <a:gd name="T64" fmla="*/ 417 w 481"/>
                  <a:gd name="T65" fmla="*/ 23 h 518"/>
                  <a:gd name="T66" fmla="*/ 430 w 481"/>
                  <a:gd name="T67" fmla="*/ 23 h 518"/>
                  <a:gd name="T68" fmla="*/ 430 w 481"/>
                  <a:gd name="T69" fmla="*/ 37 h 518"/>
                  <a:gd name="T70" fmla="*/ 409 w 481"/>
                  <a:gd name="T71" fmla="*/ 55 h 518"/>
                  <a:gd name="T72" fmla="*/ 433 w 481"/>
                  <a:gd name="T73" fmla="*/ 55 h 518"/>
                  <a:gd name="T74" fmla="*/ 441 w 481"/>
                  <a:gd name="T75" fmla="*/ 85 h 518"/>
                  <a:gd name="T76" fmla="*/ 441 w 481"/>
                  <a:gd name="T77" fmla="*/ 127 h 518"/>
                  <a:gd name="T78" fmla="*/ 439 w 481"/>
                  <a:gd name="T79" fmla="*/ 163 h 518"/>
                  <a:gd name="T80" fmla="*/ 424 w 481"/>
                  <a:gd name="T81" fmla="*/ 205 h 518"/>
                  <a:gd name="T82" fmla="*/ 412 w 481"/>
                  <a:gd name="T83" fmla="*/ 225 h 518"/>
                  <a:gd name="T84" fmla="*/ 426 w 481"/>
                  <a:gd name="T85" fmla="*/ 237 h 518"/>
                  <a:gd name="T86" fmla="*/ 445 w 481"/>
                  <a:gd name="T87" fmla="*/ 276 h 518"/>
                  <a:gd name="T88" fmla="*/ 451 w 481"/>
                  <a:gd name="T89" fmla="*/ 329 h 518"/>
                  <a:gd name="T90" fmla="*/ 443 w 481"/>
                  <a:gd name="T91" fmla="*/ 384 h 518"/>
                  <a:gd name="T92" fmla="*/ 422 w 481"/>
                  <a:gd name="T93" fmla="*/ 428 h 518"/>
                  <a:gd name="T94" fmla="*/ 388 w 481"/>
                  <a:gd name="T95" fmla="*/ 462 h 518"/>
                  <a:gd name="T96" fmla="*/ 330 w 481"/>
                  <a:gd name="T97" fmla="*/ 492 h 518"/>
                  <a:gd name="T98" fmla="*/ 272 w 481"/>
                  <a:gd name="T99" fmla="*/ 498 h 518"/>
                  <a:gd name="T100" fmla="*/ 213 w 481"/>
                  <a:gd name="T101" fmla="*/ 498 h 518"/>
                  <a:gd name="T102" fmla="*/ 161 w 481"/>
                  <a:gd name="T103" fmla="*/ 484 h 518"/>
                  <a:gd name="T104" fmla="*/ 94 w 481"/>
                  <a:gd name="T105" fmla="*/ 462 h 518"/>
                  <a:gd name="T106" fmla="*/ 55 w 481"/>
                  <a:gd name="T107" fmla="*/ 433 h 518"/>
                  <a:gd name="T108" fmla="*/ 23 w 481"/>
                  <a:gd name="T109" fmla="*/ 380 h 518"/>
                  <a:gd name="T110" fmla="*/ 14 w 481"/>
                  <a:gd name="T111" fmla="*/ 324 h 518"/>
                  <a:gd name="T112" fmla="*/ 14 w 481"/>
                  <a:gd name="T113" fmla="*/ 275 h 518"/>
                  <a:gd name="T114" fmla="*/ 4 w 481"/>
                  <a:gd name="T115" fmla="*/ 285 h 518"/>
                  <a:gd name="T116" fmla="*/ 4 w 481"/>
                  <a:gd name="T117" fmla="*/ 285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1"/>
                  <a:gd name="T178" fmla="*/ 0 h 518"/>
                  <a:gd name="T179" fmla="*/ 481 w 481"/>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1" h="518">
                    <a:moveTo>
                      <a:pt x="4" y="285"/>
                    </a:moveTo>
                    <a:lnTo>
                      <a:pt x="0" y="325"/>
                    </a:lnTo>
                    <a:lnTo>
                      <a:pt x="3" y="380"/>
                    </a:lnTo>
                    <a:lnTo>
                      <a:pt x="16" y="416"/>
                    </a:lnTo>
                    <a:lnTo>
                      <a:pt x="36" y="447"/>
                    </a:lnTo>
                    <a:lnTo>
                      <a:pt x="26" y="497"/>
                    </a:lnTo>
                    <a:lnTo>
                      <a:pt x="60" y="465"/>
                    </a:lnTo>
                    <a:lnTo>
                      <a:pt x="120" y="496"/>
                    </a:lnTo>
                    <a:lnTo>
                      <a:pt x="212" y="513"/>
                    </a:lnTo>
                    <a:lnTo>
                      <a:pt x="295" y="518"/>
                    </a:lnTo>
                    <a:lnTo>
                      <a:pt x="368" y="499"/>
                    </a:lnTo>
                    <a:lnTo>
                      <a:pt x="433" y="463"/>
                    </a:lnTo>
                    <a:lnTo>
                      <a:pt x="469" y="416"/>
                    </a:lnTo>
                    <a:lnTo>
                      <a:pt x="481" y="344"/>
                    </a:lnTo>
                    <a:lnTo>
                      <a:pt x="467" y="277"/>
                    </a:lnTo>
                    <a:lnTo>
                      <a:pt x="434" y="219"/>
                    </a:lnTo>
                    <a:lnTo>
                      <a:pt x="451" y="162"/>
                    </a:lnTo>
                    <a:lnTo>
                      <a:pt x="457" y="110"/>
                    </a:lnTo>
                    <a:lnTo>
                      <a:pt x="456" y="78"/>
                    </a:lnTo>
                    <a:lnTo>
                      <a:pt x="448" y="51"/>
                    </a:lnTo>
                    <a:lnTo>
                      <a:pt x="464" y="34"/>
                    </a:lnTo>
                    <a:lnTo>
                      <a:pt x="461" y="0"/>
                    </a:lnTo>
                    <a:lnTo>
                      <a:pt x="448" y="7"/>
                    </a:lnTo>
                    <a:lnTo>
                      <a:pt x="399" y="9"/>
                    </a:lnTo>
                    <a:lnTo>
                      <a:pt x="365" y="9"/>
                    </a:lnTo>
                    <a:lnTo>
                      <a:pt x="329" y="23"/>
                    </a:lnTo>
                    <a:lnTo>
                      <a:pt x="301" y="38"/>
                    </a:lnTo>
                    <a:lnTo>
                      <a:pt x="254" y="70"/>
                    </a:lnTo>
                    <a:lnTo>
                      <a:pt x="206" y="85"/>
                    </a:lnTo>
                    <a:lnTo>
                      <a:pt x="289" y="78"/>
                    </a:lnTo>
                    <a:lnTo>
                      <a:pt x="310" y="72"/>
                    </a:lnTo>
                    <a:lnTo>
                      <a:pt x="379" y="32"/>
                    </a:lnTo>
                    <a:lnTo>
                      <a:pt x="417" y="23"/>
                    </a:lnTo>
                    <a:lnTo>
                      <a:pt x="430" y="23"/>
                    </a:lnTo>
                    <a:lnTo>
                      <a:pt x="430" y="37"/>
                    </a:lnTo>
                    <a:lnTo>
                      <a:pt x="409" y="55"/>
                    </a:lnTo>
                    <a:lnTo>
                      <a:pt x="433" y="55"/>
                    </a:lnTo>
                    <a:lnTo>
                      <a:pt x="441" y="85"/>
                    </a:lnTo>
                    <a:lnTo>
                      <a:pt x="441" y="127"/>
                    </a:lnTo>
                    <a:lnTo>
                      <a:pt x="439" y="163"/>
                    </a:lnTo>
                    <a:lnTo>
                      <a:pt x="424" y="205"/>
                    </a:lnTo>
                    <a:lnTo>
                      <a:pt x="412" y="225"/>
                    </a:lnTo>
                    <a:lnTo>
                      <a:pt x="426" y="237"/>
                    </a:lnTo>
                    <a:lnTo>
                      <a:pt x="445" y="276"/>
                    </a:lnTo>
                    <a:lnTo>
                      <a:pt x="451" y="329"/>
                    </a:lnTo>
                    <a:lnTo>
                      <a:pt x="443" y="384"/>
                    </a:lnTo>
                    <a:lnTo>
                      <a:pt x="422" y="428"/>
                    </a:lnTo>
                    <a:lnTo>
                      <a:pt x="388" y="462"/>
                    </a:lnTo>
                    <a:lnTo>
                      <a:pt x="330" y="492"/>
                    </a:lnTo>
                    <a:lnTo>
                      <a:pt x="272" y="498"/>
                    </a:lnTo>
                    <a:lnTo>
                      <a:pt x="213" y="498"/>
                    </a:lnTo>
                    <a:lnTo>
                      <a:pt x="161" y="484"/>
                    </a:lnTo>
                    <a:lnTo>
                      <a:pt x="94" y="462"/>
                    </a:lnTo>
                    <a:lnTo>
                      <a:pt x="55" y="433"/>
                    </a:lnTo>
                    <a:lnTo>
                      <a:pt x="23" y="380"/>
                    </a:lnTo>
                    <a:lnTo>
                      <a:pt x="14" y="324"/>
                    </a:lnTo>
                    <a:lnTo>
                      <a:pt x="14" y="275"/>
                    </a:lnTo>
                    <a:lnTo>
                      <a:pt x="4" y="285"/>
                    </a:lnTo>
                    <a:close/>
                  </a:path>
                </a:pathLst>
              </a:custGeom>
              <a:solidFill>
                <a:srgbClr val="000000"/>
              </a:solidFill>
              <a:ln w="9525">
                <a:noFill/>
                <a:round/>
                <a:headEnd/>
                <a:tailEnd/>
              </a:ln>
            </p:spPr>
            <p:txBody>
              <a:bodyPr/>
              <a:lstStyle/>
              <a:p>
                <a:endParaRPr lang="en-US"/>
              </a:p>
            </p:txBody>
          </p:sp>
          <p:sp>
            <p:nvSpPr>
              <p:cNvPr id="99" name="Freeform 555"/>
              <p:cNvSpPr>
                <a:spLocks/>
              </p:cNvSpPr>
              <p:nvPr/>
            </p:nvSpPr>
            <p:spPr bwMode="auto">
              <a:xfrm>
                <a:off x="4237" y="792"/>
                <a:ext cx="30" cy="74"/>
              </a:xfrm>
              <a:custGeom>
                <a:avLst/>
                <a:gdLst>
                  <a:gd name="T0" fmla="*/ 58 w 153"/>
                  <a:gd name="T1" fmla="*/ 0 h 370"/>
                  <a:gd name="T2" fmla="*/ 42 w 153"/>
                  <a:gd name="T3" fmla="*/ 45 h 370"/>
                  <a:gd name="T4" fmla="*/ 0 w 153"/>
                  <a:gd name="T5" fmla="*/ 105 h 370"/>
                  <a:gd name="T6" fmla="*/ 65 w 153"/>
                  <a:gd name="T7" fmla="*/ 133 h 370"/>
                  <a:gd name="T8" fmla="*/ 18 w 153"/>
                  <a:gd name="T9" fmla="*/ 190 h 370"/>
                  <a:gd name="T10" fmla="*/ 62 w 153"/>
                  <a:gd name="T11" fmla="*/ 208 h 370"/>
                  <a:gd name="T12" fmla="*/ 122 w 153"/>
                  <a:gd name="T13" fmla="*/ 302 h 370"/>
                  <a:gd name="T14" fmla="*/ 146 w 153"/>
                  <a:gd name="T15" fmla="*/ 370 h 370"/>
                  <a:gd name="T16" fmla="*/ 153 w 153"/>
                  <a:gd name="T17" fmla="*/ 316 h 370"/>
                  <a:gd name="T18" fmla="*/ 119 w 153"/>
                  <a:gd name="T19" fmla="*/ 221 h 370"/>
                  <a:gd name="T20" fmla="*/ 69 w 153"/>
                  <a:gd name="T21" fmla="*/ 161 h 370"/>
                  <a:gd name="T22" fmla="*/ 93 w 153"/>
                  <a:gd name="T23" fmla="*/ 115 h 370"/>
                  <a:gd name="T24" fmla="*/ 27 w 153"/>
                  <a:gd name="T25" fmla="*/ 95 h 370"/>
                  <a:gd name="T26" fmla="*/ 69 w 153"/>
                  <a:gd name="T27" fmla="*/ 38 h 370"/>
                  <a:gd name="T28" fmla="*/ 58 w 153"/>
                  <a:gd name="T29" fmla="*/ 0 h 370"/>
                  <a:gd name="T30" fmla="*/ 58 w 153"/>
                  <a:gd name="T31" fmla="*/ 0 h 3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
                  <a:gd name="T49" fmla="*/ 0 h 370"/>
                  <a:gd name="T50" fmla="*/ 153 w 153"/>
                  <a:gd name="T51" fmla="*/ 370 h 3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 h="370">
                    <a:moveTo>
                      <a:pt x="58" y="0"/>
                    </a:moveTo>
                    <a:lnTo>
                      <a:pt x="42" y="45"/>
                    </a:lnTo>
                    <a:lnTo>
                      <a:pt x="0" y="105"/>
                    </a:lnTo>
                    <a:lnTo>
                      <a:pt x="65" y="133"/>
                    </a:lnTo>
                    <a:lnTo>
                      <a:pt x="18" y="190"/>
                    </a:lnTo>
                    <a:lnTo>
                      <a:pt x="62" y="208"/>
                    </a:lnTo>
                    <a:lnTo>
                      <a:pt x="122" y="302"/>
                    </a:lnTo>
                    <a:lnTo>
                      <a:pt x="146" y="370"/>
                    </a:lnTo>
                    <a:lnTo>
                      <a:pt x="153" y="316"/>
                    </a:lnTo>
                    <a:lnTo>
                      <a:pt x="119" y="221"/>
                    </a:lnTo>
                    <a:lnTo>
                      <a:pt x="69" y="161"/>
                    </a:lnTo>
                    <a:lnTo>
                      <a:pt x="93" y="115"/>
                    </a:lnTo>
                    <a:lnTo>
                      <a:pt x="27" y="95"/>
                    </a:lnTo>
                    <a:lnTo>
                      <a:pt x="69" y="38"/>
                    </a:lnTo>
                    <a:lnTo>
                      <a:pt x="58" y="0"/>
                    </a:lnTo>
                    <a:close/>
                  </a:path>
                </a:pathLst>
              </a:custGeom>
              <a:solidFill>
                <a:srgbClr val="000000"/>
              </a:solidFill>
              <a:ln w="9525">
                <a:noFill/>
                <a:round/>
                <a:headEnd/>
                <a:tailEnd/>
              </a:ln>
            </p:spPr>
            <p:txBody>
              <a:bodyPr/>
              <a:lstStyle/>
              <a:p>
                <a:endParaRPr lang="en-US"/>
              </a:p>
            </p:txBody>
          </p:sp>
          <p:sp>
            <p:nvSpPr>
              <p:cNvPr id="100" name="Freeform 556"/>
              <p:cNvSpPr>
                <a:spLocks/>
              </p:cNvSpPr>
              <p:nvPr/>
            </p:nvSpPr>
            <p:spPr bwMode="auto">
              <a:xfrm>
                <a:off x="4250" y="792"/>
                <a:ext cx="40" cy="51"/>
              </a:xfrm>
              <a:custGeom>
                <a:avLst/>
                <a:gdLst>
                  <a:gd name="T0" fmla="*/ 0 w 201"/>
                  <a:gd name="T1" fmla="*/ 0 h 254"/>
                  <a:gd name="T2" fmla="*/ 54 w 201"/>
                  <a:gd name="T3" fmla="*/ 103 h 254"/>
                  <a:gd name="T4" fmla="*/ 86 w 201"/>
                  <a:gd name="T5" fmla="*/ 254 h 254"/>
                  <a:gd name="T6" fmla="*/ 81 w 201"/>
                  <a:gd name="T7" fmla="*/ 127 h 254"/>
                  <a:gd name="T8" fmla="*/ 144 w 201"/>
                  <a:gd name="T9" fmla="*/ 132 h 254"/>
                  <a:gd name="T10" fmla="*/ 201 w 201"/>
                  <a:gd name="T11" fmla="*/ 96 h 254"/>
                  <a:gd name="T12" fmla="*/ 124 w 201"/>
                  <a:gd name="T13" fmla="*/ 109 h 254"/>
                  <a:gd name="T14" fmla="*/ 73 w 201"/>
                  <a:gd name="T15" fmla="*/ 97 h 254"/>
                  <a:gd name="T16" fmla="*/ 0 w 201"/>
                  <a:gd name="T17" fmla="*/ 0 h 254"/>
                  <a:gd name="T18" fmla="*/ 0 w 201"/>
                  <a:gd name="T19" fmla="*/ 0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254"/>
                  <a:gd name="T32" fmla="*/ 201 w 201"/>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254">
                    <a:moveTo>
                      <a:pt x="0" y="0"/>
                    </a:moveTo>
                    <a:lnTo>
                      <a:pt x="54" y="103"/>
                    </a:lnTo>
                    <a:lnTo>
                      <a:pt x="86" y="254"/>
                    </a:lnTo>
                    <a:lnTo>
                      <a:pt x="81" y="127"/>
                    </a:lnTo>
                    <a:lnTo>
                      <a:pt x="144" y="132"/>
                    </a:lnTo>
                    <a:lnTo>
                      <a:pt x="201" y="96"/>
                    </a:lnTo>
                    <a:lnTo>
                      <a:pt x="124" y="109"/>
                    </a:lnTo>
                    <a:lnTo>
                      <a:pt x="73" y="97"/>
                    </a:lnTo>
                    <a:lnTo>
                      <a:pt x="0" y="0"/>
                    </a:lnTo>
                    <a:close/>
                  </a:path>
                </a:pathLst>
              </a:custGeom>
              <a:solidFill>
                <a:srgbClr val="000000"/>
              </a:solidFill>
              <a:ln w="9525">
                <a:noFill/>
                <a:round/>
                <a:headEnd/>
                <a:tailEnd/>
              </a:ln>
            </p:spPr>
            <p:txBody>
              <a:bodyPr/>
              <a:lstStyle/>
              <a:p>
                <a:endParaRPr lang="en-US"/>
              </a:p>
            </p:txBody>
          </p:sp>
          <p:sp>
            <p:nvSpPr>
              <p:cNvPr id="101" name="Freeform 557"/>
              <p:cNvSpPr>
                <a:spLocks/>
              </p:cNvSpPr>
              <p:nvPr/>
            </p:nvSpPr>
            <p:spPr bwMode="auto">
              <a:xfrm>
                <a:off x="4245" y="789"/>
                <a:ext cx="70" cy="142"/>
              </a:xfrm>
              <a:custGeom>
                <a:avLst/>
                <a:gdLst>
                  <a:gd name="T0" fmla="*/ 250 w 350"/>
                  <a:gd name="T1" fmla="*/ 11 h 708"/>
                  <a:gd name="T2" fmla="*/ 261 w 350"/>
                  <a:gd name="T3" fmla="*/ 68 h 708"/>
                  <a:gd name="T4" fmla="*/ 254 w 350"/>
                  <a:gd name="T5" fmla="*/ 117 h 708"/>
                  <a:gd name="T6" fmla="*/ 208 w 350"/>
                  <a:gd name="T7" fmla="*/ 187 h 708"/>
                  <a:gd name="T8" fmla="*/ 162 w 350"/>
                  <a:gd name="T9" fmla="*/ 247 h 708"/>
                  <a:gd name="T10" fmla="*/ 250 w 350"/>
                  <a:gd name="T11" fmla="*/ 170 h 708"/>
                  <a:gd name="T12" fmla="*/ 288 w 350"/>
                  <a:gd name="T13" fmla="*/ 92 h 708"/>
                  <a:gd name="T14" fmla="*/ 323 w 350"/>
                  <a:gd name="T15" fmla="*/ 160 h 708"/>
                  <a:gd name="T16" fmla="*/ 285 w 350"/>
                  <a:gd name="T17" fmla="*/ 183 h 708"/>
                  <a:gd name="T18" fmla="*/ 285 w 350"/>
                  <a:gd name="T19" fmla="*/ 223 h 708"/>
                  <a:gd name="T20" fmla="*/ 250 w 350"/>
                  <a:gd name="T21" fmla="*/ 236 h 708"/>
                  <a:gd name="T22" fmla="*/ 170 w 350"/>
                  <a:gd name="T23" fmla="*/ 285 h 708"/>
                  <a:gd name="T24" fmla="*/ 100 w 350"/>
                  <a:gd name="T25" fmla="*/ 363 h 708"/>
                  <a:gd name="T26" fmla="*/ 69 w 350"/>
                  <a:gd name="T27" fmla="*/ 451 h 708"/>
                  <a:gd name="T28" fmla="*/ 73 w 350"/>
                  <a:gd name="T29" fmla="*/ 521 h 708"/>
                  <a:gd name="T30" fmla="*/ 69 w 350"/>
                  <a:gd name="T31" fmla="*/ 588 h 708"/>
                  <a:gd name="T32" fmla="*/ 31 w 350"/>
                  <a:gd name="T33" fmla="*/ 656 h 708"/>
                  <a:gd name="T34" fmla="*/ 0 w 350"/>
                  <a:gd name="T35" fmla="*/ 690 h 708"/>
                  <a:gd name="T36" fmla="*/ 16 w 350"/>
                  <a:gd name="T37" fmla="*/ 708 h 708"/>
                  <a:gd name="T38" fmla="*/ 73 w 350"/>
                  <a:gd name="T39" fmla="*/ 651 h 708"/>
                  <a:gd name="T40" fmla="*/ 88 w 350"/>
                  <a:gd name="T41" fmla="*/ 585 h 708"/>
                  <a:gd name="T42" fmla="*/ 88 w 350"/>
                  <a:gd name="T43" fmla="*/ 501 h 708"/>
                  <a:gd name="T44" fmla="*/ 96 w 350"/>
                  <a:gd name="T45" fmla="*/ 423 h 708"/>
                  <a:gd name="T46" fmla="*/ 150 w 350"/>
                  <a:gd name="T47" fmla="*/ 331 h 708"/>
                  <a:gd name="T48" fmla="*/ 243 w 350"/>
                  <a:gd name="T49" fmla="*/ 261 h 708"/>
                  <a:gd name="T50" fmla="*/ 312 w 350"/>
                  <a:gd name="T51" fmla="*/ 223 h 708"/>
                  <a:gd name="T52" fmla="*/ 312 w 350"/>
                  <a:gd name="T53" fmla="*/ 201 h 708"/>
                  <a:gd name="T54" fmla="*/ 350 w 350"/>
                  <a:gd name="T55" fmla="*/ 170 h 708"/>
                  <a:gd name="T56" fmla="*/ 281 w 350"/>
                  <a:gd name="T57" fmla="*/ 57 h 708"/>
                  <a:gd name="T58" fmla="*/ 281 w 350"/>
                  <a:gd name="T59" fmla="*/ 0 h 708"/>
                  <a:gd name="T60" fmla="*/ 250 w 350"/>
                  <a:gd name="T61" fmla="*/ 11 h 708"/>
                  <a:gd name="T62" fmla="*/ 250 w 350"/>
                  <a:gd name="T63" fmla="*/ 11 h 7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708"/>
                  <a:gd name="T98" fmla="*/ 350 w 350"/>
                  <a:gd name="T99" fmla="*/ 708 h 7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708">
                    <a:moveTo>
                      <a:pt x="250" y="11"/>
                    </a:moveTo>
                    <a:lnTo>
                      <a:pt x="261" y="68"/>
                    </a:lnTo>
                    <a:lnTo>
                      <a:pt x="254" y="117"/>
                    </a:lnTo>
                    <a:lnTo>
                      <a:pt x="208" y="187"/>
                    </a:lnTo>
                    <a:lnTo>
                      <a:pt x="162" y="247"/>
                    </a:lnTo>
                    <a:lnTo>
                      <a:pt x="250" y="170"/>
                    </a:lnTo>
                    <a:lnTo>
                      <a:pt x="288" y="92"/>
                    </a:lnTo>
                    <a:lnTo>
                      <a:pt x="323" y="160"/>
                    </a:lnTo>
                    <a:lnTo>
                      <a:pt x="285" y="183"/>
                    </a:lnTo>
                    <a:lnTo>
                      <a:pt x="285" y="223"/>
                    </a:lnTo>
                    <a:lnTo>
                      <a:pt x="250" y="236"/>
                    </a:lnTo>
                    <a:lnTo>
                      <a:pt x="170" y="285"/>
                    </a:lnTo>
                    <a:lnTo>
                      <a:pt x="100" y="363"/>
                    </a:lnTo>
                    <a:lnTo>
                      <a:pt x="69" y="451"/>
                    </a:lnTo>
                    <a:lnTo>
                      <a:pt x="73" y="521"/>
                    </a:lnTo>
                    <a:lnTo>
                      <a:pt x="69" y="588"/>
                    </a:lnTo>
                    <a:lnTo>
                      <a:pt x="31" y="656"/>
                    </a:lnTo>
                    <a:lnTo>
                      <a:pt x="0" y="690"/>
                    </a:lnTo>
                    <a:lnTo>
                      <a:pt x="16" y="708"/>
                    </a:lnTo>
                    <a:lnTo>
                      <a:pt x="73" y="651"/>
                    </a:lnTo>
                    <a:lnTo>
                      <a:pt x="88" y="585"/>
                    </a:lnTo>
                    <a:lnTo>
                      <a:pt x="88" y="501"/>
                    </a:lnTo>
                    <a:lnTo>
                      <a:pt x="96" y="423"/>
                    </a:lnTo>
                    <a:lnTo>
                      <a:pt x="150" y="331"/>
                    </a:lnTo>
                    <a:lnTo>
                      <a:pt x="243" y="261"/>
                    </a:lnTo>
                    <a:lnTo>
                      <a:pt x="312" y="223"/>
                    </a:lnTo>
                    <a:lnTo>
                      <a:pt x="312" y="201"/>
                    </a:lnTo>
                    <a:lnTo>
                      <a:pt x="350" y="170"/>
                    </a:lnTo>
                    <a:lnTo>
                      <a:pt x="281" y="57"/>
                    </a:lnTo>
                    <a:lnTo>
                      <a:pt x="281" y="0"/>
                    </a:lnTo>
                    <a:lnTo>
                      <a:pt x="250" y="11"/>
                    </a:lnTo>
                    <a:close/>
                  </a:path>
                </a:pathLst>
              </a:custGeom>
              <a:solidFill>
                <a:srgbClr val="000000"/>
              </a:solidFill>
              <a:ln w="9525">
                <a:noFill/>
                <a:round/>
                <a:headEnd/>
                <a:tailEnd/>
              </a:ln>
            </p:spPr>
            <p:txBody>
              <a:bodyPr/>
              <a:lstStyle/>
              <a:p>
                <a:endParaRPr lang="en-US"/>
              </a:p>
            </p:txBody>
          </p:sp>
          <p:sp>
            <p:nvSpPr>
              <p:cNvPr id="102" name="Freeform 558"/>
              <p:cNvSpPr>
                <a:spLocks/>
              </p:cNvSpPr>
              <p:nvPr/>
            </p:nvSpPr>
            <p:spPr bwMode="auto">
              <a:xfrm>
                <a:off x="4207" y="784"/>
                <a:ext cx="34" cy="71"/>
              </a:xfrm>
              <a:custGeom>
                <a:avLst/>
                <a:gdLst>
                  <a:gd name="T0" fmla="*/ 41 w 171"/>
                  <a:gd name="T1" fmla="*/ 0 h 358"/>
                  <a:gd name="T2" fmla="*/ 0 w 171"/>
                  <a:gd name="T3" fmla="*/ 20 h 358"/>
                  <a:gd name="T4" fmla="*/ 31 w 171"/>
                  <a:gd name="T5" fmla="*/ 25 h 358"/>
                  <a:gd name="T6" fmla="*/ 47 w 171"/>
                  <a:gd name="T7" fmla="*/ 66 h 358"/>
                  <a:gd name="T8" fmla="*/ 62 w 171"/>
                  <a:gd name="T9" fmla="*/ 137 h 358"/>
                  <a:gd name="T10" fmla="*/ 47 w 171"/>
                  <a:gd name="T11" fmla="*/ 235 h 358"/>
                  <a:gd name="T12" fmla="*/ 29 w 171"/>
                  <a:gd name="T13" fmla="*/ 358 h 358"/>
                  <a:gd name="T14" fmla="*/ 62 w 171"/>
                  <a:gd name="T15" fmla="*/ 245 h 358"/>
                  <a:gd name="T16" fmla="*/ 93 w 171"/>
                  <a:gd name="T17" fmla="*/ 133 h 358"/>
                  <a:gd name="T18" fmla="*/ 82 w 171"/>
                  <a:gd name="T19" fmla="*/ 77 h 358"/>
                  <a:gd name="T20" fmla="*/ 54 w 171"/>
                  <a:gd name="T21" fmla="*/ 23 h 358"/>
                  <a:gd name="T22" fmla="*/ 117 w 171"/>
                  <a:gd name="T23" fmla="*/ 27 h 358"/>
                  <a:gd name="T24" fmla="*/ 151 w 171"/>
                  <a:gd name="T25" fmla="*/ 112 h 358"/>
                  <a:gd name="T26" fmla="*/ 144 w 171"/>
                  <a:gd name="T27" fmla="*/ 225 h 358"/>
                  <a:gd name="T28" fmla="*/ 120 w 171"/>
                  <a:gd name="T29" fmla="*/ 355 h 358"/>
                  <a:gd name="T30" fmla="*/ 159 w 171"/>
                  <a:gd name="T31" fmla="*/ 260 h 358"/>
                  <a:gd name="T32" fmla="*/ 171 w 171"/>
                  <a:gd name="T33" fmla="*/ 144 h 358"/>
                  <a:gd name="T34" fmla="*/ 159 w 171"/>
                  <a:gd name="T35" fmla="*/ 87 h 358"/>
                  <a:gd name="T36" fmla="*/ 135 w 171"/>
                  <a:gd name="T37" fmla="*/ 16 h 358"/>
                  <a:gd name="T38" fmla="*/ 41 w 171"/>
                  <a:gd name="T39" fmla="*/ 0 h 358"/>
                  <a:gd name="T40" fmla="*/ 41 w 171"/>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358"/>
                  <a:gd name="T65" fmla="*/ 171 w 171"/>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358">
                    <a:moveTo>
                      <a:pt x="41" y="0"/>
                    </a:moveTo>
                    <a:lnTo>
                      <a:pt x="0" y="20"/>
                    </a:lnTo>
                    <a:lnTo>
                      <a:pt x="31" y="25"/>
                    </a:lnTo>
                    <a:lnTo>
                      <a:pt x="47" y="66"/>
                    </a:lnTo>
                    <a:lnTo>
                      <a:pt x="62" y="137"/>
                    </a:lnTo>
                    <a:lnTo>
                      <a:pt x="47" y="235"/>
                    </a:lnTo>
                    <a:lnTo>
                      <a:pt x="29" y="358"/>
                    </a:lnTo>
                    <a:lnTo>
                      <a:pt x="62" y="245"/>
                    </a:lnTo>
                    <a:lnTo>
                      <a:pt x="93" y="133"/>
                    </a:lnTo>
                    <a:lnTo>
                      <a:pt x="82" y="77"/>
                    </a:lnTo>
                    <a:lnTo>
                      <a:pt x="54" y="23"/>
                    </a:lnTo>
                    <a:lnTo>
                      <a:pt x="117" y="27"/>
                    </a:lnTo>
                    <a:lnTo>
                      <a:pt x="151" y="112"/>
                    </a:lnTo>
                    <a:lnTo>
                      <a:pt x="144" y="225"/>
                    </a:lnTo>
                    <a:lnTo>
                      <a:pt x="120" y="355"/>
                    </a:lnTo>
                    <a:lnTo>
                      <a:pt x="159" y="260"/>
                    </a:lnTo>
                    <a:lnTo>
                      <a:pt x="171" y="144"/>
                    </a:lnTo>
                    <a:lnTo>
                      <a:pt x="159" y="87"/>
                    </a:lnTo>
                    <a:lnTo>
                      <a:pt x="135" y="16"/>
                    </a:lnTo>
                    <a:lnTo>
                      <a:pt x="41" y="0"/>
                    </a:lnTo>
                    <a:close/>
                  </a:path>
                </a:pathLst>
              </a:custGeom>
              <a:solidFill>
                <a:srgbClr val="000000"/>
              </a:solidFill>
              <a:ln w="9525">
                <a:noFill/>
                <a:round/>
                <a:headEnd/>
                <a:tailEnd/>
              </a:ln>
            </p:spPr>
            <p:txBody>
              <a:bodyPr/>
              <a:lstStyle/>
              <a:p>
                <a:endParaRPr lang="en-US"/>
              </a:p>
            </p:txBody>
          </p:sp>
          <p:sp>
            <p:nvSpPr>
              <p:cNvPr id="103" name="Freeform 559"/>
              <p:cNvSpPr>
                <a:spLocks/>
              </p:cNvSpPr>
              <p:nvPr/>
            </p:nvSpPr>
            <p:spPr bwMode="auto">
              <a:xfrm>
                <a:off x="4288" y="825"/>
                <a:ext cx="20" cy="37"/>
              </a:xfrm>
              <a:custGeom>
                <a:avLst/>
                <a:gdLst>
                  <a:gd name="T0" fmla="*/ 38 w 100"/>
                  <a:gd name="T1" fmla="*/ 63 h 186"/>
                  <a:gd name="T2" fmla="*/ 34 w 100"/>
                  <a:gd name="T3" fmla="*/ 113 h 186"/>
                  <a:gd name="T4" fmla="*/ 0 w 100"/>
                  <a:gd name="T5" fmla="*/ 186 h 186"/>
                  <a:gd name="T6" fmla="*/ 69 w 100"/>
                  <a:gd name="T7" fmla="*/ 98 h 186"/>
                  <a:gd name="T8" fmla="*/ 73 w 100"/>
                  <a:gd name="T9" fmla="*/ 168 h 186"/>
                  <a:gd name="T10" fmla="*/ 100 w 100"/>
                  <a:gd name="T11" fmla="*/ 116 h 186"/>
                  <a:gd name="T12" fmla="*/ 100 w 100"/>
                  <a:gd name="T13" fmla="*/ 0 h 186"/>
                  <a:gd name="T14" fmla="*/ 89 w 100"/>
                  <a:gd name="T15" fmla="*/ 35 h 186"/>
                  <a:gd name="T16" fmla="*/ 38 w 100"/>
                  <a:gd name="T17" fmla="*/ 63 h 186"/>
                  <a:gd name="T18" fmla="*/ 38 w 100"/>
                  <a:gd name="T19" fmla="*/ 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86"/>
                  <a:gd name="T32" fmla="*/ 100 w 100"/>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86">
                    <a:moveTo>
                      <a:pt x="38" y="63"/>
                    </a:moveTo>
                    <a:lnTo>
                      <a:pt x="34" y="113"/>
                    </a:lnTo>
                    <a:lnTo>
                      <a:pt x="0" y="186"/>
                    </a:lnTo>
                    <a:lnTo>
                      <a:pt x="69" y="98"/>
                    </a:lnTo>
                    <a:lnTo>
                      <a:pt x="73" y="168"/>
                    </a:lnTo>
                    <a:lnTo>
                      <a:pt x="100" y="116"/>
                    </a:lnTo>
                    <a:lnTo>
                      <a:pt x="100" y="0"/>
                    </a:lnTo>
                    <a:lnTo>
                      <a:pt x="89" y="35"/>
                    </a:lnTo>
                    <a:lnTo>
                      <a:pt x="38" y="63"/>
                    </a:lnTo>
                    <a:close/>
                  </a:path>
                </a:pathLst>
              </a:custGeom>
              <a:solidFill>
                <a:srgbClr val="000000"/>
              </a:solidFill>
              <a:ln w="9525">
                <a:noFill/>
                <a:round/>
                <a:headEnd/>
                <a:tailEnd/>
              </a:ln>
            </p:spPr>
            <p:txBody>
              <a:bodyPr/>
              <a:lstStyle/>
              <a:p>
                <a:endParaRPr lang="en-US"/>
              </a:p>
            </p:txBody>
          </p:sp>
          <p:sp>
            <p:nvSpPr>
              <p:cNvPr id="104" name="Freeform 560"/>
              <p:cNvSpPr>
                <a:spLocks/>
              </p:cNvSpPr>
              <p:nvPr/>
            </p:nvSpPr>
            <p:spPr bwMode="auto">
              <a:xfrm>
                <a:off x="4204" y="851"/>
                <a:ext cx="30" cy="30"/>
              </a:xfrm>
              <a:custGeom>
                <a:avLst/>
                <a:gdLst>
                  <a:gd name="T0" fmla="*/ 24 w 147"/>
                  <a:gd name="T1" fmla="*/ 0 h 148"/>
                  <a:gd name="T2" fmla="*/ 0 w 147"/>
                  <a:gd name="T3" fmla="*/ 81 h 148"/>
                  <a:gd name="T4" fmla="*/ 55 w 147"/>
                  <a:gd name="T5" fmla="*/ 148 h 148"/>
                  <a:gd name="T6" fmla="*/ 135 w 147"/>
                  <a:gd name="T7" fmla="*/ 95 h 148"/>
                  <a:gd name="T8" fmla="*/ 59 w 147"/>
                  <a:gd name="T9" fmla="*/ 113 h 148"/>
                  <a:gd name="T10" fmla="*/ 31 w 147"/>
                  <a:gd name="T11" fmla="*/ 78 h 148"/>
                  <a:gd name="T12" fmla="*/ 44 w 147"/>
                  <a:gd name="T13" fmla="*/ 38 h 148"/>
                  <a:gd name="T14" fmla="*/ 147 w 147"/>
                  <a:gd name="T15" fmla="*/ 46 h 148"/>
                  <a:gd name="T16" fmla="*/ 147 w 147"/>
                  <a:gd name="T17" fmla="*/ 18 h 148"/>
                  <a:gd name="T18" fmla="*/ 24 w 147"/>
                  <a:gd name="T19" fmla="*/ 0 h 148"/>
                  <a:gd name="T20" fmla="*/ 24 w 147"/>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
                  <a:gd name="T34" fmla="*/ 0 h 148"/>
                  <a:gd name="T35" fmla="*/ 147 w 147"/>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 h="148">
                    <a:moveTo>
                      <a:pt x="24" y="0"/>
                    </a:moveTo>
                    <a:lnTo>
                      <a:pt x="0" y="81"/>
                    </a:lnTo>
                    <a:lnTo>
                      <a:pt x="55" y="148"/>
                    </a:lnTo>
                    <a:lnTo>
                      <a:pt x="135" y="95"/>
                    </a:lnTo>
                    <a:lnTo>
                      <a:pt x="59" y="113"/>
                    </a:lnTo>
                    <a:lnTo>
                      <a:pt x="31" y="78"/>
                    </a:lnTo>
                    <a:lnTo>
                      <a:pt x="44" y="38"/>
                    </a:lnTo>
                    <a:lnTo>
                      <a:pt x="147" y="46"/>
                    </a:lnTo>
                    <a:lnTo>
                      <a:pt x="147" y="18"/>
                    </a:lnTo>
                    <a:lnTo>
                      <a:pt x="24" y="0"/>
                    </a:lnTo>
                    <a:close/>
                  </a:path>
                </a:pathLst>
              </a:custGeom>
              <a:solidFill>
                <a:srgbClr val="000000"/>
              </a:solidFill>
              <a:ln w="9525">
                <a:noFill/>
                <a:round/>
                <a:headEnd/>
                <a:tailEnd/>
              </a:ln>
            </p:spPr>
            <p:txBody>
              <a:bodyPr/>
              <a:lstStyle/>
              <a:p>
                <a:endParaRPr lang="en-US"/>
              </a:p>
            </p:txBody>
          </p:sp>
          <p:sp>
            <p:nvSpPr>
              <p:cNvPr id="105" name="Freeform 561"/>
              <p:cNvSpPr>
                <a:spLocks/>
              </p:cNvSpPr>
              <p:nvPr/>
            </p:nvSpPr>
            <p:spPr bwMode="auto">
              <a:xfrm>
                <a:off x="4282" y="860"/>
                <a:ext cx="22" cy="17"/>
              </a:xfrm>
              <a:custGeom>
                <a:avLst/>
                <a:gdLst>
                  <a:gd name="T0" fmla="*/ 112 w 112"/>
                  <a:gd name="T1" fmla="*/ 0 h 88"/>
                  <a:gd name="T2" fmla="*/ 0 w 112"/>
                  <a:gd name="T3" fmla="*/ 3 h 88"/>
                  <a:gd name="T4" fmla="*/ 20 w 112"/>
                  <a:gd name="T5" fmla="*/ 88 h 88"/>
                  <a:gd name="T6" fmla="*/ 93 w 112"/>
                  <a:gd name="T7" fmla="*/ 52 h 88"/>
                  <a:gd name="T8" fmla="*/ 35 w 112"/>
                  <a:gd name="T9" fmla="*/ 60 h 88"/>
                  <a:gd name="T10" fmla="*/ 20 w 112"/>
                  <a:gd name="T11" fmla="*/ 20 h 88"/>
                  <a:gd name="T12" fmla="*/ 90 w 112"/>
                  <a:gd name="T13" fmla="*/ 17 h 88"/>
                  <a:gd name="T14" fmla="*/ 108 w 112"/>
                  <a:gd name="T15" fmla="*/ 28 h 88"/>
                  <a:gd name="T16" fmla="*/ 112 w 112"/>
                  <a:gd name="T17" fmla="*/ 0 h 88"/>
                  <a:gd name="T18" fmla="*/ 112 w 11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88"/>
                  <a:gd name="T32" fmla="*/ 112 w 11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88">
                    <a:moveTo>
                      <a:pt x="112" y="0"/>
                    </a:moveTo>
                    <a:lnTo>
                      <a:pt x="0" y="3"/>
                    </a:lnTo>
                    <a:lnTo>
                      <a:pt x="20" y="88"/>
                    </a:lnTo>
                    <a:lnTo>
                      <a:pt x="93" y="52"/>
                    </a:lnTo>
                    <a:lnTo>
                      <a:pt x="35" y="60"/>
                    </a:lnTo>
                    <a:lnTo>
                      <a:pt x="20" y="20"/>
                    </a:lnTo>
                    <a:lnTo>
                      <a:pt x="90" y="17"/>
                    </a:lnTo>
                    <a:lnTo>
                      <a:pt x="108" y="28"/>
                    </a:lnTo>
                    <a:lnTo>
                      <a:pt x="112" y="0"/>
                    </a:lnTo>
                    <a:close/>
                  </a:path>
                </a:pathLst>
              </a:custGeom>
              <a:solidFill>
                <a:srgbClr val="000000"/>
              </a:solidFill>
              <a:ln w="9525">
                <a:noFill/>
                <a:round/>
                <a:headEnd/>
                <a:tailEnd/>
              </a:ln>
            </p:spPr>
            <p:txBody>
              <a:bodyPr/>
              <a:lstStyle/>
              <a:p>
                <a:endParaRPr lang="en-US"/>
              </a:p>
            </p:txBody>
          </p:sp>
          <p:sp>
            <p:nvSpPr>
              <p:cNvPr id="106" name="Freeform 562"/>
              <p:cNvSpPr>
                <a:spLocks/>
              </p:cNvSpPr>
              <p:nvPr/>
            </p:nvSpPr>
            <p:spPr bwMode="auto">
              <a:xfrm>
                <a:off x="4185" y="870"/>
                <a:ext cx="26" cy="78"/>
              </a:xfrm>
              <a:custGeom>
                <a:avLst/>
                <a:gdLst>
                  <a:gd name="T0" fmla="*/ 112 w 130"/>
                  <a:gd name="T1" fmla="*/ 0 h 388"/>
                  <a:gd name="T2" fmla="*/ 92 w 130"/>
                  <a:gd name="T3" fmla="*/ 60 h 388"/>
                  <a:gd name="T4" fmla="*/ 15 w 130"/>
                  <a:gd name="T5" fmla="*/ 226 h 388"/>
                  <a:gd name="T6" fmla="*/ 0 w 130"/>
                  <a:gd name="T7" fmla="*/ 353 h 388"/>
                  <a:gd name="T8" fmla="*/ 35 w 130"/>
                  <a:gd name="T9" fmla="*/ 388 h 388"/>
                  <a:gd name="T10" fmla="*/ 22 w 130"/>
                  <a:gd name="T11" fmla="*/ 289 h 388"/>
                  <a:gd name="T12" fmla="*/ 61 w 130"/>
                  <a:gd name="T13" fmla="*/ 187 h 388"/>
                  <a:gd name="T14" fmla="*/ 130 w 130"/>
                  <a:gd name="T15" fmla="*/ 21 h 388"/>
                  <a:gd name="T16" fmla="*/ 112 w 130"/>
                  <a:gd name="T17" fmla="*/ 0 h 388"/>
                  <a:gd name="T18" fmla="*/ 112 w 130"/>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388"/>
                  <a:gd name="T32" fmla="*/ 130 w 130"/>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388">
                    <a:moveTo>
                      <a:pt x="112" y="0"/>
                    </a:moveTo>
                    <a:lnTo>
                      <a:pt x="92" y="60"/>
                    </a:lnTo>
                    <a:lnTo>
                      <a:pt x="15" y="226"/>
                    </a:lnTo>
                    <a:lnTo>
                      <a:pt x="0" y="353"/>
                    </a:lnTo>
                    <a:lnTo>
                      <a:pt x="35" y="388"/>
                    </a:lnTo>
                    <a:lnTo>
                      <a:pt x="22" y="289"/>
                    </a:lnTo>
                    <a:lnTo>
                      <a:pt x="61" y="187"/>
                    </a:lnTo>
                    <a:lnTo>
                      <a:pt x="130" y="21"/>
                    </a:lnTo>
                    <a:lnTo>
                      <a:pt x="112" y="0"/>
                    </a:lnTo>
                    <a:close/>
                  </a:path>
                </a:pathLst>
              </a:custGeom>
              <a:solidFill>
                <a:srgbClr val="000000"/>
              </a:solidFill>
              <a:ln w="9525">
                <a:noFill/>
                <a:round/>
                <a:headEnd/>
                <a:tailEnd/>
              </a:ln>
            </p:spPr>
            <p:txBody>
              <a:bodyPr/>
              <a:lstStyle/>
              <a:p>
                <a:endParaRPr lang="en-US"/>
              </a:p>
            </p:txBody>
          </p:sp>
          <p:sp>
            <p:nvSpPr>
              <p:cNvPr id="107" name="Freeform 563"/>
              <p:cNvSpPr>
                <a:spLocks/>
              </p:cNvSpPr>
              <p:nvPr/>
            </p:nvSpPr>
            <p:spPr bwMode="auto">
              <a:xfrm>
                <a:off x="4202" y="876"/>
                <a:ext cx="22" cy="78"/>
              </a:xfrm>
              <a:custGeom>
                <a:avLst/>
                <a:gdLst>
                  <a:gd name="T0" fmla="*/ 108 w 108"/>
                  <a:gd name="T1" fmla="*/ 0 h 392"/>
                  <a:gd name="T2" fmla="*/ 66 w 108"/>
                  <a:gd name="T3" fmla="*/ 78 h 392"/>
                  <a:gd name="T4" fmla="*/ 11 w 108"/>
                  <a:gd name="T5" fmla="*/ 202 h 392"/>
                  <a:gd name="T6" fmla="*/ 0 w 108"/>
                  <a:gd name="T7" fmla="*/ 313 h 392"/>
                  <a:gd name="T8" fmla="*/ 11 w 108"/>
                  <a:gd name="T9" fmla="*/ 392 h 392"/>
                  <a:gd name="T10" fmla="*/ 28 w 108"/>
                  <a:gd name="T11" fmla="*/ 303 h 392"/>
                  <a:gd name="T12" fmla="*/ 28 w 108"/>
                  <a:gd name="T13" fmla="*/ 212 h 392"/>
                  <a:gd name="T14" fmla="*/ 101 w 108"/>
                  <a:gd name="T15" fmla="*/ 70 h 392"/>
                  <a:gd name="T16" fmla="*/ 108 w 108"/>
                  <a:gd name="T17" fmla="*/ 0 h 392"/>
                  <a:gd name="T18" fmla="*/ 108 w 108"/>
                  <a:gd name="T19" fmla="*/ 0 h 3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92"/>
                  <a:gd name="T32" fmla="*/ 108 w 108"/>
                  <a:gd name="T33" fmla="*/ 392 h 3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92">
                    <a:moveTo>
                      <a:pt x="108" y="0"/>
                    </a:moveTo>
                    <a:lnTo>
                      <a:pt x="66" y="78"/>
                    </a:lnTo>
                    <a:lnTo>
                      <a:pt x="11" y="202"/>
                    </a:lnTo>
                    <a:lnTo>
                      <a:pt x="0" y="313"/>
                    </a:lnTo>
                    <a:lnTo>
                      <a:pt x="11" y="392"/>
                    </a:lnTo>
                    <a:lnTo>
                      <a:pt x="28" y="303"/>
                    </a:lnTo>
                    <a:lnTo>
                      <a:pt x="28" y="212"/>
                    </a:lnTo>
                    <a:lnTo>
                      <a:pt x="101" y="70"/>
                    </a:lnTo>
                    <a:lnTo>
                      <a:pt x="108" y="0"/>
                    </a:lnTo>
                    <a:close/>
                  </a:path>
                </a:pathLst>
              </a:custGeom>
              <a:solidFill>
                <a:srgbClr val="000000"/>
              </a:solidFill>
              <a:ln w="9525">
                <a:noFill/>
                <a:round/>
                <a:headEnd/>
                <a:tailEnd/>
              </a:ln>
            </p:spPr>
            <p:txBody>
              <a:bodyPr/>
              <a:lstStyle/>
              <a:p>
                <a:endParaRPr lang="en-US"/>
              </a:p>
            </p:txBody>
          </p:sp>
          <p:sp>
            <p:nvSpPr>
              <p:cNvPr id="108" name="Freeform 564"/>
              <p:cNvSpPr>
                <a:spLocks/>
              </p:cNvSpPr>
              <p:nvPr/>
            </p:nvSpPr>
            <p:spPr bwMode="auto">
              <a:xfrm>
                <a:off x="4148" y="843"/>
                <a:ext cx="56" cy="33"/>
              </a:xfrm>
              <a:custGeom>
                <a:avLst/>
                <a:gdLst>
                  <a:gd name="T0" fmla="*/ 278 w 278"/>
                  <a:gd name="T1" fmla="*/ 0 h 165"/>
                  <a:gd name="T2" fmla="*/ 132 w 278"/>
                  <a:gd name="T3" fmla="*/ 46 h 165"/>
                  <a:gd name="T4" fmla="*/ 0 w 278"/>
                  <a:gd name="T5" fmla="*/ 165 h 165"/>
                  <a:gd name="T6" fmla="*/ 97 w 278"/>
                  <a:gd name="T7" fmla="*/ 53 h 165"/>
                  <a:gd name="T8" fmla="*/ 166 w 278"/>
                  <a:gd name="T9" fmla="*/ 10 h 165"/>
                  <a:gd name="T10" fmla="*/ 278 w 278"/>
                  <a:gd name="T11" fmla="*/ 0 h 165"/>
                  <a:gd name="T12" fmla="*/ 278 w 278"/>
                  <a:gd name="T13" fmla="*/ 0 h 165"/>
                  <a:gd name="T14" fmla="*/ 0 60000 65536"/>
                  <a:gd name="T15" fmla="*/ 0 60000 65536"/>
                  <a:gd name="T16" fmla="*/ 0 60000 65536"/>
                  <a:gd name="T17" fmla="*/ 0 60000 65536"/>
                  <a:gd name="T18" fmla="*/ 0 60000 65536"/>
                  <a:gd name="T19" fmla="*/ 0 60000 65536"/>
                  <a:gd name="T20" fmla="*/ 0 60000 65536"/>
                  <a:gd name="T21" fmla="*/ 0 w 278"/>
                  <a:gd name="T22" fmla="*/ 0 h 165"/>
                  <a:gd name="T23" fmla="*/ 278 w 278"/>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165">
                    <a:moveTo>
                      <a:pt x="278" y="0"/>
                    </a:moveTo>
                    <a:lnTo>
                      <a:pt x="132" y="46"/>
                    </a:lnTo>
                    <a:lnTo>
                      <a:pt x="0" y="165"/>
                    </a:lnTo>
                    <a:lnTo>
                      <a:pt x="97" y="53"/>
                    </a:lnTo>
                    <a:lnTo>
                      <a:pt x="166" y="10"/>
                    </a:lnTo>
                    <a:lnTo>
                      <a:pt x="278" y="0"/>
                    </a:lnTo>
                    <a:close/>
                  </a:path>
                </a:pathLst>
              </a:custGeom>
              <a:solidFill>
                <a:srgbClr val="000000"/>
              </a:solidFill>
              <a:ln w="9525">
                <a:noFill/>
                <a:round/>
                <a:headEnd/>
                <a:tailEnd/>
              </a:ln>
            </p:spPr>
            <p:txBody>
              <a:bodyPr/>
              <a:lstStyle/>
              <a:p>
                <a:endParaRPr lang="en-US"/>
              </a:p>
            </p:txBody>
          </p:sp>
          <p:sp>
            <p:nvSpPr>
              <p:cNvPr id="109" name="Freeform 565"/>
              <p:cNvSpPr>
                <a:spLocks/>
              </p:cNvSpPr>
              <p:nvPr/>
            </p:nvSpPr>
            <p:spPr bwMode="auto">
              <a:xfrm>
                <a:off x="4115" y="786"/>
                <a:ext cx="96" cy="45"/>
              </a:xfrm>
              <a:custGeom>
                <a:avLst/>
                <a:gdLst>
                  <a:gd name="T0" fmla="*/ 481 w 481"/>
                  <a:gd name="T1" fmla="*/ 10 h 225"/>
                  <a:gd name="T2" fmla="*/ 386 w 481"/>
                  <a:gd name="T3" fmla="*/ 0 h 225"/>
                  <a:gd name="T4" fmla="*/ 297 w 481"/>
                  <a:gd name="T5" fmla="*/ 56 h 225"/>
                  <a:gd name="T6" fmla="*/ 169 w 481"/>
                  <a:gd name="T7" fmla="*/ 105 h 225"/>
                  <a:gd name="T8" fmla="*/ 65 w 481"/>
                  <a:gd name="T9" fmla="*/ 155 h 225"/>
                  <a:gd name="T10" fmla="*/ 0 w 481"/>
                  <a:gd name="T11" fmla="*/ 225 h 225"/>
                  <a:gd name="T12" fmla="*/ 127 w 481"/>
                  <a:gd name="T13" fmla="*/ 140 h 225"/>
                  <a:gd name="T14" fmla="*/ 258 w 481"/>
                  <a:gd name="T15" fmla="*/ 92 h 225"/>
                  <a:gd name="T16" fmla="*/ 324 w 481"/>
                  <a:gd name="T17" fmla="*/ 85 h 225"/>
                  <a:gd name="T18" fmla="*/ 397 w 481"/>
                  <a:gd name="T19" fmla="*/ 32 h 225"/>
                  <a:gd name="T20" fmla="*/ 446 w 481"/>
                  <a:gd name="T21" fmla="*/ 95 h 225"/>
                  <a:gd name="T22" fmla="*/ 443 w 481"/>
                  <a:gd name="T23" fmla="*/ 24 h 225"/>
                  <a:gd name="T24" fmla="*/ 481 w 481"/>
                  <a:gd name="T25" fmla="*/ 10 h 225"/>
                  <a:gd name="T26" fmla="*/ 481 w 481"/>
                  <a:gd name="T27" fmla="*/ 1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1"/>
                  <a:gd name="T43" fmla="*/ 0 h 225"/>
                  <a:gd name="T44" fmla="*/ 481 w 481"/>
                  <a:gd name="T45" fmla="*/ 225 h 2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1" h="225">
                    <a:moveTo>
                      <a:pt x="481" y="10"/>
                    </a:moveTo>
                    <a:lnTo>
                      <a:pt x="386" y="0"/>
                    </a:lnTo>
                    <a:lnTo>
                      <a:pt x="297" y="56"/>
                    </a:lnTo>
                    <a:lnTo>
                      <a:pt x="169" y="105"/>
                    </a:lnTo>
                    <a:lnTo>
                      <a:pt x="65" y="155"/>
                    </a:lnTo>
                    <a:lnTo>
                      <a:pt x="0" y="225"/>
                    </a:lnTo>
                    <a:lnTo>
                      <a:pt x="127" y="140"/>
                    </a:lnTo>
                    <a:lnTo>
                      <a:pt x="258" y="92"/>
                    </a:lnTo>
                    <a:lnTo>
                      <a:pt x="324" y="85"/>
                    </a:lnTo>
                    <a:lnTo>
                      <a:pt x="397" y="32"/>
                    </a:lnTo>
                    <a:lnTo>
                      <a:pt x="446" y="95"/>
                    </a:lnTo>
                    <a:lnTo>
                      <a:pt x="443" y="24"/>
                    </a:lnTo>
                    <a:lnTo>
                      <a:pt x="481" y="10"/>
                    </a:lnTo>
                    <a:close/>
                  </a:path>
                </a:pathLst>
              </a:custGeom>
              <a:solidFill>
                <a:srgbClr val="000000"/>
              </a:solidFill>
              <a:ln w="9525">
                <a:noFill/>
                <a:round/>
                <a:headEnd/>
                <a:tailEnd/>
              </a:ln>
            </p:spPr>
            <p:txBody>
              <a:bodyPr/>
              <a:lstStyle/>
              <a:p>
                <a:endParaRPr lang="en-US"/>
              </a:p>
            </p:txBody>
          </p:sp>
          <p:sp>
            <p:nvSpPr>
              <p:cNvPr id="110" name="Freeform 566"/>
              <p:cNvSpPr>
                <a:spLocks/>
              </p:cNvSpPr>
              <p:nvPr/>
            </p:nvSpPr>
            <p:spPr bwMode="auto">
              <a:xfrm>
                <a:off x="4291" y="796"/>
                <a:ext cx="33" cy="119"/>
              </a:xfrm>
              <a:custGeom>
                <a:avLst/>
                <a:gdLst>
                  <a:gd name="T0" fmla="*/ 47 w 169"/>
                  <a:gd name="T1" fmla="*/ 0 h 595"/>
                  <a:gd name="T2" fmla="*/ 135 w 169"/>
                  <a:gd name="T3" fmla="*/ 70 h 595"/>
                  <a:gd name="T4" fmla="*/ 169 w 169"/>
                  <a:gd name="T5" fmla="*/ 147 h 595"/>
                  <a:gd name="T6" fmla="*/ 147 w 169"/>
                  <a:gd name="T7" fmla="*/ 235 h 595"/>
                  <a:gd name="T8" fmla="*/ 131 w 169"/>
                  <a:gd name="T9" fmla="*/ 302 h 595"/>
                  <a:gd name="T10" fmla="*/ 54 w 169"/>
                  <a:gd name="T11" fmla="*/ 432 h 595"/>
                  <a:gd name="T12" fmla="*/ 34 w 169"/>
                  <a:gd name="T13" fmla="*/ 499 h 595"/>
                  <a:gd name="T14" fmla="*/ 34 w 169"/>
                  <a:gd name="T15" fmla="*/ 595 h 595"/>
                  <a:gd name="T16" fmla="*/ 0 w 169"/>
                  <a:gd name="T17" fmla="*/ 591 h 595"/>
                  <a:gd name="T18" fmla="*/ 0 w 169"/>
                  <a:gd name="T19" fmla="*/ 507 h 595"/>
                  <a:gd name="T20" fmla="*/ 27 w 169"/>
                  <a:gd name="T21" fmla="*/ 422 h 595"/>
                  <a:gd name="T22" fmla="*/ 92 w 169"/>
                  <a:gd name="T23" fmla="*/ 337 h 595"/>
                  <a:gd name="T24" fmla="*/ 135 w 169"/>
                  <a:gd name="T25" fmla="*/ 211 h 595"/>
                  <a:gd name="T26" fmla="*/ 138 w 169"/>
                  <a:gd name="T27" fmla="*/ 102 h 595"/>
                  <a:gd name="T28" fmla="*/ 65 w 169"/>
                  <a:gd name="T29" fmla="*/ 52 h 595"/>
                  <a:gd name="T30" fmla="*/ 47 w 169"/>
                  <a:gd name="T31" fmla="*/ 0 h 595"/>
                  <a:gd name="T32" fmla="*/ 47 w 169"/>
                  <a:gd name="T33" fmla="*/ 0 h 5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595"/>
                  <a:gd name="T53" fmla="*/ 169 w 169"/>
                  <a:gd name="T54" fmla="*/ 595 h 5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595">
                    <a:moveTo>
                      <a:pt x="47" y="0"/>
                    </a:moveTo>
                    <a:lnTo>
                      <a:pt x="135" y="70"/>
                    </a:lnTo>
                    <a:lnTo>
                      <a:pt x="169" y="147"/>
                    </a:lnTo>
                    <a:lnTo>
                      <a:pt x="147" y="235"/>
                    </a:lnTo>
                    <a:lnTo>
                      <a:pt x="131" y="302"/>
                    </a:lnTo>
                    <a:lnTo>
                      <a:pt x="54" y="432"/>
                    </a:lnTo>
                    <a:lnTo>
                      <a:pt x="34" y="499"/>
                    </a:lnTo>
                    <a:lnTo>
                      <a:pt x="34" y="595"/>
                    </a:lnTo>
                    <a:lnTo>
                      <a:pt x="0" y="591"/>
                    </a:lnTo>
                    <a:lnTo>
                      <a:pt x="0" y="507"/>
                    </a:lnTo>
                    <a:lnTo>
                      <a:pt x="27" y="422"/>
                    </a:lnTo>
                    <a:lnTo>
                      <a:pt x="92" y="337"/>
                    </a:lnTo>
                    <a:lnTo>
                      <a:pt x="135" y="211"/>
                    </a:lnTo>
                    <a:lnTo>
                      <a:pt x="138" y="102"/>
                    </a:lnTo>
                    <a:lnTo>
                      <a:pt x="65" y="52"/>
                    </a:lnTo>
                    <a:lnTo>
                      <a:pt x="47" y="0"/>
                    </a:lnTo>
                    <a:close/>
                  </a:path>
                </a:pathLst>
              </a:custGeom>
              <a:solidFill>
                <a:srgbClr val="000000"/>
              </a:solidFill>
              <a:ln w="9525">
                <a:noFill/>
                <a:round/>
                <a:headEnd/>
                <a:tailEnd/>
              </a:ln>
            </p:spPr>
            <p:txBody>
              <a:bodyPr/>
              <a:lstStyle/>
              <a:p>
                <a:endParaRPr lang="en-US"/>
              </a:p>
            </p:txBody>
          </p:sp>
          <p:sp>
            <p:nvSpPr>
              <p:cNvPr id="111" name="Freeform 567"/>
              <p:cNvSpPr>
                <a:spLocks/>
              </p:cNvSpPr>
              <p:nvPr/>
            </p:nvSpPr>
            <p:spPr bwMode="auto">
              <a:xfrm>
                <a:off x="4260" y="867"/>
                <a:ext cx="23" cy="79"/>
              </a:xfrm>
              <a:custGeom>
                <a:avLst/>
                <a:gdLst>
                  <a:gd name="T0" fmla="*/ 116 w 116"/>
                  <a:gd name="T1" fmla="*/ 0 h 392"/>
                  <a:gd name="T2" fmla="*/ 73 w 116"/>
                  <a:gd name="T3" fmla="*/ 89 h 392"/>
                  <a:gd name="T4" fmla="*/ 42 w 116"/>
                  <a:gd name="T5" fmla="*/ 176 h 392"/>
                  <a:gd name="T6" fmla="*/ 0 w 116"/>
                  <a:gd name="T7" fmla="*/ 392 h 392"/>
                  <a:gd name="T8" fmla="*/ 31 w 116"/>
                  <a:gd name="T9" fmla="*/ 370 h 392"/>
                  <a:gd name="T10" fmla="*/ 47 w 116"/>
                  <a:gd name="T11" fmla="*/ 250 h 392"/>
                  <a:gd name="T12" fmla="*/ 89 w 116"/>
                  <a:gd name="T13" fmla="*/ 117 h 392"/>
                  <a:gd name="T14" fmla="*/ 116 w 116"/>
                  <a:gd name="T15" fmla="*/ 0 h 392"/>
                  <a:gd name="T16" fmla="*/ 116 w 11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392"/>
                  <a:gd name="T29" fmla="*/ 116 w 116"/>
                  <a:gd name="T30" fmla="*/ 392 h 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392">
                    <a:moveTo>
                      <a:pt x="116" y="0"/>
                    </a:moveTo>
                    <a:lnTo>
                      <a:pt x="73" y="89"/>
                    </a:lnTo>
                    <a:lnTo>
                      <a:pt x="42" y="176"/>
                    </a:lnTo>
                    <a:lnTo>
                      <a:pt x="0" y="392"/>
                    </a:lnTo>
                    <a:lnTo>
                      <a:pt x="31" y="370"/>
                    </a:lnTo>
                    <a:lnTo>
                      <a:pt x="47" y="250"/>
                    </a:lnTo>
                    <a:lnTo>
                      <a:pt x="89" y="117"/>
                    </a:lnTo>
                    <a:lnTo>
                      <a:pt x="116" y="0"/>
                    </a:lnTo>
                    <a:close/>
                  </a:path>
                </a:pathLst>
              </a:custGeom>
              <a:solidFill>
                <a:srgbClr val="000000"/>
              </a:solidFill>
              <a:ln w="9525">
                <a:noFill/>
                <a:round/>
                <a:headEnd/>
                <a:tailEnd/>
              </a:ln>
            </p:spPr>
            <p:txBody>
              <a:bodyPr/>
              <a:lstStyle/>
              <a:p>
                <a:endParaRPr lang="en-US"/>
              </a:p>
            </p:txBody>
          </p:sp>
          <p:sp>
            <p:nvSpPr>
              <p:cNvPr id="112" name="Freeform 568"/>
              <p:cNvSpPr>
                <a:spLocks/>
              </p:cNvSpPr>
              <p:nvPr/>
            </p:nvSpPr>
            <p:spPr bwMode="auto">
              <a:xfrm>
                <a:off x="4278" y="871"/>
                <a:ext cx="20" cy="44"/>
              </a:xfrm>
              <a:custGeom>
                <a:avLst/>
                <a:gdLst>
                  <a:gd name="T0" fmla="*/ 61 w 100"/>
                  <a:gd name="T1" fmla="*/ 14 h 222"/>
                  <a:gd name="T2" fmla="*/ 18 w 100"/>
                  <a:gd name="T3" fmla="*/ 116 h 222"/>
                  <a:gd name="T4" fmla="*/ 0 w 100"/>
                  <a:gd name="T5" fmla="*/ 211 h 222"/>
                  <a:gd name="T6" fmla="*/ 31 w 100"/>
                  <a:gd name="T7" fmla="*/ 222 h 222"/>
                  <a:gd name="T8" fmla="*/ 38 w 100"/>
                  <a:gd name="T9" fmla="*/ 126 h 222"/>
                  <a:gd name="T10" fmla="*/ 100 w 100"/>
                  <a:gd name="T11" fmla="*/ 0 h 222"/>
                  <a:gd name="T12" fmla="*/ 61 w 100"/>
                  <a:gd name="T13" fmla="*/ 14 h 222"/>
                  <a:gd name="T14" fmla="*/ 61 w 100"/>
                  <a:gd name="T15" fmla="*/ 14 h 222"/>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222"/>
                  <a:gd name="T26" fmla="*/ 100 w 100"/>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222">
                    <a:moveTo>
                      <a:pt x="61" y="14"/>
                    </a:moveTo>
                    <a:lnTo>
                      <a:pt x="18" y="116"/>
                    </a:lnTo>
                    <a:lnTo>
                      <a:pt x="0" y="211"/>
                    </a:lnTo>
                    <a:lnTo>
                      <a:pt x="31" y="222"/>
                    </a:lnTo>
                    <a:lnTo>
                      <a:pt x="38" y="126"/>
                    </a:lnTo>
                    <a:lnTo>
                      <a:pt x="100" y="0"/>
                    </a:lnTo>
                    <a:lnTo>
                      <a:pt x="61" y="14"/>
                    </a:lnTo>
                    <a:close/>
                  </a:path>
                </a:pathLst>
              </a:custGeom>
              <a:solidFill>
                <a:srgbClr val="000000"/>
              </a:solidFill>
              <a:ln w="9525">
                <a:noFill/>
                <a:round/>
                <a:headEnd/>
                <a:tailEnd/>
              </a:ln>
            </p:spPr>
            <p:txBody>
              <a:bodyPr/>
              <a:lstStyle/>
              <a:p>
                <a:endParaRPr lang="en-US"/>
              </a:p>
            </p:txBody>
          </p:sp>
          <p:sp>
            <p:nvSpPr>
              <p:cNvPr id="113" name="Freeform 569"/>
              <p:cNvSpPr>
                <a:spLocks/>
              </p:cNvSpPr>
              <p:nvPr/>
            </p:nvSpPr>
            <p:spPr bwMode="auto">
              <a:xfrm>
                <a:off x="4257" y="912"/>
                <a:ext cx="37" cy="45"/>
              </a:xfrm>
              <a:custGeom>
                <a:avLst/>
                <a:gdLst>
                  <a:gd name="T0" fmla="*/ 24 w 186"/>
                  <a:gd name="T1" fmla="*/ 206 h 228"/>
                  <a:gd name="T2" fmla="*/ 0 w 186"/>
                  <a:gd name="T3" fmla="*/ 181 h 228"/>
                  <a:gd name="T4" fmla="*/ 10 w 186"/>
                  <a:gd name="T5" fmla="*/ 153 h 228"/>
                  <a:gd name="T6" fmla="*/ 49 w 186"/>
                  <a:gd name="T7" fmla="*/ 137 h 228"/>
                  <a:gd name="T8" fmla="*/ 68 w 186"/>
                  <a:gd name="T9" fmla="*/ 45 h 228"/>
                  <a:gd name="T10" fmla="*/ 96 w 186"/>
                  <a:gd name="T11" fmla="*/ 1 h 228"/>
                  <a:gd name="T12" fmla="*/ 122 w 186"/>
                  <a:gd name="T13" fmla="*/ 0 h 228"/>
                  <a:gd name="T14" fmla="*/ 166 w 186"/>
                  <a:gd name="T15" fmla="*/ 15 h 228"/>
                  <a:gd name="T16" fmla="*/ 186 w 186"/>
                  <a:gd name="T17" fmla="*/ 64 h 228"/>
                  <a:gd name="T18" fmla="*/ 145 w 186"/>
                  <a:gd name="T19" fmla="*/ 156 h 228"/>
                  <a:gd name="T20" fmla="*/ 114 w 186"/>
                  <a:gd name="T21" fmla="*/ 179 h 228"/>
                  <a:gd name="T22" fmla="*/ 114 w 186"/>
                  <a:gd name="T23" fmla="*/ 216 h 228"/>
                  <a:gd name="T24" fmla="*/ 75 w 186"/>
                  <a:gd name="T25" fmla="*/ 228 h 228"/>
                  <a:gd name="T26" fmla="*/ 52 w 186"/>
                  <a:gd name="T27" fmla="*/ 222 h 228"/>
                  <a:gd name="T28" fmla="*/ 98 w 186"/>
                  <a:gd name="T29" fmla="*/ 209 h 228"/>
                  <a:gd name="T30" fmla="*/ 89 w 186"/>
                  <a:gd name="T31" fmla="*/ 166 h 228"/>
                  <a:gd name="T32" fmla="*/ 124 w 186"/>
                  <a:gd name="T33" fmla="*/ 153 h 228"/>
                  <a:gd name="T34" fmla="*/ 156 w 186"/>
                  <a:gd name="T35" fmla="*/ 73 h 228"/>
                  <a:gd name="T36" fmla="*/ 139 w 186"/>
                  <a:gd name="T37" fmla="*/ 64 h 228"/>
                  <a:gd name="T38" fmla="*/ 87 w 186"/>
                  <a:gd name="T39" fmla="*/ 139 h 228"/>
                  <a:gd name="T40" fmla="*/ 117 w 186"/>
                  <a:gd name="T41" fmla="*/ 54 h 228"/>
                  <a:gd name="T42" fmla="*/ 143 w 186"/>
                  <a:gd name="T43" fmla="*/ 42 h 228"/>
                  <a:gd name="T44" fmla="*/ 168 w 186"/>
                  <a:gd name="T45" fmla="*/ 58 h 228"/>
                  <a:gd name="T46" fmla="*/ 156 w 186"/>
                  <a:gd name="T47" fmla="*/ 23 h 228"/>
                  <a:gd name="T48" fmla="*/ 114 w 186"/>
                  <a:gd name="T49" fmla="*/ 19 h 228"/>
                  <a:gd name="T50" fmla="*/ 89 w 186"/>
                  <a:gd name="T51" fmla="*/ 35 h 228"/>
                  <a:gd name="T52" fmla="*/ 93 w 186"/>
                  <a:gd name="T53" fmla="*/ 67 h 228"/>
                  <a:gd name="T54" fmla="*/ 77 w 186"/>
                  <a:gd name="T55" fmla="*/ 59 h 228"/>
                  <a:gd name="T56" fmla="*/ 59 w 186"/>
                  <a:gd name="T57" fmla="*/ 140 h 228"/>
                  <a:gd name="T58" fmla="*/ 61 w 186"/>
                  <a:gd name="T59" fmla="*/ 156 h 228"/>
                  <a:gd name="T60" fmla="*/ 31 w 186"/>
                  <a:gd name="T61" fmla="*/ 168 h 228"/>
                  <a:gd name="T62" fmla="*/ 31 w 186"/>
                  <a:gd name="T63" fmla="*/ 184 h 228"/>
                  <a:gd name="T64" fmla="*/ 56 w 186"/>
                  <a:gd name="T65" fmla="*/ 203 h 228"/>
                  <a:gd name="T66" fmla="*/ 24 w 186"/>
                  <a:gd name="T67" fmla="*/ 206 h 228"/>
                  <a:gd name="T68" fmla="*/ 24 w 186"/>
                  <a:gd name="T69" fmla="*/ 206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28"/>
                  <a:gd name="T107" fmla="*/ 186 w 186"/>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28">
                    <a:moveTo>
                      <a:pt x="24" y="206"/>
                    </a:moveTo>
                    <a:lnTo>
                      <a:pt x="0" y="181"/>
                    </a:lnTo>
                    <a:lnTo>
                      <a:pt x="10" y="153"/>
                    </a:lnTo>
                    <a:lnTo>
                      <a:pt x="49" y="137"/>
                    </a:lnTo>
                    <a:lnTo>
                      <a:pt x="68" y="45"/>
                    </a:lnTo>
                    <a:lnTo>
                      <a:pt x="96" y="1"/>
                    </a:lnTo>
                    <a:lnTo>
                      <a:pt x="122" y="0"/>
                    </a:lnTo>
                    <a:lnTo>
                      <a:pt x="166" y="15"/>
                    </a:lnTo>
                    <a:lnTo>
                      <a:pt x="186" y="64"/>
                    </a:lnTo>
                    <a:lnTo>
                      <a:pt x="145" y="156"/>
                    </a:lnTo>
                    <a:lnTo>
                      <a:pt x="114" y="179"/>
                    </a:lnTo>
                    <a:lnTo>
                      <a:pt x="114" y="216"/>
                    </a:lnTo>
                    <a:lnTo>
                      <a:pt x="75" y="228"/>
                    </a:lnTo>
                    <a:lnTo>
                      <a:pt x="52" y="222"/>
                    </a:lnTo>
                    <a:lnTo>
                      <a:pt x="98" y="209"/>
                    </a:lnTo>
                    <a:lnTo>
                      <a:pt x="89" y="166"/>
                    </a:lnTo>
                    <a:lnTo>
                      <a:pt x="124" y="153"/>
                    </a:lnTo>
                    <a:lnTo>
                      <a:pt x="156" y="73"/>
                    </a:lnTo>
                    <a:lnTo>
                      <a:pt x="139" y="64"/>
                    </a:lnTo>
                    <a:lnTo>
                      <a:pt x="87" y="139"/>
                    </a:lnTo>
                    <a:lnTo>
                      <a:pt x="117" y="54"/>
                    </a:lnTo>
                    <a:lnTo>
                      <a:pt x="143" y="42"/>
                    </a:lnTo>
                    <a:lnTo>
                      <a:pt x="168" y="58"/>
                    </a:lnTo>
                    <a:lnTo>
                      <a:pt x="156" y="23"/>
                    </a:lnTo>
                    <a:lnTo>
                      <a:pt x="114" y="19"/>
                    </a:lnTo>
                    <a:lnTo>
                      <a:pt x="89" y="35"/>
                    </a:lnTo>
                    <a:lnTo>
                      <a:pt x="93" y="67"/>
                    </a:lnTo>
                    <a:lnTo>
                      <a:pt x="77" y="59"/>
                    </a:lnTo>
                    <a:lnTo>
                      <a:pt x="59" y="140"/>
                    </a:lnTo>
                    <a:lnTo>
                      <a:pt x="61" y="156"/>
                    </a:lnTo>
                    <a:lnTo>
                      <a:pt x="31" y="168"/>
                    </a:lnTo>
                    <a:lnTo>
                      <a:pt x="31" y="184"/>
                    </a:lnTo>
                    <a:lnTo>
                      <a:pt x="56" y="203"/>
                    </a:lnTo>
                    <a:lnTo>
                      <a:pt x="24" y="206"/>
                    </a:lnTo>
                    <a:close/>
                  </a:path>
                </a:pathLst>
              </a:custGeom>
              <a:solidFill>
                <a:srgbClr val="000000"/>
              </a:solidFill>
              <a:ln w="9525">
                <a:noFill/>
                <a:round/>
                <a:headEnd/>
                <a:tailEnd/>
              </a:ln>
            </p:spPr>
            <p:txBody>
              <a:bodyPr/>
              <a:lstStyle/>
              <a:p>
                <a:endParaRPr lang="en-US"/>
              </a:p>
            </p:txBody>
          </p:sp>
          <p:sp>
            <p:nvSpPr>
              <p:cNvPr id="114" name="Freeform 570"/>
              <p:cNvSpPr>
                <a:spLocks/>
              </p:cNvSpPr>
              <p:nvPr/>
            </p:nvSpPr>
            <p:spPr bwMode="auto">
              <a:xfrm>
                <a:off x="4278" y="912"/>
                <a:ext cx="29" cy="45"/>
              </a:xfrm>
              <a:custGeom>
                <a:avLst/>
                <a:gdLst>
                  <a:gd name="T0" fmla="*/ 44 w 142"/>
                  <a:gd name="T1" fmla="*/ 10 h 226"/>
                  <a:gd name="T2" fmla="*/ 77 w 142"/>
                  <a:gd name="T3" fmla="*/ 0 h 226"/>
                  <a:gd name="T4" fmla="*/ 139 w 142"/>
                  <a:gd name="T5" fmla="*/ 32 h 226"/>
                  <a:gd name="T6" fmla="*/ 142 w 142"/>
                  <a:gd name="T7" fmla="*/ 64 h 226"/>
                  <a:gd name="T8" fmla="*/ 118 w 142"/>
                  <a:gd name="T9" fmla="*/ 133 h 226"/>
                  <a:gd name="T10" fmla="*/ 84 w 142"/>
                  <a:gd name="T11" fmla="*/ 166 h 226"/>
                  <a:gd name="T12" fmla="*/ 82 w 142"/>
                  <a:gd name="T13" fmla="*/ 210 h 226"/>
                  <a:gd name="T14" fmla="*/ 63 w 142"/>
                  <a:gd name="T15" fmla="*/ 226 h 226"/>
                  <a:gd name="T16" fmla="*/ 10 w 142"/>
                  <a:gd name="T17" fmla="*/ 226 h 226"/>
                  <a:gd name="T18" fmla="*/ 0 w 142"/>
                  <a:gd name="T19" fmla="*/ 206 h 226"/>
                  <a:gd name="T20" fmla="*/ 0 w 142"/>
                  <a:gd name="T21" fmla="*/ 193 h 226"/>
                  <a:gd name="T22" fmla="*/ 39 w 142"/>
                  <a:gd name="T23" fmla="*/ 216 h 226"/>
                  <a:gd name="T24" fmla="*/ 61 w 142"/>
                  <a:gd name="T25" fmla="*/ 207 h 226"/>
                  <a:gd name="T26" fmla="*/ 47 w 142"/>
                  <a:gd name="T27" fmla="*/ 172 h 226"/>
                  <a:gd name="T28" fmla="*/ 80 w 142"/>
                  <a:gd name="T29" fmla="*/ 158 h 226"/>
                  <a:gd name="T30" fmla="*/ 111 w 142"/>
                  <a:gd name="T31" fmla="*/ 95 h 226"/>
                  <a:gd name="T32" fmla="*/ 105 w 142"/>
                  <a:gd name="T33" fmla="*/ 76 h 226"/>
                  <a:gd name="T34" fmla="*/ 61 w 142"/>
                  <a:gd name="T35" fmla="*/ 139 h 226"/>
                  <a:gd name="T36" fmla="*/ 94 w 142"/>
                  <a:gd name="T37" fmla="*/ 56 h 226"/>
                  <a:gd name="T38" fmla="*/ 126 w 142"/>
                  <a:gd name="T39" fmla="*/ 70 h 226"/>
                  <a:gd name="T40" fmla="*/ 122 w 142"/>
                  <a:gd name="T41" fmla="*/ 39 h 226"/>
                  <a:gd name="T42" fmla="*/ 90 w 142"/>
                  <a:gd name="T43" fmla="*/ 24 h 226"/>
                  <a:gd name="T44" fmla="*/ 52 w 142"/>
                  <a:gd name="T45" fmla="*/ 32 h 226"/>
                  <a:gd name="T46" fmla="*/ 44 w 142"/>
                  <a:gd name="T47" fmla="*/ 10 h 226"/>
                  <a:gd name="T48" fmla="*/ 44 w 142"/>
                  <a:gd name="T49" fmla="*/ 10 h 2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226"/>
                  <a:gd name="T77" fmla="*/ 142 w 142"/>
                  <a:gd name="T78" fmla="*/ 226 h 2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226">
                    <a:moveTo>
                      <a:pt x="44" y="10"/>
                    </a:moveTo>
                    <a:lnTo>
                      <a:pt x="77" y="0"/>
                    </a:lnTo>
                    <a:lnTo>
                      <a:pt x="139" y="32"/>
                    </a:lnTo>
                    <a:lnTo>
                      <a:pt x="142" y="64"/>
                    </a:lnTo>
                    <a:lnTo>
                      <a:pt x="118" y="133"/>
                    </a:lnTo>
                    <a:lnTo>
                      <a:pt x="84" y="166"/>
                    </a:lnTo>
                    <a:lnTo>
                      <a:pt x="82" y="210"/>
                    </a:lnTo>
                    <a:lnTo>
                      <a:pt x="63" y="226"/>
                    </a:lnTo>
                    <a:lnTo>
                      <a:pt x="10" y="226"/>
                    </a:lnTo>
                    <a:lnTo>
                      <a:pt x="0" y="206"/>
                    </a:lnTo>
                    <a:lnTo>
                      <a:pt x="0" y="193"/>
                    </a:lnTo>
                    <a:lnTo>
                      <a:pt x="39" y="216"/>
                    </a:lnTo>
                    <a:lnTo>
                      <a:pt x="61" y="207"/>
                    </a:lnTo>
                    <a:lnTo>
                      <a:pt x="47" y="172"/>
                    </a:lnTo>
                    <a:lnTo>
                      <a:pt x="80" y="158"/>
                    </a:lnTo>
                    <a:lnTo>
                      <a:pt x="111" y="95"/>
                    </a:lnTo>
                    <a:lnTo>
                      <a:pt x="105" y="76"/>
                    </a:lnTo>
                    <a:lnTo>
                      <a:pt x="61" y="139"/>
                    </a:lnTo>
                    <a:lnTo>
                      <a:pt x="94" y="56"/>
                    </a:lnTo>
                    <a:lnTo>
                      <a:pt x="126" y="70"/>
                    </a:lnTo>
                    <a:lnTo>
                      <a:pt x="122" y="39"/>
                    </a:lnTo>
                    <a:lnTo>
                      <a:pt x="90" y="24"/>
                    </a:lnTo>
                    <a:lnTo>
                      <a:pt x="52" y="32"/>
                    </a:lnTo>
                    <a:lnTo>
                      <a:pt x="44" y="10"/>
                    </a:lnTo>
                    <a:close/>
                  </a:path>
                </a:pathLst>
              </a:custGeom>
              <a:solidFill>
                <a:srgbClr val="000000"/>
              </a:solidFill>
              <a:ln w="9525">
                <a:noFill/>
                <a:round/>
                <a:headEnd/>
                <a:tailEnd/>
              </a:ln>
            </p:spPr>
            <p:txBody>
              <a:bodyPr/>
              <a:lstStyle/>
              <a:p>
                <a:endParaRPr lang="en-US"/>
              </a:p>
            </p:txBody>
          </p:sp>
          <p:sp>
            <p:nvSpPr>
              <p:cNvPr id="115" name="Freeform 571"/>
              <p:cNvSpPr>
                <a:spLocks/>
              </p:cNvSpPr>
              <p:nvPr/>
            </p:nvSpPr>
            <p:spPr bwMode="auto">
              <a:xfrm>
                <a:off x="4231" y="923"/>
                <a:ext cx="23" cy="37"/>
              </a:xfrm>
              <a:custGeom>
                <a:avLst/>
                <a:gdLst>
                  <a:gd name="T0" fmla="*/ 0 w 115"/>
                  <a:gd name="T1" fmla="*/ 186 h 186"/>
                  <a:gd name="T2" fmla="*/ 19 w 115"/>
                  <a:gd name="T3" fmla="*/ 152 h 186"/>
                  <a:gd name="T4" fmla="*/ 32 w 115"/>
                  <a:gd name="T5" fmla="*/ 105 h 186"/>
                  <a:gd name="T6" fmla="*/ 31 w 115"/>
                  <a:gd name="T7" fmla="*/ 66 h 186"/>
                  <a:gd name="T8" fmla="*/ 15 w 115"/>
                  <a:gd name="T9" fmla="*/ 35 h 186"/>
                  <a:gd name="T10" fmla="*/ 36 w 115"/>
                  <a:gd name="T11" fmla="*/ 9 h 186"/>
                  <a:gd name="T12" fmla="*/ 63 w 115"/>
                  <a:gd name="T13" fmla="*/ 0 h 186"/>
                  <a:gd name="T14" fmla="*/ 103 w 115"/>
                  <a:gd name="T15" fmla="*/ 18 h 186"/>
                  <a:gd name="T16" fmla="*/ 115 w 115"/>
                  <a:gd name="T17" fmla="*/ 61 h 186"/>
                  <a:gd name="T18" fmla="*/ 115 w 115"/>
                  <a:gd name="T19" fmla="*/ 108 h 186"/>
                  <a:gd name="T20" fmla="*/ 96 w 115"/>
                  <a:gd name="T21" fmla="*/ 133 h 186"/>
                  <a:gd name="T22" fmla="*/ 73 w 115"/>
                  <a:gd name="T23" fmla="*/ 158 h 186"/>
                  <a:gd name="T24" fmla="*/ 103 w 115"/>
                  <a:gd name="T25" fmla="*/ 100 h 186"/>
                  <a:gd name="T26" fmla="*/ 82 w 115"/>
                  <a:gd name="T27" fmla="*/ 22 h 186"/>
                  <a:gd name="T28" fmla="*/ 52 w 115"/>
                  <a:gd name="T29" fmla="*/ 40 h 186"/>
                  <a:gd name="T30" fmla="*/ 73 w 115"/>
                  <a:gd name="T31" fmla="*/ 91 h 186"/>
                  <a:gd name="T32" fmla="*/ 34 w 115"/>
                  <a:gd name="T33" fmla="*/ 182 h 186"/>
                  <a:gd name="T34" fmla="*/ 0 w 115"/>
                  <a:gd name="T35" fmla="*/ 186 h 186"/>
                  <a:gd name="T36" fmla="*/ 0 w 115"/>
                  <a:gd name="T37" fmla="*/ 186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186"/>
                  <a:gd name="T59" fmla="*/ 115 w 115"/>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186">
                    <a:moveTo>
                      <a:pt x="0" y="186"/>
                    </a:moveTo>
                    <a:lnTo>
                      <a:pt x="19" y="152"/>
                    </a:lnTo>
                    <a:lnTo>
                      <a:pt x="32" y="105"/>
                    </a:lnTo>
                    <a:lnTo>
                      <a:pt x="31" y="66"/>
                    </a:lnTo>
                    <a:lnTo>
                      <a:pt x="15" y="35"/>
                    </a:lnTo>
                    <a:lnTo>
                      <a:pt x="36" y="9"/>
                    </a:lnTo>
                    <a:lnTo>
                      <a:pt x="63" y="0"/>
                    </a:lnTo>
                    <a:lnTo>
                      <a:pt x="103" y="18"/>
                    </a:lnTo>
                    <a:lnTo>
                      <a:pt x="115" y="61"/>
                    </a:lnTo>
                    <a:lnTo>
                      <a:pt x="115" y="108"/>
                    </a:lnTo>
                    <a:lnTo>
                      <a:pt x="96" y="133"/>
                    </a:lnTo>
                    <a:lnTo>
                      <a:pt x="73" y="158"/>
                    </a:lnTo>
                    <a:lnTo>
                      <a:pt x="103" y="100"/>
                    </a:lnTo>
                    <a:lnTo>
                      <a:pt x="82" y="22"/>
                    </a:lnTo>
                    <a:lnTo>
                      <a:pt x="52" y="40"/>
                    </a:lnTo>
                    <a:lnTo>
                      <a:pt x="73" y="91"/>
                    </a:lnTo>
                    <a:lnTo>
                      <a:pt x="34" y="182"/>
                    </a:lnTo>
                    <a:lnTo>
                      <a:pt x="0" y="186"/>
                    </a:lnTo>
                    <a:close/>
                  </a:path>
                </a:pathLst>
              </a:custGeom>
              <a:solidFill>
                <a:srgbClr val="000000"/>
              </a:solidFill>
              <a:ln w="9525">
                <a:noFill/>
                <a:round/>
                <a:headEnd/>
                <a:tailEnd/>
              </a:ln>
            </p:spPr>
            <p:txBody>
              <a:bodyPr/>
              <a:lstStyle/>
              <a:p>
                <a:endParaRPr lang="en-US"/>
              </a:p>
            </p:txBody>
          </p:sp>
          <p:sp>
            <p:nvSpPr>
              <p:cNvPr id="116" name="Freeform 572"/>
              <p:cNvSpPr>
                <a:spLocks/>
              </p:cNvSpPr>
              <p:nvPr/>
            </p:nvSpPr>
            <p:spPr bwMode="auto">
              <a:xfrm>
                <a:off x="4206" y="922"/>
                <a:ext cx="23" cy="39"/>
              </a:xfrm>
              <a:custGeom>
                <a:avLst/>
                <a:gdLst>
                  <a:gd name="T0" fmla="*/ 87 w 116"/>
                  <a:gd name="T1" fmla="*/ 180 h 196"/>
                  <a:gd name="T2" fmla="*/ 81 w 116"/>
                  <a:gd name="T3" fmla="*/ 138 h 196"/>
                  <a:gd name="T4" fmla="*/ 94 w 116"/>
                  <a:gd name="T5" fmla="*/ 88 h 196"/>
                  <a:gd name="T6" fmla="*/ 116 w 116"/>
                  <a:gd name="T7" fmla="*/ 51 h 196"/>
                  <a:gd name="T8" fmla="*/ 116 w 116"/>
                  <a:gd name="T9" fmla="*/ 32 h 196"/>
                  <a:gd name="T10" fmla="*/ 80 w 116"/>
                  <a:gd name="T11" fmla="*/ 0 h 196"/>
                  <a:gd name="T12" fmla="*/ 45 w 116"/>
                  <a:gd name="T13" fmla="*/ 25 h 196"/>
                  <a:gd name="T14" fmla="*/ 15 w 116"/>
                  <a:gd name="T15" fmla="*/ 78 h 196"/>
                  <a:gd name="T16" fmla="*/ 0 w 116"/>
                  <a:gd name="T17" fmla="*/ 138 h 196"/>
                  <a:gd name="T18" fmla="*/ 12 w 116"/>
                  <a:gd name="T19" fmla="*/ 174 h 196"/>
                  <a:gd name="T20" fmla="*/ 35 w 116"/>
                  <a:gd name="T21" fmla="*/ 189 h 196"/>
                  <a:gd name="T22" fmla="*/ 18 w 116"/>
                  <a:gd name="T23" fmla="*/ 139 h 196"/>
                  <a:gd name="T24" fmla="*/ 28 w 116"/>
                  <a:gd name="T25" fmla="*/ 95 h 196"/>
                  <a:gd name="T26" fmla="*/ 56 w 116"/>
                  <a:gd name="T27" fmla="*/ 38 h 196"/>
                  <a:gd name="T28" fmla="*/ 77 w 116"/>
                  <a:gd name="T29" fmla="*/ 25 h 196"/>
                  <a:gd name="T30" fmla="*/ 97 w 116"/>
                  <a:gd name="T31" fmla="*/ 44 h 196"/>
                  <a:gd name="T32" fmla="*/ 72 w 116"/>
                  <a:gd name="T33" fmla="*/ 70 h 196"/>
                  <a:gd name="T34" fmla="*/ 55 w 116"/>
                  <a:gd name="T35" fmla="*/ 136 h 196"/>
                  <a:gd name="T36" fmla="*/ 55 w 116"/>
                  <a:gd name="T37" fmla="*/ 171 h 196"/>
                  <a:gd name="T38" fmla="*/ 80 w 116"/>
                  <a:gd name="T39" fmla="*/ 196 h 196"/>
                  <a:gd name="T40" fmla="*/ 101 w 116"/>
                  <a:gd name="T41" fmla="*/ 196 h 196"/>
                  <a:gd name="T42" fmla="*/ 87 w 116"/>
                  <a:gd name="T43" fmla="*/ 180 h 196"/>
                  <a:gd name="T44" fmla="*/ 87 w 116"/>
                  <a:gd name="T45" fmla="*/ 18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6"/>
                  <a:gd name="T70" fmla="*/ 0 h 196"/>
                  <a:gd name="T71" fmla="*/ 116 w 116"/>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6" h="196">
                    <a:moveTo>
                      <a:pt x="87" y="180"/>
                    </a:moveTo>
                    <a:lnTo>
                      <a:pt x="81" y="138"/>
                    </a:lnTo>
                    <a:lnTo>
                      <a:pt x="94" y="88"/>
                    </a:lnTo>
                    <a:lnTo>
                      <a:pt x="116" y="51"/>
                    </a:lnTo>
                    <a:lnTo>
                      <a:pt x="116" y="32"/>
                    </a:lnTo>
                    <a:lnTo>
                      <a:pt x="80" y="0"/>
                    </a:lnTo>
                    <a:lnTo>
                      <a:pt x="45" y="25"/>
                    </a:lnTo>
                    <a:lnTo>
                      <a:pt x="15" y="78"/>
                    </a:lnTo>
                    <a:lnTo>
                      <a:pt x="0" y="138"/>
                    </a:lnTo>
                    <a:lnTo>
                      <a:pt x="12" y="174"/>
                    </a:lnTo>
                    <a:lnTo>
                      <a:pt x="35" y="189"/>
                    </a:lnTo>
                    <a:lnTo>
                      <a:pt x="18" y="139"/>
                    </a:lnTo>
                    <a:lnTo>
                      <a:pt x="28" y="95"/>
                    </a:lnTo>
                    <a:lnTo>
                      <a:pt x="56" y="38"/>
                    </a:lnTo>
                    <a:lnTo>
                      <a:pt x="77" y="25"/>
                    </a:lnTo>
                    <a:lnTo>
                      <a:pt x="97" y="44"/>
                    </a:lnTo>
                    <a:lnTo>
                      <a:pt x="72" y="70"/>
                    </a:lnTo>
                    <a:lnTo>
                      <a:pt x="55" y="136"/>
                    </a:lnTo>
                    <a:lnTo>
                      <a:pt x="55" y="171"/>
                    </a:lnTo>
                    <a:lnTo>
                      <a:pt x="80" y="196"/>
                    </a:lnTo>
                    <a:lnTo>
                      <a:pt x="101" y="196"/>
                    </a:lnTo>
                    <a:lnTo>
                      <a:pt x="87" y="180"/>
                    </a:lnTo>
                    <a:close/>
                  </a:path>
                </a:pathLst>
              </a:custGeom>
              <a:solidFill>
                <a:srgbClr val="000000"/>
              </a:solidFill>
              <a:ln w="9525">
                <a:noFill/>
                <a:round/>
                <a:headEnd/>
                <a:tailEnd/>
              </a:ln>
            </p:spPr>
            <p:txBody>
              <a:bodyPr/>
              <a:lstStyle/>
              <a:p>
                <a:endParaRPr lang="en-US"/>
              </a:p>
            </p:txBody>
          </p:sp>
          <p:sp>
            <p:nvSpPr>
              <p:cNvPr id="117" name="Freeform 573"/>
              <p:cNvSpPr>
                <a:spLocks/>
              </p:cNvSpPr>
              <p:nvPr/>
            </p:nvSpPr>
            <p:spPr bwMode="auto">
              <a:xfrm>
                <a:off x="4135" y="921"/>
                <a:ext cx="63" cy="44"/>
              </a:xfrm>
              <a:custGeom>
                <a:avLst/>
                <a:gdLst>
                  <a:gd name="T0" fmla="*/ 266 w 315"/>
                  <a:gd name="T1" fmla="*/ 192 h 224"/>
                  <a:gd name="T2" fmla="*/ 266 w 315"/>
                  <a:gd name="T3" fmla="*/ 145 h 224"/>
                  <a:gd name="T4" fmla="*/ 242 w 315"/>
                  <a:gd name="T5" fmla="*/ 113 h 224"/>
                  <a:gd name="T6" fmla="*/ 219 w 315"/>
                  <a:gd name="T7" fmla="*/ 104 h 224"/>
                  <a:gd name="T8" fmla="*/ 211 w 315"/>
                  <a:gd name="T9" fmla="*/ 60 h 224"/>
                  <a:gd name="T10" fmla="*/ 154 w 315"/>
                  <a:gd name="T11" fmla="*/ 13 h 224"/>
                  <a:gd name="T12" fmla="*/ 106 w 315"/>
                  <a:gd name="T13" fmla="*/ 0 h 224"/>
                  <a:gd name="T14" fmla="*/ 0 w 315"/>
                  <a:gd name="T15" fmla="*/ 76 h 224"/>
                  <a:gd name="T16" fmla="*/ 0 w 315"/>
                  <a:gd name="T17" fmla="*/ 92 h 224"/>
                  <a:gd name="T18" fmla="*/ 40 w 315"/>
                  <a:gd name="T19" fmla="*/ 92 h 224"/>
                  <a:gd name="T20" fmla="*/ 104 w 315"/>
                  <a:gd name="T21" fmla="*/ 105 h 224"/>
                  <a:gd name="T22" fmla="*/ 138 w 315"/>
                  <a:gd name="T23" fmla="*/ 137 h 224"/>
                  <a:gd name="T24" fmla="*/ 154 w 315"/>
                  <a:gd name="T25" fmla="*/ 169 h 224"/>
                  <a:gd name="T26" fmla="*/ 162 w 315"/>
                  <a:gd name="T27" fmla="*/ 136 h 224"/>
                  <a:gd name="T28" fmla="*/ 133 w 315"/>
                  <a:gd name="T29" fmla="*/ 108 h 224"/>
                  <a:gd name="T30" fmla="*/ 85 w 315"/>
                  <a:gd name="T31" fmla="*/ 82 h 224"/>
                  <a:gd name="T32" fmla="*/ 34 w 315"/>
                  <a:gd name="T33" fmla="*/ 69 h 224"/>
                  <a:gd name="T34" fmla="*/ 69 w 315"/>
                  <a:gd name="T35" fmla="*/ 50 h 224"/>
                  <a:gd name="T36" fmla="*/ 156 w 315"/>
                  <a:gd name="T37" fmla="*/ 77 h 224"/>
                  <a:gd name="T38" fmla="*/ 89 w 315"/>
                  <a:gd name="T39" fmla="*/ 26 h 224"/>
                  <a:gd name="T40" fmla="*/ 117 w 315"/>
                  <a:gd name="T41" fmla="*/ 16 h 224"/>
                  <a:gd name="T42" fmla="*/ 172 w 315"/>
                  <a:gd name="T43" fmla="*/ 39 h 224"/>
                  <a:gd name="T44" fmla="*/ 197 w 315"/>
                  <a:gd name="T45" fmla="*/ 79 h 224"/>
                  <a:gd name="T46" fmla="*/ 197 w 315"/>
                  <a:gd name="T47" fmla="*/ 121 h 224"/>
                  <a:gd name="T48" fmla="*/ 232 w 315"/>
                  <a:gd name="T49" fmla="*/ 136 h 224"/>
                  <a:gd name="T50" fmla="*/ 254 w 315"/>
                  <a:gd name="T51" fmla="*/ 165 h 224"/>
                  <a:gd name="T52" fmla="*/ 237 w 315"/>
                  <a:gd name="T53" fmla="*/ 186 h 224"/>
                  <a:gd name="T54" fmla="*/ 195 w 315"/>
                  <a:gd name="T55" fmla="*/ 177 h 224"/>
                  <a:gd name="T56" fmla="*/ 221 w 315"/>
                  <a:gd name="T57" fmla="*/ 203 h 224"/>
                  <a:gd name="T58" fmla="*/ 252 w 315"/>
                  <a:gd name="T59" fmla="*/ 215 h 224"/>
                  <a:gd name="T60" fmla="*/ 288 w 315"/>
                  <a:gd name="T61" fmla="*/ 224 h 224"/>
                  <a:gd name="T62" fmla="*/ 315 w 315"/>
                  <a:gd name="T63" fmla="*/ 205 h 224"/>
                  <a:gd name="T64" fmla="*/ 286 w 315"/>
                  <a:gd name="T65" fmla="*/ 205 h 224"/>
                  <a:gd name="T66" fmla="*/ 266 w 315"/>
                  <a:gd name="T67" fmla="*/ 192 h 224"/>
                  <a:gd name="T68" fmla="*/ 266 w 315"/>
                  <a:gd name="T69" fmla="*/ 192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5"/>
                  <a:gd name="T106" fmla="*/ 0 h 224"/>
                  <a:gd name="T107" fmla="*/ 315 w 315"/>
                  <a:gd name="T108" fmla="*/ 224 h 2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5" h="224">
                    <a:moveTo>
                      <a:pt x="266" y="192"/>
                    </a:moveTo>
                    <a:lnTo>
                      <a:pt x="266" y="145"/>
                    </a:lnTo>
                    <a:lnTo>
                      <a:pt x="242" y="113"/>
                    </a:lnTo>
                    <a:lnTo>
                      <a:pt x="219" y="104"/>
                    </a:lnTo>
                    <a:lnTo>
                      <a:pt x="211" y="60"/>
                    </a:lnTo>
                    <a:lnTo>
                      <a:pt x="154" y="13"/>
                    </a:lnTo>
                    <a:lnTo>
                      <a:pt x="106" y="0"/>
                    </a:lnTo>
                    <a:lnTo>
                      <a:pt x="0" y="76"/>
                    </a:lnTo>
                    <a:lnTo>
                      <a:pt x="0" y="92"/>
                    </a:lnTo>
                    <a:lnTo>
                      <a:pt x="40" y="92"/>
                    </a:lnTo>
                    <a:lnTo>
                      <a:pt x="104" y="105"/>
                    </a:lnTo>
                    <a:lnTo>
                      <a:pt x="138" y="137"/>
                    </a:lnTo>
                    <a:lnTo>
                      <a:pt x="154" y="169"/>
                    </a:lnTo>
                    <a:lnTo>
                      <a:pt x="162" y="136"/>
                    </a:lnTo>
                    <a:lnTo>
                      <a:pt x="133" y="108"/>
                    </a:lnTo>
                    <a:lnTo>
                      <a:pt x="85" y="82"/>
                    </a:lnTo>
                    <a:lnTo>
                      <a:pt x="34" y="69"/>
                    </a:lnTo>
                    <a:lnTo>
                      <a:pt x="69" y="50"/>
                    </a:lnTo>
                    <a:lnTo>
                      <a:pt x="156" y="77"/>
                    </a:lnTo>
                    <a:lnTo>
                      <a:pt x="89" y="26"/>
                    </a:lnTo>
                    <a:lnTo>
                      <a:pt x="117" y="16"/>
                    </a:lnTo>
                    <a:lnTo>
                      <a:pt x="172" y="39"/>
                    </a:lnTo>
                    <a:lnTo>
                      <a:pt x="197" y="79"/>
                    </a:lnTo>
                    <a:lnTo>
                      <a:pt x="197" y="121"/>
                    </a:lnTo>
                    <a:lnTo>
                      <a:pt x="232" y="136"/>
                    </a:lnTo>
                    <a:lnTo>
                      <a:pt x="254" y="165"/>
                    </a:lnTo>
                    <a:lnTo>
                      <a:pt x="237" y="186"/>
                    </a:lnTo>
                    <a:lnTo>
                      <a:pt x="195" y="177"/>
                    </a:lnTo>
                    <a:lnTo>
                      <a:pt x="221" y="203"/>
                    </a:lnTo>
                    <a:lnTo>
                      <a:pt x="252" y="215"/>
                    </a:lnTo>
                    <a:lnTo>
                      <a:pt x="288" y="224"/>
                    </a:lnTo>
                    <a:lnTo>
                      <a:pt x="315" y="205"/>
                    </a:lnTo>
                    <a:lnTo>
                      <a:pt x="286" y="205"/>
                    </a:lnTo>
                    <a:lnTo>
                      <a:pt x="266" y="192"/>
                    </a:lnTo>
                    <a:close/>
                  </a:path>
                </a:pathLst>
              </a:custGeom>
              <a:solidFill>
                <a:srgbClr val="000000"/>
              </a:solidFill>
              <a:ln w="9525">
                <a:noFill/>
                <a:round/>
                <a:headEnd/>
                <a:tailEnd/>
              </a:ln>
            </p:spPr>
            <p:txBody>
              <a:bodyPr/>
              <a:lstStyle/>
              <a:p>
                <a:endParaRPr lang="en-US"/>
              </a:p>
            </p:txBody>
          </p:sp>
          <p:sp>
            <p:nvSpPr>
              <p:cNvPr id="118" name="Freeform 574"/>
              <p:cNvSpPr>
                <a:spLocks/>
              </p:cNvSpPr>
              <p:nvPr/>
            </p:nvSpPr>
            <p:spPr bwMode="auto">
              <a:xfrm>
                <a:off x="4164" y="961"/>
                <a:ext cx="42" cy="23"/>
              </a:xfrm>
              <a:custGeom>
                <a:avLst/>
                <a:gdLst>
                  <a:gd name="T0" fmla="*/ 0 w 209"/>
                  <a:gd name="T1" fmla="*/ 3 h 113"/>
                  <a:gd name="T2" fmla="*/ 26 w 209"/>
                  <a:gd name="T3" fmla="*/ 33 h 113"/>
                  <a:gd name="T4" fmla="*/ 84 w 209"/>
                  <a:gd name="T5" fmla="*/ 21 h 113"/>
                  <a:gd name="T6" fmla="*/ 84 w 209"/>
                  <a:gd name="T7" fmla="*/ 47 h 113"/>
                  <a:gd name="T8" fmla="*/ 160 w 209"/>
                  <a:gd name="T9" fmla="*/ 6 h 113"/>
                  <a:gd name="T10" fmla="*/ 133 w 209"/>
                  <a:gd name="T11" fmla="*/ 41 h 113"/>
                  <a:gd name="T12" fmla="*/ 88 w 209"/>
                  <a:gd name="T13" fmla="*/ 63 h 113"/>
                  <a:gd name="T14" fmla="*/ 90 w 209"/>
                  <a:gd name="T15" fmla="*/ 91 h 113"/>
                  <a:gd name="T16" fmla="*/ 147 w 209"/>
                  <a:gd name="T17" fmla="*/ 72 h 113"/>
                  <a:gd name="T18" fmla="*/ 188 w 209"/>
                  <a:gd name="T19" fmla="*/ 33 h 113"/>
                  <a:gd name="T20" fmla="*/ 176 w 209"/>
                  <a:gd name="T21" fmla="*/ 0 h 113"/>
                  <a:gd name="T22" fmla="*/ 209 w 209"/>
                  <a:gd name="T23" fmla="*/ 29 h 113"/>
                  <a:gd name="T24" fmla="*/ 196 w 209"/>
                  <a:gd name="T25" fmla="*/ 57 h 113"/>
                  <a:gd name="T26" fmla="*/ 115 w 209"/>
                  <a:gd name="T27" fmla="*/ 104 h 113"/>
                  <a:gd name="T28" fmla="*/ 78 w 209"/>
                  <a:gd name="T29" fmla="*/ 113 h 113"/>
                  <a:gd name="T30" fmla="*/ 59 w 209"/>
                  <a:gd name="T31" fmla="*/ 66 h 113"/>
                  <a:gd name="T32" fmla="*/ 69 w 209"/>
                  <a:gd name="T33" fmla="*/ 54 h 113"/>
                  <a:gd name="T34" fmla="*/ 69 w 209"/>
                  <a:gd name="T35" fmla="*/ 33 h 113"/>
                  <a:gd name="T36" fmla="*/ 28 w 209"/>
                  <a:gd name="T37" fmla="*/ 46 h 113"/>
                  <a:gd name="T38" fmla="*/ 9 w 209"/>
                  <a:gd name="T39" fmla="*/ 47 h 113"/>
                  <a:gd name="T40" fmla="*/ 0 w 209"/>
                  <a:gd name="T41" fmla="*/ 3 h 113"/>
                  <a:gd name="T42" fmla="*/ 0 w 209"/>
                  <a:gd name="T43" fmla="*/ 3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9"/>
                  <a:gd name="T67" fmla="*/ 0 h 113"/>
                  <a:gd name="T68" fmla="*/ 209 w 209"/>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9" h="113">
                    <a:moveTo>
                      <a:pt x="0" y="3"/>
                    </a:moveTo>
                    <a:lnTo>
                      <a:pt x="26" y="33"/>
                    </a:lnTo>
                    <a:lnTo>
                      <a:pt x="84" y="21"/>
                    </a:lnTo>
                    <a:lnTo>
                      <a:pt x="84" y="47"/>
                    </a:lnTo>
                    <a:lnTo>
                      <a:pt x="160" y="6"/>
                    </a:lnTo>
                    <a:lnTo>
                      <a:pt x="133" y="41"/>
                    </a:lnTo>
                    <a:lnTo>
                      <a:pt x="88" y="63"/>
                    </a:lnTo>
                    <a:lnTo>
                      <a:pt x="90" y="91"/>
                    </a:lnTo>
                    <a:lnTo>
                      <a:pt x="147" y="72"/>
                    </a:lnTo>
                    <a:lnTo>
                      <a:pt x="188" y="33"/>
                    </a:lnTo>
                    <a:lnTo>
                      <a:pt x="176" y="0"/>
                    </a:lnTo>
                    <a:lnTo>
                      <a:pt x="209" y="29"/>
                    </a:lnTo>
                    <a:lnTo>
                      <a:pt x="196" y="57"/>
                    </a:lnTo>
                    <a:lnTo>
                      <a:pt x="115" y="104"/>
                    </a:lnTo>
                    <a:lnTo>
                      <a:pt x="78" y="113"/>
                    </a:lnTo>
                    <a:lnTo>
                      <a:pt x="59" y="66"/>
                    </a:lnTo>
                    <a:lnTo>
                      <a:pt x="69" y="54"/>
                    </a:lnTo>
                    <a:lnTo>
                      <a:pt x="69" y="33"/>
                    </a:lnTo>
                    <a:lnTo>
                      <a:pt x="28" y="46"/>
                    </a:lnTo>
                    <a:lnTo>
                      <a:pt x="9" y="47"/>
                    </a:lnTo>
                    <a:lnTo>
                      <a:pt x="0" y="3"/>
                    </a:lnTo>
                    <a:close/>
                  </a:path>
                </a:pathLst>
              </a:custGeom>
              <a:solidFill>
                <a:srgbClr val="000000"/>
              </a:solidFill>
              <a:ln w="9525">
                <a:noFill/>
                <a:round/>
                <a:headEnd/>
                <a:tailEnd/>
              </a:ln>
            </p:spPr>
            <p:txBody>
              <a:bodyPr/>
              <a:lstStyle/>
              <a:p>
                <a:endParaRPr lang="en-US"/>
              </a:p>
            </p:txBody>
          </p:sp>
          <p:sp>
            <p:nvSpPr>
              <p:cNvPr id="119" name="Freeform 575"/>
              <p:cNvSpPr>
                <a:spLocks/>
              </p:cNvSpPr>
              <p:nvPr/>
            </p:nvSpPr>
            <p:spPr bwMode="auto">
              <a:xfrm>
                <a:off x="4144" y="948"/>
                <a:ext cx="33" cy="37"/>
              </a:xfrm>
              <a:custGeom>
                <a:avLst/>
                <a:gdLst>
                  <a:gd name="T0" fmla="*/ 101 w 166"/>
                  <a:gd name="T1" fmla="*/ 0 h 185"/>
                  <a:gd name="T2" fmla="*/ 52 w 166"/>
                  <a:gd name="T3" fmla="*/ 17 h 185"/>
                  <a:gd name="T4" fmla="*/ 3 w 166"/>
                  <a:gd name="T5" fmla="*/ 83 h 185"/>
                  <a:gd name="T6" fmla="*/ 0 w 166"/>
                  <a:gd name="T7" fmla="*/ 145 h 185"/>
                  <a:gd name="T8" fmla="*/ 21 w 166"/>
                  <a:gd name="T9" fmla="*/ 181 h 185"/>
                  <a:gd name="T10" fmla="*/ 101 w 166"/>
                  <a:gd name="T11" fmla="*/ 185 h 185"/>
                  <a:gd name="T12" fmla="*/ 166 w 166"/>
                  <a:gd name="T13" fmla="*/ 152 h 185"/>
                  <a:gd name="T14" fmla="*/ 164 w 166"/>
                  <a:gd name="T15" fmla="*/ 136 h 185"/>
                  <a:gd name="T16" fmla="*/ 114 w 166"/>
                  <a:gd name="T17" fmla="*/ 159 h 185"/>
                  <a:gd name="T18" fmla="*/ 70 w 166"/>
                  <a:gd name="T19" fmla="*/ 159 h 185"/>
                  <a:gd name="T20" fmla="*/ 34 w 166"/>
                  <a:gd name="T21" fmla="*/ 139 h 185"/>
                  <a:gd name="T22" fmla="*/ 31 w 166"/>
                  <a:gd name="T23" fmla="*/ 88 h 185"/>
                  <a:gd name="T24" fmla="*/ 60 w 166"/>
                  <a:gd name="T25" fmla="*/ 35 h 185"/>
                  <a:gd name="T26" fmla="*/ 83 w 166"/>
                  <a:gd name="T27" fmla="*/ 34 h 185"/>
                  <a:gd name="T28" fmla="*/ 63 w 166"/>
                  <a:gd name="T29" fmla="*/ 92 h 185"/>
                  <a:gd name="T30" fmla="*/ 68 w 166"/>
                  <a:gd name="T31" fmla="*/ 125 h 185"/>
                  <a:gd name="T32" fmla="*/ 114 w 166"/>
                  <a:gd name="T33" fmla="*/ 133 h 185"/>
                  <a:gd name="T34" fmla="*/ 138 w 166"/>
                  <a:gd name="T35" fmla="*/ 102 h 185"/>
                  <a:gd name="T36" fmla="*/ 110 w 166"/>
                  <a:gd name="T37" fmla="*/ 110 h 185"/>
                  <a:gd name="T38" fmla="*/ 94 w 166"/>
                  <a:gd name="T39" fmla="*/ 113 h 185"/>
                  <a:gd name="T40" fmla="*/ 87 w 166"/>
                  <a:gd name="T41" fmla="*/ 79 h 185"/>
                  <a:gd name="T42" fmla="*/ 94 w 166"/>
                  <a:gd name="T43" fmla="*/ 44 h 185"/>
                  <a:gd name="T44" fmla="*/ 110 w 166"/>
                  <a:gd name="T45" fmla="*/ 23 h 185"/>
                  <a:gd name="T46" fmla="*/ 101 w 166"/>
                  <a:gd name="T47" fmla="*/ 0 h 185"/>
                  <a:gd name="T48" fmla="*/ 101 w 166"/>
                  <a:gd name="T49" fmla="*/ 0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85"/>
                  <a:gd name="T77" fmla="*/ 166 w 166"/>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85">
                    <a:moveTo>
                      <a:pt x="101" y="0"/>
                    </a:moveTo>
                    <a:lnTo>
                      <a:pt x="52" y="17"/>
                    </a:lnTo>
                    <a:lnTo>
                      <a:pt x="3" y="83"/>
                    </a:lnTo>
                    <a:lnTo>
                      <a:pt x="0" y="145"/>
                    </a:lnTo>
                    <a:lnTo>
                      <a:pt x="21" y="181"/>
                    </a:lnTo>
                    <a:lnTo>
                      <a:pt x="101" y="185"/>
                    </a:lnTo>
                    <a:lnTo>
                      <a:pt x="166" y="152"/>
                    </a:lnTo>
                    <a:lnTo>
                      <a:pt x="164" y="136"/>
                    </a:lnTo>
                    <a:lnTo>
                      <a:pt x="114" y="159"/>
                    </a:lnTo>
                    <a:lnTo>
                      <a:pt x="70" y="159"/>
                    </a:lnTo>
                    <a:lnTo>
                      <a:pt x="34" y="139"/>
                    </a:lnTo>
                    <a:lnTo>
                      <a:pt x="31" y="88"/>
                    </a:lnTo>
                    <a:lnTo>
                      <a:pt x="60" y="35"/>
                    </a:lnTo>
                    <a:lnTo>
                      <a:pt x="83" y="34"/>
                    </a:lnTo>
                    <a:lnTo>
                      <a:pt x="63" y="92"/>
                    </a:lnTo>
                    <a:lnTo>
                      <a:pt x="68" y="125"/>
                    </a:lnTo>
                    <a:lnTo>
                      <a:pt x="114" y="133"/>
                    </a:lnTo>
                    <a:lnTo>
                      <a:pt x="138" y="102"/>
                    </a:lnTo>
                    <a:lnTo>
                      <a:pt x="110" y="110"/>
                    </a:lnTo>
                    <a:lnTo>
                      <a:pt x="94" y="113"/>
                    </a:lnTo>
                    <a:lnTo>
                      <a:pt x="87" y="79"/>
                    </a:lnTo>
                    <a:lnTo>
                      <a:pt x="94" y="44"/>
                    </a:lnTo>
                    <a:lnTo>
                      <a:pt x="110" y="23"/>
                    </a:lnTo>
                    <a:lnTo>
                      <a:pt x="101" y="0"/>
                    </a:lnTo>
                    <a:close/>
                  </a:path>
                </a:pathLst>
              </a:custGeom>
              <a:solidFill>
                <a:srgbClr val="000000"/>
              </a:solidFill>
              <a:ln w="9525">
                <a:noFill/>
                <a:round/>
                <a:headEnd/>
                <a:tailEnd/>
              </a:ln>
            </p:spPr>
            <p:txBody>
              <a:bodyPr/>
              <a:lstStyle/>
              <a:p>
                <a:endParaRPr lang="en-US"/>
              </a:p>
            </p:txBody>
          </p:sp>
          <p:sp>
            <p:nvSpPr>
              <p:cNvPr id="120" name="Freeform 576"/>
              <p:cNvSpPr>
                <a:spLocks/>
              </p:cNvSpPr>
              <p:nvPr/>
            </p:nvSpPr>
            <p:spPr bwMode="auto">
              <a:xfrm>
                <a:off x="4177" y="935"/>
                <a:ext cx="95" cy="57"/>
              </a:xfrm>
              <a:custGeom>
                <a:avLst/>
                <a:gdLst>
                  <a:gd name="T0" fmla="*/ 3 w 477"/>
                  <a:gd name="T1" fmla="*/ 0 h 281"/>
                  <a:gd name="T2" fmla="*/ 58 w 477"/>
                  <a:gd name="T3" fmla="*/ 30 h 281"/>
                  <a:gd name="T4" fmla="*/ 115 w 477"/>
                  <a:gd name="T5" fmla="*/ 91 h 281"/>
                  <a:gd name="T6" fmla="*/ 156 w 477"/>
                  <a:gd name="T7" fmla="*/ 100 h 281"/>
                  <a:gd name="T8" fmla="*/ 204 w 477"/>
                  <a:gd name="T9" fmla="*/ 134 h 281"/>
                  <a:gd name="T10" fmla="*/ 266 w 477"/>
                  <a:gd name="T11" fmla="*/ 122 h 281"/>
                  <a:gd name="T12" fmla="*/ 325 w 477"/>
                  <a:gd name="T13" fmla="*/ 104 h 281"/>
                  <a:gd name="T14" fmla="*/ 366 w 477"/>
                  <a:gd name="T15" fmla="*/ 84 h 281"/>
                  <a:gd name="T16" fmla="*/ 428 w 477"/>
                  <a:gd name="T17" fmla="*/ 78 h 281"/>
                  <a:gd name="T18" fmla="*/ 477 w 477"/>
                  <a:gd name="T19" fmla="*/ 106 h 281"/>
                  <a:gd name="T20" fmla="*/ 430 w 477"/>
                  <a:gd name="T21" fmla="*/ 99 h 281"/>
                  <a:gd name="T22" fmla="*/ 380 w 477"/>
                  <a:gd name="T23" fmla="*/ 103 h 281"/>
                  <a:gd name="T24" fmla="*/ 354 w 477"/>
                  <a:gd name="T25" fmla="*/ 126 h 281"/>
                  <a:gd name="T26" fmla="*/ 312 w 477"/>
                  <a:gd name="T27" fmla="*/ 242 h 281"/>
                  <a:gd name="T28" fmla="*/ 281 w 477"/>
                  <a:gd name="T29" fmla="*/ 281 h 281"/>
                  <a:gd name="T30" fmla="*/ 314 w 477"/>
                  <a:gd name="T31" fmla="*/ 190 h 281"/>
                  <a:gd name="T32" fmla="*/ 311 w 477"/>
                  <a:gd name="T33" fmla="*/ 138 h 281"/>
                  <a:gd name="T34" fmla="*/ 264 w 477"/>
                  <a:gd name="T35" fmla="*/ 148 h 281"/>
                  <a:gd name="T36" fmla="*/ 190 w 477"/>
                  <a:gd name="T37" fmla="*/ 153 h 281"/>
                  <a:gd name="T38" fmla="*/ 152 w 477"/>
                  <a:gd name="T39" fmla="*/ 116 h 281"/>
                  <a:gd name="T40" fmla="*/ 110 w 477"/>
                  <a:gd name="T41" fmla="*/ 114 h 281"/>
                  <a:gd name="T42" fmla="*/ 58 w 477"/>
                  <a:gd name="T43" fmla="*/ 55 h 281"/>
                  <a:gd name="T44" fmla="*/ 0 w 477"/>
                  <a:gd name="T45" fmla="*/ 34 h 281"/>
                  <a:gd name="T46" fmla="*/ 3 w 477"/>
                  <a:gd name="T47" fmla="*/ 0 h 281"/>
                  <a:gd name="T48" fmla="*/ 3 w 477"/>
                  <a:gd name="T49" fmla="*/ 0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7"/>
                  <a:gd name="T76" fmla="*/ 0 h 281"/>
                  <a:gd name="T77" fmla="*/ 477 w 477"/>
                  <a:gd name="T78" fmla="*/ 281 h 2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7" h="281">
                    <a:moveTo>
                      <a:pt x="3" y="0"/>
                    </a:moveTo>
                    <a:lnTo>
                      <a:pt x="58" y="30"/>
                    </a:lnTo>
                    <a:lnTo>
                      <a:pt x="115" y="91"/>
                    </a:lnTo>
                    <a:lnTo>
                      <a:pt x="156" y="100"/>
                    </a:lnTo>
                    <a:lnTo>
                      <a:pt x="204" y="134"/>
                    </a:lnTo>
                    <a:lnTo>
                      <a:pt x="266" y="122"/>
                    </a:lnTo>
                    <a:lnTo>
                      <a:pt x="325" y="104"/>
                    </a:lnTo>
                    <a:lnTo>
                      <a:pt x="366" y="84"/>
                    </a:lnTo>
                    <a:lnTo>
                      <a:pt x="428" y="78"/>
                    </a:lnTo>
                    <a:lnTo>
                      <a:pt x="477" y="106"/>
                    </a:lnTo>
                    <a:lnTo>
                      <a:pt x="430" y="99"/>
                    </a:lnTo>
                    <a:lnTo>
                      <a:pt x="380" y="103"/>
                    </a:lnTo>
                    <a:lnTo>
                      <a:pt x="354" y="126"/>
                    </a:lnTo>
                    <a:lnTo>
                      <a:pt x="312" y="242"/>
                    </a:lnTo>
                    <a:lnTo>
                      <a:pt x="281" y="281"/>
                    </a:lnTo>
                    <a:lnTo>
                      <a:pt x="314" y="190"/>
                    </a:lnTo>
                    <a:lnTo>
                      <a:pt x="311" y="138"/>
                    </a:lnTo>
                    <a:lnTo>
                      <a:pt x="264" y="148"/>
                    </a:lnTo>
                    <a:lnTo>
                      <a:pt x="190" y="153"/>
                    </a:lnTo>
                    <a:lnTo>
                      <a:pt x="152" y="116"/>
                    </a:lnTo>
                    <a:lnTo>
                      <a:pt x="110" y="114"/>
                    </a:lnTo>
                    <a:lnTo>
                      <a:pt x="58" y="55"/>
                    </a:lnTo>
                    <a:lnTo>
                      <a:pt x="0" y="34"/>
                    </a:lnTo>
                    <a:lnTo>
                      <a:pt x="3" y="0"/>
                    </a:lnTo>
                    <a:close/>
                  </a:path>
                </a:pathLst>
              </a:custGeom>
              <a:solidFill>
                <a:srgbClr val="000000"/>
              </a:solidFill>
              <a:ln w="9525">
                <a:noFill/>
                <a:round/>
                <a:headEnd/>
                <a:tailEnd/>
              </a:ln>
            </p:spPr>
            <p:txBody>
              <a:bodyPr/>
              <a:lstStyle/>
              <a:p>
                <a:endParaRPr lang="en-US"/>
              </a:p>
            </p:txBody>
          </p:sp>
          <p:sp>
            <p:nvSpPr>
              <p:cNvPr id="121" name="Freeform 577"/>
              <p:cNvSpPr>
                <a:spLocks/>
              </p:cNvSpPr>
              <p:nvPr/>
            </p:nvSpPr>
            <p:spPr bwMode="auto">
              <a:xfrm>
                <a:off x="4185" y="955"/>
                <a:ext cx="101" cy="54"/>
              </a:xfrm>
              <a:custGeom>
                <a:avLst/>
                <a:gdLst>
                  <a:gd name="T0" fmla="*/ 5 w 505"/>
                  <a:gd name="T1" fmla="*/ 129 h 268"/>
                  <a:gd name="T2" fmla="*/ 0 w 505"/>
                  <a:gd name="T3" fmla="*/ 190 h 268"/>
                  <a:gd name="T4" fmla="*/ 9 w 505"/>
                  <a:gd name="T5" fmla="*/ 231 h 268"/>
                  <a:gd name="T6" fmla="*/ 74 w 505"/>
                  <a:gd name="T7" fmla="*/ 268 h 268"/>
                  <a:gd name="T8" fmla="*/ 157 w 505"/>
                  <a:gd name="T9" fmla="*/ 268 h 268"/>
                  <a:gd name="T10" fmla="*/ 227 w 505"/>
                  <a:gd name="T11" fmla="*/ 243 h 268"/>
                  <a:gd name="T12" fmla="*/ 323 w 505"/>
                  <a:gd name="T13" fmla="*/ 240 h 268"/>
                  <a:gd name="T14" fmla="*/ 356 w 505"/>
                  <a:gd name="T15" fmla="*/ 240 h 268"/>
                  <a:gd name="T16" fmla="*/ 380 w 505"/>
                  <a:gd name="T17" fmla="*/ 221 h 268"/>
                  <a:gd name="T18" fmla="*/ 505 w 505"/>
                  <a:gd name="T19" fmla="*/ 35 h 268"/>
                  <a:gd name="T20" fmla="*/ 505 w 505"/>
                  <a:gd name="T21" fmla="*/ 4 h 268"/>
                  <a:gd name="T22" fmla="*/ 494 w 505"/>
                  <a:gd name="T23" fmla="*/ 0 h 268"/>
                  <a:gd name="T24" fmla="*/ 492 w 505"/>
                  <a:gd name="T25" fmla="*/ 25 h 268"/>
                  <a:gd name="T26" fmla="*/ 456 w 505"/>
                  <a:gd name="T27" fmla="*/ 64 h 268"/>
                  <a:gd name="T28" fmla="*/ 379 w 505"/>
                  <a:gd name="T29" fmla="*/ 193 h 268"/>
                  <a:gd name="T30" fmla="*/ 348 w 505"/>
                  <a:gd name="T31" fmla="*/ 217 h 268"/>
                  <a:gd name="T32" fmla="*/ 297 w 505"/>
                  <a:gd name="T33" fmla="*/ 208 h 268"/>
                  <a:gd name="T34" fmla="*/ 221 w 505"/>
                  <a:gd name="T35" fmla="*/ 217 h 268"/>
                  <a:gd name="T36" fmla="*/ 165 w 505"/>
                  <a:gd name="T37" fmla="*/ 252 h 268"/>
                  <a:gd name="T38" fmla="*/ 84 w 505"/>
                  <a:gd name="T39" fmla="*/ 252 h 268"/>
                  <a:gd name="T40" fmla="*/ 43 w 505"/>
                  <a:gd name="T41" fmla="*/ 225 h 268"/>
                  <a:gd name="T42" fmla="*/ 15 w 505"/>
                  <a:gd name="T43" fmla="*/ 189 h 268"/>
                  <a:gd name="T44" fmla="*/ 32 w 505"/>
                  <a:gd name="T45" fmla="*/ 120 h 268"/>
                  <a:gd name="T46" fmla="*/ 5 w 505"/>
                  <a:gd name="T47" fmla="*/ 129 h 268"/>
                  <a:gd name="T48" fmla="*/ 5 w 505"/>
                  <a:gd name="T49" fmla="*/ 129 h 2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5"/>
                  <a:gd name="T76" fmla="*/ 0 h 268"/>
                  <a:gd name="T77" fmla="*/ 505 w 505"/>
                  <a:gd name="T78" fmla="*/ 268 h 2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5" h="268">
                    <a:moveTo>
                      <a:pt x="5" y="129"/>
                    </a:moveTo>
                    <a:lnTo>
                      <a:pt x="0" y="190"/>
                    </a:lnTo>
                    <a:lnTo>
                      <a:pt x="9" y="231"/>
                    </a:lnTo>
                    <a:lnTo>
                      <a:pt x="74" y="268"/>
                    </a:lnTo>
                    <a:lnTo>
                      <a:pt x="157" y="268"/>
                    </a:lnTo>
                    <a:lnTo>
                      <a:pt x="227" y="243"/>
                    </a:lnTo>
                    <a:lnTo>
                      <a:pt x="323" y="240"/>
                    </a:lnTo>
                    <a:lnTo>
                      <a:pt x="356" y="240"/>
                    </a:lnTo>
                    <a:lnTo>
                      <a:pt x="380" y="221"/>
                    </a:lnTo>
                    <a:lnTo>
                      <a:pt x="505" y="35"/>
                    </a:lnTo>
                    <a:lnTo>
                      <a:pt x="505" y="4"/>
                    </a:lnTo>
                    <a:lnTo>
                      <a:pt x="494" y="0"/>
                    </a:lnTo>
                    <a:lnTo>
                      <a:pt x="492" y="25"/>
                    </a:lnTo>
                    <a:lnTo>
                      <a:pt x="456" y="64"/>
                    </a:lnTo>
                    <a:lnTo>
                      <a:pt x="379" y="193"/>
                    </a:lnTo>
                    <a:lnTo>
                      <a:pt x="348" y="217"/>
                    </a:lnTo>
                    <a:lnTo>
                      <a:pt x="297" y="208"/>
                    </a:lnTo>
                    <a:lnTo>
                      <a:pt x="221" y="217"/>
                    </a:lnTo>
                    <a:lnTo>
                      <a:pt x="165" y="252"/>
                    </a:lnTo>
                    <a:lnTo>
                      <a:pt x="84" y="252"/>
                    </a:lnTo>
                    <a:lnTo>
                      <a:pt x="43" y="225"/>
                    </a:lnTo>
                    <a:lnTo>
                      <a:pt x="15" y="189"/>
                    </a:lnTo>
                    <a:lnTo>
                      <a:pt x="32" y="120"/>
                    </a:lnTo>
                    <a:lnTo>
                      <a:pt x="5" y="129"/>
                    </a:lnTo>
                    <a:close/>
                  </a:path>
                </a:pathLst>
              </a:custGeom>
              <a:solidFill>
                <a:srgbClr val="000000"/>
              </a:solidFill>
              <a:ln w="9525">
                <a:noFill/>
                <a:round/>
                <a:headEnd/>
                <a:tailEnd/>
              </a:ln>
            </p:spPr>
            <p:txBody>
              <a:bodyPr/>
              <a:lstStyle/>
              <a:p>
                <a:endParaRPr lang="en-US"/>
              </a:p>
            </p:txBody>
          </p:sp>
          <p:sp>
            <p:nvSpPr>
              <p:cNvPr id="122" name="Freeform 578"/>
              <p:cNvSpPr>
                <a:spLocks/>
              </p:cNvSpPr>
              <p:nvPr/>
            </p:nvSpPr>
            <p:spPr bwMode="auto">
              <a:xfrm>
                <a:off x="4074" y="824"/>
                <a:ext cx="60" cy="56"/>
              </a:xfrm>
              <a:custGeom>
                <a:avLst/>
                <a:gdLst>
                  <a:gd name="T0" fmla="*/ 199 w 299"/>
                  <a:gd name="T1" fmla="*/ 281 h 281"/>
                  <a:gd name="T2" fmla="*/ 111 w 299"/>
                  <a:gd name="T3" fmla="*/ 224 h 281"/>
                  <a:gd name="T4" fmla="*/ 49 w 299"/>
                  <a:gd name="T5" fmla="*/ 223 h 281"/>
                  <a:gd name="T6" fmla="*/ 35 w 299"/>
                  <a:gd name="T7" fmla="*/ 239 h 281"/>
                  <a:gd name="T8" fmla="*/ 0 w 299"/>
                  <a:gd name="T9" fmla="*/ 194 h 281"/>
                  <a:gd name="T10" fmla="*/ 80 w 299"/>
                  <a:gd name="T11" fmla="*/ 84 h 281"/>
                  <a:gd name="T12" fmla="*/ 128 w 299"/>
                  <a:gd name="T13" fmla="*/ 13 h 281"/>
                  <a:gd name="T14" fmla="*/ 177 w 299"/>
                  <a:gd name="T15" fmla="*/ 0 h 281"/>
                  <a:gd name="T16" fmla="*/ 249 w 299"/>
                  <a:gd name="T17" fmla="*/ 47 h 281"/>
                  <a:gd name="T18" fmla="*/ 299 w 299"/>
                  <a:gd name="T19" fmla="*/ 223 h 281"/>
                  <a:gd name="T20" fmla="*/ 220 w 299"/>
                  <a:gd name="T21" fmla="*/ 62 h 281"/>
                  <a:gd name="T22" fmla="*/ 159 w 299"/>
                  <a:gd name="T23" fmla="*/ 36 h 281"/>
                  <a:gd name="T24" fmla="*/ 41 w 299"/>
                  <a:gd name="T25" fmla="*/ 180 h 281"/>
                  <a:gd name="T26" fmla="*/ 125 w 299"/>
                  <a:gd name="T27" fmla="*/ 202 h 281"/>
                  <a:gd name="T28" fmla="*/ 199 w 299"/>
                  <a:gd name="T29" fmla="*/ 281 h 281"/>
                  <a:gd name="T30" fmla="*/ 199 w 299"/>
                  <a:gd name="T31" fmla="*/ 281 h 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9"/>
                  <a:gd name="T49" fmla="*/ 0 h 281"/>
                  <a:gd name="T50" fmla="*/ 299 w 299"/>
                  <a:gd name="T51" fmla="*/ 281 h 2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9" h="281">
                    <a:moveTo>
                      <a:pt x="199" y="281"/>
                    </a:moveTo>
                    <a:lnTo>
                      <a:pt x="111" y="224"/>
                    </a:lnTo>
                    <a:lnTo>
                      <a:pt x="49" y="223"/>
                    </a:lnTo>
                    <a:lnTo>
                      <a:pt x="35" y="239"/>
                    </a:lnTo>
                    <a:lnTo>
                      <a:pt x="0" y="194"/>
                    </a:lnTo>
                    <a:lnTo>
                      <a:pt x="80" y="84"/>
                    </a:lnTo>
                    <a:lnTo>
                      <a:pt x="128" y="13"/>
                    </a:lnTo>
                    <a:lnTo>
                      <a:pt x="177" y="0"/>
                    </a:lnTo>
                    <a:lnTo>
                      <a:pt x="249" y="47"/>
                    </a:lnTo>
                    <a:lnTo>
                      <a:pt x="299" y="223"/>
                    </a:lnTo>
                    <a:lnTo>
                      <a:pt x="220" y="62"/>
                    </a:lnTo>
                    <a:lnTo>
                      <a:pt x="159" y="36"/>
                    </a:lnTo>
                    <a:lnTo>
                      <a:pt x="41" y="180"/>
                    </a:lnTo>
                    <a:lnTo>
                      <a:pt x="125" y="202"/>
                    </a:lnTo>
                    <a:lnTo>
                      <a:pt x="199" y="281"/>
                    </a:lnTo>
                    <a:close/>
                  </a:path>
                </a:pathLst>
              </a:custGeom>
              <a:solidFill>
                <a:srgbClr val="000000"/>
              </a:solidFill>
              <a:ln w="9525">
                <a:noFill/>
                <a:round/>
                <a:headEnd/>
                <a:tailEnd/>
              </a:ln>
            </p:spPr>
            <p:txBody>
              <a:bodyPr/>
              <a:lstStyle/>
              <a:p>
                <a:endParaRPr lang="en-US"/>
              </a:p>
            </p:txBody>
          </p:sp>
          <p:sp>
            <p:nvSpPr>
              <p:cNvPr id="123" name="Freeform 579"/>
              <p:cNvSpPr>
                <a:spLocks/>
              </p:cNvSpPr>
              <p:nvPr/>
            </p:nvSpPr>
            <p:spPr bwMode="auto">
              <a:xfrm>
                <a:off x="4114" y="872"/>
                <a:ext cx="36" cy="25"/>
              </a:xfrm>
              <a:custGeom>
                <a:avLst/>
                <a:gdLst>
                  <a:gd name="T0" fmla="*/ 27 w 179"/>
                  <a:gd name="T1" fmla="*/ 50 h 126"/>
                  <a:gd name="T2" fmla="*/ 79 w 179"/>
                  <a:gd name="T3" fmla="*/ 118 h 126"/>
                  <a:gd name="T4" fmla="*/ 116 w 179"/>
                  <a:gd name="T5" fmla="*/ 75 h 126"/>
                  <a:gd name="T6" fmla="*/ 154 w 179"/>
                  <a:gd name="T7" fmla="*/ 75 h 126"/>
                  <a:gd name="T8" fmla="*/ 109 w 179"/>
                  <a:gd name="T9" fmla="*/ 0 h 126"/>
                  <a:gd name="T10" fmla="*/ 166 w 179"/>
                  <a:gd name="T11" fmla="*/ 20 h 126"/>
                  <a:gd name="T12" fmla="*/ 179 w 179"/>
                  <a:gd name="T13" fmla="*/ 71 h 126"/>
                  <a:gd name="T14" fmla="*/ 135 w 179"/>
                  <a:gd name="T15" fmla="*/ 96 h 126"/>
                  <a:gd name="T16" fmla="*/ 100 w 179"/>
                  <a:gd name="T17" fmla="*/ 126 h 126"/>
                  <a:gd name="T18" fmla="*/ 0 w 179"/>
                  <a:gd name="T19" fmla="*/ 122 h 126"/>
                  <a:gd name="T20" fmla="*/ 27 w 179"/>
                  <a:gd name="T21" fmla="*/ 96 h 126"/>
                  <a:gd name="T22" fmla="*/ 27 w 179"/>
                  <a:gd name="T23" fmla="*/ 50 h 126"/>
                  <a:gd name="T24" fmla="*/ 27 w 179"/>
                  <a:gd name="T25" fmla="*/ 50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126"/>
                  <a:gd name="T41" fmla="*/ 179 w 179"/>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126">
                    <a:moveTo>
                      <a:pt x="27" y="50"/>
                    </a:moveTo>
                    <a:lnTo>
                      <a:pt x="79" y="118"/>
                    </a:lnTo>
                    <a:lnTo>
                      <a:pt x="116" y="75"/>
                    </a:lnTo>
                    <a:lnTo>
                      <a:pt x="154" y="75"/>
                    </a:lnTo>
                    <a:lnTo>
                      <a:pt x="109" y="0"/>
                    </a:lnTo>
                    <a:lnTo>
                      <a:pt x="166" y="20"/>
                    </a:lnTo>
                    <a:lnTo>
                      <a:pt x="179" y="71"/>
                    </a:lnTo>
                    <a:lnTo>
                      <a:pt x="135" y="96"/>
                    </a:lnTo>
                    <a:lnTo>
                      <a:pt x="100" y="126"/>
                    </a:lnTo>
                    <a:lnTo>
                      <a:pt x="0" y="122"/>
                    </a:lnTo>
                    <a:lnTo>
                      <a:pt x="27" y="96"/>
                    </a:lnTo>
                    <a:lnTo>
                      <a:pt x="27" y="50"/>
                    </a:lnTo>
                    <a:close/>
                  </a:path>
                </a:pathLst>
              </a:custGeom>
              <a:solidFill>
                <a:srgbClr val="000000"/>
              </a:solidFill>
              <a:ln w="9525">
                <a:noFill/>
                <a:round/>
                <a:headEnd/>
                <a:tailEnd/>
              </a:ln>
            </p:spPr>
            <p:txBody>
              <a:bodyPr/>
              <a:lstStyle/>
              <a:p>
                <a:endParaRPr lang="en-US"/>
              </a:p>
            </p:txBody>
          </p:sp>
          <p:sp>
            <p:nvSpPr>
              <p:cNvPr id="124" name="Freeform 580"/>
              <p:cNvSpPr>
                <a:spLocks/>
              </p:cNvSpPr>
              <p:nvPr/>
            </p:nvSpPr>
            <p:spPr bwMode="auto">
              <a:xfrm>
                <a:off x="4027" y="867"/>
                <a:ext cx="60" cy="96"/>
              </a:xfrm>
              <a:custGeom>
                <a:avLst/>
                <a:gdLst>
                  <a:gd name="T0" fmla="*/ 280 w 301"/>
                  <a:gd name="T1" fmla="*/ 6 h 481"/>
                  <a:gd name="T2" fmla="*/ 198 w 301"/>
                  <a:gd name="T3" fmla="*/ 161 h 481"/>
                  <a:gd name="T4" fmla="*/ 152 w 301"/>
                  <a:gd name="T5" fmla="*/ 205 h 481"/>
                  <a:gd name="T6" fmla="*/ 0 w 301"/>
                  <a:gd name="T7" fmla="*/ 319 h 481"/>
                  <a:gd name="T8" fmla="*/ 0 w 301"/>
                  <a:gd name="T9" fmla="*/ 363 h 481"/>
                  <a:gd name="T10" fmla="*/ 69 w 301"/>
                  <a:gd name="T11" fmla="*/ 481 h 481"/>
                  <a:gd name="T12" fmla="*/ 93 w 301"/>
                  <a:gd name="T13" fmla="*/ 442 h 481"/>
                  <a:gd name="T14" fmla="*/ 79 w 301"/>
                  <a:gd name="T15" fmla="*/ 379 h 481"/>
                  <a:gd name="T16" fmla="*/ 55 w 301"/>
                  <a:gd name="T17" fmla="*/ 416 h 481"/>
                  <a:gd name="T18" fmla="*/ 42 w 301"/>
                  <a:gd name="T19" fmla="*/ 360 h 481"/>
                  <a:gd name="T20" fmla="*/ 17 w 301"/>
                  <a:gd name="T21" fmla="*/ 347 h 481"/>
                  <a:gd name="T22" fmla="*/ 65 w 301"/>
                  <a:gd name="T23" fmla="*/ 296 h 481"/>
                  <a:gd name="T24" fmla="*/ 208 w 301"/>
                  <a:gd name="T25" fmla="*/ 180 h 481"/>
                  <a:gd name="T26" fmla="*/ 301 w 301"/>
                  <a:gd name="T27" fmla="*/ 0 h 481"/>
                  <a:gd name="T28" fmla="*/ 280 w 301"/>
                  <a:gd name="T29" fmla="*/ 6 h 481"/>
                  <a:gd name="T30" fmla="*/ 280 w 301"/>
                  <a:gd name="T31" fmla="*/ 6 h 4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1"/>
                  <a:gd name="T49" fmla="*/ 0 h 481"/>
                  <a:gd name="T50" fmla="*/ 301 w 301"/>
                  <a:gd name="T51" fmla="*/ 481 h 4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1" h="481">
                    <a:moveTo>
                      <a:pt x="280" y="6"/>
                    </a:moveTo>
                    <a:lnTo>
                      <a:pt x="198" y="161"/>
                    </a:lnTo>
                    <a:lnTo>
                      <a:pt x="152" y="205"/>
                    </a:lnTo>
                    <a:lnTo>
                      <a:pt x="0" y="319"/>
                    </a:lnTo>
                    <a:lnTo>
                      <a:pt x="0" y="363"/>
                    </a:lnTo>
                    <a:lnTo>
                      <a:pt x="69" y="481"/>
                    </a:lnTo>
                    <a:lnTo>
                      <a:pt x="93" y="442"/>
                    </a:lnTo>
                    <a:lnTo>
                      <a:pt x="79" y="379"/>
                    </a:lnTo>
                    <a:lnTo>
                      <a:pt x="55" y="416"/>
                    </a:lnTo>
                    <a:lnTo>
                      <a:pt x="42" y="360"/>
                    </a:lnTo>
                    <a:lnTo>
                      <a:pt x="17" y="347"/>
                    </a:lnTo>
                    <a:lnTo>
                      <a:pt x="65" y="296"/>
                    </a:lnTo>
                    <a:lnTo>
                      <a:pt x="208" y="180"/>
                    </a:lnTo>
                    <a:lnTo>
                      <a:pt x="301" y="0"/>
                    </a:lnTo>
                    <a:lnTo>
                      <a:pt x="280" y="6"/>
                    </a:lnTo>
                    <a:close/>
                  </a:path>
                </a:pathLst>
              </a:custGeom>
              <a:solidFill>
                <a:srgbClr val="000000"/>
              </a:solidFill>
              <a:ln w="9525">
                <a:noFill/>
                <a:round/>
                <a:headEnd/>
                <a:tailEnd/>
              </a:ln>
            </p:spPr>
            <p:txBody>
              <a:bodyPr/>
              <a:lstStyle/>
              <a:p>
                <a:endParaRPr lang="en-US"/>
              </a:p>
            </p:txBody>
          </p:sp>
          <p:sp>
            <p:nvSpPr>
              <p:cNvPr id="125" name="Freeform 581"/>
              <p:cNvSpPr>
                <a:spLocks/>
              </p:cNvSpPr>
              <p:nvPr/>
            </p:nvSpPr>
            <p:spPr bwMode="auto">
              <a:xfrm>
                <a:off x="4081" y="888"/>
                <a:ext cx="41" cy="72"/>
              </a:xfrm>
              <a:custGeom>
                <a:avLst/>
                <a:gdLst>
                  <a:gd name="T0" fmla="*/ 199 w 202"/>
                  <a:gd name="T1" fmla="*/ 0 h 361"/>
                  <a:gd name="T2" fmla="*/ 31 w 202"/>
                  <a:gd name="T3" fmla="*/ 123 h 361"/>
                  <a:gd name="T4" fmla="*/ 0 w 202"/>
                  <a:gd name="T5" fmla="*/ 123 h 361"/>
                  <a:gd name="T6" fmla="*/ 12 w 202"/>
                  <a:gd name="T7" fmla="*/ 182 h 361"/>
                  <a:gd name="T8" fmla="*/ 4 w 202"/>
                  <a:gd name="T9" fmla="*/ 266 h 361"/>
                  <a:gd name="T10" fmla="*/ 11 w 202"/>
                  <a:gd name="T11" fmla="*/ 318 h 361"/>
                  <a:gd name="T12" fmla="*/ 39 w 202"/>
                  <a:gd name="T13" fmla="*/ 356 h 361"/>
                  <a:gd name="T14" fmla="*/ 77 w 202"/>
                  <a:gd name="T15" fmla="*/ 361 h 361"/>
                  <a:gd name="T16" fmla="*/ 36 w 202"/>
                  <a:gd name="T17" fmla="*/ 319 h 361"/>
                  <a:gd name="T18" fmla="*/ 28 w 202"/>
                  <a:gd name="T19" fmla="*/ 249 h 361"/>
                  <a:gd name="T20" fmla="*/ 49 w 202"/>
                  <a:gd name="T21" fmla="*/ 180 h 361"/>
                  <a:gd name="T22" fmla="*/ 49 w 202"/>
                  <a:gd name="T23" fmla="*/ 146 h 361"/>
                  <a:gd name="T24" fmla="*/ 202 w 202"/>
                  <a:gd name="T25" fmla="*/ 22 h 361"/>
                  <a:gd name="T26" fmla="*/ 199 w 202"/>
                  <a:gd name="T27" fmla="*/ 0 h 361"/>
                  <a:gd name="T28" fmla="*/ 199 w 202"/>
                  <a:gd name="T29" fmla="*/ 0 h 3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2"/>
                  <a:gd name="T46" fmla="*/ 0 h 361"/>
                  <a:gd name="T47" fmla="*/ 202 w 202"/>
                  <a:gd name="T48" fmla="*/ 361 h 3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2" h="361">
                    <a:moveTo>
                      <a:pt x="199" y="0"/>
                    </a:moveTo>
                    <a:lnTo>
                      <a:pt x="31" y="123"/>
                    </a:lnTo>
                    <a:lnTo>
                      <a:pt x="0" y="123"/>
                    </a:lnTo>
                    <a:lnTo>
                      <a:pt x="12" y="182"/>
                    </a:lnTo>
                    <a:lnTo>
                      <a:pt x="4" y="266"/>
                    </a:lnTo>
                    <a:lnTo>
                      <a:pt x="11" y="318"/>
                    </a:lnTo>
                    <a:lnTo>
                      <a:pt x="39" y="356"/>
                    </a:lnTo>
                    <a:lnTo>
                      <a:pt x="77" y="361"/>
                    </a:lnTo>
                    <a:lnTo>
                      <a:pt x="36" y="319"/>
                    </a:lnTo>
                    <a:lnTo>
                      <a:pt x="28" y="249"/>
                    </a:lnTo>
                    <a:lnTo>
                      <a:pt x="49" y="180"/>
                    </a:lnTo>
                    <a:lnTo>
                      <a:pt x="49" y="146"/>
                    </a:lnTo>
                    <a:lnTo>
                      <a:pt x="202" y="22"/>
                    </a:lnTo>
                    <a:lnTo>
                      <a:pt x="199" y="0"/>
                    </a:lnTo>
                    <a:close/>
                  </a:path>
                </a:pathLst>
              </a:custGeom>
              <a:solidFill>
                <a:srgbClr val="000000"/>
              </a:solidFill>
              <a:ln w="9525">
                <a:noFill/>
                <a:round/>
                <a:headEnd/>
                <a:tailEnd/>
              </a:ln>
            </p:spPr>
            <p:txBody>
              <a:bodyPr/>
              <a:lstStyle/>
              <a:p>
                <a:endParaRPr lang="en-US"/>
              </a:p>
            </p:txBody>
          </p:sp>
          <p:sp>
            <p:nvSpPr>
              <p:cNvPr id="126" name="Freeform 582"/>
              <p:cNvSpPr>
                <a:spLocks/>
              </p:cNvSpPr>
              <p:nvPr/>
            </p:nvSpPr>
            <p:spPr bwMode="auto">
              <a:xfrm>
                <a:off x="4035" y="938"/>
                <a:ext cx="60" cy="52"/>
              </a:xfrm>
              <a:custGeom>
                <a:avLst/>
                <a:gdLst>
                  <a:gd name="T0" fmla="*/ 83 w 299"/>
                  <a:gd name="T1" fmla="*/ 0 h 258"/>
                  <a:gd name="T2" fmla="*/ 35 w 299"/>
                  <a:gd name="T3" fmla="*/ 103 h 258"/>
                  <a:gd name="T4" fmla="*/ 0 w 299"/>
                  <a:gd name="T5" fmla="*/ 223 h 258"/>
                  <a:gd name="T6" fmla="*/ 4 w 299"/>
                  <a:gd name="T7" fmla="*/ 244 h 258"/>
                  <a:gd name="T8" fmla="*/ 31 w 299"/>
                  <a:gd name="T9" fmla="*/ 258 h 258"/>
                  <a:gd name="T10" fmla="*/ 73 w 299"/>
                  <a:gd name="T11" fmla="*/ 205 h 258"/>
                  <a:gd name="T12" fmla="*/ 83 w 299"/>
                  <a:gd name="T13" fmla="*/ 152 h 258"/>
                  <a:gd name="T14" fmla="*/ 171 w 299"/>
                  <a:gd name="T15" fmla="*/ 24 h 258"/>
                  <a:gd name="T16" fmla="*/ 180 w 299"/>
                  <a:gd name="T17" fmla="*/ 101 h 258"/>
                  <a:gd name="T18" fmla="*/ 216 w 299"/>
                  <a:gd name="T19" fmla="*/ 133 h 258"/>
                  <a:gd name="T20" fmla="*/ 299 w 299"/>
                  <a:gd name="T21" fmla="*/ 124 h 258"/>
                  <a:gd name="T22" fmla="*/ 205 w 299"/>
                  <a:gd name="T23" fmla="*/ 111 h 258"/>
                  <a:gd name="T24" fmla="*/ 198 w 299"/>
                  <a:gd name="T25" fmla="*/ 37 h 258"/>
                  <a:gd name="T26" fmla="*/ 170 w 299"/>
                  <a:gd name="T27" fmla="*/ 6 h 258"/>
                  <a:gd name="T28" fmla="*/ 133 w 299"/>
                  <a:gd name="T29" fmla="*/ 43 h 258"/>
                  <a:gd name="T30" fmla="*/ 89 w 299"/>
                  <a:gd name="T31" fmla="*/ 89 h 258"/>
                  <a:gd name="T32" fmla="*/ 93 w 299"/>
                  <a:gd name="T33" fmla="*/ 114 h 258"/>
                  <a:gd name="T34" fmla="*/ 70 w 299"/>
                  <a:gd name="T35" fmla="*/ 160 h 258"/>
                  <a:gd name="T36" fmla="*/ 51 w 299"/>
                  <a:gd name="T37" fmla="*/ 168 h 258"/>
                  <a:gd name="T38" fmla="*/ 66 w 299"/>
                  <a:gd name="T39" fmla="*/ 183 h 258"/>
                  <a:gd name="T40" fmla="*/ 56 w 299"/>
                  <a:gd name="T41" fmla="*/ 200 h 258"/>
                  <a:gd name="T42" fmla="*/ 25 w 299"/>
                  <a:gd name="T43" fmla="*/ 231 h 258"/>
                  <a:gd name="T44" fmla="*/ 14 w 299"/>
                  <a:gd name="T45" fmla="*/ 206 h 258"/>
                  <a:gd name="T46" fmla="*/ 63 w 299"/>
                  <a:gd name="T47" fmla="*/ 91 h 258"/>
                  <a:gd name="T48" fmla="*/ 93 w 299"/>
                  <a:gd name="T49" fmla="*/ 10 h 258"/>
                  <a:gd name="T50" fmla="*/ 83 w 299"/>
                  <a:gd name="T51" fmla="*/ 0 h 258"/>
                  <a:gd name="T52" fmla="*/ 83 w 299"/>
                  <a:gd name="T53" fmla="*/ 0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9"/>
                  <a:gd name="T82" fmla="*/ 0 h 258"/>
                  <a:gd name="T83" fmla="*/ 299 w 299"/>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9" h="258">
                    <a:moveTo>
                      <a:pt x="83" y="0"/>
                    </a:moveTo>
                    <a:lnTo>
                      <a:pt x="35" y="103"/>
                    </a:lnTo>
                    <a:lnTo>
                      <a:pt x="0" y="223"/>
                    </a:lnTo>
                    <a:lnTo>
                      <a:pt x="4" y="244"/>
                    </a:lnTo>
                    <a:lnTo>
                      <a:pt x="31" y="258"/>
                    </a:lnTo>
                    <a:lnTo>
                      <a:pt x="73" y="205"/>
                    </a:lnTo>
                    <a:lnTo>
                      <a:pt x="83" y="152"/>
                    </a:lnTo>
                    <a:lnTo>
                      <a:pt x="171" y="24"/>
                    </a:lnTo>
                    <a:lnTo>
                      <a:pt x="180" y="101"/>
                    </a:lnTo>
                    <a:lnTo>
                      <a:pt x="216" y="133"/>
                    </a:lnTo>
                    <a:lnTo>
                      <a:pt x="299" y="124"/>
                    </a:lnTo>
                    <a:lnTo>
                      <a:pt x="205" y="111"/>
                    </a:lnTo>
                    <a:lnTo>
                      <a:pt x="198" y="37"/>
                    </a:lnTo>
                    <a:lnTo>
                      <a:pt x="170" y="6"/>
                    </a:lnTo>
                    <a:lnTo>
                      <a:pt x="133" y="43"/>
                    </a:lnTo>
                    <a:lnTo>
                      <a:pt x="89" y="89"/>
                    </a:lnTo>
                    <a:lnTo>
                      <a:pt x="93" y="114"/>
                    </a:lnTo>
                    <a:lnTo>
                      <a:pt x="70" y="160"/>
                    </a:lnTo>
                    <a:lnTo>
                      <a:pt x="51" y="168"/>
                    </a:lnTo>
                    <a:lnTo>
                      <a:pt x="66" y="183"/>
                    </a:lnTo>
                    <a:lnTo>
                      <a:pt x="56" y="200"/>
                    </a:lnTo>
                    <a:lnTo>
                      <a:pt x="25" y="231"/>
                    </a:lnTo>
                    <a:lnTo>
                      <a:pt x="14" y="206"/>
                    </a:lnTo>
                    <a:lnTo>
                      <a:pt x="63" y="91"/>
                    </a:lnTo>
                    <a:lnTo>
                      <a:pt x="93" y="10"/>
                    </a:lnTo>
                    <a:lnTo>
                      <a:pt x="83" y="0"/>
                    </a:lnTo>
                    <a:close/>
                  </a:path>
                </a:pathLst>
              </a:custGeom>
              <a:solidFill>
                <a:srgbClr val="000000"/>
              </a:solidFill>
              <a:ln w="9525">
                <a:noFill/>
                <a:round/>
                <a:headEnd/>
                <a:tailEnd/>
              </a:ln>
            </p:spPr>
            <p:txBody>
              <a:bodyPr/>
              <a:lstStyle/>
              <a:p>
                <a:endParaRPr lang="en-US"/>
              </a:p>
            </p:txBody>
          </p:sp>
          <p:sp>
            <p:nvSpPr>
              <p:cNvPr id="127" name="Freeform 583"/>
              <p:cNvSpPr>
                <a:spLocks/>
              </p:cNvSpPr>
              <p:nvPr/>
            </p:nvSpPr>
            <p:spPr bwMode="auto">
              <a:xfrm>
                <a:off x="4089" y="963"/>
                <a:ext cx="60" cy="21"/>
              </a:xfrm>
              <a:custGeom>
                <a:avLst/>
                <a:gdLst>
                  <a:gd name="T0" fmla="*/ 298 w 298"/>
                  <a:gd name="T1" fmla="*/ 0 h 104"/>
                  <a:gd name="T2" fmla="*/ 251 w 298"/>
                  <a:gd name="T3" fmla="*/ 9 h 104"/>
                  <a:gd name="T4" fmla="*/ 0 w 298"/>
                  <a:gd name="T5" fmla="*/ 104 h 104"/>
                  <a:gd name="T6" fmla="*/ 257 w 298"/>
                  <a:gd name="T7" fmla="*/ 28 h 104"/>
                  <a:gd name="T8" fmla="*/ 294 w 298"/>
                  <a:gd name="T9" fmla="*/ 25 h 104"/>
                  <a:gd name="T10" fmla="*/ 298 w 298"/>
                  <a:gd name="T11" fmla="*/ 0 h 104"/>
                  <a:gd name="T12" fmla="*/ 298 w 298"/>
                  <a:gd name="T13" fmla="*/ 0 h 104"/>
                  <a:gd name="T14" fmla="*/ 0 60000 65536"/>
                  <a:gd name="T15" fmla="*/ 0 60000 65536"/>
                  <a:gd name="T16" fmla="*/ 0 60000 65536"/>
                  <a:gd name="T17" fmla="*/ 0 60000 65536"/>
                  <a:gd name="T18" fmla="*/ 0 60000 65536"/>
                  <a:gd name="T19" fmla="*/ 0 60000 65536"/>
                  <a:gd name="T20" fmla="*/ 0 60000 65536"/>
                  <a:gd name="T21" fmla="*/ 0 w 298"/>
                  <a:gd name="T22" fmla="*/ 0 h 104"/>
                  <a:gd name="T23" fmla="*/ 298 w 298"/>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04">
                    <a:moveTo>
                      <a:pt x="298" y="0"/>
                    </a:moveTo>
                    <a:lnTo>
                      <a:pt x="251" y="9"/>
                    </a:lnTo>
                    <a:lnTo>
                      <a:pt x="0" y="104"/>
                    </a:lnTo>
                    <a:lnTo>
                      <a:pt x="257" y="28"/>
                    </a:lnTo>
                    <a:lnTo>
                      <a:pt x="294" y="25"/>
                    </a:lnTo>
                    <a:lnTo>
                      <a:pt x="298" y="0"/>
                    </a:lnTo>
                    <a:close/>
                  </a:path>
                </a:pathLst>
              </a:custGeom>
              <a:solidFill>
                <a:srgbClr val="000000"/>
              </a:solidFill>
              <a:ln w="9525">
                <a:noFill/>
                <a:round/>
                <a:headEnd/>
                <a:tailEnd/>
              </a:ln>
            </p:spPr>
            <p:txBody>
              <a:bodyPr/>
              <a:lstStyle/>
              <a:p>
                <a:endParaRPr lang="en-US"/>
              </a:p>
            </p:txBody>
          </p:sp>
          <p:sp>
            <p:nvSpPr>
              <p:cNvPr id="128" name="Freeform 584"/>
              <p:cNvSpPr>
                <a:spLocks/>
              </p:cNvSpPr>
              <p:nvPr/>
            </p:nvSpPr>
            <p:spPr bwMode="auto">
              <a:xfrm>
                <a:off x="4077" y="973"/>
                <a:ext cx="71" cy="35"/>
              </a:xfrm>
              <a:custGeom>
                <a:avLst/>
                <a:gdLst>
                  <a:gd name="T0" fmla="*/ 351 w 354"/>
                  <a:gd name="T1" fmla="*/ 0 h 173"/>
                  <a:gd name="T2" fmla="*/ 58 w 354"/>
                  <a:gd name="T3" fmla="*/ 152 h 173"/>
                  <a:gd name="T4" fmla="*/ 21 w 354"/>
                  <a:gd name="T5" fmla="*/ 122 h 173"/>
                  <a:gd name="T6" fmla="*/ 20 w 354"/>
                  <a:gd name="T7" fmla="*/ 57 h 173"/>
                  <a:gd name="T8" fmla="*/ 7 w 354"/>
                  <a:gd name="T9" fmla="*/ 85 h 173"/>
                  <a:gd name="T10" fmla="*/ 0 w 354"/>
                  <a:gd name="T11" fmla="*/ 128 h 173"/>
                  <a:gd name="T12" fmla="*/ 56 w 354"/>
                  <a:gd name="T13" fmla="*/ 173 h 173"/>
                  <a:gd name="T14" fmla="*/ 308 w 354"/>
                  <a:gd name="T15" fmla="*/ 50 h 173"/>
                  <a:gd name="T16" fmla="*/ 354 w 354"/>
                  <a:gd name="T17" fmla="*/ 18 h 173"/>
                  <a:gd name="T18" fmla="*/ 351 w 354"/>
                  <a:gd name="T19" fmla="*/ 0 h 173"/>
                  <a:gd name="T20" fmla="*/ 351 w 354"/>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173"/>
                  <a:gd name="T35" fmla="*/ 354 w 354"/>
                  <a:gd name="T36" fmla="*/ 173 h 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173">
                    <a:moveTo>
                      <a:pt x="351" y="0"/>
                    </a:moveTo>
                    <a:lnTo>
                      <a:pt x="58" y="152"/>
                    </a:lnTo>
                    <a:lnTo>
                      <a:pt x="21" y="122"/>
                    </a:lnTo>
                    <a:lnTo>
                      <a:pt x="20" y="57"/>
                    </a:lnTo>
                    <a:lnTo>
                      <a:pt x="7" y="85"/>
                    </a:lnTo>
                    <a:lnTo>
                      <a:pt x="0" y="128"/>
                    </a:lnTo>
                    <a:lnTo>
                      <a:pt x="56" y="173"/>
                    </a:lnTo>
                    <a:lnTo>
                      <a:pt x="308" y="50"/>
                    </a:lnTo>
                    <a:lnTo>
                      <a:pt x="354" y="18"/>
                    </a:lnTo>
                    <a:lnTo>
                      <a:pt x="351" y="0"/>
                    </a:lnTo>
                    <a:close/>
                  </a:path>
                </a:pathLst>
              </a:custGeom>
              <a:solidFill>
                <a:srgbClr val="000000"/>
              </a:solidFill>
              <a:ln w="9525">
                <a:noFill/>
                <a:round/>
                <a:headEnd/>
                <a:tailEnd/>
              </a:ln>
            </p:spPr>
            <p:txBody>
              <a:bodyPr/>
              <a:lstStyle/>
              <a:p>
                <a:endParaRPr lang="en-US"/>
              </a:p>
            </p:txBody>
          </p:sp>
          <p:sp>
            <p:nvSpPr>
              <p:cNvPr id="129" name="Freeform 585"/>
              <p:cNvSpPr>
                <a:spLocks/>
              </p:cNvSpPr>
              <p:nvPr/>
            </p:nvSpPr>
            <p:spPr bwMode="auto">
              <a:xfrm>
                <a:off x="4144" y="882"/>
                <a:ext cx="9" cy="47"/>
              </a:xfrm>
              <a:custGeom>
                <a:avLst/>
                <a:gdLst>
                  <a:gd name="T0" fmla="*/ 14 w 47"/>
                  <a:gd name="T1" fmla="*/ 0 h 233"/>
                  <a:gd name="T2" fmla="*/ 47 w 47"/>
                  <a:gd name="T3" fmla="*/ 69 h 233"/>
                  <a:gd name="T4" fmla="*/ 25 w 47"/>
                  <a:gd name="T5" fmla="*/ 136 h 233"/>
                  <a:gd name="T6" fmla="*/ 34 w 47"/>
                  <a:gd name="T7" fmla="*/ 220 h 233"/>
                  <a:gd name="T8" fmla="*/ 16 w 47"/>
                  <a:gd name="T9" fmla="*/ 233 h 233"/>
                  <a:gd name="T10" fmla="*/ 0 w 47"/>
                  <a:gd name="T11" fmla="*/ 150 h 233"/>
                  <a:gd name="T12" fmla="*/ 14 w 47"/>
                  <a:gd name="T13" fmla="*/ 69 h 233"/>
                  <a:gd name="T14" fmla="*/ 14 w 47"/>
                  <a:gd name="T15" fmla="*/ 0 h 233"/>
                  <a:gd name="T16" fmla="*/ 14 w 47"/>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33"/>
                  <a:gd name="T29" fmla="*/ 47 w 47"/>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33">
                    <a:moveTo>
                      <a:pt x="14" y="0"/>
                    </a:moveTo>
                    <a:lnTo>
                      <a:pt x="47" y="69"/>
                    </a:lnTo>
                    <a:lnTo>
                      <a:pt x="25" y="136"/>
                    </a:lnTo>
                    <a:lnTo>
                      <a:pt x="34" y="220"/>
                    </a:lnTo>
                    <a:lnTo>
                      <a:pt x="16" y="233"/>
                    </a:lnTo>
                    <a:lnTo>
                      <a:pt x="0" y="150"/>
                    </a:lnTo>
                    <a:lnTo>
                      <a:pt x="14" y="69"/>
                    </a:lnTo>
                    <a:lnTo>
                      <a:pt x="14" y="0"/>
                    </a:lnTo>
                    <a:close/>
                  </a:path>
                </a:pathLst>
              </a:custGeom>
              <a:solidFill>
                <a:srgbClr val="000000"/>
              </a:solidFill>
              <a:ln w="9525">
                <a:noFill/>
                <a:round/>
                <a:headEnd/>
                <a:tailEnd/>
              </a:ln>
            </p:spPr>
            <p:txBody>
              <a:bodyPr/>
              <a:lstStyle/>
              <a:p>
                <a:endParaRPr lang="en-US"/>
              </a:p>
            </p:txBody>
          </p:sp>
          <p:sp>
            <p:nvSpPr>
              <p:cNvPr id="130" name="Freeform 586"/>
              <p:cNvSpPr>
                <a:spLocks/>
              </p:cNvSpPr>
              <p:nvPr/>
            </p:nvSpPr>
            <p:spPr bwMode="auto">
              <a:xfrm>
                <a:off x="4062" y="978"/>
                <a:ext cx="78" cy="90"/>
              </a:xfrm>
              <a:custGeom>
                <a:avLst/>
                <a:gdLst>
                  <a:gd name="T0" fmla="*/ 364 w 393"/>
                  <a:gd name="T1" fmla="*/ 25 h 453"/>
                  <a:gd name="T2" fmla="*/ 248 w 393"/>
                  <a:gd name="T3" fmla="*/ 204 h 453"/>
                  <a:gd name="T4" fmla="*/ 180 w 393"/>
                  <a:gd name="T5" fmla="*/ 278 h 453"/>
                  <a:gd name="T6" fmla="*/ 0 w 393"/>
                  <a:gd name="T7" fmla="*/ 432 h 453"/>
                  <a:gd name="T8" fmla="*/ 10 w 393"/>
                  <a:gd name="T9" fmla="*/ 453 h 453"/>
                  <a:gd name="T10" fmla="*/ 233 w 393"/>
                  <a:gd name="T11" fmla="*/ 281 h 453"/>
                  <a:gd name="T12" fmla="*/ 300 w 393"/>
                  <a:gd name="T13" fmla="*/ 215 h 453"/>
                  <a:gd name="T14" fmla="*/ 393 w 393"/>
                  <a:gd name="T15" fmla="*/ 0 h 453"/>
                  <a:gd name="T16" fmla="*/ 364 w 393"/>
                  <a:gd name="T17" fmla="*/ 25 h 453"/>
                  <a:gd name="T18" fmla="*/ 364 w 393"/>
                  <a:gd name="T19" fmla="*/ 25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453"/>
                  <a:gd name="T32" fmla="*/ 393 w 393"/>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453">
                    <a:moveTo>
                      <a:pt x="364" y="25"/>
                    </a:moveTo>
                    <a:lnTo>
                      <a:pt x="248" y="204"/>
                    </a:lnTo>
                    <a:lnTo>
                      <a:pt x="180" y="278"/>
                    </a:lnTo>
                    <a:lnTo>
                      <a:pt x="0" y="432"/>
                    </a:lnTo>
                    <a:lnTo>
                      <a:pt x="10" y="453"/>
                    </a:lnTo>
                    <a:lnTo>
                      <a:pt x="233" y="281"/>
                    </a:lnTo>
                    <a:lnTo>
                      <a:pt x="300" y="215"/>
                    </a:lnTo>
                    <a:lnTo>
                      <a:pt x="393" y="0"/>
                    </a:lnTo>
                    <a:lnTo>
                      <a:pt x="364" y="25"/>
                    </a:lnTo>
                    <a:close/>
                  </a:path>
                </a:pathLst>
              </a:custGeom>
              <a:solidFill>
                <a:srgbClr val="000000"/>
              </a:solidFill>
              <a:ln w="9525">
                <a:noFill/>
                <a:round/>
                <a:headEnd/>
                <a:tailEnd/>
              </a:ln>
            </p:spPr>
            <p:txBody>
              <a:bodyPr/>
              <a:lstStyle/>
              <a:p>
                <a:endParaRPr lang="en-US"/>
              </a:p>
            </p:txBody>
          </p:sp>
          <p:sp>
            <p:nvSpPr>
              <p:cNvPr id="131" name="Freeform 587"/>
              <p:cNvSpPr>
                <a:spLocks/>
              </p:cNvSpPr>
              <p:nvPr/>
            </p:nvSpPr>
            <p:spPr bwMode="auto">
              <a:xfrm>
                <a:off x="4057" y="1002"/>
                <a:ext cx="172" cy="119"/>
              </a:xfrm>
              <a:custGeom>
                <a:avLst/>
                <a:gdLst>
                  <a:gd name="T0" fmla="*/ 807 w 861"/>
                  <a:gd name="T1" fmla="*/ 27 h 595"/>
                  <a:gd name="T2" fmla="*/ 702 w 861"/>
                  <a:gd name="T3" fmla="*/ 186 h 595"/>
                  <a:gd name="T4" fmla="*/ 600 w 861"/>
                  <a:gd name="T5" fmla="*/ 282 h 595"/>
                  <a:gd name="T6" fmla="*/ 409 w 861"/>
                  <a:gd name="T7" fmla="*/ 394 h 595"/>
                  <a:gd name="T8" fmla="*/ 88 w 861"/>
                  <a:gd name="T9" fmla="*/ 565 h 595"/>
                  <a:gd name="T10" fmla="*/ 24 w 861"/>
                  <a:gd name="T11" fmla="*/ 510 h 595"/>
                  <a:gd name="T12" fmla="*/ 0 w 861"/>
                  <a:gd name="T13" fmla="*/ 524 h 595"/>
                  <a:gd name="T14" fmla="*/ 76 w 861"/>
                  <a:gd name="T15" fmla="*/ 595 h 595"/>
                  <a:gd name="T16" fmla="*/ 154 w 861"/>
                  <a:gd name="T17" fmla="*/ 552 h 595"/>
                  <a:gd name="T18" fmla="*/ 514 w 861"/>
                  <a:gd name="T19" fmla="*/ 366 h 595"/>
                  <a:gd name="T20" fmla="*/ 679 w 861"/>
                  <a:gd name="T21" fmla="*/ 256 h 595"/>
                  <a:gd name="T22" fmla="*/ 749 w 861"/>
                  <a:gd name="T23" fmla="*/ 179 h 595"/>
                  <a:gd name="T24" fmla="*/ 861 w 861"/>
                  <a:gd name="T25" fmla="*/ 0 h 595"/>
                  <a:gd name="T26" fmla="*/ 807 w 861"/>
                  <a:gd name="T27" fmla="*/ 27 h 595"/>
                  <a:gd name="T28" fmla="*/ 807 w 861"/>
                  <a:gd name="T29" fmla="*/ 27 h 5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1"/>
                  <a:gd name="T46" fmla="*/ 0 h 595"/>
                  <a:gd name="T47" fmla="*/ 861 w 861"/>
                  <a:gd name="T48" fmla="*/ 595 h 5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1" h="595">
                    <a:moveTo>
                      <a:pt x="807" y="27"/>
                    </a:moveTo>
                    <a:lnTo>
                      <a:pt x="702" y="186"/>
                    </a:lnTo>
                    <a:lnTo>
                      <a:pt x="600" y="282"/>
                    </a:lnTo>
                    <a:lnTo>
                      <a:pt x="409" y="394"/>
                    </a:lnTo>
                    <a:lnTo>
                      <a:pt x="88" y="565"/>
                    </a:lnTo>
                    <a:lnTo>
                      <a:pt x="24" y="510"/>
                    </a:lnTo>
                    <a:lnTo>
                      <a:pt x="0" y="524"/>
                    </a:lnTo>
                    <a:lnTo>
                      <a:pt x="76" y="595"/>
                    </a:lnTo>
                    <a:lnTo>
                      <a:pt x="154" y="552"/>
                    </a:lnTo>
                    <a:lnTo>
                      <a:pt x="514" y="366"/>
                    </a:lnTo>
                    <a:lnTo>
                      <a:pt x="679" y="256"/>
                    </a:lnTo>
                    <a:lnTo>
                      <a:pt x="749" y="179"/>
                    </a:lnTo>
                    <a:lnTo>
                      <a:pt x="861" y="0"/>
                    </a:lnTo>
                    <a:lnTo>
                      <a:pt x="807" y="27"/>
                    </a:lnTo>
                    <a:close/>
                  </a:path>
                </a:pathLst>
              </a:custGeom>
              <a:solidFill>
                <a:srgbClr val="000000"/>
              </a:solidFill>
              <a:ln w="9525">
                <a:noFill/>
                <a:round/>
                <a:headEnd/>
                <a:tailEnd/>
              </a:ln>
            </p:spPr>
            <p:txBody>
              <a:bodyPr/>
              <a:lstStyle/>
              <a:p>
                <a:endParaRPr lang="en-US"/>
              </a:p>
            </p:txBody>
          </p:sp>
          <p:sp>
            <p:nvSpPr>
              <p:cNvPr id="132" name="Freeform 588"/>
              <p:cNvSpPr>
                <a:spLocks/>
              </p:cNvSpPr>
              <p:nvPr/>
            </p:nvSpPr>
            <p:spPr bwMode="auto">
              <a:xfrm>
                <a:off x="4033" y="1052"/>
                <a:ext cx="43" cy="74"/>
              </a:xfrm>
              <a:custGeom>
                <a:avLst/>
                <a:gdLst>
                  <a:gd name="T0" fmla="*/ 216 w 216"/>
                  <a:gd name="T1" fmla="*/ 184 h 370"/>
                  <a:gd name="T2" fmla="*/ 136 w 216"/>
                  <a:gd name="T3" fmla="*/ 287 h 370"/>
                  <a:gd name="T4" fmla="*/ 174 w 216"/>
                  <a:gd name="T5" fmla="*/ 317 h 370"/>
                  <a:gd name="T6" fmla="*/ 103 w 216"/>
                  <a:gd name="T7" fmla="*/ 331 h 370"/>
                  <a:gd name="T8" fmla="*/ 103 w 216"/>
                  <a:gd name="T9" fmla="*/ 370 h 370"/>
                  <a:gd name="T10" fmla="*/ 71 w 216"/>
                  <a:gd name="T11" fmla="*/ 370 h 370"/>
                  <a:gd name="T12" fmla="*/ 81 w 216"/>
                  <a:gd name="T13" fmla="*/ 309 h 370"/>
                  <a:gd name="T14" fmla="*/ 189 w 216"/>
                  <a:gd name="T15" fmla="*/ 180 h 370"/>
                  <a:gd name="T16" fmla="*/ 129 w 216"/>
                  <a:gd name="T17" fmla="*/ 47 h 370"/>
                  <a:gd name="T18" fmla="*/ 41 w 216"/>
                  <a:gd name="T19" fmla="*/ 168 h 370"/>
                  <a:gd name="T20" fmla="*/ 0 w 216"/>
                  <a:gd name="T21" fmla="*/ 187 h 370"/>
                  <a:gd name="T22" fmla="*/ 108 w 216"/>
                  <a:gd name="T23" fmla="*/ 43 h 370"/>
                  <a:gd name="T24" fmla="*/ 139 w 216"/>
                  <a:gd name="T25" fmla="*/ 0 h 370"/>
                  <a:gd name="T26" fmla="*/ 176 w 216"/>
                  <a:gd name="T27" fmla="*/ 36 h 370"/>
                  <a:gd name="T28" fmla="*/ 159 w 216"/>
                  <a:gd name="T29" fmla="*/ 61 h 370"/>
                  <a:gd name="T30" fmla="*/ 198 w 216"/>
                  <a:gd name="T31" fmla="*/ 150 h 370"/>
                  <a:gd name="T32" fmla="*/ 216 w 216"/>
                  <a:gd name="T33" fmla="*/ 184 h 370"/>
                  <a:gd name="T34" fmla="*/ 216 w 216"/>
                  <a:gd name="T35" fmla="*/ 184 h 3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70"/>
                  <a:gd name="T56" fmla="*/ 216 w 216"/>
                  <a:gd name="T57" fmla="*/ 370 h 3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70">
                    <a:moveTo>
                      <a:pt x="216" y="184"/>
                    </a:moveTo>
                    <a:lnTo>
                      <a:pt x="136" y="287"/>
                    </a:lnTo>
                    <a:lnTo>
                      <a:pt x="174" y="317"/>
                    </a:lnTo>
                    <a:lnTo>
                      <a:pt x="103" y="331"/>
                    </a:lnTo>
                    <a:lnTo>
                      <a:pt x="103" y="370"/>
                    </a:lnTo>
                    <a:lnTo>
                      <a:pt x="71" y="370"/>
                    </a:lnTo>
                    <a:lnTo>
                      <a:pt x="81" y="309"/>
                    </a:lnTo>
                    <a:lnTo>
                      <a:pt x="189" y="180"/>
                    </a:lnTo>
                    <a:lnTo>
                      <a:pt x="129" y="47"/>
                    </a:lnTo>
                    <a:lnTo>
                      <a:pt x="41" y="168"/>
                    </a:lnTo>
                    <a:lnTo>
                      <a:pt x="0" y="187"/>
                    </a:lnTo>
                    <a:lnTo>
                      <a:pt x="108" y="43"/>
                    </a:lnTo>
                    <a:lnTo>
                      <a:pt x="139" y="0"/>
                    </a:lnTo>
                    <a:lnTo>
                      <a:pt x="176" y="36"/>
                    </a:lnTo>
                    <a:lnTo>
                      <a:pt x="159" y="61"/>
                    </a:lnTo>
                    <a:lnTo>
                      <a:pt x="198" y="150"/>
                    </a:lnTo>
                    <a:lnTo>
                      <a:pt x="216" y="184"/>
                    </a:lnTo>
                    <a:close/>
                  </a:path>
                </a:pathLst>
              </a:custGeom>
              <a:solidFill>
                <a:srgbClr val="000000"/>
              </a:solidFill>
              <a:ln w="9525">
                <a:noFill/>
                <a:round/>
                <a:headEnd/>
                <a:tailEnd/>
              </a:ln>
            </p:spPr>
            <p:txBody>
              <a:bodyPr/>
              <a:lstStyle/>
              <a:p>
                <a:endParaRPr lang="en-US"/>
              </a:p>
            </p:txBody>
          </p:sp>
          <p:sp>
            <p:nvSpPr>
              <p:cNvPr id="133" name="Freeform 589"/>
              <p:cNvSpPr>
                <a:spLocks/>
              </p:cNvSpPr>
              <p:nvPr/>
            </p:nvSpPr>
            <p:spPr bwMode="auto">
              <a:xfrm>
                <a:off x="4004" y="1081"/>
                <a:ext cx="43" cy="45"/>
              </a:xfrm>
              <a:custGeom>
                <a:avLst/>
                <a:gdLst>
                  <a:gd name="T0" fmla="*/ 213 w 213"/>
                  <a:gd name="T1" fmla="*/ 0 h 224"/>
                  <a:gd name="T2" fmla="*/ 110 w 213"/>
                  <a:gd name="T3" fmla="*/ 43 h 224"/>
                  <a:gd name="T4" fmla="*/ 51 w 213"/>
                  <a:gd name="T5" fmla="*/ 61 h 224"/>
                  <a:gd name="T6" fmla="*/ 0 w 213"/>
                  <a:gd name="T7" fmla="*/ 98 h 224"/>
                  <a:gd name="T8" fmla="*/ 58 w 213"/>
                  <a:gd name="T9" fmla="*/ 224 h 224"/>
                  <a:gd name="T10" fmla="*/ 88 w 213"/>
                  <a:gd name="T11" fmla="*/ 224 h 224"/>
                  <a:gd name="T12" fmla="*/ 90 w 213"/>
                  <a:gd name="T13" fmla="*/ 164 h 224"/>
                  <a:gd name="T14" fmla="*/ 60 w 213"/>
                  <a:gd name="T15" fmla="*/ 192 h 224"/>
                  <a:gd name="T16" fmla="*/ 27 w 213"/>
                  <a:gd name="T17" fmla="*/ 108 h 224"/>
                  <a:gd name="T18" fmla="*/ 65 w 213"/>
                  <a:gd name="T19" fmla="*/ 68 h 224"/>
                  <a:gd name="T20" fmla="*/ 188 w 213"/>
                  <a:gd name="T21" fmla="*/ 25 h 224"/>
                  <a:gd name="T22" fmla="*/ 213 w 213"/>
                  <a:gd name="T23" fmla="*/ 0 h 224"/>
                  <a:gd name="T24" fmla="*/ 213 w 213"/>
                  <a:gd name="T25" fmla="*/ 0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224"/>
                  <a:gd name="T41" fmla="*/ 213 w 213"/>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224">
                    <a:moveTo>
                      <a:pt x="213" y="0"/>
                    </a:moveTo>
                    <a:lnTo>
                      <a:pt x="110" y="43"/>
                    </a:lnTo>
                    <a:lnTo>
                      <a:pt x="51" y="61"/>
                    </a:lnTo>
                    <a:lnTo>
                      <a:pt x="0" y="98"/>
                    </a:lnTo>
                    <a:lnTo>
                      <a:pt x="58" y="224"/>
                    </a:lnTo>
                    <a:lnTo>
                      <a:pt x="88" y="224"/>
                    </a:lnTo>
                    <a:lnTo>
                      <a:pt x="90" y="164"/>
                    </a:lnTo>
                    <a:lnTo>
                      <a:pt x="60" y="192"/>
                    </a:lnTo>
                    <a:lnTo>
                      <a:pt x="27" y="108"/>
                    </a:lnTo>
                    <a:lnTo>
                      <a:pt x="65" y="68"/>
                    </a:lnTo>
                    <a:lnTo>
                      <a:pt x="188" y="25"/>
                    </a:lnTo>
                    <a:lnTo>
                      <a:pt x="213" y="0"/>
                    </a:lnTo>
                    <a:close/>
                  </a:path>
                </a:pathLst>
              </a:custGeom>
              <a:solidFill>
                <a:srgbClr val="000000"/>
              </a:solidFill>
              <a:ln w="9525">
                <a:noFill/>
                <a:round/>
                <a:headEnd/>
                <a:tailEnd/>
              </a:ln>
            </p:spPr>
            <p:txBody>
              <a:bodyPr/>
              <a:lstStyle/>
              <a:p>
                <a:endParaRPr lang="en-US"/>
              </a:p>
            </p:txBody>
          </p:sp>
          <p:sp>
            <p:nvSpPr>
              <p:cNvPr id="134" name="Freeform 590"/>
              <p:cNvSpPr>
                <a:spLocks/>
              </p:cNvSpPr>
              <p:nvPr/>
            </p:nvSpPr>
            <p:spPr bwMode="auto">
              <a:xfrm>
                <a:off x="4015" y="1103"/>
                <a:ext cx="71" cy="56"/>
              </a:xfrm>
              <a:custGeom>
                <a:avLst/>
                <a:gdLst>
                  <a:gd name="T0" fmla="*/ 0 w 356"/>
                  <a:gd name="T1" fmla="*/ 0 h 277"/>
                  <a:gd name="T2" fmla="*/ 32 w 356"/>
                  <a:gd name="T3" fmla="*/ 63 h 277"/>
                  <a:gd name="T4" fmla="*/ 45 w 356"/>
                  <a:gd name="T5" fmla="*/ 217 h 277"/>
                  <a:gd name="T6" fmla="*/ 69 w 356"/>
                  <a:gd name="T7" fmla="*/ 277 h 277"/>
                  <a:gd name="T8" fmla="*/ 356 w 356"/>
                  <a:gd name="T9" fmla="*/ 275 h 277"/>
                  <a:gd name="T10" fmla="*/ 341 w 356"/>
                  <a:gd name="T11" fmla="*/ 217 h 277"/>
                  <a:gd name="T12" fmla="*/ 263 w 356"/>
                  <a:gd name="T13" fmla="*/ 134 h 277"/>
                  <a:gd name="T14" fmla="*/ 190 w 356"/>
                  <a:gd name="T15" fmla="*/ 109 h 277"/>
                  <a:gd name="T16" fmla="*/ 133 w 356"/>
                  <a:gd name="T17" fmla="*/ 107 h 277"/>
                  <a:gd name="T18" fmla="*/ 110 w 356"/>
                  <a:gd name="T19" fmla="*/ 121 h 277"/>
                  <a:gd name="T20" fmla="*/ 165 w 356"/>
                  <a:gd name="T21" fmla="*/ 121 h 277"/>
                  <a:gd name="T22" fmla="*/ 243 w 356"/>
                  <a:gd name="T23" fmla="*/ 154 h 277"/>
                  <a:gd name="T24" fmla="*/ 295 w 356"/>
                  <a:gd name="T25" fmla="*/ 210 h 277"/>
                  <a:gd name="T26" fmla="*/ 300 w 356"/>
                  <a:gd name="T27" fmla="*/ 245 h 277"/>
                  <a:gd name="T28" fmla="*/ 177 w 356"/>
                  <a:gd name="T29" fmla="*/ 237 h 277"/>
                  <a:gd name="T30" fmla="*/ 92 w 356"/>
                  <a:gd name="T31" fmla="*/ 254 h 277"/>
                  <a:gd name="T32" fmla="*/ 67 w 356"/>
                  <a:gd name="T33" fmla="*/ 172 h 277"/>
                  <a:gd name="T34" fmla="*/ 57 w 356"/>
                  <a:gd name="T35" fmla="*/ 65 h 277"/>
                  <a:gd name="T36" fmla="*/ 0 w 356"/>
                  <a:gd name="T37" fmla="*/ 0 h 277"/>
                  <a:gd name="T38" fmla="*/ 0 w 356"/>
                  <a:gd name="T39" fmla="*/ 0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6"/>
                  <a:gd name="T61" fmla="*/ 0 h 277"/>
                  <a:gd name="T62" fmla="*/ 356 w 356"/>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6" h="277">
                    <a:moveTo>
                      <a:pt x="0" y="0"/>
                    </a:moveTo>
                    <a:lnTo>
                      <a:pt x="32" y="63"/>
                    </a:lnTo>
                    <a:lnTo>
                      <a:pt x="45" y="217"/>
                    </a:lnTo>
                    <a:lnTo>
                      <a:pt x="69" y="277"/>
                    </a:lnTo>
                    <a:lnTo>
                      <a:pt x="356" y="275"/>
                    </a:lnTo>
                    <a:lnTo>
                      <a:pt x="341" y="217"/>
                    </a:lnTo>
                    <a:lnTo>
                      <a:pt x="263" y="134"/>
                    </a:lnTo>
                    <a:lnTo>
                      <a:pt x="190" y="109"/>
                    </a:lnTo>
                    <a:lnTo>
                      <a:pt x="133" y="107"/>
                    </a:lnTo>
                    <a:lnTo>
                      <a:pt x="110" y="121"/>
                    </a:lnTo>
                    <a:lnTo>
                      <a:pt x="165" y="121"/>
                    </a:lnTo>
                    <a:lnTo>
                      <a:pt x="243" y="154"/>
                    </a:lnTo>
                    <a:lnTo>
                      <a:pt x="295" y="210"/>
                    </a:lnTo>
                    <a:lnTo>
                      <a:pt x="300" y="245"/>
                    </a:lnTo>
                    <a:lnTo>
                      <a:pt x="177" y="237"/>
                    </a:lnTo>
                    <a:lnTo>
                      <a:pt x="92" y="254"/>
                    </a:lnTo>
                    <a:lnTo>
                      <a:pt x="67" y="172"/>
                    </a:lnTo>
                    <a:lnTo>
                      <a:pt x="57" y="65"/>
                    </a:lnTo>
                    <a:lnTo>
                      <a:pt x="0" y="0"/>
                    </a:lnTo>
                    <a:close/>
                  </a:path>
                </a:pathLst>
              </a:custGeom>
              <a:solidFill>
                <a:srgbClr val="000000"/>
              </a:solidFill>
              <a:ln w="9525">
                <a:noFill/>
                <a:round/>
                <a:headEnd/>
                <a:tailEnd/>
              </a:ln>
            </p:spPr>
            <p:txBody>
              <a:bodyPr/>
              <a:lstStyle/>
              <a:p>
                <a:endParaRPr lang="en-US"/>
              </a:p>
            </p:txBody>
          </p:sp>
          <p:sp>
            <p:nvSpPr>
              <p:cNvPr id="135" name="Freeform 591"/>
              <p:cNvSpPr>
                <a:spLocks/>
              </p:cNvSpPr>
              <p:nvPr/>
            </p:nvSpPr>
            <p:spPr bwMode="auto">
              <a:xfrm>
                <a:off x="4301" y="933"/>
                <a:ext cx="51" cy="166"/>
              </a:xfrm>
              <a:custGeom>
                <a:avLst/>
                <a:gdLst>
                  <a:gd name="T0" fmla="*/ 16 w 254"/>
                  <a:gd name="T1" fmla="*/ 10 h 829"/>
                  <a:gd name="T2" fmla="*/ 134 w 254"/>
                  <a:gd name="T3" fmla="*/ 115 h 829"/>
                  <a:gd name="T4" fmla="*/ 205 w 254"/>
                  <a:gd name="T5" fmla="*/ 232 h 829"/>
                  <a:gd name="T6" fmla="*/ 230 w 254"/>
                  <a:gd name="T7" fmla="*/ 351 h 829"/>
                  <a:gd name="T8" fmla="*/ 254 w 254"/>
                  <a:gd name="T9" fmla="*/ 414 h 829"/>
                  <a:gd name="T10" fmla="*/ 115 w 254"/>
                  <a:gd name="T11" fmla="*/ 781 h 829"/>
                  <a:gd name="T12" fmla="*/ 108 w 254"/>
                  <a:gd name="T13" fmla="*/ 827 h 829"/>
                  <a:gd name="T14" fmla="*/ 21 w 254"/>
                  <a:gd name="T15" fmla="*/ 829 h 829"/>
                  <a:gd name="T16" fmla="*/ 6 w 254"/>
                  <a:gd name="T17" fmla="*/ 791 h 829"/>
                  <a:gd name="T18" fmla="*/ 75 w 254"/>
                  <a:gd name="T19" fmla="*/ 803 h 829"/>
                  <a:gd name="T20" fmla="*/ 113 w 254"/>
                  <a:gd name="T21" fmla="*/ 701 h 829"/>
                  <a:gd name="T22" fmla="*/ 171 w 254"/>
                  <a:gd name="T23" fmla="*/ 463 h 829"/>
                  <a:gd name="T24" fmla="*/ 225 w 254"/>
                  <a:gd name="T25" fmla="*/ 418 h 829"/>
                  <a:gd name="T26" fmla="*/ 186 w 254"/>
                  <a:gd name="T27" fmla="*/ 309 h 829"/>
                  <a:gd name="T28" fmla="*/ 153 w 254"/>
                  <a:gd name="T29" fmla="*/ 211 h 829"/>
                  <a:gd name="T30" fmla="*/ 113 w 254"/>
                  <a:gd name="T31" fmla="*/ 123 h 829"/>
                  <a:gd name="T32" fmla="*/ 4 w 254"/>
                  <a:gd name="T33" fmla="*/ 22 h 829"/>
                  <a:gd name="T34" fmla="*/ 0 w 254"/>
                  <a:gd name="T35" fmla="*/ 0 h 829"/>
                  <a:gd name="T36" fmla="*/ 16 w 254"/>
                  <a:gd name="T37" fmla="*/ 10 h 829"/>
                  <a:gd name="T38" fmla="*/ 16 w 254"/>
                  <a:gd name="T39" fmla="*/ 10 h 8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4"/>
                  <a:gd name="T61" fmla="*/ 0 h 829"/>
                  <a:gd name="T62" fmla="*/ 254 w 254"/>
                  <a:gd name="T63" fmla="*/ 829 h 8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4" h="829">
                    <a:moveTo>
                      <a:pt x="16" y="10"/>
                    </a:moveTo>
                    <a:lnTo>
                      <a:pt x="134" y="115"/>
                    </a:lnTo>
                    <a:lnTo>
                      <a:pt x="205" y="232"/>
                    </a:lnTo>
                    <a:lnTo>
                      <a:pt x="230" y="351"/>
                    </a:lnTo>
                    <a:lnTo>
                      <a:pt x="254" y="414"/>
                    </a:lnTo>
                    <a:lnTo>
                      <a:pt x="115" y="781"/>
                    </a:lnTo>
                    <a:lnTo>
                      <a:pt x="108" y="827"/>
                    </a:lnTo>
                    <a:lnTo>
                      <a:pt x="21" y="829"/>
                    </a:lnTo>
                    <a:lnTo>
                      <a:pt x="6" y="791"/>
                    </a:lnTo>
                    <a:lnTo>
                      <a:pt x="75" y="803"/>
                    </a:lnTo>
                    <a:lnTo>
                      <a:pt x="113" y="701"/>
                    </a:lnTo>
                    <a:lnTo>
                      <a:pt x="171" y="463"/>
                    </a:lnTo>
                    <a:lnTo>
                      <a:pt x="225" y="418"/>
                    </a:lnTo>
                    <a:lnTo>
                      <a:pt x="186" y="309"/>
                    </a:lnTo>
                    <a:lnTo>
                      <a:pt x="153" y="211"/>
                    </a:lnTo>
                    <a:lnTo>
                      <a:pt x="113" y="123"/>
                    </a:lnTo>
                    <a:lnTo>
                      <a:pt x="4" y="22"/>
                    </a:lnTo>
                    <a:lnTo>
                      <a:pt x="0" y="0"/>
                    </a:lnTo>
                    <a:lnTo>
                      <a:pt x="16" y="10"/>
                    </a:lnTo>
                    <a:close/>
                  </a:path>
                </a:pathLst>
              </a:custGeom>
              <a:solidFill>
                <a:srgbClr val="000000"/>
              </a:solidFill>
              <a:ln w="9525">
                <a:noFill/>
                <a:round/>
                <a:headEnd/>
                <a:tailEnd/>
              </a:ln>
            </p:spPr>
            <p:txBody>
              <a:bodyPr/>
              <a:lstStyle/>
              <a:p>
                <a:endParaRPr lang="en-US"/>
              </a:p>
            </p:txBody>
          </p:sp>
          <p:sp>
            <p:nvSpPr>
              <p:cNvPr id="136" name="Freeform 592"/>
              <p:cNvSpPr>
                <a:spLocks/>
              </p:cNvSpPr>
              <p:nvPr/>
            </p:nvSpPr>
            <p:spPr bwMode="auto">
              <a:xfrm>
                <a:off x="4232" y="1001"/>
                <a:ext cx="44" cy="86"/>
              </a:xfrm>
              <a:custGeom>
                <a:avLst/>
                <a:gdLst>
                  <a:gd name="T0" fmla="*/ 30 w 220"/>
                  <a:gd name="T1" fmla="*/ 0 h 427"/>
                  <a:gd name="T2" fmla="*/ 138 w 220"/>
                  <a:gd name="T3" fmla="*/ 85 h 427"/>
                  <a:gd name="T4" fmla="*/ 183 w 220"/>
                  <a:gd name="T5" fmla="*/ 171 h 427"/>
                  <a:gd name="T6" fmla="*/ 210 w 220"/>
                  <a:gd name="T7" fmla="*/ 260 h 427"/>
                  <a:gd name="T8" fmla="*/ 220 w 220"/>
                  <a:gd name="T9" fmla="*/ 374 h 427"/>
                  <a:gd name="T10" fmla="*/ 220 w 220"/>
                  <a:gd name="T11" fmla="*/ 420 h 427"/>
                  <a:gd name="T12" fmla="*/ 202 w 220"/>
                  <a:gd name="T13" fmla="*/ 427 h 427"/>
                  <a:gd name="T14" fmla="*/ 202 w 220"/>
                  <a:gd name="T15" fmla="*/ 342 h 427"/>
                  <a:gd name="T16" fmla="*/ 183 w 220"/>
                  <a:gd name="T17" fmla="*/ 235 h 427"/>
                  <a:gd name="T18" fmla="*/ 158 w 220"/>
                  <a:gd name="T19" fmla="*/ 173 h 427"/>
                  <a:gd name="T20" fmla="*/ 111 w 220"/>
                  <a:gd name="T21" fmla="*/ 91 h 427"/>
                  <a:gd name="T22" fmla="*/ 0 w 220"/>
                  <a:gd name="T23" fmla="*/ 13 h 427"/>
                  <a:gd name="T24" fmla="*/ 30 w 220"/>
                  <a:gd name="T25" fmla="*/ 0 h 427"/>
                  <a:gd name="T26" fmla="*/ 30 w 220"/>
                  <a:gd name="T27" fmla="*/ 0 h 4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427"/>
                  <a:gd name="T44" fmla="*/ 220 w 220"/>
                  <a:gd name="T45" fmla="*/ 427 h 4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427">
                    <a:moveTo>
                      <a:pt x="30" y="0"/>
                    </a:moveTo>
                    <a:lnTo>
                      <a:pt x="138" y="85"/>
                    </a:lnTo>
                    <a:lnTo>
                      <a:pt x="183" y="171"/>
                    </a:lnTo>
                    <a:lnTo>
                      <a:pt x="210" y="260"/>
                    </a:lnTo>
                    <a:lnTo>
                      <a:pt x="220" y="374"/>
                    </a:lnTo>
                    <a:lnTo>
                      <a:pt x="220" y="420"/>
                    </a:lnTo>
                    <a:lnTo>
                      <a:pt x="202" y="427"/>
                    </a:lnTo>
                    <a:lnTo>
                      <a:pt x="202" y="342"/>
                    </a:lnTo>
                    <a:lnTo>
                      <a:pt x="183" y="235"/>
                    </a:lnTo>
                    <a:lnTo>
                      <a:pt x="158" y="173"/>
                    </a:lnTo>
                    <a:lnTo>
                      <a:pt x="111" y="91"/>
                    </a:lnTo>
                    <a:lnTo>
                      <a:pt x="0" y="13"/>
                    </a:lnTo>
                    <a:lnTo>
                      <a:pt x="30" y="0"/>
                    </a:lnTo>
                    <a:close/>
                  </a:path>
                </a:pathLst>
              </a:custGeom>
              <a:solidFill>
                <a:srgbClr val="000000"/>
              </a:solidFill>
              <a:ln w="9525">
                <a:noFill/>
                <a:round/>
                <a:headEnd/>
                <a:tailEnd/>
              </a:ln>
            </p:spPr>
            <p:txBody>
              <a:bodyPr/>
              <a:lstStyle/>
              <a:p>
                <a:endParaRPr lang="en-US"/>
              </a:p>
            </p:txBody>
          </p:sp>
          <p:sp>
            <p:nvSpPr>
              <p:cNvPr id="137" name="Freeform 593"/>
              <p:cNvSpPr>
                <a:spLocks/>
              </p:cNvSpPr>
              <p:nvPr/>
            </p:nvSpPr>
            <p:spPr bwMode="auto">
              <a:xfrm>
                <a:off x="4253" y="1079"/>
                <a:ext cx="76" cy="50"/>
              </a:xfrm>
              <a:custGeom>
                <a:avLst/>
                <a:gdLst>
                  <a:gd name="T0" fmla="*/ 0 w 382"/>
                  <a:gd name="T1" fmla="*/ 56 h 251"/>
                  <a:gd name="T2" fmla="*/ 194 w 382"/>
                  <a:gd name="T3" fmla="*/ 0 h 251"/>
                  <a:gd name="T4" fmla="*/ 269 w 382"/>
                  <a:gd name="T5" fmla="*/ 93 h 251"/>
                  <a:gd name="T6" fmla="*/ 311 w 382"/>
                  <a:gd name="T7" fmla="*/ 93 h 251"/>
                  <a:gd name="T8" fmla="*/ 299 w 382"/>
                  <a:gd name="T9" fmla="*/ 179 h 251"/>
                  <a:gd name="T10" fmla="*/ 326 w 382"/>
                  <a:gd name="T11" fmla="*/ 214 h 251"/>
                  <a:gd name="T12" fmla="*/ 382 w 382"/>
                  <a:gd name="T13" fmla="*/ 232 h 251"/>
                  <a:gd name="T14" fmla="*/ 367 w 382"/>
                  <a:gd name="T15" fmla="*/ 242 h 251"/>
                  <a:gd name="T16" fmla="*/ 279 w 382"/>
                  <a:gd name="T17" fmla="*/ 219 h 251"/>
                  <a:gd name="T18" fmla="*/ 279 w 382"/>
                  <a:gd name="T19" fmla="*/ 132 h 251"/>
                  <a:gd name="T20" fmla="*/ 194 w 382"/>
                  <a:gd name="T21" fmla="*/ 20 h 251"/>
                  <a:gd name="T22" fmla="*/ 64 w 382"/>
                  <a:gd name="T23" fmla="*/ 58 h 251"/>
                  <a:gd name="T24" fmla="*/ 51 w 382"/>
                  <a:gd name="T25" fmla="*/ 76 h 251"/>
                  <a:gd name="T26" fmla="*/ 118 w 382"/>
                  <a:gd name="T27" fmla="*/ 154 h 251"/>
                  <a:gd name="T28" fmla="*/ 142 w 382"/>
                  <a:gd name="T29" fmla="*/ 201 h 251"/>
                  <a:gd name="T30" fmla="*/ 134 w 382"/>
                  <a:gd name="T31" fmla="*/ 251 h 251"/>
                  <a:gd name="T32" fmla="*/ 116 w 382"/>
                  <a:gd name="T33" fmla="*/ 179 h 251"/>
                  <a:gd name="T34" fmla="*/ 0 w 382"/>
                  <a:gd name="T35" fmla="*/ 56 h 251"/>
                  <a:gd name="T36" fmla="*/ 0 w 382"/>
                  <a:gd name="T37" fmla="*/ 56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2"/>
                  <a:gd name="T58" fmla="*/ 0 h 251"/>
                  <a:gd name="T59" fmla="*/ 382 w 382"/>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2" h="251">
                    <a:moveTo>
                      <a:pt x="0" y="56"/>
                    </a:moveTo>
                    <a:lnTo>
                      <a:pt x="194" y="0"/>
                    </a:lnTo>
                    <a:lnTo>
                      <a:pt x="269" y="93"/>
                    </a:lnTo>
                    <a:lnTo>
                      <a:pt x="311" y="93"/>
                    </a:lnTo>
                    <a:lnTo>
                      <a:pt x="299" y="179"/>
                    </a:lnTo>
                    <a:lnTo>
                      <a:pt x="326" y="214"/>
                    </a:lnTo>
                    <a:lnTo>
                      <a:pt x="382" y="232"/>
                    </a:lnTo>
                    <a:lnTo>
                      <a:pt x="367" y="242"/>
                    </a:lnTo>
                    <a:lnTo>
                      <a:pt x="279" y="219"/>
                    </a:lnTo>
                    <a:lnTo>
                      <a:pt x="279" y="132"/>
                    </a:lnTo>
                    <a:lnTo>
                      <a:pt x="194" y="20"/>
                    </a:lnTo>
                    <a:lnTo>
                      <a:pt x="64" y="58"/>
                    </a:lnTo>
                    <a:lnTo>
                      <a:pt x="51" y="76"/>
                    </a:lnTo>
                    <a:lnTo>
                      <a:pt x="118" y="154"/>
                    </a:lnTo>
                    <a:lnTo>
                      <a:pt x="142" y="201"/>
                    </a:lnTo>
                    <a:lnTo>
                      <a:pt x="134" y="251"/>
                    </a:lnTo>
                    <a:lnTo>
                      <a:pt x="116" y="179"/>
                    </a:lnTo>
                    <a:lnTo>
                      <a:pt x="0" y="56"/>
                    </a:lnTo>
                    <a:close/>
                  </a:path>
                </a:pathLst>
              </a:custGeom>
              <a:solidFill>
                <a:srgbClr val="000000"/>
              </a:solidFill>
              <a:ln w="9525">
                <a:noFill/>
                <a:round/>
                <a:headEnd/>
                <a:tailEnd/>
              </a:ln>
            </p:spPr>
            <p:txBody>
              <a:bodyPr/>
              <a:lstStyle/>
              <a:p>
                <a:endParaRPr lang="en-US"/>
              </a:p>
            </p:txBody>
          </p:sp>
          <p:sp>
            <p:nvSpPr>
              <p:cNvPr id="138" name="Freeform 594"/>
              <p:cNvSpPr>
                <a:spLocks/>
              </p:cNvSpPr>
              <p:nvPr/>
            </p:nvSpPr>
            <p:spPr bwMode="auto">
              <a:xfrm>
                <a:off x="4273" y="1106"/>
                <a:ext cx="53" cy="64"/>
              </a:xfrm>
              <a:custGeom>
                <a:avLst/>
                <a:gdLst>
                  <a:gd name="T0" fmla="*/ 54 w 269"/>
                  <a:gd name="T1" fmla="*/ 0 h 317"/>
                  <a:gd name="T2" fmla="*/ 25 w 269"/>
                  <a:gd name="T3" fmla="*/ 109 h 317"/>
                  <a:gd name="T4" fmla="*/ 0 w 269"/>
                  <a:gd name="T5" fmla="*/ 183 h 317"/>
                  <a:gd name="T6" fmla="*/ 0 w 269"/>
                  <a:gd name="T7" fmla="*/ 221 h 317"/>
                  <a:gd name="T8" fmla="*/ 28 w 269"/>
                  <a:gd name="T9" fmla="*/ 288 h 317"/>
                  <a:gd name="T10" fmla="*/ 64 w 269"/>
                  <a:gd name="T11" fmla="*/ 317 h 317"/>
                  <a:gd name="T12" fmla="*/ 269 w 269"/>
                  <a:gd name="T13" fmla="*/ 241 h 317"/>
                  <a:gd name="T14" fmla="*/ 269 w 269"/>
                  <a:gd name="T15" fmla="*/ 217 h 317"/>
                  <a:gd name="T16" fmla="*/ 166 w 269"/>
                  <a:gd name="T17" fmla="*/ 227 h 317"/>
                  <a:gd name="T18" fmla="*/ 166 w 269"/>
                  <a:gd name="T19" fmla="*/ 254 h 317"/>
                  <a:gd name="T20" fmla="*/ 73 w 269"/>
                  <a:gd name="T21" fmla="*/ 299 h 317"/>
                  <a:gd name="T22" fmla="*/ 36 w 269"/>
                  <a:gd name="T23" fmla="*/ 268 h 317"/>
                  <a:gd name="T24" fmla="*/ 18 w 269"/>
                  <a:gd name="T25" fmla="*/ 192 h 317"/>
                  <a:gd name="T26" fmla="*/ 46 w 269"/>
                  <a:gd name="T27" fmla="*/ 114 h 317"/>
                  <a:gd name="T28" fmla="*/ 56 w 269"/>
                  <a:gd name="T29" fmla="*/ 49 h 317"/>
                  <a:gd name="T30" fmla="*/ 54 w 269"/>
                  <a:gd name="T31" fmla="*/ 0 h 317"/>
                  <a:gd name="T32" fmla="*/ 54 w 269"/>
                  <a:gd name="T33" fmla="*/ 0 h 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317"/>
                  <a:gd name="T53" fmla="*/ 269 w 269"/>
                  <a:gd name="T54" fmla="*/ 317 h 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317">
                    <a:moveTo>
                      <a:pt x="54" y="0"/>
                    </a:moveTo>
                    <a:lnTo>
                      <a:pt x="25" y="109"/>
                    </a:lnTo>
                    <a:lnTo>
                      <a:pt x="0" y="183"/>
                    </a:lnTo>
                    <a:lnTo>
                      <a:pt x="0" y="221"/>
                    </a:lnTo>
                    <a:lnTo>
                      <a:pt x="28" y="288"/>
                    </a:lnTo>
                    <a:lnTo>
                      <a:pt x="64" y="317"/>
                    </a:lnTo>
                    <a:lnTo>
                      <a:pt x="269" y="241"/>
                    </a:lnTo>
                    <a:lnTo>
                      <a:pt x="269" y="217"/>
                    </a:lnTo>
                    <a:lnTo>
                      <a:pt x="166" y="227"/>
                    </a:lnTo>
                    <a:lnTo>
                      <a:pt x="166" y="254"/>
                    </a:lnTo>
                    <a:lnTo>
                      <a:pt x="73" y="299"/>
                    </a:lnTo>
                    <a:lnTo>
                      <a:pt x="36" y="268"/>
                    </a:lnTo>
                    <a:lnTo>
                      <a:pt x="18" y="192"/>
                    </a:lnTo>
                    <a:lnTo>
                      <a:pt x="46" y="114"/>
                    </a:lnTo>
                    <a:lnTo>
                      <a:pt x="56" y="49"/>
                    </a:lnTo>
                    <a:lnTo>
                      <a:pt x="54" y="0"/>
                    </a:lnTo>
                    <a:close/>
                  </a:path>
                </a:pathLst>
              </a:custGeom>
              <a:solidFill>
                <a:srgbClr val="000000"/>
              </a:solidFill>
              <a:ln w="9525">
                <a:noFill/>
                <a:round/>
                <a:headEnd/>
                <a:tailEnd/>
              </a:ln>
            </p:spPr>
            <p:txBody>
              <a:bodyPr/>
              <a:lstStyle/>
              <a:p>
                <a:endParaRPr lang="en-US"/>
              </a:p>
            </p:txBody>
          </p:sp>
          <p:sp>
            <p:nvSpPr>
              <p:cNvPr id="139" name="Freeform 595"/>
              <p:cNvSpPr>
                <a:spLocks/>
              </p:cNvSpPr>
              <p:nvPr/>
            </p:nvSpPr>
            <p:spPr bwMode="auto">
              <a:xfrm>
                <a:off x="4286" y="1109"/>
                <a:ext cx="107" cy="48"/>
              </a:xfrm>
              <a:custGeom>
                <a:avLst/>
                <a:gdLst>
                  <a:gd name="T0" fmla="*/ 0 w 533"/>
                  <a:gd name="T1" fmla="*/ 239 h 239"/>
                  <a:gd name="T2" fmla="*/ 88 w 533"/>
                  <a:gd name="T3" fmla="*/ 201 h 239"/>
                  <a:gd name="T4" fmla="*/ 350 w 533"/>
                  <a:gd name="T5" fmla="*/ 161 h 239"/>
                  <a:gd name="T6" fmla="*/ 508 w 533"/>
                  <a:gd name="T7" fmla="*/ 147 h 239"/>
                  <a:gd name="T8" fmla="*/ 463 w 533"/>
                  <a:gd name="T9" fmla="*/ 60 h 239"/>
                  <a:gd name="T10" fmla="*/ 388 w 533"/>
                  <a:gd name="T11" fmla="*/ 19 h 239"/>
                  <a:gd name="T12" fmla="*/ 324 w 533"/>
                  <a:gd name="T13" fmla="*/ 25 h 239"/>
                  <a:gd name="T14" fmla="*/ 263 w 533"/>
                  <a:gd name="T15" fmla="*/ 44 h 239"/>
                  <a:gd name="T16" fmla="*/ 211 w 533"/>
                  <a:gd name="T17" fmla="*/ 85 h 239"/>
                  <a:gd name="T18" fmla="*/ 173 w 533"/>
                  <a:gd name="T19" fmla="*/ 113 h 239"/>
                  <a:gd name="T20" fmla="*/ 188 w 533"/>
                  <a:gd name="T21" fmla="*/ 83 h 239"/>
                  <a:gd name="T22" fmla="*/ 251 w 533"/>
                  <a:gd name="T23" fmla="*/ 30 h 239"/>
                  <a:gd name="T24" fmla="*/ 319 w 533"/>
                  <a:gd name="T25" fmla="*/ 11 h 239"/>
                  <a:gd name="T26" fmla="*/ 376 w 533"/>
                  <a:gd name="T27" fmla="*/ 0 h 239"/>
                  <a:gd name="T28" fmla="*/ 433 w 533"/>
                  <a:gd name="T29" fmla="*/ 22 h 239"/>
                  <a:gd name="T30" fmla="*/ 489 w 533"/>
                  <a:gd name="T31" fmla="*/ 58 h 239"/>
                  <a:gd name="T32" fmla="*/ 528 w 533"/>
                  <a:gd name="T33" fmla="*/ 122 h 239"/>
                  <a:gd name="T34" fmla="*/ 533 w 533"/>
                  <a:gd name="T35" fmla="*/ 159 h 239"/>
                  <a:gd name="T36" fmla="*/ 391 w 533"/>
                  <a:gd name="T37" fmla="*/ 181 h 239"/>
                  <a:gd name="T38" fmla="*/ 195 w 533"/>
                  <a:gd name="T39" fmla="*/ 208 h 239"/>
                  <a:gd name="T40" fmla="*/ 93 w 533"/>
                  <a:gd name="T41" fmla="*/ 216 h 239"/>
                  <a:gd name="T42" fmla="*/ 0 w 533"/>
                  <a:gd name="T43" fmla="*/ 239 h 239"/>
                  <a:gd name="T44" fmla="*/ 0 w 533"/>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3"/>
                  <a:gd name="T70" fmla="*/ 0 h 239"/>
                  <a:gd name="T71" fmla="*/ 533 w 533"/>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3" h="239">
                    <a:moveTo>
                      <a:pt x="0" y="239"/>
                    </a:moveTo>
                    <a:lnTo>
                      <a:pt x="88" y="201"/>
                    </a:lnTo>
                    <a:lnTo>
                      <a:pt x="350" y="161"/>
                    </a:lnTo>
                    <a:lnTo>
                      <a:pt x="508" y="147"/>
                    </a:lnTo>
                    <a:lnTo>
                      <a:pt x="463" y="60"/>
                    </a:lnTo>
                    <a:lnTo>
                      <a:pt x="388" y="19"/>
                    </a:lnTo>
                    <a:lnTo>
                      <a:pt x="324" y="25"/>
                    </a:lnTo>
                    <a:lnTo>
                      <a:pt x="263" y="44"/>
                    </a:lnTo>
                    <a:lnTo>
                      <a:pt x="211" y="85"/>
                    </a:lnTo>
                    <a:lnTo>
                      <a:pt x="173" y="113"/>
                    </a:lnTo>
                    <a:lnTo>
                      <a:pt x="188" y="83"/>
                    </a:lnTo>
                    <a:lnTo>
                      <a:pt x="251" y="30"/>
                    </a:lnTo>
                    <a:lnTo>
                      <a:pt x="319" y="11"/>
                    </a:lnTo>
                    <a:lnTo>
                      <a:pt x="376" y="0"/>
                    </a:lnTo>
                    <a:lnTo>
                      <a:pt x="433" y="22"/>
                    </a:lnTo>
                    <a:lnTo>
                      <a:pt x="489" y="58"/>
                    </a:lnTo>
                    <a:lnTo>
                      <a:pt x="528" y="122"/>
                    </a:lnTo>
                    <a:lnTo>
                      <a:pt x="533" y="159"/>
                    </a:lnTo>
                    <a:lnTo>
                      <a:pt x="391" y="181"/>
                    </a:lnTo>
                    <a:lnTo>
                      <a:pt x="195" y="208"/>
                    </a:lnTo>
                    <a:lnTo>
                      <a:pt x="93" y="216"/>
                    </a:lnTo>
                    <a:lnTo>
                      <a:pt x="0" y="239"/>
                    </a:lnTo>
                    <a:close/>
                  </a:path>
                </a:pathLst>
              </a:custGeom>
              <a:solidFill>
                <a:srgbClr val="000000"/>
              </a:solidFill>
              <a:ln w="9525">
                <a:noFill/>
                <a:round/>
                <a:headEnd/>
                <a:tailEnd/>
              </a:ln>
            </p:spPr>
            <p:txBody>
              <a:bodyPr/>
              <a:lstStyle/>
              <a:p>
                <a:endParaRPr lang="en-US"/>
              </a:p>
            </p:txBody>
          </p:sp>
          <p:sp>
            <p:nvSpPr>
              <p:cNvPr id="140" name="Freeform 596"/>
              <p:cNvSpPr>
                <a:spLocks/>
              </p:cNvSpPr>
              <p:nvPr/>
            </p:nvSpPr>
            <p:spPr bwMode="auto">
              <a:xfrm>
                <a:off x="4275" y="707"/>
                <a:ext cx="14" cy="10"/>
              </a:xfrm>
              <a:custGeom>
                <a:avLst/>
                <a:gdLst>
                  <a:gd name="T0" fmla="*/ 69 w 69"/>
                  <a:gd name="T1" fmla="*/ 0 h 51"/>
                  <a:gd name="T2" fmla="*/ 0 w 69"/>
                  <a:gd name="T3" fmla="*/ 28 h 51"/>
                  <a:gd name="T4" fmla="*/ 0 w 69"/>
                  <a:gd name="T5" fmla="*/ 51 h 51"/>
                  <a:gd name="T6" fmla="*/ 43 w 69"/>
                  <a:gd name="T7" fmla="*/ 50 h 51"/>
                  <a:gd name="T8" fmla="*/ 43 w 69"/>
                  <a:gd name="T9" fmla="*/ 43 h 51"/>
                  <a:gd name="T10" fmla="*/ 31 w 69"/>
                  <a:gd name="T11" fmla="*/ 40 h 51"/>
                  <a:gd name="T12" fmla="*/ 51 w 69"/>
                  <a:gd name="T13" fmla="*/ 33 h 51"/>
                  <a:gd name="T14" fmla="*/ 52 w 69"/>
                  <a:gd name="T15" fmla="*/ 21 h 51"/>
                  <a:gd name="T16" fmla="*/ 69 w 69"/>
                  <a:gd name="T17" fmla="*/ 0 h 51"/>
                  <a:gd name="T18" fmla="*/ 69 w 69"/>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1"/>
                  <a:gd name="T32" fmla="*/ 69 w 69"/>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1">
                    <a:moveTo>
                      <a:pt x="69" y="0"/>
                    </a:moveTo>
                    <a:lnTo>
                      <a:pt x="0" y="28"/>
                    </a:lnTo>
                    <a:lnTo>
                      <a:pt x="0" y="51"/>
                    </a:lnTo>
                    <a:lnTo>
                      <a:pt x="43" y="50"/>
                    </a:lnTo>
                    <a:lnTo>
                      <a:pt x="43" y="43"/>
                    </a:lnTo>
                    <a:lnTo>
                      <a:pt x="31" y="40"/>
                    </a:lnTo>
                    <a:lnTo>
                      <a:pt x="51" y="33"/>
                    </a:lnTo>
                    <a:lnTo>
                      <a:pt x="52" y="21"/>
                    </a:lnTo>
                    <a:lnTo>
                      <a:pt x="69" y="0"/>
                    </a:lnTo>
                    <a:close/>
                  </a:path>
                </a:pathLst>
              </a:custGeom>
              <a:solidFill>
                <a:srgbClr val="000000"/>
              </a:solidFill>
              <a:ln w="9525">
                <a:noFill/>
                <a:round/>
                <a:headEnd/>
                <a:tailEnd/>
              </a:ln>
            </p:spPr>
            <p:txBody>
              <a:bodyPr/>
              <a:lstStyle/>
              <a:p>
                <a:endParaRPr lang="en-US"/>
              </a:p>
            </p:txBody>
          </p:sp>
          <p:sp>
            <p:nvSpPr>
              <p:cNvPr id="141" name="Freeform 597"/>
              <p:cNvSpPr>
                <a:spLocks/>
              </p:cNvSpPr>
              <p:nvPr/>
            </p:nvSpPr>
            <p:spPr bwMode="auto">
              <a:xfrm>
                <a:off x="4311" y="708"/>
                <a:ext cx="8" cy="9"/>
              </a:xfrm>
              <a:custGeom>
                <a:avLst/>
                <a:gdLst>
                  <a:gd name="T0" fmla="*/ 0 w 43"/>
                  <a:gd name="T1" fmla="*/ 0 h 44"/>
                  <a:gd name="T2" fmla="*/ 27 w 43"/>
                  <a:gd name="T3" fmla="*/ 14 h 44"/>
                  <a:gd name="T4" fmla="*/ 43 w 43"/>
                  <a:gd name="T5" fmla="*/ 34 h 44"/>
                  <a:gd name="T6" fmla="*/ 43 w 43"/>
                  <a:gd name="T7" fmla="*/ 44 h 44"/>
                  <a:gd name="T8" fmla="*/ 15 w 43"/>
                  <a:gd name="T9" fmla="*/ 37 h 44"/>
                  <a:gd name="T10" fmla="*/ 16 w 43"/>
                  <a:gd name="T11" fmla="*/ 25 h 44"/>
                  <a:gd name="T12" fmla="*/ 0 w 43"/>
                  <a:gd name="T13" fmla="*/ 0 h 44"/>
                  <a:gd name="T14" fmla="*/ 0 w 4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4"/>
                  <a:gd name="T26" fmla="*/ 43 w 4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4">
                    <a:moveTo>
                      <a:pt x="0" y="0"/>
                    </a:moveTo>
                    <a:lnTo>
                      <a:pt x="27" y="14"/>
                    </a:lnTo>
                    <a:lnTo>
                      <a:pt x="43" y="34"/>
                    </a:lnTo>
                    <a:lnTo>
                      <a:pt x="43" y="44"/>
                    </a:lnTo>
                    <a:lnTo>
                      <a:pt x="15" y="37"/>
                    </a:lnTo>
                    <a:lnTo>
                      <a:pt x="16" y="25"/>
                    </a:lnTo>
                    <a:lnTo>
                      <a:pt x="0" y="0"/>
                    </a:lnTo>
                    <a:close/>
                  </a:path>
                </a:pathLst>
              </a:custGeom>
              <a:solidFill>
                <a:srgbClr val="000000"/>
              </a:solidFill>
              <a:ln w="9525">
                <a:noFill/>
                <a:round/>
                <a:headEnd/>
                <a:tailEnd/>
              </a:ln>
            </p:spPr>
            <p:txBody>
              <a:bodyPr/>
              <a:lstStyle/>
              <a:p>
                <a:endParaRPr lang="en-US"/>
              </a:p>
            </p:txBody>
          </p:sp>
          <p:sp>
            <p:nvSpPr>
              <p:cNvPr id="142" name="Freeform 598"/>
              <p:cNvSpPr>
                <a:spLocks/>
              </p:cNvSpPr>
              <p:nvPr/>
            </p:nvSpPr>
            <p:spPr bwMode="auto">
              <a:xfrm>
                <a:off x="4301" y="713"/>
                <a:ext cx="15" cy="28"/>
              </a:xfrm>
              <a:custGeom>
                <a:avLst/>
                <a:gdLst>
                  <a:gd name="T0" fmla="*/ 0 w 72"/>
                  <a:gd name="T1" fmla="*/ 0 h 141"/>
                  <a:gd name="T2" fmla="*/ 34 w 72"/>
                  <a:gd name="T3" fmla="*/ 39 h 141"/>
                  <a:gd name="T4" fmla="*/ 56 w 72"/>
                  <a:gd name="T5" fmla="*/ 60 h 141"/>
                  <a:gd name="T6" fmla="*/ 72 w 72"/>
                  <a:gd name="T7" fmla="*/ 71 h 141"/>
                  <a:gd name="T8" fmla="*/ 72 w 72"/>
                  <a:gd name="T9" fmla="*/ 88 h 141"/>
                  <a:gd name="T10" fmla="*/ 5 w 72"/>
                  <a:gd name="T11" fmla="*/ 141 h 141"/>
                  <a:gd name="T12" fmla="*/ 34 w 72"/>
                  <a:gd name="T13" fmla="*/ 91 h 141"/>
                  <a:gd name="T14" fmla="*/ 53 w 72"/>
                  <a:gd name="T15" fmla="*/ 84 h 141"/>
                  <a:gd name="T16" fmla="*/ 53 w 72"/>
                  <a:gd name="T17" fmla="*/ 71 h 141"/>
                  <a:gd name="T18" fmla="*/ 27 w 72"/>
                  <a:gd name="T19" fmla="*/ 56 h 141"/>
                  <a:gd name="T20" fmla="*/ 1 w 72"/>
                  <a:gd name="T21" fmla="*/ 21 h 141"/>
                  <a:gd name="T22" fmla="*/ 0 w 72"/>
                  <a:gd name="T23" fmla="*/ 0 h 141"/>
                  <a:gd name="T24" fmla="*/ 0 w 7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141"/>
                  <a:gd name="T41" fmla="*/ 72 w 7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141">
                    <a:moveTo>
                      <a:pt x="0" y="0"/>
                    </a:moveTo>
                    <a:lnTo>
                      <a:pt x="34" y="39"/>
                    </a:lnTo>
                    <a:lnTo>
                      <a:pt x="56" y="60"/>
                    </a:lnTo>
                    <a:lnTo>
                      <a:pt x="72" y="71"/>
                    </a:lnTo>
                    <a:lnTo>
                      <a:pt x="72" y="88"/>
                    </a:lnTo>
                    <a:lnTo>
                      <a:pt x="5" y="141"/>
                    </a:lnTo>
                    <a:lnTo>
                      <a:pt x="34" y="91"/>
                    </a:lnTo>
                    <a:lnTo>
                      <a:pt x="53" y="84"/>
                    </a:lnTo>
                    <a:lnTo>
                      <a:pt x="53" y="71"/>
                    </a:lnTo>
                    <a:lnTo>
                      <a:pt x="27" y="56"/>
                    </a:lnTo>
                    <a:lnTo>
                      <a:pt x="1" y="21"/>
                    </a:lnTo>
                    <a:lnTo>
                      <a:pt x="0" y="0"/>
                    </a:lnTo>
                    <a:close/>
                  </a:path>
                </a:pathLst>
              </a:custGeom>
              <a:solidFill>
                <a:srgbClr val="000000"/>
              </a:solidFill>
              <a:ln w="9525">
                <a:noFill/>
                <a:round/>
                <a:headEnd/>
                <a:tailEnd/>
              </a:ln>
            </p:spPr>
            <p:txBody>
              <a:bodyPr/>
              <a:lstStyle/>
              <a:p>
                <a:endParaRPr lang="en-US"/>
              </a:p>
            </p:txBody>
          </p:sp>
          <p:sp>
            <p:nvSpPr>
              <p:cNvPr id="143" name="Freeform 599"/>
              <p:cNvSpPr>
                <a:spLocks/>
              </p:cNvSpPr>
              <p:nvPr/>
            </p:nvSpPr>
            <p:spPr bwMode="auto">
              <a:xfrm>
                <a:off x="4280" y="750"/>
                <a:ext cx="34" cy="21"/>
              </a:xfrm>
              <a:custGeom>
                <a:avLst/>
                <a:gdLst>
                  <a:gd name="T0" fmla="*/ 17 w 169"/>
                  <a:gd name="T1" fmla="*/ 4 h 105"/>
                  <a:gd name="T2" fmla="*/ 64 w 169"/>
                  <a:gd name="T3" fmla="*/ 31 h 105"/>
                  <a:gd name="T4" fmla="*/ 114 w 169"/>
                  <a:gd name="T5" fmla="*/ 39 h 105"/>
                  <a:gd name="T6" fmla="*/ 146 w 169"/>
                  <a:gd name="T7" fmla="*/ 39 h 105"/>
                  <a:gd name="T8" fmla="*/ 169 w 169"/>
                  <a:gd name="T9" fmla="*/ 35 h 105"/>
                  <a:gd name="T10" fmla="*/ 157 w 169"/>
                  <a:gd name="T11" fmla="*/ 44 h 105"/>
                  <a:gd name="T12" fmla="*/ 129 w 169"/>
                  <a:gd name="T13" fmla="*/ 51 h 105"/>
                  <a:gd name="T14" fmla="*/ 93 w 169"/>
                  <a:gd name="T15" fmla="*/ 51 h 105"/>
                  <a:gd name="T16" fmla="*/ 48 w 169"/>
                  <a:gd name="T17" fmla="*/ 47 h 105"/>
                  <a:gd name="T18" fmla="*/ 20 w 169"/>
                  <a:gd name="T19" fmla="*/ 30 h 105"/>
                  <a:gd name="T20" fmla="*/ 28 w 169"/>
                  <a:gd name="T21" fmla="*/ 53 h 105"/>
                  <a:gd name="T22" fmla="*/ 49 w 169"/>
                  <a:gd name="T23" fmla="*/ 79 h 105"/>
                  <a:gd name="T24" fmla="*/ 74 w 169"/>
                  <a:gd name="T25" fmla="*/ 97 h 105"/>
                  <a:gd name="T26" fmla="*/ 104 w 169"/>
                  <a:gd name="T27" fmla="*/ 102 h 105"/>
                  <a:gd name="T28" fmla="*/ 74 w 169"/>
                  <a:gd name="T29" fmla="*/ 105 h 105"/>
                  <a:gd name="T30" fmla="*/ 41 w 169"/>
                  <a:gd name="T31" fmla="*/ 92 h 105"/>
                  <a:gd name="T32" fmla="*/ 13 w 169"/>
                  <a:gd name="T33" fmla="*/ 65 h 105"/>
                  <a:gd name="T34" fmla="*/ 0 w 169"/>
                  <a:gd name="T35" fmla="*/ 25 h 105"/>
                  <a:gd name="T36" fmla="*/ 6 w 169"/>
                  <a:gd name="T37" fmla="*/ 0 h 105"/>
                  <a:gd name="T38" fmla="*/ 17 w 169"/>
                  <a:gd name="T39" fmla="*/ 4 h 105"/>
                  <a:gd name="T40" fmla="*/ 17 w 169"/>
                  <a:gd name="T41" fmla="*/ 4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105"/>
                  <a:gd name="T65" fmla="*/ 169 w 169"/>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105">
                    <a:moveTo>
                      <a:pt x="17" y="4"/>
                    </a:moveTo>
                    <a:lnTo>
                      <a:pt x="64" y="31"/>
                    </a:lnTo>
                    <a:lnTo>
                      <a:pt x="114" y="39"/>
                    </a:lnTo>
                    <a:lnTo>
                      <a:pt x="146" y="39"/>
                    </a:lnTo>
                    <a:lnTo>
                      <a:pt x="169" y="35"/>
                    </a:lnTo>
                    <a:lnTo>
                      <a:pt x="157" y="44"/>
                    </a:lnTo>
                    <a:lnTo>
                      <a:pt x="129" y="51"/>
                    </a:lnTo>
                    <a:lnTo>
                      <a:pt x="93" y="51"/>
                    </a:lnTo>
                    <a:lnTo>
                      <a:pt x="48" y="47"/>
                    </a:lnTo>
                    <a:lnTo>
                      <a:pt x="20" y="30"/>
                    </a:lnTo>
                    <a:lnTo>
                      <a:pt x="28" y="53"/>
                    </a:lnTo>
                    <a:lnTo>
                      <a:pt x="49" y="79"/>
                    </a:lnTo>
                    <a:lnTo>
                      <a:pt x="74" y="97"/>
                    </a:lnTo>
                    <a:lnTo>
                      <a:pt x="104" y="102"/>
                    </a:lnTo>
                    <a:lnTo>
                      <a:pt x="74" y="105"/>
                    </a:lnTo>
                    <a:lnTo>
                      <a:pt x="41" y="92"/>
                    </a:lnTo>
                    <a:lnTo>
                      <a:pt x="13" y="65"/>
                    </a:lnTo>
                    <a:lnTo>
                      <a:pt x="0" y="25"/>
                    </a:lnTo>
                    <a:lnTo>
                      <a:pt x="6" y="0"/>
                    </a:lnTo>
                    <a:lnTo>
                      <a:pt x="17" y="4"/>
                    </a:lnTo>
                    <a:close/>
                  </a:path>
                </a:pathLst>
              </a:custGeom>
              <a:solidFill>
                <a:srgbClr val="000000"/>
              </a:solidFill>
              <a:ln w="9525">
                <a:noFill/>
                <a:round/>
                <a:headEnd/>
                <a:tailEnd/>
              </a:ln>
            </p:spPr>
            <p:txBody>
              <a:bodyPr/>
              <a:lstStyle/>
              <a:p>
                <a:endParaRPr lang="en-US"/>
              </a:p>
            </p:txBody>
          </p:sp>
          <p:sp>
            <p:nvSpPr>
              <p:cNvPr id="144" name="Freeform 600"/>
              <p:cNvSpPr>
                <a:spLocks/>
              </p:cNvSpPr>
              <p:nvPr/>
            </p:nvSpPr>
            <p:spPr bwMode="auto">
              <a:xfrm>
                <a:off x="4301" y="759"/>
                <a:ext cx="8" cy="11"/>
              </a:xfrm>
              <a:custGeom>
                <a:avLst/>
                <a:gdLst>
                  <a:gd name="T0" fmla="*/ 12 w 36"/>
                  <a:gd name="T1" fmla="*/ 0 h 55"/>
                  <a:gd name="T2" fmla="*/ 1 w 36"/>
                  <a:gd name="T3" fmla="*/ 23 h 55"/>
                  <a:gd name="T4" fmla="*/ 0 w 36"/>
                  <a:gd name="T5" fmla="*/ 55 h 55"/>
                  <a:gd name="T6" fmla="*/ 14 w 36"/>
                  <a:gd name="T7" fmla="*/ 23 h 55"/>
                  <a:gd name="T8" fmla="*/ 36 w 36"/>
                  <a:gd name="T9" fmla="*/ 1 h 55"/>
                  <a:gd name="T10" fmla="*/ 12 w 36"/>
                  <a:gd name="T11" fmla="*/ 0 h 55"/>
                  <a:gd name="T12" fmla="*/ 12 w 36"/>
                  <a:gd name="T13" fmla="*/ 0 h 55"/>
                  <a:gd name="T14" fmla="*/ 0 60000 65536"/>
                  <a:gd name="T15" fmla="*/ 0 60000 65536"/>
                  <a:gd name="T16" fmla="*/ 0 60000 65536"/>
                  <a:gd name="T17" fmla="*/ 0 60000 65536"/>
                  <a:gd name="T18" fmla="*/ 0 60000 65536"/>
                  <a:gd name="T19" fmla="*/ 0 60000 65536"/>
                  <a:gd name="T20" fmla="*/ 0 60000 65536"/>
                  <a:gd name="T21" fmla="*/ 0 w 36"/>
                  <a:gd name="T22" fmla="*/ 0 h 55"/>
                  <a:gd name="T23" fmla="*/ 36 w 3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5">
                    <a:moveTo>
                      <a:pt x="12" y="0"/>
                    </a:moveTo>
                    <a:lnTo>
                      <a:pt x="1" y="23"/>
                    </a:lnTo>
                    <a:lnTo>
                      <a:pt x="0" y="55"/>
                    </a:lnTo>
                    <a:lnTo>
                      <a:pt x="14" y="23"/>
                    </a:lnTo>
                    <a:lnTo>
                      <a:pt x="36" y="1"/>
                    </a:lnTo>
                    <a:lnTo>
                      <a:pt x="12" y="0"/>
                    </a:lnTo>
                    <a:close/>
                  </a:path>
                </a:pathLst>
              </a:custGeom>
              <a:solidFill>
                <a:srgbClr val="000000"/>
              </a:solidFill>
              <a:ln w="9525">
                <a:noFill/>
                <a:round/>
                <a:headEnd/>
                <a:tailEnd/>
              </a:ln>
            </p:spPr>
            <p:txBody>
              <a:bodyPr/>
              <a:lstStyle/>
              <a:p>
                <a:endParaRPr lang="en-US"/>
              </a:p>
            </p:txBody>
          </p:sp>
          <p:sp>
            <p:nvSpPr>
              <p:cNvPr id="145" name="Freeform 601"/>
              <p:cNvSpPr>
                <a:spLocks/>
              </p:cNvSpPr>
              <p:nvPr/>
            </p:nvSpPr>
            <p:spPr bwMode="auto">
              <a:xfrm>
                <a:off x="4304" y="855"/>
                <a:ext cx="25" cy="50"/>
              </a:xfrm>
              <a:custGeom>
                <a:avLst/>
                <a:gdLst>
                  <a:gd name="T0" fmla="*/ 60 w 129"/>
                  <a:gd name="T1" fmla="*/ 0 h 250"/>
                  <a:gd name="T2" fmla="*/ 88 w 129"/>
                  <a:gd name="T3" fmla="*/ 14 h 250"/>
                  <a:gd name="T4" fmla="*/ 94 w 129"/>
                  <a:gd name="T5" fmla="*/ 33 h 250"/>
                  <a:gd name="T6" fmla="*/ 128 w 129"/>
                  <a:gd name="T7" fmla="*/ 51 h 250"/>
                  <a:gd name="T8" fmla="*/ 129 w 129"/>
                  <a:gd name="T9" fmla="*/ 82 h 250"/>
                  <a:gd name="T10" fmla="*/ 109 w 129"/>
                  <a:gd name="T11" fmla="*/ 128 h 250"/>
                  <a:gd name="T12" fmla="*/ 82 w 129"/>
                  <a:gd name="T13" fmla="*/ 123 h 250"/>
                  <a:gd name="T14" fmla="*/ 40 w 129"/>
                  <a:gd name="T15" fmla="*/ 158 h 250"/>
                  <a:gd name="T16" fmla="*/ 5 w 129"/>
                  <a:gd name="T17" fmla="*/ 250 h 250"/>
                  <a:gd name="T18" fmla="*/ 0 w 129"/>
                  <a:gd name="T19" fmla="*/ 234 h 250"/>
                  <a:gd name="T20" fmla="*/ 25 w 129"/>
                  <a:gd name="T21" fmla="*/ 142 h 250"/>
                  <a:gd name="T22" fmla="*/ 81 w 129"/>
                  <a:gd name="T23" fmla="*/ 95 h 250"/>
                  <a:gd name="T24" fmla="*/ 104 w 129"/>
                  <a:gd name="T25" fmla="*/ 103 h 250"/>
                  <a:gd name="T26" fmla="*/ 114 w 129"/>
                  <a:gd name="T27" fmla="*/ 61 h 250"/>
                  <a:gd name="T28" fmla="*/ 98 w 129"/>
                  <a:gd name="T29" fmla="*/ 48 h 250"/>
                  <a:gd name="T30" fmla="*/ 76 w 129"/>
                  <a:gd name="T31" fmla="*/ 49 h 250"/>
                  <a:gd name="T32" fmla="*/ 72 w 129"/>
                  <a:gd name="T33" fmla="*/ 25 h 250"/>
                  <a:gd name="T34" fmla="*/ 52 w 129"/>
                  <a:gd name="T35" fmla="*/ 11 h 250"/>
                  <a:gd name="T36" fmla="*/ 60 w 129"/>
                  <a:gd name="T37" fmla="*/ 0 h 250"/>
                  <a:gd name="T38" fmla="*/ 60 w 129"/>
                  <a:gd name="T39" fmla="*/ 0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250"/>
                  <a:gd name="T62" fmla="*/ 129 w 129"/>
                  <a:gd name="T63" fmla="*/ 250 h 2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250">
                    <a:moveTo>
                      <a:pt x="60" y="0"/>
                    </a:moveTo>
                    <a:lnTo>
                      <a:pt x="88" y="14"/>
                    </a:lnTo>
                    <a:lnTo>
                      <a:pt x="94" y="33"/>
                    </a:lnTo>
                    <a:lnTo>
                      <a:pt x="128" y="51"/>
                    </a:lnTo>
                    <a:lnTo>
                      <a:pt x="129" y="82"/>
                    </a:lnTo>
                    <a:lnTo>
                      <a:pt x="109" y="128"/>
                    </a:lnTo>
                    <a:lnTo>
                      <a:pt x="82" y="123"/>
                    </a:lnTo>
                    <a:lnTo>
                      <a:pt x="40" y="158"/>
                    </a:lnTo>
                    <a:lnTo>
                      <a:pt x="5" y="250"/>
                    </a:lnTo>
                    <a:lnTo>
                      <a:pt x="0" y="234"/>
                    </a:lnTo>
                    <a:lnTo>
                      <a:pt x="25" y="142"/>
                    </a:lnTo>
                    <a:lnTo>
                      <a:pt x="81" y="95"/>
                    </a:lnTo>
                    <a:lnTo>
                      <a:pt x="104" y="103"/>
                    </a:lnTo>
                    <a:lnTo>
                      <a:pt x="114" y="61"/>
                    </a:lnTo>
                    <a:lnTo>
                      <a:pt x="98" y="48"/>
                    </a:lnTo>
                    <a:lnTo>
                      <a:pt x="76" y="49"/>
                    </a:lnTo>
                    <a:lnTo>
                      <a:pt x="72" y="25"/>
                    </a:lnTo>
                    <a:lnTo>
                      <a:pt x="52" y="11"/>
                    </a:lnTo>
                    <a:lnTo>
                      <a:pt x="60" y="0"/>
                    </a:lnTo>
                    <a:close/>
                  </a:path>
                </a:pathLst>
              </a:custGeom>
              <a:solidFill>
                <a:srgbClr val="000000"/>
              </a:solidFill>
              <a:ln w="9525">
                <a:noFill/>
                <a:round/>
                <a:headEnd/>
                <a:tailEnd/>
              </a:ln>
            </p:spPr>
            <p:txBody>
              <a:bodyPr/>
              <a:lstStyle/>
              <a:p>
                <a:endParaRPr lang="en-US"/>
              </a:p>
            </p:txBody>
          </p:sp>
          <p:sp>
            <p:nvSpPr>
              <p:cNvPr id="146" name="Freeform 602"/>
              <p:cNvSpPr>
                <a:spLocks/>
              </p:cNvSpPr>
              <p:nvPr/>
            </p:nvSpPr>
            <p:spPr bwMode="auto">
              <a:xfrm>
                <a:off x="4320" y="878"/>
                <a:ext cx="76" cy="26"/>
              </a:xfrm>
              <a:custGeom>
                <a:avLst/>
                <a:gdLst>
                  <a:gd name="T0" fmla="*/ 17 w 380"/>
                  <a:gd name="T1" fmla="*/ 0 h 128"/>
                  <a:gd name="T2" fmla="*/ 85 w 380"/>
                  <a:gd name="T3" fmla="*/ 42 h 128"/>
                  <a:gd name="T4" fmla="*/ 182 w 380"/>
                  <a:gd name="T5" fmla="*/ 63 h 128"/>
                  <a:gd name="T6" fmla="*/ 246 w 380"/>
                  <a:gd name="T7" fmla="*/ 24 h 128"/>
                  <a:gd name="T8" fmla="*/ 300 w 380"/>
                  <a:gd name="T9" fmla="*/ 0 h 128"/>
                  <a:gd name="T10" fmla="*/ 357 w 380"/>
                  <a:gd name="T11" fmla="*/ 58 h 128"/>
                  <a:gd name="T12" fmla="*/ 380 w 380"/>
                  <a:gd name="T13" fmla="*/ 128 h 128"/>
                  <a:gd name="T14" fmla="*/ 336 w 380"/>
                  <a:gd name="T15" fmla="*/ 127 h 128"/>
                  <a:gd name="T16" fmla="*/ 346 w 380"/>
                  <a:gd name="T17" fmla="*/ 73 h 128"/>
                  <a:gd name="T18" fmla="*/ 312 w 380"/>
                  <a:gd name="T19" fmla="*/ 29 h 128"/>
                  <a:gd name="T20" fmla="*/ 227 w 380"/>
                  <a:gd name="T21" fmla="*/ 50 h 128"/>
                  <a:gd name="T22" fmla="*/ 177 w 380"/>
                  <a:gd name="T23" fmla="*/ 89 h 128"/>
                  <a:gd name="T24" fmla="*/ 163 w 380"/>
                  <a:gd name="T25" fmla="*/ 71 h 128"/>
                  <a:gd name="T26" fmla="*/ 63 w 380"/>
                  <a:gd name="T27" fmla="*/ 52 h 128"/>
                  <a:gd name="T28" fmla="*/ 0 w 380"/>
                  <a:gd name="T29" fmla="*/ 2 h 128"/>
                  <a:gd name="T30" fmla="*/ 17 w 380"/>
                  <a:gd name="T31" fmla="*/ 0 h 128"/>
                  <a:gd name="T32" fmla="*/ 17 w 380"/>
                  <a:gd name="T33" fmla="*/ 0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128"/>
                  <a:gd name="T53" fmla="*/ 380 w 380"/>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128">
                    <a:moveTo>
                      <a:pt x="17" y="0"/>
                    </a:moveTo>
                    <a:lnTo>
                      <a:pt x="85" y="42"/>
                    </a:lnTo>
                    <a:lnTo>
                      <a:pt x="182" y="63"/>
                    </a:lnTo>
                    <a:lnTo>
                      <a:pt x="246" y="24"/>
                    </a:lnTo>
                    <a:lnTo>
                      <a:pt x="300" y="0"/>
                    </a:lnTo>
                    <a:lnTo>
                      <a:pt x="357" y="58"/>
                    </a:lnTo>
                    <a:lnTo>
                      <a:pt x="380" y="128"/>
                    </a:lnTo>
                    <a:lnTo>
                      <a:pt x="336" y="127"/>
                    </a:lnTo>
                    <a:lnTo>
                      <a:pt x="346" y="73"/>
                    </a:lnTo>
                    <a:lnTo>
                      <a:pt x="312" y="29"/>
                    </a:lnTo>
                    <a:lnTo>
                      <a:pt x="227" y="50"/>
                    </a:lnTo>
                    <a:lnTo>
                      <a:pt x="177" y="89"/>
                    </a:lnTo>
                    <a:lnTo>
                      <a:pt x="163" y="71"/>
                    </a:lnTo>
                    <a:lnTo>
                      <a:pt x="63" y="52"/>
                    </a:lnTo>
                    <a:lnTo>
                      <a:pt x="0" y="2"/>
                    </a:lnTo>
                    <a:lnTo>
                      <a:pt x="17" y="0"/>
                    </a:lnTo>
                    <a:close/>
                  </a:path>
                </a:pathLst>
              </a:custGeom>
              <a:solidFill>
                <a:srgbClr val="000000"/>
              </a:solidFill>
              <a:ln w="9525">
                <a:noFill/>
                <a:round/>
                <a:headEnd/>
                <a:tailEnd/>
              </a:ln>
            </p:spPr>
            <p:txBody>
              <a:bodyPr/>
              <a:lstStyle/>
              <a:p>
                <a:endParaRPr lang="en-US"/>
              </a:p>
            </p:txBody>
          </p:sp>
          <p:sp>
            <p:nvSpPr>
              <p:cNvPr id="147" name="Freeform 603"/>
              <p:cNvSpPr>
                <a:spLocks/>
              </p:cNvSpPr>
              <p:nvPr/>
            </p:nvSpPr>
            <p:spPr bwMode="auto">
              <a:xfrm>
                <a:off x="4296" y="903"/>
                <a:ext cx="43" cy="3"/>
              </a:xfrm>
              <a:custGeom>
                <a:avLst/>
                <a:gdLst>
                  <a:gd name="T0" fmla="*/ 0 w 215"/>
                  <a:gd name="T1" fmla="*/ 0 h 16"/>
                  <a:gd name="T2" fmla="*/ 215 w 215"/>
                  <a:gd name="T3" fmla="*/ 1 h 16"/>
                  <a:gd name="T4" fmla="*/ 215 w 215"/>
                  <a:gd name="T5" fmla="*/ 12 h 16"/>
                  <a:gd name="T6" fmla="*/ 2 w 215"/>
                  <a:gd name="T7" fmla="*/ 16 h 16"/>
                  <a:gd name="T8" fmla="*/ 0 w 215"/>
                  <a:gd name="T9" fmla="*/ 0 h 16"/>
                  <a:gd name="T10" fmla="*/ 0 w 215"/>
                  <a:gd name="T11" fmla="*/ 0 h 16"/>
                  <a:gd name="T12" fmla="*/ 0 60000 65536"/>
                  <a:gd name="T13" fmla="*/ 0 60000 65536"/>
                  <a:gd name="T14" fmla="*/ 0 60000 65536"/>
                  <a:gd name="T15" fmla="*/ 0 60000 65536"/>
                  <a:gd name="T16" fmla="*/ 0 60000 65536"/>
                  <a:gd name="T17" fmla="*/ 0 60000 65536"/>
                  <a:gd name="T18" fmla="*/ 0 w 215"/>
                  <a:gd name="T19" fmla="*/ 0 h 16"/>
                  <a:gd name="T20" fmla="*/ 215 w 2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15" h="16">
                    <a:moveTo>
                      <a:pt x="0" y="0"/>
                    </a:moveTo>
                    <a:lnTo>
                      <a:pt x="215" y="1"/>
                    </a:lnTo>
                    <a:lnTo>
                      <a:pt x="215" y="12"/>
                    </a:lnTo>
                    <a:lnTo>
                      <a:pt x="2" y="16"/>
                    </a:lnTo>
                    <a:lnTo>
                      <a:pt x="0" y="0"/>
                    </a:lnTo>
                    <a:close/>
                  </a:path>
                </a:pathLst>
              </a:custGeom>
              <a:solidFill>
                <a:srgbClr val="000000"/>
              </a:solidFill>
              <a:ln w="9525">
                <a:noFill/>
                <a:round/>
                <a:headEnd/>
                <a:tailEnd/>
              </a:ln>
            </p:spPr>
            <p:txBody>
              <a:bodyPr/>
              <a:lstStyle/>
              <a:p>
                <a:endParaRPr lang="en-US"/>
              </a:p>
            </p:txBody>
          </p:sp>
          <p:sp>
            <p:nvSpPr>
              <p:cNvPr id="148" name="Freeform 604"/>
              <p:cNvSpPr>
                <a:spLocks/>
              </p:cNvSpPr>
              <p:nvPr/>
            </p:nvSpPr>
            <p:spPr bwMode="auto">
              <a:xfrm>
                <a:off x="4294" y="911"/>
                <a:ext cx="45" cy="4"/>
              </a:xfrm>
              <a:custGeom>
                <a:avLst/>
                <a:gdLst>
                  <a:gd name="T0" fmla="*/ 4 w 225"/>
                  <a:gd name="T1" fmla="*/ 0 h 19"/>
                  <a:gd name="T2" fmla="*/ 208 w 225"/>
                  <a:gd name="T3" fmla="*/ 6 h 19"/>
                  <a:gd name="T4" fmla="*/ 225 w 225"/>
                  <a:gd name="T5" fmla="*/ 16 h 19"/>
                  <a:gd name="T6" fmla="*/ 0 w 225"/>
                  <a:gd name="T7" fmla="*/ 19 h 19"/>
                  <a:gd name="T8" fmla="*/ 4 w 225"/>
                  <a:gd name="T9" fmla="*/ 0 h 19"/>
                  <a:gd name="T10" fmla="*/ 4 w 225"/>
                  <a:gd name="T11" fmla="*/ 0 h 19"/>
                  <a:gd name="T12" fmla="*/ 0 60000 65536"/>
                  <a:gd name="T13" fmla="*/ 0 60000 65536"/>
                  <a:gd name="T14" fmla="*/ 0 60000 65536"/>
                  <a:gd name="T15" fmla="*/ 0 60000 65536"/>
                  <a:gd name="T16" fmla="*/ 0 60000 65536"/>
                  <a:gd name="T17" fmla="*/ 0 60000 65536"/>
                  <a:gd name="T18" fmla="*/ 0 w 225"/>
                  <a:gd name="T19" fmla="*/ 0 h 19"/>
                  <a:gd name="T20" fmla="*/ 225 w 2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5" h="19">
                    <a:moveTo>
                      <a:pt x="4" y="0"/>
                    </a:moveTo>
                    <a:lnTo>
                      <a:pt x="208" y="6"/>
                    </a:lnTo>
                    <a:lnTo>
                      <a:pt x="225" y="16"/>
                    </a:lnTo>
                    <a:lnTo>
                      <a:pt x="0" y="19"/>
                    </a:lnTo>
                    <a:lnTo>
                      <a:pt x="4" y="0"/>
                    </a:lnTo>
                    <a:close/>
                  </a:path>
                </a:pathLst>
              </a:custGeom>
              <a:solidFill>
                <a:srgbClr val="000000"/>
              </a:solidFill>
              <a:ln w="9525">
                <a:noFill/>
                <a:round/>
                <a:headEnd/>
                <a:tailEnd/>
              </a:ln>
            </p:spPr>
            <p:txBody>
              <a:bodyPr/>
              <a:lstStyle/>
              <a:p>
                <a:endParaRPr lang="en-US"/>
              </a:p>
            </p:txBody>
          </p:sp>
          <p:sp>
            <p:nvSpPr>
              <p:cNvPr id="149" name="Freeform 605"/>
              <p:cNvSpPr>
                <a:spLocks/>
              </p:cNvSpPr>
              <p:nvPr/>
            </p:nvSpPr>
            <p:spPr bwMode="auto">
              <a:xfrm>
                <a:off x="4354" y="890"/>
                <a:ext cx="27" cy="25"/>
              </a:xfrm>
              <a:custGeom>
                <a:avLst/>
                <a:gdLst>
                  <a:gd name="T0" fmla="*/ 60 w 139"/>
                  <a:gd name="T1" fmla="*/ 0 h 124"/>
                  <a:gd name="T2" fmla="*/ 0 w 139"/>
                  <a:gd name="T3" fmla="*/ 56 h 124"/>
                  <a:gd name="T4" fmla="*/ 3 w 139"/>
                  <a:gd name="T5" fmla="*/ 77 h 124"/>
                  <a:gd name="T6" fmla="*/ 36 w 139"/>
                  <a:gd name="T7" fmla="*/ 124 h 124"/>
                  <a:gd name="T8" fmla="*/ 85 w 139"/>
                  <a:gd name="T9" fmla="*/ 115 h 124"/>
                  <a:gd name="T10" fmla="*/ 98 w 139"/>
                  <a:gd name="T11" fmla="*/ 65 h 124"/>
                  <a:gd name="T12" fmla="*/ 139 w 139"/>
                  <a:gd name="T13" fmla="*/ 62 h 124"/>
                  <a:gd name="T14" fmla="*/ 122 w 139"/>
                  <a:gd name="T15" fmla="*/ 51 h 124"/>
                  <a:gd name="T16" fmla="*/ 122 w 139"/>
                  <a:gd name="T17" fmla="*/ 19 h 124"/>
                  <a:gd name="T18" fmla="*/ 83 w 139"/>
                  <a:gd name="T19" fmla="*/ 47 h 124"/>
                  <a:gd name="T20" fmla="*/ 66 w 139"/>
                  <a:gd name="T21" fmla="*/ 93 h 124"/>
                  <a:gd name="T22" fmla="*/ 51 w 139"/>
                  <a:gd name="T23" fmla="*/ 98 h 124"/>
                  <a:gd name="T24" fmla="*/ 24 w 139"/>
                  <a:gd name="T25" fmla="*/ 65 h 124"/>
                  <a:gd name="T26" fmla="*/ 60 w 139"/>
                  <a:gd name="T27" fmla="*/ 0 h 124"/>
                  <a:gd name="T28" fmla="*/ 60 w 139"/>
                  <a:gd name="T29" fmla="*/ 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124"/>
                  <a:gd name="T47" fmla="*/ 139 w 139"/>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124">
                    <a:moveTo>
                      <a:pt x="60" y="0"/>
                    </a:moveTo>
                    <a:lnTo>
                      <a:pt x="0" y="56"/>
                    </a:lnTo>
                    <a:lnTo>
                      <a:pt x="3" y="77"/>
                    </a:lnTo>
                    <a:lnTo>
                      <a:pt x="36" y="124"/>
                    </a:lnTo>
                    <a:lnTo>
                      <a:pt x="85" y="115"/>
                    </a:lnTo>
                    <a:lnTo>
                      <a:pt x="98" y="65"/>
                    </a:lnTo>
                    <a:lnTo>
                      <a:pt x="139" y="62"/>
                    </a:lnTo>
                    <a:lnTo>
                      <a:pt x="122" y="51"/>
                    </a:lnTo>
                    <a:lnTo>
                      <a:pt x="122" y="19"/>
                    </a:lnTo>
                    <a:lnTo>
                      <a:pt x="83" y="47"/>
                    </a:lnTo>
                    <a:lnTo>
                      <a:pt x="66" y="93"/>
                    </a:lnTo>
                    <a:lnTo>
                      <a:pt x="51" y="98"/>
                    </a:lnTo>
                    <a:lnTo>
                      <a:pt x="24" y="65"/>
                    </a:lnTo>
                    <a:lnTo>
                      <a:pt x="60" y="0"/>
                    </a:lnTo>
                    <a:close/>
                  </a:path>
                </a:pathLst>
              </a:custGeom>
              <a:solidFill>
                <a:srgbClr val="000000"/>
              </a:solidFill>
              <a:ln w="9525">
                <a:noFill/>
                <a:round/>
                <a:headEnd/>
                <a:tailEnd/>
              </a:ln>
            </p:spPr>
            <p:txBody>
              <a:bodyPr/>
              <a:lstStyle/>
              <a:p>
                <a:endParaRPr lang="en-US"/>
              </a:p>
            </p:txBody>
          </p:sp>
          <p:sp>
            <p:nvSpPr>
              <p:cNvPr id="150" name="Freeform 606"/>
              <p:cNvSpPr>
                <a:spLocks/>
              </p:cNvSpPr>
              <p:nvPr/>
            </p:nvSpPr>
            <p:spPr bwMode="auto">
              <a:xfrm>
                <a:off x="4370" y="902"/>
                <a:ext cx="48" cy="4"/>
              </a:xfrm>
              <a:custGeom>
                <a:avLst/>
                <a:gdLst>
                  <a:gd name="T0" fmla="*/ 20 w 242"/>
                  <a:gd name="T1" fmla="*/ 0 h 16"/>
                  <a:gd name="T2" fmla="*/ 242 w 242"/>
                  <a:gd name="T3" fmla="*/ 2 h 16"/>
                  <a:gd name="T4" fmla="*/ 234 w 242"/>
                  <a:gd name="T5" fmla="*/ 16 h 16"/>
                  <a:gd name="T6" fmla="*/ 0 w 242"/>
                  <a:gd name="T7" fmla="*/ 13 h 16"/>
                  <a:gd name="T8" fmla="*/ 20 w 242"/>
                  <a:gd name="T9" fmla="*/ 0 h 16"/>
                  <a:gd name="T10" fmla="*/ 20 w 242"/>
                  <a:gd name="T11" fmla="*/ 0 h 16"/>
                  <a:gd name="T12" fmla="*/ 0 60000 65536"/>
                  <a:gd name="T13" fmla="*/ 0 60000 65536"/>
                  <a:gd name="T14" fmla="*/ 0 60000 65536"/>
                  <a:gd name="T15" fmla="*/ 0 60000 65536"/>
                  <a:gd name="T16" fmla="*/ 0 60000 65536"/>
                  <a:gd name="T17" fmla="*/ 0 60000 65536"/>
                  <a:gd name="T18" fmla="*/ 0 w 242"/>
                  <a:gd name="T19" fmla="*/ 0 h 16"/>
                  <a:gd name="T20" fmla="*/ 242 w 24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2" h="16">
                    <a:moveTo>
                      <a:pt x="20" y="0"/>
                    </a:moveTo>
                    <a:lnTo>
                      <a:pt x="242" y="2"/>
                    </a:lnTo>
                    <a:lnTo>
                      <a:pt x="234" y="16"/>
                    </a:lnTo>
                    <a:lnTo>
                      <a:pt x="0" y="13"/>
                    </a:lnTo>
                    <a:lnTo>
                      <a:pt x="20" y="0"/>
                    </a:lnTo>
                    <a:close/>
                  </a:path>
                </a:pathLst>
              </a:custGeom>
              <a:solidFill>
                <a:srgbClr val="000000"/>
              </a:solidFill>
              <a:ln w="9525">
                <a:noFill/>
                <a:round/>
                <a:headEnd/>
                <a:tailEnd/>
              </a:ln>
            </p:spPr>
            <p:txBody>
              <a:bodyPr/>
              <a:lstStyle/>
              <a:p>
                <a:endParaRPr lang="en-US"/>
              </a:p>
            </p:txBody>
          </p:sp>
          <p:sp>
            <p:nvSpPr>
              <p:cNvPr id="151" name="Freeform 607"/>
              <p:cNvSpPr>
                <a:spLocks/>
              </p:cNvSpPr>
              <p:nvPr/>
            </p:nvSpPr>
            <p:spPr bwMode="auto">
              <a:xfrm>
                <a:off x="4334" y="901"/>
                <a:ext cx="80" cy="24"/>
              </a:xfrm>
              <a:custGeom>
                <a:avLst/>
                <a:gdLst>
                  <a:gd name="T0" fmla="*/ 182 w 396"/>
                  <a:gd name="T1" fmla="*/ 31 h 122"/>
                  <a:gd name="T2" fmla="*/ 213 w 396"/>
                  <a:gd name="T3" fmla="*/ 26 h 122"/>
                  <a:gd name="T4" fmla="*/ 231 w 396"/>
                  <a:gd name="T5" fmla="*/ 36 h 122"/>
                  <a:gd name="T6" fmla="*/ 256 w 396"/>
                  <a:gd name="T7" fmla="*/ 57 h 122"/>
                  <a:gd name="T8" fmla="*/ 396 w 396"/>
                  <a:gd name="T9" fmla="*/ 62 h 122"/>
                  <a:gd name="T10" fmla="*/ 391 w 396"/>
                  <a:gd name="T11" fmla="*/ 74 h 122"/>
                  <a:gd name="T12" fmla="*/ 298 w 396"/>
                  <a:gd name="T13" fmla="*/ 77 h 122"/>
                  <a:gd name="T14" fmla="*/ 255 w 396"/>
                  <a:gd name="T15" fmla="*/ 121 h 122"/>
                  <a:gd name="T16" fmla="*/ 192 w 396"/>
                  <a:gd name="T17" fmla="*/ 122 h 122"/>
                  <a:gd name="T18" fmla="*/ 172 w 396"/>
                  <a:gd name="T19" fmla="*/ 112 h 122"/>
                  <a:gd name="T20" fmla="*/ 147 w 396"/>
                  <a:gd name="T21" fmla="*/ 118 h 122"/>
                  <a:gd name="T22" fmla="*/ 95 w 396"/>
                  <a:gd name="T23" fmla="*/ 118 h 122"/>
                  <a:gd name="T24" fmla="*/ 85 w 396"/>
                  <a:gd name="T25" fmla="*/ 108 h 122"/>
                  <a:gd name="T26" fmla="*/ 52 w 396"/>
                  <a:gd name="T27" fmla="*/ 108 h 122"/>
                  <a:gd name="T28" fmla="*/ 0 w 396"/>
                  <a:gd name="T29" fmla="*/ 49 h 122"/>
                  <a:gd name="T30" fmla="*/ 0 w 396"/>
                  <a:gd name="T31" fmla="*/ 22 h 122"/>
                  <a:gd name="T32" fmla="*/ 25 w 396"/>
                  <a:gd name="T33" fmla="*/ 5 h 122"/>
                  <a:gd name="T34" fmla="*/ 63 w 396"/>
                  <a:gd name="T35" fmla="*/ 13 h 122"/>
                  <a:gd name="T36" fmla="*/ 73 w 396"/>
                  <a:gd name="T37" fmla="*/ 0 h 122"/>
                  <a:gd name="T38" fmla="*/ 117 w 396"/>
                  <a:gd name="T39" fmla="*/ 0 h 122"/>
                  <a:gd name="T40" fmla="*/ 114 w 396"/>
                  <a:gd name="T41" fmla="*/ 11 h 122"/>
                  <a:gd name="T42" fmla="*/ 90 w 396"/>
                  <a:gd name="T43" fmla="*/ 11 h 122"/>
                  <a:gd name="T44" fmla="*/ 75 w 396"/>
                  <a:gd name="T45" fmla="*/ 43 h 122"/>
                  <a:gd name="T46" fmla="*/ 36 w 396"/>
                  <a:gd name="T47" fmla="*/ 30 h 122"/>
                  <a:gd name="T48" fmla="*/ 18 w 396"/>
                  <a:gd name="T49" fmla="*/ 43 h 122"/>
                  <a:gd name="T50" fmla="*/ 54 w 396"/>
                  <a:gd name="T51" fmla="*/ 95 h 122"/>
                  <a:gd name="T52" fmla="*/ 72 w 396"/>
                  <a:gd name="T53" fmla="*/ 79 h 122"/>
                  <a:gd name="T54" fmla="*/ 124 w 396"/>
                  <a:gd name="T55" fmla="*/ 112 h 122"/>
                  <a:gd name="T56" fmla="*/ 147 w 396"/>
                  <a:gd name="T57" fmla="*/ 103 h 122"/>
                  <a:gd name="T58" fmla="*/ 156 w 396"/>
                  <a:gd name="T59" fmla="*/ 72 h 122"/>
                  <a:gd name="T60" fmla="*/ 187 w 396"/>
                  <a:gd name="T61" fmla="*/ 98 h 122"/>
                  <a:gd name="T62" fmla="*/ 243 w 396"/>
                  <a:gd name="T63" fmla="*/ 105 h 122"/>
                  <a:gd name="T64" fmla="*/ 277 w 396"/>
                  <a:gd name="T65" fmla="*/ 74 h 122"/>
                  <a:gd name="T66" fmla="*/ 238 w 396"/>
                  <a:gd name="T67" fmla="*/ 72 h 122"/>
                  <a:gd name="T68" fmla="*/ 212 w 396"/>
                  <a:gd name="T69" fmla="*/ 38 h 122"/>
                  <a:gd name="T70" fmla="*/ 171 w 396"/>
                  <a:gd name="T71" fmla="*/ 47 h 122"/>
                  <a:gd name="T72" fmla="*/ 182 w 396"/>
                  <a:gd name="T73" fmla="*/ 31 h 122"/>
                  <a:gd name="T74" fmla="*/ 182 w 396"/>
                  <a:gd name="T75" fmla="*/ 31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6"/>
                  <a:gd name="T115" fmla="*/ 0 h 122"/>
                  <a:gd name="T116" fmla="*/ 396 w 396"/>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6" h="122">
                    <a:moveTo>
                      <a:pt x="182" y="31"/>
                    </a:moveTo>
                    <a:lnTo>
                      <a:pt x="213" y="26"/>
                    </a:lnTo>
                    <a:lnTo>
                      <a:pt x="231" y="36"/>
                    </a:lnTo>
                    <a:lnTo>
                      <a:pt x="256" y="57"/>
                    </a:lnTo>
                    <a:lnTo>
                      <a:pt x="396" y="62"/>
                    </a:lnTo>
                    <a:lnTo>
                      <a:pt x="391" y="74"/>
                    </a:lnTo>
                    <a:lnTo>
                      <a:pt x="298" y="77"/>
                    </a:lnTo>
                    <a:lnTo>
                      <a:pt x="255" y="121"/>
                    </a:lnTo>
                    <a:lnTo>
                      <a:pt x="192" y="122"/>
                    </a:lnTo>
                    <a:lnTo>
                      <a:pt x="172" y="112"/>
                    </a:lnTo>
                    <a:lnTo>
                      <a:pt x="147" y="118"/>
                    </a:lnTo>
                    <a:lnTo>
                      <a:pt x="95" y="118"/>
                    </a:lnTo>
                    <a:lnTo>
                      <a:pt x="85" y="108"/>
                    </a:lnTo>
                    <a:lnTo>
                      <a:pt x="52" y="108"/>
                    </a:lnTo>
                    <a:lnTo>
                      <a:pt x="0" y="49"/>
                    </a:lnTo>
                    <a:lnTo>
                      <a:pt x="0" y="22"/>
                    </a:lnTo>
                    <a:lnTo>
                      <a:pt x="25" y="5"/>
                    </a:lnTo>
                    <a:lnTo>
                      <a:pt x="63" y="13"/>
                    </a:lnTo>
                    <a:lnTo>
                      <a:pt x="73" y="0"/>
                    </a:lnTo>
                    <a:lnTo>
                      <a:pt x="117" y="0"/>
                    </a:lnTo>
                    <a:lnTo>
                      <a:pt x="114" y="11"/>
                    </a:lnTo>
                    <a:lnTo>
                      <a:pt x="90" y="11"/>
                    </a:lnTo>
                    <a:lnTo>
                      <a:pt x="75" y="43"/>
                    </a:lnTo>
                    <a:lnTo>
                      <a:pt x="36" y="30"/>
                    </a:lnTo>
                    <a:lnTo>
                      <a:pt x="18" y="43"/>
                    </a:lnTo>
                    <a:lnTo>
                      <a:pt x="54" y="95"/>
                    </a:lnTo>
                    <a:lnTo>
                      <a:pt x="72" y="79"/>
                    </a:lnTo>
                    <a:lnTo>
                      <a:pt x="124" y="112"/>
                    </a:lnTo>
                    <a:lnTo>
                      <a:pt x="147" y="103"/>
                    </a:lnTo>
                    <a:lnTo>
                      <a:pt x="156" y="72"/>
                    </a:lnTo>
                    <a:lnTo>
                      <a:pt x="187" y="98"/>
                    </a:lnTo>
                    <a:lnTo>
                      <a:pt x="243" y="105"/>
                    </a:lnTo>
                    <a:lnTo>
                      <a:pt x="277" y="74"/>
                    </a:lnTo>
                    <a:lnTo>
                      <a:pt x="238" y="72"/>
                    </a:lnTo>
                    <a:lnTo>
                      <a:pt x="212" y="38"/>
                    </a:lnTo>
                    <a:lnTo>
                      <a:pt x="171" y="47"/>
                    </a:lnTo>
                    <a:lnTo>
                      <a:pt x="182" y="31"/>
                    </a:lnTo>
                    <a:close/>
                  </a:path>
                </a:pathLst>
              </a:custGeom>
              <a:solidFill>
                <a:srgbClr val="000000"/>
              </a:solidFill>
              <a:ln w="9525">
                <a:noFill/>
                <a:round/>
                <a:headEnd/>
                <a:tailEnd/>
              </a:ln>
            </p:spPr>
            <p:txBody>
              <a:bodyPr/>
              <a:lstStyle/>
              <a:p>
                <a:endParaRPr lang="en-US"/>
              </a:p>
            </p:txBody>
          </p:sp>
          <p:sp>
            <p:nvSpPr>
              <p:cNvPr id="152" name="Freeform 608"/>
              <p:cNvSpPr>
                <a:spLocks/>
              </p:cNvSpPr>
              <p:nvPr/>
            </p:nvSpPr>
            <p:spPr bwMode="auto">
              <a:xfrm>
                <a:off x="4335" y="972"/>
                <a:ext cx="74" cy="50"/>
              </a:xfrm>
              <a:custGeom>
                <a:avLst/>
                <a:gdLst>
                  <a:gd name="T0" fmla="*/ 0 w 372"/>
                  <a:gd name="T1" fmla="*/ 0 h 249"/>
                  <a:gd name="T2" fmla="*/ 266 w 372"/>
                  <a:gd name="T3" fmla="*/ 4 h 249"/>
                  <a:gd name="T4" fmla="*/ 354 w 372"/>
                  <a:gd name="T5" fmla="*/ 13 h 249"/>
                  <a:gd name="T6" fmla="*/ 372 w 372"/>
                  <a:gd name="T7" fmla="*/ 249 h 249"/>
                  <a:gd name="T8" fmla="*/ 315 w 372"/>
                  <a:gd name="T9" fmla="*/ 56 h 249"/>
                  <a:gd name="T10" fmla="*/ 62 w 372"/>
                  <a:gd name="T11" fmla="*/ 37 h 249"/>
                  <a:gd name="T12" fmla="*/ 306 w 372"/>
                  <a:gd name="T13" fmla="*/ 41 h 249"/>
                  <a:gd name="T14" fmla="*/ 317 w 372"/>
                  <a:gd name="T15" fmla="*/ 22 h 249"/>
                  <a:gd name="T16" fmla="*/ 17 w 372"/>
                  <a:gd name="T17" fmla="*/ 11 h 249"/>
                  <a:gd name="T18" fmla="*/ 0 w 372"/>
                  <a:gd name="T19" fmla="*/ 0 h 249"/>
                  <a:gd name="T20" fmla="*/ 0 w 372"/>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49"/>
                  <a:gd name="T35" fmla="*/ 372 w 372"/>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49">
                    <a:moveTo>
                      <a:pt x="0" y="0"/>
                    </a:moveTo>
                    <a:lnTo>
                      <a:pt x="266" y="4"/>
                    </a:lnTo>
                    <a:lnTo>
                      <a:pt x="354" y="13"/>
                    </a:lnTo>
                    <a:lnTo>
                      <a:pt x="372" y="249"/>
                    </a:lnTo>
                    <a:lnTo>
                      <a:pt x="315" y="56"/>
                    </a:lnTo>
                    <a:lnTo>
                      <a:pt x="62" y="37"/>
                    </a:lnTo>
                    <a:lnTo>
                      <a:pt x="306" y="41"/>
                    </a:lnTo>
                    <a:lnTo>
                      <a:pt x="317" y="22"/>
                    </a:lnTo>
                    <a:lnTo>
                      <a:pt x="17" y="11"/>
                    </a:lnTo>
                    <a:lnTo>
                      <a:pt x="0" y="0"/>
                    </a:lnTo>
                    <a:close/>
                  </a:path>
                </a:pathLst>
              </a:custGeom>
              <a:solidFill>
                <a:srgbClr val="000000"/>
              </a:solidFill>
              <a:ln w="9525">
                <a:noFill/>
                <a:round/>
                <a:headEnd/>
                <a:tailEnd/>
              </a:ln>
            </p:spPr>
            <p:txBody>
              <a:bodyPr/>
              <a:lstStyle/>
              <a:p>
                <a:endParaRPr lang="en-US"/>
              </a:p>
            </p:txBody>
          </p:sp>
          <p:sp>
            <p:nvSpPr>
              <p:cNvPr id="153" name="Freeform 609"/>
              <p:cNvSpPr>
                <a:spLocks/>
              </p:cNvSpPr>
              <p:nvPr/>
            </p:nvSpPr>
            <p:spPr bwMode="auto">
              <a:xfrm>
                <a:off x="4345" y="895"/>
                <a:ext cx="106" cy="136"/>
              </a:xfrm>
              <a:custGeom>
                <a:avLst/>
                <a:gdLst>
                  <a:gd name="T0" fmla="*/ 235 w 530"/>
                  <a:gd name="T1" fmla="*/ 394 h 678"/>
                  <a:gd name="T2" fmla="*/ 368 w 530"/>
                  <a:gd name="T3" fmla="*/ 4 h 678"/>
                  <a:gd name="T4" fmla="*/ 422 w 530"/>
                  <a:gd name="T5" fmla="*/ 0 h 678"/>
                  <a:gd name="T6" fmla="*/ 444 w 530"/>
                  <a:gd name="T7" fmla="*/ 21 h 678"/>
                  <a:gd name="T8" fmla="*/ 530 w 530"/>
                  <a:gd name="T9" fmla="*/ 241 h 678"/>
                  <a:gd name="T10" fmla="*/ 503 w 530"/>
                  <a:gd name="T11" fmla="*/ 513 h 678"/>
                  <a:gd name="T12" fmla="*/ 337 w 530"/>
                  <a:gd name="T13" fmla="*/ 678 h 678"/>
                  <a:gd name="T14" fmla="*/ 0 w 530"/>
                  <a:gd name="T15" fmla="*/ 669 h 678"/>
                  <a:gd name="T16" fmla="*/ 10 w 530"/>
                  <a:gd name="T17" fmla="*/ 638 h 678"/>
                  <a:gd name="T18" fmla="*/ 328 w 530"/>
                  <a:gd name="T19" fmla="*/ 663 h 678"/>
                  <a:gd name="T20" fmla="*/ 491 w 530"/>
                  <a:gd name="T21" fmla="*/ 497 h 678"/>
                  <a:gd name="T22" fmla="*/ 509 w 530"/>
                  <a:gd name="T23" fmla="*/ 241 h 678"/>
                  <a:gd name="T24" fmla="*/ 424 w 530"/>
                  <a:gd name="T25" fmla="*/ 39 h 678"/>
                  <a:gd name="T26" fmla="*/ 323 w 530"/>
                  <a:gd name="T27" fmla="*/ 331 h 678"/>
                  <a:gd name="T28" fmla="*/ 406 w 530"/>
                  <a:gd name="T29" fmla="*/ 26 h 678"/>
                  <a:gd name="T30" fmla="*/ 377 w 530"/>
                  <a:gd name="T31" fmla="*/ 30 h 678"/>
                  <a:gd name="T32" fmla="*/ 253 w 530"/>
                  <a:gd name="T33" fmla="*/ 391 h 678"/>
                  <a:gd name="T34" fmla="*/ 235 w 530"/>
                  <a:gd name="T35" fmla="*/ 394 h 678"/>
                  <a:gd name="T36" fmla="*/ 235 w 530"/>
                  <a:gd name="T37" fmla="*/ 394 h 6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678"/>
                  <a:gd name="T59" fmla="*/ 530 w 530"/>
                  <a:gd name="T60" fmla="*/ 678 h 6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678">
                    <a:moveTo>
                      <a:pt x="235" y="394"/>
                    </a:moveTo>
                    <a:lnTo>
                      <a:pt x="368" y="4"/>
                    </a:lnTo>
                    <a:lnTo>
                      <a:pt x="422" y="0"/>
                    </a:lnTo>
                    <a:lnTo>
                      <a:pt x="444" y="21"/>
                    </a:lnTo>
                    <a:lnTo>
                      <a:pt x="530" y="241"/>
                    </a:lnTo>
                    <a:lnTo>
                      <a:pt x="503" y="513"/>
                    </a:lnTo>
                    <a:lnTo>
                      <a:pt x="337" y="678"/>
                    </a:lnTo>
                    <a:lnTo>
                      <a:pt x="0" y="669"/>
                    </a:lnTo>
                    <a:lnTo>
                      <a:pt x="10" y="638"/>
                    </a:lnTo>
                    <a:lnTo>
                      <a:pt x="328" y="663"/>
                    </a:lnTo>
                    <a:lnTo>
                      <a:pt x="491" y="497"/>
                    </a:lnTo>
                    <a:lnTo>
                      <a:pt x="509" y="241"/>
                    </a:lnTo>
                    <a:lnTo>
                      <a:pt x="424" y="39"/>
                    </a:lnTo>
                    <a:lnTo>
                      <a:pt x="323" y="331"/>
                    </a:lnTo>
                    <a:lnTo>
                      <a:pt x="406" y="26"/>
                    </a:lnTo>
                    <a:lnTo>
                      <a:pt x="377" y="30"/>
                    </a:lnTo>
                    <a:lnTo>
                      <a:pt x="253" y="391"/>
                    </a:lnTo>
                    <a:lnTo>
                      <a:pt x="235" y="394"/>
                    </a:lnTo>
                    <a:close/>
                  </a:path>
                </a:pathLst>
              </a:custGeom>
              <a:solidFill>
                <a:srgbClr val="000000"/>
              </a:solidFill>
              <a:ln w="9525">
                <a:noFill/>
                <a:round/>
                <a:headEnd/>
                <a:tailEnd/>
              </a:ln>
            </p:spPr>
            <p:txBody>
              <a:bodyPr/>
              <a:lstStyle/>
              <a:p>
                <a:endParaRPr lang="en-US"/>
              </a:p>
            </p:txBody>
          </p:sp>
          <p:sp>
            <p:nvSpPr>
              <p:cNvPr id="154" name="Freeform 610"/>
              <p:cNvSpPr>
                <a:spLocks/>
              </p:cNvSpPr>
              <p:nvPr/>
            </p:nvSpPr>
            <p:spPr bwMode="auto">
              <a:xfrm>
                <a:off x="4309" y="944"/>
                <a:ext cx="94" cy="6"/>
              </a:xfrm>
              <a:custGeom>
                <a:avLst/>
                <a:gdLst>
                  <a:gd name="T0" fmla="*/ 0 w 470"/>
                  <a:gd name="T1" fmla="*/ 0 h 29"/>
                  <a:gd name="T2" fmla="*/ 470 w 470"/>
                  <a:gd name="T3" fmla="*/ 6 h 29"/>
                  <a:gd name="T4" fmla="*/ 464 w 470"/>
                  <a:gd name="T5" fmla="*/ 29 h 29"/>
                  <a:gd name="T6" fmla="*/ 266 w 470"/>
                  <a:gd name="T7" fmla="*/ 18 h 29"/>
                  <a:gd name="T8" fmla="*/ 28 w 470"/>
                  <a:gd name="T9" fmla="*/ 10 h 29"/>
                  <a:gd name="T10" fmla="*/ 0 w 470"/>
                  <a:gd name="T11" fmla="*/ 0 h 29"/>
                  <a:gd name="T12" fmla="*/ 0 w 470"/>
                  <a:gd name="T13" fmla="*/ 0 h 29"/>
                  <a:gd name="T14" fmla="*/ 0 60000 65536"/>
                  <a:gd name="T15" fmla="*/ 0 60000 65536"/>
                  <a:gd name="T16" fmla="*/ 0 60000 65536"/>
                  <a:gd name="T17" fmla="*/ 0 60000 65536"/>
                  <a:gd name="T18" fmla="*/ 0 60000 65536"/>
                  <a:gd name="T19" fmla="*/ 0 60000 65536"/>
                  <a:gd name="T20" fmla="*/ 0 60000 65536"/>
                  <a:gd name="T21" fmla="*/ 0 w 470"/>
                  <a:gd name="T22" fmla="*/ 0 h 29"/>
                  <a:gd name="T23" fmla="*/ 470 w 47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0" h="29">
                    <a:moveTo>
                      <a:pt x="0" y="0"/>
                    </a:moveTo>
                    <a:lnTo>
                      <a:pt x="470" y="6"/>
                    </a:lnTo>
                    <a:lnTo>
                      <a:pt x="464" y="29"/>
                    </a:lnTo>
                    <a:lnTo>
                      <a:pt x="266" y="18"/>
                    </a:lnTo>
                    <a:lnTo>
                      <a:pt x="28" y="10"/>
                    </a:lnTo>
                    <a:lnTo>
                      <a:pt x="0" y="0"/>
                    </a:lnTo>
                    <a:close/>
                  </a:path>
                </a:pathLst>
              </a:custGeom>
              <a:solidFill>
                <a:srgbClr val="000000"/>
              </a:solidFill>
              <a:ln w="9525">
                <a:noFill/>
                <a:round/>
                <a:headEnd/>
                <a:tailEnd/>
              </a:ln>
            </p:spPr>
            <p:txBody>
              <a:bodyPr/>
              <a:lstStyle/>
              <a:p>
                <a:endParaRPr lang="en-US"/>
              </a:p>
            </p:txBody>
          </p:sp>
          <p:sp>
            <p:nvSpPr>
              <p:cNvPr id="155" name="Freeform 611"/>
              <p:cNvSpPr>
                <a:spLocks/>
              </p:cNvSpPr>
              <p:nvPr/>
            </p:nvSpPr>
            <p:spPr bwMode="auto">
              <a:xfrm>
                <a:off x="4326" y="955"/>
                <a:ext cx="69" cy="19"/>
              </a:xfrm>
              <a:custGeom>
                <a:avLst/>
                <a:gdLst>
                  <a:gd name="T0" fmla="*/ 0 w 342"/>
                  <a:gd name="T1" fmla="*/ 13 h 96"/>
                  <a:gd name="T2" fmla="*/ 83 w 342"/>
                  <a:gd name="T3" fmla="*/ 2 h 96"/>
                  <a:gd name="T4" fmla="*/ 190 w 342"/>
                  <a:gd name="T5" fmla="*/ 17 h 96"/>
                  <a:gd name="T6" fmla="*/ 216 w 342"/>
                  <a:gd name="T7" fmla="*/ 0 h 96"/>
                  <a:gd name="T8" fmla="*/ 244 w 342"/>
                  <a:gd name="T9" fmla="*/ 0 h 96"/>
                  <a:gd name="T10" fmla="*/ 238 w 342"/>
                  <a:gd name="T11" fmla="*/ 44 h 96"/>
                  <a:gd name="T12" fmla="*/ 268 w 342"/>
                  <a:gd name="T13" fmla="*/ 44 h 96"/>
                  <a:gd name="T14" fmla="*/ 300 w 342"/>
                  <a:gd name="T15" fmla="*/ 2 h 96"/>
                  <a:gd name="T16" fmla="*/ 322 w 342"/>
                  <a:gd name="T17" fmla="*/ 10 h 96"/>
                  <a:gd name="T18" fmla="*/ 330 w 342"/>
                  <a:gd name="T19" fmla="*/ 44 h 96"/>
                  <a:gd name="T20" fmla="*/ 342 w 342"/>
                  <a:gd name="T21" fmla="*/ 68 h 96"/>
                  <a:gd name="T22" fmla="*/ 333 w 342"/>
                  <a:gd name="T23" fmla="*/ 96 h 96"/>
                  <a:gd name="T24" fmla="*/ 307 w 342"/>
                  <a:gd name="T25" fmla="*/ 63 h 96"/>
                  <a:gd name="T26" fmla="*/ 280 w 342"/>
                  <a:gd name="T27" fmla="*/ 59 h 96"/>
                  <a:gd name="T28" fmla="*/ 227 w 342"/>
                  <a:gd name="T29" fmla="*/ 58 h 96"/>
                  <a:gd name="T30" fmla="*/ 187 w 342"/>
                  <a:gd name="T31" fmla="*/ 65 h 96"/>
                  <a:gd name="T32" fmla="*/ 187 w 342"/>
                  <a:gd name="T33" fmla="*/ 41 h 96"/>
                  <a:gd name="T34" fmla="*/ 166 w 342"/>
                  <a:gd name="T35" fmla="*/ 24 h 96"/>
                  <a:gd name="T36" fmla="*/ 166 w 342"/>
                  <a:gd name="T37" fmla="*/ 37 h 96"/>
                  <a:gd name="T38" fmla="*/ 144 w 342"/>
                  <a:gd name="T39" fmla="*/ 24 h 96"/>
                  <a:gd name="T40" fmla="*/ 140 w 342"/>
                  <a:gd name="T41" fmla="*/ 36 h 96"/>
                  <a:gd name="T42" fmla="*/ 120 w 342"/>
                  <a:gd name="T43" fmla="*/ 19 h 96"/>
                  <a:gd name="T44" fmla="*/ 120 w 342"/>
                  <a:gd name="T45" fmla="*/ 39 h 96"/>
                  <a:gd name="T46" fmla="*/ 65 w 342"/>
                  <a:gd name="T47" fmla="*/ 39 h 96"/>
                  <a:gd name="T48" fmla="*/ 22 w 342"/>
                  <a:gd name="T49" fmla="*/ 33 h 96"/>
                  <a:gd name="T50" fmla="*/ 0 w 342"/>
                  <a:gd name="T51" fmla="*/ 13 h 96"/>
                  <a:gd name="T52" fmla="*/ 0 w 342"/>
                  <a:gd name="T53" fmla="*/ 1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2"/>
                  <a:gd name="T82" fmla="*/ 0 h 96"/>
                  <a:gd name="T83" fmla="*/ 342 w 342"/>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2" h="96">
                    <a:moveTo>
                      <a:pt x="0" y="13"/>
                    </a:moveTo>
                    <a:lnTo>
                      <a:pt x="83" y="2"/>
                    </a:lnTo>
                    <a:lnTo>
                      <a:pt x="190" y="17"/>
                    </a:lnTo>
                    <a:lnTo>
                      <a:pt x="216" y="0"/>
                    </a:lnTo>
                    <a:lnTo>
                      <a:pt x="244" y="0"/>
                    </a:lnTo>
                    <a:lnTo>
                      <a:pt x="238" y="44"/>
                    </a:lnTo>
                    <a:lnTo>
                      <a:pt x="268" y="44"/>
                    </a:lnTo>
                    <a:lnTo>
                      <a:pt x="300" y="2"/>
                    </a:lnTo>
                    <a:lnTo>
                      <a:pt x="322" y="10"/>
                    </a:lnTo>
                    <a:lnTo>
                      <a:pt x="330" y="44"/>
                    </a:lnTo>
                    <a:lnTo>
                      <a:pt x="342" y="68"/>
                    </a:lnTo>
                    <a:lnTo>
                      <a:pt x="333" y="96"/>
                    </a:lnTo>
                    <a:lnTo>
                      <a:pt x="307" y="63"/>
                    </a:lnTo>
                    <a:lnTo>
                      <a:pt x="280" y="59"/>
                    </a:lnTo>
                    <a:lnTo>
                      <a:pt x="227" y="58"/>
                    </a:lnTo>
                    <a:lnTo>
                      <a:pt x="187" y="65"/>
                    </a:lnTo>
                    <a:lnTo>
                      <a:pt x="187" y="41"/>
                    </a:lnTo>
                    <a:lnTo>
                      <a:pt x="166" y="24"/>
                    </a:lnTo>
                    <a:lnTo>
                      <a:pt x="166" y="37"/>
                    </a:lnTo>
                    <a:lnTo>
                      <a:pt x="144" y="24"/>
                    </a:lnTo>
                    <a:lnTo>
                      <a:pt x="140" y="36"/>
                    </a:lnTo>
                    <a:lnTo>
                      <a:pt x="120" y="19"/>
                    </a:lnTo>
                    <a:lnTo>
                      <a:pt x="120" y="39"/>
                    </a:lnTo>
                    <a:lnTo>
                      <a:pt x="65" y="39"/>
                    </a:lnTo>
                    <a:lnTo>
                      <a:pt x="22" y="33"/>
                    </a:lnTo>
                    <a:lnTo>
                      <a:pt x="0" y="13"/>
                    </a:lnTo>
                    <a:close/>
                  </a:path>
                </a:pathLst>
              </a:custGeom>
              <a:solidFill>
                <a:srgbClr val="000000"/>
              </a:solidFill>
              <a:ln w="9525">
                <a:noFill/>
                <a:round/>
                <a:headEnd/>
                <a:tailEnd/>
              </a:ln>
            </p:spPr>
            <p:txBody>
              <a:bodyPr/>
              <a:lstStyle/>
              <a:p>
                <a:endParaRPr lang="en-US"/>
              </a:p>
            </p:txBody>
          </p:sp>
          <p:sp>
            <p:nvSpPr>
              <p:cNvPr id="156" name="Freeform 612"/>
              <p:cNvSpPr>
                <a:spLocks/>
              </p:cNvSpPr>
              <p:nvPr/>
            </p:nvSpPr>
            <p:spPr bwMode="auto">
              <a:xfrm>
                <a:off x="4333" y="966"/>
                <a:ext cx="25" cy="7"/>
              </a:xfrm>
              <a:custGeom>
                <a:avLst/>
                <a:gdLst>
                  <a:gd name="T0" fmla="*/ 0 w 122"/>
                  <a:gd name="T1" fmla="*/ 0 h 37"/>
                  <a:gd name="T2" fmla="*/ 106 w 122"/>
                  <a:gd name="T3" fmla="*/ 5 h 37"/>
                  <a:gd name="T4" fmla="*/ 122 w 122"/>
                  <a:gd name="T5" fmla="*/ 36 h 37"/>
                  <a:gd name="T6" fmla="*/ 69 w 122"/>
                  <a:gd name="T7" fmla="*/ 37 h 37"/>
                  <a:gd name="T8" fmla="*/ 95 w 122"/>
                  <a:gd name="T9" fmla="*/ 15 h 37"/>
                  <a:gd name="T10" fmla="*/ 15 w 122"/>
                  <a:gd name="T11" fmla="*/ 22 h 37"/>
                  <a:gd name="T12" fmla="*/ 0 w 122"/>
                  <a:gd name="T13" fmla="*/ 0 h 37"/>
                  <a:gd name="T14" fmla="*/ 0 w 122"/>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37"/>
                  <a:gd name="T26" fmla="*/ 122 w 122"/>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37">
                    <a:moveTo>
                      <a:pt x="0" y="0"/>
                    </a:moveTo>
                    <a:lnTo>
                      <a:pt x="106" y="5"/>
                    </a:lnTo>
                    <a:lnTo>
                      <a:pt x="122" y="36"/>
                    </a:lnTo>
                    <a:lnTo>
                      <a:pt x="69" y="37"/>
                    </a:lnTo>
                    <a:lnTo>
                      <a:pt x="95" y="15"/>
                    </a:lnTo>
                    <a:lnTo>
                      <a:pt x="15" y="22"/>
                    </a:lnTo>
                    <a:lnTo>
                      <a:pt x="0" y="0"/>
                    </a:lnTo>
                    <a:close/>
                  </a:path>
                </a:pathLst>
              </a:custGeom>
              <a:solidFill>
                <a:srgbClr val="000000"/>
              </a:solidFill>
              <a:ln w="9525">
                <a:noFill/>
                <a:round/>
                <a:headEnd/>
                <a:tailEnd/>
              </a:ln>
            </p:spPr>
            <p:txBody>
              <a:bodyPr/>
              <a:lstStyle/>
              <a:p>
                <a:endParaRPr lang="en-US"/>
              </a:p>
            </p:txBody>
          </p:sp>
          <p:sp>
            <p:nvSpPr>
              <p:cNvPr id="157" name="Freeform 613"/>
              <p:cNvSpPr>
                <a:spLocks/>
              </p:cNvSpPr>
              <p:nvPr/>
            </p:nvSpPr>
            <p:spPr bwMode="auto">
              <a:xfrm>
                <a:off x="4234" y="784"/>
                <a:ext cx="13" cy="9"/>
              </a:xfrm>
              <a:custGeom>
                <a:avLst/>
                <a:gdLst>
                  <a:gd name="T0" fmla="*/ 0 w 68"/>
                  <a:gd name="T1" fmla="*/ 29 h 44"/>
                  <a:gd name="T2" fmla="*/ 21 w 68"/>
                  <a:gd name="T3" fmla="*/ 7 h 44"/>
                  <a:gd name="T4" fmla="*/ 37 w 68"/>
                  <a:gd name="T5" fmla="*/ 0 h 44"/>
                  <a:gd name="T6" fmla="*/ 38 w 68"/>
                  <a:gd name="T7" fmla="*/ 16 h 44"/>
                  <a:gd name="T8" fmla="*/ 68 w 68"/>
                  <a:gd name="T9" fmla="*/ 44 h 44"/>
                  <a:gd name="T10" fmla="*/ 30 w 68"/>
                  <a:gd name="T11" fmla="*/ 25 h 44"/>
                  <a:gd name="T12" fmla="*/ 0 w 68"/>
                  <a:gd name="T13" fmla="*/ 29 h 44"/>
                  <a:gd name="T14" fmla="*/ 0 w 68"/>
                  <a:gd name="T15" fmla="*/ 29 h 44"/>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44"/>
                  <a:gd name="T26" fmla="*/ 68 w 68"/>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44">
                    <a:moveTo>
                      <a:pt x="0" y="29"/>
                    </a:moveTo>
                    <a:lnTo>
                      <a:pt x="21" y="7"/>
                    </a:lnTo>
                    <a:lnTo>
                      <a:pt x="37" y="0"/>
                    </a:lnTo>
                    <a:lnTo>
                      <a:pt x="38" y="16"/>
                    </a:lnTo>
                    <a:lnTo>
                      <a:pt x="68" y="44"/>
                    </a:lnTo>
                    <a:lnTo>
                      <a:pt x="30" y="25"/>
                    </a:lnTo>
                    <a:lnTo>
                      <a:pt x="0" y="29"/>
                    </a:lnTo>
                    <a:close/>
                  </a:path>
                </a:pathLst>
              </a:custGeom>
              <a:solidFill>
                <a:srgbClr val="000000"/>
              </a:solidFill>
              <a:ln w="9525">
                <a:noFill/>
                <a:round/>
                <a:headEnd/>
                <a:tailEnd/>
              </a:ln>
            </p:spPr>
            <p:txBody>
              <a:bodyPr/>
              <a:lstStyle/>
              <a:p>
                <a:endParaRPr lang="en-US"/>
              </a:p>
            </p:txBody>
          </p:sp>
        </p:grpSp>
      </p:grpSp>
      <p:grpSp>
        <p:nvGrpSpPr>
          <p:cNvPr id="608" name="Group 456"/>
          <p:cNvGrpSpPr>
            <a:grpSpLocks/>
          </p:cNvGrpSpPr>
          <p:nvPr/>
        </p:nvGrpSpPr>
        <p:grpSpPr bwMode="auto">
          <a:xfrm>
            <a:off x="427038" y="1611313"/>
            <a:ext cx="1493837" cy="3065462"/>
            <a:chOff x="269" y="1411"/>
            <a:chExt cx="941" cy="1931"/>
          </a:xfrm>
        </p:grpSpPr>
        <p:sp>
          <p:nvSpPr>
            <p:cNvPr id="609" name="Rectangle 457"/>
            <p:cNvSpPr>
              <a:spLocks noChangeArrowheads="1"/>
            </p:cNvSpPr>
            <p:nvPr/>
          </p:nvSpPr>
          <p:spPr bwMode="auto">
            <a:xfrm>
              <a:off x="346" y="1411"/>
              <a:ext cx="864" cy="154"/>
            </a:xfrm>
            <a:prstGeom prst="rect">
              <a:avLst/>
            </a:prstGeom>
            <a:noFill/>
            <a:ln w="9525">
              <a:noFill/>
              <a:miter lim="800000"/>
              <a:headEnd/>
              <a:tailEnd/>
            </a:ln>
          </p:spPr>
          <p:txBody>
            <a:bodyPr wrap="none" lIns="0" tIns="0" rIns="0" bIns="0">
              <a:spAutoFit/>
            </a:bodyPr>
            <a:lstStyle/>
            <a:p>
              <a:r>
                <a:rPr lang="en-US" sz="1600">
                  <a:solidFill>
                    <a:srgbClr val="000000"/>
                  </a:solidFill>
                </a:rPr>
                <a:t>Standard Work</a:t>
              </a:r>
              <a:endParaRPr lang="en-US" sz="1600"/>
            </a:p>
          </p:txBody>
        </p:sp>
        <p:sp>
          <p:nvSpPr>
            <p:cNvPr id="610" name="Rectangle 458"/>
            <p:cNvSpPr>
              <a:spLocks noChangeArrowheads="1"/>
            </p:cNvSpPr>
            <p:nvPr/>
          </p:nvSpPr>
          <p:spPr bwMode="auto">
            <a:xfrm>
              <a:off x="269" y="1610"/>
              <a:ext cx="513" cy="154"/>
            </a:xfrm>
            <a:prstGeom prst="rect">
              <a:avLst/>
            </a:prstGeom>
            <a:noFill/>
            <a:ln w="9525">
              <a:noFill/>
              <a:miter lim="800000"/>
              <a:headEnd/>
              <a:tailEnd/>
            </a:ln>
          </p:spPr>
          <p:txBody>
            <a:bodyPr wrap="none" lIns="0" tIns="0" rIns="0" bIns="0">
              <a:spAutoFit/>
            </a:bodyPr>
            <a:lstStyle/>
            <a:p>
              <a:r>
                <a:rPr lang="en-US" sz="1600">
                  <a:solidFill>
                    <a:srgbClr val="000000"/>
                  </a:solidFill>
                </a:rPr>
                <a:t>Operator</a:t>
              </a:r>
              <a:endParaRPr lang="en-US" sz="1600"/>
            </a:p>
          </p:txBody>
        </p:sp>
        <p:sp>
          <p:nvSpPr>
            <p:cNvPr id="611" name="Rectangle 459"/>
            <p:cNvSpPr>
              <a:spLocks noChangeArrowheads="1"/>
            </p:cNvSpPr>
            <p:nvPr/>
          </p:nvSpPr>
          <p:spPr bwMode="auto">
            <a:xfrm>
              <a:off x="862" y="1610"/>
              <a:ext cx="320" cy="154"/>
            </a:xfrm>
            <a:prstGeom prst="rect">
              <a:avLst/>
            </a:prstGeom>
            <a:noFill/>
            <a:ln w="9525">
              <a:noFill/>
              <a:miter lim="800000"/>
              <a:headEnd/>
              <a:tailEnd/>
            </a:ln>
          </p:spPr>
          <p:txBody>
            <a:bodyPr wrap="none" lIns="0" tIns="0" rIns="0" bIns="0">
              <a:spAutoFit/>
            </a:bodyPr>
            <a:lstStyle/>
            <a:p>
              <a:r>
                <a:rPr lang="en-US" sz="1600">
                  <a:solidFill>
                    <a:srgbClr val="000000"/>
                  </a:solidFill>
                </a:rPr>
                <a:t>Tasks</a:t>
              </a:r>
              <a:endParaRPr lang="en-US" sz="1600"/>
            </a:p>
          </p:txBody>
        </p:sp>
        <p:sp>
          <p:nvSpPr>
            <p:cNvPr id="612" name="Rectangle 460"/>
            <p:cNvSpPr>
              <a:spLocks noChangeArrowheads="1"/>
            </p:cNvSpPr>
            <p:nvPr/>
          </p:nvSpPr>
          <p:spPr bwMode="auto">
            <a:xfrm>
              <a:off x="520" y="1810"/>
              <a:ext cx="64" cy="1346"/>
            </a:xfrm>
            <a:prstGeom prst="rect">
              <a:avLst/>
            </a:prstGeom>
            <a:noFill/>
            <a:ln w="9525">
              <a:noFill/>
              <a:miter lim="800000"/>
              <a:headEnd/>
              <a:tailEnd/>
            </a:ln>
          </p:spPr>
          <p:txBody>
            <a:bodyPr wrap="none" lIns="0" tIns="0" rIns="0" bIns="0">
              <a:spAutoFit/>
            </a:bodyPr>
            <a:lstStyle/>
            <a:p>
              <a:endParaRPr lang="en-US" sz="1600">
                <a:solidFill>
                  <a:srgbClr val="000000"/>
                </a:solidFill>
              </a:endParaRPr>
            </a:p>
            <a:p>
              <a:r>
                <a:rPr lang="en-US" sz="1600">
                  <a:solidFill>
                    <a:srgbClr val="000000"/>
                  </a:solidFill>
                </a:rPr>
                <a:t>1</a:t>
              </a:r>
            </a:p>
            <a:p>
              <a:endParaRPr lang="en-US" sz="1600">
                <a:solidFill>
                  <a:srgbClr val="000000"/>
                </a:solidFill>
              </a:endParaRPr>
            </a:p>
            <a:p>
              <a:endParaRPr lang="en-US" sz="1600"/>
            </a:p>
            <a:p>
              <a:r>
                <a:rPr lang="en-US" sz="1600"/>
                <a:t>2</a:t>
              </a:r>
            </a:p>
            <a:p>
              <a:endParaRPr lang="en-US" sz="1600"/>
            </a:p>
            <a:p>
              <a:endParaRPr lang="en-US" sz="1400"/>
            </a:p>
            <a:p>
              <a:endParaRPr lang="en-US" sz="1400"/>
            </a:p>
            <a:p>
              <a:r>
                <a:rPr lang="en-US" sz="1600"/>
                <a:t>3</a:t>
              </a:r>
            </a:p>
          </p:txBody>
        </p:sp>
        <p:sp>
          <p:nvSpPr>
            <p:cNvPr id="613" name="Rectangle 461"/>
            <p:cNvSpPr>
              <a:spLocks noChangeArrowheads="1"/>
            </p:cNvSpPr>
            <p:nvPr/>
          </p:nvSpPr>
          <p:spPr bwMode="auto">
            <a:xfrm>
              <a:off x="970" y="1802"/>
              <a:ext cx="64" cy="1540"/>
            </a:xfrm>
            <a:prstGeom prst="rect">
              <a:avLst/>
            </a:prstGeom>
            <a:noFill/>
            <a:ln w="9525">
              <a:noFill/>
              <a:miter lim="800000"/>
              <a:headEnd/>
              <a:tailEnd/>
            </a:ln>
          </p:spPr>
          <p:txBody>
            <a:bodyPr wrap="none" lIns="0" tIns="0" rIns="0" bIns="0">
              <a:spAutoFit/>
            </a:bodyPr>
            <a:lstStyle/>
            <a:p>
              <a:r>
                <a:rPr lang="en-US" sz="1600">
                  <a:solidFill>
                    <a:srgbClr val="000000"/>
                  </a:solidFill>
                </a:rPr>
                <a:t>1</a:t>
              </a:r>
            </a:p>
            <a:p>
              <a:r>
                <a:rPr lang="en-US" sz="1600">
                  <a:solidFill>
                    <a:srgbClr val="000000"/>
                  </a:solidFill>
                </a:rPr>
                <a:t>7</a:t>
              </a:r>
            </a:p>
            <a:p>
              <a:r>
                <a:rPr lang="en-US" sz="1600">
                  <a:solidFill>
                    <a:srgbClr val="000000"/>
                  </a:solidFill>
                </a:rPr>
                <a:t>8</a:t>
              </a:r>
            </a:p>
            <a:p>
              <a:endParaRPr lang="en-US" sz="1600">
                <a:solidFill>
                  <a:srgbClr val="000000"/>
                </a:solidFill>
              </a:endParaRPr>
            </a:p>
            <a:p>
              <a:r>
                <a:rPr lang="en-US" sz="1600">
                  <a:solidFill>
                    <a:srgbClr val="000000"/>
                  </a:solidFill>
                </a:rPr>
                <a:t>2</a:t>
              </a:r>
            </a:p>
            <a:p>
              <a:r>
                <a:rPr lang="en-US" sz="1600">
                  <a:solidFill>
                    <a:srgbClr val="000000"/>
                  </a:solidFill>
                </a:rPr>
                <a:t>6</a:t>
              </a:r>
            </a:p>
            <a:p>
              <a:endParaRPr lang="en-US" sz="1600">
                <a:solidFill>
                  <a:srgbClr val="000000"/>
                </a:solidFill>
              </a:endParaRPr>
            </a:p>
            <a:p>
              <a:r>
                <a:rPr lang="en-US" sz="1600">
                  <a:solidFill>
                    <a:srgbClr val="000000"/>
                  </a:solidFill>
                </a:rPr>
                <a:t>3</a:t>
              </a:r>
            </a:p>
            <a:p>
              <a:r>
                <a:rPr lang="en-US" sz="1600">
                  <a:solidFill>
                    <a:srgbClr val="000000"/>
                  </a:solidFill>
                </a:rPr>
                <a:t>4</a:t>
              </a:r>
            </a:p>
            <a:p>
              <a:r>
                <a:rPr lang="en-US" sz="1600">
                  <a:solidFill>
                    <a:srgbClr val="000000"/>
                  </a:solidFill>
                </a:rPr>
                <a:t>5</a:t>
              </a:r>
              <a:endParaRPr lang="en-US" sz="1600"/>
            </a:p>
          </p:txBody>
        </p:sp>
      </p:gr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a typeface="ＭＳ Ｐゴシック" charset="-128"/>
              </a:rPr>
              <a:t>Cellular Layout</a:t>
            </a:r>
            <a:endParaRPr lang="en-US" dirty="0"/>
          </a:p>
        </p:txBody>
      </p:sp>
      <p:sp>
        <p:nvSpPr>
          <p:cNvPr id="4" name="Rectangle 5"/>
          <p:cNvSpPr txBox="1">
            <a:spLocks noChangeArrowheads="1"/>
          </p:cNvSpPr>
          <p:nvPr/>
        </p:nvSpPr>
        <p:spPr bwMode="auto">
          <a:xfrm>
            <a:off x="585788" y="1409700"/>
            <a:ext cx="8181975" cy="4838700"/>
          </a:xfrm>
          <a:prstGeom prst="rect">
            <a:avLst/>
          </a:prstGeom>
          <a:noFill/>
          <a:ln w="9525">
            <a:noFill/>
            <a:miter lim="800000"/>
            <a:headEnd/>
            <a:tailEnd/>
          </a:ln>
        </p:spPr>
        <p:txBody>
          <a:bodyPr vert="horz" wrap="square" lIns="79375" tIns="39688" rIns="79375" bIns="39688" numCol="1" anchor="t" anchorCtr="0" compatLnSpc="1">
            <a:prstTxWarp prst="textNoShape">
              <a:avLst/>
            </a:prstTxWarp>
          </a:bodyPr>
          <a:lstStyle/>
          <a:p>
            <a:pPr marL="295275" marR="0" lvl="0" indent="-295275" algn="l" defTabSz="787400" rtl="0" eaLnBrk="1" fontAlgn="base" latinLnBrk="0" hangingPunct="1">
              <a:lnSpc>
                <a:spcPct val="90000"/>
              </a:lnSpc>
              <a:spcBef>
                <a:spcPct val="20000"/>
              </a:spcBef>
              <a:spcAft>
                <a:spcPct val="0"/>
              </a:spcAft>
              <a:buClrTx/>
              <a:buSzPct val="75000"/>
              <a:buFont typeface="Wingdings" pitchFamily="2" charset="2"/>
              <a:buChar char="p"/>
              <a:tabLst/>
              <a:defRPr/>
            </a:pPr>
            <a:r>
              <a:rPr kumimoji="0" lang="en-US" sz="2800" b="0" i="0" u="none" strike="noStrike" kern="0" cap="none" spc="0" normalizeH="0" baseline="0" noProof="0" dirty="0" smtClean="0">
                <a:ln>
                  <a:noFill/>
                </a:ln>
                <a:solidFill>
                  <a:srgbClr val="002060"/>
                </a:solidFill>
                <a:effectLst/>
                <a:uLnTx/>
                <a:uFillTx/>
                <a:latin typeface="Tahoma" pitchFamily="34" charset="0"/>
                <a:cs typeface="Tahoma" pitchFamily="34" charset="0"/>
              </a:rPr>
              <a:t>Goal:</a:t>
            </a:r>
          </a:p>
          <a:p>
            <a:pPr marL="641350" marR="0" lvl="1" indent="-231775" algn="l" defTabSz="787400" rtl="0" eaLnBrk="1" fontAlgn="base" latinLnBrk="0" hangingPunct="1">
              <a:lnSpc>
                <a:spcPct val="90000"/>
              </a:lnSpc>
              <a:spcBef>
                <a:spcPct val="20000"/>
              </a:spcBef>
              <a:spcAft>
                <a:spcPct val="0"/>
              </a:spcAft>
              <a:buClrTx/>
              <a:buSzPct val="75000"/>
              <a:buFont typeface="Wingdings" pitchFamily="2" charset="2"/>
              <a:buChar char="n"/>
              <a:tabLst/>
              <a:defRPr/>
            </a:pPr>
            <a:r>
              <a:rPr kumimoji="0" lang="en-US" sz="2600" b="0" i="0" u="none" strike="noStrike" kern="0" cap="none" spc="0" normalizeH="0" baseline="0" noProof="0" dirty="0" smtClean="0">
                <a:ln>
                  <a:noFill/>
                </a:ln>
                <a:solidFill>
                  <a:srgbClr val="002060"/>
                </a:solidFill>
                <a:effectLst/>
                <a:uLnTx/>
                <a:uFillTx/>
                <a:latin typeface="Tahoma" pitchFamily="34" charset="0"/>
                <a:cs typeface="Tahoma" pitchFamily="34" charset="0"/>
              </a:rPr>
              <a:t>facilitate 1 piece flow</a:t>
            </a:r>
          </a:p>
          <a:p>
            <a:pPr marL="641350" marR="0" lvl="1" indent="-231775" algn="l" defTabSz="787400" rtl="0" eaLnBrk="1" fontAlgn="base" latinLnBrk="0" hangingPunct="1">
              <a:lnSpc>
                <a:spcPct val="90000"/>
              </a:lnSpc>
              <a:spcBef>
                <a:spcPct val="20000"/>
              </a:spcBef>
              <a:spcAft>
                <a:spcPct val="0"/>
              </a:spcAft>
              <a:buClrTx/>
              <a:buSzPct val="75000"/>
              <a:buFont typeface="Wingdings" pitchFamily="2" charset="2"/>
              <a:buChar char="n"/>
              <a:tabLst/>
              <a:defRPr/>
            </a:pPr>
            <a:r>
              <a:rPr kumimoji="0" lang="en-US" sz="2600" b="0" i="0" u="none" strike="noStrike" kern="0" cap="none" spc="0" normalizeH="0" baseline="0" noProof="0" dirty="0" smtClean="0">
                <a:ln>
                  <a:noFill/>
                </a:ln>
                <a:solidFill>
                  <a:srgbClr val="002060"/>
                </a:solidFill>
                <a:effectLst/>
                <a:uLnTx/>
                <a:uFillTx/>
                <a:latin typeface="Tahoma" pitchFamily="34" charset="0"/>
                <a:cs typeface="Tahoma" pitchFamily="34" charset="0"/>
              </a:rPr>
              <a:t>reduce movement</a:t>
            </a:r>
          </a:p>
          <a:p>
            <a:pPr marL="641350" marR="0" lvl="1" indent="-231775" algn="l" defTabSz="787400" rtl="0" eaLnBrk="1" fontAlgn="base" latinLnBrk="0" hangingPunct="1">
              <a:lnSpc>
                <a:spcPct val="90000"/>
              </a:lnSpc>
              <a:spcBef>
                <a:spcPct val="20000"/>
              </a:spcBef>
              <a:spcAft>
                <a:spcPct val="0"/>
              </a:spcAft>
              <a:buClrTx/>
              <a:buSzPct val="75000"/>
              <a:buFont typeface="Wingdings" pitchFamily="2" charset="2"/>
              <a:buChar char="n"/>
              <a:tabLst/>
              <a:defRPr/>
            </a:pPr>
            <a:r>
              <a:rPr kumimoji="0" lang="en-US" sz="2600" b="0" i="0" u="none" strike="noStrike" kern="0" cap="none" spc="0" normalizeH="0" baseline="0" noProof="0" dirty="0" smtClean="0">
                <a:ln>
                  <a:noFill/>
                </a:ln>
                <a:solidFill>
                  <a:srgbClr val="002060"/>
                </a:solidFill>
                <a:effectLst/>
                <a:uLnTx/>
                <a:uFillTx/>
                <a:latin typeface="Tahoma" pitchFamily="34" charset="0"/>
                <a:cs typeface="Tahoma" pitchFamily="34" charset="0"/>
              </a:rPr>
              <a:t>reduce processing </a:t>
            </a:r>
          </a:p>
          <a:p>
            <a:pPr marL="641350" marR="0" lvl="1" indent="-231775" algn="l" defTabSz="787400" rtl="0" eaLnBrk="1" fontAlgn="base" latinLnBrk="0" hangingPunct="1">
              <a:lnSpc>
                <a:spcPct val="90000"/>
              </a:lnSpc>
              <a:spcBef>
                <a:spcPct val="20000"/>
              </a:spcBef>
              <a:spcAft>
                <a:spcPct val="0"/>
              </a:spcAft>
              <a:buClrTx/>
              <a:buSzPct val="75000"/>
              <a:buFont typeface="Wingdings" pitchFamily="2" charset="2"/>
              <a:buChar char="n"/>
              <a:tabLst/>
              <a:defRPr/>
            </a:pPr>
            <a:r>
              <a:rPr kumimoji="0" lang="en-US" sz="2600" b="0" i="0" u="none" strike="noStrike" kern="0" cap="none" spc="0" normalizeH="0" baseline="0" noProof="0" dirty="0" smtClean="0">
                <a:ln>
                  <a:noFill/>
                </a:ln>
                <a:solidFill>
                  <a:srgbClr val="002060"/>
                </a:solidFill>
                <a:effectLst/>
                <a:uLnTx/>
                <a:uFillTx/>
                <a:latin typeface="Tahoma" pitchFamily="34" charset="0"/>
                <a:cs typeface="Tahoma" pitchFamily="34" charset="0"/>
              </a:rPr>
              <a:t>improve visibility </a:t>
            </a:r>
          </a:p>
          <a:p>
            <a:pPr marL="641350" marR="0" lvl="1" indent="-231775" algn="l" defTabSz="787400" rtl="0" eaLnBrk="1" fontAlgn="base" latinLnBrk="0" hangingPunct="1">
              <a:lnSpc>
                <a:spcPct val="90000"/>
              </a:lnSpc>
              <a:spcBef>
                <a:spcPct val="20000"/>
              </a:spcBef>
              <a:spcAft>
                <a:spcPct val="0"/>
              </a:spcAft>
              <a:buClrTx/>
              <a:buSzPct val="75000"/>
              <a:buFont typeface="Wingdings" pitchFamily="2" charset="2"/>
              <a:buChar char="n"/>
              <a:tabLst/>
              <a:defRPr/>
            </a:pPr>
            <a:r>
              <a:rPr kumimoji="0" lang="en-US" sz="2600" b="0" i="0" u="none" strike="noStrike" kern="0" cap="none" spc="0" normalizeH="0" baseline="0" noProof="0" dirty="0" smtClean="0">
                <a:ln>
                  <a:noFill/>
                </a:ln>
                <a:solidFill>
                  <a:srgbClr val="002060"/>
                </a:solidFill>
                <a:effectLst/>
                <a:uLnTx/>
                <a:uFillTx/>
                <a:latin typeface="Tahoma" pitchFamily="34" charset="0"/>
                <a:cs typeface="Tahoma" pitchFamily="34" charset="0"/>
              </a:rPr>
              <a:t>allow operators to flex between operations</a:t>
            </a:r>
          </a:p>
          <a:p>
            <a:pPr marL="641350" marR="0" lvl="1" indent="-231775" algn="l" defTabSz="787400" rtl="0" eaLnBrk="1" fontAlgn="base" latinLnBrk="0" hangingPunct="1">
              <a:lnSpc>
                <a:spcPct val="90000"/>
              </a:lnSpc>
              <a:spcBef>
                <a:spcPct val="20000"/>
              </a:spcBef>
              <a:spcAft>
                <a:spcPct val="0"/>
              </a:spcAft>
              <a:buClrTx/>
              <a:buSzPct val="75000"/>
              <a:buFont typeface="Wingdings" pitchFamily="2" charset="2"/>
              <a:buChar char="n"/>
              <a:tabLst/>
              <a:defRPr/>
            </a:pPr>
            <a:r>
              <a:rPr kumimoji="0" lang="en-US" sz="2600" b="0" i="0" u="none" strike="noStrike" kern="0" cap="none" spc="0" normalizeH="0" baseline="0" noProof="0" dirty="0" smtClean="0">
                <a:ln>
                  <a:noFill/>
                </a:ln>
                <a:solidFill>
                  <a:srgbClr val="002060"/>
                </a:solidFill>
                <a:effectLst/>
                <a:uLnTx/>
                <a:uFillTx/>
                <a:latin typeface="Tahoma" pitchFamily="34" charset="0"/>
                <a:cs typeface="Tahoma" pitchFamily="34" charset="0"/>
              </a:rPr>
              <a:t>permit material replenishment from outside the cell</a:t>
            </a:r>
          </a:p>
          <a:p>
            <a:pPr marL="295275" marR="0" lvl="0" indent="-295275" algn="l" defTabSz="787400" rtl="0" eaLnBrk="1" fontAlgn="base" latinLnBrk="0" hangingPunct="1">
              <a:lnSpc>
                <a:spcPct val="90000"/>
              </a:lnSpc>
              <a:spcBef>
                <a:spcPct val="20000"/>
              </a:spcBef>
              <a:spcAft>
                <a:spcPct val="0"/>
              </a:spcAft>
              <a:buClrTx/>
              <a:buSzPct val="75000"/>
              <a:buFont typeface="Wingdings" pitchFamily="2" charset="2"/>
              <a:buChar char="p"/>
              <a:tabLst/>
              <a:defRPr/>
            </a:pPr>
            <a:r>
              <a:rPr kumimoji="0" lang="en-US" sz="2800" b="0" i="0" u="none" strike="noStrike" kern="0" cap="none" spc="0" normalizeH="0" baseline="0" noProof="0" dirty="0" smtClean="0">
                <a:ln>
                  <a:noFill/>
                </a:ln>
                <a:solidFill>
                  <a:srgbClr val="002060"/>
                </a:solidFill>
                <a:effectLst/>
                <a:uLnTx/>
                <a:uFillTx/>
                <a:latin typeface="Tahoma" pitchFamily="34" charset="0"/>
                <a:cs typeface="Tahoma" pitchFamily="34" charset="0"/>
              </a:rPr>
              <a:t>Consecutive operations are located in proximity</a:t>
            </a:r>
          </a:p>
          <a:p>
            <a:pPr marL="295275" marR="0" lvl="0" indent="-295275" algn="l" defTabSz="787400" rtl="0" eaLnBrk="1" fontAlgn="base" latinLnBrk="0" hangingPunct="1">
              <a:lnSpc>
                <a:spcPct val="90000"/>
              </a:lnSpc>
              <a:spcBef>
                <a:spcPct val="20000"/>
              </a:spcBef>
              <a:spcAft>
                <a:spcPct val="0"/>
              </a:spcAft>
              <a:buClrTx/>
              <a:buSzPct val="75000"/>
              <a:buFont typeface="Wingdings" pitchFamily="2" charset="2"/>
              <a:buChar char="p"/>
              <a:tabLst/>
              <a:defRPr/>
            </a:pPr>
            <a:r>
              <a:rPr kumimoji="0" lang="en-US" sz="2800" b="0" i="0" u="none" strike="noStrike" kern="0" cap="none" spc="0" normalizeH="0" baseline="0" noProof="0" dirty="0" smtClean="0">
                <a:ln>
                  <a:noFill/>
                </a:ln>
                <a:solidFill>
                  <a:srgbClr val="002060"/>
                </a:solidFill>
                <a:effectLst/>
                <a:uLnTx/>
                <a:uFillTx/>
                <a:latin typeface="Tahoma" pitchFamily="34" charset="0"/>
                <a:cs typeface="Tahoma" pitchFamily="34" charset="0"/>
              </a:rPr>
              <a:t>Cells are often arranged in a U-shape, T-shape or serpentine shape.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277813"/>
            <a:ext cx="8229600" cy="788987"/>
          </a:xfrm>
        </p:spPr>
        <p:txBody>
          <a:bodyPr/>
          <a:lstStyle/>
          <a:p>
            <a:r>
              <a:rPr lang="en-US" dirty="0" smtClean="0">
                <a:ea typeface="ＭＳ Ｐゴシック" charset="-128"/>
              </a:rPr>
              <a:t>Standard Work</a:t>
            </a:r>
          </a:p>
        </p:txBody>
      </p:sp>
      <p:sp>
        <p:nvSpPr>
          <p:cNvPr id="5" name="Content Placeholder 4"/>
          <p:cNvSpPr>
            <a:spLocks noGrp="1"/>
          </p:cNvSpPr>
          <p:nvPr>
            <p:ph idx="1"/>
          </p:nvPr>
        </p:nvSpPr>
        <p:spPr/>
        <p:txBody>
          <a:bodyPr/>
          <a:lstStyle/>
          <a:p>
            <a:pPr>
              <a:lnSpc>
                <a:spcPct val="90000"/>
              </a:lnSpc>
            </a:pPr>
            <a:r>
              <a:rPr lang="en-US" smtClean="0">
                <a:ea typeface="ＭＳ Ｐゴシック" charset="-128"/>
              </a:rPr>
              <a:t>Clear specifications </a:t>
            </a:r>
          </a:p>
          <a:p>
            <a:pPr>
              <a:lnSpc>
                <a:spcPct val="90000"/>
              </a:lnSpc>
            </a:pPr>
            <a:r>
              <a:rPr lang="en-US" smtClean="0">
                <a:ea typeface="ＭＳ Ｐゴシック" charset="-128"/>
              </a:rPr>
              <a:t>Documented process</a:t>
            </a:r>
          </a:p>
          <a:p>
            <a:pPr>
              <a:lnSpc>
                <a:spcPct val="90000"/>
              </a:lnSpc>
            </a:pPr>
            <a:r>
              <a:rPr lang="en-US" smtClean="0">
                <a:ea typeface="ＭＳ Ｐゴシック" charset="-128"/>
              </a:rPr>
              <a:t>A moving target</a:t>
            </a:r>
          </a:p>
          <a:p>
            <a:pPr>
              <a:lnSpc>
                <a:spcPct val="90000"/>
              </a:lnSpc>
            </a:pPr>
            <a:endParaRPr lang="en-US" smtClean="0">
              <a:ea typeface="ＭＳ Ｐゴシック" charset="-128"/>
            </a:endParaRPr>
          </a:p>
          <a:p>
            <a:pPr>
              <a:lnSpc>
                <a:spcPct val="90000"/>
              </a:lnSpc>
              <a:buFont typeface="Wingdings" pitchFamily="2" charset="2"/>
              <a:buNone/>
            </a:pPr>
            <a:r>
              <a:rPr lang="en-US" smtClean="0">
                <a:ea typeface="ＭＳ Ｐゴシック" charset="-128"/>
              </a:rPr>
              <a:t>Results</a:t>
            </a:r>
          </a:p>
          <a:p>
            <a:pPr>
              <a:lnSpc>
                <a:spcPct val="90000"/>
              </a:lnSpc>
            </a:pPr>
            <a:r>
              <a:rPr lang="en-US" smtClean="0">
                <a:ea typeface="ＭＳ Ｐゴシック" charset="-128"/>
              </a:rPr>
              <a:t>Promote consistency </a:t>
            </a:r>
          </a:p>
          <a:p>
            <a:pPr>
              <a:lnSpc>
                <a:spcPct val="90000"/>
              </a:lnSpc>
            </a:pPr>
            <a:r>
              <a:rPr lang="en-US" smtClean="0">
                <a:ea typeface="ＭＳ Ｐゴシック" charset="-128"/>
              </a:rPr>
              <a:t>Continuous improvement</a:t>
            </a:r>
          </a:p>
          <a:p>
            <a:pPr>
              <a:lnSpc>
                <a:spcPct val="90000"/>
              </a:lnSpc>
            </a:pPr>
            <a:r>
              <a:rPr lang="en-US" smtClean="0">
                <a:ea typeface="ＭＳ Ｐゴシック" charset="-128"/>
              </a:rPr>
              <a:t>Improves safety</a:t>
            </a:r>
          </a:p>
          <a:p>
            <a:pPr>
              <a:lnSpc>
                <a:spcPct val="90000"/>
              </a:lnSpc>
            </a:pPr>
            <a:r>
              <a:rPr lang="en-US" smtClean="0">
                <a:ea typeface="ＭＳ Ｐゴシック" charset="-128"/>
              </a:rPr>
              <a:t>Easier to measure performance</a:t>
            </a:r>
          </a:p>
          <a:p>
            <a:pPr>
              <a:lnSpc>
                <a:spcPct val="90000"/>
              </a:lnSpc>
            </a:pPr>
            <a:endParaRPr lang="en-US" smtClean="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ahoma" pitchFamily="34" charset="0"/>
                <a:cs typeface="Tahoma" pitchFamily="34" charset="0"/>
              </a:rPr>
              <a:t>A simple and visual system.</a:t>
            </a:r>
          </a:p>
          <a:p>
            <a:r>
              <a:rPr lang="en-US" dirty="0" smtClean="0">
                <a:latin typeface="Tahoma" pitchFamily="34" charset="0"/>
                <a:cs typeface="Tahoma" pitchFamily="34" charset="0"/>
              </a:rPr>
              <a:t>Transfers ownership back to shop floor.</a:t>
            </a:r>
          </a:p>
          <a:p>
            <a:r>
              <a:rPr lang="en-US" dirty="0" smtClean="0">
                <a:latin typeface="Tahoma" pitchFamily="34" charset="0"/>
                <a:cs typeface="Tahoma" pitchFamily="34" charset="0"/>
              </a:rPr>
              <a:t>Each </a:t>
            </a:r>
            <a:r>
              <a:rPr lang="en-US" dirty="0" err="1" smtClean="0">
                <a:latin typeface="Tahoma" pitchFamily="34" charset="0"/>
                <a:cs typeface="Tahoma" pitchFamily="34" charset="0"/>
              </a:rPr>
              <a:t>kanban</a:t>
            </a:r>
            <a:r>
              <a:rPr lang="en-US" dirty="0" smtClean="0">
                <a:latin typeface="Tahoma" pitchFamily="34" charset="0"/>
                <a:cs typeface="Tahoma" pitchFamily="34" charset="0"/>
              </a:rPr>
              <a:t> (part) has its own replenishment process.</a:t>
            </a:r>
          </a:p>
          <a:p>
            <a:r>
              <a:rPr lang="en-US" dirty="0" smtClean="0">
                <a:latin typeface="Tahoma" pitchFamily="34" charset="0"/>
                <a:cs typeface="Tahoma" pitchFamily="34" charset="0"/>
              </a:rPr>
              <a:t>Improvements come one part or one supplier at a time.</a:t>
            </a:r>
          </a:p>
          <a:p>
            <a:endParaRPr lang="en-US" dirty="0">
              <a:latin typeface="Tahoma" pitchFamily="34" charset="0"/>
              <a:cs typeface="Tahoma" pitchFamily="34" charset="0"/>
            </a:endParaRPr>
          </a:p>
        </p:txBody>
      </p:sp>
      <p:sp>
        <p:nvSpPr>
          <p:cNvPr id="3" name="Title 2"/>
          <p:cNvSpPr>
            <a:spLocks noGrp="1"/>
          </p:cNvSpPr>
          <p:nvPr>
            <p:ph type="title"/>
          </p:nvPr>
        </p:nvSpPr>
        <p:spPr/>
        <p:txBody>
          <a:bodyPr/>
          <a:lstStyle/>
          <a:p>
            <a:r>
              <a:rPr lang="en-US" dirty="0" smtClean="0">
                <a:ea typeface="ＭＳ Ｐゴシック" charset="-128"/>
              </a:rPr>
              <a:t>Flow: </a:t>
            </a:r>
            <a:r>
              <a:rPr lang="en-US" dirty="0" err="1" smtClean="0">
                <a:ea typeface="ＭＳ Ｐゴシック" charset="-128"/>
              </a:rPr>
              <a:t>Kanban</a:t>
            </a:r>
            <a:r>
              <a:rPr lang="en-US" dirty="0" smtClean="0">
                <a:ea typeface="ＭＳ Ｐゴシック" charset="-128"/>
              </a:rPr>
              <a:t> system and visual controls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domestic economy was flourishing as the U.S. Government poured money into rebuilding infrastructure. Mass production techniques and vertical integration were key factors that established the dominance of the "Big Three" U.S. automakers, as well as U.S. manufacturing in general.</a:t>
            </a:r>
            <a:br>
              <a:rPr lang="en-US" dirty="0" smtClean="0"/>
            </a:br>
            <a:r>
              <a:rPr lang="en-US" dirty="0" smtClean="0"/>
              <a:t>Mass production proved extremely effective. It delivered growth at an extraordinary rate. The U.S. industry flourished well into the 1960s. A time when demand far outstripped supply, this period was perceived as a "golden era" for </a:t>
            </a:r>
            <a:r>
              <a:rPr lang="en-US" i="1" dirty="0" smtClean="0"/>
              <a:t>V.S. </a:t>
            </a:r>
            <a:r>
              <a:rPr lang="en-US" dirty="0" smtClean="0"/>
              <a:t>industry. However, it was actually a problematic period in a number of ways.</a:t>
            </a:r>
            <a:br>
              <a:rPr lang="en-US" dirty="0" smtClean="0"/>
            </a:br>
            <a:r>
              <a:rPr lang="en-US" dirty="0" smtClean="0"/>
              <a:t/>
            </a:r>
            <a:br>
              <a:rPr lang="en-US" dirty="0" smtClean="0"/>
            </a:br>
            <a:r>
              <a:rPr lang="en-US" b="1" dirty="0" smtClean="0"/>
              <a:t> The High Cost of Complacency: </a:t>
            </a:r>
            <a:r>
              <a:rPr lang="en-US" dirty="0" smtClean="0"/>
              <a:t>The Big Three automakers had effectively become a cartel led by GM. But cartels, like their more integrated cousins, monopolies, tend to become inefficient and ineffective because they can afford to be. Although the U.S. automobile industry had led the world in innovation at the turn of the 20th century, innovation started to take a back seat in the U.S. after the war. </a:t>
            </a:r>
            <a:endParaRPr lang="en-US" dirty="0" smtClean="0">
              <a:ea typeface="Times New Roman"/>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 y="277813"/>
            <a:ext cx="8229600" cy="788987"/>
          </a:xfrm>
        </p:spPr>
        <p:txBody>
          <a:bodyPr/>
          <a:lstStyle/>
          <a:p>
            <a:r>
              <a:rPr lang="en-US" dirty="0" smtClean="0">
                <a:ea typeface="ＭＳ Ｐゴシック" charset="-128"/>
              </a:rPr>
              <a:t>Pull Replenishment</a:t>
            </a:r>
          </a:p>
        </p:txBody>
      </p:sp>
      <p:sp>
        <p:nvSpPr>
          <p:cNvPr id="3" name="Content Placeholder 2"/>
          <p:cNvSpPr>
            <a:spLocks noGrp="1"/>
          </p:cNvSpPr>
          <p:nvPr>
            <p:ph idx="1"/>
          </p:nvPr>
        </p:nvSpPr>
        <p:spPr/>
        <p:txBody>
          <a:bodyPr/>
          <a:lstStyle/>
          <a:p>
            <a:r>
              <a:rPr lang="en-US" i="1" smtClean="0">
                <a:ea typeface="ＭＳ Ｐゴシック" charset="-128"/>
              </a:rPr>
              <a:t>Kanbans</a:t>
            </a:r>
          </a:p>
          <a:p>
            <a:pPr lvl="1"/>
            <a:r>
              <a:rPr lang="en-US" smtClean="0">
                <a:ea typeface="ＭＳ Ｐゴシック" charset="-128"/>
              </a:rPr>
              <a:t>Relatively repetitive demand</a:t>
            </a:r>
          </a:p>
          <a:p>
            <a:pPr lvl="1"/>
            <a:r>
              <a:rPr lang="en-US" smtClean="0">
                <a:ea typeface="ＭＳ Ｐゴシック" charset="-128"/>
              </a:rPr>
              <a:t>Short lead times</a:t>
            </a:r>
          </a:p>
          <a:p>
            <a:pPr lvl="1"/>
            <a:r>
              <a:rPr lang="en-US" smtClean="0">
                <a:ea typeface="ＭＳ Ｐゴシック" charset="-128"/>
              </a:rPr>
              <a:t>Components must be available</a:t>
            </a:r>
          </a:p>
          <a:p>
            <a:r>
              <a:rPr lang="en-US" smtClean="0">
                <a:ea typeface="ＭＳ Ｐゴシック" charset="-128"/>
              </a:rPr>
              <a:t>In-process </a:t>
            </a:r>
            <a:r>
              <a:rPr lang="en-US" i="1" smtClean="0">
                <a:ea typeface="ＭＳ Ｐゴシック" charset="-128"/>
              </a:rPr>
              <a:t>kanban</a:t>
            </a:r>
          </a:p>
          <a:p>
            <a:r>
              <a:rPr lang="en-US" smtClean="0">
                <a:ea typeface="ＭＳ Ｐゴシック" charset="-128"/>
              </a:rPr>
              <a:t>Material </a:t>
            </a:r>
            <a:r>
              <a:rPr lang="en-US" i="1" smtClean="0">
                <a:ea typeface="ＭＳ Ｐゴシック" charset="-128"/>
              </a:rPr>
              <a:t>kanban</a:t>
            </a:r>
          </a:p>
          <a:p>
            <a:endParaRPr lang="en-US" smtClean="0">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a typeface="ＭＳ Ｐゴシック" charset="-128"/>
              </a:rPr>
              <a:t>KANBAN : A Visual Signal</a:t>
            </a:r>
          </a:p>
        </p:txBody>
      </p:sp>
      <p:sp>
        <p:nvSpPr>
          <p:cNvPr id="4" name="Rectangle 3"/>
          <p:cNvSpPr>
            <a:spLocks noChangeArrowheads="1"/>
          </p:cNvSpPr>
          <p:nvPr/>
        </p:nvSpPr>
        <p:spPr bwMode="auto">
          <a:xfrm>
            <a:off x="88900" y="1943100"/>
            <a:ext cx="4625975" cy="3740150"/>
          </a:xfrm>
          <a:prstGeom prst="rect">
            <a:avLst/>
          </a:prstGeom>
          <a:noFill/>
          <a:ln w="9525">
            <a:noFill/>
            <a:miter lim="800000"/>
            <a:headEnd/>
            <a:tailEnd/>
          </a:ln>
        </p:spPr>
        <p:txBody>
          <a:bodyPr lIns="90488" tIns="44450" rIns="90488" bIns="44450">
            <a:spAutoFit/>
          </a:bodyPr>
          <a:lstStyle/>
          <a:p>
            <a:pPr marL="800100" indent="-800100">
              <a:tabLst>
                <a:tab pos="457200" algn="l"/>
              </a:tabLst>
            </a:pPr>
            <a:r>
              <a:rPr lang="en-US" sz="2000">
                <a:latin typeface="Arial" pitchFamily="34" charset="0"/>
              </a:rPr>
              <a:t>	</a:t>
            </a:r>
            <a:r>
              <a:rPr lang="en-US" sz="2400"/>
              <a:t>1.  In-Process Kanban ~ a visual signal to pace the movement of products in a flow manufacturing process</a:t>
            </a:r>
          </a:p>
          <a:p>
            <a:pPr marL="800100" indent="-800100">
              <a:tabLst>
                <a:tab pos="457200" algn="l"/>
              </a:tabLst>
            </a:pPr>
            <a:endParaRPr lang="en-US" sz="2400"/>
          </a:p>
          <a:p>
            <a:pPr marL="800100" indent="-800100">
              <a:tabLst>
                <a:tab pos="457200" algn="l"/>
              </a:tabLst>
            </a:pPr>
            <a:endParaRPr lang="en-US" sz="2400"/>
          </a:p>
          <a:p>
            <a:pPr marL="800100" indent="-800100">
              <a:tabLst>
                <a:tab pos="457200" algn="l"/>
              </a:tabLst>
            </a:pPr>
            <a:r>
              <a:rPr lang="en-US" sz="2400"/>
              <a:t>	2.	Material Kanban ~ a visual signal to replenish materials consumed in a lean production process</a:t>
            </a:r>
          </a:p>
        </p:txBody>
      </p:sp>
      <p:sp>
        <p:nvSpPr>
          <p:cNvPr id="5" name="Rectangle 4"/>
          <p:cNvSpPr>
            <a:spLocks noChangeArrowheads="1"/>
          </p:cNvSpPr>
          <p:nvPr/>
        </p:nvSpPr>
        <p:spPr bwMode="auto">
          <a:xfrm>
            <a:off x="5270500" y="2000250"/>
            <a:ext cx="2419350" cy="1066800"/>
          </a:xfrm>
          <a:prstGeom prst="rect">
            <a:avLst/>
          </a:prstGeom>
          <a:solidFill>
            <a:schemeClr val="folHlink"/>
          </a:solidFill>
          <a:ln w="50800">
            <a:solidFill>
              <a:schemeClr val="tx1"/>
            </a:solidFill>
            <a:miter lim="800000"/>
            <a:headEnd/>
            <a:tailEnd/>
          </a:ln>
        </p:spPr>
        <p:txBody>
          <a:bodyPr wrap="none" anchor="ctr"/>
          <a:lstStyle/>
          <a:p>
            <a:endParaRPr lang="en-US"/>
          </a:p>
        </p:txBody>
      </p:sp>
      <p:sp>
        <p:nvSpPr>
          <p:cNvPr id="6" name="Line 5"/>
          <p:cNvSpPr>
            <a:spLocks noChangeShapeType="1"/>
          </p:cNvSpPr>
          <p:nvPr/>
        </p:nvSpPr>
        <p:spPr bwMode="auto">
          <a:xfrm flipV="1">
            <a:off x="5254625" y="2003425"/>
            <a:ext cx="2432050" cy="10604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7" name="Line 6"/>
          <p:cNvSpPr>
            <a:spLocks noChangeShapeType="1"/>
          </p:cNvSpPr>
          <p:nvPr/>
        </p:nvSpPr>
        <p:spPr bwMode="auto">
          <a:xfrm>
            <a:off x="5257800" y="2006600"/>
            <a:ext cx="2432050" cy="1060450"/>
          </a:xfrm>
          <a:prstGeom prst="line">
            <a:avLst/>
          </a:prstGeom>
          <a:noFill/>
          <a:ln w="50800">
            <a:solidFill>
              <a:schemeClr val="tx1"/>
            </a:solidFill>
            <a:round/>
            <a:headEnd type="none" w="sm" len="sm"/>
            <a:tailEnd type="none" w="sm" len="sm"/>
          </a:ln>
        </p:spPr>
        <p:txBody>
          <a:bodyPr wrap="none" anchor="ctr"/>
          <a:lstStyle/>
          <a:p>
            <a:endParaRPr lang="en-US"/>
          </a:p>
        </p:txBody>
      </p:sp>
      <p:grpSp>
        <p:nvGrpSpPr>
          <p:cNvPr id="8" name="Group 7"/>
          <p:cNvGrpSpPr>
            <a:grpSpLocks/>
          </p:cNvGrpSpPr>
          <p:nvPr/>
        </p:nvGrpSpPr>
        <p:grpSpPr bwMode="auto">
          <a:xfrm>
            <a:off x="4478338" y="3502025"/>
            <a:ext cx="4227512" cy="2400300"/>
            <a:chOff x="2971" y="2546"/>
            <a:chExt cx="2663" cy="1512"/>
          </a:xfrm>
        </p:grpSpPr>
        <p:sp>
          <p:nvSpPr>
            <p:cNvPr id="9" name="Rectangle 8"/>
            <p:cNvSpPr>
              <a:spLocks noChangeArrowheads="1"/>
            </p:cNvSpPr>
            <p:nvPr/>
          </p:nvSpPr>
          <p:spPr bwMode="auto">
            <a:xfrm>
              <a:off x="3010" y="2661"/>
              <a:ext cx="2554" cy="1397"/>
            </a:xfrm>
            <a:prstGeom prst="rect">
              <a:avLst/>
            </a:prstGeom>
            <a:noFill/>
            <a:ln w="12700">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3010" y="2665"/>
              <a:ext cx="692" cy="232"/>
            </a:xfrm>
            <a:prstGeom prst="rect">
              <a:avLst/>
            </a:prstGeom>
            <a:noFill/>
            <a:ln w="12700">
              <a:solidFill>
                <a:schemeClr val="tx1"/>
              </a:solidFill>
              <a:miter lim="800000"/>
              <a:headEnd/>
              <a:tailEnd/>
            </a:ln>
          </p:spPr>
          <p:txBody>
            <a:bodyPr wrap="none" anchor="ctr"/>
            <a:lstStyle/>
            <a:p>
              <a:endParaRPr lang="en-US"/>
            </a:p>
          </p:txBody>
        </p:sp>
        <p:sp>
          <p:nvSpPr>
            <p:cNvPr id="11" name="Rectangle 10"/>
            <p:cNvSpPr>
              <a:spLocks noChangeArrowheads="1"/>
            </p:cNvSpPr>
            <p:nvPr/>
          </p:nvSpPr>
          <p:spPr bwMode="auto">
            <a:xfrm>
              <a:off x="3710" y="2665"/>
              <a:ext cx="1109" cy="232"/>
            </a:xfrm>
            <a:prstGeom prst="rect">
              <a:avLst/>
            </a:prstGeom>
            <a:noFill/>
            <a:ln w="12700">
              <a:solidFill>
                <a:schemeClr val="tx1"/>
              </a:solidFill>
              <a:miter lim="800000"/>
              <a:headEnd/>
              <a:tailEnd/>
            </a:ln>
          </p:spPr>
          <p:txBody>
            <a:bodyPr wrap="none" anchor="ctr"/>
            <a:lstStyle/>
            <a:p>
              <a:endParaRPr lang="en-US"/>
            </a:p>
          </p:txBody>
        </p:sp>
        <p:sp>
          <p:nvSpPr>
            <p:cNvPr id="12" name="Rectangle 11"/>
            <p:cNvSpPr>
              <a:spLocks noChangeArrowheads="1"/>
            </p:cNvSpPr>
            <p:nvPr/>
          </p:nvSpPr>
          <p:spPr bwMode="auto">
            <a:xfrm>
              <a:off x="3010" y="2905"/>
              <a:ext cx="692" cy="180"/>
            </a:xfrm>
            <a:prstGeom prst="rect">
              <a:avLst/>
            </a:prstGeom>
            <a:noFill/>
            <a:ln w="12700">
              <a:solidFill>
                <a:schemeClr val="tx1"/>
              </a:solidFill>
              <a:miter lim="800000"/>
              <a:headEnd/>
              <a:tailEnd/>
            </a:ln>
          </p:spPr>
          <p:txBody>
            <a:bodyPr wrap="none" anchor="ctr"/>
            <a:lstStyle/>
            <a:p>
              <a:endParaRPr lang="en-US"/>
            </a:p>
          </p:txBody>
        </p:sp>
        <p:sp>
          <p:nvSpPr>
            <p:cNvPr id="13" name="Rectangle 12"/>
            <p:cNvSpPr>
              <a:spLocks noChangeArrowheads="1"/>
            </p:cNvSpPr>
            <p:nvPr/>
          </p:nvSpPr>
          <p:spPr bwMode="auto">
            <a:xfrm>
              <a:off x="3710" y="2905"/>
              <a:ext cx="1109" cy="180"/>
            </a:xfrm>
            <a:prstGeom prst="rect">
              <a:avLst/>
            </a:prstGeom>
            <a:noFill/>
            <a:ln w="12700">
              <a:solidFill>
                <a:schemeClr val="tx1"/>
              </a:solidFill>
              <a:miter lim="800000"/>
              <a:headEnd/>
              <a:tailEnd/>
            </a:ln>
          </p:spPr>
          <p:txBody>
            <a:bodyPr wrap="none" anchor="ctr"/>
            <a:lstStyle/>
            <a:p>
              <a:endParaRPr lang="en-US"/>
            </a:p>
          </p:txBody>
        </p:sp>
        <p:sp>
          <p:nvSpPr>
            <p:cNvPr id="14" name="Line 13"/>
            <p:cNvSpPr>
              <a:spLocks noChangeShapeType="1"/>
            </p:cNvSpPr>
            <p:nvPr/>
          </p:nvSpPr>
          <p:spPr bwMode="auto">
            <a:xfrm>
              <a:off x="4831" y="2901"/>
              <a:ext cx="73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 name="Rectangle 14"/>
            <p:cNvSpPr>
              <a:spLocks noChangeArrowheads="1"/>
            </p:cNvSpPr>
            <p:nvPr/>
          </p:nvSpPr>
          <p:spPr bwMode="auto">
            <a:xfrm>
              <a:off x="3010" y="3093"/>
              <a:ext cx="692" cy="232"/>
            </a:xfrm>
            <a:prstGeom prst="rect">
              <a:avLst/>
            </a:prstGeom>
            <a:noFill/>
            <a:ln w="12700">
              <a:solidFill>
                <a:schemeClr val="tx1"/>
              </a:solidFill>
              <a:miter lim="800000"/>
              <a:headEnd/>
              <a:tailEnd/>
            </a:ln>
          </p:spPr>
          <p:txBody>
            <a:bodyPr wrap="none" anchor="ctr"/>
            <a:lstStyle/>
            <a:p>
              <a:endParaRPr lang="en-US"/>
            </a:p>
          </p:txBody>
        </p:sp>
        <p:sp>
          <p:nvSpPr>
            <p:cNvPr id="16" name="Rectangle 15"/>
            <p:cNvSpPr>
              <a:spLocks noChangeArrowheads="1"/>
            </p:cNvSpPr>
            <p:nvPr/>
          </p:nvSpPr>
          <p:spPr bwMode="auto">
            <a:xfrm>
              <a:off x="3710" y="3093"/>
              <a:ext cx="912" cy="146"/>
            </a:xfrm>
            <a:prstGeom prst="rect">
              <a:avLst/>
            </a:prstGeom>
            <a:noFill/>
            <a:ln w="12700">
              <a:solidFill>
                <a:schemeClr val="tx1"/>
              </a:solidFill>
              <a:miter lim="800000"/>
              <a:headEnd/>
              <a:tailEnd/>
            </a:ln>
          </p:spPr>
          <p:txBody>
            <a:bodyPr wrap="none" anchor="ctr"/>
            <a:lstStyle/>
            <a:p>
              <a:endParaRPr lang="en-US"/>
            </a:p>
          </p:txBody>
        </p:sp>
        <p:sp>
          <p:nvSpPr>
            <p:cNvPr id="17" name="Rectangle 16"/>
            <p:cNvSpPr>
              <a:spLocks noChangeArrowheads="1"/>
            </p:cNvSpPr>
            <p:nvPr/>
          </p:nvSpPr>
          <p:spPr bwMode="auto">
            <a:xfrm>
              <a:off x="3710" y="3247"/>
              <a:ext cx="912" cy="78"/>
            </a:xfrm>
            <a:prstGeom prst="rect">
              <a:avLst/>
            </a:prstGeom>
            <a:noFill/>
            <a:ln w="12700">
              <a:solidFill>
                <a:schemeClr val="tx1"/>
              </a:solidFill>
              <a:miter lim="800000"/>
              <a:headEnd/>
              <a:tailEnd/>
            </a:ln>
          </p:spPr>
          <p:txBody>
            <a:bodyPr wrap="none" anchor="ctr"/>
            <a:lstStyle/>
            <a:p>
              <a:endParaRPr lang="en-US"/>
            </a:p>
          </p:txBody>
        </p:sp>
        <p:sp>
          <p:nvSpPr>
            <p:cNvPr id="18" name="Rectangle 17"/>
            <p:cNvSpPr>
              <a:spLocks noChangeArrowheads="1"/>
            </p:cNvSpPr>
            <p:nvPr/>
          </p:nvSpPr>
          <p:spPr bwMode="auto">
            <a:xfrm>
              <a:off x="4061" y="3333"/>
              <a:ext cx="561" cy="198"/>
            </a:xfrm>
            <a:prstGeom prst="rect">
              <a:avLst/>
            </a:prstGeom>
            <a:noFill/>
            <a:ln w="12700">
              <a:solidFill>
                <a:schemeClr val="tx1"/>
              </a:solidFill>
              <a:miter lim="800000"/>
              <a:headEnd/>
              <a:tailEnd/>
            </a:ln>
          </p:spPr>
          <p:txBody>
            <a:bodyPr wrap="none" anchor="ctr"/>
            <a:lstStyle/>
            <a:p>
              <a:endParaRPr lang="en-US"/>
            </a:p>
          </p:txBody>
        </p:sp>
        <p:sp>
          <p:nvSpPr>
            <p:cNvPr id="19" name="Rectangle 18"/>
            <p:cNvSpPr>
              <a:spLocks noChangeArrowheads="1"/>
            </p:cNvSpPr>
            <p:nvPr/>
          </p:nvSpPr>
          <p:spPr bwMode="auto">
            <a:xfrm>
              <a:off x="4061" y="3539"/>
              <a:ext cx="561" cy="198"/>
            </a:xfrm>
            <a:prstGeom prst="rect">
              <a:avLst/>
            </a:prstGeom>
            <a:noFill/>
            <a:ln w="12700">
              <a:solidFill>
                <a:schemeClr val="tx1"/>
              </a:solidFill>
              <a:miter lim="800000"/>
              <a:headEnd/>
              <a:tailEnd/>
            </a:ln>
          </p:spPr>
          <p:txBody>
            <a:bodyPr wrap="none" anchor="ctr"/>
            <a:lstStyle/>
            <a:p>
              <a:endParaRPr lang="en-US"/>
            </a:p>
          </p:txBody>
        </p:sp>
        <p:sp>
          <p:nvSpPr>
            <p:cNvPr id="20" name="Rectangle 19"/>
            <p:cNvSpPr>
              <a:spLocks noChangeArrowheads="1"/>
            </p:cNvSpPr>
            <p:nvPr/>
          </p:nvSpPr>
          <p:spPr bwMode="auto">
            <a:xfrm>
              <a:off x="3010" y="3333"/>
              <a:ext cx="1043" cy="198"/>
            </a:xfrm>
            <a:prstGeom prst="rect">
              <a:avLst/>
            </a:prstGeom>
            <a:noFill/>
            <a:ln w="12700">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3010" y="3539"/>
              <a:ext cx="1043" cy="198"/>
            </a:xfrm>
            <a:prstGeom prst="rect">
              <a:avLst/>
            </a:prstGeom>
            <a:noFill/>
            <a:ln w="12700">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4630" y="3539"/>
              <a:ext cx="934" cy="198"/>
            </a:xfrm>
            <a:prstGeom prst="rect">
              <a:avLst/>
            </a:prstGeom>
            <a:noFill/>
            <a:ln w="12700">
              <a:solidFill>
                <a:schemeClr val="tx1"/>
              </a:solidFill>
              <a:miter lim="800000"/>
              <a:headEnd/>
              <a:tailEnd/>
            </a:ln>
          </p:spPr>
          <p:txBody>
            <a:bodyPr wrap="none" anchor="ctr"/>
            <a:lstStyle/>
            <a:p>
              <a:endParaRPr lang="en-US"/>
            </a:p>
          </p:txBody>
        </p:sp>
        <p:sp>
          <p:nvSpPr>
            <p:cNvPr id="23" name="Rectangle 22"/>
            <p:cNvSpPr>
              <a:spLocks noChangeArrowheads="1"/>
            </p:cNvSpPr>
            <p:nvPr/>
          </p:nvSpPr>
          <p:spPr bwMode="auto">
            <a:xfrm>
              <a:off x="3671" y="2899"/>
              <a:ext cx="1140" cy="152"/>
            </a:xfrm>
            <a:prstGeom prst="rect">
              <a:avLst/>
            </a:prstGeom>
            <a:noFill/>
            <a:ln w="9525">
              <a:noFill/>
              <a:miter lim="800000"/>
              <a:headEnd/>
              <a:tailEnd/>
            </a:ln>
          </p:spPr>
          <p:txBody>
            <a:bodyPr wrap="none" lIns="90488" tIns="44450" rIns="90488" bIns="44450">
              <a:spAutoFit/>
            </a:bodyPr>
            <a:lstStyle/>
            <a:p>
              <a:r>
                <a:rPr lang="en-US" sz="1000">
                  <a:latin typeface="Arial" pitchFamily="34" charset="0"/>
                </a:rPr>
                <a:t>PART NO:	12-00327-09</a:t>
              </a:r>
            </a:p>
          </p:txBody>
        </p:sp>
        <p:sp>
          <p:nvSpPr>
            <p:cNvPr id="24" name="Rectangle 23"/>
            <p:cNvSpPr>
              <a:spLocks noChangeArrowheads="1"/>
            </p:cNvSpPr>
            <p:nvPr/>
          </p:nvSpPr>
          <p:spPr bwMode="auto">
            <a:xfrm>
              <a:off x="3781" y="2973"/>
              <a:ext cx="528" cy="152"/>
            </a:xfrm>
            <a:prstGeom prst="rect">
              <a:avLst/>
            </a:prstGeom>
            <a:noFill/>
            <a:ln w="9525">
              <a:noFill/>
              <a:miter lim="800000"/>
              <a:headEnd/>
              <a:tailEnd/>
            </a:ln>
          </p:spPr>
          <p:txBody>
            <a:bodyPr wrap="none" lIns="90488" tIns="44450" rIns="90488" bIns="44450">
              <a:spAutoFit/>
            </a:bodyPr>
            <a:lstStyle/>
            <a:p>
              <a:r>
                <a:rPr lang="en-US" sz="1000">
                  <a:latin typeface="3 of 9 Barcode" charset="0"/>
                </a:rPr>
                <a:t>12-00327-09</a:t>
              </a:r>
            </a:p>
          </p:txBody>
        </p:sp>
        <p:sp>
          <p:nvSpPr>
            <p:cNvPr id="25" name="Rectangle 24"/>
            <p:cNvSpPr>
              <a:spLocks noChangeArrowheads="1"/>
            </p:cNvSpPr>
            <p:nvPr/>
          </p:nvSpPr>
          <p:spPr bwMode="auto">
            <a:xfrm>
              <a:off x="3671" y="3069"/>
              <a:ext cx="810" cy="133"/>
            </a:xfrm>
            <a:prstGeom prst="rect">
              <a:avLst/>
            </a:prstGeom>
            <a:noFill/>
            <a:ln w="9525">
              <a:noFill/>
              <a:miter lim="800000"/>
              <a:headEnd/>
              <a:tailEnd/>
            </a:ln>
          </p:spPr>
          <p:txBody>
            <a:bodyPr wrap="none" lIns="90488" tIns="44450" rIns="90488" bIns="44450">
              <a:spAutoFit/>
            </a:bodyPr>
            <a:lstStyle/>
            <a:p>
              <a:r>
                <a:rPr lang="en-US" sz="800">
                  <a:latin typeface="Arial" pitchFamily="34" charset="0"/>
                </a:rPr>
                <a:t>KANBAN QUANTITY:  3</a:t>
              </a:r>
            </a:p>
          </p:txBody>
        </p:sp>
        <p:sp>
          <p:nvSpPr>
            <p:cNvPr id="26" name="Rectangle 25"/>
            <p:cNvSpPr>
              <a:spLocks noChangeArrowheads="1"/>
            </p:cNvSpPr>
            <p:nvPr/>
          </p:nvSpPr>
          <p:spPr bwMode="auto">
            <a:xfrm>
              <a:off x="4085" y="3131"/>
              <a:ext cx="234" cy="152"/>
            </a:xfrm>
            <a:prstGeom prst="rect">
              <a:avLst/>
            </a:prstGeom>
            <a:noFill/>
            <a:ln w="9525">
              <a:noFill/>
              <a:miter lim="800000"/>
              <a:headEnd/>
              <a:tailEnd/>
            </a:ln>
          </p:spPr>
          <p:txBody>
            <a:bodyPr wrap="none" lIns="90488" tIns="44450" rIns="90488" bIns="44450">
              <a:spAutoFit/>
            </a:bodyPr>
            <a:lstStyle/>
            <a:p>
              <a:r>
                <a:rPr lang="en-US" sz="1000">
                  <a:latin typeface="3 of 9 Barcode" charset="0"/>
                </a:rPr>
                <a:t>*3*</a:t>
              </a:r>
            </a:p>
          </p:txBody>
        </p:sp>
        <p:sp>
          <p:nvSpPr>
            <p:cNvPr id="27" name="Rectangle 26"/>
            <p:cNvSpPr>
              <a:spLocks noChangeArrowheads="1"/>
            </p:cNvSpPr>
            <p:nvPr/>
          </p:nvSpPr>
          <p:spPr bwMode="auto">
            <a:xfrm>
              <a:off x="3679" y="3223"/>
              <a:ext cx="870" cy="133"/>
            </a:xfrm>
            <a:prstGeom prst="rect">
              <a:avLst/>
            </a:prstGeom>
            <a:noFill/>
            <a:ln w="9525">
              <a:noFill/>
              <a:miter lim="800000"/>
              <a:headEnd/>
              <a:tailEnd/>
            </a:ln>
          </p:spPr>
          <p:txBody>
            <a:bodyPr wrap="none" lIns="90488" tIns="44450" rIns="90488" bIns="44450">
              <a:spAutoFit/>
            </a:bodyPr>
            <a:lstStyle/>
            <a:p>
              <a:r>
                <a:rPr lang="en-US" sz="800">
                  <a:latin typeface="Arial" pitchFamily="34" charset="0"/>
                </a:rPr>
                <a:t>CONTAINER TYPE:  BOX</a:t>
              </a:r>
            </a:p>
          </p:txBody>
        </p:sp>
        <p:sp>
          <p:nvSpPr>
            <p:cNvPr id="28" name="Rectangle 27"/>
            <p:cNvSpPr>
              <a:spLocks noChangeArrowheads="1"/>
            </p:cNvSpPr>
            <p:nvPr/>
          </p:nvSpPr>
          <p:spPr bwMode="auto">
            <a:xfrm>
              <a:off x="4854" y="2656"/>
              <a:ext cx="611" cy="248"/>
            </a:xfrm>
            <a:prstGeom prst="rect">
              <a:avLst/>
            </a:prstGeom>
            <a:noFill/>
            <a:ln w="9525">
              <a:noFill/>
              <a:miter lim="800000"/>
              <a:headEnd/>
              <a:tailEnd/>
            </a:ln>
          </p:spPr>
          <p:txBody>
            <a:bodyPr wrap="none" lIns="90488" tIns="44450" rIns="90488" bIns="44450">
              <a:spAutoFit/>
            </a:bodyPr>
            <a:lstStyle/>
            <a:p>
              <a:r>
                <a:rPr lang="en-US" sz="1000">
                  <a:latin typeface="Arial" pitchFamily="34" charset="0"/>
                </a:rPr>
                <a:t>PRINT DATE:</a:t>
              </a:r>
            </a:p>
            <a:p>
              <a:r>
                <a:rPr lang="en-US" sz="1000">
                  <a:latin typeface="Arial" pitchFamily="34" charset="0"/>
                </a:rPr>
                <a:t>3/16/95</a:t>
              </a:r>
            </a:p>
          </p:txBody>
        </p:sp>
        <p:sp>
          <p:nvSpPr>
            <p:cNvPr id="29" name="Rectangle 28"/>
            <p:cNvSpPr>
              <a:spLocks noChangeArrowheads="1"/>
            </p:cNvSpPr>
            <p:nvPr/>
          </p:nvSpPr>
          <p:spPr bwMode="auto">
            <a:xfrm>
              <a:off x="4897" y="2905"/>
              <a:ext cx="737" cy="210"/>
            </a:xfrm>
            <a:prstGeom prst="rect">
              <a:avLst/>
            </a:prstGeom>
            <a:noFill/>
            <a:ln w="9525">
              <a:noFill/>
              <a:miter lim="800000"/>
              <a:headEnd/>
              <a:tailEnd/>
            </a:ln>
          </p:spPr>
          <p:txBody>
            <a:bodyPr wrap="none" lIns="90488" tIns="44450" rIns="90488" bIns="44450">
              <a:spAutoFit/>
            </a:bodyPr>
            <a:lstStyle/>
            <a:p>
              <a:r>
                <a:rPr lang="en-US" sz="800">
                  <a:latin typeface="Arial" pitchFamily="34" charset="0"/>
                </a:rPr>
                <a:t>REF. DRAWING NO.:</a:t>
              </a:r>
            </a:p>
            <a:p>
              <a:r>
                <a:rPr lang="en-US" sz="800">
                  <a:latin typeface="Arial" pitchFamily="34" charset="0"/>
                </a:rPr>
                <a:t>dw1234</a:t>
              </a:r>
            </a:p>
          </p:txBody>
        </p:sp>
        <p:sp>
          <p:nvSpPr>
            <p:cNvPr id="30" name="Rectangle 29"/>
            <p:cNvSpPr>
              <a:spLocks noChangeArrowheads="1"/>
            </p:cNvSpPr>
            <p:nvPr/>
          </p:nvSpPr>
          <p:spPr bwMode="auto">
            <a:xfrm>
              <a:off x="4873" y="3092"/>
              <a:ext cx="571" cy="210"/>
            </a:xfrm>
            <a:prstGeom prst="rect">
              <a:avLst/>
            </a:prstGeom>
            <a:noFill/>
            <a:ln w="9525">
              <a:noFill/>
              <a:miter lim="800000"/>
              <a:headEnd/>
              <a:tailEnd/>
            </a:ln>
          </p:spPr>
          <p:txBody>
            <a:bodyPr wrap="none" lIns="90488" tIns="44450" rIns="90488" bIns="44450">
              <a:spAutoFit/>
            </a:bodyPr>
            <a:lstStyle/>
            <a:p>
              <a:r>
                <a:rPr lang="en-US" sz="800">
                  <a:latin typeface="Arial" pitchFamily="34" charset="0"/>
                </a:rPr>
                <a:t>REVISION NO.:</a:t>
              </a:r>
            </a:p>
            <a:p>
              <a:r>
                <a:rPr lang="en-US" sz="800">
                  <a:latin typeface="Arial" pitchFamily="34" charset="0"/>
                </a:rPr>
                <a:t>dr987</a:t>
              </a:r>
            </a:p>
          </p:txBody>
        </p:sp>
        <p:sp>
          <p:nvSpPr>
            <p:cNvPr id="31" name="Rectangle 30"/>
            <p:cNvSpPr>
              <a:spLocks noChangeArrowheads="1"/>
            </p:cNvSpPr>
            <p:nvPr/>
          </p:nvSpPr>
          <p:spPr bwMode="auto">
            <a:xfrm>
              <a:off x="2992" y="3319"/>
              <a:ext cx="972" cy="152"/>
            </a:xfrm>
            <a:prstGeom prst="rect">
              <a:avLst/>
            </a:prstGeom>
            <a:noFill/>
            <a:ln w="9525">
              <a:noFill/>
              <a:miter lim="800000"/>
              <a:headEnd/>
              <a:tailEnd/>
            </a:ln>
          </p:spPr>
          <p:txBody>
            <a:bodyPr wrap="none" lIns="90488" tIns="44450" rIns="90488" bIns="44450">
              <a:spAutoFit/>
            </a:bodyPr>
            <a:lstStyle/>
            <a:p>
              <a:r>
                <a:rPr lang="en-US" sz="1000">
                  <a:latin typeface="Arial" pitchFamily="34" charset="0"/>
                </a:rPr>
                <a:t>Supply Point:  Supply B</a:t>
              </a:r>
            </a:p>
          </p:txBody>
        </p:sp>
        <p:sp>
          <p:nvSpPr>
            <p:cNvPr id="32" name="Rectangle 31"/>
            <p:cNvSpPr>
              <a:spLocks noChangeArrowheads="1"/>
            </p:cNvSpPr>
            <p:nvPr/>
          </p:nvSpPr>
          <p:spPr bwMode="auto">
            <a:xfrm>
              <a:off x="2971" y="3521"/>
              <a:ext cx="1089" cy="152"/>
            </a:xfrm>
            <a:prstGeom prst="rect">
              <a:avLst/>
            </a:prstGeom>
            <a:noFill/>
            <a:ln w="9525">
              <a:noFill/>
              <a:miter lim="800000"/>
              <a:headEnd/>
              <a:tailEnd/>
            </a:ln>
          </p:spPr>
          <p:txBody>
            <a:bodyPr wrap="none" lIns="90488" tIns="44450" rIns="90488" bIns="44450">
              <a:spAutoFit/>
            </a:bodyPr>
            <a:lstStyle/>
            <a:p>
              <a:r>
                <a:rPr lang="en-US" sz="1000">
                  <a:latin typeface="Arial" pitchFamily="34" charset="0"/>
                </a:rPr>
                <a:t>USAGE POINT:  USAGE C</a:t>
              </a:r>
            </a:p>
          </p:txBody>
        </p:sp>
        <p:sp>
          <p:nvSpPr>
            <p:cNvPr id="33" name="Rectangle 32"/>
            <p:cNvSpPr>
              <a:spLocks noChangeArrowheads="1"/>
            </p:cNvSpPr>
            <p:nvPr/>
          </p:nvSpPr>
          <p:spPr bwMode="auto">
            <a:xfrm>
              <a:off x="3070" y="3406"/>
              <a:ext cx="493" cy="152"/>
            </a:xfrm>
            <a:prstGeom prst="rect">
              <a:avLst/>
            </a:prstGeom>
            <a:noFill/>
            <a:ln w="9525">
              <a:noFill/>
              <a:miter lim="800000"/>
              <a:headEnd/>
              <a:tailEnd/>
            </a:ln>
          </p:spPr>
          <p:txBody>
            <a:bodyPr wrap="none" lIns="90488" tIns="44450" rIns="90488" bIns="44450">
              <a:spAutoFit/>
            </a:bodyPr>
            <a:lstStyle/>
            <a:p>
              <a:r>
                <a:rPr lang="en-US" sz="1000">
                  <a:latin typeface="3 of 9 Barcode" charset="0"/>
                </a:rPr>
                <a:t>*Supply B*</a:t>
              </a:r>
            </a:p>
          </p:txBody>
        </p:sp>
        <p:sp>
          <p:nvSpPr>
            <p:cNvPr id="34" name="Rectangle 33"/>
            <p:cNvSpPr>
              <a:spLocks noChangeArrowheads="1"/>
            </p:cNvSpPr>
            <p:nvPr/>
          </p:nvSpPr>
          <p:spPr bwMode="auto">
            <a:xfrm>
              <a:off x="3058" y="3620"/>
              <a:ext cx="534" cy="152"/>
            </a:xfrm>
            <a:prstGeom prst="rect">
              <a:avLst/>
            </a:prstGeom>
            <a:noFill/>
            <a:ln w="9525">
              <a:noFill/>
              <a:miter lim="800000"/>
              <a:headEnd/>
              <a:tailEnd/>
            </a:ln>
          </p:spPr>
          <p:txBody>
            <a:bodyPr wrap="none" lIns="90488" tIns="44450" rIns="90488" bIns="44450">
              <a:spAutoFit/>
            </a:bodyPr>
            <a:lstStyle/>
            <a:p>
              <a:r>
                <a:rPr lang="en-US" sz="1000">
                  <a:latin typeface="3 of 9 Barcode" charset="0"/>
                </a:rPr>
                <a:t>*USAGE C*</a:t>
              </a:r>
            </a:p>
          </p:txBody>
        </p:sp>
        <p:sp>
          <p:nvSpPr>
            <p:cNvPr id="35" name="Rectangle 34"/>
            <p:cNvSpPr>
              <a:spLocks noChangeArrowheads="1"/>
            </p:cNvSpPr>
            <p:nvPr/>
          </p:nvSpPr>
          <p:spPr bwMode="auto">
            <a:xfrm>
              <a:off x="4052" y="3528"/>
              <a:ext cx="402" cy="248"/>
            </a:xfrm>
            <a:prstGeom prst="rect">
              <a:avLst/>
            </a:prstGeom>
            <a:noFill/>
            <a:ln w="9525">
              <a:noFill/>
              <a:miter lim="800000"/>
              <a:headEnd/>
              <a:tailEnd/>
            </a:ln>
          </p:spPr>
          <p:txBody>
            <a:bodyPr wrap="none" lIns="90488" tIns="44450" rIns="90488" bIns="44450">
              <a:spAutoFit/>
            </a:bodyPr>
            <a:lstStyle/>
            <a:p>
              <a:r>
                <a:rPr lang="en-US" sz="1000">
                  <a:latin typeface="Arial" pitchFamily="34" charset="0"/>
                </a:rPr>
                <a:t>Notes:</a:t>
              </a:r>
            </a:p>
            <a:p>
              <a:r>
                <a:rPr lang="en-US" sz="1000">
                  <a:latin typeface="Arial" pitchFamily="34" charset="0"/>
                </a:rPr>
                <a:t>NOTE 1</a:t>
              </a:r>
            </a:p>
          </p:txBody>
        </p:sp>
        <p:sp>
          <p:nvSpPr>
            <p:cNvPr id="36" name="Rectangle 35"/>
            <p:cNvSpPr>
              <a:spLocks noChangeArrowheads="1"/>
            </p:cNvSpPr>
            <p:nvPr/>
          </p:nvSpPr>
          <p:spPr bwMode="auto">
            <a:xfrm>
              <a:off x="2988" y="2646"/>
              <a:ext cx="749" cy="133"/>
            </a:xfrm>
            <a:prstGeom prst="rect">
              <a:avLst/>
            </a:prstGeom>
            <a:noFill/>
            <a:ln w="9525">
              <a:noFill/>
              <a:miter lim="800000"/>
              <a:headEnd/>
              <a:tailEnd/>
            </a:ln>
          </p:spPr>
          <p:txBody>
            <a:bodyPr wrap="none" lIns="90488" tIns="44450" rIns="90488" bIns="44450">
              <a:spAutoFit/>
            </a:bodyPr>
            <a:lstStyle/>
            <a:p>
              <a:r>
                <a:rPr lang="en-US" sz="800">
                  <a:latin typeface="Arial" pitchFamily="34" charset="0"/>
                </a:rPr>
                <a:t>KANBAN CARD ID:  0</a:t>
              </a:r>
            </a:p>
          </p:txBody>
        </p:sp>
        <p:sp>
          <p:nvSpPr>
            <p:cNvPr id="37" name="Rectangle 36"/>
            <p:cNvSpPr>
              <a:spLocks noChangeArrowheads="1"/>
            </p:cNvSpPr>
            <p:nvPr/>
          </p:nvSpPr>
          <p:spPr bwMode="auto">
            <a:xfrm>
              <a:off x="3228" y="2738"/>
              <a:ext cx="234" cy="152"/>
            </a:xfrm>
            <a:prstGeom prst="rect">
              <a:avLst/>
            </a:prstGeom>
            <a:noFill/>
            <a:ln w="9525">
              <a:noFill/>
              <a:miter lim="800000"/>
              <a:headEnd/>
              <a:tailEnd/>
            </a:ln>
          </p:spPr>
          <p:txBody>
            <a:bodyPr wrap="none" lIns="90488" tIns="44450" rIns="90488" bIns="44450">
              <a:spAutoFit/>
            </a:bodyPr>
            <a:lstStyle/>
            <a:p>
              <a:r>
                <a:rPr lang="en-US" sz="1000">
                  <a:latin typeface="3 of 9 Barcode" charset="0"/>
                </a:rPr>
                <a:t>*0*</a:t>
              </a:r>
            </a:p>
          </p:txBody>
        </p:sp>
        <p:sp>
          <p:nvSpPr>
            <p:cNvPr id="38" name="Rectangle 37"/>
            <p:cNvSpPr>
              <a:spLocks noChangeArrowheads="1"/>
            </p:cNvSpPr>
            <p:nvPr/>
          </p:nvSpPr>
          <p:spPr bwMode="auto">
            <a:xfrm>
              <a:off x="2971" y="3115"/>
              <a:ext cx="678" cy="248"/>
            </a:xfrm>
            <a:prstGeom prst="rect">
              <a:avLst/>
            </a:prstGeom>
            <a:noFill/>
            <a:ln w="9525">
              <a:noFill/>
              <a:miter lim="800000"/>
              <a:headEnd/>
              <a:tailEnd/>
            </a:ln>
          </p:spPr>
          <p:txBody>
            <a:bodyPr wrap="none" lIns="90488" tIns="44450" rIns="90488" bIns="44450">
              <a:spAutoFit/>
            </a:bodyPr>
            <a:lstStyle/>
            <a:p>
              <a:r>
                <a:rPr lang="en-US" sz="1000">
                  <a:latin typeface="Arial" pitchFamily="34" charset="0"/>
                </a:rPr>
                <a:t>PART NAME:</a:t>
              </a:r>
            </a:p>
            <a:p>
              <a:r>
                <a:rPr lang="en-US" sz="1000">
                  <a:latin typeface="Arial" pitchFamily="34" charset="0"/>
                </a:rPr>
                <a:t>MODULE 69NT</a:t>
              </a:r>
            </a:p>
          </p:txBody>
        </p:sp>
        <p:sp>
          <p:nvSpPr>
            <p:cNvPr id="39" name="Rectangle 38"/>
            <p:cNvSpPr>
              <a:spLocks noChangeArrowheads="1"/>
            </p:cNvSpPr>
            <p:nvPr/>
          </p:nvSpPr>
          <p:spPr bwMode="auto">
            <a:xfrm>
              <a:off x="5335" y="2546"/>
              <a:ext cx="114" cy="133"/>
            </a:xfrm>
            <a:prstGeom prst="rect">
              <a:avLst/>
            </a:prstGeom>
            <a:noFill/>
            <a:ln w="9525">
              <a:noFill/>
              <a:miter lim="800000"/>
              <a:headEnd/>
              <a:tailEnd/>
            </a:ln>
          </p:spPr>
          <p:txBody>
            <a:bodyPr wrap="none" lIns="90488" tIns="44450" rIns="90488" bIns="44450">
              <a:spAutoFit/>
            </a:bodyPr>
            <a:lstStyle/>
            <a:p>
              <a:endParaRPr lang="en-US" sz="800">
                <a:solidFill>
                  <a:srgbClr val="FC0128"/>
                </a:solidFill>
                <a:latin typeface="Arial" pitchFamily="34" charset="0"/>
              </a:endParaRPr>
            </a:p>
          </p:txBody>
        </p:sp>
        <p:sp>
          <p:nvSpPr>
            <p:cNvPr id="40" name="Rectangle 39"/>
            <p:cNvSpPr>
              <a:spLocks noChangeArrowheads="1"/>
            </p:cNvSpPr>
            <p:nvPr/>
          </p:nvSpPr>
          <p:spPr bwMode="auto">
            <a:xfrm>
              <a:off x="2981" y="2889"/>
              <a:ext cx="695" cy="210"/>
            </a:xfrm>
            <a:prstGeom prst="rect">
              <a:avLst/>
            </a:prstGeom>
            <a:noFill/>
            <a:ln w="9525">
              <a:noFill/>
              <a:miter lim="800000"/>
              <a:headEnd/>
              <a:tailEnd/>
            </a:ln>
          </p:spPr>
          <p:txBody>
            <a:bodyPr wrap="none" lIns="90488" tIns="44450" rIns="90488" bIns="44450">
              <a:spAutoFit/>
            </a:bodyPr>
            <a:lstStyle/>
            <a:p>
              <a:r>
                <a:rPr lang="en-US" sz="800">
                  <a:latin typeface="Arial" pitchFamily="34" charset="0"/>
                </a:rPr>
                <a:t>LOTSIZE NUMBER:</a:t>
              </a:r>
            </a:p>
            <a:p>
              <a:r>
                <a:rPr lang="en-US" sz="800">
                  <a:latin typeface="Arial" pitchFamily="34" charset="0"/>
                </a:rPr>
                <a:t>1 of 4</a:t>
              </a:r>
            </a:p>
          </p:txBody>
        </p:sp>
        <p:sp>
          <p:nvSpPr>
            <p:cNvPr id="41" name="Rectangle 40"/>
            <p:cNvSpPr>
              <a:spLocks noChangeArrowheads="1"/>
            </p:cNvSpPr>
            <p:nvPr/>
          </p:nvSpPr>
          <p:spPr bwMode="auto">
            <a:xfrm>
              <a:off x="3699" y="2628"/>
              <a:ext cx="1110" cy="324"/>
            </a:xfrm>
            <a:prstGeom prst="rect">
              <a:avLst/>
            </a:prstGeom>
            <a:noFill/>
            <a:ln w="9525">
              <a:noFill/>
              <a:miter lim="800000"/>
              <a:headEnd/>
              <a:tailEnd/>
            </a:ln>
          </p:spPr>
          <p:txBody>
            <a:bodyPr lIns="90488" tIns="44450" rIns="90488" bIns="44450">
              <a:spAutoFit/>
            </a:bodyPr>
            <a:lstStyle/>
            <a:p>
              <a:r>
                <a:rPr lang="en-US" sz="1400">
                  <a:latin typeface="Arial" pitchFamily="34" charset="0"/>
                </a:rPr>
                <a:t>Production</a:t>
              </a:r>
            </a:p>
            <a:p>
              <a:r>
                <a:rPr lang="en-US" sz="1400">
                  <a:latin typeface="Arial" pitchFamily="34" charset="0"/>
                </a:rPr>
                <a:t>Unit of Lot</a:t>
              </a:r>
            </a:p>
          </p:txBody>
        </p:sp>
      </p:grpSp>
      <p:sp>
        <p:nvSpPr>
          <p:cNvPr id="42" name="Rectangle 41"/>
          <p:cNvSpPr>
            <a:spLocks noChangeArrowheads="1"/>
          </p:cNvSpPr>
          <p:nvPr/>
        </p:nvSpPr>
        <p:spPr bwMode="auto">
          <a:xfrm>
            <a:off x="501650" y="1477963"/>
            <a:ext cx="8283575" cy="454025"/>
          </a:xfrm>
          <a:prstGeom prst="rect">
            <a:avLst/>
          </a:prstGeom>
          <a:noFill/>
          <a:ln w="9525">
            <a:noFill/>
            <a:miter lim="800000"/>
            <a:headEnd/>
            <a:tailEnd/>
          </a:ln>
        </p:spPr>
        <p:txBody>
          <a:bodyPr lIns="90488" tIns="44450" rIns="90488" bIns="44450">
            <a:spAutoFit/>
          </a:bodyPr>
          <a:lstStyle/>
          <a:p>
            <a:r>
              <a:rPr lang="en-US" sz="2400"/>
              <a:t>Two basic types of Kanban Signals: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Kanban</a:t>
            </a:r>
            <a:r>
              <a:rPr lang="en-US" dirty="0" smtClean="0"/>
              <a:t> Types</a:t>
            </a:r>
            <a:endParaRPr lang="en-US" dirty="0"/>
          </a:p>
        </p:txBody>
      </p:sp>
      <p:sp>
        <p:nvSpPr>
          <p:cNvPr id="4" name="Rectangle 3"/>
          <p:cNvSpPr>
            <a:spLocks noChangeArrowheads="1"/>
          </p:cNvSpPr>
          <p:nvPr/>
        </p:nvSpPr>
        <p:spPr bwMode="auto">
          <a:xfrm>
            <a:off x="457200" y="2333625"/>
            <a:ext cx="5248682" cy="2305759"/>
          </a:xfrm>
          <a:prstGeom prst="rect">
            <a:avLst/>
          </a:prstGeom>
          <a:noFill/>
          <a:ln w="9525">
            <a:noFill/>
            <a:miter lim="800000"/>
            <a:headEnd/>
            <a:tailEnd/>
          </a:ln>
        </p:spPr>
        <p:txBody>
          <a:bodyPr wrap="none" lIns="90488" tIns="44450" rIns="90488" bIns="44450">
            <a:spAutoFit/>
          </a:bodyPr>
          <a:lstStyle/>
          <a:p>
            <a:pPr marL="342900" indent="-342900" algn="l" eaLnBrk="0" hangingPunct="0">
              <a:spcBef>
                <a:spcPct val="50000"/>
              </a:spcBef>
              <a:buClr>
                <a:srgbClr val="0070C0"/>
              </a:buClr>
              <a:buSzPct val="75000"/>
              <a:buFont typeface="Wingdings" pitchFamily="2" charset="2"/>
              <a:buChar char="n"/>
            </a:pPr>
            <a:r>
              <a:rPr lang="en-US" sz="3600" b="0" dirty="0">
                <a:solidFill>
                  <a:srgbClr val="0070C0"/>
                </a:solidFill>
              </a:rPr>
              <a:t>Withdrawal </a:t>
            </a:r>
            <a:r>
              <a:rPr lang="en-US" sz="3600" b="0" dirty="0" err="1">
                <a:solidFill>
                  <a:srgbClr val="0070C0"/>
                </a:solidFill>
              </a:rPr>
              <a:t>Kanbans</a:t>
            </a:r>
            <a:endParaRPr lang="en-US" sz="3600" b="0" dirty="0">
              <a:solidFill>
                <a:srgbClr val="0070C0"/>
              </a:solidFill>
            </a:endParaRPr>
          </a:p>
          <a:p>
            <a:pPr marL="342900" indent="-342900" algn="l" eaLnBrk="0" hangingPunct="0">
              <a:spcBef>
                <a:spcPct val="50000"/>
              </a:spcBef>
              <a:buClr>
                <a:srgbClr val="FF0000"/>
              </a:buClr>
              <a:buSzPct val="75000"/>
              <a:buFont typeface="Wingdings" pitchFamily="2" charset="2"/>
              <a:buChar char="n"/>
            </a:pPr>
            <a:r>
              <a:rPr lang="en-US" sz="3600" b="0" dirty="0">
                <a:solidFill>
                  <a:srgbClr val="FF0000"/>
                </a:solidFill>
              </a:rPr>
              <a:t>Production </a:t>
            </a:r>
            <a:r>
              <a:rPr lang="en-US" sz="3600" b="0" dirty="0" err="1">
                <a:solidFill>
                  <a:srgbClr val="FF0000"/>
                </a:solidFill>
              </a:rPr>
              <a:t>Kanbans</a:t>
            </a:r>
            <a:endParaRPr lang="en-US" sz="3600" b="0" dirty="0">
              <a:solidFill>
                <a:srgbClr val="FF0000"/>
              </a:solidFill>
            </a:endParaRPr>
          </a:p>
          <a:p>
            <a:pPr marL="342900" indent="-342900" algn="l" eaLnBrk="0" hangingPunct="0">
              <a:spcBef>
                <a:spcPct val="50000"/>
              </a:spcBef>
              <a:buClr>
                <a:srgbClr val="00B050"/>
              </a:buClr>
              <a:buSzPct val="75000"/>
              <a:buFont typeface="Wingdings" pitchFamily="2" charset="2"/>
              <a:buChar char="n"/>
            </a:pPr>
            <a:r>
              <a:rPr lang="en-US" sz="3600" b="0" dirty="0">
                <a:solidFill>
                  <a:srgbClr val="00B050"/>
                </a:solidFill>
              </a:rPr>
              <a:t>Supplier </a:t>
            </a:r>
            <a:r>
              <a:rPr lang="en-US" sz="3600" b="0" dirty="0" err="1">
                <a:solidFill>
                  <a:srgbClr val="00B050"/>
                </a:solidFill>
              </a:rPr>
              <a:t>Kanbans</a:t>
            </a:r>
            <a:endParaRPr lang="en-US" sz="3600" b="0" dirty="0">
              <a:solidFill>
                <a:srgbClr val="00B050"/>
              </a:solidFill>
            </a:endParaRPr>
          </a:p>
        </p:txBody>
      </p:sp>
      <p:sp>
        <p:nvSpPr>
          <p:cNvPr id="5" name="Rectangle 4"/>
          <p:cNvSpPr>
            <a:spLocks noChangeArrowheads="1"/>
          </p:cNvSpPr>
          <p:nvPr/>
        </p:nvSpPr>
        <p:spPr bwMode="auto">
          <a:xfrm>
            <a:off x="5854700" y="4130675"/>
            <a:ext cx="539750" cy="387350"/>
          </a:xfrm>
          <a:prstGeom prst="rect">
            <a:avLst/>
          </a:prstGeom>
          <a:solidFill>
            <a:srgbClr val="51DC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6" name="Rectangle 5"/>
          <p:cNvSpPr>
            <a:spLocks noChangeArrowheads="1"/>
          </p:cNvSpPr>
          <p:nvPr/>
        </p:nvSpPr>
        <p:spPr bwMode="auto">
          <a:xfrm>
            <a:off x="5854700" y="3292475"/>
            <a:ext cx="539750" cy="387350"/>
          </a:xfrm>
          <a:prstGeom prst="rect">
            <a:avLst/>
          </a:prstGeom>
          <a:solidFill>
            <a:srgbClr val="FC0128"/>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7" name="Rectangle 6"/>
          <p:cNvSpPr>
            <a:spLocks noChangeArrowheads="1"/>
          </p:cNvSpPr>
          <p:nvPr/>
        </p:nvSpPr>
        <p:spPr bwMode="auto">
          <a:xfrm>
            <a:off x="5835650" y="2473325"/>
            <a:ext cx="539750" cy="387350"/>
          </a:xfrm>
          <a:prstGeom prst="rect">
            <a:avLst/>
          </a:prstGeom>
          <a:solidFill>
            <a:srgbClr val="114FFB"/>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8" name="Rectangle 7"/>
          <p:cNvSpPr>
            <a:spLocks noChangeArrowheads="1"/>
          </p:cNvSpPr>
          <p:nvPr/>
        </p:nvSpPr>
        <p:spPr bwMode="auto">
          <a:xfrm>
            <a:off x="6745288" y="4154488"/>
            <a:ext cx="2025650" cy="515937"/>
          </a:xfrm>
          <a:prstGeom prst="rect">
            <a:avLst/>
          </a:prstGeom>
          <a:noFill/>
          <a:ln w="9525">
            <a:noFill/>
            <a:miter lim="800000"/>
            <a:headEnd/>
            <a:tailEnd/>
          </a:ln>
        </p:spPr>
        <p:txBody>
          <a:bodyPr lIns="90488" tIns="44450" rIns="90488" bIns="44450">
            <a:spAutoFit/>
          </a:bodyPr>
          <a:lstStyle/>
          <a:p>
            <a:pPr algn="l" eaLnBrk="0" hangingPunct="0">
              <a:spcBef>
                <a:spcPct val="50000"/>
              </a:spcBef>
            </a:pPr>
            <a:r>
              <a:rPr lang="en-US" sz="2800" b="0"/>
              <a:t>green</a:t>
            </a:r>
          </a:p>
        </p:txBody>
      </p:sp>
      <p:sp>
        <p:nvSpPr>
          <p:cNvPr id="9" name="Rectangle 8"/>
          <p:cNvSpPr>
            <a:spLocks noChangeArrowheads="1"/>
          </p:cNvSpPr>
          <p:nvPr/>
        </p:nvSpPr>
        <p:spPr bwMode="auto">
          <a:xfrm>
            <a:off x="6745288" y="2468563"/>
            <a:ext cx="2025650" cy="515937"/>
          </a:xfrm>
          <a:prstGeom prst="rect">
            <a:avLst/>
          </a:prstGeom>
          <a:noFill/>
          <a:ln w="9525">
            <a:noFill/>
            <a:miter lim="800000"/>
            <a:headEnd/>
            <a:tailEnd/>
          </a:ln>
        </p:spPr>
        <p:txBody>
          <a:bodyPr lIns="90488" tIns="44450" rIns="90488" bIns="44450">
            <a:spAutoFit/>
          </a:bodyPr>
          <a:lstStyle/>
          <a:p>
            <a:pPr algn="l" eaLnBrk="0" hangingPunct="0">
              <a:spcBef>
                <a:spcPct val="50000"/>
              </a:spcBef>
            </a:pPr>
            <a:r>
              <a:rPr lang="en-US" sz="2800" b="0"/>
              <a:t>blue</a:t>
            </a:r>
          </a:p>
        </p:txBody>
      </p:sp>
      <p:sp>
        <p:nvSpPr>
          <p:cNvPr id="10" name="Rectangle 9"/>
          <p:cNvSpPr>
            <a:spLocks noChangeArrowheads="1"/>
          </p:cNvSpPr>
          <p:nvPr/>
        </p:nvSpPr>
        <p:spPr bwMode="auto">
          <a:xfrm>
            <a:off x="6716713" y="3325813"/>
            <a:ext cx="2025650" cy="515937"/>
          </a:xfrm>
          <a:prstGeom prst="rect">
            <a:avLst/>
          </a:prstGeom>
          <a:noFill/>
          <a:ln w="9525">
            <a:noFill/>
            <a:miter lim="800000"/>
            <a:headEnd/>
            <a:tailEnd/>
          </a:ln>
        </p:spPr>
        <p:txBody>
          <a:bodyPr lIns="90488" tIns="44450" rIns="90488" bIns="44450">
            <a:spAutoFit/>
          </a:bodyPr>
          <a:lstStyle/>
          <a:p>
            <a:pPr algn="l" eaLnBrk="0" hangingPunct="0">
              <a:spcBef>
                <a:spcPct val="50000"/>
              </a:spcBef>
            </a:pPr>
            <a:r>
              <a:rPr lang="en-US" sz="2800" b="0"/>
              <a:t>red</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t>
            </a:r>
            <a:r>
              <a:rPr lang="en-US" dirty="0" err="1" smtClean="0"/>
              <a:t>Kanbans</a:t>
            </a:r>
            <a:r>
              <a:rPr lang="en-US" dirty="0" smtClean="0"/>
              <a:t> Work: An Example</a:t>
            </a:r>
          </a:p>
        </p:txBody>
      </p:sp>
      <p:sp>
        <p:nvSpPr>
          <p:cNvPr id="4" name="Rectangle 3"/>
          <p:cNvSpPr>
            <a:spLocks noChangeArrowheads="1"/>
          </p:cNvSpPr>
          <p:nvPr/>
        </p:nvSpPr>
        <p:spPr bwMode="auto">
          <a:xfrm>
            <a:off x="844550" y="2657475"/>
            <a:ext cx="1150938" cy="522288"/>
          </a:xfrm>
          <a:prstGeom prst="rect">
            <a:avLst/>
          </a:prstGeom>
          <a:solidFill>
            <a:srgbClr val="CC9900"/>
          </a:solidFill>
          <a:ln w="12700">
            <a:solidFill>
              <a:schemeClr val="tx1"/>
            </a:solidFill>
            <a:miter lim="800000"/>
            <a:headEnd/>
            <a:tailEnd/>
          </a:ln>
        </p:spPr>
        <p:txBody>
          <a:bodyPr wrap="none" anchor="ctr"/>
          <a:lstStyle/>
          <a:p>
            <a:endParaRPr lang="en-US"/>
          </a:p>
        </p:txBody>
      </p:sp>
      <p:sp>
        <p:nvSpPr>
          <p:cNvPr id="5" name="Rectangle 4"/>
          <p:cNvSpPr>
            <a:spLocks noChangeArrowheads="1"/>
          </p:cNvSpPr>
          <p:nvPr/>
        </p:nvSpPr>
        <p:spPr bwMode="auto">
          <a:xfrm>
            <a:off x="844550" y="3181350"/>
            <a:ext cx="1150938" cy="522288"/>
          </a:xfrm>
          <a:prstGeom prst="rect">
            <a:avLst/>
          </a:prstGeom>
          <a:solidFill>
            <a:srgbClr val="CC9900"/>
          </a:solidFill>
          <a:ln w="12700">
            <a:solidFill>
              <a:schemeClr val="tx1"/>
            </a:solidFill>
            <a:miter lim="800000"/>
            <a:headEnd/>
            <a:tailEnd/>
          </a:ln>
        </p:spPr>
        <p:txBody>
          <a:bodyPr wrap="none" anchor="ctr"/>
          <a:lstStyle/>
          <a:p>
            <a:endParaRPr lang="en-US"/>
          </a:p>
        </p:txBody>
      </p:sp>
      <p:grpSp>
        <p:nvGrpSpPr>
          <p:cNvPr id="6" name="Group 5"/>
          <p:cNvGrpSpPr>
            <a:grpSpLocks/>
          </p:cNvGrpSpPr>
          <p:nvPr/>
        </p:nvGrpSpPr>
        <p:grpSpPr bwMode="auto">
          <a:xfrm>
            <a:off x="2001838" y="2732088"/>
            <a:ext cx="425450" cy="296862"/>
            <a:chOff x="1059" y="2065"/>
            <a:chExt cx="284" cy="190"/>
          </a:xfrm>
        </p:grpSpPr>
        <p:sp>
          <p:nvSpPr>
            <p:cNvPr id="7" name="Line 6"/>
            <p:cNvSpPr>
              <a:spLocks noChangeShapeType="1"/>
            </p:cNvSpPr>
            <p:nvPr/>
          </p:nvSpPr>
          <p:spPr bwMode="auto">
            <a:xfrm>
              <a:off x="1059" y="2160"/>
              <a:ext cx="9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8" name="Rectangle 7"/>
            <p:cNvSpPr>
              <a:spLocks noChangeArrowheads="1"/>
            </p:cNvSpPr>
            <p:nvPr/>
          </p:nvSpPr>
          <p:spPr bwMode="auto">
            <a:xfrm>
              <a:off x="1153" y="2065"/>
              <a:ext cx="190" cy="190"/>
            </a:xfrm>
            <a:prstGeom prst="rect">
              <a:avLst/>
            </a:prstGeom>
            <a:solidFill>
              <a:srgbClr val="51DC00"/>
            </a:solidFill>
            <a:ln w="12700">
              <a:solidFill>
                <a:schemeClr val="tx1"/>
              </a:solidFill>
              <a:miter lim="800000"/>
              <a:headEnd/>
              <a:tailEnd/>
            </a:ln>
          </p:spPr>
          <p:txBody>
            <a:bodyPr wrap="none" anchor="ctr"/>
            <a:lstStyle/>
            <a:p>
              <a:endParaRPr lang="en-US"/>
            </a:p>
          </p:txBody>
        </p:sp>
      </p:grpSp>
      <p:grpSp>
        <p:nvGrpSpPr>
          <p:cNvPr id="9" name="Group 8"/>
          <p:cNvGrpSpPr>
            <a:grpSpLocks/>
          </p:cNvGrpSpPr>
          <p:nvPr/>
        </p:nvGrpSpPr>
        <p:grpSpPr bwMode="auto">
          <a:xfrm>
            <a:off x="2001838" y="3257550"/>
            <a:ext cx="425450" cy="296863"/>
            <a:chOff x="1059" y="2401"/>
            <a:chExt cx="284" cy="190"/>
          </a:xfrm>
        </p:grpSpPr>
        <p:sp>
          <p:nvSpPr>
            <p:cNvPr id="10" name="Line 9"/>
            <p:cNvSpPr>
              <a:spLocks noChangeShapeType="1"/>
            </p:cNvSpPr>
            <p:nvPr/>
          </p:nvSpPr>
          <p:spPr bwMode="auto">
            <a:xfrm>
              <a:off x="1059" y="2496"/>
              <a:ext cx="9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1" name="Rectangle 10"/>
            <p:cNvSpPr>
              <a:spLocks noChangeArrowheads="1"/>
            </p:cNvSpPr>
            <p:nvPr/>
          </p:nvSpPr>
          <p:spPr bwMode="auto">
            <a:xfrm>
              <a:off x="1153" y="2401"/>
              <a:ext cx="190" cy="190"/>
            </a:xfrm>
            <a:prstGeom prst="rect">
              <a:avLst/>
            </a:prstGeom>
            <a:solidFill>
              <a:srgbClr val="51DC00"/>
            </a:solidFill>
            <a:ln w="12700">
              <a:solidFill>
                <a:schemeClr val="tx1"/>
              </a:solidFill>
              <a:miter lim="800000"/>
              <a:headEnd/>
              <a:tailEnd/>
            </a:ln>
          </p:spPr>
          <p:txBody>
            <a:bodyPr wrap="none" anchor="ctr"/>
            <a:lstStyle/>
            <a:p>
              <a:endParaRPr lang="en-US"/>
            </a:p>
          </p:txBody>
        </p:sp>
      </p:grpSp>
      <p:sp>
        <p:nvSpPr>
          <p:cNvPr id="12" name="Rectangle 11"/>
          <p:cNvSpPr>
            <a:spLocks noChangeArrowheads="1"/>
          </p:cNvSpPr>
          <p:nvPr/>
        </p:nvSpPr>
        <p:spPr bwMode="auto">
          <a:xfrm>
            <a:off x="698500" y="1712913"/>
            <a:ext cx="1514475" cy="82232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b="0"/>
              <a:t>Inbound Buffer</a:t>
            </a:r>
          </a:p>
        </p:txBody>
      </p:sp>
      <p:sp>
        <p:nvSpPr>
          <p:cNvPr id="13" name="Rectangle 12"/>
          <p:cNvSpPr>
            <a:spLocks noChangeArrowheads="1"/>
          </p:cNvSpPr>
          <p:nvPr/>
        </p:nvSpPr>
        <p:spPr bwMode="auto">
          <a:xfrm>
            <a:off x="2790825" y="3181350"/>
            <a:ext cx="1150938" cy="522288"/>
          </a:xfrm>
          <a:prstGeom prst="rect">
            <a:avLst/>
          </a:prstGeom>
          <a:solidFill>
            <a:srgbClr val="CC9900"/>
          </a:solidFill>
          <a:ln w="12700">
            <a:solidFill>
              <a:schemeClr val="tx1"/>
            </a:solidFill>
            <a:miter lim="800000"/>
            <a:headEnd/>
            <a:tailEnd/>
          </a:ln>
        </p:spPr>
        <p:txBody>
          <a:bodyPr wrap="none" anchor="ctr"/>
          <a:lstStyle/>
          <a:p>
            <a:endParaRPr lang="en-US"/>
          </a:p>
        </p:txBody>
      </p:sp>
      <p:grpSp>
        <p:nvGrpSpPr>
          <p:cNvPr id="14" name="Group 13"/>
          <p:cNvGrpSpPr>
            <a:grpSpLocks/>
          </p:cNvGrpSpPr>
          <p:nvPr/>
        </p:nvGrpSpPr>
        <p:grpSpPr bwMode="auto">
          <a:xfrm>
            <a:off x="3948113" y="3257550"/>
            <a:ext cx="427037" cy="296863"/>
            <a:chOff x="2355" y="2401"/>
            <a:chExt cx="284" cy="190"/>
          </a:xfrm>
        </p:grpSpPr>
        <p:sp>
          <p:nvSpPr>
            <p:cNvPr id="15" name="Rectangle 14"/>
            <p:cNvSpPr>
              <a:spLocks noChangeArrowheads="1"/>
            </p:cNvSpPr>
            <p:nvPr/>
          </p:nvSpPr>
          <p:spPr bwMode="auto">
            <a:xfrm>
              <a:off x="2449" y="2401"/>
              <a:ext cx="190" cy="19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6" name="Line 15"/>
            <p:cNvSpPr>
              <a:spLocks noChangeShapeType="1"/>
            </p:cNvSpPr>
            <p:nvPr/>
          </p:nvSpPr>
          <p:spPr bwMode="auto">
            <a:xfrm>
              <a:off x="2355" y="2496"/>
              <a:ext cx="93" cy="0"/>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7" name="Rectangle 16"/>
          <p:cNvSpPr>
            <a:spLocks noChangeArrowheads="1"/>
          </p:cNvSpPr>
          <p:nvPr/>
        </p:nvSpPr>
        <p:spPr bwMode="auto">
          <a:xfrm>
            <a:off x="2646363" y="1717675"/>
            <a:ext cx="1697037" cy="831639"/>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en-US" sz="2400" b="0" dirty="0"/>
              <a:t>Outbound Buffer</a:t>
            </a:r>
          </a:p>
        </p:txBody>
      </p:sp>
      <p:sp>
        <p:nvSpPr>
          <p:cNvPr id="18" name="Rectangle 17"/>
          <p:cNvSpPr>
            <a:spLocks noChangeArrowheads="1"/>
          </p:cNvSpPr>
          <p:nvPr/>
        </p:nvSpPr>
        <p:spPr bwMode="auto">
          <a:xfrm>
            <a:off x="7118350" y="3181350"/>
            <a:ext cx="1150938" cy="522288"/>
          </a:xfrm>
          <a:prstGeom prst="rect">
            <a:avLst/>
          </a:prstGeom>
          <a:solidFill>
            <a:srgbClr val="CC9900"/>
          </a:solidFill>
          <a:ln w="12700">
            <a:solidFill>
              <a:schemeClr val="tx1"/>
            </a:solidFill>
            <a:miter lim="800000"/>
            <a:headEnd/>
            <a:tailEnd/>
          </a:ln>
        </p:spPr>
        <p:txBody>
          <a:bodyPr wrap="none" anchor="ctr"/>
          <a:lstStyle/>
          <a:p>
            <a:endParaRPr lang="en-US"/>
          </a:p>
        </p:txBody>
      </p:sp>
      <p:sp>
        <p:nvSpPr>
          <p:cNvPr id="19" name="Rectangle 18"/>
          <p:cNvSpPr>
            <a:spLocks noChangeArrowheads="1"/>
          </p:cNvSpPr>
          <p:nvPr/>
        </p:nvSpPr>
        <p:spPr bwMode="auto">
          <a:xfrm>
            <a:off x="7118350" y="2657475"/>
            <a:ext cx="1150938" cy="522288"/>
          </a:xfrm>
          <a:prstGeom prst="rect">
            <a:avLst/>
          </a:prstGeom>
          <a:solidFill>
            <a:srgbClr val="CC9900"/>
          </a:solidFill>
          <a:ln w="12700">
            <a:solidFill>
              <a:schemeClr val="tx1"/>
            </a:solidFill>
            <a:miter lim="800000"/>
            <a:headEnd/>
            <a:tailEnd/>
          </a:ln>
        </p:spPr>
        <p:txBody>
          <a:bodyPr wrap="none" anchor="ctr"/>
          <a:lstStyle/>
          <a:p>
            <a:endParaRPr lang="en-US"/>
          </a:p>
        </p:txBody>
      </p:sp>
      <p:grpSp>
        <p:nvGrpSpPr>
          <p:cNvPr id="20" name="Group 19"/>
          <p:cNvGrpSpPr>
            <a:grpSpLocks/>
          </p:cNvGrpSpPr>
          <p:nvPr/>
        </p:nvGrpSpPr>
        <p:grpSpPr bwMode="auto">
          <a:xfrm>
            <a:off x="8275638" y="2732088"/>
            <a:ext cx="427037" cy="296862"/>
            <a:chOff x="5235" y="2065"/>
            <a:chExt cx="284" cy="190"/>
          </a:xfrm>
        </p:grpSpPr>
        <p:sp>
          <p:nvSpPr>
            <p:cNvPr id="21" name="Rectangle 20"/>
            <p:cNvSpPr>
              <a:spLocks noChangeArrowheads="1"/>
            </p:cNvSpPr>
            <p:nvPr/>
          </p:nvSpPr>
          <p:spPr bwMode="auto">
            <a:xfrm>
              <a:off x="5329" y="2065"/>
              <a:ext cx="190" cy="19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2" name="Line 21"/>
            <p:cNvSpPr>
              <a:spLocks noChangeShapeType="1"/>
            </p:cNvSpPr>
            <p:nvPr/>
          </p:nvSpPr>
          <p:spPr bwMode="auto">
            <a:xfrm>
              <a:off x="5235" y="2160"/>
              <a:ext cx="93" cy="0"/>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23" name="Group 22"/>
          <p:cNvGrpSpPr>
            <a:grpSpLocks/>
          </p:cNvGrpSpPr>
          <p:nvPr/>
        </p:nvGrpSpPr>
        <p:grpSpPr bwMode="auto">
          <a:xfrm>
            <a:off x="8275638" y="3257550"/>
            <a:ext cx="427037" cy="296863"/>
            <a:chOff x="5235" y="2401"/>
            <a:chExt cx="284" cy="190"/>
          </a:xfrm>
        </p:grpSpPr>
        <p:sp>
          <p:nvSpPr>
            <p:cNvPr id="24" name="Rectangle 23"/>
            <p:cNvSpPr>
              <a:spLocks noChangeArrowheads="1"/>
            </p:cNvSpPr>
            <p:nvPr/>
          </p:nvSpPr>
          <p:spPr bwMode="auto">
            <a:xfrm>
              <a:off x="5329" y="2401"/>
              <a:ext cx="190" cy="19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5" name="Line 24"/>
            <p:cNvSpPr>
              <a:spLocks noChangeShapeType="1"/>
            </p:cNvSpPr>
            <p:nvPr/>
          </p:nvSpPr>
          <p:spPr bwMode="auto">
            <a:xfrm>
              <a:off x="5235" y="2496"/>
              <a:ext cx="93" cy="0"/>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26" name="Rectangle 25"/>
          <p:cNvSpPr>
            <a:spLocks noChangeArrowheads="1"/>
          </p:cNvSpPr>
          <p:nvPr/>
        </p:nvSpPr>
        <p:spPr bwMode="auto">
          <a:xfrm>
            <a:off x="6972300" y="1765300"/>
            <a:ext cx="1714500" cy="831639"/>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en-US" sz="2400" b="0" dirty="0"/>
              <a:t>Outbound Buffer</a:t>
            </a:r>
          </a:p>
        </p:txBody>
      </p:sp>
      <p:sp>
        <p:nvSpPr>
          <p:cNvPr id="27" name="Rectangle 26"/>
          <p:cNvSpPr>
            <a:spLocks noChangeArrowheads="1"/>
          </p:cNvSpPr>
          <p:nvPr/>
        </p:nvSpPr>
        <p:spPr bwMode="auto">
          <a:xfrm>
            <a:off x="5099050" y="3181350"/>
            <a:ext cx="1150938" cy="522288"/>
          </a:xfrm>
          <a:prstGeom prst="rect">
            <a:avLst/>
          </a:prstGeom>
          <a:solidFill>
            <a:srgbClr val="CC9900"/>
          </a:solidFill>
          <a:ln w="12700">
            <a:solidFill>
              <a:schemeClr val="tx1"/>
            </a:solidFill>
            <a:miter lim="800000"/>
            <a:headEnd/>
            <a:tailEnd/>
          </a:ln>
        </p:spPr>
        <p:txBody>
          <a:bodyPr wrap="none" anchor="ctr"/>
          <a:lstStyle/>
          <a:p>
            <a:endParaRPr lang="en-US"/>
          </a:p>
        </p:txBody>
      </p:sp>
      <p:grpSp>
        <p:nvGrpSpPr>
          <p:cNvPr id="28" name="Group 27"/>
          <p:cNvGrpSpPr>
            <a:grpSpLocks/>
          </p:cNvGrpSpPr>
          <p:nvPr/>
        </p:nvGrpSpPr>
        <p:grpSpPr bwMode="auto">
          <a:xfrm>
            <a:off x="6256338" y="3257550"/>
            <a:ext cx="427037" cy="296863"/>
            <a:chOff x="3891" y="2401"/>
            <a:chExt cx="284" cy="190"/>
          </a:xfrm>
        </p:grpSpPr>
        <p:sp>
          <p:nvSpPr>
            <p:cNvPr id="29" name="Line 28"/>
            <p:cNvSpPr>
              <a:spLocks noChangeShapeType="1"/>
            </p:cNvSpPr>
            <p:nvPr/>
          </p:nvSpPr>
          <p:spPr bwMode="auto">
            <a:xfrm>
              <a:off x="3891" y="2496"/>
              <a:ext cx="9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0" name="Rectangle 29"/>
            <p:cNvSpPr>
              <a:spLocks noChangeArrowheads="1"/>
            </p:cNvSpPr>
            <p:nvPr/>
          </p:nvSpPr>
          <p:spPr bwMode="auto">
            <a:xfrm>
              <a:off x="3985" y="2401"/>
              <a:ext cx="190" cy="190"/>
            </a:xfrm>
            <a:prstGeom prst="rect">
              <a:avLst/>
            </a:prstGeom>
            <a:solidFill>
              <a:srgbClr val="114FFB"/>
            </a:solidFill>
            <a:ln w="12700">
              <a:solidFill>
                <a:schemeClr val="tx1"/>
              </a:solidFill>
              <a:miter lim="800000"/>
              <a:headEnd/>
              <a:tailEnd/>
            </a:ln>
          </p:spPr>
          <p:txBody>
            <a:bodyPr wrap="none" anchor="ctr"/>
            <a:lstStyle/>
            <a:p>
              <a:endParaRPr lang="en-US"/>
            </a:p>
          </p:txBody>
        </p:sp>
      </p:grpSp>
      <p:sp>
        <p:nvSpPr>
          <p:cNvPr id="31" name="Rectangle 30"/>
          <p:cNvSpPr>
            <a:spLocks noChangeArrowheads="1"/>
          </p:cNvSpPr>
          <p:nvPr/>
        </p:nvSpPr>
        <p:spPr bwMode="auto">
          <a:xfrm>
            <a:off x="4953000" y="1755775"/>
            <a:ext cx="1516063" cy="82232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b="0"/>
              <a:t>Inbound Buffer</a:t>
            </a:r>
          </a:p>
        </p:txBody>
      </p:sp>
      <p:grpSp>
        <p:nvGrpSpPr>
          <p:cNvPr id="32" name="Group 31"/>
          <p:cNvGrpSpPr>
            <a:grpSpLocks/>
          </p:cNvGrpSpPr>
          <p:nvPr/>
        </p:nvGrpSpPr>
        <p:grpSpPr bwMode="auto">
          <a:xfrm>
            <a:off x="4451350" y="5132388"/>
            <a:ext cx="427038" cy="296862"/>
            <a:chOff x="195" y="3841"/>
            <a:chExt cx="284" cy="190"/>
          </a:xfrm>
        </p:grpSpPr>
        <p:sp>
          <p:nvSpPr>
            <p:cNvPr id="33" name="Line 32"/>
            <p:cNvSpPr>
              <a:spLocks noChangeShapeType="1"/>
            </p:cNvSpPr>
            <p:nvPr/>
          </p:nvSpPr>
          <p:spPr bwMode="auto">
            <a:xfrm>
              <a:off x="195" y="3936"/>
              <a:ext cx="9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4" name="Rectangle 33"/>
            <p:cNvSpPr>
              <a:spLocks noChangeArrowheads="1"/>
            </p:cNvSpPr>
            <p:nvPr/>
          </p:nvSpPr>
          <p:spPr bwMode="auto">
            <a:xfrm>
              <a:off x="289" y="3841"/>
              <a:ext cx="190" cy="190"/>
            </a:xfrm>
            <a:prstGeom prst="rect">
              <a:avLst/>
            </a:prstGeom>
            <a:solidFill>
              <a:srgbClr val="114FFB"/>
            </a:solidFill>
            <a:ln w="12700">
              <a:solidFill>
                <a:schemeClr val="tx1"/>
              </a:solidFill>
              <a:miter lim="800000"/>
              <a:headEnd/>
              <a:tailEnd/>
            </a:ln>
          </p:spPr>
          <p:txBody>
            <a:bodyPr wrap="none" anchor="ctr"/>
            <a:lstStyle/>
            <a:p>
              <a:endParaRPr lang="en-US"/>
            </a:p>
          </p:txBody>
        </p:sp>
      </p:grpSp>
      <p:grpSp>
        <p:nvGrpSpPr>
          <p:cNvPr id="35" name="Group 34"/>
          <p:cNvGrpSpPr>
            <a:grpSpLocks/>
          </p:cNvGrpSpPr>
          <p:nvPr/>
        </p:nvGrpSpPr>
        <p:grpSpPr bwMode="auto">
          <a:xfrm>
            <a:off x="703263" y="5133975"/>
            <a:ext cx="427037" cy="296863"/>
            <a:chOff x="195" y="3553"/>
            <a:chExt cx="284" cy="190"/>
          </a:xfrm>
        </p:grpSpPr>
        <p:sp>
          <p:nvSpPr>
            <p:cNvPr id="36" name="Rectangle 35"/>
            <p:cNvSpPr>
              <a:spLocks noChangeArrowheads="1"/>
            </p:cNvSpPr>
            <p:nvPr/>
          </p:nvSpPr>
          <p:spPr bwMode="auto">
            <a:xfrm>
              <a:off x="289" y="3553"/>
              <a:ext cx="190" cy="19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37" name="Line 36"/>
            <p:cNvSpPr>
              <a:spLocks noChangeShapeType="1"/>
            </p:cNvSpPr>
            <p:nvPr/>
          </p:nvSpPr>
          <p:spPr bwMode="auto">
            <a:xfrm>
              <a:off x="195" y="3648"/>
              <a:ext cx="93" cy="0"/>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38" name="Rectangle 37"/>
          <p:cNvSpPr>
            <a:spLocks noChangeArrowheads="1"/>
          </p:cNvSpPr>
          <p:nvPr/>
        </p:nvSpPr>
        <p:spPr bwMode="auto">
          <a:xfrm>
            <a:off x="1276350" y="5056188"/>
            <a:ext cx="2740025"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sz="2400" b="0"/>
              <a:t>Production Kanban</a:t>
            </a:r>
          </a:p>
        </p:txBody>
      </p:sp>
      <p:sp>
        <p:nvSpPr>
          <p:cNvPr id="39" name="Rectangle 38"/>
          <p:cNvSpPr>
            <a:spLocks noChangeArrowheads="1"/>
          </p:cNvSpPr>
          <p:nvPr/>
        </p:nvSpPr>
        <p:spPr bwMode="auto">
          <a:xfrm>
            <a:off x="5024438" y="5056188"/>
            <a:ext cx="2740025"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sz="2400" b="0"/>
              <a:t>Withdrawal Kanban</a:t>
            </a:r>
          </a:p>
        </p:txBody>
      </p:sp>
      <p:sp>
        <p:nvSpPr>
          <p:cNvPr id="40" name="Oval 39"/>
          <p:cNvSpPr>
            <a:spLocks noChangeArrowheads="1"/>
          </p:cNvSpPr>
          <p:nvPr/>
        </p:nvSpPr>
        <p:spPr bwMode="auto">
          <a:xfrm>
            <a:off x="1998663" y="3706813"/>
            <a:ext cx="717550" cy="746125"/>
          </a:xfrm>
          <a:prstGeom prst="ellipse">
            <a:avLst/>
          </a:prstGeom>
          <a:solidFill>
            <a:srgbClr val="FF9999"/>
          </a:solidFill>
          <a:ln w="12700">
            <a:solidFill>
              <a:schemeClr val="tx1"/>
            </a:solidFill>
            <a:round/>
            <a:headEnd/>
            <a:tailEnd/>
          </a:ln>
        </p:spPr>
        <p:txBody>
          <a:bodyPr wrap="none" anchor="ctr"/>
          <a:lstStyle/>
          <a:p>
            <a:endParaRPr lang="en-US"/>
          </a:p>
        </p:txBody>
      </p:sp>
      <p:grpSp>
        <p:nvGrpSpPr>
          <p:cNvPr id="41" name="Group 40"/>
          <p:cNvGrpSpPr>
            <a:grpSpLocks/>
          </p:cNvGrpSpPr>
          <p:nvPr/>
        </p:nvGrpSpPr>
        <p:grpSpPr bwMode="auto">
          <a:xfrm>
            <a:off x="1354138" y="4306888"/>
            <a:ext cx="285750" cy="444500"/>
            <a:chOff x="625" y="3123"/>
            <a:chExt cx="190" cy="284"/>
          </a:xfrm>
        </p:grpSpPr>
        <p:sp>
          <p:nvSpPr>
            <p:cNvPr id="42" name="Line 41"/>
            <p:cNvSpPr>
              <a:spLocks noChangeShapeType="1"/>
            </p:cNvSpPr>
            <p:nvPr/>
          </p:nvSpPr>
          <p:spPr bwMode="auto">
            <a:xfrm>
              <a:off x="720" y="3123"/>
              <a:ext cx="0" cy="9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 name="Rectangle 42"/>
            <p:cNvSpPr>
              <a:spLocks noChangeArrowheads="1"/>
            </p:cNvSpPr>
            <p:nvPr/>
          </p:nvSpPr>
          <p:spPr bwMode="auto">
            <a:xfrm>
              <a:off x="625" y="3217"/>
              <a:ext cx="190" cy="190"/>
            </a:xfrm>
            <a:prstGeom prst="rect">
              <a:avLst/>
            </a:prstGeom>
            <a:solidFill>
              <a:srgbClr val="51DC00"/>
            </a:solidFill>
            <a:ln w="12700">
              <a:solidFill>
                <a:schemeClr val="tx1"/>
              </a:solidFill>
              <a:miter lim="800000"/>
              <a:headEnd/>
              <a:tailEnd/>
            </a:ln>
          </p:spPr>
          <p:txBody>
            <a:bodyPr wrap="none" anchor="ctr"/>
            <a:lstStyle/>
            <a:p>
              <a:endParaRPr lang="en-US"/>
            </a:p>
          </p:txBody>
        </p:sp>
      </p:grpSp>
      <p:grpSp>
        <p:nvGrpSpPr>
          <p:cNvPr id="44" name="Group 43"/>
          <p:cNvGrpSpPr>
            <a:grpSpLocks/>
          </p:cNvGrpSpPr>
          <p:nvPr/>
        </p:nvGrpSpPr>
        <p:grpSpPr bwMode="auto">
          <a:xfrm>
            <a:off x="992188" y="4008438"/>
            <a:ext cx="865187" cy="819150"/>
            <a:chOff x="384" y="2931"/>
            <a:chExt cx="576" cy="525"/>
          </a:xfrm>
        </p:grpSpPr>
        <p:sp>
          <p:nvSpPr>
            <p:cNvPr id="45" name="Line 44"/>
            <p:cNvSpPr>
              <a:spLocks noChangeShapeType="1"/>
            </p:cNvSpPr>
            <p:nvPr/>
          </p:nvSpPr>
          <p:spPr bwMode="auto">
            <a:xfrm>
              <a:off x="384"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 name="Line 45"/>
            <p:cNvSpPr>
              <a:spLocks noChangeShapeType="1"/>
            </p:cNvSpPr>
            <p:nvPr/>
          </p:nvSpPr>
          <p:spPr bwMode="auto">
            <a:xfrm>
              <a:off x="960"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7" name="Line 46"/>
            <p:cNvSpPr>
              <a:spLocks noChangeShapeType="1"/>
            </p:cNvSpPr>
            <p:nvPr/>
          </p:nvSpPr>
          <p:spPr bwMode="auto">
            <a:xfrm>
              <a:off x="387" y="3456"/>
              <a:ext cx="573" cy="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48" name="Group 47"/>
          <p:cNvGrpSpPr>
            <a:grpSpLocks/>
          </p:cNvGrpSpPr>
          <p:nvPr/>
        </p:nvGrpSpPr>
        <p:grpSpPr bwMode="auto">
          <a:xfrm>
            <a:off x="2867025" y="4008438"/>
            <a:ext cx="865188" cy="819150"/>
            <a:chOff x="1632" y="2931"/>
            <a:chExt cx="576" cy="525"/>
          </a:xfrm>
        </p:grpSpPr>
        <p:sp>
          <p:nvSpPr>
            <p:cNvPr id="49" name="Line 48"/>
            <p:cNvSpPr>
              <a:spLocks noChangeShapeType="1"/>
            </p:cNvSpPr>
            <p:nvPr/>
          </p:nvSpPr>
          <p:spPr bwMode="auto">
            <a:xfrm>
              <a:off x="1632"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 name="Line 49"/>
            <p:cNvSpPr>
              <a:spLocks noChangeShapeType="1"/>
            </p:cNvSpPr>
            <p:nvPr/>
          </p:nvSpPr>
          <p:spPr bwMode="auto">
            <a:xfrm>
              <a:off x="2208"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 name="Line 50"/>
            <p:cNvSpPr>
              <a:spLocks noChangeShapeType="1"/>
            </p:cNvSpPr>
            <p:nvPr/>
          </p:nvSpPr>
          <p:spPr bwMode="auto">
            <a:xfrm>
              <a:off x="1635" y="3456"/>
              <a:ext cx="573" cy="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52" name="Group 51"/>
          <p:cNvGrpSpPr>
            <a:grpSpLocks/>
          </p:cNvGrpSpPr>
          <p:nvPr/>
        </p:nvGrpSpPr>
        <p:grpSpPr bwMode="auto">
          <a:xfrm>
            <a:off x="2940050" y="4306888"/>
            <a:ext cx="285750" cy="444500"/>
            <a:chOff x="1681" y="3123"/>
            <a:chExt cx="190" cy="284"/>
          </a:xfrm>
        </p:grpSpPr>
        <p:sp>
          <p:nvSpPr>
            <p:cNvPr id="53" name="Rectangle 52"/>
            <p:cNvSpPr>
              <a:spLocks noChangeArrowheads="1"/>
            </p:cNvSpPr>
            <p:nvPr/>
          </p:nvSpPr>
          <p:spPr bwMode="auto">
            <a:xfrm>
              <a:off x="1681" y="3217"/>
              <a:ext cx="190" cy="19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54" name="Line 53"/>
            <p:cNvSpPr>
              <a:spLocks noChangeShapeType="1"/>
            </p:cNvSpPr>
            <p:nvPr/>
          </p:nvSpPr>
          <p:spPr bwMode="auto">
            <a:xfrm>
              <a:off x="1776" y="3123"/>
              <a:ext cx="0" cy="93"/>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55" name="Rectangle 54"/>
          <p:cNvSpPr>
            <a:spLocks noChangeArrowheads="1"/>
          </p:cNvSpPr>
          <p:nvPr/>
        </p:nvSpPr>
        <p:spPr bwMode="auto">
          <a:xfrm>
            <a:off x="1924050" y="3854450"/>
            <a:ext cx="1011238"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sz="2400" b="0"/>
              <a:t>WS 1</a:t>
            </a:r>
          </a:p>
        </p:txBody>
      </p:sp>
      <p:grpSp>
        <p:nvGrpSpPr>
          <p:cNvPr id="56" name="Group 55"/>
          <p:cNvGrpSpPr>
            <a:grpSpLocks/>
          </p:cNvGrpSpPr>
          <p:nvPr/>
        </p:nvGrpSpPr>
        <p:grpSpPr bwMode="auto">
          <a:xfrm>
            <a:off x="5176838" y="4308475"/>
            <a:ext cx="285750" cy="442913"/>
            <a:chOff x="3169" y="3123"/>
            <a:chExt cx="190" cy="284"/>
          </a:xfrm>
        </p:grpSpPr>
        <p:sp>
          <p:nvSpPr>
            <p:cNvPr id="57" name="Line 56"/>
            <p:cNvSpPr>
              <a:spLocks noChangeShapeType="1"/>
            </p:cNvSpPr>
            <p:nvPr/>
          </p:nvSpPr>
          <p:spPr bwMode="auto">
            <a:xfrm>
              <a:off x="3264" y="3123"/>
              <a:ext cx="0" cy="9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58" name="Rectangle 57"/>
            <p:cNvSpPr>
              <a:spLocks noChangeArrowheads="1"/>
            </p:cNvSpPr>
            <p:nvPr/>
          </p:nvSpPr>
          <p:spPr bwMode="auto">
            <a:xfrm>
              <a:off x="3169" y="3217"/>
              <a:ext cx="190" cy="190"/>
            </a:xfrm>
            <a:prstGeom prst="rect">
              <a:avLst/>
            </a:prstGeom>
            <a:solidFill>
              <a:srgbClr val="114FFB"/>
            </a:solidFill>
            <a:ln w="12700">
              <a:solidFill>
                <a:schemeClr val="tx1"/>
              </a:solidFill>
              <a:miter lim="800000"/>
              <a:headEnd/>
              <a:tailEnd/>
            </a:ln>
          </p:spPr>
          <p:txBody>
            <a:bodyPr wrap="none" anchor="ctr"/>
            <a:lstStyle/>
            <a:p>
              <a:endParaRPr lang="en-US"/>
            </a:p>
          </p:txBody>
        </p:sp>
      </p:grpSp>
      <p:grpSp>
        <p:nvGrpSpPr>
          <p:cNvPr id="59" name="Group 58"/>
          <p:cNvGrpSpPr>
            <a:grpSpLocks/>
          </p:cNvGrpSpPr>
          <p:nvPr/>
        </p:nvGrpSpPr>
        <p:grpSpPr bwMode="auto">
          <a:xfrm>
            <a:off x="7194550" y="4008438"/>
            <a:ext cx="865188" cy="819150"/>
            <a:chOff x="4512" y="2931"/>
            <a:chExt cx="576" cy="525"/>
          </a:xfrm>
        </p:grpSpPr>
        <p:sp>
          <p:nvSpPr>
            <p:cNvPr id="60" name="Line 59"/>
            <p:cNvSpPr>
              <a:spLocks noChangeShapeType="1"/>
            </p:cNvSpPr>
            <p:nvPr/>
          </p:nvSpPr>
          <p:spPr bwMode="auto">
            <a:xfrm>
              <a:off x="4512"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 name="Line 60"/>
            <p:cNvSpPr>
              <a:spLocks noChangeShapeType="1"/>
            </p:cNvSpPr>
            <p:nvPr/>
          </p:nvSpPr>
          <p:spPr bwMode="auto">
            <a:xfrm>
              <a:off x="5088"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 name="Line 61"/>
            <p:cNvSpPr>
              <a:spLocks noChangeShapeType="1"/>
            </p:cNvSpPr>
            <p:nvPr/>
          </p:nvSpPr>
          <p:spPr bwMode="auto">
            <a:xfrm>
              <a:off x="4515" y="3456"/>
              <a:ext cx="573" cy="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63" name="Group 62"/>
          <p:cNvGrpSpPr>
            <a:grpSpLocks/>
          </p:cNvGrpSpPr>
          <p:nvPr/>
        </p:nvGrpSpPr>
        <p:grpSpPr bwMode="auto">
          <a:xfrm>
            <a:off x="5102225" y="4008438"/>
            <a:ext cx="866775" cy="819150"/>
            <a:chOff x="3120" y="2931"/>
            <a:chExt cx="576" cy="525"/>
          </a:xfrm>
        </p:grpSpPr>
        <p:sp>
          <p:nvSpPr>
            <p:cNvPr id="64" name="Line 63"/>
            <p:cNvSpPr>
              <a:spLocks noChangeShapeType="1"/>
            </p:cNvSpPr>
            <p:nvPr/>
          </p:nvSpPr>
          <p:spPr bwMode="auto">
            <a:xfrm>
              <a:off x="3120"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 name="Line 64"/>
            <p:cNvSpPr>
              <a:spLocks noChangeShapeType="1"/>
            </p:cNvSpPr>
            <p:nvPr/>
          </p:nvSpPr>
          <p:spPr bwMode="auto">
            <a:xfrm>
              <a:off x="3696" y="2931"/>
              <a:ext cx="0" cy="5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 name="Line 65"/>
            <p:cNvSpPr>
              <a:spLocks noChangeShapeType="1"/>
            </p:cNvSpPr>
            <p:nvPr/>
          </p:nvSpPr>
          <p:spPr bwMode="auto">
            <a:xfrm>
              <a:off x="3123" y="3456"/>
              <a:ext cx="573" cy="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67" name="Group 66"/>
          <p:cNvGrpSpPr>
            <a:grpSpLocks/>
          </p:cNvGrpSpPr>
          <p:nvPr/>
        </p:nvGrpSpPr>
        <p:grpSpPr bwMode="auto">
          <a:xfrm>
            <a:off x="7267575" y="4308475"/>
            <a:ext cx="285750" cy="442913"/>
            <a:chOff x="4561" y="3123"/>
            <a:chExt cx="190" cy="284"/>
          </a:xfrm>
        </p:grpSpPr>
        <p:sp>
          <p:nvSpPr>
            <p:cNvPr id="68" name="Rectangle 67"/>
            <p:cNvSpPr>
              <a:spLocks noChangeArrowheads="1"/>
            </p:cNvSpPr>
            <p:nvPr/>
          </p:nvSpPr>
          <p:spPr bwMode="auto">
            <a:xfrm>
              <a:off x="4561" y="3217"/>
              <a:ext cx="190" cy="19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69" name="Line 68"/>
            <p:cNvSpPr>
              <a:spLocks noChangeShapeType="1"/>
            </p:cNvSpPr>
            <p:nvPr/>
          </p:nvSpPr>
          <p:spPr bwMode="auto">
            <a:xfrm>
              <a:off x="4656" y="3123"/>
              <a:ext cx="0" cy="93"/>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70" name="Group 69"/>
          <p:cNvGrpSpPr>
            <a:grpSpLocks/>
          </p:cNvGrpSpPr>
          <p:nvPr/>
        </p:nvGrpSpPr>
        <p:grpSpPr bwMode="auto">
          <a:xfrm>
            <a:off x="7700963" y="4308475"/>
            <a:ext cx="285750" cy="442913"/>
            <a:chOff x="4849" y="3123"/>
            <a:chExt cx="190" cy="284"/>
          </a:xfrm>
        </p:grpSpPr>
        <p:sp>
          <p:nvSpPr>
            <p:cNvPr id="71" name="Rectangle 70"/>
            <p:cNvSpPr>
              <a:spLocks noChangeArrowheads="1"/>
            </p:cNvSpPr>
            <p:nvPr/>
          </p:nvSpPr>
          <p:spPr bwMode="auto">
            <a:xfrm>
              <a:off x="4849" y="3217"/>
              <a:ext cx="190" cy="19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72" name="Line 71"/>
            <p:cNvSpPr>
              <a:spLocks noChangeShapeType="1"/>
            </p:cNvSpPr>
            <p:nvPr/>
          </p:nvSpPr>
          <p:spPr bwMode="auto">
            <a:xfrm>
              <a:off x="4944" y="3123"/>
              <a:ext cx="0" cy="93"/>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73" name="Oval 72"/>
          <p:cNvSpPr>
            <a:spLocks noChangeArrowheads="1"/>
          </p:cNvSpPr>
          <p:nvPr/>
        </p:nvSpPr>
        <p:spPr bwMode="auto">
          <a:xfrm>
            <a:off x="6253163" y="3706813"/>
            <a:ext cx="719137" cy="746125"/>
          </a:xfrm>
          <a:prstGeom prst="ellipse">
            <a:avLst/>
          </a:prstGeom>
          <a:solidFill>
            <a:srgbClr val="FF9999"/>
          </a:solidFill>
          <a:ln w="12700">
            <a:solidFill>
              <a:schemeClr val="tx1"/>
            </a:solidFill>
            <a:round/>
            <a:headEnd/>
            <a:tailEnd/>
          </a:ln>
        </p:spPr>
        <p:txBody>
          <a:bodyPr wrap="none" anchor="ctr"/>
          <a:lstStyle/>
          <a:p>
            <a:endParaRPr lang="en-US"/>
          </a:p>
        </p:txBody>
      </p:sp>
      <p:sp>
        <p:nvSpPr>
          <p:cNvPr id="74" name="Rectangle 73"/>
          <p:cNvSpPr>
            <a:spLocks noChangeArrowheads="1"/>
          </p:cNvSpPr>
          <p:nvPr/>
        </p:nvSpPr>
        <p:spPr bwMode="auto">
          <a:xfrm>
            <a:off x="6181725" y="3854450"/>
            <a:ext cx="1012825"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sz="2400" b="0"/>
              <a:t>WS 2</a:t>
            </a:r>
          </a:p>
        </p:txBody>
      </p:sp>
      <p:grpSp>
        <p:nvGrpSpPr>
          <p:cNvPr id="75" name="Group 74"/>
          <p:cNvGrpSpPr>
            <a:grpSpLocks/>
          </p:cNvGrpSpPr>
          <p:nvPr/>
        </p:nvGrpSpPr>
        <p:grpSpPr bwMode="auto">
          <a:xfrm>
            <a:off x="2505075" y="5737225"/>
            <a:ext cx="427038" cy="296863"/>
            <a:chOff x="195" y="3841"/>
            <a:chExt cx="284" cy="190"/>
          </a:xfrm>
        </p:grpSpPr>
        <p:sp>
          <p:nvSpPr>
            <p:cNvPr id="76" name="Line 75"/>
            <p:cNvSpPr>
              <a:spLocks noChangeShapeType="1"/>
            </p:cNvSpPr>
            <p:nvPr/>
          </p:nvSpPr>
          <p:spPr bwMode="auto">
            <a:xfrm>
              <a:off x="195" y="3936"/>
              <a:ext cx="9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77" name="Rectangle 76"/>
            <p:cNvSpPr>
              <a:spLocks noChangeArrowheads="1"/>
            </p:cNvSpPr>
            <p:nvPr/>
          </p:nvSpPr>
          <p:spPr bwMode="auto">
            <a:xfrm>
              <a:off x="289" y="3841"/>
              <a:ext cx="190" cy="190"/>
            </a:xfrm>
            <a:prstGeom prst="rect">
              <a:avLst/>
            </a:prstGeom>
            <a:solidFill>
              <a:srgbClr val="51DC00"/>
            </a:solidFill>
            <a:ln w="12700">
              <a:solidFill>
                <a:schemeClr val="tx1"/>
              </a:solidFill>
              <a:miter lim="800000"/>
              <a:headEnd/>
              <a:tailEnd/>
            </a:ln>
          </p:spPr>
          <p:txBody>
            <a:bodyPr wrap="none" anchor="ctr"/>
            <a:lstStyle/>
            <a:p>
              <a:endParaRPr lang="en-US"/>
            </a:p>
          </p:txBody>
        </p:sp>
      </p:grpSp>
      <p:sp>
        <p:nvSpPr>
          <p:cNvPr id="78" name="Rectangle 77"/>
          <p:cNvSpPr>
            <a:spLocks noChangeArrowheads="1"/>
          </p:cNvSpPr>
          <p:nvPr/>
        </p:nvSpPr>
        <p:spPr bwMode="auto">
          <a:xfrm>
            <a:off x="3078163" y="5661025"/>
            <a:ext cx="2740025"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sz="2400" b="0"/>
              <a:t>Supplier Kanban</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Kanban</a:t>
            </a:r>
            <a:r>
              <a:rPr lang="en-US" dirty="0" smtClean="0"/>
              <a:t> Calculations </a:t>
            </a:r>
          </a:p>
        </p:txBody>
      </p:sp>
      <p:grpSp>
        <p:nvGrpSpPr>
          <p:cNvPr id="4" name="Group 3"/>
          <p:cNvGrpSpPr>
            <a:grpSpLocks/>
          </p:cNvGrpSpPr>
          <p:nvPr/>
        </p:nvGrpSpPr>
        <p:grpSpPr bwMode="auto">
          <a:xfrm>
            <a:off x="914400" y="2667000"/>
            <a:ext cx="7162800" cy="609600"/>
            <a:chOff x="432" y="3408"/>
            <a:chExt cx="3626" cy="384"/>
          </a:xfrm>
        </p:grpSpPr>
        <p:sp>
          <p:nvSpPr>
            <p:cNvPr id="5" name="Rectangle 4"/>
            <p:cNvSpPr>
              <a:spLocks noChangeArrowheads="1"/>
            </p:cNvSpPr>
            <p:nvPr/>
          </p:nvSpPr>
          <p:spPr bwMode="auto">
            <a:xfrm>
              <a:off x="432" y="3456"/>
              <a:ext cx="1761" cy="230"/>
            </a:xfrm>
            <a:prstGeom prst="rect">
              <a:avLst/>
            </a:prstGeom>
            <a:noFill/>
            <a:ln w="9525">
              <a:noFill/>
              <a:miter lim="800000"/>
              <a:headEnd/>
              <a:tailEnd/>
            </a:ln>
          </p:spPr>
          <p:txBody>
            <a:bodyPr wrap="none" lIns="0" tIns="0" rIns="0" bIns="0">
              <a:spAutoFit/>
            </a:bodyPr>
            <a:lstStyle/>
            <a:p>
              <a:pPr algn="l"/>
              <a:r>
                <a:rPr lang="en-US" sz="2400" b="0">
                  <a:solidFill>
                    <a:srgbClr val="000000"/>
                  </a:solidFill>
                </a:rPr>
                <a:t>Number of Kanbans  =</a:t>
              </a:r>
              <a:endParaRPr lang="en-US" sz="3600" b="0"/>
            </a:p>
          </p:txBody>
        </p:sp>
        <p:sp>
          <p:nvSpPr>
            <p:cNvPr id="6" name="Rectangle 5"/>
            <p:cNvSpPr>
              <a:spLocks noChangeArrowheads="1"/>
            </p:cNvSpPr>
            <p:nvPr/>
          </p:nvSpPr>
          <p:spPr bwMode="auto">
            <a:xfrm>
              <a:off x="3888" y="3504"/>
              <a:ext cx="170" cy="192"/>
            </a:xfrm>
            <a:prstGeom prst="rect">
              <a:avLst/>
            </a:prstGeom>
            <a:noFill/>
            <a:ln w="9525">
              <a:noFill/>
              <a:miter lim="800000"/>
              <a:headEnd/>
              <a:tailEnd/>
            </a:ln>
          </p:spPr>
          <p:txBody>
            <a:bodyPr wrap="none" lIns="0" tIns="0" rIns="0" bIns="0">
              <a:spAutoFit/>
            </a:bodyPr>
            <a:lstStyle/>
            <a:p>
              <a:pPr algn="l"/>
              <a:r>
                <a:rPr lang="en-US" sz="2000" b="0">
                  <a:solidFill>
                    <a:srgbClr val="000000"/>
                  </a:solidFill>
                </a:rPr>
                <a:t>+1</a:t>
              </a:r>
              <a:endParaRPr lang="en-US" sz="3600" b="0"/>
            </a:p>
          </p:txBody>
        </p:sp>
        <p:sp>
          <p:nvSpPr>
            <p:cNvPr id="7" name="Rectangle 6"/>
            <p:cNvSpPr>
              <a:spLocks noChangeArrowheads="1"/>
            </p:cNvSpPr>
            <p:nvPr/>
          </p:nvSpPr>
          <p:spPr bwMode="auto">
            <a:xfrm>
              <a:off x="2401" y="3408"/>
              <a:ext cx="1331" cy="192"/>
            </a:xfrm>
            <a:prstGeom prst="rect">
              <a:avLst/>
            </a:prstGeom>
            <a:noFill/>
            <a:ln w="9525">
              <a:noFill/>
              <a:miter lim="800000"/>
              <a:headEnd/>
              <a:tailEnd/>
            </a:ln>
          </p:spPr>
          <p:txBody>
            <a:bodyPr wrap="none" lIns="0" tIns="0" rIns="0" bIns="0">
              <a:spAutoFit/>
            </a:bodyPr>
            <a:lstStyle/>
            <a:p>
              <a:pPr algn="l"/>
              <a:r>
                <a:rPr lang="en-US" sz="2000" b="0" dirty="0">
                  <a:solidFill>
                    <a:srgbClr val="000000"/>
                  </a:solidFill>
                </a:rPr>
                <a:t>D x (1 + SF) x KCT </a:t>
              </a:r>
              <a:endParaRPr lang="en-US" sz="3600" b="0" dirty="0"/>
            </a:p>
          </p:txBody>
        </p:sp>
        <p:sp>
          <p:nvSpPr>
            <p:cNvPr id="8" name="Rectangle 7"/>
            <p:cNvSpPr>
              <a:spLocks noChangeArrowheads="1"/>
            </p:cNvSpPr>
            <p:nvPr/>
          </p:nvSpPr>
          <p:spPr bwMode="auto">
            <a:xfrm>
              <a:off x="2592" y="3600"/>
              <a:ext cx="813" cy="192"/>
            </a:xfrm>
            <a:prstGeom prst="rect">
              <a:avLst/>
            </a:prstGeom>
            <a:noFill/>
            <a:ln w="9525">
              <a:noFill/>
              <a:miter lim="800000"/>
              <a:headEnd/>
              <a:tailEnd/>
            </a:ln>
          </p:spPr>
          <p:txBody>
            <a:bodyPr wrap="none" lIns="0" tIns="0" rIns="0" bIns="0">
              <a:spAutoFit/>
            </a:bodyPr>
            <a:lstStyle/>
            <a:p>
              <a:pPr algn="l"/>
              <a:r>
                <a:rPr lang="en-US" sz="2000" b="0" dirty="0" err="1">
                  <a:solidFill>
                    <a:srgbClr val="000000"/>
                  </a:solidFill>
                </a:rPr>
                <a:t>Kanban</a:t>
              </a:r>
              <a:r>
                <a:rPr lang="en-US" sz="2000" b="0" dirty="0">
                  <a:solidFill>
                    <a:srgbClr val="000000"/>
                  </a:solidFill>
                </a:rPr>
                <a:t> Size</a:t>
              </a:r>
              <a:endParaRPr lang="en-US" sz="3600" b="0" dirty="0"/>
            </a:p>
          </p:txBody>
        </p:sp>
        <p:sp>
          <p:nvSpPr>
            <p:cNvPr id="9" name="Line 8"/>
            <p:cNvSpPr>
              <a:spLocks noChangeShapeType="1"/>
            </p:cNvSpPr>
            <p:nvPr/>
          </p:nvSpPr>
          <p:spPr bwMode="auto">
            <a:xfrm>
              <a:off x="2352" y="3600"/>
              <a:ext cx="1392" cy="0"/>
            </a:xfrm>
            <a:prstGeom prst="line">
              <a:avLst/>
            </a:prstGeom>
            <a:noFill/>
            <a:ln w="12700">
              <a:solidFill>
                <a:srgbClr val="000000"/>
              </a:solidFill>
              <a:round/>
              <a:headEnd/>
              <a:tailEnd/>
            </a:ln>
          </p:spPr>
          <p:txBody>
            <a:bodyPr/>
            <a:lstStyle/>
            <a:p>
              <a:endParaRPr lang="en-US"/>
            </a:p>
          </p:txBody>
        </p:sp>
        <p:sp>
          <p:nvSpPr>
            <p:cNvPr id="10" name="Line 9"/>
            <p:cNvSpPr>
              <a:spLocks noChangeShapeType="1"/>
            </p:cNvSpPr>
            <p:nvPr/>
          </p:nvSpPr>
          <p:spPr bwMode="auto">
            <a:xfrm>
              <a:off x="2393" y="3416"/>
              <a:ext cx="88" cy="1"/>
            </a:xfrm>
            <a:prstGeom prst="line">
              <a:avLst/>
            </a:prstGeom>
            <a:noFill/>
            <a:ln w="12700">
              <a:solidFill>
                <a:srgbClr val="000000"/>
              </a:solidFill>
              <a:round/>
              <a:headEnd/>
              <a:tailEnd/>
            </a:ln>
          </p:spPr>
          <p:txBody>
            <a:bodyPr/>
            <a:lstStyle/>
            <a:p>
              <a:endParaRPr lang="en-US"/>
            </a:p>
          </p:txBody>
        </p:sp>
      </p:grpSp>
      <p:grpSp>
        <p:nvGrpSpPr>
          <p:cNvPr id="11" name="Group 10"/>
          <p:cNvGrpSpPr>
            <a:grpSpLocks/>
          </p:cNvGrpSpPr>
          <p:nvPr/>
        </p:nvGrpSpPr>
        <p:grpSpPr bwMode="auto">
          <a:xfrm>
            <a:off x="1600200" y="3886200"/>
            <a:ext cx="6400800" cy="2438400"/>
            <a:chOff x="1200" y="1056"/>
            <a:chExt cx="3216" cy="1200"/>
          </a:xfrm>
        </p:grpSpPr>
        <p:sp>
          <p:nvSpPr>
            <p:cNvPr id="12" name="Rectangle 11"/>
            <p:cNvSpPr>
              <a:spLocks noChangeArrowheads="1"/>
            </p:cNvSpPr>
            <p:nvPr/>
          </p:nvSpPr>
          <p:spPr bwMode="auto">
            <a:xfrm>
              <a:off x="2064" y="1776"/>
              <a:ext cx="2160" cy="346"/>
            </a:xfrm>
            <a:prstGeom prst="rect">
              <a:avLst/>
            </a:prstGeom>
            <a:noFill/>
            <a:ln w="9525">
              <a:noFill/>
              <a:miter lim="800000"/>
              <a:headEnd/>
              <a:tailEnd/>
            </a:ln>
          </p:spPr>
          <p:txBody>
            <a:bodyPr lIns="0" tIns="0" rIns="0" bIns="0">
              <a:spAutoFit/>
            </a:bodyPr>
            <a:lstStyle/>
            <a:p>
              <a:pPr algn="l"/>
              <a:r>
                <a:rPr lang="en-US" sz="1800" b="0">
                  <a:solidFill>
                    <a:srgbClr val="000000"/>
                  </a:solidFill>
                </a:rPr>
                <a:t>(time for material to be replenished once a signal has been received)</a:t>
              </a:r>
              <a:endParaRPr lang="en-US" sz="2000" b="0"/>
            </a:p>
          </p:txBody>
        </p:sp>
        <p:sp>
          <p:nvSpPr>
            <p:cNvPr id="13" name="Rectangle 12"/>
            <p:cNvSpPr>
              <a:spLocks noChangeArrowheads="1"/>
            </p:cNvSpPr>
            <p:nvPr/>
          </p:nvSpPr>
          <p:spPr bwMode="auto">
            <a:xfrm>
              <a:off x="1776" y="1104"/>
              <a:ext cx="1446" cy="173"/>
            </a:xfrm>
            <a:prstGeom prst="rect">
              <a:avLst/>
            </a:prstGeom>
            <a:noFill/>
            <a:ln w="9525">
              <a:noFill/>
              <a:miter lim="800000"/>
              <a:headEnd/>
              <a:tailEnd/>
            </a:ln>
          </p:spPr>
          <p:txBody>
            <a:bodyPr wrap="none" lIns="0" tIns="0" rIns="0" bIns="0">
              <a:spAutoFit/>
            </a:bodyPr>
            <a:lstStyle/>
            <a:p>
              <a:pPr algn="l">
                <a:lnSpc>
                  <a:spcPct val="90000"/>
                </a:lnSpc>
              </a:pPr>
              <a:r>
                <a:rPr lang="en-US" sz="2000" b="0">
                  <a:solidFill>
                    <a:srgbClr val="000000"/>
                  </a:solidFill>
                </a:rPr>
                <a:t>D = Average Demand</a:t>
              </a:r>
              <a:r>
                <a:rPr lang="en-US" sz="1800" b="0">
                  <a:solidFill>
                    <a:srgbClr val="000000"/>
                  </a:solidFill>
                </a:rPr>
                <a:t> </a:t>
              </a:r>
              <a:endParaRPr lang="en-US" sz="1800" b="0"/>
            </a:p>
          </p:txBody>
        </p:sp>
        <p:sp>
          <p:nvSpPr>
            <p:cNvPr id="14" name="Rectangle 13"/>
            <p:cNvSpPr>
              <a:spLocks noChangeArrowheads="1"/>
            </p:cNvSpPr>
            <p:nvPr/>
          </p:nvSpPr>
          <p:spPr bwMode="auto">
            <a:xfrm>
              <a:off x="1728" y="1344"/>
              <a:ext cx="1240" cy="192"/>
            </a:xfrm>
            <a:prstGeom prst="rect">
              <a:avLst/>
            </a:prstGeom>
            <a:noFill/>
            <a:ln w="9525">
              <a:noFill/>
              <a:miter lim="800000"/>
              <a:headEnd/>
              <a:tailEnd/>
            </a:ln>
          </p:spPr>
          <p:txBody>
            <a:bodyPr wrap="none" lIns="0" tIns="0" rIns="0" bIns="0">
              <a:spAutoFit/>
            </a:bodyPr>
            <a:lstStyle/>
            <a:p>
              <a:pPr algn="l"/>
              <a:r>
                <a:rPr lang="en-US" sz="2000" b="0">
                  <a:solidFill>
                    <a:srgbClr val="000000"/>
                  </a:solidFill>
                </a:rPr>
                <a:t>SF = Safety Factor</a:t>
              </a:r>
              <a:r>
                <a:rPr lang="en-US" sz="1800" b="0">
                  <a:solidFill>
                    <a:srgbClr val="000000"/>
                  </a:solidFill>
                </a:rPr>
                <a:t> </a:t>
              </a:r>
              <a:endParaRPr lang="en-US" sz="1800" b="0"/>
            </a:p>
          </p:txBody>
        </p:sp>
        <p:sp>
          <p:nvSpPr>
            <p:cNvPr id="15" name="Rectangle 14"/>
            <p:cNvSpPr>
              <a:spLocks noChangeArrowheads="1"/>
            </p:cNvSpPr>
            <p:nvPr/>
          </p:nvSpPr>
          <p:spPr bwMode="auto">
            <a:xfrm>
              <a:off x="1584" y="1584"/>
              <a:ext cx="1779" cy="192"/>
            </a:xfrm>
            <a:prstGeom prst="rect">
              <a:avLst/>
            </a:prstGeom>
            <a:noFill/>
            <a:ln w="9525">
              <a:noFill/>
              <a:miter lim="800000"/>
              <a:headEnd/>
              <a:tailEnd/>
            </a:ln>
          </p:spPr>
          <p:txBody>
            <a:bodyPr wrap="none" lIns="0" tIns="0" rIns="0" bIns="0">
              <a:spAutoFit/>
            </a:bodyPr>
            <a:lstStyle/>
            <a:p>
              <a:pPr algn="l"/>
              <a:r>
                <a:rPr lang="en-US" sz="2000" b="0">
                  <a:solidFill>
                    <a:srgbClr val="000000"/>
                  </a:solidFill>
                </a:rPr>
                <a:t>KCT = Kanban Cycle Time</a:t>
              </a:r>
              <a:endParaRPr lang="en-US" sz="1800" b="0"/>
            </a:p>
          </p:txBody>
        </p:sp>
        <p:sp>
          <p:nvSpPr>
            <p:cNvPr id="16" name="AutoShape 15"/>
            <p:cNvSpPr>
              <a:spLocks noChangeArrowheads="1"/>
            </p:cNvSpPr>
            <p:nvPr/>
          </p:nvSpPr>
          <p:spPr bwMode="auto">
            <a:xfrm>
              <a:off x="1200" y="1056"/>
              <a:ext cx="3216" cy="1200"/>
            </a:xfrm>
            <a:prstGeom prst="roundRect">
              <a:avLst>
                <a:gd name="adj" fmla="val 10588"/>
              </a:avLst>
            </a:prstGeom>
            <a:noFill/>
            <a:ln w="12700">
              <a:solidFill>
                <a:srgbClr val="000000"/>
              </a:solidFill>
              <a:round/>
              <a:headEnd/>
              <a:tailEnd/>
            </a:ln>
          </p:spPr>
          <p:txBody>
            <a:bodyPr/>
            <a:lstStyle/>
            <a:p>
              <a:endParaRPr lang="en-US"/>
            </a:p>
          </p:txBody>
        </p:sp>
      </p:grpSp>
      <p:sp>
        <p:nvSpPr>
          <p:cNvPr id="17" name="Rectangle 16"/>
          <p:cNvSpPr>
            <a:spLocks noChangeArrowheads="1"/>
          </p:cNvSpPr>
          <p:nvPr/>
        </p:nvSpPr>
        <p:spPr bwMode="auto">
          <a:xfrm>
            <a:off x="228600" y="1447800"/>
            <a:ext cx="6121869" cy="738664"/>
          </a:xfrm>
          <a:prstGeom prst="rect">
            <a:avLst/>
          </a:prstGeom>
          <a:noFill/>
          <a:ln w="9525">
            <a:noFill/>
            <a:miter lim="800000"/>
            <a:headEnd/>
            <a:tailEnd/>
          </a:ln>
        </p:spPr>
        <p:txBody>
          <a:bodyPr wrap="none" lIns="0" tIns="0" rIns="0" bIns="0">
            <a:spAutoFit/>
          </a:bodyPr>
          <a:lstStyle/>
          <a:p>
            <a:pPr algn="l"/>
            <a:r>
              <a:rPr lang="en-US" sz="2400" b="0" dirty="0">
                <a:solidFill>
                  <a:srgbClr val="000000"/>
                </a:solidFill>
              </a:rPr>
              <a:t>Number of </a:t>
            </a:r>
            <a:r>
              <a:rPr lang="en-US" sz="2400" b="0" dirty="0" err="1">
                <a:solidFill>
                  <a:srgbClr val="000000"/>
                </a:solidFill>
              </a:rPr>
              <a:t>kanbans</a:t>
            </a:r>
            <a:r>
              <a:rPr lang="en-US" sz="2400" b="0" dirty="0">
                <a:solidFill>
                  <a:srgbClr val="000000"/>
                </a:solidFill>
              </a:rPr>
              <a:t> =  </a:t>
            </a:r>
            <a:endParaRPr lang="en-US" sz="2400" b="0" dirty="0" smtClean="0">
              <a:solidFill>
                <a:srgbClr val="000000"/>
              </a:solidFill>
            </a:endParaRPr>
          </a:p>
          <a:p>
            <a:pPr algn="l"/>
            <a:r>
              <a:rPr lang="en-US" sz="2400" b="0" dirty="0" smtClean="0">
                <a:solidFill>
                  <a:srgbClr val="000000"/>
                </a:solidFill>
              </a:rPr>
              <a:t># </a:t>
            </a:r>
            <a:r>
              <a:rPr lang="en-US" sz="2400" b="0" dirty="0">
                <a:solidFill>
                  <a:srgbClr val="000000"/>
                </a:solidFill>
              </a:rPr>
              <a:t>of cards required for system to work</a:t>
            </a:r>
            <a:r>
              <a:rPr lang="en-US" sz="2000" b="0" dirty="0">
                <a:solidFill>
                  <a:srgbClr val="000000"/>
                </a:solidFill>
              </a:rPr>
              <a:t> </a:t>
            </a:r>
          </a:p>
        </p:txBody>
      </p:sp>
      <p:sp>
        <p:nvSpPr>
          <p:cNvPr id="18" name="Line 17"/>
          <p:cNvSpPr>
            <a:spLocks noChangeShapeType="1"/>
          </p:cNvSpPr>
          <p:nvPr/>
        </p:nvSpPr>
        <p:spPr bwMode="auto">
          <a:xfrm>
            <a:off x="2743200" y="3962400"/>
            <a:ext cx="152400" cy="0"/>
          </a:xfrm>
          <a:prstGeom prst="line">
            <a:avLst/>
          </a:prstGeom>
          <a:noFill/>
          <a:ln w="12700">
            <a:solidFill>
              <a:schemeClr val="tx1"/>
            </a:solidFill>
            <a:round/>
            <a:headEnd type="none" w="sm" len="sm"/>
            <a:tailEnd type="none" w="sm" len="sm"/>
          </a:ln>
        </p:spPr>
        <p:txBody>
          <a:bodyPr wrap="none" anchor="ctr"/>
          <a:lstStyle/>
          <a:p>
            <a:endParaRPr lang="en-US"/>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0"/>
            <a:ext cx="8686800" cy="1144588"/>
          </a:xfrm>
          <a:noFill/>
        </p:spPr>
        <p:txBody>
          <a:bodyPr lIns="90488" tIns="44450" rIns="90488" bIns="44450" anchor="ctr"/>
          <a:lstStyle/>
          <a:p>
            <a:r>
              <a:rPr lang="en-US" dirty="0" err="1" smtClean="0"/>
              <a:t>Kanban</a:t>
            </a:r>
            <a:r>
              <a:rPr lang="en-US" dirty="0" smtClean="0"/>
              <a:t> Calculations: An Example</a:t>
            </a:r>
          </a:p>
        </p:txBody>
      </p:sp>
      <p:sp>
        <p:nvSpPr>
          <p:cNvPr id="33795" name="Rectangle 3"/>
          <p:cNvSpPr>
            <a:spLocks noChangeArrowheads="1"/>
          </p:cNvSpPr>
          <p:nvPr/>
        </p:nvSpPr>
        <p:spPr bwMode="auto">
          <a:xfrm>
            <a:off x="887413" y="1225550"/>
            <a:ext cx="7712075" cy="3913188"/>
          </a:xfrm>
          <a:prstGeom prst="rect">
            <a:avLst/>
          </a:prstGeom>
          <a:noFill/>
          <a:ln w="9525">
            <a:noFill/>
            <a:miter lim="800000"/>
            <a:headEnd/>
            <a:tailEnd/>
          </a:ln>
        </p:spPr>
        <p:txBody>
          <a:bodyPr lIns="90488" tIns="44450" rIns="90488" bIns="44450">
            <a:spAutoFit/>
          </a:bodyPr>
          <a:lstStyle/>
          <a:p>
            <a:pPr algn="l" eaLnBrk="0" hangingPunct="0">
              <a:spcBef>
                <a:spcPct val="50000"/>
              </a:spcBef>
              <a:tabLst>
                <a:tab pos="1828800" algn="ctr"/>
                <a:tab pos="5029200" algn="ctr"/>
              </a:tabLst>
            </a:pPr>
            <a:r>
              <a:rPr lang="en-US" sz="1800" b="0" dirty="0"/>
              <a:t>Number of </a:t>
            </a:r>
            <a:r>
              <a:rPr lang="en-US" sz="1800" b="0" dirty="0" err="1"/>
              <a:t>kanbans</a:t>
            </a:r>
            <a:r>
              <a:rPr lang="en-US" sz="1800" b="0" dirty="0"/>
              <a:t> required for part Z.</a:t>
            </a:r>
          </a:p>
          <a:p>
            <a:pPr algn="l" eaLnBrk="0" hangingPunct="0">
              <a:spcBef>
                <a:spcPct val="20000"/>
              </a:spcBef>
              <a:tabLst>
                <a:tab pos="1828800" algn="ctr"/>
                <a:tab pos="5029200" algn="ctr"/>
              </a:tabLst>
            </a:pPr>
            <a:r>
              <a:rPr lang="en-US" sz="1800" b="0" dirty="0"/>
              <a:t>Product Z used for models A, B and C as follows:</a:t>
            </a:r>
          </a:p>
          <a:p>
            <a:pPr algn="l" eaLnBrk="0" hangingPunct="0">
              <a:lnSpc>
                <a:spcPct val="90000"/>
              </a:lnSpc>
              <a:tabLst>
                <a:tab pos="1828800" algn="ctr"/>
                <a:tab pos="5029200" algn="ctr"/>
              </a:tabLst>
            </a:pPr>
            <a:r>
              <a:rPr lang="en-US" sz="1800" b="0" dirty="0"/>
              <a:t>	</a:t>
            </a:r>
            <a:r>
              <a:rPr lang="en-US" sz="1800" u="sng" dirty="0"/>
              <a:t>Model</a:t>
            </a:r>
            <a:r>
              <a:rPr lang="en-US" sz="1800" dirty="0"/>
              <a:t>	</a:t>
            </a:r>
            <a:r>
              <a:rPr lang="en-US" sz="1800" u="sng" dirty="0"/>
              <a:t># of Parts of Z</a:t>
            </a:r>
            <a:endParaRPr lang="en-US" sz="1800" dirty="0"/>
          </a:p>
          <a:p>
            <a:pPr algn="l" eaLnBrk="0" hangingPunct="0">
              <a:lnSpc>
                <a:spcPct val="90000"/>
              </a:lnSpc>
              <a:tabLst>
                <a:tab pos="1828800" algn="ctr"/>
                <a:tab pos="5029200" algn="ctr"/>
              </a:tabLst>
            </a:pPr>
            <a:r>
              <a:rPr lang="en-US" sz="1800" b="0" dirty="0"/>
              <a:t>	A	1</a:t>
            </a:r>
          </a:p>
          <a:p>
            <a:pPr algn="l" eaLnBrk="0" hangingPunct="0">
              <a:lnSpc>
                <a:spcPct val="90000"/>
              </a:lnSpc>
              <a:tabLst>
                <a:tab pos="1828800" algn="ctr"/>
                <a:tab pos="5029200" algn="ctr"/>
              </a:tabLst>
            </a:pPr>
            <a:r>
              <a:rPr lang="en-US" sz="1800" b="0" dirty="0"/>
              <a:t>	B	3</a:t>
            </a:r>
          </a:p>
          <a:p>
            <a:pPr algn="l" eaLnBrk="0" hangingPunct="0">
              <a:lnSpc>
                <a:spcPct val="90000"/>
              </a:lnSpc>
              <a:tabLst>
                <a:tab pos="1828800" algn="ctr"/>
                <a:tab pos="5029200" algn="ctr"/>
              </a:tabLst>
            </a:pPr>
            <a:r>
              <a:rPr lang="en-US" sz="1800" b="0" dirty="0"/>
              <a:t>	C	2</a:t>
            </a:r>
          </a:p>
          <a:p>
            <a:pPr algn="l" eaLnBrk="0" hangingPunct="0">
              <a:spcBef>
                <a:spcPct val="20000"/>
              </a:spcBef>
              <a:tabLst>
                <a:tab pos="1828800" algn="ctr"/>
                <a:tab pos="5029200" algn="ctr"/>
              </a:tabLst>
            </a:pPr>
            <a:r>
              <a:rPr lang="en-US" sz="1800" b="0" dirty="0"/>
              <a:t>Daily rate at capacity, D:</a:t>
            </a:r>
          </a:p>
          <a:p>
            <a:pPr algn="l" eaLnBrk="0" hangingPunct="0">
              <a:lnSpc>
                <a:spcPct val="90000"/>
              </a:lnSpc>
              <a:tabLst>
                <a:tab pos="1828800" algn="ctr"/>
                <a:tab pos="5029200" algn="ctr"/>
              </a:tabLst>
            </a:pPr>
            <a:r>
              <a:rPr lang="en-US" sz="1800" b="0" dirty="0"/>
              <a:t>	</a:t>
            </a:r>
            <a:r>
              <a:rPr lang="en-US" sz="1800" u="sng" dirty="0"/>
              <a:t>Model</a:t>
            </a:r>
            <a:r>
              <a:rPr lang="en-US" sz="1800" dirty="0"/>
              <a:t>	</a:t>
            </a:r>
            <a:r>
              <a:rPr lang="en-US" sz="1800" u="sng" dirty="0"/>
              <a:t>D</a:t>
            </a:r>
            <a:endParaRPr lang="en-US" sz="1800" b="0" dirty="0"/>
          </a:p>
          <a:p>
            <a:pPr algn="l" eaLnBrk="0" hangingPunct="0">
              <a:lnSpc>
                <a:spcPct val="90000"/>
              </a:lnSpc>
              <a:tabLst>
                <a:tab pos="1828800" algn="ctr"/>
                <a:tab pos="5029200" algn="ctr"/>
              </a:tabLst>
            </a:pPr>
            <a:r>
              <a:rPr lang="en-US" sz="1800" b="0" dirty="0"/>
              <a:t>	A	21</a:t>
            </a:r>
          </a:p>
          <a:p>
            <a:pPr algn="l" eaLnBrk="0" hangingPunct="0">
              <a:lnSpc>
                <a:spcPct val="90000"/>
              </a:lnSpc>
              <a:tabLst>
                <a:tab pos="1828800" algn="ctr"/>
                <a:tab pos="5029200" algn="ctr"/>
              </a:tabLst>
            </a:pPr>
            <a:r>
              <a:rPr lang="en-US" sz="1800" b="0" dirty="0"/>
              <a:t>	B	16</a:t>
            </a:r>
          </a:p>
          <a:p>
            <a:pPr algn="l" eaLnBrk="0" hangingPunct="0">
              <a:lnSpc>
                <a:spcPct val="90000"/>
              </a:lnSpc>
              <a:tabLst>
                <a:tab pos="1828800" algn="ctr"/>
                <a:tab pos="5029200" algn="ctr"/>
              </a:tabLst>
            </a:pPr>
            <a:r>
              <a:rPr lang="en-US" sz="1800" b="0" dirty="0"/>
              <a:t>	C	32</a:t>
            </a:r>
          </a:p>
          <a:p>
            <a:pPr algn="l" eaLnBrk="0" hangingPunct="0">
              <a:lnSpc>
                <a:spcPct val="90000"/>
              </a:lnSpc>
              <a:spcBef>
                <a:spcPct val="60000"/>
              </a:spcBef>
              <a:tabLst>
                <a:tab pos="1828800" algn="ctr"/>
                <a:tab pos="5029200" algn="ctr"/>
              </a:tabLst>
            </a:pPr>
            <a:r>
              <a:rPr lang="en-US" sz="1800" b="0" dirty="0"/>
              <a:t>KCT = Replenishment Time (fraction of days) = 0.25</a:t>
            </a:r>
          </a:p>
          <a:p>
            <a:pPr algn="l" eaLnBrk="0" hangingPunct="0">
              <a:lnSpc>
                <a:spcPct val="90000"/>
              </a:lnSpc>
              <a:tabLst>
                <a:tab pos="1828800" algn="ctr"/>
                <a:tab pos="5029200" algn="ctr"/>
              </a:tabLst>
            </a:pPr>
            <a:r>
              <a:rPr lang="en-US" sz="1800" b="0" dirty="0"/>
              <a:t>SF = Safety Factor = 0.10</a:t>
            </a:r>
          </a:p>
          <a:p>
            <a:pPr algn="l" eaLnBrk="0" hangingPunct="0">
              <a:lnSpc>
                <a:spcPct val="90000"/>
              </a:lnSpc>
              <a:tabLst>
                <a:tab pos="1828800" algn="ctr"/>
                <a:tab pos="5029200" algn="ctr"/>
              </a:tabLst>
            </a:pPr>
            <a:r>
              <a:rPr lang="en-US" sz="1800" b="0" dirty="0"/>
              <a:t>K = </a:t>
            </a:r>
            <a:r>
              <a:rPr lang="en-US" sz="1800" b="0" dirty="0" err="1"/>
              <a:t>Kanban</a:t>
            </a:r>
            <a:r>
              <a:rPr lang="en-US" sz="1800" b="0" dirty="0"/>
              <a:t> Size = 15</a:t>
            </a:r>
          </a:p>
        </p:txBody>
      </p:sp>
      <p:sp>
        <p:nvSpPr>
          <p:cNvPr id="33796" name="Rectangle 4"/>
          <p:cNvSpPr>
            <a:spLocks noChangeArrowheads="1"/>
          </p:cNvSpPr>
          <p:nvPr/>
        </p:nvSpPr>
        <p:spPr bwMode="auto">
          <a:xfrm>
            <a:off x="2514600" y="5913438"/>
            <a:ext cx="425450" cy="3016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1400"/>
              <a:t>=</a:t>
            </a:r>
          </a:p>
        </p:txBody>
      </p:sp>
      <p:sp>
        <p:nvSpPr>
          <p:cNvPr id="33797" name="Rectangle 5"/>
          <p:cNvSpPr>
            <a:spLocks noChangeArrowheads="1"/>
          </p:cNvSpPr>
          <p:nvPr/>
        </p:nvSpPr>
        <p:spPr bwMode="auto">
          <a:xfrm>
            <a:off x="2697163" y="5797550"/>
            <a:ext cx="954087" cy="603250"/>
          </a:xfrm>
          <a:prstGeom prst="rect">
            <a:avLst/>
          </a:prstGeom>
          <a:noFill/>
          <a:ln w="9525">
            <a:noFill/>
            <a:miter lim="800000"/>
            <a:headEnd/>
            <a:tailEnd/>
          </a:ln>
        </p:spPr>
        <p:txBody>
          <a:bodyPr lIns="90488" tIns="44450" rIns="90488" bIns="44450">
            <a:spAutoFit/>
          </a:bodyPr>
          <a:lstStyle/>
          <a:p>
            <a:pPr eaLnBrk="0" hangingPunct="0">
              <a:lnSpc>
                <a:spcPct val="90000"/>
              </a:lnSpc>
              <a:spcBef>
                <a:spcPct val="50000"/>
              </a:spcBef>
            </a:pPr>
            <a:r>
              <a:rPr lang="en-US" sz="1600"/>
              <a:t>36.58</a:t>
            </a:r>
          </a:p>
          <a:p>
            <a:pPr eaLnBrk="0" hangingPunct="0">
              <a:spcBef>
                <a:spcPct val="20000"/>
              </a:spcBef>
            </a:pPr>
            <a:r>
              <a:rPr lang="en-US" sz="1600"/>
              <a:t>15</a:t>
            </a:r>
          </a:p>
        </p:txBody>
      </p:sp>
      <p:sp>
        <p:nvSpPr>
          <p:cNvPr id="33798" name="Rectangle 6"/>
          <p:cNvSpPr>
            <a:spLocks noChangeArrowheads="1"/>
          </p:cNvSpPr>
          <p:nvPr/>
        </p:nvSpPr>
        <p:spPr bwMode="auto">
          <a:xfrm>
            <a:off x="3419475" y="5894388"/>
            <a:ext cx="3397250" cy="333375"/>
          </a:xfrm>
          <a:prstGeom prst="rect">
            <a:avLst/>
          </a:prstGeom>
          <a:noFill/>
          <a:ln w="9525">
            <a:noFill/>
            <a:miter lim="800000"/>
            <a:headEnd/>
            <a:tailEnd/>
          </a:ln>
        </p:spPr>
        <p:txBody>
          <a:bodyPr lIns="90488" tIns="44450" rIns="90488" bIns="44450">
            <a:spAutoFit/>
          </a:bodyPr>
          <a:lstStyle/>
          <a:p>
            <a:pPr algn="l" eaLnBrk="0" hangingPunct="0">
              <a:spcBef>
                <a:spcPct val="50000"/>
              </a:spcBef>
            </a:pPr>
            <a:r>
              <a:rPr lang="en-US" sz="1400"/>
              <a:t>+  </a:t>
            </a:r>
            <a:r>
              <a:rPr lang="en-US" sz="1600"/>
              <a:t>1 =  2.44 + 1  =    4</a:t>
            </a:r>
            <a:endParaRPr lang="en-US" sz="1400"/>
          </a:p>
        </p:txBody>
      </p:sp>
      <p:sp>
        <p:nvSpPr>
          <p:cNvPr id="33799" name="Line 7"/>
          <p:cNvSpPr>
            <a:spLocks noChangeShapeType="1"/>
          </p:cNvSpPr>
          <p:nvPr/>
        </p:nvSpPr>
        <p:spPr bwMode="auto">
          <a:xfrm>
            <a:off x="2971800" y="6102350"/>
            <a:ext cx="438150" cy="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2" name="Group 8"/>
          <p:cNvGrpSpPr>
            <a:grpSpLocks/>
          </p:cNvGrpSpPr>
          <p:nvPr/>
        </p:nvGrpSpPr>
        <p:grpSpPr bwMode="auto">
          <a:xfrm>
            <a:off x="0" y="5111750"/>
            <a:ext cx="9144000" cy="719138"/>
            <a:chOff x="672" y="3456"/>
            <a:chExt cx="4401" cy="453"/>
          </a:xfrm>
        </p:grpSpPr>
        <p:sp>
          <p:nvSpPr>
            <p:cNvPr id="33801" name="Rectangle 9"/>
            <p:cNvSpPr>
              <a:spLocks noChangeArrowheads="1"/>
            </p:cNvSpPr>
            <p:nvPr/>
          </p:nvSpPr>
          <p:spPr bwMode="auto">
            <a:xfrm>
              <a:off x="672" y="3504"/>
              <a:ext cx="862" cy="364"/>
            </a:xfrm>
            <a:prstGeom prst="rect">
              <a:avLst/>
            </a:prstGeom>
            <a:noFill/>
            <a:ln w="9525">
              <a:noFill/>
              <a:miter lim="800000"/>
              <a:headEnd/>
              <a:tailEnd/>
            </a:ln>
          </p:spPr>
          <p:txBody>
            <a:bodyPr lIns="90488" tIns="44450" rIns="90488" bIns="44450">
              <a:spAutoFit/>
            </a:bodyPr>
            <a:lstStyle/>
            <a:p>
              <a:pPr eaLnBrk="0" hangingPunct="0"/>
              <a:r>
                <a:rPr lang="en-US" sz="1600"/>
                <a:t>Number of</a:t>
              </a:r>
            </a:p>
            <a:p>
              <a:pPr eaLnBrk="0" hangingPunct="0"/>
              <a:r>
                <a:rPr lang="en-US" sz="1600"/>
                <a:t>Kanbans</a:t>
              </a:r>
              <a:endParaRPr lang="en-US" sz="1400"/>
            </a:p>
          </p:txBody>
        </p:sp>
        <p:sp>
          <p:nvSpPr>
            <p:cNvPr id="33802" name="Rectangle 10"/>
            <p:cNvSpPr>
              <a:spLocks noChangeArrowheads="1"/>
            </p:cNvSpPr>
            <p:nvPr/>
          </p:nvSpPr>
          <p:spPr bwMode="auto">
            <a:xfrm>
              <a:off x="1584" y="3600"/>
              <a:ext cx="268" cy="21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1600"/>
                <a:t>=</a:t>
              </a:r>
            </a:p>
          </p:txBody>
        </p:sp>
        <p:sp>
          <p:nvSpPr>
            <p:cNvPr id="33803" name="Rectangle 11"/>
            <p:cNvSpPr>
              <a:spLocks noChangeArrowheads="1"/>
            </p:cNvSpPr>
            <p:nvPr/>
          </p:nvSpPr>
          <p:spPr bwMode="auto">
            <a:xfrm>
              <a:off x="1872" y="3474"/>
              <a:ext cx="2896" cy="43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1600" dirty="0"/>
                <a:t>[(21 x 1) + (16 x 3) + (32 x 2)]  x  0.25  x (1 + 0.10)</a:t>
              </a:r>
              <a:endParaRPr lang="en-US" sz="1800" dirty="0"/>
            </a:p>
            <a:p>
              <a:pPr eaLnBrk="0" hangingPunct="0">
                <a:lnSpc>
                  <a:spcPct val="110000"/>
                </a:lnSpc>
                <a:spcBef>
                  <a:spcPct val="20000"/>
                </a:spcBef>
              </a:pPr>
              <a:r>
                <a:rPr lang="en-US" sz="1800" dirty="0" smtClean="0"/>
                <a:t>15</a:t>
              </a:r>
              <a:endParaRPr lang="en-US" sz="1400" dirty="0">
                <a:latin typeface="Arial" pitchFamily="34" charset="0"/>
              </a:endParaRPr>
            </a:p>
          </p:txBody>
        </p:sp>
        <p:sp>
          <p:nvSpPr>
            <p:cNvPr id="33804" name="Line 12"/>
            <p:cNvSpPr>
              <a:spLocks noChangeShapeType="1"/>
            </p:cNvSpPr>
            <p:nvPr/>
          </p:nvSpPr>
          <p:spPr bwMode="auto">
            <a:xfrm>
              <a:off x="1968" y="3696"/>
              <a:ext cx="273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3805" name="Freeform 13"/>
            <p:cNvSpPr>
              <a:spLocks/>
            </p:cNvSpPr>
            <p:nvPr/>
          </p:nvSpPr>
          <p:spPr bwMode="auto">
            <a:xfrm>
              <a:off x="1920" y="3456"/>
              <a:ext cx="82" cy="316"/>
            </a:xfrm>
            <a:custGeom>
              <a:avLst/>
              <a:gdLst>
                <a:gd name="T0" fmla="*/ 81 w 82"/>
                <a:gd name="T1" fmla="*/ 0 h 316"/>
                <a:gd name="T2" fmla="*/ 0 w 82"/>
                <a:gd name="T3" fmla="*/ 0 h 316"/>
                <a:gd name="T4" fmla="*/ 0 w 82"/>
                <a:gd name="T5" fmla="*/ 315 h 316"/>
                <a:gd name="T6" fmla="*/ 81 w 82"/>
                <a:gd name="T7" fmla="*/ 315 h 316"/>
                <a:gd name="T8" fmla="*/ 0 60000 65536"/>
                <a:gd name="T9" fmla="*/ 0 60000 65536"/>
                <a:gd name="T10" fmla="*/ 0 60000 65536"/>
                <a:gd name="T11" fmla="*/ 0 60000 65536"/>
                <a:gd name="T12" fmla="*/ 0 w 82"/>
                <a:gd name="T13" fmla="*/ 0 h 316"/>
                <a:gd name="T14" fmla="*/ 82 w 82"/>
                <a:gd name="T15" fmla="*/ 316 h 316"/>
              </a:gdLst>
              <a:ahLst/>
              <a:cxnLst>
                <a:cxn ang="T8">
                  <a:pos x="T0" y="T1"/>
                </a:cxn>
                <a:cxn ang="T9">
                  <a:pos x="T2" y="T3"/>
                </a:cxn>
                <a:cxn ang="T10">
                  <a:pos x="T4" y="T5"/>
                </a:cxn>
                <a:cxn ang="T11">
                  <a:pos x="T6" y="T7"/>
                </a:cxn>
              </a:cxnLst>
              <a:rect l="T12" t="T13" r="T14" b="T15"/>
              <a:pathLst>
                <a:path w="82" h="316">
                  <a:moveTo>
                    <a:pt x="81" y="0"/>
                  </a:moveTo>
                  <a:lnTo>
                    <a:pt x="0" y="0"/>
                  </a:lnTo>
                  <a:lnTo>
                    <a:pt x="0" y="315"/>
                  </a:lnTo>
                  <a:lnTo>
                    <a:pt x="81" y="315"/>
                  </a:lnTo>
                </a:path>
              </a:pathLst>
            </a:custGeom>
            <a:noFill/>
            <a:ln w="12700" cap="rnd">
              <a:solidFill>
                <a:schemeClr val="tx1"/>
              </a:solidFill>
              <a:round/>
              <a:headEnd type="none" w="sm" len="sm"/>
              <a:tailEnd type="none" w="sm" len="sm"/>
            </a:ln>
          </p:spPr>
          <p:txBody>
            <a:bodyPr/>
            <a:lstStyle/>
            <a:p>
              <a:endParaRPr lang="en-US"/>
            </a:p>
          </p:txBody>
        </p:sp>
        <p:sp>
          <p:nvSpPr>
            <p:cNvPr id="33806" name="Freeform 14"/>
            <p:cNvSpPr>
              <a:spLocks/>
            </p:cNvSpPr>
            <p:nvPr/>
          </p:nvSpPr>
          <p:spPr bwMode="auto">
            <a:xfrm>
              <a:off x="4656" y="3504"/>
              <a:ext cx="82" cy="316"/>
            </a:xfrm>
            <a:custGeom>
              <a:avLst/>
              <a:gdLst>
                <a:gd name="T0" fmla="*/ 0 w 82"/>
                <a:gd name="T1" fmla="*/ 0 h 316"/>
                <a:gd name="T2" fmla="*/ 81 w 82"/>
                <a:gd name="T3" fmla="*/ 0 h 316"/>
                <a:gd name="T4" fmla="*/ 81 w 82"/>
                <a:gd name="T5" fmla="*/ 315 h 316"/>
                <a:gd name="T6" fmla="*/ 0 w 82"/>
                <a:gd name="T7" fmla="*/ 315 h 316"/>
                <a:gd name="T8" fmla="*/ 0 60000 65536"/>
                <a:gd name="T9" fmla="*/ 0 60000 65536"/>
                <a:gd name="T10" fmla="*/ 0 60000 65536"/>
                <a:gd name="T11" fmla="*/ 0 60000 65536"/>
                <a:gd name="T12" fmla="*/ 0 w 82"/>
                <a:gd name="T13" fmla="*/ 0 h 316"/>
                <a:gd name="T14" fmla="*/ 82 w 82"/>
                <a:gd name="T15" fmla="*/ 316 h 316"/>
              </a:gdLst>
              <a:ahLst/>
              <a:cxnLst>
                <a:cxn ang="T8">
                  <a:pos x="T0" y="T1"/>
                </a:cxn>
                <a:cxn ang="T9">
                  <a:pos x="T2" y="T3"/>
                </a:cxn>
                <a:cxn ang="T10">
                  <a:pos x="T4" y="T5"/>
                </a:cxn>
                <a:cxn ang="T11">
                  <a:pos x="T6" y="T7"/>
                </a:cxn>
              </a:cxnLst>
              <a:rect l="T12" t="T13" r="T14" b="T15"/>
              <a:pathLst>
                <a:path w="82" h="316">
                  <a:moveTo>
                    <a:pt x="0" y="0"/>
                  </a:moveTo>
                  <a:lnTo>
                    <a:pt x="81" y="0"/>
                  </a:lnTo>
                  <a:lnTo>
                    <a:pt x="81" y="315"/>
                  </a:lnTo>
                  <a:lnTo>
                    <a:pt x="0" y="315"/>
                  </a:lnTo>
                </a:path>
              </a:pathLst>
            </a:custGeom>
            <a:noFill/>
            <a:ln w="12700" cap="rnd">
              <a:solidFill>
                <a:schemeClr val="tx1"/>
              </a:solidFill>
              <a:round/>
              <a:headEnd type="none" w="sm" len="sm"/>
              <a:tailEnd type="none" w="sm" len="sm"/>
            </a:ln>
          </p:spPr>
          <p:txBody>
            <a:bodyPr/>
            <a:lstStyle/>
            <a:p>
              <a:endParaRPr lang="en-US"/>
            </a:p>
          </p:txBody>
        </p:sp>
        <p:sp>
          <p:nvSpPr>
            <p:cNvPr id="33807" name="Text Box 15"/>
            <p:cNvSpPr txBox="1">
              <a:spLocks noChangeArrowheads="1"/>
            </p:cNvSpPr>
            <p:nvPr/>
          </p:nvSpPr>
          <p:spPr bwMode="auto">
            <a:xfrm>
              <a:off x="4768" y="3541"/>
              <a:ext cx="305" cy="231"/>
            </a:xfrm>
            <a:prstGeom prst="rect">
              <a:avLst/>
            </a:prstGeom>
            <a:noFill/>
            <a:ln w="12700">
              <a:noFill/>
              <a:miter lim="800000"/>
              <a:headEnd type="none" w="sm" len="sm"/>
              <a:tailEnd type="none" w="sm" len="sm"/>
            </a:ln>
          </p:spPr>
          <p:txBody>
            <a:bodyPr>
              <a:spAutoFit/>
            </a:bodyPr>
            <a:lstStyle/>
            <a:p>
              <a:pPr algn="l"/>
              <a:r>
                <a:rPr lang="en-US" sz="1800" b="0"/>
                <a:t>+ 1</a:t>
              </a:r>
              <a:endParaRPr lang="en-US" sz="2400" b="0"/>
            </a:p>
          </p:txBody>
        </p:sp>
      </p:gr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854075"/>
          </a:xfrm>
        </p:spPr>
        <p:txBody>
          <a:bodyPr/>
          <a:lstStyle/>
          <a:p>
            <a:pPr algn="ctr" eaLnBrk="1" hangingPunct="1"/>
            <a:r>
              <a:rPr lang="en-US" sz="4400" b="1" smtClean="0">
                <a:latin typeface="Times New Roman" pitchFamily="18" charset="0"/>
              </a:rPr>
              <a:t>Lean Thinking: </a:t>
            </a:r>
            <a:r>
              <a:rPr lang="en-US" sz="4400" b="1" i="1" smtClean="0">
                <a:latin typeface="Times New Roman" pitchFamily="18" charset="0"/>
              </a:rPr>
              <a:t>Pull</a:t>
            </a:r>
            <a:endParaRPr lang="en-US" sz="4400" b="1" smtClean="0">
              <a:latin typeface="Times New Roman" pitchFamily="18" charset="0"/>
            </a:endParaRPr>
          </a:p>
        </p:txBody>
      </p:sp>
      <p:sp>
        <p:nvSpPr>
          <p:cNvPr id="652291" name="Rectangle 3"/>
          <p:cNvSpPr>
            <a:spLocks noGrp="1" noChangeArrowheads="1"/>
          </p:cNvSpPr>
          <p:nvPr>
            <p:ph type="body" idx="1"/>
          </p:nvPr>
        </p:nvSpPr>
        <p:spPr>
          <a:xfrm>
            <a:off x="409575" y="1392238"/>
            <a:ext cx="8445500" cy="4114800"/>
          </a:xfrm>
        </p:spPr>
        <p:txBody>
          <a:bodyPr/>
          <a:lstStyle/>
          <a:p>
            <a:pPr eaLnBrk="1" hangingPunct="1">
              <a:lnSpc>
                <a:spcPct val="90000"/>
              </a:lnSpc>
            </a:pPr>
            <a:r>
              <a:rPr lang="en-US" sz="3200" smtClean="0">
                <a:latin typeface="Times New Roman" pitchFamily="18" charset="0"/>
              </a:rPr>
              <a:t>Create a </a:t>
            </a:r>
            <a:r>
              <a:rPr lang="en-US" sz="3200" i="1" smtClean="0">
                <a:latin typeface="Times New Roman" pitchFamily="18" charset="0"/>
              </a:rPr>
              <a:t>pull</a:t>
            </a:r>
            <a:r>
              <a:rPr lang="en-US" sz="3200" smtClean="0">
                <a:latin typeface="Times New Roman" pitchFamily="18" charset="0"/>
              </a:rPr>
              <a:t> for products across the value stream.</a:t>
            </a:r>
          </a:p>
          <a:p>
            <a:pPr eaLnBrk="1" hangingPunct="1">
              <a:lnSpc>
                <a:spcPct val="120000"/>
              </a:lnSpc>
            </a:pPr>
            <a:r>
              <a:rPr lang="en-US" sz="3200" smtClean="0">
                <a:latin typeface="Times New Roman" pitchFamily="18" charset="0"/>
              </a:rPr>
              <a:t>Pull scheduling</a:t>
            </a:r>
          </a:p>
          <a:p>
            <a:pPr marL="742950" lvl="1" indent="-285750" eaLnBrk="1" hangingPunct="1">
              <a:lnSpc>
                <a:spcPct val="90000"/>
              </a:lnSpc>
              <a:spcBef>
                <a:spcPct val="50000"/>
              </a:spcBef>
            </a:pPr>
            <a:r>
              <a:rPr lang="en-US" sz="3200" smtClean="0">
                <a:latin typeface="Times New Roman" pitchFamily="18" charset="0"/>
              </a:rPr>
              <a:t>Build only to demand</a:t>
            </a:r>
          </a:p>
          <a:p>
            <a:pPr marL="1143000" lvl="2" indent="-228600" eaLnBrk="1" hangingPunct="1">
              <a:lnSpc>
                <a:spcPct val="90000"/>
              </a:lnSpc>
              <a:spcBef>
                <a:spcPct val="50000"/>
              </a:spcBef>
              <a:buClr>
                <a:srgbClr val="5762CF"/>
              </a:buClr>
            </a:pPr>
            <a:r>
              <a:rPr lang="en-US" sz="2900" smtClean="0">
                <a:latin typeface="Times New Roman" pitchFamily="18" charset="0"/>
              </a:rPr>
              <a:t>Build to </a:t>
            </a:r>
            <a:r>
              <a:rPr lang="en-US" sz="2900" b="1" i="1" smtClean="0">
                <a:latin typeface="Times New Roman" pitchFamily="18" charset="0"/>
              </a:rPr>
              <a:t>Takt Time</a:t>
            </a:r>
            <a:endParaRPr lang="en-US" sz="2900" smtClean="0">
              <a:latin typeface="Times New Roman" pitchFamily="18" charset="0"/>
            </a:endParaRPr>
          </a:p>
          <a:p>
            <a:pPr marL="742950" lvl="1" indent="-285750" eaLnBrk="1" hangingPunct="1">
              <a:lnSpc>
                <a:spcPct val="90000"/>
              </a:lnSpc>
              <a:spcBef>
                <a:spcPct val="50000"/>
              </a:spcBef>
            </a:pPr>
            <a:r>
              <a:rPr lang="en-US" sz="3200" smtClean="0">
                <a:latin typeface="Times New Roman" pitchFamily="18" charset="0"/>
              </a:rPr>
              <a:t>Concept of </a:t>
            </a:r>
            <a:r>
              <a:rPr lang="en-US" sz="3200" i="1" smtClean="0">
                <a:latin typeface="Times New Roman" pitchFamily="18" charset="0"/>
              </a:rPr>
              <a:t>Kanbans</a:t>
            </a:r>
            <a:r>
              <a:rPr lang="en-US" sz="3200" smtClean="0">
                <a:latin typeface="Times New Roman" pitchFamily="18" charset="0"/>
              </a:rPr>
              <a:t>: A Cap on WIP</a:t>
            </a:r>
          </a:p>
          <a:p>
            <a:pPr marL="1143000" lvl="2" indent="-228600" eaLnBrk="1" hangingPunct="1">
              <a:lnSpc>
                <a:spcPct val="90000"/>
              </a:lnSpc>
              <a:spcBef>
                <a:spcPct val="50000"/>
              </a:spcBef>
              <a:buClr>
                <a:srgbClr val="5762CF"/>
              </a:buClr>
            </a:pPr>
            <a:r>
              <a:rPr lang="en-US" sz="2900" smtClean="0">
                <a:latin typeface="Times New Roman" pitchFamily="18" charset="0"/>
              </a:rPr>
              <a:t>“Stop working if your output buffer is full.”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52291">
                                            <p:txEl>
                                              <p:pRg st="0" end="0"/>
                                            </p:txEl>
                                          </p:spTgt>
                                        </p:tgtEl>
                                        <p:attrNameLst>
                                          <p:attrName>style.visibility</p:attrName>
                                        </p:attrNameLst>
                                      </p:cBhvr>
                                      <p:to>
                                        <p:strVal val="visible"/>
                                      </p:to>
                                    </p:set>
                                    <p:animEffect transition="in" filter="barn(inHorizontal)">
                                      <p:cBhvr>
                                        <p:cTn id="7" dur="500"/>
                                        <p:tgtEl>
                                          <p:spTgt spid="65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52291">
                                            <p:txEl>
                                              <p:pRg st="1" end="1"/>
                                            </p:txEl>
                                          </p:spTgt>
                                        </p:tgtEl>
                                        <p:attrNameLst>
                                          <p:attrName>style.visibility</p:attrName>
                                        </p:attrNameLst>
                                      </p:cBhvr>
                                      <p:to>
                                        <p:strVal val="visible"/>
                                      </p:to>
                                    </p:set>
                                    <p:animEffect transition="in" filter="barn(inHorizontal)">
                                      <p:cBhvr>
                                        <p:cTn id="12" dur="500"/>
                                        <p:tgtEl>
                                          <p:spTgt spid="65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52291">
                                            <p:txEl>
                                              <p:pRg st="2" end="2"/>
                                            </p:txEl>
                                          </p:spTgt>
                                        </p:tgtEl>
                                        <p:attrNameLst>
                                          <p:attrName>style.visibility</p:attrName>
                                        </p:attrNameLst>
                                      </p:cBhvr>
                                      <p:to>
                                        <p:strVal val="visible"/>
                                      </p:to>
                                    </p:set>
                                    <p:animEffect transition="in" filter="barn(inHorizontal)">
                                      <p:cBhvr>
                                        <p:cTn id="17" dur="500"/>
                                        <p:tgtEl>
                                          <p:spTgt spid="652291">
                                            <p:txEl>
                                              <p:pRg st="2" end="2"/>
                                            </p:txEl>
                                          </p:spTgt>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652291">
                                            <p:txEl>
                                              <p:pRg st="3" end="3"/>
                                            </p:txEl>
                                          </p:spTgt>
                                        </p:tgtEl>
                                        <p:attrNameLst>
                                          <p:attrName>style.visibility</p:attrName>
                                        </p:attrNameLst>
                                      </p:cBhvr>
                                      <p:to>
                                        <p:strVal val="visible"/>
                                      </p:to>
                                    </p:set>
                                    <p:animEffect transition="in" filter="barn(inHorizontal)">
                                      <p:cBhvr>
                                        <p:cTn id="20" dur="500"/>
                                        <p:tgtEl>
                                          <p:spTgt spid="6522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52291">
                                            <p:txEl>
                                              <p:pRg st="4" end="4"/>
                                            </p:txEl>
                                          </p:spTgt>
                                        </p:tgtEl>
                                        <p:attrNameLst>
                                          <p:attrName>style.visibility</p:attrName>
                                        </p:attrNameLst>
                                      </p:cBhvr>
                                      <p:to>
                                        <p:strVal val="visible"/>
                                      </p:to>
                                    </p:set>
                                    <p:animEffect transition="in" filter="barn(inHorizontal)">
                                      <p:cBhvr>
                                        <p:cTn id="25" dur="500"/>
                                        <p:tgtEl>
                                          <p:spTgt spid="652291">
                                            <p:txEl>
                                              <p:pRg st="4" end="4"/>
                                            </p:txEl>
                                          </p:spTgt>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652291">
                                            <p:txEl>
                                              <p:pRg st="5" end="5"/>
                                            </p:txEl>
                                          </p:spTgt>
                                        </p:tgtEl>
                                        <p:attrNameLst>
                                          <p:attrName>style.visibility</p:attrName>
                                        </p:attrNameLst>
                                      </p:cBhvr>
                                      <p:to>
                                        <p:strVal val="visible"/>
                                      </p:to>
                                    </p:set>
                                    <p:animEffect transition="in" filter="barn(inHorizontal)">
                                      <p:cBhvr>
                                        <p:cTn id="28" dur="500"/>
                                        <p:tgtEl>
                                          <p:spTgt spid="65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277813"/>
            <a:ext cx="8229600" cy="788987"/>
          </a:xfrm>
        </p:spPr>
        <p:txBody>
          <a:bodyPr/>
          <a:lstStyle/>
          <a:p>
            <a:r>
              <a:rPr lang="en-US" smtClean="0">
                <a:ea typeface="ＭＳ Ｐゴシック" charset="-128"/>
              </a:rPr>
              <a:t>Point-Of-Use Material Storage	</a:t>
            </a:r>
          </a:p>
        </p:txBody>
      </p:sp>
      <p:sp>
        <p:nvSpPr>
          <p:cNvPr id="3" name="Content Placeholder 2"/>
          <p:cNvSpPr>
            <a:spLocks noGrp="1"/>
          </p:cNvSpPr>
          <p:nvPr>
            <p:ph idx="1"/>
          </p:nvPr>
        </p:nvSpPr>
        <p:spPr/>
        <p:txBody>
          <a:bodyPr/>
          <a:lstStyle/>
          <a:p>
            <a:r>
              <a:rPr lang="en-US" smtClean="0">
                <a:ea typeface="ＭＳ Ｐゴシック" charset="-128"/>
              </a:rPr>
              <a:t>Store locally</a:t>
            </a:r>
          </a:p>
          <a:p>
            <a:pPr lvl="1"/>
            <a:r>
              <a:rPr lang="en-US" smtClean="0">
                <a:ea typeface="ＭＳ Ｐゴシック" charset="-128"/>
              </a:rPr>
              <a:t>Flow through racks </a:t>
            </a:r>
          </a:p>
          <a:p>
            <a:r>
              <a:rPr lang="en-US" smtClean="0">
                <a:ea typeface="ＭＳ Ｐゴシック" charset="-128"/>
              </a:rPr>
              <a:t>Use “supermarkets” for temporary storage </a:t>
            </a:r>
          </a:p>
          <a:p>
            <a:endParaRPr lang="en-US" smtClean="0">
              <a:ea typeface="ＭＳ Ｐゴシック" charset="-128"/>
            </a:endParaRPr>
          </a:p>
          <a:p>
            <a:r>
              <a:rPr lang="en-US" smtClean="0">
                <a:ea typeface="ＭＳ Ｐゴシック" charset="-128"/>
              </a:rPr>
              <a:t>Advantages</a:t>
            </a:r>
          </a:p>
          <a:p>
            <a:pPr lvl="1"/>
            <a:r>
              <a:rPr lang="en-US" smtClean="0">
                <a:ea typeface="ＭＳ Ｐゴシック" charset="-128"/>
              </a:rPr>
              <a:t>Conserves FIFO</a:t>
            </a:r>
          </a:p>
          <a:p>
            <a:pPr lvl="1"/>
            <a:r>
              <a:rPr lang="en-US" smtClean="0">
                <a:ea typeface="ＭＳ Ｐゴシック" charset="-128"/>
              </a:rPr>
              <a:t>Can be filled from outside the cell</a:t>
            </a:r>
          </a:p>
          <a:p>
            <a:pPr lvl="1"/>
            <a:endParaRPr lang="en-US" smtClean="0">
              <a:ea typeface="ＭＳ Ｐゴシック" charset="-128"/>
            </a:endParaRPr>
          </a:p>
        </p:txBody>
      </p:sp>
      <p:pic>
        <p:nvPicPr>
          <p:cNvPr id="4" name="Picture 3" descr="Flow-Through Rack.gif"/>
          <p:cNvPicPr>
            <a:picLocks noChangeAspect="1"/>
          </p:cNvPicPr>
          <p:nvPr/>
        </p:nvPicPr>
        <p:blipFill>
          <a:blip r:embed="rId3"/>
          <a:srcRect/>
          <a:stretch>
            <a:fillRect/>
          </a:stretch>
        </p:blipFill>
        <p:spPr bwMode="auto">
          <a:xfrm>
            <a:off x="6629400" y="3932238"/>
            <a:ext cx="2536825" cy="2316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2400" y="277813"/>
            <a:ext cx="8229600" cy="788987"/>
          </a:xfrm>
        </p:spPr>
        <p:txBody>
          <a:bodyPr/>
          <a:lstStyle/>
          <a:p>
            <a:r>
              <a:rPr lang="en-US" smtClean="0">
                <a:ea typeface="ＭＳ Ｐゴシック" charset="-128"/>
              </a:rPr>
              <a:t>Total Productive Maintenance</a:t>
            </a:r>
          </a:p>
        </p:txBody>
      </p:sp>
      <p:sp>
        <p:nvSpPr>
          <p:cNvPr id="36867" name="Content Placeholder 2"/>
          <p:cNvSpPr>
            <a:spLocks noGrp="1"/>
          </p:cNvSpPr>
          <p:nvPr>
            <p:ph idx="1"/>
          </p:nvPr>
        </p:nvSpPr>
        <p:spPr/>
        <p:txBody>
          <a:bodyPr/>
          <a:lstStyle/>
          <a:p>
            <a:r>
              <a:rPr lang="en-US" smtClean="0">
                <a:ea typeface="ＭＳ Ｐゴシック" charset="-128"/>
              </a:rPr>
              <a:t>Equipment management strategy</a:t>
            </a:r>
          </a:p>
          <a:p>
            <a:r>
              <a:rPr lang="en-US" smtClean="0">
                <a:ea typeface="ＭＳ Ｐゴシック" charset="-128"/>
              </a:rPr>
              <a:t>Systematic execution of maintenance by all employees</a:t>
            </a:r>
          </a:p>
          <a:p>
            <a:r>
              <a:rPr lang="en-US" smtClean="0">
                <a:ea typeface="ＭＳ Ｐゴシック" charset="-128"/>
              </a:rPr>
              <a:t>Maintenance is as important as any other part of the process (separate but integral)</a:t>
            </a:r>
          </a:p>
          <a:p>
            <a:endParaRPr lang="en-US" smtClean="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2400" y="277813"/>
            <a:ext cx="8229600" cy="788987"/>
          </a:xfrm>
        </p:spPr>
        <p:txBody>
          <a:bodyPr/>
          <a:lstStyle/>
          <a:p>
            <a:r>
              <a:rPr lang="en-US" smtClean="0">
                <a:ea typeface="ＭＳ Ｐゴシック" charset="-128"/>
              </a:rPr>
              <a:t>Mistake Proofing and Method Sheets</a:t>
            </a:r>
          </a:p>
        </p:txBody>
      </p:sp>
      <p:sp>
        <p:nvSpPr>
          <p:cNvPr id="3" name="Content Placeholder 2"/>
          <p:cNvSpPr>
            <a:spLocks noGrp="1"/>
          </p:cNvSpPr>
          <p:nvPr>
            <p:ph idx="1"/>
          </p:nvPr>
        </p:nvSpPr>
        <p:spPr/>
        <p:txBody>
          <a:bodyPr/>
          <a:lstStyle/>
          <a:p>
            <a:r>
              <a:rPr lang="en-US" smtClean="0">
                <a:ea typeface="ＭＳ Ｐゴシック" charset="-128"/>
              </a:rPr>
              <a:t>Mistake Proofing (Poka-Yoke)</a:t>
            </a:r>
          </a:p>
          <a:p>
            <a:pPr lvl="1"/>
            <a:r>
              <a:rPr lang="en-US" smtClean="0">
                <a:ea typeface="ＭＳ Ｐゴシック" charset="-128"/>
              </a:rPr>
              <a:t>Finding techniques to prevent defects from passing to the next process</a:t>
            </a:r>
          </a:p>
          <a:p>
            <a:pPr lvl="1"/>
            <a:r>
              <a:rPr lang="en-US" smtClean="0">
                <a:ea typeface="ＭＳ Ｐゴシック" charset="-128"/>
              </a:rPr>
              <a:t>Ensures quality in both product and process</a:t>
            </a:r>
          </a:p>
          <a:p>
            <a:r>
              <a:rPr lang="en-US" smtClean="0">
                <a:ea typeface="ＭＳ Ｐゴシック" charset="-128"/>
              </a:rPr>
              <a:t>Method Sheets</a:t>
            </a:r>
          </a:p>
          <a:p>
            <a:pPr lvl="1"/>
            <a:r>
              <a:rPr lang="en-US" smtClean="0">
                <a:ea typeface="ＭＳ Ｐゴシック" charset="-128"/>
              </a:rPr>
              <a:t>Clear visual instructions that show each step</a:t>
            </a:r>
          </a:p>
          <a:p>
            <a:pPr lvl="1"/>
            <a:r>
              <a:rPr lang="en-US" smtClean="0">
                <a:ea typeface="ＭＳ Ｐゴシック" charset="-128"/>
              </a:rPr>
              <a:t>Should be understandable by even new operators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automatic transmission, introduced in the 1940 Oldsmobile models, was the last major U.S. innovation. While an abundance of new popular features was promoted with each new model, there was little to distinguish cars made in the 1960s from those made in the 1950s.</a:t>
            </a:r>
            <a:br>
              <a:rPr lang="en-US" dirty="0" smtClean="0"/>
            </a:br>
            <a:r>
              <a:rPr lang="en-US" dirty="0" smtClean="0"/>
              <a:t>The misapplication of mass production techniques compounded these problems. Conceived in Henry Ford's heyday as a way to deliver products quickly to the customer, the mass production system had over time morphed into a batch production system in which the accepted mode of operation was to use economies of scale. Cars were built in large batches, resulting in large work-</a:t>
            </a:r>
            <a:r>
              <a:rPr lang="en-US" dirty="0" err="1" smtClean="0"/>
              <a:t>in­process</a:t>
            </a:r>
            <a:r>
              <a:rPr lang="en-US" dirty="0" smtClean="0"/>
              <a:t> (WIP) and finished goods inventories. </a:t>
            </a:r>
            <a:br>
              <a:rPr lang="en-US" dirty="0" smtClean="0"/>
            </a:br>
            <a:r>
              <a:rPr lang="en-US" dirty="0" smtClean="0"/>
              <a:t/>
            </a:r>
            <a:br>
              <a:rPr lang="en-US" dirty="0" smtClean="0"/>
            </a:br>
            <a:r>
              <a:rPr lang="en-US" dirty="0" smtClean="0"/>
              <a:t>This did not worry automakers because demand still exceeded supply in the absence of serious foreign competition. The desire to achieve scale economies drove even low-volume manufacturing enterprises, such as aircraft engine manufacturers, to produce in large batches. Large-lot production soon became the most distinguishing feature of mass production.</a:t>
            </a:r>
            <a:br>
              <a:rPr lang="en-US" dirty="0" smtClean="0"/>
            </a:br>
            <a:endParaRPr lang="en-US" dirty="0" smtClean="0">
              <a:ea typeface="Times New Roman"/>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 y="1"/>
            <a:ext cx="8991600" cy="1066800"/>
          </a:xfrm>
        </p:spPr>
        <p:txBody>
          <a:bodyPr/>
          <a:lstStyle/>
          <a:p>
            <a:r>
              <a:rPr lang="en-US" dirty="0" smtClean="0">
                <a:ea typeface="ＭＳ Ｐゴシック" charset="-128"/>
              </a:rPr>
              <a:t>Continuous Improvement and the Pursuit of Perfection</a:t>
            </a:r>
          </a:p>
        </p:txBody>
      </p:sp>
      <p:sp>
        <p:nvSpPr>
          <p:cNvPr id="65539" name="Content Placeholder 2"/>
          <p:cNvSpPr>
            <a:spLocks noGrp="1"/>
          </p:cNvSpPr>
          <p:nvPr>
            <p:ph idx="1"/>
          </p:nvPr>
        </p:nvSpPr>
        <p:spPr/>
        <p:txBody>
          <a:bodyPr/>
          <a:lstStyle/>
          <a:p>
            <a:r>
              <a:rPr lang="en-US" dirty="0" smtClean="0">
                <a:ea typeface="ＭＳ Ｐゴシック" charset="-128"/>
              </a:rPr>
              <a:t>Continuous effort</a:t>
            </a:r>
          </a:p>
          <a:p>
            <a:r>
              <a:rPr lang="en-US" dirty="0" smtClean="0">
                <a:ea typeface="ＭＳ Ｐゴシック" charset="-128"/>
              </a:rPr>
              <a:t>Implementing such tools result in fundamental change in thinking</a:t>
            </a:r>
          </a:p>
          <a:p>
            <a:r>
              <a:rPr lang="en-US" dirty="0" smtClean="0">
                <a:ea typeface="ＭＳ Ｐゴシック" charset="-128"/>
              </a:rPr>
              <a:t>Employees become aware of the </a:t>
            </a:r>
            <a:r>
              <a:rPr lang="en-US" dirty="0" err="1" smtClean="0">
                <a:ea typeface="ＭＳ Ｐゴシック" charset="-128"/>
              </a:rPr>
              <a:t>the</a:t>
            </a:r>
            <a:r>
              <a:rPr lang="en-US" dirty="0" smtClean="0">
                <a:ea typeface="ＭＳ Ｐゴシック" charset="-128"/>
              </a:rPr>
              <a:t> pursuit</a:t>
            </a:r>
          </a:p>
          <a:p>
            <a:pPr algn="ctr">
              <a:buFont typeface="Wingdings" pitchFamily="2" charset="2"/>
              <a:buNone/>
            </a:pPr>
            <a:r>
              <a:rPr lang="en-US" dirty="0" smtClean="0">
                <a:ea typeface="ＭＳ Ｐゴシック" charset="-128"/>
              </a:rPr>
              <a:t>“</a:t>
            </a:r>
            <a:r>
              <a:rPr lang="en-US" sz="2000" i="1" dirty="0" smtClean="0">
                <a:ea typeface="ＭＳ Ｐゴシック" charset="-128"/>
              </a:rPr>
              <a:t>Whenever an individual or business thinks that success has been attained, progress stops.”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pPr eaLnBrk="1" hangingPunct="1"/>
            <a:r>
              <a:rPr lang="en-US" smtClean="0"/>
              <a:t>Batch Process For Volpens, Ltd. </a:t>
            </a:r>
          </a:p>
        </p:txBody>
      </p:sp>
      <p:grpSp>
        <p:nvGrpSpPr>
          <p:cNvPr id="2" name="Group 3"/>
          <p:cNvGrpSpPr>
            <a:grpSpLocks/>
          </p:cNvGrpSpPr>
          <p:nvPr/>
        </p:nvGrpSpPr>
        <p:grpSpPr bwMode="auto">
          <a:xfrm>
            <a:off x="3773488" y="2647950"/>
            <a:ext cx="666750" cy="438150"/>
            <a:chOff x="2580" y="1584"/>
            <a:chExt cx="420" cy="276"/>
          </a:xfrm>
        </p:grpSpPr>
        <p:sp>
          <p:nvSpPr>
            <p:cNvPr id="13425" name="Rectangle 4"/>
            <p:cNvSpPr>
              <a:spLocks noChangeArrowheads="1"/>
            </p:cNvSpPr>
            <p:nvPr/>
          </p:nvSpPr>
          <p:spPr bwMode="auto">
            <a:xfrm>
              <a:off x="2580" y="1584"/>
              <a:ext cx="420"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26" name="AutoShape 5"/>
            <p:cNvSpPr>
              <a:spLocks noChangeArrowheads="1"/>
            </p:cNvSpPr>
            <p:nvPr/>
          </p:nvSpPr>
          <p:spPr bwMode="auto">
            <a:xfrm rot="10800000" flipH="1">
              <a:off x="2663" y="1619"/>
              <a:ext cx="236" cy="200"/>
            </a:xfrm>
            <a:prstGeom prst="triangle">
              <a:avLst>
                <a:gd name="adj" fmla="val 49995"/>
              </a:avLst>
            </a:prstGeom>
            <a:solidFill>
              <a:srgbClr val="FAFD00"/>
            </a:solidFill>
            <a:ln w="25400">
              <a:solidFill>
                <a:schemeClr val="tx1"/>
              </a:solidFill>
              <a:miter lim="800000"/>
              <a:headEnd/>
              <a:tailEnd/>
            </a:ln>
          </p:spPr>
          <p:txBody>
            <a:bodyPr wrap="none" anchor="ctr"/>
            <a:lstStyle/>
            <a:p>
              <a:endParaRPr lang="en-US"/>
            </a:p>
          </p:txBody>
        </p:sp>
      </p:grpSp>
      <p:grpSp>
        <p:nvGrpSpPr>
          <p:cNvPr id="3" name="Group 6"/>
          <p:cNvGrpSpPr>
            <a:grpSpLocks/>
          </p:cNvGrpSpPr>
          <p:nvPr/>
        </p:nvGrpSpPr>
        <p:grpSpPr bwMode="auto">
          <a:xfrm>
            <a:off x="458788" y="1962150"/>
            <a:ext cx="644525" cy="450850"/>
            <a:chOff x="720" y="1032"/>
            <a:chExt cx="406" cy="284"/>
          </a:xfrm>
        </p:grpSpPr>
        <p:sp>
          <p:nvSpPr>
            <p:cNvPr id="13423" name="Rectangle 7"/>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24" name="AutoShape 8"/>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4" name="Group 9"/>
          <p:cNvGrpSpPr>
            <a:grpSpLocks/>
          </p:cNvGrpSpPr>
          <p:nvPr/>
        </p:nvGrpSpPr>
        <p:grpSpPr bwMode="auto">
          <a:xfrm>
            <a:off x="458788" y="3219450"/>
            <a:ext cx="644525" cy="450850"/>
            <a:chOff x="720" y="2112"/>
            <a:chExt cx="406" cy="284"/>
          </a:xfrm>
        </p:grpSpPr>
        <p:sp>
          <p:nvSpPr>
            <p:cNvPr id="13421" name="Rectangle 10"/>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22" name="AutoShape 11"/>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5" name="Group 12"/>
          <p:cNvGrpSpPr>
            <a:grpSpLocks/>
          </p:cNvGrpSpPr>
          <p:nvPr/>
        </p:nvGrpSpPr>
        <p:grpSpPr bwMode="auto">
          <a:xfrm>
            <a:off x="1354138" y="3200400"/>
            <a:ext cx="704850" cy="495300"/>
            <a:chOff x="1560" y="2148"/>
            <a:chExt cx="444" cy="276"/>
          </a:xfrm>
        </p:grpSpPr>
        <p:sp>
          <p:nvSpPr>
            <p:cNvPr id="13419" name="Rectangle 13"/>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20" name="Oval 14"/>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6" name="Group 15"/>
          <p:cNvGrpSpPr>
            <a:grpSpLocks/>
          </p:cNvGrpSpPr>
          <p:nvPr/>
        </p:nvGrpSpPr>
        <p:grpSpPr bwMode="auto">
          <a:xfrm>
            <a:off x="8091488" y="5067300"/>
            <a:ext cx="609600" cy="419100"/>
            <a:chOff x="3240" y="3348"/>
            <a:chExt cx="432" cy="276"/>
          </a:xfrm>
        </p:grpSpPr>
        <p:sp>
          <p:nvSpPr>
            <p:cNvPr id="13417" name="Rectangle 16"/>
            <p:cNvSpPr>
              <a:spLocks noChangeArrowheads="1"/>
            </p:cNvSpPr>
            <p:nvPr/>
          </p:nvSpPr>
          <p:spPr bwMode="auto">
            <a:xfrm>
              <a:off x="3240" y="3348"/>
              <a:ext cx="432"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18" name="Rectangle 17"/>
            <p:cNvSpPr>
              <a:spLocks noChangeArrowheads="1"/>
            </p:cNvSpPr>
            <p:nvPr/>
          </p:nvSpPr>
          <p:spPr bwMode="auto">
            <a:xfrm>
              <a:off x="3383" y="3374"/>
              <a:ext cx="140" cy="224"/>
            </a:xfrm>
            <a:prstGeom prst="rect">
              <a:avLst/>
            </a:prstGeom>
            <a:solidFill>
              <a:srgbClr val="FAFD00"/>
            </a:solidFill>
            <a:ln w="25400">
              <a:solidFill>
                <a:schemeClr val="tx1"/>
              </a:solidFill>
              <a:miter lim="800000"/>
              <a:headEnd/>
              <a:tailEnd/>
            </a:ln>
          </p:spPr>
          <p:txBody>
            <a:bodyPr wrap="none" anchor="ctr"/>
            <a:lstStyle/>
            <a:p>
              <a:endParaRPr lang="en-US"/>
            </a:p>
          </p:txBody>
        </p:sp>
      </p:grpSp>
      <p:grpSp>
        <p:nvGrpSpPr>
          <p:cNvPr id="7" name="Group 18"/>
          <p:cNvGrpSpPr>
            <a:grpSpLocks/>
          </p:cNvGrpSpPr>
          <p:nvPr/>
        </p:nvGrpSpPr>
        <p:grpSpPr bwMode="auto">
          <a:xfrm>
            <a:off x="1354138" y="1962150"/>
            <a:ext cx="704850" cy="438150"/>
            <a:chOff x="1560" y="2148"/>
            <a:chExt cx="444" cy="276"/>
          </a:xfrm>
        </p:grpSpPr>
        <p:sp>
          <p:nvSpPr>
            <p:cNvPr id="13415" name="Rectangle 19"/>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16" name="Oval 20"/>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8" name="Group 21"/>
          <p:cNvGrpSpPr>
            <a:grpSpLocks/>
          </p:cNvGrpSpPr>
          <p:nvPr/>
        </p:nvGrpSpPr>
        <p:grpSpPr bwMode="auto">
          <a:xfrm>
            <a:off x="2287588" y="3200400"/>
            <a:ext cx="666750" cy="476250"/>
            <a:chOff x="3840" y="2760"/>
            <a:chExt cx="360" cy="240"/>
          </a:xfrm>
        </p:grpSpPr>
        <p:sp>
          <p:nvSpPr>
            <p:cNvPr id="13413" name="Rectangle 22"/>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14" name="Freeform 23"/>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9" name="Group 24"/>
          <p:cNvGrpSpPr>
            <a:grpSpLocks/>
          </p:cNvGrpSpPr>
          <p:nvPr/>
        </p:nvGrpSpPr>
        <p:grpSpPr bwMode="auto">
          <a:xfrm>
            <a:off x="2249488" y="1943100"/>
            <a:ext cx="666750" cy="476250"/>
            <a:chOff x="3840" y="2760"/>
            <a:chExt cx="360" cy="240"/>
          </a:xfrm>
        </p:grpSpPr>
        <p:sp>
          <p:nvSpPr>
            <p:cNvPr id="13411" name="Rectangle 25"/>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12" name="Freeform 26"/>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10" name="Group 27"/>
          <p:cNvGrpSpPr>
            <a:grpSpLocks/>
          </p:cNvGrpSpPr>
          <p:nvPr/>
        </p:nvGrpSpPr>
        <p:grpSpPr bwMode="auto">
          <a:xfrm rot="2125192">
            <a:off x="3163888" y="2057400"/>
            <a:ext cx="644525" cy="450850"/>
            <a:chOff x="720" y="1032"/>
            <a:chExt cx="406" cy="284"/>
          </a:xfrm>
        </p:grpSpPr>
        <p:sp>
          <p:nvSpPr>
            <p:cNvPr id="13409" name="Rectangle 28"/>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10" name="AutoShape 29"/>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11" name="Group 30"/>
          <p:cNvGrpSpPr>
            <a:grpSpLocks/>
          </p:cNvGrpSpPr>
          <p:nvPr/>
        </p:nvGrpSpPr>
        <p:grpSpPr bwMode="auto">
          <a:xfrm rot="-1403349">
            <a:off x="3125788" y="3181350"/>
            <a:ext cx="644525" cy="450850"/>
            <a:chOff x="720" y="2112"/>
            <a:chExt cx="406" cy="284"/>
          </a:xfrm>
        </p:grpSpPr>
        <p:sp>
          <p:nvSpPr>
            <p:cNvPr id="13407" name="Rectangle 31"/>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08" name="AutoShape 32"/>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12" name="Group 33"/>
          <p:cNvGrpSpPr>
            <a:grpSpLocks/>
          </p:cNvGrpSpPr>
          <p:nvPr/>
        </p:nvGrpSpPr>
        <p:grpSpPr bwMode="auto">
          <a:xfrm>
            <a:off x="8129588" y="2571750"/>
            <a:ext cx="666750" cy="438150"/>
            <a:chOff x="2580" y="1584"/>
            <a:chExt cx="420" cy="276"/>
          </a:xfrm>
        </p:grpSpPr>
        <p:sp>
          <p:nvSpPr>
            <p:cNvPr id="13405" name="Rectangle 34"/>
            <p:cNvSpPr>
              <a:spLocks noChangeArrowheads="1"/>
            </p:cNvSpPr>
            <p:nvPr/>
          </p:nvSpPr>
          <p:spPr bwMode="auto">
            <a:xfrm>
              <a:off x="2580" y="1584"/>
              <a:ext cx="420"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06" name="AutoShape 35"/>
            <p:cNvSpPr>
              <a:spLocks noChangeArrowheads="1"/>
            </p:cNvSpPr>
            <p:nvPr/>
          </p:nvSpPr>
          <p:spPr bwMode="auto">
            <a:xfrm rot="10800000" flipH="1">
              <a:off x="2663" y="1619"/>
              <a:ext cx="236" cy="200"/>
            </a:xfrm>
            <a:prstGeom prst="triangle">
              <a:avLst>
                <a:gd name="adj" fmla="val 49995"/>
              </a:avLst>
            </a:prstGeom>
            <a:solidFill>
              <a:srgbClr val="FAFD00"/>
            </a:solidFill>
            <a:ln w="25400">
              <a:solidFill>
                <a:schemeClr val="tx1"/>
              </a:solidFill>
              <a:miter lim="800000"/>
              <a:headEnd/>
              <a:tailEnd/>
            </a:ln>
          </p:spPr>
          <p:txBody>
            <a:bodyPr wrap="none" anchor="ctr"/>
            <a:lstStyle/>
            <a:p>
              <a:endParaRPr lang="en-US"/>
            </a:p>
          </p:txBody>
        </p:sp>
      </p:grpSp>
      <p:grpSp>
        <p:nvGrpSpPr>
          <p:cNvPr id="13" name="Group 36"/>
          <p:cNvGrpSpPr>
            <a:grpSpLocks/>
          </p:cNvGrpSpPr>
          <p:nvPr/>
        </p:nvGrpSpPr>
        <p:grpSpPr bwMode="auto">
          <a:xfrm rot="-1732579">
            <a:off x="4592638" y="2095500"/>
            <a:ext cx="644525" cy="450850"/>
            <a:chOff x="720" y="1032"/>
            <a:chExt cx="406" cy="284"/>
          </a:xfrm>
        </p:grpSpPr>
        <p:sp>
          <p:nvSpPr>
            <p:cNvPr id="13403" name="Rectangle 37"/>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04" name="AutoShape 38"/>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14" name="Group 39"/>
          <p:cNvGrpSpPr>
            <a:grpSpLocks/>
          </p:cNvGrpSpPr>
          <p:nvPr/>
        </p:nvGrpSpPr>
        <p:grpSpPr bwMode="auto">
          <a:xfrm rot="2011143">
            <a:off x="4630738" y="3086100"/>
            <a:ext cx="644525" cy="450850"/>
            <a:chOff x="720" y="2112"/>
            <a:chExt cx="406" cy="284"/>
          </a:xfrm>
        </p:grpSpPr>
        <p:sp>
          <p:nvSpPr>
            <p:cNvPr id="13401" name="Rectangle 40"/>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02" name="AutoShape 41"/>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15" name="Group 42"/>
          <p:cNvGrpSpPr>
            <a:grpSpLocks/>
          </p:cNvGrpSpPr>
          <p:nvPr/>
        </p:nvGrpSpPr>
        <p:grpSpPr bwMode="auto">
          <a:xfrm>
            <a:off x="5507038" y="3181350"/>
            <a:ext cx="704850" cy="495300"/>
            <a:chOff x="1560" y="2148"/>
            <a:chExt cx="444" cy="276"/>
          </a:xfrm>
        </p:grpSpPr>
        <p:sp>
          <p:nvSpPr>
            <p:cNvPr id="13399" name="Rectangle 43"/>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400" name="Oval 44"/>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16" name="Group 45"/>
          <p:cNvGrpSpPr>
            <a:grpSpLocks/>
          </p:cNvGrpSpPr>
          <p:nvPr/>
        </p:nvGrpSpPr>
        <p:grpSpPr bwMode="auto">
          <a:xfrm>
            <a:off x="5507038" y="1943100"/>
            <a:ext cx="704850" cy="438150"/>
            <a:chOff x="1560" y="2148"/>
            <a:chExt cx="444" cy="276"/>
          </a:xfrm>
        </p:grpSpPr>
        <p:sp>
          <p:nvSpPr>
            <p:cNvPr id="13397" name="Rectangle 46"/>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98" name="Oval 47"/>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grpSp>
        <p:nvGrpSpPr>
          <p:cNvPr id="17" name="Group 48"/>
          <p:cNvGrpSpPr>
            <a:grpSpLocks/>
          </p:cNvGrpSpPr>
          <p:nvPr/>
        </p:nvGrpSpPr>
        <p:grpSpPr bwMode="auto">
          <a:xfrm>
            <a:off x="6440488" y="3181350"/>
            <a:ext cx="666750" cy="476250"/>
            <a:chOff x="3840" y="2760"/>
            <a:chExt cx="360" cy="240"/>
          </a:xfrm>
        </p:grpSpPr>
        <p:sp>
          <p:nvSpPr>
            <p:cNvPr id="13395" name="Rectangle 49"/>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96" name="Freeform 50"/>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18" name="Group 51"/>
          <p:cNvGrpSpPr>
            <a:grpSpLocks/>
          </p:cNvGrpSpPr>
          <p:nvPr/>
        </p:nvGrpSpPr>
        <p:grpSpPr bwMode="auto">
          <a:xfrm>
            <a:off x="6459538" y="1924050"/>
            <a:ext cx="666750" cy="476250"/>
            <a:chOff x="3840" y="2760"/>
            <a:chExt cx="360" cy="240"/>
          </a:xfrm>
        </p:grpSpPr>
        <p:sp>
          <p:nvSpPr>
            <p:cNvPr id="13393" name="Rectangle 52"/>
            <p:cNvSpPr>
              <a:spLocks noChangeArrowheads="1"/>
            </p:cNvSpPr>
            <p:nvPr/>
          </p:nvSpPr>
          <p:spPr bwMode="auto">
            <a:xfrm>
              <a:off x="3840" y="2760"/>
              <a:ext cx="360" cy="24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94" name="Freeform 53"/>
            <p:cNvSpPr>
              <a:spLocks/>
            </p:cNvSpPr>
            <p:nvPr/>
          </p:nvSpPr>
          <p:spPr bwMode="auto">
            <a:xfrm>
              <a:off x="3972" y="2784"/>
              <a:ext cx="108" cy="192"/>
            </a:xfrm>
            <a:custGeom>
              <a:avLst/>
              <a:gdLst>
                <a:gd name="T0" fmla="*/ 0 w 156"/>
                <a:gd name="T1" fmla="*/ 0 h 252"/>
                <a:gd name="T2" fmla="*/ 0 w 156"/>
                <a:gd name="T3" fmla="*/ 252 h 252"/>
                <a:gd name="T4" fmla="*/ 96 w 156"/>
                <a:gd name="T5" fmla="*/ 240 h 252"/>
                <a:gd name="T6" fmla="*/ 156 w 156"/>
                <a:gd name="T7" fmla="*/ 156 h 252"/>
                <a:gd name="T8" fmla="*/ 144 w 156"/>
                <a:gd name="T9" fmla="*/ 60 h 252"/>
                <a:gd name="T10" fmla="*/ 72 w 156"/>
                <a:gd name="T11" fmla="*/ 0 h 252"/>
                <a:gd name="T12" fmla="*/ 0 w 156"/>
                <a:gd name="T13" fmla="*/ 0 h 252"/>
                <a:gd name="T14" fmla="*/ 0 60000 65536"/>
                <a:gd name="T15" fmla="*/ 0 60000 65536"/>
                <a:gd name="T16" fmla="*/ 0 60000 65536"/>
                <a:gd name="T17" fmla="*/ 0 60000 65536"/>
                <a:gd name="T18" fmla="*/ 0 60000 65536"/>
                <a:gd name="T19" fmla="*/ 0 60000 65536"/>
                <a:gd name="T20" fmla="*/ 0 60000 65536"/>
                <a:gd name="T21" fmla="*/ 0 w 156"/>
                <a:gd name="T22" fmla="*/ 0 h 252"/>
                <a:gd name="T23" fmla="*/ 156 w 156"/>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52">
                  <a:moveTo>
                    <a:pt x="0" y="0"/>
                  </a:moveTo>
                  <a:lnTo>
                    <a:pt x="0" y="252"/>
                  </a:lnTo>
                  <a:lnTo>
                    <a:pt x="96" y="240"/>
                  </a:lnTo>
                  <a:lnTo>
                    <a:pt x="156" y="156"/>
                  </a:lnTo>
                  <a:lnTo>
                    <a:pt x="144" y="60"/>
                  </a:lnTo>
                  <a:lnTo>
                    <a:pt x="72" y="0"/>
                  </a:lnTo>
                  <a:lnTo>
                    <a:pt x="0" y="0"/>
                  </a:lnTo>
                  <a:close/>
                </a:path>
              </a:pathLst>
            </a:custGeom>
            <a:solidFill>
              <a:srgbClr val="FFFF00"/>
            </a:solidFill>
            <a:ln w="9525">
              <a:solidFill>
                <a:schemeClr val="tx1"/>
              </a:solidFill>
              <a:round/>
              <a:headEnd/>
              <a:tailEnd/>
            </a:ln>
          </p:spPr>
          <p:txBody>
            <a:bodyPr wrap="none" anchor="ctr"/>
            <a:lstStyle/>
            <a:p>
              <a:endParaRPr lang="en-US"/>
            </a:p>
          </p:txBody>
        </p:sp>
      </p:grpSp>
      <p:grpSp>
        <p:nvGrpSpPr>
          <p:cNvPr id="19" name="Group 54"/>
          <p:cNvGrpSpPr>
            <a:grpSpLocks/>
          </p:cNvGrpSpPr>
          <p:nvPr/>
        </p:nvGrpSpPr>
        <p:grpSpPr bwMode="auto">
          <a:xfrm rot="2125192">
            <a:off x="7335838" y="2095500"/>
            <a:ext cx="644525" cy="450850"/>
            <a:chOff x="720" y="1032"/>
            <a:chExt cx="406" cy="284"/>
          </a:xfrm>
        </p:grpSpPr>
        <p:sp>
          <p:nvSpPr>
            <p:cNvPr id="13391" name="Rectangle 55"/>
            <p:cNvSpPr>
              <a:spLocks noChangeArrowheads="1"/>
            </p:cNvSpPr>
            <p:nvPr/>
          </p:nvSpPr>
          <p:spPr bwMode="auto">
            <a:xfrm>
              <a:off x="720" y="103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92" name="AutoShape 56"/>
            <p:cNvSpPr>
              <a:spLocks noChangeArrowheads="1"/>
            </p:cNvSpPr>
            <p:nvPr/>
          </p:nvSpPr>
          <p:spPr bwMode="auto">
            <a:xfrm>
              <a:off x="785" y="108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20" name="Group 57"/>
          <p:cNvGrpSpPr>
            <a:grpSpLocks/>
          </p:cNvGrpSpPr>
          <p:nvPr/>
        </p:nvGrpSpPr>
        <p:grpSpPr bwMode="auto">
          <a:xfrm rot="-1403349">
            <a:off x="7316788" y="3048000"/>
            <a:ext cx="644525" cy="450850"/>
            <a:chOff x="720" y="2112"/>
            <a:chExt cx="406" cy="284"/>
          </a:xfrm>
        </p:grpSpPr>
        <p:sp>
          <p:nvSpPr>
            <p:cNvPr id="13389" name="Rectangle 58"/>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90" name="AutoShape 59"/>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sp>
        <p:nvSpPr>
          <p:cNvPr id="13334" name="Rectangle 60"/>
          <p:cNvSpPr>
            <a:spLocks noChangeArrowheads="1"/>
          </p:cNvSpPr>
          <p:nvPr/>
        </p:nvSpPr>
        <p:spPr bwMode="auto">
          <a:xfrm>
            <a:off x="2840038" y="4095750"/>
            <a:ext cx="1350962" cy="6477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t>Production</a:t>
            </a:r>
          </a:p>
          <a:p>
            <a:pPr eaLnBrk="0" hangingPunct="0"/>
            <a:r>
              <a:rPr lang="en-US" sz="1800" b="0"/>
              <a:t>Scheduler</a:t>
            </a:r>
            <a:endParaRPr lang="en-US" sz="2400" b="0"/>
          </a:p>
        </p:txBody>
      </p:sp>
      <p:sp>
        <p:nvSpPr>
          <p:cNvPr id="13335" name="Rectangle 61"/>
          <p:cNvSpPr>
            <a:spLocks noChangeArrowheads="1"/>
          </p:cNvSpPr>
          <p:nvPr/>
        </p:nvSpPr>
        <p:spPr bwMode="auto">
          <a:xfrm>
            <a:off x="630238" y="5429250"/>
            <a:ext cx="1066800" cy="6477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t>Raw</a:t>
            </a:r>
          </a:p>
          <a:p>
            <a:pPr eaLnBrk="0" hangingPunct="0"/>
            <a:r>
              <a:rPr lang="en-US" sz="1800" b="0"/>
              <a:t>Materials</a:t>
            </a:r>
            <a:endParaRPr lang="en-US" sz="2400" b="0"/>
          </a:p>
        </p:txBody>
      </p:sp>
      <p:grpSp>
        <p:nvGrpSpPr>
          <p:cNvPr id="21" name="Group 62"/>
          <p:cNvGrpSpPr>
            <a:grpSpLocks/>
          </p:cNvGrpSpPr>
          <p:nvPr/>
        </p:nvGrpSpPr>
        <p:grpSpPr bwMode="auto">
          <a:xfrm rot="5400000">
            <a:off x="8129587" y="3390901"/>
            <a:ext cx="644525" cy="450850"/>
            <a:chOff x="720" y="2112"/>
            <a:chExt cx="406" cy="284"/>
          </a:xfrm>
        </p:grpSpPr>
        <p:sp>
          <p:nvSpPr>
            <p:cNvPr id="13387" name="Rectangle 63"/>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88" name="AutoShape 64"/>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grpSp>
        <p:nvGrpSpPr>
          <p:cNvPr id="22" name="Group 65"/>
          <p:cNvGrpSpPr>
            <a:grpSpLocks/>
          </p:cNvGrpSpPr>
          <p:nvPr/>
        </p:nvGrpSpPr>
        <p:grpSpPr bwMode="auto">
          <a:xfrm>
            <a:off x="8072438" y="4362450"/>
            <a:ext cx="704850" cy="495300"/>
            <a:chOff x="1560" y="2148"/>
            <a:chExt cx="444" cy="276"/>
          </a:xfrm>
        </p:grpSpPr>
        <p:sp>
          <p:nvSpPr>
            <p:cNvPr id="13385" name="Rectangle 66"/>
            <p:cNvSpPr>
              <a:spLocks noChangeArrowheads="1"/>
            </p:cNvSpPr>
            <p:nvPr/>
          </p:nvSpPr>
          <p:spPr bwMode="auto">
            <a:xfrm>
              <a:off x="1560" y="2148"/>
              <a:ext cx="444" cy="2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86" name="Oval 67"/>
            <p:cNvSpPr>
              <a:spLocks noChangeArrowheads="1"/>
            </p:cNvSpPr>
            <p:nvPr/>
          </p:nvSpPr>
          <p:spPr bwMode="auto">
            <a:xfrm>
              <a:off x="1655" y="2168"/>
              <a:ext cx="236" cy="236"/>
            </a:xfrm>
            <a:prstGeom prst="ellipse">
              <a:avLst/>
            </a:prstGeom>
            <a:solidFill>
              <a:srgbClr val="00AE00"/>
            </a:solidFill>
            <a:ln w="25400">
              <a:solidFill>
                <a:schemeClr val="tx1"/>
              </a:solidFill>
              <a:round/>
              <a:headEnd/>
              <a:tailEnd/>
            </a:ln>
          </p:spPr>
          <p:txBody>
            <a:bodyPr wrap="none" anchor="ctr"/>
            <a:lstStyle/>
            <a:p>
              <a:endParaRPr lang="en-US"/>
            </a:p>
          </p:txBody>
        </p:sp>
      </p:grpSp>
      <p:sp>
        <p:nvSpPr>
          <p:cNvPr id="13338" name="Rectangle 68"/>
          <p:cNvSpPr>
            <a:spLocks noChangeArrowheads="1"/>
          </p:cNvSpPr>
          <p:nvPr/>
        </p:nvSpPr>
        <p:spPr bwMode="auto">
          <a:xfrm>
            <a:off x="7862888" y="5676900"/>
            <a:ext cx="1066800" cy="647700"/>
          </a:xfrm>
          <a:prstGeom prst="rect">
            <a:avLst/>
          </a:prstGeom>
          <a:solidFill>
            <a:schemeClr val="bg1"/>
          </a:solidFill>
          <a:ln w="9525">
            <a:solidFill>
              <a:schemeClr val="tx1"/>
            </a:solidFill>
            <a:miter lim="800000"/>
            <a:headEnd/>
            <a:tailEnd/>
          </a:ln>
        </p:spPr>
        <p:txBody>
          <a:bodyPr wrap="none" anchor="ctr"/>
          <a:lstStyle/>
          <a:p>
            <a:pPr eaLnBrk="0" hangingPunct="0"/>
            <a:r>
              <a:rPr lang="en-US" sz="1800" b="0"/>
              <a:t>Finished</a:t>
            </a:r>
          </a:p>
          <a:p>
            <a:pPr eaLnBrk="0" hangingPunct="0"/>
            <a:r>
              <a:rPr lang="en-US" sz="1800" b="0"/>
              <a:t>Goods</a:t>
            </a:r>
            <a:endParaRPr lang="en-US" sz="2400" b="0"/>
          </a:p>
        </p:txBody>
      </p:sp>
      <p:sp>
        <p:nvSpPr>
          <p:cNvPr id="13339" name="Freeform 69"/>
          <p:cNvSpPr>
            <a:spLocks/>
          </p:cNvSpPr>
          <p:nvPr/>
        </p:nvSpPr>
        <p:spPr bwMode="auto">
          <a:xfrm flipV="1">
            <a:off x="1163638" y="2133600"/>
            <a:ext cx="209550" cy="2152650"/>
          </a:xfrm>
          <a:custGeom>
            <a:avLst/>
            <a:gdLst>
              <a:gd name="T0" fmla="*/ 0 w 96"/>
              <a:gd name="T1" fmla="*/ 0 h 1104"/>
              <a:gd name="T2" fmla="*/ 0 w 96"/>
              <a:gd name="T3" fmla="*/ 1104 h 1104"/>
              <a:gd name="T4" fmla="*/ 96 w 96"/>
              <a:gd name="T5" fmla="*/ 1104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0"/>
                </a:moveTo>
                <a:lnTo>
                  <a:pt x="0" y="1104"/>
                </a:lnTo>
                <a:lnTo>
                  <a:pt x="96" y="1104"/>
                </a:lnTo>
              </a:path>
            </a:pathLst>
          </a:custGeom>
          <a:noFill/>
          <a:ln w="9525">
            <a:solidFill>
              <a:schemeClr val="tx1"/>
            </a:solidFill>
            <a:round/>
            <a:headEnd/>
            <a:tailEnd type="stealth" w="lg" len="lg"/>
          </a:ln>
        </p:spPr>
        <p:txBody>
          <a:bodyPr wrap="none" anchor="ctr"/>
          <a:lstStyle/>
          <a:p>
            <a:endParaRPr lang="en-US"/>
          </a:p>
        </p:txBody>
      </p:sp>
      <p:sp>
        <p:nvSpPr>
          <p:cNvPr id="13340" name="Line 70"/>
          <p:cNvSpPr>
            <a:spLocks noChangeShapeType="1"/>
          </p:cNvSpPr>
          <p:nvPr/>
        </p:nvSpPr>
        <p:spPr bwMode="auto">
          <a:xfrm>
            <a:off x="1163638" y="3448050"/>
            <a:ext cx="190500" cy="0"/>
          </a:xfrm>
          <a:prstGeom prst="line">
            <a:avLst/>
          </a:prstGeom>
          <a:noFill/>
          <a:ln w="9525">
            <a:solidFill>
              <a:schemeClr val="tx1"/>
            </a:solidFill>
            <a:round/>
            <a:headEnd/>
            <a:tailEnd type="stealth" w="lg" len="lg"/>
          </a:ln>
        </p:spPr>
        <p:txBody>
          <a:bodyPr wrap="none" anchor="ctr"/>
          <a:lstStyle/>
          <a:p>
            <a:endParaRPr lang="en-US"/>
          </a:p>
        </p:txBody>
      </p:sp>
      <p:sp>
        <p:nvSpPr>
          <p:cNvPr id="13341" name="Freeform 71"/>
          <p:cNvSpPr>
            <a:spLocks/>
          </p:cNvSpPr>
          <p:nvPr/>
        </p:nvSpPr>
        <p:spPr bwMode="auto">
          <a:xfrm>
            <a:off x="230188" y="2190750"/>
            <a:ext cx="2590800" cy="2228850"/>
          </a:xfrm>
          <a:custGeom>
            <a:avLst/>
            <a:gdLst>
              <a:gd name="T0" fmla="*/ 2136 w 2136"/>
              <a:gd name="T1" fmla="*/ 1404 h 1404"/>
              <a:gd name="T2" fmla="*/ 0 w 2136"/>
              <a:gd name="T3" fmla="*/ 1404 h 1404"/>
              <a:gd name="T4" fmla="*/ 0 w 2136"/>
              <a:gd name="T5" fmla="*/ 0 h 1404"/>
              <a:gd name="T6" fmla="*/ 144 w 2136"/>
              <a:gd name="T7" fmla="*/ 0 h 1404"/>
              <a:gd name="T8" fmla="*/ 0 60000 65536"/>
              <a:gd name="T9" fmla="*/ 0 60000 65536"/>
              <a:gd name="T10" fmla="*/ 0 60000 65536"/>
              <a:gd name="T11" fmla="*/ 0 60000 65536"/>
              <a:gd name="T12" fmla="*/ 0 w 2136"/>
              <a:gd name="T13" fmla="*/ 0 h 1404"/>
              <a:gd name="T14" fmla="*/ 2136 w 2136"/>
              <a:gd name="T15" fmla="*/ 1404 h 1404"/>
            </a:gdLst>
            <a:ahLst/>
            <a:cxnLst>
              <a:cxn ang="T8">
                <a:pos x="T0" y="T1"/>
              </a:cxn>
              <a:cxn ang="T9">
                <a:pos x="T2" y="T3"/>
              </a:cxn>
              <a:cxn ang="T10">
                <a:pos x="T4" y="T5"/>
              </a:cxn>
              <a:cxn ang="T11">
                <a:pos x="T6" y="T7"/>
              </a:cxn>
            </a:cxnLst>
            <a:rect l="T12" t="T13" r="T14" b="T15"/>
            <a:pathLst>
              <a:path w="2136" h="1404">
                <a:moveTo>
                  <a:pt x="2136" y="1404"/>
                </a:moveTo>
                <a:lnTo>
                  <a:pt x="0" y="1404"/>
                </a:lnTo>
                <a:lnTo>
                  <a:pt x="0" y="0"/>
                </a:lnTo>
                <a:lnTo>
                  <a:pt x="144" y="0"/>
                </a:lnTo>
              </a:path>
            </a:pathLst>
          </a:custGeom>
          <a:noFill/>
          <a:ln w="9525">
            <a:solidFill>
              <a:schemeClr val="tx1"/>
            </a:solidFill>
            <a:prstDash val="dash"/>
            <a:round/>
            <a:headEnd/>
            <a:tailEnd type="stealth" w="lg" len="lg"/>
          </a:ln>
        </p:spPr>
        <p:txBody>
          <a:bodyPr wrap="none" anchor="ctr"/>
          <a:lstStyle/>
          <a:p>
            <a:endParaRPr lang="en-US"/>
          </a:p>
        </p:txBody>
      </p:sp>
      <p:sp>
        <p:nvSpPr>
          <p:cNvPr id="13342" name="Line 72"/>
          <p:cNvSpPr>
            <a:spLocks noChangeShapeType="1"/>
          </p:cNvSpPr>
          <p:nvPr/>
        </p:nvSpPr>
        <p:spPr bwMode="auto">
          <a:xfrm>
            <a:off x="249238" y="3448050"/>
            <a:ext cx="209550" cy="0"/>
          </a:xfrm>
          <a:prstGeom prst="line">
            <a:avLst/>
          </a:prstGeom>
          <a:noFill/>
          <a:ln w="9525">
            <a:solidFill>
              <a:schemeClr val="tx1"/>
            </a:solidFill>
            <a:prstDash val="dash"/>
            <a:round/>
            <a:headEnd/>
            <a:tailEnd type="stealth" w="lg" len="lg"/>
          </a:ln>
        </p:spPr>
        <p:txBody>
          <a:bodyPr wrap="none" anchor="ctr"/>
          <a:lstStyle/>
          <a:p>
            <a:endParaRPr lang="en-US"/>
          </a:p>
        </p:txBody>
      </p:sp>
      <p:grpSp>
        <p:nvGrpSpPr>
          <p:cNvPr id="23" name="Group 73"/>
          <p:cNvGrpSpPr>
            <a:grpSpLocks/>
          </p:cNvGrpSpPr>
          <p:nvPr/>
        </p:nvGrpSpPr>
        <p:grpSpPr bwMode="auto">
          <a:xfrm rot="-5400000">
            <a:off x="820737" y="4724401"/>
            <a:ext cx="644525" cy="450850"/>
            <a:chOff x="720" y="2112"/>
            <a:chExt cx="406" cy="284"/>
          </a:xfrm>
        </p:grpSpPr>
        <p:sp>
          <p:nvSpPr>
            <p:cNvPr id="13383" name="Rectangle 74"/>
            <p:cNvSpPr>
              <a:spLocks noChangeArrowheads="1"/>
            </p:cNvSpPr>
            <p:nvPr/>
          </p:nvSpPr>
          <p:spPr bwMode="auto">
            <a:xfrm>
              <a:off x="720" y="2112"/>
              <a:ext cx="406" cy="2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84" name="AutoShape 75"/>
            <p:cNvSpPr>
              <a:spLocks noChangeArrowheads="1"/>
            </p:cNvSpPr>
            <p:nvPr/>
          </p:nvSpPr>
          <p:spPr bwMode="auto">
            <a:xfrm>
              <a:off x="785" y="2162"/>
              <a:ext cx="313" cy="202"/>
            </a:xfrm>
            <a:prstGeom prst="rightArrow">
              <a:avLst>
                <a:gd name="adj1" fmla="val 50000"/>
                <a:gd name="adj2" fmla="val 77482"/>
              </a:avLst>
            </a:prstGeom>
            <a:solidFill>
              <a:srgbClr val="FAFD00"/>
            </a:solidFill>
            <a:ln w="25400">
              <a:solidFill>
                <a:schemeClr val="tx1"/>
              </a:solidFill>
              <a:miter lim="800000"/>
              <a:headEnd/>
              <a:tailEnd/>
            </a:ln>
          </p:spPr>
          <p:txBody>
            <a:bodyPr wrap="none" anchor="ctr"/>
            <a:lstStyle/>
            <a:p>
              <a:endParaRPr lang="en-US"/>
            </a:p>
          </p:txBody>
        </p:sp>
      </p:grpSp>
      <p:sp>
        <p:nvSpPr>
          <p:cNvPr id="13344" name="Line 76"/>
          <p:cNvSpPr>
            <a:spLocks noChangeShapeType="1"/>
          </p:cNvSpPr>
          <p:nvPr/>
        </p:nvSpPr>
        <p:spPr bwMode="auto">
          <a:xfrm>
            <a:off x="1163638" y="4533900"/>
            <a:ext cx="0" cy="114300"/>
          </a:xfrm>
          <a:prstGeom prst="line">
            <a:avLst/>
          </a:prstGeom>
          <a:noFill/>
          <a:ln w="9525">
            <a:solidFill>
              <a:schemeClr val="tx1"/>
            </a:solidFill>
            <a:round/>
            <a:headEnd/>
            <a:tailEnd/>
          </a:ln>
        </p:spPr>
        <p:txBody>
          <a:bodyPr wrap="none" anchor="ctr"/>
          <a:lstStyle/>
          <a:p>
            <a:endParaRPr lang="en-US"/>
          </a:p>
        </p:txBody>
      </p:sp>
      <p:sp>
        <p:nvSpPr>
          <p:cNvPr id="13345" name="Line 77"/>
          <p:cNvSpPr>
            <a:spLocks noChangeShapeType="1"/>
          </p:cNvSpPr>
          <p:nvPr/>
        </p:nvSpPr>
        <p:spPr bwMode="auto">
          <a:xfrm>
            <a:off x="1144588" y="5295900"/>
            <a:ext cx="0" cy="133350"/>
          </a:xfrm>
          <a:prstGeom prst="line">
            <a:avLst/>
          </a:prstGeom>
          <a:noFill/>
          <a:ln w="9525">
            <a:solidFill>
              <a:schemeClr val="tx1"/>
            </a:solidFill>
            <a:round/>
            <a:headEnd/>
            <a:tailEnd/>
          </a:ln>
        </p:spPr>
        <p:txBody>
          <a:bodyPr wrap="none" anchor="ctr"/>
          <a:lstStyle/>
          <a:p>
            <a:endParaRPr lang="en-US"/>
          </a:p>
        </p:txBody>
      </p:sp>
      <p:sp>
        <p:nvSpPr>
          <p:cNvPr id="13346" name="Freeform 78"/>
          <p:cNvSpPr>
            <a:spLocks/>
          </p:cNvSpPr>
          <p:nvPr/>
        </p:nvSpPr>
        <p:spPr bwMode="auto">
          <a:xfrm>
            <a:off x="3906838" y="2419350"/>
            <a:ext cx="666750" cy="1924050"/>
          </a:xfrm>
          <a:custGeom>
            <a:avLst/>
            <a:gdLst>
              <a:gd name="T0" fmla="*/ 0 w 180"/>
              <a:gd name="T1" fmla="*/ 1176 h 1176"/>
              <a:gd name="T2" fmla="*/ 180 w 180"/>
              <a:gd name="T3" fmla="*/ 1176 h 1176"/>
              <a:gd name="T4" fmla="*/ 180 w 180"/>
              <a:gd name="T5" fmla="*/ 528 h 1176"/>
              <a:gd name="T6" fmla="*/ 180 w 180"/>
              <a:gd name="T7" fmla="*/ 0 h 1176"/>
              <a:gd name="T8" fmla="*/ 0 60000 65536"/>
              <a:gd name="T9" fmla="*/ 0 60000 65536"/>
              <a:gd name="T10" fmla="*/ 0 60000 65536"/>
              <a:gd name="T11" fmla="*/ 0 60000 65536"/>
              <a:gd name="T12" fmla="*/ 0 w 180"/>
              <a:gd name="T13" fmla="*/ 0 h 1176"/>
              <a:gd name="T14" fmla="*/ 180 w 180"/>
              <a:gd name="T15" fmla="*/ 1176 h 1176"/>
            </a:gdLst>
            <a:ahLst/>
            <a:cxnLst>
              <a:cxn ang="T8">
                <a:pos x="T0" y="T1"/>
              </a:cxn>
              <a:cxn ang="T9">
                <a:pos x="T2" y="T3"/>
              </a:cxn>
              <a:cxn ang="T10">
                <a:pos x="T4" y="T5"/>
              </a:cxn>
              <a:cxn ang="T11">
                <a:pos x="T6" y="T7"/>
              </a:cxn>
            </a:cxnLst>
            <a:rect l="T12" t="T13" r="T14" b="T15"/>
            <a:pathLst>
              <a:path w="180" h="1176">
                <a:moveTo>
                  <a:pt x="0" y="1176"/>
                </a:moveTo>
                <a:lnTo>
                  <a:pt x="180" y="1176"/>
                </a:lnTo>
                <a:lnTo>
                  <a:pt x="180" y="528"/>
                </a:lnTo>
                <a:lnTo>
                  <a:pt x="180" y="0"/>
                </a:lnTo>
              </a:path>
            </a:pathLst>
          </a:custGeom>
          <a:noFill/>
          <a:ln w="9525">
            <a:solidFill>
              <a:schemeClr val="tx1"/>
            </a:solidFill>
            <a:prstDash val="dash"/>
            <a:round/>
            <a:headEnd/>
            <a:tailEnd type="stealth" w="lg" len="lg"/>
          </a:ln>
        </p:spPr>
        <p:txBody>
          <a:bodyPr wrap="none" anchor="ctr"/>
          <a:lstStyle/>
          <a:p>
            <a:endParaRPr lang="en-US"/>
          </a:p>
        </p:txBody>
      </p:sp>
      <p:sp>
        <p:nvSpPr>
          <p:cNvPr id="13347" name="Freeform 79"/>
          <p:cNvSpPr>
            <a:spLocks/>
          </p:cNvSpPr>
          <p:nvPr/>
        </p:nvSpPr>
        <p:spPr bwMode="auto">
          <a:xfrm>
            <a:off x="4535488" y="3371850"/>
            <a:ext cx="74612" cy="133350"/>
          </a:xfrm>
          <a:custGeom>
            <a:avLst/>
            <a:gdLst>
              <a:gd name="T0" fmla="*/ 60 w 144"/>
              <a:gd name="T1" fmla="*/ 0 h 216"/>
              <a:gd name="T2" fmla="*/ 0 w 144"/>
              <a:gd name="T3" fmla="*/ 216 h 216"/>
              <a:gd name="T4" fmla="*/ 72 w 144"/>
              <a:gd name="T5" fmla="*/ 144 h 216"/>
              <a:gd name="T6" fmla="*/ 144 w 144"/>
              <a:gd name="T7" fmla="*/ 216 h 216"/>
              <a:gd name="T8" fmla="*/ 60 w 144"/>
              <a:gd name="T9" fmla="*/ 0 h 216"/>
              <a:gd name="T10" fmla="*/ 0 60000 65536"/>
              <a:gd name="T11" fmla="*/ 0 60000 65536"/>
              <a:gd name="T12" fmla="*/ 0 60000 65536"/>
              <a:gd name="T13" fmla="*/ 0 60000 65536"/>
              <a:gd name="T14" fmla="*/ 0 60000 65536"/>
              <a:gd name="T15" fmla="*/ 0 w 144"/>
              <a:gd name="T16" fmla="*/ 0 h 216"/>
              <a:gd name="T17" fmla="*/ 144 w 144"/>
              <a:gd name="T18" fmla="*/ 216 h 216"/>
            </a:gdLst>
            <a:ahLst/>
            <a:cxnLst>
              <a:cxn ang="T10">
                <a:pos x="T0" y="T1"/>
              </a:cxn>
              <a:cxn ang="T11">
                <a:pos x="T2" y="T3"/>
              </a:cxn>
              <a:cxn ang="T12">
                <a:pos x="T4" y="T5"/>
              </a:cxn>
              <a:cxn ang="T13">
                <a:pos x="T6" y="T7"/>
              </a:cxn>
              <a:cxn ang="T14">
                <a:pos x="T8" y="T9"/>
              </a:cxn>
            </a:cxnLst>
            <a:rect l="T15" t="T16" r="T17" b="T18"/>
            <a:pathLst>
              <a:path w="144" h="216">
                <a:moveTo>
                  <a:pt x="60" y="0"/>
                </a:moveTo>
                <a:lnTo>
                  <a:pt x="0" y="216"/>
                </a:lnTo>
                <a:lnTo>
                  <a:pt x="72" y="144"/>
                </a:lnTo>
                <a:lnTo>
                  <a:pt x="144" y="216"/>
                </a:lnTo>
                <a:lnTo>
                  <a:pt x="60" y="0"/>
                </a:lnTo>
                <a:close/>
              </a:path>
            </a:pathLst>
          </a:custGeom>
          <a:solidFill>
            <a:schemeClr val="tx1"/>
          </a:solidFill>
          <a:ln w="9525">
            <a:solidFill>
              <a:schemeClr val="tx1"/>
            </a:solidFill>
            <a:round/>
            <a:headEnd/>
            <a:tailEnd/>
          </a:ln>
        </p:spPr>
        <p:txBody>
          <a:bodyPr wrap="none" anchor="ctr"/>
          <a:lstStyle/>
          <a:p>
            <a:endParaRPr lang="en-US"/>
          </a:p>
        </p:txBody>
      </p:sp>
      <p:sp>
        <p:nvSpPr>
          <p:cNvPr id="13348" name="Line 80"/>
          <p:cNvSpPr>
            <a:spLocks noChangeShapeType="1"/>
          </p:cNvSpPr>
          <p:nvPr/>
        </p:nvSpPr>
        <p:spPr bwMode="auto">
          <a:xfrm>
            <a:off x="4573588" y="4343400"/>
            <a:ext cx="3009900" cy="0"/>
          </a:xfrm>
          <a:prstGeom prst="line">
            <a:avLst/>
          </a:prstGeom>
          <a:noFill/>
          <a:ln w="9525">
            <a:solidFill>
              <a:schemeClr val="tx1"/>
            </a:solidFill>
            <a:prstDash val="dash"/>
            <a:round/>
            <a:headEnd/>
            <a:tailEnd/>
          </a:ln>
        </p:spPr>
        <p:txBody>
          <a:bodyPr wrap="none" anchor="ctr"/>
          <a:lstStyle/>
          <a:p>
            <a:endParaRPr lang="en-US"/>
          </a:p>
        </p:txBody>
      </p:sp>
      <p:sp>
        <p:nvSpPr>
          <p:cNvPr id="13349" name="Line 81"/>
          <p:cNvSpPr>
            <a:spLocks noChangeShapeType="1"/>
          </p:cNvSpPr>
          <p:nvPr/>
        </p:nvSpPr>
        <p:spPr bwMode="auto">
          <a:xfrm flipV="1">
            <a:off x="7602538" y="3848100"/>
            <a:ext cx="552450" cy="514350"/>
          </a:xfrm>
          <a:prstGeom prst="line">
            <a:avLst/>
          </a:prstGeom>
          <a:noFill/>
          <a:ln w="9525">
            <a:solidFill>
              <a:schemeClr val="tx1"/>
            </a:solidFill>
            <a:prstDash val="dash"/>
            <a:round/>
            <a:headEnd/>
            <a:tailEnd type="stealth" w="lg" len="lg"/>
          </a:ln>
        </p:spPr>
        <p:txBody>
          <a:bodyPr wrap="none" anchor="ctr"/>
          <a:lstStyle/>
          <a:p>
            <a:endParaRPr lang="en-US"/>
          </a:p>
        </p:txBody>
      </p:sp>
      <p:sp>
        <p:nvSpPr>
          <p:cNvPr id="13350" name="Text Box 82"/>
          <p:cNvSpPr txBox="1">
            <a:spLocks noChangeArrowheads="1"/>
          </p:cNvSpPr>
          <p:nvPr/>
        </p:nvSpPr>
        <p:spPr bwMode="auto">
          <a:xfrm>
            <a:off x="7091363" y="5124450"/>
            <a:ext cx="844550" cy="366713"/>
          </a:xfrm>
          <a:prstGeom prst="rect">
            <a:avLst/>
          </a:prstGeom>
          <a:noFill/>
          <a:ln w="9525">
            <a:noFill/>
            <a:miter lim="800000"/>
            <a:headEnd/>
            <a:tailEnd/>
          </a:ln>
        </p:spPr>
        <p:txBody>
          <a:bodyPr wrap="none">
            <a:spAutoFit/>
          </a:bodyPr>
          <a:lstStyle/>
          <a:p>
            <a:pPr algn="l" eaLnBrk="0" hangingPunct="0"/>
            <a:r>
              <a:rPr lang="en-US" sz="1800" b="0"/>
              <a:t>Inspect</a:t>
            </a:r>
          </a:p>
        </p:txBody>
      </p:sp>
      <p:sp>
        <p:nvSpPr>
          <p:cNvPr id="13351" name="Text Box 83"/>
          <p:cNvSpPr txBox="1">
            <a:spLocks noChangeArrowheads="1"/>
          </p:cNvSpPr>
          <p:nvPr/>
        </p:nvSpPr>
        <p:spPr bwMode="auto">
          <a:xfrm>
            <a:off x="6781800" y="4343400"/>
            <a:ext cx="1136650" cy="641350"/>
          </a:xfrm>
          <a:prstGeom prst="rect">
            <a:avLst/>
          </a:prstGeom>
          <a:noFill/>
          <a:ln w="9525">
            <a:noFill/>
            <a:miter lim="800000"/>
            <a:headEnd/>
            <a:tailEnd/>
          </a:ln>
        </p:spPr>
        <p:txBody>
          <a:bodyPr wrap="none">
            <a:spAutoFit/>
          </a:bodyPr>
          <a:lstStyle/>
          <a:p>
            <a:pPr algn="l" eaLnBrk="0" hangingPunct="0"/>
            <a:r>
              <a:rPr lang="en-US" sz="1800" b="0"/>
              <a:t>Test, Pack</a:t>
            </a:r>
          </a:p>
          <a:p>
            <a:pPr algn="l" eaLnBrk="0" hangingPunct="0"/>
            <a:r>
              <a:rPr lang="en-US" sz="1800" b="0"/>
              <a:t>&amp; Ship</a:t>
            </a:r>
          </a:p>
        </p:txBody>
      </p:sp>
      <p:sp>
        <p:nvSpPr>
          <p:cNvPr id="13352" name="Text Box 84"/>
          <p:cNvSpPr txBox="1">
            <a:spLocks noChangeArrowheads="1"/>
          </p:cNvSpPr>
          <p:nvPr/>
        </p:nvSpPr>
        <p:spPr bwMode="auto">
          <a:xfrm>
            <a:off x="8170863" y="2133600"/>
            <a:ext cx="603250" cy="366713"/>
          </a:xfrm>
          <a:prstGeom prst="rect">
            <a:avLst/>
          </a:prstGeom>
          <a:noFill/>
          <a:ln w="9525">
            <a:noFill/>
            <a:miter lim="800000"/>
            <a:headEnd/>
            <a:tailEnd/>
          </a:ln>
        </p:spPr>
        <p:txBody>
          <a:bodyPr wrap="none">
            <a:spAutoFit/>
          </a:bodyPr>
          <a:lstStyle/>
          <a:p>
            <a:pPr algn="l" eaLnBrk="0" hangingPunct="0"/>
            <a:r>
              <a:rPr lang="en-US" sz="1800" b="0"/>
              <a:t>WIP</a:t>
            </a:r>
          </a:p>
        </p:txBody>
      </p:sp>
      <p:sp>
        <p:nvSpPr>
          <p:cNvPr id="13353" name="Text Box 85"/>
          <p:cNvSpPr txBox="1">
            <a:spLocks noChangeArrowheads="1"/>
          </p:cNvSpPr>
          <p:nvPr/>
        </p:nvSpPr>
        <p:spPr bwMode="auto">
          <a:xfrm>
            <a:off x="3852863" y="2228850"/>
            <a:ext cx="603250" cy="366713"/>
          </a:xfrm>
          <a:prstGeom prst="rect">
            <a:avLst/>
          </a:prstGeom>
          <a:noFill/>
          <a:ln w="9525">
            <a:noFill/>
            <a:miter lim="800000"/>
            <a:headEnd/>
            <a:tailEnd/>
          </a:ln>
        </p:spPr>
        <p:txBody>
          <a:bodyPr wrap="none">
            <a:spAutoFit/>
          </a:bodyPr>
          <a:lstStyle/>
          <a:p>
            <a:pPr algn="l" eaLnBrk="0" hangingPunct="0"/>
            <a:r>
              <a:rPr lang="en-US" sz="1800" b="0"/>
              <a:t>WIP</a:t>
            </a:r>
          </a:p>
        </p:txBody>
      </p:sp>
      <p:sp>
        <p:nvSpPr>
          <p:cNvPr id="13354" name="Text Box 86"/>
          <p:cNvSpPr txBox="1">
            <a:spLocks noChangeArrowheads="1"/>
          </p:cNvSpPr>
          <p:nvPr/>
        </p:nvSpPr>
        <p:spPr bwMode="auto">
          <a:xfrm>
            <a:off x="1204913" y="1504950"/>
            <a:ext cx="1066800" cy="366713"/>
          </a:xfrm>
          <a:prstGeom prst="rect">
            <a:avLst/>
          </a:prstGeom>
          <a:noFill/>
          <a:ln w="9525">
            <a:noFill/>
            <a:miter lim="800000"/>
            <a:headEnd/>
            <a:tailEnd/>
          </a:ln>
        </p:spPr>
        <p:txBody>
          <a:bodyPr wrap="none">
            <a:spAutoFit/>
          </a:bodyPr>
          <a:lstStyle/>
          <a:p>
            <a:pPr algn="l" eaLnBrk="0" hangingPunct="0"/>
            <a:r>
              <a:rPr lang="en-US" sz="1800" b="0"/>
              <a:t>Cap Assy</a:t>
            </a:r>
          </a:p>
        </p:txBody>
      </p:sp>
      <p:sp>
        <p:nvSpPr>
          <p:cNvPr id="13355" name="Text Box 87"/>
          <p:cNvSpPr txBox="1">
            <a:spLocks noChangeArrowheads="1"/>
          </p:cNvSpPr>
          <p:nvPr/>
        </p:nvSpPr>
        <p:spPr bwMode="auto">
          <a:xfrm>
            <a:off x="5338763" y="1581150"/>
            <a:ext cx="1041400" cy="366713"/>
          </a:xfrm>
          <a:prstGeom prst="rect">
            <a:avLst/>
          </a:prstGeom>
          <a:noFill/>
          <a:ln w="9525">
            <a:noFill/>
            <a:miter lim="800000"/>
            <a:headEnd/>
            <a:tailEnd/>
          </a:ln>
        </p:spPr>
        <p:txBody>
          <a:bodyPr wrap="none">
            <a:spAutoFit/>
          </a:bodyPr>
          <a:lstStyle/>
          <a:p>
            <a:pPr algn="l" eaLnBrk="0" hangingPunct="0"/>
            <a:r>
              <a:rPr lang="en-US" sz="1800" b="0"/>
              <a:t>Pen Assy</a:t>
            </a:r>
          </a:p>
        </p:txBody>
      </p:sp>
      <p:sp>
        <p:nvSpPr>
          <p:cNvPr id="13356" name="Text Box 88"/>
          <p:cNvSpPr txBox="1">
            <a:spLocks noChangeArrowheads="1"/>
          </p:cNvSpPr>
          <p:nvPr/>
        </p:nvSpPr>
        <p:spPr bwMode="auto">
          <a:xfrm>
            <a:off x="5529263" y="3733800"/>
            <a:ext cx="755650" cy="641350"/>
          </a:xfrm>
          <a:prstGeom prst="rect">
            <a:avLst/>
          </a:prstGeom>
          <a:noFill/>
          <a:ln w="9525">
            <a:noFill/>
            <a:miter lim="800000"/>
            <a:headEnd/>
            <a:tailEnd/>
          </a:ln>
        </p:spPr>
        <p:txBody>
          <a:bodyPr wrap="none">
            <a:spAutoFit/>
          </a:bodyPr>
          <a:lstStyle/>
          <a:p>
            <a:pPr algn="l" eaLnBrk="0" hangingPunct="0"/>
            <a:r>
              <a:rPr lang="en-US" sz="1800" b="0"/>
              <a:t>Peel&amp;</a:t>
            </a:r>
          </a:p>
          <a:p>
            <a:pPr algn="l" eaLnBrk="0" hangingPunct="0"/>
            <a:r>
              <a:rPr lang="en-US" sz="1800" b="0"/>
              <a:t>Stick</a:t>
            </a:r>
          </a:p>
        </p:txBody>
      </p:sp>
      <p:sp>
        <p:nvSpPr>
          <p:cNvPr id="13357" name="Text Box 89"/>
          <p:cNvSpPr txBox="1">
            <a:spLocks noChangeArrowheads="1"/>
          </p:cNvSpPr>
          <p:nvPr/>
        </p:nvSpPr>
        <p:spPr bwMode="auto">
          <a:xfrm>
            <a:off x="1319213" y="3714750"/>
            <a:ext cx="704850" cy="641350"/>
          </a:xfrm>
          <a:prstGeom prst="rect">
            <a:avLst/>
          </a:prstGeom>
          <a:noFill/>
          <a:ln w="9525">
            <a:noFill/>
            <a:miter lim="800000"/>
            <a:headEnd/>
            <a:tailEnd/>
          </a:ln>
        </p:spPr>
        <p:txBody>
          <a:bodyPr wrap="none">
            <a:spAutoFit/>
          </a:bodyPr>
          <a:lstStyle/>
          <a:p>
            <a:pPr algn="l" eaLnBrk="0" hangingPunct="0"/>
            <a:r>
              <a:rPr lang="en-US" sz="1800" b="0"/>
              <a:t>Label</a:t>
            </a:r>
          </a:p>
          <a:p>
            <a:pPr algn="l" eaLnBrk="0" hangingPunct="0"/>
            <a:r>
              <a:rPr lang="en-US" sz="1800" b="0"/>
              <a:t>Press</a:t>
            </a:r>
          </a:p>
        </p:txBody>
      </p:sp>
      <p:sp>
        <p:nvSpPr>
          <p:cNvPr id="13358" name="AutoShape 90"/>
          <p:cNvSpPr>
            <a:spLocks/>
          </p:cNvSpPr>
          <p:nvPr/>
        </p:nvSpPr>
        <p:spPr bwMode="auto">
          <a:xfrm>
            <a:off x="1165225" y="4267200"/>
            <a:ext cx="74613" cy="247650"/>
          </a:xfrm>
          <a:prstGeom prst="rightBracket">
            <a:avLst>
              <a:gd name="adj" fmla="val 27659"/>
            </a:avLst>
          </a:prstGeom>
          <a:noFill/>
          <a:ln w="9525">
            <a:solidFill>
              <a:schemeClr val="tx1"/>
            </a:solidFill>
            <a:round/>
            <a:headEnd/>
            <a:tailEnd/>
          </a:ln>
        </p:spPr>
        <p:txBody>
          <a:bodyPr wrap="none" anchor="ctr"/>
          <a:lstStyle/>
          <a:p>
            <a:endParaRPr lang="en-US"/>
          </a:p>
        </p:txBody>
      </p:sp>
      <p:sp>
        <p:nvSpPr>
          <p:cNvPr id="13359" name="Line 91"/>
          <p:cNvSpPr>
            <a:spLocks noChangeShapeType="1"/>
          </p:cNvSpPr>
          <p:nvPr/>
        </p:nvSpPr>
        <p:spPr bwMode="auto">
          <a:xfrm>
            <a:off x="2058988" y="344805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13360" name="Line 92"/>
          <p:cNvSpPr>
            <a:spLocks noChangeShapeType="1"/>
          </p:cNvSpPr>
          <p:nvPr/>
        </p:nvSpPr>
        <p:spPr bwMode="auto">
          <a:xfrm>
            <a:off x="2039938" y="217170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13361" name="Line 93"/>
          <p:cNvSpPr>
            <a:spLocks noChangeShapeType="1"/>
          </p:cNvSpPr>
          <p:nvPr/>
        </p:nvSpPr>
        <p:spPr bwMode="auto">
          <a:xfrm>
            <a:off x="2935288" y="215265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13362" name="Line 94"/>
          <p:cNvSpPr>
            <a:spLocks noChangeShapeType="1"/>
          </p:cNvSpPr>
          <p:nvPr/>
        </p:nvSpPr>
        <p:spPr bwMode="auto">
          <a:xfrm>
            <a:off x="2935288" y="3486150"/>
            <a:ext cx="228600" cy="0"/>
          </a:xfrm>
          <a:prstGeom prst="line">
            <a:avLst/>
          </a:prstGeom>
          <a:noFill/>
          <a:ln w="9525">
            <a:solidFill>
              <a:schemeClr val="tx1"/>
            </a:solidFill>
            <a:round/>
            <a:headEnd/>
            <a:tailEnd type="stealth" w="lg" len="lg"/>
          </a:ln>
        </p:spPr>
        <p:txBody>
          <a:bodyPr wrap="none" anchor="ctr"/>
          <a:lstStyle/>
          <a:p>
            <a:endParaRPr lang="en-US"/>
          </a:p>
        </p:txBody>
      </p:sp>
      <p:sp>
        <p:nvSpPr>
          <p:cNvPr id="13363" name="Line 95"/>
          <p:cNvSpPr>
            <a:spLocks noChangeShapeType="1"/>
          </p:cNvSpPr>
          <p:nvPr/>
        </p:nvSpPr>
        <p:spPr bwMode="auto">
          <a:xfrm>
            <a:off x="6230938" y="215265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3364" name="Line 96"/>
          <p:cNvSpPr>
            <a:spLocks noChangeShapeType="1"/>
          </p:cNvSpPr>
          <p:nvPr/>
        </p:nvSpPr>
        <p:spPr bwMode="auto">
          <a:xfrm>
            <a:off x="6230938" y="344805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3365" name="Line 97"/>
          <p:cNvSpPr>
            <a:spLocks noChangeShapeType="1"/>
          </p:cNvSpPr>
          <p:nvPr/>
        </p:nvSpPr>
        <p:spPr bwMode="auto">
          <a:xfrm>
            <a:off x="5240338" y="346710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3366" name="Line 98"/>
          <p:cNvSpPr>
            <a:spLocks noChangeShapeType="1"/>
          </p:cNvSpPr>
          <p:nvPr/>
        </p:nvSpPr>
        <p:spPr bwMode="auto">
          <a:xfrm>
            <a:off x="5240338" y="217170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3367" name="Line 99"/>
          <p:cNvSpPr>
            <a:spLocks noChangeShapeType="1"/>
          </p:cNvSpPr>
          <p:nvPr/>
        </p:nvSpPr>
        <p:spPr bwMode="auto">
          <a:xfrm>
            <a:off x="7126288" y="217170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3368" name="Line 100"/>
          <p:cNvSpPr>
            <a:spLocks noChangeShapeType="1"/>
          </p:cNvSpPr>
          <p:nvPr/>
        </p:nvSpPr>
        <p:spPr bwMode="auto">
          <a:xfrm>
            <a:off x="7126288" y="3448050"/>
            <a:ext cx="247650" cy="0"/>
          </a:xfrm>
          <a:prstGeom prst="line">
            <a:avLst/>
          </a:prstGeom>
          <a:noFill/>
          <a:ln w="9525">
            <a:solidFill>
              <a:schemeClr val="tx1"/>
            </a:solidFill>
            <a:round/>
            <a:headEnd/>
            <a:tailEnd type="stealth" w="lg" len="lg"/>
          </a:ln>
        </p:spPr>
        <p:txBody>
          <a:bodyPr wrap="none" anchor="ctr"/>
          <a:lstStyle/>
          <a:p>
            <a:endParaRPr lang="en-US"/>
          </a:p>
        </p:txBody>
      </p:sp>
      <p:sp>
        <p:nvSpPr>
          <p:cNvPr id="13369" name="Line 101"/>
          <p:cNvSpPr>
            <a:spLocks noChangeShapeType="1"/>
          </p:cNvSpPr>
          <p:nvPr/>
        </p:nvSpPr>
        <p:spPr bwMode="auto">
          <a:xfrm flipV="1">
            <a:off x="4402138" y="2400300"/>
            <a:ext cx="171450" cy="247650"/>
          </a:xfrm>
          <a:prstGeom prst="line">
            <a:avLst/>
          </a:prstGeom>
          <a:noFill/>
          <a:ln w="9525">
            <a:solidFill>
              <a:schemeClr val="tx1"/>
            </a:solidFill>
            <a:round/>
            <a:headEnd/>
            <a:tailEnd type="stealth" w="lg" len="lg"/>
          </a:ln>
        </p:spPr>
        <p:txBody>
          <a:bodyPr wrap="none" anchor="ctr"/>
          <a:lstStyle/>
          <a:p>
            <a:endParaRPr lang="en-US"/>
          </a:p>
        </p:txBody>
      </p:sp>
      <p:sp>
        <p:nvSpPr>
          <p:cNvPr id="13370" name="Line 102"/>
          <p:cNvSpPr>
            <a:spLocks noChangeShapeType="1"/>
          </p:cNvSpPr>
          <p:nvPr/>
        </p:nvSpPr>
        <p:spPr bwMode="auto">
          <a:xfrm flipV="1">
            <a:off x="3792538" y="3086100"/>
            <a:ext cx="171450" cy="247650"/>
          </a:xfrm>
          <a:prstGeom prst="line">
            <a:avLst/>
          </a:prstGeom>
          <a:noFill/>
          <a:ln w="9525">
            <a:solidFill>
              <a:schemeClr val="tx1"/>
            </a:solidFill>
            <a:round/>
            <a:headEnd/>
            <a:tailEnd type="stealth" w="lg" len="lg"/>
          </a:ln>
        </p:spPr>
        <p:txBody>
          <a:bodyPr wrap="none" anchor="ctr"/>
          <a:lstStyle/>
          <a:p>
            <a:endParaRPr lang="en-US"/>
          </a:p>
        </p:txBody>
      </p:sp>
      <p:sp>
        <p:nvSpPr>
          <p:cNvPr id="13371" name="Line 103"/>
          <p:cNvSpPr>
            <a:spLocks noChangeShapeType="1"/>
          </p:cNvSpPr>
          <p:nvPr/>
        </p:nvSpPr>
        <p:spPr bwMode="auto">
          <a:xfrm>
            <a:off x="3773488" y="2457450"/>
            <a:ext cx="247650" cy="190500"/>
          </a:xfrm>
          <a:prstGeom prst="line">
            <a:avLst/>
          </a:prstGeom>
          <a:noFill/>
          <a:ln w="9525">
            <a:solidFill>
              <a:schemeClr val="tx1"/>
            </a:solidFill>
            <a:round/>
            <a:headEnd/>
            <a:tailEnd type="stealth" w="lg" len="lg"/>
          </a:ln>
        </p:spPr>
        <p:txBody>
          <a:bodyPr wrap="none" anchor="ctr"/>
          <a:lstStyle/>
          <a:p>
            <a:endParaRPr lang="en-US"/>
          </a:p>
        </p:txBody>
      </p:sp>
      <p:sp>
        <p:nvSpPr>
          <p:cNvPr id="13372" name="Line 104"/>
          <p:cNvSpPr>
            <a:spLocks noChangeShapeType="1"/>
          </p:cNvSpPr>
          <p:nvPr/>
        </p:nvSpPr>
        <p:spPr bwMode="auto">
          <a:xfrm>
            <a:off x="4459288" y="2971800"/>
            <a:ext cx="247650" cy="190500"/>
          </a:xfrm>
          <a:prstGeom prst="line">
            <a:avLst/>
          </a:prstGeom>
          <a:noFill/>
          <a:ln w="9525">
            <a:solidFill>
              <a:schemeClr val="tx1"/>
            </a:solidFill>
            <a:round/>
            <a:headEnd/>
            <a:tailEnd type="stealth" w="lg" len="lg"/>
          </a:ln>
        </p:spPr>
        <p:txBody>
          <a:bodyPr wrap="none" anchor="ctr"/>
          <a:lstStyle/>
          <a:p>
            <a:endParaRPr lang="en-US"/>
          </a:p>
        </p:txBody>
      </p:sp>
      <p:sp>
        <p:nvSpPr>
          <p:cNvPr id="13373" name="Line 105"/>
          <p:cNvSpPr>
            <a:spLocks noChangeShapeType="1"/>
          </p:cNvSpPr>
          <p:nvPr/>
        </p:nvSpPr>
        <p:spPr bwMode="auto">
          <a:xfrm flipV="1">
            <a:off x="7907338" y="2876550"/>
            <a:ext cx="247650" cy="171450"/>
          </a:xfrm>
          <a:prstGeom prst="line">
            <a:avLst/>
          </a:prstGeom>
          <a:noFill/>
          <a:ln w="9525">
            <a:solidFill>
              <a:schemeClr val="tx1"/>
            </a:solidFill>
            <a:round/>
            <a:headEnd/>
            <a:tailEnd type="stealth" w="lg" len="lg"/>
          </a:ln>
        </p:spPr>
        <p:txBody>
          <a:bodyPr wrap="none" anchor="ctr"/>
          <a:lstStyle/>
          <a:p>
            <a:endParaRPr lang="en-US"/>
          </a:p>
        </p:txBody>
      </p:sp>
      <p:sp>
        <p:nvSpPr>
          <p:cNvPr id="13374" name="Line 106"/>
          <p:cNvSpPr>
            <a:spLocks noChangeShapeType="1"/>
          </p:cNvSpPr>
          <p:nvPr/>
        </p:nvSpPr>
        <p:spPr bwMode="auto">
          <a:xfrm>
            <a:off x="7907338" y="2584450"/>
            <a:ext cx="247650" cy="190500"/>
          </a:xfrm>
          <a:prstGeom prst="line">
            <a:avLst/>
          </a:prstGeom>
          <a:noFill/>
          <a:ln w="9525">
            <a:solidFill>
              <a:schemeClr val="tx1"/>
            </a:solidFill>
            <a:round/>
            <a:headEnd/>
            <a:tailEnd type="stealth" w="lg" len="lg"/>
          </a:ln>
        </p:spPr>
        <p:txBody>
          <a:bodyPr wrap="none" anchor="ctr"/>
          <a:lstStyle/>
          <a:p>
            <a:endParaRPr lang="en-US"/>
          </a:p>
        </p:txBody>
      </p:sp>
      <p:sp>
        <p:nvSpPr>
          <p:cNvPr id="13375" name="Line 107"/>
          <p:cNvSpPr>
            <a:spLocks noChangeShapeType="1"/>
          </p:cNvSpPr>
          <p:nvPr/>
        </p:nvSpPr>
        <p:spPr bwMode="auto">
          <a:xfrm rot="16200000" flipH="1">
            <a:off x="8317706" y="3151982"/>
            <a:ext cx="295275" cy="1588"/>
          </a:xfrm>
          <a:prstGeom prst="line">
            <a:avLst/>
          </a:prstGeom>
          <a:noFill/>
          <a:ln w="9525">
            <a:solidFill>
              <a:schemeClr val="tx1"/>
            </a:solidFill>
            <a:round/>
            <a:headEnd/>
            <a:tailEnd type="stealth" w="lg" len="lg"/>
          </a:ln>
        </p:spPr>
        <p:txBody>
          <a:bodyPr wrap="none" anchor="ctr"/>
          <a:lstStyle/>
          <a:p>
            <a:endParaRPr lang="en-US"/>
          </a:p>
        </p:txBody>
      </p:sp>
      <p:sp>
        <p:nvSpPr>
          <p:cNvPr id="13376" name="Line 108"/>
          <p:cNvSpPr>
            <a:spLocks noChangeShapeType="1"/>
          </p:cNvSpPr>
          <p:nvPr/>
        </p:nvSpPr>
        <p:spPr bwMode="auto">
          <a:xfrm rot="16200000" flipH="1">
            <a:off x="8208169" y="4156869"/>
            <a:ext cx="409575" cy="1587"/>
          </a:xfrm>
          <a:prstGeom prst="line">
            <a:avLst/>
          </a:prstGeom>
          <a:noFill/>
          <a:ln w="9525">
            <a:solidFill>
              <a:schemeClr val="tx1"/>
            </a:solidFill>
            <a:round/>
            <a:headEnd/>
            <a:tailEnd type="stealth" w="lg" len="lg"/>
          </a:ln>
        </p:spPr>
        <p:txBody>
          <a:bodyPr wrap="none" anchor="ctr"/>
          <a:lstStyle/>
          <a:p>
            <a:endParaRPr lang="en-US"/>
          </a:p>
        </p:txBody>
      </p:sp>
      <p:sp>
        <p:nvSpPr>
          <p:cNvPr id="13377" name="Line 109"/>
          <p:cNvSpPr>
            <a:spLocks noChangeShapeType="1"/>
          </p:cNvSpPr>
          <p:nvPr/>
        </p:nvSpPr>
        <p:spPr bwMode="auto">
          <a:xfrm rot="16200000" flipH="1">
            <a:off x="8289131" y="4952207"/>
            <a:ext cx="238125" cy="1588"/>
          </a:xfrm>
          <a:prstGeom prst="line">
            <a:avLst/>
          </a:prstGeom>
          <a:noFill/>
          <a:ln w="9525">
            <a:solidFill>
              <a:schemeClr val="tx1"/>
            </a:solidFill>
            <a:round/>
            <a:headEnd/>
            <a:tailEnd type="stealth" w="lg" len="lg"/>
          </a:ln>
        </p:spPr>
        <p:txBody>
          <a:bodyPr wrap="none" anchor="ctr"/>
          <a:lstStyle/>
          <a:p>
            <a:endParaRPr lang="en-US"/>
          </a:p>
        </p:txBody>
      </p:sp>
      <p:sp>
        <p:nvSpPr>
          <p:cNvPr id="13378" name="Line 110"/>
          <p:cNvSpPr>
            <a:spLocks noChangeShapeType="1"/>
          </p:cNvSpPr>
          <p:nvPr/>
        </p:nvSpPr>
        <p:spPr bwMode="auto">
          <a:xfrm rot="16200000" flipH="1">
            <a:off x="8289131" y="5580857"/>
            <a:ext cx="200025" cy="1588"/>
          </a:xfrm>
          <a:prstGeom prst="line">
            <a:avLst/>
          </a:prstGeom>
          <a:noFill/>
          <a:ln w="9525">
            <a:solidFill>
              <a:schemeClr val="tx1"/>
            </a:solidFill>
            <a:round/>
            <a:headEnd/>
            <a:tailEnd type="stealth" w="lg" len="lg"/>
          </a:ln>
        </p:spPr>
        <p:txBody>
          <a:bodyPr wrap="none" anchor="ctr"/>
          <a:lstStyle/>
          <a:p>
            <a:endParaRPr lang="en-US"/>
          </a:p>
        </p:txBody>
      </p:sp>
      <p:sp>
        <p:nvSpPr>
          <p:cNvPr id="13379" name="Line 111"/>
          <p:cNvSpPr>
            <a:spLocks noChangeShapeType="1"/>
          </p:cNvSpPr>
          <p:nvPr/>
        </p:nvSpPr>
        <p:spPr bwMode="auto">
          <a:xfrm>
            <a:off x="2417763" y="5467350"/>
            <a:ext cx="838200" cy="0"/>
          </a:xfrm>
          <a:prstGeom prst="line">
            <a:avLst/>
          </a:prstGeom>
          <a:noFill/>
          <a:ln w="28575">
            <a:solidFill>
              <a:schemeClr val="tx1"/>
            </a:solidFill>
            <a:round/>
            <a:headEnd/>
            <a:tailEnd type="stealth" w="lg" len="lg"/>
          </a:ln>
        </p:spPr>
        <p:txBody>
          <a:bodyPr wrap="none" anchor="ctr"/>
          <a:lstStyle/>
          <a:p>
            <a:endParaRPr lang="en-US"/>
          </a:p>
        </p:txBody>
      </p:sp>
      <p:sp>
        <p:nvSpPr>
          <p:cNvPr id="13380" name="Line 112"/>
          <p:cNvSpPr>
            <a:spLocks noChangeShapeType="1"/>
          </p:cNvSpPr>
          <p:nvPr/>
        </p:nvSpPr>
        <p:spPr bwMode="auto">
          <a:xfrm>
            <a:off x="2398713" y="6000750"/>
            <a:ext cx="838200" cy="0"/>
          </a:xfrm>
          <a:prstGeom prst="line">
            <a:avLst/>
          </a:prstGeom>
          <a:noFill/>
          <a:ln w="28575">
            <a:solidFill>
              <a:schemeClr val="tx1"/>
            </a:solidFill>
            <a:prstDash val="dash"/>
            <a:round/>
            <a:headEnd/>
            <a:tailEnd type="stealth" w="lg" len="lg"/>
          </a:ln>
        </p:spPr>
        <p:txBody>
          <a:bodyPr wrap="none" anchor="ctr"/>
          <a:lstStyle/>
          <a:p>
            <a:endParaRPr lang="en-US"/>
          </a:p>
        </p:txBody>
      </p:sp>
      <p:sp>
        <p:nvSpPr>
          <p:cNvPr id="13381" name="Text Box 113"/>
          <p:cNvSpPr txBox="1">
            <a:spLocks noChangeArrowheads="1"/>
          </p:cNvSpPr>
          <p:nvPr/>
        </p:nvSpPr>
        <p:spPr bwMode="auto">
          <a:xfrm>
            <a:off x="3354388" y="5314950"/>
            <a:ext cx="1485900" cy="366713"/>
          </a:xfrm>
          <a:prstGeom prst="rect">
            <a:avLst/>
          </a:prstGeom>
          <a:noFill/>
          <a:ln w="9525">
            <a:noFill/>
            <a:miter lim="800000"/>
            <a:headEnd/>
            <a:tailEnd/>
          </a:ln>
        </p:spPr>
        <p:txBody>
          <a:bodyPr wrap="none">
            <a:spAutoFit/>
          </a:bodyPr>
          <a:lstStyle/>
          <a:p>
            <a:pPr algn="l" eaLnBrk="0" hangingPunct="0"/>
            <a:r>
              <a:rPr lang="en-US" sz="1800" b="0"/>
              <a:t>Material Flow</a:t>
            </a:r>
          </a:p>
        </p:txBody>
      </p:sp>
      <p:sp>
        <p:nvSpPr>
          <p:cNvPr id="13382" name="Text Box 114"/>
          <p:cNvSpPr txBox="1">
            <a:spLocks noChangeArrowheads="1"/>
          </p:cNvSpPr>
          <p:nvPr/>
        </p:nvSpPr>
        <p:spPr bwMode="auto">
          <a:xfrm>
            <a:off x="3335338" y="5791200"/>
            <a:ext cx="1803400" cy="366713"/>
          </a:xfrm>
          <a:prstGeom prst="rect">
            <a:avLst/>
          </a:prstGeom>
          <a:noFill/>
          <a:ln w="9525">
            <a:noFill/>
            <a:miter lim="800000"/>
            <a:headEnd/>
            <a:tailEnd/>
          </a:ln>
        </p:spPr>
        <p:txBody>
          <a:bodyPr wrap="none">
            <a:spAutoFit/>
          </a:bodyPr>
          <a:lstStyle/>
          <a:p>
            <a:pPr algn="l" eaLnBrk="0" hangingPunct="0"/>
            <a:r>
              <a:rPr lang="en-US" sz="1800" b="0"/>
              <a:t>Information Flow</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6425" y="446088"/>
            <a:ext cx="8204200" cy="793750"/>
          </a:xfrm>
          <a:noFill/>
        </p:spPr>
        <p:txBody>
          <a:bodyPr lIns="79375" tIns="39688" rIns="79375" bIns="39688" anchor="ctr"/>
          <a:lstStyle/>
          <a:p>
            <a:pPr algn="ctr" defTabSz="787400" eaLnBrk="1" hangingPunct="1"/>
            <a:r>
              <a:rPr lang="en-US" b="1" smtClean="0"/>
              <a:t>Takt Time for Volpens, Ltd.</a:t>
            </a:r>
          </a:p>
        </p:txBody>
      </p:sp>
      <p:sp>
        <p:nvSpPr>
          <p:cNvPr id="14339" name="Rectangle 3"/>
          <p:cNvSpPr>
            <a:spLocks noGrp="1" noChangeArrowheads="1"/>
          </p:cNvSpPr>
          <p:nvPr>
            <p:ph type="body" idx="1"/>
          </p:nvPr>
        </p:nvSpPr>
        <p:spPr>
          <a:xfrm>
            <a:off x="1042988" y="1639888"/>
            <a:ext cx="7670800" cy="4114800"/>
          </a:xfrm>
          <a:noFill/>
        </p:spPr>
        <p:txBody>
          <a:bodyPr lIns="79375" tIns="39688" rIns="79375" bIns="39688"/>
          <a:lstStyle/>
          <a:p>
            <a:pPr marL="454025" indent="-454025" defTabSz="787400" eaLnBrk="1" hangingPunct="1">
              <a:spcBef>
                <a:spcPts val="1200"/>
              </a:spcBef>
              <a:buFont typeface="Wingdings" pitchFamily="2" charset="2"/>
              <a:buNone/>
            </a:pPr>
            <a:r>
              <a:rPr lang="en-US" sz="3200" smtClean="0">
                <a:latin typeface="Times New Roman" pitchFamily="18" charset="0"/>
              </a:rPr>
              <a:t>Monthly Demand =</a:t>
            </a:r>
          </a:p>
          <a:p>
            <a:pPr marL="454025" indent="-454025" defTabSz="787400" eaLnBrk="1" hangingPunct="1">
              <a:spcBef>
                <a:spcPct val="50000"/>
              </a:spcBef>
              <a:buFont typeface="Wingdings" pitchFamily="2" charset="2"/>
              <a:buNone/>
            </a:pPr>
            <a:r>
              <a:rPr lang="en-US" sz="3200" smtClean="0">
                <a:latin typeface="Times New Roman" pitchFamily="18" charset="0"/>
              </a:rPr>
              <a:t>No. of days per month = 16</a:t>
            </a:r>
          </a:p>
          <a:p>
            <a:pPr marL="454025" indent="-454025" defTabSz="787400" eaLnBrk="1" hangingPunct="1">
              <a:spcBef>
                <a:spcPct val="50000"/>
              </a:spcBef>
              <a:buFont typeface="Wingdings" pitchFamily="2" charset="2"/>
              <a:buNone/>
            </a:pPr>
            <a:r>
              <a:rPr lang="en-US" sz="3200" smtClean="0">
                <a:latin typeface="Times New Roman" pitchFamily="18" charset="0"/>
              </a:rPr>
              <a:t>Daily Demand =</a:t>
            </a:r>
          </a:p>
          <a:p>
            <a:pPr marL="454025" indent="-454025" defTabSz="787400" eaLnBrk="1" hangingPunct="1">
              <a:spcBef>
                <a:spcPct val="50000"/>
              </a:spcBef>
              <a:buFont typeface="Wingdings" pitchFamily="2" charset="2"/>
              <a:buNone/>
            </a:pPr>
            <a:r>
              <a:rPr lang="en-US" sz="3200" smtClean="0">
                <a:latin typeface="Times New Roman" pitchFamily="18" charset="0"/>
              </a:rPr>
              <a:t>Avail. Time/Day =</a:t>
            </a:r>
          </a:p>
          <a:p>
            <a:pPr marL="454025" indent="-454025" defTabSz="787400" eaLnBrk="1" hangingPunct="1">
              <a:spcBef>
                <a:spcPct val="50000"/>
              </a:spcBef>
              <a:buFont typeface="Wingdings" pitchFamily="2" charset="2"/>
              <a:buNone/>
            </a:pPr>
            <a:r>
              <a:rPr lang="en-US" sz="3200" smtClean="0">
                <a:latin typeface="Times New Roman" pitchFamily="18" charset="0"/>
              </a:rPr>
              <a:t>Takt Time =</a:t>
            </a:r>
          </a:p>
        </p:txBody>
      </p:sp>
      <p:sp>
        <p:nvSpPr>
          <p:cNvPr id="635908" name="Rectangle 4"/>
          <p:cNvSpPr>
            <a:spLocks noChangeArrowheads="1"/>
          </p:cNvSpPr>
          <p:nvPr/>
        </p:nvSpPr>
        <p:spPr bwMode="auto">
          <a:xfrm>
            <a:off x="4552950" y="1647825"/>
            <a:ext cx="590550" cy="579438"/>
          </a:xfrm>
          <a:prstGeom prst="rect">
            <a:avLst/>
          </a:prstGeom>
          <a:noFill/>
          <a:ln w="9525">
            <a:noFill/>
            <a:miter lim="800000"/>
            <a:headEnd/>
            <a:tailEnd/>
          </a:ln>
        </p:spPr>
        <p:txBody>
          <a:bodyPr wrap="none">
            <a:spAutoFit/>
          </a:bodyPr>
          <a:lstStyle/>
          <a:p>
            <a:pPr algn="l" eaLnBrk="0" hangingPunct="0"/>
            <a:r>
              <a:rPr lang="en-US" sz="3200" b="0"/>
              <a:t>68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73075" y="344488"/>
            <a:ext cx="8458200" cy="1143000"/>
          </a:xfrm>
          <a:noFill/>
        </p:spPr>
        <p:txBody>
          <a:bodyPr lIns="79375" tIns="39688" rIns="79375" bIns="39688" anchor="ctr"/>
          <a:lstStyle/>
          <a:p>
            <a:pPr algn="ctr" defTabSz="787400" eaLnBrk="1" hangingPunct="1"/>
            <a:r>
              <a:rPr lang="en-US" sz="4400" b="1" smtClean="0">
                <a:latin typeface="Times New Roman" pitchFamily="18" charset="0"/>
              </a:rPr>
              <a:t>Manpower requirements for Volpens Ltd.</a:t>
            </a:r>
          </a:p>
        </p:txBody>
      </p:sp>
      <p:sp>
        <p:nvSpPr>
          <p:cNvPr id="15363" name="Rectangle 3"/>
          <p:cNvSpPr>
            <a:spLocks noGrp="1" noChangeArrowheads="1"/>
          </p:cNvSpPr>
          <p:nvPr>
            <p:ph type="body" idx="1"/>
          </p:nvPr>
        </p:nvSpPr>
        <p:spPr>
          <a:xfrm>
            <a:off x="830263" y="1954213"/>
            <a:ext cx="7772400" cy="3590925"/>
          </a:xfrm>
          <a:noFill/>
        </p:spPr>
        <p:txBody>
          <a:bodyPr lIns="79375" tIns="39688" rIns="79375" bIns="39688"/>
          <a:lstStyle/>
          <a:p>
            <a:pPr marL="295275" indent="-295275" defTabSz="787400" eaLnBrk="1" hangingPunct="1">
              <a:spcBef>
                <a:spcPts val="1200"/>
              </a:spcBef>
            </a:pPr>
            <a:r>
              <a:rPr lang="en-US" sz="2800" smtClean="0">
                <a:latin typeface="Times New Roman" pitchFamily="18" charset="0"/>
              </a:rPr>
              <a:t>Pessimistic times for the current activities</a:t>
            </a:r>
          </a:p>
          <a:p>
            <a:pPr marL="641350" lvl="1" indent="-231775" defTabSz="787400" eaLnBrk="1" hangingPunct="1"/>
            <a:r>
              <a:rPr lang="en-US" sz="2800" smtClean="0">
                <a:latin typeface="Times New Roman" pitchFamily="18" charset="0"/>
              </a:rPr>
              <a:t>Cap Assembly:	25 seconds</a:t>
            </a:r>
          </a:p>
          <a:p>
            <a:pPr marL="641350" lvl="1" indent="-231775" defTabSz="787400" eaLnBrk="1" hangingPunct="1"/>
            <a:r>
              <a:rPr lang="en-US" sz="2800" smtClean="0">
                <a:latin typeface="Times New Roman" pitchFamily="18" charset="0"/>
              </a:rPr>
              <a:t>Pen Assembly:	17 seconds for pens, 						5 seconds for shells</a:t>
            </a:r>
          </a:p>
          <a:p>
            <a:pPr marL="641350" lvl="1" indent="-231775" defTabSz="787400" eaLnBrk="1" hangingPunct="1"/>
            <a:r>
              <a:rPr lang="en-US" sz="2800" smtClean="0">
                <a:latin typeface="Times New Roman" pitchFamily="18" charset="0"/>
              </a:rPr>
              <a:t>Label Making:	28 seconds</a:t>
            </a:r>
          </a:p>
          <a:p>
            <a:pPr marL="641350" lvl="1" indent="-231775" defTabSz="787400" eaLnBrk="1" hangingPunct="1"/>
            <a:r>
              <a:rPr lang="en-US" sz="2800" smtClean="0">
                <a:latin typeface="Times New Roman" pitchFamily="18" charset="0"/>
              </a:rPr>
              <a:t>Peel &amp; Stick:	16 seconds</a:t>
            </a:r>
          </a:p>
          <a:p>
            <a:pPr marL="641350" lvl="1" indent="-231775" defTabSz="787400" eaLnBrk="1" hangingPunct="1"/>
            <a:r>
              <a:rPr lang="en-US" sz="2800" smtClean="0">
                <a:latin typeface="Times New Roman" pitchFamily="18" charset="0"/>
              </a:rPr>
              <a:t>Test,Pack,Ship:	15 seconds</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54050" y="1804988"/>
            <a:ext cx="7988300" cy="3325812"/>
          </a:xfrm>
          <a:noFill/>
        </p:spPr>
        <p:txBody>
          <a:bodyPr lIns="79375" tIns="39688" rIns="79375" bIns="39688"/>
          <a:lstStyle/>
          <a:p>
            <a:pPr marL="295275" indent="-295275" defTabSz="787400" eaLnBrk="1" hangingPunct="1">
              <a:spcBef>
                <a:spcPts val="1200"/>
              </a:spcBef>
            </a:pPr>
            <a:r>
              <a:rPr lang="en-US" sz="2800" smtClean="0">
                <a:latin typeface="Times New Roman" pitchFamily="18" charset="0"/>
              </a:rPr>
              <a:t>Note that activities 3, 4, 5 are not performed for shells.  Also, activity 2 is minimal for shells.  The only activity done, for all items, is cap assembly.</a:t>
            </a:r>
          </a:p>
          <a:p>
            <a:pPr marL="295275" indent="-295275" defTabSz="787400" eaLnBrk="1" hangingPunct="1">
              <a:spcBef>
                <a:spcPts val="1200"/>
              </a:spcBef>
            </a:pPr>
            <a:r>
              <a:rPr lang="en-US" sz="2800" smtClean="0">
                <a:latin typeface="Times New Roman" pitchFamily="18" charset="0"/>
              </a:rPr>
              <a:t>The time for activity 3 includes an allowance for changing coils; excluding this allowance, a pessimistic time will be 23 seconds.  Use this number for your calculations.</a:t>
            </a:r>
          </a:p>
        </p:txBody>
      </p:sp>
      <p:sp>
        <p:nvSpPr>
          <p:cNvPr id="16387" name="Rectangle 3"/>
          <p:cNvSpPr>
            <a:spLocks noGrp="1" noChangeArrowheads="1"/>
          </p:cNvSpPr>
          <p:nvPr>
            <p:ph type="title"/>
          </p:nvPr>
        </p:nvSpPr>
        <p:spPr>
          <a:xfrm>
            <a:off x="700088" y="469900"/>
            <a:ext cx="7772400" cy="1143000"/>
          </a:xfrm>
          <a:noFill/>
        </p:spPr>
        <p:txBody>
          <a:bodyPr anchor="b"/>
          <a:lstStyle/>
          <a:p>
            <a:pPr algn="ctr" defTabSz="787400" eaLnBrk="1" hangingPunct="1"/>
            <a:r>
              <a:rPr lang="en-US" sz="4400" b="1" smtClean="0">
                <a:latin typeface="Times New Roman" pitchFamily="18" charset="0"/>
              </a:rPr>
              <a:t>Manpower requirements for Volpens Ltd.</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20713" y="249238"/>
            <a:ext cx="7772400" cy="1427162"/>
          </a:xfrm>
          <a:noFill/>
        </p:spPr>
        <p:txBody>
          <a:bodyPr anchor="ctr"/>
          <a:lstStyle/>
          <a:p>
            <a:pPr algn="ctr" eaLnBrk="1" hangingPunct="1"/>
            <a:r>
              <a:rPr lang="en-US" sz="4400" b="1" smtClean="0">
                <a:latin typeface="Times New Roman" pitchFamily="18" charset="0"/>
              </a:rPr>
              <a:t>Minimum Manpower Required for Volpens, Ltd.</a:t>
            </a:r>
          </a:p>
        </p:txBody>
      </p:sp>
      <p:sp>
        <p:nvSpPr>
          <p:cNvPr id="17411" name="Rectangle 3"/>
          <p:cNvSpPr>
            <a:spLocks noGrp="1" noChangeArrowheads="1"/>
          </p:cNvSpPr>
          <p:nvPr>
            <p:ph type="body" idx="1"/>
          </p:nvPr>
        </p:nvSpPr>
        <p:spPr>
          <a:xfrm>
            <a:off x="696913" y="2100263"/>
            <a:ext cx="7848600" cy="4114800"/>
          </a:xfrm>
          <a:noFill/>
        </p:spPr>
        <p:txBody>
          <a:bodyPr/>
          <a:lstStyle/>
          <a:p>
            <a:pPr marL="0" indent="0" eaLnBrk="1" hangingPunct="1">
              <a:lnSpc>
                <a:spcPct val="120000"/>
              </a:lnSpc>
              <a:buFont typeface="Wingdings" pitchFamily="2" charset="2"/>
              <a:buNone/>
              <a:tabLst>
                <a:tab pos="2239963" algn="l"/>
                <a:tab pos="3887788" algn="l"/>
                <a:tab pos="5611813" algn="l"/>
              </a:tabLst>
            </a:pPr>
            <a:r>
              <a:rPr lang="en-US" sz="3200" smtClean="0">
                <a:latin typeface="Times New Roman" pitchFamily="18" charset="0"/>
              </a:rPr>
              <a:t>Monthly Demand for Pens       = 48</a:t>
            </a:r>
          </a:p>
          <a:p>
            <a:pPr marL="0" indent="0" eaLnBrk="1" hangingPunct="1">
              <a:lnSpc>
                <a:spcPct val="120000"/>
              </a:lnSpc>
              <a:buFont typeface="Wingdings" pitchFamily="2" charset="2"/>
              <a:buNone/>
              <a:tabLst>
                <a:tab pos="2239963" algn="l"/>
                <a:tab pos="3887788" algn="l"/>
                <a:tab pos="5611813" algn="l"/>
              </a:tabLst>
            </a:pPr>
            <a:r>
              <a:rPr lang="en-US" sz="3200" smtClean="0">
                <a:latin typeface="Times New Roman" pitchFamily="18" charset="0"/>
              </a:rPr>
              <a:t>Monthly Demand for Shells     = 20</a:t>
            </a:r>
          </a:p>
          <a:p>
            <a:pPr marL="0" indent="0" eaLnBrk="1" hangingPunct="1">
              <a:lnSpc>
                <a:spcPct val="120000"/>
              </a:lnSpc>
              <a:buFont typeface="Wingdings" pitchFamily="2" charset="2"/>
              <a:buNone/>
              <a:tabLst>
                <a:tab pos="2239963" algn="l"/>
                <a:tab pos="3887788" algn="l"/>
                <a:tab pos="5611813" algn="l"/>
              </a:tabLst>
            </a:pPr>
            <a:r>
              <a:rPr lang="en-US" sz="3200" smtClean="0">
                <a:latin typeface="Times New Roman" pitchFamily="18" charset="0"/>
              </a:rPr>
              <a:t>Total Monthly Demand            = 68</a:t>
            </a:r>
          </a:p>
          <a:p>
            <a:pPr marL="0" indent="0" eaLnBrk="1" hangingPunct="1">
              <a:lnSpc>
                <a:spcPct val="120000"/>
              </a:lnSpc>
              <a:buFont typeface="Wingdings" pitchFamily="2" charset="2"/>
              <a:buNone/>
              <a:tabLst>
                <a:tab pos="2239963" algn="l"/>
                <a:tab pos="3887788" algn="l"/>
                <a:tab pos="5611813" algn="l"/>
              </a:tabLst>
            </a:pPr>
            <a:r>
              <a:rPr lang="en-US" sz="3200" smtClean="0">
                <a:latin typeface="Times New Roman" pitchFamily="18" charset="0"/>
              </a:rPr>
              <a:t>Percentage Demand for Pens    =</a:t>
            </a:r>
          </a:p>
          <a:p>
            <a:pPr marL="0" indent="0" eaLnBrk="1" hangingPunct="1">
              <a:lnSpc>
                <a:spcPct val="120000"/>
              </a:lnSpc>
              <a:buFont typeface="Wingdings" pitchFamily="2" charset="2"/>
              <a:buNone/>
              <a:tabLst>
                <a:tab pos="2239963" algn="l"/>
                <a:tab pos="3887788" algn="l"/>
                <a:tab pos="5611813" algn="l"/>
              </a:tabLst>
            </a:pPr>
            <a:r>
              <a:rPr lang="en-US" sz="3200" smtClean="0">
                <a:latin typeface="Times New Roman" pitchFamily="18" charset="0"/>
              </a:rPr>
              <a:t>Percentage Demand for Shells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44500" y="1612900"/>
            <a:ext cx="8304213" cy="4306888"/>
          </a:xfrm>
          <a:noFill/>
        </p:spPr>
        <p:txBody>
          <a:bodyPr/>
          <a:lstStyle/>
          <a:p>
            <a:pPr marL="114300" lvl="1" indent="0" eaLnBrk="1" hangingPunct="1">
              <a:lnSpc>
                <a:spcPct val="90000"/>
              </a:lnSpc>
              <a:buFont typeface="Wingdings" pitchFamily="2" charset="2"/>
              <a:buNone/>
              <a:tabLst>
                <a:tab pos="2239963" algn="l"/>
                <a:tab pos="3887788" algn="l"/>
                <a:tab pos="5611813" algn="l"/>
              </a:tabLst>
            </a:pPr>
            <a:r>
              <a:rPr lang="en-US" sz="2400" u="sng" smtClean="0">
                <a:latin typeface="Times New Roman" pitchFamily="18" charset="0"/>
              </a:rPr>
              <a:t>Activity</a:t>
            </a:r>
            <a:r>
              <a:rPr lang="en-US" sz="2400" smtClean="0">
                <a:latin typeface="Times New Roman" pitchFamily="18" charset="0"/>
              </a:rPr>
              <a:t>	</a:t>
            </a:r>
            <a:r>
              <a:rPr lang="en-US" sz="2400" u="sng" smtClean="0">
                <a:latin typeface="Times New Roman" pitchFamily="18" charset="0"/>
              </a:rPr>
              <a:t>Pens </a:t>
            </a:r>
            <a:r>
              <a:rPr lang="en-US" sz="2400" smtClean="0">
                <a:latin typeface="Times New Roman" pitchFamily="18" charset="0"/>
              </a:rPr>
              <a:t>(    %)   </a:t>
            </a:r>
            <a:r>
              <a:rPr lang="en-US" sz="2400" u="sng" smtClean="0">
                <a:latin typeface="Times New Roman" pitchFamily="18" charset="0"/>
              </a:rPr>
              <a:t>Shells</a:t>
            </a:r>
            <a:r>
              <a:rPr lang="en-US" sz="2400" smtClean="0">
                <a:latin typeface="Times New Roman" pitchFamily="18" charset="0"/>
              </a:rPr>
              <a:t> (    %)     </a:t>
            </a:r>
            <a:r>
              <a:rPr lang="en-US" sz="2400" u="sng" smtClean="0">
                <a:latin typeface="Times New Roman" pitchFamily="18" charset="0"/>
              </a:rPr>
              <a:t>Ave.Time/Unit</a:t>
            </a:r>
            <a:endParaRPr lang="en-US" sz="2400" smtClean="0">
              <a:latin typeface="Times New Roman" pitchFamily="18" charset="0"/>
            </a:endParaRPr>
          </a:p>
          <a:p>
            <a:pPr marL="114300" lvl="1" indent="0" eaLnBrk="1" hangingPunct="1">
              <a:lnSpc>
                <a:spcPct val="90000"/>
              </a:lnSpc>
              <a:buFont typeface="Wingdings" pitchFamily="2" charset="2"/>
              <a:buNone/>
              <a:tabLst>
                <a:tab pos="2239963" algn="l"/>
                <a:tab pos="3887788" algn="l"/>
                <a:tab pos="5611813" algn="l"/>
              </a:tabLst>
            </a:pPr>
            <a:r>
              <a:rPr lang="en-US" sz="2400" smtClean="0">
                <a:latin typeface="Times New Roman" pitchFamily="18" charset="0"/>
              </a:rPr>
              <a:t>Cap Assembly	</a:t>
            </a:r>
          </a:p>
          <a:p>
            <a:pPr marL="114300" lvl="1" indent="0" eaLnBrk="1" hangingPunct="1">
              <a:lnSpc>
                <a:spcPct val="90000"/>
              </a:lnSpc>
              <a:buFont typeface="Wingdings" pitchFamily="2" charset="2"/>
              <a:buNone/>
              <a:tabLst>
                <a:tab pos="2239963" algn="l"/>
                <a:tab pos="3887788" algn="l"/>
                <a:tab pos="5611813" algn="l"/>
              </a:tabLst>
            </a:pPr>
            <a:r>
              <a:rPr lang="en-US" sz="2400" smtClean="0">
                <a:latin typeface="Times New Roman" pitchFamily="18" charset="0"/>
              </a:rPr>
              <a:t>Pen Assembly	</a:t>
            </a:r>
          </a:p>
          <a:p>
            <a:pPr marL="114300" lvl="1" indent="0" eaLnBrk="1" hangingPunct="1">
              <a:lnSpc>
                <a:spcPct val="90000"/>
              </a:lnSpc>
              <a:buFont typeface="Wingdings" pitchFamily="2" charset="2"/>
              <a:buNone/>
              <a:tabLst>
                <a:tab pos="2239963" algn="l"/>
                <a:tab pos="3887788" algn="l"/>
                <a:tab pos="5611813" algn="l"/>
              </a:tabLst>
            </a:pPr>
            <a:r>
              <a:rPr lang="en-US" sz="2400" smtClean="0">
                <a:latin typeface="Times New Roman" pitchFamily="18" charset="0"/>
              </a:rPr>
              <a:t>Label Making	</a:t>
            </a:r>
          </a:p>
          <a:p>
            <a:pPr marL="114300" lvl="1" indent="0" eaLnBrk="1" hangingPunct="1">
              <a:lnSpc>
                <a:spcPct val="90000"/>
              </a:lnSpc>
              <a:buFont typeface="Wingdings" pitchFamily="2" charset="2"/>
              <a:buNone/>
              <a:tabLst>
                <a:tab pos="2239963" algn="l"/>
                <a:tab pos="3887788" algn="l"/>
                <a:tab pos="5611813" algn="l"/>
              </a:tabLst>
            </a:pPr>
            <a:r>
              <a:rPr lang="en-US" sz="2400" smtClean="0">
                <a:latin typeface="Times New Roman" pitchFamily="18" charset="0"/>
              </a:rPr>
              <a:t>Peel &amp; Stick	</a:t>
            </a:r>
          </a:p>
          <a:p>
            <a:pPr marL="114300" lvl="1" indent="0" eaLnBrk="1" hangingPunct="1">
              <a:lnSpc>
                <a:spcPct val="90000"/>
              </a:lnSpc>
              <a:buFont typeface="Wingdings" pitchFamily="2" charset="2"/>
              <a:buNone/>
              <a:tabLst>
                <a:tab pos="2239963" algn="l"/>
                <a:tab pos="3887788" algn="l"/>
                <a:tab pos="5611813" algn="l"/>
              </a:tabLst>
            </a:pPr>
            <a:r>
              <a:rPr lang="en-US" sz="2400" smtClean="0">
                <a:latin typeface="Times New Roman" pitchFamily="18" charset="0"/>
              </a:rPr>
              <a:t>Test,Pack,Ship	</a:t>
            </a:r>
          </a:p>
          <a:p>
            <a:pPr marL="114300" lvl="1" indent="0" eaLnBrk="1" hangingPunct="1">
              <a:lnSpc>
                <a:spcPct val="90000"/>
              </a:lnSpc>
              <a:buFont typeface="Wingdings" pitchFamily="2" charset="2"/>
              <a:buNone/>
              <a:tabLst>
                <a:tab pos="2239963" algn="l"/>
                <a:tab pos="3887788" algn="l"/>
                <a:tab pos="5611813" algn="l"/>
              </a:tabLst>
            </a:pPr>
            <a:r>
              <a:rPr lang="en-US" sz="2400" smtClean="0">
                <a:latin typeface="Times New Roman" pitchFamily="18" charset="0"/>
              </a:rPr>
              <a:t>			    _____________</a:t>
            </a:r>
          </a:p>
          <a:p>
            <a:pPr marL="114300" lvl="1" indent="0" eaLnBrk="1" hangingPunct="1">
              <a:lnSpc>
                <a:spcPct val="110000"/>
              </a:lnSpc>
              <a:buFont typeface="Wingdings" pitchFamily="2" charset="2"/>
              <a:buNone/>
              <a:tabLst>
                <a:tab pos="2239963" algn="l"/>
                <a:tab pos="3887788" algn="l"/>
                <a:tab pos="5611813" algn="l"/>
              </a:tabLst>
            </a:pPr>
            <a:r>
              <a:rPr lang="en-US" sz="2400" smtClean="0">
                <a:latin typeface="Times New Roman" pitchFamily="18" charset="0"/>
              </a:rPr>
              <a:t>Total Labor Content per Unit:		</a:t>
            </a:r>
          </a:p>
          <a:p>
            <a:pPr marL="114300" lvl="1" indent="0" eaLnBrk="1" hangingPunct="1">
              <a:lnSpc>
                <a:spcPct val="110000"/>
              </a:lnSpc>
              <a:buFont typeface="Wingdings" pitchFamily="2" charset="2"/>
              <a:buNone/>
              <a:tabLst>
                <a:tab pos="2239963" algn="l"/>
                <a:tab pos="3887788" algn="l"/>
                <a:tab pos="5611813" algn="l"/>
              </a:tabLst>
            </a:pPr>
            <a:r>
              <a:rPr lang="en-US" sz="2400" smtClean="0">
                <a:latin typeface="Times New Roman" pitchFamily="18" charset="0"/>
              </a:rPr>
              <a:t>Takt Time per Unit:		</a:t>
            </a:r>
          </a:p>
          <a:p>
            <a:pPr marL="114300" lvl="1" indent="0" eaLnBrk="1" hangingPunct="1">
              <a:lnSpc>
                <a:spcPct val="110000"/>
              </a:lnSpc>
              <a:buFont typeface="Wingdings" pitchFamily="2" charset="2"/>
              <a:buNone/>
              <a:tabLst>
                <a:tab pos="2239963" algn="l"/>
                <a:tab pos="3887788" algn="l"/>
                <a:tab pos="5611813" algn="l"/>
              </a:tabLst>
            </a:pPr>
            <a:r>
              <a:rPr lang="en-US" sz="2400" smtClean="0">
                <a:latin typeface="Times New Roman" pitchFamily="18" charset="0"/>
              </a:rPr>
              <a:t>Minimum Manpower Required =</a:t>
            </a:r>
          </a:p>
        </p:txBody>
      </p:sp>
      <p:sp>
        <p:nvSpPr>
          <p:cNvPr id="18435" name="Rectangle 7"/>
          <p:cNvSpPr>
            <a:spLocks noGrp="1" noChangeArrowheads="1"/>
          </p:cNvSpPr>
          <p:nvPr>
            <p:ph type="title"/>
          </p:nvPr>
        </p:nvSpPr>
        <p:spPr>
          <a:xfrm>
            <a:off x="608013" y="234950"/>
            <a:ext cx="7772400" cy="1162050"/>
          </a:xfrm>
          <a:noFill/>
        </p:spPr>
        <p:txBody>
          <a:bodyPr anchor="ctr"/>
          <a:lstStyle/>
          <a:p>
            <a:pPr algn="ctr" eaLnBrk="1" hangingPunct="1"/>
            <a:r>
              <a:rPr lang="en-US" sz="4400" b="1" smtClean="0">
                <a:latin typeface="Times New Roman" pitchFamily="18" charset="0"/>
              </a:rPr>
              <a:t>Minimum Manpower Required for Volpens, Ltd.</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454025" y="327025"/>
            <a:ext cx="8032750" cy="768350"/>
          </a:xfrm>
          <a:prstGeom prst="rect">
            <a:avLst/>
          </a:prstGeom>
          <a:noFill/>
          <a:ln w="9525">
            <a:noFill/>
            <a:miter lim="800000"/>
            <a:headEnd/>
            <a:tailEnd/>
          </a:ln>
        </p:spPr>
        <p:txBody>
          <a:bodyPr lIns="79375" tIns="39688" rIns="79375" bIns="39688" anchor="ctr"/>
          <a:lstStyle/>
          <a:p>
            <a:pPr algn="l" defTabSz="787400" eaLnBrk="0" hangingPunct="0"/>
            <a:r>
              <a:rPr lang="en-US" sz="4000">
                <a:solidFill>
                  <a:srgbClr val="006600"/>
                </a:solidFill>
              </a:rPr>
              <a:t>Mixed Model Sequence for Volpens</a:t>
            </a:r>
            <a:endParaRPr lang="en-US" sz="2400">
              <a:solidFill>
                <a:srgbClr val="006600"/>
              </a:solidFill>
            </a:endParaRPr>
          </a:p>
        </p:txBody>
      </p:sp>
      <p:graphicFrame>
        <p:nvGraphicFramePr>
          <p:cNvPr id="1026" name="Object 3"/>
          <p:cNvGraphicFramePr>
            <a:graphicFrameLocks noChangeAspect="1"/>
          </p:cNvGraphicFramePr>
          <p:nvPr/>
        </p:nvGraphicFramePr>
        <p:xfrm>
          <a:off x="1225550" y="1417638"/>
          <a:ext cx="6508750" cy="3016250"/>
        </p:xfrm>
        <a:graphic>
          <a:graphicData uri="http://schemas.openxmlformats.org/presentationml/2006/ole">
            <mc:AlternateContent xmlns:mc="http://schemas.openxmlformats.org/markup-compatibility/2006">
              <mc:Choice xmlns:v="urn:schemas-microsoft-com:vml" Requires="v">
                <p:oleObj spid="_x0000_s88067" name="Document" r:id="rId3" imgW="6521400" imgH="3030480" progId="Word.Document.8">
                  <p:embed/>
                </p:oleObj>
              </mc:Choice>
              <mc:Fallback>
                <p:oleObj name="Document" r:id="rId3" imgW="6521400" imgH="303048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1417638"/>
                        <a:ext cx="650875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1182688" y="4448175"/>
            <a:ext cx="6518275" cy="822325"/>
          </a:xfrm>
          <a:prstGeom prst="rect">
            <a:avLst/>
          </a:prstGeom>
          <a:noFill/>
          <a:ln w="9525">
            <a:noFill/>
            <a:miter lim="800000"/>
            <a:headEnd/>
            <a:tailEnd/>
          </a:ln>
        </p:spPr>
        <p:txBody>
          <a:bodyPr wrap="none">
            <a:spAutoFit/>
          </a:bodyPr>
          <a:lstStyle/>
          <a:p>
            <a:pPr algn="l" eaLnBrk="0" hangingPunct="0"/>
            <a:r>
              <a:rPr lang="en-US" sz="2400" b="0"/>
              <a:t>Smallest possible sequence length = 1/0.09 = 11.11</a:t>
            </a:r>
          </a:p>
          <a:p>
            <a:pPr algn="l" eaLnBrk="0" hangingPunct="0"/>
            <a:r>
              <a:rPr lang="en-US" sz="2400" b="0"/>
              <a:t>Choose a 11 unit sequence; adjust every two cycles.</a:t>
            </a:r>
          </a:p>
        </p:txBody>
      </p:sp>
      <p:sp>
        <p:nvSpPr>
          <p:cNvPr id="1029" name="Text Box 5"/>
          <p:cNvSpPr txBox="1">
            <a:spLocks noChangeArrowheads="1"/>
          </p:cNvSpPr>
          <p:nvPr/>
        </p:nvSpPr>
        <p:spPr bwMode="auto">
          <a:xfrm>
            <a:off x="849313" y="5251450"/>
            <a:ext cx="8062912" cy="946150"/>
          </a:xfrm>
          <a:prstGeom prst="rect">
            <a:avLst/>
          </a:prstGeom>
          <a:noFill/>
          <a:ln w="9525">
            <a:noFill/>
            <a:miter lim="800000"/>
            <a:headEnd/>
            <a:tailEnd/>
          </a:ln>
        </p:spPr>
        <p:txBody>
          <a:bodyPr wrap="none">
            <a:spAutoFit/>
          </a:bodyPr>
          <a:lstStyle/>
          <a:p>
            <a:pPr algn="l" eaLnBrk="0" hangingPunct="0"/>
            <a:r>
              <a:rPr lang="en-US" sz="2800" b="0"/>
              <a:t>Note: A mixed model sequence is used to intentionally </a:t>
            </a:r>
          </a:p>
          <a:p>
            <a:pPr algn="l" eaLnBrk="0" hangingPunct="0"/>
            <a:r>
              <a:rPr lang="en-US" sz="2800" b="0"/>
              <a:t>	vary work content and component requirements.</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98488" y="454025"/>
            <a:ext cx="8124825" cy="515938"/>
          </a:xfrm>
          <a:prstGeom prst="rect">
            <a:avLst/>
          </a:prstGeom>
          <a:noFill/>
          <a:ln w="9525">
            <a:noFill/>
            <a:miter lim="800000"/>
            <a:headEnd/>
            <a:tailEnd/>
          </a:ln>
        </p:spPr>
        <p:txBody>
          <a:bodyPr lIns="79375" tIns="39688" rIns="79375" bIns="39688" anchor="ctr"/>
          <a:lstStyle/>
          <a:p>
            <a:pPr algn="l" defTabSz="787400" eaLnBrk="0" hangingPunct="0"/>
            <a:r>
              <a:rPr lang="en-US" sz="4000">
                <a:solidFill>
                  <a:srgbClr val="006600"/>
                </a:solidFill>
              </a:rPr>
              <a:t>Mixed Model Sequence For Volpens</a:t>
            </a:r>
            <a:endParaRPr lang="en-US" sz="2400">
              <a:solidFill>
                <a:srgbClr val="006600"/>
              </a:solidFill>
            </a:endParaRPr>
          </a:p>
        </p:txBody>
      </p:sp>
      <p:grpSp>
        <p:nvGrpSpPr>
          <p:cNvPr id="2" name="Group 3"/>
          <p:cNvGrpSpPr>
            <a:grpSpLocks/>
          </p:cNvGrpSpPr>
          <p:nvPr/>
        </p:nvGrpSpPr>
        <p:grpSpPr bwMode="auto">
          <a:xfrm>
            <a:off x="1066800" y="1276350"/>
            <a:ext cx="7010400" cy="4805363"/>
            <a:chOff x="672" y="868"/>
            <a:chExt cx="4416" cy="3027"/>
          </a:xfrm>
        </p:grpSpPr>
        <p:sp>
          <p:nvSpPr>
            <p:cNvPr id="19460" name="Rectangle 4"/>
            <p:cNvSpPr>
              <a:spLocks noChangeArrowheads="1"/>
            </p:cNvSpPr>
            <p:nvPr/>
          </p:nvSpPr>
          <p:spPr bwMode="auto">
            <a:xfrm>
              <a:off x="672" y="868"/>
              <a:ext cx="675"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Seq. #</a:t>
              </a:r>
            </a:p>
          </p:txBody>
        </p:sp>
        <p:sp>
          <p:nvSpPr>
            <p:cNvPr id="19461" name="Rectangle 5"/>
            <p:cNvSpPr>
              <a:spLocks noChangeArrowheads="1"/>
            </p:cNvSpPr>
            <p:nvPr/>
          </p:nvSpPr>
          <p:spPr bwMode="auto">
            <a:xfrm>
              <a:off x="1347" y="868"/>
              <a:ext cx="1349"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Model Desc.</a:t>
              </a:r>
            </a:p>
          </p:txBody>
        </p:sp>
        <p:sp>
          <p:nvSpPr>
            <p:cNvPr id="19462" name="Rectangle 6"/>
            <p:cNvSpPr>
              <a:spLocks noChangeArrowheads="1"/>
            </p:cNvSpPr>
            <p:nvPr/>
          </p:nvSpPr>
          <p:spPr bwMode="auto">
            <a:xfrm>
              <a:off x="672" y="1036"/>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a:t>
              </a:r>
            </a:p>
          </p:txBody>
        </p:sp>
        <p:sp>
          <p:nvSpPr>
            <p:cNvPr id="19463" name="Rectangle 7"/>
            <p:cNvSpPr>
              <a:spLocks noChangeArrowheads="1"/>
            </p:cNvSpPr>
            <p:nvPr/>
          </p:nvSpPr>
          <p:spPr bwMode="auto">
            <a:xfrm>
              <a:off x="1347" y="1036"/>
              <a:ext cx="1349" cy="169"/>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464" name="Rectangle 8"/>
            <p:cNvSpPr>
              <a:spLocks noChangeArrowheads="1"/>
            </p:cNvSpPr>
            <p:nvPr/>
          </p:nvSpPr>
          <p:spPr bwMode="auto">
            <a:xfrm>
              <a:off x="672" y="1205"/>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a:t>
              </a:r>
            </a:p>
          </p:txBody>
        </p:sp>
        <p:sp>
          <p:nvSpPr>
            <p:cNvPr id="19465" name="Rectangle 9"/>
            <p:cNvSpPr>
              <a:spLocks noChangeArrowheads="1"/>
            </p:cNvSpPr>
            <p:nvPr/>
          </p:nvSpPr>
          <p:spPr bwMode="auto">
            <a:xfrm>
              <a:off x="1347" y="1205"/>
              <a:ext cx="1349" cy="167"/>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9466" name="Rectangle 10"/>
            <p:cNvSpPr>
              <a:spLocks noChangeArrowheads="1"/>
            </p:cNvSpPr>
            <p:nvPr/>
          </p:nvSpPr>
          <p:spPr bwMode="auto">
            <a:xfrm>
              <a:off x="672" y="137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a:t>
              </a:r>
            </a:p>
          </p:txBody>
        </p:sp>
        <p:sp>
          <p:nvSpPr>
            <p:cNvPr id="19467" name="Rectangle 11"/>
            <p:cNvSpPr>
              <a:spLocks noChangeArrowheads="1"/>
            </p:cNvSpPr>
            <p:nvPr/>
          </p:nvSpPr>
          <p:spPr bwMode="auto">
            <a:xfrm>
              <a:off x="1347" y="1372"/>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468" name="Rectangle 12"/>
            <p:cNvSpPr>
              <a:spLocks noChangeArrowheads="1"/>
            </p:cNvSpPr>
            <p:nvPr/>
          </p:nvSpPr>
          <p:spPr bwMode="auto">
            <a:xfrm>
              <a:off x="672" y="1540"/>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4</a:t>
              </a:r>
            </a:p>
          </p:txBody>
        </p:sp>
        <p:sp>
          <p:nvSpPr>
            <p:cNvPr id="19469" name="Rectangle 13"/>
            <p:cNvSpPr>
              <a:spLocks noChangeArrowheads="1"/>
            </p:cNvSpPr>
            <p:nvPr/>
          </p:nvSpPr>
          <p:spPr bwMode="auto">
            <a:xfrm>
              <a:off x="672" y="1709"/>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5</a:t>
              </a:r>
            </a:p>
          </p:txBody>
        </p:sp>
        <p:sp>
          <p:nvSpPr>
            <p:cNvPr id="19470" name="Rectangle 14"/>
            <p:cNvSpPr>
              <a:spLocks noChangeArrowheads="1"/>
            </p:cNvSpPr>
            <p:nvPr/>
          </p:nvSpPr>
          <p:spPr bwMode="auto">
            <a:xfrm>
              <a:off x="1347" y="1876"/>
              <a:ext cx="1349" cy="167"/>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19471" name="Rectangle 15"/>
            <p:cNvSpPr>
              <a:spLocks noChangeArrowheads="1"/>
            </p:cNvSpPr>
            <p:nvPr/>
          </p:nvSpPr>
          <p:spPr bwMode="auto">
            <a:xfrm>
              <a:off x="672" y="1877"/>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6</a:t>
              </a:r>
            </a:p>
          </p:txBody>
        </p:sp>
        <p:sp>
          <p:nvSpPr>
            <p:cNvPr id="19472" name="Rectangle 16"/>
            <p:cNvSpPr>
              <a:spLocks noChangeArrowheads="1"/>
            </p:cNvSpPr>
            <p:nvPr/>
          </p:nvSpPr>
          <p:spPr bwMode="auto">
            <a:xfrm>
              <a:off x="672" y="2044"/>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7</a:t>
              </a:r>
            </a:p>
          </p:txBody>
        </p:sp>
        <p:sp>
          <p:nvSpPr>
            <p:cNvPr id="19473" name="Rectangle 17"/>
            <p:cNvSpPr>
              <a:spLocks noChangeArrowheads="1"/>
            </p:cNvSpPr>
            <p:nvPr/>
          </p:nvSpPr>
          <p:spPr bwMode="auto">
            <a:xfrm>
              <a:off x="1347" y="2716"/>
              <a:ext cx="1349" cy="168"/>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Shell</a:t>
              </a:r>
            </a:p>
          </p:txBody>
        </p:sp>
        <p:sp>
          <p:nvSpPr>
            <p:cNvPr id="19474" name="Rectangle 18"/>
            <p:cNvSpPr>
              <a:spLocks noChangeArrowheads="1"/>
            </p:cNvSpPr>
            <p:nvPr/>
          </p:nvSpPr>
          <p:spPr bwMode="auto">
            <a:xfrm>
              <a:off x="672" y="2213"/>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8</a:t>
              </a:r>
            </a:p>
          </p:txBody>
        </p:sp>
        <p:sp>
          <p:nvSpPr>
            <p:cNvPr id="19475" name="Rectangle 19"/>
            <p:cNvSpPr>
              <a:spLocks noChangeArrowheads="1"/>
            </p:cNvSpPr>
            <p:nvPr/>
          </p:nvSpPr>
          <p:spPr bwMode="auto">
            <a:xfrm>
              <a:off x="1347" y="2212"/>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9476" name="Rectangle 20"/>
            <p:cNvSpPr>
              <a:spLocks noChangeArrowheads="1"/>
            </p:cNvSpPr>
            <p:nvPr/>
          </p:nvSpPr>
          <p:spPr bwMode="auto">
            <a:xfrm>
              <a:off x="672" y="2381"/>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9</a:t>
              </a:r>
            </a:p>
          </p:txBody>
        </p:sp>
        <p:sp>
          <p:nvSpPr>
            <p:cNvPr id="19477" name="Rectangle 21"/>
            <p:cNvSpPr>
              <a:spLocks noChangeArrowheads="1"/>
            </p:cNvSpPr>
            <p:nvPr/>
          </p:nvSpPr>
          <p:spPr bwMode="auto">
            <a:xfrm>
              <a:off x="672" y="2549"/>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10</a:t>
              </a:r>
            </a:p>
          </p:txBody>
        </p:sp>
        <p:sp>
          <p:nvSpPr>
            <p:cNvPr id="19478" name="Rectangle 22"/>
            <p:cNvSpPr>
              <a:spLocks noChangeArrowheads="1"/>
            </p:cNvSpPr>
            <p:nvPr/>
          </p:nvSpPr>
          <p:spPr bwMode="auto">
            <a:xfrm>
              <a:off x="1347" y="2382"/>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19479" name="Rectangle 23"/>
            <p:cNvSpPr>
              <a:spLocks noChangeArrowheads="1"/>
            </p:cNvSpPr>
            <p:nvPr/>
          </p:nvSpPr>
          <p:spPr bwMode="auto">
            <a:xfrm>
              <a:off x="672" y="2718"/>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11</a:t>
              </a:r>
            </a:p>
          </p:txBody>
        </p:sp>
        <p:sp>
          <p:nvSpPr>
            <p:cNvPr id="19480" name="Rectangle 24"/>
            <p:cNvSpPr>
              <a:spLocks noChangeArrowheads="1"/>
            </p:cNvSpPr>
            <p:nvPr/>
          </p:nvSpPr>
          <p:spPr bwMode="auto">
            <a:xfrm>
              <a:off x="1347" y="2044"/>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Shell</a:t>
              </a:r>
            </a:p>
          </p:txBody>
        </p:sp>
        <p:sp>
          <p:nvSpPr>
            <p:cNvPr id="19481" name="Rectangle 25"/>
            <p:cNvSpPr>
              <a:spLocks noChangeArrowheads="1"/>
            </p:cNvSpPr>
            <p:nvPr/>
          </p:nvSpPr>
          <p:spPr bwMode="auto">
            <a:xfrm>
              <a:off x="672" y="2885"/>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12</a:t>
              </a:r>
            </a:p>
          </p:txBody>
        </p:sp>
        <p:sp>
          <p:nvSpPr>
            <p:cNvPr id="19482" name="Rectangle 26"/>
            <p:cNvSpPr>
              <a:spLocks noChangeArrowheads="1"/>
            </p:cNvSpPr>
            <p:nvPr/>
          </p:nvSpPr>
          <p:spPr bwMode="auto">
            <a:xfrm>
              <a:off x="672" y="3053"/>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13</a:t>
              </a:r>
            </a:p>
          </p:txBody>
        </p:sp>
        <p:sp>
          <p:nvSpPr>
            <p:cNvPr id="19483" name="Rectangle 27"/>
            <p:cNvSpPr>
              <a:spLocks noChangeArrowheads="1"/>
            </p:cNvSpPr>
            <p:nvPr/>
          </p:nvSpPr>
          <p:spPr bwMode="auto">
            <a:xfrm>
              <a:off x="672" y="322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14</a:t>
              </a:r>
            </a:p>
          </p:txBody>
        </p:sp>
        <p:sp>
          <p:nvSpPr>
            <p:cNvPr id="19484" name="Rectangle 28"/>
            <p:cNvSpPr>
              <a:spLocks noChangeArrowheads="1"/>
            </p:cNvSpPr>
            <p:nvPr/>
          </p:nvSpPr>
          <p:spPr bwMode="auto">
            <a:xfrm>
              <a:off x="672" y="3390"/>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15</a:t>
              </a:r>
            </a:p>
          </p:txBody>
        </p:sp>
        <p:sp>
          <p:nvSpPr>
            <p:cNvPr id="19485" name="Rectangle 29"/>
            <p:cNvSpPr>
              <a:spLocks noChangeArrowheads="1"/>
            </p:cNvSpPr>
            <p:nvPr/>
          </p:nvSpPr>
          <p:spPr bwMode="auto">
            <a:xfrm>
              <a:off x="672" y="3557"/>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16</a:t>
              </a:r>
            </a:p>
          </p:txBody>
        </p:sp>
        <p:sp>
          <p:nvSpPr>
            <p:cNvPr id="19486" name="Rectangle 30"/>
            <p:cNvSpPr>
              <a:spLocks noChangeArrowheads="1"/>
            </p:cNvSpPr>
            <p:nvPr/>
          </p:nvSpPr>
          <p:spPr bwMode="auto">
            <a:xfrm>
              <a:off x="672" y="3726"/>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17</a:t>
              </a:r>
            </a:p>
          </p:txBody>
        </p:sp>
        <p:sp>
          <p:nvSpPr>
            <p:cNvPr id="19487" name="Rectangle 31"/>
            <p:cNvSpPr>
              <a:spLocks noChangeArrowheads="1"/>
            </p:cNvSpPr>
            <p:nvPr/>
          </p:nvSpPr>
          <p:spPr bwMode="auto">
            <a:xfrm>
              <a:off x="3064" y="868"/>
              <a:ext cx="675"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Seq. #</a:t>
              </a:r>
            </a:p>
          </p:txBody>
        </p:sp>
        <p:sp>
          <p:nvSpPr>
            <p:cNvPr id="19488" name="Rectangle 32"/>
            <p:cNvSpPr>
              <a:spLocks noChangeArrowheads="1"/>
            </p:cNvSpPr>
            <p:nvPr/>
          </p:nvSpPr>
          <p:spPr bwMode="auto">
            <a:xfrm>
              <a:off x="3739" y="868"/>
              <a:ext cx="1349" cy="168"/>
            </a:xfrm>
            <a:prstGeom prst="rect">
              <a:avLst/>
            </a:prstGeom>
            <a:noFill/>
            <a:ln w="12700">
              <a:solidFill>
                <a:schemeClr val="tx1"/>
              </a:solidFill>
              <a:miter lim="800000"/>
              <a:headEnd/>
              <a:tailEnd/>
            </a:ln>
          </p:spPr>
          <p:txBody>
            <a:bodyPr wrap="none" anchor="ctr"/>
            <a:lstStyle/>
            <a:p>
              <a:pPr eaLnBrk="0" hangingPunct="0"/>
              <a:r>
                <a:rPr lang="en-US" sz="1600" b="0">
                  <a:latin typeface="Courier New" pitchFamily="49" charset="0"/>
                </a:rPr>
                <a:t>Model Desc.</a:t>
              </a:r>
            </a:p>
          </p:txBody>
        </p:sp>
        <p:sp>
          <p:nvSpPr>
            <p:cNvPr id="19489" name="Rectangle 33"/>
            <p:cNvSpPr>
              <a:spLocks noChangeArrowheads="1"/>
            </p:cNvSpPr>
            <p:nvPr/>
          </p:nvSpPr>
          <p:spPr bwMode="auto">
            <a:xfrm>
              <a:off x="3064" y="1036"/>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18</a:t>
              </a:r>
            </a:p>
          </p:txBody>
        </p:sp>
        <p:sp>
          <p:nvSpPr>
            <p:cNvPr id="19490" name="Rectangle 34"/>
            <p:cNvSpPr>
              <a:spLocks noChangeArrowheads="1"/>
            </p:cNvSpPr>
            <p:nvPr/>
          </p:nvSpPr>
          <p:spPr bwMode="auto">
            <a:xfrm>
              <a:off x="3064" y="1205"/>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19</a:t>
              </a:r>
            </a:p>
          </p:txBody>
        </p:sp>
        <p:sp>
          <p:nvSpPr>
            <p:cNvPr id="19491" name="Rectangle 35"/>
            <p:cNvSpPr>
              <a:spLocks noChangeArrowheads="1"/>
            </p:cNvSpPr>
            <p:nvPr/>
          </p:nvSpPr>
          <p:spPr bwMode="auto">
            <a:xfrm>
              <a:off x="3064" y="137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20</a:t>
              </a:r>
            </a:p>
          </p:txBody>
        </p:sp>
        <p:sp>
          <p:nvSpPr>
            <p:cNvPr id="19492" name="Rectangle 36"/>
            <p:cNvSpPr>
              <a:spLocks noChangeArrowheads="1"/>
            </p:cNvSpPr>
            <p:nvPr/>
          </p:nvSpPr>
          <p:spPr bwMode="auto">
            <a:xfrm>
              <a:off x="3064" y="1540"/>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21</a:t>
              </a:r>
            </a:p>
          </p:txBody>
        </p:sp>
        <p:sp>
          <p:nvSpPr>
            <p:cNvPr id="19493" name="Rectangle 37"/>
            <p:cNvSpPr>
              <a:spLocks noChangeArrowheads="1"/>
            </p:cNvSpPr>
            <p:nvPr/>
          </p:nvSpPr>
          <p:spPr bwMode="auto">
            <a:xfrm>
              <a:off x="3064" y="1709"/>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22</a:t>
              </a:r>
            </a:p>
          </p:txBody>
        </p:sp>
        <p:sp>
          <p:nvSpPr>
            <p:cNvPr id="19494" name="Rectangle 38"/>
            <p:cNvSpPr>
              <a:spLocks noChangeArrowheads="1"/>
            </p:cNvSpPr>
            <p:nvPr/>
          </p:nvSpPr>
          <p:spPr bwMode="auto">
            <a:xfrm>
              <a:off x="3064" y="1877"/>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23</a:t>
              </a:r>
            </a:p>
          </p:txBody>
        </p:sp>
        <p:sp>
          <p:nvSpPr>
            <p:cNvPr id="19495" name="Rectangle 39"/>
            <p:cNvSpPr>
              <a:spLocks noChangeArrowheads="1"/>
            </p:cNvSpPr>
            <p:nvPr/>
          </p:nvSpPr>
          <p:spPr bwMode="auto">
            <a:xfrm>
              <a:off x="3064" y="2044"/>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24</a:t>
              </a:r>
            </a:p>
          </p:txBody>
        </p:sp>
        <p:sp>
          <p:nvSpPr>
            <p:cNvPr id="19496" name="Rectangle 40"/>
            <p:cNvSpPr>
              <a:spLocks noChangeArrowheads="1"/>
            </p:cNvSpPr>
            <p:nvPr/>
          </p:nvSpPr>
          <p:spPr bwMode="auto">
            <a:xfrm>
              <a:off x="3064" y="2213"/>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25</a:t>
              </a:r>
            </a:p>
          </p:txBody>
        </p:sp>
        <p:sp>
          <p:nvSpPr>
            <p:cNvPr id="19497" name="Rectangle 41"/>
            <p:cNvSpPr>
              <a:spLocks noChangeArrowheads="1"/>
            </p:cNvSpPr>
            <p:nvPr/>
          </p:nvSpPr>
          <p:spPr bwMode="auto">
            <a:xfrm>
              <a:off x="3064" y="2383"/>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26</a:t>
              </a:r>
            </a:p>
          </p:txBody>
        </p:sp>
        <p:sp>
          <p:nvSpPr>
            <p:cNvPr id="19498" name="Rectangle 42"/>
            <p:cNvSpPr>
              <a:spLocks noChangeArrowheads="1"/>
            </p:cNvSpPr>
            <p:nvPr/>
          </p:nvSpPr>
          <p:spPr bwMode="auto">
            <a:xfrm>
              <a:off x="3064" y="2551"/>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27</a:t>
              </a:r>
            </a:p>
          </p:txBody>
        </p:sp>
        <p:sp>
          <p:nvSpPr>
            <p:cNvPr id="19499" name="Rectangle 43"/>
            <p:cNvSpPr>
              <a:spLocks noChangeArrowheads="1"/>
            </p:cNvSpPr>
            <p:nvPr/>
          </p:nvSpPr>
          <p:spPr bwMode="auto">
            <a:xfrm>
              <a:off x="3064" y="2719"/>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28</a:t>
              </a:r>
            </a:p>
          </p:txBody>
        </p:sp>
        <p:sp>
          <p:nvSpPr>
            <p:cNvPr id="19500" name="Rectangle 44"/>
            <p:cNvSpPr>
              <a:spLocks noChangeArrowheads="1"/>
            </p:cNvSpPr>
            <p:nvPr/>
          </p:nvSpPr>
          <p:spPr bwMode="auto">
            <a:xfrm>
              <a:off x="3064" y="2885"/>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29</a:t>
              </a:r>
            </a:p>
          </p:txBody>
        </p:sp>
        <p:sp>
          <p:nvSpPr>
            <p:cNvPr id="19501" name="Rectangle 45"/>
            <p:cNvSpPr>
              <a:spLocks noChangeArrowheads="1"/>
            </p:cNvSpPr>
            <p:nvPr/>
          </p:nvSpPr>
          <p:spPr bwMode="auto">
            <a:xfrm>
              <a:off x="3064" y="3053"/>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30</a:t>
              </a:r>
            </a:p>
          </p:txBody>
        </p:sp>
        <p:sp>
          <p:nvSpPr>
            <p:cNvPr id="19502" name="Rectangle 46"/>
            <p:cNvSpPr>
              <a:spLocks noChangeArrowheads="1"/>
            </p:cNvSpPr>
            <p:nvPr/>
          </p:nvSpPr>
          <p:spPr bwMode="auto">
            <a:xfrm>
              <a:off x="3064" y="3222"/>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31</a:t>
              </a:r>
            </a:p>
          </p:txBody>
        </p:sp>
        <p:sp>
          <p:nvSpPr>
            <p:cNvPr id="19503" name="Rectangle 47"/>
            <p:cNvSpPr>
              <a:spLocks noChangeArrowheads="1"/>
            </p:cNvSpPr>
            <p:nvPr/>
          </p:nvSpPr>
          <p:spPr bwMode="auto">
            <a:xfrm>
              <a:off x="3064" y="3391"/>
              <a:ext cx="675" cy="167"/>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32</a:t>
              </a:r>
            </a:p>
          </p:txBody>
        </p:sp>
        <p:sp>
          <p:nvSpPr>
            <p:cNvPr id="19504" name="Rectangle 48"/>
            <p:cNvSpPr>
              <a:spLocks noChangeArrowheads="1"/>
            </p:cNvSpPr>
            <p:nvPr/>
          </p:nvSpPr>
          <p:spPr bwMode="auto">
            <a:xfrm>
              <a:off x="3739" y="3726"/>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19505" name="Rectangle 49"/>
            <p:cNvSpPr>
              <a:spLocks noChangeArrowheads="1"/>
            </p:cNvSpPr>
            <p:nvPr/>
          </p:nvSpPr>
          <p:spPr bwMode="auto">
            <a:xfrm>
              <a:off x="3064" y="3558"/>
              <a:ext cx="675" cy="169"/>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33</a:t>
              </a:r>
            </a:p>
          </p:txBody>
        </p:sp>
        <p:sp>
          <p:nvSpPr>
            <p:cNvPr id="19506" name="Rectangle 50"/>
            <p:cNvSpPr>
              <a:spLocks noChangeArrowheads="1"/>
            </p:cNvSpPr>
            <p:nvPr/>
          </p:nvSpPr>
          <p:spPr bwMode="auto">
            <a:xfrm>
              <a:off x="3064" y="3726"/>
              <a:ext cx="675" cy="168"/>
            </a:xfrm>
            <a:prstGeom prst="rect">
              <a:avLst/>
            </a:prstGeom>
            <a:solidFill>
              <a:schemeClr val="bg1"/>
            </a:solidFill>
            <a:ln w="12700">
              <a:solidFill>
                <a:schemeClr val="tx1"/>
              </a:solidFill>
              <a:miter lim="800000"/>
              <a:headEnd/>
              <a:tailEnd/>
            </a:ln>
          </p:spPr>
          <p:txBody>
            <a:bodyPr wrap="none" anchor="ctr"/>
            <a:lstStyle/>
            <a:p>
              <a:pPr eaLnBrk="0" hangingPunct="0"/>
              <a:r>
                <a:rPr lang="en-US" sz="1600" b="0">
                  <a:latin typeface="Courier New" pitchFamily="49" charset="0"/>
                </a:rPr>
                <a:t>34</a:t>
              </a:r>
            </a:p>
          </p:txBody>
        </p:sp>
        <p:sp>
          <p:nvSpPr>
            <p:cNvPr id="19507" name="Rectangle 51"/>
            <p:cNvSpPr>
              <a:spLocks noChangeArrowheads="1"/>
            </p:cNvSpPr>
            <p:nvPr/>
          </p:nvSpPr>
          <p:spPr bwMode="auto">
            <a:xfrm>
              <a:off x="1347" y="1709"/>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08" name="Rectangle 52"/>
            <p:cNvSpPr>
              <a:spLocks noChangeArrowheads="1"/>
            </p:cNvSpPr>
            <p:nvPr/>
          </p:nvSpPr>
          <p:spPr bwMode="auto">
            <a:xfrm>
              <a:off x="1347" y="2885"/>
              <a:ext cx="1349" cy="169"/>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09" name="Rectangle 53"/>
            <p:cNvSpPr>
              <a:spLocks noChangeArrowheads="1"/>
            </p:cNvSpPr>
            <p:nvPr/>
          </p:nvSpPr>
          <p:spPr bwMode="auto">
            <a:xfrm>
              <a:off x="1347" y="3054"/>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9510" name="Rectangle 54"/>
            <p:cNvSpPr>
              <a:spLocks noChangeArrowheads="1"/>
            </p:cNvSpPr>
            <p:nvPr/>
          </p:nvSpPr>
          <p:spPr bwMode="auto">
            <a:xfrm>
              <a:off x="1347" y="3222"/>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11" name="Rectangle 55"/>
            <p:cNvSpPr>
              <a:spLocks noChangeArrowheads="1"/>
            </p:cNvSpPr>
            <p:nvPr/>
          </p:nvSpPr>
          <p:spPr bwMode="auto">
            <a:xfrm>
              <a:off x="1347" y="3727"/>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9512" name="Rectangle 56"/>
            <p:cNvSpPr>
              <a:spLocks noChangeArrowheads="1"/>
            </p:cNvSpPr>
            <p:nvPr/>
          </p:nvSpPr>
          <p:spPr bwMode="auto">
            <a:xfrm>
              <a:off x="1347" y="3389"/>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19513" name="Rectangle 57"/>
            <p:cNvSpPr>
              <a:spLocks noChangeArrowheads="1"/>
            </p:cNvSpPr>
            <p:nvPr/>
          </p:nvSpPr>
          <p:spPr bwMode="auto">
            <a:xfrm>
              <a:off x="1347" y="3557"/>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14" name="Rectangle 58"/>
            <p:cNvSpPr>
              <a:spLocks noChangeArrowheads="1"/>
            </p:cNvSpPr>
            <p:nvPr/>
          </p:nvSpPr>
          <p:spPr bwMode="auto">
            <a:xfrm>
              <a:off x="3739" y="1205"/>
              <a:ext cx="1349" cy="167"/>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9515" name="Rectangle 59"/>
            <p:cNvSpPr>
              <a:spLocks noChangeArrowheads="1"/>
            </p:cNvSpPr>
            <p:nvPr/>
          </p:nvSpPr>
          <p:spPr bwMode="auto">
            <a:xfrm>
              <a:off x="3739" y="1371"/>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19516" name="Rectangle 60"/>
            <p:cNvSpPr>
              <a:spLocks noChangeArrowheads="1"/>
            </p:cNvSpPr>
            <p:nvPr/>
          </p:nvSpPr>
          <p:spPr bwMode="auto">
            <a:xfrm>
              <a:off x="3739" y="1037"/>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Shell</a:t>
              </a:r>
            </a:p>
          </p:txBody>
        </p:sp>
        <p:sp>
          <p:nvSpPr>
            <p:cNvPr id="19517" name="Rectangle 61"/>
            <p:cNvSpPr>
              <a:spLocks noChangeArrowheads="1"/>
            </p:cNvSpPr>
            <p:nvPr/>
          </p:nvSpPr>
          <p:spPr bwMode="auto">
            <a:xfrm>
              <a:off x="3739" y="1709"/>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Shell</a:t>
              </a:r>
            </a:p>
          </p:txBody>
        </p:sp>
        <p:sp>
          <p:nvSpPr>
            <p:cNvPr id="19518" name="Rectangle 62"/>
            <p:cNvSpPr>
              <a:spLocks noChangeArrowheads="1"/>
            </p:cNvSpPr>
            <p:nvPr/>
          </p:nvSpPr>
          <p:spPr bwMode="auto">
            <a:xfrm>
              <a:off x="3739" y="1876"/>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19" name="Rectangle 63"/>
            <p:cNvSpPr>
              <a:spLocks noChangeArrowheads="1"/>
            </p:cNvSpPr>
            <p:nvPr/>
          </p:nvSpPr>
          <p:spPr bwMode="auto">
            <a:xfrm>
              <a:off x="3739" y="2046"/>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9520" name="Rectangle 64"/>
            <p:cNvSpPr>
              <a:spLocks noChangeArrowheads="1"/>
            </p:cNvSpPr>
            <p:nvPr/>
          </p:nvSpPr>
          <p:spPr bwMode="auto">
            <a:xfrm>
              <a:off x="3739" y="2214"/>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21" name="Rectangle 65"/>
            <p:cNvSpPr>
              <a:spLocks noChangeArrowheads="1"/>
            </p:cNvSpPr>
            <p:nvPr/>
          </p:nvSpPr>
          <p:spPr bwMode="auto">
            <a:xfrm>
              <a:off x="3739" y="2716"/>
              <a:ext cx="1349" cy="167"/>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sp>
          <p:nvSpPr>
            <p:cNvPr id="19522" name="Rectangle 66"/>
            <p:cNvSpPr>
              <a:spLocks noChangeArrowheads="1"/>
            </p:cNvSpPr>
            <p:nvPr/>
          </p:nvSpPr>
          <p:spPr bwMode="auto">
            <a:xfrm>
              <a:off x="3739" y="2382"/>
              <a:ext cx="1349" cy="169"/>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19523" name="Rectangle 67"/>
            <p:cNvSpPr>
              <a:spLocks noChangeArrowheads="1"/>
            </p:cNvSpPr>
            <p:nvPr/>
          </p:nvSpPr>
          <p:spPr bwMode="auto">
            <a:xfrm>
              <a:off x="3739" y="3054"/>
              <a:ext cx="1349" cy="168"/>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Pen</a:t>
              </a:r>
            </a:p>
          </p:txBody>
        </p:sp>
        <p:sp>
          <p:nvSpPr>
            <p:cNvPr id="19524" name="Rectangle 68"/>
            <p:cNvSpPr>
              <a:spLocks noChangeArrowheads="1"/>
            </p:cNvSpPr>
            <p:nvPr/>
          </p:nvSpPr>
          <p:spPr bwMode="auto">
            <a:xfrm>
              <a:off x="3739" y="2886"/>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Shell</a:t>
              </a:r>
            </a:p>
          </p:txBody>
        </p:sp>
        <p:sp>
          <p:nvSpPr>
            <p:cNvPr id="19525" name="Rectangle 69"/>
            <p:cNvSpPr>
              <a:spLocks noChangeArrowheads="1"/>
            </p:cNvSpPr>
            <p:nvPr/>
          </p:nvSpPr>
          <p:spPr bwMode="auto">
            <a:xfrm>
              <a:off x="3739" y="2551"/>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26" name="Rectangle 70"/>
            <p:cNvSpPr>
              <a:spLocks noChangeArrowheads="1"/>
            </p:cNvSpPr>
            <p:nvPr/>
          </p:nvSpPr>
          <p:spPr bwMode="auto">
            <a:xfrm>
              <a:off x="3739" y="3557"/>
              <a:ext cx="1349" cy="168"/>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Shell</a:t>
              </a:r>
            </a:p>
          </p:txBody>
        </p:sp>
        <p:sp>
          <p:nvSpPr>
            <p:cNvPr id="19527" name="Rectangle 71"/>
            <p:cNvSpPr>
              <a:spLocks noChangeArrowheads="1"/>
            </p:cNvSpPr>
            <p:nvPr/>
          </p:nvSpPr>
          <p:spPr bwMode="auto">
            <a:xfrm>
              <a:off x="3739" y="3391"/>
              <a:ext cx="1349" cy="167"/>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28" name="Rectangle 72"/>
            <p:cNvSpPr>
              <a:spLocks noChangeArrowheads="1"/>
            </p:cNvSpPr>
            <p:nvPr/>
          </p:nvSpPr>
          <p:spPr bwMode="auto">
            <a:xfrm>
              <a:off x="1347" y="1541"/>
              <a:ext cx="1349" cy="169"/>
            </a:xfrm>
            <a:prstGeom prst="rect">
              <a:avLst/>
            </a:prstGeom>
            <a:solidFill>
              <a:srgbClr val="FF5050"/>
            </a:solidFill>
            <a:ln w="12700">
              <a:solidFill>
                <a:schemeClr val="tx1"/>
              </a:solidFill>
              <a:miter lim="800000"/>
              <a:headEnd/>
              <a:tailEnd/>
            </a:ln>
          </p:spPr>
          <p:txBody>
            <a:bodyPr wrap="none" anchor="ctr"/>
            <a:lstStyle/>
            <a:p>
              <a:pPr algn="l" eaLnBrk="0" hangingPunct="0"/>
              <a:r>
                <a:rPr lang="en-US" sz="1600" b="0">
                  <a:latin typeface="Courier New" pitchFamily="49" charset="0"/>
                </a:rPr>
                <a:t>Red Shell</a:t>
              </a:r>
            </a:p>
          </p:txBody>
        </p:sp>
        <p:sp>
          <p:nvSpPr>
            <p:cNvPr id="19529" name="Rectangle 73"/>
            <p:cNvSpPr>
              <a:spLocks noChangeArrowheads="1"/>
            </p:cNvSpPr>
            <p:nvPr/>
          </p:nvSpPr>
          <p:spPr bwMode="auto">
            <a:xfrm>
              <a:off x="1347" y="2551"/>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30" name="Rectangle 74"/>
            <p:cNvSpPr>
              <a:spLocks noChangeArrowheads="1"/>
            </p:cNvSpPr>
            <p:nvPr/>
          </p:nvSpPr>
          <p:spPr bwMode="auto">
            <a:xfrm>
              <a:off x="3739" y="1540"/>
              <a:ext cx="1349" cy="168"/>
            </a:xfrm>
            <a:prstGeom prst="rect">
              <a:avLst/>
            </a:prstGeom>
            <a:solidFill>
              <a:srgbClr val="66CCFF"/>
            </a:solidFill>
            <a:ln w="12700">
              <a:solidFill>
                <a:schemeClr val="tx1"/>
              </a:solidFill>
              <a:miter lim="800000"/>
              <a:headEnd/>
              <a:tailEnd/>
            </a:ln>
          </p:spPr>
          <p:txBody>
            <a:bodyPr wrap="none" anchor="ctr"/>
            <a:lstStyle/>
            <a:p>
              <a:pPr algn="l" eaLnBrk="0" hangingPunct="0"/>
              <a:r>
                <a:rPr lang="en-US" sz="1600" b="0">
                  <a:latin typeface="Courier New" pitchFamily="49" charset="0"/>
                </a:rPr>
                <a:t>Blue Pen</a:t>
              </a:r>
            </a:p>
          </p:txBody>
        </p:sp>
        <p:sp>
          <p:nvSpPr>
            <p:cNvPr id="19531" name="Rectangle 75"/>
            <p:cNvSpPr>
              <a:spLocks noChangeArrowheads="1"/>
            </p:cNvSpPr>
            <p:nvPr/>
          </p:nvSpPr>
          <p:spPr bwMode="auto">
            <a:xfrm>
              <a:off x="3739" y="3221"/>
              <a:ext cx="1349" cy="169"/>
            </a:xfrm>
            <a:prstGeom prst="rect">
              <a:avLst/>
            </a:prstGeom>
            <a:solidFill>
              <a:srgbClr val="FFFF00"/>
            </a:solidFill>
            <a:ln w="12700">
              <a:solidFill>
                <a:schemeClr val="tx1"/>
              </a:solidFill>
              <a:miter lim="800000"/>
              <a:headEnd/>
              <a:tailEnd/>
            </a:ln>
          </p:spPr>
          <p:txBody>
            <a:bodyPr wrap="none" anchor="ctr"/>
            <a:lstStyle/>
            <a:p>
              <a:pPr algn="l" eaLnBrk="0" hangingPunct="0"/>
              <a:r>
                <a:rPr lang="en-US" sz="1600" b="0">
                  <a:latin typeface="Courier New" pitchFamily="49" charset="0"/>
                </a:rPr>
                <a:t>Yellow Pen</a:t>
              </a:r>
            </a:p>
          </p:txBody>
        </p:sp>
      </p:gr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5300" y="309563"/>
            <a:ext cx="8229600" cy="1181100"/>
          </a:xfrm>
          <a:noFill/>
        </p:spPr>
        <p:txBody>
          <a:bodyPr lIns="92075" tIns="46038" rIns="92075" bIns="46038" anchor="b"/>
          <a:lstStyle/>
          <a:p>
            <a:pPr algn="ctr" eaLnBrk="1" hangingPunct="1"/>
            <a:r>
              <a:rPr lang="en-US" sz="4400" b="1" smtClean="0">
                <a:latin typeface="Times New Roman" pitchFamily="18" charset="0"/>
              </a:rPr>
              <a:t>Mixed Model Assembly Schedule for Volpens</a:t>
            </a:r>
          </a:p>
        </p:txBody>
      </p:sp>
      <p:sp>
        <p:nvSpPr>
          <p:cNvPr id="20483" name="Rectangle 3"/>
          <p:cNvSpPr>
            <a:spLocks noChangeArrowheads="1"/>
          </p:cNvSpPr>
          <p:nvPr/>
        </p:nvSpPr>
        <p:spPr bwMode="auto">
          <a:xfrm>
            <a:off x="1189038" y="1833563"/>
            <a:ext cx="13716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Family: Pens</a:t>
            </a:r>
            <a:endParaRPr lang="en-US" sz="2400" b="0"/>
          </a:p>
        </p:txBody>
      </p:sp>
      <p:sp>
        <p:nvSpPr>
          <p:cNvPr id="20484" name="Rectangle 4"/>
          <p:cNvSpPr>
            <a:spLocks noChangeArrowheads="1"/>
          </p:cNvSpPr>
          <p:nvPr/>
        </p:nvSpPr>
        <p:spPr bwMode="auto">
          <a:xfrm>
            <a:off x="3803650" y="1866900"/>
            <a:ext cx="627063" cy="228600"/>
          </a:xfrm>
          <a:prstGeom prst="rect">
            <a:avLst/>
          </a:prstGeom>
          <a:noFill/>
          <a:ln w="9525">
            <a:noFill/>
            <a:miter lim="800000"/>
            <a:headEnd/>
            <a:tailEnd/>
          </a:ln>
        </p:spPr>
        <p:txBody>
          <a:bodyPr wrap="none" lIns="0" tIns="0" rIns="0" bIns="0">
            <a:spAutoFit/>
          </a:bodyPr>
          <a:lstStyle/>
          <a:p>
            <a:pPr algn="l" eaLnBrk="0" hangingPunct="0"/>
            <a:r>
              <a:rPr lang="en-US" sz="1300" b="0">
                <a:solidFill>
                  <a:srgbClr val="000000"/>
                </a:solidFill>
              </a:rPr>
              <a:t> </a:t>
            </a:r>
            <a:r>
              <a:rPr lang="en-US" sz="1500" b="0">
                <a:solidFill>
                  <a:srgbClr val="000000"/>
                </a:solidFill>
              </a:rPr>
              <a:t>Week 3</a:t>
            </a:r>
            <a:endParaRPr lang="en-US" sz="2800" b="0"/>
          </a:p>
        </p:txBody>
      </p:sp>
      <p:sp>
        <p:nvSpPr>
          <p:cNvPr id="20485" name="Rectangle 5"/>
          <p:cNvSpPr>
            <a:spLocks noChangeArrowheads="1"/>
          </p:cNvSpPr>
          <p:nvPr/>
        </p:nvSpPr>
        <p:spPr bwMode="auto">
          <a:xfrm>
            <a:off x="4779963" y="1866900"/>
            <a:ext cx="627062" cy="228600"/>
          </a:xfrm>
          <a:prstGeom prst="rect">
            <a:avLst/>
          </a:prstGeom>
          <a:noFill/>
          <a:ln w="9525">
            <a:noFill/>
            <a:miter lim="800000"/>
            <a:headEnd/>
            <a:tailEnd/>
          </a:ln>
        </p:spPr>
        <p:txBody>
          <a:bodyPr wrap="none" lIns="0" tIns="0" rIns="0" bIns="0">
            <a:spAutoFit/>
          </a:bodyPr>
          <a:lstStyle/>
          <a:p>
            <a:pPr algn="l" eaLnBrk="0" hangingPunct="0"/>
            <a:r>
              <a:rPr lang="en-US" sz="1300" b="0">
                <a:solidFill>
                  <a:srgbClr val="000000"/>
                </a:solidFill>
              </a:rPr>
              <a:t> </a:t>
            </a:r>
            <a:r>
              <a:rPr lang="en-US" sz="1500" b="0">
                <a:solidFill>
                  <a:srgbClr val="000000"/>
                </a:solidFill>
              </a:rPr>
              <a:t>Week 4</a:t>
            </a:r>
            <a:endParaRPr lang="en-US" sz="2800" b="0"/>
          </a:p>
        </p:txBody>
      </p:sp>
      <p:sp>
        <p:nvSpPr>
          <p:cNvPr id="20486" name="Rectangle 6"/>
          <p:cNvSpPr>
            <a:spLocks noChangeArrowheads="1"/>
          </p:cNvSpPr>
          <p:nvPr/>
        </p:nvSpPr>
        <p:spPr bwMode="auto">
          <a:xfrm>
            <a:off x="5754688" y="1866900"/>
            <a:ext cx="627062" cy="228600"/>
          </a:xfrm>
          <a:prstGeom prst="rect">
            <a:avLst/>
          </a:prstGeom>
          <a:noFill/>
          <a:ln w="9525">
            <a:noFill/>
            <a:miter lim="800000"/>
            <a:headEnd/>
            <a:tailEnd/>
          </a:ln>
        </p:spPr>
        <p:txBody>
          <a:bodyPr wrap="none" lIns="0" tIns="0" rIns="0" bIns="0">
            <a:spAutoFit/>
          </a:bodyPr>
          <a:lstStyle/>
          <a:p>
            <a:pPr algn="l" eaLnBrk="0" hangingPunct="0"/>
            <a:r>
              <a:rPr lang="en-US" sz="1300" b="0">
                <a:solidFill>
                  <a:srgbClr val="000000"/>
                </a:solidFill>
              </a:rPr>
              <a:t> </a:t>
            </a:r>
            <a:r>
              <a:rPr lang="en-US" sz="1500" b="0">
                <a:solidFill>
                  <a:srgbClr val="000000"/>
                </a:solidFill>
              </a:rPr>
              <a:t>Week 5</a:t>
            </a:r>
            <a:endParaRPr lang="en-US" sz="2800" b="0"/>
          </a:p>
        </p:txBody>
      </p:sp>
      <p:sp>
        <p:nvSpPr>
          <p:cNvPr id="20487" name="Rectangle 7"/>
          <p:cNvSpPr>
            <a:spLocks noChangeArrowheads="1"/>
          </p:cNvSpPr>
          <p:nvPr/>
        </p:nvSpPr>
        <p:spPr bwMode="auto">
          <a:xfrm>
            <a:off x="6731000" y="1866900"/>
            <a:ext cx="627063" cy="228600"/>
          </a:xfrm>
          <a:prstGeom prst="rect">
            <a:avLst/>
          </a:prstGeom>
          <a:noFill/>
          <a:ln w="9525">
            <a:noFill/>
            <a:miter lim="800000"/>
            <a:headEnd/>
            <a:tailEnd/>
          </a:ln>
        </p:spPr>
        <p:txBody>
          <a:bodyPr wrap="none" lIns="0" tIns="0" rIns="0" bIns="0">
            <a:spAutoFit/>
          </a:bodyPr>
          <a:lstStyle/>
          <a:p>
            <a:pPr algn="l" eaLnBrk="0" hangingPunct="0"/>
            <a:r>
              <a:rPr lang="en-US" sz="1300" b="0">
                <a:solidFill>
                  <a:srgbClr val="000000"/>
                </a:solidFill>
              </a:rPr>
              <a:t> </a:t>
            </a:r>
            <a:r>
              <a:rPr lang="en-US" sz="1500" b="0">
                <a:solidFill>
                  <a:srgbClr val="000000"/>
                </a:solidFill>
              </a:rPr>
              <a:t>Week 6</a:t>
            </a:r>
            <a:endParaRPr lang="en-US" sz="2800" b="0"/>
          </a:p>
        </p:txBody>
      </p:sp>
      <p:sp>
        <p:nvSpPr>
          <p:cNvPr id="20488" name="Rectangle 8"/>
          <p:cNvSpPr>
            <a:spLocks noChangeArrowheads="1"/>
          </p:cNvSpPr>
          <p:nvPr/>
        </p:nvSpPr>
        <p:spPr bwMode="auto">
          <a:xfrm>
            <a:off x="1114425" y="1692275"/>
            <a:ext cx="19050" cy="26988"/>
          </a:xfrm>
          <a:prstGeom prst="rect">
            <a:avLst/>
          </a:prstGeom>
          <a:solidFill>
            <a:srgbClr val="000000"/>
          </a:solidFill>
          <a:ln w="9525">
            <a:noFill/>
            <a:miter lim="800000"/>
            <a:headEnd/>
            <a:tailEnd/>
          </a:ln>
        </p:spPr>
        <p:txBody>
          <a:bodyPr/>
          <a:lstStyle/>
          <a:p>
            <a:endParaRPr lang="en-US"/>
          </a:p>
        </p:txBody>
      </p:sp>
      <p:sp>
        <p:nvSpPr>
          <p:cNvPr id="20489" name="Rectangle 9"/>
          <p:cNvSpPr>
            <a:spLocks noChangeArrowheads="1"/>
          </p:cNvSpPr>
          <p:nvPr/>
        </p:nvSpPr>
        <p:spPr bwMode="auto">
          <a:xfrm>
            <a:off x="1114425" y="1692275"/>
            <a:ext cx="38100" cy="14288"/>
          </a:xfrm>
          <a:prstGeom prst="rect">
            <a:avLst/>
          </a:prstGeom>
          <a:solidFill>
            <a:srgbClr val="000000"/>
          </a:solidFill>
          <a:ln w="9525">
            <a:noFill/>
            <a:miter lim="800000"/>
            <a:headEnd/>
            <a:tailEnd/>
          </a:ln>
        </p:spPr>
        <p:txBody>
          <a:bodyPr/>
          <a:lstStyle/>
          <a:p>
            <a:endParaRPr lang="en-US"/>
          </a:p>
        </p:txBody>
      </p:sp>
      <p:sp>
        <p:nvSpPr>
          <p:cNvPr id="20490" name="Rectangle 10"/>
          <p:cNvSpPr>
            <a:spLocks noChangeArrowheads="1"/>
          </p:cNvSpPr>
          <p:nvPr/>
        </p:nvSpPr>
        <p:spPr bwMode="auto">
          <a:xfrm>
            <a:off x="1133475" y="1706563"/>
            <a:ext cx="19050" cy="12700"/>
          </a:xfrm>
          <a:prstGeom prst="rect">
            <a:avLst/>
          </a:prstGeom>
          <a:solidFill>
            <a:srgbClr val="000000"/>
          </a:solidFill>
          <a:ln w="9525">
            <a:noFill/>
            <a:miter lim="800000"/>
            <a:headEnd/>
            <a:tailEnd/>
          </a:ln>
        </p:spPr>
        <p:txBody>
          <a:bodyPr/>
          <a:lstStyle/>
          <a:p>
            <a:endParaRPr lang="en-US"/>
          </a:p>
        </p:txBody>
      </p:sp>
      <p:sp>
        <p:nvSpPr>
          <p:cNvPr id="20491" name="Rectangle 11"/>
          <p:cNvSpPr>
            <a:spLocks noChangeArrowheads="1"/>
          </p:cNvSpPr>
          <p:nvPr/>
        </p:nvSpPr>
        <p:spPr bwMode="auto">
          <a:xfrm>
            <a:off x="1133475" y="1706563"/>
            <a:ext cx="19050" cy="12700"/>
          </a:xfrm>
          <a:prstGeom prst="rect">
            <a:avLst/>
          </a:prstGeom>
          <a:solidFill>
            <a:srgbClr val="000000"/>
          </a:solidFill>
          <a:ln w="9525">
            <a:noFill/>
            <a:miter lim="800000"/>
            <a:headEnd/>
            <a:tailEnd/>
          </a:ln>
        </p:spPr>
        <p:txBody>
          <a:bodyPr/>
          <a:lstStyle/>
          <a:p>
            <a:endParaRPr lang="en-US"/>
          </a:p>
        </p:txBody>
      </p:sp>
      <p:sp>
        <p:nvSpPr>
          <p:cNvPr id="20492" name="Rectangle 12"/>
          <p:cNvSpPr>
            <a:spLocks noChangeArrowheads="1"/>
          </p:cNvSpPr>
          <p:nvPr/>
        </p:nvSpPr>
        <p:spPr bwMode="auto">
          <a:xfrm>
            <a:off x="1152525" y="1692275"/>
            <a:ext cx="2579688" cy="14288"/>
          </a:xfrm>
          <a:prstGeom prst="rect">
            <a:avLst/>
          </a:prstGeom>
          <a:solidFill>
            <a:srgbClr val="000000"/>
          </a:solidFill>
          <a:ln w="9525">
            <a:noFill/>
            <a:miter lim="800000"/>
            <a:headEnd/>
            <a:tailEnd/>
          </a:ln>
        </p:spPr>
        <p:txBody>
          <a:bodyPr/>
          <a:lstStyle/>
          <a:p>
            <a:endParaRPr lang="en-US"/>
          </a:p>
        </p:txBody>
      </p:sp>
      <p:sp>
        <p:nvSpPr>
          <p:cNvPr id="20493" name="Rectangle 13"/>
          <p:cNvSpPr>
            <a:spLocks noChangeArrowheads="1"/>
          </p:cNvSpPr>
          <p:nvPr/>
        </p:nvSpPr>
        <p:spPr bwMode="auto">
          <a:xfrm>
            <a:off x="1152525" y="1706563"/>
            <a:ext cx="2579688" cy="12700"/>
          </a:xfrm>
          <a:prstGeom prst="rect">
            <a:avLst/>
          </a:prstGeom>
          <a:solidFill>
            <a:srgbClr val="000000"/>
          </a:solidFill>
          <a:ln w="9525">
            <a:noFill/>
            <a:miter lim="800000"/>
            <a:headEnd/>
            <a:tailEnd/>
          </a:ln>
        </p:spPr>
        <p:txBody>
          <a:bodyPr/>
          <a:lstStyle/>
          <a:p>
            <a:endParaRPr lang="en-US"/>
          </a:p>
        </p:txBody>
      </p:sp>
      <p:sp>
        <p:nvSpPr>
          <p:cNvPr id="20494" name="Rectangle 14"/>
          <p:cNvSpPr>
            <a:spLocks noChangeArrowheads="1"/>
          </p:cNvSpPr>
          <p:nvPr/>
        </p:nvSpPr>
        <p:spPr bwMode="auto">
          <a:xfrm>
            <a:off x="3732213" y="1692275"/>
            <a:ext cx="39687" cy="14288"/>
          </a:xfrm>
          <a:prstGeom prst="rect">
            <a:avLst/>
          </a:prstGeom>
          <a:solidFill>
            <a:srgbClr val="000000"/>
          </a:solidFill>
          <a:ln w="9525">
            <a:noFill/>
            <a:miter lim="800000"/>
            <a:headEnd/>
            <a:tailEnd/>
          </a:ln>
        </p:spPr>
        <p:txBody>
          <a:bodyPr/>
          <a:lstStyle/>
          <a:p>
            <a:endParaRPr lang="en-US"/>
          </a:p>
        </p:txBody>
      </p:sp>
      <p:sp>
        <p:nvSpPr>
          <p:cNvPr id="20495" name="Rectangle 15"/>
          <p:cNvSpPr>
            <a:spLocks noChangeArrowheads="1"/>
          </p:cNvSpPr>
          <p:nvPr/>
        </p:nvSpPr>
        <p:spPr bwMode="auto">
          <a:xfrm>
            <a:off x="3732213" y="1706563"/>
            <a:ext cx="39687" cy="12700"/>
          </a:xfrm>
          <a:prstGeom prst="rect">
            <a:avLst/>
          </a:prstGeom>
          <a:solidFill>
            <a:srgbClr val="000000"/>
          </a:solidFill>
          <a:ln w="9525">
            <a:noFill/>
            <a:miter lim="800000"/>
            <a:headEnd/>
            <a:tailEnd/>
          </a:ln>
        </p:spPr>
        <p:txBody>
          <a:bodyPr/>
          <a:lstStyle/>
          <a:p>
            <a:endParaRPr lang="en-US"/>
          </a:p>
        </p:txBody>
      </p:sp>
      <p:sp>
        <p:nvSpPr>
          <p:cNvPr id="20496" name="Rectangle 16"/>
          <p:cNvSpPr>
            <a:spLocks noChangeArrowheads="1"/>
          </p:cNvSpPr>
          <p:nvPr/>
        </p:nvSpPr>
        <p:spPr bwMode="auto">
          <a:xfrm>
            <a:off x="3771900" y="1692275"/>
            <a:ext cx="936625" cy="14288"/>
          </a:xfrm>
          <a:prstGeom prst="rect">
            <a:avLst/>
          </a:prstGeom>
          <a:solidFill>
            <a:srgbClr val="000000"/>
          </a:solidFill>
          <a:ln w="9525">
            <a:noFill/>
            <a:miter lim="800000"/>
            <a:headEnd/>
            <a:tailEnd/>
          </a:ln>
        </p:spPr>
        <p:txBody>
          <a:bodyPr/>
          <a:lstStyle/>
          <a:p>
            <a:endParaRPr lang="en-US"/>
          </a:p>
        </p:txBody>
      </p:sp>
      <p:sp>
        <p:nvSpPr>
          <p:cNvPr id="20497" name="Rectangle 17"/>
          <p:cNvSpPr>
            <a:spLocks noChangeArrowheads="1"/>
          </p:cNvSpPr>
          <p:nvPr/>
        </p:nvSpPr>
        <p:spPr bwMode="auto">
          <a:xfrm>
            <a:off x="3771900" y="1706563"/>
            <a:ext cx="936625" cy="12700"/>
          </a:xfrm>
          <a:prstGeom prst="rect">
            <a:avLst/>
          </a:prstGeom>
          <a:solidFill>
            <a:srgbClr val="000000"/>
          </a:solidFill>
          <a:ln w="9525">
            <a:noFill/>
            <a:miter lim="800000"/>
            <a:headEnd/>
            <a:tailEnd/>
          </a:ln>
        </p:spPr>
        <p:txBody>
          <a:bodyPr/>
          <a:lstStyle/>
          <a:p>
            <a:endParaRPr lang="en-US"/>
          </a:p>
        </p:txBody>
      </p:sp>
      <p:sp>
        <p:nvSpPr>
          <p:cNvPr id="20498" name="Rectangle 18"/>
          <p:cNvSpPr>
            <a:spLocks noChangeArrowheads="1"/>
          </p:cNvSpPr>
          <p:nvPr/>
        </p:nvSpPr>
        <p:spPr bwMode="auto">
          <a:xfrm>
            <a:off x="4708525" y="1692275"/>
            <a:ext cx="38100" cy="14288"/>
          </a:xfrm>
          <a:prstGeom prst="rect">
            <a:avLst/>
          </a:prstGeom>
          <a:solidFill>
            <a:srgbClr val="000000"/>
          </a:solidFill>
          <a:ln w="9525">
            <a:noFill/>
            <a:miter lim="800000"/>
            <a:headEnd/>
            <a:tailEnd/>
          </a:ln>
        </p:spPr>
        <p:txBody>
          <a:bodyPr/>
          <a:lstStyle/>
          <a:p>
            <a:endParaRPr lang="en-US"/>
          </a:p>
        </p:txBody>
      </p:sp>
      <p:sp>
        <p:nvSpPr>
          <p:cNvPr id="20499" name="Rectangle 19"/>
          <p:cNvSpPr>
            <a:spLocks noChangeArrowheads="1"/>
          </p:cNvSpPr>
          <p:nvPr/>
        </p:nvSpPr>
        <p:spPr bwMode="auto">
          <a:xfrm>
            <a:off x="4708525" y="1706563"/>
            <a:ext cx="38100" cy="12700"/>
          </a:xfrm>
          <a:prstGeom prst="rect">
            <a:avLst/>
          </a:prstGeom>
          <a:solidFill>
            <a:srgbClr val="000000"/>
          </a:solidFill>
          <a:ln w="9525">
            <a:noFill/>
            <a:miter lim="800000"/>
            <a:headEnd/>
            <a:tailEnd/>
          </a:ln>
        </p:spPr>
        <p:txBody>
          <a:bodyPr/>
          <a:lstStyle/>
          <a:p>
            <a:endParaRPr lang="en-US"/>
          </a:p>
        </p:txBody>
      </p:sp>
      <p:sp>
        <p:nvSpPr>
          <p:cNvPr id="20500" name="Rectangle 20"/>
          <p:cNvSpPr>
            <a:spLocks noChangeArrowheads="1"/>
          </p:cNvSpPr>
          <p:nvPr/>
        </p:nvSpPr>
        <p:spPr bwMode="auto">
          <a:xfrm>
            <a:off x="4746625" y="1692275"/>
            <a:ext cx="936625" cy="14288"/>
          </a:xfrm>
          <a:prstGeom prst="rect">
            <a:avLst/>
          </a:prstGeom>
          <a:solidFill>
            <a:srgbClr val="000000"/>
          </a:solidFill>
          <a:ln w="9525">
            <a:noFill/>
            <a:miter lim="800000"/>
            <a:headEnd/>
            <a:tailEnd/>
          </a:ln>
        </p:spPr>
        <p:txBody>
          <a:bodyPr/>
          <a:lstStyle/>
          <a:p>
            <a:endParaRPr lang="en-US"/>
          </a:p>
        </p:txBody>
      </p:sp>
      <p:sp>
        <p:nvSpPr>
          <p:cNvPr id="20501" name="Rectangle 21"/>
          <p:cNvSpPr>
            <a:spLocks noChangeArrowheads="1"/>
          </p:cNvSpPr>
          <p:nvPr/>
        </p:nvSpPr>
        <p:spPr bwMode="auto">
          <a:xfrm>
            <a:off x="4746625" y="1706563"/>
            <a:ext cx="936625" cy="12700"/>
          </a:xfrm>
          <a:prstGeom prst="rect">
            <a:avLst/>
          </a:prstGeom>
          <a:solidFill>
            <a:srgbClr val="000000"/>
          </a:solidFill>
          <a:ln w="9525">
            <a:noFill/>
            <a:miter lim="800000"/>
            <a:headEnd/>
            <a:tailEnd/>
          </a:ln>
        </p:spPr>
        <p:txBody>
          <a:bodyPr/>
          <a:lstStyle/>
          <a:p>
            <a:endParaRPr lang="en-US"/>
          </a:p>
        </p:txBody>
      </p:sp>
      <p:sp>
        <p:nvSpPr>
          <p:cNvPr id="20502" name="Rectangle 22"/>
          <p:cNvSpPr>
            <a:spLocks noChangeArrowheads="1"/>
          </p:cNvSpPr>
          <p:nvPr/>
        </p:nvSpPr>
        <p:spPr bwMode="auto">
          <a:xfrm>
            <a:off x="5683250" y="1692275"/>
            <a:ext cx="39688" cy="14288"/>
          </a:xfrm>
          <a:prstGeom prst="rect">
            <a:avLst/>
          </a:prstGeom>
          <a:solidFill>
            <a:srgbClr val="000000"/>
          </a:solidFill>
          <a:ln w="9525">
            <a:noFill/>
            <a:miter lim="800000"/>
            <a:headEnd/>
            <a:tailEnd/>
          </a:ln>
        </p:spPr>
        <p:txBody>
          <a:bodyPr/>
          <a:lstStyle/>
          <a:p>
            <a:endParaRPr lang="en-US"/>
          </a:p>
        </p:txBody>
      </p:sp>
      <p:sp>
        <p:nvSpPr>
          <p:cNvPr id="20503" name="Rectangle 23"/>
          <p:cNvSpPr>
            <a:spLocks noChangeArrowheads="1"/>
          </p:cNvSpPr>
          <p:nvPr/>
        </p:nvSpPr>
        <p:spPr bwMode="auto">
          <a:xfrm>
            <a:off x="5683250" y="1706563"/>
            <a:ext cx="39688" cy="12700"/>
          </a:xfrm>
          <a:prstGeom prst="rect">
            <a:avLst/>
          </a:prstGeom>
          <a:solidFill>
            <a:srgbClr val="000000"/>
          </a:solidFill>
          <a:ln w="9525">
            <a:noFill/>
            <a:miter lim="800000"/>
            <a:headEnd/>
            <a:tailEnd/>
          </a:ln>
        </p:spPr>
        <p:txBody>
          <a:bodyPr/>
          <a:lstStyle/>
          <a:p>
            <a:endParaRPr lang="en-US"/>
          </a:p>
        </p:txBody>
      </p:sp>
      <p:sp>
        <p:nvSpPr>
          <p:cNvPr id="20504" name="Rectangle 24"/>
          <p:cNvSpPr>
            <a:spLocks noChangeArrowheads="1"/>
          </p:cNvSpPr>
          <p:nvPr/>
        </p:nvSpPr>
        <p:spPr bwMode="auto">
          <a:xfrm>
            <a:off x="5722938" y="1692275"/>
            <a:ext cx="936625" cy="14288"/>
          </a:xfrm>
          <a:prstGeom prst="rect">
            <a:avLst/>
          </a:prstGeom>
          <a:solidFill>
            <a:srgbClr val="000000"/>
          </a:solidFill>
          <a:ln w="9525">
            <a:noFill/>
            <a:miter lim="800000"/>
            <a:headEnd/>
            <a:tailEnd/>
          </a:ln>
        </p:spPr>
        <p:txBody>
          <a:bodyPr/>
          <a:lstStyle/>
          <a:p>
            <a:endParaRPr lang="en-US"/>
          </a:p>
        </p:txBody>
      </p:sp>
      <p:sp>
        <p:nvSpPr>
          <p:cNvPr id="20505" name="Rectangle 25"/>
          <p:cNvSpPr>
            <a:spLocks noChangeArrowheads="1"/>
          </p:cNvSpPr>
          <p:nvPr/>
        </p:nvSpPr>
        <p:spPr bwMode="auto">
          <a:xfrm>
            <a:off x="5722938" y="1706563"/>
            <a:ext cx="936625" cy="12700"/>
          </a:xfrm>
          <a:prstGeom prst="rect">
            <a:avLst/>
          </a:prstGeom>
          <a:solidFill>
            <a:srgbClr val="000000"/>
          </a:solidFill>
          <a:ln w="9525">
            <a:noFill/>
            <a:miter lim="800000"/>
            <a:headEnd/>
            <a:tailEnd/>
          </a:ln>
        </p:spPr>
        <p:txBody>
          <a:bodyPr/>
          <a:lstStyle/>
          <a:p>
            <a:endParaRPr lang="en-US"/>
          </a:p>
        </p:txBody>
      </p:sp>
      <p:sp>
        <p:nvSpPr>
          <p:cNvPr id="20506" name="Rectangle 26"/>
          <p:cNvSpPr>
            <a:spLocks noChangeArrowheads="1"/>
          </p:cNvSpPr>
          <p:nvPr/>
        </p:nvSpPr>
        <p:spPr bwMode="auto">
          <a:xfrm>
            <a:off x="6659563" y="1692275"/>
            <a:ext cx="39687" cy="14288"/>
          </a:xfrm>
          <a:prstGeom prst="rect">
            <a:avLst/>
          </a:prstGeom>
          <a:solidFill>
            <a:srgbClr val="000000"/>
          </a:solidFill>
          <a:ln w="9525">
            <a:noFill/>
            <a:miter lim="800000"/>
            <a:headEnd/>
            <a:tailEnd/>
          </a:ln>
        </p:spPr>
        <p:txBody>
          <a:bodyPr/>
          <a:lstStyle/>
          <a:p>
            <a:endParaRPr lang="en-US"/>
          </a:p>
        </p:txBody>
      </p:sp>
      <p:sp>
        <p:nvSpPr>
          <p:cNvPr id="20507" name="Rectangle 27"/>
          <p:cNvSpPr>
            <a:spLocks noChangeArrowheads="1"/>
          </p:cNvSpPr>
          <p:nvPr/>
        </p:nvSpPr>
        <p:spPr bwMode="auto">
          <a:xfrm>
            <a:off x="6659563" y="1706563"/>
            <a:ext cx="39687" cy="12700"/>
          </a:xfrm>
          <a:prstGeom prst="rect">
            <a:avLst/>
          </a:prstGeom>
          <a:solidFill>
            <a:srgbClr val="000000"/>
          </a:solidFill>
          <a:ln w="9525">
            <a:noFill/>
            <a:miter lim="800000"/>
            <a:headEnd/>
            <a:tailEnd/>
          </a:ln>
        </p:spPr>
        <p:txBody>
          <a:bodyPr/>
          <a:lstStyle/>
          <a:p>
            <a:endParaRPr lang="en-US"/>
          </a:p>
        </p:txBody>
      </p:sp>
      <p:sp>
        <p:nvSpPr>
          <p:cNvPr id="20508" name="Rectangle 28"/>
          <p:cNvSpPr>
            <a:spLocks noChangeArrowheads="1"/>
          </p:cNvSpPr>
          <p:nvPr/>
        </p:nvSpPr>
        <p:spPr bwMode="auto">
          <a:xfrm>
            <a:off x="6699250" y="1692275"/>
            <a:ext cx="936625" cy="14288"/>
          </a:xfrm>
          <a:prstGeom prst="rect">
            <a:avLst/>
          </a:prstGeom>
          <a:solidFill>
            <a:srgbClr val="000000"/>
          </a:solidFill>
          <a:ln w="9525">
            <a:noFill/>
            <a:miter lim="800000"/>
            <a:headEnd/>
            <a:tailEnd/>
          </a:ln>
        </p:spPr>
        <p:txBody>
          <a:bodyPr/>
          <a:lstStyle/>
          <a:p>
            <a:endParaRPr lang="en-US"/>
          </a:p>
        </p:txBody>
      </p:sp>
      <p:sp>
        <p:nvSpPr>
          <p:cNvPr id="20509" name="Rectangle 29"/>
          <p:cNvSpPr>
            <a:spLocks noChangeArrowheads="1"/>
          </p:cNvSpPr>
          <p:nvPr/>
        </p:nvSpPr>
        <p:spPr bwMode="auto">
          <a:xfrm>
            <a:off x="6699250" y="1706563"/>
            <a:ext cx="936625" cy="12700"/>
          </a:xfrm>
          <a:prstGeom prst="rect">
            <a:avLst/>
          </a:prstGeom>
          <a:solidFill>
            <a:srgbClr val="000000"/>
          </a:solidFill>
          <a:ln w="9525">
            <a:noFill/>
            <a:miter lim="800000"/>
            <a:headEnd/>
            <a:tailEnd/>
          </a:ln>
        </p:spPr>
        <p:txBody>
          <a:bodyPr/>
          <a:lstStyle/>
          <a:p>
            <a:endParaRPr lang="en-US"/>
          </a:p>
        </p:txBody>
      </p:sp>
      <p:sp>
        <p:nvSpPr>
          <p:cNvPr id="20510" name="Rectangle 30"/>
          <p:cNvSpPr>
            <a:spLocks noChangeArrowheads="1"/>
          </p:cNvSpPr>
          <p:nvPr/>
        </p:nvSpPr>
        <p:spPr bwMode="auto">
          <a:xfrm>
            <a:off x="7654925" y="1692275"/>
            <a:ext cx="19050" cy="26988"/>
          </a:xfrm>
          <a:prstGeom prst="rect">
            <a:avLst/>
          </a:prstGeom>
          <a:solidFill>
            <a:srgbClr val="000000"/>
          </a:solidFill>
          <a:ln w="9525">
            <a:noFill/>
            <a:miter lim="800000"/>
            <a:headEnd/>
            <a:tailEnd/>
          </a:ln>
        </p:spPr>
        <p:txBody>
          <a:bodyPr/>
          <a:lstStyle/>
          <a:p>
            <a:endParaRPr lang="en-US"/>
          </a:p>
        </p:txBody>
      </p:sp>
      <p:sp>
        <p:nvSpPr>
          <p:cNvPr id="20511" name="Rectangle 31"/>
          <p:cNvSpPr>
            <a:spLocks noChangeArrowheads="1"/>
          </p:cNvSpPr>
          <p:nvPr/>
        </p:nvSpPr>
        <p:spPr bwMode="auto">
          <a:xfrm>
            <a:off x="7635875" y="1692275"/>
            <a:ext cx="38100" cy="14288"/>
          </a:xfrm>
          <a:prstGeom prst="rect">
            <a:avLst/>
          </a:prstGeom>
          <a:solidFill>
            <a:srgbClr val="000000"/>
          </a:solidFill>
          <a:ln w="9525">
            <a:noFill/>
            <a:miter lim="800000"/>
            <a:headEnd/>
            <a:tailEnd/>
          </a:ln>
        </p:spPr>
        <p:txBody>
          <a:bodyPr/>
          <a:lstStyle/>
          <a:p>
            <a:endParaRPr lang="en-US"/>
          </a:p>
        </p:txBody>
      </p:sp>
      <p:sp>
        <p:nvSpPr>
          <p:cNvPr id="20512" name="Rectangle 32"/>
          <p:cNvSpPr>
            <a:spLocks noChangeArrowheads="1"/>
          </p:cNvSpPr>
          <p:nvPr/>
        </p:nvSpPr>
        <p:spPr bwMode="auto">
          <a:xfrm>
            <a:off x="7635875" y="1706563"/>
            <a:ext cx="19050" cy="12700"/>
          </a:xfrm>
          <a:prstGeom prst="rect">
            <a:avLst/>
          </a:prstGeom>
          <a:solidFill>
            <a:srgbClr val="000000"/>
          </a:solidFill>
          <a:ln w="9525">
            <a:noFill/>
            <a:miter lim="800000"/>
            <a:headEnd/>
            <a:tailEnd/>
          </a:ln>
        </p:spPr>
        <p:txBody>
          <a:bodyPr/>
          <a:lstStyle/>
          <a:p>
            <a:endParaRPr lang="en-US"/>
          </a:p>
        </p:txBody>
      </p:sp>
      <p:sp>
        <p:nvSpPr>
          <p:cNvPr id="20513" name="Rectangle 33"/>
          <p:cNvSpPr>
            <a:spLocks noChangeArrowheads="1"/>
          </p:cNvSpPr>
          <p:nvPr/>
        </p:nvSpPr>
        <p:spPr bwMode="auto">
          <a:xfrm>
            <a:off x="7635875" y="1706563"/>
            <a:ext cx="19050" cy="12700"/>
          </a:xfrm>
          <a:prstGeom prst="rect">
            <a:avLst/>
          </a:prstGeom>
          <a:solidFill>
            <a:srgbClr val="000000"/>
          </a:solidFill>
          <a:ln w="9525">
            <a:noFill/>
            <a:miter lim="800000"/>
            <a:headEnd/>
            <a:tailEnd/>
          </a:ln>
        </p:spPr>
        <p:txBody>
          <a:bodyPr/>
          <a:lstStyle/>
          <a:p>
            <a:endParaRPr lang="en-US"/>
          </a:p>
        </p:txBody>
      </p:sp>
      <p:sp>
        <p:nvSpPr>
          <p:cNvPr id="20514" name="Rectangle 34"/>
          <p:cNvSpPr>
            <a:spLocks noChangeArrowheads="1"/>
          </p:cNvSpPr>
          <p:nvPr/>
        </p:nvSpPr>
        <p:spPr bwMode="auto">
          <a:xfrm>
            <a:off x="1114425" y="1719263"/>
            <a:ext cx="19050" cy="373062"/>
          </a:xfrm>
          <a:prstGeom prst="rect">
            <a:avLst/>
          </a:prstGeom>
          <a:solidFill>
            <a:srgbClr val="000000"/>
          </a:solidFill>
          <a:ln w="9525">
            <a:noFill/>
            <a:miter lim="800000"/>
            <a:headEnd/>
            <a:tailEnd/>
          </a:ln>
        </p:spPr>
        <p:txBody>
          <a:bodyPr/>
          <a:lstStyle/>
          <a:p>
            <a:endParaRPr lang="en-US"/>
          </a:p>
        </p:txBody>
      </p:sp>
      <p:sp>
        <p:nvSpPr>
          <p:cNvPr id="20515" name="Rectangle 35"/>
          <p:cNvSpPr>
            <a:spLocks noChangeArrowheads="1"/>
          </p:cNvSpPr>
          <p:nvPr/>
        </p:nvSpPr>
        <p:spPr bwMode="auto">
          <a:xfrm>
            <a:off x="1133475" y="1719263"/>
            <a:ext cx="19050" cy="373062"/>
          </a:xfrm>
          <a:prstGeom prst="rect">
            <a:avLst/>
          </a:prstGeom>
          <a:solidFill>
            <a:srgbClr val="000000"/>
          </a:solidFill>
          <a:ln w="9525">
            <a:noFill/>
            <a:miter lim="800000"/>
            <a:headEnd/>
            <a:tailEnd/>
          </a:ln>
        </p:spPr>
        <p:txBody>
          <a:bodyPr/>
          <a:lstStyle/>
          <a:p>
            <a:endParaRPr lang="en-US"/>
          </a:p>
        </p:txBody>
      </p:sp>
      <p:sp>
        <p:nvSpPr>
          <p:cNvPr id="20516" name="Rectangle 36"/>
          <p:cNvSpPr>
            <a:spLocks noChangeArrowheads="1"/>
          </p:cNvSpPr>
          <p:nvPr/>
        </p:nvSpPr>
        <p:spPr bwMode="auto">
          <a:xfrm>
            <a:off x="3732213" y="1719263"/>
            <a:ext cx="19050" cy="373062"/>
          </a:xfrm>
          <a:prstGeom prst="rect">
            <a:avLst/>
          </a:prstGeom>
          <a:solidFill>
            <a:srgbClr val="000000"/>
          </a:solidFill>
          <a:ln w="9525">
            <a:noFill/>
            <a:miter lim="800000"/>
            <a:headEnd/>
            <a:tailEnd/>
          </a:ln>
        </p:spPr>
        <p:txBody>
          <a:bodyPr/>
          <a:lstStyle/>
          <a:p>
            <a:endParaRPr lang="en-US"/>
          </a:p>
        </p:txBody>
      </p:sp>
      <p:sp>
        <p:nvSpPr>
          <p:cNvPr id="20517" name="Rectangle 37"/>
          <p:cNvSpPr>
            <a:spLocks noChangeArrowheads="1"/>
          </p:cNvSpPr>
          <p:nvPr/>
        </p:nvSpPr>
        <p:spPr bwMode="auto">
          <a:xfrm>
            <a:off x="3751263" y="1719263"/>
            <a:ext cx="20637" cy="373062"/>
          </a:xfrm>
          <a:prstGeom prst="rect">
            <a:avLst/>
          </a:prstGeom>
          <a:solidFill>
            <a:srgbClr val="000000"/>
          </a:solidFill>
          <a:ln w="9525">
            <a:noFill/>
            <a:miter lim="800000"/>
            <a:headEnd/>
            <a:tailEnd/>
          </a:ln>
        </p:spPr>
        <p:txBody>
          <a:bodyPr/>
          <a:lstStyle/>
          <a:p>
            <a:endParaRPr lang="en-US"/>
          </a:p>
        </p:txBody>
      </p:sp>
      <p:sp>
        <p:nvSpPr>
          <p:cNvPr id="20518" name="Rectangle 38"/>
          <p:cNvSpPr>
            <a:spLocks noChangeArrowheads="1"/>
          </p:cNvSpPr>
          <p:nvPr/>
        </p:nvSpPr>
        <p:spPr bwMode="auto">
          <a:xfrm>
            <a:off x="4708525" y="1719263"/>
            <a:ext cx="19050" cy="373062"/>
          </a:xfrm>
          <a:prstGeom prst="rect">
            <a:avLst/>
          </a:prstGeom>
          <a:solidFill>
            <a:srgbClr val="000000"/>
          </a:solidFill>
          <a:ln w="9525">
            <a:noFill/>
            <a:miter lim="800000"/>
            <a:headEnd/>
            <a:tailEnd/>
          </a:ln>
        </p:spPr>
        <p:txBody>
          <a:bodyPr/>
          <a:lstStyle/>
          <a:p>
            <a:endParaRPr lang="en-US"/>
          </a:p>
        </p:txBody>
      </p:sp>
      <p:sp>
        <p:nvSpPr>
          <p:cNvPr id="20519" name="Rectangle 39"/>
          <p:cNvSpPr>
            <a:spLocks noChangeArrowheads="1"/>
          </p:cNvSpPr>
          <p:nvPr/>
        </p:nvSpPr>
        <p:spPr bwMode="auto">
          <a:xfrm>
            <a:off x="4727575" y="1719263"/>
            <a:ext cx="19050" cy="373062"/>
          </a:xfrm>
          <a:prstGeom prst="rect">
            <a:avLst/>
          </a:prstGeom>
          <a:solidFill>
            <a:srgbClr val="000000"/>
          </a:solidFill>
          <a:ln w="9525">
            <a:noFill/>
            <a:miter lim="800000"/>
            <a:headEnd/>
            <a:tailEnd/>
          </a:ln>
        </p:spPr>
        <p:txBody>
          <a:bodyPr/>
          <a:lstStyle/>
          <a:p>
            <a:endParaRPr lang="en-US"/>
          </a:p>
        </p:txBody>
      </p:sp>
      <p:sp>
        <p:nvSpPr>
          <p:cNvPr id="20520" name="Rectangle 40"/>
          <p:cNvSpPr>
            <a:spLocks noChangeArrowheads="1"/>
          </p:cNvSpPr>
          <p:nvPr/>
        </p:nvSpPr>
        <p:spPr bwMode="auto">
          <a:xfrm>
            <a:off x="5683250" y="1719263"/>
            <a:ext cx="20638" cy="373062"/>
          </a:xfrm>
          <a:prstGeom prst="rect">
            <a:avLst/>
          </a:prstGeom>
          <a:solidFill>
            <a:srgbClr val="000000"/>
          </a:solidFill>
          <a:ln w="9525">
            <a:noFill/>
            <a:miter lim="800000"/>
            <a:headEnd/>
            <a:tailEnd/>
          </a:ln>
        </p:spPr>
        <p:txBody>
          <a:bodyPr/>
          <a:lstStyle/>
          <a:p>
            <a:endParaRPr lang="en-US"/>
          </a:p>
        </p:txBody>
      </p:sp>
      <p:sp>
        <p:nvSpPr>
          <p:cNvPr id="20521" name="Rectangle 41"/>
          <p:cNvSpPr>
            <a:spLocks noChangeArrowheads="1"/>
          </p:cNvSpPr>
          <p:nvPr/>
        </p:nvSpPr>
        <p:spPr bwMode="auto">
          <a:xfrm>
            <a:off x="5703888" y="1719263"/>
            <a:ext cx="19050" cy="373062"/>
          </a:xfrm>
          <a:prstGeom prst="rect">
            <a:avLst/>
          </a:prstGeom>
          <a:solidFill>
            <a:srgbClr val="000000"/>
          </a:solidFill>
          <a:ln w="9525">
            <a:noFill/>
            <a:miter lim="800000"/>
            <a:headEnd/>
            <a:tailEnd/>
          </a:ln>
        </p:spPr>
        <p:txBody>
          <a:bodyPr/>
          <a:lstStyle/>
          <a:p>
            <a:endParaRPr lang="en-US"/>
          </a:p>
        </p:txBody>
      </p:sp>
      <p:sp>
        <p:nvSpPr>
          <p:cNvPr id="20522" name="Rectangle 42"/>
          <p:cNvSpPr>
            <a:spLocks noChangeArrowheads="1"/>
          </p:cNvSpPr>
          <p:nvPr/>
        </p:nvSpPr>
        <p:spPr bwMode="auto">
          <a:xfrm>
            <a:off x="6659563" y="1719263"/>
            <a:ext cx="19050" cy="373062"/>
          </a:xfrm>
          <a:prstGeom prst="rect">
            <a:avLst/>
          </a:prstGeom>
          <a:solidFill>
            <a:srgbClr val="000000"/>
          </a:solidFill>
          <a:ln w="9525">
            <a:noFill/>
            <a:miter lim="800000"/>
            <a:headEnd/>
            <a:tailEnd/>
          </a:ln>
        </p:spPr>
        <p:txBody>
          <a:bodyPr/>
          <a:lstStyle/>
          <a:p>
            <a:endParaRPr lang="en-US"/>
          </a:p>
        </p:txBody>
      </p:sp>
      <p:sp>
        <p:nvSpPr>
          <p:cNvPr id="20523" name="Rectangle 43"/>
          <p:cNvSpPr>
            <a:spLocks noChangeArrowheads="1"/>
          </p:cNvSpPr>
          <p:nvPr/>
        </p:nvSpPr>
        <p:spPr bwMode="auto">
          <a:xfrm>
            <a:off x="6678613" y="1719263"/>
            <a:ext cx="20637" cy="373062"/>
          </a:xfrm>
          <a:prstGeom prst="rect">
            <a:avLst/>
          </a:prstGeom>
          <a:solidFill>
            <a:srgbClr val="000000"/>
          </a:solidFill>
          <a:ln w="9525">
            <a:noFill/>
            <a:miter lim="800000"/>
            <a:headEnd/>
            <a:tailEnd/>
          </a:ln>
        </p:spPr>
        <p:txBody>
          <a:bodyPr/>
          <a:lstStyle/>
          <a:p>
            <a:endParaRPr lang="en-US"/>
          </a:p>
        </p:txBody>
      </p:sp>
      <p:sp>
        <p:nvSpPr>
          <p:cNvPr id="20524" name="Rectangle 44"/>
          <p:cNvSpPr>
            <a:spLocks noChangeArrowheads="1"/>
          </p:cNvSpPr>
          <p:nvPr/>
        </p:nvSpPr>
        <p:spPr bwMode="auto">
          <a:xfrm>
            <a:off x="7635875" y="1719263"/>
            <a:ext cx="19050" cy="373062"/>
          </a:xfrm>
          <a:prstGeom prst="rect">
            <a:avLst/>
          </a:prstGeom>
          <a:solidFill>
            <a:srgbClr val="000000"/>
          </a:solidFill>
          <a:ln w="9525">
            <a:noFill/>
            <a:miter lim="800000"/>
            <a:headEnd/>
            <a:tailEnd/>
          </a:ln>
        </p:spPr>
        <p:txBody>
          <a:bodyPr/>
          <a:lstStyle/>
          <a:p>
            <a:endParaRPr lang="en-US"/>
          </a:p>
        </p:txBody>
      </p:sp>
      <p:sp>
        <p:nvSpPr>
          <p:cNvPr id="20525" name="Rectangle 45"/>
          <p:cNvSpPr>
            <a:spLocks noChangeArrowheads="1"/>
          </p:cNvSpPr>
          <p:nvPr/>
        </p:nvSpPr>
        <p:spPr bwMode="auto">
          <a:xfrm>
            <a:off x="7654925" y="1719263"/>
            <a:ext cx="19050" cy="373062"/>
          </a:xfrm>
          <a:prstGeom prst="rect">
            <a:avLst/>
          </a:prstGeom>
          <a:solidFill>
            <a:srgbClr val="000000"/>
          </a:solidFill>
          <a:ln w="9525">
            <a:noFill/>
            <a:miter lim="800000"/>
            <a:headEnd/>
            <a:tailEnd/>
          </a:ln>
        </p:spPr>
        <p:txBody>
          <a:bodyPr/>
          <a:lstStyle/>
          <a:p>
            <a:endParaRPr lang="en-US"/>
          </a:p>
        </p:txBody>
      </p:sp>
      <p:sp>
        <p:nvSpPr>
          <p:cNvPr id="20526" name="Rectangle 46"/>
          <p:cNvSpPr>
            <a:spLocks noChangeArrowheads="1"/>
          </p:cNvSpPr>
          <p:nvPr/>
        </p:nvSpPr>
        <p:spPr bwMode="auto">
          <a:xfrm>
            <a:off x="1189038" y="2233613"/>
            <a:ext cx="41275" cy="198437"/>
          </a:xfrm>
          <a:prstGeom prst="rect">
            <a:avLst/>
          </a:prstGeom>
          <a:noFill/>
          <a:ln w="9525">
            <a:noFill/>
            <a:miter lim="800000"/>
            <a:headEnd/>
            <a:tailEnd/>
          </a:ln>
        </p:spPr>
        <p:txBody>
          <a:bodyPr wrap="none" lIns="0" tIns="0" rIns="0" bIns="0">
            <a:spAutoFit/>
          </a:bodyPr>
          <a:lstStyle/>
          <a:p>
            <a:pPr algn="l" eaLnBrk="0" hangingPunct="0"/>
            <a:r>
              <a:rPr lang="en-US" sz="1300" b="0">
                <a:solidFill>
                  <a:srgbClr val="000000"/>
                </a:solidFill>
              </a:rPr>
              <a:t> </a:t>
            </a:r>
            <a:endParaRPr lang="en-US" sz="2400" b="0"/>
          </a:p>
        </p:txBody>
      </p:sp>
      <p:sp>
        <p:nvSpPr>
          <p:cNvPr id="20527" name="Rectangle 47"/>
          <p:cNvSpPr>
            <a:spLocks noChangeArrowheads="1"/>
          </p:cNvSpPr>
          <p:nvPr/>
        </p:nvSpPr>
        <p:spPr bwMode="auto">
          <a:xfrm>
            <a:off x="1250950" y="2233613"/>
            <a:ext cx="1903413" cy="228600"/>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Blue Pen &amp; Case   PCB1</a:t>
            </a:r>
            <a:endParaRPr lang="en-US" sz="1500" b="0"/>
          </a:p>
        </p:txBody>
      </p:sp>
      <p:sp>
        <p:nvSpPr>
          <p:cNvPr id="20528" name="Rectangle 48"/>
          <p:cNvSpPr>
            <a:spLocks noChangeArrowheads="1"/>
          </p:cNvSpPr>
          <p:nvPr/>
        </p:nvSpPr>
        <p:spPr bwMode="auto">
          <a:xfrm>
            <a:off x="3803650" y="223361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7</a:t>
            </a:r>
            <a:endParaRPr lang="en-US" sz="2400" b="0"/>
          </a:p>
        </p:txBody>
      </p:sp>
      <p:sp>
        <p:nvSpPr>
          <p:cNvPr id="20529" name="Rectangle 49"/>
          <p:cNvSpPr>
            <a:spLocks noChangeArrowheads="1"/>
          </p:cNvSpPr>
          <p:nvPr/>
        </p:nvSpPr>
        <p:spPr bwMode="auto">
          <a:xfrm>
            <a:off x="4779963" y="2233613"/>
            <a:ext cx="40005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5</a:t>
            </a:r>
            <a:endParaRPr lang="en-US" sz="2400" b="0"/>
          </a:p>
        </p:txBody>
      </p:sp>
      <p:sp>
        <p:nvSpPr>
          <p:cNvPr id="20530" name="Rectangle 50"/>
          <p:cNvSpPr>
            <a:spLocks noChangeArrowheads="1"/>
          </p:cNvSpPr>
          <p:nvPr/>
        </p:nvSpPr>
        <p:spPr bwMode="auto">
          <a:xfrm>
            <a:off x="5754688" y="223361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7</a:t>
            </a:r>
            <a:endParaRPr lang="en-US" sz="2400" b="0"/>
          </a:p>
        </p:txBody>
      </p:sp>
      <p:sp>
        <p:nvSpPr>
          <p:cNvPr id="20531" name="Rectangle 51"/>
          <p:cNvSpPr>
            <a:spLocks noChangeArrowheads="1"/>
          </p:cNvSpPr>
          <p:nvPr/>
        </p:nvSpPr>
        <p:spPr bwMode="auto">
          <a:xfrm>
            <a:off x="6731000" y="223361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5</a:t>
            </a:r>
            <a:endParaRPr lang="en-US" sz="2400" b="0"/>
          </a:p>
        </p:txBody>
      </p:sp>
      <p:sp>
        <p:nvSpPr>
          <p:cNvPr id="20532" name="Rectangle 52"/>
          <p:cNvSpPr>
            <a:spLocks noChangeArrowheads="1"/>
          </p:cNvSpPr>
          <p:nvPr/>
        </p:nvSpPr>
        <p:spPr bwMode="auto">
          <a:xfrm>
            <a:off x="1133475" y="2092325"/>
            <a:ext cx="19050" cy="26988"/>
          </a:xfrm>
          <a:prstGeom prst="rect">
            <a:avLst/>
          </a:prstGeom>
          <a:solidFill>
            <a:srgbClr val="000000"/>
          </a:solidFill>
          <a:ln w="9525">
            <a:noFill/>
            <a:miter lim="800000"/>
            <a:headEnd/>
            <a:tailEnd/>
          </a:ln>
        </p:spPr>
        <p:txBody>
          <a:bodyPr/>
          <a:lstStyle/>
          <a:p>
            <a:endParaRPr lang="en-US"/>
          </a:p>
        </p:txBody>
      </p:sp>
      <p:sp>
        <p:nvSpPr>
          <p:cNvPr id="20533" name="Rectangle 53"/>
          <p:cNvSpPr>
            <a:spLocks noChangeArrowheads="1"/>
          </p:cNvSpPr>
          <p:nvPr/>
        </p:nvSpPr>
        <p:spPr bwMode="auto">
          <a:xfrm>
            <a:off x="1114425" y="2092325"/>
            <a:ext cx="19050" cy="26988"/>
          </a:xfrm>
          <a:prstGeom prst="rect">
            <a:avLst/>
          </a:prstGeom>
          <a:solidFill>
            <a:srgbClr val="000000"/>
          </a:solidFill>
          <a:ln w="9525">
            <a:noFill/>
            <a:miter lim="800000"/>
            <a:headEnd/>
            <a:tailEnd/>
          </a:ln>
        </p:spPr>
        <p:txBody>
          <a:bodyPr/>
          <a:lstStyle/>
          <a:p>
            <a:endParaRPr lang="en-US"/>
          </a:p>
        </p:txBody>
      </p:sp>
      <p:sp>
        <p:nvSpPr>
          <p:cNvPr id="20534" name="Rectangle 54"/>
          <p:cNvSpPr>
            <a:spLocks noChangeArrowheads="1"/>
          </p:cNvSpPr>
          <p:nvPr/>
        </p:nvSpPr>
        <p:spPr bwMode="auto">
          <a:xfrm>
            <a:off x="1152525" y="2092325"/>
            <a:ext cx="2579688" cy="14288"/>
          </a:xfrm>
          <a:prstGeom prst="rect">
            <a:avLst/>
          </a:prstGeom>
          <a:solidFill>
            <a:srgbClr val="000000"/>
          </a:solidFill>
          <a:ln w="9525">
            <a:noFill/>
            <a:miter lim="800000"/>
            <a:headEnd/>
            <a:tailEnd/>
          </a:ln>
        </p:spPr>
        <p:txBody>
          <a:bodyPr/>
          <a:lstStyle/>
          <a:p>
            <a:endParaRPr lang="en-US"/>
          </a:p>
        </p:txBody>
      </p:sp>
      <p:sp>
        <p:nvSpPr>
          <p:cNvPr id="20535" name="Rectangle 55"/>
          <p:cNvSpPr>
            <a:spLocks noChangeArrowheads="1"/>
          </p:cNvSpPr>
          <p:nvPr/>
        </p:nvSpPr>
        <p:spPr bwMode="auto">
          <a:xfrm>
            <a:off x="1152525" y="2106613"/>
            <a:ext cx="2579688" cy="12700"/>
          </a:xfrm>
          <a:prstGeom prst="rect">
            <a:avLst/>
          </a:prstGeom>
          <a:solidFill>
            <a:srgbClr val="000000"/>
          </a:solidFill>
          <a:ln w="9525">
            <a:noFill/>
            <a:miter lim="800000"/>
            <a:headEnd/>
            <a:tailEnd/>
          </a:ln>
        </p:spPr>
        <p:txBody>
          <a:bodyPr/>
          <a:lstStyle/>
          <a:p>
            <a:endParaRPr lang="en-US"/>
          </a:p>
        </p:txBody>
      </p:sp>
      <p:sp>
        <p:nvSpPr>
          <p:cNvPr id="20536" name="Rectangle 56"/>
          <p:cNvSpPr>
            <a:spLocks noChangeArrowheads="1"/>
          </p:cNvSpPr>
          <p:nvPr/>
        </p:nvSpPr>
        <p:spPr bwMode="auto">
          <a:xfrm>
            <a:off x="3751263" y="2092325"/>
            <a:ext cx="20637" cy="26988"/>
          </a:xfrm>
          <a:prstGeom prst="rect">
            <a:avLst/>
          </a:prstGeom>
          <a:solidFill>
            <a:srgbClr val="000000"/>
          </a:solidFill>
          <a:ln w="9525">
            <a:noFill/>
            <a:miter lim="800000"/>
            <a:headEnd/>
            <a:tailEnd/>
          </a:ln>
        </p:spPr>
        <p:txBody>
          <a:bodyPr/>
          <a:lstStyle/>
          <a:p>
            <a:endParaRPr lang="en-US"/>
          </a:p>
        </p:txBody>
      </p:sp>
      <p:sp>
        <p:nvSpPr>
          <p:cNvPr id="20537" name="Rectangle 57"/>
          <p:cNvSpPr>
            <a:spLocks noChangeArrowheads="1"/>
          </p:cNvSpPr>
          <p:nvPr/>
        </p:nvSpPr>
        <p:spPr bwMode="auto">
          <a:xfrm>
            <a:off x="3732213" y="2092325"/>
            <a:ext cx="19050" cy="26988"/>
          </a:xfrm>
          <a:prstGeom prst="rect">
            <a:avLst/>
          </a:prstGeom>
          <a:solidFill>
            <a:srgbClr val="000000"/>
          </a:solidFill>
          <a:ln w="9525">
            <a:noFill/>
            <a:miter lim="800000"/>
            <a:headEnd/>
            <a:tailEnd/>
          </a:ln>
        </p:spPr>
        <p:txBody>
          <a:bodyPr/>
          <a:lstStyle/>
          <a:p>
            <a:endParaRPr lang="en-US"/>
          </a:p>
        </p:txBody>
      </p:sp>
      <p:sp>
        <p:nvSpPr>
          <p:cNvPr id="20538" name="Rectangle 58"/>
          <p:cNvSpPr>
            <a:spLocks noChangeArrowheads="1"/>
          </p:cNvSpPr>
          <p:nvPr/>
        </p:nvSpPr>
        <p:spPr bwMode="auto">
          <a:xfrm>
            <a:off x="3771900" y="2092325"/>
            <a:ext cx="936625" cy="14288"/>
          </a:xfrm>
          <a:prstGeom prst="rect">
            <a:avLst/>
          </a:prstGeom>
          <a:solidFill>
            <a:srgbClr val="000000"/>
          </a:solidFill>
          <a:ln w="9525">
            <a:noFill/>
            <a:miter lim="800000"/>
            <a:headEnd/>
            <a:tailEnd/>
          </a:ln>
        </p:spPr>
        <p:txBody>
          <a:bodyPr/>
          <a:lstStyle/>
          <a:p>
            <a:endParaRPr lang="en-US"/>
          </a:p>
        </p:txBody>
      </p:sp>
      <p:sp>
        <p:nvSpPr>
          <p:cNvPr id="20539" name="Rectangle 59"/>
          <p:cNvSpPr>
            <a:spLocks noChangeArrowheads="1"/>
          </p:cNvSpPr>
          <p:nvPr/>
        </p:nvSpPr>
        <p:spPr bwMode="auto">
          <a:xfrm>
            <a:off x="3771900" y="2106613"/>
            <a:ext cx="936625" cy="12700"/>
          </a:xfrm>
          <a:prstGeom prst="rect">
            <a:avLst/>
          </a:prstGeom>
          <a:solidFill>
            <a:srgbClr val="000000"/>
          </a:solidFill>
          <a:ln w="9525">
            <a:noFill/>
            <a:miter lim="800000"/>
            <a:headEnd/>
            <a:tailEnd/>
          </a:ln>
        </p:spPr>
        <p:txBody>
          <a:bodyPr/>
          <a:lstStyle/>
          <a:p>
            <a:endParaRPr lang="en-US"/>
          </a:p>
        </p:txBody>
      </p:sp>
      <p:sp>
        <p:nvSpPr>
          <p:cNvPr id="20540" name="Rectangle 60"/>
          <p:cNvSpPr>
            <a:spLocks noChangeArrowheads="1"/>
          </p:cNvSpPr>
          <p:nvPr/>
        </p:nvSpPr>
        <p:spPr bwMode="auto">
          <a:xfrm>
            <a:off x="4727575" y="2092325"/>
            <a:ext cx="19050" cy="26988"/>
          </a:xfrm>
          <a:prstGeom prst="rect">
            <a:avLst/>
          </a:prstGeom>
          <a:solidFill>
            <a:srgbClr val="000000"/>
          </a:solidFill>
          <a:ln w="9525">
            <a:noFill/>
            <a:miter lim="800000"/>
            <a:headEnd/>
            <a:tailEnd/>
          </a:ln>
        </p:spPr>
        <p:txBody>
          <a:bodyPr/>
          <a:lstStyle/>
          <a:p>
            <a:endParaRPr lang="en-US"/>
          </a:p>
        </p:txBody>
      </p:sp>
      <p:sp>
        <p:nvSpPr>
          <p:cNvPr id="20541" name="Rectangle 61"/>
          <p:cNvSpPr>
            <a:spLocks noChangeArrowheads="1"/>
          </p:cNvSpPr>
          <p:nvPr/>
        </p:nvSpPr>
        <p:spPr bwMode="auto">
          <a:xfrm>
            <a:off x="4708525" y="2092325"/>
            <a:ext cx="19050" cy="26988"/>
          </a:xfrm>
          <a:prstGeom prst="rect">
            <a:avLst/>
          </a:prstGeom>
          <a:solidFill>
            <a:srgbClr val="000000"/>
          </a:solidFill>
          <a:ln w="9525">
            <a:noFill/>
            <a:miter lim="800000"/>
            <a:headEnd/>
            <a:tailEnd/>
          </a:ln>
        </p:spPr>
        <p:txBody>
          <a:bodyPr/>
          <a:lstStyle/>
          <a:p>
            <a:endParaRPr lang="en-US"/>
          </a:p>
        </p:txBody>
      </p:sp>
      <p:sp>
        <p:nvSpPr>
          <p:cNvPr id="20542" name="Rectangle 62"/>
          <p:cNvSpPr>
            <a:spLocks noChangeArrowheads="1"/>
          </p:cNvSpPr>
          <p:nvPr/>
        </p:nvSpPr>
        <p:spPr bwMode="auto">
          <a:xfrm>
            <a:off x="4746625" y="2092325"/>
            <a:ext cx="936625" cy="14288"/>
          </a:xfrm>
          <a:prstGeom prst="rect">
            <a:avLst/>
          </a:prstGeom>
          <a:solidFill>
            <a:srgbClr val="000000"/>
          </a:solidFill>
          <a:ln w="9525">
            <a:noFill/>
            <a:miter lim="800000"/>
            <a:headEnd/>
            <a:tailEnd/>
          </a:ln>
        </p:spPr>
        <p:txBody>
          <a:bodyPr/>
          <a:lstStyle/>
          <a:p>
            <a:endParaRPr lang="en-US"/>
          </a:p>
        </p:txBody>
      </p:sp>
      <p:sp>
        <p:nvSpPr>
          <p:cNvPr id="20543" name="Rectangle 63"/>
          <p:cNvSpPr>
            <a:spLocks noChangeArrowheads="1"/>
          </p:cNvSpPr>
          <p:nvPr/>
        </p:nvSpPr>
        <p:spPr bwMode="auto">
          <a:xfrm>
            <a:off x="4746625" y="2106613"/>
            <a:ext cx="936625" cy="12700"/>
          </a:xfrm>
          <a:prstGeom prst="rect">
            <a:avLst/>
          </a:prstGeom>
          <a:solidFill>
            <a:srgbClr val="000000"/>
          </a:solidFill>
          <a:ln w="9525">
            <a:noFill/>
            <a:miter lim="800000"/>
            <a:headEnd/>
            <a:tailEnd/>
          </a:ln>
        </p:spPr>
        <p:txBody>
          <a:bodyPr/>
          <a:lstStyle/>
          <a:p>
            <a:endParaRPr lang="en-US"/>
          </a:p>
        </p:txBody>
      </p:sp>
      <p:sp>
        <p:nvSpPr>
          <p:cNvPr id="20544" name="Rectangle 64"/>
          <p:cNvSpPr>
            <a:spLocks noChangeArrowheads="1"/>
          </p:cNvSpPr>
          <p:nvPr/>
        </p:nvSpPr>
        <p:spPr bwMode="auto">
          <a:xfrm>
            <a:off x="5703888" y="2092325"/>
            <a:ext cx="19050" cy="26988"/>
          </a:xfrm>
          <a:prstGeom prst="rect">
            <a:avLst/>
          </a:prstGeom>
          <a:solidFill>
            <a:srgbClr val="000000"/>
          </a:solidFill>
          <a:ln w="9525">
            <a:noFill/>
            <a:miter lim="800000"/>
            <a:headEnd/>
            <a:tailEnd/>
          </a:ln>
        </p:spPr>
        <p:txBody>
          <a:bodyPr/>
          <a:lstStyle/>
          <a:p>
            <a:endParaRPr lang="en-US"/>
          </a:p>
        </p:txBody>
      </p:sp>
      <p:sp>
        <p:nvSpPr>
          <p:cNvPr id="20545" name="Rectangle 65"/>
          <p:cNvSpPr>
            <a:spLocks noChangeArrowheads="1"/>
          </p:cNvSpPr>
          <p:nvPr/>
        </p:nvSpPr>
        <p:spPr bwMode="auto">
          <a:xfrm>
            <a:off x="5683250" y="2092325"/>
            <a:ext cx="20638" cy="26988"/>
          </a:xfrm>
          <a:prstGeom prst="rect">
            <a:avLst/>
          </a:prstGeom>
          <a:solidFill>
            <a:srgbClr val="000000"/>
          </a:solidFill>
          <a:ln w="9525">
            <a:noFill/>
            <a:miter lim="800000"/>
            <a:headEnd/>
            <a:tailEnd/>
          </a:ln>
        </p:spPr>
        <p:txBody>
          <a:bodyPr/>
          <a:lstStyle/>
          <a:p>
            <a:endParaRPr lang="en-US"/>
          </a:p>
        </p:txBody>
      </p:sp>
      <p:sp>
        <p:nvSpPr>
          <p:cNvPr id="20546" name="Rectangle 66"/>
          <p:cNvSpPr>
            <a:spLocks noChangeArrowheads="1"/>
          </p:cNvSpPr>
          <p:nvPr/>
        </p:nvSpPr>
        <p:spPr bwMode="auto">
          <a:xfrm>
            <a:off x="5722938" y="2092325"/>
            <a:ext cx="936625" cy="14288"/>
          </a:xfrm>
          <a:prstGeom prst="rect">
            <a:avLst/>
          </a:prstGeom>
          <a:solidFill>
            <a:srgbClr val="000000"/>
          </a:solidFill>
          <a:ln w="9525">
            <a:noFill/>
            <a:miter lim="800000"/>
            <a:headEnd/>
            <a:tailEnd/>
          </a:ln>
        </p:spPr>
        <p:txBody>
          <a:bodyPr/>
          <a:lstStyle/>
          <a:p>
            <a:endParaRPr lang="en-US"/>
          </a:p>
        </p:txBody>
      </p:sp>
      <p:sp>
        <p:nvSpPr>
          <p:cNvPr id="20547" name="Rectangle 67"/>
          <p:cNvSpPr>
            <a:spLocks noChangeArrowheads="1"/>
          </p:cNvSpPr>
          <p:nvPr/>
        </p:nvSpPr>
        <p:spPr bwMode="auto">
          <a:xfrm>
            <a:off x="5722938" y="2106613"/>
            <a:ext cx="936625" cy="12700"/>
          </a:xfrm>
          <a:prstGeom prst="rect">
            <a:avLst/>
          </a:prstGeom>
          <a:solidFill>
            <a:srgbClr val="000000"/>
          </a:solidFill>
          <a:ln w="9525">
            <a:noFill/>
            <a:miter lim="800000"/>
            <a:headEnd/>
            <a:tailEnd/>
          </a:ln>
        </p:spPr>
        <p:txBody>
          <a:bodyPr/>
          <a:lstStyle/>
          <a:p>
            <a:endParaRPr lang="en-US"/>
          </a:p>
        </p:txBody>
      </p:sp>
      <p:sp>
        <p:nvSpPr>
          <p:cNvPr id="20548" name="Rectangle 68"/>
          <p:cNvSpPr>
            <a:spLocks noChangeArrowheads="1"/>
          </p:cNvSpPr>
          <p:nvPr/>
        </p:nvSpPr>
        <p:spPr bwMode="auto">
          <a:xfrm>
            <a:off x="6678613" y="2092325"/>
            <a:ext cx="20637" cy="26988"/>
          </a:xfrm>
          <a:prstGeom prst="rect">
            <a:avLst/>
          </a:prstGeom>
          <a:solidFill>
            <a:srgbClr val="000000"/>
          </a:solidFill>
          <a:ln w="9525">
            <a:noFill/>
            <a:miter lim="800000"/>
            <a:headEnd/>
            <a:tailEnd/>
          </a:ln>
        </p:spPr>
        <p:txBody>
          <a:bodyPr/>
          <a:lstStyle/>
          <a:p>
            <a:endParaRPr lang="en-US"/>
          </a:p>
        </p:txBody>
      </p:sp>
      <p:sp>
        <p:nvSpPr>
          <p:cNvPr id="20549" name="Rectangle 69"/>
          <p:cNvSpPr>
            <a:spLocks noChangeArrowheads="1"/>
          </p:cNvSpPr>
          <p:nvPr/>
        </p:nvSpPr>
        <p:spPr bwMode="auto">
          <a:xfrm>
            <a:off x="6659563" y="2092325"/>
            <a:ext cx="19050" cy="26988"/>
          </a:xfrm>
          <a:prstGeom prst="rect">
            <a:avLst/>
          </a:prstGeom>
          <a:solidFill>
            <a:srgbClr val="000000"/>
          </a:solidFill>
          <a:ln w="9525">
            <a:noFill/>
            <a:miter lim="800000"/>
            <a:headEnd/>
            <a:tailEnd/>
          </a:ln>
        </p:spPr>
        <p:txBody>
          <a:bodyPr/>
          <a:lstStyle/>
          <a:p>
            <a:endParaRPr lang="en-US"/>
          </a:p>
        </p:txBody>
      </p:sp>
      <p:sp>
        <p:nvSpPr>
          <p:cNvPr id="20550" name="Rectangle 70"/>
          <p:cNvSpPr>
            <a:spLocks noChangeArrowheads="1"/>
          </p:cNvSpPr>
          <p:nvPr/>
        </p:nvSpPr>
        <p:spPr bwMode="auto">
          <a:xfrm>
            <a:off x="6699250" y="2092325"/>
            <a:ext cx="936625" cy="14288"/>
          </a:xfrm>
          <a:prstGeom prst="rect">
            <a:avLst/>
          </a:prstGeom>
          <a:solidFill>
            <a:srgbClr val="000000"/>
          </a:solidFill>
          <a:ln w="9525">
            <a:noFill/>
            <a:miter lim="800000"/>
            <a:headEnd/>
            <a:tailEnd/>
          </a:ln>
        </p:spPr>
        <p:txBody>
          <a:bodyPr/>
          <a:lstStyle/>
          <a:p>
            <a:endParaRPr lang="en-US"/>
          </a:p>
        </p:txBody>
      </p:sp>
      <p:sp>
        <p:nvSpPr>
          <p:cNvPr id="20551" name="Rectangle 71"/>
          <p:cNvSpPr>
            <a:spLocks noChangeArrowheads="1"/>
          </p:cNvSpPr>
          <p:nvPr/>
        </p:nvSpPr>
        <p:spPr bwMode="auto">
          <a:xfrm>
            <a:off x="6699250" y="2106613"/>
            <a:ext cx="936625" cy="12700"/>
          </a:xfrm>
          <a:prstGeom prst="rect">
            <a:avLst/>
          </a:prstGeom>
          <a:solidFill>
            <a:srgbClr val="000000"/>
          </a:solidFill>
          <a:ln w="9525">
            <a:noFill/>
            <a:miter lim="800000"/>
            <a:headEnd/>
            <a:tailEnd/>
          </a:ln>
        </p:spPr>
        <p:txBody>
          <a:bodyPr/>
          <a:lstStyle/>
          <a:p>
            <a:endParaRPr lang="en-US"/>
          </a:p>
        </p:txBody>
      </p:sp>
      <p:sp>
        <p:nvSpPr>
          <p:cNvPr id="20552" name="Rectangle 72"/>
          <p:cNvSpPr>
            <a:spLocks noChangeArrowheads="1"/>
          </p:cNvSpPr>
          <p:nvPr/>
        </p:nvSpPr>
        <p:spPr bwMode="auto">
          <a:xfrm>
            <a:off x="7654925" y="2092325"/>
            <a:ext cx="19050" cy="26988"/>
          </a:xfrm>
          <a:prstGeom prst="rect">
            <a:avLst/>
          </a:prstGeom>
          <a:solidFill>
            <a:srgbClr val="000000"/>
          </a:solidFill>
          <a:ln w="9525">
            <a:noFill/>
            <a:miter lim="800000"/>
            <a:headEnd/>
            <a:tailEnd/>
          </a:ln>
        </p:spPr>
        <p:txBody>
          <a:bodyPr/>
          <a:lstStyle/>
          <a:p>
            <a:endParaRPr lang="en-US"/>
          </a:p>
        </p:txBody>
      </p:sp>
      <p:sp>
        <p:nvSpPr>
          <p:cNvPr id="20553" name="Rectangle 73"/>
          <p:cNvSpPr>
            <a:spLocks noChangeArrowheads="1"/>
          </p:cNvSpPr>
          <p:nvPr/>
        </p:nvSpPr>
        <p:spPr bwMode="auto">
          <a:xfrm>
            <a:off x="7635875" y="2092325"/>
            <a:ext cx="19050" cy="26988"/>
          </a:xfrm>
          <a:prstGeom prst="rect">
            <a:avLst/>
          </a:prstGeom>
          <a:solidFill>
            <a:srgbClr val="000000"/>
          </a:solidFill>
          <a:ln w="9525">
            <a:noFill/>
            <a:miter lim="800000"/>
            <a:headEnd/>
            <a:tailEnd/>
          </a:ln>
        </p:spPr>
        <p:txBody>
          <a:bodyPr/>
          <a:lstStyle/>
          <a:p>
            <a:endParaRPr lang="en-US"/>
          </a:p>
        </p:txBody>
      </p:sp>
      <p:sp>
        <p:nvSpPr>
          <p:cNvPr id="20554" name="Rectangle 74"/>
          <p:cNvSpPr>
            <a:spLocks noChangeArrowheads="1"/>
          </p:cNvSpPr>
          <p:nvPr/>
        </p:nvSpPr>
        <p:spPr bwMode="auto">
          <a:xfrm>
            <a:off x="1114425" y="2119313"/>
            <a:ext cx="19050" cy="373062"/>
          </a:xfrm>
          <a:prstGeom prst="rect">
            <a:avLst/>
          </a:prstGeom>
          <a:solidFill>
            <a:srgbClr val="000000"/>
          </a:solidFill>
          <a:ln w="9525">
            <a:noFill/>
            <a:miter lim="800000"/>
            <a:headEnd/>
            <a:tailEnd/>
          </a:ln>
        </p:spPr>
        <p:txBody>
          <a:bodyPr/>
          <a:lstStyle/>
          <a:p>
            <a:endParaRPr lang="en-US"/>
          </a:p>
        </p:txBody>
      </p:sp>
      <p:sp>
        <p:nvSpPr>
          <p:cNvPr id="20555" name="Rectangle 75"/>
          <p:cNvSpPr>
            <a:spLocks noChangeArrowheads="1"/>
          </p:cNvSpPr>
          <p:nvPr/>
        </p:nvSpPr>
        <p:spPr bwMode="auto">
          <a:xfrm>
            <a:off x="1133475" y="2119313"/>
            <a:ext cx="19050" cy="373062"/>
          </a:xfrm>
          <a:prstGeom prst="rect">
            <a:avLst/>
          </a:prstGeom>
          <a:solidFill>
            <a:srgbClr val="000000"/>
          </a:solidFill>
          <a:ln w="9525">
            <a:noFill/>
            <a:miter lim="800000"/>
            <a:headEnd/>
            <a:tailEnd/>
          </a:ln>
        </p:spPr>
        <p:txBody>
          <a:bodyPr/>
          <a:lstStyle/>
          <a:p>
            <a:endParaRPr lang="en-US"/>
          </a:p>
        </p:txBody>
      </p:sp>
      <p:sp>
        <p:nvSpPr>
          <p:cNvPr id="20556" name="Rectangle 76"/>
          <p:cNvSpPr>
            <a:spLocks noChangeArrowheads="1"/>
          </p:cNvSpPr>
          <p:nvPr/>
        </p:nvSpPr>
        <p:spPr bwMode="auto">
          <a:xfrm>
            <a:off x="3732213" y="2119313"/>
            <a:ext cx="19050" cy="373062"/>
          </a:xfrm>
          <a:prstGeom prst="rect">
            <a:avLst/>
          </a:prstGeom>
          <a:solidFill>
            <a:srgbClr val="000000"/>
          </a:solidFill>
          <a:ln w="9525">
            <a:noFill/>
            <a:miter lim="800000"/>
            <a:headEnd/>
            <a:tailEnd/>
          </a:ln>
        </p:spPr>
        <p:txBody>
          <a:bodyPr/>
          <a:lstStyle/>
          <a:p>
            <a:endParaRPr lang="en-US"/>
          </a:p>
        </p:txBody>
      </p:sp>
      <p:sp>
        <p:nvSpPr>
          <p:cNvPr id="20557" name="Rectangle 77"/>
          <p:cNvSpPr>
            <a:spLocks noChangeArrowheads="1"/>
          </p:cNvSpPr>
          <p:nvPr/>
        </p:nvSpPr>
        <p:spPr bwMode="auto">
          <a:xfrm>
            <a:off x="3751263" y="2119313"/>
            <a:ext cx="20637" cy="373062"/>
          </a:xfrm>
          <a:prstGeom prst="rect">
            <a:avLst/>
          </a:prstGeom>
          <a:solidFill>
            <a:srgbClr val="000000"/>
          </a:solidFill>
          <a:ln w="9525">
            <a:noFill/>
            <a:miter lim="800000"/>
            <a:headEnd/>
            <a:tailEnd/>
          </a:ln>
        </p:spPr>
        <p:txBody>
          <a:bodyPr/>
          <a:lstStyle/>
          <a:p>
            <a:endParaRPr lang="en-US"/>
          </a:p>
        </p:txBody>
      </p:sp>
      <p:sp>
        <p:nvSpPr>
          <p:cNvPr id="20558" name="Rectangle 78"/>
          <p:cNvSpPr>
            <a:spLocks noChangeArrowheads="1"/>
          </p:cNvSpPr>
          <p:nvPr/>
        </p:nvSpPr>
        <p:spPr bwMode="auto">
          <a:xfrm>
            <a:off x="4708525" y="2119313"/>
            <a:ext cx="19050" cy="373062"/>
          </a:xfrm>
          <a:prstGeom prst="rect">
            <a:avLst/>
          </a:prstGeom>
          <a:solidFill>
            <a:srgbClr val="000000"/>
          </a:solidFill>
          <a:ln w="9525">
            <a:noFill/>
            <a:miter lim="800000"/>
            <a:headEnd/>
            <a:tailEnd/>
          </a:ln>
        </p:spPr>
        <p:txBody>
          <a:bodyPr/>
          <a:lstStyle/>
          <a:p>
            <a:endParaRPr lang="en-US"/>
          </a:p>
        </p:txBody>
      </p:sp>
      <p:sp>
        <p:nvSpPr>
          <p:cNvPr id="20559" name="Rectangle 79"/>
          <p:cNvSpPr>
            <a:spLocks noChangeArrowheads="1"/>
          </p:cNvSpPr>
          <p:nvPr/>
        </p:nvSpPr>
        <p:spPr bwMode="auto">
          <a:xfrm>
            <a:off x="4727575" y="2119313"/>
            <a:ext cx="19050" cy="373062"/>
          </a:xfrm>
          <a:prstGeom prst="rect">
            <a:avLst/>
          </a:prstGeom>
          <a:solidFill>
            <a:srgbClr val="000000"/>
          </a:solidFill>
          <a:ln w="9525">
            <a:noFill/>
            <a:miter lim="800000"/>
            <a:headEnd/>
            <a:tailEnd/>
          </a:ln>
        </p:spPr>
        <p:txBody>
          <a:bodyPr/>
          <a:lstStyle/>
          <a:p>
            <a:endParaRPr lang="en-US"/>
          </a:p>
        </p:txBody>
      </p:sp>
      <p:sp>
        <p:nvSpPr>
          <p:cNvPr id="20560" name="Rectangle 80"/>
          <p:cNvSpPr>
            <a:spLocks noChangeArrowheads="1"/>
          </p:cNvSpPr>
          <p:nvPr/>
        </p:nvSpPr>
        <p:spPr bwMode="auto">
          <a:xfrm>
            <a:off x="5683250" y="2119313"/>
            <a:ext cx="20638" cy="373062"/>
          </a:xfrm>
          <a:prstGeom prst="rect">
            <a:avLst/>
          </a:prstGeom>
          <a:solidFill>
            <a:srgbClr val="000000"/>
          </a:solidFill>
          <a:ln w="9525">
            <a:noFill/>
            <a:miter lim="800000"/>
            <a:headEnd/>
            <a:tailEnd/>
          </a:ln>
        </p:spPr>
        <p:txBody>
          <a:bodyPr/>
          <a:lstStyle/>
          <a:p>
            <a:endParaRPr lang="en-US"/>
          </a:p>
        </p:txBody>
      </p:sp>
      <p:sp>
        <p:nvSpPr>
          <p:cNvPr id="20561" name="Rectangle 81"/>
          <p:cNvSpPr>
            <a:spLocks noChangeArrowheads="1"/>
          </p:cNvSpPr>
          <p:nvPr/>
        </p:nvSpPr>
        <p:spPr bwMode="auto">
          <a:xfrm>
            <a:off x="5703888" y="2119313"/>
            <a:ext cx="19050" cy="373062"/>
          </a:xfrm>
          <a:prstGeom prst="rect">
            <a:avLst/>
          </a:prstGeom>
          <a:solidFill>
            <a:srgbClr val="000000"/>
          </a:solidFill>
          <a:ln w="9525">
            <a:noFill/>
            <a:miter lim="800000"/>
            <a:headEnd/>
            <a:tailEnd/>
          </a:ln>
        </p:spPr>
        <p:txBody>
          <a:bodyPr/>
          <a:lstStyle/>
          <a:p>
            <a:endParaRPr lang="en-US"/>
          </a:p>
        </p:txBody>
      </p:sp>
      <p:sp>
        <p:nvSpPr>
          <p:cNvPr id="20562" name="Rectangle 82"/>
          <p:cNvSpPr>
            <a:spLocks noChangeArrowheads="1"/>
          </p:cNvSpPr>
          <p:nvPr/>
        </p:nvSpPr>
        <p:spPr bwMode="auto">
          <a:xfrm>
            <a:off x="6659563" y="2119313"/>
            <a:ext cx="19050" cy="373062"/>
          </a:xfrm>
          <a:prstGeom prst="rect">
            <a:avLst/>
          </a:prstGeom>
          <a:solidFill>
            <a:srgbClr val="000000"/>
          </a:solidFill>
          <a:ln w="9525">
            <a:noFill/>
            <a:miter lim="800000"/>
            <a:headEnd/>
            <a:tailEnd/>
          </a:ln>
        </p:spPr>
        <p:txBody>
          <a:bodyPr/>
          <a:lstStyle/>
          <a:p>
            <a:endParaRPr lang="en-US"/>
          </a:p>
        </p:txBody>
      </p:sp>
      <p:sp>
        <p:nvSpPr>
          <p:cNvPr id="20563" name="Rectangle 83"/>
          <p:cNvSpPr>
            <a:spLocks noChangeArrowheads="1"/>
          </p:cNvSpPr>
          <p:nvPr/>
        </p:nvSpPr>
        <p:spPr bwMode="auto">
          <a:xfrm>
            <a:off x="6678613" y="2119313"/>
            <a:ext cx="20637" cy="373062"/>
          </a:xfrm>
          <a:prstGeom prst="rect">
            <a:avLst/>
          </a:prstGeom>
          <a:solidFill>
            <a:srgbClr val="000000"/>
          </a:solidFill>
          <a:ln w="9525">
            <a:noFill/>
            <a:miter lim="800000"/>
            <a:headEnd/>
            <a:tailEnd/>
          </a:ln>
        </p:spPr>
        <p:txBody>
          <a:bodyPr/>
          <a:lstStyle/>
          <a:p>
            <a:endParaRPr lang="en-US"/>
          </a:p>
        </p:txBody>
      </p:sp>
      <p:sp>
        <p:nvSpPr>
          <p:cNvPr id="20564" name="Rectangle 84"/>
          <p:cNvSpPr>
            <a:spLocks noChangeArrowheads="1"/>
          </p:cNvSpPr>
          <p:nvPr/>
        </p:nvSpPr>
        <p:spPr bwMode="auto">
          <a:xfrm>
            <a:off x="7635875" y="2119313"/>
            <a:ext cx="19050" cy="373062"/>
          </a:xfrm>
          <a:prstGeom prst="rect">
            <a:avLst/>
          </a:prstGeom>
          <a:solidFill>
            <a:srgbClr val="000000"/>
          </a:solidFill>
          <a:ln w="9525">
            <a:noFill/>
            <a:miter lim="800000"/>
            <a:headEnd/>
            <a:tailEnd/>
          </a:ln>
        </p:spPr>
        <p:txBody>
          <a:bodyPr/>
          <a:lstStyle/>
          <a:p>
            <a:endParaRPr lang="en-US"/>
          </a:p>
        </p:txBody>
      </p:sp>
      <p:sp>
        <p:nvSpPr>
          <p:cNvPr id="20565" name="Rectangle 85"/>
          <p:cNvSpPr>
            <a:spLocks noChangeArrowheads="1"/>
          </p:cNvSpPr>
          <p:nvPr/>
        </p:nvSpPr>
        <p:spPr bwMode="auto">
          <a:xfrm>
            <a:off x="7654925" y="2119313"/>
            <a:ext cx="19050" cy="373062"/>
          </a:xfrm>
          <a:prstGeom prst="rect">
            <a:avLst/>
          </a:prstGeom>
          <a:solidFill>
            <a:srgbClr val="000000"/>
          </a:solidFill>
          <a:ln w="9525">
            <a:noFill/>
            <a:miter lim="800000"/>
            <a:headEnd/>
            <a:tailEnd/>
          </a:ln>
        </p:spPr>
        <p:txBody>
          <a:bodyPr/>
          <a:lstStyle/>
          <a:p>
            <a:endParaRPr lang="en-US"/>
          </a:p>
        </p:txBody>
      </p:sp>
      <p:sp>
        <p:nvSpPr>
          <p:cNvPr id="20566" name="Rectangle 86"/>
          <p:cNvSpPr>
            <a:spLocks noChangeArrowheads="1"/>
          </p:cNvSpPr>
          <p:nvPr/>
        </p:nvSpPr>
        <p:spPr bwMode="auto">
          <a:xfrm>
            <a:off x="1189038" y="2633663"/>
            <a:ext cx="41275" cy="198437"/>
          </a:xfrm>
          <a:prstGeom prst="rect">
            <a:avLst/>
          </a:prstGeom>
          <a:noFill/>
          <a:ln w="9525">
            <a:noFill/>
            <a:miter lim="800000"/>
            <a:headEnd/>
            <a:tailEnd/>
          </a:ln>
        </p:spPr>
        <p:txBody>
          <a:bodyPr wrap="none" lIns="0" tIns="0" rIns="0" bIns="0">
            <a:spAutoFit/>
          </a:bodyPr>
          <a:lstStyle/>
          <a:p>
            <a:pPr algn="l" eaLnBrk="0" hangingPunct="0"/>
            <a:r>
              <a:rPr lang="en-US" sz="1300" b="0">
                <a:solidFill>
                  <a:srgbClr val="000000"/>
                </a:solidFill>
              </a:rPr>
              <a:t> </a:t>
            </a:r>
            <a:endParaRPr lang="en-US" sz="2400" b="0"/>
          </a:p>
        </p:txBody>
      </p:sp>
      <p:sp>
        <p:nvSpPr>
          <p:cNvPr id="20567" name="Rectangle 87"/>
          <p:cNvSpPr>
            <a:spLocks noChangeArrowheads="1"/>
          </p:cNvSpPr>
          <p:nvPr/>
        </p:nvSpPr>
        <p:spPr bwMode="auto">
          <a:xfrm>
            <a:off x="1250950" y="2633663"/>
            <a:ext cx="1898650" cy="228600"/>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Red Pen &amp; Case    PCR2</a:t>
            </a:r>
            <a:endParaRPr lang="en-US" sz="1500" b="0"/>
          </a:p>
        </p:txBody>
      </p:sp>
      <p:sp>
        <p:nvSpPr>
          <p:cNvPr id="20568" name="Rectangle 88"/>
          <p:cNvSpPr>
            <a:spLocks noChangeArrowheads="1"/>
          </p:cNvSpPr>
          <p:nvPr/>
        </p:nvSpPr>
        <p:spPr bwMode="auto">
          <a:xfrm>
            <a:off x="3803650" y="263366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4</a:t>
            </a:r>
            <a:endParaRPr lang="en-US" sz="2400" b="0"/>
          </a:p>
        </p:txBody>
      </p:sp>
      <p:sp>
        <p:nvSpPr>
          <p:cNvPr id="20569" name="Rectangle 89"/>
          <p:cNvSpPr>
            <a:spLocks noChangeArrowheads="1"/>
          </p:cNvSpPr>
          <p:nvPr/>
        </p:nvSpPr>
        <p:spPr bwMode="auto">
          <a:xfrm>
            <a:off x="4779963" y="2633663"/>
            <a:ext cx="40005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3</a:t>
            </a:r>
            <a:endParaRPr lang="en-US" sz="2400" b="0"/>
          </a:p>
        </p:txBody>
      </p:sp>
      <p:sp>
        <p:nvSpPr>
          <p:cNvPr id="20570" name="Rectangle 90"/>
          <p:cNvSpPr>
            <a:spLocks noChangeArrowheads="1"/>
          </p:cNvSpPr>
          <p:nvPr/>
        </p:nvSpPr>
        <p:spPr bwMode="auto">
          <a:xfrm>
            <a:off x="5754688" y="263366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4</a:t>
            </a:r>
            <a:endParaRPr lang="en-US" sz="2400" b="0"/>
          </a:p>
        </p:txBody>
      </p:sp>
      <p:sp>
        <p:nvSpPr>
          <p:cNvPr id="20571" name="Rectangle 91"/>
          <p:cNvSpPr>
            <a:spLocks noChangeArrowheads="1"/>
          </p:cNvSpPr>
          <p:nvPr/>
        </p:nvSpPr>
        <p:spPr bwMode="auto">
          <a:xfrm>
            <a:off x="6731000" y="263366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3</a:t>
            </a:r>
            <a:endParaRPr lang="en-US" sz="2400" b="0"/>
          </a:p>
        </p:txBody>
      </p:sp>
      <p:sp>
        <p:nvSpPr>
          <p:cNvPr id="20572" name="Rectangle 92"/>
          <p:cNvSpPr>
            <a:spLocks noChangeArrowheads="1"/>
          </p:cNvSpPr>
          <p:nvPr/>
        </p:nvSpPr>
        <p:spPr bwMode="auto">
          <a:xfrm>
            <a:off x="1133475" y="2492375"/>
            <a:ext cx="19050" cy="26988"/>
          </a:xfrm>
          <a:prstGeom prst="rect">
            <a:avLst/>
          </a:prstGeom>
          <a:solidFill>
            <a:srgbClr val="000000"/>
          </a:solidFill>
          <a:ln w="9525">
            <a:noFill/>
            <a:miter lim="800000"/>
            <a:headEnd/>
            <a:tailEnd/>
          </a:ln>
        </p:spPr>
        <p:txBody>
          <a:bodyPr/>
          <a:lstStyle/>
          <a:p>
            <a:endParaRPr lang="en-US"/>
          </a:p>
        </p:txBody>
      </p:sp>
      <p:sp>
        <p:nvSpPr>
          <p:cNvPr id="20573" name="Rectangle 93"/>
          <p:cNvSpPr>
            <a:spLocks noChangeArrowheads="1"/>
          </p:cNvSpPr>
          <p:nvPr/>
        </p:nvSpPr>
        <p:spPr bwMode="auto">
          <a:xfrm>
            <a:off x="1114425" y="2492375"/>
            <a:ext cx="19050" cy="26988"/>
          </a:xfrm>
          <a:prstGeom prst="rect">
            <a:avLst/>
          </a:prstGeom>
          <a:solidFill>
            <a:srgbClr val="000000"/>
          </a:solidFill>
          <a:ln w="9525">
            <a:noFill/>
            <a:miter lim="800000"/>
            <a:headEnd/>
            <a:tailEnd/>
          </a:ln>
        </p:spPr>
        <p:txBody>
          <a:bodyPr/>
          <a:lstStyle/>
          <a:p>
            <a:endParaRPr lang="en-US"/>
          </a:p>
        </p:txBody>
      </p:sp>
      <p:sp>
        <p:nvSpPr>
          <p:cNvPr id="20574" name="Rectangle 94"/>
          <p:cNvSpPr>
            <a:spLocks noChangeArrowheads="1"/>
          </p:cNvSpPr>
          <p:nvPr/>
        </p:nvSpPr>
        <p:spPr bwMode="auto">
          <a:xfrm>
            <a:off x="1152525" y="2492375"/>
            <a:ext cx="2579688" cy="14288"/>
          </a:xfrm>
          <a:prstGeom prst="rect">
            <a:avLst/>
          </a:prstGeom>
          <a:solidFill>
            <a:srgbClr val="000000"/>
          </a:solidFill>
          <a:ln w="9525">
            <a:noFill/>
            <a:miter lim="800000"/>
            <a:headEnd/>
            <a:tailEnd/>
          </a:ln>
        </p:spPr>
        <p:txBody>
          <a:bodyPr/>
          <a:lstStyle/>
          <a:p>
            <a:endParaRPr lang="en-US"/>
          </a:p>
        </p:txBody>
      </p:sp>
      <p:sp>
        <p:nvSpPr>
          <p:cNvPr id="20575" name="Rectangle 95"/>
          <p:cNvSpPr>
            <a:spLocks noChangeArrowheads="1"/>
          </p:cNvSpPr>
          <p:nvPr/>
        </p:nvSpPr>
        <p:spPr bwMode="auto">
          <a:xfrm>
            <a:off x="1152525" y="2506663"/>
            <a:ext cx="2579688" cy="12700"/>
          </a:xfrm>
          <a:prstGeom prst="rect">
            <a:avLst/>
          </a:prstGeom>
          <a:solidFill>
            <a:srgbClr val="000000"/>
          </a:solidFill>
          <a:ln w="9525">
            <a:noFill/>
            <a:miter lim="800000"/>
            <a:headEnd/>
            <a:tailEnd/>
          </a:ln>
        </p:spPr>
        <p:txBody>
          <a:bodyPr/>
          <a:lstStyle/>
          <a:p>
            <a:endParaRPr lang="en-US"/>
          </a:p>
        </p:txBody>
      </p:sp>
      <p:sp>
        <p:nvSpPr>
          <p:cNvPr id="20576" name="Rectangle 96"/>
          <p:cNvSpPr>
            <a:spLocks noChangeArrowheads="1"/>
          </p:cNvSpPr>
          <p:nvPr/>
        </p:nvSpPr>
        <p:spPr bwMode="auto">
          <a:xfrm>
            <a:off x="3751263" y="2492375"/>
            <a:ext cx="20637" cy="26988"/>
          </a:xfrm>
          <a:prstGeom prst="rect">
            <a:avLst/>
          </a:prstGeom>
          <a:solidFill>
            <a:srgbClr val="000000"/>
          </a:solidFill>
          <a:ln w="9525">
            <a:noFill/>
            <a:miter lim="800000"/>
            <a:headEnd/>
            <a:tailEnd/>
          </a:ln>
        </p:spPr>
        <p:txBody>
          <a:bodyPr/>
          <a:lstStyle/>
          <a:p>
            <a:endParaRPr lang="en-US"/>
          </a:p>
        </p:txBody>
      </p:sp>
      <p:sp>
        <p:nvSpPr>
          <p:cNvPr id="20577" name="Rectangle 97"/>
          <p:cNvSpPr>
            <a:spLocks noChangeArrowheads="1"/>
          </p:cNvSpPr>
          <p:nvPr/>
        </p:nvSpPr>
        <p:spPr bwMode="auto">
          <a:xfrm>
            <a:off x="3732213" y="2492375"/>
            <a:ext cx="19050" cy="26988"/>
          </a:xfrm>
          <a:prstGeom prst="rect">
            <a:avLst/>
          </a:prstGeom>
          <a:solidFill>
            <a:srgbClr val="000000"/>
          </a:solidFill>
          <a:ln w="9525">
            <a:noFill/>
            <a:miter lim="800000"/>
            <a:headEnd/>
            <a:tailEnd/>
          </a:ln>
        </p:spPr>
        <p:txBody>
          <a:bodyPr/>
          <a:lstStyle/>
          <a:p>
            <a:endParaRPr lang="en-US"/>
          </a:p>
        </p:txBody>
      </p:sp>
      <p:sp>
        <p:nvSpPr>
          <p:cNvPr id="20578" name="Rectangle 98"/>
          <p:cNvSpPr>
            <a:spLocks noChangeArrowheads="1"/>
          </p:cNvSpPr>
          <p:nvPr/>
        </p:nvSpPr>
        <p:spPr bwMode="auto">
          <a:xfrm>
            <a:off x="3771900" y="2492375"/>
            <a:ext cx="936625" cy="14288"/>
          </a:xfrm>
          <a:prstGeom prst="rect">
            <a:avLst/>
          </a:prstGeom>
          <a:solidFill>
            <a:srgbClr val="000000"/>
          </a:solidFill>
          <a:ln w="9525">
            <a:noFill/>
            <a:miter lim="800000"/>
            <a:headEnd/>
            <a:tailEnd/>
          </a:ln>
        </p:spPr>
        <p:txBody>
          <a:bodyPr/>
          <a:lstStyle/>
          <a:p>
            <a:endParaRPr lang="en-US"/>
          </a:p>
        </p:txBody>
      </p:sp>
      <p:sp>
        <p:nvSpPr>
          <p:cNvPr id="20579" name="Rectangle 99"/>
          <p:cNvSpPr>
            <a:spLocks noChangeArrowheads="1"/>
          </p:cNvSpPr>
          <p:nvPr/>
        </p:nvSpPr>
        <p:spPr bwMode="auto">
          <a:xfrm>
            <a:off x="3771900" y="2506663"/>
            <a:ext cx="936625" cy="12700"/>
          </a:xfrm>
          <a:prstGeom prst="rect">
            <a:avLst/>
          </a:prstGeom>
          <a:solidFill>
            <a:srgbClr val="000000"/>
          </a:solidFill>
          <a:ln w="9525">
            <a:noFill/>
            <a:miter lim="800000"/>
            <a:headEnd/>
            <a:tailEnd/>
          </a:ln>
        </p:spPr>
        <p:txBody>
          <a:bodyPr/>
          <a:lstStyle/>
          <a:p>
            <a:endParaRPr lang="en-US"/>
          </a:p>
        </p:txBody>
      </p:sp>
      <p:sp>
        <p:nvSpPr>
          <p:cNvPr id="20580" name="Rectangle 100"/>
          <p:cNvSpPr>
            <a:spLocks noChangeArrowheads="1"/>
          </p:cNvSpPr>
          <p:nvPr/>
        </p:nvSpPr>
        <p:spPr bwMode="auto">
          <a:xfrm>
            <a:off x="4727575" y="2492375"/>
            <a:ext cx="19050" cy="26988"/>
          </a:xfrm>
          <a:prstGeom prst="rect">
            <a:avLst/>
          </a:prstGeom>
          <a:solidFill>
            <a:srgbClr val="000000"/>
          </a:solidFill>
          <a:ln w="9525">
            <a:noFill/>
            <a:miter lim="800000"/>
            <a:headEnd/>
            <a:tailEnd/>
          </a:ln>
        </p:spPr>
        <p:txBody>
          <a:bodyPr/>
          <a:lstStyle/>
          <a:p>
            <a:endParaRPr lang="en-US"/>
          </a:p>
        </p:txBody>
      </p:sp>
      <p:sp>
        <p:nvSpPr>
          <p:cNvPr id="20581" name="Rectangle 101"/>
          <p:cNvSpPr>
            <a:spLocks noChangeArrowheads="1"/>
          </p:cNvSpPr>
          <p:nvPr/>
        </p:nvSpPr>
        <p:spPr bwMode="auto">
          <a:xfrm>
            <a:off x="4708525" y="2492375"/>
            <a:ext cx="19050" cy="26988"/>
          </a:xfrm>
          <a:prstGeom prst="rect">
            <a:avLst/>
          </a:prstGeom>
          <a:solidFill>
            <a:srgbClr val="000000"/>
          </a:solidFill>
          <a:ln w="9525">
            <a:noFill/>
            <a:miter lim="800000"/>
            <a:headEnd/>
            <a:tailEnd/>
          </a:ln>
        </p:spPr>
        <p:txBody>
          <a:bodyPr/>
          <a:lstStyle/>
          <a:p>
            <a:endParaRPr lang="en-US"/>
          </a:p>
        </p:txBody>
      </p:sp>
      <p:sp>
        <p:nvSpPr>
          <p:cNvPr id="20582" name="Rectangle 102"/>
          <p:cNvSpPr>
            <a:spLocks noChangeArrowheads="1"/>
          </p:cNvSpPr>
          <p:nvPr/>
        </p:nvSpPr>
        <p:spPr bwMode="auto">
          <a:xfrm>
            <a:off x="4746625" y="2492375"/>
            <a:ext cx="936625" cy="14288"/>
          </a:xfrm>
          <a:prstGeom prst="rect">
            <a:avLst/>
          </a:prstGeom>
          <a:solidFill>
            <a:srgbClr val="000000"/>
          </a:solidFill>
          <a:ln w="9525">
            <a:noFill/>
            <a:miter lim="800000"/>
            <a:headEnd/>
            <a:tailEnd/>
          </a:ln>
        </p:spPr>
        <p:txBody>
          <a:bodyPr/>
          <a:lstStyle/>
          <a:p>
            <a:endParaRPr lang="en-US"/>
          </a:p>
        </p:txBody>
      </p:sp>
      <p:sp>
        <p:nvSpPr>
          <p:cNvPr id="20583" name="Rectangle 103"/>
          <p:cNvSpPr>
            <a:spLocks noChangeArrowheads="1"/>
          </p:cNvSpPr>
          <p:nvPr/>
        </p:nvSpPr>
        <p:spPr bwMode="auto">
          <a:xfrm>
            <a:off x="4746625" y="2506663"/>
            <a:ext cx="936625" cy="12700"/>
          </a:xfrm>
          <a:prstGeom prst="rect">
            <a:avLst/>
          </a:prstGeom>
          <a:solidFill>
            <a:srgbClr val="000000"/>
          </a:solidFill>
          <a:ln w="9525">
            <a:noFill/>
            <a:miter lim="800000"/>
            <a:headEnd/>
            <a:tailEnd/>
          </a:ln>
        </p:spPr>
        <p:txBody>
          <a:bodyPr/>
          <a:lstStyle/>
          <a:p>
            <a:endParaRPr lang="en-US"/>
          </a:p>
        </p:txBody>
      </p:sp>
      <p:sp>
        <p:nvSpPr>
          <p:cNvPr id="20584" name="Rectangle 104"/>
          <p:cNvSpPr>
            <a:spLocks noChangeArrowheads="1"/>
          </p:cNvSpPr>
          <p:nvPr/>
        </p:nvSpPr>
        <p:spPr bwMode="auto">
          <a:xfrm>
            <a:off x="5703888" y="2492375"/>
            <a:ext cx="19050" cy="26988"/>
          </a:xfrm>
          <a:prstGeom prst="rect">
            <a:avLst/>
          </a:prstGeom>
          <a:solidFill>
            <a:srgbClr val="000000"/>
          </a:solidFill>
          <a:ln w="9525">
            <a:noFill/>
            <a:miter lim="800000"/>
            <a:headEnd/>
            <a:tailEnd/>
          </a:ln>
        </p:spPr>
        <p:txBody>
          <a:bodyPr/>
          <a:lstStyle/>
          <a:p>
            <a:endParaRPr lang="en-US"/>
          </a:p>
        </p:txBody>
      </p:sp>
      <p:sp>
        <p:nvSpPr>
          <p:cNvPr id="20585" name="Rectangle 105"/>
          <p:cNvSpPr>
            <a:spLocks noChangeArrowheads="1"/>
          </p:cNvSpPr>
          <p:nvPr/>
        </p:nvSpPr>
        <p:spPr bwMode="auto">
          <a:xfrm>
            <a:off x="5683250" y="2492375"/>
            <a:ext cx="20638" cy="26988"/>
          </a:xfrm>
          <a:prstGeom prst="rect">
            <a:avLst/>
          </a:prstGeom>
          <a:solidFill>
            <a:srgbClr val="000000"/>
          </a:solidFill>
          <a:ln w="9525">
            <a:noFill/>
            <a:miter lim="800000"/>
            <a:headEnd/>
            <a:tailEnd/>
          </a:ln>
        </p:spPr>
        <p:txBody>
          <a:bodyPr/>
          <a:lstStyle/>
          <a:p>
            <a:endParaRPr lang="en-US"/>
          </a:p>
        </p:txBody>
      </p:sp>
      <p:sp>
        <p:nvSpPr>
          <p:cNvPr id="20586" name="Rectangle 106"/>
          <p:cNvSpPr>
            <a:spLocks noChangeArrowheads="1"/>
          </p:cNvSpPr>
          <p:nvPr/>
        </p:nvSpPr>
        <p:spPr bwMode="auto">
          <a:xfrm>
            <a:off x="5722938" y="2492375"/>
            <a:ext cx="936625" cy="14288"/>
          </a:xfrm>
          <a:prstGeom prst="rect">
            <a:avLst/>
          </a:prstGeom>
          <a:solidFill>
            <a:srgbClr val="000000"/>
          </a:solidFill>
          <a:ln w="9525">
            <a:noFill/>
            <a:miter lim="800000"/>
            <a:headEnd/>
            <a:tailEnd/>
          </a:ln>
        </p:spPr>
        <p:txBody>
          <a:bodyPr/>
          <a:lstStyle/>
          <a:p>
            <a:endParaRPr lang="en-US"/>
          </a:p>
        </p:txBody>
      </p:sp>
      <p:sp>
        <p:nvSpPr>
          <p:cNvPr id="20587" name="Rectangle 107"/>
          <p:cNvSpPr>
            <a:spLocks noChangeArrowheads="1"/>
          </p:cNvSpPr>
          <p:nvPr/>
        </p:nvSpPr>
        <p:spPr bwMode="auto">
          <a:xfrm>
            <a:off x="5722938" y="2506663"/>
            <a:ext cx="936625" cy="12700"/>
          </a:xfrm>
          <a:prstGeom prst="rect">
            <a:avLst/>
          </a:prstGeom>
          <a:solidFill>
            <a:srgbClr val="000000"/>
          </a:solidFill>
          <a:ln w="9525">
            <a:noFill/>
            <a:miter lim="800000"/>
            <a:headEnd/>
            <a:tailEnd/>
          </a:ln>
        </p:spPr>
        <p:txBody>
          <a:bodyPr/>
          <a:lstStyle/>
          <a:p>
            <a:endParaRPr lang="en-US"/>
          </a:p>
        </p:txBody>
      </p:sp>
      <p:sp>
        <p:nvSpPr>
          <p:cNvPr id="20588" name="Rectangle 108"/>
          <p:cNvSpPr>
            <a:spLocks noChangeArrowheads="1"/>
          </p:cNvSpPr>
          <p:nvPr/>
        </p:nvSpPr>
        <p:spPr bwMode="auto">
          <a:xfrm>
            <a:off x="6678613" y="2492375"/>
            <a:ext cx="20637" cy="26988"/>
          </a:xfrm>
          <a:prstGeom prst="rect">
            <a:avLst/>
          </a:prstGeom>
          <a:solidFill>
            <a:srgbClr val="000000"/>
          </a:solidFill>
          <a:ln w="9525">
            <a:noFill/>
            <a:miter lim="800000"/>
            <a:headEnd/>
            <a:tailEnd/>
          </a:ln>
        </p:spPr>
        <p:txBody>
          <a:bodyPr/>
          <a:lstStyle/>
          <a:p>
            <a:endParaRPr lang="en-US"/>
          </a:p>
        </p:txBody>
      </p:sp>
      <p:sp>
        <p:nvSpPr>
          <p:cNvPr id="20589" name="Rectangle 109"/>
          <p:cNvSpPr>
            <a:spLocks noChangeArrowheads="1"/>
          </p:cNvSpPr>
          <p:nvPr/>
        </p:nvSpPr>
        <p:spPr bwMode="auto">
          <a:xfrm>
            <a:off x="6659563" y="2492375"/>
            <a:ext cx="19050" cy="26988"/>
          </a:xfrm>
          <a:prstGeom prst="rect">
            <a:avLst/>
          </a:prstGeom>
          <a:solidFill>
            <a:srgbClr val="000000"/>
          </a:solidFill>
          <a:ln w="9525">
            <a:noFill/>
            <a:miter lim="800000"/>
            <a:headEnd/>
            <a:tailEnd/>
          </a:ln>
        </p:spPr>
        <p:txBody>
          <a:bodyPr/>
          <a:lstStyle/>
          <a:p>
            <a:endParaRPr lang="en-US"/>
          </a:p>
        </p:txBody>
      </p:sp>
      <p:sp>
        <p:nvSpPr>
          <p:cNvPr id="20590" name="Rectangle 110"/>
          <p:cNvSpPr>
            <a:spLocks noChangeArrowheads="1"/>
          </p:cNvSpPr>
          <p:nvPr/>
        </p:nvSpPr>
        <p:spPr bwMode="auto">
          <a:xfrm>
            <a:off x="6699250" y="2492375"/>
            <a:ext cx="936625" cy="14288"/>
          </a:xfrm>
          <a:prstGeom prst="rect">
            <a:avLst/>
          </a:prstGeom>
          <a:solidFill>
            <a:srgbClr val="000000"/>
          </a:solidFill>
          <a:ln w="9525">
            <a:noFill/>
            <a:miter lim="800000"/>
            <a:headEnd/>
            <a:tailEnd/>
          </a:ln>
        </p:spPr>
        <p:txBody>
          <a:bodyPr/>
          <a:lstStyle/>
          <a:p>
            <a:endParaRPr lang="en-US"/>
          </a:p>
        </p:txBody>
      </p:sp>
      <p:sp>
        <p:nvSpPr>
          <p:cNvPr id="20591" name="Rectangle 111"/>
          <p:cNvSpPr>
            <a:spLocks noChangeArrowheads="1"/>
          </p:cNvSpPr>
          <p:nvPr/>
        </p:nvSpPr>
        <p:spPr bwMode="auto">
          <a:xfrm>
            <a:off x="6699250" y="2506663"/>
            <a:ext cx="936625" cy="12700"/>
          </a:xfrm>
          <a:prstGeom prst="rect">
            <a:avLst/>
          </a:prstGeom>
          <a:solidFill>
            <a:srgbClr val="000000"/>
          </a:solidFill>
          <a:ln w="9525">
            <a:noFill/>
            <a:miter lim="800000"/>
            <a:headEnd/>
            <a:tailEnd/>
          </a:ln>
        </p:spPr>
        <p:txBody>
          <a:bodyPr/>
          <a:lstStyle/>
          <a:p>
            <a:endParaRPr lang="en-US"/>
          </a:p>
        </p:txBody>
      </p:sp>
      <p:sp>
        <p:nvSpPr>
          <p:cNvPr id="20592" name="Rectangle 112"/>
          <p:cNvSpPr>
            <a:spLocks noChangeArrowheads="1"/>
          </p:cNvSpPr>
          <p:nvPr/>
        </p:nvSpPr>
        <p:spPr bwMode="auto">
          <a:xfrm>
            <a:off x="7654925" y="2492375"/>
            <a:ext cx="19050" cy="26988"/>
          </a:xfrm>
          <a:prstGeom prst="rect">
            <a:avLst/>
          </a:prstGeom>
          <a:solidFill>
            <a:srgbClr val="000000"/>
          </a:solidFill>
          <a:ln w="9525">
            <a:noFill/>
            <a:miter lim="800000"/>
            <a:headEnd/>
            <a:tailEnd/>
          </a:ln>
        </p:spPr>
        <p:txBody>
          <a:bodyPr/>
          <a:lstStyle/>
          <a:p>
            <a:endParaRPr lang="en-US"/>
          </a:p>
        </p:txBody>
      </p:sp>
      <p:sp>
        <p:nvSpPr>
          <p:cNvPr id="20593" name="Rectangle 113"/>
          <p:cNvSpPr>
            <a:spLocks noChangeArrowheads="1"/>
          </p:cNvSpPr>
          <p:nvPr/>
        </p:nvSpPr>
        <p:spPr bwMode="auto">
          <a:xfrm>
            <a:off x="7635875" y="2492375"/>
            <a:ext cx="19050" cy="26988"/>
          </a:xfrm>
          <a:prstGeom prst="rect">
            <a:avLst/>
          </a:prstGeom>
          <a:solidFill>
            <a:srgbClr val="000000"/>
          </a:solidFill>
          <a:ln w="9525">
            <a:noFill/>
            <a:miter lim="800000"/>
            <a:headEnd/>
            <a:tailEnd/>
          </a:ln>
        </p:spPr>
        <p:txBody>
          <a:bodyPr/>
          <a:lstStyle/>
          <a:p>
            <a:endParaRPr lang="en-US"/>
          </a:p>
        </p:txBody>
      </p:sp>
      <p:sp>
        <p:nvSpPr>
          <p:cNvPr id="20594" name="Rectangle 114"/>
          <p:cNvSpPr>
            <a:spLocks noChangeArrowheads="1"/>
          </p:cNvSpPr>
          <p:nvPr/>
        </p:nvSpPr>
        <p:spPr bwMode="auto">
          <a:xfrm>
            <a:off x="1114425" y="2519363"/>
            <a:ext cx="19050" cy="373062"/>
          </a:xfrm>
          <a:prstGeom prst="rect">
            <a:avLst/>
          </a:prstGeom>
          <a:solidFill>
            <a:srgbClr val="000000"/>
          </a:solidFill>
          <a:ln w="9525">
            <a:noFill/>
            <a:miter lim="800000"/>
            <a:headEnd/>
            <a:tailEnd/>
          </a:ln>
        </p:spPr>
        <p:txBody>
          <a:bodyPr/>
          <a:lstStyle/>
          <a:p>
            <a:endParaRPr lang="en-US"/>
          </a:p>
        </p:txBody>
      </p:sp>
      <p:sp>
        <p:nvSpPr>
          <p:cNvPr id="20595" name="Rectangle 115"/>
          <p:cNvSpPr>
            <a:spLocks noChangeArrowheads="1"/>
          </p:cNvSpPr>
          <p:nvPr/>
        </p:nvSpPr>
        <p:spPr bwMode="auto">
          <a:xfrm>
            <a:off x="1133475" y="2519363"/>
            <a:ext cx="19050" cy="373062"/>
          </a:xfrm>
          <a:prstGeom prst="rect">
            <a:avLst/>
          </a:prstGeom>
          <a:solidFill>
            <a:srgbClr val="000000"/>
          </a:solidFill>
          <a:ln w="9525">
            <a:noFill/>
            <a:miter lim="800000"/>
            <a:headEnd/>
            <a:tailEnd/>
          </a:ln>
        </p:spPr>
        <p:txBody>
          <a:bodyPr/>
          <a:lstStyle/>
          <a:p>
            <a:endParaRPr lang="en-US"/>
          </a:p>
        </p:txBody>
      </p:sp>
      <p:sp>
        <p:nvSpPr>
          <p:cNvPr id="20596" name="Rectangle 116"/>
          <p:cNvSpPr>
            <a:spLocks noChangeArrowheads="1"/>
          </p:cNvSpPr>
          <p:nvPr/>
        </p:nvSpPr>
        <p:spPr bwMode="auto">
          <a:xfrm>
            <a:off x="3732213" y="2519363"/>
            <a:ext cx="19050" cy="373062"/>
          </a:xfrm>
          <a:prstGeom prst="rect">
            <a:avLst/>
          </a:prstGeom>
          <a:solidFill>
            <a:srgbClr val="000000"/>
          </a:solidFill>
          <a:ln w="9525">
            <a:noFill/>
            <a:miter lim="800000"/>
            <a:headEnd/>
            <a:tailEnd/>
          </a:ln>
        </p:spPr>
        <p:txBody>
          <a:bodyPr/>
          <a:lstStyle/>
          <a:p>
            <a:endParaRPr lang="en-US"/>
          </a:p>
        </p:txBody>
      </p:sp>
      <p:sp>
        <p:nvSpPr>
          <p:cNvPr id="20597" name="Rectangle 117"/>
          <p:cNvSpPr>
            <a:spLocks noChangeArrowheads="1"/>
          </p:cNvSpPr>
          <p:nvPr/>
        </p:nvSpPr>
        <p:spPr bwMode="auto">
          <a:xfrm>
            <a:off x="3751263" y="2519363"/>
            <a:ext cx="20637" cy="373062"/>
          </a:xfrm>
          <a:prstGeom prst="rect">
            <a:avLst/>
          </a:prstGeom>
          <a:solidFill>
            <a:srgbClr val="000000"/>
          </a:solidFill>
          <a:ln w="9525">
            <a:noFill/>
            <a:miter lim="800000"/>
            <a:headEnd/>
            <a:tailEnd/>
          </a:ln>
        </p:spPr>
        <p:txBody>
          <a:bodyPr/>
          <a:lstStyle/>
          <a:p>
            <a:endParaRPr lang="en-US"/>
          </a:p>
        </p:txBody>
      </p:sp>
      <p:sp>
        <p:nvSpPr>
          <p:cNvPr id="20598" name="Rectangle 118"/>
          <p:cNvSpPr>
            <a:spLocks noChangeArrowheads="1"/>
          </p:cNvSpPr>
          <p:nvPr/>
        </p:nvSpPr>
        <p:spPr bwMode="auto">
          <a:xfrm>
            <a:off x="4708525" y="2519363"/>
            <a:ext cx="19050" cy="373062"/>
          </a:xfrm>
          <a:prstGeom prst="rect">
            <a:avLst/>
          </a:prstGeom>
          <a:solidFill>
            <a:srgbClr val="000000"/>
          </a:solidFill>
          <a:ln w="9525">
            <a:noFill/>
            <a:miter lim="800000"/>
            <a:headEnd/>
            <a:tailEnd/>
          </a:ln>
        </p:spPr>
        <p:txBody>
          <a:bodyPr/>
          <a:lstStyle/>
          <a:p>
            <a:endParaRPr lang="en-US"/>
          </a:p>
        </p:txBody>
      </p:sp>
      <p:sp>
        <p:nvSpPr>
          <p:cNvPr id="20599" name="Rectangle 119"/>
          <p:cNvSpPr>
            <a:spLocks noChangeArrowheads="1"/>
          </p:cNvSpPr>
          <p:nvPr/>
        </p:nvSpPr>
        <p:spPr bwMode="auto">
          <a:xfrm>
            <a:off x="4727575" y="2519363"/>
            <a:ext cx="19050" cy="373062"/>
          </a:xfrm>
          <a:prstGeom prst="rect">
            <a:avLst/>
          </a:prstGeom>
          <a:solidFill>
            <a:srgbClr val="000000"/>
          </a:solidFill>
          <a:ln w="9525">
            <a:noFill/>
            <a:miter lim="800000"/>
            <a:headEnd/>
            <a:tailEnd/>
          </a:ln>
        </p:spPr>
        <p:txBody>
          <a:bodyPr/>
          <a:lstStyle/>
          <a:p>
            <a:endParaRPr lang="en-US"/>
          </a:p>
        </p:txBody>
      </p:sp>
      <p:sp>
        <p:nvSpPr>
          <p:cNvPr id="20600" name="Rectangle 120"/>
          <p:cNvSpPr>
            <a:spLocks noChangeArrowheads="1"/>
          </p:cNvSpPr>
          <p:nvPr/>
        </p:nvSpPr>
        <p:spPr bwMode="auto">
          <a:xfrm>
            <a:off x="5683250" y="2519363"/>
            <a:ext cx="20638" cy="373062"/>
          </a:xfrm>
          <a:prstGeom prst="rect">
            <a:avLst/>
          </a:prstGeom>
          <a:solidFill>
            <a:srgbClr val="000000"/>
          </a:solidFill>
          <a:ln w="9525">
            <a:noFill/>
            <a:miter lim="800000"/>
            <a:headEnd/>
            <a:tailEnd/>
          </a:ln>
        </p:spPr>
        <p:txBody>
          <a:bodyPr/>
          <a:lstStyle/>
          <a:p>
            <a:endParaRPr lang="en-US"/>
          </a:p>
        </p:txBody>
      </p:sp>
      <p:sp>
        <p:nvSpPr>
          <p:cNvPr id="20601" name="Rectangle 121"/>
          <p:cNvSpPr>
            <a:spLocks noChangeArrowheads="1"/>
          </p:cNvSpPr>
          <p:nvPr/>
        </p:nvSpPr>
        <p:spPr bwMode="auto">
          <a:xfrm>
            <a:off x="5703888" y="2519363"/>
            <a:ext cx="19050" cy="373062"/>
          </a:xfrm>
          <a:prstGeom prst="rect">
            <a:avLst/>
          </a:prstGeom>
          <a:solidFill>
            <a:srgbClr val="000000"/>
          </a:solidFill>
          <a:ln w="9525">
            <a:noFill/>
            <a:miter lim="800000"/>
            <a:headEnd/>
            <a:tailEnd/>
          </a:ln>
        </p:spPr>
        <p:txBody>
          <a:bodyPr/>
          <a:lstStyle/>
          <a:p>
            <a:endParaRPr lang="en-US"/>
          </a:p>
        </p:txBody>
      </p:sp>
      <p:sp>
        <p:nvSpPr>
          <p:cNvPr id="20602" name="Rectangle 122"/>
          <p:cNvSpPr>
            <a:spLocks noChangeArrowheads="1"/>
          </p:cNvSpPr>
          <p:nvPr/>
        </p:nvSpPr>
        <p:spPr bwMode="auto">
          <a:xfrm>
            <a:off x="6659563" y="2519363"/>
            <a:ext cx="19050" cy="373062"/>
          </a:xfrm>
          <a:prstGeom prst="rect">
            <a:avLst/>
          </a:prstGeom>
          <a:solidFill>
            <a:srgbClr val="000000"/>
          </a:solidFill>
          <a:ln w="9525">
            <a:noFill/>
            <a:miter lim="800000"/>
            <a:headEnd/>
            <a:tailEnd/>
          </a:ln>
        </p:spPr>
        <p:txBody>
          <a:bodyPr/>
          <a:lstStyle/>
          <a:p>
            <a:endParaRPr lang="en-US"/>
          </a:p>
        </p:txBody>
      </p:sp>
      <p:sp>
        <p:nvSpPr>
          <p:cNvPr id="20603" name="Rectangle 123"/>
          <p:cNvSpPr>
            <a:spLocks noChangeArrowheads="1"/>
          </p:cNvSpPr>
          <p:nvPr/>
        </p:nvSpPr>
        <p:spPr bwMode="auto">
          <a:xfrm>
            <a:off x="6678613" y="2519363"/>
            <a:ext cx="20637" cy="373062"/>
          </a:xfrm>
          <a:prstGeom prst="rect">
            <a:avLst/>
          </a:prstGeom>
          <a:solidFill>
            <a:srgbClr val="000000"/>
          </a:solidFill>
          <a:ln w="9525">
            <a:noFill/>
            <a:miter lim="800000"/>
            <a:headEnd/>
            <a:tailEnd/>
          </a:ln>
        </p:spPr>
        <p:txBody>
          <a:bodyPr/>
          <a:lstStyle/>
          <a:p>
            <a:endParaRPr lang="en-US"/>
          </a:p>
        </p:txBody>
      </p:sp>
      <p:sp>
        <p:nvSpPr>
          <p:cNvPr id="20604" name="Rectangle 124"/>
          <p:cNvSpPr>
            <a:spLocks noChangeArrowheads="1"/>
          </p:cNvSpPr>
          <p:nvPr/>
        </p:nvSpPr>
        <p:spPr bwMode="auto">
          <a:xfrm>
            <a:off x="7635875" y="2519363"/>
            <a:ext cx="19050" cy="373062"/>
          </a:xfrm>
          <a:prstGeom prst="rect">
            <a:avLst/>
          </a:prstGeom>
          <a:solidFill>
            <a:srgbClr val="000000"/>
          </a:solidFill>
          <a:ln w="9525">
            <a:noFill/>
            <a:miter lim="800000"/>
            <a:headEnd/>
            <a:tailEnd/>
          </a:ln>
        </p:spPr>
        <p:txBody>
          <a:bodyPr/>
          <a:lstStyle/>
          <a:p>
            <a:endParaRPr lang="en-US"/>
          </a:p>
        </p:txBody>
      </p:sp>
      <p:sp>
        <p:nvSpPr>
          <p:cNvPr id="20605" name="Rectangle 125"/>
          <p:cNvSpPr>
            <a:spLocks noChangeArrowheads="1"/>
          </p:cNvSpPr>
          <p:nvPr/>
        </p:nvSpPr>
        <p:spPr bwMode="auto">
          <a:xfrm>
            <a:off x="7654925" y="2519363"/>
            <a:ext cx="19050" cy="373062"/>
          </a:xfrm>
          <a:prstGeom prst="rect">
            <a:avLst/>
          </a:prstGeom>
          <a:solidFill>
            <a:srgbClr val="000000"/>
          </a:solidFill>
          <a:ln w="9525">
            <a:noFill/>
            <a:miter lim="800000"/>
            <a:headEnd/>
            <a:tailEnd/>
          </a:ln>
        </p:spPr>
        <p:txBody>
          <a:bodyPr/>
          <a:lstStyle/>
          <a:p>
            <a:endParaRPr lang="en-US"/>
          </a:p>
        </p:txBody>
      </p:sp>
      <p:sp>
        <p:nvSpPr>
          <p:cNvPr id="20606" name="Rectangle 126"/>
          <p:cNvSpPr>
            <a:spLocks noChangeArrowheads="1"/>
          </p:cNvSpPr>
          <p:nvPr/>
        </p:nvSpPr>
        <p:spPr bwMode="auto">
          <a:xfrm>
            <a:off x="1189038" y="3033713"/>
            <a:ext cx="41275" cy="198437"/>
          </a:xfrm>
          <a:prstGeom prst="rect">
            <a:avLst/>
          </a:prstGeom>
          <a:noFill/>
          <a:ln w="9525">
            <a:noFill/>
            <a:miter lim="800000"/>
            <a:headEnd/>
            <a:tailEnd/>
          </a:ln>
        </p:spPr>
        <p:txBody>
          <a:bodyPr wrap="none" lIns="0" tIns="0" rIns="0" bIns="0">
            <a:spAutoFit/>
          </a:bodyPr>
          <a:lstStyle/>
          <a:p>
            <a:pPr algn="l" eaLnBrk="0" hangingPunct="0"/>
            <a:r>
              <a:rPr lang="en-US" sz="1300" b="0">
                <a:solidFill>
                  <a:srgbClr val="000000"/>
                </a:solidFill>
              </a:rPr>
              <a:t> </a:t>
            </a:r>
            <a:endParaRPr lang="en-US" sz="2400" b="0"/>
          </a:p>
        </p:txBody>
      </p:sp>
      <p:sp>
        <p:nvSpPr>
          <p:cNvPr id="20607" name="Rectangle 127"/>
          <p:cNvSpPr>
            <a:spLocks noChangeArrowheads="1"/>
          </p:cNvSpPr>
          <p:nvPr/>
        </p:nvSpPr>
        <p:spPr bwMode="auto">
          <a:xfrm>
            <a:off x="1250950" y="3033713"/>
            <a:ext cx="608013" cy="228600"/>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Yellow </a:t>
            </a:r>
            <a:endParaRPr lang="en-US" sz="1500" b="0"/>
          </a:p>
        </p:txBody>
      </p:sp>
      <p:sp>
        <p:nvSpPr>
          <p:cNvPr id="20608" name="Rectangle 128"/>
          <p:cNvSpPr>
            <a:spLocks noChangeArrowheads="1"/>
          </p:cNvSpPr>
          <p:nvPr/>
        </p:nvSpPr>
        <p:spPr bwMode="auto">
          <a:xfrm>
            <a:off x="1838325" y="3033713"/>
            <a:ext cx="1317625" cy="228600"/>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Pen&amp;Case PCY3</a:t>
            </a:r>
            <a:endParaRPr lang="en-US" sz="1500" b="0"/>
          </a:p>
        </p:txBody>
      </p:sp>
      <p:sp>
        <p:nvSpPr>
          <p:cNvPr id="20609" name="Rectangle 129"/>
          <p:cNvSpPr>
            <a:spLocks noChangeArrowheads="1"/>
          </p:cNvSpPr>
          <p:nvPr/>
        </p:nvSpPr>
        <p:spPr bwMode="auto">
          <a:xfrm>
            <a:off x="3803650" y="303371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610" name="Rectangle 130"/>
          <p:cNvSpPr>
            <a:spLocks noChangeArrowheads="1"/>
          </p:cNvSpPr>
          <p:nvPr/>
        </p:nvSpPr>
        <p:spPr bwMode="auto">
          <a:xfrm>
            <a:off x="4779963" y="3033713"/>
            <a:ext cx="40005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3</a:t>
            </a:r>
            <a:endParaRPr lang="en-US" sz="2400" b="0"/>
          </a:p>
        </p:txBody>
      </p:sp>
      <p:sp>
        <p:nvSpPr>
          <p:cNvPr id="20611" name="Rectangle 131"/>
          <p:cNvSpPr>
            <a:spLocks noChangeArrowheads="1"/>
          </p:cNvSpPr>
          <p:nvPr/>
        </p:nvSpPr>
        <p:spPr bwMode="auto">
          <a:xfrm>
            <a:off x="5754688" y="303371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612" name="Rectangle 132"/>
          <p:cNvSpPr>
            <a:spLocks noChangeArrowheads="1"/>
          </p:cNvSpPr>
          <p:nvPr/>
        </p:nvSpPr>
        <p:spPr bwMode="auto">
          <a:xfrm>
            <a:off x="6731000" y="303371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3</a:t>
            </a:r>
            <a:endParaRPr lang="en-US" sz="2400" b="0"/>
          </a:p>
        </p:txBody>
      </p:sp>
      <p:sp>
        <p:nvSpPr>
          <p:cNvPr id="20613" name="Rectangle 133"/>
          <p:cNvSpPr>
            <a:spLocks noChangeArrowheads="1"/>
          </p:cNvSpPr>
          <p:nvPr/>
        </p:nvSpPr>
        <p:spPr bwMode="auto">
          <a:xfrm>
            <a:off x="1133475" y="2892425"/>
            <a:ext cx="19050" cy="26988"/>
          </a:xfrm>
          <a:prstGeom prst="rect">
            <a:avLst/>
          </a:prstGeom>
          <a:solidFill>
            <a:srgbClr val="000000"/>
          </a:solidFill>
          <a:ln w="9525">
            <a:noFill/>
            <a:miter lim="800000"/>
            <a:headEnd/>
            <a:tailEnd/>
          </a:ln>
        </p:spPr>
        <p:txBody>
          <a:bodyPr/>
          <a:lstStyle/>
          <a:p>
            <a:endParaRPr lang="en-US"/>
          </a:p>
        </p:txBody>
      </p:sp>
      <p:sp>
        <p:nvSpPr>
          <p:cNvPr id="20614" name="Rectangle 134"/>
          <p:cNvSpPr>
            <a:spLocks noChangeArrowheads="1"/>
          </p:cNvSpPr>
          <p:nvPr/>
        </p:nvSpPr>
        <p:spPr bwMode="auto">
          <a:xfrm>
            <a:off x="1114425" y="2892425"/>
            <a:ext cx="19050" cy="26988"/>
          </a:xfrm>
          <a:prstGeom prst="rect">
            <a:avLst/>
          </a:prstGeom>
          <a:solidFill>
            <a:srgbClr val="000000"/>
          </a:solidFill>
          <a:ln w="9525">
            <a:noFill/>
            <a:miter lim="800000"/>
            <a:headEnd/>
            <a:tailEnd/>
          </a:ln>
        </p:spPr>
        <p:txBody>
          <a:bodyPr/>
          <a:lstStyle/>
          <a:p>
            <a:endParaRPr lang="en-US"/>
          </a:p>
        </p:txBody>
      </p:sp>
      <p:sp>
        <p:nvSpPr>
          <p:cNvPr id="20615" name="Rectangle 135"/>
          <p:cNvSpPr>
            <a:spLocks noChangeArrowheads="1"/>
          </p:cNvSpPr>
          <p:nvPr/>
        </p:nvSpPr>
        <p:spPr bwMode="auto">
          <a:xfrm>
            <a:off x="1152525" y="2892425"/>
            <a:ext cx="2579688" cy="14288"/>
          </a:xfrm>
          <a:prstGeom prst="rect">
            <a:avLst/>
          </a:prstGeom>
          <a:solidFill>
            <a:srgbClr val="000000"/>
          </a:solidFill>
          <a:ln w="9525">
            <a:noFill/>
            <a:miter lim="800000"/>
            <a:headEnd/>
            <a:tailEnd/>
          </a:ln>
        </p:spPr>
        <p:txBody>
          <a:bodyPr/>
          <a:lstStyle/>
          <a:p>
            <a:endParaRPr lang="en-US"/>
          </a:p>
        </p:txBody>
      </p:sp>
      <p:sp>
        <p:nvSpPr>
          <p:cNvPr id="20616" name="Rectangle 136"/>
          <p:cNvSpPr>
            <a:spLocks noChangeArrowheads="1"/>
          </p:cNvSpPr>
          <p:nvPr/>
        </p:nvSpPr>
        <p:spPr bwMode="auto">
          <a:xfrm>
            <a:off x="1152525" y="2906713"/>
            <a:ext cx="2579688" cy="12700"/>
          </a:xfrm>
          <a:prstGeom prst="rect">
            <a:avLst/>
          </a:prstGeom>
          <a:solidFill>
            <a:srgbClr val="000000"/>
          </a:solidFill>
          <a:ln w="9525">
            <a:noFill/>
            <a:miter lim="800000"/>
            <a:headEnd/>
            <a:tailEnd/>
          </a:ln>
        </p:spPr>
        <p:txBody>
          <a:bodyPr/>
          <a:lstStyle/>
          <a:p>
            <a:endParaRPr lang="en-US"/>
          </a:p>
        </p:txBody>
      </p:sp>
      <p:sp>
        <p:nvSpPr>
          <p:cNvPr id="20617" name="Rectangle 137"/>
          <p:cNvSpPr>
            <a:spLocks noChangeArrowheads="1"/>
          </p:cNvSpPr>
          <p:nvPr/>
        </p:nvSpPr>
        <p:spPr bwMode="auto">
          <a:xfrm>
            <a:off x="3751263" y="2892425"/>
            <a:ext cx="20637" cy="26988"/>
          </a:xfrm>
          <a:prstGeom prst="rect">
            <a:avLst/>
          </a:prstGeom>
          <a:solidFill>
            <a:srgbClr val="000000"/>
          </a:solidFill>
          <a:ln w="9525">
            <a:noFill/>
            <a:miter lim="800000"/>
            <a:headEnd/>
            <a:tailEnd/>
          </a:ln>
        </p:spPr>
        <p:txBody>
          <a:bodyPr/>
          <a:lstStyle/>
          <a:p>
            <a:endParaRPr lang="en-US"/>
          </a:p>
        </p:txBody>
      </p:sp>
      <p:sp>
        <p:nvSpPr>
          <p:cNvPr id="20618" name="Rectangle 138"/>
          <p:cNvSpPr>
            <a:spLocks noChangeArrowheads="1"/>
          </p:cNvSpPr>
          <p:nvPr/>
        </p:nvSpPr>
        <p:spPr bwMode="auto">
          <a:xfrm>
            <a:off x="3732213" y="2892425"/>
            <a:ext cx="19050" cy="26988"/>
          </a:xfrm>
          <a:prstGeom prst="rect">
            <a:avLst/>
          </a:prstGeom>
          <a:solidFill>
            <a:srgbClr val="000000"/>
          </a:solidFill>
          <a:ln w="9525">
            <a:noFill/>
            <a:miter lim="800000"/>
            <a:headEnd/>
            <a:tailEnd/>
          </a:ln>
        </p:spPr>
        <p:txBody>
          <a:bodyPr/>
          <a:lstStyle/>
          <a:p>
            <a:endParaRPr lang="en-US"/>
          </a:p>
        </p:txBody>
      </p:sp>
      <p:sp>
        <p:nvSpPr>
          <p:cNvPr id="20619" name="Rectangle 139"/>
          <p:cNvSpPr>
            <a:spLocks noChangeArrowheads="1"/>
          </p:cNvSpPr>
          <p:nvPr/>
        </p:nvSpPr>
        <p:spPr bwMode="auto">
          <a:xfrm>
            <a:off x="3771900" y="2892425"/>
            <a:ext cx="936625" cy="14288"/>
          </a:xfrm>
          <a:prstGeom prst="rect">
            <a:avLst/>
          </a:prstGeom>
          <a:solidFill>
            <a:srgbClr val="000000"/>
          </a:solidFill>
          <a:ln w="9525">
            <a:noFill/>
            <a:miter lim="800000"/>
            <a:headEnd/>
            <a:tailEnd/>
          </a:ln>
        </p:spPr>
        <p:txBody>
          <a:bodyPr/>
          <a:lstStyle/>
          <a:p>
            <a:endParaRPr lang="en-US"/>
          </a:p>
        </p:txBody>
      </p:sp>
      <p:sp>
        <p:nvSpPr>
          <p:cNvPr id="20620" name="Rectangle 140"/>
          <p:cNvSpPr>
            <a:spLocks noChangeArrowheads="1"/>
          </p:cNvSpPr>
          <p:nvPr/>
        </p:nvSpPr>
        <p:spPr bwMode="auto">
          <a:xfrm>
            <a:off x="3771900" y="2906713"/>
            <a:ext cx="936625" cy="12700"/>
          </a:xfrm>
          <a:prstGeom prst="rect">
            <a:avLst/>
          </a:prstGeom>
          <a:solidFill>
            <a:srgbClr val="000000"/>
          </a:solidFill>
          <a:ln w="9525">
            <a:noFill/>
            <a:miter lim="800000"/>
            <a:headEnd/>
            <a:tailEnd/>
          </a:ln>
        </p:spPr>
        <p:txBody>
          <a:bodyPr/>
          <a:lstStyle/>
          <a:p>
            <a:endParaRPr lang="en-US"/>
          </a:p>
        </p:txBody>
      </p:sp>
      <p:sp>
        <p:nvSpPr>
          <p:cNvPr id="20621" name="Rectangle 141"/>
          <p:cNvSpPr>
            <a:spLocks noChangeArrowheads="1"/>
          </p:cNvSpPr>
          <p:nvPr/>
        </p:nvSpPr>
        <p:spPr bwMode="auto">
          <a:xfrm>
            <a:off x="4727575" y="2892425"/>
            <a:ext cx="19050" cy="26988"/>
          </a:xfrm>
          <a:prstGeom prst="rect">
            <a:avLst/>
          </a:prstGeom>
          <a:solidFill>
            <a:srgbClr val="000000"/>
          </a:solidFill>
          <a:ln w="9525">
            <a:noFill/>
            <a:miter lim="800000"/>
            <a:headEnd/>
            <a:tailEnd/>
          </a:ln>
        </p:spPr>
        <p:txBody>
          <a:bodyPr/>
          <a:lstStyle/>
          <a:p>
            <a:endParaRPr lang="en-US"/>
          </a:p>
        </p:txBody>
      </p:sp>
      <p:sp>
        <p:nvSpPr>
          <p:cNvPr id="20622" name="Rectangle 142"/>
          <p:cNvSpPr>
            <a:spLocks noChangeArrowheads="1"/>
          </p:cNvSpPr>
          <p:nvPr/>
        </p:nvSpPr>
        <p:spPr bwMode="auto">
          <a:xfrm>
            <a:off x="4708525" y="2892425"/>
            <a:ext cx="19050" cy="26988"/>
          </a:xfrm>
          <a:prstGeom prst="rect">
            <a:avLst/>
          </a:prstGeom>
          <a:solidFill>
            <a:srgbClr val="000000"/>
          </a:solidFill>
          <a:ln w="9525">
            <a:noFill/>
            <a:miter lim="800000"/>
            <a:headEnd/>
            <a:tailEnd/>
          </a:ln>
        </p:spPr>
        <p:txBody>
          <a:bodyPr/>
          <a:lstStyle/>
          <a:p>
            <a:endParaRPr lang="en-US"/>
          </a:p>
        </p:txBody>
      </p:sp>
      <p:sp>
        <p:nvSpPr>
          <p:cNvPr id="20623" name="Rectangle 143"/>
          <p:cNvSpPr>
            <a:spLocks noChangeArrowheads="1"/>
          </p:cNvSpPr>
          <p:nvPr/>
        </p:nvSpPr>
        <p:spPr bwMode="auto">
          <a:xfrm>
            <a:off x="4746625" y="2892425"/>
            <a:ext cx="936625" cy="14288"/>
          </a:xfrm>
          <a:prstGeom prst="rect">
            <a:avLst/>
          </a:prstGeom>
          <a:solidFill>
            <a:srgbClr val="000000"/>
          </a:solidFill>
          <a:ln w="9525">
            <a:noFill/>
            <a:miter lim="800000"/>
            <a:headEnd/>
            <a:tailEnd/>
          </a:ln>
        </p:spPr>
        <p:txBody>
          <a:bodyPr/>
          <a:lstStyle/>
          <a:p>
            <a:endParaRPr lang="en-US"/>
          </a:p>
        </p:txBody>
      </p:sp>
      <p:sp>
        <p:nvSpPr>
          <p:cNvPr id="20624" name="Rectangle 144"/>
          <p:cNvSpPr>
            <a:spLocks noChangeArrowheads="1"/>
          </p:cNvSpPr>
          <p:nvPr/>
        </p:nvSpPr>
        <p:spPr bwMode="auto">
          <a:xfrm>
            <a:off x="4746625" y="2906713"/>
            <a:ext cx="936625" cy="12700"/>
          </a:xfrm>
          <a:prstGeom prst="rect">
            <a:avLst/>
          </a:prstGeom>
          <a:solidFill>
            <a:srgbClr val="000000"/>
          </a:solidFill>
          <a:ln w="9525">
            <a:noFill/>
            <a:miter lim="800000"/>
            <a:headEnd/>
            <a:tailEnd/>
          </a:ln>
        </p:spPr>
        <p:txBody>
          <a:bodyPr/>
          <a:lstStyle/>
          <a:p>
            <a:endParaRPr lang="en-US"/>
          </a:p>
        </p:txBody>
      </p:sp>
      <p:sp>
        <p:nvSpPr>
          <p:cNvPr id="20625" name="Rectangle 145"/>
          <p:cNvSpPr>
            <a:spLocks noChangeArrowheads="1"/>
          </p:cNvSpPr>
          <p:nvPr/>
        </p:nvSpPr>
        <p:spPr bwMode="auto">
          <a:xfrm>
            <a:off x="5703888" y="2892425"/>
            <a:ext cx="19050" cy="26988"/>
          </a:xfrm>
          <a:prstGeom prst="rect">
            <a:avLst/>
          </a:prstGeom>
          <a:solidFill>
            <a:srgbClr val="000000"/>
          </a:solidFill>
          <a:ln w="9525">
            <a:noFill/>
            <a:miter lim="800000"/>
            <a:headEnd/>
            <a:tailEnd/>
          </a:ln>
        </p:spPr>
        <p:txBody>
          <a:bodyPr/>
          <a:lstStyle/>
          <a:p>
            <a:endParaRPr lang="en-US"/>
          </a:p>
        </p:txBody>
      </p:sp>
      <p:sp>
        <p:nvSpPr>
          <p:cNvPr id="20626" name="Rectangle 146"/>
          <p:cNvSpPr>
            <a:spLocks noChangeArrowheads="1"/>
          </p:cNvSpPr>
          <p:nvPr/>
        </p:nvSpPr>
        <p:spPr bwMode="auto">
          <a:xfrm>
            <a:off x="5683250" y="2892425"/>
            <a:ext cx="20638" cy="26988"/>
          </a:xfrm>
          <a:prstGeom prst="rect">
            <a:avLst/>
          </a:prstGeom>
          <a:solidFill>
            <a:srgbClr val="000000"/>
          </a:solidFill>
          <a:ln w="9525">
            <a:noFill/>
            <a:miter lim="800000"/>
            <a:headEnd/>
            <a:tailEnd/>
          </a:ln>
        </p:spPr>
        <p:txBody>
          <a:bodyPr/>
          <a:lstStyle/>
          <a:p>
            <a:endParaRPr lang="en-US"/>
          </a:p>
        </p:txBody>
      </p:sp>
      <p:sp>
        <p:nvSpPr>
          <p:cNvPr id="20627" name="Rectangle 147"/>
          <p:cNvSpPr>
            <a:spLocks noChangeArrowheads="1"/>
          </p:cNvSpPr>
          <p:nvPr/>
        </p:nvSpPr>
        <p:spPr bwMode="auto">
          <a:xfrm>
            <a:off x="5722938" y="2892425"/>
            <a:ext cx="936625" cy="14288"/>
          </a:xfrm>
          <a:prstGeom prst="rect">
            <a:avLst/>
          </a:prstGeom>
          <a:solidFill>
            <a:srgbClr val="000000"/>
          </a:solidFill>
          <a:ln w="9525">
            <a:noFill/>
            <a:miter lim="800000"/>
            <a:headEnd/>
            <a:tailEnd/>
          </a:ln>
        </p:spPr>
        <p:txBody>
          <a:bodyPr/>
          <a:lstStyle/>
          <a:p>
            <a:endParaRPr lang="en-US"/>
          </a:p>
        </p:txBody>
      </p:sp>
      <p:sp>
        <p:nvSpPr>
          <p:cNvPr id="20628" name="Rectangle 148"/>
          <p:cNvSpPr>
            <a:spLocks noChangeArrowheads="1"/>
          </p:cNvSpPr>
          <p:nvPr/>
        </p:nvSpPr>
        <p:spPr bwMode="auto">
          <a:xfrm>
            <a:off x="5722938" y="2906713"/>
            <a:ext cx="936625" cy="12700"/>
          </a:xfrm>
          <a:prstGeom prst="rect">
            <a:avLst/>
          </a:prstGeom>
          <a:solidFill>
            <a:srgbClr val="000000"/>
          </a:solidFill>
          <a:ln w="9525">
            <a:noFill/>
            <a:miter lim="800000"/>
            <a:headEnd/>
            <a:tailEnd/>
          </a:ln>
        </p:spPr>
        <p:txBody>
          <a:bodyPr/>
          <a:lstStyle/>
          <a:p>
            <a:endParaRPr lang="en-US"/>
          </a:p>
        </p:txBody>
      </p:sp>
      <p:sp>
        <p:nvSpPr>
          <p:cNvPr id="20629" name="Rectangle 149"/>
          <p:cNvSpPr>
            <a:spLocks noChangeArrowheads="1"/>
          </p:cNvSpPr>
          <p:nvPr/>
        </p:nvSpPr>
        <p:spPr bwMode="auto">
          <a:xfrm>
            <a:off x="6678613" y="2892425"/>
            <a:ext cx="20637" cy="26988"/>
          </a:xfrm>
          <a:prstGeom prst="rect">
            <a:avLst/>
          </a:prstGeom>
          <a:solidFill>
            <a:srgbClr val="000000"/>
          </a:solidFill>
          <a:ln w="9525">
            <a:noFill/>
            <a:miter lim="800000"/>
            <a:headEnd/>
            <a:tailEnd/>
          </a:ln>
        </p:spPr>
        <p:txBody>
          <a:bodyPr/>
          <a:lstStyle/>
          <a:p>
            <a:endParaRPr lang="en-US"/>
          </a:p>
        </p:txBody>
      </p:sp>
      <p:sp>
        <p:nvSpPr>
          <p:cNvPr id="20630" name="Rectangle 150"/>
          <p:cNvSpPr>
            <a:spLocks noChangeArrowheads="1"/>
          </p:cNvSpPr>
          <p:nvPr/>
        </p:nvSpPr>
        <p:spPr bwMode="auto">
          <a:xfrm>
            <a:off x="6659563" y="2892425"/>
            <a:ext cx="19050" cy="26988"/>
          </a:xfrm>
          <a:prstGeom prst="rect">
            <a:avLst/>
          </a:prstGeom>
          <a:solidFill>
            <a:srgbClr val="000000"/>
          </a:solidFill>
          <a:ln w="9525">
            <a:noFill/>
            <a:miter lim="800000"/>
            <a:headEnd/>
            <a:tailEnd/>
          </a:ln>
        </p:spPr>
        <p:txBody>
          <a:bodyPr/>
          <a:lstStyle/>
          <a:p>
            <a:endParaRPr lang="en-US"/>
          </a:p>
        </p:txBody>
      </p:sp>
      <p:sp>
        <p:nvSpPr>
          <p:cNvPr id="20631" name="Rectangle 151"/>
          <p:cNvSpPr>
            <a:spLocks noChangeArrowheads="1"/>
          </p:cNvSpPr>
          <p:nvPr/>
        </p:nvSpPr>
        <p:spPr bwMode="auto">
          <a:xfrm>
            <a:off x="6699250" y="2892425"/>
            <a:ext cx="936625" cy="14288"/>
          </a:xfrm>
          <a:prstGeom prst="rect">
            <a:avLst/>
          </a:prstGeom>
          <a:solidFill>
            <a:srgbClr val="000000"/>
          </a:solidFill>
          <a:ln w="9525">
            <a:noFill/>
            <a:miter lim="800000"/>
            <a:headEnd/>
            <a:tailEnd/>
          </a:ln>
        </p:spPr>
        <p:txBody>
          <a:bodyPr/>
          <a:lstStyle/>
          <a:p>
            <a:endParaRPr lang="en-US"/>
          </a:p>
        </p:txBody>
      </p:sp>
      <p:sp>
        <p:nvSpPr>
          <p:cNvPr id="20632" name="Rectangle 152"/>
          <p:cNvSpPr>
            <a:spLocks noChangeArrowheads="1"/>
          </p:cNvSpPr>
          <p:nvPr/>
        </p:nvSpPr>
        <p:spPr bwMode="auto">
          <a:xfrm>
            <a:off x="6699250" y="2906713"/>
            <a:ext cx="936625" cy="12700"/>
          </a:xfrm>
          <a:prstGeom prst="rect">
            <a:avLst/>
          </a:prstGeom>
          <a:solidFill>
            <a:srgbClr val="000000"/>
          </a:solidFill>
          <a:ln w="9525">
            <a:noFill/>
            <a:miter lim="800000"/>
            <a:headEnd/>
            <a:tailEnd/>
          </a:ln>
        </p:spPr>
        <p:txBody>
          <a:bodyPr/>
          <a:lstStyle/>
          <a:p>
            <a:endParaRPr lang="en-US"/>
          </a:p>
        </p:txBody>
      </p:sp>
      <p:sp>
        <p:nvSpPr>
          <p:cNvPr id="20633" name="Rectangle 153"/>
          <p:cNvSpPr>
            <a:spLocks noChangeArrowheads="1"/>
          </p:cNvSpPr>
          <p:nvPr/>
        </p:nvSpPr>
        <p:spPr bwMode="auto">
          <a:xfrm>
            <a:off x="7654925" y="2892425"/>
            <a:ext cx="19050" cy="26988"/>
          </a:xfrm>
          <a:prstGeom prst="rect">
            <a:avLst/>
          </a:prstGeom>
          <a:solidFill>
            <a:srgbClr val="000000"/>
          </a:solidFill>
          <a:ln w="9525">
            <a:noFill/>
            <a:miter lim="800000"/>
            <a:headEnd/>
            <a:tailEnd/>
          </a:ln>
        </p:spPr>
        <p:txBody>
          <a:bodyPr/>
          <a:lstStyle/>
          <a:p>
            <a:endParaRPr lang="en-US"/>
          </a:p>
        </p:txBody>
      </p:sp>
      <p:sp>
        <p:nvSpPr>
          <p:cNvPr id="20634" name="Rectangle 154"/>
          <p:cNvSpPr>
            <a:spLocks noChangeArrowheads="1"/>
          </p:cNvSpPr>
          <p:nvPr/>
        </p:nvSpPr>
        <p:spPr bwMode="auto">
          <a:xfrm>
            <a:off x="7635875" y="2892425"/>
            <a:ext cx="19050" cy="26988"/>
          </a:xfrm>
          <a:prstGeom prst="rect">
            <a:avLst/>
          </a:prstGeom>
          <a:solidFill>
            <a:srgbClr val="000000"/>
          </a:solidFill>
          <a:ln w="9525">
            <a:noFill/>
            <a:miter lim="800000"/>
            <a:headEnd/>
            <a:tailEnd/>
          </a:ln>
        </p:spPr>
        <p:txBody>
          <a:bodyPr/>
          <a:lstStyle/>
          <a:p>
            <a:endParaRPr lang="en-US"/>
          </a:p>
        </p:txBody>
      </p:sp>
      <p:sp>
        <p:nvSpPr>
          <p:cNvPr id="20635" name="Rectangle 155"/>
          <p:cNvSpPr>
            <a:spLocks noChangeArrowheads="1"/>
          </p:cNvSpPr>
          <p:nvPr/>
        </p:nvSpPr>
        <p:spPr bwMode="auto">
          <a:xfrm>
            <a:off x="1114425" y="2919413"/>
            <a:ext cx="19050" cy="373062"/>
          </a:xfrm>
          <a:prstGeom prst="rect">
            <a:avLst/>
          </a:prstGeom>
          <a:solidFill>
            <a:srgbClr val="000000"/>
          </a:solidFill>
          <a:ln w="9525">
            <a:noFill/>
            <a:miter lim="800000"/>
            <a:headEnd/>
            <a:tailEnd/>
          </a:ln>
        </p:spPr>
        <p:txBody>
          <a:bodyPr/>
          <a:lstStyle/>
          <a:p>
            <a:endParaRPr lang="en-US"/>
          </a:p>
        </p:txBody>
      </p:sp>
      <p:sp>
        <p:nvSpPr>
          <p:cNvPr id="20636" name="Rectangle 156"/>
          <p:cNvSpPr>
            <a:spLocks noChangeArrowheads="1"/>
          </p:cNvSpPr>
          <p:nvPr/>
        </p:nvSpPr>
        <p:spPr bwMode="auto">
          <a:xfrm>
            <a:off x="1133475" y="2919413"/>
            <a:ext cx="19050" cy="373062"/>
          </a:xfrm>
          <a:prstGeom prst="rect">
            <a:avLst/>
          </a:prstGeom>
          <a:solidFill>
            <a:srgbClr val="000000"/>
          </a:solidFill>
          <a:ln w="9525">
            <a:noFill/>
            <a:miter lim="800000"/>
            <a:headEnd/>
            <a:tailEnd/>
          </a:ln>
        </p:spPr>
        <p:txBody>
          <a:bodyPr/>
          <a:lstStyle/>
          <a:p>
            <a:endParaRPr lang="en-US"/>
          </a:p>
        </p:txBody>
      </p:sp>
      <p:sp>
        <p:nvSpPr>
          <p:cNvPr id="20637" name="Rectangle 157"/>
          <p:cNvSpPr>
            <a:spLocks noChangeArrowheads="1"/>
          </p:cNvSpPr>
          <p:nvPr/>
        </p:nvSpPr>
        <p:spPr bwMode="auto">
          <a:xfrm>
            <a:off x="3732213" y="2919413"/>
            <a:ext cx="19050" cy="373062"/>
          </a:xfrm>
          <a:prstGeom prst="rect">
            <a:avLst/>
          </a:prstGeom>
          <a:solidFill>
            <a:srgbClr val="000000"/>
          </a:solidFill>
          <a:ln w="9525">
            <a:noFill/>
            <a:miter lim="800000"/>
            <a:headEnd/>
            <a:tailEnd/>
          </a:ln>
        </p:spPr>
        <p:txBody>
          <a:bodyPr/>
          <a:lstStyle/>
          <a:p>
            <a:endParaRPr lang="en-US"/>
          </a:p>
        </p:txBody>
      </p:sp>
      <p:sp>
        <p:nvSpPr>
          <p:cNvPr id="20638" name="Rectangle 158"/>
          <p:cNvSpPr>
            <a:spLocks noChangeArrowheads="1"/>
          </p:cNvSpPr>
          <p:nvPr/>
        </p:nvSpPr>
        <p:spPr bwMode="auto">
          <a:xfrm>
            <a:off x="3751263" y="2919413"/>
            <a:ext cx="20637" cy="373062"/>
          </a:xfrm>
          <a:prstGeom prst="rect">
            <a:avLst/>
          </a:prstGeom>
          <a:solidFill>
            <a:srgbClr val="000000"/>
          </a:solidFill>
          <a:ln w="9525">
            <a:noFill/>
            <a:miter lim="800000"/>
            <a:headEnd/>
            <a:tailEnd/>
          </a:ln>
        </p:spPr>
        <p:txBody>
          <a:bodyPr/>
          <a:lstStyle/>
          <a:p>
            <a:endParaRPr lang="en-US"/>
          </a:p>
        </p:txBody>
      </p:sp>
      <p:sp>
        <p:nvSpPr>
          <p:cNvPr id="20639" name="Rectangle 159"/>
          <p:cNvSpPr>
            <a:spLocks noChangeArrowheads="1"/>
          </p:cNvSpPr>
          <p:nvPr/>
        </p:nvSpPr>
        <p:spPr bwMode="auto">
          <a:xfrm>
            <a:off x="4708525" y="2919413"/>
            <a:ext cx="19050" cy="373062"/>
          </a:xfrm>
          <a:prstGeom prst="rect">
            <a:avLst/>
          </a:prstGeom>
          <a:solidFill>
            <a:srgbClr val="000000"/>
          </a:solidFill>
          <a:ln w="9525">
            <a:noFill/>
            <a:miter lim="800000"/>
            <a:headEnd/>
            <a:tailEnd/>
          </a:ln>
        </p:spPr>
        <p:txBody>
          <a:bodyPr/>
          <a:lstStyle/>
          <a:p>
            <a:endParaRPr lang="en-US"/>
          </a:p>
        </p:txBody>
      </p:sp>
      <p:sp>
        <p:nvSpPr>
          <p:cNvPr id="20640" name="Rectangle 160"/>
          <p:cNvSpPr>
            <a:spLocks noChangeArrowheads="1"/>
          </p:cNvSpPr>
          <p:nvPr/>
        </p:nvSpPr>
        <p:spPr bwMode="auto">
          <a:xfrm>
            <a:off x="4727575" y="2919413"/>
            <a:ext cx="19050" cy="373062"/>
          </a:xfrm>
          <a:prstGeom prst="rect">
            <a:avLst/>
          </a:prstGeom>
          <a:solidFill>
            <a:srgbClr val="000000"/>
          </a:solidFill>
          <a:ln w="9525">
            <a:noFill/>
            <a:miter lim="800000"/>
            <a:headEnd/>
            <a:tailEnd/>
          </a:ln>
        </p:spPr>
        <p:txBody>
          <a:bodyPr/>
          <a:lstStyle/>
          <a:p>
            <a:endParaRPr lang="en-US"/>
          </a:p>
        </p:txBody>
      </p:sp>
      <p:sp>
        <p:nvSpPr>
          <p:cNvPr id="20641" name="Rectangle 161"/>
          <p:cNvSpPr>
            <a:spLocks noChangeArrowheads="1"/>
          </p:cNvSpPr>
          <p:nvPr/>
        </p:nvSpPr>
        <p:spPr bwMode="auto">
          <a:xfrm>
            <a:off x="5683250" y="2919413"/>
            <a:ext cx="20638" cy="373062"/>
          </a:xfrm>
          <a:prstGeom prst="rect">
            <a:avLst/>
          </a:prstGeom>
          <a:solidFill>
            <a:srgbClr val="000000"/>
          </a:solidFill>
          <a:ln w="9525">
            <a:noFill/>
            <a:miter lim="800000"/>
            <a:headEnd/>
            <a:tailEnd/>
          </a:ln>
        </p:spPr>
        <p:txBody>
          <a:bodyPr/>
          <a:lstStyle/>
          <a:p>
            <a:endParaRPr lang="en-US"/>
          </a:p>
        </p:txBody>
      </p:sp>
      <p:sp>
        <p:nvSpPr>
          <p:cNvPr id="20642" name="Rectangle 162"/>
          <p:cNvSpPr>
            <a:spLocks noChangeArrowheads="1"/>
          </p:cNvSpPr>
          <p:nvPr/>
        </p:nvSpPr>
        <p:spPr bwMode="auto">
          <a:xfrm>
            <a:off x="5703888" y="2919413"/>
            <a:ext cx="19050" cy="373062"/>
          </a:xfrm>
          <a:prstGeom prst="rect">
            <a:avLst/>
          </a:prstGeom>
          <a:solidFill>
            <a:srgbClr val="000000"/>
          </a:solidFill>
          <a:ln w="9525">
            <a:noFill/>
            <a:miter lim="800000"/>
            <a:headEnd/>
            <a:tailEnd/>
          </a:ln>
        </p:spPr>
        <p:txBody>
          <a:bodyPr/>
          <a:lstStyle/>
          <a:p>
            <a:endParaRPr lang="en-US"/>
          </a:p>
        </p:txBody>
      </p:sp>
      <p:sp>
        <p:nvSpPr>
          <p:cNvPr id="20643" name="Rectangle 163"/>
          <p:cNvSpPr>
            <a:spLocks noChangeArrowheads="1"/>
          </p:cNvSpPr>
          <p:nvPr/>
        </p:nvSpPr>
        <p:spPr bwMode="auto">
          <a:xfrm>
            <a:off x="6659563" y="2919413"/>
            <a:ext cx="19050" cy="373062"/>
          </a:xfrm>
          <a:prstGeom prst="rect">
            <a:avLst/>
          </a:prstGeom>
          <a:solidFill>
            <a:srgbClr val="000000"/>
          </a:solidFill>
          <a:ln w="9525">
            <a:noFill/>
            <a:miter lim="800000"/>
            <a:headEnd/>
            <a:tailEnd/>
          </a:ln>
        </p:spPr>
        <p:txBody>
          <a:bodyPr/>
          <a:lstStyle/>
          <a:p>
            <a:endParaRPr lang="en-US"/>
          </a:p>
        </p:txBody>
      </p:sp>
      <p:sp>
        <p:nvSpPr>
          <p:cNvPr id="20644" name="Rectangle 164"/>
          <p:cNvSpPr>
            <a:spLocks noChangeArrowheads="1"/>
          </p:cNvSpPr>
          <p:nvPr/>
        </p:nvSpPr>
        <p:spPr bwMode="auto">
          <a:xfrm>
            <a:off x="6678613" y="2919413"/>
            <a:ext cx="20637" cy="373062"/>
          </a:xfrm>
          <a:prstGeom prst="rect">
            <a:avLst/>
          </a:prstGeom>
          <a:solidFill>
            <a:srgbClr val="000000"/>
          </a:solidFill>
          <a:ln w="9525">
            <a:noFill/>
            <a:miter lim="800000"/>
            <a:headEnd/>
            <a:tailEnd/>
          </a:ln>
        </p:spPr>
        <p:txBody>
          <a:bodyPr/>
          <a:lstStyle/>
          <a:p>
            <a:endParaRPr lang="en-US"/>
          </a:p>
        </p:txBody>
      </p:sp>
      <p:sp>
        <p:nvSpPr>
          <p:cNvPr id="20645" name="Rectangle 165"/>
          <p:cNvSpPr>
            <a:spLocks noChangeArrowheads="1"/>
          </p:cNvSpPr>
          <p:nvPr/>
        </p:nvSpPr>
        <p:spPr bwMode="auto">
          <a:xfrm>
            <a:off x="7635875" y="2919413"/>
            <a:ext cx="19050" cy="373062"/>
          </a:xfrm>
          <a:prstGeom prst="rect">
            <a:avLst/>
          </a:prstGeom>
          <a:solidFill>
            <a:srgbClr val="000000"/>
          </a:solidFill>
          <a:ln w="9525">
            <a:noFill/>
            <a:miter lim="800000"/>
            <a:headEnd/>
            <a:tailEnd/>
          </a:ln>
        </p:spPr>
        <p:txBody>
          <a:bodyPr/>
          <a:lstStyle/>
          <a:p>
            <a:endParaRPr lang="en-US"/>
          </a:p>
        </p:txBody>
      </p:sp>
      <p:sp>
        <p:nvSpPr>
          <p:cNvPr id="20646" name="Rectangle 166"/>
          <p:cNvSpPr>
            <a:spLocks noChangeArrowheads="1"/>
          </p:cNvSpPr>
          <p:nvPr/>
        </p:nvSpPr>
        <p:spPr bwMode="auto">
          <a:xfrm>
            <a:off x="7654925" y="2919413"/>
            <a:ext cx="19050" cy="373062"/>
          </a:xfrm>
          <a:prstGeom prst="rect">
            <a:avLst/>
          </a:prstGeom>
          <a:solidFill>
            <a:srgbClr val="000000"/>
          </a:solidFill>
          <a:ln w="9525">
            <a:noFill/>
            <a:miter lim="800000"/>
            <a:headEnd/>
            <a:tailEnd/>
          </a:ln>
        </p:spPr>
        <p:txBody>
          <a:bodyPr/>
          <a:lstStyle/>
          <a:p>
            <a:endParaRPr lang="en-US"/>
          </a:p>
        </p:txBody>
      </p:sp>
      <p:sp>
        <p:nvSpPr>
          <p:cNvPr id="20647" name="Rectangle 167"/>
          <p:cNvSpPr>
            <a:spLocks noChangeArrowheads="1"/>
          </p:cNvSpPr>
          <p:nvPr/>
        </p:nvSpPr>
        <p:spPr bwMode="auto">
          <a:xfrm>
            <a:off x="1189038" y="3395663"/>
            <a:ext cx="47625" cy="228600"/>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 </a:t>
            </a:r>
            <a:endParaRPr lang="en-US" sz="2400" b="0"/>
          </a:p>
        </p:txBody>
      </p:sp>
      <p:sp>
        <p:nvSpPr>
          <p:cNvPr id="20648" name="Rectangle 168"/>
          <p:cNvSpPr>
            <a:spLocks noChangeArrowheads="1"/>
          </p:cNvSpPr>
          <p:nvPr/>
        </p:nvSpPr>
        <p:spPr bwMode="auto">
          <a:xfrm>
            <a:off x="1257300" y="3395663"/>
            <a:ext cx="474663" cy="228600"/>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Totals</a:t>
            </a:r>
            <a:endParaRPr lang="en-US" sz="2400" b="0"/>
          </a:p>
        </p:txBody>
      </p:sp>
      <p:sp>
        <p:nvSpPr>
          <p:cNvPr id="20649" name="Rectangle 169"/>
          <p:cNvSpPr>
            <a:spLocks noChangeArrowheads="1"/>
          </p:cNvSpPr>
          <p:nvPr/>
        </p:nvSpPr>
        <p:spPr bwMode="auto">
          <a:xfrm>
            <a:off x="3803650" y="339566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13</a:t>
            </a:r>
            <a:endParaRPr lang="en-US" sz="2400" b="0"/>
          </a:p>
        </p:txBody>
      </p:sp>
      <p:sp>
        <p:nvSpPr>
          <p:cNvPr id="20650" name="Rectangle 170"/>
          <p:cNvSpPr>
            <a:spLocks noChangeArrowheads="1"/>
          </p:cNvSpPr>
          <p:nvPr/>
        </p:nvSpPr>
        <p:spPr bwMode="auto">
          <a:xfrm>
            <a:off x="4779963" y="3395663"/>
            <a:ext cx="45720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11</a:t>
            </a:r>
            <a:endParaRPr lang="en-US" sz="2400" b="0"/>
          </a:p>
        </p:txBody>
      </p:sp>
      <p:sp>
        <p:nvSpPr>
          <p:cNvPr id="20651" name="Rectangle 171"/>
          <p:cNvSpPr>
            <a:spLocks noChangeArrowheads="1"/>
          </p:cNvSpPr>
          <p:nvPr/>
        </p:nvSpPr>
        <p:spPr bwMode="auto">
          <a:xfrm>
            <a:off x="5754688" y="3395663"/>
            <a:ext cx="51435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13</a:t>
            </a:r>
            <a:endParaRPr lang="en-US" sz="2400" b="0"/>
          </a:p>
        </p:txBody>
      </p:sp>
      <p:sp>
        <p:nvSpPr>
          <p:cNvPr id="20652" name="Rectangle 172"/>
          <p:cNvSpPr>
            <a:spLocks noChangeArrowheads="1"/>
          </p:cNvSpPr>
          <p:nvPr/>
        </p:nvSpPr>
        <p:spPr bwMode="auto">
          <a:xfrm>
            <a:off x="6731000" y="3395663"/>
            <a:ext cx="514350" cy="274637"/>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11</a:t>
            </a:r>
            <a:endParaRPr lang="en-US" sz="2400" b="0"/>
          </a:p>
        </p:txBody>
      </p:sp>
      <p:sp>
        <p:nvSpPr>
          <p:cNvPr id="20653" name="Rectangle 173"/>
          <p:cNvSpPr>
            <a:spLocks noChangeArrowheads="1"/>
          </p:cNvSpPr>
          <p:nvPr/>
        </p:nvSpPr>
        <p:spPr bwMode="auto">
          <a:xfrm>
            <a:off x="1133475" y="3292475"/>
            <a:ext cx="19050" cy="28575"/>
          </a:xfrm>
          <a:prstGeom prst="rect">
            <a:avLst/>
          </a:prstGeom>
          <a:solidFill>
            <a:srgbClr val="000000"/>
          </a:solidFill>
          <a:ln w="9525">
            <a:noFill/>
            <a:miter lim="800000"/>
            <a:headEnd/>
            <a:tailEnd/>
          </a:ln>
        </p:spPr>
        <p:txBody>
          <a:bodyPr/>
          <a:lstStyle/>
          <a:p>
            <a:endParaRPr lang="en-US"/>
          </a:p>
        </p:txBody>
      </p:sp>
      <p:sp>
        <p:nvSpPr>
          <p:cNvPr id="20654" name="Rectangle 174"/>
          <p:cNvSpPr>
            <a:spLocks noChangeArrowheads="1"/>
          </p:cNvSpPr>
          <p:nvPr/>
        </p:nvSpPr>
        <p:spPr bwMode="auto">
          <a:xfrm>
            <a:off x="1114425" y="3292475"/>
            <a:ext cx="19050" cy="28575"/>
          </a:xfrm>
          <a:prstGeom prst="rect">
            <a:avLst/>
          </a:prstGeom>
          <a:solidFill>
            <a:srgbClr val="000000"/>
          </a:solidFill>
          <a:ln w="9525">
            <a:noFill/>
            <a:miter lim="800000"/>
            <a:headEnd/>
            <a:tailEnd/>
          </a:ln>
        </p:spPr>
        <p:txBody>
          <a:bodyPr/>
          <a:lstStyle/>
          <a:p>
            <a:endParaRPr lang="en-US"/>
          </a:p>
        </p:txBody>
      </p:sp>
      <p:sp>
        <p:nvSpPr>
          <p:cNvPr id="20655" name="Rectangle 175"/>
          <p:cNvSpPr>
            <a:spLocks noChangeArrowheads="1"/>
          </p:cNvSpPr>
          <p:nvPr/>
        </p:nvSpPr>
        <p:spPr bwMode="auto">
          <a:xfrm>
            <a:off x="1152525" y="3292475"/>
            <a:ext cx="2579688" cy="14288"/>
          </a:xfrm>
          <a:prstGeom prst="rect">
            <a:avLst/>
          </a:prstGeom>
          <a:solidFill>
            <a:srgbClr val="000000"/>
          </a:solidFill>
          <a:ln w="9525">
            <a:noFill/>
            <a:miter lim="800000"/>
            <a:headEnd/>
            <a:tailEnd/>
          </a:ln>
        </p:spPr>
        <p:txBody>
          <a:bodyPr/>
          <a:lstStyle/>
          <a:p>
            <a:endParaRPr lang="en-US"/>
          </a:p>
        </p:txBody>
      </p:sp>
      <p:sp>
        <p:nvSpPr>
          <p:cNvPr id="20656" name="Rectangle 176"/>
          <p:cNvSpPr>
            <a:spLocks noChangeArrowheads="1"/>
          </p:cNvSpPr>
          <p:nvPr/>
        </p:nvSpPr>
        <p:spPr bwMode="auto">
          <a:xfrm>
            <a:off x="1152525" y="3306763"/>
            <a:ext cx="2579688" cy="14287"/>
          </a:xfrm>
          <a:prstGeom prst="rect">
            <a:avLst/>
          </a:prstGeom>
          <a:solidFill>
            <a:srgbClr val="000000"/>
          </a:solidFill>
          <a:ln w="9525">
            <a:noFill/>
            <a:miter lim="800000"/>
            <a:headEnd/>
            <a:tailEnd/>
          </a:ln>
        </p:spPr>
        <p:txBody>
          <a:bodyPr/>
          <a:lstStyle/>
          <a:p>
            <a:endParaRPr lang="en-US"/>
          </a:p>
        </p:txBody>
      </p:sp>
      <p:sp>
        <p:nvSpPr>
          <p:cNvPr id="20657" name="Rectangle 177"/>
          <p:cNvSpPr>
            <a:spLocks noChangeArrowheads="1"/>
          </p:cNvSpPr>
          <p:nvPr/>
        </p:nvSpPr>
        <p:spPr bwMode="auto">
          <a:xfrm>
            <a:off x="3751263" y="3292475"/>
            <a:ext cx="20637" cy="28575"/>
          </a:xfrm>
          <a:prstGeom prst="rect">
            <a:avLst/>
          </a:prstGeom>
          <a:solidFill>
            <a:srgbClr val="000000"/>
          </a:solidFill>
          <a:ln w="9525">
            <a:noFill/>
            <a:miter lim="800000"/>
            <a:headEnd/>
            <a:tailEnd/>
          </a:ln>
        </p:spPr>
        <p:txBody>
          <a:bodyPr/>
          <a:lstStyle/>
          <a:p>
            <a:endParaRPr lang="en-US"/>
          </a:p>
        </p:txBody>
      </p:sp>
      <p:sp>
        <p:nvSpPr>
          <p:cNvPr id="20658" name="Rectangle 178"/>
          <p:cNvSpPr>
            <a:spLocks noChangeArrowheads="1"/>
          </p:cNvSpPr>
          <p:nvPr/>
        </p:nvSpPr>
        <p:spPr bwMode="auto">
          <a:xfrm>
            <a:off x="3732213" y="3292475"/>
            <a:ext cx="19050" cy="28575"/>
          </a:xfrm>
          <a:prstGeom prst="rect">
            <a:avLst/>
          </a:prstGeom>
          <a:solidFill>
            <a:srgbClr val="000000"/>
          </a:solidFill>
          <a:ln w="9525">
            <a:noFill/>
            <a:miter lim="800000"/>
            <a:headEnd/>
            <a:tailEnd/>
          </a:ln>
        </p:spPr>
        <p:txBody>
          <a:bodyPr/>
          <a:lstStyle/>
          <a:p>
            <a:endParaRPr lang="en-US"/>
          </a:p>
        </p:txBody>
      </p:sp>
      <p:sp>
        <p:nvSpPr>
          <p:cNvPr id="20659" name="Rectangle 179"/>
          <p:cNvSpPr>
            <a:spLocks noChangeArrowheads="1"/>
          </p:cNvSpPr>
          <p:nvPr/>
        </p:nvSpPr>
        <p:spPr bwMode="auto">
          <a:xfrm>
            <a:off x="3771900" y="3292475"/>
            <a:ext cx="936625" cy="14288"/>
          </a:xfrm>
          <a:prstGeom prst="rect">
            <a:avLst/>
          </a:prstGeom>
          <a:solidFill>
            <a:srgbClr val="000000"/>
          </a:solidFill>
          <a:ln w="9525">
            <a:noFill/>
            <a:miter lim="800000"/>
            <a:headEnd/>
            <a:tailEnd/>
          </a:ln>
        </p:spPr>
        <p:txBody>
          <a:bodyPr/>
          <a:lstStyle/>
          <a:p>
            <a:endParaRPr lang="en-US"/>
          </a:p>
        </p:txBody>
      </p:sp>
      <p:sp>
        <p:nvSpPr>
          <p:cNvPr id="20660" name="Rectangle 180"/>
          <p:cNvSpPr>
            <a:spLocks noChangeArrowheads="1"/>
          </p:cNvSpPr>
          <p:nvPr/>
        </p:nvSpPr>
        <p:spPr bwMode="auto">
          <a:xfrm>
            <a:off x="3771900" y="3306763"/>
            <a:ext cx="936625" cy="14287"/>
          </a:xfrm>
          <a:prstGeom prst="rect">
            <a:avLst/>
          </a:prstGeom>
          <a:solidFill>
            <a:srgbClr val="000000"/>
          </a:solidFill>
          <a:ln w="9525">
            <a:noFill/>
            <a:miter lim="800000"/>
            <a:headEnd/>
            <a:tailEnd/>
          </a:ln>
        </p:spPr>
        <p:txBody>
          <a:bodyPr/>
          <a:lstStyle/>
          <a:p>
            <a:endParaRPr lang="en-US"/>
          </a:p>
        </p:txBody>
      </p:sp>
      <p:sp>
        <p:nvSpPr>
          <p:cNvPr id="20661" name="Rectangle 181"/>
          <p:cNvSpPr>
            <a:spLocks noChangeArrowheads="1"/>
          </p:cNvSpPr>
          <p:nvPr/>
        </p:nvSpPr>
        <p:spPr bwMode="auto">
          <a:xfrm>
            <a:off x="4727575" y="3292475"/>
            <a:ext cx="19050" cy="28575"/>
          </a:xfrm>
          <a:prstGeom prst="rect">
            <a:avLst/>
          </a:prstGeom>
          <a:solidFill>
            <a:srgbClr val="000000"/>
          </a:solidFill>
          <a:ln w="9525">
            <a:noFill/>
            <a:miter lim="800000"/>
            <a:headEnd/>
            <a:tailEnd/>
          </a:ln>
        </p:spPr>
        <p:txBody>
          <a:bodyPr/>
          <a:lstStyle/>
          <a:p>
            <a:endParaRPr lang="en-US"/>
          </a:p>
        </p:txBody>
      </p:sp>
      <p:sp>
        <p:nvSpPr>
          <p:cNvPr id="20662" name="Rectangle 182"/>
          <p:cNvSpPr>
            <a:spLocks noChangeArrowheads="1"/>
          </p:cNvSpPr>
          <p:nvPr/>
        </p:nvSpPr>
        <p:spPr bwMode="auto">
          <a:xfrm>
            <a:off x="4708525" y="3292475"/>
            <a:ext cx="19050" cy="28575"/>
          </a:xfrm>
          <a:prstGeom prst="rect">
            <a:avLst/>
          </a:prstGeom>
          <a:solidFill>
            <a:srgbClr val="000000"/>
          </a:solidFill>
          <a:ln w="9525">
            <a:noFill/>
            <a:miter lim="800000"/>
            <a:headEnd/>
            <a:tailEnd/>
          </a:ln>
        </p:spPr>
        <p:txBody>
          <a:bodyPr/>
          <a:lstStyle/>
          <a:p>
            <a:endParaRPr lang="en-US"/>
          </a:p>
        </p:txBody>
      </p:sp>
      <p:sp>
        <p:nvSpPr>
          <p:cNvPr id="20663" name="Rectangle 183"/>
          <p:cNvSpPr>
            <a:spLocks noChangeArrowheads="1"/>
          </p:cNvSpPr>
          <p:nvPr/>
        </p:nvSpPr>
        <p:spPr bwMode="auto">
          <a:xfrm>
            <a:off x="4746625" y="3292475"/>
            <a:ext cx="936625" cy="14288"/>
          </a:xfrm>
          <a:prstGeom prst="rect">
            <a:avLst/>
          </a:prstGeom>
          <a:solidFill>
            <a:srgbClr val="000000"/>
          </a:solidFill>
          <a:ln w="9525">
            <a:noFill/>
            <a:miter lim="800000"/>
            <a:headEnd/>
            <a:tailEnd/>
          </a:ln>
        </p:spPr>
        <p:txBody>
          <a:bodyPr/>
          <a:lstStyle/>
          <a:p>
            <a:endParaRPr lang="en-US"/>
          </a:p>
        </p:txBody>
      </p:sp>
      <p:sp>
        <p:nvSpPr>
          <p:cNvPr id="20664" name="Rectangle 184"/>
          <p:cNvSpPr>
            <a:spLocks noChangeArrowheads="1"/>
          </p:cNvSpPr>
          <p:nvPr/>
        </p:nvSpPr>
        <p:spPr bwMode="auto">
          <a:xfrm>
            <a:off x="4746625" y="3306763"/>
            <a:ext cx="936625" cy="14287"/>
          </a:xfrm>
          <a:prstGeom prst="rect">
            <a:avLst/>
          </a:prstGeom>
          <a:solidFill>
            <a:srgbClr val="000000"/>
          </a:solidFill>
          <a:ln w="9525">
            <a:noFill/>
            <a:miter lim="800000"/>
            <a:headEnd/>
            <a:tailEnd/>
          </a:ln>
        </p:spPr>
        <p:txBody>
          <a:bodyPr/>
          <a:lstStyle/>
          <a:p>
            <a:endParaRPr lang="en-US"/>
          </a:p>
        </p:txBody>
      </p:sp>
      <p:sp>
        <p:nvSpPr>
          <p:cNvPr id="20665" name="Rectangle 185"/>
          <p:cNvSpPr>
            <a:spLocks noChangeArrowheads="1"/>
          </p:cNvSpPr>
          <p:nvPr/>
        </p:nvSpPr>
        <p:spPr bwMode="auto">
          <a:xfrm>
            <a:off x="5703888" y="3292475"/>
            <a:ext cx="19050" cy="28575"/>
          </a:xfrm>
          <a:prstGeom prst="rect">
            <a:avLst/>
          </a:prstGeom>
          <a:solidFill>
            <a:srgbClr val="000000"/>
          </a:solidFill>
          <a:ln w="9525">
            <a:noFill/>
            <a:miter lim="800000"/>
            <a:headEnd/>
            <a:tailEnd/>
          </a:ln>
        </p:spPr>
        <p:txBody>
          <a:bodyPr/>
          <a:lstStyle/>
          <a:p>
            <a:endParaRPr lang="en-US"/>
          </a:p>
        </p:txBody>
      </p:sp>
      <p:sp>
        <p:nvSpPr>
          <p:cNvPr id="20666" name="Rectangle 186"/>
          <p:cNvSpPr>
            <a:spLocks noChangeArrowheads="1"/>
          </p:cNvSpPr>
          <p:nvPr/>
        </p:nvSpPr>
        <p:spPr bwMode="auto">
          <a:xfrm>
            <a:off x="5683250" y="3292475"/>
            <a:ext cx="20638" cy="28575"/>
          </a:xfrm>
          <a:prstGeom prst="rect">
            <a:avLst/>
          </a:prstGeom>
          <a:solidFill>
            <a:srgbClr val="000000"/>
          </a:solidFill>
          <a:ln w="9525">
            <a:noFill/>
            <a:miter lim="800000"/>
            <a:headEnd/>
            <a:tailEnd/>
          </a:ln>
        </p:spPr>
        <p:txBody>
          <a:bodyPr/>
          <a:lstStyle/>
          <a:p>
            <a:endParaRPr lang="en-US"/>
          </a:p>
        </p:txBody>
      </p:sp>
      <p:sp>
        <p:nvSpPr>
          <p:cNvPr id="20667" name="Rectangle 187"/>
          <p:cNvSpPr>
            <a:spLocks noChangeArrowheads="1"/>
          </p:cNvSpPr>
          <p:nvPr/>
        </p:nvSpPr>
        <p:spPr bwMode="auto">
          <a:xfrm>
            <a:off x="5722938" y="3292475"/>
            <a:ext cx="936625" cy="14288"/>
          </a:xfrm>
          <a:prstGeom prst="rect">
            <a:avLst/>
          </a:prstGeom>
          <a:solidFill>
            <a:srgbClr val="000000"/>
          </a:solidFill>
          <a:ln w="9525">
            <a:noFill/>
            <a:miter lim="800000"/>
            <a:headEnd/>
            <a:tailEnd/>
          </a:ln>
        </p:spPr>
        <p:txBody>
          <a:bodyPr/>
          <a:lstStyle/>
          <a:p>
            <a:endParaRPr lang="en-US"/>
          </a:p>
        </p:txBody>
      </p:sp>
      <p:sp>
        <p:nvSpPr>
          <p:cNvPr id="20668" name="Rectangle 188"/>
          <p:cNvSpPr>
            <a:spLocks noChangeArrowheads="1"/>
          </p:cNvSpPr>
          <p:nvPr/>
        </p:nvSpPr>
        <p:spPr bwMode="auto">
          <a:xfrm>
            <a:off x="5722938" y="3306763"/>
            <a:ext cx="936625" cy="14287"/>
          </a:xfrm>
          <a:prstGeom prst="rect">
            <a:avLst/>
          </a:prstGeom>
          <a:solidFill>
            <a:srgbClr val="000000"/>
          </a:solidFill>
          <a:ln w="9525">
            <a:noFill/>
            <a:miter lim="800000"/>
            <a:headEnd/>
            <a:tailEnd/>
          </a:ln>
        </p:spPr>
        <p:txBody>
          <a:bodyPr/>
          <a:lstStyle/>
          <a:p>
            <a:endParaRPr lang="en-US"/>
          </a:p>
        </p:txBody>
      </p:sp>
      <p:sp>
        <p:nvSpPr>
          <p:cNvPr id="20669" name="Rectangle 189"/>
          <p:cNvSpPr>
            <a:spLocks noChangeArrowheads="1"/>
          </p:cNvSpPr>
          <p:nvPr/>
        </p:nvSpPr>
        <p:spPr bwMode="auto">
          <a:xfrm>
            <a:off x="6678613" y="3292475"/>
            <a:ext cx="20637" cy="28575"/>
          </a:xfrm>
          <a:prstGeom prst="rect">
            <a:avLst/>
          </a:prstGeom>
          <a:solidFill>
            <a:srgbClr val="000000"/>
          </a:solidFill>
          <a:ln w="9525">
            <a:noFill/>
            <a:miter lim="800000"/>
            <a:headEnd/>
            <a:tailEnd/>
          </a:ln>
        </p:spPr>
        <p:txBody>
          <a:bodyPr/>
          <a:lstStyle/>
          <a:p>
            <a:endParaRPr lang="en-US"/>
          </a:p>
        </p:txBody>
      </p:sp>
      <p:sp>
        <p:nvSpPr>
          <p:cNvPr id="20670" name="Rectangle 190"/>
          <p:cNvSpPr>
            <a:spLocks noChangeArrowheads="1"/>
          </p:cNvSpPr>
          <p:nvPr/>
        </p:nvSpPr>
        <p:spPr bwMode="auto">
          <a:xfrm>
            <a:off x="6659563" y="3292475"/>
            <a:ext cx="19050" cy="28575"/>
          </a:xfrm>
          <a:prstGeom prst="rect">
            <a:avLst/>
          </a:prstGeom>
          <a:solidFill>
            <a:srgbClr val="000000"/>
          </a:solidFill>
          <a:ln w="9525">
            <a:noFill/>
            <a:miter lim="800000"/>
            <a:headEnd/>
            <a:tailEnd/>
          </a:ln>
        </p:spPr>
        <p:txBody>
          <a:bodyPr/>
          <a:lstStyle/>
          <a:p>
            <a:endParaRPr lang="en-US"/>
          </a:p>
        </p:txBody>
      </p:sp>
      <p:sp>
        <p:nvSpPr>
          <p:cNvPr id="20671" name="Rectangle 191"/>
          <p:cNvSpPr>
            <a:spLocks noChangeArrowheads="1"/>
          </p:cNvSpPr>
          <p:nvPr/>
        </p:nvSpPr>
        <p:spPr bwMode="auto">
          <a:xfrm>
            <a:off x="6699250" y="3292475"/>
            <a:ext cx="936625" cy="14288"/>
          </a:xfrm>
          <a:prstGeom prst="rect">
            <a:avLst/>
          </a:prstGeom>
          <a:solidFill>
            <a:srgbClr val="000000"/>
          </a:solidFill>
          <a:ln w="9525">
            <a:noFill/>
            <a:miter lim="800000"/>
            <a:headEnd/>
            <a:tailEnd/>
          </a:ln>
        </p:spPr>
        <p:txBody>
          <a:bodyPr/>
          <a:lstStyle/>
          <a:p>
            <a:endParaRPr lang="en-US"/>
          </a:p>
        </p:txBody>
      </p:sp>
      <p:sp>
        <p:nvSpPr>
          <p:cNvPr id="20672" name="Rectangle 192"/>
          <p:cNvSpPr>
            <a:spLocks noChangeArrowheads="1"/>
          </p:cNvSpPr>
          <p:nvPr/>
        </p:nvSpPr>
        <p:spPr bwMode="auto">
          <a:xfrm>
            <a:off x="6699250" y="3306763"/>
            <a:ext cx="936625" cy="14287"/>
          </a:xfrm>
          <a:prstGeom prst="rect">
            <a:avLst/>
          </a:prstGeom>
          <a:solidFill>
            <a:srgbClr val="000000"/>
          </a:solidFill>
          <a:ln w="9525">
            <a:noFill/>
            <a:miter lim="800000"/>
            <a:headEnd/>
            <a:tailEnd/>
          </a:ln>
        </p:spPr>
        <p:txBody>
          <a:bodyPr/>
          <a:lstStyle/>
          <a:p>
            <a:endParaRPr lang="en-US"/>
          </a:p>
        </p:txBody>
      </p:sp>
      <p:sp>
        <p:nvSpPr>
          <p:cNvPr id="20673" name="Rectangle 193"/>
          <p:cNvSpPr>
            <a:spLocks noChangeArrowheads="1"/>
          </p:cNvSpPr>
          <p:nvPr/>
        </p:nvSpPr>
        <p:spPr bwMode="auto">
          <a:xfrm>
            <a:off x="7654925" y="3292475"/>
            <a:ext cx="19050" cy="28575"/>
          </a:xfrm>
          <a:prstGeom prst="rect">
            <a:avLst/>
          </a:prstGeom>
          <a:solidFill>
            <a:srgbClr val="000000"/>
          </a:solidFill>
          <a:ln w="9525">
            <a:noFill/>
            <a:miter lim="800000"/>
            <a:headEnd/>
            <a:tailEnd/>
          </a:ln>
        </p:spPr>
        <p:txBody>
          <a:bodyPr/>
          <a:lstStyle/>
          <a:p>
            <a:endParaRPr lang="en-US"/>
          </a:p>
        </p:txBody>
      </p:sp>
      <p:sp>
        <p:nvSpPr>
          <p:cNvPr id="20674" name="Rectangle 194"/>
          <p:cNvSpPr>
            <a:spLocks noChangeArrowheads="1"/>
          </p:cNvSpPr>
          <p:nvPr/>
        </p:nvSpPr>
        <p:spPr bwMode="auto">
          <a:xfrm>
            <a:off x="7635875" y="3292475"/>
            <a:ext cx="19050" cy="28575"/>
          </a:xfrm>
          <a:prstGeom prst="rect">
            <a:avLst/>
          </a:prstGeom>
          <a:solidFill>
            <a:srgbClr val="000000"/>
          </a:solidFill>
          <a:ln w="9525">
            <a:noFill/>
            <a:miter lim="800000"/>
            <a:headEnd/>
            <a:tailEnd/>
          </a:ln>
        </p:spPr>
        <p:txBody>
          <a:bodyPr/>
          <a:lstStyle/>
          <a:p>
            <a:endParaRPr lang="en-US"/>
          </a:p>
        </p:txBody>
      </p:sp>
      <p:sp>
        <p:nvSpPr>
          <p:cNvPr id="20675" name="Rectangle 195"/>
          <p:cNvSpPr>
            <a:spLocks noChangeArrowheads="1"/>
          </p:cNvSpPr>
          <p:nvPr/>
        </p:nvSpPr>
        <p:spPr bwMode="auto">
          <a:xfrm>
            <a:off x="1114425" y="3321050"/>
            <a:ext cx="19050" cy="333375"/>
          </a:xfrm>
          <a:prstGeom prst="rect">
            <a:avLst/>
          </a:prstGeom>
          <a:solidFill>
            <a:srgbClr val="000000"/>
          </a:solidFill>
          <a:ln w="9525">
            <a:noFill/>
            <a:miter lim="800000"/>
            <a:headEnd/>
            <a:tailEnd/>
          </a:ln>
        </p:spPr>
        <p:txBody>
          <a:bodyPr/>
          <a:lstStyle/>
          <a:p>
            <a:endParaRPr lang="en-US"/>
          </a:p>
        </p:txBody>
      </p:sp>
      <p:sp>
        <p:nvSpPr>
          <p:cNvPr id="20676" name="Rectangle 196"/>
          <p:cNvSpPr>
            <a:spLocks noChangeArrowheads="1"/>
          </p:cNvSpPr>
          <p:nvPr/>
        </p:nvSpPr>
        <p:spPr bwMode="auto">
          <a:xfrm>
            <a:off x="1133475" y="3321050"/>
            <a:ext cx="19050" cy="333375"/>
          </a:xfrm>
          <a:prstGeom prst="rect">
            <a:avLst/>
          </a:prstGeom>
          <a:solidFill>
            <a:srgbClr val="000000"/>
          </a:solidFill>
          <a:ln w="9525">
            <a:noFill/>
            <a:miter lim="800000"/>
            <a:headEnd/>
            <a:tailEnd/>
          </a:ln>
        </p:spPr>
        <p:txBody>
          <a:bodyPr/>
          <a:lstStyle/>
          <a:p>
            <a:endParaRPr lang="en-US"/>
          </a:p>
        </p:txBody>
      </p:sp>
      <p:sp>
        <p:nvSpPr>
          <p:cNvPr id="20677" name="Rectangle 197"/>
          <p:cNvSpPr>
            <a:spLocks noChangeArrowheads="1"/>
          </p:cNvSpPr>
          <p:nvPr/>
        </p:nvSpPr>
        <p:spPr bwMode="auto">
          <a:xfrm>
            <a:off x="1114425" y="3654425"/>
            <a:ext cx="19050" cy="26988"/>
          </a:xfrm>
          <a:prstGeom prst="rect">
            <a:avLst/>
          </a:prstGeom>
          <a:solidFill>
            <a:srgbClr val="000000"/>
          </a:solidFill>
          <a:ln w="9525">
            <a:noFill/>
            <a:miter lim="800000"/>
            <a:headEnd/>
            <a:tailEnd/>
          </a:ln>
        </p:spPr>
        <p:txBody>
          <a:bodyPr/>
          <a:lstStyle/>
          <a:p>
            <a:endParaRPr lang="en-US"/>
          </a:p>
        </p:txBody>
      </p:sp>
      <p:sp>
        <p:nvSpPr>
          <p:cNvPr id="20678" name="Rectangle 198"/>
          <p:cNvSpPr>
            <a:spLocks noChangeArrowheads="1"/>
          </p:cNvSpPr>
          <p:nvPr/>
        </p:nvSpPr>
        <p:spPr bwMode="auto">
          <a:xfrm>
            <a:off x="1114425" y="3668713"/>
            <a:ext cx="38100" cy="12700"/>
          </a:xfrm>
          <a:prstGeom prst="rect">
            <a:avLst/>
          </a:prstGeom>
          <a:solidFill>
            <a:srgbClr val="000000"/>
          </a:solidFill>
          <a:ln w="9525">
            <a:noFill/>
            <a:miter lim="800000"/>
            <a:headEnd/>
            <a:tailEnd/>
          </a:ln>
        </p:spPr>
        <p:txBody>
          <a:bodyPr/>
          <a:lstStyle/>
          <a:p>
            <a:endParaRPr lang="en-US"/>
          </a:p>
        </p:txBody>
      </p:sp>
      <p:sp>
        <p:nvSpPr>
          <p:cNvPr id="20679" name="Rectangle 199"/>
          <p:cNvSpPr>
            <a:spLocks noChangeArrowheads="1"/>
          </p:cNvSpPr>
          <p:nvPr/>
        </p:nvSpPr>
        <p:spPr bwMode="auto">
          <a:xfrm>
            <a:off x="1133475" y="3654425"/>
            <a:ext cx="19050" cy="14288"/>
          </a:xfrm>
          <a:prstGeom prst="rect">
            <a:avLst/>
          </a:prstGeom>
          <a:solidFill>
            <a:srgbClr val="000000"/>
          </a:solidFill>
          <a:ln w="9525">
            <a:noFill/>
            <a:miter lim="800000"/>
            <a:headEnd/>
            <a:tailEnd/>
          </a:ln>
        </p:spPr>
        <p:txBody>
          <a:bodyPr/>
          <a:lstStyle/>
          <a:p>
            <a:endParaRPr lang="en-US"/>
          </a:p>
        </p:txBody>
      </p:sp>
      <p:sp>
        <p:nvSpPr>
          <p:cNvPr id="20680" name="Rectangle 200"/>
          <p:cNvSpPr>
            <a:spLocks noChangeArrowheads="1"/>
          </p:cNvSpPr>
          <p:nvPr/>
        </p:nvSpPr>
        <p:spPr bwMode="auto">
          <a:xfrm>
            <a:off x="1133475" y="3654425"/>
            <a:ext cx="19050" cy="14288"/>
          </a:xfrm>
          <a:prstGeom prst="rect">
            <a:avLst/>
          </a:prstGeom>
          <a:solidFill>
            <a:srgbClr val="000000"/>
          </a:solidFill>
          <a:ln w="9525">
            <a:noFill/>
            <a:miter lim="800000"/>
            <a:headEnd/>
            <a:tailEnd/>
          </a:ln>
        </p:spPr>
        <p:txBody>
          <a:bodyPr/>
          <a:lstStyle/>
          <a:p>
            <a:endParaRPr lang="en-US"/>
          </a:p>
        </p:txBody>
      </p:sp>
      <p:sp>
        <p:nvSpPr>
          <p:cNvPr id="20681" name="Rectangle 201"/>
          <p:cNvSpPr>
            <a:spLocks noChangeArrowheads="1"/>
          </p:cNvSpPr>
          <p:nvPr/>
        </p:nvSpPr>
        <p:spPr bwMode="auto">
          <a:xfrm>
            <a:off x="3732213" y="3321050"/>
            <a:ext cx="19050" cy="333375"/>
          </a:xfrm>
          <a:prstGeom prst="rect">
            <a:avLst/>
          </a:prstGeom>
          <a:solidFill>
            <a:srgbClr val="000000"/>
          </a:solidFill>
          <a:ln w="9525">
            <a:noFill/>
            <a:miter lim="800000"/>
            <a:headEnd/>
            <a:tailEnd/>
          </a:ln>
        </p:spPr>
        <p:txBody>
          <a:bodyPr/>
          <a:lstStyle/>
          <a:p>
            <a:endParaRPr lang="en-US"/>
          </a:p>
        </p:txBody>
      </p:sp>
      <p:sp>
        <p:nvSpPr>
          <p:cNvPr id="20682" name="Rectangle 202"/>
          <p:cNvSpPr>
            <a:spLocks noChangeArrowheads="1"/>
          </p:cNvSpPr>
          <p:nvPr/>
        </p:nvSpPr>
        <p:spPr bwMode="auto">
          <a:xfrm>
            <a:off x="3751263" y="3321050"/>
            <a:ext cx="20637" cy="333375"/>
          </a:xfrm>
          <a:prstGeom prst="rect">
            <a:avLst/>
          </a:prstGeom>
          <a:solidFill>
            <a:srgbClr val="000000"/>
          </a:solidFill>
          <a:ln w="9525">
            <a:noFill/>
            <a:miter lim="800000"/>
            <a:headEnd/>
            <a:tailEnd/>
          </a:ln>
        </p:spPr>
        <p:txBody>
          <a:bodyPr/>
          <a:lstStyle/>
          <a:p>
            <a:endParaRPr lang="en-US"/>
          </a:p>
        </p:txBody>
      </p:sp>
      <p:sp>
        <p:nvSpPr>
          <p:cNvPr id="20683" name="Rectangle 203"/>
          <p:cNvSpPr>
            <a:spLocks noChangeArrowheads="1"/>
          </p:cNvSpPr>
          <p:nvPr/>
        </p:nvSpPr>
        <p:spPr bwMode="auto">
          <a:xfrm>
            <a:off x="3732213" y="3654425"/>
            <a:ext cx="39687" cy="14288"/>
          </a:xfrm>
          <a:prstGeom prst="rect">
            <a:avLst/>
          </a:prstGeom>
          <a:solidFill>
            <a:srgbClr val="000000"/>
          </a:solidFill>
          <a:ln w="9525">
            <a:noFill/>
            <a:miter lim="800000"/>
            <a:headEnd/>
            <a:tailEnd/>
          </a:ln>
        </p:spPr>
        <p:txBody>
          <a:bodyPr/>
          <a:lstStyle/>
          <a:p>
            <a:endParaRPr lang="en-US"/>
          </a:p>
        </p:txBody>
      </p:sp>
      <p:sp>
        <p:nvSpPr>
          <p:cNvPr id="20684" name="Rectangle 204"/>
          <p:cNvSpPr>
            <a:spLocks noChangeArrowheads="1"/>
          </p:cNvSpPr>
          <p:nvPr/>
        </p:nvSpPr>
        <p:spPr bwMode="auto">
          <a:xfrm>
            <a:off x="3732213" y="3552825"/>
            <a:ext cx="39687" cy="12700"/>
          </a:xfrm>
          <a:prstGeom prst="rect">
            <a:avLst/>
          </a:prstGeom>
          <a:solidFill>
            <a:srgbClr val="000000"/>
          </a:solidFill>
          <a:ln w="9525">
            <a:noFill/>
            <a:miter lim="800000"/>
            <a:headEnd/>
            <a:tailEnd/>
          </a:ln>
        </p:spPr>
        <p:txBody>
          <a:bodyPr/>
          <a:lstStyle/>
          <a:p>
            <a:endParaRPr lang="en-US"/>
          </a:p>
        </p:txBody>
      </p:sp>
      <p:sp>
        <p:nvSpPr>
          <p:cNvPr id="20685" name="Rectangle 205"/>
          <p:cNvSpPr>
            <a:spLocks noChangeArrowheads="1"/>
          </p:cNvSpPr>
          <p:nvPr/>
        </p:nvSpPr>
        <p:spPr bwMode="auto">
          <a:xfrm>
            <a:off x="3771900" y="3654425"/>
            <a:ext cx="936625" cy="14288"/>
          </a:xfrm>
          <a:prstGeom prst="rect">
            <a:avLst/>
          </a:prstGeom>
          <a:solidFill>
            <a:srgbClr val="000000"/>
          </a:solidFill>
          <a:ln w="9525">
            <a:noFill/>
            <a:miter lim="800000"/>
            <a:headEnd/>
            <a:tailEnd/>
          </a:ln>
        </p:spPr>
        <p:txBody>
          <a:bodyPr/>
          <a:lstStyle/>
          <a:p>
            <a:endParaRPr lang="en-US"/>
          </a:p>
        </p:txBody>
      </p:sp>
      <p:sp>
        <p:nvSpPr>
          <p:cNvPr id="20686" name="Rectangle 206"/>
          <p:cNvSpPr>
            <a:spLocks noChangeArrowheads="1"/>
          </p:cNvSpPr>
          <p:nvPr/>
        </p:nvSpPr>
        <p:spPr bwMode="auto">
          <a:xfrm>
            <a:off x="4708525" y="3321050"/>
            <a:ext cx="19050" cy="333375"/>
          </a:xfrm>
          <a:prstGeom prst="rect">
            <a:avLst/>
          </a:prstGeom>
          <a:solidFill>
            <a:srgbClr val="000000"/>
          </a:solidFill>
          <a:ln w="9525">
            <a:noFill/>
            <a:miter lim="800000"/>
            <a:headEnd/>
            <a:tailEnd/>
          </a:ln>
        </p:spPr>
        <p:txBody>
          <a:bodyPr/>
          <a:lstStyle/>
          <a:p>
            <a:endParaRPr lang="en-US"/>
          </a:p>
        </p:txBody>
      </p:sp>
      <p:sp>
        <p:nvSpPr>
          <p:cNvPr id="20687" name="Rectangle 207"/>
          <p:cNvSpPr>
            <a:spLocks noChangeArrowheads="1"/>
          </p:cNvSpPr>
          <p:nvPr/>
        </p:nvSpPr>
        <p:spPr bwMode="auto">
          <a:xfrm>
            <a:off x="4727575" y="3321050"/>
            <a:ext cx="19050" cy="333375"/>
          </a:xfrm>
          <a:prstGeom prst="rect">
            <a:avLst/>
          </a:prstGeom>
          <a:solidFill>
            <a:srgbClr val="000000"/>
          </a:solidFill>
          <a:ln w="9525">
            <a:noFill/>
            <a:miter lim="800000"/>
            <a:headEnd/>
            <a:tailEnd/>
          </a:ln>
        </p:spPr>
        <p:txBody>
          <a:bodyPr/>
          <a:lstStyle/>
          <a:p>
            <a:endParaRPr lang="en-US"/>
          </a:p>
        </p:txBody>
      </p:sp>
      <p:sp>
        <p:nvSpPr>
          <p:cNvPr id="20688" name="Rectangle 208"/>
          <p:cNvSpPr>
            <a:spLocks noChangeArrowheads="1"/>
          </p:cNvSpPr>
          <p:nvPr/>
        </p:nvSpPr>
        <p:spPr bwMode="auto">
          <a:xfrm>
            <a:off x="4708525" y="3654425"/>
            <a:ext cx="38100" cy="14288"/>
          </a:xfrm>
          <a:prstGeom prst="rect">
            <a:avLst/>
          </a:prstGeom>
          <a:solidFill>
            <a:srgbClr val="000000"/>
          </a:solidFill>
          <a:ln w="9525">
            <a:noFill/>
            <a:miter lim="800000"/>
            <a:headEnd/>
            <a:tailEnd/>
          </a:ln>
        </p:spPr>
        <p:txBody>
          <a:bodyPr/>
          <a:lstStyle/>
          <a:p>
            <a:endParaRPr lang="en-US"/>
          </a:p>
        </p:txBody>
      </p:sp>
      <p:sp>
        <p:nvSpPr>
          <p:cNvPr id="20689" name="Rectangle 209"/>
          <p:cNvSpPr>
            <a:spLocks noChangeArrowheads="1"/>
          </p:cNvSpPr>
          <p:nvPr/>
        </p:nvSpPr>
        <p:spPr bwMode="auto">
          <a:xfrm>
            <a:off x="4708525" y="3552825"/>
            <a:ext cx="38100" cy="12700"/>
          </a:xfrm>
          <a:prstGeom prst="rect">
            <a:avLst/>
          </a:prstGeom>
          <a:solidFill>
            <a:srgbClr val="000000"/>
          </a:solidFill>
          <a:ln w="9525">
            <a:noFill/>
            <a:miter lim="800000"/>
            <a:headEnd/>
            <a:tailEnd/>
          </a:ln>
        </p:spPr>
        <p:txBody>
          <a:bodyPr/>
          <a:lstStyle/>
          <a:p>
            <a:endParaRPr lang="en-US"/>
          </a:p>
        </p:txBody>
      </p:sp>
      <p:sp>
        <p:nvSpPr>
          <p:cNvPr id="20690" name="Rectangle 210"/>
          <p:cNvSpPr>
            <a:spLocks noChangeArrowheads="1"/>
          </p:cNvSpPr>
          <p:nvPr/>
        </p:nvSpPr>
        <p:spPr bwMode="auto">
          <a:xfrm>
            <a:off x="4746625" y="3654425"/>
            <a:ext cx="936625" cy="14288"/>
          </a:xfrm>
          <a:prstGeom prst="rect">
            <a:avLst/>
          </a:prstGeom>
          <a:solidFill>
            <a:srgbClr val="000000"/>
          </a:solidFill>
          <a:ln w="9525">
            <a:noFill/>
            <a:miter lim="800000"/>
            <a:headEnd/>
            <a:tailEnd/>
          </a:ln>
        </p:spPr>
        <p:txBody>
          <a:bodyPr/>
          <a:lstStyle/>
          <a:p>
            <a:endParaRPr lang="en-US"/>
          </a:p>
        </p:txBody>
      </p:sp>
      <p:sp>
        <p:nvSpPr>
          <p:cNvPr id="20691" name="Rectangle 211"/>
          <p:cNvSpPr>
            <a:spLocks noChangeArrowheads="1"/>
          </p:cNvSpPr>
          <p:nvPr/>
        </p:nvSpPr>
        <p:spPr bwMode="auto">
          <a:xfrm>
            <a:off x="5683250" y="3321050"/>
            <a:ext cx="20638" cy="333375"/>
          </a:xfrm>
          <a:prstGeom prst="rect">
            <a:avLst/>
          </a:prstGeom>
          <a:solidFill>
            <a:srgbClr val="000000"/>
          </a:solidFill>
          <a:ln w="9525">
            <a:noFill/>
            <a:miter lim="800000"/>
            <a:headEnd/>
            <a:tailEnd/>
          </a:ln>
        </p:spPr>
        <p:txBody>
          <a:bodyPr/>
          <a:lstStyle/>
          <a:p>
            <a:endParaRPr lang="en-US"/>
          </a:p>
        </p:txBody>
      </p:sp>
      <p:sp>
        <p:nvSpPr>
          <p:cNvPr id="20692" name="Rectangle 212"/>
          <p:cNvSpPr>
            <a:spLocks noChangeArrowheads="1"/>
          </p:cNvSpPr>
          <p:nvPr/>
        </p:nvSpPr>
        <p:spPr bwMode="auto">
          <a:xfrm>
            <a:off x="5703888" y="3321050"/>
            <a:ext cx="19050" cy="333375"/>
          </a:xfrm>
          <a:prstGeom prst="rect">
            <a:avLst/>
          </a:prstGeom>
          <a:solidFill>
            <a:srgbClr val="000000"/>
          </a:solidFill>
          <a:ln w="9525">
            <a:noFill/>
            <a:miter lim="800000"/>
            <a:headEnd/>
            <a:tailEnd/>
          </a:ln>
        </p:spPr>
        <p:txBody>
          <a:bodyPr/>
          <a:lstStyle/>
          <a:p>
            <a:endParaRPr lang="en-US"/>
          </a:p>
        </p:txBody>
      </p:sp>
      <p:sp>
        <p:nvSpPr>
          <p:cNvPr id="20693" name="Rectangle 213"/>
          <p:cNvSpPr>
            <a:spLocks noChangeArrowheads="1"/>
          </p:cNvSpPr>
          <p:nvPr/>
        </p:nvSpPr>
        <p:spPr bwMode="auto">
          <a:xfrm>
            <a:off x="5683250" y="3654425"/>
            <a:ext cx="39688" cy="14288"/>
          </a:xfrm>
          <a:prstGeom prst="rect">
            <a:avLst/>
          </a:prstGeom>
          <a:solidFill>
            <a:srgbClr val="000000"/>
          </a:solidFill>
          <a:ln w="9525">
            <a:noFill/>
            <a:miter lim="800000"/>
            <a:headEnd/>
            <a:tailEnd/>
          </a:ln>
        </p:spPr>
        <p:txBody>
          <a:bodyPr/>
          <a:lstStyle/>
          <a:p>
            <a:endParaRPr lang="en-US"/>
          </a:p>
        </p:txBody>
      </p:sp>
      <p:sp>
        <p:nvSpPr>
          <p:cNvPr id="20694" name="Rectangle 214"/>
          <p:cNvSpPr>
            <a:spLocks noChangeArrowheads="1"/>
          </p:cNvSpPr>
          <p:nvPr/>
        </p:nvSpPr>
        <p:spPr bwMode="auto">
          <a:xfrm>
            <a:off x="5683250" y="3552825"/>
            <a:ext cx="39688" cy="12700"/>
          </a:xfrm>
          <a:prstGeom prst="rect">
            <a:avLst/>
          </a:prstGeom>
          <a:solidFill>
            <a:srgbClr val="000000"/>
          </a:solidFill>
          <a:ln w="9525">
            <a:noFill/>
            <a:miter lim="800000"/>
            <a:headEnd/>
            <a:tailEnd/>
          </a:ln>
        </p:spPr>
        <p:txBody>
          <a:bodyPr/>
          <a:lstStyle/>
          <a:p>
            <a:endParaRPr lang="en-US"/>
          </a:p>
        </p:txBody>
      </p:sp>
      <p:sp>
        <p:nvSpPr>
          <p:cNvPr id="20695" name="Rectangle 215"/>
          <p:cNvSpPr>
            <a:spLocks noChangeArrowheads="1"/>
          </p:cNvSpPr>
          <p:nvPr/>
        </p:nvSpPr>
        <p:spPr bwMode="auto">
          <a:xfrm>
            <a:off x="5722938" y="3654425"/>
            <a:ext cx="936625" cy="14288"/>
          </a:xfrm>
          <a:prstGeom prst="rect">
            <a:avLst/>
          </a:prstGeom>
          <a:solidFill>
            <a:srgbClr val="000000"/>
          </a:solidFill>
          <a:ln w="9525">
            <a:noFill/>
            <a:miter lim="800000"/>
            <a:headEnd/>
            <a:tailEnd/>
          </a:ln>
        </p:spPr>
        <p:txBody>
          <a:bodyPr/>
          <a:lstStyle/>
          <a:p>
            <a:endParaRPr lang="en-US"/>
          </a:p>
        </p:txBody>
      </p:sp>
      <p:sp>
        <p:nvSpPr>
          <p:cNvPr id="20696" name="Rectangle 216"/>
          <p:cNvSpPr>
            <a:spLocks noChangeArrowheads="1"/>
          </p:cNvSpPr>
          <p:nvPr/>
        </p:nvSpPr>
        <p:spPr bwMode="auto">
          <a:xfrm>
            <a:off x="6659563" y="3321050"/>
            <a:ext cx="19050" cy="333375"/>
          </a:xfrm>
          <a:prstGeom prst="rect">
            <a:avLst/>
          </a:prstGeom>
          <a:solidFill>
            <a:srgbClr val="000000"/>
          </a:solidFill>
          <a:ln w="9525">
            <a:noFill/>
            <a:miter lim="800000"/>
            <a:headEnd/>
            <a:tailEnd/>
          </a:ln>
        </p:spPr>
        <p:txBody>
          <a:bodyPr/>
          <a:lstStyle/>
          <a:p>
            <a:endParaRPr lang="en-US"/>
          </a:p>
        </p:txBody>
      </p:sp>
      <p:sp>
        <p:nvSpPr>
          <p:cNvPr id="20697" name="Rectangle 217"/>
          <p:cNvSpPr>
            <a:spLocks noChangeArrowheads="1"/>
          </p:cNvSpPr>
          <p:nvPr/>
        </p:nvSpPr>
        <p:spPr bwMode="auto">
          <a:xfrm>
            <a:off x="6678613" y="3321050"/>
            <a:ext cx="20637" cy="333375"/>
          </a:xfrm>
          <a:prstGeom prst="rect">
            <a:avLst/>
          </a:prstGeom>
          <a:solidFill>
            <a:srgbClr val="000000"/>
          </a:solidFill>
          <a:ln w="9525">
            <a:noFill/>
            <a:miter lim="800000"/>
            <a:headEnd/>
            <a:tailEnd/>
          </a:ln>
        </p:spPr>
        <p:txBody>
          <a:bodyPr/>
          <a:lstStyle/>
          <a:p>
            <a:endParaRPr lang="en-US"/>
          </a:p>
        </p:txBody>
      </p:sp>
      <p:sp>
        <p:nvSpPr>
          <p:cNvPr id="20698" name="Rectangle 218"/>
          <p:cNvSpPr>
            <a:spLocks noChangeArrowheads="1"/>
          </p:cNvSpPr>
          <p:nvPr/>
        </p:nvSpPr>
        <p:spPr bwMode="auto">
          <a:xfrm>
            <a:off x="6659563" y="3654425"/>
            <a:ext cx="39687" cy="14288"/>
          </a:xfrm>
          <a:prstGeom prst="rect">
            <a:avLst/>
          </a:prstGeom>
          <a:solidFill>
            <a:srgbClr val="000000"/>
          </a:solidFill>
          <a:ln w="9525">
            <a:noFill/>
            <a:miter lim="800000"/>
            <a:headEnd/>
            <a:tailEnd/>
          </a:ln>
        </p:spPr>
        <p:txBody>
          <a:bodyPr/>
          <a:lstStyle/>
          <a:p>
            <a:endParaRPr lang="en-US"/>
          </a:p>
        </p:txBody>
      </p:sp>
      <p:sp>
        <p:nvSpPr>
          <p:cNvPr id="20699" name="Rectangle 219"/>
          <p:cNvSpPr>
            <a:spLocks noChangeArrowheads="1"/>
          </p:cNvSpPr>
          <p:nvPr/>
        </p:nvSpPr>
        <p:spPr bwMode="auto">
          <a:xfrm>
            <a:off x="6659563" y="3552825"/>
            <a:ext cx="39687" cy="12700"/>
          </a:xfrm>
          <a:prstGeom prst="rect">
            <a:avLst/>
          </a:prstGeom>
          <a:solidFill>
            <a:srgbClr val="000000"/>
          </a:solidFill>
          <a:ln w="9525">
            <a:noFill/>
            <a:miter lim="800000"/>
            <a:headEnd/>
            <a:tailEnd/>
          </a:ln>
        </p:spPr>
        <p:txBody>
          <a:bodyPr/>
          <a:lstStyle/>
          <a:p>
            <a:endParaRPr lang="en-US"/>
          </a:p>
        </p:txBody>
      </p:sp>
      <p:sp>
        <p:nvSpPr>
          <p:cNvPr id="20700" name="Rectangle 220"/>
          <p:cNvSpPr>
            <a:spLocks noChangeArrowheads="1"/>
          </p:cNvSpPr>
          <p:nvPr/>
        </p:nvSpPr>
        <p:spPr bwMode="auto">
          <a:xfrm>
            <a:off x="6699250" y="3654425"/>
            <a:ext cx="936625" cy="14288"/>
          </a:xfrm>
          <a:prstGeom prst="rect">
            <a:avLst/>
          </a:prstGeom>
          <a:solidFill>
            <a:srgbClr val="000000"/>
          </a:solidFill>
          <a:ln w="9525">
            <a:noFill/>
            <a:miter lim="800000"/>
            <a:headEnd/>
            <a:tailEnd/>
          </a:ln>
        </p:spPr>
        <p:txBody>
          <a:bodyPr/>
          <a:lstStyle/>
          <a:p>
            <a:endParaRPr lang="en-US"/>
          </a:p>
        </p:txBody>
      </p:sp>
      <p:sp>
        <p:nvSpPr>
          <p:cNvPr id="20701" name="Rectangle 221"/>
          <p:cNvSpPr>
            <a:spLocks noChangeArrowheads="1"/>
          </p:cNvSpPr>
          <p:nvPr/>
        </p:nvSpPr>
        <p:spPr bwMode="auto">
          <a:xfrm>
            <a:off x="7635875" y="3321050"/>
            <a:ext cx="19050" cy="333375"/>
          </a:xfrm>
          <a:prstGeom prst="rect">
            <a:avLst/>
          </a:prstGeom>
          <a:solidFill>
            <a:srgbClr val="000000"/>
          </a:solidFill>
          <a:ln w="9525">
            <a:noFill/>
            <a:miter lim="800000"/>
            <a:headEnd/>
            <a:tailEnd/>
          </a:ln>
        </p:spPr>
        <p:txBody>
          <a:bodyPr/>
          <a:lstStyle/>
          <a:p>
            <a:endParaRPr lang="en-US"/>
          </a:p>
        </p:txBody>
      </p:sp>
      <p:sp>
        <p:nvSpPr>
          <p:cNvPr id="20702" name="Rectangle 222"/>
          <p:cNvSpPr>
            <a:spLocks noChangeArrowheads="1"/>
          </p:cNvSpPr>
          <p:nvPr/>
        </p:nvSpPr>
        <p:spPr bwMode="auto">
          <a:xfrm>
            <a:off x="7654925" y="3321050"/>
            <a:ext cx="19050" cy="333375"/>
          </a:xfrm>
          <a:prstGeom prst="rect">
            <a:avLst/>
          </a:prstGeom>
          <a:solidFill>
            <a:srgbClr val="000000"/>
          </a:solidFill>
          <a:ln w="9525">
            <a:noFill/>
            <a:miter lim="800000"/>
            <a:headEnd/>
            <a:tailEnd/>
          </a:ln>
        </p:spPr>
        <p:txBody>
          <a:bodyPr/>
          <a:lstStyle/>
          <a:p>
            <a:endParaRPr lang="en-US"/>
          </a:p>
        </p:txBody>
      </p:sp>
      <p:sp>
        <p:nvSpPr>
          <p:cNvPr id="20703" name="Rectangle 223"/>
          <p:cNvSpPr>
            <a:spLocks noChangeArrowheads="1"/>
          </p:cNvSpPr>
          <p:nvPr/>
        </p:nvSpPr>
        <p:spPr bwMode="auto">
          <a:xfrm>
            <a:off x="7654925" y="3654425"/>
            <a:ext cx="19050" cy="26988"/>
          </a:xfrm>
          <a:prstGeom prst="rect">
            <a:avLst/>
          </a:prstGeom>
          <a:solidFill>
            <a:srgbClr val="000000"/>
          </a:solidFill>
          <a:ln w="9525">
            <a:noFill/>
            <a:miter lim="800000"/>
            <a:headEnd/>
            <a:tailEnd/>
          </a:ln>
        </p:spPr>
        <p:txBody>
          <a:bodyPr/>
          <a:lstStyle/>
          <a:p>
            <a:endParaRPr lang="en-US"/>
          </a:p>
        </p:txBody>
      </p:sp>
      <p:sp>
        <p:nvSpPr>
          <p:cNvPr id="20704" name="Rectangle 224"/>
          <p:cNvSpPr>
            <a:spLocks noChangeArrowheads="1"/>
          </p:cNvSpPr>
          <p:nvPr/>
        </p:nvSpPr>
        <p:spPr bwMode="auto">
          <a:xfrm>
            <a:off x="7635875" y="3552825"/>
            <a:ext cx="38100" cy="12700"/>
          </a:xfrm>
          <a:prstGeom prst="rect">
            <a:avLst/>
          </a:prstGeom>
          <a:solidFill>
            <a:srgbClr val="000000"/>
          </a:solidFill>
          <a:ln w="9525">
            <a:noFill/>
            <a:miter lim="800000"/>
            <a:headEnd/>
            <a:tailEnd/>
          </a:ln>
        </p:spPr>
        <p:txBody>
          <a:bodyPr/>
          <a:lstStyle/>
          <a:p>
            <a:endParaRPr lang="en-US"/>
          </a:p>
        </p:txBody>
      </p:sp>
      <p:sp>
        <p:nvSpPr>
          <p:cNvPr id="20705" name="Rectangle 225"/>
          <p:cNvSpPr>
            <a:spLocks noChangeArrowheads="1"/>
          </p:cNvSpPr>
          <p:nvPr/>
        </p:nvSpPr>
        <p:spPr bwMode="auto">
          <a:xfrm>
            <a:off x="7635875" y="3654425"/>
            <a:ext cx="19050" cy="14288"/>
          </a:xfrm>
          <a:prstGeom prst="rect">
            <a:avLst/>
          </a:prstGeom>
          <a:solidFill>
            <a:srgbClr val="000000"/>
          </a:solidFill>
          <a:ln w="9525">
            <a:noFill/>
            <a:miter lim="800000"/>
            <a:headEnd/>
            <a:tailEnd/>
          </a:ln>
        </p:spPr>
        <p:txBody>
          <a:bodyPr/>
          <a:lstStyle/>
          <a:p>
            <a:endParaRPr lang="en-US"/>
          </a:p>
        </p:txBody>
      </p:sp>
      <p:sp>
        <p:nvSpPr>
          <p:cNvPr id="20706" name="Rectangle 226"/>
          <p:cNvSpPr>
            <a:spLocks noChangeArrowheads="1"/>
          </p:cNvSpPr>
          <p:nvPr/>
        </p:nvSpPr>
        <p:spPr bwMode="auto">
          <a:xfrm>
            <a:off x="7635875" y="3654425"/>
            <a:ext cx="19050" cy="14288"/>
          </a:xfrm>
          <a:prstGeom prst="rect">
            <a:avLst/>
          </a:prstGeom>
          <a:solidFill>
            <a:srgbClr val="000000"/>
          </a:solidFill>
          <a:ln w="9525">
            <a:noFill/>
            <a:miter lim="800000"/>
            <a:headEnd/>
            <a:tailEnd/>
          </a:ln>
        </p:spPr>
        <p:txBody>
          <a:bodyPr/>
          <a:lstStyle/>
          <a:p>
            <a:endParaRPr lang="en-US"/>
          </a:p>
        </p:txBody>
      </p:sp>
      <p:grpSp>
        <p:nvGrpSpPr>
          <p:cNvPr id="2" name="Group 227"/>
          <p:cNvGrpSpPr>
            <a:grpSpLocks/>
          </p:cNvGrpSpPr>
          <p:nvPr/>
        </p:nvGrpSpPr>
        <p:grpSpPr bwMode="auto">
          <a:xfrm>
            <a:off x="1135063" y="3975100"/>
            <a:ext cx="6559550" cy="1974850"/>
            <a:chOff x="715" y="2504"/>
            <a:chExt cx="4132" cy="1244"/>
          </a:xfrm>
        </p:grpSpPr>
        <p:sp>
          <p:nvSpPr>
            <p:cNvPr id="20738" name="Rectangle 228"/>
            <p:cNvSpPr>
              <a:spLocks noChangeArrowheads="1"/>
            </p:cNvSpPr>
            <p:nvPr/>
          </p:nvSpPr>
          <p:spPr bwMode="auto">
            <a:xfrm>
              <a:off x="762" y="2592"/>
              <a:ext cx="944"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Family: Shells</a:t>
              </a:r>
              <a:endParaRPr lang="en-US" sz="2400" b="0"/>
            </a:p>
          </p:txBody>
        </p:sp>
        <p:sp>
          <p:nvSpPr>
            <p:cNvPr id="20739" name="Rectangle 229"/>
            <p:cNvSpPr>
              <a:spLocks noChangeArrowheads="1"/>
            </p:cNvSpPr>
            <p:nvPr/>
          </p:nvSpPr>
          <p:spPr bwMode="auto">
            <a:xfrm>
              <a:off x="2483" y="2603"/>
              <a:ext cx="369"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Week 3</a:t>
              </a:r>
              <a:endParaRPr lang="en-US" sz="2800" b="0"/>
            </a:p>
          </p:txBody>
        </p:sp>
        <p:sp>
          <p:nvSpPr>
            <p:cNvPr id="20740" name="Rectangle 230"/>
            <p:cNvSpPr>
              <a:spLocks noChangeArrowheads="1"/>
            </p:cNvSpPr>
            <p:nvPr/>
          </p:nvSpPr>
          <p:spPr bwMode="auto">
            <a:xfrm>
              <a:off x="3097" y="2603"/>
              <a:ext cx="369"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Week 4</a:t>
              </a:r>
              <a:endParaRPr lang="en-US" sz="2800" b="0"/>
            </a:p>
          </p:txBody>
        </p:sp>
        <p:sp>
          <p:nvSpPr>
            <p:cNvPr id="20741" name="Rectangle 231"/>
            <p:cNvSpPr>
              <a:spLocks noChangeArrowheads="1"/>
            </p:cNvSpPr>
            <p:nvPr/>
          </p:nvSpPr>
          <p:spPr bwMode="auto">
            <a:xfrm>
              <a:off x="3712" y="2603"/>
              <a:ext cx="369"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Week 5</a:t>
              </a:r>
              <a:endParaRPr lang="en-US" sz="2800" b="0"/>
            </a:p>
          </p:txBody>
        </p:sp>
        <p:sp>
          <p:nvSpPr>
            <p:cNvPr id="20742" name="Rectangle 232"/>
            <p:cNvSpPr>
              <a:spLocks noChangeArrowheads="1"/>
            </p:cNvSpPr>
            <p:nvPr/>
          </p:nvSpPr>
          <p:spPr bwMode="auto">
            <a:xfrm>
              <a:off x="4327" y="2603"/>
              <a:ext cx="369"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Week 6</a:t>
              </a:r>
              <a:endParaRPr lang="en-US" sz="2800" b="0"/>
            </a:p>
          </p:txBody>
        </p:sp>
        <p:sp>
          <p:nvSpPr>
            <p:cNvPr id="20743" name="Rectangle 233"/>
            <p:cNvSpPr>
              <a:spLocks noChangeArrowheads="1"/>
            </p:cNvSpPr>
            <p:nvPr/>
          </p:nvSpPr>
          <p:spPr bwMode="auto">
            <a:xfrm>
              <a:off x="715" y="2504"/>
              <a:ext cx="12" cy="17"/>
            </a:xfrm>
            <a:prstGeom prst="rect">
              <a:avLst/>
            </a:prstGeom>
            <a:solidFill>
              <a:srgbClr val="000000"/>
            </a:solidFill>
            <a:ln w="9525">
              <a:noFill/>
              <a:miter lim="800000"/>
              <a:headEnd/>
              <a:tailEnd/>
            </a:ln>
          </p:spPr>
          <p:txBody>
            <a:bodyPr/>
            <a:lstStyle/>
            <a:p>
              <a:endParaRPr lang="en-US"/>
            </a:p>
          </p:txBody>
        </p:sp>
        <p:sp>
          <p:nvSpPr>
            <p:cNvPr id="20744" name="Rectangle 234"/>
            <p:cNvSpPr>
              <a:spLocks noChangeArrowheads="1"/>
            </p:cNvSpPr>
            <p:nvPr/>
          </p:nvSpPr>
          <p:spPr bwMode="auto">
            <a:xfrm>
              <a:off x="715" y="2504"/>
              <a:ext cx="24" cy="9"/>
            </a:xfrm>
            <a:prstGeom prst="rect">
              <a:avLst/>
            </a:prstGeom>
            <a:solidFill>
              <a:srgbClr val="000000"/>
            </a:solidFill>
            <a:ln w="9525">
              <a:noFill/>
              <a:miter lim="800000"/>
              <a:headEnd/>
              <a:tailEnd/>
            </a:ln>
          </p:spPr>
          <p:txBody>
            <a:bodyPr/>
            <a:lstStyle/>
            <a:p>
              <a:endParaRPr lang="en-US"/>
            </a:p>
          </p:txBody>
        </p:sp>
        <p:sp>
          <p:nvSpPr>
            <p:cNvPr id="20745" name="Rectangle 235"/>
            <p:cNvSpPr>
              <a:spLocks noChangeArrowheads="1"/>
            </p:cNvSpPr>
            <p:nvPr/>
          </p:nvSpPr>
          <p:spPr bwMode="auto">
            <a:xfrm>
              <a:off x="727" y="2513"/>
              <a:ext cx="12" cy="8"/>
            </a:xfrm>
            <a:prstGeom prst="rect">
              <a:avLst/>
            </a:prstGeom>
            <a:solidFill>
              <a:srgbClr val="000000"/>
            </a:solidFill>
            <a:ln w="9525">
              <a:noFill/>
              <a:miter lim="800000"/>
              <a:headEnd/>
              <a:tailEnd/>
            </a:ln>
          </p:spPr>
          <p:txBody>
            <a:bodyPr/>
            <a:lstStyle/>
            <a:p>
              <a:endParaRPr lang="en-US"/>
            </a:p>
          </p:txBody>
        </p:sp>
        <p:sp>
          <p:nvSpPr>
            <p:cNvPr id="20746" name="Rectangle 236"/>
            <p:cNvSpPr>
              <a:spLocks noChangeArrowheads="1"/>
            </p:cNvSpPr>
            <p:nvPr/>
          </p:nvSpPr>
          <p:spPr bwMode="auto">
            <a:xfrm>
              <a:off x="727" y="2513"/>
              <a:ext cx="12" cy="8"/>
            </a:xfrm>
            <a:prstGeom prst="rect">
              <a:avLst/>
            </a:prstGeom>
            <a:solidFill>
              <a:srgbClr val="000000"/>
            </a:solidFill>
            <a:ln w="9525">
              <a:noFill/>
              <a:miter lim="800000"/>
              <a:headEnd/>
              <a:tailEnd/>
            </a:ln>
          </p:spPr>
          <p:txBody>
            <a:bodyPr/>
            <a:lstStyle/>
            <a:p>
              <a:endParaRPr lang="en-US"/>
            </a:p>
          </p:txBody>
        </p:sp>
        <p:sp>
          <p:nvSpPr>
            <p:cNvPr id="20747" name="Rectangle 237"/>
            <p:cNvSpPr>
              <a:spLocks noChangeArrowheads="1"/>
            </p:cNvSpPr>
            <p:nvPr/>
          </p:nvSpPr>
          <p:spPr bwMode="auto">
            <a:xfrm>
              <a:off x="739" y="2504"/>
              <a:ext cx="1625" cy="9"/>
            </a:xfrm>
            <a:prstGeom prst="rect">
              <a:avLst/>
            </a:prstGeom>
            <a:solidFill>
              <a:srgbClr val="000000"/>
            </a:solidFill>
            <a:ln w="9525">
              <a:noFill/>
              <a:miter lim="800000"/>
              <a:headEnd/>
              <a:tailEnd/>
            </a:ln>
          </p:spPr>
          <p:txBody>
            <a:bodyPr/>
            <a:lstStyle/>
            <a:p>
              <a:endParaRPr lang="en-US"/>
            </a:p>
          </p:txBody>
        </p:sp>
        <p:sp>
          <p:nvSpPr>
            <p:cNvPr id="20748" name="Rectangle 238"/>
            <p:cNvSpPr>
              <a:spLocks noChangeArrowheads="1"/>
            </p:cNvSpPr>
            <p:nvPr/>
          </p:nvSpPr>
          <p:spPr bwMode="auto">
            <a:xfrm>
              <a:off x="739" y="2513"/>
              <a:ext cx="1625" cy="8"/>
            </a:xfrm>
            <a:prstGeom prst="rect">
              <a:avLst/>
            </a:prstGeom>
            <a:solidFill>
              <a:srgbClr val="000000"/>
            </a:solidFill>
            <a:ln w="9525">
              <a:noFill/>
              <a:miter lim="800000"/>
              <a:headEnd/>
              <a:tailEnd/>
            </a:ln>
          </p:spPr>
          <p:txBody>
            <a:bodyPr/>
            <a:lstStyle/>
            <a:p>
              <a:endParaRPr lang="en-US"/>
            </a:p>
          </p:txBody>
        </p:sp>
        <p:sp>
          <p:nvSpPr>
            <p:cNvPr id="20749" name="Rectangle 239"/>
            <p:cNvSpPr>
              <a:spLocks noChangeArrowheads="1"/>
            </p:cNvSpPr>
            <p:nvPr/>
          </p:nvSpPr>
          <p:spPr bwMode="auto">
            <a:xfrm>
              <a:off x="2364" y="2504"/>
              <a:ext cx="24" cy="9"/>
            </a:xfrm>
            <a:prstGeom prst="rect">
              <a:avLst/>
            </a:prstGeom>
            <a:solidFill>
              <a:srgbClr val="000000"/>
            </a:solidFill>
            <a:ln w="9525">
              <a:noFill/>
              <a:miter lim="800000"/>
              <a:headEnd/>
              <a:tailEnd/>
            </a:ln>
          </p:spPr>
          <p:txBody>
            <a:bodyPr/>
            <a:lstStyle/>
            <a:p>
              <a:endParaRPr lang="en-US"/>
            </a:p>
          </p:txBody>
        </p:sp>
        <p:sp>
          <p:nvSpPr>
            <p:cNvPr id="20750" name="Rectangle 240"/>
            <p:cNvSpPr>
              <a:spLocks noChangeArrowheads="1"/>
            </p:cNvSpPr>
            <p:nvPr/>
          </p:nvSpPr>
          <p:spPr bwMode="auto">
            <a:xfrm>
              <a:off x="2364" y="2513"/>
              <a:ext cx="24" cy="8"/>
            </a:xfrm>
            <a:prstGeom prst="rect">
              <a:avLst/>
            </a:prstGeom>
            <a:solidFill>
              <a:srgbClr val="000000"/>
            </a:solidFill>
            <a:ln w="9525">
              <a:noFill/>
              <a:miter lim="800000"/>
              <a:headEnd/>
              <a:tailEnd/>
            </a:ln>
          </p:spPr>
          <p:txBody>
            <a:bodyPr/>
            <a:lstStyle/>
            <a:p>
              <a:endParaRPr lang="en-US"/>
            </a:p>
          </p:txBody>
        </p:sp>
        <p:sp>
          <p:nvSpPr>
            <p:cNvPr id="20751" name="Rectangle 241"/>
            <p:cNvSpPr>
              <a:spLocks noChangeArrowheads="1"/>
            </p:cNvSpPr>
            <p:nvPr/>
          </p:nvSpPr>
          <p:spPr bwMode="auto">
            <a:xfrm>
              <a:off x="2388" y="2504"/>
              <a:ext cx="590" cy="9"/>
            </a:xfrm>
            <a:prstGeom prst="rect">
              <a:avLst/>
            </a:prstGeom>
            <a:solidFill>
              <a:srgbClr val="000000"/>
            </a:solidFill>
            <a:ln w="9525">
              <a:noFill/>
              <a:miter lim="800000"/>
              <a:headEnd/>
              <a:tailEnd/>
            </a:ln>
          </p:spPr>
          <p:txBody>
            <a:bodyPr/>
            <a:lstStyle/>
            <a:p>
              <a:endParaRPr lang="en-US"/>
            </a:p>
          </p:txBody>
        </p:sp>
        <p:sp>
          <p:nvSpPr>
            <p:cNvPr id="20752" name="Rectangle 242"/>
            <p:cNvSpPr>
              <a:spLocks noChangeArrowheads="1"/>
            </p:cNvSpPr>
            <p:nvPr/>
          </p:nvSpPr>
          <p:spPr bwMode="auto">
            <a:xfrm>
              <a:off x="2388" y="2513"/>
              <a:ext cx="590" cy="8"/>
            </a:xfrm>
            <a:prstGeom prst="rect">
              <a:avLst/>
            </a:prstGeom>
            <a:solidFill>
              <a:srgbClr val="000000"/>
            </a:solidFill>
            <a:ln w="9525">
              <a:noFill/>
              <a:miter lim="800000"/>
              <a:headEnd/>
              <a:tailEnd/>
            </a:ln>
          </p:spPr>
          <p:txBody>
            <a:bodyPr/>
            <a:lstStyle/>
            <a:p>
              <a:endParaRPr lang="en-US"/>
            </a:p>
          </p:txBody>
        </p:sp>
        <p:sp>
          <p:nvSpPr>
            <p:cNvPr id="20753" name="Rectangle 243"/>
            <p:cNvSpPr>
              <a:spLocks noChangeArrowheads="1"/>
            </p:cNvSpPr>
            <p:nvPr/>
          </p:nvSpPr>
          <p:spPr bwMode="auto">
            <a:xfrm>
              <a:off x="2978" y="2504"/>
              <a:ext cx="25" cy="9"/>
            </a:xfrm>
            <a:prstGeom prst="rect">
              <a:avLst/>
            </a:prstGeom>
            <a:solidFill>
              <a:srgbClr val="000000"/>
            </a:solidFill>
            <a:ln w="9525">
              <a:noFill/>
              <a:miter lim="800000"/>
              <a:headEnd/>
              <a:tailEnd/>
            </a:ln>
          </p:spPr>
          <p:txBody>
            <a:bodyPr/>
            <a:lstStyle/>
            <a:p>
              <a:endParaRPr lang="en-US"/>
            </a:p>
          </p:txBody>
        </p:sp>
        <p:sp>
          <p:nvSpPr>
            <p:cNvPr id="20754" name="Rectangle 244"/>
            <p:cNvSpPr>
              <a:spLocks noChangeArrowheads="1"/>
            </p:cNvSpPr>
            <p:nvPr/>
          </p:nvSpPr>
          <p:spPr bwMode="auto">
            <a:xfrm>
              <a:off x="2978" y="2513"/>
              <a:ext cx="25" cy="8"/>
            </a:xfrm>
            <a:prstGeom prst="rect">
              <a:avLst/>
            </a:prstGeom>
            <a:solidFill>
              <a:srgbClr val="000000"/>
            </a:solidFill>
            <a:ln w="9525">
              <a:noFill/>
              <a:miter lim="800000"/>
              <a:headEnd/>
              <a:tailEnd/>
            </a:ln>
          </p:spPr>
          <p:txBody>
            <a:bodyPr/>
            <a:lstStyle/>
            <a:p>
              <a:endParaRPr lang="en-US"/>
            </a:p>
          </p:txBody>
        </p:sp>
        <p:sp>
          <p:nvSpPr>
            <p:cNvPr id="20755" name="Rectangle 245"/>
            <p:cNvSpPr>
              <a:spLocks noChangeArrowheads="1"/>
            </p:cNvSpPr>
            <p:nvPr/>
          </p:nvSpPr>
          <p:spPr bwMode="auto">
            <a:xfrm>
              <a:off x="3003" y="2504"/>
              <a:ext cx="590" cy="9"/>
            </a:xfrm>
            <a:prstGeom prst="rect">
              <a:avLst/>
            </a:prstGeom>
            <a:solidFill>
              <a:srgbClr val="000000"/>
            </a:solidFill>
            <a:ln w="9525">
              <a:noFill/>
              <a:miter lim="800000"/>
              <a:headEnd/>
              <a:tailEnd/>
            </a:ln>
          </p:spPr>
          <p:txBody>
            <a:bodyPr/>
            <a:lstStyle/>
            <a:p>
              <a:endParaRPr lang="en-US"/>
            </a:p>
          </p:txBody>
        </p:sp>
        <p:sp>
          <p:nvSpPr>
            <p:cNvPr id="20756" name="Rectangle 246"/>
            <p:cNvSpPr>
              <a:spLocks noChangeArrowheads="1"/>
            </p:cNvSpPr>
            <p:nvPr/>
          </p:nvSpPr>
          <p:spPr bwMode="auto">
            <a:xfrm>
              <a:off x="3003" y="2513"/>
              <a:ext cx="590" cy="8"/>
            </a:xfrm>
            <a:prstGeom prst="rect">
              <a:avLst/>
            </a:prstGeom>
            <a:solidFill>
              <a:srgbClr val="000000"/>
            </a:solidFill>
            <a:ln w="9525">
              <a:noFill/>
              <a:miter lim="800000"/>
              <a:headEnd/>
              <a:tailEnd/>
            </a:ln>
          </p:spPr>
          <p:txBody>
            <a:bodyPr/>
            <a:lstStyle/>
            <a:p>
              <a:endParaRPr lang="en-US"/>
            </a:p>
          </p:txBody>
        </p:sp>
        <p:sp>
          <p:nvSpPr>
            <p:cNvPr id="20757" name="Rectangle 247"/>
            <p:cNvSpPr>
              <a:spLocks noChangeArrowheads="1"/>
            </p:cNvSpPr>
            <p:nvPr/>
          </p:nvSpPr>
          <p:spPr bwMode="auto">
            <a:xfrm>
              <a:off x="3593" y="2504"/>
              <a:ext cx="25" cy="9"/>
            </a:xfrm>
            <a:prstGeom prst="rect">
              <a:avLst/>
            </a:prstGeom>
            <a:solidFill>
              <a:srgbClr val="000000"/>
            </a:solidFill>
            <a:ln w="9525">
              <a:noFill/>
              <a:miter lim="800000"/>
              <a:headEnd/>
              <a:tailEnd/>
            </a:ln>
          </p:spPr>
          <p:txBody>
            <a:bodyPr/>
            <a:lstStyle/>
            <a:p>
              <a:endParaRPr lang="en-US"/>
            </a:p>
          </p:txBody>
        </p:sp>
        <p:sp>
          <p:nvSpPr>
            <p:cNvPr id="20758" name="Rectangle 248"/>
            <p:cNvSpPr>
              <a:spLocks noChangeArrowheads="1"/>
            </p:cNvSpPr>
            <p:nvPr/>
          </p:nvSpPr>
          <p:spPr bwMode="auto">
            <a:xfrm>
              <a:off x="3593" y="2513"/>
              <a:ext cx="25" cy="8"/>
            </a:xfrm>
            <a:prstGeom prst="rect">
              <a:avLst/>
            </a:prstGeom>
            <a:solidFill>
              <a:srgbClr val="000000"/>
            </a:solidFill>
            <a:ln w="9525">
              <a:noFill/>
              <a:miter lim="800000"/>
              <a:headEnd/>
              <a:tailEnd/>
            </a:ln>
          </p:spPr>
          <p:txBody>
            <a:bodyPr/>
            <a:lstStyle/>
            <a:p>
              <a:endParaRPr lang="en-US"/>
            </a:p>
          </p:txBody>
        </p:sp>
        <p:sp>
          <p:nvSpPr>
            <p:cNvPr id="20759" name="Rectangle 249"/>
            <p:cNvSpPr>
              <a:spLocks noChangeArrowheads="1"/>
            </p:cNvSpPr>
            <p:nvPr/>
          </p:nvSpPr>
          <p:spPr bwMode="auto">
            <a:xfrm>
              <a:off x="3618" y="2504"/>
              <a:ext cx="590" cy="9"/>
            </a:xfrm>
            <a:prstGeom prst="rect">
              <a:avLst/>
            </a:prstGeom>
            <a:solidFill>
              <a:srgbClr val="000000"/>
            </a:solidFill>
            <a:ln w="9525">
              <a:noFill/>
              <a:miter lim="800000"/>
              <a:headEnd/>
              <a:tailEnd/>
            </a:ln>
          </p:spPr>
          <p:txBody>
            <a:bodyPr/>
            <a:lstStyle/>
            <a:p>
              <a:endParaRPr lang="en-US"/>
            </a:p>
          </p:txBody>
        </p:sp>
        <p:sp>
          <p:nvSpPr>
            <p:cNvPr id="20760" name="Rectangle 250"/>
            <p:cNvSpPr>
              <a:spLocks noChangeArrowheads="1"/>
            </p:cNvSpPr>
            <p:nvPr/>
          </p:nvSpPr>
          <p:spPr bwMode="auto">
            <a:xfrm>
              <a:off x="3618" y="2513"/>
              <a:ext cx="590" cy="8"/>
            </a:xfrm>
            <a:prstGeom prst="rect">
              <a:avLst/>
            </a:prstGeom>
            <a:solidFill>
              <a:srgbClr val="000000"/>
            </a:solidFill>
            <a:ln w="9525">
              <a:noFill/>
              <a:miter lim="800000"/>
              <a:headEnd/>
              <a:tailEnd/>
            </a:ln>
          </p:spPr>
          <p:txBody>
            <a:bodyPr/>
            <a:lstStyle/>
            <a:p>
              <a:endParaRPr lang="en-US"/>
            </a:p>
          </p:txBody>
        </p:sp>
        <p:sp>
          <p:nvSpPr>
            <p:cNvPr id="20761" name="Rectangle 251"/>
            <p:cNvSpPr>
              <a:spLocks noChangeArrowheads="1"/>
            </p:cNvSpPr>
            <p:nvPr/>
          </p:nvSpPr>
          <p:spPr bwMode="auto">
            <a:xfrm>
              <a:off x="4208" y="2504"/>
              <a:ext cx="24" cy="9"/>
            </a:xfrm>
            <a:prstGeom prst="rect">
              <a:avLst/>
            </a:prstGeom>
            <a:solidFill>
              <a:srgbClr val="000000"/>
            </a:solidFill>
            <a:ln w="9525">
              <a:noFill/>
              <a:miter lim="800000"/>
              <a:headEnd/>
              <a:tailEnd/>
            </a:ln>
          </p:spPr>
          <p:txBody>
            <a:bodyPr/>
            <a:lstStyle/>
            <a:p>
              <a:endParaRPr lang="en-US"/>
            </a:p>
          </p:txBody>
        </p:sp>
        <p:sp>
          <p:nvSpPr>
            <p:cNvPr id="20762" name="Rectangle 252"/>
            <p:cNvSpPr>
              <a:spLocks noChangeArrowheads="1"/>
            </p:cNvSpPr>
            <p:nvPr/>
          </p:nvSpPr>
          <p:spPr bwMode="auto">
            <a:xfrm>
              <a:off x="4208" y="2513"/>
              <a:ext cx="24" cy="8"/>
            </a:xfrm>
            <a:prstGeom prst="rect">
              <a:avLst/>
            </a:prstGeom>
            <a:solidFill>
              <a:srgbClr val="000000"/>
            </a:solidFill>
            <a:ln w="9525">
              <a:noFill/>
              <a:miter lim="800000"/>
              <a:headEnd/>
              <a:tailEnd/>
            </a:ln>
          </p:spPr>
          <p:txBody>
            <a:bodyPr/>
            <a:lstStyle/>
            <a:p>
              <a:endParaRPr lang="en-US"/>
            </a:p>
          </p:txBody>
        </p:sp>
        <p:sp>
          <p:nvSpPr>
            <p:cNvPr id="20763" name="Rectangle 253"/>
            <p:cNvSpPr>
              <a:spLocks noChangeArrowheads="1"/>
            </p:cNvSpPr>
            <p:nvPr/>
          </p:nvSpPr>
          <p:spPr bwMode="auto">
            <a:xfrm>
              <a:off x="4232" y="2504"/>
              <a:ext cx="590" cy="9"/>
            </a:xfrm>
            <a:prstGeom prst="rect">
              <a:avLst/>
            </a:prstGeom>
            <a:solidFill>
              <a:srgbClr val="000000"/>
            </a:solidFill>
            <a:ln w="9525">
              <a:noFill/>
              <a:miter lim="800000"/>
              <a:headEnd/>
              <a:tailEnd/>
            </a:ln>
          </p:spPr>
          <p:txBody>
            <a:bodyPr/>
            <a:lstStyle/>
            <a:p>
              <a:endParaRPr lang="en-US"/>
            </a:p>
          </p:txBody>
        </p:sp>
        <p:sp>
          <p:nvSpPr>
            <p:cNvPr id="20764" name="Rectangle 254"/>
            <p:cNvSpPr>
              <a:spLocks noChangeArrowheads="1"/>
            </p:cNvSpPr>
            <p:nvPr/>
          </p:nvSpPr>
          <p:spPr bwMode="auto">
            <a:xfrm>
              <a:off x="4232" y="2513"/>
              <a:ext cx="590" cy="8"/>
            </a:xfrm>
            <a:prstGeom prst="rect">
              <a:avLst/>
            </a:prstGeom>
            <a:solidFill>
              <a:srgbClr val="000000"/>
            </a:solidFill>
            <a:ln w="9525">
              <a:noFill/>
              <a:miter lim="800000"/>
              <a:headEnd/>
              <a:tailEnd/>
            </a:ln>
          </p:spPr>
          <p:txBody>
            <a:bodyPr/>
            <a:lstStyle/>
            <a:p>
              <a:endParaRPr lang="en-US"/>
            </a:p>
          </p:txBody>
        </p:sp>
        <p:sp>
          <p:nvSpPr>
            <p:cNvPr id="20765" name="Rectangle 255"/>
            <p:cNvSpPr>
              <a:spLocks noChangeArrowheads="1"/>
            </p:cNvSpPr>
            <p:nvPr/>
          </p:nvSpPr>
          <p:spPr bwMode="auto">
            <a:xfrm>
              <a:off x="4834" y="2504"/>
              <a:ext cx="13" cy="17"/>
            </a:xfrm>
            <a:prstGeom prst="rect">
              <a:avLst/>
            </a:prstGeom>
            <a:solidFill>
              <a:srgbClr val="000000"/>
            </a:solidFill>
            <a:ln w="9525">
              <a:noFill/>
              <a:miter lim="800000"/>
              <a:headEnd/>
              <a:tailEnd/>
            </a:ln>
          </p:spPr>
          <p:txBody>
            <a:bodyPr/>
            <a:lstStyle/>
            <a:p>
              <a:endParaRPr lang="en-US"/>
            </a:p>
          </p:txBody>
        </p:sp>
        <p:sp>
          <p:nvSpPr>
            <p:cNvPr id="20766" name="Rectangle 256"/>
            <p:cNvSpPr>
              <a:spLocks noChangeArrowheads="1"/>
            </p:cNvSpPr>
            <p:nvPr/>
          </p:nvSpPr>
          <p:spPr bwMode="auto">
            <a:xfrm>
              <a:off x="4822" y="2504"/>
              <a:ext cx="25" cy="9"/>
            </a:xfrm>
            <a:prstGeom prst="rect">
              <a:avLst/>
            </a:prstGeom>
            <a:solidFill>
              <a:srgbClr val="000000"/>
            </a:solidFill>
            <a:ln w="9525">
              <a:noFill/>
              <a:miter lim="800000"/>
              <a:headEnd/>
              <a:tailEnd/>
            </a:ln>
          </p:spPr>
          <p:txBody>
            <a:bodyPr/>
            <a:lstStyle/>
            <a:p>
              <a:endParaRPr lang="en-US"/>
            </a:p>
          </p:txBody>
        </p:sp>
        <p:sp>
          <p:nvSpPr>
            <p:cNvPr id="20767" name="Rectangle 257"/>
            <p:cNvSpPr>
              <a:spLocks noChangeArrowheads="1"/>
            </p:cNvSpPr>
            <p:nvPr/>
          </p:nvSpPr>
          <p:spPr bwMode="auto">
            <a:xfrm>
              <a:off x="4822" y="2513"/>
              <a:ext cx="12" cy="8"/>
            </a:xfrm>
            <a:prstGeom prst="rect">
              <a:avLst/>
            </a:prstGeom>
            <a:solidFill>
              <a:srgbClr val="000000"/>
            </a:solidFill>
            <a:ln w="9525">
              <a:noFill/>
              <a:miter lim="800000"/>
              <a:headEnd/>
              <a:tailEnd/>
            </a:ln>
          </p:spPr>
          <p:txBody>
            <a:bodyPr/>
            <a:lstStyle/>
            <a:p>
              <a:endParaRPr lang="en-US"/>
            </a:p>
          </p:txBody>
        </p:sp>
        <p:sp>
          <p:nvSpPr>
            <p:cNvPr id="20768" name="Rectangle 258"/>
            <p:cNvSpPr>
              <a:spLocks noChangeArrowheads="1"/>
            </p:cNvSpPr>
            <p:nvPr/>
          </p:nvSpPr>
          <p:spPr bwMode="auto">
            <a:xfrm>
              <a:off x="4822" y="2513"/>
              <a:ext cx="12" cy="8"/>
            </a:xfrm>
            <a:prstGeom prst="rect">
              <a:avLst/>
            </a:prstGeom>
            <a:solidFill>
              <a:srgbClr val="000000"/>
            </a:solidFill>
            <a:ln w="9525">
              <a:noFill/>
              <a:miter lim="800000"/>
              <a:headEnd/>
              <a:tailEnd/>
            </a:ln>
          </p:spPr>
          <p:txBody>
            <a:bodyPr/>
            <a:lstStyle/>
            <a:p>
              <a:endParaRPr lang="en-US"/>
            </a:p>
          </p:txBody>
        </p:sp>
        <p:sp>
          <p:nvSpPr>
            <p:cNvPr id="20769" name="Rectangle 259"/>
            <p:cNvSpPr>
              <a:spLocks noChangeArrowheads="1"/>
            </p:cNvSpPr>
            <p:nvPr/>
          </p:nvSpPr>
          <p:spPr bwMode="auto">
            <a:xfrm>
              <a:off x="715" y="2521"/>
              <a:ext cx="12" cy="233"/>
            </a:xfrm>
            <a:prstGeom prst="rect">
              <a:avLst/>
            </a:prstGeom>
            <a:solidFill>
              <a:srgbClr val="000000"/>
            </a:solidFill>
            <a:ln w="9525">
              <a:noFill/>
              <a:miter lim="800000"/>
              <a:headEnd/>
              <a:tailEnd/>
            </a:ln>
          </p:spPr>
          <p:txBody>
            <a:bodyPr/>
            <a:lstStyle/>
            <a:p>
              <a:endParaRPr lang="en-US"/>
            </a:p>
          </p:txBody>
        </p:sp>
        <p:sp>
          <p:nvSpPr>
            <p:cNvPr id="20770" name="Rectangle 260"/>
            <p:cNvSpPr>
              <a:spLocks noChangeArrowheads="1"/>
            </p:cNvSpPr>
            <p:nvPr/>
          </p:nvSpPr>
          <p:spPr bwMode="auto">
            <a:xfrm>
              <a:off x="727" y="2521"/>
              <a:ext cx="12" cy="233"/>
            </a:xfrm>
            <a:prstGeom prst="rect">
              <a:avLst/>
            </a:prstGeom>
            <a:solidFill>
              <a:srgbClr val="000000"/>
            </a:solidFill>
            <a:ln w="9525">
              <a:noFill/>
              <a:miter lim="800000"/>
              <a:headEnd/>
              <a:tailEnd/>
            </a:ln>
          </p:spPr>
          <p:txBody>
            <a:bodyPr/>
            <a:lstStyle/>
            <a:p>
              <a:endParaRPr lang="en-US"/>
            </a:p>
          </p:txBody>
        </p:sp>
        <p:sp>
          <p:nvSpPr>
            <p:cNvPr id="20771" name="Rectangle 261"/>
            <p:cNvSpPr>
              <a:spLocks noChangeArrowheads="1"/>
            </p:cNvSpPr>
            <p:nvPr/>
          </p:nvSpPr>
          <p:spPr bwMode="auto">
            <a:xfrm>
              <a:off x="2364" y="2521"/>
              <a:ext cx="12" cy="233"/>
            </a:xfrm>
            <a:prstGeom prst="rect">
              <a:avLst/>
            </a:prstGeom>
            <a:solidFill>
              <a:srgbClr val="000000"/>
            </a:solidFill>
            <a:ln w="9525">
              <a:noFill/>
              <a:miter lim="800000"/>
              <a:headEnd/>
              <a:tailEnd/>
            </a:ln>
          </p:spPr>
          <p:txBody>
            <a:bodyPr/>
            <a:lstStyle/>
            <a:p>
              <a:endParaRPr lang="en-US"/>
            </a:p>
          </p:txBody>
        </p:sp>
        <p:sp>
          <p:nvSpPr>
            <p:cNvPr id="20772" name="Rectangle 262"/>
            <p:cNvSpPr>
              <a:spLocks noChangeArrowheads="1"/>
            </p:cNvSpPr>
            <p:nvPr/>
          </p:nvSpPr>
          <p:spPr bwMode="auto">
            <a:xfrm>
              <a:off x="2376" y="2521"/>
              <a:ext cx="12" cy="233"/>
            </a:xfrm>
            <a:prstGeom prst="rect">
              <a:avLst/>
            </a:prstGeom>
            <a:solidFill>
              <a:srgbClr val="000000"/>
            </a:solidFill>
            <a:ln w="9525">
              <a:noFill/>
              <a:miter lim="800000"/>
              <a:headEnd/>
              <a:tailEnd/>
            </a:ln>
          </p:spPr>
          <p:txBody>
            <a:bodyPr/>
            <a:lstStyle/>
            <a:p>
              <a:endParaRPr lang="en-US"/>
            </a:p>
          </p:txBody>
        </p:sp>
        <p:sp>
          <p:nvSpPr>
            <p:cNvPr id="20773" name="Rectangle 263"/>
            <p:cNvSpPr>
              <a:spLocks noChangeArrowheads="1"/>
            </p:cNvSpPr>
            <p:nvPr/>
          </p:nvSpPr>
          <p:spPr bwMode="auto">
            <a:xfrm>
              <a:off x="2978" y="2521"/>
              <a:ext cx="13" cy="233"/>
            </a:xfrm>
            <a:prstGeom prst="rect">
              <a:avLst/>
            </a:prstGeom>
            <a:solidFill>
              <a:srgbClr val="000000"/>
            </a:solidFill>
            <a:ln w="9525">
              <a:noFill/>
              <a:miter lim="800000"/>
              <a:headEnd/>
              <a:tailEnd/>
            </a:ln>
          </p:spPr>
          <p:txBody>
            <a:bodyPr/>
            <a:lstStyle/>
            <a:p>
              <a:endParaRPr lang="en-US"/>
            </a:p>
          </p:txBody>
        </p:sp>
        <p:sp>
          <p:nvSpPr>
            <p:cNvPr id="20774" name="Rectangle 264"/>
            <p:cNvSpPr>
              <a:spLocks noChangeArrowheads="1"/>
            </p:cNvSpPr>
            <p:nvPr/>
          </p:nvSpPr>
          <p:spPr bwMode="auto">
            <a:xfrm>
              <a:off x="2991" y="2521"/>
              <a:ext cx="12" cy="233"/>
            </a:xfrm>
            <a:prstGeom prst="rect">
              <a:avLst/>
            </a:prstGeom>
            <a:solidFill>
              <a:srgbClr val="000000"/>
            </a:solidFill>
            <a:ln w="9525">
              <a:noFill/>
              <a:miter lim="800000"/>
              <a:headEnd/>
              <a:tailEnd/>
            </a:ln>
          </p:spPr>
          <p:txBody>
            <a:bodyPr/>
            <a:lstStyle/>
            <a:p>
              <a:endParaRPr lang="en-US"/>
            </a:p>
          </p:txBody>
        </p:sp>
        <p:sp>
          <p:nvSpPr>
            <p:cNvPr id="20775" name="Rectangle 265"/>
            <p:cNvSpPr>
              <a:spLocks noChangeArrowheads="1"/>
            </p:cNvSpPr>
            <p:nvPr/>
          </p:nvSpPr>
          <p:spPr bwMode="auto">
            <a:xfrm>
              <a:off x="3593" y="2521"/>
              <a:ext cx="12" cy="233"/>
            </a:xfrm>
            <a:prstGeom prst="rect">
              <a:avLst/>
            </a:prstGeom>
            <a:solidFill>
              <a:srgbClr val="000000"/>
            </a:solidFill>
            <a:ln w="9525">
              <a:noFill/>
              <a:miter lim="800000"/>
              <a:headEnd/>
              <a:tailEnd/>
            </a:ln>
          </p:spPr>
          <p:txBody>
            <a:bodyPr/>
            <a:lstStyle/>
            <a:p>
              <a:endParaRPr lang="en-US"/>
            </a:p>
          </p:txBody>
        </p:sp>
        <p:sp>
          <p:nvSpPr>
            <p:cNvPr id="20776" name="Rectangle 266"/>
            <p:cNvSpPr>
              <a:spLocks noChangeArrowheads="1"/>
            </p:cNvSpPr>
            <p:nvPr/>
          </p:nvSpPr>
          <p:spPr bwMode="auto">
            <a:xfrm>
              <a:off x="3605" y="2521"/>
              <a:ext cx="13" cy="233"/>
            </a:xfrm>
            <a:prstGeom prst="rect">
              <a:avLst/>
            </a:prstGeom>
            <a:solidFill>
              <a:srgbClr val="000000"/>
            </a:solidFill>
            <a:ln w="9525">
              <a:noFill/>
              <a:miter lim="800000"/>
              <a:headEnd/>
              <a:tailEnd/>
            </a:ln>
          </p:spPr>
          <p:txBody>
            <a:bodyPr/>
            <a:lstStyle/>
            <a:p>
              <a:endParaRPr lang="en-US"/>
            </a:p>
          </p:txBody>
        </p:sp>
        <p:sp>
          <p:nvSpPr>
            <p:cNvPr id="20777" name="Rectangle 267"/>
            <p:cNvSpPr>
              <a:spLocks noChangeArrowheads="1"/>
            </p:cNvSpPr>
            <p:nvPr/>
          </p:nvSpPr>
          <p:spPr bwMode="auto">
            <a:xfrm>
              <a:off x="4208" y="2521"/>
              <a:ext cx="12" cy="233"/>
            </a:xfrm>
            <a:prstGeom prst="rect">
              <a:avLst/>
            </a:prstGeom>
            <a:solidFill>
              <a:srgbClr val="000000"/>
            </a:solidFill>
            <a:ln w="9525">
              <a:noFill/>
              <a:miter lim="800000"/>
              <a:headEnd/>
              <a:tailEnd/>
            </a:ln>
          </p:spPr>
          <p:txBody>
            <a:bodyPr/>
            <a:lstStyle/>
            <a:p>
              <a:endParaRPr lang="en-US"/>
            </a:p>
          </p:txBody>
        </p:sp>
        <p:sp>
          <p:nvSpPr>
            <p:cNvPr id="20778" name="Rectangle 268"/>
            <p:cNvSpPr>
              <a:spLocks noChangeArrowheads="1"/>
            </p:cNvSpPr>
            <p:nvPr/>
          </p:nvSpPr>
          <p:spPr bwMode="auto">
            <a:xfrm>
              <a:off x="4220" y="2521"/>
              <a:ext cx="12" cy="233"/>
            </a:xfrm>
            <a:prstGeom prst="rect">
              <a:avLst/>
            </a:prstGeom>
            <a:solidFill>
              <a:srgbClr val="000000"/>
            </a:solidFill>
            <a:ln w="9525">
              <a:noFill/>
              <a:miter lim="800000"/>
              <a:headEnd/>
              <a:tailEnd/>
            </a:ln>
          </p:spPr>
          <p:txBody>
            <a:bodyPr/>
            <a:lstStyle/>
            <a:p>
              <a:endParaRPr lang="en-US"/>
            </a:p>
          </p:txBody>
        </p:sp>
        <p:sp>
          <p:nvSpPr>
            <p:cNvPr id="20779" name="Rectangle 269"/>
            <p:cNvSpPr>
              <a:spLocks noChangeArrowheads="1"/>
            </p:cNvSpPr>
            <p:nvPr/>
          </p:nvSpPr>
          <p:spPr bwMode="auto">
            <a:xfrm>
              <a:off x="4822" y="2521"/>
              <a:ext cx="12" cy="233"/>
            </a:xfrm>
            <a:prstGeom prst="rect">
              <a:avLst/>
            </a:prstGeom>
            <a:solidFill>
              <a:srgbClr val="000000"/>
            </a:solidFill>
            <a:ln w="9525">
              <a:noFill/>
              <a:miter lim="800000"/>
              <a:headEnd/>
              <a:tailEnd/>
            </a:ln>
          </p:spPr>
          <p:txBody>
            <a:bodyPr/>
            <a:lstStyle/>
            <a:p>
              <a:endParaRPr lang="en-US"/>
            </a:p>
          </p:txBody>
        </p:sp>
        <p:sp>
          <p:nvSpPr>
            <p:cNvPr id="20780" name="Rectangle 270"/>
            <p:cNvSpPr>
              <a:spLocks noChangeArrowheads="1"/>
            </p:cNvSpPr>
            <p:nvPr/>
          </p:nvSpPr>
          <p:spPr bwMode="auto">
            <a:xfrm>
              <a:off x="4834" y="2521"/>
              <a:ext cx="13" cy="233"/>
            </a:xfrm>
            <a:prstGeom prst="rect">
              <a:avLst/>
            </a:prstGeom>
            <a:solidFill>
              <a:srgbClr val="000000"/>
            </a:solidFill>
            <a:ln w="9525">
              <a:noFill/>
              <a:miter lim="800000"/>
              <a:headEnd/>
              <a:tailEnd/>
            </a:ln>
          </p:spPr>
          <p:txBody>
            <a:bodyPr/>
            <a:lstStyle/>
            <a:p>
              <a:endParaRPr lang="en-US"/>
            </a:p>
          </p:txBody>
        </p:sp>
        <p:sp>
          <p:nvSpPr>
            <p:cNvPr id="20781" name="Rectangle 271"/>
            <p:cNvSpPr>
              <a:spLocks noChangeArrowheads="1"/>
            </p:cNvSpPr>
            <p:nvPr/>
          </p:nvSpPr>
          <p:spPr bwMode="auto">
            <a:xfrm>
              <a:off x="762" y="2842"/>
              <a:ext cx="30"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 </a:t>
              </a:r>
              <a:endParaRPr lang="en-US" sz="2400" b="0"/>
            </a:p>
          </p:txBody>
        </p:sp>
        <p:sp>
          <p:nvSpPr>
            <p:cNvPr id="20782" name="Rectangle 272"/>
            <p:cNvSpPr>
              <a:spLocks noChangeArrowheads="1"/>
            </p:cNvSpPr>
            <p:nvPr/>
          </p:nvSpPr>
          <p:spPr bwMode="auto">
            <a:xfrm>
              <a:off x="805" y="2842"/>
              <a:ext cx="739"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Blue Shell SB1</a:t>
              </a:r>
              <a:endParaRPr lang="en-US" sz="2400" b="0"/>
            </a:p>
          </p:txBody>
        </p:sp>
        <p:sp>
          <p:nvSpPr>
            <p:cNvPr id="20783" name="Rectangle 273"/>
            <p:cNvSpPr>
              <a:spLocks noChangeArrowheads="1"/>
            </p:cNvSpPr>
            <p:nvPr/>
          </p:nvSpPr>
          <p:spPr bwMode="auto">
            <a:xfrm>
              <a:off x="2409" y="2842"/>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a:t>
              </a:r>
              <a:endParaRPr lang="en-US" sz="2400" b="0"/>
            </a:p>
          </p:txBody>
        </p:sp>
        <p:sp>
          <p:nvSpPr>
            <p:cNvPr id="20784" name="Rectangle 274"/>
            <p:cNvSpPr>
              <a:spLocks noChangeArrowheads="1"/>
            </p:cNvSpPr>
            <p:nvPr/>
          </p:nvSpPr>
          <p:spPr bwMode="auto">
            <a:xfrm>
              <a:off x="3023" y="2842"/>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785" name="Rectangle 275"/>
            <p:cNvSpPr>
              <a:spLocks noChangeArrowheads="1"/>
            </p:cNvSpPr>
            <p:nvPr/>
          </p:nvSpPr>
          <p:spPr bwMode="auto">
            <a:xfrm>
              <a:off x="3638" y="2842"/>
              <a:ext cx="288"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a:t>
              </a:r>
              <a:endParaRPr lang="en-US" sz="2400" b="0"/>
            </a:p>
          </p:txBody>
        </p:sp>
        <p:sp>
          <p:nvSpPr>
            <p:cNvPr id="20786" name="Rectangle 276"/>
            <p:cNvSpPr>
              <a:spLocks noChangeArrowheads="1"/>
            </p:cNvSpPr>
            <p:nvPr/>
          </p:nvSpPr>
          <p:spPr bwMode="auto">
            <a:xfrm>
              <a:off x="4253" y="2842"/>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787" name="Rectangle 277"/>
            <p:cNvSpPr>
              <a:spLocks noChangeArrowheads="1"/>
            </p:cNvSpPr>
            <p:nvPr/>
          </p:nvSpPr>
          <p:spPr bwMode="auto">
            <a:xfrm>
              <a:off x="727" y="2754"/>
              <a:ext cx="12" cy="17"/>
            </a:xfrm>
            <a:prstGeom prst="rect">
              <a:avLst/>
            </a:prstGeom>
            <a:solidFill>
              <a:srgbClr val="000000"/>
            </a:solidFill>
            <a:ln w="9525">
              <a:noFill/>
              <a:miter lim="800000"/>
              <a:headEnd/>
              <a:tailEnd/>
            </a:ln>
          </p:spPr>
          <p:txBody>
            <a:bodyPr/>
            <a:lstStyle/>
            <a:p>
              <a:endParaRPr lang="en-US"/>
            </a:p>
          </p:txBody>
        </p:sp>
        <p:sp>
          <p:nvSpPr>
            <p:cNvPr id="20788" name="Rectangle 278"/>
            <p:cNvSpPr>
              <a:spLocks noChangeArrowheads="1"/>
            </p:cNvSpPr>
            <p:nvPr/>
          </p:nvSpPr>
          <p:spPr bwMode="auto">
            <a:xfrm>
              <a:off x="715" y="2754"/>
              <a:ext cx="12" cy="17"/>
            </a:xfrm>
            <a:prstGeom prst="rect">
              <a:avLst/>
            </a:prstGeom>
            <a:solidFill>
              <a:srgbClr val="000000"/>
            </a:solidFill>
            <a:ln w="9525">
              <a:noFill/>
              <a:miter lim="800000"/>
              <a:headEnd/>
              <a:tailEnd/>
            </a:ln>
          </p:spPr>
          <p:txBody>
            <a:bodyPr/>
            <a:lstStyle/>
            <a:p>
              <a:endParaRPr lang="en-US"/>
            </a:p>
          </p:txBody>
        </p:sp>
        <p:sp>
          <p:nvSpPr>
            <p:cNvPr id="20789" name="Rectangle 279"/>
            <p:cNvSpPr>
              <a:spLocks noChangeArrowheads="1"/>
            </p:cNvSpPr>
            <p:nvPr/>
          </p:nvSpPr>
          <p:spPr bwMode="auto">
            <a:xfrm>
              <a:off x="739" y="2754"/>
              <a:ext cx="1625" cy="9"/>
            </a:xfrm>
            <a:prstGeom prst="rect">
              <a:avLst/>
            </a:prstGeom>
            <a:solidFill>
              <a:srgbClr val="000000"/>
            </a:solidFill>
            <a:ln w="9525">
              <a:noFill/>
              <a:miter lim="800000"/>
              <a:headEnd/>
              <a:tailEnd/>
            </a:ln>
          </p:spPr>
          <p:txBody>
            <a:bodyPr/>
            <a:lstStyle/>
            <a:p>
              <a:endParaRPr lang="en-US"/>
            </a:p>
          </p:txBody>
        </p:sp>
        <p:sp>
          <p:nvSpPr>
            <p:cNvPr id="20790" name="Rectangle 280"/>
            <p:cNvSpPr>
              <a:spLocks noChangeArrowheads="1"/>
            </p:cNvSpPr>
            <p:nvPr/>
          </p:nvSpPr>
          <p:spPr bwMode="auto">
            <a:xfrm>
              <a:off x="739" y="2763"/>
              <a:ext cx="1625" cy="8"/>
            </a:xfrm>
            <a:prstGeom prst="rect">
              <a:avLst/>
            </a:prstGeom>
            <a:solidFill>
              <a:srgbClr val="000000"/>
            </a:solidFill>
            <a:ln w="9525">
              <a:noFill/>
              <a:miter lim="800000"/>
              <a:headEnd/>
              <a:tailEnd/>
            </a:ln>
          </p:spPr>
          <p:txBody>
            <a:bodyPr/>
            <a:lstStyle/>
            <a:p>
              <a:endParaRPr lang="en-US"/>
            </a:p>
          </p:txBody>
        </p:sp>
        <p:sp>
          <p:nvSpPr>
            <p:cNvPr id="20791" name="Rectangle 281"/>
            <p:cNvSpPr>
              <a:spLocks noChangeArrowheads="1"/>
            </p:cNvSpPr>
            <p:nvPr/>
          </p:nvSpPr>
          <p:spPr bwMode="auto">
            <a:xfrm>
              <a:off x="2376" y="2754"/>
              <a:ext cx="12" cy="17"/>
            </a:xfrm>
            <a:prstGeom prst="rect">
              <a:avLst/>
            </a:prstGeom>
            <a:solidFill>
              <a:srgbClr val="000000"/>
            </a:solidFill>
            <a:ln w="9525">
              <a:noFill/>
              <a:miter lim="800000"/>
              <a:headEnd/>
              <a:tailEnd/>
            </a:ln>
          </p:spPr>
          <p:txBody>
            <a:bodyPr/>
            <a:lstStyle/>
            <a:p>
              <a:endParaRPr lang="en-US"/>
            </a:p>
          </p:txBody>
        </p:sp>
        <p:sp>
          <p:nvSpPr>
            <p:cNvPr id="20792" name="Rectangle 282"/>
            <p:cNvSpPr>
              <a:spLocks noChangeArrowheads="1"/>
            </p:cNvSpPr>
            <p:nvPr/>
          </p:nvSpPr>
          <p:spPr bwMode="auto">
            <a:xfrm>
              <a:off x="2364" y="2754"/>
              <a:ext cx="12" cy="17"/>
            </a:xfrm>
            <a:prstGeom prst="rect">
              <a:avLst/>
            </a:prstGeom>
            <a:solidFill>
              <a:srgbClr val="000000"/>
            </a:solidFill>
            <a:ln w="9525">
              <a:noFill/>
              <a:miter lim="800000"/>
              <a:headEnd/>
              <a:tailEnd/>
            </a:ln>
          </p:spPr>
          <p:txBody>
            <a:bodyPr/>
            <a:lstStyle/>
            <a:p>
              <a:endParaRPr lang="en-US"/>
            </a:p>
          </p:txBody>
        </p:sp>
        <p:sp>
          <p:nvSpPr>
            <p:cNvPr id="20793" name="Rectangle 283"/>
            <p:cNvSpPr>
              <a:spLocks noChangeArrowheads="1"/>
            </p:cNvSpPr>
            <p:nvPr/>
          </p:nvSpPr>
          <p:spPr bwMode="auto">
            <a:xfrm>
              <a:off x="2388" y="2754"/>
              <a:ext cx="590" cy="9"/>
            </a:xfrm>
            <a:prstGeom prst="rect">
              <a:avLst/>
            </a:prstGeom>
            <a:solidFill>
              <a:srgbClr val="000000"/>
            </a:solidFill>
            <a:ln w="9525">
              <a:noFill/>
              <a:miter lim="800000"/>
              <a:headEnd/>
              <a:tailEnd/>
            </a:ln>
          </p:spPr>
          <p:txBody>
            <a:bodyPr/>
            <a:lstStyle/>
            <a:p>
              <a:endParaRPr lang="en-US"/>
            </a:p>
          </p:txBody>
        </p:sp>
        <p:sp>
          <p:nvSpPr>
            <p:cNvPr id="20794" name="Rectangle 284"/>
            <p:cNvSpPr>
              <a:spLocks noChangeArrowheads="1"/>
            </p:cNvSpPr>
            <p:nvPr/>
          </p:nvSpPr>
          <p:spPr bwMode="auto">
            <a:xfrm>
              <a:off x="2388" y="2763"/>
              <a:ext cx="590" cy="8"/>
            </a:xfrm>
            <a:prstGeom prst="rect">
              <a:avLst/>
            </a:prstGeom>
            <a:solidFill>
              <a:srgbClr val="000000"/>
            </a:solidFill>
            <a:ln w="9525">
              <a:noFill/>
              <a:miter lim="800000"/>
              <a:headEnd/>
              <a:tailEnd/>
            </a:ln>
          </p:spPr>
          <p:txBody>
            <a:bodyPr/>
            <a:lstStyle/>
            <a:p>
              <a:endParaRPr lang="en-US"/>
            </a:p>
          </p:txBody>
        </p:sp>
        <p:sp>
          <p:nvSpPr>
            <p:cNvPr id="20795" name="Rectangle 285"/>
            <p:cNvSpPr>
              <a:spLocks noChangeArrowheads="1"/>
            </p:cNvSpPr>
            <p:nvPr/>
          </p:nvSpPr>
          <p:spPr bwMode="auto">
            <a:xfrm>
              <a:off x="2991" y="2754"/>
              <a:ext cx="12" cy="17"/>
            </a:xfrm>
            <a:prstGeom prst="rect">
              <a:avLst/>
            </a:prstGeom>
            <a:solidFill>
              <a:srgbClr val="000000"/>
            </a:solidFill>
            <a:ln w="9525">
              <a:noFill/>
              <a:miter lim="800000"/>
              <a:headEnd/>
              <a:tailEnd/>
            </a:ln>
          </p:spPr>
          <p:txBody>
            <a:bodyPr/>
            <a:lstStyle/>
            <a:p>
              <a:endParaRPr lang="en-US"/>
            </a:p>
          </p:txBody>
        </p:sp>
        <p:sp>
          <p:nvSpPr>
            <p:cNvPr id="20796" name="Rectangle 286"/>
            <p:cNvSpPr>
              <a:spLocks noChangeArrowheads="1"/>
            </p:cNvSpPr>
            <p:nvPr/>
          </p:nvSpPr>
          <p:spPr bwMode="auto">
            <a:xfrm>
              <a:off x="2978" y="2754"/>
              <a:ext cx="13" cy="17"/>
            </a:xfrm>
            <a:prstGeom prst="rect">
              <a:avLst/>
            </a:prstGeom>
            <a:solidFill>
              <a:srgbClr val="000000"/>
            </a:solidFill>
            <a:ln w="9525">
              <a:noFill/>
              <a:miter lim="800000"/>
              <a:headEnd/>
              <a:tailEnd/>
            </a:ln>
          </p:spPr>
          <p:txBody>
            <a:bodyPr/>
            <a:lstStyle/>
            <a:p>
              <a:endParaRPr lang="en-US"/>
            </a:p>
          </p:txBody>
        </p:sp>
        <p:sp>
          <p:nvSpPr>
            <p:cNvPr id="20797" name="Rectangle 287"/>
            <p:cNvSpPr>
              <a:spLocks noChangeArrowheads="1"/>
            </p:cNvSpPr>
            <p:nvPr/>
          </p:nvSpPr>
          <p:spPr bwMode="auto">
            <a:xfrm>
              <a:off x="3003" y="2754"/>
              <a:ext cx="590" cy="9"/>
            </a:xfrm>
            <a:prstGeom prst="rect">
              <a:avLst/>
            </a:prstGeom>
            <a:solidFill>
              <a:srgbClr val="000000"/>
            </a:solidFill>
            <a:ln w="9525">
              <a:noFill/>
              <a:miter lim="800000"/>
              <a:headEnd/>
              <a:tailEnd/>
            </a:ln>
          </p:spPr>
          <p:txBody>
            <a:bodyPr/>
            <a:lstStyle/>
            <a:p>
              <a:endParaRPr lang="en-US"/>
            </a:p>
          </p:txBody>
        </p:sp>
        <p:sp>
          <p:nvSpPr>
            <p:cNvPr id="20798" name="Rectangle 288"/>
            <p:cNvSpPr>
              <a:spLocks noChangeArrowheads="1"/>
            </p:cNvSpPr>
            <p:nvPr/>
          </p:nvSpPr>
          <p:spPr bwMode="auto">
            <a:xfrm>
              <a:off x="3003" y="2763"/>
              <a:ext cx="590" cy="8"/>
            </a:xfrm>
            <a:prstGeom prst="rect">
              <a:avLst/>
            </a:prstGeom>
            <a:solidFill>
              <a:srgbClr val="000000"/>
            </a:solidFill>
            <a:ln w="9525">
              <a:noFill/>
              <a:miter lim="800000"/>
              <a:headEnd/>
              <a:tailEnd/>
            </a:ln>
          </p:spPr>
          <p:txBody>
            <a:bodyPr/>
            <a:lstStyle/>
            <a:p>
              <a:endParaRPr lang="en-US"/>
            </a:p>
          </p:txBody>
        </p:sp>
        <p:sp>
          <p:nvSpPr>
            <p:cNvPr id="20799" name="Rectangle 289"/>
            <p:cNvSpPr>
              <a:spLocks noChangeArrowheads="1"/>
            </p:cNvSpPr>
            <p:nvPr/>
          </p:nvSpPr>
          <p:spPr bwMode="auto">
            <a:xfrm>
              <a:off x="3605" y="2754"/>
              <a:ext cx="13" cy="17"/>
            </a:xfrm>
            <a:prstGeom prst="rect">
              <a:avLst/>
            </a:prstGeom>
            <a:solidFill>
              <a:srgbClr val="000000"/>
            </a:solidFill>
            <a:ln w="9525">
              <a:noFill/>
              <a:miter lim="800000"/>
              <a:headEnd/>
              <a:tailEnd/>
            </a:ln>
          </p:spPr>
          <p:txBody>
            <a:bodyPr/>
            <a:lstStyle/>
            <a:p>
              <a:endParaRPr lang="en-US"/>
            </a:p>
          </p:txBody>
        </p:sp>
        <p:sp>
          <p:nvSpPr>
            <p:cNvPr id="20800" name="Rectangle 290"/>
            <p:cNvSpPr>
              <a:spLocks noChangeArrowheads="1"/>
            </p:cNvSpPr>
            <p:nvPr/>
          </p:nvSpPr>
          <p:spPr bwMode="auto">
            <a:xfrm>
              <a:off x="3593" y="2754"/>
              <a:ext cx="12" cy="17"/>
            </a:xfrm>
            <a:prstGeom prst="rect">
              <a:avLst/>
            </a:prstGeom>
            <a:solidFill>
              <a:srgbClr val="000000"/>
            </a:solidFill>
            <a:ln w="9525">
              <a:noFill/>
              <a:miter lim="800000"/>
              <a:headEnd/>
              <a:tailEnd/>
            </a:ln>
          </p:spPr>
          <p:txBody>
            <a:bodyPr/>
            <a:lstStyle/>
            <a:p>
              <a:endParaRPr lang="en-US"/>
            </a:p>
          </p:txBody>
        </p:sp>
        <p:sp>
          <p:nvSpPr>
            <p:cNvPr id="20801" name="Rectangle 291"/>
            <p:cNvSpPr>
              <a:spLocks noChangeArrowheads="1"/>
            </p:cNvSpPr>
            <p:nvPr/>
          </p:nvSpPr>
          <p:spPr bwMode="auto">
            <a:xfrm>
              <a:off x="3618" y="2754"/>
              <a:ext cx="590" cy="9"/>
            </a:xfrm>
            <a:prstGeom prst="rect">
              <a:avLst/>
            </a:prstGeom>
            <a:solidFill>
              <a:srgbClr val="000000"/>
            </a:solidFill>
            <a:ln w="9525">
              <a:noFill/>
              <a:miter lim="800000"/>
              <a:headEnd/>
              <a:tailEnd/>
            </a:ln>
          </p:spPr>
          <p:txBody>
            <a:bodyPr/>
            <a:lstStyle/>
            <a:p>
              <a:endParaRPr lang="en-US"/>
            </a:p>
          </p:txBody>
        </p:sp>
        <p:sp>
          <p:nvSpPr>
            <p:cNvPr id="20802" name="Rectangle 292"/>
            <p:cNvSpPr>
              <a:spLocks noChangeArrowheads="1"/>
            </p:cNvSpPr>
            <p:nvPr/>
          </p:nvSpPr>
          <p:spPr bwMode="auto">
            <a:xfrm>
              <a:off x="3618" y="2763"/>
              <a:ext cx="590" cy="8"/>
            </a:xfrm>
            <a:prstGeom prst="rect">
              <a:avLst/>
            </a:prstGeom>
            <a:solidFill>
              <a:srgbClr val="000000"/>
            </a:solidFill>
            <a:ln w="9525">
              <a:noFill/>
              <a:miter lim="800000"/>
              <a:headEnd/>
              <a:tailEnd/>
            </a:ln>
          </p:spPr>
          <p:txBody>
            <a:bodyPr/>
            <a:lstStyle/>
            <a:p>
              <a:endParaRPr lang="en-US"/>
            </a:p>
          </p:txBody>
        </p:sp>
        <p:sp>
          <p:nvSpPr>
            <p:cNvPr id="20803" name="Rectangle 293"/>
            <p:cNvSpPr>
              <a:spLocks noChangeArrowheads="1"/>
            </p:cNvSpPr>
            <p:nvPr/>
          </p:nvSpPr>
          <p:spPr bwMode="auto">
            <a:xfrm>
              <a:off x="4220" y="2754"/>
              <a:ext cx="12" cy="17"/>
            </a:xfrm>
            <a:prstGeom prst="rect">
              <a:avLst/>
            </a:prstGeom>
            <a:solidFill>
              <a:srgbClr val="000000"/>
            </a:solidFill>
            <a:ln w="9525">
              <a:noFill/>
              <a:miter lim="800000"/>
              <a:headEnd/>
              <a:tailEnd/>
            </a:ln>
          </p:spPr>
          <p:txBody>
            <a:bodyPr/>
            <a:lstStyle/>
            <a:p>
              <a:endParaRPr lang="en-US"/>
            </a:p>
          </p:txBody>
        </p:sp>
        <p:sp>
          <p:nvSpPr>
            <p:cNvPr id="20804" name="Rectangle 294"/>
            <p:cNvSpPr>
              <a:spLocks noChangeArrowheads="1"/>
            </p:cNvSpPr>
            <p:nvPr/>
          </p:nvSpPr>
          <p:spPr bwMode="auto">
            <a:xfrm>
              <a:off x="4208" y="2754"/>
              <a:ext cx="12" cy="17"/>
            </a:xfrm>
            <a:prstGeom prst="rect">
              <a:avLst/>
            </a:prstGeom>
            <a:solidFill>
              <a:srgbClr val="000000"/>
            </a:solidFill>
            <a:ln w="9525">
              <a:noFill/>
              <a:miter lim="800000"/>
              <a:headEnd/>
              <a:tailEnd/>
            </a:ln>
          </p:spPr>
          <p:txBody>
            <a:bodyPr/>
            <a:lstStyle/>
            <a:p>
              <a:endParaRPr lang="en-US"/>
            </a:p>
          </p:txBody>
        </p:sp>
        <p:sp>
          <p:nvSpPr>
            <p:cNvPr id="20805" name="Rectangle 295"/>
            <p:cNvSpPr>
              <a:spLocks noChangeArrowheads="1"/>
            </p:cNvSpPr>
            <p:nvPr/>
          </p:nvSpPr>
          <p:spPr bwMode="auto">
            <a:xfrm>
              <a:off x="4232" y="2754"/>
              <a:ext cx="590" cy="9"/>
            </a:xfrm>
            <a:prstGeom prst="rect">
              <a:avLst/>
            </a:prstGeom>
            <a:solidFill>
              <a:srgbClr val="000000"/>
            </a:solidFill>
            <a:ln w="9525">
              <a:noFill/>
              <a:miter lim="800000"/>
              <a:headEnd/>
              <a:tailEnd/>
            </a:ln>
          </p:spPr>
          <p:txBody>
            <a:bodyPr/>
            <a:lstStyle/>
            <a:p>
              <a:endParaRPr lang="en-US"/>
            </a:p>
          </p:txBody>
        </p:sp>
        <p:sp>
          <p:nvSpPr>
            <p:cNvPr id="20806" name="Rectangle 296"/>
            <p:cNvSpPr>
              <a:spLocks noChangeArrowheads="1"/>
            </p:cNvSpPr>
            <p:nvPr/>
          </p:nvSpPr>
          <p:spPr bwMode="auto">
            <a:xfrm>
              <a:off x="4232" y="2763"/>
              <a:ext cx="590" cy="8"/>
            </a:xfrm>
            <a:prstGeom prst="rect">
              <a:avLst/>
            </a:prstGeom>
            <a:solidFill>
              <a:srgbClr val="000000"/>
            </a:solidFill>
            <a:ln w="9525">
              <a:noFill/>
              <a:miter lim="800000"/>
              <a:headEnd/>
              <a:tailEnd/>
            </a:ln>
          </p:spPr>
          <p:txBody>
            <a:bodyPr/>
            <a:lstStyle/>
            <a:p>
              <a:endParaRPr lang="en-US"/>
            </a:p>
          </p:txBody>
        </p:sp>
        <p:sp>
          <p:nvSpPr>
            <p:cNvPr id="20807" name="Rectangle 297"/>
            <p:cNvSpPr>
              <a:spLocks noChangeArrowheads="1"/>
            </p:cNvSpPr>
            <p:nvPr/>
          </p:nvSpPr>
          <p:spPr bwMode="auto">
            <a:xfrm>
              <a:off x="4834" y="2754"/>
              <a:ext cx="13" cy="17"/>
            </a:xfrm>
            <a:prstGeom prst="rect">
              <a:avLst/>
            </a:prstGeom>
            <a:solidFill>
              <a:srgbClr val="000000"/>
            </a:solidFill>
            <a:ln w="9525">
              <a:noFill/>
              <a:miter lim="800000"/>
              <a:headEnd/>
              <a:tailEnd/>
            </a:ln>
          </p:spPr>
          <p:txBody>
            <a:bodyPr/>
            <a:lstStyle/>
            <a:p>
              <a:endParaRPr lang="en-US"/>
            </a:p>
          </p:txBody>
        </p:sp>
        <p:sp>
          <p:nvSpPr>
            <p:cNvPr id="20808" name="Rectangle 298"/>
            <p:cNvSpPr>
              <a:spLocks noChangeArrowheads="1"/>
            </p:cNvSpPr>
            <p:nvPr/>
          </p:nvSpPr>
          <p:spPr bwMode="auto">
            <a:xfrm>
              <a:off x="4822" y="2754"/>
              <a:ext cx="12" cy="17"/>
            </a:xfrm>
            <a:prstGeom prst="rect">
              <a:avLst/>
            </a:prstGeom>
            <a:solidFill>
              <a:srgbClr val="000000"/>
            </a:solidFill>
            <a:ln w="9525">
              <a:noFill/>
              <a:miter lim="800000"/>
              <a:headEnd/>
              <a:tailEnd/>
            </a:ln>
          </p:spPr>
          <p:txBody>
            <a:bodyPr/>
            <a:lstStyle/>
            <a:p>
              <a:endParaRPr lang="en-US"/>
            </a:p>
          </p:txBody>
        </p:sp>
        <p:sp>
          <p:nvSpPr>
            <p:cNvPr id="20809" name="Rectangle 299"/>
            <p:cNvSpPr>
              <a:spLocks noChangeArrowheads="1"/>
            </p:cNvSpPr>
            <p:nvPr/>
          </p:nvSpPr>
          <p:spPr bwMode="auto">
            <a:xfrm>
              <a:off x="715" y="2771"/>
              <a:ext cx="12" cy="233"/>
            </a:xfrm>
            <a:prstGeom prst="rect">
              <a:avLst/>
            </a:prstGeom>
            <a:solidFill>
              <a:srgbClr val="000000"/>
            </a:solidFill>
            <a:ln w="9525">
              <a:noFill/>
              <a:miter lim="800000"/>
              <a:headEnd/>
              <a:tailEnd/>
            </a:ln>
          </p:spPr>
          <p:txBody>
            <a:bodyPr/>
            <a:lstStyle/>
            <a:p>
              <a:endParaRPr lang="en-US"/>
            </a:p>
          </p:txBody>
        </p:sp>
        <p:sp>
          <p:nvSpPr>
            <p:cNvPr id="20810" name="Rectangle 300"/>
            <p:cNvSpPr>
              <a:spLocks noChangeArrowheads="1"/>
            </p:cNvSpPr>
            <p:nvPr/>
          </p:nvSpPr>
          <p:spPr bwMode="auto">
            <a:xfrm>
              <a:off x="727" y="2771"/>
              <a:ext cx="12" cy="233"/>
            </a:xfrm>
            <a:prstGeom prst="rect">
              <a:avLst/>
            </a:prstGeom>
            <a:solidFill>
              <a:srgbClr val="000000"/>
            </a:solidFill>
            <a:ln w="9525">
              <a:noFill/>
              <a:miter lim="800000"/>
              <a:headEnd/>
              <a:tailEnd/>
            </a:ln>
          </p:spPr>
          <p:txBody>
            <a:bodyPr/>
            <a:lstStyle/>
            <a:p>
              <a:endParaRPr lang="en-US"/>
            </a:p>
          </p:txBody>
        </p:sp>
        <p:sp>
          <p:nvSpPr>
            <p:cNvPr id="20811" name="Rectangle 301"/>
            <p:cNvSpPr>
              <a:spLocks noChangeArrowheads="1"/>
            </p:cNvSpPr>
            <p:nvPr/>
          </p:nvSpPr>
          <p:spPr bwMode="auto">
            <a:xfrm>
              <a:off x="2364" y="2771"/>
              <a:ext cx="12" cy="233"/>
            </a:xfrm>
            <a:prstGeom prst="rect">
              <a:avLst/>
            </a:prstGeom>
            <a:solidFill>
              <a:srgbClr val="000000"/>
            </a:solidFill>
            <a:ln w="9525">
              <a:noFill/>
              <a:miter lim="800000"/>
              <a:headEnd/>
              <a:tailEnd/>
            </a:ln>
          </p:spPr>
          <p:txBody>
            <a:bodyPr/>
            <a:lstStyle/>
            <a:p>
              <a:endParaRPr lang="en-US"/>
            </a:p>
          </p:txBody>
        </p:sp>
        <p:sp>
          <p:nvSpPr>
            <p:cNvPr id="20812" name="Rectangle 302"/>
            <p:cNvSpPr>
              <a:spLocks noChangeArrowheads="1"/>
            </p:cNvSpPr>
            <p:nvPr/>
          </p:nvSpPr>
          <p:spPr bwMode="auto">
            <a:xfrm>
              <a:off x="2376" y="2771"/>
              <a:ext cx="12" cy="233"/>
            </a:xfrm>
            <a:prstGeom prst="rect">
              <a:avLst/>
            </a:prstGeom>
            <a:solidFill>
              <a:srgbClr val="000000"/>
            </a:solidFill>
            <a:ln w="9525">
              <a:noFill/>
              <a:miter lim="800000"/>
              <a:headEnd/>
              <a:tailEnd/>
            </a:ln>
          </p:spPr>
          <p:txBody>
            <a:bodyPr/>
            <a:lstStyle/>
            <a:p>
              <a:endParaRPr lang="en-US"/>
            </a:p>
          </p:txBody>
        </p:sp>
        <p:sp>
          <p:nvSpPr>
            <p:cNvPr id="20813" name="Rectangle 303"/>
            <p:cNvSpPr>
              <a:spLocks noChangeArrowheads="1"/>
            </p:cNvSpPr>
            <p:nvPr/>
          </p:nvSpPr>
          <p:spPr bwMode="auto">
            <a:xfrm>
              <a:off x="2978" y="2771"/>
              <a:ext cx="13" cy="233"/>
            </a:xfrm>
            <a:prstGeom prst="rect">
              <a:avLst/>
            </a:prstGeom>
            <a:solidFill>
              <a:srgbClr val="000000"/>
            </a:solidFill>
            <a:ln w="9525">
              <a:noFill/>
              <a:miter lim="800000"/>
              <a:headEnd/>
              <a:tailEnd/>
            </a:ln>
          </p:spPr>
          <p:txBody>
            <a:bodyPr/>
            <a:lstStyle/>
            <a:p>
              <a:endParaRPr lang="en-US"/>
            </a:p>
          </p:txBody>
        </p:sp>
        <p:sp>
          <p:nvSpPr>
            <p:cNvPr id="20814" name="Rectangle 304"/>
            <p:cNvSpPr>
              <a:spLocks noChangeArrowheads="1"/>
            </p:cNvSpPr>
            <p:nvPr/>
          </p:nvSpPr>
          <p:spPr bwMode="auto">
            <a:xfrm>
              <a:off x="2991" y="2771"/>
              <a:ext cx="12" cy="233"/>
            </a:xfrm>
            <a:prstGeom prst="rect">
              <a:avLst/>
            </a:prstGeom>
            <a:solidFill>
              <a:srgbClr val="000000"/>
            </a:solidFill>
            <a:ln w="9525">
              <a:noFill/>
              <a:miter lim="800000"/>
              <a:headEnd/>
              <a:tailEnd/>
            </a:ln>
          </p:spPr>
          <p:txBody>
            <a:bodyPr/>
            <a:lstStyle/>
            <a:p>
              <a:endParaRPr lang="en-US"/>
            </a:p>
          </p:txBody>
        </p:sp>
        <p:sp>
          <p:nvSpPr>
            <p:cNvPr id="20815" name="Rectangle 305"/>
            <p:cNvSpPr>
              <a:spLocks noChangeArrowheads="1"/>
            </p:cNvSpPr>
            <p:nvPr/>
          </p:nvSpPr>
          <p:spPr bwMode="auto">
            <a:xfrm>
              <a:off x="3593" y="2771"/>
              <a:ext cx="12" cy="233"/>
            </a:xfrm>
            <a:prstGeom prst="rect">
              <a:avLst/>
            </a:prstGeom>
            <a:solidFill>
              <a:srgbClr val="000000"/>
            </a:solidFill>
            <a:ln w="9525">
              <a:noFill/>
              <a:miter lim="800000"/>
              <a:headEnd/>
              <a:tailEnd/>
            </a:ln>
          </p:spPr>
          <p:txBody>
            <a:bodyPr/>
            <a:lstStyle/>
            <a:p>
              <a:endParaRPr lang="en-US"/>
            </a:p>
          </p:txBody>
        </p:sp>
        <p:sp>
          <p:nvSpPr>
            <p:cNvPr id="20816" name="Rectangle 306"/>
            <p:cNvSpPr>
              <a:spLocks noChangeArrowheads="1"/>
            </p:cNvSpPr>
            <p:nvPr/>
          </p:nvSpPr>
          <p:spPr bwMode="auto">
            <a:xfrm>
              <a:off x="3605" y="2771"/>
              <a:ext cx="13" cy="233"/>
            </a:xfrm>
            <a:prstGeom prst="rect">
              <a:avLst/>
            </a:prstGeom>
            <a:solidFill>
              <a:srgbClr val="000000"/>
            </a:solidFill>
            <a:ln w="9525">
              <a:noFill/>
              <a:miter lim="800000"/>
              <a:headEnd/>
              <a:tailEnd/>
            </a:ln>
          </p:spPr>
          <p:txBody>
            <a:bodyPr/>
            <a:lstStyle/>
            <a:p>
              <a:endParaRPr lang="en-US"/>
            </a:p>
          </p:txBody>
        </p:sp>
        <p:sp>
          <p:nvSpPr>
            <p:cNvPr id="20817" name="Rectangle 307"/>
            <p:cNvSpPr>
              <a:spLocks noChangeArrowheads="1"/>
            </p:cNvSpPr>
            <p:nvPr/>
          </p:nvSpPr>
          <p:spPr bwMode="auto">
            <a:xfrm>
              <a:off x="4208" y="2771"/>
              <a:ext cx="12" cy="233"/>
            </a:xfrm>
            <a:prstGeom prst="rect">
              <a:avLst/>
            </a:prstGeom>
            <a:solidFill>
              <a:srgbClr val="000000"/>
            </a:solidFill>
            <a:ln w="9525">
              <a:noFill/>
              <a:miter lim="800000"/>
              <a:headEnd/>
              <a:tailEnd/>
            </a:ln>
          </p:spPr>
          <p:txBody>
            <a:bodyPr/>
            <a:lstStyle/>
            <a:p>
              <a:endParaRPr lang="en-US"/>
            </a:p>
          </p:txBody>
        </p:sp>
        <p:sp>
          <p:nvSpPr>
            <p:cNvPr id="20818" name="Rectangle 308"/>
            <p:cNvSpPr>
              <a:spLocks noChangeArrowheads="1"/>
            </p:cNvSpPr>
            <p:nvPr/>
          </p:nvSpPr>
          <p:spPr bwMode="auto">
            <a:xfrm>
              <a:off x="4220" y="2771"/>
              <a:ext cx="12" cy="233"/>
            </a:xfrm>
            <a:prstGeom prst="rect">
              <a:avLst/>
            </a:prstGeom>
            <a:solidFill>
              <a:srgbClr val="000000"/>
            </a:solidFill>
            <a:ln w="9525">
              <a:noFill/>
              <a:miter lim="800000"/>
              <a:headEnd/>
              <a:tailEnd/>
            </a:ln>
          </p:spPr>
          <p:txBody>
            <a:bodyPr/>
            <a:lstStyle/>
            <a:p>
              <a:endParaRPr lang="en-US"/>
            </a:p>
          </p:txBody>
        </p:sp>
        <p:sp>
          <p:nvSpPr>
            <p:cNvPr id="20819" name="Rectangle 309"/>
            <p:cNvSpPr>
              <a:spLocks noChangeArrowheads="1"/>
            </p:cNvSpPr>
            <p:nvPr/>
          </p:nvSpPr>
          <p:spPr bwMode="auto">
            <a:xfrm>
              <a:off x="4822" y="2771"/>
              <a:ext cx="12" cy="233"/>
            </a:xfrm>
            <a:prstGeom prst="rect">
              <a:avLst/>
            </a:prstGeom>
            <a:solidFill>
              <a:srgbClr val="000000"/>
            </a:solidFill>
            <a:ln w="9525">
              <a:noFill/>
              <a:miter lim="800000"/>
              <a:headEnd/>
              <a:tailEnd/>
            </a:ln>
          </p:spPr>
          <p:txBody>
            <a:bodyPr/>
            <a:lstStyle/>
            <a:p>
              <a:endParaRPr lang="en-US"/>
            </a:p>
          </p:txBody>
        </p:sp>
        <p:sp>
          <p:nvSpPr>
            <p:cNvPr id="20820" name="Rectangle 310"/>
            <p:cNvSpPr>
              <a:spLocks noChangeArrowheads="1"/>
            </p:cNvSpPr>
            <p:nvPr/>
          </p:nvSpPr>
          <p:spPr bwMode="auto">
            <a:xfrm>
              <a:off x="4834" y="2771"/>
              <a:ext cx="13" cy="233"/>
            </a:xfrm>
            <a:prstGeom prst="rect">
              <a:avLst/>
            </a:prstGeom>
            <a:solidFill>
              <a:srgbClr val="000000"/>
            </a:solidFill>
            <a:ln w="9525">
              <a:noFill/>
              <a:miter lim="800000"/>
              <a:headEnd/>
              <a:tailEnd/>
            </a:ln>
          </p:spPr>
          <p:txBody>
            <a:bodyPr/>
            <a:lstStyle/>
            <a:p>
              <a:endParaRPr lang="en-US"/>
            </a:p>
          </p:txBody>
        </p:sp>
        <p:sp>
          <p:nvSpPr>
            <p:cNvPr id="20821" name="Rectangle 311"/>
            <p:cNvSpPr>
              <a:spLocks noChangeArrowheads="1"/>
            </p:cNvSpPr>
            <p:nvPr/>
          </p:nvSpPr>
          <p:spPr bwMode="auto">
            <a:xfrm>
              <a:off x="762" y="3093"/>
              <a:ext cx="30"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 </a:t>
              </a:r>
              <a:endParaRPr lang="en-US" sz="2400" b="0"/>
            </a:p>
          </p:txBody>
        </p:sp>
        <p:sp>
          <p:nvSpPr>
            <p:cNvPr id="20822" name="Rectangle 312"/>
            <p:cNvSpPr>
              <a:spLocks noChangeArrowheads="1"/>
            </p:cNvSpPr>
            <p:nvPr/>
          </p:nvSpPr>
          <p:spPr bwMode="auto">
            <a:xfrm>
              <a:off x="805" y="3093"/>
              <a:ext cx="736"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Red Shell  SR2</a:t>
              </a:r>
              <a:endParaRPr lang="en-US" sz="2400" b="0"/>
            </a:p>
          </p:txBody>
        </p:sp>
        <p:sp>
          <p:nvSpPr>
            <p:cNvPr id="20823" name="Rectangle 313"/>
            <p:cNvSpPr>
              <a:spLocks noChangeArrowheads="1"/>
            </p:cNvSpPr>
            <p:nvPr/>
          </p:nvSpPr>
          <p:spPr bwMode="auto">
            <a:xfrm>
              <a:off x="2409" y="3093"/>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824" name="Rectangle 314"/>
            <p:cNvSpPr>
              <a:spLocks noChangeArrowheads="1"/>
            </p:cNvSpPr>
            <p:nvPr/>
          </p:nvSpPr>
          <p:spPr bwMode="auto">
            <a:xfrm>
              <a:off x="3023" y="3093"/>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825" name="Rectangle 315"/>
            <p:cNvSpPr>
              <a:spLocks noChangeArrowheads="1"/>
            </p:cNvSpPr>
            <p:nvPr/>
          </p:nvSpPr>
          <p:spPr bwMode="auto">
            <a:xfrm>
              <a:off x="3638" y="3093"/>
              <a:ext cx="288"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826" name="Rectangle 316"/>
            <p:cNvSpPr>
              <a:spLocks noChangeArrowheads="1"/>
            </p:cNvSpPr>
            <p:nvPr/>
          </p:nvSpPr>
          <p:spPr bwMode="auto">
            <a:xfrm>
              <a:off x="4253" y="3093"/>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827" name="Rectangle 317"/>
            <p:cNvSpPr>
              <a:spLocks noChangeArrowheads="1"/>
            </p:cNvSpPr>
            <p:nvPr/>
          </p:nvSpPr>
          <p:spPr bwMode="auto">
            <a:xfrm>
              <a:off x="727" y="3004"/>
              <a:ext cx="12" cy="17"/>
            </a:xfrm>
            <a:prstGeom prst="rect">
              <a:avLst/>
            </a:prstGeom>
            <a:solidFill>
              <a:srgbClr val="000000"/>
            </a:solidFill>
            <a:ln w="9525">
              <a:noFill/>
              <a:miter lim="800000"/>
              <a:headEnd/>
              <a:tailEnd/>
            </a:ln>
          </p:spPr>
          <p:txBody>
            <a:bodyPr/>
            <a:lstStyle/>
            <a:p>
              <a:endParaRPr lang="en-US"/>
            </a:p>
          </p:txBody>
        </p:sp>
        <p:sp>
          <p:nvSpPr>
            <p:cNvPr id="20828" name="Rectangle 318"/>
            <p:cNvSpPr>
              <a:spLocks noChangeArrowheads="1"/>
            </p:cNvSpPr>
            <p:nvPr/>
          </p:nvSpPr>
          <p:spPr bwMode="auto">
            <a:xfrm>
              <a:off x="715" y="3004"/>
              <a:ext cx="12" cy="17"/>
            </a:xfrm>
            <a:prstGeom prst="rect">
              <a:avLst/>
            </a:prstGeom>
            <a:solidFill>
              <a:srgbClr val="000000"/>
            </a:solidFill>
            <a:ln w="9525">
              <a:noFill/>
              <a:miter lim="800000"/>
              <a:headEnd/>
              <a:tailEnd/>
            </a:ln>
          </p:spPr>
          <p:txBody>
            <a:bodyPr/>
            <a:lstStyle/>
            <a:p>
              <a:endParaRPr lang="en-US"/>
            </a:p>
          </p:txBody>
        </p:sp>
        <p:sp>
          <p:nvSpPr>
            <p:cNvPr id="20829" name="Rectangle 319"/>
            <p:cNvSpPr>
              <a:spLocks noChangeArrowheads="1"/>
            </p:cNvSpPr>
            <p:nvPr/>
          </p:nvSpPr>
          <p:spPr bwMode="auto">
            <a:xfrm>
              <a:off x="739" y="3004"/>
              <a:ext cx="1625" cy="9"/>
            </a:xfrm>
            <a:prstGeom prst="rect">
              <a:avLst/>
            </a:prstGeom>
            <a:solidFill>
              <a:srgbClr val="000000"/>
            </a:solidFill>
            <a:ln w="9525">
              <a:noFill/>
              <a:miter lim="800000"/>
              <a:headEnd/>
              <a:tailEnd/>
            </a:ln>
          </p:spPr>
          <p:txBody>
            <a:bodyPr/>
            <a:lstStyle/>
            <a:p>
              <a:endParaRPr lang="en-US"/>
            </a:p>
          </p:txBody>
        </p:sp>
        <p:sp>
          <p:nvSpPr>
            <p:cNvPr id="20830" name="Rectangle 320"/>
            <p:cNvSpPr>
              <a:spLocks noChangeArrowheads="1"/>
            </p:cNvSpPr>
            <p:nvPr/>
          </p:nvSpPr>
          <p:spPr bwMode="auto">
            <a:xfrm>
              <a:off x="739" y="3013"/>
              <a:ext cx="1625" cy="8"/>
            </a:xfrm>
            <a:prstGeom prst="rect">
              <a:avLst/>
            </a:prstGeom>
            <a:solidFill>
              <a:srgbClr val="000000"/>
            </a:solidFill>
            <a:ln w="9525">
              <a:noFill/>
              <a:miter lim="800000"/>
              <a:headEnd/>
              <a:tailEnd/>
            </a:ln>
          </p:spPr>
          <p:txBody>
            <a:bodyPr/>
            <a:lstStyle/>
            <a:p>
              <a:endParaRPr lang="en-US"/>
            </a:p>
          </p:txBody>
        </p:sp>
        <p:sp>
          <p:nvSpPr>
            <p:cNvPr id="20831" name="Rectangle 321"/>
            <p:cNvSpPr>
              <a:spLocks noChangeArrowheads="1"/>
            </p:cNvSpPr>
            <p:nvPr/>
          </p:nvSpPr>
          <p:spPr bwMode="auto">
            <a:xfrm>
              <a:off x="2376" y="3004"/>
              <a:ext cx="12" cy="17"/>
            </a:xfrm>
            <a:prstGeom prst="rect">
              <a:avLst/>
            </a:prstGeom>
            <a:solidFill>
              <a:srgbClr val="000000"/>
            </a:solidFill>
            <a:ln w="9525">
              <a:noFill/>
              <a:miter lim="800000"/>
              <a:headEnd/>
              <a:tailEnd/>
            </a:ln>
          </p:spPr>
          <p:txBody>
            <a:bodyPr/>
            <a:lstStyle/>
            <a:p>
              <a:endParaRPr lang="en-US"/>
            </a:p>
          </p:txBody>
        </p:sp>
        <p:sp>
          <p:nvSpPr>
            <p:cNvPr id="20832" name="Rectangle 322"/>
            <p:cNvSpPr>
              <a:spLocks noChangeArrowheads="1"/>
            </p:cNvSpPr>
            <p:nvPr/>
          </p:nvSpPr>
          <p:spPr bwMode="auto">
            <a:xfrm>
              <a:off x="2364" y="3004"/>
              <a:ext cx="12" cy="17"/>
            </a:xfrm>
            <a:prstGeom prst="rect">
              <a:avLst/>
            </a:prstGeom>
            <a:solidFill>
              <a:srgbClr val="000000"/>
            </a:solidFill>
            <a:ln w="9525">
              <a:noFill/>
              <a:miter lim="800000"/>
              <a:headEnd/>
              <a:tailEnd/>
            </a:ln>
          </p:spPr>
          <p:txBody>
            <a:bodyPr/>
            <a:lstStyle/>
            <a:p>
              <a:endParaRPr lang="en-US"/>
            </a:p>
          </p:txBody>
        </p:sp>
        <p:sp>
          <p:nvSpPr>
            <p:cNvPr id="20833" name="Rectangle 323"/>
            <p:cNvSpPr>
              <a:spLocks noChangeArrowheads="1"/>
            </p:cNvSpPr>
            <p:nvPr/>
          </p:nvSpPr>
          <p:spPr bwMode="auto">
            <a:xfrm>
              <a:off x="2388" y="3004"/>
              <a:ext cx="590" cy="9"/>
            </a:xfrm>
            <a:prstGeom prst="rect">
              <a:avLst/>
            </a:prstGeom>
            <a:solidFill>
              <a:srgbClr val="000000"/>
            </a:solidFill>
            <a:ln w="9525">
              <a:noFill/>
              <a:miter lim="800000"/>
              <a:headEnd/>
              <a:tailEnd/>
            </a:ln>
          </p:spPr>
          <p:txBody>
            <a:bodyPr/>
            <a:lstStyle/>
            <a:p>
              <a:endParaRPr lang="en-US"/>
            </a:p>
          </p:txBody>
        </p:sp>
        <p:sp>
          <p:nvSpPr>
            <p:cNvPr id="20834" name="Rectangle 324"/>
            <p:cNvSpPr>
              <a:spLocks noChangeArrowheads="1"/>
            </p:cNvSpPr>
            <p:nvPr/>
          </p:nvSpPr>
          <p:spPr bwMode="auto">
            <a:xfrm>
              <a:off x="2388" y="3013"/>
              <a:ext cx="590" cy="8"/>
            </a:xfrm>
            <a:prstGeom prst="rect">
              <a:avLst/>
            </a:prstGeom>
            <a:solidFill>
              <a:srgbClr val="000000"/>
            </a:solidFill>
            <a:ln w="9525">
              <a:noFill/>
              <a:miter lim="800000"/>
              <a:headEnd/>
              <a:tailEnd/>
            </a:ln>
          </p:spPr>
          <p:txBody>
            <a:bodyPr/>
            <a:lstStyle/>
            <a:p>
              <a:endParaRPr lang="en-US"/>
            </a:p>
          </p:txBody>
        </p:sp>
        <p:sp>
          <p:nvSpPr>
            <p:cNvPr id="20835" name="Rectangle 325"/>
            <p:cNvSpPr>
              <a:spLocks noChangeArrowheads="1"/>
            </p:cNvSpPr>
            <p:nvPr/>
          </p:nvSpPr>
          <p:spPr bwMode="auto">
            <a:xfrm>
              <a:off x="2991" y="3004"/>
              <a:ext cx="12" cy="17"/>
            </a:xfrm>
            <a:prstGeom prst="rect">
              <a:avLst/>
            </a:prstGeom>
            <a:solidFill>
              <a:srgbClr val="000000"/>
            </a:solidFill>
            <a:ln w="9525">
              <a:noFill/>
              <a:miter lim="800000"/>
              <a:headEnd/>
              <a:tailEnd/>
            </a:ln>
          </p:spPr>
          <p:txBody>
            <a:bodyPr/>
            <a:lstStyle/>
            <a:p>
              <a:endParaRPr lang="en-US"/>
            </a:p>
          </p:txBody>
        </p:sp>
        <p:sp>
          <p:nvSpPr>
            <p:cNvPr id="20836" name="Rectangle 326"/>
            <p:cNvSpPr>
              <a:spLocks noChangeArrowheads="1"/>
            </p:cNvSpPr>
            <p:nvPr/>
          </p:nvSpPr>
          <p:spPr bwMode="auto">
            <a:xfrm>
              <a:off x="2978" y="3004"/>
              <a:ext cx="13" cy="17"/>
            </a:xfrm>
            <a:prstGeom prst="rect">
              <a:avLst/>
            </a:prstGeom>
            <a:solidFill>
              <a:srgbClr val="000000"/>
            </a:solidFill>
            <a:ln w="9525">
              <a:noFill/>
              <a:miter lim="800000"/>
              <a:headEnd/>
              <a:tailEnd/>
            </a:ln>
          </p:spPr>
          <p:txBody>
            <a:bodyPr/>
            <a:lstStyle/>
            <a:p>
              <a:endParaRPr lang="en-US"/>
            </a:p>
          </p:txBody>
        </p:sp>
        <p:sp>
          <p:nvSpPr>
            <p:cNvPr id="20837" name="Rectangle 327"/>
            <p:cNvSpPr>
              <a:spLocks noChangeArrowheads="1"/>
            </p:cNvSpPr>
            <p:nvPr/>
          </p:nvSpPr>
          <p:spPr bwMode="auto">
            <a:xfrm>
              <a:off x="3003" y="3004"/>
              <a:ext cx="590" cy="9"/>
            </a:xfrm>
            <a:prstGeom prst="rect">
              <a:avLst/>
            </a:prstGeom>
            <a:solidFill>
              <a:srgbClr val="000000"/>
            </a:solidFill>
            <a:ln w="9525">
              <a:noFill/>
              <a:miter lim="800000"/>
              <a:headEnd/>
              <a:tailEnd/>
            </a:ln>
          </p:spPr>
          <p:txBody>
            <a:bodyPr/>
            <a:lstStyle/>
            <a:p>
              <a:endParaRPr lang="en-US"/>
            </a:p>
          </p:txBody>
        </p:sp>
        <p:sp>
          <p:nvSpPr>
            <p:cNvPr id="20838" name="Rectangle 328"/>
            <p:cNvSpPr>
              <a:spLocks noChangeArrowheads="1"/>
            </p:cNvSpPr>
            <p:nvPr/>
          </p:nvSpPr>
          <p:spPr bwMode="auto">
            <a:xfrm>
              <a:off x="3003" y="3013"/>
              <a:ext cx="590" cy="8"/>
            </a:xfrm>
            <a:prstGeom prst="rect">
              <a:avLst/>
            </a:prstGeom>
            <a:solidFill>
              <a:srgbClr val="000000"/>
            </a:solidFill>
            <a:ln w="9525">
              <a:noFill/>
              <a:miter lim="800000"/>
              <a:headEnd/>
              <a:tailEnd/>
            </a:ln>
          </p:spPr>
          <p:txBody>
            <a:bodyPr/>
            <a:lstStyle/>
            <a:p>
              <a:endParaRPr lang="en-US"/>
            </a:p>
          </p:txBody>
        </p:sp>
        <p:sp>
          <p:nvSpPr>
            <p:cNvPr id="20839" name="Rectangle 329"/>
            <p:cNvSpPr>
              <a:spLocks noChangeArrowheads="1"/>
            </p:cNvSpPr>
            <p:nvPr/>
          </p:nvSpPr>
          <p:spPr bwMode="auto">
            <a:xfrm>
              <a:off x="3605" y="3004"/>
              <a:ext cx="13" cy="17"/>
            </a:xfrm>
            <a:prstGeom prst="rect">
              <a:avLst/>
            </a:prstGeom>
            <a:solidFill>
              <a:srgbClr val="000000"/>
            </a:solidFill>
            <a:ln w="9525">
              <a:noFill/>
              <a:miter lim="800000"/>
              <a:headEnd/>
              <a:tailEnd/>
            </a:ln>
          </p:spPr>
          <p:txBody>
            <a:bodyPr/>
            <a:lstStyle/>
            <a:p>
              <a:endParaRPr lang="en-US"/>
            </a:p>
          </p:txBody>
        </p:sp>
        <p:sp>
          <p:nvSpPr>
            <p:cNvPr id="20840" name="Rectangle 330"/>
            <p:cNvSpPr>
              <a:spLocks noChangeArrowheads="1"/>
            </p:cNvSpPr>
            <p:nvPr/>
          </p:nvSpPr>
          <p:spPr bwMode="auto">
            <a:xfrm>
              <a:off x="3593" y="3004"/>
              <a:ext cx="12" cy="17"/>
            </a:xfrm>
            <a:prstGeom prst="rect">
              <a:avLst/>
            </a:prstGeom>
            <a:solidFill>
              <a:srgbClr val="000000"/>
            </a:solidFill>
            <a:ln w="9525">
              <a:noFill/>
              <a:miter lim="800000"/>
              <a:headEnd/>
              <a:tailEnd/>
            </a:ln>
          </p:spPr>
          <p:txBody>
            <a:bodyPr/>
            <a:lstStyle/>
            <a:p>
              <a:endParaRPr lang="en-US"/>
            </a:p>
          </p:txBody>
        </p:sp>
        <p:sp>
          <p:nvSpPr>
            <p:cNvPr id="20841" name="Rectangle 331"/>
            <p:cNvSpPr>
              <a:spLocks noChangeArrowheads="1"/>
            </p:cNvSpPr>
            <p:nvPr/>
          </p:nvSpPr>
          <p:spPr bwMode="auto">
            <a:xfrm>
              <a:off x="3618" y="3004"/>
              <a:ext cx="590" cy="9"/>
            </a:xfrm>
            <a:prstGeom prst="rect">
              <a:avLst/>
            </a:prstGeom>
            <a:solidFill>
              <a:srgbClr val="000000"/>
            </a:solidFill>
            <a:ln w="9525">
              <a:noFill/>
              <a:miter lim="800000"/>
              <a:headEnd/>
              <a:tailEnd/>
            </a:ln>
          </p:spPr>
          <p:txBody>
            <a:bodyPr/>
            <a:lstStyle/>
            <a:p>
              <a:endParaRPr lang="en-US"/>
            </a:p>
          </p:txBody>
        </p:sp>
        <p:sp>
          <p:nvSpPr>
            <p:cNvPr id="20842" name="Rectangle 332"/>
            <p:cNvSpPr>
              <a:spLocks noChangeArrowheads="1"/>
            </p:cNvSpPr>
            <p:nvPr/>
          </p:nvSpPr>
          <p:spPr bwMode="auto">
            <a:xfrm>
              <a:off x="3618" y="3013"/>
              <a:ext cx="590" cy="8"/>
            </a:xfrm>
            <a:prstGeom prst="rect">
              <a:avLst/>
            </a:prstGeom>
            <a:solidFill>
              <a:srgbClr val="000000"/>
            </a:solidFill>
            <a:ln w="9525">
              <a:noFill/>
              <a:miter lim="800000"/>
              <a:headEnd/>
              <a:tailEnd/>
            </a:ln>
          </p:spPr>
          <p:txBody>
            <a:bodyPr/>
            <a:lstStyle/>
            <a:p>
              <a:endParaRPr lang="en-US"/>
            </a:p>
          </p:txBody>
        </p:sp>
        <p:sp>
          <p:nvSpPr>
            <p:cNvPr id="20843" name="Rectangle 333"/>
            <p:cNvSpPr>
              <a:spLocks noChangeArrowheads="1"/>
            </p:cNvSpPr>
            <p:nvPr/>
          </p:nvSpPr>
          <p:spPr bwMode="auto">
            <a:xfrm>
              <a:off x="4220" y="3004"/>
              <a:ext cx="12" cy="17"/>
            </a:xfrm>
            <a:prstGeom prst="rect">
              <a:avLst/>
            </a:prstGeom>
            <a:solidFill>
              <a:srgbClr val="000000"/>
            </a:solidFill>
            <a:ln w="9525">
              <a:noFill/>
              <a:miter lim="800000"/>
              <a:headEnd/>
              <a:tailEnd/>
            </a:ln>
          </p:spPr>
          <p:txBody>
            <a:bodyPr/>
            <a:lstStyle/>
            <a:p>
              <a:endParaRPr lang="en-US"/>
            </a:p>
          </p:txBody>
        </p:sp>
        <p:sp>
          <p:nvSpPr>
            <p:cNvPr id="20844" name="Rectangle 334"/>
            <p:cNvSpPr>
              <a:spLocks noChangeArrowheads="1"/>
            </p:cNvSpPr>
            <p:nvPr/>
          </p:nvSpPr>
          <p:spPr bwMode="auto">
            <a:xfrm>
              <a:off x="4208" y="3004"/>
              <a:ext cx="12" cy="17"/>
            </a:xfrm>
            <a:prstGeom prst="rect">
              <a:avLst/>
            </a:prstGeom>
            <a:solidFill>
              <a:srgbClr val="000000"/>
            </a:solidFill>
            <a:ln w="9525">
              <a:noFill/>
              <a:miter lim="800000"/>
              <a:headEnd/>
              <a:tailEnd/>
            </a:ln>
          </p:spPr>
          <p:txBody>
            <a:bodyPr/>
            <a:lstStyle/>
            <a:p>
              <a:endParaRPr lang="en-US"/>
            </a:p>
          </p:txBody>
        </p:sp>
        <p:sp>
          <p:nvSpPr>
            <p:cNvPr id="20845" name="Rectangle 335"/>
            <p:cNvSpPr>
              <a:spLocks noChangeArrowheads="1"/>
            </p:cNvSpPr>
            <p:nvPr/>
          </p:nvSpPr>
          <p:spPr bwMode="auto">
            <a:xfrm>
              <a:off x="4232" y="3004"/>
              <a:ext cx="590" cy="9"/>
            </a:xfrm>
            <a:prstGeom prst="rect">
              <a:avLst/>
            </a:prstGeom>
            <a:solidFill>
              <a:srgbClr val="000000"/>
            </a:solidFill>
            <a:ln w="9525">
              <a:noFill/>
              <a:miter lim="800000"/>
              <a:headEnd/>
              <a:tailEnd/>
            </a:ln>
          </p:spPr>
          <p:txBody>
            <a:bodyPr/>
            <a:lstStyle/>
            <a:p>
              <a:endParaRPr lang="en-US"/>
            </a:p>
          </p:txBody>
        </p:sp>
        <p:sp>
          <p:nvSpPr>
            <p:cNvPr id="20846" name="Rectangle 336"/>
            <p:cNvSpPr>
              <a:spLocks noChangeArrowheads="1"/>
            </p:cNvSpPr>
            <p:nvPr/>
          </p:nvSpPr>
          <p:spPr bwMode="auto">
            <a:xfrm>
              <a:off x="4232" y="3013"/>
              <a:ext cx="590" cy="8"/>
            </a:xfrm>
            <a:prstGeom prst="rect">
              <a:avLst/>
            </a:prstGeom>
            <a:solidFill>
              <a:srgbClr val="000000"/>
            </a:solidFill>
            <a:ln w="9525">
              <a:noFill/>
              <a:miter lim="800000"/>
              <a:headEnd/>
              <a:tailEnd/>
            </a:ln>
          </p:spPr>
          <p:txBody>
            <a:bodyPr/>
            <a:lstStyle/>
            <a:p>
              <a:endParaRPr lang="en-US"/>
            </a:p>
          </p:txBody>
        </p:sp>
        <p:sp>
          <p:nvSpPr>
            <p:cNvPr id="20847" name="Rectangle 337"/>
            <p:cNvSpPr>
              <a:spLocks noChangeArrowheads="1"/>
            </p:cNvSpPr>
            <p:nvPr/>
          </p:nvSpPr>
          <p:spPr bwMode="auto">
            <a:xfrm>
              <a:off x="4834" y="3004"/>
              <a:ext cx="13" cy="17"/>
            </a:xfrm>
            <a:prstGeom prst="rect">
              <a:avLst/>
            </a:prstGeom>
            <a:solidFill>
              <a:srgbClr val="000000"/>
            </a:solidFill>
            <a:ln w="9525">
              <a:noFill/>
              <a:miter lim="800000"/>
              <a:headEnd/>
              <a:tailEnd/>
            </a:ln>
          </p:spPr>
          <p:txBody>
            <a:bodyPr/>
            <a:lstStyle/>
            <a:p>
              <a:endParaRPr lang="en-US"/>
            </a:p>
          </p:txBody>
        </p:sp>
        <p:sp>
          <p:nvSpPr>
            <p:cNvPr id="20848" name="Rectangle 338"/>
            <p:cNvSpPr>
              <a:spLocks noChangeArrowheads="1"/>
            </p:cNvSpPr>
            <p:nvPr/>
          </p:nvSpPr>
          <p:spPr bwMode="auto">
            <a:xfrm>
              <a:off x="4822" y="3004"/>
              <a:ext cx="12" cy="17"/>
            </a:xfrm>
            <a:prstGeom prst="rect">
              <a:avLst/>
            </a:prstGeom>
            <a:solidFill>
              <a:srgbClr val="000000"/>
            </a:solidFill>
            <a:ln w="9525">
              <a:noFill/>
              <a:miter lim="800000"/>
              <a:headEnd/>
              <a:tailEnd/>
            </a:ln>
          </p:spPr>
          <p:txBody>
            <a:bodyPr/>
            <a:lstStyle/>
            <a:p>
              <a:endParaRPr lang="en-US"/>
            </a:p>
          </p:txBody>
        </p:sp>
        <p:sp>
          <p:nvSpPr>
            <p:cNvPr id="20849" name="Rectangle 339"/>
            <p:cNvSpPr>
              <a:spLocks noChangeArrowheads="1"/>
            </p:cNvSpPr>
            <p:nvPr/>
          </p:nvSpPr>
          <p:spPr bwMode="auto">
            <a:xfrm>
              <a:off x="715" y="3021"/>
              <a:ext cx="12" cy="234"/>
            </a:xfrm>
            <a:prstGeom prst="rect">
              <a:avLst/>
            </a:prstGeom>
            <a:solidFill>
              <a:srgbClr val="000000"/>
            </a:solidFill>
            <a:ln w="9525">
              <a:noFill/>
              <a:miter lim="800000"/>
              <a:headEnd/>
              <a:tailEnd/>
            </a:ln>
          </p:spPr>
          <p:txBody>
            <a:bodyPr/>
            <a:lstStyle/>
            <a:p>
              <a:endParaRPr lang="en-US"/>
            </a:p>
          </p:txBody>
        </p:sp>
        <p:sp>
          <p:nvSpPr>
            <p:cNvPr id="20850" name="Rectangle 340"/>
            <p:cNvSpPr>
              <a:spLocks noChangeArrowheads="1"/>
            </p:cNvSpPr>
            <p:nvPr/>
          </p:nvSpPr>
          <p:spPr bwMode="auto">
            <a:xfrm>
              <a:off x="727" y="3021"/>
              <a:ext cx="12" cy="234"/>
            </a:xfrm>
            <a:prstGeom prst="rect">
              <a:avLst/>
            </a:prstGeom>
            <a:solidFill>
              <a:srgbClr val="000000"/>
            </a:solidFill>
            <a:ln w="9525">
              <a:noFill/>
              <a:miter lim="800000"/>
              <a:headEnd/>
              <a:tailEnd/>
            </a:ln>
          </p:spPr>
          <p:txBody>
            <a:bodyPr/>
            <a:lstStyle/>
            <a:p>
              <a:endParaRPr lang="en-US"/>
            </a:p>
          </p:txBody>
        </p:sp>
        <p:sp>
          <p:nvSpPr>
            <p:cNvPr id="20851" name="Rectangle 341"/>
            <p:cNvSpPr>
              <a:spLocks noChangeArrowheads="1"/>
            </p:cNvSpPr>
            <p:nvPr/>
          </p:nvSpPr>
          <p:spPr bwMode="auto">
            <a:xfrm>
              <a:off x="2364" y="3021"/>
              <a:ext cx="12" cy="234"/>
            </a:xfrm>
            <a:prstGeom prst="rect">
              <a:avLst/>
            </a:prstGeom>
            <a:solidFill>
              <a:srgbClr val="000000"/>
            </a:solidFill>
            <a:ln w="9525">
              <a:noFill/>
              <a:miter lim="800000"/>
              <a:headEnd/>
              <a:tailEnd/>
            </a:ln>
          </p:spPr>
          <p:txBody>
            <a:bodyPr/>
            <a:lstStyle/>
            <a:p>
              <a:endParaRPr lang="en-US"/>
            </a:p>
          </p:txBody>
        </p:sp>
        <p:sp>
          <p:nvSpPr>
            <p:cNvPr id="20852" name="Rectangle 342"/>
            <p:cNvSpPr>
              <a:spLocks noChangeArrowheads="1"/>
            </p:cNvSpPr>
            <p:nvPr/>
          </p:nvSpPr>
          <p:spPr bwMode="auto">
            <a:xfrm>
              <a:off x="2376" y="3021"/>
              <a:ext cx="12" cy="234"/>
            </a:xfrm>
            <a:prstGeom prst="rect">
              <a:avLst/>
            </a:prstGeom>
            <a:solidFill>
              <a:srgbClr val="000000"/>
            </a:solidFill>
            <a:ln w="9525">
              <a:noFill/>
              <a:miter lim="800000"/>
              <a:headEnd/>
              <a:tailEnd/>
            </a:ln>
          </p:spPr>
          <p:txBody>
            <a:bodyPr/>
            <a:lstStyle/>
            <a:p>
              <a:endParaRPr lang="en-US"/>
            </a:p>
          </p:txBody>
        </p:sp>
        <p:sp>
          <p:nvSpPr>
            <p:cNvPr id="20853" name="Rectangle 343"/>
            <p:cNvSpPr>
              <a:spLocks noChangeArrowheads="1"/>
            </p:cNvSpPr>
            <p:nvPr/>
          </p:nvSpPr>
          <p:spPr bwMode="auto">
            <a:xfrm>
              <a:off x="2978" y="3021"/>
              <a:ext cx="13" cy="234"/>
            </a:xfrm>
            <a:prstGeom prst="rect">
              <a:avLst/>
            </a:prstGeom>
            <a:solidFill>
              <a:srgbClr val="000000"/>
            </a:solidFill>
            <a:ln w="9525">
              <a:noFill/>
              <a:miter lim="800000"/>
              <a:headEnd/>
              <a:tailEnd/>
            </a:ln>
          </p:spPr>
          <p:txBody>
            <a:bodyPr/>
            <a:lstStyle/>
            <a:p>
              <a:endParaRPr lang="en-US"/>
            </a:p>
          </p:txBody>
        </p:sp>
        <p:sp>
          <p:nvSpPr>
            <p:cNvPr id="20854" name="Rectangle 344"/>
            <p:cNvSpPr>
              <a:spLocks noChangeArrowheads="1"/>
            </p:cNvSpPr>
            <p:nvPr/>
          </p:nvSpPr>
          <p:spPr bwMode="auto">
            <a:xfrm>
              <a:off x="2991" y="3021"/>
              <a:ext cx="12" cy="234"/>
            </a:xfrm>
            <a:prstGeom prst="rect">
              <a:avLst/>
            </a:prstGeom>
            <a:solidFill>
              <a:srgbClr val="000000"/>
            </a:solidFill>
            <a:ln w="9525">
              <a:noFill/>
              <a:miter lim="800000"/>
              <a:headEnd/>
              <a:tailEnd/>
            </a:ln>
          </p:spPr>
          <p:txBody>
            <a:bodyPr/>
            <a:lstStyle/>
            <a:p>
              <a:endParaRPr lang="en-US"/>
            </a:p>
          </p:txBody>
        </p:sp>
        <p:sp>
          <p:nvSpPr>
            <p:cNvPr id="20855" name="Rectangle 345"/>
            <p:cNvSpPr>
              <a:spLocks noChangeArrowheads="1"/>
            </p:cNvSpPr>
            <p:nvPr/>
          </p:nvSpPr>
          <p:spPr bwMode="auto">
            <a:xfrm>
              <a:off x="3593" y="3021"/>
              <a:ext cx="12" cy="234"/>
            </a:xfrm>
            <a:prstGeom prst="rect">
              <a:avLst/>
            </a:prstGeom>
            <a:solidFill>
              <a:srgbClr val="000000"/>
            </a:solidFill>
            <a:ln w="9525">
              <a:noFill/>
              <a:miter lim="800000"/>
              <a:headEnd/>
              <a:tailEnd/>
            </a:ln>
          </p:spPr>
          <p:txBody>
            <a:bodyPr/>
            <a:lstStyle/>
            <a:p>
              <a:endParaRPr lang="en-US"/>
            </a:p>
          </p:txBody>
        </p:sp>
        <p:sp>
          <p:nvSpPr>
            <p:cNvPr id="20856" name="Rectangle 346"/>
            <p:cNvSpPr>
              <a:spLocks noChangeArrowheads="1"/>
            </p:cNvSpPr>
            <p:nvPr/>
          </p:nvSpPr>
          <p:spPr bwMode="auto">
            <a:xfrm>
              <a:off x="3605" y="3021"/>
              <a:ext cx="13" cy="234"/>
            </a:xfrm>
            <a:prstGeom prst="rect">
              <a:avLst/>
            </a:prstGeom>
            <a:solidFill>
              <a:srgbClr val="000000"/>
            </a:solidFill>
            <a:ln w="9525">
              <a:noFill/>
              <a:miter lim="800000"/>
              <a:headEnd/>
              <a:tailEnd/>
            </a:ln>
          </p:spPr>
          <p:txBody>
            <a:bodyPr/>
            <a:lstStyle/>
            <a:p>
              <a:endParaRPr lang="en-US"/>
            </a:p>
          </p:txBody>
        </p:sp>
        <p:sp>
          <p:nvSpPr>
            <p:cNvPr id="20857" name="Rectangle 347"/>
            <p:cNvSpPr>
              <a:spLocks noChangeArrowheads="1"/>
            </p:cNvSpPr>
            <p:nvPr/>
          </p:nvSpPr>
          <p:spPr bwMode="auto">
            <a:xfrm>
              <a:off x="4208" y="3021"/>
              <a:ext cx="12" cy="234"/>
            </a:xfrm>
            <a:prstGeom prst="rect">
              <a:avLst/>
            </a:prstGeom>
            <a:solidFill>
              <a:srgbClr val="000000"/>
            </a:solidFill>
            <a:ln w="9525">
              <a:noFill/>
              <a:miter lim="800000"/>
              <a:headEnd/>
              <a:tailEnd/>
            </a:ln>
          </p:spPr>
          <p:txBody>
            <a:bodyPr/>
            <a:lstStyle/>
            <a:p>
              <a:endParaRPr lang="en-US"/>
            </a:p>
          </p:txBody>
        </p:sp>
        <p:sp>
          <p:nvSpPr>
            <p:cNvPr id="20858" name="Rectangle 348"/>
            <p:cNvSpPr>
              <a:spLocks noChangeArrowheads="1"/>
            </p:cNvSpPr>
            <p:nvPr/>
          </p:nvSpPr>
          <p:spPr bwMode="auto">
            <a:xfrm>
              <a:off x="4220" y="3021"/>
              <a:ext cx="12" cy="234"/>
            </a:xfrm>
            <a:prstGeom prst="rect">
              <a:avLst/>
            </a:prstGeom>
            <a:solidFill>
              <a:srgbClr val="000000"/>
            </a:solidFill>
            <a:ln w="9525">
              <a:noFill/>
              <a:miter lim="800000"/>
              <a:headEnd/>
              <a:tailEnd/>
            </a:ln>
          </p:spPr>
          <p:txBody>
            <a:bodyPr/>
            <a:lstStyle/>
            <a:p>
              <a:endParaRPr lang="en-US"/>
            </a:p>
          </p:txBody>
        </p:sp>
        <p:sp>
          <p:nvSpPr>
            <p:cNvPr id="20859" name="Rectangle 349"/>
            <p:cNvSpPr>
              <a:spLocks noChangeArrowheads="1"/>
            </p:cNvSpPr>
            <p:nvPr/>
          </p:nvSpPr>
          <p:spPr bwMode="auto">
            <a:xfrm>
              <a:off x="4822" y="3021"/>
              <a:ext cx="12" cy="234"/>
            </a:xfrm>
            <a:prstGeom prst="rect">
              <a:avLst/>
            </a:prstGeom>
            <a:solidFill>
              <a:srgbClr val="000000"/>
            </a:solidFill>
            <a:ln w="9525">
              <a:noFill/>
              <a:miter lim="800000"/>
              <a:headEnd/>
              <a:tailEnd/>
            </a:ln>
          </p:spPr>
          <p:txBody>
            <a:bodyPr/>
            <a:lstStyle/>
            <a:p>
              <a:endParaRPr lang="en-US"/>
            </a:p>
          </p:txBody>
        </p:sp>
        <p:sp>
          <p:nvSpPr>
            <p:cNvPr id="20860" name="Rectangle 350"/>
            <p:cNvSpPr>
              <a:spLocks noChangeArrowheads="1"/>
            </p:cNvSpPr>
            <p:nvPr/>
          </p:nvSpPr>
          <p:spPr bwMode="auto">
            <a:xfrm>
              <a:off x="4834" y="3021"/>
              <a:ext cx="13" cy="234"/>
            </a:xfrm>
            <a:prstGeom prst="rect">
              <a:avLst/>
            </a:prstGeom>
            <a:solidFill>
              <a:srgbClr val="000000"/>
            </a:solidFill>
            <a:ln w="9525">
              <a:noFill/>
              <a:miter lim="800000"/>
              <a:headEnd/>
              <a:tailEnd/>
            </a:ln>
          </p:spPr>
          <p:txBody>
            <a:bodyPr/>
            <a:lstStyle/>
            <a:p>
              <a:endParaRPr lang="en-US"/>
            </a:p>
          </p:txBody>
        </p:sp>
        <p:sp>
          <p:nvSpPr>
            <p:cNvPr id="20861" name="Rectangle 351"/>
            <p:cNvSpPr>
              <a:spLocks noChangeArrowheads="1"/>
            </p:cNvSpPr>
            <p:nvPr/>
          </p:nvSpPr>
          <p:spPr bwMode="auto">
            <a:xfrm>
              <a:off x="762" y="3343"/>
              <a:ext cx="30"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 </a:t>
              </a:r>
              <a:endParaRPr lang="en-US" sz="2400" b="0"/>
            </a:p>
          </p:txBody>
        </p:sp>
        <p:sp>
          <p:nvSpPr>
            <p:cNvPr id="20862" name="Rectangle 352"/>
            <p:cNvSpPr>
              <a:spLocks noChangeArrowheads="1"/>
            </p:cNvSpPr>
            <p:nvPr/>
          </p:nvSpPr>
          <p:spPr bwMode="auto">
            <a:xfrm>
              <a:off x="805" y="3343"/>
              <a:ext cx="873"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Yellow Shell SY3</a:t>
              </a:r>
              <a:endParaRPr lang="en-US" sz="2400" b="0"/>
            </a:p>
          </p:txBody>
        </p:sp>
        <p:sp>
          <p:nvSpPr>
            <p:cNvPr id="20863" name="Rectangle 353"/>
            <p:cNvSpPr>
              <a:spLocks noChangeArrowheads="1"/>
            </p:cNvSpPr>
            <p:nvPr/>
          </p:nvSpPr>
          <p:spPr bwMode="auto">
            <a:xfrm>
              <a:off x="2409" y="3343"/>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a:t>
              </a:r>
              <a:endParaRPr lang="en-US" sz="2400" b="0"/>
            </a:p>
          </p:txBody>
        </p:sp>
        <p:sp>
          <p:nvSpPr>
            <p:cNvPr id="20864" name="Rectangle 354"/>
            <p:cNvSpPr>
              <a:spLocks noChangeArrowheads="1"/>
            </p:cNvSpPr>
            <p:nvPr/>
          </p:nvSpPr>
          <p:spPr bwMode="auto">
            <a:xfrm>
              <a:off x="3023" y="3343"/>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865" name="Rectangle 355"/>
            <p:cNvSpPr>
              <a:spLocks noChangeArrowheads="1"/>
            </p:cNvSpPr>
            <p:nvPr/>
          </p:nvSpPr>
          <p:spPr bwMode="auto">
            <a:xfrm>
              <a:off x="3638" y="3343"/>
              <a:ext cx="288"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1</a:t>
              </a:r>
              <a:endParaRPr lang="en-US" sz="2400" b="0"/>
            </a:p>
          </p:txBody>
        </p:sp>
        <p:sp>
          <p:nvSpPr>
            <p:cNvPr id="20866" name="Rectangle 356"/>
            <p:cNvSpPr>
              <a:spLocks noChangeArrowheads="1"/>
            </p:cNvSpPr>
            <p:nvPr/>
          </p:nvSpPr>
          <p:spPr bwMode="auto">
            <a:xfrm>
              <a:off x="4253" y="3343"/>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2</a:t>
              </a:r>
              <a:endParaRPr lang="en-US" sz="2400" b="0"/>
            </a:p>
          </p:txBody>
        </p:sp>
        <p:sp>
          <p:nvSpPr>
            <p:cNvPr id="20867" name="Rectangle 357"/>
            <p:cNvSpPr>
              <a:spLocks noChangeArrowheads="1"/>
            </p:cNvSpPr>
            <p:nvPr/>
          </p:nvSpPr>
          <p:spPr bwMode="auto">
            <a:xfrm>
              <a:off x="727" y="3255"/>
              <a:ext cx="12" cy="17"/>
            </a:xfrm>
            <a:prstGeom prst="rect">
              <a:avLst/>
            </a:prstGeom>
            <a:solidFill>
              <a:srgbClr val="000000"/>
            </a:solidFill>
            <a:ln w="9525">
              <a:noFill/>
              <a:miter lim="800000"/>
              <a:headEnd/>
              <a:tailEnd/>
            </a:ln>
          </p:spPr>
          <p:txBody>
            <a:bodyPr/>
            <a:lstStyle/>
            <a:p>
              <a:endParaRPr lang="en-US"/>
            </a:p>
          </p:txBody>
        </p:sp>
        <p:sp>
          <p:nvSpPr>
            <p:cNvPr id="20868" name="Rectangle 358"/>
            <p:cNvSpPr>
              <a:spLocks noChangeArrowheads="1"/>
            </p:cNvSpPr>
            <p:nvPr/>
          </p:nvSpPr>
          <p:spPr bwMode="auto">
            <a:xfrm>
              <a:off x="715" y="3255"/>
              <a:ext cx="12" cy="17"/>
            </a:xfrm>
            <a:prstGeom prst="rect">
              <a:avLst/>
            </a:prstGeom>
            <a:solidFill>
              <a:srgbClr val="000000"/>
            </a:solidFill>
            <a:ln w="9525">
              <a:noFill/>
              <a:miter lim="800000"/>
              <a:headEnd/>
              <a:tailEnd/>
            </a:ln>
          </p:spPr>
          <p:txBody>
            <a:bodyPr/>
            <a:lstStyle/>
            <a:p>
              <a:endParaRPr lang="en-US"/>
            </a:p>
          </p:txBody>
        </p:sp>
        <p:sp>
          <p:nvSpPr>
            <p:cNvPr id="20869" name="Rectangle 359"/>
            <p:cNvSpPr>
              <a:spLocks noChangeArrowheads="1"/>
            </p:cNvSpPr>
            <p:nvPr/>
          </p:nvSpPr>
          <p:spPr bwMode="auto">
            <a:xfrm>
              <a:off x="739" y="3255"/>
              <a:ext cx="1625" cy="8"/>
            </a:xfrm>
            <a:prstGeom prst="rect">
              <a:avLst/>
            </a:prstGeom>
            <a:solidFill>
              <a:srgbClr val="000000"/>
            </a:solidFill>
            <a:ln w="9525">
              <a:noFill/>
              <a:miter lim="800000"/>
              <a:headEnd/>
              <a:tailEnd/>
            </a:ln>
          </p:spPr>
          <p:txBody>
            <a:bodyPr/>
            <a:lstStyle/>
            <a:p>
              <a:endParaRPr lang="en-US"/>
            </a:p>
          </p:txBody>
        </p:sp>
        <p:sp>
          <p:nvSpPr>
            <p:cNvPr id="20870" name="Rectangle 360"/>
            <p:cNvSpPr>
              <a:spLocks noChangeArrowheads="1"/>
            </p:cNvSpPr>
            <p:nvPr/>
          </p:nvSpPr>
          <p:spPr bwMode="auto">
            <a:xfrm>
              <a:off x="739" y="3263"/>
              <a:ext cx="1625" cy="9"/>
            </a:xfrm>
            <a:prstGeom prst="rect">
              <a:avLst/>
            </a:prstGeom>
            <a:solidFill>
              <a:srgbClr val="000000"/>
            </a:solidFill>
            <a:ln w="9525">
              <a:noFill/>
              <a:miter lim="800000"/>
              <a:headEnd/>
              <a:tailEnd/>
            </a:ln>
          </p:spPr>
          <p:txBody>
            <a:bodyPr/>
            <a:lstStyle/>
            <a:p>
              <a:endParaRPr lang="en-US"/>
            </a:p>
          </p:txBody>
        </p:sp>
        <p:sp>
          <p:nvSpPr>
            <p:cNvPr id="20871" name="Rectangle 361"/>
            <p:cNvSpPr>
              <a:spLocks noChangeArrowheads="1"/>
            </p:cNvSpPr>
            <p:nvPr/>
          </p:nvSpPr>
          <p:spPr bwMode="auto">
            <a:xfrm>
              <a:off x="2376" y="3255"/>
              <a:ext cx="12" cy="17"/>
            </a:xfrm>
            <a:prstGeom prst="rect">
              <a:avLst/>
            </a:prstGeom>
            <a:solidFill>
              <a:srgbClr val="000000"/>
            </a:solidFill>
            <a:ln w="9525">
              <a:noFill/>
              <a:miter lim="800000"/>
              <a:headEnd/>
              <a:tailEnd/>
            </a:ln>
          </p:spPr>
          <p:txBody>
            <a:bodyPr/>
            <a:lstStyle/>
            <a:p>
              <a:endParaRPr lang="en-US"/>
            </a:p>
          </p:txBody>
        </p:sp>
        <p:sp>
          <p:nvSpPr>
            <p:cNvPr id="20872" name="Rectangle 362"/>
            <p:cNvSpPr>
              <a:spLocks noChangeArrowheads="1"/>
            </p:cNvSpPr>
            <p:nvPr/>
          </p:nvSpPr>
          <p:spPr bwMode="auto">
            <a:xfrm>
              <a:off x="2364" y="3255"/>
              <a:ext cx="12" cy="17"/>
            </a:xfrm>
            <a:prstGeom prst="rect">
              <a:avLst/>
            </a:prstGeom>
            <a:solidFill>
              <a:srgbClr val="000000"/>
            </a:solidFill>
            <a:ln w="9525">
              <a:noFill/>
              <a:miter lim="800000"/>
              <a:headEnd/>
              <a:tailEnd/>
            </a:ln>
          </p:spPr>
          <p:txBody>
            <a:bodyPr/>
            <a:lstStyle/>
            <a:p>
              <a:endParaRPr lang="en-US"/>
            </a:p>
          </p:txBody>
        </p:sp>
        <p:sp>
          <p:nvSpPr>
            <p:cNvPr id="20873" name="Rectangle 363"/>
            <p:cNvSpPr>
              <a:spLocks noChangeArrowheads="1"/>
            </p:cNvSpPr>
            <p:nvPr/>
          </p:nvSpPr>
          <p:spPr bwMode="auto">
            <a:xfrm>
              <a:off x="2388" y="3255"/>
              <a:ext cx="590" cy="8"/>
            </a:xfrm>
            <a:prstGeom prst="rect">
              <a:avLst/>
            </a:prstGeom>
            <a:solidFill>
              <a:srgbClr val="000000"/>
            </a:solidFill>
            <a:ln w="9525">
              <a:noFill/>
              <a:miter lim="800000"/>
              <a:headEnd/>
              <a:tailEnd/>
            </a:ln>
          </p:spPr>
          <p:txBody>
            <a:bodyPr/>
            <a:lstStyle/>
            <a:p>
              <a:endParaRPr lang="en-US"/>
            </a:p>
          </p:txBody>
        </p:sp>
        <p:sp>
          <p:nvSpPr>
            <p:cNvPr id="20874" name="Rectangle 364"/>
            <p:cNvSpPr>
              <a:spLocks noChangeArrowheads="1"/>
            </p:cNvSpPr>
            <p:nvPr/>
          </p:nvSpPr>
          <p:spPr bwMode="auto">
            <a:xfrm>
              <a:off x="2388" y="3263"/>
              <a:ext cx="590" cy="9"/>
            </a:xfrm>
            <a:prstGeom prst="rect">
              <a:avLst/>
            </a:prstGeom>
            <a:solidFill>
              <a:srgbClr val="000000"/>
            </a:solidFill>
            <a:ln w="9525">
              <a:noFill/>
              <a:miter lim="800000"/>
              <a:headEnd/>
              <a:tailEnd/>
            </a:ln>
          </p:spPr>
          <p:txBody>
            <a:bodyPr/>
            <a:lstStyle/>
            <a:p>
              <a:endParaRPr lang="en-US"/>
            </a:p>
          </p:txBody>
        </p:sp>
        <p:sp>
          <p:nvSpPr>
            <p:cNvPr id="20875" name="Rectangle 365"/>
            <p:cNvSpPr>
              <a:spLocks noChangeArrowheads="1"/>
            </p:cNvSpPr>
            <p:nvPr/>
          </p:nvSpPr>
          <p:spPr bwMode="auto">
            <a:xfrm>
              <a:off x="2991" y="3255"/>
              <a:ext cx="12" cy="17"/>
            </a:xfrm>
            <a:prstGeom prst="rect">
              <a:avLst/>
            </a:prstGeom>
            <a:solidFill>
              <a:srgbClr val="000000"/>
            </a:solidFill>
            <a:ln w="9525">
              <a:noFill/>
              <a:miter lim="800000"/>
              <a:headEnd/>
              <a:tailEnd/>
            </a:ln>
          </p:spPr>
          <p:txBody>
            <a:bodyPr/>
            <a:lstStyle/>
            <a:p>
              <a:endParaRPr lang="en-US"/>
            </a:p>
          </p:txBody>
        </p:sp>
        <p:sp>
          <p:nvSpPr>
            <p:cNvPr id="20876" name="Rectangle 366"/>
            <p:cNvSpPr>
              <a:spLocks noChangeArrowheads="1"/>
            </p:cNvSpPr>
            <p:nvPr/>
          </p:nvSpPr>
          <p:spPr bwMode="auto">
            <a:xfrm>
              <a:off x="2978" y="3255"/>
              <a:ext cx="13" cy="17"/>
            </a:xfrm>
            <a:prstGeom prst="rect">
              <a:avLst/>
            </a:prstGeom>
            <a:solidFill>
              <a:srgbClr val="000000"/>
            </a:solidFill>
            <a:ln w="9525">
              <a:noFill/>
              <a:miter lim="800000"/>
              <a:headEnd/>
              <a:tailEnd/>
            </a:ln>
          </p:spPr>
          <p:txBody>
            <a:bodyPr/>
            <a:lstStyle/>
            <a:p>
              <a:endParaRPr lang="en-US"/>
            </a:p>
          </p:txBody>
        </p:sp>
        <p:sp>
          <p:nvSpPr>
            <p:cNvPr id="20877" name="Rectangle 367"/>
            <p:cNvSpPr>
              <a:spLocks noChangeArrowheads="1"/>
            </p:cNvSpPr>
            <p:nvPr/>
          </p:nvSpPr>
          <p:spPr bwMode="auto">
            <a:xfrm>
              <a:off x="3003" y="3255"/>
              <a:ext cx="590" cy="8"/>
            </a:xfrm>
            <a:prstGeom prst="rect">
              <a:avLst/>
            </a:prstGeom>
            <a:solidFill>
              <a:srgbClr val="000000"/>
            </a:solidFill>
            <a:ln w="9525">
              <a:noFill/>
              <a:miter lim="800000"/>
              <a:headEnd/>
              <a:tailEnd/>
            </a:ln>
          </p:spPr>
          <p:txBody>
            <a:bodyPr/>
            <a:lstStyle/>
            <a:p>
              <a:endParaRPr lang="en-US"/>
            </a:p>
          </p:txBody>
        </p:sp>
        <p:sp>
          <p:nvSpPr>
            <p:cNvPr id="20878" name="Rectangle 368"/>
            <p:cNvSpPr>
              <a:spLocks noChangeArrowheads="1"/>
            </p:cNvSpPr>
            <p:nvPr/>
          </p:nvSpPr>
          <p:spPr bwMode="auto">
            <a:xfrm>
              <a:off x="3003" y="3263"/>
              <a:ext cx="590" cy="9"/>
            </a:xfrm>
            <a:prstGeom prst="rect">
              <a:avLst/>
            </a:prstGeom>
            <a:solidFill>
              <a:srgbClr val="000000"/>
            </a:solidFill>
            <a:ln w="9525">
              <a:noFill/>
              <a:miter lim="800000"/>
              <a:headEnd/>
              <a:tailEnd/>
            </a:ln>
          </p:spPr>
          <p:txBody>
            <a:bodyPr/>
            <a:lstStyle/>
            <a:p>
              <a:endParaRPr lang="en-US"/>
            </a:p>
          </p:txBody>
        </p:sp>
        <p:sp>
          <p:nvSpPr>
            <p:cNvPr id="20879" name="Rectangle 369"/>
            <p:cNvSpPr>
              <a:spLocks noChangeArrowheads="1"/>
            </p:cNvSpPr>
            <p:nvPr/>
          </p:nvSpPr>
          <p:spPr bwMode="auto">
            <a:xfrm>
              <a:off x="3605" y="3255"/>
              <a:ext cx="13" cy="17"/>
            </a:xfrm>
            <a:prstGeom prst="rect">
              <a:avLst/>
            </a:prstGeom>
            <a:solidFill>
              <a:srgbClr val="000000"/>
            </a:solidFill>
            <a:ln w="9525">
              <a:noFill/>
              <a:miter lim="800000"/>
              <a:headEnd/>
              <a:tailEnd/>
            </a:ln>
          </p:spPr>
          <p:txBody>
            <a:bodyPr/>
            <a:lstStyle/>
            <a:p>
              <a:endParaRPr lang="en-US"/>
            </a:p>
          </p:txBody>
        </p:sp>
        <p:sp>
          <p:nvSpPr>
            <p:cNvPr id="20880" name="Rectangle 370"/>
            <p:cNvSpPr>
              <a:spLocks noChangeArrowheads="1"/>
            </p:cNvSpPr>
            <p:nvPr/>
          </p:nvSpPr>
          <p:spPr bwMode="auto">
            <a:xfrm>
              <a:off x="3593" y="3255"/>
              <a:ext cx="12" cy="17"/>
            </a:xfrm>
            <a:prstGeom prst="rect">
              <a:avLst/>
            </a:prstGeom>
            <a:solidFill>
              <a:srgbClr val="000000"/>
            </a:solidFill>
            <a:ln w="9525">
              <a:noFill/>
              <a:miter lim="800000"/>
              <a:headEnd/>
              <a:tailEnd/>
            </a:ln>
          </p:spPr>
          <p:txBody>
            <a:bodyPr/>
            <a:lstStyle/>
            <a:p>
              <a:endParaRPr lang="en-US"/>
            </a:p>
          </p:txBody>
        </p:sp>
        <p:sp>
          <p:nvSpPr>
            <p:cNvPr id="20881" name="Rectangle 371"/>
            <p:cNvSpPr>
              <a:spLocks noChangeArrowheads="1"/>
            </p:cNvSpPr>
            <p:nvPr/>
          </p:nvSpPr>
          <p:spPr bwMode="auto">
            <a:xfrm>
              <a:off x="3618" y="3255"/>
              <a:ext cx="590" cy="8"/>
            </a:xfrm>
            <a:prstGeom prst="rect">
              <a:avLst/>
            </a:prstGeom>
            <a:solidFill>
              <a:srgbClr val="000000"/>
            </a:solidFill>
            <a:ln w="9525">
              <a:noFill/>
              <a:miter lim="800000"/>
              <a:headEnd/>
              <a:tailEnd/>
            </a:ln>
          </p:spPr>
          <p:txBody>
            <a:bodyPr/>
            <a:lstStyle/>
            <a:p>
              <a:endParaRPr lang="en-US"/>
            </a:p>
          </p:txBody>
        </p:sp>
        <p:sp>
          <p:nvSpPr>
            <p:cNvPr id="20882" name="Rectangle 372"/>
            <p:cNvSpPr>
              <a:spLocks noChangeArrowheads="1"/>
            </p:cNvSpPr>
            <p:nvPr/>
          </p:nvSpPr>
          <p:spPr bwMode="auto">
            <a:xfrm>
              <a:off x="3618" y="3263"/>
              <a:ext cx="590" cy="9"/>
            </a:xfrm>
            <a:prstGeom prst="rect">
              <a:avLst/>
            </a:prstGeom>
            <a:solidFill>
              <a:srgbClr val="000000"/>
            </a:solidFill>
            <a:ln w="9525">
              <a:noFill/>
              <a:miter lim="800000"/>
              <a:headEnd/>
              <a:tailEnd/>
            </a:ln>
          </p:spPr>
          <p:txBody>
            <a:bodyPr/>
            <a:lstStyle/>
            <a:p>
              <a:endParaRPr lang="en-US"/>
            </a:p>
          </p:txBody>
        </p:sp>
        <p:sp>
          <p:nvSpPr>
            <p:cNvPr id="20883" name="Rectangle 373"/>
            <p:cNvSpPr>
              <a:spLocks noChangeArrowheads="1"/>
            </p:cNvSpPr>
            <p:nvPr/>
          </p:nvSpPr>
          <p:spPr bwMode="auto">
            <a:xfrm>
              <a:off x="4220" y="3255"/>
              <a:ext cx="12" cy="17"/>
            </a:xfrm>
            <a:prstGeom prst="rect">
              <a:avLst/>
            </a:prstGeom>
            <a:solidFill>
              <a:srgbClr val="000000"/>
            </a:solidFill>
            <a:ln w="9525">
              <a:noFill/>
              <a:miter lim="800000"/>
              <a:headEnd/>
              <a:tailEnd/>
            </a:ln>
          </p:spPr>
          <p:txBody>
            <a:bodyPr/>
            <a:lstStyle/>
            <a:p>
              <a:endParaRPr lang="en-US"/>
            </a:p>
          </p:txBody>
        </p:sp>
        <p:sp>
          <p:nvSpPr>
            <p:cNvPr id="20884" name="Rectangle 374"/>
            <p:cNvSpPr>
              <a:spLocks noChangeArrowheads="1"/>
            </p:cNvSpPr>
            <p:nvPr/>
          </p:nvSpPr>
          <p:spPr bwMode="auto">
            <a:xfrm>
              <a:off x="4208" y="3255"/>
              <a:ext cx="12" cy="17"/>
            </a:xfrm>
            <a:prstGeom prst="rect">
              <a:avLst/>
            </a:prstGeom>
            <a:solidFill>
              <a:srgbClr val="000000"/>
            </a:solidFill>
            <a:ln w="9525">
              <a:noFill/>
              <a:miter lim="800000"/>
              <a:headEnd/>
              <a:tailEnd/>
            </a:ln>
          </p:spPr>
          <p:txBody>
            <a:bodyPr/>
            <a:lstStyle/>
            <a:p>
              <a:endParaRPr lang="en-US"/>
            </a:p>
          </p:txBody>
        </p:sp>
        <p:sp>
          <p:nvSpPr>
            <p:cNvPr id="20885" name="Rectangle 375"/>
            <p:cNvSpPr>
              <a:spLocks noChangeArrowheads="1"/>
            </p:cNvSpPr>
            <p:nvPr/>
          </p:nvSpPr>
          <p:spPr bwMode="auto">
            <a:xfrm>
              <a:off x="4232" y="3255"/>
              <a:ext cx="590" cy="8"/>
            </a:xfrm>
            <a:prstGeom prst="rect">
              <a:avLst/>
            </a:prstGeom>
            <a:solidFill>
              <a:srgbClr val="000000"/>
            </a:solidFill>
            <a:ln w="9525">
              <a:noFill/>
              <a:miter lim="800000"/>
              <a:headEnd/>
              <a:tailEnd/>
            </a:ln>
          </p:spPr>
          <p:txBody>
            <a:bodyPr/>
            <a:lstStyle/>
            <a:p>
              <a:endParaRPr lang="en-US"/>
            </a:p>
          </p:txBody>
        </p:sp>
        <p:sp>
          <p:nvSpPr>
            <p:cNvPr id="20886" name="Rectangle 376"/>
            <p:cNvSpPr>
              <a:spLocks noChangeArrowheads="1"/>
            </p:cNvSpPr>
            <p:nvPr/>
          </p:nvSpPr>
          <p:spPr bwMode="auto">
            <a:xfrm>
              <a:off x="4232" y="3263"/>
              <a:ext cx="590" cy="9"/>
            </a:xfrm>
            <a:prstGeom prst="rect">
              <a:avLst/>
            </a:prstGeom>
            <a:solidFill>
              <a:srgbClr val="000000"/>
            </a:solidFill>
            <a:ln w="9525">
              <a:noFill/>
              <a:miter lim="800000"/>
              <a:headEnd/>
              <a:tailEnd/>
            </a:ln>
          </p:spPr>
          <p:txBody>
            <a:bodyPr/>
            <a:lstStyle/>
            <a:p>
              <a:endParaRPr lang="en-US"/>
            </a:p>
          </p:txBody>
        </p:sp>
        <p:sp>
          <p:nvSpPr>
            <p:cNvPr id="20887" name="Rectangle 377"/>
            <p:cNvSpPr>
              <a:spLocks noChangeArrowheads="1"/>
            </p:cNvSpPr>
            <p:nvPr/>
          </p:nvSpPr>
          <p:spPr bwMode="auto">
            <a:xfrm>
              <a:off x="4834" y="3255"/>
              <a:ext cx="13" cy="17"/>
            </a:xfrm>
            <a:prstGeom prst="rect">
              <a:avLst/>
            </a:prstGeom>
            <a:solidFill>
              <a:srgbClr val="000000"/>
            </a:solidFill>
            <a:ln w="9525">
              <a:noFill/>
              <a:miter lim="800000"/>
              <a:headEnd/>
              <a:tailEnd/>
            </a:ln>
          </p:spPr>
          <p:txBody>
            <a:bodyPr/>
            <a:lstStyle/>
            <a:p>
              <a:endParaRPr lang="en-US"/>
            </a:p>
          </p:txBody>
        </p:sp>
        <p:sp>
          <p:nvSpPr>
            <p:cNvPr id="20888" name="Rectangle 378"/>
            <p:cNvSpPr>
              <a:spLocks noChangeArrowheads="1"/>
            </p:cNvSpPr>
            <p:nvPr/>
          </p:nvSpPr>
          <p:spPr bwMode="auto">
            <a:xfrm>
              <a:off x="4822" y="3255"/>
              <a:ext cx="12" cy="17"/>
            </a:xfrm>
            <a:prstGeom prst="rect">
              <a:avLst/>
            </a:prstGeom>
            <a:solidFill>
              <a:srgbClr val="000000"/>
            </a:solidFill>
            <a:ln w="9525">
              <a:noFill/>
              <a:miter lim="800000"/>
              <a:headEnd/>
              <a:tailEnd/>
            </a:ln>
          </p:spPr>
          <p:txBody>
            <a:bodyPr/>
            <a:lstStyle/>
            <a:p>
              <a:endParaRPr lang="en-US"/>
            </a:p>
          </p:txBody>
        </p:sp>
        <p:sp>
          <p:nvSpPr>
            <p:cNvPr id="20889" name="Rectangle 379"/>
            <p:cNvSpPr>
              <a:spLocks noChangeArrowheads="1"/>
            </p:cNvSpPr>
            <p:nvPr/>
          </p:nvSpPr>
          <p:spPr bwMode="auto">
            <a:xfrm>
              <a:off x="715" y="3272"/>
              <a:ext cx="12" cy="233"/>
            </a:xfrm>
            <a:prstGeom prst="rect">
              <a:avLst/>
            </a:prstGeom>
            <a:solidFill>
              <a:srgbClr val="000000"/>
            </a:solidFill>
            <a:ln w="9525">
              <a:noFill/>
              <a:miter lim="800000"/>
              <a:headEnd/>
              <a:tailEnd/>
            </a:ln>
          </p:spPr>
          <p:txBody>
            <a:bodyPr/>
            <a:lstStyle/>
            <a:p>
              <a:endParaRPr lang="en-US"/>
            </a:p>
          </p:txBody>
        </p:sp>
        <p:sp>
          <p:nvSpPr>
            <p:cNvPr id="20890" name="Rectangle 380"/>
            <p:cNvSpPr>
              <a:spLocks noChangeArrowheads="1"/>
            </p:cNvSpPr>
            <p:nvPr/>
          </p:nvSpPr>
          <p:spPr bwMode="auto">
            <a:xfrm>
              <a:off x="727" y="3272"/>
              <a:ext cx="12" cy="233"/>
            </a:xfrm>
            <a:prstGeom prst="rect">
              <a:avLst/>
            </a:prstGeom>
            <a:solidFill>
              <a:srgbClr val="000000"/>
            </a:solidFill>
            <a:ln w="9525">
              <a:noFill/>
              <a:miter lim="800000"/>
              <a:headEnd/>
              <a:tailEnd/>
            </a:ln>
          </p:spPr>
          <p:txBody>
            <a:bodyPr/>
            <a:lstStyle/>
            <a:p>
              <a:endParaRPr lang="en-US"/>
            </a:p>
          </p:txBody>
        </p:sp>
        <p:sp>
          <p:nvSpPr>
            <p:cNvPr id="20891" name="Rectangle 381"/>
            <p:cNvSpPr>
              <a:spLocks noChangeArrowheads="1"/>
            </p:cNvSpPr>
            <p:nvPr/>
          </p:nvSpPr>
          <p:spPr bwMode="auto">
            <a:xfrm>
              <a:off x="2364" y="3272"/>
              <a:ext cx="12" cy="233"/>
            </a:xfrm>
            <a:prstGeom prst="rect">
              <a:avLst/>
            </a:prstGeom>
            <a:solidFill>
              <a:srgbClr val="000000"/>
            </a:solidFill>
            <a:ln w="9525">
              <a:noFill/>
              <a:miter lim="800000"/>
              <a:headEnd/>
              <a:tailEnd/>
            </a:ln>
          </p:spPr>
          <p:txBody>
            <a:bodyPr/>
            <a:lstStyle/>
            <a:p>
              <a:endParaRPr lang="en-US"/>
            </a:p>
          </p:txBody>
        </p:sp>
        <p:sp>
          <p:nvSpPr>
            <p:cNvPr id="20892" name="Rectangle 382"/>
            <p:cNvSpPr>
              <a:spLocks noChangeArrowheads="1"/>
            </p:cNvSpPr>
            <p:nvPr/>
          </p:nvSpPr>
          <p:spPr bwMode="auto">
            <a:xfrm>
              <a:off x="2376" y="3272"/>
              <a:ext cx="12" cy="233"/>
            </a:xfrm>
            <a:prstGeom prst="rect">
              <a:avLst/>
            </a:prstGeom>
            <a:solidFill>
              <a:srgbClr val="000000"/>
            </a:solidFill>
            <a:ln w="9525">
              <a:noFill/>
              <a:miter lim="800000"/>
              <a:headEnd/>
              <a:tailEnd/>
            </a:ln>
          </p:spPr>
          <p:txBody>
            <a:bodyPr/>
            <a:lstStyle/>
            <a:p>
              <a:endParaRPr lang="en-US"/>
            </a:p>
          </p:txBody>
        </p:sp>
        <p:sp>
          <p:nvSpPr>
            <p:cNvPr id="20893" name="Rectangle 383"/>
            <p:cNvSpPr>
              <a:spLocks noChangeArrowheads="1"/>
            </p:cNvSpPr>
            <p:nvPr/>
          </p:nvSpPr>
          <p:spPr bwMode="auto">
            <a:xfrm>
              <a:off x="2978" y="3272"/>
              <a:ext cx="13" cy="233"/>
            </a:xfrm>
            <a:prstGeom prst="rect">
              <a:avLst/>
            </a:prstGeom>
            <a:solidFill>
              <a:srgbClr val="000000"/>
            </a:solidFill>
            <a:ln w="9525">
              <a:noFill/>
              <a:miter lim="800000"/>
              <a:headEnd/>
              <a:tailEnd/>
            </a:ln>
          </p:spPr>
          <p:txBody>
            <a:bodyPr/>
            <a:lstStyle/>
            <a:p>
              <a:endParaRPr lang="en-US"/>
            </a:p>
          </p:txBody>
        </p:sp>
        <p:sp>
          <p:nvSpPr>
            <p:cNvPr id="20894" name="Rectangle 384"/>
            <p:cNvSpPr>
              <a:spLocks noChangeArrowheads="1"/>
            </p:cNvSpPr>
            <p:nvPr/>
          </p:nvSpPr>
          <p:spPr bwMode="auto">
            <a:xfrm>
              <a:off x="2991" y="3272"/>
              <a:ext cx="12" cy="233"/>
            </a:xfrm>
            <a:prstGeom prst="rect">
              <a:avLst/>
            </a:prstGeom>
            <a:solidFill>
              <a:srgbClr val="000000"/>
            </a:solidFill>
            <a:ln w="9525">
              <a:noFill/>
              <a:miter lim="800000"/>
              <a:headEnd/>
              <a:tailEnd/>
            </a:ln>
          </p:spPr>
          <p:txBody>
            <a:bodyPr/>
            <a:lstStyle/>
            <a:p>
              <a:endParaRPr lang="en-US"/>
            </a:p>
          </p:txBody>
        </p:sp>
        <p:sp>
          <p:nvSpPr>
            <p:cNvPr id="20895" name="Rectangle 385"/>
            <p:cNvSpPr>
              <a:spLocks noChangeArrowheads="1"/>
            </p:cNvSpPr>
            <p:nvPr/>
          </p:nvSpPr>
          <p:spPr bwMode="auto">
            <a:xfrm>
              <a:off x="3593" y="3272"/>
              <a:ext cx="12" cy="233"/>
            </a:xfrm>
            <a:prstGeom prst="rect">
              <a:avLst/>
            </a:prstGeom>
            <a:solidFill>
              <a:srgbClr val="000000"/>
            </a:solidFill>
            <a:ln w="9525">
              <a:noFill/>
              <a:miter lim="800000"/>
              <a:headEnd/>
              <a:tailEnd/>
            </a:ln>
          </p:spPr>
          <p:txBody>
            <a:bodyPr/>
            <a:lstStyle/>
            <a:p>
              <a:endParaRPr lang="en-US"/>
            </a:p>
          </p:txBody>
        </p:sp>
        <p:sp>
          <p:nvSpPr>
            <p:cNvPr id="20896" name="Rectangle 386"/>
            <p:cNvSpPr>
              <a:spLocks noChangeArrowheads="1"/>
            </p:cNvSpPr>
            <p:nvPr/>
          </p:nvSpPr>
          <p:spPr bwMode="auto">
            <a:xfrm>
              <a:off x="3605" y="3272"/>
              <a:ext cx="13" cy="233"/>
            </a:xfrm>
            <a:prstGeom prst="rect">
              <a:avLst/>
            </a:prstGeom>
            <a:solidFill>
              <a:srgbClr val="000000"/>
            </a:solidFill>
            <a:ln w="9525">
              <a:noFill/>
              <a:miter lim="800000"/>
              <a:headEnd/>
              <a:tailEnd/>
            </a:ln>
          </p:spPr>
          <p:txBody>
            <a:bodyPr/>
            <a:lstStyle/>
            <a:p>
              <a:endParaRPr lang="en-US"/>
            </a:p>
          </p:txBody>
        </p:sp>
        <p:sp>
          <p:nvSpPr>
            <p:cNvPr id="20897" name="Rectangle 387"/>
            <p:cNvSpPr>
              <a:spLocks noChangeArrowheads="1"/>
            </p:cNvSpPr>
            <p:nvPr/>
          </p:nvSpPr>
          <p:spPr bwMode="auto">
            <a:xfrm>
              <a:off x="4208" y="3272"/>
              <a:ext cx="12" cy="233"/>
            </a:xfrm>
            <a:prstGeom prst="rect">
              <a:avLst/>
            </a:prstGeom>
            <a:solidFill>
              <a:srgbClr val="000000"/>
            </a:solidFill>
            <a:ln w="9525">
              <a:noFill/>
              <a:miter lim="800000"/>
              <a:headEnd/>
              <a:tailEnd/>
            </a:ln>
          </p:spPr>
          <p:txBody>
            <a:bodyPr/>
            <a:lstStyle/>
            <a:p>
              <a:endParaRPr lang="en-US"/>
            </a:p>
          </p:txBody>
        </p:sp>
        <p:sp>
          <p:nvSpPr>
            <p:cNvPr id="20898" name="Rectangle 388"/>
            <p:cNvSpPr>
              <a:spLocks noChangeArrowheads="1"/>
            </p:cNvSpPr>
            <p:nvPr/>
          </p:nvSpPr>
          <p:spPr bwMode="auto">
            <a:xfrm>
              <a:off x="4220" y="3272"/>
              <a:ext cx="12" cy="233"/>
            </a:xfrm>
            <a:prstGeom prst="rect">
              <a:avLst/>
            </a:prstGeom>
            <a:solidFill>
              <a:srgbClr val="000000"/>
            </a:solidFill>
            <a:ln w="9525">
              <a:noFill/>
              <a:miter lim="800000"/>
              <a:headEnd/>
              <a:tailEnd/>
            </a:ln>
          </p:spPr>
          <p:txBody>
            <a:bodyPr/>
            <a:lstStyle/>
            <a:p>
              <a:endParaRPr lang="en-US"/>
            </a:p>
          </p:txBody>
        </p:sp>
        <p:sp>
          <p:nvSpPr>
            <p:cNvPr id="20899" name="Rectangle 389"/>
            <p:cNvSpPr>
              <a:spLocks noChangeArrowheads="1"/>
            </p:cNvSpPr>
            <p:nvPr/>
          </p:nvSpPr>
          <p:spPr bwMode="auto">
            <a:xfrm>
              <a:off x="4822" y="3272"/>
              <a:ext cx="12" cy="233"/>
            </a:xfrm>
            <a:prstGeom prst="rect">
              <a:avLst/>
            </a:prstGeom>
            <a:solidFill>
              <a:srgbClr val="000000"/>
            </a:solidFill>
            <a:ln w="9525">
              <a:noFill/>
              <a:miter lim="800000"/>
              <a:headEnd/>
              <a:tailEnd/>
            </a:ln>
          </p:spPr>
          <p:txBody>
            <a:bodyPr/>
            <a:lstStyle/>
            <a:p>
              <a:endParaRPr lang="en-US"/>
            </a:p>
          </p:txBody>
        </p:sp>
        <p:sp>
          <p:nvSpPr>
            <p:cNvPr id="20900" name="Rectangle 390"/>
            <p:cNvSpPr>
              <a:spLocks noChangeArrowheads="1"/>
            </p:cNvSpPr>
            <p:nvPr/>
          </p:nvSpPr>
          <p:spPr bwMode="auto">
            <a:xfrm>
              <a:off x="4834" y="3272"/>
              <a:ext cx="13" cy="233"/>
            </a:xfrm>
            <a:prstGeom prst="rect">
              <a:avLst/>
            </a:prstGeom>
            <a:solidFill>
              <a:srgbClr val="000000"/>
            </a:solidFill>
            <a:ln w="9525">
              <a:noFill/>
              <a:miter lim="800000"/>
              <a:headEnd/>
              <a:tailEnd/>
            </a:ln>
          </p:spPr>
          <p:txBody>
            <a:bodyPr/>
            <a:lstStyle/>
            <a:p>
              <a:endParaRPr lang="en-US"/>
            </a:p>
          </p:txBody>
        </p:sp>
        <p:sp>
          <p:nvSpPr>
            <p:cNvPr id="20901" name="Rectangle 391"/>
            <p:cNvSpPr>
              <a:spLocks noChangeArrowheads="1"/>
            </p:cNvSpPr>
            <p:nvPr/>
          </p:nvSpPr>
          <p:spPr bwMode="auto">
            <a:xfrm>
              <a:off x="762" y="3569"/>
              <a:ext cx="30"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 </a:t>
              </a:r>
              <a:endParaRPr lang="en-US" sz="2400" b="0"/>
            </a:p>
          </p:txBody>
        </p:sp>
        <p:sp>
          <p:nvSpPr>
            <p:cNvPr id="20902" name="Rectangle 392"/>
            <p:cNvSpPr>
              <a:spLocks noChangeArrowheads="1"/>
            </p:cNvSpPr>
            <p:nvPr/>
          </p:nvSpPr>
          <p:spPr bwMode="auto">
            <a:xfrm>
              <a:off x="805" y="3569"/>
              <a:ext cx="299" cy="144"/>
            </a:xfrm>
            <a:prstGeom prst="rect">
              <a:avLst/>
            </a:prstGeom>
            <a:noFill/>
            <a:ln w="9525">
              <a:noFill/>
              <a:miter lim="800000"/>
              <a:headEnd/>
              <a:tailEnd/>
            </a:ln>
          </p:spPr>
          <p:txBody>
            <a:bodyPr wrap="none" lIns="0" tIns="0" rIns="0" bIns="0">
              <a:spAutoFit/>
            </a:bodyPr>
            <a:lstStyle/>
            <a:p>
              <a:pPr algn="l" eaLnBrk="0" hangingPunct="0"/>
              <a:r>
                <a:rPr lang="en-US" sz="1500" b="0">
                  <a:solidFill>
                    <a:srgbClr val="000000"/>
                  </a:solidFill>
                </a:rPr>
                <a:t>Totals</a:t>
              </a:r>
              <a:endParaRPr lang="en-US" sz="2400" b="0"/>
            </a:p>
          </p:txBody>
        </p:sp>
        <p:sp>
          <p:nvSpPr>
            <p:cNvPr id="20903" name="Rectangle 393"/>
            <p:cNvSpPr>
              <a:spLocks noChangeArrowheads="1"/>
            </p:cNvSpPr>
            <p:nvPr/>
          </p:nvSpPr>
          <p:spPr bwMode="auto">
            <a:xfrm>
              <a:off x="2409" y="3569"/>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4</a:t>
              </a:r>
              <a:endParaRPr lang="en-US" sz="2400" b="0"/>
            </a:p>
          </p:txBody>
        </p:sp>
        <p:sp>
          <p:nvSpPr>
            <p:cNvPr id="20904" name="Rectangle 394"/>
            <p:cNvSpPr>
              <a:spLocks noChangeArrowheads="1"/>
            </p:cNvSpPr>
            <p:nvPr/>
          </p:nvSpPr>
          <p:spPr bwMode="auto">
            <a:xfrm>
              <a:off x="3023" y="3569"/>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6</a:t>
              </a:r>
              <a:endParaRPr lang="en-US" sz="2400" b="0"/>
            </a:p>
          </p:txBody>
        </p:sp>
        <p:sp>
          <p:nvSpPr>
            <p:cNvPr id="20905" name="Rectangle 395"/>
            <p:cNvSpPr>
              <a:spLocks noChangeArrowheads="1"/>
            </p:cNvSpPr>
            <p:nvPr/>
          </p:nvSpPr>
          <p:spPr bwMode="auto">
            <a:xfrm>
              <a:off x="3638" y="3569"/>
              <a:ext cx="288"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4</a:t>
              </a:r>
              <a:endParaRPr lang="en-US" sz="2400" b="0"/>
            </a:p>
          </p:txBody>
        </p:sp>
        <p:sp>
          <p:nvSpPr>
            <p:cNvPr id="20906" name="Rectangle 396"/>
            <p:cNvSpPr>
              <a:spLocks noChangeArrowheads="1"/>
            </p:cNvSpPr>
            <p:nvPr/>
          </p:nvSpPr>
          <p:spPr bwMode="auto">
            <a:xfrm>
              <a:off x="4253" y="3569"/>
              <a:ext cx="252" cy="173"/>
            </a:xfrm>
            <a:prstGeom prst="rect">
              <a:avLst/>
            </a:prstGeom>
            <a:noFill/>
            <a:ln w="9525">
              <a:noFill/>
              <a:miter lim="800000"/>
              <a:headEnd/>
              <a:tailEnd/>
            </a:ln>
          </p:spPr>
          <p:txBody>
            <a:bodyPr wrap="none" lIns="0" tIns="0" rIns="0" bIns="0">
              <a:spAutoFit/>
            </a:bodyPr>
            <a:lstStyle/>
            <a:p>
              <a:pPr algn="l" eaLnBrk="0" hangingPunct="0"/>
              <a:r>
                <a:rPr lang="en-US" sz="1800" b="0">
                  <a:solidFill>
                    <a:srgbClr val="000000"/>
                  </a:solidFill>
                </a:rPr>
                <a:t>     6</a:t>
              </a:r>
              <a:endParaRPr lang="en-US" sz="2400" b="0"/>
            </a:p>
          </p:txBody>
        </p:sp>
        <p:sp>
          <p:nvSpPr>
            <p:cNvPr id="20907" name="Rectangle 397"/>
            <p:cNvSpPr>
              <a:spLocks noChangeArrowheads="1"/>
            </p:cNvSpPr>
            <p:nvPr/>
          </p:nvSpPr>
          <p:spPr bwMode="auto">
            <a:xfrm>
              <a:off x="727" y="3505"/>
              <a:ext cx="12" cy="17"/>
            </a:xfrm>
            <a:prstGeom prst="rect">
              <a:avLst/>
            </a:prstGeom>
            <a:solidFill>
              <a:srgbClr val="000000"/>
            </a:solidFill>
            <a:ln w="9525">
              <a:noFill/>
              <a:miter lim="800000"/>
              <a:headEnd/>
              <a:tailEnd/>
            </a:ln>
          </p:spPr>
          <p:txBody>
            <a:bodyPr/>
            <a:lstStyle/>
            <a:p>
              <a:endParaRPr lang="en-US"/>
            </a:p>
          </p:txBody>
        </p:sp>
        <p:sp>
          <p:nvSpPr>
            <p:cNvPr id="20908" name="Rectangle 398"/>
            <p:cNvSpPr>
              <a:spLocks noChangeArrowheads="1"/>
            </p:cNvSpPr>
            <p:nvPr/>
          </p:nvSpPr>
          <p:spPr bwMode="auto">
            <a:xfrm>
              <a:off x="715" y="3505"/>
              <a:ext cx="12" cy="17"/>
            </a:xfrm>
            <a:prstGeom prst="rect">
              <a:avLst/>
            </a:prstGeom>
            <a:solidFill>
              <a:srgbClr val="000000"/>
            </a:solidFill>
            <a:ln w="9525">
              <a:noFill/>
              <a:miter lim="800000"/>
              <a:headEnd/>
              <a:tailEnd/>
            </a:ln>
          </p:spPr>
          <p:txBody>
            <a:bodyPr/>
            <a:lstStyle/>
            <a:p>
              <a:endParaRPr lang="en-US"/>
            </a:p>
          </p:txBody>
        </p:sp>
        <p:sp>
          <p:nvSpPr>
            <p:cNvPr id="20909" name="Rectangle 399"/>
            <p:cNvSpPr>
              <a:spLocks noChangeArrowheads="1"/>
            </p:cNvSpPr>
            <p:nvPr/>
          </p:nvSpPr>
          <p:spPr bwMode="auto">
            <a:xfrm>
              <a:off x="739" y="3505"/>
              <a:ext cx="1625" cy="8"/>
            </a:xfrm>
            <a:prstGeom prst="rect">
              <a:avLst/>
            </a:prstGeom>
            <a:solidFill>
              <a:srgbClr val="000000"/>
            </a:solidFill>
            <a:ln w="9525">
              <a:noFill/>
              <a:miter lim="800000"/>
              <a:headEnd/>
              <a:tailEnd/>
            </a:ln>
          </p:spPr>
          <p:txBody>
            <a:bodyPr/>
            <a:lstStyle/>
            <a:p>
              <a:endParaRPr lang="en-US"/>
            </a:p>
          </p:txBody>
        </p:sp>
        <p:sp>
          <p:nvSpPr>
            <p:cNvPr id="20910" name="Rectangle 400"/>
            <p:cNvSpPr>
              <a:spLocks noChangeArrowheads="1"/>
            </p:cNvSpPr>
            <p:nvPr/>
          </p:nvSpPr>
          <p:spPr bwMode="auto">
            <a:xfrm>
              <a:off x="739" y="3513"/>
              <a:ext cx="1625" cy="9"/>
            </a:xfrm>
            <a:prstGeom prst="rect">
              <a:avLst/>
            </a:prstGeom>
            <a:solidFill>
              <a:srgbClr val="000000"/>
            </a:solidFill>
            <a:ln w="9525">
              <a:noFill/>
              <a:miter lim="800000"/>
              <a:headEnd/>
              <a:tailEnd/>
            </a:ln>
          </p:spPr>
          <p:txBody>
            <a:bodyPr/>
            <a:lstStyle/>
            <a:p>
              <a:endParaRPr lang="en-US"/>
            </a:p>
          </p:txBody>
        </p:sp>
        <p:sp>
          <p:nvSpPr>
            <p:cNvPr id="20911" name="Rectangle 401"/>
            <p:cNvSpPr>
              <a:spLocks noChangeArrowheads="1"/>
            </p:cNvSpPr>
            <p:nvPr/>
          </p:nvSpPr>
          <p:spPr bwMode="auto">
            <a:xfrm>
              <a:off x="2376" y="3505"/>
              <a:ext cx="12" cy="17"/>
            </a:xfrm>
            <a:prstGeom prst="rect">
              <a:avLst/>
            </a:prstGeom>
            <a:solidFill>
              <a:srgbClr val="000000"/>
            </a:solidFill>
            <a:ln w="9525">
              <a:noFill/>
              <a:miter lim="800000"/>
              <a:headEnd/>
              <a:tailEnd/>
            </a:ln>
          </p:spPr>
          <p:txBody>
            <a:bodyPr/>
            <a:lstStyle/>
            <a:p>
              <a:endParaRPr lang="en-US"/>
            </a:p>
          </p:txBody>
        </p:sp>
        <p:sp>
          <p:nvSpPr>
            <p:cNvPr id="20912" name="Rectangle 402"/>
            <p:cNvSpPr>
              <a:spLocks noChangeArrowheads="1"/>
            </p:cNvSpPr>
            <p:nvPr/>
          </p:nvSpPr>
          <p:spPr bwMode="auto">
            <a:xfrm>
              <a:off x="2364" y="3505"/>
              <a:ext cx="12" cy="17"/>
            </a:xfrm>
            <a:prstGeom prst="rect">
              <a:avLst/>
            </a:prstGeom>
            <a:solidFill>
              <a:srgbClr val="000000"/>
            </a:solidFill>
            <a:ln w="9525">
              <a:noFill/>
              <a:miter lim="800000"/>
              <a:headEnd/>
              <a:tailEnd/>
            </a:ln>
          </p:spPr>
          <p:txBody>
            <a:bodyPr/>
            <a:lstStyle/>
            <a:p>
              <a:endParaRPr lang="en-US"/>
            </a:p>
          </p:txBody>
        </p:sp>
        <p:sp>
          <p:nvSpPr>
            <p:cNvPr id="20913" name="Rectangle 403"/>
            <p:cNvSpPr>
              <a:spLocks noChangeArrowheads="1"/>
            </p:cNvSpPr>
            <p:nvPr/>
          </p:nvSpPr>
          <p:spPr bwMode="auto">
            <a:xfrm>
              <a:off x="2388" y="3505"/>
              <a:ext cx="590" cy="8"/>
            </a:xfrm>
            <a:prstGeom prst="rect">
              <a:avLst/>
            </a:prstGeom>
            <a:solidFill>
              <a:srgbClr val="000000"/>
            </a:solidFill>
            <a:ln w="9525">
              <a:noFill/>
              <a:miter lim="800000"/>
              <a:headEnd/>
              <a:tailEnd/>
            </a:ln>
          </p:spPr>
          <p:txBody>
            <a:bodyPr/>
            <a:lstStyle/>
            <a:p>
              <a:endParaRPr lang="en-US"/>
            </a:p>
          </p:txBody>
        </p:sp>
        <p:sp>
          <p:nvSpPr>
            <p:cNvPr id="20914" name="Rectangle 404"/>
            <p:cNvSpPr>
              <a:spLocks noChangeArrowheads="1"/>
            </p:cNvSpPr>
            <p:nvPr/>
          </p:nvSpPr>
          <p:spPr bwMode="auto">
            <a:xfrm>
              <a:off x="2388" y="3513"/>
              <a:ext cx="590" cy="9"/>
            </a:xfrm>
            <a:prstGeom prst="rect">
              <a:avLst/>
            </a:prstGeom>
            <a:solidFill>
              <a:srgbClr val="000000"/>
            </a:solidFill>
            <a:ln w="9525">
              <a:noFill/>
              <a:miter lim="800000"/>
              <a:headEnd/>
              <a:tailEnd/>
            </a:ln>
          </p:spPr>
          <p:txBody>
            <a:bodyPr/>
            <a:lstStyle/>
            <a:p>
              <a:endParaRPr lang="en-US"/>
            </a:p>
          </p:txBody>
        </p:sp>
        <p:sp>
          <p:nvSpPr>
            <p:cNvPr id="20915" name="Rectangle 405"/>
            <p:cNvSpPr>
              <a:spLocks noChangeArrowheads="1"/>
            </p:cNvSpPr>
            <p:nvPr/>
          </p:nvSpPr>
          <p:spPr bwMode="auto">
            <a:xfrm>
              <a:off x="2991" y="3505"/>
              <a:ext cx="12" cy="17"/>
            </a:xfrm>
            <a:prstGeom prst="rect">
              <a:avLst/>
            </a:prstGeom>
            <a:solidFill>
              <a:srgbClr val="000000"/>
            </a:solidFill>
            <a:ln w="9525">
              <a:noFill/>
              <a:miter lim="800000"/>
              <a:headEnd/>
              <a:tailEnd/>
            </a:ln>
          </p:spPr>
          <p:txBody>
            <a:bodyPr/>
            <a:lstStyle/>
            <a:p>
              <a:endParaRPr lang="en-US"/>
            </a:p>
          </p:txBody>
        </p:sp>
        <p:sp>
          <p:nvSpPr>
            <p:cNvPr id="20916" name="Rectangle 406"/>
            <p:cNvSpPr>
              <a:spLocks noChangeArrowheads="1"/>
            </p:cNvSpPr>
            <p:nvPr/>
          </p:nvSpPr>
          <p:spPr bwMode="auto">
            <a:xfrm>
              <a:off x="2978" y="3505"/>
              <a:ext cx="13" cy="17"/>
            </a:xfrm>
            <a:prstGeom prst="rect">
              <a:avLst/>
            </a:prstGeom>
            <a:solidFill>
              <a:srgbClr val="000000"/>
            </a:solidFill>
            <a:ln w="9525">
              <a:noFill/>
              <a:miter lim="800000"/>
              <a:headEnd/>
              <a:tailEnd/>
            </a:ln>
          </p:spPr>
          <p:txBody>
            <a:bodyPr/>
            <a:lstStyle/>
            <a:p>
              <a:endParaRPr lang="en-US"/>
            </a:p>
          </p:txBody>
        </p:sp>
        <p:sp>
          <p:nvSpPr>
            <p:cNvPr id="20917" name="Rectangle 407"/>
            <p:cNvSpPr>
              <a:spLocks noChangeArrowheads="1"/>
            </p:cNvSpPr>
            <p:nvPr/>
          </p:nvSpPr>
          <p:spPr bwMode="auto">
            <a:xfrm>
              <a:off x="3003" y="3505"/>
              <a:ext cx="590" cy="8"/>
            </a:xfrm>
            <a:prstGeom prst="rect">
              <a:avLst/>
            </a:prstGeom>
            <a:solidFill>
              <a:srgbClr val="000000"/>
            </a:solidFill>
            <a:ln w="9525">
              <a:noFill/>
              <a:miter lim="800000"/>
              <a:headEnd/>
              <a:tailEnd/>
            </a:ln>
          </p:spPr>
          <p:txBody>
            <a:bodyPr/>
            <a:lstStyle/>
            <a:p>
              <a:endParaRPr lang="en-US"/>
            </a:p>
          </p:txBody>
        </p:sp>
        <p:sp>
          <p:nvSpPr>
            <p:cNvPr id="20918" name="Rectangle 408"/>
            <p:cNvSpPr>
              <a:spLocks noChangeArrowheads="1"/>
            </p:cNvSpPr>
            <p:nvPr/>
          </p:nvSpPr>
          <p:spPr bwMode="auto">
            <a:xfrm>
              <a:off x="3003" y="3513"/>
              <a:ext cx="590" cy="9"/>
            </a:xfrm>
            <a:prstGeom prst="rect">
              <a:avLst/>
            </a:prstGeom>
            <a:solidFill>
              <a:srgbClr val="000000"/>
            </a:solidFill>
            <a:ln w="9525">
              <a:noFill/>
              <a:miter lim="800000"/>
              <a:headEnd/>
              <a:tailEnd/>
            </a:ln>
          </p:spPr>
          <p:txBody>
            <a:bodyPr/>
            <a:lstStyle/>
            <a:p>
              <a:endParaRPr lang="en-US"/>
            </a:p>
          </p:txBody>
        </p:sp>
        <p:sp>
          <p:nvSpPr>
            <p:cNvPr id="20919" name="Rectangle 409"/>
            <p:cNvSpPr>
              <a:spLocks noChangeArrowheads="1"/>
            </p:cNvSpPr>
            <p:nvPr/>
          </p:nvSpPr>
          <p:spPr bwMode="auto">
            <a:xfrm>
              <a:off x="3605" y="3505"/>
              <a:ext cx="13" cy="17"/>
            </a:xfrm>
            <a:prstGeom prst="rect">
              <a:avLst/>
            </a:prstGeom>
            <a:solidFill>
              <a:srgbClr val="000000"/>
            </a:solidFill>
            <a:ln w="9525">
              <a:noFill/>
              <a:miter lim="800000"/>
              <a:headEnd/>
              <a:tailEnd/>
            </a:ln>
          </p:spPr>
          <p:txBody>
            <a:bodyPr/>
            <a:lstStyle/>
            <a:p>
              <a:endParaRPr lang="en-US"/>
            </a:p>
          </p:txBody>
        </p:sp>
        <p:sp>
          <p:nvSpPr>
            <p:cNvPr id="20920" name="Rectangle 410"/>
            <p:cNvSpPr>
              <a:spLocks noChangeArrowheads="1"/>
            </p:cNvSpPr>
            <p:nvPr/>
          </p:nvSpPr>
          <p:spPr bwMode="auto">
            <a:xfrm>
              <a:off x="3593" y="3505"/>
              <a:ext cx="12" cy="17"/>
            </a:xfrm>
            <a:prstGeom prst="rect">
              <a:avLst/>
            </a:prstGeom>
            <a:solidFill>
              <a:srgbClr val="000000"/>
            </a:solidFill>
            <a:ln w="9525">
              <a:noFill/>
              <a:miter lim="800000"/>
              <a:headEnd/>
              <a:tailEnd/>
            </a:ln>
          </p:spPr>
          <p:txBody>
            <a:bodyPr/>
            <a:lstStyle/>
            <a:p>
              <a:endParaRPr lang="en-US"/>
            </a:p>
          </p:txBody>
        </p:sp>
        <p:sp>
          <p:nvSpPr>
            <p:cNvPr id="20921" name="Rectangle 411"/>
            <p:cNvSpPr>
              <a:spLocks noChangeArrowheads="1"/>
            </p:cNvSpPr>
            <p:nvPr/>
          </p:nvSpPr>
          <p:spPr bwMode="auto">
            <a:xfrm>
              <a:off x="3618" y="3505"/>
              <a:ext cx="590" cy="8"/>
            </a:xfrm>
            <a:prstGeom prst="rect">
              <a:avLst/>
            </a:prstGeom>
            <a:solidFill>
              <a:srgbClr val="000000"/>
            </a:solidFill>
            <a:ln w="9525">
              <a:noFill/>
              <a:miter lim="800000"/>
              <a:headEnd/>
              <a:tailEnd/>
            </a:ln>
          </p:spPr>
          <p:txBody>
            <a:bodyPr/>
            <a:lstStyle/>
            <a:p>
              <a:endParaRPr lang="en-US"/>
            </a:p>
          </p:txBody>
        </p:sp>
        <p:sp>
          <p:nvSpPr>
            <p:cNvPr id="20922" name="Rectangle 412"/>
            <p:cNvSpPr>
              <a:spLocks noChangeArrowheads="1"/>
            </p:cNvSpPr>
            <p:nvPr/>
          </p:nvSpPr>
          <p:spPr bwMode="auto">
            <a:xfrm>
              <a:off x="3618" y="3513"/>
              <a:ext cx="590" cy="9"/>
            </a:xfrm>
            <a:prstGeom prst="rect">
              <a:avLst/>
            </a:prstGeom>
            <a:solidFill>
              <a:srgbClr val="000000"/>
            </a:solidFill>
            <a:ln w="9525">
              <a:noFill/>
              <a:miter lim="800000"/>
              <a:headEnd/>
              <a:tailEnd/>
            </a:ln>
          </p:spPr>
          <p:txBody>
            <a:bodyPr/>
            <a:lstStyle/>
            <a:p>
              <a:endParaRPr lang="en-US"/>
            </a:p>
          </p:txBody>
        </p:sp>
        <p:sp>
          <p:nvSpPr>
            <p:cNvPr id="20923" name="Rectangle 413"/>
            <p:cNvSpPr>
              <a:spLocks noChangeArrowheads="1"/>
            </p:cNvSpPr>
            <p:nvPr/>
          </p:nvSpPr>
          <p:spPr bwMode="auto">
            <a:xfrm>
              <a:off x="4220" y="3505"/>
              <a:ext cx="12" cy="17"/>
            </a:xfrm>
            <a:prstGeom prst="rect">
              <a:avLst/>
            </a:prstGeom>
            <a:solidFill>
              <a:srgbClr val="000000"/>
            </a:solidFill>
            <a:ln w="9525">
              <a:noFill/>
              <a:miter lim="800000"/>
              <a:headEnd/>
              <a:tailEnd/>
            </a:ln>
          </p:spPr>
          <p:txBody>
            <a:bodyPr/>
            <a:lstStyle/>
            <a:p>
              <a:endParaRPr lang="en-US"/>
            </a:p>
          </p:txBody>
        </p:sp>
        <p:sp>
          <p:nvSpPr>
            <p:cNvPr id="20924" name="Rectangle 414"/>
            <p:cNvSpPr>
              <a:spLocks noChangeArrowheads="1"/>
            </p:cNvSpPr>
            <p:nvPr/>
          </p:nvSpPr>
          <p:spPr bwMode="auto">
            <a:xfrm>
              <a:off x="4208" y="3505"/>
              <a:ext cx="12" cy="17"/>
            </a:xfrm>
            <a:prstGeom prst="rect">
              <a:avLst/>
            </a:prstGeom>
            <a:solidFill>
              <a:srgbClr val="000000"/>
            </a:solidFill>
            <a:ln w="9525">
              <a:noFill/>
              <a:miter lim="800000"/>
              <a:headEnd/>
              <a:tailEnd/>
            </a:ln>
          </p:spPr>
          <p:txBody>
            <a:bodyPr/>
            <a:lstStyle/>
            <a:p>
              <a:endParaRPr lang="en-US"/>
            </a:p>
          </p:txBody>
        </p:sp>
        <p:sp>
          <p:nvSpPr>
            <p:cNvPr id="20925" name="Rectangle 415"/>
            <p:cNvSpPr>
              <a:spLocks noChangeArrowheads="1"/>
            </p:cNvSpPr>
            <p:nvPr/>
          </p:nvSpPr>
          <p:spPr bwMode="auto">
            <a:xfrm>
              <a:off x="4232" y="3505"/>
              <a:ext cx="590" cy="8"/>
            </a:xfrm>
            <a:prstGeom prst="rect">
              <a:avLst/>
            </a:prstGeom>
            <a:solidFill>
              <a:srgbClr val="000000"/>
            </a:solidFill>
            <a:ln w="9525">
              <a:noFill/>
              <a:miter lim="800000"/>
              <a:headEnd/>
              <a:tailEnd/>
            </a:ln>
          </p:spPr>
          <p:txBody>
            <a:bodyPr/>
            <a:lstStyle/>
            <a:p>
              <a:endParaRPr lang="en-US"/>
            </a:p>
          </p:txBody>
        </p:sp>
        <p:sp>
          <p:nvSpPr>
            <p:cNvPr id="20926" name="Rectangle 416"/>
            <p:cNvSpPr>
              <a:spLocks noChangeArrowheads="1"/>
            </p:cNvSpPr>
            <p:nvPr/>
          </p:nvSpPr>
          <p:spPr bwMode="auto">
            <a:xfrm>
              <a:off x="4232" y="3513"/>
              <a:ext cx="590" cy="9"/>
            </a:xfrm>
            <a:prstGeom prst="rect">
              <a:avLst/>
            </a:prstGeom>
            <a:solidFill>
              <a:srgbClr val="000000"/>
            </a:solidFill>
            <a:ln w="9525">
              <a:noFill/>
              <a:miter lim="800000"/>
              <a:headEnd/>
              <a:tailEnd/>
            </a:ln>
          </p:spPr>
          <p:txBody>
            <a:bodyPr/>
            <a:lstStyle/>
            <a:p>
              <a:endParaRPr lang="en-US"/>
            </a:p>
          </p:txBody>
        </p:sp>
        <p:sp>
          <p:nvSpPr>
            <p:cNvPr id="20927" name="Rectangle 417"/>
            <p:cNvSpPr>
              <a:spLocks noChangeArrowheads="1"/>
            </p:cNvSpPr>
            <p:nvPr/>
          </p:nvSpPr>
          <p:spPr bwMode="auto">
            <a:xfrm>
              <a:off x="4834" y="3505"/>
              <a:ext cx="13" cy="17"/>
            </a:xfrm>
            <a:prstGeom prst="rect">
              <a:avLst/>
            </a:prstGeom>
            <a:solidFill>
              <a:srgbClr val="000000"/>
            </a:solidFill>
            <a:ln w="9525">
              <a:noFill/>
              <a:miter lim="800000"/>
              <a:headEnd/>
              <a:tailEnd/>
            </a:ln>
          </p:spPr>
          <p:txBody>
            <a:bodyPr/>
            <a:lstStyle/>
            <a:p>
              <a:endParaRPr lang="en-US"/>
            </a:p>
          </p:txBody>
        </p:sp>
        <p:sp>
          <p:nvSpPr>
            <p:cNvPr id="20928" name="Rectangle 418"/>
            <p:cNvSpPr>
              <a:spLocks noChangeArrowheads="1"/>
            </p:cNvSpPr>
            <p:nvPr/>
          </p:nvSpPr>
          <p:spPr bwMode="auto">
            <a:xfrm>
              <a:off x="4822" y="3505"/>
              <a:ext cx="12" cy="17"/>
            </a:xfrm>
            <a:prstGeom prst="rect">
              <a:avLst/>
            </a:prstGeom>
            <a:solidFill>
              <a:srgbClr val="000000"/>
            </a:solidFill>
            <a:ln w="9525">
              <a:noFill/>
              <a:miter lim="800000"/>
              <a:headEnd/>
              <a:tailEnd/>
            </a:ln>
          </p:spPr>
          <p:txBody>
            <a:bodyPr/>
            <a:lstStyle/>
            <a:p>
              <a:endParaRPr lang="en-US"/>
            </a:p>
          </p:txBody>
        </p:sp>
        <p:sp>
          <p:nvSpPr>
            <p:cNvPr id="20929" name="Rectangle 419"/>
            <p:cNvSpPr>
              <a:spLocks noChangeArrowheads="1"/>
            </p:cNvSpPr>
            <p:nvPr/>
          </p:nvSpPr>
          <p:spPr bwMode="auto">
            <a:xfrm>
              <a:off x="715" y="3522"/>
              <a:ext cx="12" cy="209"/>
            </a:xfrm>
            <a:prstGeom prst="rect">
              <a:avLst/>
            </a:prstGeom>
            <a:solidFill>
              <a:srgbClr val="000000"/>
            </a:solidFill>
            <a:ln w="9525">
              <a:noFill/>
              <a:miter lim="800000"/>
              <a:headEnd/>
              <a:tailEnd/>
            </a:ln>
          </p:spPr>
          <p:txBody>
            <a:bodyPr/>
            <a:lstStyle/>
            <a:p>
              <a:endParaRPr lang="en-US"/>
            </a:p>
          </p:txBody>
        </p:sp>
        <p:sp>
          <p:nvSpPr>
            <p:cNvPr id="20930" name="Rectangle 420"/>
            <p:cNvSpPr>
              <a:spLocks noChangeArrowheads="1"/>
            </p:cNvSpPr>
            <p:nvPr/>
          </p:nvSpPr>
          <p:spPr bwMode="auto">
            <a:xfrm>
              <a:off x="727" y="3522"/>
              <a:ext cx="12" cy="209"/>
            </a:xfrm>
            <a:prstGeom prst="rect">
              <a:avLst/>
            </a:prstGeom>
            <a:solidFill>
              <a:srgbClr val="000000"/>
            </a:solidFill>
            <a:ln w="9525">
              <a:noFill/>
              <a:miter lim="800000"/>
              <a:headEnd/>
              <a:tailEnd/>
            </a:ln>
          </p:spPr>
          <p:txBody>
            <a:bodyPr/>
            <a:lstStyle/>
            <a:p>
              <a:endParaRPr lang="en-US"/>
            </a:p>
          </p:txBody>
        </p:sp>
        <p:sp>
          <p:nvSpPr>
            <p:cNvPr id="20931" name="Rectangle 421"/>
            <p:cNvSpPr>
              <a:spLocks noChangeArrowheads="1"/>
            </p:cNvSpPr>
            <p:nvPr/>
          </p:nvSpPr>
          <p:spPr bwMode="auto">
            <a:xfrm>
              <a:off x="715" y="3731"/>
              <a:ext cx="12" cy="17"/>
            </a:xfrm>
            <a:prstGeom prst="rect">
              <a:avLst/>
            </a:prstGeom>
            <a:solidFill>
              <a:srgbClr val="000000"/>
            </a:solidFill>
            <a:ln w="9525">
              <a:noFill/>
              <a:miter lim="800000"/>
              <a:headEnd/>
              <a:tailEnd/>
            </a:ln>
          </p:spPr>
          <p:txBody>
            <a:bodyPr/>
            <a:lstStyle/>
            <a:p>
              <a:endParaRPr lang="en-US"/>
            </a:p>
          </p:txBody>
        </p:sp>
        <p:sp>
          <p:nvSpPr>
            <p:cNvPr id="20932" name="Rectangle 422"/>
            <p:cNvSpPr>
              <a:spLocks noChangeArrowheads="1"/>
            </p:cNvSpPr>
            <p:nvPr/>
          </p:nvSpPr>
          <p:spPr bwMode="auto">
            <a:xfrm>
              <a:off x="715" y="3739"/>
              <a:ext cx="24" cy="9"/>
            </a:xfrm>
            <a:prstGeom prst="rect">
              <a:avLst/>
            </a:prstGeom>
            <a:solidFill>
              <a:srgbClr val="000000"/>
            </a:solidFill>
            <a:ln w="9525">
              <a:noFill/>
              <a:miter lim="800000"/>
              <a:headEnd/>
              <a:tailEnd/>
            </a:ln>
          </p:spPr>
          <p:txBody>
            <a:bodyPr/>
            <a:lstStyle/>
            <a:p>
              <a:endParaRPr lang="en-US"/>
            </a:p>
          </p:txBody>
        </p:sp>
        <p:sp>
          <p:nvSpPr>
            <p:cNvPr id="20933" name="Rectangle 423"/>
            <p:cNvSpPr>
              <a:spLocks noChangeArrowheads="1"/>
            </p:cNvSpPr>
            <p:nvPr/>
          </p:nvSpPr>
          <p:spPr bwMode="auto">
            <a:xfrm>
              <a:off x="727" y="3731"/>
              <a:ext cx="12" cy="8"/>
            </a:xfrm>
            <a:prstGeom prst="rect">
              <a:avLst/>
            </a:prstGeom>
            <a:solidFill>
              <a:srgbClr val="000000"/>
            </a:solidFill>
            <a:ln w="9525">
              <a:noFill/>
              <a:miter lim="800000"/>
              <a:headEnd/>
              <a:tailEnd/>
            </a:ln>
          </p:spPr>
          <p:txBody>
            <a:bodyPr/>
            <a:lstStyle/>
            <a:p>
              <a:endParaRPr lang="en-US"/>
            </a:p>
          </p:txBody>
        </p:sp>
        <p:sp>
          <p:nvSpPr>
            <p:cNvPr id="20934" name="Rectangle 424"/>
            <p:cNvSpPr>
              <a:spLocks noChangeArrowheads="1"/>
            </p:cNvSpPr>
            <p:nvPr/>
          </p:nvSpPr>
          <p:spPr bwMode="auto">
            <a:xfrm>
              <a:off x="727" y="3731"/>
              <a:ext cx="12" cy="8"/>
            </a:xfrm>
            <a:prstGeom prst="rect">
              <a:avLst/>
            </a:prstGeom>
            <a:solidFill>
              <a:srgbClr val="000000"/>
            </a:solidFill>
            <a:ln w="9525">
              <a:noFill/>
              <a:miter lim="800000"/>
              <a:headEnd/>
              <a:tailEnd/>
            </a:ln>
          </p:spPr>
          <p:txBody>
            <a:bodyPr/>
            <a:lstStyle/>
            <a:p>
              <a:endParaRPr lang="en-US"/>
            </a:p>
          </p:txBody>
        </p:sp>
        <p:sp>
          <p:nvSpPr>
            <p:cNvPr id="20935" name="Rectangle 425"/>
            <p:cNvSpPr>
              <a:spLocks noChangeArrowheads="1"/>
            </p:cNvSpPr>
            <p:nvPr/>
          </p:nvSpPr>
          <p:spPr bwMode="auto">
            <a:xfrm>
              <a:off x="739" y="3731"/>
              <a:ext cx="1625" cy="8"/>
            </a:xfrm>
            <a:prstGeom prst="rect">
              <a:avLst/>
            </a:prstGeom>
            <a:solidFill>
              <a:srgbClr val="000000"/>
            </a:solidFill>
            <a:ln w="9525">
              <a:noFill/>
              <a:miter lim="800000"/>
              <a:headEnd/>
              <a:tailEnd/>
            </a:ln>
          </p:spPr>
          <p:txBody>
            <a:bodyPr/>
            <a:lstStyle/>
            <a:p>
              <a:endParaRPr lang="en-US"/>
            </a:p>
          </p:txBody>
        </p:sp>
        <p:sp>
          <p:nvSpPr>
            <p:cNvPr id="20936" name="Rectangle 426"/>
            <p:cNvSpPr>
              <a:spLocks noChangeArrowheads="1"/>
            </p:cNvSpPr>
            <p:nvPr/>
          </p:nvSpPr>
          <p:spPr bwMode="auto">
            <a:xfrm>
              <a:off x="739" y="3739"/>
              <a:ext cx="1625" cy="9"/>
            </a:xfrm>
            <a:prstGeom prst="rect">
              <a:avLst/>
            </a:prstGeom>
            <a:solidFill>
              <a:srgbClr val="000000"/>
            </a:solidFill>
            <a:ln w="9525">
              <a:noFill/>
              <a:miter lim="800000"/>
              <a:headEnd/>
              <a:tailEnd/>
            </a:ln>
          </p:spPr>
          <p:txBody>
            <a:bodyPr/>
            <a:lstStyle/>
            <a:p>
              <a:endParaRPr lang="en-US"/>
            </a:p>
          </p:txBody>
        </p:sp>
        <p:sp>
          <p:nvSpPr>
            <p:cNvPr id="20937" name="Rectangle 427"/>
            <p:cNvSpPr>
              <a:spLocks noChangeArrowheads="1"/>
            </p:cNvSpPr>
            <p:nvPr/>
          </p:nvSpPr>
          <p:spPr bwMode="auto">
            <a:xfrm>
              <a:off x="2364" y="3522"/>
              <a:ext cx="12" cy="209"/>
            </a:xfrm>
            <a:prstGeom prst="rect">
              <a:avLst/>
            </a:prstGeom>
            <a:solidFill>
              <a:srgbClr val="000000"/>
            </a:solidFill>
            <a:ln w="9525">
              <a:noFill/>
              <a:miter lim="800000"/>
              <a:headEnd/>
              <a:tailEnd/>
            </a:ln>
          </p:spPr>
          <p:txBody>
            <a:bodyPr/>
            <a:lstStyle/>
            <a:p>
              <a:endParaRPr lang="en-US"/>
            </a:p>
          </p:txBody>
        </p:sp>
      </p:grpSp>
      <p:sp>
        <p:nvSpPr>
          <p:cNvPr id="20708" name="Rectangle 428"/>
          <p:cNvSpPr>
            <a:spLocks noChangeArrowheads="1"/>
          </p:cNvSpPr>
          <p:nvPr/>
        </p:nvSpPr>
        <p:spPr bwMode="auto">
          <a:xfrm>
            <a:off x="3771900" y="5591175"/>
            <a:ext cx="19050" cy="331788"/>
          </a:xfrm>
          <a:prstGeom prst="rect">
            <a:avLst/>
          </a:prstGeom>
          <a:solidFill>
            <a:srgbClr val="000000"/>
          </a:solidFill>
          <a:ln w="9525">
            <a:noFill/>
            <a:miter lim="800000"/>
            <a:headEnd/>
            <a:tailEnd/>
          </a:ln>
        </p:spPr>
        <p:txBody>
          <a:bodyPr/>
          <a:lstStyle/>
          <a:p>
            <a:endParaRPr lang="en-US"/>
          </a:p>
        </p:txBody>
      </p:sp>
      <p:sp>
        <p:nvSpPr>
          <p:cNvPr id="20709" name="Rectangle 429"/>
          <p:cNvSpPr>
            <a:spLocks noChangeArrowheads="1"/>
          </p:cNvSpPr>
          <p:nvPr/>
        </p:nvSpPr>
        <p:spPr bwMode="auto">
          <a:xfrm>
            <a:off x="3752850" y="5922963"/>
            <a:ext cx="38100" cy="12700"/>
          </a:xfrm>
          <a:prstGeom prst="rect">
            <a:avLst/>
          </a:prstGeom>
          <a:solidFill>
            <a:srgbClr val="000000"/>
          </a:solidFill>
          <a:ln w="9525">
            <a:noFill/>
            <a:miter lim="800000"/>
            <a:headEnd/>
            <a:tailEnd/>
          </a:ln>
        </p:spPr>
        <p:txBody>
          <a:bodyPr/>
          <a:lstStyle/>
          <a:p>
            <a:endParaRPr lang="en-US"/>
          </a:p>
        </p:txBody>
      </p:sp>
      <p:sp>
        <p:nvSpPr>
          <p:cNvPr id="20710" name="Rectangle 430"/>
          <p:cNvSpPr>
            <a:spLocks noChangeArrowheads="1"/>
          </p:cNvSpPr>
          <p:nvPr/>
        </p:nvSpPr>
        <p:spPr bwMode="auto">
          <a:xfrm>
            <a:off x="3752850" y="5935663"/>
            <a:ext cx="38100" cy="14287"/>
          </a:xfrm>
          <a:prstGeom prst="rect">
            <a:avLst/>
          </a:prstGeom>
          <a:solidFill>
            <a:srgbClr val="000000"/>
          </a:solidFill>
          <a:ln w="9525">
            <a:noFill/>
            <a:miter lim="800000"/>
            <a:headEnd/>
            <a:tailEnd/>
          </a:ln>
        </p:spPr>
        <p:txBody>
          <a:bodyPr/>
          <a:lstStyle/>
          <a:p>
            <a:endParaRPr lang="en-US"/>
          </a:p>
        </p:txBody>
      </p:sp>
      <p:sp>
        <p:nvSpPr>
          <p:cNvPr id="20711" name="Rectangle 431"/>
          <p:cNvSpPr>
            <a:spLocks noChangeArrowheads="1"/>
          </p:cNvSpPr>
          <p:nvPr/>
        </p:nvSpPr>
        <p:spPr bwMode="auto">
          <a:xfrm>
            <a:off x="3790950" y="5922963"/>
            <a:ext cx="936625" cy="12700"/>
          </a:xfrm>
          <a:prstGeom prst="rect">
            <a:avLst/>
          </a:prstGeom>
          <a:solidFill>
            <a:srgbClr val="000000"/>
          </a:solidFill>
          <a:ln w="9525">
            <a:noFill/>
            <a:miter lim="800000"/>
            <a:headEnd/>
            <a:tailEnd/>
          </a:ln>
        </p:spPr>
        <p:txBody>
          <a:bodyPr/>
          <a:lstStyle/>
          <a:p>
            <a:endParaRPr lang="en-US"/>
          </a:p>
        </p:txBody>
      </p:sp>
      <p:sp>
        <p:nvSpPr>
          <p:cNvPr id="20712" name="Rectangle 432"/>
          <p:cNvSpPr>
            <a:spLocks noChangeArrowheads="1"/>
          </p:cNvSpPr>
          <p:nvPr/>
        </p:nvSpPr>
        <p:spPr bwMode="auto">
          <a:xfrm>
            <a:off x="3790950" y="5935663"/>
            <a:ext cx="936625" cy="14287"/>
          </a:xfrm>
          <a:prstGeom prst="rect">
            <a:avLst/>
          </a:prstGeom>
          <a:solidFill>
            <a:srgbClr val="000000"/>
          </a:solidFill>
          <a:ln w="9525">
            <a:noFill/>
            <a:miter lim="800000"/>
            <a:headEnd/>
            <a:tailEnd/>
          </a:ln>
        </p:spPr>
        <p:txBody>
          <a:bodyPr/>
          <a:lstStyle/>
          <a:p>
            <a:endParaRPr lang="en-US"/>
          </a:p>
        </p:txBody>
      </p:sp>
      <p:sp>
        <p:nvSpPr>
          <p:cNvPr id="20713" name="Rectangle 433"/>
          <p:cNvSpPr>
            <a:spLocks noChangeArrowheads="1"/>
          </p:cNvSpPr>
          <p:nvPr/>
        </p:nvSpPr>
        <p:spPr bwMode="auto">
          <a:xfrm>
            <a:off x="4727575" y="5591175"/>
            <a:ext cx="20638" cy="331788"/>
          </a:xfrm>
          <a:prstGeom prst="rect">
            <a:avLst/>
          </a:prstGeom>
          <a:solidFill>
            <a:srgbClr val="000000"/>
          </a:solidFill>
          <a:ln w="9525">
            <a:noFill/>
            <a:miter lim="800000"/>
            <a:headEnd/>
            <a:tailEnd/>
          </a:ln>
        </p:spPr>
        <p:txBody>
          <a:bodyPr/>
          <a:lstStyle/>
          <a:p>
            <a:endParaRPr lang="en-US"/>
          </a:p>
        </p:txBody>
      </p:sp>
      <p:sp>
        <p:nvSpPr>
          <p:cNvPr id="20714" name="Rectangle 434"/>
          <p:cNvSpPr>
            <a:spLocks noChangeArrowheads="1"/>
          </p:cNvSpPr>
          <p:nvPr/>
        </p:nvSpPr>
        <p:spPr bwMode="auto">
          <a:xfrm>
            <a:off x="4748213" y="5591175"/>
            <a:ext cx="19050" cy="331788"/>
          </a:xfrm>
          <a:prstGeom prst="rect">
            <a:avLst/>
          </a:prstGeom>
          <a:solidFill>
            <a:srgbClr val="000000"/>
          </a:solidFill>
          <a:ln w="9525">
            <a:noFill/>
            <a:miter lim="800000"/>
            <a:headEnd/>
            <a:tailEnd/>
          </a:ln>
        </p:spPr>
        <p:txBody>
          <a:bodyPr/>
          <a:lstStyle/>
          <a:p>
            <a:endParaRPr lang="en-US"/>
          </a:p>
        </p:txBody>
      </p:sp>
      <p:sp>
        <p:nvSpPr>
          <p:cNvPr id="20715" name="Rectangle 435"/>
          <p:cNvSpPr>
            <a:spLocks noChangeArrowheads="1"/>
          </p:cNvSpPr>
          <p:nvPr/>
        </p:nvSpPr>
        <p:spPr bwMode="auto">
          <a:xfrm>
            <a:off x="4727575" y="5922963"/>
            <a:ext cx="39688" cy="12700"/>
          </a:xfrm>
          <a:prstGeom prst="rect">
            <a:avLst/>
          </a:prstGeom>
          <a:solidFill>
            <a:srgbClr val="000000"/>
          </a:solidFill>
          <a:ln w="9525">
            <a:noFill/>
            <a:miter lim="800000"/>
            <a:headEnd/>
            <a:tailEnd/>
          </a:ln>
        </p:spPr>
        <p:txBody>
          <a:bodyPr/>
          <a:lstStyle/>
          <a:p>
            <a:endParaRPr lang="en-US"/>
          </a:p>
        </p:txBody>
      </p:sp>
      <p:sp>
        <p:nvSpPr>
          <p:cNvPr id="20716" name="Rectangle 436"/>
          <p:cNvSpPr>
            <a:spLocks noChangeArrowheads="1"/>
          </p:cNvSpPr>
          <p:nvPr/>
        </p:nvSpPr>
        <p:spPr bwMode="auto">
          <a:xfrm>
            <a:off x="4727575" y="5935663"/>
            <a:ext cx="39688" cy="14287"/>
          </a:xfrm>
          <a:prstGeom prst="rect">
            <a:avLst/>
          </a:prstGeom>
          <a:solidFill>
            <a:srgbClr val="000000"/>
          </a:solidFill>
          <a:ln w="9525">
            <a:noFill/>
            <a:miter lim="800000"/>
            <a:headEnd/>
            <a:tailEnd/>
          </a:ln>
        </p:spPr>
        <p:txBody>
          <a:bodyPr/>
          <a:lstStyle/>
          <a:p>
            <a:endParaRPr lang="en-US"/>
          </a:p>
        </p:txBody>
      </p:sp>
      <p:sp>
        <p:nvSpPr>
          <p:cNvPr id="20717" name="Rectangle 437"/>
          <p:cNvSpPr>
            <a:spLocks noChangeArrowheads="1"/>
          </p:cNvSpPr>
          <p:nvPr/>
        </p:nvSpPr>
        <p:spPr bwMode="auto">
          <a:xfrm>
            <a:off x="4767263" y="5922963"/>
            <a:ext cx="936625" cy="12700"/>
          </a:xfrm>
          <a:prstGeom prst="rect">
            <a:avLst/>
          </a:prstGeom>
          <a:solidFill>
            <a:srgbClr val="000000"/>
          </a:solidFill>
          <a:ln w="9525">
            <a:noFill/>
            <a:miter lim="800000"/>
            <a:headEnd/>
            <a:tailEnd/>
          </a:ln>
        </p:spPr>
        <p:txBody>
          <a:bodyPr/>
          <a:lstStyle/>
          <a:p>
            <a:endParaRPr lang="en-US"/>
          </a:p>
        </p:txBody>
      </p:sp>
      <p:sp>
        <p:nvSpPr>
          <p:cNvPr id="20718" name="Rectangle 438"/>
          <p:cNvSpPr>
            <a:spLocks noChangeArrowheads="1"/>
          </p:cNvSpPr>
          <p:nvPr/>
        </p:nvSpPr>
        <p:spPr bwMode="auto">
          <a:xfrm>
            <a:off x="4767263" y="5935663"/>
            <a:ext cx="936625" cy="14287"/>
          </a:xfrm>
          <a:prstGeom prst="rect">
            <a:avLst/>
          </a:prstGeom>
          <a:solidFill>
            <a:srgbClr val="000000"/>
          </a:solidFill>
          <a:ln w="9525">
            <a:noFill/>
            <a:miter lim="800000"/>
            <a:headEnd/>
            <a:tailEnd/>
          </a:ln>
        </p:spPr>
        <p:txBody>
          <a:bodyPr/>
          <a:lstStyle/>
          <a:p>
            <a:endParaRPr lang="en-US"/>
          </a:p>
        </p:txBody>
      </p:sp>
      <p:sp>
        <p:nvSpPr>
          <p:cNvPr id="20719" name="Rectangle 439"/>
          <p:cNvSpPr>
            <a:spLocks noChangeArrowheads="1"/>
          </p:cNvSpPr>
          <p:nvPr/>
        </p:nvSpPr>
        <p:spPr bwMode="auto">
          <a:xfrm>
            <a:off x="5703888" y="5591175"/>
            <a:ext cx="19050" cy="331788"/>
          </a:xfrm>
          <a:prstGeom prst="rect">
            <a:avLst/>
          </a:prstGeom>
          <a:solidFill>
            <a:srgbClr val="000000"/>
          </a:solidFill>
          <a:ln w="9525">
            <a:noFill/>
            <a:miter lim="800000"/>
            <a:headEnd/>
            <a:tailEnd/>
          </a:ln>
        </p:spPr>
        <p:txBody>
          <a:bodyPr/>
          <a:lstStyle/>
          <a:p>
            <a:endParaRPr lang="en-US"/>
          </a:p>
        </p:txBody>
      </p:sp>
      <p:sp>
        <p:nvSpPr>
          <p:cNvPr id="20720" name="Rectangle 440"/>
          <p:cNvSpPr>
            <a:spLocks noChangeArrowheads="1"/>
          </p:cNvSpPr>
          <p:nvPr/>
        </p:nvSpPr>
        <p:spPr bwMode="auto">
          <a:xfrm>
            <a:off x="5722938" y="5591175"/>
            <a:ext cx="20637" cy="331788"/>
          </a:xfrm>
          <a:prstGeom prst="rect">
            <a:avLst/>
          </a:prstGeom>
          <a:solidFill>
            <a:srgbClr val="000000"/>
          </a:solidFill>
          <a:ln w="9525">
            <a:noFill/>
            <a:miter lim="800000"/>
            <a:headEnd/>
            <a:tailEnd/>
          </a:ln>
        </p:spPr>
        <p:txBody>
          <a:bodyPr/>
          <a:lstStyle/>
          <a:p>
            <a:endParaRPr lang="en-US"/>
          </a:p>
        </p:txBody>
      </p:sp>
      <p:sp>
        <p:nvSpPr>
          <p:cNvPr id="20721" name="Rectangle 441"/>
          <p:cNvSpPr>
            <a:spLocks noChangeArrowheads="1"/>
          </p:cNvSpPr>
          <p:nvPr/>
        </p:nvSpPr>
        <p:spPr bwMode="auto">
          <a:xfrm>
            <a:off x="5703888" y="5922963"/>
            <a:ext cx="39687" cy="12700"/>
          </a:xfrm>
          <a:prstGeom prst="rect">
            <a:avLst/>
          </a:prstGeom>
          <a:solidFill>
            <a:srgbClr val="000000"/>
          </a:solidFill>
          <a:ln w="9525">
            <a:noFill/>
            <a:miter lim="800000"/>
            <a:headEnd/>
            <a:tailEnd/>
          </a:ln>
        </p:spPr>
        <p:txBody>
          <a:bodyPr/>
          <a:lstStyle/>
          <a:p>
            <a:endParaRPr lang="en-US"/>
          </a:p>
        </p:txBody>
      </p:sp>
      <p:sp>
        <p:nvSpPr>
          <p:cNvPr id="20722" name="Rectangle 442"/>
          <p:cNvSpPr>
            <a:spLocks noChangeArrowheads="1"/>
          </p:cNvSpPr>
          <p:nvPr/>
        </p:nvSpPr>
        <p:spPr bwMode="auto">
          <a:xfrm>
            <a:off x="5703888" y="5935663"/>
            <a:ext cx="39687" cy="14287"/>
          </a:xfrm>
          <a:prstGeom prst="rect">
            <a:avLst/>
          </a:prstGeom>
          <a:solidFill>
            <a:srgbClr val="000000"/>
          </a:solidFill>
          <a:ln w="9525">
            <a:noFill/>
            <a:miter lim="800000"/>
            <a:headEnd/>
            <a:tailEnd/>
          </a:ln>
        </p:spPr>
        <p:txBody>
          <a:bodyPr/>
          <a:lstStyle/>
          <a:p>
            <a:endParaRPr lang="en-US"/>
          </a:p>
        </p:txBody>
      </p:sp>
      <p:sp>
        <p:nvSpPr>
          <p:cNvPr id="20723" name="Rectangle 443"/>
          <p:cNvSpPr>
            <a:spLocks noChangeArrowheads="1"/>
          </p:cNvSpPr>
          <p:nvPr/>
        </p:nvSpPr>
        <p:spPr bwMode="auto">
          <a:xfrm>
            <a:off x="5743575" y="5922963"/>
            <a:ext cx="936625" cy="12700"/>
          </a:xfrm>
          <a:prstGeom prst="rect">
            <a:avLst/>
          </a:prstGeom>
          <a:solidFill>
            <a:srgbClr val="000000"/>
          </a:solidFill>
          <a:ln w="9525">
            <a:noFill/>
            <a:miter lim="800000"/>
            <a:headEnd/>
            <a:tailEnd/>
          </a:ln>
        </p:spPr>
        <p:txBody>
          <a:bodyPr/>
          <a:lstStyle/>
          <a:p>
            <a:endParaRPr lang="en-US"/>
          </a:p>
        </p:txBody>
      </p:sp>
      <p:sp>
        <p:nvSpPr>
          <p:cNvPr id="20724" name="Rectangle 444"/>
          <p:cNvSpPr>
            <a:spLocks noChangeArrowheads="1"/>
          </p:cNvSpPr>
          <p:nvPr/>
        </p:nvSpPr>
        <p:spPr bwMode="auto">
          <a:xfrm>
            <a:off x="5743575" y="5935663"/>
            <a:ext cx="936625" cy="14287"/>
          </a:xfrm>
          <a:prstGeom prst="rect">
            <a:avLst/>
          </a:prstGeom>
          <a:solidFill>
            <a:srgbClr val="000000"/>
          </a:solidFill>
          <a:ln w="9525">
            <a:noFill/>
            <a:miter lim="800000"/>
            <a:headEnd/>
            <a:tailEnd/>
          </a:ln>
        </p:spPr>
        <p:txBody>
          <a:bodyPr/>
          <a:lstStyle/>
          <a:p>
            <a:endParaRPr lang="en-US"/>
          </a:p>
        </p:txBody>
      </p:sp>
      <p:sp>
        <p:nvSpPr>
          <p:cNvPr id="20725" name="Rectangle 445"/>
          <p:cNvSpPr>
            <a:spLocks noChangeArrowheads="1"/>
          </p:cNvSpPr>
          <p:nvPr/>
        </p:nvSpPr>
        <p:spPr bwMode="auto">
          <a:xfrm>
            <a:off x="6680200" y="5591175"/>
            <a:ext cx="19050" cy="331788"/>
          </a:xfrm>
          <a:prstGeom prst="rect">
            <a:avLst/>
          </a:prstGeom>
          <a:solidFill>
            <a:srgbClr val="000000"/>
          </a:solidFill>
          <a:ln w="9525">
            <a:noFill/>
            <a:miter lim="800000"/>
            <a:headEnd/>
            <a:tailEnd/>
          </a:ln>
        </p:spPr>
        <p:txBody>
          <a:bodyPr/>
          <a:lstStyle/>
          <a:p>
            <a:endParaRPr lang="en-US"/>
          </a:p>
        </p:txBody>
      </p:sp>
      <p:sp>
        <p:nvSpPr>
          <p:cNvPr id="20726" name="Rectangle 446"/>
          <p:cNvSpPr>
            <a:spLocks noChangeArrowheads="1"/>
          </p:cNvSpPr>
          <p:nvPr/>
        </p:nvSpPr>
        <p:spPr bwMode="auto">
          <a:xfrm>
            <a:off x="6699250" y="5591175"/>
            <a:ext cx="19050" cy="331788"/>
          </a:xfrm>
          <a:prstGeom prst="rect">
            <a:avLst/>
          </a:prstGeom>
          <a:solidFill>
            <a:srgbClr val="000000"/>
          </a:solidFill>
          <a:ln w="9525">
            <a:noFill/>
            <a:miter lim="800000"/>
            <a:headEnd/>
            <a:tailEnd/>
          </a:ln>
        </p:spPr>
        <p:txBody>
          <a:bodyPr/>
          <a:lstStyle/>
          <a:p>
            <a:endParaRPr lang="en-US"/>
          </a:p>
        </p:txBody>
      </p:sp>
      <p:sp>
        <p:nvSpPr>
          <p:cNvPr id="20727" name="Rectangle 447"/>
          <p:cNvSpPr>
            <a:spLocks noChangeArrowheads="1"/>
          </p:cNvSpPr>
          <p:nvPr/>
        </p:nvSpPr>
        <p:spPr bwMode="auto">
          <a:xfrm>
            <a:off x="6680200" y="5922963"/>
            <a:ext cx="38100" cy="12700"/>
          </a:xfrm>
          <a:prstGeom prst="rect">
            <a:avLst/>
          </a:prstGeom>
          <a:solidFill>
            <a:srgbClr val="000000"/>
          </a:solidFill>
          <a:ln w="9525">
            <a:noFill/>
            <a:miter lim="800000"/>
            <a:headEnd/>
            <a:tailEnd/>
          </a:ln>
        </p:spPr>
        <p:txBody>
          <a:bodyPr/>
          <a:lstStyle/>
          <a:p>
            <a:endParaRPr lang="en-US"/>
          </a:p>
        </p:txBody>
      </p:sp>
      <p:sp>
        <p:nvSpPr>
          <p:cNvPr id="20728" name="Rectangle 448"/>
          <p:cNvSpPr>
            <a:spLocks noChangeArrowheads="1"/>
          </p:cNvSpPr>
          <p:nvPr/>
        </p:nvSpPr>
        <p:spPr bwMode="auto">
          <a:xfrm>
            <a:off x="6680200" y="5935663"/>
            <a:ext cx="38100" cy="14287"/>
          </a:xfrm>
          <a:prstGeom prst="rect">
            <a:avLst/>
          </a:prstGeom>
          <a:solidFill>
            <a:srgbClr val="000000"/>
          </a:solidFill>
          <a:ln w="9525">
            <a:noFill/>
            <a:miter lim="800000"/>
            <a:headEnd/>
            <a:tailEnd/>
          </a:ln>
        </p:spPr>
        <p:txBody>
          <a:bodyPr/>
          <a:lstStyle/>
          <a:p>
            <a:endParaRPr lang="en-US"/>
          </a:p>
        </p:txBody>
      </p:sp>
      <p:sp>
        <p:nvSpPr>
          <p:cNvPr id="20729" name="Rectangle 449"/>
          <p:cNvSpPr>
            <a:spLocks noChangeArrowheads="1"/>
          </p:cNvSpPr>
          <p:nvPr/>
        </p:nvSpPr>
        <p:spPr bwMode="auto">
          <a:xfrm>
            <a:off x="6718300" y="5922963"/>
            <a:ext cx="936625" cy="12700"/>
          </a:xfrm>
          <a:prstGeom prst="rect">
            <a:avLst/>
          </a:prstGeom>
          <a:solidFill>
            <a:srgbClr val="000000"/>
          </a:solidFill>
          <a:ln w="9525">
            <a:noFill/>
            <a:miter lim="800000"/>
            <a:headEnd/>
            <a:tailEnd/>
          </a:ln>
        </p:spPr>
        <p:txBody>
          <a:bodyPr/>
          <a:lstStyle/>
          <a:p>
            <a:endParaRPr lang="en-US"/>
          </a:p>
        </p:txBody>
      </p:sp>
      <p:sp>
        <p:nvSpPr>
          <p:cNvPr id="20730" name="Rectangle 450"/>
          <p:cNvSpPr>
            <a:spLocks noChangeArrowheads="1"/>
          </p:cNvSpPr>
          <p:nvPr/>
        </p:nvSpPr>
        <p:spPr bwMode="auto">
          <a:xfrm>
            <a:off x="6718300" y="5935663"/>
            <a:ext cx="936625" cy="14287"/>
          </a:xfrm>
          <a:prstGeom prst="rect">
            <a:avLst/>
          </a:prstGeom>
          <a:solidFill>
            <a:srgbClr val="000000"/>
          </a:solidFill>
          <a:ln w="9525">
            <a:noFill/>
            <a:miter lim="800000"/>
            <a:headEnd/>
            <a:tailEnd/>
          </a:ln>
        </p:spPr>
        <p:txBody>
          <a:bodyPr/>
          <a:lstStyle/>
          <a:p>
            <a:endParaRPr lang="en-US"/>
          </a:p>
        </p:txBody>
      </p:sp>
      <p:sp>
        <p:nvSpPr>
          <p:cNvPr id="20731" name="Rectangle 451"/>
          <p:cNvSpPr>
            <a:spLocks noChangeArrowheads="1"/>
          </p:cNvSpPr>
          <p:nvPr/>
        </p:nvSpPr>
        <p:spPr bwMode="auto">
          <a:xfrm>
            <a:off x="7654925" y="5591175"/>
            <a:ext cx="19050" cy="331788"/>
          </a:xfrm>
          <a:prstGeom prst="rect">
            <a:avLst/>
          </a:prstGeom>
          <a:solidFill>
            <a:srgbClr val="000000"/>
          </a:solidFill>
          <a:ln w="9525">
            <a:noFill/>
            <a:miter lim="800000"/>
            <a:headEnd/>
            <a:tailEnd/>
          </a:ln>
        </p:spPr>
        <p:txBody>
          <a:bodyPr/>
          <a:lstStyle/>
          <a:p>
            <a:endParaRPr lang="en-US"/>
          </a:p>
        </p:txBody>
      </p:sp>
      <p:sp>
        <p:nvSpPr>
          <p:cNvPr id="20732" name="Rectangle 452"/>
          <p:cNvSpPr>
            <a:spLocks noChangeArrowheads="1"/>
          </p:cNvSpPr>
          <p:nvPr/>
        </p:nvSpPr>
        <p:spPr bwMode="auto">
          <a:xfrm>
            <a:off x="7673975" y="5591175"/>
            <a:ext cx="20638" cy="331788"/>
          </a:xfrm>
          <a:prstGeom prst="rect">
            <a:avLst/>
          </a:prstGeom>
          <a:solidFill>
            <a:srgbClr val="000000"/>
          </a:solidFill>
          <a:ln w="9525">
            <a:noFill/>
            <a:miter lim="800000"/>
            <a:headEnd/>
            <a:tailEnd/>
          </a:ln>
        </p:spPr>
        <p:txBody>
          <a:bodyPr/>
          <a:lstStyle/>
          <a:p>
            <a:endParaRPr lang="en-US"/>
          </a:p>
        </p:txBody>
      </p:sp>
      <p:sp>
        <p:nvSpPr>
          <p:cNvPr id="20733" name="Rectangle 453"/>
          <p:cNvSpPr>
            <a:spLocks noChangeArrowheads="1"/>
          </p:cNvSpPr>
          <p:nvPr/>
        </p:nvSpPr>
        <p:spPr bwMode="auto">
          <a:xfrm>
            <a:off x="7673975" y="5922963"/>
            <a:ext cx="20638" cy="26987"/>
          </a:xfrm>
          <a:prstGeom prst="rect">
            <a:avLst/>
          </a:prstGeom>
          <a:solidFill>
            <a:srgbClr val="000000"/>
          </a:solidFill>
          <a:ln w="9525">
            <a:noFill/>
            <a:miter lim="800000"/>
            <a:headEnd/>
            <a:tailEnd/>
          </a:ln>
        </p:spPr>
        <p:txBody>
          <a:bodyPr/>
          <a:lstStyle/>
          <a:p>
            <a:endParaRPr lang="en-US"/>
          </a:p>
        </p:txBody>
      </p:sp>
      <p:sp>
        <p:nvSpPr>
          <p:cNvPr id="20734" name="Rectangle 454"/>
          <p:cNvSpPr>
            <a:spLocks noChangeArrowheads="1"/>
          </p:cNvSpPr>
          <p:nvPr/>
        </p:nvSpPr>
        <p:spPr bwMode="auto">
          <a:xfrm>
            <a:off x="7654925" y="5935663"/>
            <a:ext cx="39688" cy="14287"/>
          </a:xfrm>
          <a:prstGeom prst="rect">
            <a:avLst/>
          </a:prstGeom>
          <a:solidFill>
            <a:srgbClr val="000000"/>
          </a:solidFill>
          <a:ln w="9525">
            <a:noFill/>
            <a:miter lim="800000"/>
            <a:headEnd/>
            <a:tailEnd/>
          </a:ln>
        </p:spPr>
        <p:txBody>
          <a:bodyPr/>
          <a:lstStyle/>
          <a:p>
            <a:endParaRPr lang="en-US"/>
          </a:p>
        </p:txBody>
      </p:sp>
      <p:sp>
        <p:nvSpPr>
          <p:cNvPr id="20735" name="Rectangle 455"/>
          <p:cNvSpPr>
            <a:spLocks noChangeArrowheads="1"/>
          </p:cNvSpPr>
          <p:nvPr/>
        </p:nvSpPr>
        <p:spPr bwMode="auto">
          <a:xfrm>
            <a:off x="7654925" y="5922963"/>
            <a:ext cx="19050" cy="12700"/>
          </a:xfrm>
          <a:prstGeom prst="rect">
            <a:avLst/>
          </a:prstGeom>
          <a:solidFill>
            <a:srgbClr val="000000"/>
          </a:solidFill>
          <a:ln w="9525">
            <a:noFill/>
            <a:miter lim="800000"/>
            <a:headEnd/>
            <a:tailEnd/>
          </a:ln>
        </p:spPr>
        <p:txBody>
          <a:bodyPr/>
          <a:lstStyle/>
          <a:p>
            <a:endParaRPr lang="en-US"/>
          </a:p>
        </p:txBody>
      </p:sp>
      <p:sp>
        <p:nvSpPr>
          <p:cNvPr id="20736" name="Rectangle 456"/>
          <p:cNvSpPr>
            <a:spLocks noChangeArrowheads="1"/>
          </p:cNvSpPr>
          <p:nvPr/>
        </p:nvSpPr>
        <p:spPr bwMode="auto">
          <a:xfrm>
            <a:off x="7654925" y="5922963"/>
            <a:ext cx="19050" cy="12700"/>
          </a:xfrm>
          <a:prstGeom prst="rect">
            <a:avLst/>
          </a:prstGeom>
          <a:solidFill>
            <a:srgbClr val="000000"/>
          </a:solidFill>
          <a:ln w="9525">
            <a:noFill/>
            <a:miter lim="800000"/>
            <a:headEnd/>
            <a:tailEnd/>
          </a:ln>
        </p:spPr>
        <p:txBody>
          <a:bodyPr/>
          <a:lstStyle/>
          <a:p>
            <a:endParaRPr lang="en-US"/>
          </a:p>
        </p:txBody>
      </p:sp>
      <p:sp>
        <p:nvSpPr>
          <p:cNvPr id="20737" name="Line 457"/>
          <p:cNvSpPr>
            <a:spLocks noChangeShapeType="1"/>
          </p:cNvSpPr>
          <p:nvPr/>
        </p:nvSpPr>
        <p:spPr bwMode="auto">
          <a:xfrm flipV="1">
            <a:off x="1117600" y="3667125"/>
            <a:ext cx="6543675" cy="3175"/>
          </a:xfrm>
          <a:prstGeom prst="line">
            <a:avLst/>
          </a:prstGeom>
          <a:noFill/>
          <a:ln w="28575">
            <a:solidFill>
              <a:srgbClr val="0C0C10"/>
            </a:solidFill>
            <a:miter lim="800000"/>
            <a:headEnd/>
            <a:tailEnd/>
          </a:ln>
        </p:spPr>
        <p:txBody>
          <a:bodyPr wrap="none"/>
          <a:lstStyle/>
          <a:p>
            <a:endParaRPr lang="en-US"/>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products in large lots in anticipation of customer demand may have worked satisfactorily in the production-centric era, but it had serious consequences. For instance, with plenty of WIP to buffer any production delays, defects found on the shop floor did not generate a sense of urgency to fix the problem so it did not occur again. Worse, quality problems often escaped unnoticed until after the product was sold. Consumers suffered from poor quality because cars were often riddled with defects and needed frequent repairs. In short, the U.S. auto industry was badly in need of a shake-up. It got it in the 1970s when the oil crisis hit. Gas guzzlers suddenly lost their appeal and soon the world's largest market was clamoring for smaller, </a:t>
            </a:r>
            <a:r>
              <a:rPr lang="en-US" dirty="0" err="1" smtClean="0"/>
              <a:t>fuel­efficient</a:t>
            </a:r>
            <a:r>
              <a:rPr lang="en-US" dirty="0" smtClean="0"/>
              <a:t> cars. This opened the door for imports from Japan, which filled the bill, accelerating the decline of U.S. dominance in automobile manufacturing.</a:t>
            </a:r>
            <a:br>
              <a:rPr lang="en-US" dirty="0" smtClean="0"/>
            </a:br>
            <a:r>
              <a:rPr lang="en-US" dirty="0" smtClean="0"/>
              <a:t/>
            </a:r>
            <a:br>
              <a:rPr lang="en-US" dirty="0" smtClean="0"/>
            </a:br>
            <a:endParaRPr lang="en-US" dirty="0" smtClean="0">
              <a:ea typeface="Times New Roman"/>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038225" y="2117725"/>
          <a:ext cx="6967538" cy="2646363"/>
        </p:xfrm>
        <a:graphic>
          <a:graphicData uri="http://schemas.openxmlformats.org/presentationml/2006/ole">
            <mc:AlternateContent xmlns:mc="http://schemas.openxmlformats.org/markup-compatibility/2006">
              <mc:Choice xmlns:v="urn:schemas-microsoft-com:vml" Requires="v">
                <p:oleObj spid="_x0000_s89091" name="Document" r:id="rId3" imgW="6983640" imgH="2647800" progId="Word.Document.8">
                  <p:embed/>
                </p:oleObj>
              </mc:Choice>
              <mc:Fallback>
                <p:oleObj name="Document" r:id="rId3" imgW="6983640" imgH="2647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2117725"/>
                        <a:ext cx="6967538"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3" descr="30%"/>
          <p:cNvSpPr>
            <a:spLocks noChangeArrowheads="1"/>
          </p:cNvSpPr>
          <p:nvPr/>
        </p:nvSpPr>
        <p:spPr bwMode="auto">
          <a:xfrm>
            <a:off x="3862388" y="4110038"/>
            <a:ext cx="935037" cy="363537"/>
          </a:xfrm>
          <a:prstGeom prst="rect">
            <a:avLst/>
          </a:prstGeom>
          <a:pattFill prst="pct30">
            <a:fgClr>
              <a:srgbClr val="905814"/>
            </a:fgClr>
            <a:bgClr>
              <a:srgbClr val="FFFFFF"/>
            </a:bgClr>
          </a:pattFill>
          <a:ln w="28575">
            <a:solidFill>
              <a:schemeClr val="tx1"/>
            </a:solidFill>
            <a:miter lim="800000"/>
            <a:headEnd/>
            <a:tailEnd/>
          </a:ln>
        </p:spPr>
        <p:txBody>
          <a:bodyPr wrap="none" anchor="ctr"/>
          <a:lstStyle/>
          <a:p>
            <a:endParaRPr lang="en-US"/>
          </a:p>
        </p:txBody>
      </p:sp>
      <p:sp>
        <p:nvSpPr>
          <p:cNvPr id="2052" name="Rectangle 4" descr="30%"/>
          <p:cNvSpPr>
            <a:spLocks noChangeArrowheads="1"/>
          </p:cNvSpPr>
          <p:nvPr/>
        </p:nvSpPr>
        <p:spPr bwMode="auto">
          <a:xfrm>
            <a:off x="4910138" y="4110038"/>
            <a:ext cx="935037" cy="363537"/>
          </a:xfrm>
          <a:prstGeom prst="rect">
            <a:avLst/>
          </a:prstGeom>
          <a:pattFill prst="pct30">
            <a:fgClr>
              <a:srgbClr val="905814"/>
            </a:fgClr>
            <a:bgClr>
              <a:srgbClr val="FFFFFF"/>
            </a:bgClr>
          </a:pattFill>
          <a:ln w="28575">
            <a:solidFill>
              <a:schemeClr val="tx1"/>
            </a:solidFill>
            <a:miter lim="800000"/>
            <a:headEnd/>
            <a:tailEnd/>
          </a:ln>
        </p:spPr>
        <p:txBody>
          <a:bodyPr wrap="none" anchor="ctr"/>
          <a:lstStyle/>
          <a:p>
            <a:endParaRPr lang="en-US"/>
          </a:p>
        </p:txBody>
      </p:sp>
      <p:sp>
        <p:nvSpPr>
          <p:cNvPr id="2053" name="Rectangle 5" descr="30%"/>
          <p:cNvSpPr>
            <a:spLocks noChangeArrowheads="1"/>
          </p:cNvSpPr>
          <p:nvPr/>
        </p:nvSpPr>
        <p:spPr bwMode="auto">
          <a:xfrm>
            <a:off x="6977063" y="4110038"/>
            <a:ext cx="935037" cy="363537"/>
          </a:xfrm>
          <a:prstGeom prst="rect">
            <a:avLst/>
          </a:prstGeom>
          <a:pattFill prst="pct30">
            <a:fgClr>
              <a:srgbClr val="905814"/>
            </a:fgClr>
            <a:bgClr>
              <a:srgbClr val="FFFFFF"/>
            </a:bgClr>
          </a:pattFill>
          <a:ln w="28575">
            <a:solidFill>
              <a:schemeClr val="tx1"/>
            </a:solidFill>
            <a:miter lim="800000"/>
            <a:headEnd/>
            <a:tailEnd/>
          </a:ln>
        </p:spPr>
        <p:txBody>
          <a:bodyPr wrap="none" anchor="ctr"/>
          <a:lstStyle/>
          <a:p>
            <a:endParaRPr lang="en-US"/>
          </a:p>
        </p:txBody>
      </p:sp>
      <p:sp>
        <p:nvSpPr>
          <p:cNvPr id="2054" name="Rectangle 6" descr="30%"/>
          <p:cNvSpPr>
            <a:spLocks noChangeArrowheads="1"/>
          </p:cNvSpPr>
          <p:nvPr/>
        </p:nvSpPr>
        <p:spPr bwMode="auto">
          <a:xfrm>
            <a:off x="5938838" y="4110038"/>
            <a:ext cx="935037" cy="363537"/>
          </a:xfrm>
          <a:prstGeom prst="rect">
            <a:avLst/>
          </a:prstGeom>
          <a:pattFill prst="pct30">
            <a:fgClr>
              <a:srgbClr val="905814"/>
            </a:fgClr>
            <a:bgClr>
              <a:srgbClr val="FFFFFF"/>
            </a:bgClr>
          </a:pattFill>
          <a:ln w="28575">
            <a:solidFill>
              <a:schemeClr val="tx1"/>
            </a:solidFill>
            <a:miter lim="800000"/>
            <a:headEnd/>
            <a:tailEnd/>
          </a:ln>
        </p:spPr>
        <p:txBody>
          <a:bodyPr wrap="none" anchor="ctr"/>
          <a:lstStyle/>
          <a:p>
            <a:endParaRPr lang="en-US"/>
          </a:p>
        </p:txBody>
      </p:sp>
      <p:sp>
        <p:nvSpPr>
          <p:cNvPr id="2055" name="Text Box 7"/>
          <p:cNvSpPr txBox="1">
            <a:spLocks noChangeArrowheads="1"/>
          </p:cNvSpPr>
          <p:nvPr/>
        </p:nvSpPr>
        <p:spPr bwMode="auto">
          <a:xfrm>
            <a:off x="1827213" y="4086225"/>
            <a:ext cx="733425" cy="396875"/>
          </a:xfrm>
          <a:prstGeom prst="rect">
            <a:avLst/>
          </a:prstGeom>
          <a:noFill/>
          <a:ln w="9525">
            <a:noFill/>
            <a:miter lim="800000"/>
            <a:headEnd/>
            <a:tailEnd/>
          </a:ln>
        </p:spPr>
        <p:txBody>
          <a:bodyPr wrap="none">
            <a:spAutoFit/>
          </a:bodyPr>
          <a:lstStyle/>
          <a:p>
            <a:pPr algn="l" eaLnBrk="0" hangingPunct="0"/>
            <a:r>
              <a:rPr lang="en-US" sz="2000" b="0"/>
              <a:t>Units</a:t>
            </a:r>
            <a:endParaRPr lang="en-US" sz="2400" b="0"/>
          </a:p>
        </p:txBody>
      </p:sp>
      <p:sp>
        <p:nvSpPr>
          <p:cNvPr id="2056" name="Rectangle 8" descr="Dark upward diagonal"/>
          <p:cNvSpPr>
            <a:spLocks noChangeArrowheads="1"/>
          </p:cNvSpPr>
          <p:nvPr/>
        </p:nvSpPr>
        <p:spPr bwMode="auto">
          <a:xfrm>
            <a:off x="3862388" y="4752975"/>
            <a:ext cx="935037" cy="365125"/>
          </a:xfrm>
          <a:prstGeom prst="rect">
            <a:avLst/>
          </a:prstGeom>
          <a:pattFill prst="dkUpDiag">
            <a:fgClr>
              <a:srgbClr val="009900"/>
            </a:fgClr>
            <a:bgClr>
              <a:srgbClr val="FFFFFF"/>
            </a:bgClr>
          </a:pattFill>
          <a:ln w="28575">
            <a:solidFill>
              <a:schemeClr val="tx1"/>
            </a:solidFill>
            <a:miter lim="800000"/>
            <a:headEnd/>
            <a:tailEnd/>
          </a:ln>
        </p:spPr>
        <p:txBody>
          <a:bodyPr wrap="none" anchor="ctr"/>
          <a:lstStyle/>
          <a:p>
            <a:endParaRPr lang="en-US"/>
          </a:p>
        </p:txBody>
      </p:sp>
      <p:sp>
        <p:nvSpPr>
          <p:cNvPr id="2057" name="Rectangle 9" descr="Dark upward diagonal"/>
          <p:cNvSpPr>
            <a:spLocks noChangeArrowheads="1"/>
          </p:cNvSpPr>
          <p:nvPr/>
        </p:nvSpPr>
        <p:spPr bwMode="auto">
          <a:xfrm>
            <a:off x="4919663" y="4752975"/>
            <a:ext cx="935037" cy="365125"/>
          </a:xfrm>
          <a:prstGeom prst="rect">
            <a:avLst/>
          </a:prstGeom>
          <a:pattFill prst="dkUpDiag">
            <a:fgClr>
              <a:srgbClr val="009900"/>
            </a:fgClr>
            <a:bgClr>
              <a:srgbClr val="FFFFFF"/>
            </a:bgClr>
          </a:pattFill>
          <a:ln w="28575">
            <a:solidFill>
              <a:schemeClr val="tx1"/>
            </a:solidFill>
            <a:miter lim="800000"/>
            <a:headEnd/>
            <a:tailEnd/>
          </a:ln>
        </p:spPr>
        <p:txBody>
          <a:bodyPr wrap="none" anchor="ctr"/>
          <a:lstStyle/>
          <a:p>
            <a:endParaRPr lang="en-US"/>
          </a:p>
        </p:txBody>
      </p:sp>
      <p:sp>
        <p:nvSpPr>
          <p:cNvPr id="2058" name="Rectangle 10" descr="Dark upward diagonal"/>
          <p:cNvSpPr>
            <a:spLocks noChangeArrowheads="1"/>
          </p:cNvSpPr>
          <p:nvPr/>
        </p:nvSpPr>
        <p:spPr bwMode="auto">
          <a:xfrm>
            <a:off x="5948363" y="4743450"/>
            <a:ext cx="935037" cy="374650"/>
          </a:xfrm>
          <a:prstGeom prst="rect">
            <a:avLst/>
          </a:prstGeom>
          <a:pattFill prst="dkUpDiag">
            <a:fgClr>
              <a:srgbClr val="009900"/>
            </a:fgClr>
            <a:bgClr>
              <a:srgbClr val="FFFFFF"/>
            </a:bgClr>
          </a:pattFill>
          <a:ln w="28575">
            <a:solidFill>
              <a:schemeClr val="tx1"/>
            </a:solidFill>
            <a:miter lim="800000"/>
            <a:headEnd/>
            <a:tailEnd/>
          </a:ln>
        </p:spPr>
        <p:txBody>
          <a:bodyPr wrap="none" anchor="ctr"/>
          <a:lstStyle/>
          <a:p>
            <a:endParaRPr lang="en-US"/>
          </a:p>
        </p:txBody>
      </p:sp>
      <p:sp>
        <p:nvSpPr>
          <p:cNvPr id="2059" name="Rectangle 11" descr="Dark upward diagonal"/>
          <p:cNvSpPr>
            <a:spLocks noChangeArrowheads="1"/>
          </p:cNvSpPr>
          <p:nvPr/>
        </p:nvSpPr>
        <p:spPr bwMode="auto">
          <a:xfrm>
            <a:off x="6986588" y="4752975"/>
            <a:ext cx="935037" cy="365125"/>
          </a:xfrm>
          <a:prstGeom prst="rect">
            <a:avLst/>
          </a:prstGeom>
          <a:pattFill prst="dkUpDiag">
            <a:fgClr>
              <a:srgbClr val="009900"/>
            </a:fgClr>
            <a:bgClr>
              <a:srgbClr val="FFFFFF"/>
            </a:bgClr>
          </a:pattFill>
          <a:ln w="28575">
            <a:solidFill>
              <a:schemeClr val="tx1"/>
            </a:solidFill>
            <a:miter lim="800000"/>
            <a:headEnd/>
            <a:tailEnd/>
          </a:ln>
        </p:spPr>
        <p:txBody>
          <a:bodyPr wrap="none" anchor="ctr"/>
          <a:lstStyle/>
          <a:p>
            <a:endParaRPr lang="en-US"/>
          </a:p>
        </p:txBody>
      </p:sp>
      <p:sp>
        <p:nvSpPr>
          <p:cNvPr id="2060" name="Text Box 12"/>
          <p:cNvSpPr txBox="1">
            <a:spLocks noChangeArrowheads="1"/>
          </p:cNvSpPr>
          <p:nvPr/>
        </p:nvSpPr>
        <p:spPr bwMode="auto">
          <a:xfrm>
            <a:off x="1798638" y="4648200"/>
            <a:ext cx="1501775" cy="581025"/>
          </a:xfrm>
          <a:prstGeom prst="rect">
            <a:avLst/>
          </a:prstGeom>
          <a:noFill/>
          <a:ln w="9525">
            <a:noFill/>
            <a:miter lim="800000"/>
            <a:headEnd/>
            <a:tailEnd/>
          </a:ln>
        </p:spPr>
        <p:txBody>
          <a:bodyPr wrap="none">
            <a:spAutoFit/>
          </a:bodyPr>
          <a:lstStyle/>
          <a:p>
            <a:pPr algn="l" eaLnBrk="0" hangingPunct="0">
              <a:lnSpc>
                <a:spcPct val="80000"/>
              </a:lnSpc>
            </a:pPr>
            <a:r>
              <a:rPr lang="en-US" sz="2000" b="0"/>
              <a:t>Workload</a:t>
            </a:r>
          </a:p>
          <a:p>
            <a:pPr algn="l" eaLnBrk="0" hangingPunct="0">
              <a:lnSpc>
                <a:spcPct val="80000"/>
              </a:lnSpc>
            </a:pPr>
            <a:r>
              <a:rPr lang="en-US" sz="2000" b="0"/>
              <a:t>on Operators</a:t>
            </a:r>
            <a:endParaRPr lang="en-US" sz="2400" b="0"/>
          </a:p>
        </p:txBody>
      </p:sp>
      <p:sp>
        <p:nvSpPr>
          <p:cNvPr id="2061" name="Line 13"/>
          <p:cNvSpPr>
            <a:spLocks noChangeShapeType="1"/>
          </p:cNvSpPr>
          <p:nvPr/>
        </p:nvSpPr>
        <p:spPr bwMode="auto">
          <a:xfrm>
            <a:off x="3852863" y="5114925"/>
            <a:ext cx="4276725" cy="0"/>
          </a:xfrm>
          <a:prstGeom prst="line">
            <a:avLst/>
          </a:prstGeom>
          <a:noFill/>
          <a:ln w="28575">
            <a:solidFill>
              <a:schemeClr val="tx1"/>
            </a:solidFill>
            <a:round/>
            <a:headEnd/>
            <a:tailEnd/>
          </a:ln>
        </p:spPr>
        <p:txBody>
          <a:bodyPr wrap="none" anchor="ctr"/>
          <a:lstStyle/>
          <a:p>
            <a:endParaRPr lang="en-US"/>
          </a:p>
        </p:txBody>
      </p:sp>
      <p:sp>
        <p:nvSpPr>
          <p:cNvPr id="2062" name="Line 14"/>
          <p:cNvSpPr>
            <a:spLocks noChangeShapeType="1"/>
          </p:cNvSpPr>
          <p:nvPr/>
        </p:nvSpPr>
        <p:spPr bwMode="auto">
          <a:xfrm>
            <a:off x="3833813" y="4483100"/>
            <a:ext cx="4276725" cy="0"/>
          </a:xfrm>
          <a:prstGeom prst="line">
            <a:avLst/>
          </a:prstGeom>
          <a:noFill/>
          <a:ln w="28575">
            <a:solidFill>
              <a:schemeClr val="tx1"/>
            </a:solidFill>
            <a:round/>
            <a:headEnd/>
            <a:tailEnd/>
          </a:ln>
        </p:spPr>
        <p:txBody>
          <a:bodyPr wrap="none" anchor="ctr"/>
          <a:lstStyle/>
          <a:p>
            <a:endParaRPr lang="en-US"/>
          </a:p>
        </p:txBody>
      </p:sp>
      <p:sp>
        <p:nvSpPr>
          <p:cNvPr id="2063" name="Text Box 15"/>
          <p:cNvSpPr txBox="1">
            <a:spLocks noChangeArrowheads="1"/>
          </p:cNvSpPr>
          <p:nvPr/>
        </p:nvSpPr>
        <p:spPr bwMode="auto">
          <a:xfrm>
            <a:off x="873125" y="206375"/>
            <a:ext cx="7251700" cy="1431925"/>
          </a:xfrm>
          <a:prstGeom prst="rect">
            <a:avLst/>
          </a:prstGeom>
          <a:noFill/>
          <a:ln w="9525">
            <a:noFill/>
            <a:miter lim="800000"/>
            <a:headEnd/>
            <a:tailEnd/>
          </a:ln>
        </p:spPr>
        <p:txBody>
          <a:bodyPr>
            <a:spAutoFit/>
          </a:bodyPr>
          <a:lstStyle/>
          <a:p>
            <a:pPr eaLnBrk="0" hangingPunct="0"/>
            <a:r>
              <a:rPr lang="en-US">
                <a:solidFill>
                  <a:srgbClr val="006600"/>
                </a:solidFill>
              </a:rPr>
              <a:t>Mixed Model Scheduling: Lean Loading For Caps</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204913" y="1590675"/>
          <a:ext cx="6843712" cy="1587500"/>
        </p:xfrm>
        <a:graphic>
          <a:graphicData uri="http://schemas.openxmlformats.org/presentationml/2006/ole">
            <mc:AlternateContent xmlns:mc="http://schemas.openxmlformats.org/markup-compatibility/2006">
              <mc:Choice xmlns:v="urn:schemas-microsoft-com:vml" Requires="v">
                <p:oleObj spid="_x0000_s90117" name="Document" r:id="rId3" imgW="6983640" imgH="1619280" progId="Word.Document.8">
                  <p:embed/>
                </p:oleObj>
              </mc:Choice>
              <mc:Fallback>
                <p:oleObj name="Document" r:id="rId3" imgW="6983640" imgH="1619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1590675"/>
                        <a:ext cx="6843712"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3" descr="30%"/>
          <p:cNvSpPr>
            <a:spLocks noChangeArrowheads="1"/>
          </p:cNvSpPr>
          <p:nvPr/>
        </p:nvSpPr>
        <p:spPr bwMode="auto">
          <a:xfrm>
            <a:off x="3911600" y="2608263"/>
            <a:ext cx="935038" cy="298450"/>
          </a:xfrm>
          <a:prstGeom prst="rect">
            <a:avLst/>
          </a:prstGeom>
          <a:pattFill prst="pct30">
            <a:fgClr>
              <a:schemeClr val="accent2"/>
            </a:fgClr>
            <a:bgClr>
              <a:srgbClr val="FFFFFF"/>
            </a:bgClr>
          </a:pattFill>
          <a:ln w="28575">
            <a:solidFill>
              <a:schemeClr val="tx1"/>
            </a:solidFill>
            <a:miter lim="800000"/>
            <a:headEnd/>
            <a:tailEnd/>
          </a:ln>
        </p:spPr>
        <p:txBody>
          <a:bodyPr wrap="none" anchor="ctr"/>
          <a:lstStyle/>
          <a:p>
            <a:endParaRPr lang="en-US"/>
          </a:p>
        </p:txBody>
      </p:sp>
      <p:sp>
        <p:nvSpPr>
          <p:cNvPr id="3078" name="Rectangle 4" descr="30%"/>
          <p:cNvSpPr>
            <a:spLocks noChangeArrowheads="1"/>
          </p:cNvSpPr>
          <p:nvPr/>
        </p:nvSpPr>
        <p:spPr bwMode="auto">
          <a:xfrm>
            <a:off x="4938713" y="2636838"/>
            <a:ext cx="935037" cy="269875"/>
          </a:xfrm>
          <a:prstGeom prst="rect">
            <a:avLst/>
          </a:prstGeom>
          <a:pattFill prst="pct30">
            <a:fgClr>
              <a:schemeClr val="accent2"/>
            </a:fgClr>
            <a:bgClr>
              <a:srgbClr val="FFFFFF"/>
            </a:bgClr>
          </a:pattFill>
          <a:ln w="28575">
            <a:solidFill>
              <a:schemeClr val="tx1"/>
            </a:solidFill>
            <a:miter lim="800000"/>
            <a:headEnd/>
            <a:tailEnd/>
          </a:ln>
        </p:spPr>
        <p:txBody>
          <a:bodyPr wrap="none" anchor="ctr"/>
          <a:lstStyle/>
          <a:p>
            <a:endParaRPr lang="en-US"/>
          </a:p>
        </p:txBody>
      </p:sp>
      <p:sp>
        <p:nvSpPr>
          <p:cNvPr id="3079" name="Text Box 5"/>
          <p:cNvSpPr txBox="1">
            <a:spLocks noChangeArrowheads="1"/>
          </p:cNvSpPr>
          <p:nvPr/>
        </p:nvSpPr>
        <p:spPr bwMode="auto">
          <a:xfrm>
            <a:off x="1943100" y="2528888"/>
            <a:ext cx="733425" cy="396875"/>
          </a:xfrm>
          <a:prstGeom prst="rect">
            <a:avLst/>
          </a:prstGeom>
          <a:noFill/>
          <a:ln w="9525">
            <a:noFill/>
            <a:miter lim="800000"/>
            <a:headEnd/>
            <a:tailEnd/>
          </a:ln>
        </p:spPr>
        <p:txBody>
          <a:bodyPr wrap="none">
            <a:spAutoFit/>
          </a:bodyPr>
          <a:lstStyle/>
          <a:p>
            <a:pPr algn="l" eaLnBrk="0" hangingPunct="0"/>
            <a:r>
              <a:rPr lang="en-US" sz="2000" b="0"/>
              <a:t>Units</a:t>
            </a:r>
            <a:endParaRPr lang="en-US" sz="2400" b="0"/>
          </a:p>
        </p:txBody>
      </p:sp>
      <p:sp>
        <p:nvSpPr>
          <p:cNvPr id="3080" name="Line 6"/>
          <p:cNvSpPr>
            <a:spLocks noChangeShapeType="1"/>
          </p:cNvSpPr>
          <p:nvPr/>
        </p:nvSpPr>
        <p:spPr bwMode="auto">
          <a:xfrm>
            <a:off x="3863975" y="2906713"/>
            <a:ext cx="4276725" cy="0"/>
          </a:xfrm>
          <a:prstGeom prst="line">
            <a:avLst/>
          </a:prstGeom>
          <a:noFill/>
          <a:ln w="28575">
            <a:solidFill>
              <a:schemeClr val="tx1"/>
            </a:solidFill>
            <a:round/>
            <a:headEnd/>
            <a:tailEnd/>
          </a:ln>
        </p:spPr>
        <p:txBody>
          <a:bodyPr wrap="none" anchor="ctr"/>
          <a:lstStyle/>
          <a:p>
            <a:endParaRPr lang="en-US"/>
          </a:p>
        </p:txBody>
      </p:sp>
      <p:graphicFrame>
        <p:nvGraphicFramePr>
          <p:cNvPr id="3075" name="Object 7"/>
          <p:cNvGraphicFramePr>
            <a:graphicFrameLocks noChangeAspect="1"/>
          </p:cNvGraphicFramePr>
          <p:nvPr/>
        </p:nvGraphicFramePr>
        <p:xfrm>
          <a:off x="1225550" y="3263900"/>
          <a:ext cx="6905625" cy="1600200"/>
        </p:xfrm>
        <a:graphic>
          <a:graphicData uri="http://schemas.openxmlformats.org/presentationml/2006/ole">
            <mc:AlternateContent xmlns:mc="http://schemas.openxmlformats.org/markup-compatibility/2006">
              <mc:Choice xmlns:v="urn:schemas-microsoft-com:vml" Requires="v">
                <p:oleObj spid="_x0000_s90118" name="Document" r:id="rId5" imgW="6983640" imgH="1619280" progId="Word.Document.8">
                  <p:embed/>
                </p:oleObj>
              </mc:Choice>
              <mc:Fallback>
                <p:oleObj name="Document" r:id="rId5" imgW="6983640" imgH="1619280" progId="Word.Documen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550" y="3263900"/>
                        <a:ext cx="6905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8" descr="30%"/>
          <p:cNvSpPr>
            <a:spLocks noChangeArrowheads="1"/>
          </p:cNvSpPr>
          <p:nvPr/>
        </p:nvSpPr>
        <p:spPr bwMode="auto">
          <a:xfrm>
            <a:off x="4054475" y="4246563"/>
            <a:ext cx="935038" cy="279400"/>
          </a:xfrm>
          <a:prstGeom prst="rect">
            <a:avLst/>
          </a:prstGeom>
          <a:pattFill prst="pct30">
            <a:fgClr>
              <a:srgbClr val="FF0000"/>
            </a:fgClr>
            <a:bgClr>
              <a:srgbClr val="FFFFFF"/>
            </a:bgClr>
          </a:pattFill>
          <a:ln w="28575">
            <a:solidFill>
              <a:schemeClr val="tx1"/>
            </a:solidFill>
            <a:miter lim="800000"/>
            <a:headEnd/>
            <a:tailEnd/>
          </a:ln>
        </p:spPr>
        <p:txBody>
          <a:bodyPr wrap="none" anchor="ctr"/>
          <a:lstStyle/>
          <a:p>
            <a:endParaRPr lang="en-US"/>
          </a:p>
        </p:txBody>
      </p:sp>
      <p:sp>
        <p:nvSpPr>
          <p:cNvPr id="3082" name="Rectangle 9" descr="30%"/>
          <p:cNvSpPr>
            <a:spLocks noChangeArrowheads="1"/>
          </p:cNvSpPr>
          <p:nvPr/>
        </p:nvSpPr>
        <p:spPr bwMode="auto">
          <a:xfrm>
            <a:off x="5111750" y="4291013"/>
            <a:ext cx="935038" cy="234950"/>
          </a:xfrm>
          <a:prstGeom prst="rect">
            <a:avLst/>
          </a:prstGeom>
          <a:pattFill prst="pct30">
            <a:fgClr>
              <a:srgbClr val="FF0000"/>
            </a:fgClr>
            <a:bgClr>
              <a:srgbClr val="FFFFFF"/>
            </a:bgClr>
          </a:pattFill>
          <a:ln w="28575">
            <a:solidFill>
              <a:schemeClr val="tx1"/>
            </a:solidFill>
            <a:miter lim="800000"/>
            <a:headEnd/>
            <a:tailEnd/>
          </a:ln>
        </p:spPr>
        <p:txBody>
          <a:bodyPr wrap="none" anchor="ctr"/>
          <a:lstStyle/>
          <a:p>
            <a:endParaRPr lang="en-US"/>
          </a:p>
        </p:txBody>
      </p:sp>
      <p:sp>
        <p:nvSpPr>
          <p:cNvPr id="3083" name="Text Box 10"/>
          <p:cNvSpPr txBox="1">
            <a:spLocks noChangeArrowheads="1"/>
          </p:cNvSpPr>
          <p:nvPr/>
        </p:nvSpPr>
        <p:spPr bwMode="auto">
          <a:xfrm>
            <a:off x="2000250" y="4167188"/>
            <a:ext cx="733425" cy="396875"/>
          </a:xfrm>
          <a:prstGeom prst="rect">
            <a:avLst/>
          </a:prstGeom>
          <a:noFill/>
          <a:ln w="9525">
            <a:noFill/>
            <a:miter lim="800000"/>
            <a:headEnd/>
            <a:tailEnd/>
          </a:ln>
        </p:spPr>
        <p:txBody>
          <a:bodyPr wrap="none">
            <a:spAutoFit/>
          </a:bodyPr>
          <a:lstStyle/>
          <a:p>
            <a:pPr algn="l" eaLnBrk="0" hangingPunct="0"/>
            <a:r>
              <a:rPr lang="en-US" sz="2000" b="0"/>
              <a:t>Units</a:t>
            </a:r>
            <a:endParaRPr lang="en-US" sz="2400" b="0"/>
          </a:p>
        </p:txBody>
      </p:sp>
      <p:sp>
        <p:nvSpPr>
          <p:cNvPr id="3084" name="Line 11"/>
          <p:cNvSpPr>
            <a:spLocks noChangeShapeType="1"/>
          </p:cNvSpPr>
          <p:nvPr/>
        </p:nvSpPr>
        <p:spPr bwMode="auto">
          <a:xfrm>
            <a:off x="4006850" y="4522788"/>
            <a:ext cx="4276725" cy="0"/>
          </a:xfrm>
          <a:prstGeom prst="line">
            <a:avLst/>
          </a:prstGeom>
          <a:noFill/>
          <a:ln w="28575">
            <a:solidFill>
              <a:schemeClr val="tx1"/>
            </a:solidFill>
            <a:round/>
            <a:headEnd/>
            <a:tailEnd/>
          </a:ln>
        </p:spPr>
        <p:txBody>
          <a:bodyPr wrap="none" anchor="ctr"/>
          <a:lstStyle/>
          <a:p>
            <a:endParaRPr lang="en-US"/>
          </a:p>
        </p:txBody>
      </p:sp>
      <p:graphicFrame>
        <p:nvGraphicFramePr>
          <p:cNvPr id="3076" name="Object 12"/>
          <p:cNvGraphicFramePr>
            <a:graphicFrameLocks noChangeAspect="1"/>
          </p:cNvGraphicFramePr>
          <p:nvPr/>
        </p:nvGraphicFramePr>
        <p:xfrm>
          <a:off x="1263650" y="4711700"/>
          <a:ext cx="6905625" cy="1600200"/>
        </p:xfrm>
        <a:graphic>
          <a:graphicData uri="http://schemas.openxmlformats.org/presentationml/2006/ole">
            <mc:AlternateContent xmlns:mc="http://schemas.openxmlformats.org/markup-compatibility/2006">
              <mc:Choice xmlns:v="urn:schemas-microsoft-com:vml" Requires="v">
                <p:oleObj spid="_x0000_s90119" name="Document" r:id="rId7" imgW="6983640" imgH="1600200" progId="Word.Document.8">
                  <p:embed/>
                </p:oleObj>
              </mc:Choice>
              <mc:Fallback>
                <p:oleObj name="Document" r:id="rId7" imgW="6983640" imgH="1600200" progId="Word.Document.8">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3650" y="4711700"/>
                        <a:ext cx="6905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5" name="Rectangle 13" descr="30%"/>
          <p:cNvSpPr>
            <a:spLocks noChangeArrowheads="1"/>
          </p:cNvSpPr>
          <p:nvPr/>
        </p:nvSpPr>
        <p:spPr bwMode="auto">
          <a:xfrm>
            <a:off x="5064125" y="5694363"/>
            <a:ext cx="935038" cy="346075"/>
          </a:xfrm>
          <a:prstGeom prst="rect">
            <a:avLst/>
          </a:prstGeom>
          <a:pattFill prst="pct30">
            <a:fgClr>
              <a:srgbClr val="FFCC00"/>
            </a:fgClr>
            <a:bgClr>
              <a:srgbClr val="FFFFFF"/>
            </a:bgClr>
          </a:pattFill>
          <a:ln w="28575">
            <a:solidFill>
              <a:schemeClr val="tx1"/>
            </a:solidFill>
            <a:miter lim="800000"/>
            <a:headEnd/>
            <a:tailEnd/>
          </a:ln>
        </p:spPr>
        <p:txBody>
          <a:bodyPr wrap="none" anchor="ctr"/>
          <a:lstStyle/>
          <a:p>
            <a:endParaRPr lang="en-US"/>
          </a:p>
        </p:txBody>
      </p:sp>
      <p:sp>
        <p:nvSpPr>
          <p:cNvPr id="3086" name="Rectangle 14" descr="30%"/>
          <p:cNvSpPr>
            <a:spLocks noChangeArrowheads="1"/>
          </p:cNvSpPr>
          <p:nvPr/>
        </p:nvSpPr>
        <p:spPr bwMode="auto">
          <a:xfrm>
            <a:off x="4025900" y="5795963"/>
            <a:ext cx="935038" cy="244475"/>
          </a:xfrm>
          <a:prstGeom prst="rect">
            <a:avLst/>
          </a:prstGeom>
          <a:pattFill prst="pct30">
            <a:fgClr>
              <a:srgbClr val="FFCC00"/>
            </a:fgClr>
            <a:bgClr>
              <a:srgbClr val="FFFFFF"/>
            </a:bgClr>
          </a:pattFill>
          <a:ln w="28575">
            <a:solidFill>
              <a:schemeClr val="tx1"/>
            </a:solidFill>
            <a:miter lim="800000"/>
            <a:headEnd/>
            <a:tailEnd/>
          </a:ln>
        </p:spPr>
        <p:txBody>
          <a:bodyPr wrap="none" anchor="ctr"/>
          <a:lstStyle/>
          <a:p>
            <a:endParaRPr lang="en-US"/>
          </a:p>
        </p:txBody>
      </p:sp>
      <p:sp>
        <p:nvSpPr>
          <p:cNvPr id="3087" name="Text Box 15"/>
          <p:cNvSpPr txBox="1">
            <a:spLocks noChangeArrowheads="1"/>
          </p:cNvSpPr>
          <p:nvPr/>
        </p:nvSpPr>
        <p:spPr bwMode="auto">
          <a:xfrm>
            <a:off x="2057400" y="5672138"/>
            <a:ext cx="733425" cy="396875"/>
          </a:xfrm>
          <a:prstGeom prst="rect">
            <a:avLst/>
          </a:prstGeom>
          <a:noFill/>
          <a:ln w="9525">
            <a:noFill/>
            <a:miter lim="800000"/>
            <a:headEnd/>
            <a:tailEnd/>
          </a:ln>
        </p:spPr>
        <p:txBody>
          <a:bodyPr wrap="none">
            <a:spAutoFit/>
          </a:bodyPr>
          <a:lstStyle/>
          <a:p>
            <a:pPr algn="l" eaLnBrk="0" hangingPunct="0"/>
            <a:r>
              <a:rPr lang="en-US" sz="2000" b="0"/>
              <a:t>Units</a:t>
            </a:r>
            <a:endParaRPr lang="en-US" sz="2400" b="0"/>
          </a:p>
        </p:txBody>
      </p:sp>
      <p:sp>
        <p:nvSpPr>
          <p:cNvPr id="3088" name="Line 16"/>
          <p:cNvSpPr>
            <a:spLocks noChangeShapeType="1"/>
          </p:cNvSpPr>
          <p:nvPr/>
        </p:nvSpPr>
        <p:spPr bwMode="auto">
          <a:xfrm>
            <a:off x="3949700" y="6046788"/>
            <a:ext cx="4276725" cy="0"/>
          </a:xfrm>
          <a:prstGeom prst="line">
            <a:avLst/>
          </a:prstGeom>
          <a:noFill/>
          <a:ln w="28575">
            <a:solidFill>
              <a:schemeClr val="tx1"/>
            </a:solidFill>
            <a:round/>
            <a:headEnd/>
            <a:tailEnd/>
          </a:ln>
        </p:spPr>
        <p:txBody>
          <a:bodyPr wrap="none" anchor="ctr"/>
          <a:lstStyle/>
          <a:p>
            <a:endParaRPr lang="en-US"/>
          </a:p>
        </p:txBody>
      </p:sp>
      <p:sp>
        <p:nvSpPr>
          <p:cNvPr id="3089" name="Rectangle 17" descr="30%"/>
          <p:cNvSpPr>
            <a:spLocks noChangeArrowheads="1"/>
          </p:cNvSpPr>
          <p:nvPr/>
        </p:nvSpPr>
        <p:spPr bwMode="auto">
          <a:xfrm>
            <a:off x="6149975" y="4256088"/>
            <a:ext cx="935038" cy="269875"/>
          </a:xfrm>
          <a:prstGeom prst="rect">
            <a:avLst/>
          </a:prstGeom>
          <a:pattFill prst="pct30">
            <a:fgClr>
              <a:srgbClr val="FF0000"/>
            </a:fgClr>
            <a:bgClr>
              <a:srgbClr val="FFFFFF"/>
            </a:bgClr>
          </a:pattFill>
          <a:ln w="28575">
            <a:solidFill>
              <a:schemeClr val="tx1"/>
            </a:solidFill>
            <a:miter lim="800000"/>
            <a:headEnd/>
            <a:tailEnd/>
          </a:ln>
        </p:spPr>
        <p:txBody>
          <a:bodyPr wrap="none" anchor="ctr"/>
          <a:lstStyle/>
          <a:p>
            <a:endParaRPr lang="en-US"/>
          </a:p>
        </p:txBody>
      </p:sp>
      <p:sp>
        <p:nvSpPr>
          <p:cNvPr id="3090" name="Rectangle 18" descr="30%"/>
          <p:cNvSpPr>
            <a:spLocks noChangeArrowheads="1"/>
          </p:cNvSpPr>
          <p:nvPr/>
        </p:nvSpPr>
        <p:spPr bwMode="auto">
          <a:xfrm>
            <a:off x="5969000" y="2608263"/>
            <a:ext cx="935038" cy="298450"/>
          </a:xfrm>
          <a:prstGeom prst="rect">
            <a:avLst/>
          </a:prstGeom>
          <a:pattFill prst="pct30">
            <a:fgClr>
              <a:schemeClr val="accent2"/>
            </a:fgClr>
            <a:bgClr>
              <a:srgbClr val="FFFFFF"/>
            </a:bgClr>
          </a:pattFill>
          <a:ln w="28575">
            <a:solidFill>
              <a:schemeClr val="tx1"/>
            </a:solidFill>
            <a:miter lim="800000"/>
            <a:headEnd/>
            <a:tailEnd/>
          </a:ln>
        </p:spPr>
        <p:txBody>
          <a:bodyPr wrap="none" anchor="ctr"/>
          <a:lstStyle/>
          <a:p>
            <a:endParaRPr lang="en-US"/>
          </a:p>
        </p:txBody>
      </p:sp>
      <p:sp>
        <p:nvSpPr>
          <p:cNvPr id="3091" name="Rectangle 19" descr="30%"/>
          <p:cNvSpPr>
            <a:spLocks noChangeArrowheads="1"/>
          </p:cNvSpPr>
          <p:nvPr/>
        </p:nvSpPr>
        <p:spPr bwMode="auto">
          <a:xfrm>
            <a:off x="6996113" y="2627313"/>
            <a:ext cx="935037" cy="269875"/>
          </a:xfrm>
          <a:prstGeom prst="rect">
            <a:avLst/>
          </a:prstGeom>
          <a:pattFill prst="pct30">
            <a:fgClr>
              <a:schemeClr val="accent2"/>
            </a:fgClr>
            <a:bgClr>
              <a:srgbClr val="FFFFFF"/>
            </a:bgClr>
          </a:pattFill>
          <a:ln w="28575">
            <a:solidFill>
              <a:schemeClr val="tx1"/>
            </a:solidFill>
            <a:miter lim="800000"/>
            <a:headEnd/>
            <a:tailEnd/>
          </a:ln>
        </p:spPr>
        <p:txBody>
          <a:bodyPr wrap="none" anchor="ctr"/>
          <a:lstStyle/>
          <a:p>
            <a:endParaRPr lang="en-US"/>
          </a:p>
        </p:txBody>
      </p:sp>
      <p:sp>
        <p:nvSpPr>
          <p:cNvPr id="3092" name="Rectangle 20" descr="30%"/>
          <p:cNvSpPr>
            <a:spLocks noChangeArrowheads="1"/>
          </p:cNvSpPr>
          <p:nvPr/>
        </p:nvSpPr>
        <p:spPr bwMode="auto">
          <a:xfrm>
            <a:off x="7178675" y="4300538"/>
            <a:ext cx="935038" cy="215900"/>
          </a:xfrm>
          <a:prstGeom prst="rect">
            <a:avLst/>
          </a:prstGeom>
          <a:pattFill prst="pct30">
            <a:fgClr>
              <a:srgbClr val="FF0000"/>
            </a:fgClr>
            <a:bgClr>
              <a:srgbClr val="FFFFFF"/>
            </a:bgClr>
          </a:pattFill>
          <a:ln w="28575">
            <a:solidFill>
              <a:schemeClr val="tx1"/>
            </a:solidFill>
            <a:miter lim="800000"/>
            <a:headEnd/>
            <a:tailEnd/>
          </a:ln>
        </p:spPr>
        <p:txBody>
          <a:bodyPr wrap="none" anchor="ctr"/>
          <a:lstStyle/>
          <a:p>
            <a:endParaRPr lang="en-US"/>
          </a:p>
        </p:txBody>
      </p:sp>
      <p:sp>
        <p:nvSpPr>
          <p:cNvPr id="3093" name="Rectangle 21" descr="30%"/>
          <p:cNvSpPr>
            <a:spLocks noChangeArrowheads="1"/>
          </p:cNvSpPr>
          <p:nvPr/>
        </p:nvSpPr>
        <p:spPr bwMode="auto">
          <a:xfrm>
            <a:off x="7159625" y="5694363"/>
            <a:ext cx="935038" cy="346075"/>
          </a:xfrm>
          <a:prstGeom prst="rect">
            <a:avLst/>
          </a:prstGeom>
          <a:pattFill prst="pct30">
            <a:fgClr>
              <a:srgbClr val="FFCC00"/>
            </a:fgClr>
            <a:bgClr>
              <a:srgbClr val="FFFFFF"/>
            </a:bgClr>
          </a:pattFill>
          <a:ln w="28575">
            <a:solidFill>
              <a:schemeClr val="tx1"/>
            </a:solidFill>
            <a:miter lim="800000"/>
            <a:headEnd/>
            <a:tailEnd/>
          </a:ln>
        </p:spPr>
        <p:txBody>
          <a:bodyPr wrap="none" anchor="ctr"/>
          <a:lstStyle/>
          <a:p>
            <a:endParaRPr lang="en-US"/>
          </a:p>
        </p:txBody>
      </p:sp>
      <p:sp>
        <p:nvSpPr>
          <p:cNvPr id="3094" name="Rectangle 22" descr="30%"/>
          <p:cNvSpPr>
            <a:spLocks noChangeArrowheads="1"/>
          </p:cNvSpPr>
          <p:nvPr/>
        </p:nvSpPr>
        <p:spPr bwMode="auto">
          <a:xfrm>
            <a:off x="6102350" y="5795963"/>
            <a:ext cx="935038" cy="244475"/>
          </a:xfrm>
          <a:prstGeom prst="rect">
            <a:avLst/>
          </a:prstGeom>
          <a:pattFill prst="pct30">
            <a:fgClr>
              <a:srgbClr val="FFCC00"/>
            </a:fgClr>
            <a:bgClr>
              <a:srgbClr val="FFFFFF"/>
            </a:bgClr>
          </a:pattFill>
          <a:ln w="28575">
            <a:solidFill>
              <a:schemeClr val="tx1"/>
            </a:solidFill>
            <a:miter lim="800000"/>
            <a:headEnd/>
            <a:tailEnd/>
          </a:ln>
        </p:spPr>
        <p:txBody>
          <a:bodyPr wrap="none" anchor="ctr"/>
          <a:lstStyle/>
          <a:p>
            <a:endParaRPr lang="en-US"/>
          </a:p>
        </p:txBody>
      </p:sp>
      <p:sp>
        <p:nvSpPr>
          <p:cNvPr id="3095" name="Text Box 23"/>
          <p:cNvSpPr txBox="1">
            <a:spLocks noChangeArrowheads="1"/>
          </p:cNvSpPr>
          <p:nvPr/>
        </p:nvSpPr>
        <p:spPr bwMode="auto">
          <a:xfrm>
            <a:off x="1123950" y="76200"/>
            <a:ext cx="7251700" cy="1431925"/>
          </a:xfrm>
          <a:prstGeom prst="rect">
            <a:avLst/>
          </a:prstGeom>
          <a:noFill/>
          <a:ln w="9525">
            <a:noFill/>
            <a:miter lim="800000"/>
            <a:headEnd/>
            <a:tailEnd/>
          </a:ln>
        </p:spPr>
        <p:txBody>
          <a:bodyPr>
            <a:spAutoFit/>
          </a:bodyPr>
          <a:lstStyle/>
          <a:p>
            <a:pPr eaLnBrk="0" hangingPunct="0"/>
            <a:r>
              <a:rPr lang="en-US">
                <a:solidFill>
                  <a:srgbClr val="006600"/>
                </a:solidFill>
              </a:rPr>
              <a:t>Mixed Model Scheduling: Purchase Orders For Caps</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1925" y="1419225"/>
            <a:ext cx="5726113" cy="4346575"/>
            <a:chOff x="1286" y="606"/>
            <a:chExt cx="3607" cy="2738"/>
          </a:xfrm>
        </p:grpSpPr>
        <p:sp>
          <p:nvSpPr>
            <p:cNvPr id="21557" name="AutoShape 3"/>
            <p:cNvSpPr>
              <a:spLocks noChangeArrowheads="1"/>
            </p:cNvSpPr>
            <p:nvPr/>
          </p:nvSpPr>
          <p:spPr bwMode="auto">
            <a:xfrm>
              <a:off x="1344" y="606"/>
              <a:ext cx="3549" cy="2736"/>
            </a:xfrm>
            <a:prstGeom prst="cube">
              <a:avLst>
                <a:gd name="adj" fmla="val 25000"/>
              </a:avLst>
            </a:prstGeom>
            <a:noFill/>
            <a:ln w="9525">
              <a:solidFill>
                <a:schemeClr val="tx1"/>
              </a:solidFill>
              <a:miter lim="800000"/>
              <a:headEnd/>
              <a:tailEnd/>
            </a:ln>
          </p:spPr>
          <p:txBody>
            <a:bodyPr wrap="none" anchor="ctr"/>
            <a:lstStyle/>
            <a:p>
              <a:endParaRPr lang="en-US"/>
            </a:p>
          </p:txBody>
        </p:sp>
        <p:sp>
          <p:nvSpPr>
            <p:cNvPr id="21558" name="Line 4"/>
            <p:cNvSpPr>
              <a:spLocks noChangeShapeType="1"/>
            </p:cNvSpPr>
            <p:nvPr/>
          </p:nvSpPr>
          <p:spPr bwMode="auto">
            <a:xfrm flipV="1">
              <a:off x="1344" y="1613"/>
              <a:ext cx="2864" cy="1"/>
            </a:xfrm>
            <a:prstGeom prst="line">
              <a:avLst/>
            </a:prstGeom>
            <a:noFill/>
            <a:ln w="9525">
              <a:solidFill>
                <a:schemeClr val="tx1"/>
              </a:solidFill>
              <a:round/>
              <a:headEnd/>
              <a:tailEnd/>
            </a:ln>
          </p:spPr>
          <p:txBody>
            <a:bodyPr/>
            <a:lstStyle/>
            <a:p>
              <a:endParaRPr lang="en-US"/>
            </a:p>
          </p:txBody>
        </p:sp>
        <p:grpSp>
          <p:nvGrpSpPr>
            <p:cNvPr id="3" name="Group 5"/>
            <p:cNvGrpSpPr>
              <a:grpSpLocks/>
            </p:cNvGrpSpPr>
            <p:nvPr/>
          </p:nvGrpSpPr>
          <p:grpSpPr bwMode="auto">
            <a:xfrm>
              <a:off x="1342" y="1614"/>
              <a:ext cx="276" cy="1728"/>
              <a:chOff x="1488" y="1344"/>
              <a:chExt cx="288" cy="1728"/>
            </a:xfrm>
          </p:grpSpPr>
          <p:sp>
            <p:nvSpPr>
              <p:cNvPr id="21669" name="Rectangle 6"/>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70" name="Rectangle 7"/>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71" name="Rectangle 8"/>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72" name="Rectangle 9"/>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grpSp>
          <p:nvGrpSpPr>
            <p:cNvPr id="4" name="Group 10"/>
            <p:cNvGrpSpPr>
              <a:grpSpLocks/>
            </p:cNvGrpSpPr>
            <p:nvPr/>
          </p:nvGrpSpPr>
          <p:grpSpPr bwMode="auto">
            <a:xfrm>
              <a:off x="1618" y="1613"/>
              <a:ext cx="289" cy="1728"/>
              <a:chOff x="1632" y="1343"/>
              <a:chExt cx="289" cy="1728"/>
            </a:xfrm>
          </p:grpSpPr>
          <p:grpSp>
            <p:nvGrpSpPr>
              <p:cNvPr id="5" name="Group 11"/>
              <p:cNvGrpSpPr>
                <a:grpSpLocks/>
              </p:cNvGrpSpPr>
              <p:nvPr/>
            </p:nvGrpSpPr>
            <p:grpSpPr bwMode="auto">
              <a:xfrm>
                <a:off x="1632" y="1343"/>
                <a:ext cx="288" cy="1728"/>
                <a:chOff x="1488" y="1344"/>
                <a:chExt cx="288" cy="1728"/>
              </a:xfrm>
            </p:grpSpPr>
            <p:sp>
              <p:nvSpPr>
                <p:cNvPr id="21665" name="Rectangle 1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66" name="Rectangle 1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67" name="Rectangle 1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68" name="Rectangle 1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661" name="Line 16"/>
              <p:cNvSpPr>
                <a:spLocks noChangeShapeType="1"/>
              </p:cNvSpPr>
              <p:nvPr/>
            </p:nvSpPr>
            <p:spPr bwMode="auto">
              <a:xfrm flipV="1">
                <a:off x="1633" y="1497"/>
                <a:ext cx="286" cy="276"/>
              </a:xfrm>
              <a:prstGeom prst="line">
                <a:avLst/>
              </a:prstGeom>
              <a:noFill/>
              <a:ln w="9525">
                <a:solidFill>
                  <a:schemeClr val="tx1"/>
                </a:solidFill>
                <a:round/>
                <a:headEnd/>
                <a:tailEnd/>
              </a:ln>
            </p:spPr>
            <p:txBody>
              <a:bodyPr/>
              <a:lstStyle/>
              <a:p>
                <a:endParaRPr lang="en-US"/>
              </a:p>
            </p:txBody>
          </p:sp>
          <p:sp>
            <p:nvSpPr>
              <p:cNvPr id="21662" name="Line 17"/>
              <p:cNvSpPr>
                <a:spLocks noChangeShapeType="1"/>
              </p:cNvSpPr>
              <p:nvPr/>
            </p:nvSpPr>
            <p:spPr bwMode="auto">
              <a:xfrm flipV="1">
                <a:off x="1633" y="1926"/>
                <a:ext cx="288" cy="279"/>
              </a:xfrm>
              <a:prstGeom prst="line">
                <a:avLst/>
              </a:prstGeom>
              <a:noFill/>
              <a:ln w="9525">
                <a:solidFill>
                  <a:schemeClr val="tx1"/>
                </a:solidFill>
                <a:round/>
                <a:headEnd/>
                <a:tailEnd/>
              </a:ln>
            </p:spPr>
            <p:txBody>
              <a:bodyPr/>
              <a:lstStyle/>
              <a:p>
                <a:endParaRPr lang="en-US"/>
              </a:p>
            </p:txBody>
          </p:sp>
          <p:sp>
            <p:nvSpPr>
              <p:cNvPr id="21663" name="Line 18"/>
              <p:cNvSpPr>
                <a:spLocks noChangeShapeType="1"/>
              </p:cNvSpPr>
              <p:nvPr/>
            </p:nvSpPr>
            <p:spPr bwMode="auto">
              <a:xfrm flipV="1">
                <a:off x="1634" y="2362"/>
                <a:ext cx="283" cy="274"/>
              </a:xfrm>
              <a:prstGeom prst="line">
                <a:avLst/>
              </a:prstGeom>
              <a:noFill/>
              <a:ln w="9525">
                <a:solidFill>
                  <a:schemeClr val="tx1"/>
                </a:solidFill>
                <a:round/>
                <a:headEnd/>
                <a:tailEnd/>
              </a:ln>
            </p:spPr>
            <p:txBody>
              <a:bodyPr/>
              <a:lstStyle/>
              <a:p>
                <a:endParaRPr lang="en-US"/>
              </a:p>
            </p:txBody>
          </p:sp>
          <p:sp>
            <p:nvSpPr>
              <p:cNvPr id="21664" name="Line 19"/>
              <p:cNvSpPr>
                <a:spLocks noChangeShapeType="1"/>
              </p:cNvSpPr>
              <p:nvPr/>
            </p:nvSpPr>
            <p:spPr bwMode="auto">
              <a:xfrm flipV="1">
                <a:off x="1633" y="2795"/>
                <a:ext cx="283" cy="274"/>
              </a:xfrm>
              <a:prstGeom prst="line">
                <a:avLst/>
              </a:prstGeom>
              <a:noFill/>
              <a:ln w="9525">
                <a:solidFill>
                  <a:schemeClr val="tx1"/>
                </a:solidFill>
                <a:round/>
                <a:headEnd/>
                <a:tailEnd/>
              </a:ln>
            </p:spPr>
            <p:txBody>
              <a:bodyPr/>
              <a:lstStyle/>
              <a:p>
                <a:endParaRPr lang="en-US"/>
              </a:p>
            </p:txBody>
          </p:sp>
        </p:grpSp>
        <p:grpSp>
          <p:nvGrpSpPr>
            <p:cNvPr id="6" name="Group 20"/>
            <p:cNvGrpSpPr>
              <a:grpSpLocks/>
            </p:cNvGrpSpPr>
            <p:nvPr/>
          </p:nvGrpSpPr>
          <p:grpSpPr bwMode="auto">
            <a:xfrm>
              <a:off x="1906" y="1614"/>
              <a:ext cx="288" cy="1728"/>
              <a:chOff x="1921" y="1348"/>
              <a:chExt cx="288" cy="1728"/>
            </a:xfrm>
          </p:grpSpPr>
          <p:grpSp>
            <p:nvGrpSpPr>
              <p:cNvPr id="7" name="Group 21"/>
              <p:cNvGrpSpPr>
                <a:grpSpLocks/>
              </p:cNvGrpSpPr>
              <p:nvPr/>
            </p:nvGrpSpPr>
            <p:grpSpPr bwMode="auto">
              <a:xfrm>
                <a:off x="1921" y="1348"/>
                <a:ext cx="288" cy="1728"/>
                <a:chOff x="1488" y="1344"/>
                <a:chExt cx="288" cy="1728"/>
              </a:xfrm>
            </p:grpSpPr>
            <p:sp>
              <p:nvSpPr>
                <p:cNvPr id="21656" name="Rectangle 2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57" name="Rectangle 2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58" name="Rectangle 2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59" name="Rectangle 2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652" name="Line 2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653" name="Line 2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654" name="Line 2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655" name="Line 2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8" name="Group 30"/>
            <p:cNvGrpSpPr>
              <a:grpSpLocks/>
            </p:cNvGrpSpPr>
            <p:nvPr/>
          </p:nvGrpSpPr>
          <p:grpSpPr bwMode="auto">
            <a:xfrm>
              <a:off x="2193" y="1616"/>
              <a:ext cx="288" cy="1728"/>
              <a:chOff x="1921" y="1348"/>
              <a:chExt cx="288" cy="1728"/>
            </a:xfrm>
          </p:grpSpPr>
          <p:grpSp>
            <p:nvGrpSpPr>
              <p:cNvPr id="9" name="Group 31"/>
              <p:cNvGrpSpPr>
                <a:grpSpLocks/>
              </p:cNvGrpSpPr>
              <p:nvPr/>
            </p:nvGrpSpPr>
            <p:grpSpPr bwMode="auto">
              <a:xfrm>
                <a:off x="1921" y="1348"/>
                <a:ext cx="288" cy="1728"/>
                <a:chOff x="1488" y="1344"/>
                <a:chExt cx="288" cy="1728"/>
              </a:xfrm>
            </p:grpSpPr>
            <p:sp>
              <p:nvSpPr>
                <p:cNvPr id="21647" name="Rectangle 3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48" name="Rectangle 3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49" name="Rectangle 3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50" name="Rectangle 3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643" name="Line 3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644" name="Line 3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645" name="Line 3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646" name="Line 3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0" name="Group 40"/>
            <p:cNvGrpSpPr>
              <a:grpSpLocks/>
            </p:cNvGrpSpPr>
            <p:nvPr/>
          </p:nvGrpSpPr>
          <p:grpSpPr bwMode="auto">
            <a:xfrm>
              <a:off x="2480" y="1615"/>
              <a:ext cx="288" cy="1728"/>
              <a:chOff x="1921" y="1348"/>
              <a:chExt cx="288" cy="1728"/>
            </a:xfrm>
          </p:grpSpPr>
          <p:grpSp>
            <p:nvGrpSpPr>
              <p:cNvPr id="11" name="Group 41"/>
              <p:cNvGrpSpPr>
                <a:grpSpLocks/>
              </p:cNvGrpSpPr>
              <p:nvPr/>
            </p:nvGrpSpPr>
            <p:grpSpPr bwMode="auto">
              <a:xfrm>
                <a:off x="1921" y="1348"/>
                <a:ext cx="288" cy="1728"/>
                <a:chOff x="1488" y="1344"/>
                <a:chExt cx="288" cy="1728"/>
              </a:xfrm>
            </p:grpSpPr>
            <p:sp>
              <p:nvSpPr>
                <p:cNvPr id="21638" name="Rectangle 4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39" name="Rectangle 4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40" name="Rectangle 4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41" name="Rectangle 4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634" name="Line 4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635" name="Line 4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636" name="Line 4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637" name="Line 4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2" name="Group 50"/>
            <p:cNvGrpSpPr>
              <a:grpSpLocks/>
            </p:cNvGrpSpPr>
            <p:nvPr/>
          </p:nvGrpSpPr>
          <p:grpSpPr bwMode="auto">
            <a:xfrm>
              <a:off x="2767" y="1614"/>
              <a:ext cx="288" cy="1728"/>
              <a:chOff x="1921" y="1348"/>
              <a:chExt cx="288" cy="1728"/>
            </a:xfrm>
          </p:grpSpPr>
          <p:grpSp>
            <p:nvGrpSpPr>
              <p:cNvPr id="13" name="Group 51"/>
              <p:cNvGrpSpPr>
                <a:grpSpLocks/>
              </p:cNvGrpSpPr>
              <p:nvPr/>
            </p:nvGrpSpPr>
            <p:grpSpPr bwMode="auto">
              <a:xfrm>
                <a:off x="1921" y="1348"/>
                <a:ext cx="288" cy="1728"/>
                <a:chOff x="1488" y="1344"/>
                <a:chExt cx="288" cy="1728"/>
              </a:xfrm>
            </p:grpSpPr>
            <p:sp>
              <p:nvSpPr>
                <p:cNvPr id="21629" name="Rectangle 5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30" name="Rectangle 5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31" name="Rectangle 5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32" name="Rectangle 5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625" name="Line 5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626" name="Line 5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627" name="Line 5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628" name="Line 5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4" name="Group 60"/>
            <p:cNvGrpSpPr>
              <a:grpSpLocks/>
            </p:cNvGrpSpPr>
            <p:nvPr/>
          </p:nvGrpSpPr>
          <p:grpSpPr bwMode="auto">
            <a:xfrm>
              <a:off x="3055" y="1614"/>
              <a:ext cx="296" cy="1728"/>
              <a:chOff x="1921" y="1348"/>
              <a:chExt cx="288" cy="1728"/>
            </a:xfrm>
          </p:grpSpPr>
          <p:grpSp>
            <p:nvGrpSpPr>
              <p:cNvPr id="15" name="Group 61"/>
              <p:cNvGrpSpPr>
                <a:grpSpLocks/>
              </p:cNvGrpSpPr>
              <p:nvPr/>
            </p:nvGrpSpPr>
            <p:grpSpPr bwMode="auto">
              <a:xfrm>
                <a:off x="1921" y="1348"/>
                <a:ext cx="288" cy="1728"/>
                <a:chOff x="1488" y="1344"/>
                <a:chExt cx="288" cy="1728"/>
              </a:xfrm>
            </p:grpSpPr>
            <p:sp>
              <p:nvSpPr>
                <p:cNvPr id="21620" name="Rectangle 6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21" name="Rectangle 6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22" name="Rectangle 6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23" name="Rectangle 6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616" name="Line 6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617" name="Line 6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618" name="Line 6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619" name="Line 6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6" name="Group 70"/>
            <p:cNvGrpSpPr>
              <a:grpSpLocks/>
            </p:cNvGrpSpPr>
            <p:nvPr/>
          </p:nvGrpSpPr>
          <p:grpSpPr bwMode="auto">
            <a:xfrm>
              <a:off x="3351" y="1615"/>
              <a:ext cx="288" cy="1728"/>
              <a:chOff x="1921" y="1348"/>
              <a:chExt cx="288" cy="1728"/>
            </a:xfrm>
          </p:grpSpPr>
          <p:grpSp>
            <p:nvGrpSpPr>
              <p:cNvPr id="17" name="Group 71"/>
              <p:cNvGrpSpPr>
                <a:grpSpLocks/>
              </p:cNvGrpSpPr>
              <p:nvPr/>
            </p:nvGrpSpPr>
            <p:grpSpPr bwMode="auto">
              <a:xfrm>
                <a:off x="1921" y="1348"/>
                <a:ext cx="288" cy="1728"/>
                <a:chOff x="1488" y="1344"/>
                <a:chExt cx="288" cy="1728"/>
              </a:xfrm>
            </p:grpSpPr>
            <p:sp>
              <p:nvSpPr>
                <p:cNvPr id="21611" name="Rectangle 7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12" name="Rectangle 7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13" name="Rectangle 7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14" name="Rectangle 7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607" name="Line 7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608" name="Line 7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609" name="Line 7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610" name="Line 7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18" name="Group 80"/>
            <p:cNvGrpSpPr>
              <a:grpSpLocks/>
            </p:cNvGrpSpPr>
            <p:nvPr/>
          </p:nvGrpSpPr>
          <p:grpSpPr bwMode="auto">
            <a:xfrm>
              <a:off x="3640" y="1614"/>
              <a:ext cx="288" cy="1728"/>
              <a:chOff x="1921" y="1348"/>
              <a:chExt cx="288" cy="1728"/>
            </a:xfrm>
          </p:grpSpPr>
          <p:grpSp>
            <p:nvGrpSpPr>
              <p:cNvPr id="19" name="Group 81"/>
              <p:cNvGrpSpPr>
                <a:grpSpLocks/>
              </p:cNvGrpSpPr>
              <p:nvPr/>
            </p:nvGrpSpPr>
            <p:grpSpPr bwMode="auto">
              <a:xfrm>
                <a:off x="1921" y="1348"/>
                <a:ext cx="288" cy="1728"/>
                <a:chOff x="1488" y="1344"/>
                <a:chExt cx="288" cy="1728"/>
              </a:xfrm>
            </p:grpSpPr>
            <p:sp>
              <p:nvSpPr>
                <p:cNvPr id="21602" name="Rectangle 8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603" name="Rectangle 8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604" name="Rectangle 8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605" name="Rectangle 8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598" name="Line 8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599" name="Line 8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600" name="Line 8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601" name="Line 8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grpSp>
          <p:nvGrpSpPr>
            <p:cNvPr id="20" name="Group 90"/>
            <p:cNvGrpSpPr>
              <a:grpSpLocks/>
            </p:cNvGrpSpPr>
            <p:nvPr/>
          </p:nvGrpSpPr>
          <p:grpSpPr bwMode="auto">
            <a:xfrm>
              <a:off x="3925" y="1613"/>
              <a:ext cx="286" cy="1728"/>
              <a:chOff x="1921" y="1348"/>
              <a:chExt cx="288" cy="1728"/>
            </a:xfrm>
          </p:grpSpPr>
          <p:grpSp>
            <p:nvGrpSpPr>
              <p:cNvPr id="21" name="Group 91"/>
              <p:cNvGrpSpPr>
                <a:grpSpLocks/>
              </p:cNvGrpSpPr>
              <p:nvPr/>
            </p:nvGrpSpPr>
            <p:grpSpPr bwMode="auto">
              <a:xfrm>
                <a:off x="1921" y="1348"/>
                <a:ext cx="288" cy="1728"/>
                <a:chOff x="1488" y="1344"/>
                <a:chExt cx="288" cy="1728"/>
              </a:xfrm>
            </p:grpSpPr>
            <p:sp>
              <p:nvSpPr>
                <p:cNvPr id="21593" name="Rectangle 92"/>
                <p:cNvSpPr>
                  <a:spLocks noChangeArrowheads="1"/>
                </p:cNvSpPr>
                <p:nvPr/>
              </p:nvSpPr>
              <p:spPr bwMode="auto">
                <a:xfrm>
                  <a:off x="1488" y="2640"/>
                  <a:ext cx="288" cy="432"/>
                </a:xfrm>
                <a:prstGeom prst="rect">
                  <a:avLst/>
                </a:prstGeom>
                <a:noFill/>
                <a:ln w="9525">
                  <a:solidFill>
                    <a:schemeClr val="tx1"/>
                  </a:solidFill>
                  <a:miter lim="800000"/>
                  <a:headEnd/>
                  <a:tailEnd/>
                </a:ln>
              </p:spPr>
              <p:txBody>
                <a:bodyPr wrap="none" anchor="ctr"/>
                <a:lstStyle/>
                <a:p>
                  <a:endParaRPr lang="en-US"/>
                </a:p>
              </p:txBody>
            </p:sp>
            <p:sp>
              <p:nvSpPr>
                <p:cNvPr id="21594" name="Rectangle 93"/>
                <p:cNvSpPr>
                  <a:spLocks noChangeArrowheads="1"/>
                </p:cNvSpPr>
                <p:nvPr/>
              </p:nvSpPr>
              <p:spPr bwMode="auto">
                <a:xfrm>
                  <a:off x="1488" y="2208"/>
                  <a:ext cx="288" cy="432"/>
                </a:xfrm>
                <a:prstGeom prst="rect">
                  <a:avLst/>
                </a:prstGeom>
                <a:noFill/>
                <a:ln w="9525">
                  <a:solidFill>
                    <a:schemeClr val="tx1"/>
                  </a:solidFill>
                  <a:miter lim="800000"/>
                  <a:headEnd/>
                  <a:tailEnd/>
                </a:ln>
              </p:spPr>
              <p:txBody>
                <a:bodyPr wrap="none" anchor="ctr"/>
                <a:lstStyle/>
                <a:p>
                  <a:endParaRPr lang="en-US"/>
                </a:p>
              </p:txBody>
            </p:sp>
            <p:sp>
              <p:nvSpPr>
                <p:cNvPr id="21595" name="Rectangle 94"/>
                <p:cNvSpPr>
                  <a:spLocks noChangeArrowheads="1"/>
                </p:cNvSpPr>
                <p:nvPr/>
              </p:nvSpPr>
              <p:spPr bwMode="auto">
                <a:xfrm>
                  <a:off x="1488" y="1776"/>
                  <a:ext cx="288" cy="432"/>
                </a:xfrm>
                <a:prstGeom prst="rect">
                  <a:avLst/>
                </a:prstGeom>
                <a:noFill/>
                <a:ln w="9525">
                  <a:solidFill>
                    <a:schemeClr val="tx1"/>
                  </a:solidFill>
                  <a:miter lim="800000"/>
                  <a:headEnd/>
                  <a:tailEnd/>
                </a:ln>
              </p:spPr>
              <p:txBody>
                <a:bodyPr wrap="none" anchor="ctr"/>
                <a:lstStyle/>
                <a:p>
                  <a:endParaRPr lang="en-US"/>
                </a:p>
              </p:txBody>
            </p:sp>
            <p:sp>
              <p:nvSpPr>
                <p:cNvPr id="21596" name="Rectangle 95"/>
                <p:cNvSpPr>
                  <a:spLocks noChangeArrowheads="1"/>
                </p:cNvSpPr>
                <p:nvPr/>
              </p:nvSpPr>
              <p:spPr bwMode="auto">
                <a:xfrm>
                  <a:off x="1488" y="1344"/>
                  <a:ext cx="288" cy="432"/>
                </a:xfrm>
                <a:prstGeom prst="rect">
                  <a:avLst/>
                </a:prstGeom>
                <a:noFill/>
                <a:ln w="9525">
                  <a:solidFill>
                    <a:schemeClr val="tx1"/>
                  </a:solidFill>
                  <a:miter lim="800000"/>
                  <a:headEnd/>
                  <a:tailEnd/>
                </a:ln>
              </p:spPr>
              <p:txBody>
                <a:bodyPr wrap="none" anchor="ctr"/>
                <a:lstStyle/>
                <a:p>
                  <a:endParaRPr lang="en-US"/>
                </a:p>
              </p:txBody>
            </p:sp>
          </p:grpSp>
          <p:sp>
            <p:nvSpPr>
              <p:cNvPr id="21589" name="Line 96"/>
              <p:cNvSpPr>
                <a:spLocks noChangeShapeType="1"/>
              </p:cNvSpPr>
              <p:nvPr/>
            </p:nvSpPr>
            <p:spPr bwMode="auto">
              <a:xfrm flipV="1">
                <a:off x="1922" y="1506"/>
                <a:ext cx="283" cy="274"/>
              </a:xfrm>
              <a:prstGeom prst="line">
                <a:avLst/>
              </a:prstGeom>
              <a:noFill/>
              <a:ln w="9525">
                <a:solidFill>
                  <a:schemeClr val="tx1"/>
                </a:solidFill>
                <a:round/>
                <a:headEnd/>
                <a:tailEnd/>
              </a:ln>
            </p:spPr>
            <p:txBody>
              <a:bodyPr/>
              <a:lstStyle/>
              <a:p>
                <a:endParaRPr lang="en-US"/>
              </a:p>
            </p:txBody>
          </p:sp>
          <p:sp>
            <p:nvSpPr>
              <p:cNvPr id="21590" name="Line 97"/>
              <p:cNvSpPr>
                <a:spLocks noChangeShapeType="1"/>
              </p:cNvSpPr>
              <p:nvPr/>
            </p:nvSpPr>
            <p:spPr bwMode="auto">
              <a:xfrm flipV="1">
                <a:off x="1925" y="1934"/>
                <a:ext cx="283" cy="274"/>
              </a:xfrm>
              <a:prstGeom prst="line">
                <a:avLst/>
              </a:prstGeom>
              <a:noFill/>
              <a:ln w="9525">
                <a:solidFill>
                  <a:schemeClr val="tx1"/>
                </a:solidFill>
                <a:round/>
                <a:headEnd/>
                <a:tailEnd/>
              </a:ln>
            </p:spPr>
            <p:txBody>
              <a:bodyPr/>
              <a:lstStyle/>
              <a:p>
                <a:endParaRPr lang="en-US"/>
              </a:p>
            </p:txBody>
          </p:sp>
          <p:sp>
            <p:nvSpPr>
              <p:cNvPr id="21591" name="Line 98"/>
              <p:cNvSpPr>
                <a:spLocks noChangeShapeType="1"/>
              </p:cNvSpPr>
              <p:nvPr/>
            </p:nvSpPr>
            <p:spPr bwMode="auto">
              <a:xfrm flipV="1">
                <a:off x="1925" y="2365"/>
                <a:ext cx="283" cy="274"/>
              </a:xfrm>
              <a:prstGeom prst="line">
                <a:avLst/>
              </a:prstGeom>
              <a:noFill/>
              <a:ln w="9525">
                <a:solidFill>
                  <a:schemeClr val="tx1"/>
                </a:solidFill>
                <a:round/>
                <a:headEnd/>
                <a:tailEnd/>
              </a:ln>
            </p:spPr>
            <p:txBody>
              <a:bodyPr/>
              <a:lstStyle/>
              <a:p>
                <a:endParaRPr lang="en-US"/>
              </a:p>
            </p:txBody>
          </p:sp>
          <p:sp>
            <p:nvSpPr>
              <p:cNvPr id="21592" name="Line 99"/>
              <p:cNvSpPr>
                <a:spLocks noChangeShapeType="1"/>
              </p:cNvSpPr>
              <p:nvPr/>
            </p:nvSpPr>
            <p:spPr bwMode="auto">
              <a:xfrm flipV="1">
                <a:off x="1922" y="2798"/>
                <a:ext cx="283" cy="274"/>
              </a:xfrm>
              <a:prstGeom prst="line">
                <a:avLst/>
              </a:prstGeom>
              <a:noFill/>
              <a:ln w="9525">
                <a:solidFill>
                  <a:schemeClr val="tx1"/>
                </a:solidFill>
                <a:round/>
                <a:headEnd/>
                <a:tailEnd/>
              </a:ln>
            </p:spPr>
            <p:txBody>
              <a:bodyPr/>
              <a:lstStyle/>
              <a:p>
                <a:endParaRPr lang="en-US"/>
              </a:p>
            </p:txBody>
          </p:sp>
        </p:grpSp>
        <p:sp>
          <p:nvSpPr>
            <p:cNvPr id="21569" name="Line 100"/>
            <p:cNvSpPr>
              <a:spLocks noChangeShapeType="1"/>
            </p:cNvSpPr>
            <p:nvPr/>
          </p:nvSpPr>
          <p:spPr bwMode="auto">
            <a:xfrm flipV="1">
              <a:off x="1618" y="1287"/>
              <a:ext cx="0" cy="324"/>
            </a:xfrm>
            <a:prstGeom prst="line">
              <a:avLst/>
            </a:prstGeom>
            <a:noFill/>
            <a:ln w="9525">
              <a:solidFill>
                <a:schemeClr val="tx1"/>
              </a:solidFill>
              <a:round/>
              <a:headEnd/>
              <a:tailEnd/>
            </a:ln>
          </p:spPr>
          <p:txBody>
            <a:bodyPr/>
            <a:lstStyle/>
            <a:p>
              <a:endParaRPr lang="en-US"/>
            </a:p>
          </p:txBody>
        </p:sp>
        <p:sp>
          <p:nvSpPr>
            <p:cNvPr id="21570" name="Line 101"/>
            <p:cNvSpPr>
              <a:spLocks noChangeShapeType="1"/>
            </p:cNvSpPr>
            <p:nvPr/>
          </p:nvSpPr>
          <p:spPr bwMode="auto">
            <a:xfrm flipV="1">
              <a:off x="1906" y="1289"/>
              <a:ext cx="0" cy="324"/>
            </a:xfrm>
            <a:prstGeom prst="line">
              <a:avLst/>
            </a:prstGeom>
            <a:noFill/>
            <a:ln w="9525">
              <a:solidFill>
                <a:schemeClr val="tx1"/>
              </a:solidFill>
              <a:round/>
              <a:headEnd/>
              <a:tailEnd/>
            </a:ln>
          </p:spPr>
          <p:txBody>
            <a:bodyPr/>
            <a:lstStyle/>
            <a:p>
              <a:endParaRPr lang="en-US"/>
            </a:p>
          </p:txBody>
        </p:sp>
        <p:sp>
          <p:nvSpPr>
            <p:cNvPr id="21571" name="Line 102"/>
            <p:cNvSpPr>
              <a:spLocks noChangeShapeType="1"/>
            </p:cNvSpPr>
            <p:nvPr/>
          </p:nvSpPr>
          <p:spPr bwMode="auto">
            <a:xfrm flipV="1">
              <a:off x="2194" y="1291"/>
              <a:ext cx="0" cy="324"/>
            </a:xfrm>
            <a:prstGeom prst="line">
              <a:avLst/>
            </a:prstGeom>
            <a:noFill/>
            <a:ln w="9525">
              <a:solidFill>
                <a:schemeClr val="tx1"/>
              </a:solidFill>
              <a:round/>
              <a:headEnd/>
              <a:tailEnd/>
            </a:ln>
          </p:spPr>
          <p:txBody>
            <a:bodyPr/>
            <a:lstStyle/>
            <a:p>
              <a:endParaRPr lang="en-US"/>
            </a:p>
          </p:txBody>
        </p:sp>
        <p:sp>
          <p:nvSpPr>
            <p:cNvPr id="21572" name="Line 103"/>
            <p:cNvSpPr>
              <a:spLocks noChangeShapeType="1"/>
            </p:cNvSpPr>
            <p:nvPr/>
          </p:nvSpPr>
          <p:spPr bwMode="auto">
            <a:xfrm flipV="1">
              <a:off x="2480" y="1293"/>
              <a:ext cx="0" cy="324"/>
            </a:xfrm>
            <a:prstGeom prst="line">
              <a:avLst/>
            </a:prstGeom>
            <a:noFill/>
            <a:ln w="9525">
              <a:solidFill>
                <a:schemeClr val="tx1"/>
              </a:solidFill>
              <a:round/>
              <a:headEnd/>
              <a:tailEnd/>
            </a:ln>
          </p:spPr>
          <p:txBody>
            <a:bodyPr/>
            <a:lstStyle/>
            <a:p>
              <a:endParaRPr lang="en-US"/>
            </a:p>
          </p:txBody>
        </p:sp>
        <p:sp>
          <p:nvSpPr>
            <p:cNvPr id="21573" name="Line 104"/>
            <p:cNvSpPr>
              <a:spLocks noChangeShapeType="1"/>
            </p:cNvSpPr>
            <p:nvPr/>
          </p:nvSpPr>
          <p:spPr bwMode="auto">
            <a:xfrm flipV="1">
              <a:off x="2768" y="1295"/>
              <a:ext cx="0" cy="324"/>
            </a:xfrm>
            <a:prstGeom prst="line">
              <a:avLst/>
            </a:prstGeom>
            <a:noFill/>
            <a:ln w="9525">
              <a:solidFill>
                <a:schemeClr val="tx1"/>
              </a:solidFill>
              <a:round/>
              <a:headEnd/>
              <a:tailEnd/>
            </a:ln>
          </p:spPr>
          <p:txBody>
            <a:bodyPr/>
            <a:lstStyle/>
            <a:p>
              <a:endParaRPr lang="en-US"/>
            </a:p>
          </p:txBody>
        </p:sp>
        <p:sp>
          <p:nvSpPr>
            <p:cNvPr id="21574" name="Line 105"/>
            <p:cNvSpPr>
              <a:spLocks noChangeShapeType="1"/>
            </p:cNvSpPr>
            <p:nvPr/>
          </p:nvSpPr>
          <p:spPr bwMode="auto">
            <a:xfrm flipV="1">
              <a:off x="3056" y="1291"/>
              <a:ext cx="0" cy="324"/>
            </a:xfrm>
            <a:prstGeom prst="line">
              <a:avLst/>
            </a:prstGeom>
            <a:noFill/>
            <a:ln w="9525">
              <a:solidFill>
                <a:schemeClr val="tx1"/>
              </a:solidFill>
              <a:round/>
              <a:headEnd/>
              <a:tailEnd/>
            </a:ln>
          </p:spPr>
          <p:txBody>
            <a:bodyPr/>
            <a:lstStyle/>
            <a:p>
              <a:endParaRPr lang="en-US"/>
            </a:p>
          </p:txBody>
        </p:sp>
        <p:sp>
          <p:nvSpPr>
            <p:cNvPr id="21575" name="Line 106"/>
            <p:cNvSpPr>
              <a:spLocks noChangeShapeType="1"/>
            </p:cNvSpPr>
            <p:nvPr/>
          </p:nvSpPr>
          <p:spPr bwMode="auto">
            <a:xfrm flipV="1">
              <a:off x="3352" y="1291"/>
              <a:ext cx="0" cy="324"/>
            </a:xfrm>
            <a:prstGeom prst="line">
              <a:avLst/>
            </a:prstGeom>
            <a:noFill/>
            <a:ln w="9525">
              <a:solidFill>
                <a:schemeClr val="tx1"/>
              </a:solidFill>
              <a:round/>
              <a:headEnd/>
              <a:tailEnd/>
            </a:ln>
          </p:spPr>
          <p:txBody>
            <a:bodyPr/>
            <a:lstStyle/>
            <a:p>
              <a:endParaRPr lang="en-US"/>
            </a:p>
          </p:txBody>
        </p:sp>
        <p:sp>
          <p:nvSpPr>
            <p:cNvPr id="21576" name="Line 107"/>
            <p:cNvSpPr>
              <a:spLocks noChangeShapeType="1"/>
            </p:cNvSpPr>
            <p:nvPr/>
          </p:nvSpPr>
          <p:spPr bwMode="auto">
            <a:xfrm flipV="1">
              <a:off x="3642" y="1289"/>
              <a:ext cx="0" cy="324"/>
            </a:xfrm>
            <a:prstGeom prst="line">
              <a:avLst/>
            </a:prstGeom>
            <a:noFill/>
            <a:ln w="9525">
              <a:solidFill>
                <a:schemeClr val="tx1"/>
              </a:solidFill>
              <a:round/>
              <a:headEnd/>
              <a:tailEnd/>
            </a:ln>
          </p:spPr>
          <p:txBody>
            <a:bodyPr/>
            <a:lstStyle/>
            <a:p>
              <a:endParaRPr lang="en-US"/>
            </a:p>
          </p:txBody>
        </p:sp>
        <p:sp>
          <p:nvSpPr>
            <p:cNvPr id="21577" name="Line 108"/>
            <p:cNvSpPr>
              <a:spLocks noChangeShapeType="1"/>
            </p:cNvSpPr>
            <p:nvPr/>
          </p:nvSpPr>
          <p:spPr bwMode="auto">
            <a:xfrm flipV="1">
              <a:off x="3926" y="1289"/>
              <a:ext cx="0" cy="324"/>
            </a:xfrm>
            <a:prstGeom prst="line">
              <a:avLst/>
            </a:prstGeom>
            <a:noFill/>
            <a:ln w="9525">
              <a:solidFill>
                <a:schemeClr val="tx1"/>
              </a:solidFill>
              <a:round/>
              <a:headEnd/>
              <a:tailEnd/>
            </a:ln>
          </p:spPr>
          <p:txBody>
            <a:bodyPr/>
            <a:lstStyle/>
            <a:p>
              <a:endParaRPr lang="en-US"/>
            </a:p>
          </p:txBody>
        </p:sp>
        <p:sp>
          <p:nvSpPr>
            <p:cNvPr id="21578" name="Text Box 109"/>
            <p:cNvSpPr txBox="1">
              <a:spLocks noChangeArrowheads="1"/>
            </p:cNvSpPr>
            <p:nvPr/>
          </p:nvSpPr>
          <p:spPr bwMode="auto">
            <a:xfrm>
              <a:off x="1286" y="1318"/>
              <a:ext cx="388" cy="231"/>
            </a:xfrm>
            <a:prstGeom prst="rect">
              <a:avLst/>
            </a:prstGeom>
            <a:noFill/>
            <a:ln w="9525">
              <a:noFill/>
              <a:miter lim="800000"/>
              <a:headEnd/>
              <a:tailEnd/>
            </a:ln>
          </p:spPr>
          <p:txBody>
            <a:bodyPr wrap="none">
              <a:spAutoFit/>
            </a:bodyPr>
            <a:lstStyle/>
            <a:p>
              <a:pPr algn="l"/>
              <a:r>
                <a:rPr lang="en-US" sz="1800"/>
                <a:t>Part</a:t>
              </a:r>
            </a:p>
          </p:txBody>
        </p:sp>
        <p:sp>
          <p:nvSpPr>
            <p:cNvPr id="21579" name="Text Box 110"/>
            <p:cNvSpPr txBox="1">
              <a:spLocks noChangeArrowheads="1"/>
            </p:cNvSpPr>
            <p:nvPr/>
          </p:nvSpPr>
          <p:spPr bwMode="auto">
            <a:xfrm>
              <a:off x="1599" y="1342"/>
              <a:ext cx="351" cy="212"/>
            </a:xfrm>
            <a:prstGeom prst="rect">
              <a:avLst/>
            </a:prstGeom>
            <a:noFill/>
            <a:ln w="9525">
              <a:noFill/>
              <a:miter lim="800000"/>
              <a:headEnd/>
              <a:tailEnd/>
            </a:ln>
          </p:spPr>
          <p:txBody>
            <a:bodyPr wrap="none">
              <a:spAutoFit/>
            </a:bodyPr>
            <a:lstStyle/>
            <a:p>
              <a:pPr algn="l"/>
              <a:r>
                <a:rPr lang="en-US" sz="1600"/>
                <a:t>8:00</a:t>
              </a:r>
            </a:p>
          </p:txBody>
        </p:sp>
        <p:sp>
          <p:nvSpPr>
            <p:cNvPr id="21580" name="Text Box 111"/>
            <p:cNvSpPr txBox="1">
              <a:spLocks noChangeArrowheads="1"/>
            </p:cNvSpPr>
            <p:nvPr/>
          </p:nvSpPr>
          <p:spPr bwMode="auto">
            <a:xfrm>
              <a:off x="1888" y="1339"/>
              <a:ext cx="351" cy="212"/>
            </a:xfrm>
            <a:prstGeom prst="rect">
              <a:avLst/>
            </a:prstGeom>
            <a:noFill/>
            <a:ln w="9525">
              <a:noFill/>
              <a:miter lim="800000"/>
              <a:headEnd/>
              <a:tailEnd/>
            </a:ln>
          </p:spPr>
          <p:txBody>
            <a:bodyPr wrap="none">
              <a:spAutoFit/>
            </a:bodyPr>
            <a:lstStyle/>
            <a:p>
              <a:pPr algn="l"/>
              <a:r>
                <a:rPr lang="en-US" sz="1600"/>
                <a:t>8:15</a:t>
              </a:r>
            </a:p>
          </p:txBody>
        </p:sp>
        <p:sp>
          <p:nvSpPr>
            <p:cNvPr id="21581" name="Text Box 112"/>
            <p:cNvSpPr txBox="1">
              <a:spLocks noChangeArrowheads="1"/>
            </p:cNvSpPr>
            <p:nvPr/>
          </p:nvSpPr>
          <p:spPr bwMode="auto">
            <a:xfrm>
              <a:off x="2177" y="1336"/>
              <a:ext cx="351" cy="212"/>
            </a:xfrm>
            <a:prstGeom prst="rect">
              <a:avLst/>
            </a:prstGeom>
            <a:noFill/>
            <a:ln w="9525">
              <a:noFill/>
              <a:miter lim="800000"/>
              <a:headEnd/>
              <a:tailEnd/>
            </a:ln>
          </p:spPr>
          <p:txBody>
            <a:bodyPr wrap="none">
              <a:spAutoFit/>
            </a:bodyPr>
            <a:lstStyle/>
            <a:p>
              <a:pPr algn="l"/>
              <a:r>
                <a:rPr lang="en-US" sz="1600"/>
                <a:t>8:30</a:t>
              </a:r>
            </a:p>
          </p:txBody>
        </p:sp>
        <p:sp>
          <p:nvSpPr>
            <p:cNvPr id="21582" name="Text Box 113"/>
            <p:cNvSpPr txBox="1">
              <a:spLocks noChangeArrowheads="1"/>
            </p:cNvSpPr>
            <p:nvPr/>
          </p:nvSpPr>
          <p:spPr bwMode="auto">
            <a:xfrm>
              <a:off x="2444" y="1342"/>
              <a:ext cx="351" cy="212"/>
            </a:xfrm>
            <a:prstGeom prst="rect">
              <a:avLst/>
            </a:prstGeom>
            <a:noFill/>
            <a:ln w="9525">
              <a:noFill/>
              <a:miter lim="800000"/>
              <a:headEnd/>
              <a:tailEnd/>
            </a:ln>
          </p:spPr>
          <p:txBody>
            <a:bodyPr wrap="none">
              <a:spAutoFit/>
            </a:bodyPr>
            <a:lstStyle/>
            <a:p>
              <a:pPr algn="l"/>
              <a:r>
                <a:rPr lang="en-US" sz="1600"/>
                <a:t>8:45</a:t>
              </a:r>
            </a:p>
          </p:txBody>
        </p:sp>
        <p:sp>
          <p:nvSpPr>
            <p:cNvPr id="21583" name="Text Box 114"/>
            <p:cNvSpPr txBox="1">
              <a:spLocks noChangeArrowheads="1"/>
            </p:cNvSpPr>
            <p:nvPr/>
          </p:nvSpPr>
          <p:spPr bwMode="auto">
            <a:xfrm>
              <a:off x="2738" y="1348"/>
              <a:ext cx="351" cy="212"/>
            </a:xfrm>
            <a:prstGeom prst="rect">
              <a:avLst/>
            </a:prstGeom>
            <a:noFill/>
            <a:ln w="9525">
              <a:noFill/>
              <a:miter lim="800000"/>
              <a:headEnd/>
              <a:tailEnd/>
            </a:ln>
          </p:spPr>
          <p:txBody>
            <a:bodyPr wrap="none">
              <a:spAutoFit/>
            </a:bodyPr>
            <a:lstStyle/>
            <a:p>
              <a:pPr algn="l"/>
              <a:r>
                <a:rPr lang="en-US" sz="1600"/>
                <a:t>9:00</a:t>
              </a:r>
            </a:p>
          </p:txBody>
        </p:sp>
        <p:sp>
          <p:nvSpPr>
            <p:cNvPr id="21584" name="Text Box 115"/>
            <p:cNvSpPr txBox="1">
              <a:spLocks noChangeArrowheads="1"/>
            </p:cNvSpPr>
            <p:nvPr/>
          </p:nvSpPr>
          <p:spPr bwMode="auto">
            <a:xfrm>
              <a:off x="3032" y="1354"/>
              <a:ext cx="351" cy="212"/>
            </a:xfrm>
            <a:prstGeom prst="rect">
              <a:avLst/>
            </a:prstGeom>
            <a:noFill/>
            <a:ln w="9525">
              <a:noFill/>
              <a:miter lim="800000"/>
              <a:headEnd/>
              <a:tailEnd/>
            </a:ln>
          </p:spPr>
          <p:txBody>
            <a:bodyPr wrap="none">
              <a:spAutoFit/>
            </a:bodyPr>
            <a:lstStyle/>
            <a:p>
              <a:pPr algn="l"/>
              <a:r>
                <a:rPr lang="en-US" sz="1600"/>
                <a:t>9:15</a:t>
              </a:r>
            </a:p>
          </p:txBody>
        </p:sp>
        <p:sp>
          <p:nvSpPr>
            <p:cNvPr id="21585" name="Text Box 116"/>
            <p:cNvSpPr txBox="1">
              <a:spLocks noChangeArrowheads="1"/>
            </p:cNvSpPr>
            <p:nvPr/>
          </p:nvSpPr>
          <p:spPr bwMode="auto">
            <a:xfrm>
              <a:off x="3326" y="1360"/>
              <a:ext cx="351" cy="212"/>
            </a:xfrm>
            <a:prstGeom prst="rect">
              <a:avLst/>
            </a:prstGeom>
            <a:noFill/>
            <a:ln w="9525">
              <a:noFill/>
              <a:miter lim="800000"/>
              <a:headEnd/>
              <a:tailEnd/>
            </a:ln>
          </p:spPr>
          <p:txBody>
            <a:bodyPr wrap="none">
              <a:spAutoFit/>
            </a:bodyPr>
            <a:lstStyle/>
            <a:p>
              <a:pPr algn="l"/>
              <a:r>
                <a:rPr lang="en-US" sz="1600"/>
                <a:t>9:30</a:t>
              </a:r>
            </a:p>
          </p:txBody>
        </p:sp>
        <p:sp>
          <p:nvSpPr>
            <p:cNvPr id="21586" name="Text Box 117"/>
            <p:cNvSpPr txBox="1">
              <a:spLocks noChangeArrowheads="1"/>
            </p:cNvSpPr>
            <p:nvPr/>
          </p:nvSpPr>
          <p:spPr bwMode="auto">
            <a:xfrm>
              <a:off x="3620" y="1366"/>
              <a:ext cx="351" cy="212"/>
            </a:xfrm>
            <a:prstGeom prst="rect">
              <a:avLst/>
            </a:prstGeom>
            <a:noFill/>
            <a:ln w="9525">
              <a:noFill/>
              <a:miter lim="800000"/>
              <a:headEnd/>
              <a:tailEnd/>
            </a:ln>
          </p:spPr>
          <p:txBody>
            <a:bodyPr wrap="none">
              <a:spAutoFit/>
            </a:bodyPr>
            <a:lstStyle/>
            <a:p>
              <a:pPr algn="l"/>
              <a:r>
                <a:rPr lang="en-US" sz="1600"/>
                <a:t>9:45</a:t>
              </a:r>
            </a:p>
          </p:txBody>
        </p:sp>
        <p:sp>
          <p:nvSpPr>
            <p:cNvPr id="21587" name="Text Box 118"/>
            <p:cNvSpPr txBox="1">
              <a:spLocks noChangeArrowheads="1"/>
            </p:cNvSpPr>
            <p:nvPr/>
          </p:nvSpPr>
          <p:spPr bwMode="auto">
            <a:xfrm>
              <a:off x="3860" y="1380"/>
              <a:ext cx="396" cy="202"/>
            </a:xfrm>
            <a:prstGeom prst="rect">
              <a:avLst/>
            </a:prstGeom>
            <a:noFill/>
            <a:ln w="9525">
              <a:noFill/>
              <a:miter lim="800000"/>
              <a:headEnd/>
              <a:tailEnd/>
            </a:ln>
          </p:spPr>
          <p:txBody>
            <a:bodyPr wrap="none">
              <a:spAutoFit/>
            </a:bodyPr>
            <a:lstStyle/>
            <a:p>
              <a:pPr algn="l"/>
              <a:r>
                <a:rPr lang="en-US" sz="1500"/>
                <a:t>10:00</a:t>
              </a:r>
            </a:p>
          </p:txBody>
        </p:sp>
      </p:grpSp>
      <p:sp>
        <p:nvSpPr>
          <p:cNvPr id="21507" name="AutoShape 119"/>
          <p:cNvSpPr>
            <a:spLocks noChangeArrowheads="1"/>
          </p:cNvSpPr>
          <p:nvPr/>
        </p:nvSpPr>
        <p:spPr bwMode="auto">
          <a:xfrm>
            <a:off x="1538288" y="3860800"/>
            <a:ext cx="403225" cy="446088"/>
          </a:xfrm>
          <a:prstGeom prst="triangle">
            <a:avLst>
              <a:gd name="adj" fmla="val 50000"/>
            </a:avLst>
          </a:prstGeom>
          <a:solidFill>
            <a:srgbClr val="983300"/>
          </a:solidFill>
          <a:ln w="9525">
            <a:solidFill>
              <a:schemeClr val="tx1"/>
            </a:solidFill>
            <a:miter lim="800000"/>
            <a:headEnd/>
            <a:tailEnd/>
          </a:ln>
        </p:spPr>
        <p:txBody>
          <a:bodyPr wrap="none" anchor="ctr"/>
          <a:lstStyle/>
          <a:p>
            <a:endParaRPr lang="en-US"/>
          </a:p>
        </p:txBody>
      </p:sp>
      <p:sp>
        <p:nvSpPr>
          <p:cNvPr id="21508" name="AutoShape 120"/>
          <p:cNvSpPr>
            <a:spLocks noChangeArrowheads="1"/>
          </p:cNvSpPr>
          <p:nvPr/>
        </p:nvSpPr>
        <p:spPr bwMode="auto">
          <a:xfrm>
            <a:off x="1544638" y="5241925"/>
            <a:ext cx="393700" cy="411163"/>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sp>
        <p:nvSpPr>
          <p:cNvPr id="21509" name="Rectangle 121"/>
          <p:cNvSpPr>
            <a:spLocks noChangeArrowheads="1"/>
          </p:cNvSpPr>
          <p:nvPr/>
        </p:nvSpPr>
        <p:spPr bwMode="auto">
          <a:xfrm>
            <a:off x="1546225" y="4614863"/>
            <a:ext cx="390525" cy="350837"/>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21510" name="AutoShape 122"/>
          <p:cNvSpPr>
            <a:spLocks noChangeArrowheads="1"/>
          </p:cNvSpPr>
          <p:nvPr/>
        </p:nvSpPr>
        <p:spPr bwMode="auto">
          <a:xfrm>
            <a:off x="1539875" y="3219450"/>
            <a:ext cx="403225" cy="369888"/>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nvGrpSpPr>
          <p:cNvPr id="22" name="Group 123"/>
          <p:cNvGrpSpPr>
            <a:grpSpLocks/>
          </p:cNvGrpSpPr>
          <p:nvPr/>
        </p:nvGrpSpPr>
        <p:grpSpPr bwMode="auto">
          <a:xfrm>
            <a:off x="2532063" y="5192713"/>
            <a:ext cx="334962" cy="752475"/>
            <a:chOff x="2674" y="3489"/>
            <a:chExt cx="238" cy="566"/>
          </a:xfrm>
        </p:grpSpPr>
        <p:sp>
          <p:nvSpPr>
            <p:cNvPr id="21555" name="Freeform 124"/>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56" name="AutoShape 125"/>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grpSp>
        <p:nvGrpSpPr>
          <p:cNvPr id="23" name="Group 126"/>
          <p:cNvGrpSpPr>
            <a:grpSpLocks/>
          </p:cNvGrpSpPr>
          <p:nvPr/>
        </p:nvGrpSpPr>
        <p:grpSpPr bwMode="auto">
          <a:xfrm>
            <a:off x="2084388" y="4533900"/>
            <a:ext cx="331787" cy="746125"/>
            <a:chOff x="1695" y="2568"/>
            <a:chExt cx="209" cy="470"/>
          </a:xfrm>
        </p:grpSpPr>
        <p:sp>
          <p:nvSpPr>
            <p:cNvPr id="21553" name="Freeform 127"/>
            <p:cNvSpPr>
              <a:spLocks/>
            </p:cNvSpPr>
            <p:nvPr/>
          </p:nvSpPr>
          <p:spPr bwMode="auto">
            <a:xfrm>
              <a:off x="1695" y="2568"/>
              <a:ext cx="209" cy="470"/>
            </a:xfrm>
            <a:custGeom>
              <a:avLst/>
              <a:gdLst>
                <a:gd name="T0" fmla="*/ 207 w 209"/>
                <a:gd name="T1" fmla="*/ 0 h 470"/>
                <a:gd name="T2" fmla="*/ 0 w 209"/>
                <a:gd name="T3" fmla="*/ 233 h 470"/>
                <a:gd name="T4" fmla="*/ 0 w 209"/>
                <a:gd name="T5" fmla="*/ 470 h 470"/>
                <a:gd name="T6" fmla="*/ 209 w 209"/>
                <a:gd name="T7" fmla="*/ 264 h 470"/>
                <a:gd name="T8" fmla="*/ 207 w 209"/>
                <a:gd name="T9" fmla="*/ 0 h 470"/>
                <a:gd name="T10" fmla="*/ 0 60000 65536"/>
                <a:gd name="T11" fmla="*/ 0 60000 65536"/>
                <a:gd name="T12" fmla="*/ 0 60000 65536"/>
                <a:gd name="T13" fmla="*/ 0 60000 65536"/>
                <a:gd name="T14" fmla="*/ 0 60000 65536"/>
                <a:gd name="T15" fmla="*/ 0 w 209"/>
                <a:gd name="T16" fmla="*/ 0 h 470"/>
                <a:gd name="T17" fmla="*/ 209 w 209"/>
                <a:gd name="T18" fmla="*/ 470 h 470"/>
              </a:gdLst>
              <a:ahLst/>
              <a:cxnLst>
                <a:cxn ang="T10">
                  <a:pos x="T0" y="T1"/>
                </a:cxn>
                <a:cxn ang="T11">
                  <a:pos x="T2" y="T3"/>
                </a:cxn>
                <a:cxn ang="T12">
                  <a:pos x="T4" y="T5"/>
                </a:cxn>
                <a:cxn ang="T13">
                  <a:pos x="T6" y="T7"/>
                </a:cxn>
                <a:cxn ang="T14">
                  <a:pos x="T8" y="T9"/>
                </a:cxn>
              </a:cxnLst>
              <a:rect l="T15" t="T16" r="T17" b="T18"/>
              <a:pathLst>
                <a:path w="209" h="470">
                  <a:moveTo>
                    <a:pt x="207" y="0"/>
                  </a:moveTo>
                  <a:lnTo>
                    <a:pt x="0" y="233"/>
                  </a:lnTo>
                  <a:lnTo>
                    <a:pt x="0" y="470"/>
                  </a:lnTo>
                  <a:lnTo>
                    <a:pt x="209" y="264"/>
                  </a:lnTo>
                  <a:lnTo>
                    <a:pt x="207" y="0"/>
                  </a:lnTo>
                  <a:close/>
                </a:path>
              </a:pathLst>
            </a:custGeom>
            <a:solidFill>
              <a:schemeClr val="bg1"/>
            </a:solidFill>
            <a:ln w="9525">
              <a:solidFill>
                <a:schemeClr val="tx1"/>
              </a:solidFill>
              <a:round/>
              <a:headEnd/>
              <a:tailEnd/>
            </a:ln>
          </p:spPr>
          <p:txBody>
            <a:bodyPr/>
            <a:lstStyle/>
            <a:p>
              <a:endParaRPr lang="en-US"/>
            </a:p>
          </p:txBody>
        </p:sp>
        <p:sp>
          <p:nvSpPr>
            <p:cNvPr id="21554" name="Freeform 128"/>
            <p:cNvSpPr>
              <a:spLocks/>
            </p:cNvSpPr>
            <p:nvPr/>
          </p:nvSpPr>
          <p:spPr bwMode="auto">
            <a:xfrm>
              <a:off x="1715" y="2706"/>
              <a:ext cx="86" cy="293"/>
            </a:xfrm>
            <a:custGeom>
              <a:avLst/>
              <a:gdLst>
                <a:gd name="T0" fmla="*/ 1 w 97"/>
                <a:gd name="T1" fmla="*/ 351 h 351"/>
                <a:gd name="T2" fmla="*/ 0 w 97"/>
                <a:gd name="T3" fmla="*/ 119 h 351"/>
                <a:gd name="T4" fmla="*/ 97 w 97"/>
                <a:gd name="T5" fmla="*/ 0 h 351"/>
                <a:gd name="T6" fmla="*/ 97 w 97"/>
                <a:gd name="T7" fmla="*/ 248 h 351"/>
                <a:gd name="T8" fmla="*/ 1 w 97"/>
                <a:gd name="T9" fmla="*/ 351 h 351"/>
                <a:gd name="T10" fmla="*/ 0 60000 65536"/>
                <a:gd name="T11" fmla="*/ 0 60000 65536"/>
                <a:gd name="T12" fmla="*/ 0 60000 65536"/>
                <a:gd name="T13" fmla="*/ 0 60000 65536"/>
                <a:gd name="T14" fmla="*/ 0 60000 65536"/>
                <a:gd name="T15" fmla="*/ 0 w 97"/>
                <a:gd name="T16" fmla="*/ 0 h 351"/>
                <a:gd name="T17" fmla="*/ 97 w 97"/>
                <a:gd name="T18" fmla="*/ 351 h 351"/>
              </a:gdLst>
              <a:ahLst/>
              <a:cxnLst>
                <a:cxn ang="T10">
                  <a:pos x="T0" y="T1"/>
                </a:cxn>
                <a:cxn ang="T11">
                  <a:pos x="T2" y="T3"/>
                </a:cxn>
                <a:cxn ang="T12">
                  <a:pos x="T4" y="T5"/>
                </a:cxn>
                <a:cxn ang="T13">
                  <a:pos x="T6" y="T7"/>
                </a:cxn>
                <a:cxn ang="T14">
                  <a:pos x="T8" y="T9"/>
                </a:cxn>
              </a:cxnLst>
              <a:rect l="T15" t="T16" r="T17" b="T18"/>
              <a:pathLst>
                <a:path w="97" h="351">
                  <a:moveTo>
                    <a:pt x="1" y="351"/>
                  </a:moveTo>
                  <a:lnTo>
                    <a:pt x="0" y="119"/>
                  </a:lnTo>
                  <a:lnTo>
                    <a:pt x="97" y="0"/>
                  </a:lnTo>
                  <a:lnTo>
                    <a:pt x="97" y="248"/>
                  </a:lnTo>
                  <a:lnTo>
                    <a:pt x="1" y="351"/>
                  </a:lnTo>
                  <a:close/>
                </a:path>
              </a:pathLst>
            </a:custGeom>
            <a:solidFill>
              <a:srgbClr val="009900"/>
            </a:solidFill>
            <a:ln w="9525">
              <a:solidFill>
                <a:schemeClr val="tx1"/>
              </a:solidFill>
              <a:round/>
              <a:headEnd/>
              <a:tailEnd/>
            </a:ln>
          </p:spPr>
          <p:txBody>
            <a:bodyPr/>
            <a:lstStyle/>
            <a:p>
              <a:endParaRPr lang="en-US"/>
            </a:p>
          </p:txBody>
        </p:sp>
      </p:grpSp>
      <p:grpSp>
        <p:nvGrpSpPr>
          <p:cNvPr id="24" name="Group 129"/>
          <p:cNvGrpSpPr>
            <a:grpSpLocks/>
          </p:cNvGrpSpPr>
          <p:nvPr/>
        </p:nvGrpSpPr>
        <p:grpSpPr bwMode="auto">
          <a:xfrm>
            <a:off x="2540000" y="3795713"/>
            <a:ext cx="334963" cy="752475"/>
            <a:chOff x="1660" y="3489"/>
            <a:chExt cx="238" cy="566"/>
          </a:xfrm>
        </p:grpSpPr>
        <p:sp>
          <p:nvSpPr>
            <p:cNvPr id="21551" name="Freeform 130"/>
            <p:cNvSpPr>
              <a:spLocks/>
            </p:cNvSpPr>
            <p:nvPr/>
          </p:nvSpPr>
          <p:spPr bwMode="auto">
            <a:xfrm>
              <a:off x="1660"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52" name="Freeform 131"/>
            <p:cNvSpPr>
              <a:spLocks/>
            </p:cNvSpPr>
            <p:nvPr/>
          </p:nvSpPr>
          <p:spPr bwMode="auto">
            <a:xfrm>
              <a:off x="1679" y="3759"/>
              <a:ext cx="124" cy="267"/>
            </a:xfrm>
            <a:custGeom>
              <a:avLst/>
              <a:gdLst>
                <a:gd name="T0" fmla="*/ 1 w 124"/>
                <a:gd name="T1" fmla="*/ 0 h 267"/>
                <a:gd name="T2" fmla="*/ 0 w 124"/>
                <a:gd name="T3" fmla="*/ 267 h 267"/>
                <a:gd name="T4" fmla="*/ 124 w 124"/>
                <a:gd name="T5" fmla="*/ 138 h 267"/>
                <a:gd name="T6" fmla="*/ 1 w 124"/>
                <a:gd name="T7" fmla="*/ 0 h 267"/>
                <a:gd name="T8" fmla="*/ 0 60000 65536"/>
                <a:gd name="T9" fmla="*/ 0 60000 65536"/>
                <a:gd name="T10" fmla="*/ 0 60000 65536"/>
                <a:gd name="T11" fmla="*/ 0 60000 65536"/>
                <a:gd name="T12" fmla="*/ 0 w 124"/>
                <a:gd name="T13" fmla="*/ 0 h 267"/>
                <a:gd name="T14" fmla="*/ 124 w 124"/>
                <a:gd name="T15" fmla="*/ 267 h 267"/>
              </a:gdLst>
              <a:ahLst/>
              <a:cxnLst>
                <a:cxn ang="T8">
                  <a:pos x="T0" y="T1"/>
                </a:cxn>
                <a:cxn ang="T9">
                  <a:pos x="T2" y="T3"/>
                </a:cxn>
                <a:cxn ang="T10">
                  <a:pos x="T4" y="T5"/>
                </a:cxn>
                <a:cxn ang="T11">
                  <a:pos x="T6" y="T7"/>
                </a:cxn>
              </a:cxnLst>
              <a:rect l="T12" t="T13" r="T14" b="T15"/>
              <a:pathLst>
                <a:path w="124" h="267">
                  <a:moveTo>
                    <a:pt x="1" y="0"/>
                  </a:moveTo>
                  <a:lnTo>
                    <a:pt x="0" y="267"/>
                  </a:lnTo>
                  <a:lnTo>
                    <a:pt x="124" y="138"/>
                  </a:lnTo>
                  <a:lnTo>
                    <a:pt x="1" y="0"/>
                  </a:lnTo>
                  <a:close/>
                </a:path>
              </a:pathLst>
            </a:custGeom>
            <a:solidFill>
              <a:srgbClr val="983300"/>
            </a:solidFill>
            <a:ln w="9525">
              <a:solidFill>
                <a:schemeClr val="tx1"/>
              </a:solidFill>
              <a:round/>
              <a:headEnd/>
              <a:tailEnd/>
            </a:ln>
          </p:spPr>
          <p:txBody>
            <a:bodyPr/>
            <a:lstStyle/>
            <a:p>
              <a:endParaRPr lang="en-US"/>
            </a:p>
          </p:txBody>
        </p:sp>
      </p:grpSp>
      <p:grpSp>
        <p:nvGrpSpPr>
          <p:cNvPr id="25" name="Group 132"/>
          <p:cNvGrpSpPr>
            <a:grpSpLocks/>
          </p:cNvGrpSpPr>
          <p:nvPr/>
        </p:nvGrpSpPr>
        <p:grpSpPr bwMode="auto">
          <a:xfrm>
            <a:off x="2081213" y="3090863"/>
            <a:ext cx="334962" cy="752475"/>
            <a:chOff x="1695" y="1625"/>
            <a:chExt cx="211" cy="474"/>
          </a:xfrm>
        </p:grpSpPr>
        <p:sp>
          <p:nvSpPr>
            <p:cNvPr id="21549" name="Freeform 133"/>
            <p:cNvSpPr>
              <a:spLocks/>
            </p:cNvSpPr>
            <p:nvPr/>
          </p:nvSpPr>
          <p:spPr bwMode="auto">
            <a:xfrm>
              <a:off x="1695" y="1625"/>
              <a:ext cx="211" cy="474"/>
            </a:xfrm>
            <a:custGeom>
              <a:avLst/>
              <a:gdLst>
                <a:gd name="T0" fmla="*/ 210 w 211"/>
                <a:gd name="T1" fmla="*/ 0 h 474"/>
                <a:gd name="T2" fmla="*/ 0 w 211"/>
                <a:gd name="T3" fmla="*/ 237 h 474"/>
                <a:gd name="T4" fmla="*/ 0 w 211"/>
                <a:gd name="T5" fmla="*/ 474 h 474"/>
                <a:gd name="T6" fmla="*/ 211 w 211"/>
                <a:gd name="T7" fmla="*/ 269 h 474"/>
                <a:gd name="T8" fmla="*/ 210 w 211"/>
                <a:gd name="T9" fmla="*/ 0 h 474"/>
                <a:gd name="T10" fmla="*/ 0 60000 65536"/>
                <a:gd name="T11" fmla="*/ 0 60000 65536"/>
                <a:gd name="T12" fmla="*/ 0 60000 65536"/>
                <a:gd name="T13" fmla="*/ 0 60000 65536"/>
                <a:gd name="T14" fmla="*/ 0 60000 65536"/>
                <a:gd name="T15" fmla="*/ 0 w 211"/>
                <a:gd name="T16" fmla="*/ 0 h 474"/>
                <a:gd name="T17" fmla="*/ 211 w 211"/>
                <a:gd name="T18" fmla="*/ 474 h 474"/>
              </a:gdLst>
              <a:ahLst/>
              <a:cxnLst>
                <a:cxn ang="T10">
                  <a:pos x="T0" y="T1"/>
                </a:cxn>
                <a:cxn ang="T11">
                  <a:pos x="T2" y="T3"/>
                </a:cxn>
                <a:cxn ang="T12">
                  <a:pos x="T4" y="T5"/>
                </a:cxn>
                <a:cxn ang="T13">
                  <a:pos x="T6" y="T7"/>
                </a:cxn>
                <a:cxn ang="T14">
                  <a:pos x="T8" y="T9"/>
                </a:cxn>
              </a:cxnLst>
              <a:rect l="T15" t="T16" r="T17" b="T18"/>
              <a:pathLst>
                <a:path w="211" h="474">
                  <a:moveTo>
                    <a:pt x="210" y="0"/>
                  </a:moveTo>
                  <a:lnTo>
                    <a:pt x="0" y="237"/>
                  </a:lnTo>
                  <a:lnTo>
                    <a:pt x="0" y="474"/>
                  </a:lnTo>
                  <a:lnTo>
                    <a:pt x="211" y="269"/>
                  </a:lnTo>
                  <a:lnTo>
                    <a:pt x="210" y="0"/>
                  </a:lnTo>
                  <a:close/>
                </a:path>
              </a:pathLst>
            </a:custGeom>
            <a:solidFill>
              <a:schemeClr val="bg1"/>
            </a:solidFill>
            <a:ln w="9525">
              <a:solidFill>
                <a:schemeClr val="tx1"/>
              </a:solidFill>
              <a:round/>
              <a:headEnd/>
              <a:tailEnd/>
            </a:ln>
          </p:spPr>
          <p:txBody>
            <a:bodyPr/>
            <a:lstStyle/>
            <a:p>
              <a:endParaRPr lang="en-US"/>
            </a:p>
          </p:txBody>
        </p:sp>
        <p:sp>
          <p:nvSpPr>
            <p:cNvPr id="21550" name="AutoShape 134"/>
            <p:cNvSpPr>
              <a:spLocks noChangeArrowheads="1"/>
            </p:cNvSpPr>
            <p:nvPr/>
          </p:nvSpPr>
          <p:spPr bwMode="auto">
            <a:xfrm rot="-2886675">
              <a:off x="1713" y="1818"/>
              <a:ext cx="144" cy="156"/>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26" name="Group 135"/>
          <p:cNvGrpSpPr>
            <a:grpSpLocks/>
          </p:cNvGrpSpPr>
          <p:nvPr/>
        </p:nvGrpSpPr>
        <p:grpSpPr bwMode="auto">
          <a:xfrm>
            <a:off x="2992438" y="3146425"/>
            <a:ext cx="334962" cy="752475"/>
            <a:chOff x="796" y="3412"/>
            <a:chExt cx="238" cy="566"/>
          </a:xfrm>
        </p:grpSpPr>
        <p:sp>
          <p:nvSpPr>
            <p:cNvPr id="21547" name="Freeform 136"/>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48" name="AutoShape 137"/>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27" name="Group 138"/>
          <p:cNvGrpSpPr>
            <a:grpSpLocks/>
          </p:cNvGrpSpPr>
          <p:nvPr/>
        </p:nvGrpSpPr>
        <p:grpSpPr bwMode="auto">
          <a:xfrm>
            <a:off x="3905250" y="3113088"/>
            <a:ext cx="334963" cy="752475"/>
            <a:chOff x="796" y="3412"/>
            <a:chExt cx="238" cy="566"/>
          </a:xfrm>
        </p:grpSpPr>
        <p:sp>
          <p:nvSpPr>
            <p:cNvPr id="21545" name="Freeform 139"/>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46" name="AutoShape 140"/>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28" name="Group 141"/>
          <p:cNvGrpSpPr>
            <a:grpSpLocks/>
          </p:cNvGrpSpPr>
          <p:nvPr/>
        </p:nvGrpSpPr>
        <p:grpSpPr bwMode="auto">
          <a:xfrm>
            <a:off x="4838700" y="3151188"/>
            <a:ext cx="334963" cy="752475"/>
            <a:chOff x="796" y="3412"/>
            <a:chExt cx="238" cy="566"/>
          </a:xfrm>
        </p:grpSpPr>
        <p:sp>
          <p:nvSpPr>
            <p:cNvPr id="21543" name="Freeform 142"/>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44" name="AutoShape 143"/>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29" name="Group 144"/>
          <p:cNvGrpSpPr>
            <a:grpSpLocks/>
          </p:cNvGrpSpPr>
          <p:nvPr/>
        </p:nvGrpSpPr>
        <p:grpSpPr bwMode="auto">
          <a:xfrm>
            <a:off x="5734050" y="3132138"/>
            <a:ext cx="334963" cy="752475"/>
            <a:chOff x="796" y="3412"/>
            <a:chExt cx="238" cy="566"/>
          </a:xfrm>
        </p:grpSpPr>
        <p:sp>
          <p:nvSpPr>
            <p:cNvPr id="21541" name="Freeform 145"/>
            <p:cNvSpPr>
              <a:spLocks/>
            </p:cNvSpPr>
            <p:nvPr/>
          </p:nvSpPr>
          <p:spPr bwMode="auto">
            <a:xfrm>
              <a:off x="796" y="3412"/>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42" name="AutoShape 146"/>
            <p:cNvSpPr>
              <a:spLocks noChangeArrowheads="1"/>
            </p:cNvSpPr>
            <p:nvPr/>
          </p:nvSpPr>
          <p:spPr bwMode="auto">
            <a:xfrm rot="-2886675">
              <a:off x="812" y="3647"/>
              <a:ext cx="172" cy="177"/>
            </a:xfrm>
            <a:prstGeom prst="plus">
              <a:avLst>
                <a:gd name="adj" fmla="val 25000"/>
              </a:avLst>
            </a:prstGeom>
            <a:solidFill>
              <a:srgbClr val="4347D7"/>
            </a:solidFill>
            <a:ln w="9525">
              <a:solidFill>
                <a:schemeClr val="tx1"/>
              </a:solidFill>
              <a:miter lim="800000"/>
              <a:headEnd/>
              <a:tailEnd/>
            </a:ln>
          </p:spPr>
          <p:txBody>
            <a:bodyPr wrap="none" anchor="ctr"/>
            <a:lstStyle/>
            <a:p>
              <a:endParaRPr lang="en-US"/>
            </a:p>
          </p:txBody>
        </p:sp>
      </p:grpSp>
      <p:grpSp>
        <p:nvGrpSpPr>
          <p:cNvPr id="30" name="Group 147"/>
          <p:cNvGrpSpPr>
            <a:grpSpLocks/>
          </p:cNvGrpSpPr>
          <p:nvPr/>
        </p:nvGrpSpPr>
        <p:grpSpPr bwMode="auto">
          <a:xfrm>
            <a:off x="3905250" y="3790950"/>
            <a:ext cx="334963" cy="752475"/>
            <a:chOff x="1660" y="3489"/>
            <a:chExt cx="238" cy="566"/>
          </a:xfrm>
        </p:grpSpPr>
        <p:sp>
          <p:nvSpPr>
            <p:cNvPr id="21539" name="Freeform 148"/>
            <p:cNvSpPr>
              <a:spLocks/>
            </p:cNvSpPr>
            <p:nvPr/>
          </p:nvSpPr>
          <p:spPr bwMode="auto">
            <a:xfrm>
              <a:off x="1660"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40" name="Freeform 149"/>
            <p:cNvSpPr>
              <a:spLocks/>
            </p:cNvSpPr>
            <p:nvPr/>
          </p:nvSpPr>
          <p:spPr bwMode="auto">
            <a:xfrm>
              <a:off x="1679" y="3759"/>
              <a:ext cx="124" cy="267"/>
            </a:xfrm>
            <a:custGeom>
              <a:avLst/>
              <a:gdLst>
                <a:gd name="T0" fmla="*/ 1 w 124"/>
                <a:gd name="T1" fmla="*/ 0 h 267"/>
                <a:gd name="T2" fmla="*/ 0 w 124"/>
                <a:gd name="T3" fmla="*/ 267 h 267"/>
                <a:gd name="T4" fmla="*/ 124 w 124"/>
                <a:gd name="T5" fmla="*/ 138 h 267"/>
                <a:gd name="T6" fmla="*/ 1 w 124"/>
                <a:gd name="T7" fmla="*/ 0 h 267"/>
                <a:gd name="T8" fmla="*/ 0 60000 65536"/>
                <a:gd name="T9" fmla="*/ 0 60000 65536"/>
                <a:gd name="T10" fmla="*/ 0 60000 65536"/>
                <a:gd name="T11" fmla="*/ 0 60000 65536"/>
                <a:gd name="T12" fmla="*/ 0 w 124"/>
                <a:gd name="T13" fmla="*/ 0 h 267"/>
                <a:gd name="T14" fmla="*/ 124 w 124"/>
                <a:gd name="T15" fmla="*/ 267 h 267"/>
              </a:gdLst>
              <a:ahLst/>
              <a:cxnLst>
                <a:cxn ang="T8">
                  <a:pos x="T0" y="T1"/>
                </a:cxn>
                <a:cxn ang="T9">
                  <a:pos x="T2" y="T3"/>
                </a:cxn>
                <a:cxn ang="T10">
                  <a:pos x="T4" y="T5"/>
                </a:cxn>
                <a:cxn ang="T11">
                  <a:pos x="T6" y="T7"/>
                </a:cxn>
              </a:cxnLst>
              <a:rect l="T12" t="T13" r="T14" b="T15"/>
              <a:pathLst>
                <a:path w="124" h="267">
                  <a:moveTo>
                    <a:pt x="1" y="0"/>
                  </a:moveTo>
                  <a:lnTo>
                    <a:pt x="0" y="267"/>
                  </a:lnTo>
                  <a:lnTo>
                    <a:pt x="124" y="138"/>
                  </a:lnTo>
                  <a:lnTo>
                    <a:pt x="1" y="0"/>
                  </a:lnTo>
                  <a:close/>
                </a:path>
              </a:pathLst>
            </a:custGeom>
            <a:solidFill>
              <a:srgbClr val="983300"/>
            </a:solidFill>
            <a:ln w="9525">
              <a:solidFill>
                <a:schemeClr val="tx1"/>
              </a:solidFill>
              <a:round/>
              <a:headEnd/>
              <a:tailEnd/>
            </a:ln>
          </p:spPr>
          <p:txBody>
            <a:bodyPr/>
            <a:lstStyle/>
            <a:p>
              <a:endParaRPr lang="en-US"/>
            </a:p>
          </p:txBody>
        </p:sp>
      </p:grpSp>
      <p:grpSp>
        <p:nvGrpSpPr>
          <p:cNvPr id="31" name="Group 150"/>
          <p:cNvGrpSpPr>
            <a:grpSpLocks/>
          </p:cNvGrpSpPr>
          <p:nvPr/>
        </p:nvGrpSpPr>
        <p:grpSpPr bwMode="auto">
          <a:xfrm>
            <a:off x="5287963" y="3843338"/>
            <a:ext cx="334962" cy="752475"/>
            <a:chOff x="1660" y="3489"/>
            <a:chExt cx="238" cy="566"/>
          </a:xfrm>
        </p:grpSpPr>
        <p:sp>
          <p:nvSpPr>
            <p:cNvPr id="21537" name="Freeform 151"/>
            <p:cNvSpPr>
              <a:spLocks/>
            </p:cNvSpPr>
            <p:nvPr/>
          </p:nvSpPr>
          <p:spPr bwMode="auto">
            <a:xfrm>
              <a:off x="1660"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38" name="Freeform 152"/>
            <p:cNvSpPr>
              <a:spLocks/>
            </p:cNvSpPr>
            <p:nvPr/>
          </p:nvSpPr>
          <p:spPr bwMode="auto">
            <a:xfrm>
              <a:off x="1679" y="3759"/>
              <a:ext cx="124" cy="267"/>
            </a:xfrm>
            <a:custGeom>
              <a:avLst/>
              <a:gdLst>
                <a:gd name="T0" fmla="*/ 1 w 124"/>
                <a:gd name="T1" fmla="*/ 0 h 267"/>
                <a:gd name="T2" fmla="*/ 0 w 124"/>
                <a:gd name="T3" fmla="*/ 267 h 267"/>
                <a:gd name="T4" fmla="*/ 124 w 124"/>
                <a:gd name="T5" fmla="*/ 138 h 267"/>
                <a:gd name="T6" fmla="*/ 1 w 124"/>
                <a:gd name="T7" fmla="*/ 0 h 267"/>
                <a:gd name="T8" fmla="*/ 0 60000 65536"/>
                <a:gd name="T9" fmla="*/ 0 60000 65536"/>
                <a:gd name="T10" fmla="*/ 0 60000 65536"/>
                <a:gd name="T11" fmla="*/ 0 60000 65536"/>
                <a:gd name="T12" fmla="*/ 0 w 124"/>
                <a:gd name="T13" fmla="*/ 0 h 267"/>
                <a:gd name="T14" fmla="*/ 124 w 124"/>
                <a:gd name="T15" fmla="*/ 267 h 267"/>
              </a:gdLst>
              <a:ahLst/>
              <a:cxnLst>
                <a:cxn ang="T8">
                  <a:pos x="T0" y="T1"/>
                </a:cxn>
                <a:cxn ang="T9">
                  <a:pos x="T2" y="T3"/>
                </a:cxn>
                <a:cxn ang="T10">
                  <a:pos x="T4" y="T5"/>
                </a:cxn>
                <a:cxn ang="T11">
                  <a:pos x="T6" y="T7"/>
                </a:cxn>
              </a:cxnLst>
              <a:rect l="T12" t="T13" r="T14" b="T15"/>
              <a:pathLst>
                <a:path w="124" h="267">
                  <a:moveTo>
                    <a:pt x="1" y="0"/>
                  </a:moveTo>
                  <a:lnTo>
                    <a:pt x="0" y="267"/>
                  </a:lnTo>
                  <a:lnTo>
                    <a:pt x="124" y="138"/>
                  </a:lnTo>
                  <a:lnTo>
                    <a:pt x="1" y="0"/>
                  </a:lnTo>
                  <a:close/>
                </a:path>
              </a:pathLst>
            </a:custGeom>
            <a:solidFill>
              <a:srgbClr val="983300"/>
            </a:solidFill>
            <a:ln w="9525">
              <a:solidFill>
                <a:schemeClr val="tx1"/>
              </a:solidFill>
              <a:round/>
              <a:headEnd/>
              <a:tailEnd/>
            </a:ln>
          </p:spPr>
          <p:txBody>
            <a:bodyPr/>
            <a:lstStyle/>
            <a:p>
              <a:endParaRPr lang="en-US"/>
            </a:p>
          </p:txBody>
        </p:sp>
      </p:grpSp>
      <p:grpSp>
        <p:nvGrpSpPr>
          <p:cNvPr id="21504" name="Group 153"/>
          <p:cNvGrpSpPr>
            <a:grpSpLocks/>
          </p:cNvGrpSpPr>
          <p:nvPr/>
        </p:nvGrpSpPr>
        <p:grpSpPr bwMode="auto">
          <a:xfrm>
            <a:off x="3448050" y="4524375"/>
            <a:ext cx="334963" cy="752475"/>
            <a:chOff x="2157" y="3466"/>
            <a:chExt cx="238" cy="566"/>
          </a:xfrm>
        </p:grpSpPr>
        <p:sp>
          <p:nvSpPr>
            <p:cNvPr id="21535" name="Freeform 154"/>
            <p:cNvSpPr>
              <a:spLocks/>
            </p:cNvSpPr>
            <p:nvPr/>
          </p:nvSpPr>
          <p:spPr bwMode="auto">
            <a:xfrm>
              <a:off x="2157" y="3466"/>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36" name="Freeform 155"/>
            <p:cNvSpPr>
              <a:spLocks/>
            </p:cNvSpPr>
            <p:nvPr/>
          </p:nvSpPr>
          <p:spPr bwMode="auto">
            <a:xfrm>
              <a:off x="2180" y="3635"/>
              <a:ext cx="97" cy="351"/>
            </a:xfrm>
            <a:custGeom>
              <a:avLst/>
              <a:gdLst>
                <a:gd name="T0" fmla="*/ 1 w 97"/>
                <a:gd name="T1" fmla="*/ 351 h 351"/>
                <a:gd name="T2" fmla="*/ 0 w 97"/>
                <a:gd name="T3" fmla="*/ 119 h 351"/>
                <a:gd name="T4" fmla="*/ 97 w 97"/>
                <a:gd name="T5" fmla="*/ 0 h 351"/>
                <a:gd name="T6" fmla="*/ 97 w 97"/>
                <a:gd name="T7" fmla="*/ 248 h 351"/>
                <a:gd name="T8" fmla="*/ 1 w 97"/>
                <a:gd name="T9" fmla="*/ 351 h 351"/>
                <a:gd name="T10" fmla="*/ 0 60000 65536"/>
                <a:gd name="T11" fmla="*/ 0 60000 65536"/>
                <a:gd name="T12" fmla="*/ 0 60000 65536"/>
                <a:gd name="T13" fmla="*/ 0 60000 65536"/>
                <a:gd name="T14" fmla="*/ 0 60000 65536"/>
                <a:gd name="T15" fmla="*/ 0 w 97"/>
                <a:gd name="T16" fmla="*/ 0 h 351"/>
                <a:gd name="T17" fmla="*/ 97 w 97"/>
                <a:gd name="T18" fmla="*/ 351 h 351"/>
              </a:gdLst>
              <a:ahLst/>
              <a:cxnLst>
                <a:cxn ang="T10">
                  <a:pos x="T0" y="T1"/>
                </a:cxn>
                <a:cxn ang="T11">
                  <a:pos x="T2" y="T3"/>
                </a:cxn>
                <a:cxn ang="T12">
                  <a:pos x="T4" y="T5"/>
                </a:cxn>
                <a:cxn ang="T13">
                  <a:pos x="T6" y="T7"/>
                </a:cxn>
                <a:cxn ang="T14">
                  <a:pos x="T8" y="T9"/>
                </a:cxn>
              </a:cxnLst>
              <a:rect l="T15" t="T16" r="T17" b="T18"/>
              <a:pathLst>
                <a:path w="97" h="351">
                  <a:moveTo>
                    <a:pt x="1" y="351"/>
                  </a:moveTo>
                  <a:lnTo>
                    <a:pt x="0" y="119"/>
                  </a:lnTo>
                  <a:lnTo>
                    <a:pt x="97" y="0"/>
                  </a:lnTo>
                  <a:lnTo>
                    <a:pt x="97" y="248"/>
                  </a:lnTo>
                  <a:lnTo>
                    <a:pt x="1" y="351"/>
                  </a:lnTo>
                  <a:close/>
                </a:path>
              </a:pathLst>
            </a:custGeom>
            <a:solidFill>
              <a:srgbClr val="009900"/>
            </a:solidFill>
            <a:ln w="9525">
              <a:solidFill>
                <a:schemeClr val="tx1"/>
              </a:solidFill>
              <a:round/>
              <a:headEnd/>
              <a:tailEnd/>
            </a:ln>
          </p:spPr>
          <p:txBody>
            <a:bodyPr/>
            <a:lstStyle/>
            <a:p>
              <a:endParaRPr lang="en-US"/>
            </a:p>
          </p:txBody>
        </p:sp>
      </p:grpSp>
      <p:grpSp>
        <p:nvGrpSpPr>
          <p:cNvPr id="21505" name="Group 156"/>
          <p:cNvGrpSpPr>
            <a:grpSpLocks/>
          </p:cNvGrpSpPr>
          <p:nvPr/>
        </p:nvGrpSpPr>
        <p:grpSpPr bwMode="auto">
          <a:xfrm>
            <a:off x="4837113" y="4540250"/>
            <a:ext cx="334962" cy="752475"/>
            <a:chOff x="2157" y="3466"/>
            <a:chExt cx="238" cy="566"/>
          </a:xfrm>
        </p:grpSpPr>
        <p:sp>
          <p:nvSpPr>
            <p:cNvPr id="21533" name="Freeform 157"/>
            <p:cNvSpPr>
              <a:spLocks/>
            </p:cNvSpPr>
            <p:nvPr/>
          </p:nvSpPr>
          <p:spPr bwMode="auto">
            <a:xfrm>
              <a:off x="2157" y="3466"/>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34" name="Freeform 158"/>
            <p:cNvSpPr>
              <a:spLocks/>
            </p:cNvSpPr>
            <p:nvPr/>
          </p:nvSpPr>
          <p:spPr bwMode="auto">
            <a:xfrm>
              <a:off x="2180" y="3635"/>
              <a:ext cx="97" cy="351"/>
            </a:xfrm>
            <a:custGeom>
              <a:avLst/>
              <a:gdLst>
                <a:gd name="T0" fmla="*/ 1 w 97"/>
                <a:gd name="T1" fmla="*/ 351 h 351"/>
                <a:gd name="T2" fmla="*/ 0 w 97"/>
                <a:gd name="T3" fmla="*/ 119 h 351"/>
                <a:gd name="T4" fmla="*/ 97 w 97"/>
                <a:gd name="T5" fmla="*/ 0 h 351"/>
                <a:gd name="T6" fmla="*/ 97 w 97"/>
                <a:gd name="T7" fmla="*/ 248 h 351"/>
                <a:gd name="T8" fmla="*/ 1 w 97"/>
                <a:gd name="T9" fmla="*/ 351 h 351"/>
                <a:gd name="T10" fmla="*/ 0 60000 65536"/>
                <a:gd name="T11" fmla="*/ 0 60000 65536"/>
                <a:gd name="T12" fmla="*/ 0 60000 65536"/>
                <a:gd name="T13" fmla="*/ 0 60000 65536"/>
                <a:gd name="T14" fmla="*/ 0 60000 65536"/>
                <a:gd name="T15" fmla="*/ 0 w 97"/>
                <a:gd name="T16" fmla="*/ 0 h 351"/>
                <a:gd name="T17" fmla="*/ 97 w 97"/>
                <a:gd name="T18" fmla="*/ 351 h 351"/>
              </a:gdLst>
              <a:ahLst/>
              <a:cxnLst>
                <a:cxn ang="T10">
                  <a:pos x="T0" y="T1"/>
                </a:cxn>
                <a:cxn ang="T11">
                  <a:pos x="T2" y="T3"/>
                </a:cxn>
                <a:cxn ang="T12">
                  <a:pos x="T4" y="T5"/>
                </a:cxn>
                <a:cxn ang="T13">
                  <a:pos x="T6" y="T7"/>
                </a:cxn>
                <a:cxn ang="T14">
                  <a:pos x="T8" y="T9"/>
                </a:cxn>
              </a:cxnLst>
              <a:rect l="T15" t="T16" r="T17" b="T18"/>
              <a:pathLst>
                <a:path w="97" h="351">
                  <a:moveTo>
                    <a:pt x="1" y="351"/>
                  </a:moveTo>
                  <a:lnTo>
                    <a:pt x="0" y="119"/>
                  </a:lnTo>
                  <a:lnTo>
                    <a:pt x="97" y="0"/>
                  </a:lnTo>
                  <a:lnTo>
                    <a:pt x="97" y="248"/>
                  </a:lnTo>
                  <a:lnTo>
                    <a:pt x="1" y="351"/>
                  </a:lnTo>
                  <a:close/>
                </a:path>
              </a:pathLst>
            </a:custGeom>
            <a:solidFill>
              <a:srgbClr val="009900"/>
            </a:solidFill>
            <a:ln w="9525">
              <a:solidFill>
                <a:schemeClr val="tx1"/>
              </a:solidFill>
              <a:round/>
              <a:headEnd/>
              <a:tailEnd/>
            </a:ln>
          </p:spPr>
          <p:txBody>
            <a:bodyPr/>
            <a:lstStyle/>
            <a:p>
              <a:endParaRPr lang="en-US"/>
            </a:p>
          </p:txBody>
        </p:sp>
      </p:grpSp>
      <p:grpSp>
        <p:nvGrpSpPr>
          <p:cNvPr id="21506" name="Group 159"/>
          <p:cNvGrpSpPr>
            <a:grpSpLocks/>
          </p:cNvGrpSpPr>
          <p:nvPr/>
        </p:nvGrpSpPr>
        <p:grpSpPr bwMode="auto">
          <a:xfrm>
            <a:off x="3452813" y="5218113"/>
            <a:ext cx="334962" cy="752475"/>
            <a:chOff x="2674" y="3489"/>
            <a:chExt cx="238" cy="566"/>
          </a:xfrm>
        </p:grpSpPr>
        <p:sp>
          <p:nvSpPr>
            <p:cNvPr id="21531" name="Freeform 160"/>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32" name="AutoShape 161"/>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grpSp>
        <p:nvGrpSpPr>
          <p:cNvPr id="21511" name="Group 162"/>
          <p:cNvGrpSpPr>
            <a:grpSpLocks/>
          </p:cNvGrpSpPr>
          <p:nvPr/>
        </p:nvGrpSpPr>
        <p:grpSpPr bwMode="auto">
          <a:xfrm>
            <a:off x="4375150" y="5205413"/>
            <a:ext cx="334963" cy="752475"/>
            <a:chOff x="2674" y="3489"/>
            <a:chExt cx="238" cy="566"/>
          </a:xfrm>
        </p:grpSpPr>
        <p:sp>
          <p:nvSpPr>
            <p:cNvPr id="21529" name="Freeform 163"/>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30" name="AutoShape 164"/>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grpSp>
        <p:nvGrpSpPr>
          <p:cNvPr id="21512" name="Group 165"/>
          <p:cNvGrpSpPr>
            <a:grpSpLocks/>
          </p:cNvGrpSpPr>
          <p:nvPr/>
        </p:nvGrpSpPr>
        <p:grpSpPr bwMode="auto">
          <a:xfrm>
            <a:off x="5297488" y="5203825"/>
            <a:ext cx="334962" cy="752475"/>
            <a:chOff x="2674" y="3489"/>
            <a:chExt cx="238" cy="566"/>
          </a:xfrm>
        </p:grpSpPr>
        <p:sp>
          <p:nvSpPr>
            <p:cNvPr id="21527" name="Freeform 166"/>
            <p:cNvSpPr>
              <a:spLocks/>
            </p:cNvSpPr>
            <p:nvPr/>
          </p:nvSpPr>
          <p:spPr bwMode="auto">
            <a:xfrm>
              <a:off x="2674" y="3489"/>
              <a:ext cx="238" cy="566"/>
            </a:xfrm>
            <a:custGeom>
              <a:avLst/>
              <a:gdLst>
                <a:gd name="T0" fmla="*/ 339 w 348"/>
                <a:gd name="T1" fmla="*/ 0 h 676"/>
                <a:gd name="T2" fmla="*/ 0 w 348"/>
                <a:gd name="T3" fmla="*/ 338 h 676"/>
                <a:gd name="T4" fmla="*/ 0 w 348"/>
                <a:gd name="T5" fmla="*/ 676 h 676"/>
                <a:gd name="T6" fmla="*/ 348 w 348"/>
                <a:gd name="T7" fmla="*/ 384 h 676"/>
                <a:gd name="T8" fmla="*/ 339 w 348"/>
                <a:gd name="T9" fmla="*/ 0 h 676"/>
                <a:gd name="T10" fmla="*/ 0 60000 65536"/>
                <a:gd name="T11" fmla="*/ 0 60000 65536"/>
                <a:gd name="T12" fmla="*/ 0 60000 65536"/>
                <a:gd name="T13" fmla="*/ 0 60000 65536"/>
                <a:gd name="T14" fmla="*/ 0 60000 65536"/>
                <a:gd name="T15" fmla="*/ 0 w 348"/>
                <a:gd name="T16" fmla="*/ 0 h 676"/>
                <a:gd name="T17" fmla="*/ 348 w 348"/>
                <a:gd name="T18" fmla="*/ 676 h 676"/>
              </a:gdLst>
              <a:ahLst/>
              <a:cxnLst>
                <a:cxn ang="T10">
                  <a:pos x="T0" y="T1"/>
                </a:cxn>
                <a:cxn ang="T11">
                  <a:pos x="T2" y="T3"/>
                </a:cxn>
                <a:cxn ang="T12">
                  <a:pos x="T4" y="T5"/>
                </a:cxn>
                <a:cxn ang="T13">
                  <a:pos x="T6" y="T7"/>
                </a:cxn>
                <a:cxn ang="T14">
                  <a:pos x="T8" y="T9"/>
                </a:cxn>
              </a:cxnLst>
              <a:rect l="T15" t="T16" r="T17" b="T18"/>
              <a:pathLst>
                <a:path w="348" h="676">
                  <a:moveTo>
                    <a:pt x="339" y="0"/>
                  </a:moveTo>
                  <a:lnTo>
                    <a:pt x="0" y="338"/>
                  </a:lnTo>
                  <a:lnTo>
                    <a:pt x="0" y="676"/>
                  </a:lnTo>
                  <a:lnTo>
                    <a:pt x="348" y="384"/>
                  </a:lnTo>
                  <a:lnTo>
                    <a:pt x="339" y="0"/>
                  </a:lnTo>
                  <a:close/>
                </a:path>
              </a:pathLst>
            </a:custGeom>
            <a:solidFill>
              <a:schemeClr val="bg1"/>
            </a:solidFill>
            <a:ln w="9525">
              <a:solidFill>
                <a:schemeClr val="tx1"/>
              </a:solidFill>
              <a:round/>
              <a:headEnd/>
              <a:tailEnd/>
            </a:ln>
          </p:spPr>
          <p:txBody>
            <a:bodyPr/>
            <a:lstStyle/>
            <a:p>
              <a:endParaRPr lang="en-US"/>
            </a:p>
          </p:txBody>
        </p:sp>
        <p:sp>
          <p:nvSpPr>
            <p:cNvPr id="21528" name="AutoShape 167"/>
            <p:cNvSpPr>
              <a:spLocks noChangeArrowheads="1"/>
            </p:cNvSpPr>
            <p:nvPr/>
          </p:nvSpPr>
          <p:spPr bwMode="auto">
            <a:xfrm>
              <a:off x="2679" y="3744"/>
              <a:ext cx="140" cy="197"/>
            </a:xfrm>
            <a:prstGeom prst="octagon">
              <a:avLst>
                <a:gd name="adj" fmla="val 29287"/>
              </a:avLst>
            </a:prstGeom>
            <a:solidFill>
              <a:srgbClr val="E04D3E"/>
            </a:solidFill>
            <a:ln w="9525">
              <a:solidFill>
                <a:schemeClr val="tx1"/>
              </a:solidFill>
              <a:miter lim="800000"/>
              <a:headEnd/>
              <a:tailEnd/>
            </a:ln>
          </p:spPr>
          <p:txBody>
            <a:bodyPr wrap="none" anchor="ctr"/>
            <a:lstStyle/>
            <a:p>
              <a:endParaRPr lang="en-US"/>
            </a:p>
          </p:txBody>
        </p:sp>
      </p:grpSp>
      <p:sp>
        <p:nvSpPr>
          <p:cNvPr id="21526" name="Rectangle 168"/>
          <p:cNvSpPr>
            <a:spLocks noChangeArrowheads="1"/>
          </p:cNvSpPr>
          <p:nvPr/>
        </p:nvSpPr>
        <p:spPr bwMode="auto">
          <a:xfrm>
            <a:off x="1779588" y="330200"/>
            <a:ext cx="5824537" cy="793750"/>
          </a:xfrm>
          <a:prstGeom prst="rect">
            <a:avLst/>
          </a:prstGeom>
          <a:noFill/>
          <a:ln w="9525">
            <a:noFill/>
            <a:miter lim="800000"/>
            <a:headEnd/>
            <a:tailEnd/>
          </a:ln>
        </p:spPr>
        <p:txBody>
          <a:bodyPr lIns="0" tIns="0" rIns="0" bIns="0">
            <a:spAutoFit/>
          </a:bodyPr>
          <a:lstStyle/>
          <a:p>
            <a:pPr algn="l"/>
            <a:r>
              <a:rPr lang="en-US" sz="2600">
                <a:solidFill>
                  <a:srgbClr val="000000"/>
                </a:solidFill>
              </a:rPr>
              <a:t>Implementing Mixed-Model Scheduling:</a:t>
            </a:r>
          </a:p>
          <a:p>
            <a:pPr algn="l"/>
            <a:r>
              <a:rPr lang="en-US" sz="2600">
                <a:solidFill>
                  <a:srgbClr val="000000"/>
                </a:solidFill>
              </a:rPr>
              <a:t> The Load-Leveling (</a:t>
            </a:r>
            <a:r>
              <a:rPr lang="en-US" sz="2600" i="1">
                <a:solidFill>
                  <a:srgbClr val="000000"/>
                </a:solidFill>
              </a:rPr>
              <a:t>Heijunka</a:t>
            </a:r>
            <a:r>
              <a:rPr lang="en-US" sz="2600">
                <a:solidFill>
                  <a:srgbClr val="000000"/>
                </a:solidFill>
              </a:rPr>
              <a:t>) Box</a:t>
            </a:r>
            <a:endParaRPr lang="en-US" sz="1200"/>
          </a:p>
        </p:txBody>
      </p:sp>
    </p:spTree>
  </p:cSld>
  <p:clrMapOvr>
    <a:masterClrMapping/>
  </p:clrMapOvr>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1443</TotalTime>
  <Words>6607</Words>
  <Application>Microsoft Office PowerPoint</Application>
  <PresentationFormat>On-screen Show (4:3)</PresentationFormat>
  <Paragraphs>970</Paragraphs>
  <Slides>92</Slides>
  <Notes>6</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4</vt:i4>
      </vt:variant>
      <vt:variant>
        <vt:lpstr>Slide Titles</vt:lpstr>
      </vt:variant>
      <vt:variant>
        <vt:i4>92</vt:i4>
      </vt:variant>
    </vt:vector>
  </HeadingPairs>
  <TitlesOfParts>
    <vt:vector size="114" baseType="lpstr">
      <vt:lpstr>MS PGothic</vt:lpstr>
      <vt:lpstr>3 of 9 Barcode</vt:lpstr>
      <vt:lpstr>Arial</vt:lpstr>
      <vt:lpstr>Calibri</vt:lpstr>
      <vt:lpstr>Courier New</vt:lpstr>
      <vt:lpstr>Garamond</vt:lpstr>
      <vt:lpstr>Impact</vt:lpstr>
      <vt:lpstr>Lucida Calligraphy</vt:lpstr>
      <vt:lpstr>Microsoft Sans Serif</vt:lpstr>
      <vt:lpstr>MS Reference Sans Serif</vt:lpstr>
      <vt:lpstr>Tahoma</vt:lpstr>
      <vt:lpstr>Times New Roman</vt:lpstr>
      <vt:lpstr>Verdana</vt:lpstr>
      <vt:lpstr>Wingdings</vt:lpstr>
      <vt:lpstr>Lean Thinking Final.ppt</vt:lpstr>
      <vt:lpstr>1_Lean Thinking Final</vt:lpstr>
      <vt:lpstr>Lean Thinking Final</vt:lpstr>
      <vt:lpstr>2_Lean Thinking Final</vt:lpstr>
      <vt:lpstr>Document</vt:lpstr>
      <vt:lpstr>Equation</vt:lpstr>
      <vt:lpstr>Worksheet</vt:lpstr>
      <vt:lpstr>Visio</vt:lpstr>
      <vt:lpstr>Building Lean Systems</vt:lpstr>
      <vt:lpstr>In 1980, Japan became the world's leading producer of automobiles, producing just over 11/38.6 million units. Slipping to second  for the first time since taking the lead from in 1904, US  produced just over 8 million.  Japanese auto manufacturers had produced  0.07/9.2 million  vehicles in 1955. Who could have predicted that just 25 years later the Japanese auto industry would produce 3 million vehicles more than their U.S.   and remain the world's leading auto manufacturer for the next 15 years?  Japan  maintained its stature as the world's largest auto manufacturing until  1995. Today, recent mergers and acquisitions by the big three automakers make comparisons less meaningful.   Japan's rise to its preeminent position was fueled by its application of lean-thinking principles. It is a widely accepted notion that these principles originated in Japan. What is not widely known is the fact that a number of these principles were created in the US .   </vt:lpstr>
      <vt:lpstr>CRAFT PRODUCTION: The first auto manufacturers in the world were French. In 1889, Rene Panhard and Emil Levassor, partners in a woodworking machinery business, obtained a license from Daimler to build engines for automobiles. They built the first car in 1890, but because they saw no future in this business, they granted Armand Peugeot the right to use Daimler engines in self-propeled vehicles. Peugeot made five cars in 1891 and 29 in 1892. These cars were built using the craft production technique; no two cars were alike.   By 1905, less than 15 years after Panhard and Levassor built their first car, hundreds of enterprises in Europe and the U.S. were producing cars in small volumes using craft production tech­niques. But by then craft production techniques for cars were heading for extinction due to the pioneering efforts of the celebrated "father of mass production," Henry Ford. </vt:lpstr>
      <vt:lpstr>Henry Ford and the Origin of Mass Production:  The title of the first mass producer belonged to Ransom E. Olds.  However, Ford changed the way the world would perceive manufacturing. He introduced the concepts of flow and throughput velocity in automobile manufacturing. To create flow, he instituted the well-known moving assembly line in the Highland Park plant that built the Model T automobile. The moving line reduced assembly time for automobiles from 12 worker-hours down to about 1.5, and realized production  of 1,000 cars a day in 1914.   Ford's goal was to reduce waste in any form-not just within the factory walls. He reduced waste and leveraged flow across the entire supply chain. He claimed: "Our production cycle is about 81 hours from the mine to the finished machine in the freight car.  Removing waste from every step in the process allowed him to slash production costs. Price of automobile droped from $1,000 to $260. The sharp increases in productivity that accompanied these innovations kept inflationary pressures down and led to periods of "benign deflation.“  </vt:lpstr>
      <vt:lpstr>This happened despite the fact that existing supply chains consisted of independent, inflexible enterprises that somehow managed to deliver products to customers. Not all of Henry Ford's contributions to management were beneficial. He paid excessive attention to manufacturing details, often disregarding important decisions that cost the enterprise thousands of dollars. He equated throughput velocity with product uniformity by insisting on a standard model with a single color. Because of Henry Ford's managerial style, combined with his strategy to produce only a single model, the Ford company lost market share to General Motors between the 1920s and World War II.  Under the leadership of Alfred P. Sloan, GM was taking advantage of a shift it perceived in the buying patterns of the American consumer by introducing a new model every year. While Ford continued to turn out the same model year after year, GM's Chevrolet division introduced the annual model change. In 1921, Ford had 55 percent of the U.S. market; by 1927 its market share was less than 15 percent.  </vt:lpstr>
      <vt:lpstr>Besides Henry Ford's  many contributions to mass production, he was also the inspiration for many of the concepts and tools used in the Toyota Production System. However, it was Sloan who ultimately took mass production techniques to new heights. Sloan succeeded where Ford did not by devising an organization suitable for a mass production system, putting in place a management system for controlling the multiple-enterprise conglomerate that GM had become. By the time Sloan retired in 1946, GM was the biggest enterprise in the world.   It is little wonder that when Fortune  chose the "businessman of the century" in its 1999 issue, Sloan made it to the final four. The winner, however, was Henry Ford.  The three decades after World War II were the glory days of the American automobile industry. The economy in Europe, the only major threat to U.S.  industry, was just beginning its long recovery from the devastating effects of the war, so foreign competition was minimal. </vt:lpstr>
      <vt:lpstr>The domestic economy was flourishing as the U.S. Government poured money into rebuilding infrastructure. Mass production techniques and vertical integration were key factors that established the dominance of the "Big Three" U.S. automakers, as well as U.S. manufacturing in general. Mass production proved extremely effective. It delivered growth at an extraordinary rate. The U.S. industry flourished well into the 1960s. A time when demand far outstripped supply, this period was perceived as a "golden era" for V.S. industry. However, it was actually a problematic period in a number of ways.   The High Cost of Complacency: The Big Three automakers had effectively become a cartel led by GM. But cartels, like their more integrated cousins, monopolies, tend to become inefficient and ineffective because they can afford to be. Although the U.S. automobile industry had led the world in innovation at the turn of the 20th century, innovation started to take a back seat in the U.S. after the war. </vt:lpstr>
      <vt:lpstr>The automatic transmission, introduced in the 1940 Oldsmobile models, was the last major U.S. innovation. While an abundance of new popular features was promoted with each new model, there was little to distinguish cars made in the 1960s from those made in the 1950s. The misapplication of mass production techniques compounded these problems. Conceived in Henry Ford's heyday as a way to deliver products quickly to the customer, the mass production system had over time morphed into a batch production system in which the accepted mode of operation was to use economies of scale. Cars were built in large batches, resulting in large work-in­process (WIP) and finished goods inventories.   This did not worry automakers because demand still exceeded supply in the absence of serious foreign competition. The desire to achieve scale economies drove even low-volume manufacturing enterprises, such as aircraft engine manufacturers, to produce in large batches. Large-lot production soon became the most distinguishing feature of mass production. </vt:lpstr>
      <vt:lpstr>Building products in large lots in anticipation of customer demand may have worked satisfactorily in the production-centric era, but it had serious consequences. For instance, with plenty of WIP to buffer any production delays, defects found on the shop floor did not generate a sense of urgency to fix the problem so it did not occur again. Worse, quality problems often escaped unnoticed until after the product was sold. Consumers suffered from poor quality because cars were often riddled with defects and needed frequent repairs. In short, the U.S. auto industry was badly in need of a shake-up. It got it in the 1970s when the oil crisis hit. Gas guzzlers suddenly lost their appeal and soon the world's largest market was clamoring for smaller, fuel­efficient cars. This opened the door for imports from Japan, which filled the bill, accelerating the decline of U.S. dominance in automobile manufacturing.  </vt:lpstr>
      <vt:lpstr>The Toyota Production System: In 1960s, Japanese manufacturers. dedicated themselves to building compact and subcompact cars with excellent fuel economy. They succeeded in producing those vehicles at low cost by adopting the just-in-time (JIT) production management philosophy and system. The JIT management system, invented by the Toyota Motor Corporation, owes its conception and evolution to two individuals, Kiichiro Toyoda and Taiichi Ohno; the latter is widely acknowledged as the creator of the Toyota Production System (TPS).  Inspired by Henry Ford's book, Today and Tomorrow, Kiichiro Toyoda had formulated as early as 1936 a clear mental picture of the production system he wanted. The basic idea was to produce only what was needed on a given day to initiate a production run only when it was needed, rather than in anticipation of a demand. He initiated this idea in the automobile department he had started within his father's enterprise, the Toyoda Automatic Loom Works. </vt:lpstr>
      <vt:lpstr>Slips were passed around indicating the number of parts to be made or processed that day. This was the origin of the kan-ban method of production that became the basis for the JIT system. Toyoda began convincing suppliers to cooperate with his JIT system. He also changed the traditional physical layout of the plant so that machine tools were organized in a flow line. That made the supply line shorter so parts could get into the assembly process sooner.  In 1950, Kiichiro Toyoda's cousin, Eiji Toyoda, toured Ford Motor Company. An important process he learned about during the trip was the Ford suggestion system. Eiji Toyoda instituted the concept and it became to be one of the major building blocks of continuous improvement (kaizen).   On his return to Japan, he sought the help of Taiichi Ohno to produce cars in small batches more efficiently than the big U.S. enterprises were able to. </vt:lpstr>
      <vt:lpstr>Ohno was an ardent admirer of Ford and credits his contributions to TPS to two main concepts.  The first concept, the moving assembly line, he had found in Henry Ford's book Today and Tomorrow. The second concept was the supermarket operations he saw on a visit to the United States in 1956 that provided stores with a continuous supply of merchandise.   Ohno set up a pull system in which each production process became a supermarket for the succeeding process: Each process would produce to replenish only the items that the downstream process had used.  Like Ford, Ohno emphasized waste reduction. Ohno's contention was that waste is so prevalent that we do not eliminate it because we learn to live with or work around it. He modified Ford's ideas to reflect modern market demands. Ford had offered his customers cars in only one color to reduce changeover times between paint colors. Subsequent efforts to introduce product variety into U.S. car industry offerings were hampered by those large changeover times for products as well as paint colors.  </vt:lpstr>
      <vt:lpstr>This apparent inflexibility had become a corporate millstone for U.S. auto makers. The Japanese refused to accept changeover times as a constraint. Instead, they focused relentlessly on reducing changeover times, and they did so. This made it possible for them to provide product variety without having to produce large lots. The Toyota production system is the antithesis of large-lot production, not mass production. Japanese autos were now highly competitive against the U.S. and other foreign cars, both in quality and cost.  Lessons Learned: The brief journey back in time showed that a number of elements in the Toyota Production System- kaizen, flow, pull production, and waste elimination-were inspired by Henry Ford. At the same time, the journey also revealed the dangers of complacency and the critical need for enterprises to avoid adopting tools and techniques in a piecemeal manner. JIT, for instance, emphasizes working with kanbans and minimal inventories, but just trying to reduce inventories without considering other factors can have serious consequences because the system is now much more vulnerable to disruptions.  </vt:lpstr>
      <vt:lpstr>    </vt:lpstr>
      <vt:lpstr>PowerPoint Presentation</vt:lpstr>
      <vt:lpstr>Enable Flow</vt:lpstr>
      <vt:lpstr>PowerPoint Presentation</vt:lpstr>
      <vt:lpstr>PowerPoint Presentation</vt:lpstr>
      <vt:lpstr>PowerPoint Presentation</vt:lpstr>
      <vt:lpstr>PowerPoint Presentation</vt:lpstr>
      <vt:lpstr>PowerPoint Presentation</vt:lpstr>
      <vt:lpstr>PowerPoint Presentation</vt:lpstr>
      <vt:lpstr>The goal of lean thinking</vt:lpstr>
      <vt:lpstr>The Muda in Batch &amp; Queue Operations</vt:lpstr>
      <vt:lpstr>SEVEN deadly sources of Muda</vt:lpstr>
      <vt:lpstr>The Muda in Volpens, Ltd.</vt:lpstr>
      <vt:lpstr>Agenda</vt:lpstr>
      <vt:lpstr>The Toyota Production System (TPS) &amp; JIT</vt:lpstr>
      <vt:lpstr>Enabling Flow: Process Steps</vt:lpstr>
      <vt:lpstr>5 S: A systematic process for organizing the workplace</vt:lpstr>
      <vt:lpstr>Process flow chart: Logical sequence of activities</vt:lpstr>
      <vt:lpstr>Spaghetti diagram: Physical movement of products</vt:lpstr>
      <vt:lpstr>Identify Value &amp; Non-Value Added Activities  </vt:lpstr>
      <vt:lpstr>Takt Time</vt:lpstr>
      <vt:lpstr>Takt Time: Example</vt:lpstr>
      <vt:lpstr>Takt Time: Hungama Co.</vt:lpstr>
      <vt:lpstr>Takt Time: Hungama Co</vt:lpstr>
      <vt:lpstr>Takt Time: Hungama Inc.</vt:lpstr>
      <vt:lpstr>Takt Time: Advantages</vt:lpstr>
      <vt:lpstr>Takt Time: Frequency of Change</vt:lpstr>
      <vt:lpstr>Takt Time: Frequency of Change</vt:lpstr>
      <vt:lpstr>Internal vs. External Takt Time</vt:lpstr>
      <vt:lpstr>Takt Time: Summary</vt:lpstr>
      <vt:lpstr>Average Labor Content</vt:lpstr>
      <vt:lpstr>Average Labor Content</vt:lpstr>
      <vt:lpstr>Average Labor Content</vt:lpstr>
      <vt:lpstr>Practice: Pleasant Valley Health Clinic</vt:lpstr>
      <vt:lpstr>Practice: Pleasant Valley Health Clinic: Task Durations</vt:lpstr>
      <vt:lpstr>Practice: Pleasant Valley Health Clinic: Task Execution</vt:lpstr>
      <vt:lpstr>Practice: Takt Time for Pleasant Valley Health Clinic</vt:lpstr>
      <vt:lpstr>Practice: Resource (Staff) Requirement for Pleasant Valley Health Clinic</vt:lpstr>
      <vt:lpstr>PowerPoint Presentation</vt:lpstr>
      <vt:lpstr>Practice: Pleasant Valley Health Clinic</vt:lpstr>
      <vt:lpstr>Mixed-Model Scheduling and Small Batch Production</vt:lpstr>
      <vt:lpstr>Mixed-Model Scheduling and Small Batch Production – Cont’d</vt:lpstr>
      <vt:lpstr>Mixed-Model Scheduling and Small Batch Production</vt:lpstr>
      <vt:lpstr>Batch Process For Volpens, Ltd. </vt:lpstr>
      <vt:lpstr>Mixed Model Sequence for Volpens</vt:lpstr>
      <vt:lpstr>Mixed Model Sequence For Volpens</vt:lpstr>
      <vt:lpstr>Implementing Mixed-Model Scheduling:  The Load-Leveling (Heijunka) Box</vt:lpstr>
      <vt:lpstr>Parts Supply and Withdrawal Using the Spiderman Nasser – Case of  Streamlined: Chapter 7</vt:lpstr>
      <vt:lpstr>One-Piece Flow</vt:lpstr>
      <vt:lpstr>One Piece Flow</vt:lpstr>
      <vt:lpstr>One Piece Flow</vt:lpstr>
      <vt:lpstr>One Piece Flow and Layout</vt:lpstr>
      <vt:lpstr>Cellular Layout</vt:lpstr>
      <vt:lpstr>Cellular Layout</vt:lpstr>
      <vt:lpstr>Standard Work</vt:lpstr>
      <vt:lpstr>Flow: Kanban system and visual controls</vt:lpstr>
      <vt:lpstr>Pull Replenishment</vt:lpstr>
      <vt:lpstr>KANBAN : A Visual Signal</vt:lpstr>
      <vt:lpstr>Kanban Types</vt:lpstr>
      <vt:lpstr>How Kanbans Work: An Example</vt:lpstr>
      <vt:lpstr>Kanban Calculations </vt:lpstr>
      <vt:lpstr>Kanban Calculations: An Example</vt:lpstr>
      <vt:lpstr>Lean Thinking: Pull</vt:lpstr>
      <vt:lpstr>Point-Of-Use Material Storage </vt:lpstr>
      <vt:lpstr>Total Productive Maintenance</vt:lpstr>
      <vt:lpstr>Mistake Proofing and Method Sheets</vt:lpstr>
      <vt:lpstr>Continuous Improvement and the Pursuit of Perfection</vt:lpstr>
      <vt:lpstr>Batch Process For Volpens, Ltd. </vt:lpstr>
      <vt:lpstr>Takt Time for Volpens, Ltd.</vt:lpstr>
      <vt:lpstr>Manpower requirements for Volpens Ltd.</vt:lpstr>
      <vt:lpstr>Manpower requirements for Volpens Ltd.</vt:lpstr>
      <vt:lpstr>Minimum Manpower Required for Volpens, Ltd.</vt:lpstr>
      <vt:lpstr>Minimum Manpower Required for Volpens, Ltd.</vt:lpstr>
      <vt:lpstr>PowerPoint Presentation</vt:lpstr>
      <vt:lpstr>PowerPoint Presentation</vt:lpstr>
      <vt:lpstr>Mixed Model Assembly Schedule for Volpens</vt:lpstr>
      <vt:lpstr>PowerPoint Presentation</vt:lpstr>
      <vt:lpstr>PowerPoint Presentation</vt:lpstr>
      <vt:lpstr>PowerPoint Presentation</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36</cp:revision>
  <dcterms:created xsi:type="dcterms:W3CDTF">2008-11-22T01:06:20Z</dcterms:created>
  <dcterms:modified xsi:type="dcterms:W3CDTF">2020-05-01T01:10:42Z</dcterms:modified>
</cp:coreProperties>
</file>