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2" r:id="rId2"/>
    <p:sldMasterId id="2147483784" r:id="rId3"/>
    <p:sldMasterId id="2147483764" r:id="rId4"/>
    <p:sldMasterId id="2147483785" r:id="rId5"/>
  </p:sldMasterIdLst>
  <p:notesMasterIdLst>
    <p:notesMasterId r:id="rId23"/>
  </p:notesMasterIdLst>
  <p:handoutMasterIdLst>
    <p:handoutMasterId r:id="rId24"/>
  </p:handoutMasterIdLst>
  <p:sldIdLst>
    <p:sldId id="256" r:id="rId6"/>
    <p:sldId id="419" r:id="rId7"/>
    <p:sldId id="420" r:id="rId8"/>
    <p:sldId id="422" r:id="rId9"/>
    <p:sldId id="411" r:id="rId10"/>
    <p:sldId id="400" r:id="rId11"/>
    <p:sldId id="405" r:id="rId12"/>
    <p:sldId id="379" r:id="rId13"/>
    <p:sldId id="406" r:id="rId14"/>
    <p:sldId id="427" r:id="rId15"/>
    <p:sldId id="428" r:id="rId16"/>
    <p:sldId id="396" r:id="rId17"/>
    <p:sldId id="424" r:id="rId18"/>
    <p:sldId id="410" r:id="rId19"/>
    <p:sldId id="399" r:id="rId20"/>
    <p:sldId id="425" r:id="rId21"/>
    <p:sldId id="42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Verdana"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Verdana"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Verdana"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Verdana" pitchFamily="34" charset="0"/>
        <a:ea typeface="ＭＳ Ｐゴシック"/>
        <a:cs typeface="ＭＳ Ｐゴシック"/>
      </a:defRPr>
    </a:lvl5pPr>
    <a:lvl6pPr marL="2286000" algn="l" defTabSz="914400" rtl="0" eaLnBrk="1" latinLnBrk="0" hangingPunct="1">
      <a:defRPr kern="1200">
        <a:solidFill>
          <a:schemeClr val="tx1"/>
        </a:solidFill>
        <a:latin typeface="Verdana" pitchFamily="34" charset="0"/>
        <a:ea typeface="ＭＳ Ｐゴシック"/>
        <a:cs typeface="ＭＳ Ｐゴシック"/>
      </a:defRPr>
    </a:lvl6pPr>
    <a:lvl7pPr marL="2743200" algn="l" defTabSz="914400" rtl="0" eaLnBrk="1" latinLnBrk="0" hangingPunct="1">
      <a:defRPr kern="1200">
        <a:solidFill>
          <a:schemeClr val="tx1"/>
        </a:solidFill>
        <a:latin typeface="Verdana" pitchFamily="34" charset="0"/>
        <a:ea typeface="ＭＳ Ｐゴシック"/>
        <a:cs typeface="ＭＳ Ｐゴシック"/>
      </a:defRPr>
    </a:lvl7pPr>
    <a:lvl8pPr marL="3200400" algn="l" defTabSz="914400" rtl="0" eaLnBrk="1" latinLnBrk="0" hangingPunct="1">
      <a:defRPr kern="1200">
        <a:solidFill>
          <a:schemeClr val="tx1"/>
        </a:solidFill>
        <a:latin typeface="Verdana" pitchFamily="34" charset="0"/>
        <a:ea typeface="ＭＳ Ｐゴシック"/>
        <a:cs typeface="ＭＳ Ｐゴシック"/>
      </a:defRPr>
    </a:lvl8pPr>
    <a:lvl9pPr marL="3657600" algn="l" defTabSz="914400" rtl="0" eaLnBrk="1" latinLnBrk="0" hangingPunct="1">
      <a:defRPr kern="1200">
        <a:solidFill>
          <a:schemeClr val="tx1"/>
        </a:solidFill>
        <a:latin typeface="Verdana"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A80000"/>
    <a:srgbClr val="F2B800"/>
    <a:srgbClr val="00007D"/>
    <a:srgbClr val="663300"/>
    <a:srgbClr val="FFFFFF"/>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94660"/>
  </p:normalViewPr>
  <p:slideViewPr>
    <p:cSldViewPr>
      <p:cViewPr varScale="1">
        <p:scale>
          <a:sx n="122" d="100"/>
          <a:sy n="122" d="100"/>
        </p:scale>
        <p:origin x="762"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smtClean="0">
                <a:ea typeface="ＭＳ Ｐゴシック" charset="-128"/>
                <a:cs typeface="+mn-cs"/>
              </a:defRPr>
            </a:lvl1pPr>
          </a:lstStyle>
          <a:p>
            <a:pPr>
              <a:defRPr/>
            </a:pPr>
            <a:fld id="{3DC6186B-400D-4624-82D1-203DE0AF0EEF}" type="datetimeFigureOut">
              <a:rPr lang="en-US"/>
              <a:pPr>
                <a:defRPr/>
              </a:pPr>
              <a:t>9/12/2016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smtClean="0">
                <a:ea typeface="ＭＳ Ｐゴシック" charset="-128"/>
                <a:cs typeface="+mn-cs"/>
              </a:defRPr>
            </a:lvl1pPr>
          </a:lstStyle>
          <a:p>
            <a:pPr>
              <a:defRPr/>
            </a:pPr>
            <a:fld id="{394A808F-B328-4105-9F13-6C2AD243D318}" type="slidenum">
              <a:rPr lang="en-US"/>
              <a:pPr>
                <a:defRPr/>
              </a:pPr>
              <a:t>‹#›</a:t>
            </a:fld>
            <a:endParaRPr lang="en-US"/>
          </a:p>
        </p:txBody>
      </p:sp>
    </p:spTree>
    <p:extLst>
      <p:ext uri="{BB962C8B-B14F-4D97-AF65-F5344CB8AC3E}">
        <p14:creationId xmlns:p14="http://schemas.microsoft.com/office/powerpoint/2010/main" val="926742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ea typeface="ＭＳ Ｐゴシック" charset="-128"/>
                <a:cs typeface="+mn-cs"/>
              </a:defRPr>
            </a:lvl1pPr>
          </a:lstStyle>
          <a:p>
            <a:pPr>
              <a:defRPr/>
            </a:pPr>
            <a:fld id="{CA6EDBE6-BCE0-4C67-8107-BB5EB25F67A9}" type="datetime1">
              <a:rPr lang="en-US"/>
              <a:pPr>
                <a:defRPr/>
              </a:pPr>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0" hangingPunct="0">
              <a:defRPr sz="120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ea typeface="ＭＳ Ｐゴシック" charset="-128"/>
                <a:cs typeface="+mn-cs"/>
              </a:defRPr>
            </a:lvl1pPr>
          </a:lstStyle>
          <a:p>
            <a:pPr>
              <a:defRPr/>
            </a:pPr>
            <a:fld id="{939D20F5-8AE6-4151-8C4E-13BD7A78476E}" type="slidenum">
              <a:rPr lang="en-US"/>
              <a:pPr>
                <a:defRPr/>
              </a:pPr>
              <a:t>‹#›</a:t>
            </a:fld>
            <a:endParaRPr lang="en-US"/>
          </a:p>
        </p:txBody>
      </p:sp>
    </p:spTree>
    <p:extLst>
      <p:ext uri="{BB962C8B-B14F-4D97-AF65-F5344CB8AC3E}">
        <p14:creationId xmlns:p14="http://schemas.microsoft.com/office/powerpoint/2010/main" val="108170086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bwMode="auto">
          <a:noFill/>
          <a:ln>
            <a:solidFill>
              <a:srgbClr val="000000"/>
            </a:solidFill>
            <a:miter lim="800000"/>
            <a:headEnd/>
            <a:tailEnd/>
          </a:ln>
        </p:spPr>
      </p:sp>
      <p:sp>
        <p:nvSpPr>
          <p:cNvPr id="119811" name="Rectangle 3"/>
          <p:cNvSpPr>
            <a:spLocks noGrp="1"/>
          </p:cNvSpPr>
          <p:nvPr>
            <p:ph type="body" idx="1"/>
          </p:nvPr>
        </p:nvSpPr>
        <p:spPr bwMode="auto">
          <a:noFill/>
        </p:spPr>
        <p:txBody>
          <a:bodyPr/>
          <a:lstStyle/>
          <a:p>
            <a:endParaRPr lang="en-US" dirty="0" smtClean="0">
              <a:ea typeface="ＭＳ Ｐゴシック"/>
              <a:cs typeface="ＭＳ Ｐゴシック"/>
            </a:endParaRPr>
          </a:p>
        </p:txBody>
      </p:sp>
    </p:spTree>
    <p:extLst>
      <p:ext uri="{BB962C8B-B14F-4D97-AF65-F5344CB8AC3E}">
        <p14:creationId xmlns:p14="http://schemas.microsoft.com/office/powerpoint/2010/main" val="2253632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TextEdit="1"/>
          </p:cNvSpPr>
          <p:nvPr>
            <p:ph type="sldImg"/>
          </p:nvPr>
        </p:nvSpPr>
        <p:spPr bwMode="auto">
          <a:noFill/>
          <a:ln>
            <a:solidFill>
              <a:srgbClr val="000000"/>
            </a:solidFill>
            <a:miter lim="800000"/>
            <a:headEnd/>
            <a:tailEnd/>
          </a:ln>
        </p:spPr>
      </p:sp>
      <p:sp>
        <p:nvSpPr>
          <p:cNvPr id="174083"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2636205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47510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TextEdit="1"/>
          </p:cNvSpPr>
          <p:nvPr>
            <p:ph type="sldImg"/>
          </p:nvPr>
        </p:nvSpPr>
        <p:spPr bwMode="auto">
          <a:noFill/>
          <a:ln>
            <a:solidFill>
              <a:srgbClr val="000000"/>
            </a:solidFill>
            <a:miter lim="800000"/>
            <a:headEnd/>
            <a:tailEnd/>
          </a:ln>
        </p:spPr>
      </p:sp>
      <p:sp>
        <p:nvSpPr>
          <p:cNvPr id="169987"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3571346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TextEdit="1"/>
          </p:cNvSpPr>
          <p:nvPr>
            <p:ph type="sldImg"/>
          </p:nvPr>
        </p:nvSpPr>
        <p:spPr bwMode="auto">
          <a:noFill/>
          <a:ln>
            <a:solidFill>
              <a:srgbClr val="000000"/>
            </a:solidFill>
            <a:miter lim="800000"/>
            <a:headEnd/>
            <a:tailEnd/>
          </a:ln>
        </p:spPr>
      </p:sp>
      <p:sp>
        <p:nvSpPr>
          <p:cNvPr id="168963"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264961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466639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3297047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TextEdit="1"/>
          </p:cNvSpPr>
          <p:nvPr>
            <p:ph type="sldImg"/>
          </p:nvPr>
        </p:nvSpPr>
        <p:spPr bwMode="auto">
          <a:noFill/>
          <a:ln>
            <a:solidFill>
              <a:srgbClr val="000000"/>
            </a:solidFill>
            <a:miter lim="800000"/>
            <a:headEnd/>
            <a:tailEnd/>
          </a:ln>
        </p:spPr>
      </p:sp>
      <p:sp>
        <p:nvSpPr>
          <p:cNvPr id="168963"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165749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TextEdit="1"/>
          </p:cNvSpPr>
          <p:nvPr>
            <p:ph type="sldImg"/>
          </p:nvPr>
        </p:nvSpPr>
        <p:spPr bwMode="auto">
          <a:noFill/>
          <a:ln>
            <a:solidFill>
              <a:srgbClr val="000000"/>
            </a:solidFill>
            <a:miter lim="800000"/>
            <a:headEnd/>
            <a:tailEnd/>
          </a:ln>
        </p:spPr>
      </p:sp>
      <p:sp>
        <p:nvSpPr>
          <p:cNvPr id="167939"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2065162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TextEdit="1"/>
          </p:cNvSpPr>
          <p:nvPr>
            <p:ph type="sldImg"/>
          </p:nvPr>
        </p:nvSpPr>
        <p:spPr bwMode="auto">
          <a:noFill/>
          <a:ln>
            <a:solidFill>
              <a:srgbClr val="000000"/>
            </a:solidFill>
            <a:miter lim="800000"/>
            <a:headEnd/>
            <a:tailEnd/>
          </a:ln>
        </p:spPr>
      </p:sp>
      <p:sp>
        <p:nvSpPr>
          <p:cNvPr id="166915"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2467103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TextEdit="1"/>
          </p:cNvSpPr>
          <p:nvPr>
            <p:ph type="sldImg"/>
          </p:nvPr>
        </p:nvSpPr>
        <p:spPr bwMode="auto">
          <a:noFill/>
          <a:ln>
            <a:solidFill>
              <a:srgbClr val="000000"/>
            </a:solidFill>
            <a:miter lim="800000"/>
            <a:headEnd/>
            <a:tailEnd/>
          </a:ln>
        </p:spPr>
      </p:sp>
      <p:sp>
        <p:nvSpPr>
          <p:cNvPr id="172035"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1221453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TextEdit="1"/>
          </p:cNvSpPr>
          <p:nvPr>
            <p:ph type="sldImg"/>
          </p:nvPr>
        </p:nvSpPr>
        <p:spPr bwMode="auto">
          <a:noFill/>
          <a:ln>
            <a:solidFill>
              <a:srgbClr val="000000"/>
            </a:solidFill>
            <a:miter lim="800000"/>
            <a:headEnd/>
            <a:tailEnd/>
          </a:ln>
        </p:spPr>
      </p:sp>
      <p:sp>
        <p:nvSpPr>
          <p:cNvPr id="172035" name="Rectangle 3"/>
          <p:cNvSpPr>
            <a:spLocks noGrp="1"/>
          </p:cNvSpPr>
          <p:nvPr>
            <p:ph type="body" idx="1"/>
          </p:nvPr>
        </p:nvSpPr>
        <p:spPr bwMode="auto">
          <a:noFill/>
        </p:spPr>
        <p:txBody>
          <a:bodyPr/>
          <a:lstStyle/>
          <a:p>
            <a:endParaRPr lang="en-US" smtClean="0">
              <a:ea typeface="ＭＳ Ｐゴシック"/>
              <a:cs typeface="ＭＳ Ｐゴシック"/>
            </a:endParaRPr>
          </a:p>
        </p:txBody>
      </p:sp>
    </p:spTree>
    <p:extLst>
      <p:ext uri="{BB962C8B-B14F-4D97-AF65-F5344CB8AC3E}">
        <p14:creationId xmlns:p14="http://schemas.microsoft.com/office/powerpoint/2010/main" val="2617095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dirty="0">
              <a:latin typeface="Verdana" pitchFamily="-112" charset="0"/>
              <a:ea typeface="ＭＳ Ｐゴシック" charset="-128"/>
              <a:cs typeface="+mn-cs"/>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dirty="0">
              <a:latin typeface="Verdana" pitchFamily="-112" charset="0"/>
              <a:ea typeface="ＭＳ Ｐゴシック" charset="-128"/>
              <a:cs typeface="+mn-cs"/>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extLst>
      <p:ext uri="{BB962C8B-B14F-4D97-AF65-F5344CB8AC3E}">
        <p14:creationId xmlns:p14="http://schemas.microsoft.com/office/powerpoint/2010/main" val="3197630552"/>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extLst>
      <p:ext uri="{BB962C8B-B14F-4D97-AF65-F5344CB8AC3E}">
        <p14:creationId xmlns:p14="http://schemas.microsoft.com/office/powerpoint/2010/main" val="742227914"/>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a:lstStyle/>
          <a:p>
            <a:pPr lvl="0"/>
            <a:endParaRPr lang="en-US" dirty="0" smtClean="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7150" y="838200"/>
            <a:ext cx="8934450" cy="5637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6662F370-52A5-486D-BFFD-FD2E16C6C578}" type="slidenum">
              <a:rPr lang="en-US" sz="1200" b="1" i="1">
                <a:solidFill>
                  <a:srgbClr val="A50023"/>
                </a:solidFill>
                <a:ea typeface="ＭＳ Ｐゴシック" charset="-128"/>
                <a:cs typeface="+mn-cs"/>
              </a:rPr>
              <a:pPr algn="r" eaLnBrk="0" hangingPunct="0">
                <a:defRPr/>
              </a:pPr>
              <a:t>‹#›</a:t>
            </a:fld>
            <a:endParaRPr lang="en-US" sz="1200" b="1" i="1" dirty="0">
              <a:solidFill>
                <a:srgbClr val="A50023"/>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A50023"/>
                </a:solidFill>
                <a:ea typeface="ＭＳ Ｐゴシック" charset="-128"/>
                <a:cs typeface="+mn-cs"/>
              </a:rPr>
              <a:t>Ardavan Asef-Vaziri    </a:t>
            </a:r>
            <a:r>
              <a:rPr lang="en-US" sz="1200" b="1" i="1" dirty="0" smtClean="0">
                <a:solidFill>
                  <a:srgbClr val="A50023"/>
                </a:solidFill>
                <a:ea typeface="ＭＳ Ｐゴシック" charset="-128"/>
                <a:cs typeface="+mn-cs"/>
              </a:rPr>
              <a:t>Sep.</a:t>
            </a:r>
            <a:r>
              <a:rPr lang="en-US" sz="1200" b="1" i="1" baseline="0" dirty="0" smtClean="0">
                <a:solidFill>
                  <a:srgbClr val="A50023"/>
                </a:solidFill>
                <a:ea typeface="ＭＳ Ｐゴシック" charset="-128"/>
                <a:cs typeface="+mn-cs"/>
              </a:rPr>
              <a:t> </a:t>
            </a:r>
            <a:r>
              <a:rPr lang="en-US" sz="1200" b="1" i="1" dirty="0" smtClean="0">
                <a:solidFill>
                  <a:srgbClr val="A50023"/>
                </a:solidFill>
                <a:ea typeface="ＭＳ Ｐゴシック" charset="-128"/>
                <a:cs typeface="+mn-cs"/>
              </a:rPr>
              <a:t>2016</a:t>
            </a:r>
            <a:endParaRPr lang="en-US" sz="1200" b="1" i="1" dirty="0">
              <a:solidFill>
                <a:srgbClr val="A50023"/>
              </a:solidFill>
              <a:ea typeface="ＭＳ Ｐゴシック" charset="-128"/>
              <a:cs typeface="+mn-cs"/>
            </a:endParaRP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smtClean="0">
                <a:solidFill>
                  <a:srgbClr val="A50023"/>
                </a:solidFill>
                <a:ea typeface="ＭＳ Ｐゴシック" charset="-128"/>
                <a:cs typeface="+mn-cs"/>
              </a:rPr>
              <a:t>Product-Process Matrix</a:t>
            </a:r>
            <a:endParaRPr lang="en-US" sz="1200" b="1" i="1" dirty="0">
              <a:solidFill>
                <a:srgbClr val="A50023"/>
              </a:solidFill>
              <a:ea typeface="ＭＳ Ｐゴシック" charset="-128"/>
              <a:cs typeface="+mn-cs"/>
            </a:endParaRPr>
          </a:p>
        </p:txBody>
      </p:sp>
      <p:sp>
        <p:nvSpPr>
          <p:cNvPr id="1030" name="Rectangle 50"/>
          <p:cNvSpPr>
            <a:spLocks noGrp="1" noChangeArrowheads="1"/>
          </p:cNvSpPr>
          <p:nvPr>
            <p:ph type="title"/>
          </p:nvPr>
        </p:nvSpPr>
        <p:spPr bwMode="gray">
          <a:xfrm>
            <a:off x="0" y="0"/>
            <a:ext cx="9143999"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p>
        </p:txBody>
      </p:sp>
      <p:cxnSp>
        <p:nvCxnSpPr>
          <p:cNvPr id="1031" name="Straight Connector 18"/>
          <p:cNvCxnSpPr>
            <a:cxnSpLocks noChangeShapeType="1"/>
          </p:cNvCxnSpPr>
          <p:nvPr/>
        </p:nvCxnSpPr>
        <p:spPr bwMode="auto">
          <a:xfrm>
            <a:off x="0" y="685800"/>
            <a:ext cx="9144000" cy="1587"/>
          </a:xfrm>
          <a:prstGeom prst="line">
            <a:avLst/>
          </a:prstGeom>
          <a:noFill/>
          <a:ln w="127000" algn="ctr">
            <a:solidFill>
              <a:srgbClr val="A50023"/>
            </a:solidFill>
            <a:round/>
            <a:headEnd/>
            <a:tailEnd/>
          </a:ln>
        </p:spPr>
      </p:cxnSp>
      <p:cxnSp>
        <p:nvCxnSpPr>
          <p:cNvPr id="1032" name="Straight Connector 19"/>
          <p:cNvCxnSpPr>
            <a:cxnSpLocks noChangeShapeType="1"/>
          </p:cNvCxnSpPr>
          <p:nvPr/>
        </p:nvCxnSpPr>
        <p:spPr bwMode="auto">
          <a:xfrm>
            <a:off x="0" y="6475413"/>
            <a:ext cx="9144000" cy="1587"/>
          </a:xfrm>
          <a:prstGeom prst="line">
            <a:avLst/>
          </a:prstGeom>
          <a:noFill/>
          <a:ln w="76200" algn="ctr">
            <a:solidFill>
              <a:srgbClr val="A50023"/>
            </a:solidFill>
            <a:round/>
            <a:headEnd/>
            <a:tailEnd/>
          </a:ln>
        </p:spPr>
      </p:cxnSp>
    </p:spTree>
  </p:cSld>
  <p:clrMap bg1="lt1" tx1="dk1" bg2="lt2" tx2="dk2" accent1="accent1" accent2="accent2" accent3="accent3" accent4="accent4" accent5="accent5" accent6="accent6" hlink="hlink" folHlink="folHlink"/>
  <p:sldLayoutIdLst>
    <p:sldLayoutId id="2147483800" r:id="rId1"/>
    <p:sldLayoutId id="2147483792" r:id="rId2"/>
  </p:sldLayoutIdLst>
  <p:transition/>
  <p:timing>
    <p:tnLst>
      <p:par>
        <p:cTn id="1" dur="indefinite" restart="never" nodeType="tmRoot"/>
      </p:par>
    </p:tnLst>
  </p:timing>
  <p:txStyles>
    <p:titleStyle>
      <a:lvl1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buChar char="p"/>
        <a:defRPr sz="2400">
          <a:solidFill>
            <a:schemeClr val="tx1"/>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fontAlgn="base">
        <a:spcBef>
          <a:spcPct val="20000"/>
        </a:spcBef>
        <a:spcAft>
          <a:spcPct val="0"/>
        </a:spcAft>
        <a:buSzPct val="75000"/>
        <a:buFont typeface="Wingdings" pitchFamily="2" charset="2"/>
        <a:buChar char="n"/>
        <a:defRPr sz="2200">
          <a:solidFill>
            <a:schemeClr val="tx1"/>
          </a:solidFill>
          <a:latin typeface="Book Antiqua" panose="02040602050305030304" pitchFamily="18" charset="0"/>
          <a:ea typeface="ＭＳ Ｐゴシック" pitchFamily="-112" charset="-128"/>
          <a:cs typeface="Book Antiqua" panose="02040602050305030304" pitchFamily="18" charset="0"/>
        </a:defRPr>
      </a:lvl2pPr>
      <a:lvl3pPr marL="1143000" indent="-228600" algn="l" rtl="0" fontAlgn="base">
        <a:spcBef>
          <a:spcPct val="20000"/>
        </a:spcBef>
        <a:spcAft>
          <a:spcPct val="0"/>
        </a:spcAft>
        <a:buClr>
          <a:srgbClr val="000082"/>
        </a:buClr>
        <a:buSzPct val="65000"/>
        <a:buFont typeface="Wingdings" pitchFamily="2" charset="2"/>
        <a:buChar char="p"/>
        <a:defRPr sz="2000">
          <a:solidFill>
            <a:schemeClr val="tx1"/>
          </a:solidFill>
          <a:latin typeface="Book Antiqua" panose="02040602050305030304" pitchFamily="18" charset="0"/>
          <a:ea typeface="ＭＳ Ｐゴシック" pitchFamily="-112" charset="-128"/>
          <a:cs typeface="Book Antiqua" panose="02040602050305030304" pitchFamily="18" charset="0"/>
        </a:defRPr>
      </a:lvl3pPr>
      <a:lvl4pPr marL="1600200" indent="-228600" algn="l" rtl="0" fontAlgn="base">
        <a:spcBef>
          <a:spcPct val="20000"/>
        </a:spcBef>
        <a:spcAft>
          <a:spcPct val="0"/>
        </a:spcAft>
        <a:buFont typeface="Wingdings" pitchFamily="2" charset="2"/>
        <a:buChar char="§"/>
        <a:defRPr sz="2000">
          <a:solidFill>
            <a:schemeClr val="tx1"/>
          </a:solidFill>
          <a:latin typeface="Book Antiqua" panose="02040602050305030304" pitchFamily="18" charset="0"/>
          <a:ea typeface="ＭＳ Ｐゴシック" pitchFamily="-112" charset="-128"/>
          <a:cs typeface="Book Antiqua" panose="02040602050305030304" pitchFamily="18" charset="0"/>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0" y="1143001"/>
            <a:ext cx="91440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6662F370-52A5-486D-BFFD-FD2E16C6C578}" type="slidenum">
              <a:rPr lang="en-US" sz="1200" b="1" i="1">
                <a:solidFill>
                  <a:srgbClr val="A50023"/>
                </a:solidFill>
                <a:ea typeface="ＭＳ Ｐゴシック" charset="-128"/>
                <a:cs typeface="+mn-cs"/>
              </a:rPr>
              <a:pPr algn="r" eaLnBrk="0" hangingPunct="0">
                <a:defRPr/>
              </a:pPr>
              <a:t>‹#›</a:t>
            </a:fld>
            <a:endParaRPr lang="en-US" sz="1200" b="1" i="1" dirty="0">
              <a:solidFill>
                <a:srgbClr val="A50023"/>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A50023"/>
                </a:solidFill>
                <a:ea typeface="ＭＳ Ｐゴシック" charset="-128"/>
                <a:cs typeface="+mn-cs"/>
              </a:rPr>
              <a:t>Ardavan Asef-Vaziri    </a:t>
            </a:r>
            <a:r>
              <a:rPr lang="en-US" sz="1200" b="1" i="1" dirty="0" smtClean="0">
                <a:solidFill>
                  <a:srgbClr val="A50023"/>
                </a:solidFill>
                <a:ea typeface="ＭＳ Ｐゴシック" charset="-128"/>
                <a:cs typeface="+mn-cs"/>
              </a:rPr>
              <a:t>Jan.</a:t>
            </a:r>
            <a:r>
              <a:rPr lang="en-US" sz="1200" b="1" i="1" baseline="0" dirty="0" smtClean="0">
                <a:solidFill>
                  <a:srgbClr val="A50023"/>
                </a:solidFill>
                <a:ea typeface="ＭＳ Ｐゴシック" charset="-128"/>
                <a:cs typeface="+mn-cs"/>
              </a:rPr>
              <a:t> 2</a:t>
            </a:r>
            <a:r>
              <a:rPr lang="en-US" sz="1200" b="1" i="1" dirty="0" smtClean="0">
                <a:solidFill>
                  <a:srgbClr val="A50023"/>
                </a:solidFill>
                <a:ea typeface="ＭＳ Ｐゴシック" charset="-128"/>
                <a:cs typeface="+mn-cs"/>
              </a:rPr>
              <a:t>015</a:t>
            </a:r>
            <a:endParaRPr lang="en-US" sz="1200" b="1" i="1" dirty="0">
              <a:solidFill>
                <a:srgbClr val="A50023"/>
              </a:solidFill>
              <a:ea typeface="ＭＳ Ｐゴシック" charset="-128"/>
              <a:cs typeface="+mn-cs"/>
            </a:endParaRP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smtClean="0">
                <a:solidFill>
                  <a:srgbClr val="A50023"/>
                </a:solidFill>
                <a:ea typeface="ＭＳ Ｐゴシック" charset="-128"/>
                <a:cs typeface="+mn-cs"/>
              </a:rPr>
              <a:t>Product-Process Matrix</a:t>
            </a:r>
            <a:endParaRPr lang="en-US" sz="1200" b="1" i="1" dirty="0">
              <a:solidFill>
                <a:srgbClr val="A50023"/>
              </a:solidFill>
              <a:ea typeface="ＭＳ Ｐゴシック" charset="-128"/>
              <a:cs typeface="+mn-cs"/>
            </a:endParaRPr>
          </a:p>
        </p:txBody>
      </p:sp>
      <p:sp>
        <p:nvSpPr>
          <p:cNvPr id="1030" name="Rectangle 50"/>
          <p:cNvSpPr>
            <a:spLocks noGrp="1" noChangeArrowheads="1"/>
          </p:cNvSpPr>
          <p:nvPr>
            <p:ph type="title"/>
          </p:nvPr>
        </p:nvSpPr>
        <p:spPr bwMode="gray">
          <a:xfrm>
            <a:off x="0" y="-1"/>
            <a:ext cx="9143999" cy="9890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Click to edit Master </a:t>
            </a:r>
          </a:p>
        </p:txBody>
      </p:sp>
      <p:cxnSp>
        <p:nvCxnSpPr>
          <p:cNvPr id="1031" name="Straight Connector 18"/>
          <p:cNvCxnSpPr>
            <a:cxnSpLocks noChangeShapeType="1"/>
          </p:cNvCxnSpPr>
          <p:nvPr/>
        </p:nvCxnSpPr>
        <p:spPr bwMode="auto">
          <a:xfrm>
            <a:off x="0" y="1065213"/>
            <a:ext cx="9144000" cy="1587"/>
          </a:xfrm>
          <a:prstGeom prst="line">
            <a:avLst/>
          </a:prstGeom>
          <a:noFill/>
          <a:ln w="127000" algn="ctr">
            <a:solidFill>
              <a:srgbClr val="A50023"/>
            </a:solidFill>
            <a:round/>
            <a:headEnd/>
            <a:tailEnd/>
          </a:ln>
        </p:spPr>
      </p:cxnSp>
      <p:cxnSp>
        <p:nvCxnSpPr>
          <p:cNvPr id="1032" name="Straight Connector 19"/>
          <p:cNvCxnSpPr>
            <a:cxnSpLocks noChangeShapeType="1"/>
          </p:cNvCxnSpPr>
          <p:nvPr/>
        </p:nvCxnSpPr>
        <p:spPr bwMode="auto">
          <a:xfrm>
            <a:off x="0" y="6475413"/>
            <a:ext cx="9144000" cy="1587"/>
          </a:xfrm>
          <a:prstGeom prst="line">
            <a:avLst/>
          </a:prstGeom>
          <a:noFill/>
          <a:ln w="76200" algn="ctr">
            <a:solidFill>
              <a:srgbClr val="A50023"/>
            </a:solidFill>
            <a:round/>
            <a:headEnd/>
            <a:tailEnd/>
          </a:ln>
        </p:spPr>
      </p:cxnSp>
    </p:spTree>
    <p:extLst>
      <p:ext uri="{BB962C8B-B14F-4D97-AF65-F5344CB8AC3E}">
        <p14:creationId xmlns:p14="http://schemas.microsoft.com/office/powerpoint/2010/main" val="340755535"/>
      </p:ext>
    </p:extLst>
  </p:cSld>
  <p:clrMap bg1="lt1" tx1="dk1" bg2="lt2" tx2="dk2" accent1="accent1" accent2="accent2" accent3="accent3" accent4="accent4" accent5="accent5" accent6="accent6" hlink="hlink" folHlink="folHlink"/>
  <p:sldLayoutIdLst>
    <p:sldLayoutId id="2147483803" r:id="rId1"/>
    <p:sldLayoutId id="2147483804" r:id="rId2"/>
  </p:sldLayoutIdLst>
  <p:transition/>
  <p:timing>
    <p:tnLst>
      <p:par>
        <p:cTn id="1" dur="indefinite" restart="never" nodeType="tmRoot"/>
      </p:par>
    </p:tnLst>
  </p:timing>
  <p:txStyles>
    <p:titleStyle>
      <a:lvl1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A50023"/>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buChar char="p"/>
        <a:defRPr sz="2400">
          <a:solidFill>
            <a:schemeClr val="tx1"/>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fontAlgn="base">
        <a:spcBef>
          <a:spcPct val="20000"/>
        </a:spcBef>
        <a:spcAft>
          <a:spcPct val="0"/>
        </a:spcAft>
        <a:buSzPct val="75000"/>
        <a:buFont typeface="Wingdings" pitchFamily="2" charset="2"/>
        <a:buChar char="n"/>
        <a:defRPr sz="2200">
          <a:solidFill>
            <a:schemeClr val="tx1"/>
          </a:solidFill>
          <a:latin typeface="Book Antiqua" panose="02040602050305030304" pitchFamily="18" charset="0"/>
          <a:ea typeface="ＭＳ Ｐゴシック" pitchFamily="-112" charset="-128"/>
          <a:cs typeface="Book Antiqua" panose="02040602050305030304" pitchFamily="18" charset="0"/>
        </a:defRPr>
      </a:lvl2pPr>
      <a:lvl3pPr marL="1143000" indent="-228600" algn="l" rtl="0" fontAlgn="base">
        <a:spcBef>
          <a:spcPct val="20000"/>
        </a:spcBef>
        <a:spcAft>
          <a:spcPct val="0"/>
        </a:spcAft>
        <a:buClr>
          <a:srgbClr val="000082"/>
        </a:buClr>
        <a:buSzPct val="65000"/>
        <a:buFont typeface="Wingdings" pitchFamily="2" charset="2"/>
        <a:buChar char="p"/>
        <a:defRPr sz="2000">
          <a:solidFill>
            <a:schemeClr val="tx1"/>
          </a:solidFill>
          <a:latin typeface="Book Antiqua" panose="02040602050305030304" pitchFamily="18" charset="0"/>
          <a:ea typeface="ＭＳ Ｐゴシック" pitchFamily="-112" charset="-128"/>
          <a:cs typeface="Book Antiqua" panose="02040602050305030304" pitchFamily="18" charset="0"/>
        </a:defRPr>
      </a:lvl3pPr>
      <a:lvl4pPr marL="1600200" indent="-228600" algn="l" rtl="0" fontAlgn="base">
        <a:spcBef>
          <a:spcPct val="20000"/>
        </a:spcBef>
        <a:spcAft>
          <a:spcPct val="0"/>
        </a:spcAft>
        <a:buFont typeface="Wingdings" pitchFamily="2" charset="2"/>
        <a:buChar char="§"/>
        <a:defRPr sz="2000">
          <a:solidFill>
            <a:schemeClr val="tx1"/>
          </a:solidFill>
          <a:latin typeface="Book Antiqua" panose="02040602050305030304" pitchFamily="18" charset="0"/>
          <a:ea typeface="ＭＳ Ｐゴシック" pitchFamily="-112" charset="-128"/>
          <a:cs typeface="Book Antiqua" panose="02040602050305030304" pitchFamily="18" charset="0"/>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bwMode="auto">
          <a:xfrm>
            <a:off x="381000" y="685800"/>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D72642AA-5FBF-4A70-AB47-C62ABC61F6F3}" type="slidenum">
              <a:rPr lang="en-US" sz="1200" b="1" i="1">
                <a:solidFill>
                  <a:srgbClr val="00B050"/>
                </a:solidFill>
                <a:ea typeface="ＭＳ Ｐゴシック" charset="-128"/>
                <a:cs typeface="+mn-cs"/>
              </a:rPr>
              <a:pPr algn="r" eaLnBrk="0" hangingPunct="0">
                <a:defRPr/>
              </a:pPr>
              <a:t>‹#›</a:t>
            </a:fld>
            <a:endParaRPr lang="en-US" sz="1200" b="1" i="1" dirty="0">
              <a:solidFill>
                <a:srgbClr val="00B05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B050"/>
                </a:solidFill>
                <a:ea typeface="ＭＳ Ｐゴシック" charset="-128"/>
                <a:cs typeface="+mn-cs"/>
              </a:rPr>
              <a:t>Ardavan</a:t>
            </a:r>
            <a:r>
              <a:rPr lang="en-US" sz="1200" b="1" i="1" dirty="0">
                <a:solidFill>
                  <a:srgbClr val="00B050"/>
                </a:solidFill>
                <a:ea typeface="ＭＳ Ｐゴシック" charset="-128"/>
                <a:cs typeface="+mn-cs"/>
              </a:rPr>
              <a:t> </a:t>
            </a:r>
            <a:r>
              <a:rPr lang="en-US" sz="1200" b="1" i="1" dirty="0" err="1">
                <a:solidFill>
                  <a:srgbClr val="00B050"/>
                </a:solidFill>
                <a:ea typeface="ＭＳ Ｐゴシック" charset="-128"/>
                <a:cs typeface="+mn-cs"/>
              </a:rPr>
              <a:t>Asef-Vaziri</a:t>
            </a:r>
            <a:r>
              <a:rPr lang="en-US" sz="1200" b="1" i="1" dirty="0">
                <a:solidFill>
                  <a:srgbClr val="00B050"/>
                </a:solidFill>
                <a:ea typeface="ＭＳ Ｐゴシック" charset="-128"/>
                <a:cs typeface="+mn-cs"/>
              </a:rPr>
              <a:t>    Jul-09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B050"/>
                </a:solidFill>
                <a:ea typeface="ＭＳ Ｐゴシック" charset="-128"/>
                <a:cs typeface="+mn-cs"/>
              </a:rPr>
              <a:t>Lean Thinking:  1- Introduction </a:t>
            </a:r>
          </a:p>
        </p:txBody>
      </p:sp>
      <p:cxnSp>
        <p:nvCxnSpPr>
          <p:cNvPr id="10246" name="Straight Connector 18"/>
          <p:cNvCxnSpPr>
            <a:cxnSpLocks noChangeShapeType="1"/>
          </p:cNvCxnSpPr>
          <p:nvPr/>
        </p:nvCxnSpPr>
        <p:spPr bwMode="auto">
          <a:xfrm>
            <a:off x="0" y="455613"/>
            <a:ext cx="9144000" cy="1587"/>
          </a:xfrm>
          <a:prstGeom prst="line">
            <a:avLst/>
          </a:prstGeom>
          <a:noFill/>
          <a:ln w="127000" algn="ctr">
            <a:solidFill>
              <a:srgbClr val="00B050"/>
            </a:solidFill>
            <a:round/>
            <a:headEnd/>
            <a:tailEnd/>
          </a:ln>
        </p:spPr>
      </p:cxnSp>
      <p:cxnSp>
        <p:nvCxnSpPr>
          <p:cNvPr id="10247" name="Straight Connector 19"/>
          <p:cNvCxnSpPr>
            <a:cxnSpLocks noChangeShapeType="1"/>
          </p:cNvCxnSpPr>
          <p:nvPr/>
        </p:nvCxnSpPr>
        <p:spPr bwMode="auto">
          <a:xfrm>
            <a:off x="0" y="6475413"/>
            <a:ext cx="9144000" cy="1587"/>
          </a:xfrm>
          <a:prstGeom prst="line">
            <a:avLst/>
          </a:prstGeom>
          <a:noFill/>
          <a:ln w="76200" algn="ctr">
            <a:solidFill>
              <a:srgbClr val="00B050"/>
            </a:solidFill>
            <a:round/>
            <a:headEnd/>
            <a:tailEnd/>
          </a:ln>
        </p:spPr>
      </p:cxnSp>
      <p:sp>
        <p:nvSpPr>
          <p:cNvPr id="9" name="Text Box 57"/>
          <p:cNvSpPr txBox="1">
            <a:spLocks noChangeArrowheads="1"/>
          </p:cNvSpPr>
          <p:nvPr/>
        </p:nvSpPr>
        <p:spPr bwMode="auto">
          <a:xfrm>
            <a:off x="152400" y="-76200"/>
            <a:ext cx="4267200" cy="523875"/>
          </a:xfrm>
          <a:prstGeom prst="rect">
            <a:avLst/>
          </a:prstGeom>
          <a:noFill/>
          <a:ln w="9525">
            <a:noFill/>
            <a:miter lim="800000"/>
            <a:headEnd/>
            <a:tailEnd/>
          </a:ln>
          <a:effectLst/>
        </p:spPr>
        <p:txBody>
          <a:bodyPr>
            <a:spAutoFit/>
          </a:bodyPr>
          <a:lstStyle/>
          <a:p>
            <a:pPr eaLnBrk="0" hangingPunct="0">
              <a:defRPr/>
            </a:pPr>
            <a:r>
              <a:rPr lang="en-US" sz="2800" dirty="0">
                <a:solidFill>
                  <a:srgbClr val="00B050"/>
                </a:solidFill>
                <a:latin typeface="Impact" pitchFamily="34" charset="0"/>
                <a:ea typeface="ＭＳ Ｐゴシック" charset="-128"/>
                <a:cs typeface="+mn-cs"/>
              </a:rPr>
              <a:t>Information</a:t>
            </a: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chemeClr val="tx1"/>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5F7D94BE-6E01-48DD-8ADB-6045A4A29B6D}" type="slidenum">
              <a:rPr lang="en-US" sz="1200" b="1" i="1">
                <a:solidFill>
                  <a:srgbClr val="002060"/>
                </a:solidFill>
                <a:ea typeface="ＭＳ Ｐゴシック" charset="-128"/>
                <a:cs typeface="+mn-cs"/>
              </a:rPr>
              <a:pPr algn="r" eaLnBrk="0" hangingPunct="0">
                <a:defRPr/>
              </a:pPr>
              <a:t>‹#›</a:t>
            </a:fld>
            <a:endParaRPr lang="en-US" sz="1200" b="1" i="1" dirty="0">
              <a:solidFill>
                <a:srgbClr val="00206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2060"/>
                </a:solidFill>
                <a:ea typeface="ＭＳ Ｐゴシック" charset="-128"/>
                <a:cs typeface="+mn-cs"/>
              </a:rPr>
              <a:t>Ardavan</a:t>
            </a:r>
            <a:r>
              <a:rPr lang="en-US" sz="1200" b="1" i="1" dirty="0">
                <a:solidFill>
                  <a:srgbClr val="002060"/>
                </a:solidFill>
                <a:ea typeface="ＭＳ Ｐゴシック" charset="-128"/>
                <a:cs typeface="+mn-cs"/>
              </a:rPr>
              <a:t> </a:t>
            </a:r>
            <a:r>
              <a:rPr lang="en-US" sz="1200" b="1" i="1" dirty="0" err="1">
                <a:solidFill>
                  <a:srgbClr val="002060"/>
                </a:solidFill>
                <a:ea typeface="ＭＳ Ｐゴシック" charset="-128"/>
                <a:cs typeface="+mn-cs"/>
              </a:rPr>
              <a:t>Asef-Vaziri</a:t>
            </a:r>
            <a:r>
              <a:rPr lang="en-US" sz="1200" b="1" i="1" dirty="0">
                <a:solidFill>
                  <a:srgbClr val="002060"/>
                </a:solidFill>
                <a:ea typeface="ＭＳ Ｐゴシック" charset="-128"/>
                <a:cs typeface="+mn-cs"/>
              </a:rPr>
              <a:t>    Jul-09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2060"/>
                </a:solidFill>
                <a:ea typeface="ＭＳ Ｐゴシック" charset="-128"/>
                <a:cs typeface="+mn-cs"/>
              </a:rPr>
              <a:t>Lean Thinking:  1- Introduction </a:t>
            </a:r>
          </a:p>
        </p:txBody>
      </p:sp>
      <p:sp>
        <p:nvSpPr>
          <p:cNvPr id="11270"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Practice: </a:t>
            </a:r>
            <a:br>
              <a:rPr lang="en-US" smtClean="0"/>
            </a:br>
            <a:endParaRPr lang="en-US" smtClean="0"/>
          </a:p>
        </p:txBody>
      </p:sp>
      <p:cxnSp>
        <p:nvCxnSpPr>
          <p:cNvPr id="11271" name="Straight Connector 18"/>
          <p:cNvCxnSpPr>
            <a:cxnSpLocks noChangeShapeType="1"/>
          </p:cNvCxnSpPr>
          <p:nvPr/>
        </p:nvCxnSpPr>
        <p:spPr bwMode="auto">
          <a:xfrm>
            <a:off x="0" y="1141413"/>
            <a:ext cx="9144000" cy="1587"/>
          </a:xfrm>
          <a:prstGeom prst="line">
            <a:avLst/>
          </a:prstGeom>
          <a:noFill/>
          <a:ln w="127000" algn="ctr">
            <a:solidFill>
              <a:srgbClr val="002060"/>
            </a:solidFill>
            <a:round/>
            <a:headEnd/>
            <a:tailEnd/>
          </a:ln>
        </p:spPr>
      </p:cxnSp>
      <p:cxnSp>
        <p:nvCxnSpPr>
          <p:cNvPr id="11272" name="Straight Connector 19"/>
          <p:cNvCxnSpPr>
            <a:cxnSpLocks noChangeShapeType="1"/>
          </p:cNvCxnSpPr>
          <p:nvPr/>
        </p:nvCxnSpPr>
        <p:spPr bwMode="auto">
          <a:xfrm>
            <a:off x="0" y="6475413"/>
            <a:ext cx="9144000" cy="1587"/>
          </a:xfrm>
          <a:prstGeom prst="line">
            <a:avLst/>
          </a:prstGeom>
          <a:noFill/>
          <a:ln w="76200" algn="ctr">
            <a:solidFill>
              <a:srgbClr val="002060"/>
            </a:solidFill>
            <a:round/>
            <a:headEnd/>
            <a:tailEnd/>
          </a:ln>
        </p:spPr>
      </p:cxnSp>
    </p:spTree>
  </p:cSld>
  <p:clrMap bg1="lt1" tx1="dk1" bg2="lt2" tx2="dk2" accent1="accent1" accent2="accent2" accent3="accent3" accent4="accent4" accent5="accent5" accent6="accent6" hlink="hlink" folHlink="folHlink"/>
  <p:sldLayoutIdLst>
    <p:sldLayoutId id="2147483795" r:id="rId1"/>
    <p:sldLayoutId id="2147483794" r:id="rId2"/>
    <p:sldLayoutId id="2147483793" r:id="rId3"/>
  </p:sldLayoutIdLst>
  <p:transition/>
  <p:timing>
    <p:tnLst>
      <p:par>
        <p:cTn id="1" dur="indefinite" restart="never" nodeType="tmRoot"/>
      </p:par>
    </p:tnLst>
  </p:timing>
  <p:txStyles>
    <p:titleStyle>
      <a:lvl1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206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rgbClr val="002060"/>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rgbClr val="002060"/>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bwMode="auto">
          <a:xfrm>
            <a:off x="381000" y="685800"/>
            <a:ext cx="82296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11" name="Text Box 57"/>
          <p:cNvSpPr txBox="1">
            <a:spLocks noChangeArrowheads="1"/>
          </p:cNvSpPr>
          <p:nvPr/>
        </p:nvSpPr>
        <p:spPr bwMode="auto">
          <a:xfrm>
            <a:off x="8458200" y="6581775"/>
            <a:ext cx="685800" cy="276225"/>
          </a:xfrm>
          <a:prstGeom prst="rect">
            <a:avLst/>
          </a:prstGeom>
          <a:noFill/>
          <a:ln w="9525">
            <a:noFill/>
            <a:miter lim="800000"/>
            <a:headEnd/>
            <a:tailEnd/>
          </a:ln>
          <a:effectLst/>
        </p:spPr>
        <p:txBody>
          <a:bodyPr>
            <a:spAutoFit/>
          </a:bodyPr>
          <a:lstStyle/>
          <a:p>
            <a:pPr algn="r" eaLnBrk="0" hangingPunct="0">
              <a:defRPr/>
            </a:pPr>
            <a:fld id="{1C59FD51-D654-4FE4-8B83-076C0A1CE342}" type="slidenum">
              <a:rPr lang="en-US" sz="1200" b="1" i="1">
                <a:solidFill>
                  <a:srgbClr val="00B050"/>
                </a:solidFill>
                <a:ea typeface="ＭＳ Ｐゴシック" charset="-128"/>
                <a:cs typeface="+mn-cs"/>
              </a:rPr>
              <a:pPr algn="r" eaLnBrk="0" hangingPunct="0">
                <a:defRPr/>
              </a:pPr>
              <a:t>‹#›</a:t>
            </a:fld>
            <a:endParaRPr lang="en-US" sz="1200" b="1" i="1" dirty="0">
              <a:solidFill>
                <a:srgbClr val="00B050"/>
              </a:solidFill>
              <a:ea typeface="ＭＳ Ｐゴシック" charset="-128"/>
              <a:cs typeface="+mn-cs"/>
            </a:endParaRPr>
          </a:p>
        </p:txBody>
      </p:sp>
      <p:sp>
        <p:nvSpPr>
          <p:cNvPr id="12" name="Text Box 57"/>
          <p:cNvSpPr txBox="1">
            <a:spLocks noChangeArrowheads="1"/>
          </p:cNvSpPr>
          <p:nvPr/>
        </p:nvSpPr>
        <p:spPr bwMode="auto">
          <a:xfrm>
            <a:off x="4171950" y="6553200"/>
            <a:ext cx="3067050" cy="276225"/>
          </a:xfrm>
          <a:prstGeom prst="rect">
            <a:avLst/>
          </a:prstGeom>
          <a:noFill/>
          <a:ln w="9525">
            <a:noFill/>
            <a:miter lim="800000"/>
            <a:headEnd/>
            <a:tailEnd/>
          </a:ln>
          <a:effectLst/>
        </p:spPr>
        <p:txBody>
          <a:bodyPr>
            <a:spAutoFit/>
          </a:bodyPr>
          <a:lstStyle/>
          <a:p>
            <a:pPr eaLnBrk="0" hangingPunct="0">
              <a:defRPr/>
            </a:pPr>
            <a:r>
              <a:rPr lang="en-US" sz="1200" b="1" i="1" dirty="0" err="1">
                <a:solidFill>
                  <a:srgbClr val="00B050"/>
                </a:solidFill>
                <a:ea typeface="ＭＳ Ｐゴシック" charset="-128"/>
                <a:cs typeface="+mn-cs"/>
              </a:rPr>
              <a:t>Ardavan</a:t>
            </a:r>
            <a:r>
              <a:rPr lang="en-US" sz="1200" b="1" i="1" dirty="0">
                <a:solidFill>
                  <a:srgbClr val="00B050"/>
                </a:solidFill>
                <a:ea typeface="ＭＳ Ｐゴシック" charset="-128"/>
                <a:cs typeface="+mn-cs"/>
              </a:rPr>
              <a:t> </a:t>
            </a:r>
            <a:r>
              <a:rPr lang="en-US" sz="1200" b="1" i="1" dirty="0" err="1">
                <a:solidFill>
                  <a:srgbClr val="00B050"/>
                </a:solidFill>
                <a:ea typeface="ＭＳ Ｐゴシック" charset="-128"/>
                <a:cs typeface="+mn-cs"/>
              </a:rPr>
              <a:t>Asef-Vaziri</a:t>
            </a:r>
            <a:r>
              <a:rPr lang="en-US" sz="1200" b="1" i="1" dirty="0">
                <a:solidFill>
                  <a:srgbClr val="00B050"/>
                </a:solidFill>
                <a:ea typeface="ＭＳ Ｐゴシック" charset="-128"/>
                <a:cs typeface="+mn-cs"/>
              </a:rPr>
              <a:t>    6/4/2009</a:t>
            </a:r>
          </a:p>
        </p:txBody>
      </p:sp>
      <p:sp>
        <p:nvSpPr>
          <p:cNvPr id="13" name="Text Box 57"/>
          <p:cNvSpPr txBox="1">
            <a:spLocks noChangeArrowheads="1"/>
          </p:cNvSpPr>
          <p:nvPr/>
        </p:nvSpPr>
        <p:spPr bwMode="auto">
          <a:xfrm>
            <a:off x="0" y="6553200"/>
            <a:ext cx="4267200" cy="276225"/>
          </a:xfrm>
          <a:prstGeom prst="rect">
            <a:avLst/>
          </a:prstGeom>
          <a:noFill/>
          <a:ln w="9525">
            <a:noFill/>
            <a:miter lim="800000"/>
            <a:headEnd/>
            <a:tailEnd/>
          </a:ln>
          <a:effectLst/>
        </p:spPr>
        <p:txBody>
          <a:bodyPr>
            <a:spAutoFit/>
          </a:bodyPr>
          <a:lstStyle/>
          <a:p>
            <a:pPr eaLnBrk="0" hangingPunct="0">
              <a:defRPr/>
            </a:pPr>
            <a:r>
              <a:rPr lang="en-US" sz="1200" b="1" i="1" dirty="0">
                <a:solidFill>
                  <a:srgbClr val="00B050"/>
                </a:solidFill>
                <a:ea typeface="ＭＳ Ｐゴシック" charset="-128"/>
                <a:cs typeface="+mn-cs"/>
              </a:rPr>
              <a:t>Lean Thinking:  1- Introduction </a:t>
            </a:r>
          </a:p>
        </p:txBody>
      </p:sp>
      <p:cxnSp>
        <p:nvCxnSpPr>
          <p:cNvPr id="15366" name="Straight Connector 18"/>
          <p:cNvCxnSpPr>
            <a:cxnSpLocks noChangeShapeType="1"/>
          </p:cNvCxnSpPr>
          <p:nvPr/>
        </p:nvCxnSpPr>
        <p:spPr bwMode="auto">
          <a:xfrm>
            <a:off x="0" y="455613"/>
            <a:ext cx="9144000" cy="1587"/>
          </a:xfrm>
          <a:prstGeom prst="line">
            <a:avLst/>
          </a:prstGeom>
          <a:noFill/>
          <a:ln w="127000" algn="ctr">
            <a:solidFill>
              <a:srgbClr val="00B050"/>
            </a:solidFill>
            <a:round/>
            <a:headEnd/>
            <a:tailEnd/>
          </a:ln>
        </p:spPr>
      </p:cxnSp>
      <p:cxnSp>
        <p:nvCxnSpPr>
          <p:cNvPr id="15367" name="Straight Connector 19"/>
          <p:cNvCxnSpPr>
            <a:cxnSpLocks noChangeShapeType="1"/>
          </p:cNvCxnSpPr>
          <p:nvPr/>
        </p:nvCxnSpPr>
        <p:spPr bwMode="auto">
          <a:xfrm>
            <a:off x="0" y="6475413"/>
            <a:ext cx="9144000" cy="1587"/>
          </a:xfrm>
          <a:prstGeom prst="line">
            <a:avLst/>
          </a:prstGeom>
          <a:noFill/>
          <a:ln w="76200" algn="ctr">
            <a:solidFill>
              <a:srgbClr val="00B050"/>
            </a:solidFill>
            <a:round/>
            <a:headEnd/>
            <a:tailEnd/>
          </a:ln>
        </p:spPr>
      </p:cxnSp>
      <p:sp>
        <p:nvSpPr>
          <p:cNvPr id="9" name="Text Box 57"/>
          <p:cNvSpPr txBox="1">
            <a:spLocks noChangeArrowheads="1"/>
          </p:cNvSpPr>
          <p:nvPr/>
        </p:nvSpPr>
        <p:spPr bwMode="auto">
          <a:xfrm>
            <a:off x="152400" y="-76200"/>
            <a:ext cx="4267200" cy="523875"/>
          </a:xfrm>
          <a:prstGeom prst="rect">
            <a:avLst/>
          </a:prstGeom>
          <a:noFill/>
          <a:ln w="9525">
            <a:noFill/>
            <a:miter lim="800000"/>
            <a:headEnd/>
            <a:tailEnd/>
          </a:ln>
          <a:effectLst/>
        </p:spPr>
        <p:txBody>
          <a:bodyPr>
            <a:spAutoFit/>
          </a:bodyPr>
          <a:lstStyle/>
          <a:p>
            <a:pPr eaLnBrk="0" hangingPunct="0">
              <a:defRPr/>
            </a:pPr>
            <a:r>
              <a:rPr lang="en-US" sz="2800" dirty="0">
                <a:solidFill>
                  <a:srgbClr val="00B050"/>
                </a:solidFill>
                <a:latin typeface="Impact" pitchFamily="34" charset="0"/>
                <a:ea typeface="ＭＳ Ｐゴシック" charset="-128"/>
                <a:cs typeface="+mn-cs"/>
              </a:rPr>
              <a:t>Information</a:t>
            </a:r>
          </a:p>
        </p:txBody>
      </p:sp>
    </p:spTree>
  </p:cSld>
  <p:clrMap bg1="lt1" tx1="dk1" bg2="lt2" tx2="dk2" accent1="accent1" accent2="accent2" accent3="accent3" accent4="accent4" accent5="accent5" accent6="accent6" hlink="hlink" folHlink="folHlink"/>
  <p:sldLayoutIdLst>
    <p:sldLayoutId id="2147483797" r:id="rId1"/>
    <p:sldLayoutId id="2147483796" r:id="rId2"/>
  </p:sldLayoutIdLst>
  <p:transition/>
  <p:timing>
    <p:tnLst>
      <p:par>
        <p:cTn id="1" dur="indefinite" restart="never" nodeType="tmRoot"/>
      </p:par>
    </p:tnLst>
  </p:timing>
  <p:txStyles>
    <p:titleStyle>
      <a:lvl1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2pPr>
      <a:lvl3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3pPr>
      <a:lvl4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4pPr>
      <a:lvl5pPr algn="l" rtl="0" fontAlgn="base">
        <a:spcBef>
          <a:spcPct val="0"/>
        </a:spcBef>
        <a:spcAft>
          <a:spcPct val="0"/>
        </a:spcAft>
        <a:defRPr sz="3600">
          <a:solidFill>
            <a:srgbClr val="00B050"/>
          </a:solidFill>
          <a:latin typeface="Impact" pitchFamily="34" charset="0"/>
          <a:ea typeface="ＭＳ Ｐゴシック" pitchFamily="-65" charset="-128"/>
          <a:cs typeface="Impact" pitchFamily="34" charset="0"/>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fontAlgn="base">
        <a:spcBef>
          <a:spcPct val="20000"/>
        </a:spcBef>
        <a:spcAft>
          <a:spcPct val="0"/>
        </a:spcAft>
        <a:buSzPct val="75000"/>
        <a:buFont typeface="Wingdings" pitchFamily="2" charset="2"/>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fontAlgn="base">
        <a:spcBef>
          <a:spcPct val="20000"/>
        </a:spcBef>
        <a:spcAft>
          <a:spcPct val="0"/>
        </a:spcAft>
        <a:buSzPct val="75000"/>
        <a:buFont typeface="Wingdings" pitchFamily="2" charset="2"/>
        <a:buChar char="n"/>
        <a:defRPr sz="2400">
          <a:solidFill>
            <a:schemeClr val="tx1"/>
          </a:solidFill>
          <a:latin typeface="MS Reference Sans Serif" pitchFamily="34" charset="0"/>
          <a:ea typeface="ＭＳ Ｐゴシック" pitchFamily="-112" charset="-128"/>
          <a:cs typeface="ＭＳ Ｐゴシック"/>
        </a:defRPr>
      </a:lvl2pPr>
      <a:lvl3pPr marL="1143000" indent="-228600" algn="l" rtl="0" fontAlgn="base">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cs typeface="ＭＳ Ｐゴシック"/>
        </a:defRPr>
      </a:lvl3pPr>
      <a:lvl4pPr marL="1600200" indent="-228600" algn="l" rtl="0" fontAlgn="base">
        <a:spcBef>
          <a:spcPct val="20000"/>
        </a:spcBef>
        <a:spcAft>
          <a:spcPct val="0"/>
        </a:spcAft>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4pPr>
      <a:lvl5pPr marL="2057400" indent="-228600" algn="l" rtl="0" fontAlgn="base">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cs typeface="ＭＳ Ｐゴシック"/>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ctrTitle"/>
          </p:nvPr>
        </p:nvSpPr>
        <p:spPr>
          <a:xfrm>
            <a:off x="0" y="228600"/>
            <a:ext cx="9144000" cy="2438400"/>
          </a:xfrm>
        </p:spPr>
        <p:txBody>
          <a:bodyPr/>
          <a:lstStyle/>
          <a:p>
            <a:r>
              <a:rPr lang="en-US" dirty="0" smtClean="0">
                <a:ea typeface="ＭＳ Ｐゴシック"/>
              </a:rPr>
              <a:t>Job Shop, Flow Shop, </a:t>
            </a:r>
            <a:br>
              <a:rPr lang="en-US" dirty="0" smtClean="0">
                <a:ea typeface="ＭＳ Ｐゴシック"/>
              </a:rPr>
            </a:br>
            <a:r>
              <a:rPr lang="en-US" dirty="0" smtClean="0">
                <a:ea typeface="ＭＳ Ｐゴシック"/>
              </a:rPr>
              <a:t>and Group Shop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609600"/>
          </a:xfrm>
        </p:spPr>
        <p:txBody>
          <a:bodyPr/>
          <a:lstStyle/>
          <a:p>
            <a:r>
              <a:rPr lang="en-US" dirty="0" smtClean="0"/>
              <a:t>A Job Shop</a:t>
            </a:r>
            <a:endParaRPr lang="en-US" dirty="0"/>
          </a:p>
        </p:txBody>
      </p:sp>
      <p:grpSp>
        <p:nvGrpSpPr>
          <p:cNvPr id="75" name="Group 179"/>
          <p:cNvGrpSpPr>
            <a:grpSpLocks/>
          </p:cNvGrpSpPr>
          <p:nvPr/>
        </p:nvGrpSpPr>
        <p:grpSpPr bwMode="auto">
          <a:xfrm>
            <a:off x="932317" y="1382713"/>
            <a:ext cx="6996112" cy="4462462"/>
            <a:chOff x="683" y="843"/>
            <a:chExt cx="4407" cy="2811"/>
          </a:xfrm>
        </p:grpSpPr>
        <p:sp>
          <p:nvSpPr>
            <p:cNvPr id="76" name="Rectangle 75"/>
            <p:cNvSpPr>
              <a:spLocks noChangeArrowheads="1"/>
            </p:cNvSpPr>
            <p:nvPr/>
          </p:nvSpPr>
          <p:spPr bwMode="auto">
            <a:xfrm>
              <a:off x="684" y="843"/>
              <a:ext cx="4406" cy="2803"/>
            </a:xfrm>
            <a:prstGeom prst="rect">
              <a:avLst/>
            </a:prstGeom>
            <a:solidFill>
              <a:srgbClr val="FFF5E8"/>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7" name="Rectangle 89"/>
            <p:cNvSpPr>
              <a:spLocks noChangeArrowheads="1"/>
            </p:cNvSpPr>
            <p:nvPr/>
          </p:nvSpPr>
          <p:spPr bwMode="auto">
            <a:xfrm>
              <a:off x="4063" y="871"/>
              <a:ext cx="526"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Drilling</a:t>
              </a:r>
            </a:p>
          </p:txBody>
        </p:sp>
        <p:sp>
          <p:nvSpPr>
            <p:cNvPr id="78" name="Rectangle 90"/>
            <p:cNvSpPr>
              <a:spLocks noChangeArrowheads="1"/>
            </p:cNvSpPr>
            <p:nvPr/>
          </p:nvSpPr>
          <p:spPr bwMode="auto">
            <a:xfrm>
              <a:off x="3917" y="1148"/>
              <a:ext cx="183" cy="177"/>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9" name="Rectangle 91"/>
            <p:cNvSpPr>
              <a:spLocks noChangeArrowheads="1"/>
            </p:cNvSpPr>
            <p:nvPr/>
          </p:nvSpPr>
          <p:spPr bwMode="auto">
            <a:xfrm>
              <a:off x="4566" y="1148"/>
              <a:ext cx="182" cy="177"/>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0" name="Rectangle 92"/>
            <p:cNvSpPr>
              <a:spLocks noChangeArrowheads="1"/>
            </p:cNvSpPr>
            <p:nvPr/>
          </p:nvSpPr>
          <p:spPr bwMode="auto">
            <a:xfrm>
              <a:off x="3917" y="1569"/>
              <a:ext cx="183" cy="178"/>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1" name="Rectangle 93"/>
            <p:cNvSpPr>
              <a:spLocks noChangeArrowheads="1"/>
            </p:cNvSpPr>
            <p:nvPr/>
          </p:nvSpPr>
          <p:spPr bwMode="auto">
            <a:xfrm>
              <a:off x="4566" y="1569"/>
              <a:ext cx="182" cy="178"/>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 name="Rectangle 94"/>
            <p:cNvSpPr>
              <a:spLocks noChangeArrowheads="1"/>
            </p:cNvSpPr>
            <p:nvPr/>
          </p:nvSpPr>
          <p:spPr bwMode="auto">
            <a:xfrm>
              <a:off x="3898" y="1158"/>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83" name="Rectangle 95"/>
            <p:cNvSpPr>
              <a:spLocks noChangeArrowheads="1"/>
            </p:cNvSpPr>
            <p:nvPr/>
          </p:nvSpPr>
          <p:spPr bwMode="auto">
            <a:xfrm>
              <a:off x="4545" y="1158"/>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84" name="Rectangle 96"/>
            <p:cNvSpPr>
              <a:spLocks noChangeArrowheads="1"/>
            </p:cNvSpPr>
            <p:nvPr/>
          </p:nvSpPr>
          <p:spPr bwMode="auto">
            <a:xfrm>
              <a:off x="3898" y="1580"/>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85" name="Rectangle 97"/>
            <p:cNvSpPr>
              <a:spLocks noChangeArrowheads="1"/>
            </p:cNvSpPr>
            <p:nvPr/>
          </p:nvSpPr>
          <p:spPr bwMode="auto">
            <a:xfrm>
              <a:off x="4545" y="1580"/>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86" name="Line 100"/>
            <p:cNvSpPr>
              <a:spLocks noChangeShapeType="1"/>
            </p:cNvSpPr>
            <p:nvPr/>
          </p:nvSpPr>
          <p:spPr bwMode="auto">
            <a:xfrm>
              <a:off x="3626" y="1934"/>
              <a:ext cx="1452" cy="0"/>
            </a:xfrm>
            <a:prstGeom prst="line">
              <a:avLst/>
            </a:prstGeom>
            <a:noFill/>
            <a:ln w="25400">
              <a:solidFill>
                <a:srgbClr val="00000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7" name="Rectangle 101"/>
            <p:cNvSpPr>
              <a:spLocks noChangeArrowheads="1"/>
            </p:cNvSpPr>
            <p:nvPr/>
          </p:nvSpPr>
          <p:spPr bwMode="auto">
            <a:xfrm>
              <a:off x="3917" y="2349"/>
              <a:ext cx="183"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8" name="Rectangle 102"/>
            <p:cNvSpPr>
              <a:spLocks noChangeArrowheads="1"/>
            </p:cNvSpPr>
            <p:nvPr/>
          </p:nvSpPr>
          <p:spPr bwMode="auto">
            <a:xfrm>
              <a:off x="4561" y="2349"/>
              <a:ext cx="182"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9" name="Rectangle 103"/>
            <p:cNvSpPr>
              <a:spLocks noChangeArrowheads="1"/>
            </p:cNvSpPr>
            <p:nvPr/>
          </p:nvSpPr>
          <p:spPr bwMode="auto">
            <a:xfrm>
              <a:off x="3917" y="2833"/>
              <a:ext cx="183"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0" name="Rectangle 104"/>
            <p:cNvSpPr>
              <a:spLocks noChangeArrowheads="1"/>
            </p:cNvSpPr>
            <p:nvPr/>
          </p:nvSpPr>
          <p:spPr bwMode="auto">
            <a:xfrm>
              <a:off x="3922" y="3287"/>
              <a:ext cx="182"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1" name="Rectangle 105"/>
            <p:cNvSpPr>
              <a:spLocks noChangeArrowheads="1"/>
            </p:cNvSpPr>
            <p:nvPr/>
          </p:nvSpPr>
          <p:spPr bwMode="auto">
            <a:xfrm>
              <a:off x="4561" y="2833"/>
              <a:ext cx="182"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2" name="Rectangle 106"/>
            <p:cNvSpPr>
              <a:spLocks noChangeArrowheads="1"/>
            </p:cNvSpPr>
            <p:nvPr/>
          </p:nvSpPr>
          <p:spPr bwMode="auto">
            <a:xfrm>
              <a:off x="4570" y="3283"/>
              <a:ext cx="183" cy="177"/>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3" name="Rectangle 107"/>
            <p:cNvSpPr>
              <a:spLocks noChangeArrowheads="1"/>
            </p:cNvSpPr>
            <p:nvPr/>
          </p:nvSpPr>
          <p:spPr bwMode="auto">
            <a:xfrm>
              <a:off x="4060" y="2002"/>
              <a:ext cx="6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Grinding</a:t>
              </a:r>
            </a:p>
          </p:txBody>
        </p:sp>
        <p:sp>
          <p:nvSpPr>
            <p:cNvPr id="94" name="Rectangle 108"/>
            <p:cNvSpPr>
              <a:spLocks noChangeArrowheads="1"/>
            </p:cNvSpPr>
            <p:nvPr/>
          </p:nvSpPr>
          <p:spPr bwMode="auto">
            <a:xfrm>
              <a:off x="3878" y="2343"/>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95" name="Rectangle 109"/>
            <p:cNvSpPr>
              <a:spLocks noChangeArrowheads="1"/>
            </p:cNvSpPr>
            <p:nvPr/>
          </p:nvSpPr>
          <p:spPr bwMode="auto">
            <a:xfrm>
              <a:off x="4524" y="2343"/>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96" name="Rectangle 110"/>
            <p:cNvSpPr>
              <a:spLocks noChangeArrowheads="1"/>
            </p:cNvSpPr>
            <p:nvPr/>
          </p:nvSpPr>
          <p:spPr bwMode="auto">
            <a:xfrm>
              <a:off x="3878" y="2827"/>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97" name="Rectangle 111"/>
            <p:cNvSpPr>
              <a:spLocks noChangeArrowheads="1"/>
            </p:cNvSpPr>
            <p:nvPr/>
          </p:nvSpPr>
          <p:spPr bwMode="auto">
            <a:xfrm>
              <a:off x="4524" y="2827"/>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98" name="Rectangle 112"/>
            <p:cNvSpPr>
              <a:spLocks noChangeArrowheads="1"/>
            </p:cNvSpPr>
            <p:nvPr/>
          </p:nvSpPr>
          <p:spPr bwMode="auto">
            <a:xfrm>
              <a:off x="3878" y="3279"/>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99" name="Rectangle 113"/>
            <p:cNvSpPr>
              <a:spLocks noChangeArrowheads="1"/>
            </p:cNvSpPr>
            <p:nvPr/>
          </p:nvSpPr>
          <p:spPr bwMode="auto">
            <a:xfrm>
              <a:off x="4524" y="3279"/>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100" name="Line 116"/>
            <p:cNvSpPr>
              <a:spLocks noChangeShapeType="1"/>
            </p:cNvSpPr>
            <p:nvPr/>
          </p:nvSpPr>
          <p:spPr bwMode="auto">
            <a:xfrm>
              <a:off x="3618" y="847"/>
              <a:ext cx="0" cy="2803"/>
            </a:xfrm>
            <a:prstGeom prst="line">
              <a:avLst/>
            </a:prstGeom>
            <a:noFill/>
            <a:ln w="25400">
              <a:solidFill>
                <a:srgbClr val="00000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1" name="Rectangle 117"/>
            <p:cNvSpPr>
              <a:spLocks noChangeArrowheads="1"/>
            </p:cNvSpPr>
            <p:nvPr/>
          </p:nvSpPr>
          <p:spPr bwMode="auto">
            <a:xfrm>
              <a:off x="2620" y="871"/>
              <a:ext cx="495"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Milling</a:t>
              </a:r>
            </a:p>
          </p:txBody>
        </p:sp>
        <p:sp>
          <p:nvSpPr>
            <p:cNvPr id="102" name="Rectangle 118"/>
            <p:cNvSpPr>
              <a:spLocks noChangeArrowheads="1"/>
            </p:cNvSpPr>
            <p:nvPr/>
          </p:nvSpPr>
          <p:spPr bwMode="auto">
            <a:xfrm>
              <a:off x="2378" y="1158"/>
              <a:ext cx="289"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 name="Rectangle 119"/>
            <p:cNvSpPr>
              <a:spLocks noChangeArrowheads="1"/>
            </p:cNvSpPr>
            <p:nvPr/>
          </p:nvSpPr>
          <p:spPr bwMode="auto">
            <a:xfrm>
              <a:off x="2378" y="1680"/>
              <a:ext cx="289"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4" name="Rectangle 120"/>
            <p:cNvSpPr>
              <a:spLocks noChangeArrowheads="1"/>
            </p:cNvSpPr>
            <p:nvPr/>
          </p:nvSpPr>
          <p:spPr bwMode="auto">
            <a:xfrm>
              <a:off x="3094" y="1158"/>
              <a:ext cx="290"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5" name="Rectangle 121"/>
            <p:cNvSpPr>
              <a:spLocks noChangeArrowheads="1"/>
            </p:cNvSpPr>
            <p:nvPr/>
          </p:nvSpPr>
          <p:spPr bwMode="auto">
            <a:xfrm>
              <a:off x="3094" y="1680"/>
              <a:ext cx="290"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6" name="Rectangle 122"/>
            <p:cNvSpPr>
              <a:spLocks noChangeArrowheads="1"/>
            </p:cNvSpPr>
            <p:nvPr/>
          </p:nvSpPr>
          <p:spPr bwMode="auto">
            <a:xfrm>
              <a:off x="3094" y="2198"/>
              <a:ext cx="290"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7" name="Rectangle 123"/>
            <p:cNvSpPr>
              <a:spLocks noChangeArrowheads="1"/>
            </p:cNvSpPr>
            <p:nvPr/>
          </p:nvSpPr>
          <p:spPr bwMode="auto">
            <a:xfrm>
              <a:off x="2378" y="2198"/>
              <a:ext cx="289"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8" name="Rectangle 124"/>
            <p:cNvSpPr>
              <a:spLocks noChangeArrowheads="1"/>
            </p:cNvSpPr>
            <p:nvPr/>
          </p:nvSpPr>
          <p:spPr bwMode="auto">
            <a:xfrm>
              <a:off x="2408" y="1203"/>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09" name="Rectangle 125"/>
            <p:cNvSpPr>
              <a:spLocks noChangeArrowheads="1"/>
            </p:cNvSpPr>
            <p:nvPr/>
          </p:nvSpPr>
          <p:spPr bwMode="auto">
            <a:xfrm>
              <a:off x="3122" y="1203"/>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10" name="Rectangle 126"/>
            <p:cNvSpPr>
              <a:spLocks noChangeArrowheads="1"/>
            </p:cNvSpPr>
            <p:nvPr/>
          </p:nvSpPr>
          <p:spPr bwMode="auto">
            <a:xfrm>
              <a:off x="2408" y="1727"/>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11" name="Rectangle 127"/>
            <p:cNvSpPr>
              <a:spLocks noChangeArrowheads="1"/>
            </p:cNvSpPr>
            <p:nvPr/>
          </p:nvSpPr>
          <p:spPr bwMode="auto">
            <a:xfrm>
              <a:off x="3122" y="1727"/>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12" name="Rectangle 128"/>
            <p:cNvSpPr>
              <a:spLocks noChangeArrowheads="1"/>
            </p:cNvSpPr>
            <p:nvPr/>
          </p:nvSpPr>
          <p:spPr bwMode="auto">
            <a:xfrm>
              <a:off x="2408" y="2252"/>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13" name="Rectangle 129"/>
            <p:cNvSpPr>
              <a:spLocks noChangeArrowheads="1"/>
            </p:cNvSpPr>
            <p:nvPr/>
          </p:nvSpPr>
          <p:spPr bwMode="auto">
            <a:xfrm>
              <a:off x="3122" y="2252"/>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14" name="Line 130"/>
            <p:cNvSpPr>
              <a:spLocks noChangeShapeType="1"/>
            </p:cNvSpPr>
            <p:nvPr/>
          </p:nvSpPr>
          <p:spPr bwMode="auto">
            <a:xfrm>
              <a:off x="2150" y="2680"/>
              <a:ext cx="1456" cy="0"/>
            </a:xfrm>
            <a:prstGeom prst="line">
              <a:avLst/>
            </a:prstGeom>
            <a:noFill/>
            <a:ln w="25400">
              <a:solidFill>
                <a:srgbClr val="00000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5" name="Rectangle 133"/>
            <p:cNvSpPr>
              <a:spLocks noChangeArrowheads="1"/>
            </p:cNvSpPr>
            <p:nvPr/>
          </p:nvSpPr>
          <p:spPr bwMode="auto">
            <a:xfrm>
              <a:off x="2537" y="2724"/>
              <a:ext cx="70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Assembly</a:t>
              </a:r>
            </a:p>
          </p:txBody>
        </p:sp>
        <p:sp>
          <p:nvSpPr>
            <p:cNvPr id="116" name="Rectangle 138"/>
            <p:cNvSpPr>
              <a:spLocks noChangeArrowheads="1"/>
            </p:cNvSpPr>
            <p:nvPr/>
          </p:nvSpPr>
          <p:spPr bwMode="auto">
            <a:xfrm>
              <a:off x="3046" y="2968"/>
              <a:ext cx="386" cy="178"/>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7" name="Rectangle 139"/>
            <p:cNvSpPr>
              <a:spLocks noChangeArrowheads="1"/>
            </p:cNvSpPr>
            <p:nvPr/>
          </p:nvSpPr>
          <p:spPr bwMode="auto">
            <a:xfrm>
              <a:off x="3046" y="3283"/>
              <a:ext cx="386" cy="177"/>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8" name="Rectangle 140"/>
            <p:cNvSpPr>
              <a:spLocks noChangeArrowheads="1"/>
            </p:cNvSpPr>
            <p:nvPr/>
          </p:nvSpPr>
          <p:spPr bwMode="auto">
            <a:xfrm>
              <a:off x="2392" y="2973"/>
              <a:ext cx="386" cy="177"/>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9" name="Rectangle 141"/>
            <p:cNvSpPr>
              <a:spLocks noChangeArrowheads="1"/>
            </p:cNvSpPr>
            <p:nvPr/>
          </p:nvSpPr>
          <p:spPr bwMode="auto">
            <a:xfrm>
              <a:off x="2392" y="3283"/>
              <a:ext cx="386" cy="177"/>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0" name="Rectangle 142"/>
            <p:cNvSpPr>
              <a:spLocks noChangeArrowheads="1"/>
            </p:cNvSpPr>
            <p:nvPr/>
          </p:nvSpPr>
          <p:spPr bwMode="auto">
            <a:xfrm>
              <a:off x="2471" y="2965"/>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21" name="Rectangle 143"/>
            <p:cNvSpPr>
              <a:spLocks noChangeArrowheads="1"/>
            </p:cNvSpPr>
            <p:nvPr/>
          </p:nvSpPr>
          <p:spPr bwMode="auto">
            <a:xfrm>
              <a:off x="3128" y="2965"/>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22" name="Rectangle 144"/>
            <p:cNvSpPr>
              <a:spLocks noChangeArrowheads="1"/>
            </p:cNvSpPr>
            <p:nvPr/>
          </p:nvSpPr>
          <p:spPr bwMode="auto">
            <a:xfrm>
              <a:off x="2471" y="3278"/>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23" name="Rectangle 145"/>
            <p:cNvSpPr>
              <a:spLocks noChangeArrowheads="1"/>
            </p:cNvSpPr>
            <p:nvPr/>
          </p:nvSpPr>
          <p:spPr bwMode="auto">
            <a:xfrm>
              <a:off x="3128" y="3278"/>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24" name="Rectangle 146"/>
            <p:cNvSpPr>
              <a:spLocks noChangeArrowheads="1"/>
            </p:cNvSpPr>
            <p:nvPr/>
          </p:nvSpPr>
          <p:spPr bwMode="auto">
            <a:xfrm>
              <a:off x="684" y="843"/>
              <a:ext cx="4398" cy="2811"/>
            </a:xfrm>
            <a:prstGeom prst="rect">
              <a:avLst/>
            </a:prstGeom>
            <a:noFill/>
            <a:ln w="25400">
              <a:solidFill>
                <a:srgbClr val="0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5" name="Rectangle 150"/>
            <p:cNvSpPr>
              <a:spLocks noChangeArrowheads="1"/>
            </p:cNvSpPr>
            <p:nvPr/>
          </p:nvSpPr>
          <p:spPr bwMode="auto">
            <a:xfrm>
              <a:off x="1134" y="871"/>
              <a:ext cx="544"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Lathing</a:t>
              </a:r>
            </a:p>
          </p:txBody>
        </p:sp>
        <p:sp>
          <p:nvSpPr>
            <p:cNvPr id="126" name="Rectangle 159"/>
            <p:cNvSpPr>
              <a:spLocks noChangeArrowheads="1"/>
            </p:cNvSpPr>
            <p:nvPr/>
          </p:nvSpPr>
          <p:spPr bwMode="auto">
            <a:xfrm>
              <a:off x="906" y="1680"/>
              <a:ext cx="290" cy="294"/>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7" name="Rectangle 160"/>
            <p:cNvSpPr>
              <a:spLocks noChangeArrowheads="1"/>
            </p:cNvSpPr>
            <p:nvPr/>
          </p:nvSpPr>
          <p:spPr bwMode="auto">
            <a:xfrm>
              <a:off x="1623" y="1153"/>
              <a:ext cx="289"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8" name="Rectangle 161"/>
            <p:cNvSpPr>
              <a:spLocks noChangeArrowheads="1"/>
            </p:cNvSpPr>
            <p:nvPr/>
          </p:nvSpPr>
          <p:spPr bwMode="auto">
            <a:xfrm>
              <a:off x="1623" y="1686"/>
              <a:ext cx="289"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9" name="Rectangle 162"/>
            <p:cNvSpPr>
              <a:spLocks noChangeArrowheads="1"/>
            </p:cNvSpPr>
            <p:nvPr/>
          </p:nvSpPr>
          <p:spPr bwMode="auto">
            <a:xfrm>
              <a:off x="1628" y="2204"/>
              <a:ext cx="288"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0" name="Rectangle 163"/>
            <p:cNvSpPr>
              <a:spLocks noChangeArrowheads="1"/>
            </p:cNvSpPr>
            <p:nvPr/>
          </p:nvSpPr>
          <p:spPr bwMode="auto">
            <a:xfrm>
              <a:off x="912" y="2721"/>
              <a:ext cx="288" cy="294"/>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1" name="Rectangle 164"/>
            <p:cNvSpPr>
              <a:spLocks noChangeArrowheads="1"/>
            </p:cNvSpPr>
            <p:nvPr/>
          </p:nvSpPr>
          <p:spPr bwMode="auto">
            <a:xfrm>
              <a:off x="1623" y="2726"/>
              <a:ext cx="289" cy="294"/>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2" name="Freeform 165"/>
            <p:cNvSpPr>
              <a:spLocks/>
            </p:cNvSpPr>
            <p:nvPr/>
          </p:nvSpPr>
          <p:spPr bwMode="auto">
            <a:xfrm>
              <a:off x="683" y="3191"/>
              <a:ext cx="1462" cy="462"/>
            </a:xfrm>
            <a:custGeom>
              <a:avLst/>
              <a:gdLst>
                <a:gd name="T0" fmla="*/ 1461 w 1462"/>
                <a:gd name="T1" fmla="*/ 461 h 462"/>
                <a:gd name="T2" fmla="*/ 1461 w 1462"/>
                <a:gd name="T3" fmla="*/ 0 h 462"/>
                <a:gd name="T4" fmla="*/ 0 w 1462"/>
                <a:gd name="T5" fmla="*/ 0 h 462"/>
                <a:gd name="T6" fmla="*/ 0 w 1462"/>
                <a:gd name="T7" fmla="*/ 461 h 462"/>
                <a:gd name="T8" fmla="*/ 1461 w 1462"/>
                <a:gd name="T9" fmla="*/ 461 h 462"/>
              </a:gdLst>
              <a:ahLst/>
              <a:cxnLst>
                <a:cxn ang="0">
                  <a:pos x="T0" y="T1"/>
                </a:cxn>
                <a:cxn ang="0">
                  <a:pos x="T2" y="T3"/>
                </a:cxn>
                <a:cxn ang="0">
                  <a:pos x="T4" y="T5"/>
                </a:cxn>
                <a:cxn ang="0">
                  <a:pos x="T6" y="T7"/>
                </a:cxn>
                <a:cxn ang="0">
                  <a:pos x="T8" y="T9"/>
                </a:cxn>
              </a:cxnLst>
              <a:rect l="0" t="0" r="r" b="b"/>
              <a:pathLst>
                <a:path w="1462" h="462">
                  <a:moveTo>
                    <a:pt x="1461" y="461"/>
                  </a:moveTo>
                  <a:lnTo>
                    <a:pt x="1461" y="0"/>
                  </a:lnTo>
                  <a:lnTo>
                    <a:pt x="0" y="0"/>
                  </a:lnTo>
                  <a:lnTo>
                    <a:pt x="0" y="461"/>
                  </a:lnTo>
                  <a:lnTo>
                    <a:pt x="1461" y="461"/>
                  </a:lnTo>
                </a:path>
              </a:pathLst>
            </a:custGeom>
            <a:solidFill>
              <a:srgbClr val="FDE6D4"/>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 name="Line 166"/>
            <p:cNvSpPr>
              <a:spLocks noChangeShapeType="1"/>
            </p:cNvSpPr>
            <p:nvPr/>
          </p:nvSpPr>
          <p:spPr bwMode="auto">
            <a:xfrm>
              <a:off x="2148" y="847"/>
              <a:ext cx="0" cy="2333"/>
            </a:xfrm>
            <a:prstGeom prst="line">
              <a:avLst/>
            </a:prstGeom>
            <a:noFill/>
            <a:ln w="25400">
              <a:solidFill>
                <a:srgbClr val="00000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4" name="Rectangle 167"/>
            <p:cNvSpPr>
              <a:spLocks noChangeArrowheads="1"/>
            </p:cNvSpPr>
            <p:nvPr/>
          </p:nvSpPr>
          <p:spPr bwMode="auto">
            <a:xfrm>
              <a:off x="942" y="3231"/>
              <a:ext cx="974" cy="3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pPr algn="ctr"/>
              <a:r>
                <a:rPr lang="en-US" altLang="en-US" sz="1500" b="1">
                  <a:solidFill>
                    <a:srgbClr val="000000"/>
                  </a:solidFill>
                  <a:latin typeface="Arial" pitchFamily="34" charset="0"/>
                </a:rPr>
                <a:t>Receiving and shipping </a:t>
              </a:r>
            </a:p>
          </p:txBody>
        </p:sp>
        <p:sp>
          <p:nvSpPr>
            <p:cNvPr id="135" name="Freeform 168"/>
            <p:cNvSpPr>
              <a:spLocks/>
            </p:cNvSpPr>
            <p:nvPr/>
          </p:nvSpPr>
          <p:spPr bwMode="auto">
            <a:xfrm>
              <a:off x="695" y="3188"/>
              <a:ext cx="1457" cy="455"/>
            </a:xfrm>
            <a:custGeom>
              <a:avLst/>
              <a:gdLst>
                <a:gd name="T0" fmla="*/ 0 w 1457"/>
                <a:gd name="T1" fmla="*/ 0 h 455"/>
                <a:gd name="T2" fmla="*/ 1456 w 1457"/>
                <a:gd name="T3" fmla="*/ 0 h 455"/>
                <a:gd name="T4" fmla="*/ 1456 w 1457"/>
                <a:gd name="T5" fmla="*/ 454 h 455"/>
              </a:gdLst>
              <a:ahLst/>
              <a:cxnLst>
                <a:cxn ang="0">
                  <a:pos x="T0" y="T1"/>
                </a:cxn>
                <a:cxn ang="0">
                  <a:pos x="T2" y="T3"/>
                </a:cxn>
                <a:cxn ang="0">
                  <a:pos x="T4" y="T5"/>
                </a:cxn>
              </a:cxnLst>
              <a:rect l="0" t="0" r="r" b="b"/>
              <a:pathLst>
                <a:path w="1457" h="455">
                  <a:moveTo>
                    <a:pt x="0" y="0"/>
                  </a:moveTo>
                  <a:lnTo>
                    <a:pt x="1456" y="0"/>
                  </a:lnTo>
                  <a:lnTo>
                    <a:pt x="1456" y="454"/>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6" name="Rectangle 169"/>
            <p:cNvSpPr>
              <a:spLocks noChangeArrowheads="1"/>
            </p:cNvSpPr>
            <p:nvPr/>
          </p:nvSpPr>
          <p:spPr bwMode="auto">
            <a:xfrm>
              <a:off x="906" y="2198"/>
              <a:ext cx="290" cy="294"/>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7" name="Rectangle 170"/>
            <p:cNvSpPr>
              <a:spLocks noChangeArrowheads="1"/>
            </p:cNvSpPr>
            <p:nvPr/>
          </p:nvSpPr>
          <p:spPr bwMode="auto">
            <a:xfrm>
              <a:off x="1662" y="1196"/>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38" name="Rectangle 171"/>
            <p:cNvSpPr>
              <a:spLocks noChangeArrowheads="1"/>
            </p:cNvSpPr>
            <p:nvPr/>
          </p:nvSpPr>
          <p:spPr bwMode="auto">
            <a:xfrm>
              <a:off x="950" y="1727"/>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39" name="Rectangle 172"/>
            <p:cNvSpPr>
              <a:spLocks noChangeArrowheads="1"/>
            </p:cNvSpPr>
            <p:nvPr/>
          </p:nvSpPr>
          <p:spPr bwMode="auto">
            <a:xfrm>
              <a:off x="1662" y="1727"/>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40" name="Rectangle 173"/>
            <p:cNvSpPr>
              <a:spLocks noChangeArrowheads="1"/>
            </p:cNvSpPr>
            <p:nvPr/>
          </p:nvSpPr>
          <p:spPr bwMode="auto">
            <a:xfrm>
              <a:off x="942" y="2243"/>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41" name="Rectangle 174"/>
            <p:cNvSpPr>
              <a:spLocks noChangeArrowheads="1"/>
            </p:cNvSpPr>
            <p:nvPr/>
          </p:nvSpPr>
          <p:spPr bwMode="auto">
            <a:xfrm>
              <a:off x="1662" y="2243"/>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42" name="Rectangle 175"/>
            <p:cNvSpPr>
              <a:spLocks noChangeArrowheads="1"/>
            </p:cNvSpPr>
            <p:nvPr/>
          </p:nvSpPr>
          <p:spPr bwMode="auto">
            <a:xfrm>
              <a:off x="942" y="2767"/>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43" name="Rectangle 176"/>
            <p:cNvSpPr>
              <a:spLocks noChangeArrowheads="1"/>
            </p:cNvSpPr>
            <p:nvPr/>
          </p:nvSpPr>
          <p:spPr bwMode="auto">
            <a:xfrm>
              <a:off x="1662" y="2767"/>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44" name="Rectangle 177"/>
            <p:cNvSpPr>
              <a:spLocks noChangeArrowheads="1"/>
            </p:cNvSpPr>
            <p:nvPr/>
          </p:nvSpPr>
          <p:spPr bwMode="auto">
            <a:xfrm>
              <a:off x="906" y="1153"/>
              <a:ext cx="290"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45" name="Rectangle 178"/>
            <p:cNvSpPr>
              <a:spLocks noChangeArrowheads="1"/>
            </p:cNvSpPr>
            <p:nvPr/>
          </p:nvSpPr>
          <p:spPr bwMode="auto">
            <a:xfrm>
              <a:off x="942" y="1196"/>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grpSp>
      <p:grpSp>
        <p:nvGrpSpPr>
          <p:cNvPr id="189" name="Group 188"/>
          <p:cNvGrpSpPr/>
          <p:nvPr/>
        </p:nvGrpSpPr>
        <p:grpSpPr>
          <a:xfrm>
            <a:off x="1555750" y="1571625"/>
            <a:ext cx="6216650" cy="4143375"/>
            <a:chOff x="2022475" y="1984375"/>
            <a:chExt cx="6216650" cy="4143375"/>
          </a:xfrm>
        </p:grpSpPr>
        <p:grpSp>
          <p:nvGrpSpPr>
            <p:cNvPr id="190" name="Group 262"/>
            <p:cNvGrpSpPr>
              <a:grpSpLocks/>
            </p:cNvGrpSpPr>
            <p:nvPr/>
          </p:nvGrpSpPr>
          <p:grpSpPr bwMode="auto">
            <a:xfrm>
              <a:off x="2022475" y="1984375"/>
              <a:ext cx="6216650" cy="4143375"/>
              <a:chOff x="1058" y="978"/>
              <a:chExt cx="3916" cy="2610"/>
            </a:xfrm>
          </p:grpSpPr>
          <p:sp>
            <p:nvSpPr>
              <p:cNvPr id="192" name="Freeform 263"/>
              <p:cNvSpPr>
                <a:spLocks/>
              </p:cNvSpPr>
              <p:nvPr/>
            </p:nvSpPr>
            <p:spPr bwMode="auto">
              <a:xfrm>
                <a:off x="2677" y="978"/>
                <a:ext cx="1882" cy="322"/>
              </a:xfrm>
              <a:custGeom>
                <a:avLst/>
                <a:gdLst>
                  <a:gd name="T0" fmla="*/ 0 w 1882"/>
                  <a:gd name="T1" fmla="*/ 321 h 322"/>
                  <a:gd name="T2" fmla="*/ 97 w 1882"/>
                  <a:gd name="T3" fmla="*/ 253 h 322"/>
                  <a:gd name="T4" fmla="*/ 191 w 1882"/>
                  <a:gd name="T5" fmla="*/ 198 h 322"/>
                  <a:gd name="T6" fmla="*/ 368 w 1882"/>
                  <a:gd name="T7" fmla="*/ 109 h 322"/>
                  <a:gd name="T8" fmla="*/ 559 w 1882"/>
                  <a:gd name="T9" fmla="*/ 46 h 322"/>
                  <a:gd name="T10" fmla="*/ 692 w 1882"/>
                  <a:gd name="T11" fmla="*/ 17 h 322"/>
                  <a:gd name="T12" fmla="*/ 852 w 1882"/>
                  <a:gd name="T13" fmla="*/ 0 h 322"/>
                  <a:gd name="T14" fmla="*/ 976 w 1882"/>
                  <a:gd name="T15" fmla="*/ 2 h 322"/>
                  <a:gd name="T16" fmla="*/ 1099 w 1882"/>
                  <a:gd name="T17" fmla="*/ 17 h 322"/>
                  <a:gd name="T18" fmla="*/ 1203 w 1882"/>
                  <a:gd name="T19" fmla="*/ 41 h 322"/>
                  <a:gd name="T20" fmla="*/ 1302 w 1882"/>
                  <a:gd name="T21" fmla="*/ 75 h 322"/>
                  <a:gd name="T22" fmla="*/ 1419 w 1882"/>
                  <a:gd name="T23" fmla="*/ 121 h 322"/>
                  <a:gd name="T24" fmla="*/ 1590 w 1882"/>
                  <a:gd name="T25" fmla="*/ 200 h 322"/>
                  <a:gd name="T26" fmla="*/ 1649 w 1882"/>
                  <a:gd name="T27" fmla="*/ 227 h 322"/>
                  <a:gd name="T28" fmla="*/ 1724 w 1882"/>
                  <a:gd name="T29" fmla="*/ 241 h 322"/>
                  <a:gd name="T30" fmla="*/ 1799 w 1882"/>
                  <a:gd name="T31" fmla="*/ 253 h 322"/>
                  <a:gd name="T32" fmla="*/ 1881 w 1882"/>
                  <a:gd name="T33" fmla="*/ 263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82" h="322">
                    <a:moveTo>
                      <a:pt x="0" y="321"/>
                    </a:moveTo>
                    <a:lnTo>
                      <a:pt x="97" y="253"/>
                    </a:lnTo>
                    <a:lnTo>
                      <a:pt x="191" y="198"/>
                    </a:lnTo>
                    <a:lnTo>
                      <a:pt x="368" y="109"/>
                    </a:lnTo>
                    <a:lnTo>
                      <a:pt x="559" y="46"/>
                    </a:lnTo>
                    <a:lnTo>
                      <a:pt x="692" y="17"/>
                    </a:lnTo>
                    <a:lnTo>
                      <a:pt x="852" y="0"/>
                    </a:lnTo>
                    <a:lnTo>
                      <a:pt x="976" y="2"/>
                    </a:lnTo>
                    <a:lnTo>
                      <a:pt x="1099" y="17"/>
                    </a:lnTo>
                    <a:lnTo>
                      <a:pt x="1203" y="41"/>
                    </a:lnTo>
                    <a:lnTo>
                      <a:pt x="1302" y="75"/>
                    </a:lnTo>
                    <a:lnTo>
                      <a:pt x="1419" y="121"/>
                    </a:lnTo>
                    <a:lnTo>
                      <a:pt x="1590" y="200"/>
                    </a:lnTo>
                    <a:lnTo>
                      <a:pt x="1649" y="227"/>
                    </a:lnTo>
                    <a:lnTo>
                      <a:pt x="1724" y="241"/>
                    </a:lnTo>
                    <a:lnTo>
                      <a:pt x="1799" y="253"/>
                    </a:lnTo>
                    <a:lnTo>
                      <a:pt x="1881" y="263"/>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3" name="Freeform 264"/>
              <p:cNvSpPr>
                <a:spLocks/>
              </p:cNvSpPr>
              <p:nvPr/>
            </p:nvSpPr>
            <p:spPr bwMode="auto">
              <a:xfrm>
                <a:off x="3397" y="1612"/>
                <a:ext cx="513" cy="204"/>
              </a:xfrm>
              <a:custGeom>
                <a:avLst/>
                <a:gdLst>
                  <a:gd name="T0" fmla="*/ 0 w 513"/>
                  <a:gd name="T1" fmla="*/ 203 h 204"/>
                  <a:gd name="T2" fmla="*/ 25 w 513"/>
                  <a:gd name="T3" fmla="*/ 197 h 204"/>
                  <a:gd name="T4" fmla="*/ 58 w 513"/>
                  <a:gd name="T5" fmla="*/ 175 h 204"/>
                  <a:gd name="T6" fmla="*/ 127 w 513"/>
                  <a:gd name="T7" fmla="*/ 124 h 204"/>
                  <a:gd name="T8" fmla="*/ 182 w 513"/>
                  <a:gd name="T9" fmla="*/ 92 h 204"/>
                  <a:gd name="T10" fmla="*/ 261 w 513"/>
                  <a:gd name="T11" fmla="*/ 54 h 204"/>
                  <a:gd name="T12" fmla="*/ 359 w 513"/>
                  <a:gd name="T13" fmla="*/ 25 h 204"/>
                  <a:gd name="T14" fmla="*/ 447 w 513"/>
                  <a:gd name="T15" fmla="*/ 5 h 204"/>
                  <a:gd name="T16" fmla="*/ 512 w 513"/>
                  <a:gd name="T17"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3" h="204">
                    <a:moveTo>
                      <a:pt x="0" y="203"/>
                    </a:moveTo>
                    <a:lnTo>
                      <a:pt x="25" y="197"/>
                    </a:lnTo>
                    <a:lnTo>
                      <a:pt x="58" y="175"/>
                    </a:lnTo>
                    <a:lnTo>
                      <a:pt x="127" y="124"/>
                    </a:lnTo>
                    <a:lnTo>
                      <a:pt x="182" y="92"/>
                    </a:lnTo>
                    <a:lnTo>
                      <a:pt x="261" y="54"/>
                    </a:lnTo>
                    <a:lnTo>
                      <a:pt x="359" y="25"/>
                    </a:lnTo>
                    <a:lnTo>
                      <a:pt x="447" y="5"/>
                    </a:lnTo>
                    <a:lnTo>
                      <a:pt x="512" y="0"/>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4" name="Freeform 265"/>
              <p:cNvSpPr>
                <a:spLocks/>
              </p:cNvSpPr>
              <p:nvPr/>
            </p:nvSpPr>
            <p:spPr bwMode="auto">
              <a:xfrm>
                <a:off x="3441" y="3365"/>
                <a:ext cx="1117" cy="223"/>
              </a:xfrm>
              <a:custGeom>
                <a:avLst/>
                <a:gdLst>
                  <a:gd name="T0" fmla="*/ 1116 w 1117"/>
                  <a:gd name="T1" fmla="*/ 0 h 223"/>
                  <a:gd name="T2" fmla="*/ 1080 w 1117"/>
                  <a:gd name="T3" fmla="*/ 1 h 223"/>
                  <a:gd name="T4" fmla="*/ 989 w 1117"/>
                  <a:gd name="T5" fmla="*/ 36 h 223"/>
                  <a:gd name="T6" fmla="*/ 853 w 1117"/>
                  <a:gd name="T7" fmla="*/ 114 h 223"/>
                  <a:gd name="T8" fmla="*/ 715 w 1117"/>
                  <a:gd name="T9" fmla="*/ 189 h 223"/>
                  <a:gd name="T10" fmla="*/ 635 w 1117"/>
                  <a:gd name="T11" fmla="*/ 215 h 223"/>
                  <a:gd name="T12" fmla="*/ 550 w 1117"/>
                  <a:gd name="T13" fmla="*/ 222 h 223"/>
                  <a:gd name="T14" fmla="*/ 468 w 1117"/>
                  <a:gd name="T15" fmla="*/ 218 h 223"/>
                  <a:gd name="T16" fmla="*/ 381 w 1117"/>
                  <a:gd name="T17" fmla="*/ 204 h 223"/>
                  <a:gd name="T18" fmla="*/ 276 w 1117"/>
                  <a:gd name="T19" fmla="*/ 182 h 223"/>
                  <a:gd name="T20" fmla="*/ 156 w 1117"/>
                  <a:gd name="T21" fmla="*/ 138 h 223"/>
                  <a:gd name="T22" fmla="*/ 0 w 1117"/>
                  <a:gd name="T23" fmla="*/ 6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7" h="223">
                    <a:moveTo>
                      <a:pt x="1116" y="0"/>
                    </a:moveTo>
                    <a:lnTo>
                      <a:pt x="1080" y="1"/>
                    </a:lnTo>
                    <a:lnTo>
                      <a:pt x="989" y="36"/>
                    </a:lnTo>
                    <a:lnTo>
                      <a:pt x="853" y="114"/>
                    </a:lnTo>
                    <a:lnTo>
                      <a:pt x="715" y="189"/>
                    </a:lnTo>
                    <a:lnTo>
                      <a:pt x="635" y="215"/>
                    </a:lnTo>
                    <a:lnTo>
                      <a:pt x="550" y="222"/>
                    </a:lnTo>
                    <a:lnTo>
                      <a:pt x="468" y="218"/>
                    </a:lnTo>
                    <a:lnTo>
                      <a:pt x="381" y="204"/>
                    </a:lnTo>
                    <a:lnTo>
                      <a:pt x="276" y="182"/>
                    </a:lnTo>
                    <a:lnTo>
                      <a:pt x="156" y="138"/>
                    </a:lnTo>
                    <a:lnTo>
                      <a:pt x="0" y="67"/>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5" name="Freeform 266"/>
              <p:cNvSpPr>
                <a:spLocks/>
              </p:cNvSpPr>
              <p:nvPr/>
            </p:nvSpPr>
            <p:spPr bwMode="auto">
              <a:xfrm>
                <a:off x="4749" y="1238"/>
                <a:ext cx="225" cy="2154"/>
              </a:xfrm>
              <a:custGeom>
                <a:avLst/>
                <a:gdLst>
                  <a:gd name="T0" fmla="*/ 11 w 225"/>
                  <a:gd name="T1" fmla="*/ 0 h 2154"/>
                  <a:gd name="T2" fmla="*/ 54 w 225"/>
                  <a:gd name="T3" fmla="*/ 11 h 2154"/>
                  <a:gd name="T4" fmla="*/ 98 w 225"/>
                  <a:gd name="T5" fmla="*/ 47 h 2154"/>
                  <a:gd name="T6" fmla="*/ 145 w 225"/>
                  <a:gd name="T7" fmla="*/ 116 h 2154"/>
                  <a:gd name="T8" fmla="*/ 177 w 225"/>
                  <a:gd name="T9" fmla="*/ 214 h 2154"/>
                  <a:gd name="T10" fmla="*/ 195 w 225"/>
                  <a:gd name="T11" fmla="*/ 359 h 2154"/>
                  <a:gd name="T12" fmla="*/ 220 w 225"/>
                  <a:gd name="T13" fmla="*/ 599 h 2154"/>
                  <a:gd name="T14" fmla="*/ 224 w 225"/>
                  <a:gd name="T15" fmla="*/ 988 h 2154"/>
                  <a:gd name="T16" fmla="*/ 224 w 225"/>
                  <a:gd name="T17" fmla="*/ 1267 h 2154"/>
                  <a:gd name="T18" fmla="*/ 202 w 225"/>
                  <a:gd name="T19" fmla="*/ 1634 h 2154"/>
                  <a:gd name="T20" fmla="*/ 195 w 225"/>
                  <a:gd name="T21" fmla="*/ 1786 h 2154"/>
                  <a:gd name="T22" fmla="*/ 184 w 225"/>
                  <a:gd name="T23" fmla="*/ 1899 h 2154"/>
                  <a:gd name="T24" fmla="*/ 148 w 225"/>
                  <a:gd name="T25" fmla="*/ 2001 h 2154"/>
                  <a:gd name="T26" fmla="*/ 123 w 225"/>
                  <a:gd name="T27" fmla="*/ 2059 h 2154"/>
                  <a:gd name="T28" fmla="*/ 83 w 225"/>
                  <a:gd name="T29" fmla="*/ 2113 h 2154"/>
                  <a:gd name="T30" fmla="*/ 58 w 225"/>
                  <a:gd name="T31" fmla="*/ 2131 h 2154"/>
                  <a:gd name="T32" fmla="*/ 0 w 225"/>
                  <a:gd name="T33" fmla="*/ 2153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2154">
                    <a:moveTo>
                      <a:pt x="11" y="0"/>
                    </a:moveTo>
                    <a:lnTo>
                      <a:pt x="54" y="11"/>
                    </a:lnTo>
                    <a:lnTo>
                      <a:pt x="98" y="47"/>
                    </a:lnTo>
                    <a:lnTo>
                      <a:pt x="145" y="116"/>
                    </a:lnTo>
                    <a:lnTo>
                      <a:pt x="177" y="214"/>
                    </a:lnTo>
                    <a:lnTo>
                      <a:pt x="195" y="359"/>
                    </a:lnTo>
                    <a:lnTo>
                      <a:pt x="220" y="599"/>
                    </a:lnTo>
                    <a:lnTo>
                      <a:pt x="224" y="988"/>
                    </a:lnTo>
                    <a:lnTo>
                      <a:pt x="224" y="1267"/>
                    </a:lnTo>
                    <a:lnTo>
                      <a:pt x="202" y="1634"/>
                    </a:lnTo>
                    <a:lnTo>
                      <a:pt x="195" y="1786"/>
                    </a:lnTo>
                    <a:lnTo>
                      <a:pt x="184" y="1899"/>
                    </a:lnTo>
                    <a:lnTo>
                      <a:pt x="148" y="2001"/>
                    </a:lnTo>
                    <a:lnTo>
                      <a:pt x="123" y="2059"/>
                    </a:lnTo>
                    <a:lnTo>
                      <a:pt x="83" y="2113"/>
                    </a:lnTo>
                    <a:lnTo>
                      <a:pt x="58" y="2131"/>
                    </a:lnTo>
                    <a:lnTo>
                      <a:pt x="0" y="2153"/>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6" name="Freeform 267"/>
              <p:cNvSpPr>
                <a:spLocks/>
              </p:cNvSpPr>
              <p:nvPr/>
            </p:nvSpPr>
            <p:spPr bwMode="auto">
              <a:xfrm>
                <a:off x="1930" y="1824"/>
                <a:ext cx="1150" cy="250"/>
              </a:xfrm>
              <a:custGeom>
                <a:avLst/>
                <a:gdLst>
                  <a:gd name="T0" fmla="*/ 0 w 1150"/>
                  <a:gd name="T1" fmla="*/ 0 h 250"/>
                  <a:gd name="T2" fmla="*/ 254 w 1150"/>
                  <a:gd name="T3" fmla="*/ 155 h 250"/>
                  <a:gd name="T4" fmla="*/ 402 w 1150"/>
                  <a:gd name="T5" fmla="*/ 209 h 250"/>
                  <a:gd name="T6" fmla="*/ 412 w 1150"/>
                  <a:gd name="T7" fmla="*/ 214 h 250"/>
                  <a:gd name="T8" fmla="*/ 431 w 1150"/>
                  <a:gd name="T9" fmla="*/ 218 h 250"/>
                  <a:gd name="T10" fmla="*/ 472 w 1150"/>
                  <a:gd name="T11" fmla="*/ 236 h 250"/>
                  <a:gd name="T12" fmla="*/ 537 w 1150"/>
                  <a:gd name="T13" fmla="*/ 243 h 250"/>
                  <a:gd name="T14" fmla="*/ 594 w 1150"/>
                  <a:gd name="T15" fmla="*/ 249 h 250"/>
                  <a:gd name="T16" fmla="*/ 670 w 1150"/>
                  <a:gd name="T17" fmla="*/ 245 h 250"/>
                  <a:gd name="T18" fmla="*/ 773 w 1150"/>
                  <a:gd name="T19" fmla="*/ 220 h 250"/>
                  <a:gd name="T20" fmla="*/ 862 w 1150"/>
                  <a:gd name="T21" fmla="*/ 185 h 250"/>
                  <a:gd name="T22" fmla="*/ 977 w 1150"/>
                  <a:gd name="T23" fmla="*/ 120 h 250"/>
                  <a:gd name="T24" fmla="*/ 1093 w 1150"/>
                  <a:gd name="T25" fmla="*/ 46 h 250"/>
                  <a:gd name="T26" fmla="*/ 1149 w 1150"/>
                  <a:gd name="T27" fmla="*/ 6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50" h="250">
                    <a:moveTo>
                      <a:pt x="0" y="0"/>
                    </a:moveTo>
                    <a:lnTo>
                      <a:pt x="254" y="155"/>
                    </a:lnTo>
                    <a:lnTo>
                      <a:pt x="402" y="209"/>
                    </a:lnTo>
                    <a:lnTo>
                      <a:pt x="412" y="214"/>
                    </a:lnTo>
                    <a:lnTo>
                      <a:pt x="431" y="218"/>
                    </a:lnTo>
                    <a:lnTo>
                      <a:pt x="472" y="236"/>
                    </a:lnTo>
                    <a:lnTo>
                      <a:pt x="537" y="243"/>
                    </a:lnTo>
                    <a:lnTo>
                      <a:pt x="594" y="249"/>
                    </a:lnTo>
                    <a:lnTo>
                      <a:pt x="670" y="245"/>
                    </a:lnTo>
                    <a:lnTo>
                      <a:pt x="773" y="220"/>
                    </a:lnTo>
                    <a:lnTo>
                      <a:pt x="862" y="185"/>
                    </a:lnTo>
                    <a:lnTo>
                      <a:pt x="977" y="120"/>
                    </a:lnTo>
                    <a:lnTo>
                      <a:pt x="1093" y="46"/>
                    </a:lnTo>
                    <a:lnTo>
                      <a:pt x="1149" y="6"/>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7" name="Freeform 268"/>
              <p:cNvSpPr>
                <a:spLocks/>
              </p:cNvSpPr>
              <p:nvPr/>
            </p:nvSpPr>
            <p:spPr bwMode="auto">
              <a:xfrm>
                <a:off x="3442" y="2876"/>
                <a:ext cx="465" cy="138"/>
              </a:xfrm>
              <a:custGeom>
                <a:avLst/>
                <a:gdLst>
                  <a:gd name="T0" fmla="*/ 464 w 465"/>
                  <a:gd name="T1" fmla="*/ 0 h 138"/>
                  <a:gd name="T2" fmla="*/ 431 w 465"/>
                  <a:gd name="T3" fmla="*/ 0 h 138"/>
                  <a:gd name="T4" fmla="*/ 394 w 465"/>
                  <a:gd name="T5" fmla="*/ 11 h 138"/>
                  <a:gd name="T6" fmla="*/ 354 w 465"/>
                  <a:gd name="T7" fmla="*/ 30 h 138"/>
                  <a:gd name="T8" fmla="*/ 272 w 465"/>
                  <a:gd name="T9" fmla="*/ 69 h 138"/>
                  <a:gd name="T10" fmla="*/ 205 w 465"/>
                  <a:gd name="T11" fmla="*/ 95 h 138"/>
                  <a:gd name="T12" fmla="*/ 162 w 465"/>
                  <a:gd name="T13" fmla="*/ 113 h 138"/>
                  <a:gd name="T14" fmla="*/ 111 w 465"/>
                  <a:gd name="T15" fmla="*/ 126 h 138"/>
                  <a:gd name="T16" fmla="*/ 62 w 465"/>
                  <a:gd name="T17" fmla="*/ 131 h 138"/>
                  <a:gd name="T18" fmla="*/ 0 w 465"/>
                  <a:gd name="T19" fmla="*/ 13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5" h="138">
                    <a:moveTo>
                      <a:pt x="464" y="0"/>
                    </a:moveTo>
                    <a:lnTo>
                      <a:pt x="431" y="0"/>
                    </a:lnTo>
                    <a:lnTo>
                      <a:pt x="394" y="11"/>
                    </a:lnTo>
                    <a:lnTo>
                      <a:pt x="354" y="30"/>
                    </a:lnTo>
                    <a:lnTo>
                      <a:pt x="272" y="69"/>
                    </a:lnTo>
                    <a:lnTo>
                      <a:pt x="205" y="95"/>
                    </a:lnTo>
                    <a:lnTo>
                      <a:pt x="162" y="113"/>
                    </a:lnTo>
                    <a:lnTo>
                      <a:pt x="111" y="126"/>
                    </a:lnTo>
                    <a:lnTo>
                      <a:pt x="62" y="131"/>
                    </a:lnTo>
                    <a:lnTo>
                      <a:pt x="0" y="137"/>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8" name="Freeform 269"/>
              <p:cNvSpPr>
                <a:spLocks/>
              </p:cNvSpPr>
              <p:nvPr/>
            </p:nvSpPr>
            <p:spPr bwMode="auto">
              <a:xfrm>
                <a:off x="1209" y="1047"/>
                <a:ext cx="1153" cy="251"/>
              </a:xfrm>
              <a:custGeom>
                <a:avLst/>
                <a:gdLst>
                  <a:gd name="T0" fmla="*/ 0 w 1153"/>
                  <a:gd name="T1" fmla="*/ 250 h 251"/>
                  <a:gd name="T2" fmla="*/ 250 w 1153"/>
                  <a:gd name="T3" fmla="*/ 97 h 251"/>
                  <a:gd name="T4" fmla="*/ 399 w 1153"/>
                  <a:gd name="T5" fmla="*/ 25 h 251"/>
                  <a:gd name="T6" fmla="*/ 486 w 1153"/>
                  <a:gd name="T7" fmla="*/ 6 h 251"/>
                  <a:gd name="T8" fmla="*/ 560 w 1153"/>
                  <a:gd name="T9" fmla="*/ 0 h 251"/>
                  <a:gd name="T10" fmla="*/ 650 w 1153"/>
                  <a:gd name="T11" fmla="*/ 7 h 251"/>
                  <a:gd name="T12" fmla="*/ 724 w 1153"/>
                  <a:gd name="T13" fmla="*/ 24 h 251"/>
                  <a:gd name="T14" fmla="*/ 807 w 1153"/>
                  <a:gd name="T15" fmla="*/ 50 h 251"/>
                  <a:gd name="T16" fmla="*/ 871 w 1153"/>
                  <a:gd name="T17" fmla="*/ 79 h 251"/>
                  <a:gd name="T18" fmla="*/ 1003 w 1153"/>
                  <a:gd name="T19" fmla="*/ 145 h 251"/>
                  <a:gd name="T20" fmla="*/ 1152 w 1153"/>
                  <a:gd name="T21" fmla="*/ 24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3" h="251">
                    <a:moveTo>
                      <a:pt x="0" y="250"/>
                    </a:moveTo>
                    <a:lnTo>
                      <a:pt x="250" y="97"/>
                    </a:lnTo>
                    <a:lnTo>
                      <a:pt x="399" y="25"/>
                    </a:lnTo>
                    <a:lnTo>
                      <a:pt x="486" y="6"/>
                    </a:lnTo>
                    <a:lnTo>
                      <a:pt x="560" y="0"/>
                    </a:lnTo>
                    <a:lnTo>
                      <a:pt x="650" y="7"/>
                    </a:lnTo>
                    <a:lnTo>
                      <a:pt x="724" y="24"/>
                    </a:lnTo>
                    <a:lnTo>
                      <a:pt x="807" y="50"/>
                    </a:lnTo>
                    <a:lnTo>
                      <a:pt x="871" y="79"/>
                    </a:lnTo>
                    <a:lnTo>
                      <a:pt x="1003" y="145"/>
                    </a:lnTo>
                    <a:lnTo>
                      <a:pt x="1152" y="245"/>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99" name="Freeform 270"/>
              <p:cNvSpPr>
                <a:spLocks/>
              </p:cNvSpPr>
              <p:nvPr/>
            </p:nvSpPr>
            <p:spPr bwMode="auto">
              <a:xfrm>
                <a:off x="1470" y="2340"/>
                <a:ext cx="143" cy="849"/>
              </a:xfrm>
              <a:custGeom>
                <a:avLst/>
                <a:gdLst>
                  <a:gd name="T0" fmla="*/ 0 w 143"/>
                  <a:gd name="T1" fmla="*/ 848 h 849"/>
                  <a:gd name="T2" fmla="*/ 0 w 143"/>
                  <a:gd name="T3" fmla="*/ 386 h 849"/>
                  <a:gd name="T4" fmla="*/ 6 w 143"/>
                  <a:gd name="T5" fmla="*/ 270 h 849"/>
                  <a:gd name="T6" fmla="*/ 26 w 143"/>
                  <a:gd name="T7" fmla="*/ 170 h 849"/>
                  <a:gd name="T8" fmla="*/ 48 w 143"/>
                  <a:gd name="T9" fmla="*/ 110 h 849"/>
                  <a:gd name="T10" fmla="*/ 69 w 143"/>
                  <a:gd name="T11" fmla="*/ 66 h 849"/>
                  <a:gd name="T12" fmla="*/ 142 w 143"/>
                  <a:gd name="T13" fmla="*/ 0 h 849"/>
                </a:gdLst>
                <a:ahLst/>
                <a:cxnLst>
                  <a:cxn ang="0">
                    <a:pos x="T0" y="T1"/>
                  </a:cxn>
                  <a:cxn ang="0">
                    <a:pos x="T2" y="T3"/>
                  </a:cxn>
                  <a:cxn ang="0">
                    <a:pos x="T4" y="T5"/>
                  </a:cxn>
                  <a:cxn ang="0">
                    <a:pos x="T6" y="T7"/>
                  </a:cxn>
                  <a:cxn ang="0">
                    <a:pos x="T8" y="T9"/>
                  </a:cxn>
                  <a:cxn ang="0">
                    <a:pos x="T10" y="T11"/>
                  </a:cxn>
                  <a:cxn ang="0">
                    <a:pos x="T12" y="T13"/>
                  </a:cxn>
                </a:cxnLst>
                <a:rect l="0" t="0" r="r" b="b"/>
                <a:pathLst>
                  <a:path w="143" h="849">
                    <a:moveTo>
                      <a:pt x="0" y="848"/>
                    </a:moveTo>
                    <a:lnTo>
                      <a:pt x="0" y="386"/>
                    </a:lnTo>
                    <a:lnTo>
                      <a:pt x="6" y="270"/>
                    </a:lnTo>
                    <a:lnTo>
                      <a:pt x="26" y="170"/>
                    </a:lnTo>
                    <a:lnTo>
                      <a:pt x="48" y="110"/>
                    </a:lnTo>
                    <a:lnTo>
                      <a:pt x="69" y="66"/>
                    </a:lnTo>
                    <a:lnTo>
                      <a:pt x="142" y="0"/>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00" name="Freeform 271"/>
              <p:cNvSpPr>
                <a:spLocks/>
              </p:cNvSpPr>
              <p:nvPr/>
            </p:nvSpPr>
            <p:spPr bwMode="auto">
              <a:xfrm>
                <a:off x="1211" y="1812"/>
                <a:ext cx="188" cy="1376"/>
              </a:xfrm>
              <a:custGeom>
                <a:avLst/>
                <a:gdLst>
                  <a:gd name="T0" fmla="*/ 187 w 188"/>
                  <a:gd name="T1" fmla="*/ 1375 h 1376"/>
                  <a:gd name="T2" fmla="*/ 187 w 188"/>
                  <a:gd name="T3" fmla="*/ 293 h 1376"/>
                  <a:gd name="T4" fmla="*/ 187 w 188"/>
                  <a:gd name="T5" fmla="*/ 167 h 1376"/>
                  <a:gd name="T6" fmla="*/ 177 w 188"/>
                  <a:gd name="T7" fmla="*/ 110 h 1376"/>
                  <a:gd name="T8" fmla="*/ 149 w 188"/>
                  <a:gd name="T9" fmla="*/ 63 h 1376"/>
                  <a:gd name="T10" fmla="*/ 100 w 188"/>
                  <a:gd name="T11" fmla="*/ 28 h 1376"/>
                  <a:gd name="T12" fmla="*/ 0 w 188"/>
                  <a:gd name="T13" fmla="*/ 0 h 1376"/>
                </a:gdLst>
                <a:ahLst/>
                <a:cxnLst>
                  <a:cxn ang="0">
                    <a:pos x="T0" y="T1"/>
                  </a:cxn>
                  <a:cxn ang="0">
                    <a:pos x="T2" y="T3"/>
                  </a:cxn>
                  <a:cxn ang="0">
                    <a:pos x="T4" y="T5"/>
                  </a:cxn>
                  <a:cxn ang="0">
                    <a:pos x="T6" y="T7"/>
                  </a:cxn>
                  <a:cxn ang="0">
                    <a:pos x="T8" y="T9"/>
                  </a:cxn>
                  <a:cxn ang="0">
                    <a:pos x="T10" y="T11"/>
                  </a:cxn>
                  <a:cxn ang="0">
                    <a:pos x="T12" y="T13"/>
                  </a:cxn>
                </a:cxnLst>
                <a:rect l="0" t="0" r="r" b="b"/>
                <a:pathLst>
                  <a:path w="188" h="1376">
                    <a:moveTo>
                      <a:pt x="187" y="1375"/>
                    </a:moveTo>
                    <a:lnTo>
                      <a:pt x="187" y="293"/>
                    </a:lnTo>
                    <a:lnTo>
                      <a:pt x="187" y="167"/>
                    </a:lnTo>
                    <a:lnTo>
                      <a:pt x="177" y="110"/>
                    </a:lnTo>
                    <a:lnTo>
                      <a:pt x="149" y="63"/>
                    </a:lnTo>
                    <a:lnTo>
                      <a:pt x="100" y="28"/>
                    </a:lnTo>
                    <a:lnTo>
                      <a:pt x="0" y="0"/>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01" name="Line 272"/>
              <p:cNvSpPr>
                <a:spLocks noChangeShapeType="1"/>
              </p:cNvSpPr>
              <p:nvPr/>
            </p:nvSpPr>
            <p:spPr bwMode="auto">
              <a:xfrm flipV="1">
                <a:off x="1058" y="1450"/>
                <a:ext cx="0" cy="218"/>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2" name="Line 273"/>
              <p:cNvSpPr>
                <a:spLocks noChangeShapeType="1"/>
              </p:cNvSpPr>
              <p:nvPr/>
            </p:nvSpPr>
            <p:spPr bwMode="auto">
              <a:xfrm flipV="1">
                <a:off x="1774" y="1976"/>
                <a:ext cx="0" cy="218"/>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191" name="Freeform 266"/>
            <p:cNvSpPr>
              <a:spLocks/>
            </p:cNvSpPr>
            <p:nvPr/>
          </p:nvSpPr>
          <p:spPr bwMode="auto">
            <a:xfrm>
              <a:off x="6869566" y="2990851"/>
              <a:ext cx="178594" cy="1978026"/>
            </a:xfrm>
            <a:custGeom>
              <a:avLst/>
              <a:gdLst>
                <a:gd name="T0" fmla="*/ 11 w 225"/>
                <a:gd name="T1" fmla="*/ 0 h 2154"/>
                <a:gd name="T2" fmla="*/ 54 w 225"/>
                <a:gd name="T3" fmla="*/ 11 h 2154"/>
                <a:gd name="T4" fmla="*/ 98 w 225"/>
                <a:gd name="T5" fmla="*/ 47 h 2154"/>
                <a:gd name="T6" fmla="*/ 145 w 225"/>
                <a:gd name="T7" fmla="*/ 116 h 2154"/>
                <a:gd name="T8" fmla="*/ 177 w 225"/>
                <a:gd name="T9" fmla="*/ 214 h 2154"/>
                <a:gd name="T10" fmla="*/ 195 w 225"/>
                <a:gd name="T11" fmla="*/ 359 h 2154"/>
                <a:gd name="T12" fmla="*/ 220 w 225"/>
                <a:gd name="T13" fmla="*/ 599 h 2154"/>
                <a:gd name="T14" fmla="*/ 224 w 225"/>
                <a:gd name="T15" fmla="*/ 988 h 2154"/>
                <a:gd name="T16" fmla="*/ 224 w 225"/>
                <a:gd name="T17" fmla="*/ 1267 h 2154"/>
                <a:gd name="T18" fmla="*/ 202 w 225"/>
                <a:gd name="T19" fmla="*/ 1634 h 2154"/>
                <a:gd name="T20" fmla="*/ 195 w 225"/>
                <a:gd name="T21" fmla="*/ 1786 h 2154"/>
                <a:gd name="T22" fmla="*/ 184 w 225"/>
                <a:gd name="T23" fmla="*/ 1899 h 2154"/>
                <a:gd name="T24" fmla="*/ 148 w 225"/>
                <a:gd name="T25" fmla="*/ 2001 h 2154"/>
                <a:gd name="T26" fmla="*/ 123 w 225"/>
                <a:gd name="T27" fmla="*/ 2059 h 2154"/>
                <a:gd name="T28" fmla="*/ 83 w 225"/>
                <a:gd name="T29" fmla="*/ 2113 h 2154"/>
                <a:gd name="T30" fmla="*/ 58 w 225"/>
                <a:gd name="T31" fmla="*/ 2131 h 2154"/>
                <a:gd name="T32" fmla="*/ 0 w 225"/>
                <a:gd name="T33" fmla="*/ 2153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2154">
                  <a:moveTo>
                    <a:pt x="11" y="0"/>
                  </a:moveTo>
                  <a:lnTo>
                    <a:pt x="54" y="11"/>
                  </a:lnTo>
                  <a:lnTo>
                    <a:pt x="98" y="47"/>
                  </a:lnTo>
                  <a:lnTo>
                    <a:pt x="145" y="116"/>
                  </a:lnTo>
                  <a:lnTo>
                    <a:pt x="177" y="214"/>
                  </a:lnTo>
                  <a:lnTo>
                    <a:pt x="195" y="359"/>
                  </a:lnTo>
                  <a:lnTo>
                    <a:pt x="220" y="599"/>
                  </a:lnTo>
                  <a:lnTo>
                    <a:pt x="224" y="988"/>
                  </a:lnTo>
                  <a:lnTo>
                    <a:pt x="224" y="1267"/>
                  </a:lnTo>
                  <a:lnTo>
                    <a:pt x="202" y="1634"/>
                  </a:lnTo>
                  <a:lnTo>
                    <a:pt x="195" y="1786"/>
                  </a:lnTo>
                  <a:lnTo>
                    <a:pt x="184" y="1899"/>
                  </a:lnTo>
                  <a:lnTo>
                    <a:pt x="148" y="2001"/>
                  </a:lnTo>
                  <a:lnTo>
                    <a:pt x="123" y="2059"/>
                  </a:lnTo>
                  <a:lnTo>
                    <a:pt x="83" y="2113"/>
                  </a:lnTo>
                  <a:lnTo>
                    <a:pt x="58" y="2131"/>
                  </a:lnTo>
                  <a:lnTo>
                    <a:pt x="0" y="2153"/>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grpSp>
        <p:nvGrpSpPr>
          <p:cNvPr id="204" name="Group 247"/>
          <p:cNvGrpSpPr>
            <a:grpSpLocks/>
          </p:cNvGrpSpPr>
          <p:nvPr/>
        </p:nvGrpSpPr>
        <p:grpSpPr bwMode="auto">
          <a:xfrm>
            <a:off x="1527175" y="2057400"/>
            <a:ext cx="5788025" cy="3297237"/>
            <a:chOff x="1053" y="1295"/>
            <a:chExt cx="3646" cy="2077"/>
          </a:xfrm>
        </p:grpSpPr>
        <p:grpSp>
          <p:nvGrpSpPr>
            <p:cNvPr id="205" name="Group 248"/>
            <p:cNvGrpSpPr>
              <a:grpSpLocks/>
            </p:cNvGrpSpPr>
            <p:nvPr/>
          </p:nvGrpSpPr>
          <p:grpSpPr bwMode="auto">
            <a:xfrm>
              <a:off x="1053" y="1295"/>
              <a:ext cx="3646" cy="2031"/>
              <a:chOff x="1053" y="1295"/>
              <a:chExt cx="3646" cy="2031"/>
            </a:xfrm>
          </p:grpSpPr>
          <p:sp>
            <p:nvSpPr>
              <p:cNvPr id="209" name="Freeform 249"/>
              <p:cNvSpPr>
                <a:spLocks/>
              </p:cNvSpPr>
              <p:nvPr/>
            </p:nvSpPr>
            <p:spPr bwMode="auto">
              <a:xfrm>
                <a:off x="2677" y="1452"/>
                <a:ext cx="1930" cy="892"/>
              </a:xfrm>
              <a:custGeom>
                <a:avLst/>
                <a:gdLst>
                  <a:gd name="T0" fmla="*/ 0 w 1930"/>
                  <a:gd name="T1" fmla="*/ 366 h 892"/>
                  <a:gd name="T2" fmla="*/ 31 w 1930"/>
                  <a:gd name="T3" fmla="*/ 368 h 892"/>
                  <a:gd name="T4" fmla="*/ 97 w 1930"/>
                  <a:gd name="T5" fmla="*/ 339 h 892"/>
                  <a:gd name="T6" fmla="*/ 150 w 1930"/>
                  <a:gd name="T7" fmla="*/ 307 h 892"/>
                  <a:gd name="T8" fmla="*/ 276 w 1930"/>
                  <a:gd name="T9" fmla="*/ 230 h 892"/>
                  <a:gd name="T10" fmla="*/ 344 w 1930"/>
                  <a:gd name="T11" fmla="*/ 189 h 892"/>
                  <a:gd name="T12" fmla="*/ 462 w 1930"/>
                  <a:gd name="T13" fmla="*/ 128 h 892"/>
                  <a:gd name="T14" fmla="*/ 542 w 1930"/>
                  <a:gd name="T15" fmla="*/ 97 h 892"/>
                  <a:gd name="T16" fmla="*/ 627 w 1930"/>
                  <a:gd name="T17" fmla="*/ 61 h 892"/>
                  <a:gd name="T18" fmla="*/ 825 w 1930"/>
                  <a:gd name="T19" fmla="*/ 19 h 892"/>
                  <a:gd name="T20" fmla="*/ 888 w 1930"/>
                  <a:gd name="T21" fmla="*/ 12 h 892"/>
                  <a:gd name="T22" fmla="*/ 1017 w 1930"/>
                  <a:gd name="T23" fmla="*/ 0 h 892"/>
                  <a:gd name="T24" fmla="*/ 1113 w 1930"/>
                  <a:gd name="T25" fmla="*/ 2 h 892"/>
                  <a:gd name="T26" fmla="*/ 1213 w 1930"/>
                  <a:gd name="T27" fmla="*/ 19 h 892"/>
                  <a:gd name="T28" fmla="*/ 1280 w 1930"/>
                  <a:gd name="T29" fmla="*/ 31 h 892"/>
                  <a:gd name="T30" fmla="*/ 1438 w 1930"/>
                  <a:gd name="T31" fmla="*/ 73 h 892"/>
                  <a:gd name="T32" fmla="*/ 1588 w 1930"/>
                  <a:gd name="T33" fmla="*/ 165 h 892"/>
                  <a:gd name="T34" fmla="*/ 1687 w 1930"/>
                  <a:gd name="T35" fmla="*/ 261 h 892"/>
                  <a:gd name="T36" fmla="*/ 1745 w 1930"/>
                  <a:gd name="T37" fmla="*/ 337 h 892"/>
                  <a:gd name="T38" fmla="*/ 1803 w 1930"/>
                  <a:gd name="T39" fmla="*/ 426 h 892"/>
                  <a:gd name="T40" fmla="*/ 1847 w 1930"/>
                  <a:gd name="T41" fmla="*/ 513 h 892"/>
                  <a:gd name="T42" fmla="*/ 1888 w 1930"/>
                  <a:gd name="T43" fmla="*/ 625 h 892"/>
                  <a:gd name="T44" fmla="*/ 1905 w 1930"/>
                  <a:gd name="T45" fmla="*/ 700 h 892"/>
                  <a:gd name="T46" fmla="*/ 1919 w 1930"/>
                  <a:gd name="T47" fmla="*/ 777 h 892"/>
                  <a:gd name="T48" fmla="*/ 1927 w 1930"/>
                  <a:gd name="T49" fmla="*/ 830 h 892"/>
                  <a:gd name="T50" fmla="*/ 1929 w 1930"/>
                  <a:gd name="T51" fmla="*/ 891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30" h="892">
                    <a:moveTo>
                      <a:pt x="0" y="366"/>
                    </a:moveTo>
                    <a:lnTo>
                      <a:pt x="31" y="368"/>
                    </a:lnTo>
                    <a:lnTo>
                      <a:pt x="97" y="339"/>
                    </a:lnTo>
                    <a:lnTo>
                      <a:pt x="150" y="307"/>
                    </a:lnTo>
                    <a:lnTo>
                      <a:pt x="276" y="230"/>
                    </a:lnTo>
                    <a:lnTo>
                      <a:pt x="344" y="189"/>
                    </a:lnTo>
                    <a:lnTo>
                      <a:pt x="462" y="128"/>
                    </a:lnTo>
                    <a:lnTo>
                      <a:pt x="542" y="97"/>
                    </a:lnTo>
                    <a:lnTo>
                      <a:pt x="627" y="61"/>
                    </a:lnTo>
                    <a:lnTo>
                      <a:pt x="825" y="19"/>
                    </a:lnTo>
                    <a:lnTo>
                      <a:pt x="888" y="12"/>
                    </a:lnTo>
                    <a:lnTo>
                      <a:pt x="1017" y="0"/>
                    </a:lnTo>
                    <a:lnTo>
                      <a:pt x="1113" y="2"/>
                    </a:lnTo>
                    <a:lnTo>
                      <a:pt x="1213" y="19"/>
                    </a:lnTo>
                    <a:lnTo>
                      <a:pt x="1280" y="31"/>
                    </a:lnTo>
                    <a:lnTo>
                      <a:pt x="1438" y="73"/>
                    </a:lnTo>
                    <a:lnTo>
                      <a:pt x="1588" y="165"/>
                    </a:lnTo>
                    <a:lnTo>
                      <a:pt x="1687" y="261"/>
                    </a:lnTo>
                    <a:lnTo>
                      <a:pt x="1745" y="337"/>
                    </a:lnTo>
                    <a:lnTo>
                      <a:pt x="1803" y="426"/>
                    </a:lnTo>
                    <a:lnTo>
                      <a:pt x="1847" y="513"/>
                    </a:lnTo>
                    <a:lnTo>
                      <a:pt x="1888" y="625"/>
                    </a:lnTo>
                    <a:lnTo>
                      <a:pt x="1905" y="700"/>
                    </a:lnTo>
                    <a:lnTo>
                      <a:pt x="1919" y="777"/>
                    </a:lnTo>
                    <a:lnTo>
                      <a:pt x="1927" y="830"/>
                    </a:lnTo>
                    <a:lnTo>
                      <a:pt x="1929" y="891"/>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0" name="Freeform 250"/>
              <p:cNvSpPr>
                <a:spLocks/>
              </p:cNvSpPr>
              <p:nvPr/>
            </p:nvSpPr>
            <p:spPr bwMode="auto">
              <a:xfrm>
                <a:off x="3398" y="1303"/>
                <a:ext cx="1301" cy="1041"/>
              </a:xfrm>
              <a:custGeom>
                <a:avLst/>
                <a:gdLst>
                  <a:gd name="T0" fmla="*/ 0 w 1301"/>
                  <a:gd name="T1" fmla="*/ 0 h 1041"/>
                  <a:gd name="T2" fmla="*/ 80 w 1301"/>
                  <a:gd name="T3" fmla="*/ 0 h 1041"/>
                  <a:gd name="T4" fmla="*/ 196 w 1301"/>
                  <a:gd name="T5" fmla="*/ 12 h 1041"/>
                  <a:gd name="T6" fmla="*/ 245 w 1301"/>
                  <a:gd name="T7" fmla="*/ 12 h 1041"/>
                  <a:gd name="T8" fmla="*/ 370 w 1301"/>
                  <a:gd name="T9" fmla="*/ 36 h 1041"/>
                  <a:gd name="T10" fmla="*/ 477 w 1301"/>
                  <a:gd name="T11" fmla="*/ 56 h 1041"/>
                  <a:gd name="T12" fmla="*/ 688 w 1301"/>
                  <a:gd name="T13" fmla="*/ 126 h 1041"/>
                  <a:gd name="T14" fmla="*/ 920 w 1301"/>
                  <a:gd name="T15" fmla="*/ 252 h 1041"/>
                  <a:gd name="T16" fmla="*/ 1036 w 1301"/>
                  <a:gd name="T17" fmla="*/ 353 h 1041"/>
                  <a:gd name="T18" fmla="*/ 1116 w 1301"/>
                  <a:gd name="T19" fmla="*/ 438 h 1041"/>
                  <a:gd name="T20" fmla="*/ 1189 w 1301"/>
                  <a:gd name="T21" fmla="*/ 544 h 1041"/>
                  <a:gd name="T22" fmla="*/ 1230 w 1301"/>
                  <a:gd name="T23" fmla="*/ 629 h 1041"/>
                  <a:gd name="T24" fmla="*/ 1269 w 1301"/>
                  <a:gd name="T25" fmla="*/ 745 h 1041"/>
                  <a:gd name="T26" fmla="*/ 1281 w 1301"/>
                  <a:gd name="T27" fmla="*/ 822 h 1041"/>
                  <a:gd name="T28" fmla="*/ 1300 w 1301"/>
                  <a:gd name="T29" fmla="*/ 975 h 1041"/>
                  <a:gd name="T30" fmla="*/ 1300 w 1301"/>
                  <a:gd name="T31" fmla="*/ 1040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01" h="1041">
                    <a:moveTo>
                      <a:pt x="0" y="0"/>
                    </a:moveTo>
                    <a:lnTo>
                      <a:pt x="80" y="0"/>
                    </a:lnTo>
                    <a:lnTo>
                      <a:pt x="196" y="12"/>
                    </a:lnTo>
                    <a:lnTo>
                      <a:pt x="245" y="12"/>
                    </a:lnTo>
                    <a:lnTo>
                      <a:pt x="370" y="36"/>
                    </a:lnTo>
                    <a:lnTo>
                      <a:pt x="477" y="56"/>
                    </a:lnTo>
                    <a:lnTo>
                      <a:pt x="688" y="126"/>
                    </a:lnTo>
                    <a:lnTo>
                      <a:pt x="920" y="252"/>
                    </a:lnTo>
                    <a:lnTo>
                      <a:pt x="1036" y="353"/>
                    </a:lnTo>
                    <a:lnTo>
                      <a:pt x="1116" y="438"/>
                    </a:lnTo>
                    <a:lnTo>
                      <a:pt x="1189" y="544"/>
                    </a:lnTo>
                    <a:lnTo>
                      <a:pt x="1230" y="629"/>
                    </a:lnTo>
                    <a:lnTo>
                      <a:pt x="1269" y="745"/>
                    </a:lnTo>
                    <a:lnTo>
                      <a:pt x="1281" y="822"/>
                    </a:lnTo>
                    <a:lnTo>
                      <a:pt x="1300" y="975"/>
                    </a:lnTo>
                    <a:lnTo>
                      <a:pt x="1300" y="1040"/>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1" name="Freeform 251"/>
              <p:cNvSpPr>
                <a:spLocks/>
              </p:cNvSpPr>
              <p:nvPr/>
            </p:nvSpPr>
            <p:spPr bwMode="auto">
              <a:xfrm>
                <a:off x="3441" y="2923"/>
                <a:ext cx="1115" cy="403"/>
              </a:xfrm>
              <a:custGeom>
                <a:avLst/>
                <a:gdLst>
                  <a:gd name="T0" fmla="*/ 1114 w 1115"/>
                  <a:gd name="T1" fmla="*/ 0 h 403"/>
                  <a:gd name="T2" fmla="*/ 1092 w 1115"/>
                  <a:gd name="T3" fmla="*/ 0 h 403"/>
                  <a:gd name="T4" fmla="*/ 1031 w 1115"/>
                  <a:gd name="T5" fmla="*/ 16 h 403"/>
                  <a:gd name="T6" fmla="*/ 943 w 1115"/>
                  <a:gd name="T7" fmla="*/ 80 h 403"/>
                  <a:gd name="T8" fmla="*/ 849 w 1115"/>
                  <a:gd name="T9" fmla="*/ 163 h 403"/>
                  <a:gd name="T10" fmla="*/ 756 w 1115"/>
                  <a:gd name="T11" fmla="*/ 225 h 403"/>
                  <a:gd name="T12" fmla="*/ 708 w 1115"/>
                  <a:gd name="T13" fmla="*/ 244 h 403"/>
                  <a:gd name="T14" fmla="*/ 651 w 1115"/>
                  <a:gd name="T15" fmla="*/ 255 h 403"/>
                  <a:gd name="T16" fmla="*/ 448 w 1115"/>
                  <a:gd name="T17" fmla="*/ 276 h 403"/>
                  <a:gd name="T18" fmla="*/ 386 w 1115"/>
                  <a:gd name="T19" fmla="*/ 295 h 403"/>
                  <a:gd name="T20" fmla="*/ 212 w 1115"/>
                  <a:gd name="T21" fmla="*/ 353 h 403"/>
                  <a:gd name="T22" fmla="*/ 117 w 1115"/>
                  <a:gd name="T23" fmla="*/ 384 h 403"/>
                  <a:gd name="T24" fmla="*/ 63 w 1115"/>
                  <a:gd name="T25" fmla="*/ 395 h 403"/>
                  <a:gd name="T26" fmla="*/ 0 w 1115"/>
                  <a:gd name="T27" fmla="*/ 402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5" h="403">
                    <a:moveTo>
                      <a:pt x="1114" y="0"/>
                    </a:moveTo>
                    <a:lnTo>
                      <a:pt x="1092" y="0"/>
                    </a:lnTo>
                    <a:lnTo>
                      <a:pt x="1031" y="16"/>
                    </a:lnTo>
                    <a:lnTo>
                      <a:pt x="943" y="80"/>
                    </a:lnTo>
                    <a:lnTo>
                      <a:pt x="849" y="163"/>
                    </a:lnTo>
                    <a:lnTo>
                      <a:pt x="756" y="225"/>
                    </a:lnTo>
                    <a:lnTo>
                      <a:pt x="708" y="244"/>
                    </a:lnTo>
                    <a:lnTo>
                      <a:pt x="651" y="255"/>
                    </a:lnTo>
                    <a:lnTo>
                      <a:pt x="448" y="276"/>
                    </a:lnTo>
                    <a:lnTo>
                      <a:pt x="386" y="295"/>
                    </a:lnTo>
                    <a:lnTo>
                      <a:pt x="212" y="353"/>
                    </a:lnTo>
                    <a:lnTo>
                      <a:pt x="117" y="384"/>
                    </a:lnTo>
                    <a:lnTo>
                      <a:pt x="63" y="395"/>
                    </a:lnTo>
                    <a:lnTo>
                      <a:pt x="0" y="402"/>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2" name="Freeform 252"/>
              <p:cNvSpPr>
                <a:spLocks/>
              </p:cNvSpPr>
              <p:nvPr/>
            </p:nvSpPr>
            <p:spPr bwMode="auto">
              <a:xfrm>
                <a:off x="4106" y="2535"/>
                <a:ext cx="498" cy="376"/>
              </a:xfrm>
              <a:custGeom>
                <a:avLst/>
                <a:gdLst>
                  <a:gd name="T0" fmla="*/ 497 w 498"/>
                  <a:gd name="T1" fmla="*/ 0 h 376"/>
                  <a:gd name="T2" fmla="*/ 497 w 498"/>
                  <a:gd name="T3" fmla="*/ 7 h 376"/>
                  <a:gd name="T4" fmla="*/ 497 w 498"/>
                  <a:gd name="T5" fmla="*/ 15 h 376"/>
                  <a:gd name="T6" fmla="*/ 491 w 498"/>
                  <a:gd name="T7" fmla="*/ 48 h 376"/>
                  <a:gd name="T8" fmla="*/ 468 w 498"/>
                  <a:gd name="T9" fmla="*/ 121 h 376"/>
                  <a:gd name="T10" fmla="*/ 439 w 498"/>
                  <a:gd name="T11" fmla="*/ 179 h 376"/>
                  <a:gd name="T12" fmla="*/ 389 w 498"/>
                  <a:gd name="T13" fmla="*/ 236 h 376"/>
                  <a:gd name="T14" fmla="*/ 324 w 498"/>
                  <a:gd name="T15" fmla="*/ 290 h 376"/>
                  <a:gd name="T16" fmla="*/ 252 w 498"/>
                  <a:gd name="T17" fmla="*/ 330 h 376"/>
                  <a:gd name="T18" fmla="*/ 185 w 498"/>
                  <a:gd name="T19" fmla="*/ 352 h 376"/>
                  <a:gd name="T20" fmla="*/ 94 w 498"/>
                  <a:gd name="T21" fmla="*/ 371 h 376"/>
                  <a:gd name="T22" fmla="*/ 0 w 498"/>
                  <a:gd name="T23" fmla="*/ 375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8" h="376">
                    <a:moveTo>
                      <a:pt x="497" y="0"/>
                    </a:moveTo>
                    <a:lnTo>
                      <a:pt x="497" y="7"/>
                    </a:lnTo>
                    <a:lnTo>
                      <a:pt x="497" y="15"/>
                    </a:lnTo>
                    <a:lnTo>
                      <a:pt x="491" y="48"/>
                    </a:lnTo>
                    <a:lnTo>
                      <a:pt x="468" y="121"/>
                    </a:lnTo>
                    <a:lnTo>
                      <a:pt x="439" y="179"/>
                    </a:lnTo>
                    <a:lnTo>
                      <a:pt x="389" y="236"/>
                    </a:lnTo>
                    <a:lnTo>
                      <a:pt x="324" y="290"/>
                    </a:lnTo>
                    <a:lnTo>
                      <a:pt x="252" y="330"/>
                    </a:lnTo>
                    <a:lnTo>
                      <a:pt x="185" y="352"/>
                    </a:lnTo>
                    <a:lnTo>
                      <a:pt x="94" y="371"/>
                    </a:lnTo>
                    <a:lnTo>
                      <a:pt x="0" y="375"/>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3" name="Line 253"/>
              <p:cNvSpPr>
                <a:spLocks noChangeShapeType="1"/>
              </p:cNvSpPr>
              <p:nvPr/>
            </p:nvSpPr>
            <p:spPr bwMode="auto">
              <a:xfrm>
                <a:off x="4651" y="2539"/>
                <a:ext cx="0" cy="274"/>
              </a:xfrm>
              <a:prstGeom prst="line">
                <a:avLst/>
              </a:prstGeom>
              <a:noFill/>
              <a:ln w="50800">
                <a:solidFill>
                  <a:srgbClr val="D7002E"/>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14" name="Freeform 254"/>
              <p:cNvSpPr>
                <a:spLocks/>
              </p:cNvSpPr>
              <p:nvPr/>
            </p:nvSpPr>
            <p:spPr bwMode="auto">
              <a:xfrm>
                <a:off x="1929" y="1301"/>
                <a:ext cx="1150" cy="273"/>
              </a:xfrm>
              <a:custGeom>
                <a:avLst/>
                <a:gdLst>
                  <a:gd name="T0" fmla="*/ 0 w 1150"/>
                  <a:gd name="T1" fmla="*/ 0 h 273"/>
                  <a:gd name="T2" fmla="*/ 258 w 1150"/>
                  <a:gd name="T3" fmla="*/ 173 h 273"/>
                  <a:gd name="T4" fmla="*/ 433 w 1150"/>
                  <a:gd name="T5" fmla="*/ 245 h 273"/>
                  <a:gd name="T6" fmla="*/ 556 w 1150"/>
                  <a:gd name="T7" fmla="*/ 271 h 273"/>
                  <a:gd name="T8" fmla="*/ 625 w 1150"/>
                  <a:gd name="T9" fmla="*/ 272 h 273"/>
                  <a:gd name="T10" fmla="*/ 672 w 1150"/>
                  <a:gd name="T11" fmla="*/ 267 h 273"/>
                  <a:gd name="T12" fmla="*/ 749 w 1150"/>
                  <a:gd name="T13" fmla="*/ 249 h 273"/>
                  <a:gd name="T14" fmla="*/ 814 w 1150"/>
                  <a:gd name="T15" fmla="*/ 221 h 273"/>
                  <a:gd name="T16" fmla="*/ 889 w 1150"/>
                  <a:gd name="T17" fmla="*/ 191 h 273"/>
                  <a:gd name="T18" fmla="*/ 1102 w 1150"/>
                  <a:gd name="T19" fmla="*/ 46 h 273"/>
                  <a:gd name="T20" fmla="*/ 1149 w 1150"/>
                  <a:gd name="T21" fmla="*/ 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0" h="273">
                    <a:moveTo>
                      <a:pt x="0" y="0"/>
                    </a:moveTo>
                    <a:lnTo>
                      <a:pt x="258" y="173"/>
                    </a:lnTo>
                    <a:lnTo>
                      <a:pt x="433" y="245"/>
                    </a:lnTo>
                    <a:lnTo>
                      <a:pt x="556" y="271"/>
                    </a:lnTo>
                    <a:lnTo>
                      <a:pt x="625" y="272"/>
                    </a:lnTo>
                    <a:lnTo>
                      <a:pt x="672" y="267"/>
                    </a:lnTo>
                    <a:lnTo>
                      <a:pt x="749" y="249"/>
                    </a:lnTo>
                    <a:lnTo>
                      <a:pt x="814" y="221"/>
                    </a:lnTo>
                    <a:lnTo>
                      <a:pt x="889" y="191"/>
                    </a:lnTo>
                    <a:lnTo>
                      <a:pt x="1102" y="46"/>
                    </a:lnTo>
                    <a:lnTo>
                      <a:pt x="1149" y="6"/>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5" name="Freeform 255"/>
              <p:cNvSpPr>
                <a:spLocks/>
              </p:cNvSpPr>
              <p:nvPr/>
            </p:nvSpPr>
            <p:spPr bwMode="auto">
              <a:xfrm>
                <a:off x="3442" y="2973"/>
                <a:ext cx="465" cy="139"/>
              </a:xfrm>
              <a:custGeom>
                <a:avLst/>
                <a:gdLst>
                  <a:gd name="T0" fmla="*/ 464 w 465"/>
                  <a:gd name="T1" fmla="*/ 0 h 139"/>
                  <a:gd name="T2" fmla="*/ 431 w 465"/>
                  <a:gd name="T3" fmla="*/ 0 h 139"/>
                  <a:gd name="T4" fmla="*/ 394 w 465"/>
                  <a:gd name="T5" fmla="*/ 11 h 139"/>
                  <a:gd name="T6" fmla="*/ 354 w 465"/>
                  <a:gd name="T7" fmla="*/ 30 h 139"/>
                  <a:gd name="T8" fmla="*/ 272 w 465"/>
                  <a:gd name="T9" fmla="*/ 69 h 139"/>
                  <a:gd name="T10" fmla="*/ 205 w 465"/>
                  <a:gd name="T11" fmla="*/ 96 h 139"/>
                  <a:gd name="T12" fmla="*/ 162 w 465"/>
                  <a:gd name="T13" fmla="*/ 114 h 139"/>
                  <a:gd name="T14" fmla="*/ 111 w 465"/>
                  <a:gd name="T15" fmla="*/ 127 h 139"/>
                  <a:gd name="T16" fmla="*/ 62 w 465"/>
                  <a:gd name="T17" fmla="*/ 132 h 139"/>
                  <a:gd name="T18" fmla="*/ 0 w 465"/>
                  <a:gd name="T19" fmla="*/ 138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5" h="139">
                    <a:moveTo>
                      <a:pt x="464" y="0"/>
                    </a:moveTo>
                    <a:lnTo>
                      <a:pt x="431" y="0"/>
                    </a:lnTo>
                    <a:lnTo>
                      <a:pt x="394" y="11"/>
                    </a:lnTo>
                    <a:lnTo>
                      <a:pt x="354" y="30"/>
                    </a:lnTo>
                    <a:lnTo>
                      <a:pt x="272" y="69"/>
                    </a:lnTo>
                    <a:lnTo>
                      <a:pt x="205" y="96"/>
                    </a:lnTo>
                    <a:lnTo>
                      <a:pt x="162" y="114"/>
                    </a:lnTo>
                    <a:lnTo>
                      <a:pt x="111" y="127"/>
                    </a:lnTo>
                    <a:lnTo>
                      <a:pt x="62" y="132"/>
                    </a:lnTo>
                    <a:lnTo>
                      <a:pt x="0" y="138"/>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6" name="Freeform 256"/>
              <p:cNvSpPr>
                <a:spLocks/>
              </p:cNvSpPr>
              <p:nvPr/>
            </p:nvSpPr>
            <p:spPr bwMode="auto">
              <a:xfrm>
                <a:off x="1053" y="1986"/>
                <a:ext cx="1480" cy="205"/>
              </a:xfrm>
              <a:custGeom>
                <a:avLst/>
                <a:gdLst>
                  <a:gd name="T0" fmla="*/ 1 w 1480"/>
                  <a:gd name="T1" fmla="*/ 204 h 205"/>
                  <a:gd name="T2" fmla="*/ 0 w 1480"/>
                  <a:gd name="T3" fmla="*/ 188 h 205"/>
                  <a:gd name="T4" fmla="*/ 27 w 1480"/>
                  <a:gd name="T5" fmla="*/ 157 h 205"/>
                  <a:gd name="T6" fmla="*/ 114 w 1480"/>
                  <a:gd name="T7" fmla="*/ 124 h 205"/>
                  <a:gd name="T8" fmla="*/ 364 w 1480"/>
                  <a:gd name="T9" fmla="*/ 92 h 205"/>
                  <a:gd name="T10" fmla="*/ 1166 w 1480"/>
                  <a:gd name="T11" fmla="*/ 88 h 205"/>
                  <a:gd name="T12" fmla="*/ 1325 w 1480"/>
                  <a:gd name="T13" fmla="*/ 77 h 205"/>
                  <a:gd name="T14" fmla="*/ 1398 w 1480"/>
                  <a:gd name="T15" fmla="*/ 52 h 205"/>
                  <a:gd name="T16" fmla="*/ 1427 w 1480"/>
                  <a:gd name="T17" fmla="*/ 43 h 205"/>
                  <a:gd name="T18" fmla="*/ 1479 w 1480"/>
                  <a:gd name="T19"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80" h="205">
                    <a:moveTo>
                      <a:pt x="1" y="204"/>
                    </a:moveTo>
                    <a:lnTo>
                      <a:pt x="0" y="188"/>
                    </a:lnTo>
                    <a:lnTo>
                      <a:pt x="27" y="157"/>
                    </a:lnTo>
                    <a:lnTo>
                      <a:pt x="114" y="124"/>
                    </a:lnTo>
                    <a:lnTo>
                      <a:pt x="364" y="92"/>
                    </a:lnTo>
                    <a:lnTo>
                      <a:pt x="1166" y="88"/>
                    </a:lnTo>
                    <a:lnTo>
                      <a:pt x="1325" y="77"/>
                    </a:lnTo>
                    <a:lnTo>
                      <a:pt x="1398" y="52"/>
                    </a:lnTo>
                    <a:lnTo>
                      <a:pt x="1427" y="43"/>
                    </a:lnTo>
                    <a:lnTo>
                      <a:pt x="1479" y="0"/>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7" name="Freeform 257"/>
              <p:cNvSpPr>
                <a:spLocks/>
              </p:cNvSpPr>
              <p:nvPr/>
            </p:nvSpPr>
            <p:spPr bwMode="auto">
              <a:xfrm>
                <a:off x="1209" y="2338"/>
                <a:ext cx="154" cy="851"/>
              </a:xfrm>
              <a:custGeom>
                <a:avLst/>
                <a:gdLst>
                  <a:gd name="T0" fmla="*/ 153 w 154"/>
                  <a:gd name="T1" fmla="*/ 850 h 851"/>
                  <a:gd name="T2" fmla="*/ 153 w 154"/>
                  <a:gd name="T3" fmla="*/ 387 h 851"/>
                  <a:gd name="T4" fmla="*/ 146 w 154"/>
                  <a:gd name="T5" fmla="*/ 271 h 851"/>
                  <a:gd name="T6" fmla="*/ 125 w 154"/>
                  <a:gd name="T7" fmla="*/ 170 h 851"/>
                  <a:gd name="T8" fmla="*/ 101 w 154"/>
                  <a:gd name="T9" fmla="*/ 110 h 851"/>
                  <a:gd name="T10" fmla="*/ 78 w 154"/>
                  <a:gd name="T11" fmla="*/ 66 h 851"/>
                  <a:gd name="T12" fmla="*/ 0 w 154"/>
                  <a:gd name="T13" fmla="*/ 0 h 851"/>
                </a:gdLst>
                <a:ahLst/>
                <a:cxnLst>
                  <a:cxn ang="0">
                    <a:pos x="T0" y="T1"/>
                  </a:cxn>
                  <a:cxn ang="0">
                    <a:pos x="T2" y="T3"/>
                  </a:cxn>
                  <a:cxn ang="0">
                    <a:pos x="T4" y="T5"/>
                  </a:cxn>
                  <a:cxn ang="0">
                    <a:pos x="T6" y="T7"/>
                  </a:cxn>
                  <a:cxn ang="0">
                    <a:pos x="T8" y="T9"/>
                  </a:cxn>
                  <a:cxn ang="0">
                    <a:pos x="T10" y="T11"/>
                  </a:cxn>
                  <a:cxn ang="0">
                    <a:pos x="T12" y="T13"/>
                  </a:cxn>
                </a:cxnLst>
                <a:rect l="0" t="0" r="r" b="b"/>
                <a:pathLst>
                  <a:path w="154" h="851">
                    <a:moveTo>
                      <a:pt x="153" y="850"/>
                    </a:moveTo>
                    <a:lnTo>
                      <a:pt x="153" y="387"/>
                    </a:lnTo>
                    <a:lnTo>
                      <a:pt x="146" y="271"/>
                    </a:lnTo>
                    <a:lnTo>
                      <a:pt x="125" y="170"/>
                    </a:lnTo>
                    <a:lnTo>
                      <a:pt x="101" y="110"/>
                    </a:lnTo>
                    <a:lnTo>
                      <a:pt x="78" y="66"/>
                    </a:lnTo>
                    <a:lnTo>
                      <a:pt x="0" y="0"/>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8" name="Freeform 258"/>
              <p:cNvSpPr>
                <a:spLocks/>
              </p:cNvSpPr>
              <p:nvPr/>
            </p:nvSpPr>
            <p:spPr bwMode="auto">
              <a:xfrm>
                <a:off x="1433" y="1295"/>
                <a:ext cx="187" cy="1895"/>
              </a:xfrm>
              <a:custGeom>
                <a:avLst/>
                <a:gdLst>
                  <a:gd name="T0" fmla="*/ 0 w 187"/>
                  <a:gd name="T1" fmla="*/ 1894 h 1895"/>
                  <a:gd name="T2" fmla="*/ 0 w 187"/>
                  <a:gd name="T3" fmla="*/ 293 h 1895"/>
                  <a:gd name="T4" fmla="*/ 0 w 187"/>
                  <a:gd name="T5" fmla="*/ 167 h 1895"/>
                  <a:gd name="T6" fmla="*/ 10 w 187"/>
                  <a:gd name="T7" fmla="*/ 110 h 1895"/>
                  <a:gd name="T8" fmla="*/ 38 w 187"/>
                  <a:gd name="T9" fmla="*/ 63 h 1895"/>
                  <a:gd name="T10" fmla="*/ 87 w 187"/>
                  <a:gd name="T11" fmla="*/ 28 h 1895"/>
                  <a:gd name="T12" fmla="*/ 186 w 187"/>
                  <a:gd name="T13" fmla="*/ 0 h 1895"/>
                </a:gdLst>
                <a:ahLst/>
                <a:cxnLst>
                  <a:cxn ang="0">
                    <a:pos x="T0" y="T1"/>
                  </a:cxn>
                  <a:cxn ang="0">
                    <a:pos x="T2" y="T3"/>
                  </a:cxn>
                  <a:cxn ang="0">
                    <a:pos x="T4" y="T5"/>
                  </a:cxn>
                  <a:cxn ang="0">
                    <a:pos x="T6" y="T7"/>
                  </a:cxn>
                  <a:cxn ang="0">
                    <a:pos x="T8" y="T9"/>
                  </a:cxn>
                  <a:cxn ang="0">
                    <a:pos x="T10" y="T11"/>
                  </a:cxn>
                  <a:cxn ang="0">
                    <a:pos x="T12" y="T13"/>
                  </a:cxn>
                </a:cxnLst>
                <a:rect l="0" t="0" r="r" b="b"/>
                <a:pathLst>
                  <a:path w="187" h="1895">
                    <a:moveTo>
                      <a:pt x="0" y="1894"/>
                    </a:moveTo>
                    <a:lnTo>
                      <a:pt x="0" y="293"/>
                    </a:lnTo>
                    <a:lnTo>
                      <a:pt x="0" y="167"/>
                    </a:lnTo>
                    <a:lnTo>
                      <a:pt x="10" y="110"/>
                    </a:lnTo>
                    <a:lnTo>
                      <a:pt x="38" y="63"/>
                    </a:lnTo>
                    <a:lnTo>
                      <a:pt x="87" y="28"/>
                    </a:lnTo>
                    <a:lnTo>
                      <a:pt x="186" y="0"/>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grpSp>
          <p:nvGrpSpPr>
            <p:cNvPr id="206" name="Group 259"/>
            <p:cNvGrpSpPr>
              <a:grpSpLocks/>
            </p:cNvGrpSpPr>
            <p:nvPr/>
          </p:nvGrpSpPr>
          <p:grpSpPr bwMode="auto">
            <a:xfrm>
              <a:off x="2142" y="3369"/>
              <a:ext cx="897" cy="3"/>
              <a:chOff x="2142" y="3369"/>
              <a:chExt cx="897" cy="3"/>
            </a:xfrm>
          </p:grpSpPr>
          <p:sp>
            <p:nvSpPr>
              <p:cNvPr id="207" name="Line 260"/>
              <p:cNvSpPr>
                <a:spLocks noChangeShapeType="1"/>
              </p:cNvSpPr>
              <p:nvPr/>
            </p:nvSpPr>
            <p:spPr bwMode="auto">
              <a:xfrm flipH="1">
                <a:off x="2142" y="3372"/>
                <a:ext cx="243"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 name="Line 261"/>
              <p:cNvSpPr>
                <a:spLocks noChangeShapeType="1"/>
              </p:cNvSpPr>
              <p:nvPr/>
            </p:nvSpPr>
            <p:spPr bwMode="auto">
              <a:xfrm flipH="1">
                <a:off x="2782" y="3369"/>
                <a:ext cx="257"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grpSp>
        <p:nvGrpSpPr>
          <p:cNvPr id="219" name="Group 220"/>
          <p:cNvGrpSpPr>
            <a:grpSpLocks/>
          </p:cNvGrpSpPr>
          <p:nvPr/>
        </p:nvGrpSpPr>
        <p:grpSpPr bwMode="auto">
          <a:xfrm>
            <a:off x="1524000" y="2667000"/>
            <a:ext cx="5719762" cy="2597150"/>
            <a:chOff x="1051" y="1663"/>
            <a:chExt cx="3603" cy="1636"/>
          </a:xfrm>
        </p:grpSpPr>
        <p:grpSp>
          <p:nvGrpSpPr>
            <p:cNvPr id="220" name="Group 181"/>
            <p:cNvGrpSpPr>
              <a:grpSpLocks/>
            </p:cNvGrpSpPr>
            <p:nvPr/>
          </p:nvGrpSpPr>
          <p:grpSpPr bwMode="auto">
            <a:xfrm>
              <a:off x="1051" y="1663"/>
              <a:ext cx="3603" cy="1526"/>
              <a:chOff x="1051" y="1663"/>
              <a:chExt cx="3603" cy="1526"/>
            </a:xfrm>
          </p:grpSpPr>
          <p:sp>
            <p:nvSpPr>
              <p:cNvPr id="224" name="Freeform 182"/>
              <p:cNvSpPr>
                <a:spLocks/>
              </p:cNvSpPr>
              <p:nvPr/>
            </p:nvSpPr>
            <p:spPr bwMode="auto">
              <a:xfrm>
                <a:off x="3249" y="2538"/>
                <a:ext cx="759" cy="423"/>
              </a:xfrm>
              <a:custGeom>
                <a:avLst/>
                <a:gdLst>
                  <a:gd name="T0" fmla="*/ 758 w 759"/>
                  <a:gd name="T1" fmla="*/ 0 h 423"/>
                  <a:gd name="T2" fmla="*/ 754 w 759"/>
                  <a:gd name="T3" fmla="*/ 37 h 423"/>
                  <a:gd name="T4" fmla="*/ 736 w 759"/>
                  <a:gd name="T5" fmla="*/ 87 h 423"/>
                  <a:gd name="T6" fmla="*/ 701 w 759"/>
                  <a:gd name="T7" fmla="*/ 125 h 423"/>
                  <a:gd name="T8" fmla="*/ 646 w 759"/>
                  <a:gd name="T9" fmla="*/ 157 h 423"/>
                  <a:gd name="T10" fmla="*/ 573 w 759"/>
                  <a:gd name="T11" fmla="*/ 181 h 423"/>
                  <a:gd name="T12" fmla="*/ 523 w 759"/>
                  <a:gd name="T13" fmla="*/ 192 h 423"/>
                  <a:gd name="T14" fmla="*/ 312 w 759"/>
                  <a:gd name="T15" fmla="*/ 229 h 423"/>
                  <a:gd name="T16" fmla="*/ 131 w 759"/>
                  <a:gd name="T17" fmla="*/ 265 h 423"/>
                  <a:gd name="T18" fmla="*/ 85 w 759"/>
                  <a:gd name="T19" fmla="*/ 273 h 423"/>
                  <a:gd name="T20" fmla="*/ 51 w 759"/>
                  <a:gd name="T21" fmla="*/ 294 h 423"/>
                  <a:gd name="T22" fmla="*/ 27 w 759"/>
                  <a:gd name="T23" fmla="*/ 316 h 423"/>
                  <a:gd name="T24" fmla="*/ 11 w 759"/>
                  <a:gd name="T25" fmla="*/ 339 h 423"/>
                  <a:gd name="T26" fmla="*/ 4 w 759"/>
                  <a:gd name="T27" fmla="*/ 359 h 423"/>
                  <a:gd name="T28" fmla="*/ 0 w 759"/>
                  <a:gd name="T29" fmla="*/ 422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9" h="423">
                    <a:moveTo>
                      <a:pt x="758" y="0"/>
                    </a:moveTo>
                    <a:lnTo>
                      <a:pt x="754" y="37"/>
                    </a:lnTo>
                    <a:lnTo>
                      <a:pt x="736" y="87"/>
                    </a:lnTo>
                    <a:lnTo>
                      <a:pt x="701" y="125"/>
                    </a:lnTo>
                    <a:lnTo>
                      <a:pt x="646" y="157"/>
                    </a:lnTo>
                    <a:lnTo>
                      <a:pt x="573" y="181"/>
                    </a:lnTo>
                    <a:lnTo>
                      <a:pt x="523" y="192"/>
                    </a:lnTo>
                    <a:lnTo>
                      <a:pt x="312" y="229"/>
                    </a:lnTo>
                    <a:lnTo>
                      <a:pt x="131" y="265"/>
                    </a:lnTo>
                    <a:lnTo>
                      <a:pt x="85" y="273"/>
                    </a:lnTo>
                    <a:lnTo>
                      <a:pt x="51" y="294"/>
                    </a:lnTo>
                    <a:lnTo>
                      <a:pt x="27" y="316"/>
                    </a:lnTo>
                    <a:lnTo>
                      <a:pt x="11" y="339"/>
                    </a:lnTo>
                    <a:lnTo>
                      <a:pt x="4" y="359"/>
                    </a:lnTo>
                    <a:lnTo>
                      <a:pt x="0" y="422"/>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25" name="Freeform 183"/>
              <p:cNvSpPr>
                <a:spLocks/>
              </p:cNvSpPr>
              <p:nvPr/>
            </p:nvSpPr>
            <p:spPr bwMode="auto">
              <a:xfrm>
                <a:off x="1051" y="2503"/>
                <a:ext cx="2201" cy="214"/>
              </a:xfrm>
              <a:custGeom>
                <a:avLst/>
                <a:gdLst>
                  <a:gd name="T0" fmla="*/ 0 w 2201"/>
                  <a:gd name="T1" fmla="*/ 213 h 214"/>
                  <a:gd name="T2" fmla="*/ 19 w 2201"/>
                  <a:gd name="T3" fmla="*/ 186 h 214"/>
                  <a:gd name="T4" fmla="*/ 53 w 2201"/>
                  <a:gd name="T5" fmla="*/ 160 h 214"/>
                  <a:gd name="T6" fmla="*/ 111 w 2201"/>
                  <a:gd name="T7" fmla="*/ 143 h 214"/>
                  <a:gd name="T8" fmla="*/ 211 w 2201"/>
                  <a:gd name="T9" fmla="*/ 119 h 214"/>
                  <a:gd name="T10" fmla="*/ 583 w 2201"/>
                  <a:gd name="T11" fmla="*/ 92 h 214"/>
                  <a:gd name="T12" fmla="*/ 670 w 2201"/>
                  <a:gd name="T13" fmla="*/ 90 h 214"/>
                  <a:gd name="T14" fmla="*/ 1094 w 2201"/>
                  <a:gd name="T15" fmla="*/ 94 h 214"/>
                  <a:gd name="T16" fmla="*/ 1450 w 2201"/>
                  <a:gd name="T17" fmla="*/ 102 h 214"/>
                  <a:gd name="T18" fmla="*/ 1881 w 2201"/>
                  <a:gd name="T19" fmla="*/ 102 h 214"/>
                  <a:gd name="T20" fmla="*/ 1989 w 2201"/>
                  <a:gd name="T21" fmla="*/ 92 h 214"/>
                  <a:gd name="T22" fmla="*/ 2062 w 2201"/>
                  <a:gd name="T23" fmla="*/ 82 h 214"/>
                  <a:gd name="T24" fmla="*/ 2127 w 2201"/>
                  <a:gd name="T25" fmla="*/ 63 h 214"/>
                  <a:gd name="T26" fmla="*/ 2156 w 2201"/>
                  <a:gd name="T27" fmla="*/ 44 h 214"/>
                  <a:gd name="T28" fmla="*/ 2200 w 2201"/>
                  <a:gd name="T29"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01" h="214">
                    <a:moveTo>
                      <a:pt x="0" y="213"/>
                    </a:moveTo>
                    <a:lnTo>
                      <a:pt x="19" y="186"/>
                    </a:lnTo>
                    <a:lnTo>
                      <a:pt x="53" y="160"/>
                    </a:lnTo>
                    <a:lnTo>
                      <a:pt x="111" y="143"/>
                    </a:lnTo>
                    <a:lnTo>
                      <a:pt x="211" y="119"/>
                    </a:lnTo>
                    <a:lnTo>
                      <a:pt x="583" y="92"/>
                    </a:lnTo>
                    <a:lnTo>
                      <a:pt x="670" y="90"/>
                    </a:lnTo>
                    <a:lnTo>
                      <a:pt x="1094" y="94"/>
                    </a:lnTo>
                    <a:lnTo>
                      <a:pt x="1450" y="102"/>
                    </a:lnTo>
                    <a:lnTo>
                      <a:pt x="1881" y="102"/>
                    </a:lnTo>
                    <a:lnTo>
                      <a:pt x="1989" y="92"/>
                    </a:lnTo>
                    <a:lnTo>
                      <a:pt x="2062" y="82"/>
                    </a:lnTo>
                    <a:lnTo>
                      <a:pt x="2127" y="63"/>
                    </a:lnTo>
                    <a:lnTo>
                      <a:pt x="2156" y="44"/>
                    </a:lnTo>
                    <a:lnTo>
                      <a:pt x="2200"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26" name="Freeform 184"/>
              <p:cNvSpPr>
                <a:spLocks/>
              </p:cNvSpPr>
              <p:nvPr/>
            </p:nvSpPr>
            <p:spPr bwMode="auto">
              <a:xfrm>
                <a:off x="2523" y="1663"/>
                <a:ext cx="2033" cy="530"/>
              </a:xfrm>
              <a:custGeom>
                <a:avLst/>
                <a:gdLst>
                  <a:gd name="T0" fmla="*/ 0 w 2033"/>
                  <a:gd name="T1" fmla="*/ 529 h 530"/>
                  <a:gd name="T2" fmla="*/ 12 w 2033"/>
                  <a:gd name="T3" fmla="*/ 507 h 530"/>
                  <a:gd name="T4" fmla="*/ 46 w 2033"/>
                  <a:gd name="T5" fmla="*/ 469 h 530"/>
                  <a:gd name="T6" fmla="*/ 87 w 2033"/>
                  <a:gd name="T7" fmla="*/ 452 h 530"/>
                  <a:gd name="T8" fmla="*/ 143 w 2033"/>
                  <a:gd name="T9" fmla="*/ 432 h 530"/>
                  <a:gd name="T10" fmla="*/ 305 w 2033"/>
                  <a:gd name="T11" fmla="*/ 406 h 530"/>
                  <a:gd name="T12" fmla="*/ 530 w 2033"/>
                  <a:gd name="T13" fmla="*/ 382 h 530"/>
                  <a:gd name="T14" fmla="*/ 980 w 2033"/>
                  <a:gd name="T15" fmla="*/ 372 h 530"/>
                  <a:gd name="T16" fmla="*/ 1294 w 2033"/>
                  <a:gd name="T17" fmla="*/ 365 h 530"/>
                  <a:gd name="T18" fmla="*/ 1367 w 2033"/>
                  <a:gd name="T19" fmla="*/ 350 h 530"/>
                  <a:gd name="T20" fmla="*/ 1468 w 2033"/>
                  <a:gd name="T21" fmla="*/ 319 h 530"/>
                  <a:gd name="T22" fmla="*/ 1584 w 2033"/>
                  <a:gd name="T23" fmla="*/ 239 h 530"/>
                  <a:gd name="T24" fmla="*/ 1710 w 2033"/>
                  <a:gd name="T25" fmla="*/ 145 h 530"/>
                  <a:gd name="T26" fmla="*/ 1812 w 2033"/>
                  <a:gd name="T27" fmla="*/ 60 h 530"/>
                  <a:gd name="T28" fmla="*/ 1865 w 2033"/>
                  <a:gd name="T29" fmla="*/ 34 h 530"/>
                  <a:gd name="T30" fmla="*/ 1918 w 2033"/>
                  <a:gd name="T31" fmla="*/ 14 h 530"/>
                  <a:gd name="T32" fmla="*/ 1955 w 2033"/>
                  <a:gd name="T33" fmla="*/ 5 h 530"/>
                  <a:gd name="T34" fmla="*/ 2032 w 2033"/>
                  <a:gd name="T35" fmla="*/ 0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33" h="530">
                    <a:moveTo>
                      <a:pt x="0" y="529"/>
                    </a:moveTo>
                    <a:lnTo>
                      <a:pt x="12" y="507"/>
                    </a:lnTo>
                    <a:lnTo>
                      <a:pt x="46" y="469"/>
                    </a:lnTo>
                    <a:lnTo>
                      <a:pt x="87" y="452"/>
                    </a:lnTo>
                    <a:lnTo>
                      <a:pt x="143" y="432"/>
                    </a:lnTo>
                    <a:lnTo>
                      <a:pt x="305" y="406"/>
                    </a:lnTo>
                    <a:lnTo>
                      <a:pt x="530" y="382"/>
                    </a:lnTo>
                    <a:lnTo>
                      <a:pt x="980" y="372"/>
                    </a:lnTo>
                    <a:lnTo>
                      <a:pt x="1294" y="365"/>
                    </a:lnTo>
                    <a:lnTo>
                      <a:pt x="1367" y="350"/>
                    </a:lnTo>
                    <a:lnTo>
                      <a:pt x="1468" y="319"/>
                    </a:lnTo>
                    <a:lnTo>
                      <a:pt x="1584" y="239"/>
                    </a:lnTo>
                    <a:lnTo>
                      <a:pt x="1710" y="145"/>
                    </a:lnTo>
                    <a:lnTo>
                      <a:pt x="1812" y="60"/>
                    </a:lnTo>
                    <a:lnTo>
                      <a:pt x="1865" y="34"/>
                    </a:lnTo>
                    <a:lnTo>
                      <a:pt x="1918" y="14"/>
                    </a:lnTo>
                    <a:lnTo>
                      <a:pt x="1955" y="5"/>
                    </a:lnTo>
                    <a:lnTo>
                      <a:pt x="2032"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27" name="Freeform 185"/>
              <p:cNvSpPr>
                <a:spLocks/>
              </p:cNvSpPr>
              <p:nvPr/>
            </p:nvSpPr>
            <p:spPr bwMode="auto">
              <a:xfrm>
                <a:off x="3395" y="1690"/>
                <a:ext cx="515" cy="657"/>
              </a:xfrm>
              <a:custGeom>
                <a:avLst/>
                <a:gdLst>
                  <a:gd name="T0" fmla="*/ 0 w 515"/>
                  <a:gd name="T1" fmla="*/ 656 h 657"/>
                  <a:gd name="T2" fmla="*/ 24 w 515"/>
                  <a:gd name="T3" fmla="*/ 631 h 657"/>
                  <a:gd name="T4" fmla="*/ 46 w 515"/>
                  <a:gd name="T5" fmla="*/ 580 h 657"/>
                  <a:gd name="T6" fmla="*/ 91 w 515"/>
                  <a:gd name="T7" fmla="*/ 455 h 657"/>
                  <a:gd name="T8" fmla="*/ 145 w 515"/>
                  <a:gd name="T9" fmla="*/ 315 h 657"/>
                  <a:gd name="T10" fmla="*/ 187 w 515"/>
                  <a:gd name="T11" fmla="*/ 227 h 657"/>
                  <a:gd name="T12" fmla="*/ 239 w 515"/>
                  <a:gd name="T13" fmla="*/ 149 h 657"/>
                  <a:gd name="T14" fmla="*/ 268 w 515"/>
                  <a:gd name="T15" fmla="*/ 118 h 657"/>
                  <a:gd name="T16" fmla="*/ 301 w 515"/>
                  <a:gd name="T17" fmla="*/ 83 h 657"/>
                  <a:gd name="T18" fmla="*/ 340 w 515"/>
                  <a:gd name="T19" fmla="*/ 53 h 657"/>
                  <a:gd name="T20" fmla="*/ 388 w 515"/>
                  <a:gd name="T21" fmla="*/ 28 h 657"/>
                  <a:gd name="T22" fmla="*/ 420 w 515"/>
                  <a:gd name="T23" fmla="*/ 14 h 657"/>
                  <a:gd name="T24" fmla="*/ 452 w 515"/>
                  <a:gd name="T25" fmla="*/ 6 h 657"/>
                  <a:gd name="T26" fmla="*/ 514 w 515"/>
                  <a:gd name="T27" fmla="*/ 0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15" h="657">
                    <a:moveTo>
                      <a:pt x="0" y="656"/>
                    </a:moveTo>
                    <a:lnTo>
                      <a:pt x="24" y="631"/>
                    </a:lnTo>
                    <a:lnTo>
                      <a:pt x="46" y="580"/>
                    </a:lnTo>
                    <a:lnTo>
                      <a:pt x="91" y="455"/>
                    </a:lnTo>
                    <a:lnTo>
                      <a:pt x="145" y="315"/>
                    </a:lnTo>
                    <a:lnTo>
                      <a:pt x="187" y="227"/>
                    </a:lnTo>
                    <a:lnTo>
                      <a:pt x="239" y="149"/>
                    </a:lnTo>
                    <a:lnTo>
                      <a:pt x="268" y="118"/>
                    </a:lnTo>
                    <a:lnTo>
                      <a:pt x="301" y="83"/>
                    </a:lnTo>
                    <a:lnTo>
                      <a:pt x="340" y="53"/>
                    </a:lnTo>
                    <a:lnTo>
                      <a:pt x="388" y="28"/>
                    </a:lnTo>
                    <a:lnTo>
                      <a:pt x="420" y="14"/>
                    </a:lnTo>
                    <a:lnTo>
                      <a:pt x="452" y="6"/>
                    </a:lnTo>
                    <a:lnTo>
                      <a:pt x="514"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28" name="Freeform 186"/>
              <p:cNvSpPr>
                <a:spLocks/>
              </p:cNvSpPr>
              <p:nvPr/>
            </p:nvSpPr>
            <p:spPr bwMode="auto">
              <a:xfrm>
                <a:off x="4107" y="1758"/>
                <a:ext cx="547" cy="675"/>
              </a:xfrm>
              <a:custGeom>
                <a:avLst/>
                <a:gdLst>
                  <a:gd name="T0" fmla="*/ 546 w 547"/>
                  <a:gd name="T1" fmla="*/ 0 h 675"/>
                  <a:gd name="T2" fmla="*/ 544 w 547"/>
                  <a:gd name="T3" fmla="*/ 79 h 675"/>
                  <a:gd name="T4" fmla="*/ 533 w 547"/>
                  <a:gd name="T5" fmla="*/ 196 h 675"/>
                  <a:gd name="T6" fmla="*/ 517 w 547"/>
                  <a:gd name="T7" fmla="*/ 282 h 675"/>
                  <a:gd name="T8" fmla="*/ 495 w 547"/>
                  <a:gd name="T9" fmla="*/ 355 h 675"/>
                  <a:gd name="T10" fmla="*/ 442 w 547"/>
                  <a:gd name="T11" fmla="*/ 457 h 675"/>
                  <a:gd name="T12" fmla="*/ 399 w 547"/>
                  <a:gd name="T13" fmla="*/ 518 h 675"/>
                  <a:gd name="T14" fmla="*/ 332 w 547"/>
                  <a:gd name="T15" fmla="*/ 581 h 675"/>
                  <a:gd name="T16" fmla="*/ 250 w 547"/>
                  <a:gd name="T17" fmla="*/ 627 h 675"/>
                  <a:gd name="T18" fmla="*/ 152 w 547"/>
                  <a:gd name="T19" fmla="*/ 659 h 675"/>
                  <a:gd name="T20" fmla="*/ 94 w 547"/>
                  <a:gd name="T21" fmla="*/ 674 h 675"/>
                  <a:gd name="T22" fmla="*/ 0 w 547"/>
                  <a:gd name="T23" fmla="*/ 674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7" h="675">
                    <a:moveTo>
                      <a:pt x="546" y="0"/>
                    </a:moveTo>
                    <a:lnTo>
                      <a:pt x="544" y="79"/>
                    </a:lnTo>
                    <a:lnTo>
                      <a:pt x="533" y="196"/>
                    </a:lnTo>
                    <a:lnTo>
                      <a:pt x="517" y="282"/>
                    </a:lnTo>
                    <a:lnTo>
                      <a:pt x="495" y="355"/>
                    </a:lnTo>
                    <a:lnTo>
                      <a:pt x="442" y="457"/>
                    </a:lnTo>
                    <a:lnTo>
                      <a:pt x="399" y="518"/>
                    </a:lnTo>
                    <a:lnTo>
                      <a:pt x="332" y="581"/>
                    </a:lnTo>
                    <a:lnTo>
                      <a:pt x="250" y="627"/>
                    </a:lnTo>
                    <a:lnTo>
                      <a:pt x="152" y="659"/>
                    </a:lnTo>
                    <a:lnTo>
                      <a:pt x="94" y="674"/>
                    </a:lnTo>
                    <a:lnTo>
                      <a:pt x="0" y="674"/>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29" name="Line 187"/>
              <p:cNvSpPr>
                <a:spLocks noChangeShapeType="1"/>
              </p:cNvSpPr>
              <p:nvPr/>
            </p:nvSpPr>
            <p:spPr bwMode="auto">
              <a:xfrm>
                <a:off x="4007" y="1771"/>
                <a:ext cx="0" cy="553"/>
              </a:xfrm>
              <a:prstGeom prst="line">
                <a:avLst/>
              </a:prstGeom>
              <a:noFill/>
              <a:ln w="50800">
                <a:solidFill>
                  <a:srgbClr val="286BA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0" name="Freeform 188"/>
              <p:cNvSpPr>
                <a:spLocks/>
              </p:cNvSpPr>
              <p:nvPr/>
            </p:nvSpPr>
            <p:spPr bwMode="auto">
              <a:xfrm>
                <a:off x="1929" y="2342"/>
                <a:ext cx="433" cy="527"/>
              </a:xfrm>
              <a:custGeom>
                <a:avLst/>
                <a:gdLst>
                  <a:gd name="T0" fmla="*/ 0 w 433"/>
                  <a:gd name="T1" fmla="*/ 526 h 527"/>
                  <a:gd name="T2" fmla="*/ 43 w 433"/>
                  <a:gd name="T3" fmla="*/ 519 h 527"/>
                  <a:gd name="T4" fmla="*/ 80 w 433"/>
                  <a:gd name="T5" fmla="*/ 480 h 527"/>
                  <a:gd name="T6" fmla="*/ 103 w 433"/>
                  <a:gd name="T7" fmla="*/ 446 h 527"/>
                  <a:gd name="T8" fmla="*/ 185 w 433"/>
                  <a:gd name="T9" fmla="*/ 250 h 527"/>
                  <a:gd name="T10" fmla="*/ 239 w 433"/>
                  <a:gd name="T11" fmla="*/ 127 h 527"/>
                  <a:gd name="T12" fmla="*/ 272 w 433"/>
                  <a:gd name="T13" fmla="*/ 83 h 527"/>
                  <a:gd name="T14" fmla="*/ 319 w 433"/>
                  <a:gd name="T15" fmla="*/ 36 h 527"/>
                  <a:gd name="T16" fmla="*/ 374 w 433"/>
                  <a:gd name="T17" fmla="*/ 11 h 527"/>
                  <a:gd name="T18" fmla="*/ 432 w 433"/>
                  <a:gd name="T19" fmla="*/ 0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3" h="527">
                    <a:moveTo>
                      <a:pt x="0" y="526"/>
                    </a:moveTo>
                    <a:lnTo>
                      <a:pt x="43" y="519"/>
                    </a:lnTo>
                    <a:lnTo>
                      <a:pt x="80" y="480"/>
                    </a:lnTo>
                    <a:lnTo>
                      <a:pt x="103" y="446"/>
                    </a:lnTo>
                    <a:lnTo>
                      <a:pt x="185" y="250"/>
                    </a:lnTo>
                    <a:lnTo>
                      <a:pt x="239" y="127"/>
                    </a:lnTo>
                    <a:lnTo>
                      <a:pt x="272" y="83"/>
                    </a:lnTo>
                    <a:lnTo>
                      <a:pt x="319" y="36"/>
                    </a:lnTo>
                    <a:lnTo>
                      <a:pt x="374" y="11"/>
                    </a:lnTo>
                    <a:lnTo>
                      <a:pt x="432"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31" name="Freeform 189"/>
              <p:cNvSpPr>
                <a:spLocks/>
              </p:cNvSpPr>
              <p:nvPr/>
            </p:nvSpPr>
            <p:spPr bwMode="auto">
              <a:xfrm>
                <a:off x="1209" y="2861"/>
                <a:ext cx="108" cy="328"/>
              </a:xfrm>
              <a:custGeom>
                <a:avLst/>
                <a:gdLst>
                  <a:gd name="T0" fmla="*/ 107 w 108"/>
                  <a:gd name="T1" fmla="*/ 327 h 328"/>
                  <a:gd name="T2" fmla="*/ 107 w 108"/>
                  <a:gd name="T3" fmla="*/ 149 h 328"/>
                  <a:gd name="T4" fmla="*/ 102 w 108"/>
                  <a:gd name="T5" fmla="*/ 104 h 328"/>
                  <a:gd name="T6" fmla="*/ 88 w 108"/>
                  <a:gd name="T7" fmla="*/ 65 h 328"/>
                  <a:gd name="T8" fmla="*/ 71 w 108"/>
                  <a:gd name="T9" fmla="*/ 42 h 328"/>
                  <a:gd name="T10" fmla="*/ 55 w 108"/>
                  <a:gd name="T11" fmla="*/ 25 h 328"/>
                  <a:gd name="T12" fmla="*/ 0 w 108"/>
                  <a:gd name="T13" fmla="*/ 0 h 328"/>
                </a:gdLst>
                <a:ahLst/>
                <a:cxnLst>
                  <a:cxn ang="0">
                    <a:pos x="T0" y="T1"/>
                  </a:cxn>
                  <a:cxn ang="0">
                    <a:pos x="T2" y="T3"/>
                  </a:cxn>
                  <a:cxn ang="0">
                    <a:pos x="T4" y="T5"/>
                  </a:cxn>
                  <a:cxn ang="0">
                    <a:pos x="T6" y="T7"/>
                  </a:cxn>
                  <a:cxn ang="0">
                    <a:pos x="T8" y="T9"/>
                  </a:cxn>
                  <a:cxn ang="0">
                    <a:pos x="T10" y="T11"/>
                  </a:cxn>
                  <a:cxn ang="0">
                    <a:pos x="T12" y="T13"/>
                  </a:cxn>
                </a:cxnLst>
                <a:rect l="0" t="0" r="r" b="b"/>
                <a:pathLst>
                  <a:path w="108" h="328">
                    <a:moveTo>
                      <a:pt x="107" y="327"/>
                    </a:moveTo>
                    <a:lnTo>
                      <a:pt x="107" y="149"/>
                    </a:lnTo>
                    <a:lnTo>
                      <a:pt x="102" y="104"/>
                    </a:lnTo>
                    <a:lnTo>
                      <a:pt x="88" y="65"/>
                    </a:lnTo>
                    <a:lnTo>
                      <a:pt x="71" y="42"/>
                    </a:lnTo>
                    <a:lnTo>
                      <a:pt x="55" y="25"/>
                    </a:lnTo>
                    <a:lnTo>
                      <a:pt x="0"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32" name="Freeform 190"/>
              <p:cNvSpPr>
                <a:spLocks/>
              </p:cNvSpPr>
              <p:nvPr/>
            </p:nvSpPr>
            <p:spPr bwMode="auto">
              <a:xfrm>
                <a:off x="1511" y="2858"/>
                <a:ext cx="108" cy="329"/>
              </a:xfrm>
              <a:custGeom>
                <a:avLst/>
                <a:gdLst>
                  <a:gd name="T0" fmla="*/ 0 w 108"/>
                  <a:gd name="T1" fmla="*/ 328 h 329"/>
                  <a:gd name="T2" fmla="*/ 0 w 108"/>
                  <a:gd name="T3" fmla="*/ 149 h 329"/>
                  <a:gd name="T4" fmla="*/ 5 w 108"/>
                  <a:gd name="T5" fmla="*/ 104 h 329"/>
                  <a:gd name="T6" fmla="*/ 19 w 108"/>
                  <a:gd name="T7" fmla="*/ 66 h 329"/>
                  <a:gd name="T8" fmla="*/ 36 w 108"/>
                  <a:gd name="T9" fmla="*/ 43 h 329"/>
                  <a:gd name="T10" fmla="*/ 52 w 108"/>
                  <a:gd name="T11" fmla="*/ 26 h 329"/>
                  <a:gd name="T12" fmla="*/ 107 w 108"/>
                  <a:gd name="T13" fmla="*/ 0 h 329"/>
                </a:gdLst>
                <a:ahLst/>
                <a:cxnLst>
                  <a:cxn ang="0">
                    <a:pos x="T0" y="T1"/>
                  </a:cxn>
                  <a:cxn ang="0">
                    <a:pos x="T2" y="T3"/>
                  </a:cxn>
                  <a:cxn ang="0">
                    <a:pos x="T4" y="T5"/>
                  </a:cxn>
                  <a:cxn ang="0">
                    <a:pos x="T6" y="T7"/>
                  </a:cxn>
                  <a:cxn ang="0">
                    <a:pos x="T8" y="T9"/>
                  </a:cxn>
                  <a:cxn ang="0">
                    <a:pos x="T10" y="T11"/>
                  </a:cxn>
                  <a:cxn ang="0">
                    <a:pos x="T12" y="T13"/>
                  </a:cxn>
                </a:cxnLst>
                <a:rect l="0" t="0" r="r" b="b"/>
                <a:pathLst>
                  <a:path w="108" h="329">
                    <a:moveTo>
                      <a:pt x="0" y="328"/>
                    </a:moveTo>
                    <a:lnTo>
                      <a:pt x="0" y="149"/>
                    </a:lnTo>
                    <a:lnTo>
                      <a:pt x="5" y="104"/>
                    </a:lnTo>
                    <a:lnTo>
                      <a:pt x="19" y="66"/>
                    </a:lnTo>
                    <a:lnTo>
                      <a:pt x="36" y="43"/>
                    </a:lnTo>
                    <a:lnTo>
                      <a:pt x="52" y="26"/>
                    </a:lnTo>
                    <a:lnTo>
                      <a:pt x="107"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grpSp>
          <p:nvGrpSpPr>
            <p:cNvPr id="221" name="Group 217"/>
            <p:cNvGrpSpPr>
              <a:grpSpLocks/>
            </p:cNvGrpSpPr>
            <p:nvPr/>
          </p:nvGrpSpPr>
          <p:grpSpPr bwMode="auto">
            <a:xfrm>
              <a:off x="2147" y="3058"/>
              <a:ext cx="896" cy="241"/>
              <a:chOff x="2147" y="3058"/>
              <a:chExt cx="896" cy="241"/>
            </a:xfrm>
          </p:grpSpPr>
          <p:sp>
            <p:nvSpPr>
              <p:cNvPr id="222" name="Line 218"/>
              <p:cNvSpPr>
                <a:spLocks noChangeShapeType="1"/>
              </p:cNvSpPr>
              <p:nvPr/>
            </p:nvSpPr>
            <p:spPr bwMode="auto">
              <a:xfrm flipH="1">
                <a:off x="2786" y="3058"/>
                <a:ext cx="257"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23" name="Freeform 219"/>
              <p:cNvSpPr>
                <a:spLocks/>
              </p:cNvSpPr>
              <p:nvPr/>
            </p:nvSpPr>
            <p:spPr bwMode="auto">
              <a:xfrm>
                <a:off x="2147" y="3060"/>
                <a:ext cx="239" cy="239"/>
              </a:xfrm>
              <a:custGeom>
                <a:avLst/>
                <a:gdLst>
                  <a:gd name="T0" fmla="*/ 238 w 239"/>
                  <a:gd name="T1" fmla="*/ 0 h 239"/>
                  <a:gd name="T2" fmla="*/ 203 w 239"/>
                  <a:gd name="T3" fmla="*/ 5 h 239"/>
                  <a:gd name="T4" fmla="*/ 155 w 239"/>
                  <a:gd name="T5" fmla="*/ 34 h 239"/>
                  <a:gd name="T6" fmla="*/ 126 w 239"/>
                  <a:gd name="T7" fmla="*/ 87 h 239"/>
                  <a:gd name="T8" fmla="*/ 102 w 239"/>
                  <a:gd name="T9" fmla="*/ 143 h 239"/>
                  <a:gd name="T10" fmla="*/ 81 w 239"/>
                  <a:gd name="T11" fmla="*/ 176 h 239"/>
                  <a:gd name="T12" fmla="*/ 59 w 239"/>
                  <a:gd name="T13" fmla="*/ 202 h 239"/>
                  <a:gd name="T14" fmla="*/ 0 w 239"/>
                  <a:gd name="T15" fmla="*/ 238 h 2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9" h="239">
                    <a:moveTo>
                      <a:pt x="238" y="0"/>
                    </a:moveTo>
                    <a:lnTo>
                      <a:pt x="203" y="5"/>
                    </a:lnTo>
                    <a:lnTo>
                      <a:pt x="155" y="34"/>
                    </a:lnTo>
                    <a:lnTo>
                      <a:pt x="126" y="87"/>
                    </a:lnTo>
                    <a:lnTo>
                      <a:pt x="102" y="143"/>
                    </a:lnTo>
                    <a:lnTo>
                      <a:pt x="81" y="176"/>
                    </a:lnTo>
                    <a:lnTo>
                      <a:pt x="59" y="202"/>
                    </a:lnTo>
                    <a:lnTo>
                      <a:pt x="0" y="238"/>
                    </a:lnTo>
                  </a:path>
                </a:pathLst>
              </a:custGeom>
              <a:noFill/>
              <a:ln w="38100" cap="rnd" cmpd="sng">
                <a:solidFill>
                  <a:srgbClr val="000000"/>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28321832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189"/>
                                        </p:tgtEl>
                                        <p:attrNameLst>
                                          <p:attrName>style.visibility</p:attrName>
                                        </p:attrNameLst>
                                      </p:cBhvr>
                                      <p:to>
                                        <p:strVal val="visible"/>
                                      </p:to>
                                    </p:set>
                                    <p:animEffect transition="in" filter="wheel(8)">
                                      <p:cBhvr>
                                        <p:cTn id="7" dur="2000"/>
                                        <p:tgtEl>
                                          <p:spTgt spid="18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nodeType="clickEffect">
                                  <p:stCondLst>
                                    <p:cond delay="0"/>
                                  </p:stCondLst>
                                  <p:childTnLst>
                                    <p:set>
                                      <p:cBhvr>
                                        <p:cTn id="11" dur="1" fill="hold">
                                          <p:stCondLst>
                                            <p:cond delay="0"/>
                                          </p:stCondLst>
                                        </p:cTn>
                                        <p:tgtEl>
                                          <p:spTgt spid="204"/>
                                        </p:tgtEl>
                                        <p:attrNameLst>
                                          <p:attrName>style.visibility</p:attrName>
                                        </p:attrNameLst>
                                      </p:cBhvr>
                                      <p:to>
                                        <p:strVal val="visible"/>
                                      </p:to>
                                    </p:set>
                                    <p:animEffect transition="in" filter="wheel(8)">
                                      <p:cBhvr>
                                        <p:cTn id="12" dur="2000"/>
                                        <p:tgtEl>
                                          <p:spTgt spid="20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8" fill="hold" nodeType="clickEffect">
                                  <p:stCondLst>
                                    <p:cond delay="0"/>
                                  </p:stCondLst>
                                  <p:childTnLst>
                                    <p:set>
                                      <p:cBhvr>
                                        <p:cTn id="16" dur="1" fill="hold">
                                          <p:stCondLst>
                                            <p:cond delay="0"/>
                                          </p:stCondLst>
                                        </p:cTn>
                                        <p:tgtEl>
                                          <p:spTgt spid="219"/>
                                        </p:tgtEl>
                                        <p:attrNameLst>
                                          <p:attrName>style.visibility</p:attrName>
                                        </p:attrNameLst>
                                      </p:cBhvr>
                                      <p:to>
                                        <p:strVal val="visible"/>
                                      </p:to>
                                    </p:set>
                                    <p:animEffect transition="in" filter="wheel(8)">
                                      <p:cBhvr>
                                        <p:cTn id="17" dur="2000"/>
                                        <p:tgtEl>
                                          <p:spTgt spid="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609600"/>
          </a:xfrm>
        </p:spPr>
        <p:txBody>
          <a:bodyPr/>
          <a:lstStyle/>
          <a:p>
            <a:r>
              <a:rPr lang="en-US" smtClean="0"/>
              <a:t>A </a:t>
            </a:r>
            <a:r>
              <a:rPr lang="en-US" smtClean="0"/>
              <a:t>Group </a:t>
            </a:r>
            <a:r>
              <a:rPr lang="en-US" dirty="0" smtClean="0"/>
              <a:t>Shop Very </a:t>
            </a:r>
            <a:r>
              <a:rPr lang="en-US" smtClean="0"/>
              <a:t>Close </a:t>
            </a:r>
            <a:r>
              <a:rPr lang="en-US" smtClean="0"/>
              <a:t>to </a:t>
            </a:r>
            <a:r>
              <a:rPr lang="en-US" dirty="0" smtClean="0"/>
              <a:t>Flow Shop</a:t>
            </a:r>
            <a:endParaRPr lang="en-US" dirty="0"/>
          </a:p>
        </p:txBody>
      </p:sp>
      <p:grpSp>
        <p:nvGrpSpPr>
          <p:cNvPr id="146" name="Group 47"/>
          <p:cNvGrpSpPr>
            <a:grpSpLocks/>
          </p:cNvGrpSpPr>
          <p:nvPr/>
        </p:nvGrpSpPr>
        <p:grpSpPr bwMode="auto">
          <a:xfrm>
            <a:off x="1066800" y="1741488"/>
            <a:ext cx="6999288" cy="3592512"/>
            <a:chOff x="678" y="1155"/>
            <a:chExt cx="4409" cy="2263"/>
          </a:xfrm>
        </p:grpSpPr>
        <p:sp>
          <p:nvSpPr>
            <p:cNvPr id="147" name="Rectangle 4"/>
            <p:cNvSpPr>
              <a:spLocks noChangeArrowheads="1"/>
            </p:cNvSpPr>
            <p:nvPr/>
          </p:nvSpPr>
          <p:spPr bwMode="auto">
            <a:xfrm>
              <a:off x="678" y="1155"/>
              <a:ext cx="4409" cy="2263"/>
            </a:xfrm>
            <a:prstGeom prst="rect">
              <a:avLst/>
            </a:prstGeom>
            <a:solidFill>
              <a:srgbClr val="FFF5E8"/>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48" name="Rectangle 5"/>
            <p:cNvSpPr>
              <a:spLocks noChangeArrowheads="1"/>
            </p:cNvSpPr>
            <p:nvPr/>
          </p:nvSpPr>
          <p:spPr bwMode="auto">
            <a:xfrm>
              <a:off x="681" y="1159"/>
              <a:ext cx="4400" cy="2253"/>
            </a:xfrm>
            <a:prstGeom prst="rect">
              <a:avLst/>
            </a:prstGeom>
            <a:noFill/>
            <a:ln w="25400">
              <a:solidFill>
                <a:srgbClr val="0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1" name="Rectangle 8"/>
            <p:cNvSpPr>
              <a:spLocks noChangeArrowheads="1"/>
            </p:cNvSpPr>
            <p:nvPr/>
          </p:nvSpPr>
          <p:spPr bwMode="auto">
            <a:xfrm>
              <a:off x="1682" y="2128"/>
              <a:ext cx="289"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2" name="Rectangle 9"/>
            <p:cNvSpPr>
              <a:spLocks noChangeArrowheads="1"/>
            </p:cNvSpPr>
            <p:nvPr/>
          </p:nvSpPr>
          <p:spPr bwMode="auto">
            <a:xfrm>
              <a:off x="1719" y="2170"/>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53" name="Rectangle 10"/>
            <p:cNvSpPr>
              <a:spLocks noChangeArrowheads="1"/>
            </p:cNvSpPr>
            <p:nvPr/>
          </p:nvSpPr>
          <p:spPr bwMode="auto">
            <a:xfrm>
              <a:off x="2284" y="2128"/>
              <a:ext cx="289" cy="293"/>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4" name="Rectangle 11"/>
            <p:cNvSpPr>
              <a:spLocks noChangeArrowheads="1"/>
            </p:cNvSpPr>
            <p:nvPr/>
          </p:nvSpPr>
          <p:spPr bwMode="auto">
            <a:xfrm>
              <a:off x="2307" y="2170"/>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55" name="Rectangle 12"/>
            <p:cNvSpPr>
              <a:spLocks noChangeArrowheads="1"/>
            </p:cNvSpPr>
            <p:nvPr/>
          </p:nvSpPr>
          <p:spPr bwMode="auto">
            <a:xfrm>
              <a:off x="2907" y="2192"/>
              <a:ext cx="182" cy="177"/>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6" name="Rectangle 13"/>
            <p:cNvSpPr>
              <a:spLocks noChangeArrowheads="1"/>
            </p:cNvSpPr>
            <p:nvPr/>
          </p:nvSpPr>
          <p:spPr bwMode="auto">
            <a:xfrm>
              <a:off x="2879" y="2192"/>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157" name="Rectangle 14"/>
            <p:cNvSpPr>
              <a:spLocks noChangeArrowheads="1"/>
            </p:cNvSpPr>
            <p:nvPr/>
          </p:nvSpPr>
          <p:spPr bwMode="auto">
            <a:xfrm>
              <a:off x="3440" y="2188"/>
              <a:ext cx="183"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8" name="Rectangle 15"/>
            <p:cNvSpPr>
              <a:spLocks noChangeArrowheads="1"/>
            </p:cNvSpPr>
            <p:nvPr/>
          </p:nvSpPr>
          <p:spPr bwMode="auto">
            <a:xfrm>
              <a:off x="3413" y="2189"/>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sp>
          <p:nvSpPr>
            <p:cNvPr id="161" name="Rectangle 18"/>
            <p:cNvSpPr>
              <a:spLocks noChangeArrowheads="1"/>
            </p:cNvSpPr>
            <p:nvPr/>
          </p:nvSpPr>
          <p:spPr bwMode="auto">
            <a:xfrm>
              <a:off x="4122" y="1439"/>
              <a:ext cx="747" cy="3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pPr algn="ctr"/>
              <a:r>
                <a:rPr lang="en-US" altLang="en-US" sz="1500" b="1">
                  <a:solidFill>
                    <a:srgbClr val="000000"/>
                  </a:solidFill>
                  <a:latin typeface="Arial" pitchFamily="34" charset="0"/>
                </a:rPr>
                <a:t>Assembly area</a:t>
              </a:r>
            </a:p>
          </p:txBody>
        </p:sp>
        <p:sp>
          <p:nvSpPr>
            <p:cNvPr id="162" name="Rectangle 19"/>
            <p:cNvSpPr>
              <a:spLocks noChangeArrowheads="1"/>
            </p:cNvSpPr>
            <p:nvPr/>
          </p:nvSpPr>
          <p:spPr bwMode="auto">
            <a:xfrm>
              <a:off x="3972" y="1804"/>
              <a:ext cx="385" cy="178"/>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3" name="Rectangle 20"/>
            <p:cNvSpPr>
              <a:spLocks noChangeArrowheads="1"/>
            </p:cNvSpPr>
            <p:nvPr/>
          </p:nvSpPr>
          <p:spPr bwMode="auto">
            <a:xfrm>
              <a:off x="4053" y="1784"/>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64" name="Rectangle 21"/>
            <p:cNvSpPr>
              <a:spLocks noChangeArrowheads="1"/>
            </p:cNvSpPr>
            <p:nvPr/>
          </p:nvSpPr>
          <p:spPr bwMode="auto">
            <a:xfrm>
              <a:off x="4635" y="1809"/>
              <a:ext cx="385" cy="177"/>
            </a:xfrm>
            <a:prstGeom prst="rect">
              <a:avLst/>
            </a:prstGeom>
            <a:solidFill>
              <a:srgbClr val="F3C297"/>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5" name="Rectangle 22"/>
            <p:cNvSpPr>
              <a:spLocks noChangeArrowheads="1"/>
            </p:cNvSpPr>
            <p:nvPr/>
          </p:nvSpPr>
          <p:spPr bwMode="auto">
            <a:xfrm>
              <a:off x="4716" y="1789"/>
              <a:ext cx="22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A</a:t>
              </a:r>
            </a:p>
          </p:txBody>
        </p:sp>
        <p:sp>
          <p:nvSpPr>
            <p:cNvPr id="166" name="Rectangle 23"/>
            <p:cNvSpPr>
              <a:spLocks noChangeArrowheads="1"/>
            </p:cNvSpPr>
            <p:nvPr/>
          </p:nvSpPr>
          <p:spPr bwMode="auto">
            <a:xfrm>
              <a:off x="1074" y="1382"/>
              <a:ext cx="289" cy="294"/>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7" name="Rectangle 24"/>
            <p:cNvSpPr>
              <a:spLocks noChangeArrowheads="1"/>
            </p:cNvSpPr>
            <p:nvPr/>
          </p:nvSpPr>
          <p:spPr bwMode="auto">
            <a:xfrm>
              <a:off x="1110" y="1426"/>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68" name="Rectangle 25"/>
            <p:cNvSpPr>
              <a:spLocks noChangeArrowheads="1"/>
            </p:cNvSpPr>
            <p:nvPr/>
          </p:nvSpPr>
          <p:spPr bwMode="auto">
            <a:xfrm>
              <a:off x="2280" y="1373"/>
              <a:ext cx="288" cy="294"/>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9" name="Rectangle 26"/>
            <p:cNvSpPr>
              <a:spLocks noChangeArrowheads="1"/>
            </p:cNvSpPr>
            <p:nvPr/>
          </p:nvSpPr>
          <p:spPr bwMode="auto">
            <a:xfrm>
              <a:off x="2304" y="1417"/>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71" name="Rectangle 28"/>
            <p:cNvSpPr>
              <a:spLocks noChangeArrowheads="1"/>
            </p:cNvSpPr>
            <p:nvPr/>
          </p:nvSpPr>
          <p:spPr bwMode="auto">
            <a:xfrm>
              <a:off x="1693" y="1380"/>
              <a:ext cx="289" cy="293"/>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72" name="Rectangle 29"/>
            <p:cNvSpPr>
              <a:spLocks noChangeArrowheads="1"/>
            </p:cNvSpPr>
            <p:nvPr/>
          </p:nvSpPr>
          <p:spPr bwMode="auto">
            <a:xfrm>
              <a:off x="2911" y="1437"/>
              <a:ext cx="183" cy="178"/>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73" name="Rectangle 30"/>
            <p:cNvSpPr>
              <a:spLocks noChangeArrowheads="1"/>
            </p:cNvSpPr>
            <p:nvPr/>
          </p:nvSpPr>
          <p:spPr bwMode="auto">
            <a:xfrm>
              <a:off x="2882" y="1446"/>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174" name="Rectangle 31"/>
            <p:cNvSpPr>
              <a:spLocks noChangeArrowheads="1"/>
            </p:cNvSpPr>
            <p:nvPr/>
          </p:nvSpPr>
          <p:spPr bwMode="auto">
            <a:xfrm>
              <a:off x="1730" y="1423"/>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75" name="Rectangle 32"/>
            <p:cNvSpPr>
              <a:spLocks noChangeArrowheads="1"/>
            </p:cNvSpPr>
            <p:nvPr/>
          </p:nvSpPr>
          <p:spPr bwMode="auto">
            <a:xfrm>
              <a:off x="1081" y="2883"/>
              <a:ext cx="288" cy="295"/>
            </a:xfrm>
            <a:prstGeom prst="rect">
              <a:avLst/>
            </a:prstGeom>
            <a:solidFill>
              <a:srgbClr val="FFD9AB"/>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76" name="Rectangle 33"/>
            <p:cNvSpPr>
              <a:spLocks noChangeArrowheads="1"/>
            </p:cNvSpPr>
            <p:nvPr/>
          </p:nvSpPr>
          <p:spPr bwMode="auto">
            <a:xfrm>
              <a:off x="1118" y="2926"/>
              <a:ext cx="21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L</a:t>
              </a:r>
            </a:p>
          </p:txBody>
        </p:sp>
        <p:sp>
          <p:nvSpPr>
            <p:cNvPr id="177" name="Rectangle 34"/>
            <p:cNvSpPr>
              <a:spLocks noChangeArrowheads="1"/>
            </p:cNvSpPr>
            <p:nvPr/>
          </p:nvSpPr>
          <p:spPr bwMode="auto">
            <a:xfrm>
              <a:off x="1671" y="2882"/>
              <a:ext cx="289" cy="295"/>
            </a:xfrm>
            <a:prstGeom prst="rect">
              <a:avLst/>
            </a:prstGeom>
            <a:solidFill>
              <a:srgbClr val="DCDE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78" name="Rectangle 35"/>
            <p:cNvSpPr>
              <a:spLocks noChangeArrowheads="1"/>
            </p:cNvSpPr>
            <p:nvPr/>
          </p:nvSpPr>
          <p:spPr bwMode="auto">
            <a:xfrm>
              <a:off x="1694" y="2925"/>
              <a:ext cx="240"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M</a:t>
              </a:r>
            </a:p>
          </p:txBody>
        </p:sp>
        <p:sp>
          <p:nvSpPr>
            <p:cNvPr id="180" name="Rectangle 37"/>
            <p:cNvSpPr>
              <a:spLocks noChangeArrowheads="1"/>
            </p:cNvSpPr>
            <p:nvPr/>
          </p:nvSpPr>
          <p:spPr bwMode="auto">
            <a:xfrm>
              <a:off x="3996" y="2847"/>
              <a:ext cx="1085" cy="565"/>
            </a:xfrm>
            <a:prstGeom prst="rect">
              <a:avLst/>
            </a:prstGeom>
            <a:solidFill>
              <a:srgbClr val="FDE6D4"/>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81" name="Rectangle 38"/>
            <p:cNvSpPr>
              <a:spLocks noChangeArrowheads="1"/>
            </p:cNvSpPr>
            <p:nvPr/>
          </p:nvSpPr>
          <p:spPr bwMode="auto">
            <a:xfrm>
              <a:off x="4196" y="3027"/>
              <a:ext cx="65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Shipping</a:t>
              </a:r>
            </a:p>
          </p:txBody>
        </p:sp>
        <p:sp>
          <p:nvSpPr>
            <p:cNvPr id="182" name="Rectangle 39"/>
            <p:cNvSpPr>
              <a:spLocks noChangeArrowheads="1"/>
            </p:cNvSpPr>
            <p:nvPr/>
          </p:nvSpPr>
          <p:spPr bwMode="auto">
            <a:xfrm>
              <a:off x="2328" y="2944"/>
              <a:ext cx="183" cy="178"/>
            </a:xfrm>
            <a:prstGeom prst="rect">
              <a:avLst/>
            </a:prstGeom>
            <a:solidFill>
              <a:srgbClr val="E6FFE6"/>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83" name="Rectangle 40"/>
            <p:cNvSpPr>
              <a:spLocks noChangeArrowheads="1"/>
            </p:cNvSpPr>
            <p:nvPr/>
          </p:nvSpPr>
          <p:spPr bwMode="auto">
            <a:xfrm>
              <a:off x="2299" y="2953"/>
              <a:ext cx="221" cy="2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400" b="1">
                  <a:solidFill>
                    <a:srgbClr val="000000"/>
                  </a:solidFill>
                  <a:latin typeface="Arial" pitchFamily="34" charset="0"/>
                </a:rPr>
                <a:t>D</a:t>
              </a:r>
            </a:p>
          </p:txBody>
        </p:sp>
        <p:sp>
          <p:nvSpPr>
            <p:cNvPr id="184" name="Rectangle 41"/>
            <p:cNvSpPr>
              <a:spLocks noChangeArrowheads="1"/>
            </p:cNvSpPr>
            <p:nvPr/>
          </p:nvSpPr>
          <p:spPr bwMode="auto">
            <a:xfrm>
              <a:off x="681" y="1951"/>
              <a:ext cx="728" cy="659"/>
            </a:xfrm>
            <a:prstGeom prst="rect">
              <a:avLst/>
            </a:prstGeom>
            <a:solidFill>
              <a:srgbClr val="FDE6D4"/>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85" name="Rectangle 42"/>
            <p:cNvSpPr>
              <a:spLocks noChangeArrowheads="1"/>
            </p:cNvSpPr>
            <p:nvPr/>
          </p:nvSpPr>
          <p:spPr bwMode="auto">
            <a:xfrm>
              <a:off x="687" y="2173"/>
              <a:ext cx="707"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Receiving</a:t>
              </a:r>
            </a:p>
          </p:txBody>
        </p:sp>
        <p:sp>
          <p:nvSpPr>
            <p:cNvPr id="186" name="Rectangle 43"/>
            <p:cNvSpPr>
              <a:spLocks noChangeArrowheads="1"/>
            </p:cNvSpPr>
            <p:nvPr/>
          </p:nvSpPr>
          <p:spPr bwMode="auto">
            <a:xfrm>
              <a:off x="3438" y="1431"/>
              <a:ext cx="182" cy="178"/>
            </a:xfrm>
            <a:prstGeom prst="rect">
              <a:avLst/>
            </a:prstGeom>
            <a:solidFill>
              <a:srgbClr val="EEDCEE"/>
            </a:solidFill>
            <a:ln w="2540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87" name="Rectangle 44"/>
            <p:cNvSpPr>
              <a:spLocks noChangeArrowheads="1"/>
            </p:cNvSpPr>
            <p:nvPr/>
          </p:nvSpPr>
          <p:spPr bwMode="auto">
            <a:xfrm>
              <a:off x="3411" y="1434"/>
              <a:ext cx="233" cy="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11125" tIns="55562" rIns="111125" bIns="55562">
              <a:spAutoFit/>
            </a:bodyPr>
            <a:lstStyle>
              <a:lvl1pPr defTabSz="1116013" eaLnBrk="0" hangingPunct="0">
                <a:defRPr sz="2400">
                  <a:solidFill>
                    <a:schemeClr val="tx1"/>
                  </a:solidFill>
                  <a:latin typeface="Times" pitchFamily="1" charset="0"/>
                </a:defRPr>
              </a:lvl1pPr>
              <a:lvl2pPr marL="692150" defTabSz="1116013" eaLnBrk="0" hangingPunct="0">
                <a:defRPr sz="2400">
                  <a:solidFill>
                    <a:schemeClr val="tx1"/>
                  </a:solidFill>
                  <a:latin typeface="Times" pitchFamily="1" charset="0"/>
                </a:defRPr>
              </a:lvl2pPr>
              <a:lvl3pPr marL="1382713" defTabSz="1116013" eaLnBrk="0" hangingPunct="0">
                <a:defRPr sz="2400">
                  <a:solidFill>
                    <a:schemeClr val="tx1"/>
                  </a:solidFill>
                  <a:latin typeface="Times" pitchFamily="1" charset="0"/>
                </a:defRPr>
              </a:lvl3pPr>
              <a:lvl4pPr marL="2074863" defTabSz="1116013" eaLnBrk="0" hangingPunct="0">
                <a:defRPr sz="2400">
                  <a:solidFill>
                    <a:schemeClr val="tx1"/>
                  </a:solidFill>
                  <a:latin typeface="Times" pitchFamily="1" charset="0"/>
                </a:defRPr>
              </a:lvl4pPr>
              <a:lvl5pPr marL="2765425" defTabSz="1116013" eaLnBrk="0" hangingPunct="0">
                <a:defRPr sz="2400">
                  <a:solidFill>
                    <a:schemeClr val="tx1"/>
                  </a:solidFill>
                  <a:latin typeface="Times" pitchFamily="1" charset="0"/>
                </a:defRPr>
              </a:lvl5pPr>
              <a:lvl6pPr marL="3222625" defTabSz="1116013" eaLnBrk="0" fontAlgn="base" hangingPunct="0">
                <a:spcBef>
                  <a:spcPct val="0"/>
                </a:spcBef>
                <a:spcAft>
                  <a:spcPct val="0"/>
                </a:spcAft>
                <a:defRPr sz="2400">
                  <a:solidFill>
                    <a:schemeClr val="tx1"/>
                  </a:solidFill>
                  <a:latin typeface="Times" pitchFamily="1" charset="0"/>
                </a:defRPr>
              </a:lvl6pPr>
              <a:lvl7pPr marL="3679825" defTabSz="1116013" eaLnBrk="0" fontAlgn="base" hangingPunct="0">
                <a:spcBef>
                  <a:spcPct val="0"/>
                </a:spcBef>
                <a:spcAft>
                  <a:spcPct val="0"/>
                </a:spcAft>
                <a:defRPr sz="2400">
                  <a:solidFill>
                    <a:schemeClr val="tx1"/>
                  </a:solidFill>
                  <a:latin typeface="Times" pitchFamily="1" charset="0"/>
                </a:defRPr>
              </a:lvl7pPr>
              <a:lvl8pPr marL="4137025" defTabSz="1116013" eaLnBrk="0" fontAlgn="base" hangingPunct="0">
                <a:spcBef>
                  <a:spcPct val="0"/>
                </a:spcBef>
                <a:spcAft>
                  <a:spcPct val="0"/>
                </a:spcAft>
                <a:defRPr sz="2400">
                  <a:solidFill>
                    <a:schemeClr val="tx1"/>
                  </a:solidFill>
                  <a:latin typeface="Times" pitchFamily="1" charset="0"/>
                </a:defRPr>
              </a:lvl8pPr>
              <a:lvl9pPr marL="4594225" defTabSz="1116013" eaLnBrk="0" fontAlgn="base" hangingPunct="0">
                <a:spcBef>
                  <a:spcPct val="0"/>
                </a:spcBef>
                <a:spcAft>
                  <a:spcPct val="0"/>
                </a:spcAft>
                <a:defRPr sz="2400">
                  <a:solidFill>
                    <a:schemeClr val="tx1"/>
                  </a:solidFill>
                  <a:latin typeface="Times" pitchFamily="1" charset="0"/>
                </a:defRPr>
              </a:lvl9pPr>
            </a:lstStyle>
            <a:p>
              <a:r>
                <a:rPr lang="en-US" altLang="en-US" sz="1500" b="1">
                  <a:solidFill>
                    <a:srgbClr val="000000"/>
                  </a:solidFill>
                  <a:latin typeface="Arial" pitchFamily="34" charset="0"/>
                </a:rPr>
                <a:t>G</a:t>
              </a:r>
            </a:p>
          </p:txBody>
        </p:sp>
      </p:grpSp>
      <p:grpSp>
        <p:nvGrpSpPr>
          <p:cNvPr id="188" name="Group 48"/>
          <p:cNvGrpSpPr>
            <a:grpSpLocks/>
          </p:cNvGrpSpPr>
          <p:nvPr/>
        </p:nvGrpSpPr>
        <p:grpSpPr bwMode="auto">
          <a:xfrm>
            <a:off x="1922463" y="2330450"/>
            <a:ext cx="5746750" cy="2093913"/>
            <a:chOff x="1217" y="1518"/>
            <a:chExt cx="3620" cy="1319"/>
          </a:xfrm>
        </p:grpSpPr>
        <p:grpSp>
          <p:nvGrpSpPr>
            <p:cNvPr id="203" name="Group 49"/>
            <p:cNvGrpSpPr>
              <a:grpSpLocks/>
            </p:cNvGrpSpPr>
            <p:nvPr/>
          </p:nvGrpSpPr>
          <p:grpSpPr bwMode="auto">
            <a:xfrm>
              <a:off x="1217" y="1518"/>
              <a:ext cx="2937" cy="436"/>
              <a:chOff x="1217" y="1518"/>
              <a:chExt cx="2937" cy="436"/>
            </a:xfrm>
          </p:grpSpPr>
          <p:sp>
            <p:nvSpPr>
              <p:cNvPr id="235" name="Line 50"/>
              <p:cNvSpPr>
                <a:spLocks noChangeShapeType="1"/>
              </p:cNvSpPr>
              <p:nvPr/>
            </p:nvSpPr>
            <p:spPr bwMode="auto">
              <a:xfrm>
                <a:off x="1397" y="1521"/>
                <a:ext cx="251" cy="0"/>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6" name="Line 51"/>
              <p:cNvSpPr>
                <a:spLocks noChangeShapeType="1"/>
              </p:cNvSpPr>
              <p:nvPr/>
            </p:nvSpPr>
            <p:spPr bwMode="auto">
              <a:xfrm>
                <a:off x="1999" y="1521"/>
                <a:ext cx="253" cy="0"/>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7" name="Line 52"/>
              <p:cNvSpPr>
                <a:spLocks noChangeShapeType="1"/>
              </p:cNvSpPr>
              <p:nvPr/>
            </p:nvSpPr>
            <p:spPr bwMode="auto">
              <a:xfrm>
                <a:off x="2601" y="1518"/>
                <a:ext cx="284" cy="0"/>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8" name="Line 53"/>
              <p:cNvSpPr>
                <a:spLocks noChangeShapeType="1"/>
              </p:cNvSpPr>
              <p:nvPr/>
            </p:nvSpPr>
            <p:spPr bwMode="auto">
              <a:xfrm>
                <a:off x="3117" y="1519"/>
                <a:ext cx="294" cy="0"/>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9" name="Freeform 54"/>
              <p:cNvSpPr>
                <a:spLocks/>
              </p:cNvSpPr>
              <p:nvPr/>
            </p:nvSpPr>
            <p:spPr bwMode="auto">
              <a:xfrm>
                <a:off x="3627" y="1521"/>
                <a:ext cx="527" cy="273"/>
              </a:xfrm>
              <a:custGeom>
                <a:avLst/>
                <a:gdLst>
                  <a:gd name="T0" fmla="*/ 0 w 527"/>
                  <a:gd name="T1" fmla="*/ 0 h 273"/>
                  <a:gd name="T2" fmla="*/ 91 w 527"/>
                  <a:gd name="T3" fmla="*/ 0 h 273"/>
                  <a:gd name="T4" fmla="*/ 170 w 527"/>
                  <a:gd name="T5" fmla="*/ 10 h 273"/>
                  <a:gd name="T6" fmla="*/ 177 w 527"/>
                  <a:gd name="T7" fmla="*/ 11 h 273"/>
                  <a:gd name="T8" fmla="*/ 184 w 527"/>
                  <a:gd name="T9" fmla="*/ 13 h 273"/>
                  <a:gd name="T10" fmla="*/ 193 w 527"/>
                  <a:gd name="T11" fmla="*/ 13 h 273"/>
                  <a:gd name="T12" fmla="*/ 273 w 527"/>
                  <a:gd name="T13" fmla="*/ 28 h 273"/>
                  <a:gd name="T14" fmla="*/ 279 w 527"/>
                  <a:gd name="T15" fmla="*/ 29 h 273"/>
                  <a:gd name="T16" fmla="*/ 370 w 527"/>
                  <a:gd name="T17" fmla="*/ 58 h 273"/>
                  <a:gd name="T18" fmla="*/ 431 w 527"/>
                  <a:gd name="T19" fmla="*/ 94 h 273"/>
                  <a:gd name="T20" fmla="*/ 480 w 527"/>
                  <a:gd name="T21" fmla="*/ 142 h 273"/>
                  <a:gd name="T22" fmla="*/ 505 w 527"/>
                  <a:gd name="T23" fmla="*/ 192 h 273"/>
                  <a:gd name="T24" fmla="*/ 519 w 527"/>
                  <a:gd name="T25" fmla="*/ 237 h 273"/>
                  <a:gd name="T26" fmla="*/ 526 w 527"/>
                  <a:gd name="T27" fmla="*/ 27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7" h="273">
                    <a:moveTo>
                      <a:pt x="0" y="0"/>
                    </a:moveTo>
                    <a:lnTo>
                      <a:pt x="91" y="0"/>
                    </a:lnTo>
                    <a:lnTo>
                      <a:pt x="170" y="10"/>
                    </a:lnTo>
                    <a:lnTo>
                      <a:pt x="177" y="11"/>
                    </a:lnTo>
                    <a:lnTo>
                      <a:pt x="184" y="13"/>
                    </a:lnTo>
                    <a:lnTo>
                      <a:pt x="193" y="13"/>
                    </a:lnTo>
                    <a:lnTo>
                      <a:pt x="273" y="28"/>
                    </a:lnTo>
                    <a:lnTo>
                      <a:pt x="279" y="29"/>
                    </a:lnTo>
                    <a:lnTo>
                      <a:pt x="370" y="58"/>
                    </a:lnTo>
                    <a:lnTo>
                      <a:pt x="431" y="94"/>
                    </a:lnTo>
                    <a:lnTo>
                      <a:pt x="480" y="142"/>
                    </a:lnTo>
                    <a:lnTo>
                      <a:pt x="505" y="192"/>
                    </a:lnTo>
                    <a:lnTo>
                      <a:pt x="519" y="237"/>
                    </a:lnTo>
                    <a:lnTo>
                      <a:pt x="526" y="272"/>
                    </a:lnTo>
                  </a:path>
                </a:pathLst>
              </a:custGeom>
              <a:noFill/>
              <a:ln w="50800" cap="rnd" cmpd="sng">
                <a:solidFill>
                  <a:srgbClr val="70B35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40" name="Line 55"/>
              <p:cNvSpPr>
                <a:spLocks noChangeShapeType="1"/>
              </p:cNvSpPr>
              <p:nvPr/>
            </p:nvSpPr>
            <p:spPr bwMode="auto">
              <a:xfrm flipV="1">
                <a:off x="1217" y="1681"/>
                <a:ext cx="0" cy="273"/>
              </a:xfrm>
              <a:prstGeom prst="line">
                <a:avLst/>
              </a:prstGeom>
              <a:noFill/>
              <a:ln w="50800">
                <a:solidFill>
                  <a:srgbClr val="70B35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233" name="Line 56"/>
            <p:cNvSpPr>
              <a:spLocks noChangeShapeType="1"/>
            </p:cNvSpPr>
            <p:nvPr/>
          </p:nvSpPr>
          <p:spPr bwMode="auto">
            <a:xfrm>
              <a:off x="4352" y="1888"/>
              <a:ext cx="267" cy="0"/>
            </a:xfrm>
            <a:prstGeom prst="line">
              <a:avLst/>
            </a:prstGeom>
            <a:noFill/>
            <a:ln w="57150">
              <a:solidFill>
                <a:srgbClr val="222222"/>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34" name="Freeform 57"/>
            <p:cNvSpPr>
              <a:spLocks/>
            </p:cNvSpPr>
            <p:nvPr/>
          </p:nvSpPr>
          <p:spPr bwMode="auto">
            <a:xfrm>
              <a:off x="4595" y="1992"/>
              <a:ext cx="242" cy="845"/>
            </a:xfrm>
            <a:custGeom>
              <a:avLst/>
              <a:gdLst>
                <a:gd name="T0" fmla="*/ 242 w 242"/>
                <a:gd name="T1" fmla="*/ 0 h 845"/>
                <a:gd name="T2" fmla="*/ 242 w 242"/>
                <a:gd name="T3" fmla="*/ 181 h 845"/>
                <a:gd name="T4" fmla="*/ 224 w 242"/>
                <a:gd name="T5" fmla="*/ 264 h 845"/>
                <a:gd name="T6" fmla="*/ 189 w 242"/>
                <a:gd name="T7" fmla="*/ 317 h 845"/>
                <a:gd name="T8" fmla="*/ 146 w 242"/>
                <a:gd name="T9" fmla="*/ 373 h 845"/>
                <a:gd name="T10" fmla="*/ 96 w 242"/>
                <a:gd name="T11" fmla="*/ 432 h 845"/>
                <a:gd name="T12" fmla="*/ 48 w 242"/>
                <a:gd name="T13" fmla="*/ 483 h 845"/>
                <a:gd name="T14" fmla="*/ 13 w 242"/>
                <a:gd name="T15" fmla="*/ 563 h 845"/>
                <a:gd name="T16" fmla="*/ 0 w 242"/>
                <a:gd name="T17" fmla="*/ 635 h 845"/>
                <a:gd name="T18" fmla="*/ 0 w 242"/>
                <a:gd name="T19" fmla="*/ 717 h 845"/>
                <a:gd name="T20" fmla="*/ 0 w 242"/>
                <a:gd name="T21"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2" h="845">
                  <a:moveTo>
                    <a:pt x="242" y="0"/>
                  </a:moveTo>
                  <a:lnTo>
                    <a:pt x="242" y="181"/>
                  </a:lnTo>
                  <a:lnTo>
                    <a:pt x="224" y="264"/>
                  </a:lnTo>
                  <a:lnTo>
                    <a:pt x="189" y="317"/>
                  </a:lnTo>
                  <a:lnTo>
                    <a:pt x="146" y="373"/>
                  </a:lnTo>
                  <a:lnTo>
                    <a:pt x="96" y="432"/>
                  </a:lnTo>
                  <a:lnTo>
                    <a:pt x="48" y="483"/>
                  </a:lnTo>
                  <a:lnTo>
                    <a:pt x="13" y="563"/>
                  </a:lnTo>
                  <a:lnTo>
                    <a:pt x="0" y="635"/>
                  </a:lnTo>
                  <a:lnTo>
                    <a:pt x="0" y="717"/>
                  </a:lnTo>
                  <a:lnTo>
                    <a:pt x="0" y="845"/>
                  </a:lnTo>
                </a:path>
              </a:pathLst>
            </a:custGeom>
            <a:noFill/>
            <a:ln w="57150" cap="flat" cmpd="sng">
              <a:solidFill>
                <a:srgbClr val="222222"/>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nvGrpSpPr>
          <p:cNvPr id="241" name="Group 58"/>
          <p:cNvGrpSpPr>
            <a:grpSpLocks/>
          </p:cNvGrpSpPr>
          <p:nvPr/>
        </p:nvGrpSpPr>
        <p:grpSpPr bwMode="auto">
          <a:xfrm>
            <a:off x="2259013" y="3082925"/>
            <a:ext cx="4100512" cy="450850"/>
            <a:chOff x="1429" y="1992"/>
            <a:chExt cx="2583" cy="284"/>
          </a:xfrm>
        </p:grpSpPr>
        <p:sp>
          <p:nvSpPr>
            <p:cNvPr id="242" name="Line 59"/>
            <p:cNvSpPr>
              <a:spLocks noChangeShapeType="1"/>
            </p:cNvSpPr>
            <p:nvPr/>
          </p:nvSpPr>
          <p:spPr bwMode="auto">
            <a:xfrm>
              <a:off x="1429" y="2276"/>
              <a:ext cx="230" cy="0"/>
            </a:xfrm>
            <a:prstGeom prst="line">
              <a:avLst/>
            </a:prstGeom>
            <a:noFill/>
            <a:ln w="50800">
              <a:solidFill>
                <a:srgbClr val="D7002E"/>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43" name="Line 60"/>
            <p:cNvSpPr>
              <a:spLocks noChangeShapeType="1"/>
            </p:cNvSpPr>
            <p:nvPr/>
          </p:nvSpPr>
          <p:spPr bwMode="auto">
            <a:xfrm>
              <a:off x="1990" y="2274"/>
              <a:ext cx="269" cy="0"/>
            </a:xfrm>
            <a:prstGeom prst="line">
              <a:avLst/>
            </a:prstGeom>
            <a:noFill/>
            <a:ln w="50800">
              <a:solidFill>
                <a:srgbClr val="D7002E"/>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44" name="Line 61"/>
            <p:cNvSpPr>
              <a:spLocks noChangeShapeType="1"/>
            </p:cNvSpPr>
            <p:nvPr/>
          </p:nvSpPr>
          <p:spPr bwMode="auto">
            <a:xfrm>
              <a:off x="2588" y="2276"/>
              <a:ext cx="303" cy="0"/>
            </a:xfrm>
            <a:prstGeom prst="line">
              <a:avLst/>
            </a:prstGeom>
            <a:noFill/>
            <a:ln w="50800">
              <a:solidFill>
                <a:srgbClr val="D7002E"/>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45" name="Freeform 62"/>
            <p:cNvSpPr>
              <a:spLocks/>
            </p:cNvSpPr>
            <p:nvPr/>
          </p:nvSpPr>
          <p:spPr bwMode="auto">
            <a:xfrm>
              <a:off x="3626" y="1992"/>
              <a:ext cx="386" cy="234"/>
            </a:xfrm>
            <a:custGeom>
              <a:avLst/>
              <a:gdLst>
                <a:gd name="T0" fmla="*/ 0 w 386"/>
                <a:gd name="T1" fmla="*/ 233 h 234"/>
                <a:gd name="T2" fmla="*/ 41 w 386"/>
                <a:gd name="T3" fmla="*/ 228 h 234"/>
                <a:gd name="T4" fmla="*/ 105 w 386"/>
                <a:gd name="T5" fmla="*/ 228 h 234"/>
                <a:gd name="T6" fmla="*/ 157 w 386"/>
                <a:gd name="T7" fmla="*/ 215 h 234"/>
                <a:gd name="T8" fmla="*/ 223 w 386"/>
                <a:gd name="T9" fmla="*/ 190 h 234"/>
                <a:gd name="T10" fmla="*/ 266 w 386"/>
                <a:gd name="T11" fmla="*/ 171 h 234"/>
                <a:gd name="T12" fmla="*/ 317 w 386"/>
                <a:gd name="T13" fmla="*/ 141 h 234"/>
                <a:gd name="T14" fmla="*/ 352 w 386"/>
                <a:gd name="T15" fmla="*/ 99 h 234"/>
                <a:gd name="T16" fmla="*/ 368 w 386"/>
                <a:gd name="T17" fmla="*/ 69 h 234"/>
                <a:gd name="T18" fmla="*/ 385 w 386"/>
                <a:gd name="T19"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6" h="234">
                  <a:moveTo>
                    <a:pt x="0" y="233"/>
                  </a:moveTo>
                  <a:lnTo>
                    <a:pt x="41" y="228"/>
                  </a:lnTo>
                  <a:lnTo>
                    <a:pt x="105" y="228"/>
                  </a:lnTo>
                  <a:lnTo>
                    <a:pt x="157" y="215"/>
                  </a:lnTo>
                  <a:lnTo>
                    <a:pt x="223" y="190"/>
                  </a:lnTo>
                  <a:lnTo>
                    <a:pt x="266" y="171"/>
                  </a:lnTo>
                  <a:lnTo>
                    <a:pt x="317" y="141"/>
                  </a:lnTo>
                  <a:lnTo>
                    <a:pt x="352" y="99"/>
                  </a:lnTo>
                  <a:lnTo>
                    <a:pt x="368" y="69"/>
                  </a:lnTo>
                  <a:lnTo>
                    <a:pt x="385" y="0"/>
                  </a:lnTo>
                </a:path>
              </a:pathLst>
            </a:custGeom>
            <a:noFill/>
            <a:ln w="50800" cap="rnd" cmpd="sng">
              <a:solidFill>
                <a:srgbClr val="D7002E"/>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46" name="Line 63"/>
            <p:cNvSpPr>
              <a:spLocks noChangeShapeType="1"/>
            </p:cNvSpPr>
            <p:nvPr/>
          </p:nvSpPr>
          <p:spPr bwMode="auto">
            <a:xfrm>
              <a:off x="3109" y="2272"/>
              <a:ext cx="303" cy="0"/>
            </a:xfrm>
            <a:prstGeom prst="line">
              <a:avLst/>
            </a:prstGeom>
            <a:noFill/>
            <a:ln w="50800">
              <a:solidFill>
                <a:srgbClr val="D7002E"/>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nvGrpSpPr>
          <p:cNvPr id="247" name="Group 64"/>
          <p:cNvGrpSpPr>
            <a:grpSpLocks/>
          </p:cNvGrpSpPr>
          <p:nvPr/>
        </p:nvGrpSpPr>
        <p:grpSpPr bwMode="auto">
          <a:xfrm>
            <a:off x="1928813" y="3074988"/>
            <a:ext cx="4660900" cy="1652587"/>
            <a:chOff x="1221" y="1987"/>
            <a:chExt cx="2936" cy="1041"/>
          </a:xfrm>
        </p:grpSpPr>
        <p:sp>
          <p:nvSpPr>
            <p:cNvPr id="248" name="Freeform 65"/>
            <p:cNvSpPr>
              <a:spLocks/>
            </p:cNvSpPr>
            <p:nvPr/>
          </p:nvSpPr>
          <p:spPr bwMode="auto">
            <a:xfrm>
              <a:off x="3631" y="1987"/>
              <a:ext cx="526" cy="286"/>
            </a:xfrm>
            <a:custGeom>
              <a:avLst/>
              <a:gdLst>
                <a:gd name="T0" fmla="*/ 0 w 526"/>
                <a:gd name="T1" fmla="*/ 285 h 286"/>
                <a:gd name="T2" fmla="*/ 113 w 526"/>
                <a:gd name="T3" fmla="*/ 279 h 286"/>
                <a:gd name="T4" fmla="*/ 278 w 526"/>
                <a:gd name="T5" fmla="*/ 257 h 286"/>
                <a:gd name="T6" fmla="*/ 398 w 526"/>
                <a:gd name="T7" fmla="*/ 213 h 286"/>
                <a:gd name="T8" fmla="*/ 439 w 526"/>
                <a:gd name="T9" fmla="*/ 185 h 286"/>
                <a:gd name="T10" fmla="*/ 468 w 526"/>
                <a:gd name="T11" fmla="*/ 155 h 286"/>
                <a:gd name="T12" fmla="*/ 492 w 526"/>
                <a:gd name="T13" fmla="*/ 116 h 286"/>
                <a:gd name="T14" fmla="*/ 510 w 526"/>
                <a:gd name="T15" fmla="*/ 68 h 286"/>
                <a:gd name="T16" fmla="*/ 525 w 526"/>
                <a:gd name="T17" fmla="*/ 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6" h="286">
                  <a:moveTo>
                    <a:pt x="0" y="285"/>
                  </a:moveTo>
                  <a:lnTo>
                    <a:pt x="113" y="279"/>
                  </a:lnTo>
                  <a:lnTo>
                    <a:pt x="278" y="257"/>
                  </a:lnTo>
                  <a:lnTo>
                    <a:pt x="398" y="213"/>
                  </a:lnTo>
                  <a:lnTo>
                    <a:pt x="439" y="185"/>
                  </a:lnTo>
                  <a:lnTo>
                    <a:pt x="468" y="155"/>
                  </a:lnTo>
                  <a:lnTo>
                    <a:pt x="492" y="116"/>
                  </a:lnTo>
                  <a:lnTo>
                    <a:pt x="510" y="68"/>
                  </a:lnTo>
                  <a:lnTo>
                    <a:pt x="525"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249" name="Group 66"/>
            <p:cNvGrpSpPr>
              <a:grpSpLocks/>
            </p:cNvGrpSpPr>
            <p:nvPr/>
          </p:nvGrpSpPr>
          <p:grpSpPr bwMode="auto">
            <a:xfrm>
              <a:off x="1221" y="2369"/>
              <a:ext cx="2309" cy="659"/>
              <a:chOff x="1221" y="2369"/>
              <a:chExt cx="2309" cy="659"/>
            </a:xfrm>
          </p:grpSpPr>
          <p:sp>
            <p:nvSpPr>
              <p:cNvPr id="250" name="Freeform 67"/>
              <p:cNvSpPr>
                <a:spLocks/>
              </p:cNvSpPr>
              <p:nvPr/>
            </p:nvSpPr>
            <p:spPr bwMode="auto">
              <a:xfrm>
                <a:off x="2518" y="2369"/>
                <a:ext cx="1012" cy="659"/>
              </a:xfrm>
              <a:custGeom>
                <a:avLst/>
                <a:gdLst>
                  <a:gd name="T0" fmla="*/ 0 w 1012"/>
                  <a:gd name="T1" fmla="*/ 658 h 659"/>
                  <a:gd name="T2" fmla="*/ 177 w 1012"/>
                  <a:gd name="T3" fmla="*/ 652 h 659"/>
                  <a:gd name="T4" fmla="*/ 354 w 1012"/>
                  <a:gd name="T5" fmla="*/ 626 h 659"/>
                  <a:gd name="T6" fmla="*/ 545 w 1012"/>
                  <a:gd name="T7" fmla="*/ 574 h 659"/>
                  <a:gd name="T8" fmla="*/ 701 w 1012"/>
                  <a:gd name="T9" fmla="*/ 510 h 659"/>
                  <a:gd name="T10" fmla="*/ 818 w 1012"/>
                  <a:gd name="T11" fmla="*/ 429 h 659"/>
                  <a:gd name="T12" fmla="*/ 891 w 1012"/>
                  <a:gd name="T13" fmla="*/ 356 h 659"/>
                  <a:gd name="T14" fmla="*/ 924 w 1012"/>
                  <a:gd name="T15" fmla="*/ 317 h 659"/>
                  <a:gd name="T16" fmla="*/ 957 w 1012"/>
                  <a:gd name="T17" fmla="*/ 258 h 659"/>
                  <a:gd name="T18" fmla="*/ 988 w 1012"/>
                  <a:gd name="T19" fmla="*/ 183 h 659"/>
                  <a:gd name="T20" fmla="*/ 1007 w 1012"/>
                  <a:gd name="T21" fmla="*/ 102 h 659"/>
                  <a:gd name="T22" fmla="*/ 1011 w 1012"/>
                  <a:gd name="T23" fmla="*/ 0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12" h="659">
                    <a:moveTo>
                      <a:pt x="0" y="658"/>
                    </a:moveTo>
                    <a:lnTo>
                      <a:pt x="177" y="652"/>
                    </a:lnTo>
                    <a:lnTo>
                      <a:pt x="354" y="626"/>
                    </a:lnTo>
                    <a:lnTo>
                      <a:pt x="545" y="574"/>
                    </a:lnTo>
                    <a:lnTo>
                      <a:pt x="701" y="510"/>
                    </a:lnTo>
                    <a:lnTo>
                      <a:pt x="818" y="429"/>
                    </a:lnTo>
                    <a:lnTo>
                      <a:pt x="891" y="356"/>
                    </a:lnTo>
                    <a:lnTo>
                      <a:pt x="924" y="317"/>
                    </a:lnTo>
                    <a:lnTo>
                      <a:pt x="957" y="258"/>
                    </a:lnTo>
                    <a:lnTo>
                      <a:pt x="988" y="183"/>
                    </a:lnTo>
                    <a:lnTo>
                      <a:pt x="1007" y="102"/>
                    </a:lnTo>
                    <a:lnTo>
                      <a:pt x="1011" y="0"/>
                    </a:lnTo>
                  </a:path>
                </a:pathLst>
              </a:custGeom>
              <a:noFill/>
              <a:ln w="50800" cap="rnd" cmpd="sng">
                <a:solidFill>
                  <a:srgbClr val="286BA6"/>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51" name="Line 68"/>
              <p:cNvSpPr>
                <a:spLocks noChangeShapeType="1"/>
              </p:cNvSpPr>
              <p:nvPr/>
            </p:nvSpPr>
            <p:spPr bwMode="auto">
              <a:xfrm>
                <a:off x="1221" y="2629"/>
                <a:ext cx="0" cy="222"/>
              </a:xfrm>
              <a:prstGeom prst="line">
                <a:avLst/>
              </a:prstGeom>
              <a:noFill/>
              <a:ln w="50800">
                <a:solidFill>
                  <a:srgbClr val="286BA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52" name="Line 69"/>
              <p:cNvSpPr>
                <a:spLocks noChangeShapeType="1"/>
              </p:cNvSpPr>
              <p:nvPr/>
            </p:nvSpPr>
            <p:spPr bwMode="auto">
              <a:xfrm>
                <a:off x="1401" y="3027"/>
                <a:ext cx="252" cy="0"/>
              </a:xfrm>
              <a:prstGeom prst="line">
                <a:avLst/>
              </a:prstGeom>
              <a:noFill/>
              <a:ln w="50800">
                <a:solidFill>
                  <a:srgbClr val="286BA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53" name="Line 70"/>
              <p:cNvSpPr>
                <a:spLocks noChangeShapeType="1"/>
              </p:cNvSpPr>
              <p:nvPr/>
            </p:nvSpPr>
            <p:spPr bwMode="auto">
              <a:xfrm>
                <a:off x="1995" y="3024"/>
                <a:ext cx="315" cy="0"/>
              </a:xfrm>
              <a:prstGeom prst="line">
                <a:avLst/>
              </a:prstGeom>
              <a:noFill/>
              <a:ln w="50800">
                <a:solidFill>
                  <a:srgbClr val="286BA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27186022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8"/>
                                        </p:tgtEl>
                                        <p:attrNameLst>
                                          <p:attrName>style.visibility</p:attrName>
                                        </p:attrNameLst>
                                      </p:cBhvr>
                                      <p:to>
                                        <p:strVal val="visible"/>
                                      </p:to>
                                    </p:set>
                                    <p:animEffect transition="in" filter="dissolve">
                                      <p:cBhvr>
                                        <p:cTn id="7" dur="500"/>
                                        <p:tgtEl>
                                          <p:spTgt spid="188"/>
                                        </p:tgtEl>
                                      </p:cBhvr>
                                    </p:animEffect>
                                  </p:childTnLst>
                                </p:cTn>
                              </p:par>
                              <p:par>
                                <p:cTn id="8" presetID="9" presetClass="entr" presetSubtype="0" fill="hold" nodeType="withEffect">
                                  <p:stCondLst>
                                    <p:cond delay="0"/>
                                  </p:stCondLst>
                                  <p:childTnLst>
                                    <p:set>
                                      <p:cBhvr>
                                        <p:cTn id="9" dur="1" fill="hold">
                                          <p:stCondLst>
                                            <p:cond delay="0"/>
                                          </p:stCondLst>
                                        </p:cTn>
                                        <p:tgtEl>
                                          <p:spTgt spid="241"/>
                                        </p:tgtEl>
                                        <p:attrNameLst>
                                          <p:attrName>style.visibility</p:attrName>
                                        </p:attrNameLst>
                                      </p:cBhvr>
                                      <p:to>
                                        <p:strVal val="visible"/>
                                      </p:to>
                                    </p:set>
                                    <p:animEffect transition="in" filter="dissolve">
                                      <p:cBhvr>
                                        <p:cTn id="10" dur="500"/>
                                        <p:tgtEl>
                                          <p:spTgt spid="241"/>
                                        </p:tgtEl>
                                      </p:cBhvr>
                                    </p:animEffect>
                                  </p:childTnLst>
                                </p:cTn>
                              </p:par>
                              <p:par>
                                <p:cTn id="11" presetID="9" presetClass="entr" presetSubtype="0" fill="hold" nodeType="withEffect">
                                  <p:stCondLst>
                                    <p:cond delay="0"/>
                                  </p:stCondLst>
                                  <p:childTnLst>
                                    <p:set>
                                      <p:cBhvr>
                                        <p:cTn id="12" dur="1" fill="hold">
                                          <p:stCondLst>
                                            <p:cond delay="0"/>
                                          </p:stCondLst>
                                        </p:cTn>
                                        <p:tgtEl>
                                          <p:spTgt spid="247"/>
                                        </p:tgtEl>
                                        <p:attrNameLst>
                                          <p:attrName>style.visibility</p:attrName>
                                        </p:attrNameLst>
                                      </p:cBhvr>
                                      <p:to>
                                        <p:strVal val="visible"/>
                                      </p:to>
                                    </p:set>
                                    <p:animEffect transition="in" filter="dissolve">
                                      <p:cBhvr>
                                        <p:cTn id="13" dur="500"/>
                                        <p:tgtEl>
                                          <p:spTgt spid="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Content Placeholder 1"/>
          <p:cNvSpPr>
            <a:spLocks noGrp="1"/>
          </p:cNvSpPr>
          <p:nvPr>
            <p:ph idx="1"/>
          </p:nvPr>
        </p:nvSpPr>
        <p:spPr>
          <a:xfrm>
            <a:off x="-3630" y="762001"/>
            <a:ext cx="9147629" cy="3581400"/>
          </a:xfrm>
        </p:spPr>
        <p:txBody>
          <a:bodyPr/>
          <a:lstStyle/>
          <a:p>
            <a:r>
              <a:rPr lang="en-US" dirty="0" smtClean="0">
                <a:solidFill>
                  <a:schemeClr val="tx1"/>
                </a:solidFill>
                <a:latin typeface="Book Antiqua" panose="02040602050305030304" pitchFamily="18" charset="0"/>
                <a:ea typeface="ＭＳ Ｐゴシック"/>
              </a:rPr>
              <a:t>The</a:t>
            </a:r>
            <a:r>
              <a:rPr lang="en-US" dirty="0" smtClean="0">
                <a:latin typeface="Book Antiqua" panose="02040602050305030304" pitchFamily="18" charset="0"/>
                <a:ea typeface="ＭＳ Ｐゴシック"/>
              </a:rPr>
              <a:t> </a:t>
            </a:r>
            <a:r>
              <a:rPr lang="en-US" dirty="0" smtClean="0">
                <a:solidFill>
                  <a:srgbClr val="A50023"/>
                </a:solidFill>
                <a:latin typeface="Book Antiqua" panose="02040602050305030304" pitchFamily="18" charset="0"/>
                <a:ea typeface="ＭＳ Ｐゴシック"/>
              </a:rPr>
              <a:t>product-process matrix </a:t>
            </a:r>
            <a:r>
              <a:rPr lang="en-US" dirty="0" smtClean="0">
                <a:solidFill>
                  <a:schemeClr val="tx1"/>
                </a:solidFill>
                <a:latin typeface="Book Antiqua" panose="02040602050305030304" pitchFamily="18" charset="0"/>
                <a:ea typeface="ＭＳ Ｐゴシック"/>
              </a:rPr>
              <a:t>is a strategic </a:t>
            </a:r>
            <a:r>
              <a:rPr lang="en-US" dirty="0" smtClean="0">
                <a:solidFill>
                  <a:schemeClr val="tx1"/>
                </a:solidFill>
                <a:ea typeface="ＭＳ Ｐゴシック"/>
              </a:rPr>
              <a:t>fit tool</a:t>
            </a:r>
            <a:r>
              <a:rPr lang="en-US" dirty="0">
                <a:solidFill>
                  <a:schemeClr val="tx1"/>
                </a:solidFill>
                <a:ea typeface="ＭＳ Ｐゴシック"/>
              </a:rPr>
              <a:t>. </a:t>
            </a:r>
            <a:r>
              <a:rPr lang="en-US" dirty="0" smtClean="0">
                <a:solidFill>
                  <a:schemeClr val="tx1"/>
                </a:solidFill>
                <a:latin typeface="Book Antiqua" panose="02040602050305030304" pitchFamily="18" charset="0"/>
                <a:ea typeface="ＭＳ Ｐゴシック"/>
              </a:rPr>
              <a:t>It focuses on the </a:t>
            </a:r>
            <a:r>
              <a:rPr lang="en-US" dirty="0" smtClean="0">
                <a:solidFill>
                  <a:srgbClr val="A50023"/>
                </a:solidFill>
                <a:latin typeface="Book Antiqua" panose="02040602050305030304" pitchFamily="18" charset="0"/>
                <a:ea typeface="ＭＳ Ｐゴシック"/>
              </a:rPr>
              <a:t>match </a:t>
            </a:r>
            <a:r>
              <a:rPr lang="en-US" dirty="0">
                <a:solidFill>
                  <a:schemeClr val="tx1"/>
                </a:solidFill>
                <a:latin typeface="Book Antiqua" panose="02040602050305030304" pitchFamily="18" charset="0"/>
                <a:ea typeface="ＭＳ Ｐゴシック"/>
              </a:rPr>
              <a:t>between</a:t>
            </a:r>
            <a:r>
              <a:rPr lang="en-US" dirty="0" smtClean="0">
                <a:solidFill>
                  <a:srgbClr val="A50023"/>
                </a:solidFill>
                <a:latin typeface="Book Antiqua" panose="02040602050305030304" pitchFamily="18" charset="0"/>
                <a:ea typeface="ＭＳ Ｐゴシック"/>
              </a:rPr>
              <a:t> product attrib</a:t>
            </a:r>
            <a:r>
              <a:rPr lang="en-US" dirty="0">
                <a:solidFill>
                  <a:srgbClr val="A50023"/>
                </a:solidFill>
                <a:latin typeface="Book Antiqua" panose="02040602050305030304" pitchFamily="18" charset="0"/>
                <a:ea typeface="ＭＳ Ｐゴシック"/>
              </a:rPr>
              <a:t>utes </a:t>
            </a:r>
            <a:r>
              <a:rPr lang="en-US" dirty="0" smtClean="0">
                <a:solidFill>
                  <a:schemeClr val="tx1"/>
                </a:solidFill>
                <a:latin typeface="Book Antiqua" panose="02040602050305030304" pitchFamily="18" charset="0"/>
                <a:ea typeface="ＭＳ Ｐゴシック"/>
              </a:rPr>
              <a:t>– defined by the market segment and reflected in the customer value proposition – and </a:t>
            </a:r>
            <a:r>
              <a:rPr lang="en-US" dirty="0" smtClean="0">
                <a:solidFill>
                  <a:srgbClr val="A50023"/>
                </a:solidFill>
                <a:latin typeface="Book Antiqua" panose="02040602050305030304" pitchFamily="18" charset="0"/>
                <a:ea typeface="ＭＳ Ｐゴシック"/>
              </a:rPr>
              <a:t>process capabilities </a:t>
            </a:r>
            <a:r>
              <a:rPr lang="en-US" dirty="0" smtClean="0">
                <a:solidFill>
                  <a:schemeClr val="tx1"/>
                </a:solidFill>
                <a:latin typeface="Book Antiqua" panose="02040602050305030304" pitchFamily="18" charset="0"/>
                <a:ea typeface="ＭＳ Ｐゴシック"/>
              </a:rPr>
              <a:t>to deliver value.</a:t>
            </a:r>
          </a:p>
          <a:p>
            <a:r>
              <a:rPr lang="en-US" dirty="0" smtClean="0">
                <a:solidFill>
                  <a:schemeClr val="tx1"/>
                </a:solidFill>
                <a:latin typeface="Book Antiqua" panose="02040602050305030304" pitchFamily="18" charset="0"/>
                <a:ea typeface="ＭＳ Ｐゴシック"/>
              </a:rPr>
              <a:t>It verifies alignment, often by comparing the degree of variety in the value proposition with the degree of flexibility in the process. This combination is then represented by a covered area in the matrix where the distance to the diagonal represents the degree of misalignment.</a:t>
            </a:r>
          </a:p>
        </p:txBody>
      </p:sp>
      <p:sp>
        <p:nvSpPr>
          <p:cNvPr id="96258" name="Title 2"/>
          <p:cNvSpPr>
            <a:spLocks noGrp="1"/>
          </p:cNvSpPr>
          <p:nvPr>
            <p:ph type="title"/>
          </p:nvPr>
        </p:nvSpPr>
        <p:spPr>
          <a:xfrm>
            <a:off x="1" y="0"/>
            <a:ext cx="9144000" cy="609600"/>
          </a:xfrm>
        </p:spPr>
        <p:txBody>
          <a:bodyPr/>
          <a:lstStyle/>
          <a:p>
            <a:r>
              <a:rPr lang="en-US" dirty="0" smtClean="0">
                <a:ea typeface="ＭＳ Ｐゴシック"/>
              </a:rPr>
              <a:t>Strategic Fit: The </a:t>
            </a:r>
            <a:r>
              <a:rPr lang="en-US" dirty="0" smtClean="0">
                <a:ea typeface="ＭＳ Ｐゴシック"/>
              </a:rPr>
              <a:t>Product-Process Matrix</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936260" y="4366845"/>
            <a:ext cx="1696106" cy="1259199"/>
            <a:chOff x="4003593" y="4419117"/>
            <a:chExt cx="1696106" cy="1259199"/>
          </a:xfrm>
        </p:grpSpPr>
        <p:sp>
          <p:nvSpPr>
            <p:cNvPr id="104467" name="Rectangle 15"/>
            <p:cNvSpPr>
              <a:spLocks noChangeArrowheads="1"/>
            </p:cNvSpPr>
            <p:nvPr/>
          </p:nvSpPr>
          <p:spPr bwMode="auto">
            <a:xfrm>
              <a:off x="4194594" y="4802568"/>
              <a:ext cx="1259607" cy="492295"/>
            </a:xfrm>
            <a:prstGeom prst="rect">
              <a:avLst/>
            </a:prstGeom>
            <a:noFill/>
            <a:ln w="9525">
              <a:noFill/>
              <a:miter lim="800000"/>
              <a:headEnd/>
              <a:tailEnd/>
            </a:ln>
          </p:spPr>
          <p:txBody>
            <a:bodyPr wrap="none" lIns="0" tIns="0" rIns="0" bIns="0">
              <a:spAutoFit/>
            </a:bodyPr>
            <a:lstStyle/>
            <a:p>
              <a:pPr defTabSz="762000" eaLnBrk="0" hangingPunct="0"/>
              <a:r>
                <a:rPr lang="en-US" sz="1600" b="1" dirty="0">
                  <a:solidFill>
                    <a:srgbClr val="000000"/>
                  </a:solidFill>
                  <a:latin typeface="Book Antiqua" panose="02040602050305030304" pitchFamily="18" charset="0"/>
                </a:rPr>
                <a:t>FLOW </a:t>
              </a:r>
              <a:r>
                <a:rPr lang="en-US" sz="1600" b="1" dirty="0" smtClean="0">
                  <a:solidFill>
                    <a:srgbClr val="000000"/>
                  </a:solidFill>
                  <a:latin typeface="Book Antiqua" panose="02040602050305030304" pitchFamily="18" charset="0"/>
                </a:rPr>
                <a:t>SHOP</a:t>
              </a:r>
            </a:p>
            <a:p>
              <a:pPr defTabSz="762000" eaLnBrk="0" hangingPunct="0"/>
              <a:r>
                <a:rPr lang="en-US" sz="1600" b="1" dirty="0" smtClean="0">
                  <a:solidFill>
                    <a:srgbClr val="000000"/>
                  </a:solidFill>
                  <a:latin typeface="Book Antiqua" panose="02040602050305030304" pitchFamily="18" charset="0"/>
                </a:rPr>
                <a:t>Product Line</a:t>
              </a:r>
              <a:endParaRPr lang="en-US" sz="1600" dirty="0">
                <a:latin typeface="Book Antiqua" panose="02040602050305030304" pitchFamily="18" charset="0"/>
              </a:endParaRPr>
            </a:p>
          </p:txBody>
        </p:sp>
        <p:sp>
          <p:nvSpPr>
            <p:cNvPr id="45" name="Rectangle 44"/>
            <p:cNvSpPr/>
            <p:nvPr/>
          </p:nvSpPr>
          <p:spPr bwMode="auto">
            <a:xfrm>
              <a:off x="4003593" y="4419117"/>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104449" name="Title 2"/>
          <p:cNvSpPr>
            <a:spLocks noGrp="1"/>
          </p:cNvSpPr>
          <p:nvPr>
            <p:ph type="title"/>
          </p:nvPr>
        </p:nvSpPr>
        <p:spPr>
          <a:xfrm>
            <a:off x="1" y="0"/>
            <a:ext cx="9144000" cy="1016000"/>
          </a:xfrm>
        </p:spPr>
        <p:txBody>
          <a:bodyPr/>
          <a:lstStyle/>
          <a:p>
            <a:r>
              <a:rPr lang="en-US" dirty="0" smtClean="0">
                <a:ea typeface="ＭＳ Ｐゴシック"/>
              </a:rPr>
              <a:t>Matching Process Choice with Strategy: </a:t>
            </a:r>
            <a:br>
              <a:rPr lang="en-US" dirty="0" smtClean="0">
                <a:ea typeface="ＭＳ Ｐゴシック"/>
              </a:rPr>
            </a:br>
            <a:r>
              <a:rPr lang="en-US" dirty="0" smtClean="0">
                <a:ea typeface="ＭＳ Ｐゴシック"/>
              </a:rPr>
              <a:t>Product-Process Matrix For Discrete </a:t>
            </a:r>
            <a:r>
              <a:rPr lang="en-US" dirty="0" err="1" smtClean="0">
                <a:ea typeface="ＭＳ Ｐゴシック"/>
              </a:rPr>
              <a:t>Floew</a:t>
            </a:r>
            <a:endParaRPr lang="en-US" dirty="0" smtClean="0">
              <a:ea typeface="ＭＳ Ｐゴシック"/>
            </a:endParaRPr>
          </a:p>
        </p:txBody>
      </p:sp>
      <p:sp>
        <p:nvSpPr>
          <p:cNvPr id="104455" name="Rectangle 3"/>
          <p:cNvSpPr>
            <a:spLocks noChangeArrowheads="1"/>
          </p:cNvSpPr>
          <p:nvPr/>
        </p:nvSpPr>
        <p:spPr bwMode="auto">
          <a:xfrm>
            <a:off x="339409" y="1203816"/>
            <a:ext cx="1571391" cy="492295"/>
          </a:xfrm>
          <a:prstGeom prst="rect">
            <a:avLst/>
          </a:prstGeom>
          <a:noFill/>
          <a:ln w="9525">
            <a:noFill/>
            <a:miter lim="800000"/>
            <a:headEnd/>
            <a:tailEnd/>
          </a:ln>
        </p:spPr>
        <p:txBody>
          <a:bodyPr wrap="none" lIns="0" tIns="0" rIns="0" bIns="0">
            <a:spAutoFit/>
          </a:bodyPr>
          <a:lstStyle/>
          <a:p>
            <a:pPr defTabSz="762000" eaLnBrk="0" hangingPunct="0"/>
            <a:r>
              <a:rPr lang="en-US" sz="1600" b="1" i="1" dirty="0" smtClean="0">
                <a:solidFill>
                  <a:srgbClr val="00279F"/>
                </a:solidFill>
                <a:latin typeface="Times New Roman" pitchFamily="18" charset="0"/>
              </a:rPr>
              <a:t>Process Capability</a:t>
            </a:r>
            <a:endParaRPr lang="en-US" sz="1600" b="1" i="1" dirty="0">
              <a:solidFill>
                <a:srgbClr val="00279F"/>
              </a:solidFill>
              <a:latin typeface="Times New Roman" pitchFamily="18" charset="0"/>
            </a:endParaRPr>
          </a:p>
          <a:p>
            <a:pPr defTabSz="762000" eaLnBrk="0" hangingPunct="0"/>
            <a:r>
              <a:rPr lang="en-US" sz="1600" b="1" i="1" dirty="0" smtClean="0">
                <a:solidFill>
                  <a:srgbClr val="00279F"/>
                </a:solidFill>
                <a:latin typeface="Times New Roman" pitchFamily="18" charset="0"/>
              </a:rPr>
              <a:t>    Flexibility</a:t>
            </a:r>
            <a:endParaRPr lang="en-US" sz="2400" dirty="0">
              <a:latin typeface="Times New Roman" pitchFamily="18" charset="0"/>
            </a:endParaRPr>
          </a:p>
        </p:txBody>
      </p:sp>
      <p:sp>
        <p:nvSpPr>
          <p:cNvPr id="104472" name="Rectangle 20"/>
          <p:cNvSpPr>
            <a:spLocks noChangeArrowheads="1"/>
          </p:cNvSpPr>
          <p:nvPr/>
        </p:nvSpPr>
        <p:spPr bwMode="auto">
          <a:xfrm>
            <a:off x="7544736" y="5692930"/>
            <a:ext cx="1523064" cy="492295"/>
          </a:xfrm>
          <a:prstGeom prst="rect">
            <a:avLst/>
          </a:prstGeom>
          <a:noFill/>
          <a:ln w="9525">
            <a:noFill/>
            <a:miter lim="800000"/>
            <a:headEnd/>
            <a:tailEnd/>
          </a:ln>
        </p:spPr>
        <p:txBody>
          <a:bodyPr wrap="none" lIns="0" tIns="0" rIns="0" bIns="0">
            <a:spAutoFit/>
          </a:bodyPr>
          <a:lstStyle/>
          <a:p>
            <a:pPr defTabSz="762000" eaLnBrk="0" hangingPunct="0"/>
            <a:r>
              <a:rPr lang="en-US" sz="1600" b="1" i="1" dirty="0" smtClean="0">
                <a:solidFill>
                  <a:srgbClr val="00279F"/>
                </a:solidFill>
                <a:latin typeface="Times New Roman" pitchFamily="18" charset="0"/>
              </a:rPr>
              <a:t>Product Attribute </a:t>
            </a:r>
            <a:endParaRPr lang="en-US" sz="1600" b="1" i="1" dirty="0">
              <a:solidFill>
                <a:srgbClr val="00279F"/>
              </a:solidFill>
              <a:latin typeface="Times New Roman" pitchFamily="18" charset="0"/>
            </a:endParaRPr>
          </a:p>
          <a:p>
            <a:pPr defTabSz="762000" eaLnBrk="0" hangingPunct="0"/>
            <a:r>
              <a:rPr lang="en-US" sz="1600" b="1" i="1" dirty="0" smtClean="0">
                <a:solidFill>
                  <a:srgbClr val="00279F"/>
                </a:solidFill>
                <a:latin typeface="Times New Roman" pitchFamily="18" charset="0"/>
              </a:rPr>
              <a:t>         Variety</a:t>
            </a:r>
            <a:endParaRPr lang="en-US" sz="2400" dirty="0">
              <a:latin typeface="Times New Roman" pitchFamily="18" charset="0"/>
            </a:endParaRPr>
          </a:p>
        </p:txBody>
      </p:sp>
      <p:sp>
        <p:nvSpPr>
          <p:cNvPr id="104473" name="Rectangle 21"/>
          <p:cNvSpPr>
            <a:spLocks noChangeArrowheads="1"/>
          </p:cNvSpPr>
          <p:nvPr/>
        </p:nvSpPr>
        <p:spPr bwMode="auto">
          <a:xfrm>
            <a:off x="2408095" y="5740621"/>
            <a:ext cx="336727"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Low</a:t>
            </a:r>
            <a:endParaRPr lang="en-US" sz="1400" b="1">
              <a:latin typeface="Times New Roman" pitchFamily="18" charset="0"/>
            </a:endParaRPr>
          </a:p>
        </p:txBody>
      </p:sp>
      <p:sp>
        <p:nvSpPr>
          <p:cNvPr id="104494" name="Rectangle 48"/>
          <p:cNvSpPr>
            <a:spLocks noChangeArrowheads="1"/>
          </p:cNvSpPr>
          <p:nvPr/>
        </p:nvSpPr>
        <p:spPr bwMode="auto">
          <a:xfrm>
            <a:off x="6571970" y="5739083"/>
            <a:ext cx="374141"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High</a:t>
            </a:r>
            <a:endParaRPr lang="en-US" sz="1400" b="1">
              <a:latin typeface="Times New Roman" pitchFamily="18" charset="0"/>
            </a:endParaRPr>
          </a:p>
        </p:txBody>
      </p:sp>
      <p:sp>
        <p:nvSpPr>
          <p:cNvPr id="104495" name="Line 49"/>
          <p:cNvSpPr>
            <a:spLocks noChangeShapeType="1"/>
          </p:cNvSpPr>
          <p:nvPr/>
        </p:nvSpPr>
        <p:spPr bwMode="auto">
          <a:xfrm flipV="1">
            <a:off x="1932625" y="1293044"/>
            <a:ext cx="0" cy="4356810"/>
          </a:xfrm>
          <a:prstGeom prst="line">
            <a:avLst/>
          </a:prstGeom>
          <a:noFill/>
          <a:ln w="12700">
            <a:solidFill>
              <a:schemeClr val="tx1"/>
            </a:solidFill>
            <a:round/>
            <a:headEnd type="none" w="sm" len="sm"/>
            <a:tailEnd type="triangle" w="med" len="med"/>
          </a:ln>
        </p:spPr>
        <p:txBody>
          <a:bodyPr wrap="none" anchor="ctr"/>
          <a:lstStyle/>
          <a:p>
            <a:endParaRPr lang="en-US"/>
          </a:p>
        </p:txBody>
      </p:sp>
      <p:sp>
        <p:nvSpPr>
          <p:cNvPr id="104496" name="Rectangle 50"/>
          <p:cNvSpPr>
            <a:spLocks noChangeArrowheads="1"/>
          </p:cNvSpPr>
          <p:nvPr/>
        </p:nvSpPr>
        <p:spPr bwMode="auto">
          <a:xfrm>
            <a:off x="1483656" y="5354477"/>
            <a:ext cx="336727"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Low</a:t>
            </a:r>
            <a:endParaRPr lang="en-US" sz="1400" b="1">
              <a:latin typeface="Times New Roman" pitchFamily="18" charset="0"/>
            </a:endParaRPr>
          </a:p>
        </p:txBody>
      </p:sp>
      <p:sp>
        <p:nvSpPr>
          <p:cNvPr id="104497" name="Rectangle 51"/>
          <p:cNvSpPr>
            <a:spLocks noChangeArrowheads="1"/>
          </p:cNvSpPr>
          <p:nvPr/>
        </p:nvSpPr>
        <p:spPr bwMode="auto">
          <a:xfrm>
            <a:off x="1483656" y="1523808"/>
            <a:ext cx="375700" cy="212302"/>
          </a:xfrm>
          <a:prstGeom prst="rect">
            <a:avLst/>
          </a:prstGeom>
          <a:noFill/>
          <a:ln w="9525">
            <a:noFill/>
            <a:miter lim="800000"/>
            <a:headEnd/>
            <a:tailEnd/>
          </a:ln>
        </p:spPr>
        <p:txBody>
          <a:bodyPr wrap="none" lIns="0" tIns="0" rIns="0" bIns="0">
            <a:spAutoFit/>
          </a:bodyPr>
          <a:lstStyle/>
          <a:p>
            <a:pPr defTabSz="762000" eaLnBrk="0" hangingPunct="0"/>
            <a:r>
              <a:rPr lang="en-US" sz="1400" b="1" dirty="0">
                <a:solidFill>
                  <a:srgbClr val="000000"/>
                </a:solidFill>
                <a:latin typeface="Times New Roman" pitchFamily="18" charset="0"/>
              </a:rPr>
              <a:t>High</a:t>
            </a:r>
            <a:endParaRPr lang="en-US" sz="1400" b="1" dirty="0">
              <a:latin typeface="Times New Roman" pitchFamily="18" charset="0"/>
            </a:endParaRPr>
          </a:p>
        </p:txBody>
      </p:sp>
      <p:sp>
        <p:nvSpPr>
          <p:cNvPr id="74" name="Rectangle 5"/>
          <p:cNvSpPr>
            <a:spLocks noChangeArrowheads="1"/>
          </p:cNvSpPr>
          <p:nvPr/>
        </p:nvSpPr>
        <p:spPr bwMode="auto">
          <a:xfrm>
            <a:off x="142721" y="1737275"/>
            <a:ext cx="1758252" cy="984885"/>
          </a:xfrm>
          <a:prstGeom prst="rect">
            <a:avLst/>
          </a:prstGeom>
          <a:noFill/>
          <a:ln w="9525">
            <a:noFill/>
            <a:miter lim="800000"/>
            <a:headEnd/>
            <a:tailEnd/>
          </a:ln>
        </p:spPr>
        <p:txBody>
          <a:bodyPr wrap="square" lIns="0" tIns="0" rIns="0" bIns="0">
            <a:spAutoFit/>
          </a:bodyPr>
          <a:lstStyle/>
          <a:p>
            <a:pPr defTabSz="762000" eaLnBrk="0" hangingPunct="0"/>
            <a:r>
              <a:rPr lang="en-US" sz="1600" dirty="0">
                <a:solidFill>
                  <a:srgbClr val="000000"/>
                </a:solidFill>
                <a:latin typeface="Times New Roman" pitchFamily="18" charset="0"/>
              </a:rPr>
              <a:t>Jumbled Flow </a:t>
            </a:r>
            <a:r>
              <a:rPr lang="en-US" sz="1600" dirty="0" smtClean="0">
                <a:solidFill>
                  <a:srgbClr val="000000"/>
                </a:solidFill>
                <a:latin typeface="Times New Roman" pitchFamily="18" charset="0"/>
              </a:rPr>
              <a:t> </a:t>
            </a:r>
          </a:p>
          <a:p>
            <a:pPr defTabSz="762000" eaLnBrk="0" hangingPunct="0"/>
            <a:r>
              <a:rPr lang="en-US" sz="1600" dirty="0" smtClean="0">
                <a:solidFill>
                  <a:srgbClr val="000000"/>
                </a:solidFill>
                <a:latin typeface="Times New Roman" pitchFamily="18" charset="0"/>
              </a:rPr>
              <a:t>General Purpose CR</a:t>
            </a:r>
          </a:p>
          <a:p>
            <a:pPr defTabSz="762000" eaLnBrk="0" hangingPunct="0"/>
            <a:r>
              <a:rPr lang="en-US" sz="1600" dirty="0" smtClean="0">
                <a:solidFill>
                  <a:srgbClr val="000000"/>
                </a:solidFill>
                <a:latin typeface="Times New Roman" pitchFamily="18" charset="0"/>
              </a:rPr>
              <a:t>Skilled HR</a:t>
            </a:r>
          </a:p>
          <a:p>
            <a:pPr defTabSz="762000" eaLnBrk="0" hangingPunct="0"/>
            <a:r>
              <a:rPr lang="en-US" sz="1600" dirty="0" smtClean="0">
                <a:solidFill>
                  <a:srgbClr val="000000"/>
                </a:solidFill>
                <a:latin typeface="Times New Roman" pitchFamily="18" charset="0"/>
              </a:rPr>
              <a:t>FC ↓, VC↑</a:t>
            </a:r>
            <a:endParaRPr lang="en-US" sz="1600" dirty="0">
              <a:latin typeface="Times New Roman" pitchFamily="18" charset="0"/>
            </a:endParaRPr>
          </a:p>
        </p:txBody>
      </p:sp>
      <p:sp>
        <p:nvSpPr>
          <p:cNvPr id="76" name="Rectangle 31"/>
          <p:cNvSpPr>
            <a:spLocks noChangeArrowheads="1"/>
          </p:cNvSpPr>
          <p:nvPr/>
        </p:nvSpPr>
        <p:spPr bwMode="auto">
          <a:xfrm>
            <a:off x="113331" y="4422208"/>
            <a:ext cx="1816175" cy="1231106"/>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Well Designed Flow Lines</a:t>
            </a:r>
          </a:p>
          <a:p>
            <a:pPr defTabSz="762000" eaLnBrk="0" hangingPunct="0"/>
            <a:r>
              <a:rPr lang="en-US" sz="1600" dirty="0" smtClean="0">
                <a:solidFill>
                  <a:srgbClr val="000000"/>
                </a:solidFill>
                <a:latin typeface="Times New Roman" pitchFamily="18" charset="0"/>
              </a:rPr>
              <a:t>Special Purpose CR</a:t>
            </a:r>
          </a:p>
          <a:p>
            <a:pPr defTabSz="762000" eaLnBrk="0" hangingPunct="0"/>
            <a:r>
              <a:rPr lang="en-US" sz="1600" dirty="0" smtClean="0">
                <a:solidFill>
                  <a:srgbClr val="000000"/>
                </a:solidFill>
                <a:latin typeface="Times New Roman" pitchFamily="18" charset="0"/>
              </a:rPr>
              <a:t>Low Skill HR</a:t>
            </a:r>
          </a:p>
          <a:p>
            <a:pPr defTabSz="762000" eaLnBrk="0" hangingPunct="0"/>
            <a:r>
              <a:rPr lang="en-US" sz="1600" dirty="0" smtClean="0">
                <a:solidFill>
                  <a:srgbClr val="000000"/>
                </a:solidFill>
                <a:latin typeface="Times New Roman" pitchFamily="18" charset="0"/>
              </a:rPr>
              <a:t>VC ↓, FC↑</a:t>
            </a:r>
            <a:endParaRPr lang="en-US" sz="1600" dirty="0">
              <a:latin typeface="Times New Roman" pitchFamily="18" charset="0"/>
            </a:endParaRPr>
          </a:p>
        </p:txBody>
      </p:sp>
      <p:sp>
        <p:nvSpPr>
          <p:cNvPr id="77" name="Rectangle 5"/>
          <p:cNvSpPr>
            <a:spLocks noChangeArrowheads="1"/>
          </p:cNvSpPr>
          <p:nvPr/>
        </p:nvSpPr>
        <p:spPr bwMode="auto">
          <a:xfrm>
            <a:off x="2194787" y="5952923"/>
            <a:ext cx="1781558" cy="738664"/>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Variety </a:t>
            </a:r>
            <a:r>
              <a:rPr lang="en-US" sz="1600" dirty="0">
                <a:solidFill>
                  <a:srgbClr val="000000"/>
                </a:solidFill>
                <a:latin typeface="Times New Roman" pitchFamily="18" charset="0"/>
              </a:rPr>
              <a:t>↓</a:t>
            </a:r>
          </a:p>
          <a:p>
            <a:pPr defTabSz="762000" eaLnBrk="0" hangingPunct="0"/>
            <a:r>
              <a:rPr lang="en-US" sz="1600" dirty="0" smtClean="0">
                <a:solidFill>
                  <a:srgbClr val="000000"/>
                </a:solidFill>
                <a:latin typeface="Times New Roman" pitchFamily="18" charset="0"/>
              </a:rPr>
              <a:t>Volume </a:t>
            </a:r>
            <a:r>
              <a:rPr lang="en-US" sz="1600" dirty="0">
                <a:solidFill>
                  <a:srgbClr val="000000"/>
                </a:solidFill>
                <a:latin typeface="Times New Roman" pitchFamily="18" charset="0"/>
              </a:rPr>
              <a:t>↑</a:t>
            </a:r>
            <a:endParaRPr lang="en-US" sz="1600" dirty="0">
              <a:latin typeface="Times New Roman" pitchFamily="18" charset="0"/>
            </a:endParaRPr>
          </a:p>
          <a:p>
            <a:pPr defTabSz="762000" eaLnBrk="0" hangingPunct="0"/>
            <a:r>
              <a:rPr lang="en-US" sz="1600" dirty="0" smtClean="0">
                <a:solidFill>
                  <a:srgbClr val="000000"/>
                </a:solidFill>
                <a:latin typeface="Times New Roman" pitchFamily="18" charset="0"/>
              </a:rPr>
              <a:t>  </a:t>
            </a:r>
            <a:endParaRPr lang="en-US" sz="1600" dirty="0">
              <a:latin typeface="Times New Roman" pitchFamily="18" charset="0"/>
            </a:endParaRPr>
          </a:p>
        </p:txBody>
      </p:sp>
      <p:sp>
        <p:nvSpPr>
          <p:cNvPr id="78" name="Rectangle 5"/>
          <p:cNvSpPr>
            <a:spLocks noChangeArrowheads="1"/>
          </p:cNvSpPr>
          <p:nvPr/>
        </p:nvSpPr>
        <p:spPr bwMode="auto">
          <a:xfrm>
            <a:off x="6867442" y="5919371"/>
            <a:ext cx="1781558" cy="492443"/>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Variety </a:t>
            </a:r>
            <a:r>
              <a:rPr lang="en-US" sz="1600" dirty="0">
                <a:solidFill>
                  <a:srgbClr val="000000"/>
                </a:solidFill>
                <a:latin typeface="Times New Roman" pitchFamily="18" charset="0"/>
              </a:rPr>
              <a:t>↑</a:t>
            </a:r>
            <a:endParaRPr lang="en-US" sz="1600" dirty="0">
              <a:latin typeface="Times New Roman" pitchFamily="18" charset="0"/>
            </a:endParaRPr>
          </a:p>
          <a:p>
            <a:pPr defTabSz="762000" eaLnBrk="0" hangingPunct="0"/>
            <a:r>
              <a:rPr lang="en-US" sz="1600" dirty="0" smtClean="0">
                <a:solidFill>
                  <a:srgbClr val="000000"/>
                </a:solidFill>
                <a:latin typeface="Times New Roman" pitchFamily="18" charset="0"/>
              </a:rPr>
              <a:t>Volume ↓ </a:t>
            </a:r>
            <a:endParaRPr lang="en-US" sz="1600" dirty="0">
              <a:latin typeface="Times New Roman" pitchFamily="18" charset="0"/>
            </a:endParaRPr>
          </a:p>
        </p:txBody>
      </p:sp>
      <p:grpSp>
        <p:nvGrpSpPr>
          <p:cNvPr id="7" name="Group 6"/>
          <p:cNvGrpSpPr/>
          <p:nvPr/>
        </p:nvGrpSpPr>
        <p:grpSpPr>
          <a:xfrm>
            <a:off x="3665415" y="3048000"/>
            <a:ext cx="1696106" cy="1259199"/>
            <a:chOff x="6098058" y="3353284"/>
            <a:chExt cx="1696106" cy="1259199"/>
          </a:xfrm>
        </p:grpSpPr>
        <p:sp>
          <p:nvSpPr>
            <p:cNvPr id="104465" name="Rectangle 13"/>
            <p:cNvSpPr>
              <a:spLocks noChangeArrowheads="1"/>
            </p:cNvSpPr>
            <p:nvPr/>
          </p:nvSpPr>
          <p:spPr bwMode="auto">
            <a:xfrm>
              <a:off x="6155738" y="3732367"/>
              <a:ext cx="1580745" cy="492295"/>
            </a:xfrm>
            <a:prstGeom prst="rect">
              <a:avLst/>
            </a:prstGeom>
            <a:noFill/>
            <a:ln w="9525">
              <a:noFill/>
              <a:miter lim="800000"/>
              <a:headEnd/>
              <a:tailEnd/>
            </a:ln>
          </p:spPr>
          <p:txBody>
            <a:bodyPr wrap="none" lIns="0" tIns="0" rIns="0" bIns="0">
              <a:spAutoFit/>
            </a:bodyPr>
            <a:lstStyle/>
            <a:p>
              <a:pPr algn="ctr" defTabSz="762000" eaLnBrk="0" hangingPunct="0"/>
              <a:r>
                <a:rPr lang="en-US" sz="1600" b="1" dirty="0" smtClean="0">
                  <a:solidFill>
                    <a:srgbClr val="000000"/>
                  </a:solidFill>
                  <a:latin typeface="Book Antiqua" panose="02040602050305030304" pitchFamily="18" charset="0"/>
                </a:rPr>
                <a:t>GROUP SHOP</a:t>
              </a:r>
            </a:p>
            <a:p>
              <a:pPr algn="ctr" defTabSz="762000" eaLnBrk="0" hangingPunct="0"/>
              <a:r>
                <a:rPr lang="en-US" sz="1600" b="1" dirty="0" smtClean="0">
                  <a:solidFill>
                    <a:srgbClr val="000000"/>
                  </a:solidFill>
                  <a:latin typeface="Book Antiqua" panose="02040602050305030304" pitchFamily="18" charset="0"/>
                </a:rPr>
                <a:t>Product Families</a:t>
              </a:r>
              <a:endParaRPr lang="en-US" sz="1600" dirty="0">
                <a:latin typeface="Book Antiqua" panose="02040602050305030304" pitchFamily="18" charset="0"/>
              </a:endParaRPr>
            </a:p>
          </p:txBody>
        </p:sp>
        <p:sp>
          <p:nvSpPr>
            <p:cNvPr id="43" name="Rectangle 42"/>
            <p:cNvSpPr/>
            <p:nvPr/>
          </p:nvSpPr>
          <p:spPr bwMode="auto">
            <a:xfrm>
              <a:off x="6098058" y="3353284"/>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2" name="Group 1"/>
          <p:cNvGrpSpPr/>
          <p:nvPr/>
        </p:nvGrpSpPr>
        <p:grpSpPr>
          <a:xfrm>
            <a:off x="5413939" y="1736970"/>
            <a:ext cx="2098601" cy="3955960"/>
            <a:chOff x="5406124" y="1788801"/>
            <a:chExt cx="2098601" cy="3955960"/>
          </a:xfrm>
        </p:grpSpPr>
        <p:grpSp>
          <p:nvGrpSpPr>
            <p:cNvPr id="6" name="Group 5"/>
            <p:cNvGrpSpPr/>
            <p:nvPr/>
          </p:nvGrpSpPr>
          <p:grpSpPr>
            <a:xfrm>
              <a:off x="5406124" y="1788801"/>
              <a:ext cx="1696106" cy="1259199"/>
              <a:chOff x="7130260" y="1794596"/>
              <a:chExt cx="1696106" cy="1259199"/>
            </a:xfrm>
          </p:grpSpPr>
          <p:sp>
            <p:nvSpPr>
              <p:cNvPr id="104463" name="Rectangle 11"/>
              <p:cNvSpPr>
                <a:spLocks noChangeArrowheads="1"/>
              </p:cNvSpPr>
              <p:nvPr/>
            </p:nvSpPr>
            <p:spPr bwMode="auto">
              <a:xfrm>
                <a:off x="7264287" y="2162522"/>
                <a:ext cx="1396792" cy="492295"/>
              </a:xfrm>
              <a:prstGeom prst="rect">
                <a:avLst/>
              </a:prstGeom>
              <a:noFill/>
              <a:ln w="9525">
                <a:noFill/>
                <a:miter lim="800000"/>
                <a:headEnd/>
                <a:tailEnd/>
              </a:ln>
            </p:spPr>
            <p:txBody>
              <a:bodyPr wrap="none" lIns="0" tIns="0" rIns="0" bIns="0">
                <a:spAutoFit/>
              </a:bodyPr>
              <a:lstStyle/>
              <a:p>
                <a:pPr algn="ctr" defTabSz="762000" eaLnBrk="0" hangingPunct="0"/>
                <a:r>
                  <a:rPr lang="en-US" sz="1600" b="1" dirty="0">
                    <a:solidFill>
                      <a:srgbClr val="000000"/>
                    </a:solidFill>
                    <a:latin typeface="Book Antiqua" panose="02040602050305030304" pitchFamily="18" charset="0"/>
                  </a:rPr>
                  <a:t>JOB SHOP</a:t>
                </a:r>
              </a:p>
              <a:p>
                <a:pPr algn="ctr" defTabSz="762000" eaLnBrk="0" hangingPunct="0"/>
                <a:r>
                  <a:rPr lang="en-US" sz="1600" b="1" dirty="0">
                    <a:solidFill>
                      <a:srgbClr val="000000"/>
                    </a:solidFill>
                    <a:latin typeface="Book Antiqua" panose="02040602050305030304" pitchFamily="18" charset="0"/>
                  </a:rPr>
                  <a:t>Process Layout</a:t>
                </a:r>
              </a:p>
            </p:txBody>
          </p:sp>
          <p:sp>
            <p:nvSpPr>
              <p:cNvPr id="5" name="Rectangle 4"/>
              <p:cNvSpPr/>
              <p:nvPr/>
            </p:nvSpPr>
            <p:spPr bwMode="auto">
              <a:xfrm>
                <a:off x="7130260" y="1794596"/>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44" name="Rectangle 43"/>
            <p:cNvSpPr/>
            <p:nvPr/>
          </p:nvSpPr>
          <p:spPr bwMode="auto">
            <a:xfrm>
              <a:off x="5427617" y="4423617"/>
              <a:ext cx="2077108" cy="1321144"/>
            </a:xfrm>
            <a:prstGeom prst="rect">
              <a:avLst/>
            </a:prstGeom>
            <a:solidFill>
              <a:schemeClr val="bg1"/>
            </a:solidFill>
            <a:ln w="285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104493" name="Line 47"/>
          <p:cNvSpPr>
            <a:spLocks noChangeShapeType="1"/>
          </p:cNvSpPr>
          <p:nvPr/>
        </p:nvSpPr>
        <p:spPr bwMode="auto">
          <a:xfrm>
            <a:off x="1932625" y="5649854"/>
            <a:ext cx="6360392" cy="0"/>
          </a:xfrm>
          <a:prstGeom prst="line">
            <a:avLst/>
          </a:prstGeom>
          <a:noFill/>
          <a:ln w="12700">
            <a:solidFill>
              <a:schemeClr val="tx1"/>
            </a:solidFill>
            <a:round/>
            <a:headEnd type="none" w="sm" len="sm"/>
            <a:tailEnd type="triangle" w="med" len="med"/>
          </a:ln>
        </p:spPr>
        <p:txBody>
          <a:bodyPr wrap="none" anchor="ctr"/>
          <a:lstStyle/>
          <a:p>
            <a:endParaRPr lang="en-US"/>
          </a:p>
        </p:txBody>
      </p:sp>
      <p:grpSp>
        <p:nvGrpSpPr>
          <p:cNvPr id="33" name="Group 32"/>
          <p:cNvGrpSpPr/>
          <p:nvPr/>
        </p:nvGrpSpPr>
        <p:grpSpPr>
          <a:xfrm>
            <a:off x="1902317" y="1658783"/>
            <a:ext cx="1755283" cy="1377312"/>
            <a:chOff x="2359517" y="1388378"/>
            <a:chExt cx="1699676" cy="1518236"/>
          </a:xfrm>
        </p:grpSpPr>
        <p:sp>
          <p:nvSpPr>
            <p:cNvPr id="34" name="Explosion 2 33"/>
            <p:cNvSpPr/>
            <p:nvPr/>
          </p:nvSpPr>
          <p:spPr bwMode="auto">
            <a:xfrm rot="2610356">
              <a:off x="2432820" y="1388378"/>
              <a:ext cx="1626373" cy="1518236"/>
            </a:xfrm>
            <a:prstGeom prst="irregularSeal2">
              <a:avLst/>
            </a:prstGeom>
            <a:solidFill>
              <a:schemeClr val="bg1"/>
            </a:solidFill>
            <a:ln w="19050"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rgbClr val="A50023"/>
                  </a:solidFill>
                </a:ln>
                <a:solidFill>
                  <a:schemeClr val="tx1"/>
                </a:solidFill>
                <a:effectLst/>
                <a:latin typeface="Verdana" pitchFamily="-112" charset="0"/>
              </a:endParaRPr>
            </a:p>
          </p:txBody>
        </p:sp>
        <p:sp>
          <p:nvSpPr>
            <p:cNvPr id="35" name="TextBox 34"/>
            <p:cNvSpPr txBox="1"/>
            <p:nvPr/>
          </p:nvSpPr>
          <p:spPr>
            <a:xfrm>
              <a:off x="2359517" y="1858812"/>
              <a:ext cx="1599050" cy="712462"/>
            </a:xfrm>
            <a:prstGeom prst="rect">
              <a:avLst/>
            </a:prstGeom>
            <a:noFill/>
          </p:spPr>
          <p:txBody>
            <a:bodyPr wrap="square" rtlCol="0">
              <a:spAutoFit/>
            </a:bodyPr>
            <a:lstStyle/>
            <a:p>
              <a:pPr algn="ctr"/>
              <a:r>
                <a:rPr lang="en-US" dirty="0" smtClean="0">
                  <a:solidFill>
                    <a:srgbClr val="A50023"/>
                  </a:solidFill>
                  <a:latin typeface="Impact" panose="020B0806030902050204" pitchFamily="34" charset="0"/>
                </a:rPr>
                <a:t>Opportunity Cost</a:t>
              </a:r>
            </a:p>
          </p:txBody>
        </p:sp>
      </p:grpSp>
    </p:spTree>
    <p:extLst>
      <p:ext uri="{BB962C8B-B14F-4D97-AF65-F5344CB8AC3E}">
        <p14:creationId xmlns:p14="http://schemas.microsoft.com/office/powerpoint/2010/main" val="25524062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3.05556E-6 -4.07407E-6 L -0.38108 -0.00138 " pathEditMode="relative" rAng="0" ptsTypes="AA">
                                      <p:cBhvr>
                                        <p:cTn id="6" dur="2000" fill="hold"/>
                                        <p:tgtEl>
                                          <p:spTgt spid="2"/>
                                        </p:tgtEl>
                                        <p:attrNameLst>
                                          <p:attrName>ppt_x</p:attrName>
                                          <p:attrName>ppt_y</p:attrName>
                                        </p:attrNameLst>
                                      </p:cBhvr>
                                      <p:rCtr x="-19062" y="-69"/>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dissolve">
                                      <p:cBhvr>
                                        <p:cTn id="1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2"/>
          <p:cNvSpPr>
            <a:spLocks noGrp="1"/>
          </p:cNvSpPr>
          <p:nvPr>
            <p:ph type="title"/>
          </p:nvPr>
        </p:nvSpPr>
        <p:spPr>
          <a:xfrm>
            <a:off x="1" y="0"/>
            <a:ext cx="9144000" cy="1016000"/>
          </a:xfrm>
        </p:spPr>
        <p:txBody>
          <a:bodyPr/>
          <a:lstStyle/>
          <a:p>
            <a:r>
              <a:rPr lang="en-US" dirty="0" smtClean="0">
                <a:ea typeface="ＭＳ Ｐゴシック"/>
              </a:rPr>
              <a:t>Matching Process Choice with Strategy: </a:t>
            </a:r>
            <a:br>
              <a:rPr lang="en-US" dirty="0" smtClean="0">
                <a:ea typeface="ＭＳ Ｐゴシック"/>
              </a:rPr>
            </a:br>
            <a:r>
              <a:rPr lang="en-US" dirty="0" smtClean="0">
                <a:ea typeface="ＭＳ Ｐゴシック"/>
              </a:rPr>
              <a:t>Product-Process Matrix For Discrete </a:t>
            </a:r>
            <a:r>
              <a:rPr lang="en-US" dirty="0" err="1" smtClean="0">
                <a:ea typeface="ＭＳ Ｐゴシック"/>
              </a:rPr>
              <a:t>Floew</a:t>
            </a:r>
            <a:endParaRPr lang="en-US" dirty="0" smtClean="0">
              <a:ea typeface="ＭＳ Ｐゴシック"/>
            </a:endParaRPr>
          </a:p>
        </p:txBody>
      </p:sp>
      <p:sp>
        <p:nvSpPr>
          <p:cNvPr id="104455" name="Rectangle 3"/>
          <p:cNvSpPr>
            <a:spLocks noChangeArrowheads="1"/>
          </p:cNvSpPr>
          <p:nvPr/>
        </p:nvSpPr>
        <p:spPr bwMode="auto">
          <a:xfrm>
            <a:off x="339409" y="1203816"/>
            <a:ext cx="1571391" cy="492295"/>
          </a:xfrm>
          <a:prstGeom prst="rect">
            <a:avLst/>
          </a:prstGeom>
          <a:noFill/>
          <a:ln w="9525">
            <a:noFill/>
            <a:miter lim="800000"/>
            <a:headEnd/>
            <a:tailEnd/>
          </a:ln>
        </p:spPr>
        <p:txBody>
          <a:bodyPr wrap="none" lIns="0" tIns="0" rIns="0" bIns="0">
            <a:spAutoFit/>
          </a:bodyPr>
          <a:lstStyle/>
          <a:p>
            <a:pPr defTabSz="762000" eaLnBrk="0" hangingPunct="0"/>
            <a:r>
              <a:rPr lang="en-US" sz="1600" b="1" i="1" dirty="0" smtClean="0">
                <a:solidFill>
                  <a:srgbClr val="00279F"/>
                </a:solidFill>
                <a:latin typeface="Times New Roman" pitchFamily="18" charset="0"/>
              </a:rPr>
              <a:t>Process Capability</a:t>
            </a:r>
            <a:endParaRPr lang="en-US" sz="1600" b="1" i="1" dirty="0">
              <a:solidFill>
                <a:srgbClr val="00279F"/>
              </a:solidFill>
              <a:latin typeface="Times New Roman" pitchFamily="18" charset="0"/>
            </a:endParaRPr>
          </a:p>
          <a:p>
            <a:pPr defTabSz="762000" eaLnBrk="0" hangingPunct="0"/>
            <a:r>
              <a:rPr lang="en-US" sz="1600" b="1" i="1" dirty="0" smtClean="0">
                <a:solidFill>
                  <a:srgbClr val="00279F"/>
                </a:solidFill>
                <a:latin typeface="Times New Roman" pitchFamily="18" charset="0"/>
              </a:rPr>
              <a:t>    Flexibility</a:t>
            </a:r>
            <a:endParaRPr lang="en-US" sz="2400" dirty="0">
              <a:latin typeface="Times New Roman" pitchFamily="18" charset="0"/>
            </a:endParaRPr>
          </a:p>
        </p:txBody>
      </p:sp>
      <p:sp>
        <p:nvSpPr>
          <p:cNvPr id="104472" name="Rectangle 20"/>
          <p:cNvSpPr>
            <a:spLocks noChangeArrowheads="1"/>
          </p:cNvSpPr>
          <p:nvPr/>
        </p:nvSpPr>
        <p:spPr bwMode="auto">
          <a:xfrm>
            <a:off x="7544736" y="5692930"/>
            <a:ext cx="1523064" cy="492295"/>
          </a:xfrm>
          <a:prstGeom prst="rect">
            <a:avLst/>
          </a:prstGeom>
          <a:noFill/>
          <a:ln w="9525">
            <a:noFill/>
            <a:miter lim="800000"/>
            <a:headEnd/>
            <a:tailEnd/>
          </a:ln>
        </p:spPr>
        <p:txBody>
          <a:bodyPr wrap="none" lIns="0" tIns="0" rIns="0" bIns="0">
            <a:spAutoFit/>
          </a:bodyPr>
          <a:lstStyle/>
          <a:p>
            <a:pPr defTabSz="762000" eaLnBrk="0" hangingPunct="0"/>
            <a:r>
              <a:rPr lang="en-US" sz="1600" b="1" i="1" dirty="0" smtClean="0">
                <a:solidFill>
                  <a:srgbClr val="00279F"/>
                </a:solidFill>
                <a:latin typeface="Times New Roman" pitchFamily="18" charset="0"/>
              </a:rPr>
              <a:t>Product Attribute </a:t>
            </a:r>
            <a:endParaRPr lang="en-US" sz="1600" b="1" i="1" dirty="0">
              <a:solidFill>
                <a:srgbClr val="00279F"/>
              </a:solidFill>
              <a:latin typeface="Times New Roman" pitchFamily="18" charset="0"/>
            </a:endParaRPr>
          </a:p>
          <a:p>
            <a:pPr defTabSz="762000" eaLnBrk="0" hangingPunct="0"/>
            <a:r>
              <a:rPr lang="en-US" sz="1600" b="1" i="1" dirty="0" smtClean="0">
                <a:solidFill>
                  <a:srgbClr val="00279F"/>
                </a:solidFill>
                <a:latin typeface="Times New Roman" pitchFamily="18" charset="0"/>
              </a:rPr>
              <a:t>         Variety</a:t>
            </a:r>
            <a:endParaRPr lang="en-US" sz="2400" dirty="0">
              <a:latin typeface="Times New Roman" pitchFamily="18" charset="0"/>
            </a:endParaRPr>
          </a:p>
        </p:txBody>
      </p:sp>
      <p:sp>
        <p:nvSpPr>
          <p:cNvPr id="104473" name="Rectangle 21"/>
          <p:cNvSpPr>
            <a:spLocks noChangeArrowheads="1"/>
          </p:cNvSpPr>
          <p:nvPr/>
        </p:nvSpPr>
        <p:spPr bwMode="auto">
          <a:xfrm>
            <a:off x="2408095" y="5740621"/>
            <a:ext cx="336727"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Low</a:t>
            </a:r>
            <a:endParaRPr lang="en-US" sz="1400" b="1">
              <a:latin typeface="Times New Roman" pitchFamily="18" charset="0"/>
            </a:endParaRPr>
          </a:p>
        </p:txBody>
      </p:sp>
      <p:sp>
        <p:nvSpPr>
          <p:cNvPr id="104493" name="Line 47"/>
          <p:cNvSpPr>
            <a:spLocks noChangeShapeType="1"/>
          </p:cNvSpPr>
          <p:nvPr/>
        </p:nvSpPr>
        <p:spPr bwMode="auto">
          <a:xfrm>
            <a:off x="1932625" y="5649854"/>
            <a:ext cx="6360392" cy="0"/>
          </a:xfrm>
          <a:prstGeom prst="line">
            <a:avLst/>
          </a:prstGeom>
          <a:noFill/>
          <a:ln w="12700">
            <a:solidFill>
              <a:schemeClr val="tx1"/>
            </a:solidFill>
            <a:round/>
            <a:headEnd type="none" w="sm" len="sm"/>
            <a:tailEnd type="triangle" w="med" len="med"/>
          </a:ln>
        </p:spPr>
        <p:txBody>
          <a:bodyPr wrap="none" anchor="ctr"/>
          <a:lstStyle/>
          <a:p>
            <a:endParaRPr lang="en-US"/>
          </a:p>
        </p:txBody>
      </p:sp>
      <p:sp>
        <p:nvSpPr>
          <p:cNvPr id="104494" name="Rectangle 48"/>
          <p:cNvSpPr>
            <a:spLocks noChangeArrowheads="1"/>
          </p:cNvSpPr>
          <p:nvPr/>
        </p:nvSpPr>
        <p:spPr bwMode="auto">
          <a:xfrm>
            <a:off x="6571970" y="5739083"/>
            <a:ext cx="374141"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High</a:t>
            </a:r>
            <a:endParaRPr lang="en-US" sz="1400" b="1">
              <a:latin typeface="Times New Roman" pitchFamily="18" charset="0"/>
            </a:endParaRPr>
          </a:p>
        </p:txBody>
      </p:sp>
      <p:sp>
        <p:nvSpPr>
          <p:cNvPr id="104496" name="Rectangle 50"/>
          <p:cNvSpPr>
            <a:spLocks noChangeArrowheads="1"/>
          </p:cNvSpPr>
          <p:nvPr/>
        </p:nvSpPr>
        <p:spPr bwMode="auto">
          <a:xfrm>
            <a:off x="1483656" y="5354477"/>
            <a:ext cx="336727" cy="212302"/>
          </a:xfrm>
          <a:prstGeom prst="rect">
            <a:avLst/>
          </a:prstGeom>
          <a:noFill/>
          <a:ln w="9525">
            <a:noFill/>
            <a:miter lim="800000"/>
            <a:headEnd/>
            <a:tailEnd/>
          </a:ln>
        </p:spPr>
        <p:txBody>
          <a:bodyPr wrap="none" lIns="0" tIns="0" rIns="0" bIns="0">
            <a:spAutoFit/>
          </a:bodyPr>
          <a:lstStyle/>
          <a:p>
            <a:pPr defTabSz="762000" eaLnBrk="0" hangingPunct="0"/>
            <a:r>
              <a:rPr lang="en-US" sz="1400" b="1">
                <a:solidFill>
                  <a:srgbClr val="000000"/>
                </a:solidFill>
                <a:latin typeface="Times New Roman" pitchFamily="18" charset="0"/>
              </a:rPr>
              <a:t>Low</a:t>
            </a:r>
            <a:endParaRPr lang="en-US" sz="1400" b="1">
              <a:latin typeface="Times New Roman" pitchFamily="18" charset="0"/>
            </a:endParaRPr>
          </a:p>
        </p:txBody>
      </p:sp>
      <p:sp>
        <p:nvSpPr>
          <p:cNvPr id="104497" name="Rectangle 51"/>
          <p:cNvSpPr>
            <a:spLocks noChangeArrowheads="1"/>
          </p:cNvSpPr>
          <p:nvPr/>
        </p:nvSpPr>
        <p:spPr bwMode="auto">
          <a:xfrm>
            <a:off x="1483656" y="1523808"/>
            <a:ext cx="375700" cy="212302"/>
          </a:xfrm>
          <a:prstGeom prst="rect">
            <a:avLst/>
          </a:prstGeom>
          <a:noFill/>
          <a:ln w="9525">
            <a:noFill/>
            <a:miter lim="800000"/>
            <a:headEnd/>
            <a:tailEnd/>
          </a:ln>
        </p:spPr>
        <p:txBody>
          <a:bodyPr wrap="none" lIns="0" tIns="0" rIns="0" bIns="0">
            <a:spAutoFit/>
          </a:bodyPr>
          <a:lstStyle/>
          <a:p>
            <a:pPr defTabSz="762000" eaLnBrk="0" hangingPunct="0"/>
            <a:r>
              <a:rPr lang="en-US" sz="1400" b="1" dirty="0">
                <a:solidFill>
                  <a:srgbClr val="000000"/>
                </a:solidFill>
                <a:latin typeface="Times New Roman" pitchFamily="18" charset="0"/>
              </a:rPr>
              <a:t>High</a:t>
            </a:r>
            <a:endParaRPr lang="en-US" sz="1400" b="1" dirty="0">
              <a:latin typeface="Times New Roman" pitchFamily="18" charset="0"/>
            </a:endParaRPr>
          </a:p>
        </p:txBody>
      </p:sp>
      <p:sp>
        <p:nvSpPr>
          <p:cNvPr id="74" name="Rectangle 5"/>
          <p:cNvSpPr>
            <a:spLocks noChangeArrowheads="1"/>
          </p:cNvSpPr>
          <p:nvPr/>
        </p:nvSpPr>
        <p:spPr bwMode="auto">
          <a:xfrm>
            <a:off x="142721" y="1737275"/>
            <a:ext cx="1758252" cy="984885"/>
          </a:xfrm>
          <a:prstGeom prst="rect">
            <a:avLst/>
          </a:prstGeom>
          <a:noFill/>
          <a:ln w="9525">
            <a:noFill/>
            <a:miter lim="800000"/>
            <a:headEnd/>
            <a:tailEnd/>
          </a:ln>
        </p:spPr>
        <p:txBody>
          <a:bodyPr wrap="square" lIns="0" tIns="0" rIns="0" bIns="0">
            <a:spAutoFit/>
          </a:bodyPr>
          <a:lstStyle/>
          <a:p>
            <a:pPr defTabSz="762000" eaLnBrk="0" hangingPunct="0"/>
            <a:r>
              <a:rPr lang="en-US" sz="1600" dirty="0">
                <a:solidFill>
                  <a:srgbClr val="000000"/>
                </a:solidFill>
                <a:latin typeface="Times New Roman" pitchFamily="18" charset="0"/>
              </a:rPr>
              <a:t>Jumbled Flow </a:t>
            </a:r>
            <a:r>
              <a:rPr lang="en-US" sz="1600" dirty="0" smtClean="0">
                <a:solidFill>
                  <a:srgbClr val="000000"/>
                </a:solidFill>
                <a:latin typeface="Times New Roman" pitchFamily="18" charset="0"/>
              </a:rPr>
              <a:t> </a:t>
            </a:r>
          </a:p>
          <a:p>
            <a:pPr defTabSz="762000" eaLnBrk="0" hangingPunct="0"/>
            <a:r>
              <a:rPr lang="en-US" sz="1600" dirty="0" smtClean="0">
                <a:solidFill>
                  <a:srgbClr val="000000"/>
                </a:solidFill>
                <a:latin typeface="Times New Roman" pitchFamily="18" charset="0"/>
              </a:rPr>
              <a:t>General Purpose CR</a:t>
            </a:r>
          </a:p>
          <a:p>
            <a:pPr defTabSz="762000" eaLnBrk="0" hangingPunct="0"/>
            <a:r>
              <a:rPr lang="en-US" sz="1600" dirty="0" smtClean="0">
                <a:solidFill>
                  <a:srgbClr val="000000"/>
                </a:solidFill>
                <a:latin typeface="Times New Roman" pitchFamily="18" charset="0"/>
              </a:rPr>
              <a:t>Skilled HR</a:t>
            </a:r>
          </a:p>
          <a:p>
            <a:pPr defTabSz="762000" eaLnBrk="0" hangingPunct="0"/>
            <a:r>
              <a:rPr lang="en-US" sz="1600" dirty="0" smtClean="0">
                <a:solidFill>
                  <a:srgbClr val="000000"/>
                </a:solidFill>
                <a:latin typeface="Times New Roman" pitchFamily="18" charset="0"/>
              </a:rPr>
              <a:t>FC ↓, VC↑</a:t>
            </a:r>
            <a:endParaRPr lang="en-US" sz="1600" dirty="0">
              <a:latin typeface="Times New Roman" pitchFamily="18" charset="0"/>
            </a:endParaRPr>
          </a:p>
        </p:txBody>
      </p:sp>
      <p:sp>
        <p:nvSpPr>
          <p:cNvPr id="76" name="Rectangle 31"/>
          <p:cNvSpPr>
            <a:spLocks noChangeArrowheads="1"/>
          </p:cNvSpPr>
          <p:nvPr/>
        </p:nvSpPr>
        <p:spPr bwMode="auto">
          <a:xfrm>
            <a:off x="113331" y="4422208"/>
            <a:ext cx="1816175" cy="1231106"/>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Well Designed Flow Lines</a:t>
            </a:r>
          </a:p>
          <a:p>
            <a:pPr defTabSz="762000" eaLnBrk="0" hangingPunct="0"/>
            <a:r>
              <a:rPr lang="en-US" sz="1600" dirty="0" smtClean="0">
                <a:solidFill>
                  <a:srgbClr val="000000"/>
                </a:solidFill>
                <a:latin typeface="Times New Roman" pitchFamily="18" charset="0"/>
              </a:rPr>
              <a:t>Special Purpose CR</a:t>
            </a:r>
          </a:p>
          <a:p>
            <a:pPr defTabSz="762000" eaLnBrk="0" hangingPunct="0"/>
            <a:r>
              <a:rPr lang="en-US" sz="1600" dirty="0" smtClean="0">
                <a:solidFill>
                  <a:srgbClr val="000000"/>
                </a:solidFill>
                <a:latin typeface="Times New Roman" pitchFamily="18" charset="0"/>
              </a:rPr>
              <a:t>Low Skill HR</a:t>
            </a:r>
          </a:p>
          <a:p>
            <a:pPr defTabSz="762000" eaLnBrk="0" hangingPunct="0"/>
            <a:r>
              <a:rPr lang="en-US" sz="1600" dirty="0" smtClean="0">
                <a:solidFill>
                  <a:srgbClr val="000000"/>
                </a:solidFill>
                <a:latin typeface="Times New Roman" pitchFamily="18" charset="0"/>
              </a:rPr>
              <a:t>VC ↓, FC↑</a:t>
            </a:r>
            <a:endParaRPr lang="en-US" sz="1600" dirty="0">
              <a:latin typeface="Times New Roman" pitchFamily="18" charset="0"/>
            </a:endParaRPr>
          </a:p>
        </p:txBody>
      </p:sp>
      <p:sp>
        <p:nvSpPr>
          <p:cNvPr id="77" name="Rectangle 5"/>
          <p:cNvSpPr>
            <a:spLocks noChangeArrowheads="1"/>
          </p:cNvSpPr>
          <p:nvPr/>
        </p:nvSpPr>
        <p:spPr bwMode="auto">
          <a:xfrm>
            <a:off x="2194787" y="5952923"/>
            <a:ext cx="1781558" cy="738664"/>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Variety </a:t>
            </a:r>
            <a:r>
              <a:rPr lang="en-US" sz="1600" dirty="0">
                <a:solidFill>
                  <a:srgbClr val="000000"/>
                </a:solidFill>
                <a:latin typeface="Times New Roman" pitchFamily="18" charset="0"/>
              </a:rPr>
              <a:t>↓</a:t>
            </a:r>
          </a:p>
          <a:p>
            <a:pPr defTabSz="762000" eaLnBrk="0" hangingPunct="0"/>
            <a:r>
              <a:rPr lang="en-US" sz="1600" dirty="0" smtClean="0">
                <a:solidFill>
                  <a:srgbClr val="000000"/>
                </a:solidFill>
                <a:latin typeface="Times New Roman" pitchFamily="18" charset="0"/>
              </a:rPr>
              <a:t>Volume </a:t>
            </a:r>
            <a:r>
              <a:rPr lang="en-US" sz="1600" dirty="0">
                <a:solidFill>
                  <a:srgbClr val="000000"/>
                </a:solidFill>
                <a:latin typeface="Times New Roman" pitchFamily="18" charset="0"/>
              </a:rPr>
              <a:t>↑</a:t>
            </a:r>
            <a:endParaRPr lang="en-US" sz="1600" dirty="0">
              <a:latin typeface="Times New Roman" pitchFamily="18" charset="0"/>
            </a:endParaRPr>
          </a:p>
          <a:p>
            <a:pPr defTabSz="762000" eaLnBrk="0" hangingPunct="0"/>
            <a:r>
              <a:rPr lang="en-US" sz="1600" dirty="0" smtClean="0">
                <a:solidFill>
                  <a:srgbClr val="000000"/>
                </a:solidFill>
                <a:latin typeface="Times New Roman" pitchFamily="18" charset="0"/>
              </a:rPr>
              <a:t>  </a:t>
            </a:r>
            <a:endParaRPr lang="en-US" sz="1600" dirty="0">
              <a:latin typeface="Times New Roman" pitchFamily="18" charset="0"/>
            </a:endParaRPr>
          </a:p>
        </p:txBody>
      </p:sp>
      <p:sp>
        <p:nvSpPr>
          <p:cNvPr id="78" name="Rectangle 5"/>
          <p:cNvSpPr>
            <a:spLocks noChangeArrowheads="1"/>
          </p:cNvSpPr>
          <p:nvPr/>
        </p:nvSpPr>
        <p:spPr bwMode="auto">
          <a:xfrm>
            <a:off x="6867442" y="5919371"/>
            <a:ext cx="1781558" cy="492443"/>
          </a:xfrm>
          <a:prstGeom prst="rect">
            <a:avLst/>
          </a:prstGeom>
          <a:noFill/>
          <a:ln w="9525">
            <a:noFill/>
            <a:miter lim="800000"/>
            <a:headEnd/>
            <a:tailEnd/>
          </a:ln>
        </p:spPr>
        <p:txBody>
          <a:bodyPr wrap="square" lIns="0" tIns="0" rIns="0" bIns="0">
            <a:spAutoFit/>
          </a:bodyPr>
          <a:lstStyle/>
          <a:p>
            <a:pPr defTabSz="762000" eaLnBrk="0" hangingPunct="0"/>
            <a:r>
              <a:rPr lang="en-US" sz="1600" dirty="0" smtClean="0">
                <a:solidFill>
                  <a:srgbClr val="000000"/>
                </a:solidFill>
                <a:latin typeface="Times New Roman" pitchFamily="18" charset="0"/>
              </a:rPr>
              <a:t>Variety </a:t>
            </a:r>
            <a:r>
              <a:rPr lang="en-US" sz="1600" dirty="0">
                <a:solidFill>
                  <a:srgbClr val="000000"/>
                </a:solidFill>
                <a:latin typeface="Times New Roman" pitchFamily="18" charset="0"/>
              </a:rPr>
              <a:t>↑</a:t>
            </a:r>
            <a:endParaRPr lang="en-US" sz="1600" dirty="0">
              <a:latin typeface="Times New Roman" pitchFamily="18" charset="0"/>
            </a:endParaRPr>
          </a:p>
          <a:p>
            <a:pPr defTabSz="762000" eaLnBrk="0" hangingPunct="0"/>
            <a:r>
              <a:rPr lang="en-US" sz="1600" dirty="0" smtClean="0">
                <a:solidFill>
                  <a:srgbClr val="000000"/>
                </a:solidFill>
                <a:latin typeface="Times New Roman" pitchFamily="18" charset="0"/>
              </a:rPr>
              <a:t>Volume ↓ </a:t>
            </a:r>
            <a:endParaRPr lang="en-US" sz="1600" dirty="0">
              <a:latin typeface="Times New Roman" pitchFamily="18" charset="0"/>
            </a:endParaRPr>
          </a:p>
        </p:txBody>
      </p:sp>
      <p:grpSp>
        <p:nvGrpSpPr>
          <p:cNvPr id="6" name="Group 5"/>
          <p:cNvGrpSpPr/>
          <p:nvPr/>
        </p:nvGrpSpPr>
        <p:grpSpPr>
          <a:xfrm>
            <a:off x="5390494" y="1788801"/>
            <a:ext cx="1696106" cy="1259199"/>
            <a:chOff x="7114630" y="1794596"/>
            <a:chExt cx="1696106" cy="1259199"/>
          </a:xfrm>
        </p:grpSpPr>
        <p:sp>
          <p:nvSpPr>
            <p:cNvPr id="104463" name="Rectangle 11"/>
            <p:cNvSpPr>
              <a:spLocks noChangeArrowheads="1"/>
            </p:cNvSpPr>
            <p:nvPr/>
          </p:nvSpPr>
          <p:spPr bwMode="auto">
            <a:xfrm>
              <a:off x="7264287" y="2162522"/>
              <a:ext cx="1396792" cy="492295"/>
            </a:xfrm>
            <a:prstGeom prst="rect">
              <a:avLst/>
            </a:prstGeom>
            <a:noFill/>
            <a:ln w="9525">
              <a:noFill/>
              <a:miter lim="800000"/>
              <a:headEnd/>
              <a:tailEnd/>
            </a:ln>
          </p:spPr>
          <p:txBody>
            <a:bodyPr wrap="none" lIns="0" tIns="0" rIns="0" bIns="0">
              <a:spAutoFit/>
            </a:bodyPr>
            <a:lstStyle/>
            <a:p>
              <a:pPr algn="ctr" defTabSz="762000" eaLnBrk="0" hangingPunct="0"/>
              <a:r>
                <a:rPr lang="en-US" sz="1600" b="1" dirty="0">
                  <a:solidFill>
                    <a:srgbClr val="000000"/>
                  </a:solidFill>
                  <a:latin typeface="Book Antiqua" panose="02040602050305030304" pitchFamily="18" charset="0"/>
                </a:rPr>
                <a:t>JOB SHOP</a:t>
              </a:r>
            </a:p>
            <a:p>
              <a:pPr algn="ctr" defTabSz="762000" eaLnBrk="0" hangingPunct="0"/>
              <a:r>
                <a:rPr lang="en-US" sz="1600" b="1" dirty="0">
                  <a:solidFill>
                    <a:srgbClr val="000000"/>
                  </a:solidFill>
                  <a:latin typeface="Book Antiqua" panose="02040602050305030304" pitchFamily="18" charset="0"/>
                </a:rPr>
                <a:t>Process Layout</a:t>
              </a:r>
            </a:p>
          </p:txBody>
        </p:sp>
        <p:sp>
          <p:nvSpPr>
            <p:cNvPr id="5" name="Rectangle 4"/>
            <p:cNvSpPr/>
            <p:nvPr/>
          </p:nvSpPr>
          <p:spPr bwMode="auto">
            <a:xfrm>
              <a:off x="7114630" y="1794596"/>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7" name="Group 6"/>
          <p:cNvGrpSpPr/>
          <p:nvPr/>
        </p:nvGrpSpPr>
        <p:grpSpPr>
          <a:xfrm>
            <a:off x="3657600" y="3084201"/>
            <a:ext cx="1696106" cy="1259199"/>
            <a:chOff x="6098058" y="3353284"/>
            <a:chExt cx="1696106" cy="1259199"/>
          </a:xfrm>
        </p:grpSpPr>
        <p:sp>
          <p:nvSpPr>
            <p:cNvPr id="104465" name="Rectangle 13"/>
            <p:cNvSpPr>
              <a:spLocks noChangeArrowheads="1"/>
            </p:cNvSpPr>
            <p:nvPr/>
          </p:nvSpPr>
          <p:spPr bwMode="auto">
            <a:xfrm>
              <a:off x="6155738" y="3732367"/>
              <a:ext cx="1580745" cy="492295"/>
            </a:xfrm>
            <a:prstGeom prst="rect">
              <a:avLst/>
            </a:prstGeom>
            <a:noFill/>
            <a:ln w="9525">
              <a:noFill/>
              <a:miter lim="800000"/>
              <a:headEnd/>
              <a:tailEnd/>
            </a:ln>
          </p:spPr>
          <p:txBody>
            <a:bodyPr wrap="none" lIns="0" tIns="0" rIns="0" bIns="0">
              <a:spAutoFit/>
            </a:bodyPr>
            <a:lstStyle/>
            <a:p>
              <a:pPr algn="ctr" defTabSz="762000" eaLnBrk="0" hangingPunct="0"/>
              <a:r>
                <a:rPr lang="en-US" sz="1600" b="1" dirty="0" smtClean="0">
                  <a:solidFill>
                    <a:srgbClr val="000000"/>
                  </a:solidFill>
                  <a:latin typeface="Book Antiqua" panose="02040602050305030304" pitchFamily="18" charset="0"/>
                </a:rPr>
                <a:t>GROUP SHOP</a:t>
              </a:r>
            </a:p>
            <a:p>
              <a:pPr algn="ctr" defTabSz="762000" eaLnBrk="0" hangingPunct="0"/>
              <a:r>
                <a:rPr lang="en-US" sz="1600" b="1" dirty="0" smtClean="0">
                  <a:solidFill>
                    <a:srgbClr val="000000"/>
                  </a:solidFill>
                  <a:latin typeface="Book Antiqua" panose="02040602050305030304" pitchFamily="18" charset="0"/>
                </a:rPr>
                <a:t>Product Families</a:t>
              </a:r>
              <a:endParaRPr lang="en-US" sz="1600" dirty="0">
                <a:latin typeface="Book Antiqua" panose="02040602050305030304" pitchFamily="18" charset="0"/>
              </a:endParaRPr>
            </a:p>
          </p:txBody>
        </p:sp>
        <p:sp>
          <p:nvSpPr>
            <p:cNvPr id="43" name="Rectangle 42"/>
            <p:cNvSpPr/>
            <p:nvPr/>
          </p:nvSpPr>
          <p:spPr bwMode="auto">
            <a:xfrm>
              <a:off x="6098058" y="3353284"/>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12" name="Group 11"/>
          <p:cNvGrpSpPr/>
          <p:nvPr/>
        </p:nvGrpSpPr>
        <p:grpSpPr>
          <a:xfrm>
            <a:off x="1905000" y="1724497"/>
            <a:ext cx="1727366" cy="3899207"/>
            <a:chOff x="1905000" y="1742467"/>
            <a:chExt cx="1727366" cy="3899207"/>
          </a:xfrm>
        </p:grpSpPr>
        <p:sp>
          <p:nvSpPr>
            <p:cNvPr id="44" name="Rectangle 43"/>
            <p:cNvSpPr/>
            <p:nvPr/>
          </p:nvSpPr>
          <p:spPr bwMode="auto">
            <a:xfrm>
              <a:off x="1905000" y="1742467"/>
              <a:ext cx="1721340" cy="1323503"/>
            </a:xfrm>
            <a:prstGeom prst="rect">
              <a:avLst/>
            </a:prstGeom>
            <a:solidFill>
              <a:schemeClr val="bg1"/>
            </a:solidFill>
            <a:ln w="285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8" name="Group 7"/>
            <p:cNvGrpSpPr/>
            <p:nvPr/>
          </p:nvGrpSpPr>
          <p:grpSpPr>
            <a:xfrm>
              <a:off x="1936260" y="4382475"/>
              <a:ext cx="1696106" cy="1259199"/>
              <a:chOff x="4003593" y="4419117"/>
              <a:chExt cx="1696106" cy="1259199"/>
            </a:xfrm>
          </p:grpSpPr>
          <p:sp>
            <p:nvSpPr>
              <p:cNvPr id="104467" name="Rectangle 15"/>
              <p:cNvSpPr>
                <a:spLocks noChangeArrowheads="1"/>
              </p:cNvSpPr>
              <p:nvPr/>
            </p:nvSpPr>
            <p:spPr bwMode="auto">
              <a:xfrm>
                <a:off x="4194594" y="4802568"/>
                <a:ext cx="1259607" cy="492295"/>
              </a:xfrm>
              <a:prstGeom prst="rect">
                <a:avLst/>
              </a:prstGeom>
              <a:noFill/>
              <a:ln w="9525">
                <a:noFill/>
                <a:miter lim="800000"/>
                <a:headEnd/>
                <a:tailEnd/>
              </a:ln>
            </p:spPr>
            <p:txBody>
              <a:bodyPr wrap="none" lIns="0" tIns="0" rIns="0" bIns="0">
                <a:spAutoFit/>
              </a:bodyPr>
              <a:lstStyle/>
              <a:p>
                <a:pPr defTabSz="762000" eaLnBrk="0" hangingPunct="0"/>
                <a:r>
                  <a:rPr lang="en-US" sz="1600" b="1" dirty="0">
                    <a:solidFill>
                      <a:srgbClr val="000000"/>
                    </a:solidFill>
                    <a:latin typeface="Book Antiqua" panose="02040602050305030304" pitchFamily="18" charset="0"/>
                  </a:rPr>
                  <a:t>FLOW </a:t>
                </a:r>
                <a:r>
                  <a:rPr lang="en-US" sz="1600" b="1" dirty="0" smtClean="0">
                    <a:solidFill>
                      <a:srgbClr val="000000"/>
                    </a:solidFill>
                    <a:latin typeface="Book Antiqua" panose="02040602050305030304" pitchFamily="18" charset="0"/>
                  </a:rPr>
                  <a:t>SHOP</a:t>
                </a:r>
              </a:p>
              <a:p>
                <a:pPr defTabSz="762000" eaLnBrk="0" hangingPunct="0"/>
                <a:r>
                  <a:rPr lang="en-US" sz="1600" b="1" dirty="0" smtClean="0">
                    <a:solidFill>
                      <a:srgbClr val="000000"/>
                    </a:solidFill>
                    <a:latin typeface="Book Antiqua" panose="02040602050305030304" pitchFamily="18" charset="0"/>
                  </a:rPr>
                  <a:t>Product Line</a:t>
                </a:r>
                <a:endParaRPr lang="en-US" sz="1600" dirty="0">
                  <a:latin typeface="Book Antiqua" panose="02040602050305030304" pitchFamily="18" charset="0"/>
                </a:endParaRPr>
              </a:p>
            </p:txBody>
          </p:sp>
          <p:sp>
            <p:nvSpPr>
              <p:cNvPr id="45" name="Rectangle 44"/>
              <p:cNvSpPr/>
              <p:nvPr/>
            </p:nvSpPr>
            <p:spPr bwMode="auto">
              <a:xfrm>
                <a:off x="4003593" y="4419117"/>
                <a:ext cx="1696106" cy="1259199"/>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sp>
        <p:nvSpPr>
          <p:cNvPr id="104495" name="Line 49"/>
          <p:cNvSpPr>
            <a:spLocks noChangeShapeType="1"/>
          </p:cNvSpPr>
          <p:nvPr/>
        </p:nvSpPr>
        <p:spPr bwMode="auto">
          <a:xfrm flipV="1">
            <a:off x="1932625" y="1293044"/>
            <a:ext cx="0" cy="4356810"/>
          </a:xfrm>
          <a:prstGeom prst="line">
            <a:avLst/>
          </a:prstGeom>
          <a:noFill/>
          <a:ln w="12700">
            <a:solidFill>
              <a:schemeClr val="tx1"/>
            </a:solidFill>
            <a:round/>
            <a:headEnd type="none" w="sm" len="sm"/>
            <a:tailEnd type="triangle" w="med" len="med"/>
          </a:ln>
        </p:spPr>
        <p:txBody>
          <a:bodyPr wrap="none" anchor="ctr"/>
          <a:lstStyle/>
          <a:p>
            <a:endParaRPr lang="en-US"/>
          </a:p>
        </p:txBody>
      </p:sp>
      <p:grpSp>
        <p:nvGrpSpPr>
          <p:cNvPr id="53" name="Group 52"/>
          <p:cNvGrpSpPr/>
          <p:nvPr/>
        </p:nvGrpSpPr>
        <p:grpSpPr>
          <a:xfrm>
            <a:off x="5390494" y="4235868"/>
            <a:ext cx="1755283" cy="1377312"/>
            <a:chOff x="2359517" y="1388378"/>
            <a:chExt cx="1699676" cy="1518236"/>
          </a:xfrm>
        </p:grpSpPr>
        <p:sp>
          <p:nvSpPr>
            <p:cNvPr id="54" name="Explosion 2 53"/>
            <p:cNvSpPr/>
            <p:nvPr/>
          </p:nvSpPr>
          <p:spPr bwMode="auto">
            <a:xfrm rot="2610356">
              <a:off x="2432820" y="1388378"/>
              <a:ext cx="1626373" cy="1518236"/>
            </a:xfrm>
            <a:prstGeom prst="irregularSeal2">
              <a:avLst/>
            </a:prstGeom>
            <a:solidFill>
              <a:schemeClr val="bg1"/>
            </a:solidFill>
            <a:ln w="19050"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rgbClr val="A50023"/>
                  </a:solidFill>
                </a:ln>
                <a:solidFill>
                  <a:schemeClr val="tx1"/>
                </a:solidFill>
                <a:effectLst/>
                <a:latin typeface="Verdana" pitchFamily="-112" charset="0"/>
              </a:endParaRPr>
            </a:p>
          </p:txBody>
        </p:sp>
        <p:sp>
          <p:nvSpPr>
            <p:cNvPr id="55" name="TextBox 54"/>
            <p:cNvSpPr txBox="1"/>
            <p:nvPr/>
          </p:nvSpPr>
          <p:spPr>
            <a:xfrm>
              <a:off x="2359517" y="1858812"/>
              <a:ext cx="1599050" cy="712462"/>
            </a:xfrm>
            <a:prstGeom prst="rect">
              <a:avLst/>
            </a:prstGeom>
            <a:noFill/>
          </p:spPr>
          <p:txBody>
            <a:bodyPr wrap="square" rtlCol="0">
              <a:spAutoFit/>
            </a:bodyPr>
            <a:lstStyle/>
            <a:p>
              <a:pPr algn="ctr"/>
              <a:r>
                <a:rPr lang="en-US" dirty="0" smtClean="0">
                  <a:solidFill>
                    <a:srgbClr val="A50023"/>
                  </a:solidFill>
                  <a:latin typeface="Impact" panose="020B0806030902050204" pitchFamily="34" charset="0"/>
                </a:rPr>
                <a:t>Out of Pocket Cost</a:t>
              </a:r>
            </a:p>
          </p:txBody>
        </p:sp>
      </p:grpSp>
    </p:spTree>
    <p:extLst>
      <p:ext uri="{BB962C8B-B14F-4D97-AF65-F5344CB8AC3E}">
        <p14:creationId xmlns:p14="http://schemas.microsoft.com/office/powerpoint/2010/main" val="21553947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22222E-6 1.85185E-6 L 0.37882 0.00347 " pathEditMode="relative" rAng="0" ptsTypes="AA">
                                      <p:cBhvr>
                                        <p:cTn id="6" dur="2000" fill="hold"/>
                                        <p:tgtEl>
                                          <p:spTgt spid="12"/>
                                        </p:tgtEl>
                                        <p:attrNameLst>
                                          <p:attrName>ppt_x</p:attrName>
                                          <p:attrName>ppt_y</p:attrName>
                                        </p:attrNameLst>
                                      </p:cBhvr>
                                      <p:rCtr x="18941" y="162"/>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dissolve">
                                      <p:cBhvr>
                                        <p:cTn id="1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Content Placeholder 1"/>
          <p:cNvSpPr>
            <a:spLocks noGrp="1"/>
          </p:cNvSpPr>
          <p:nvPr>
            <p:ph idx="1"/>
          </p:nvPr>
        </p:nvSpPr>
        <p:spPr>
          <a:xfrm>
            <a:off x="3629" y="762000"/>
            <a:ext cx="8915400" cy="4530725"/>
          </a:xfrm>
        </p:spPr>
        <p:txBody>
          <a:bodyPr/>
          <a:lstStyle/>
          <a:p>
            <a:r>
              <a:rPr lang="en-US" dirty="0" smtClean="0">
                <a:solidFill>
                  <a:schemeClr val="tx1"/>
                </a:solidFill>
                <a:latin typeface="Book Antiqua" panose="02040602050305030304" pitchFamily="18" charset="0"/>
                <a:ea typeface="ＭＳ Ｐゴシック"/>
              </a:rPr>
              <a:t>Positions outside the diagonal signal misalignment. Three star chefs who serve simple meals (burritos and tacos) with their highly flexible job shop process incur high opportunity costs. Substantial savings would result from changing resources (including chefs) and streamlining the process into a flow shop.</a:t>
            </a:r>
          </a:p>
          <a:p>
            <a:r>
              <a:rPr lang="en-US" dirty="0" smtClean="0">
                <a:solidFill>
                  <a:schemeClr val="tx1"/>
                </a:solidFill>
                <a:latin typeface="Book Antiqua" panose="02040602050305030304" pitchFamily="18" charset="0"/>
                <a:ea typeface="ＭＳ Ｐゴシック"/>
              </a:rPr>
              <a:t>Asking Chipotle's to change its menu daily would require high changeover costs. Asking it to deliver a three-star dining experience is virtually impossible. </a:t>
            </a:r>
          </a:p>
          <a:p>
            <a:r>
              <a:rPr lang="en-US" dirty="0">
                <a:solidFill>
                  <a:schemeClr val="tx1"/>
                </a:solidFill>
              </a:rPr>
              <a:t>A similar graph can be prepared to show the relationship between P</a:t>
            </a:r>
            <a:r>
              <a:rPr lang="en-US" dirty="0" smtClean="0">
                <a:solidFill>
                  <a:schemeClr val="tx1"/>
                </a:solidFill>
              </a:rPr>
              <a:t>roduct </a:t>
            </a:r>
            <a:r>
              <a:rPr lang="en-US" dirty="0">
                <a:solidFill>
                  <a:schemeClr val="tx1"/>
                </a:solidFill>
              </a:rPr>
              <a:t>A</a:t>
            </a:r>
            <a:r>
              <a:rPr lang="en-US" dirty="0" smtClean="0">
                <a:solidFill>
                  <a:schemeClr val="tx1"/>
                </a:solidFill>
              </a:rPr>
              <a:t>ttribute of Variety and Process Capability of Cost</a:t>
            </a:r>
            <a:r>
              <a:rPr lang="en-US" dirty="0">
                <a:solidFill>
                  <a:schemeClr val="tx1"/>
                </a:solidFill>
              </a:rPr>
              <a:t>, or Process Capability </a:t>
            </a:r>
            <a:r>
              <a:rPr lang="en-US" dirty="0" smtClean="0">
                <a:solidFill>
                  <a:schemeClr val="tx1"/>
                </a:solidFill>
              </a:rPr>
              <a:t>of Response Time</a:t>
            </a:r>
            <a:r>
              <a:rPr lang="en-US" dirty="0">
                <a:solidFill>
                  <a:schemeClr val="tx1"/>
                </a:solidFill>
              </a:rPr>
              <a:t>, but not for </a:t>
            </a:r>
            <a:r>
              <a:rPr lang="en-US" dirty="0" smtClean="0">
                <a:solidFill>
                  <a:schemeClr val="tx1"/>
                </a:solidFill>
              </a:rPr>
              <a:t>Quality</a:t>
            </a:r>
            <a:r>
              <a:rPr lang="en-US" dirty="0">
                <a:solidFill>
                  <a:schemeClr val="tx1"/>
                </a:solidFill>
                <a:latin typeface="Times New Roman" pitchFamily="18" charset="0"/>
              </a:rPr>
              <a:t>. </a:t>
            </a:r>
          </a:p>
          <a:p>
            <a:endParaRPr lang="en-US" dirty="0" smtClean="0">
              <a:solidFill>
                <a:schemeClr val="tx1"/>
              </a:solidFill>
              <a:latin typeface="Book Antiqua" panose="02040602050305030304" pitchFamily="18" charset="0"/>
              <a:ea typeface="ＭＳ Ｐゴシック"/>
            </a:endParaRPr>
          </a:p>
        </p:txBody>
      </p:sp>
      <p:sp>
        <p:nvSpPr>
          <p:cNvPr id="106498" name="Title 2"/>
          <p:cNvSpPr>
            <a:spLocks noGrp="1"/>
          </p:cNvSpPr>
          <p:nvPr>
            <p:ph type="title"/>
          </p:nvPr>
        </p:nvSpPr>
        <p:spPr>
          <a:xfrm>
            <a:off x="1" y="0"/>
            <a:ext cx="9144000" cy="609600"/>
          </a:xfrm>
        </p:spPr>
        <p:txBody>
          <a:bodyPr/>
          <a:lstStyle/>
          <a:p>
            <a:r>
              <a:rPr lang="en-US" dirty="0" smtClean="0">
                <a:ea typeface="ＭＳ Ｐゴシック"/>
              </a:rPr>
              <a:t>The Product-Process Matrix</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2"/>
          <p:cNvSpPr>
            <a:spLocks noGrp="1"/>
          </p:cNvSpPr>
          <p:nvPr>
            <p:ph type="title"/>
          </p:nvPr>
        </p:nvSpPr>
        <p:spPr>
          <a:xfrm>
            <a:off x="1" y="0"/>
            <a:ext cx="9144000" cy="650876"/>
          </a:xfrm>
        </p:spPr>
        <p:txBody>
          <a:bodyPr/>
          <a:lstStyle/>
          <a:p>
            <a:r>
              <a:rPr lang="en-US" dirty="0" smtClean="0">
                <a:ea typeface="ＭＳ Ｐゴシック"/>
              </a:rPr>
              <a:t>Facility Layout : Job Shop</a:t>
            </a:r>
          </a:p>
        </p:txBody>
      </p:sp>
      <p:sp>
        <p:nvSpPr>
          <p:cNvPr id="4" name="Rectangle 3"/>
          <p:cNvSpPr>
            <a:spLocks noChangeArrowheads="1"/>
          </p:cNvSpPr>
          <p:nvPr/>
        </p:nvSpPr>
        <p:spPr bwMode="auto">
          <a:xfrm>
            <a:off x="2667000" y="1885950"/>
            <a:ext cx="5334000" cy="3886200"/>
          </a:xfrm>
          <a:prstGeom prst="rect">
            <a:avLst/>
          </a:prstGeom>
          <a:solidFill>
            <a:schemeClr val="accent3">
              <a:lumMod val="75000"/>
              <a:alpha val="50000"/>
            </a:schemeClr>
          </a:solidFill>
          <a:ln w="9525">
            <a:solidFill>
              <a:schemeClr val="tx1"/>
            </a:solidFill>
            <a:miter lim="800000"/>
            <a:headEnd/>
            <a:tailEnd/>
          </a:ln>
        </p:spPr>
        <p:txBody>
          <a:bodyPr wrap="none" anchor="ctr"/>
          <a:lstStyle/>
          <a:p>
            <a:pPr eaLnBrk="0" hangingPunct="0">
              <a:defRPr/>
            </a:pPr>
            <a:endParaRPr lang="en-US">
              <a:ea typeface="ＭＳ Ｐゴシック" charset="-128"/>
              <a:cs typeface="+mn-cs"/>
            </a:endParaRPr>
          </a:p>
        </p:txBody>
      </p:sp>
      <p:sp>
        <p:nvSpPr>
          <p:cNvPr id="97283" name="Rectangle 4"/>
          <p:cNvSpPr>
            <a:spLocks noChangeArrowheads="1"/>
          </p:cNvSpPr>
          <p:nvPr/>
        </p:nvSpPr>
        <p:spPr bwMode="auto">
          <a:xfrm>
            <a:off x="3200400" y="219075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Times New Roman" pitchFamily="18" charset="0"/>
              </a:rPr>
              <a:t>A</a:t>
            </a:r>
          </a:p>
        </p:txBody>
      </p:sp>
      <p:sp>
        <p:nvSpPr>
          <p:cNvPr id="97284" name="Rectangle 5"/>
          <p:cNvSpPr>
            <a:spLocks noChangeArrowheads="1"/>
          </p:cNvSpPr>
          <p:nvPr/>
        </p:nvSpPr>
        <p:spPr bwMode="auto">
          <a:xfrm>
            <a:off x="3200400" y="417195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Times New Roman" pitchFamily="18" charset="0"/>
              </a:rPr>
              <a:t>C</a:t>
            </a:r>
          </a:p>
        </p:txBody>
      </p:sp>
      <p:sp>
        <p:nvSpPr>
          <p:cNvPr id="97285" name="Rectangle 6"/>
          <p:cNvSpPr>
            <a:spLocks noChangeArrowheads="1"/>
          </p:cNvSpPr>
          <p:nvPr/>
        </p:nvSpPr>
        <p:spPr bwMode="auto">
          <a:xfrm>
            <a:off x="5791200" y="219075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Times New Roman" pitchFamily="18" charset="0"/>
              </a:rPr>
              <a:t>B</a:t>
            </a:r>
          </a:p>
        </p:txBody>
      </p:sp>
      <p:sp>
        <p:nvSpPr>
          <p:cNvPr id="97286" name="Rectangle 7"/>
          <p:cNvSpPr>
            <a:spLocks noChangeArrowheads="1"/>
          </p:cNvSpPr>
          <p:nvPr/>
        </p:nvSpPr>
        <p:spPr bwMode="auto">
          <a:xfrm>
            <a:off x="5791200" y="417195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Times New Roman" pitchFamily="18" charset="0"/>
              </a:rPr>
              <a:t>D</a:t>
            </a:r>
          </a:p>
        </p:txBody>
      </p:sp>
      <p:grpSp>
        <p:nvGrpSpPr>
          <p:cNvPr id="2" name="Group 8"/>
          <p:cNvGrpSpPr>
            <a:grpSpLocks/>
          </p:cNvGrpSpPr>
          <p:nvPr/>
        </p:nvGrpSpPr>
        <p:grpSpPr bwMode="auto">
          <a:xfrm>
            <a:off x="533400" y="2419350"/>
            <a:ext cx="2514600" cy="533400"/>
            <a:chOff x="336" y="1824"/>
            <a:chExt cx="1584" cy="336"/>
          </a:xfrm>
        </p:grpSpPr>
        <p:sp>
          <p:nvSpPr>
            <p:cNvPr id="97299" name="Text Box 9"/>
            <p:cNvSpPr txBox="1">
              <a:spLocks noChangeArrowheads="1"/>
            </p:cNvSpPr>
            <p:nvPr/>
          </p:nvSpPr>
          <p:spPr bwMode="auto">
            <a:xfrm>
              <a:off x="336" y="1824"/>
              <a:ext cx="1488" cy="327"/>
            </a:xfrm>
            <a:prstGeom prst="rect">
              <a:avLst/>
            </a:prstGeom>
            <a:noFill/>
            <a:ln w="9525">
              <a:noFill/>
              <a:miter lim="800000"/>
              <a:headEnd/>
              <a:tailEnd/>
            </a:ln>
          </p:spPr>
          <p:txBody>
            <a:bodyPr>
              <a:spAutoFit/>
            </a:bodyPr>
            <a:lstStyle/>
            <a:p>
              <a:pPr eaLnBrk="0" hangingPunct="0">
                <a:spcBef>
                  <a:spcPct val="50000"/>
                </a:spcBef>
              </a:pPr>
              <a:r>
                <a:rPr lang="en-US" sz="2800">
                  <a:latin typeface="Times New Roman" pitchFamily="18" charset="0"/>
                </a:rPr>
                <a:t>Product 1</a:t>
              </a:r>
            </a:p>
          </p:txBody>
        </p:sp>
        <p:sp>
          <p:nvSpPr>
            <p:cNvPr id="97300" name="Line 10"/>
            <p:cNvSpPr>
              <a:spLocks noChangeShapeType="1"/>
            </p:cNvSpPr>
            <p:nvPr/>
          </p:nvSpPr>
          <p:spPr bwMode="auto">
            <a:xfrm>
              <a:off x="384" y="2160"/>
              <a:ext cx="1536" cy="0"/>
            </a:xfrm>
            <a:prstGeom prst="line">
              <a:avLst/>
            </a:prstGeom>
            <a:noFill/>
            <a:ln w="76200">
              <a:solidFill>
                <a:srgbClr val="0000CC"/>
              </a:solidFill>
              <a:round/>
              <a:headEnd/>
              <a:tailEnd type="triangle" w="med" len="med"/>
            </a:ln>
          </p:spPr>
          <p:txBody>
            <a:bodyPr/>
            <a:lstStyle/>
            <a:p>
              <a:endParaRPr lang="en-US"/>
            </a:p>
          </p:txBody>
        </p:sp>
      </p:grpSp>
      <p:sp>
        <p:nvSpPr>
          <p:cNvPr id="12" name="Line 11"/>
          <p:cNvSpPr>
            <a:spLocks noChangeShapeType="1"/>
          </p:cNvSpPr>
          <p:nvPr/>
        </p:nvSpPr>
        <p:spPr bwMode="auto">
          <a:xfrm>
            <a:off x="4648200" y="3486150"/>
            <a:ext cx="1066800" cy="914400"/>
          </a:xfrm>
          <a:prstGeom prst="line">
            <a:avLst/>
          </a:prstGeom>
          <a:noFill/>
          <a:ln w="76200">
            <a:solidFill>
              <a:srgbClr val="0000CC"/>
            </a:solidFill>
            <a:round/>
            <a:headEnd/>
            <a:tailEnd type="triangle" w="med" len="med"/>
          </a:ln>
        </p:spPr>
        <p:txBody>
          <a:bodyPr/>
          <a:lstStyle/>
          <a:p>
            <a:endParaRPr lang="en-US"/>
          </a:p>
        </p:txBody>
      </p:sp>
      <p:sp>
        <p:nvSpPr>
          <p:cNvPr id="13" name="Line 12"/>
          <p:cNvSpPr>
            <a:spLocks noChangeShapeType="1"/>
          </p:cNvSpPr>
          <p:nvPr/>
        </p:nvSpPr>
        <p:spPr bwMode="auto">
          <a:xfrm flipV="1">
            <a:off x="6553200" y="3562350"/>
            <a:ext cx="0" cy="609600"/>
          </a:xfrm>
          <a:prstGeom prst="line">
            <a:avLst/>
          </a:prstGeom>
          <a:noFill/>
          <a:ln w="76200">
            <a:solidFill>
              <a:srgbClr val="0000CC"/>
            </a:solidFill>
            <a:round/>
            <a:headEnd/>
            <a:tailEnd type="triangle" w="med" len="med"/>
          </a:ln>
        </p:spPr>
        <p:txBody>
          <a:bodyPr/>
          <a:lstStyle/>
          <a:p>
            <a:endParaRPr lang="en-US"/>
          </a:p>
        </p:txBody>
      </p:sp>
      <p:sp>
        <p:nvSpPr>
          <p:cNvPr id="14" name="Line 13"/>
          <p:cNvSpPr>
            <a:spLocks noChangeShapeType="1"/>
          </p:cNvSpPr>
          <p:nvPr/>
        </p:nvSpPr>
        <p:spPr bwMode="auto">
          <a:xfrm flipV="1">
            <a:off x="6553200" y="1504950"/>
            <a:ext cx="0" cy="685800"/>
          </a:xfrm>
          <a:prstGeom prst="line">
            <a:avLst/>
          </a:prstGeom>
          <a:noFill/>
          <a:ln w="76200">
            <a:solidFill>
              <a:srgbClr val="0000CC"/>
            </a:solidFill>
            <a:round/>
            <a:headEnd/>
            <a:tailEnd type="triangle" w="med" len="med"/>
          </a:ln>
        </p:spPr>
        <p:txBody>
          <a:bodyPr/>
          <a:lstStyle/>
          <a:p>
            <a:endParaRPr lang="en-US"/>
          </a:p>
        </p:txBody>
      </p:sp>
      <p:sp>
        <p:nvSpPr>
          <p:cNvPr id="97291" name="Text Box 14"/>
          <p:cNvSpPr txBox="1">
            <a:spLocks noChangeArrowheads="1"/>
          </p:cNvSpPr>
          <p:nvPr/>
        </p:nvSpPr>
        <p:spPr bwMode="auto">
          <a:xfrm>
            <a:off x="4738688" y="1412875"/>
            <a:ext cx="914400" cy="396875"/>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Output</a:t>
            </a:r>
          </a:p>
        </p:txBody>
      </p:sp>
      <p:sp>
        <p:nvSpPr>
          <p:cNvPr id="97292" name="Text Box 15"/>
          <p:cNvSpPr txBox="1">
            <a:spLocks noChangeArrowheads="1"/>
          </p:cNvSpPr>
          <p:nvPr/>
        </p:nvSpPr>
        <p:spPr bwMode="auto">
          <a:xfrm>
            <a:off x="1905000" y="3576638"/>
            <a:ext cx="1295400" cy="396875"/>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Input</a:t>
            </a:r>
          </a:p>
        </p:txBody>
      </p:sp>
      <p:grpSp>
        <p:nvGrpSpPr>
          <p:cNvPr id="3" name="Group 16"/>
          <p:cNvGrpSpPr>
            <a:grpSpLocks/>
          </p:cNvGrpSpPr>
          <p:nvPr/>
        </p:nvGrpSpPr>
        <p:grpSpPr bwMode="auto">
          <a:xfrm>
            <a:off x="533400" y="4476750"/>
            <a:ext cx="2514600" cy="533400"/>
            <a:chOff x="336" y="3120"/>
            <a:chExt cx="1584" cy="336"/>
          </a:xfrm>
        </p:grpSpPr>
        <p:sp>
          <p:nvSpPr>
            <p:cNvPr id="97297" name="Text Box 17"/>
            <p:cNvSpPr txBox="1">
              <a:spLocks noChangeArrowheads="1"/>
            </p:cNvSpPr>
            <p:nvPr/>
          </p:nvSpPr>
          <p:spPr bwMode="auto">
            <a:xfrm>
              <a:off x="336" y="3120"/>
              <a:ext cx="1488" cy="327"/>
            </a:xfrm>
            <a:prstGeom prst="rect">
              <a:avLst/>
            </a:prstGeom>
            <a:noFill/>
            <a:ln w="9525">
              <a:noFill/>
              <a:miter lim="800000"/>
              <a:headEnd/>
              <a:tailEnd/>
            </a:ln>
          </p:spPr>
          <p:txBody>
            <a:bodyPr>
              <a:spAutoFit/>
            </a:bodyPr>
            <a:lstStyle/>
            <a:p>
              <a:pPr eaLnBrk="0" hangingPunct="0">
                <a:spcBef>
                  <a:spcPct val="50000"/>
                </a:spcBef>
              </a:pPr>
              <a:r>
                <a:rPr lang="en-US" sz="2800">
                  <a:latin typeface="Times New Roman" pitchFamily="18" charset="0"/>
                </a:rPr>
                <a:t>Product 2</a:t>
              </a:r>
            </a:p>
          </p:txBody>
        </p:sp>
        <p:sp>
          <p:nvSpPr>
            <p:cNvPr id="97298" name="Line 18"/>
            <p:cNvSpPr>
              <a:spLocks noChangeShapeType="1"/>
            </p:cNvSpPr>
            <p:nvPr/>
          </p:nvSpPr>
          <p:spPr bwMode="auto">
            <a:xfrm>
              <a:off x="384" y="3456"/>
              <a:ext cx="1536" cy="0"/>
            </a:xfrm>
            <a:prstGeom prst="line">
              <a:avLst/>
            </a:prstGeom>
            <a:noFill/>
            <a:ln w="76200" cmpd="tri">
              <a:solidFill>
                <a:srgbClr val="FF0000"/>
              </a:solidFill>
              <a:round/>
              <a:headEnd/>
              <a:tailEnd type="triangle" w="med" len="med"/>
            </a:ln>
          </p:spPr>
          <p:txBody>
            <a:bodyPr/>
            <a:lstStyle/>
            <a:p>
              <a:endParaRPr lang="en-US"/>
            </a:p>
          </p:txBody>
        </p:sp>
      </p:grpSp>
      <p:sp>
        <p:nvSpPr>
          <p:cNvPr id="20" name="Line 19"/>
          <p:cNvSpPr>
            <a:spLocks noChangeShapeType="1"/>
          </p:cNvSpPr>
          <p:nvPr/>
        </p:nvSpPr>
        <p:spPr bwMode="auto">
          <a:xfrm flipV="1">
            <a:off x="4662488" y="3409950"/>
            <a:ext cx="1066800" cy="762000"/>
          </a:xfrm>
          <a:prstGeom prst="line">
            <a:avLst/>
          </a:prstGeom>
          <a:noFill/>
          <a:ln w="76200" cmpd="tri">
            <a:solidFill>
              <a:srgbClr val="FF0000"/>
            </a:solidFill>
            <a:round/>
            <a:headEnd/>
            <a:tailEnd type="triangle" w="med" len="med"/>
          </a:ln>
        </p:spPr>
        <p:txBody>
          <a:bodyPr/>
          <a:lstStyle/>
          <a:p>
            <a:endParaRPr lang="en-US"/>
          </a:p>
        </p:txBody>
      </p:sp>
      <p:sp>
        <p:nvSpPr>
          <p:cNvPr id="21" name="Line 20"/>
          <p:cNvSpPr>
            <a:spLocks noChangeShapeType="1"/>
          </p:cNvSpPr>
          <p:nvPr/>
        </p:nvSpPr>
        <p:spPr bwMode="auto">
          <a:xfrm flipH="1">
            <a:off x="4724400" y="2800350"/>
            <a:ext cx="1066800" cy="0"/>
          </a:xfrm>
          <a:prstGeom prst="line">
            <a:avLst/>
          </a:prstGeom>
          <a:noFill/>
          <a:ln w="76200" cmpd="tri">
            <a:solidFill>
              <a:srgbClr val="FF0000"/>
            </a:solidFill>
            <a:round/>
            <a:headEnd/>
            <a:tailEnd type="triangle" w="med" len="med"/>
          </a:ln>
        </p:spPr>
        <p:txBody>
          <a:bodyPr/>
          <a:lstStyle/>
          <a:p>
            <a:endParaRPr lang="en-US"/>
          </a:p>
        </p:txBody>
      </p:sp>
      <p:sp>
        <p:nvSpPr>
          <p:cNvPr id="22" name="Line 21"/>
          <p:cNvSpPr>
            <a:spLocks noChangeShapeType="1"/>
          </p:cNvSpPr>
          <p:nvPr/>
        </p:nvSpPr>
        <p:spPr bwMode="auto">
          <a:xfrm flipV="1">
            <a:off x="3900488" y="1504950"/>
            <a:ext cx="0" cy="685800"/>
          </a:xfrm>
          <a:prstGeom prst="line">
            <a:avLst/>
          </a:prstGeom>
          <a:noFill/>
          <a:ln w="76200" cmpd="tri">
            <a:solidFill>
              <a:srgbClr val="FF0000"/>
            </a:solidFill>
            <a:round/>
            <a:headEnd/>
            <a:tailEnd type="triangle" w="med" len="med"/>
          </a:ln>
        </p:spPr>
        <p:txBody>
          <a:bodyPr/>
          <a:lstStyle/>
          <a:p>
            <a:endParaRPr lang="en-US"/>
          </a:p>
        </p:txBody>
      </p:sp>
    </p:spTree>
    <p:extLst>
      <p:ext uri="{BB962C8B-B14F-4D97-AF65-F5344CB8AC3E}">
        <p14:creationId xmlns:p14="http://schemas.microsoft.com/office/powerpoint/2010/main" val="20124546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dissolv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dissolv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20"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2"/>
          <p:cNvSpPr>
            <a:spLocks noGrp="1"/>
          </p:cNvSpPr>
          <p:nvPr>
            <p:ph type="title"/>
          </p:nvPr>
        </p:nvSpPr>
        <p:spPr>
          <a:xfrm>
            <a:off x="1" y="0"/>
            <a:ext cx="9144000" cy="609600"/>
          </a:xfrm>
        </p:spPr>
        <p:txBody>
          <a:bodyPr/>
          <a:lstStyle/>
          <a:p>
            <a:r>
              <a:rPr lang="en-US" dirty="0" smtClean="0">
                <a:ea typeface="ＭＳ Ｐゴシック"/>
              </a:rPr>
              <a:t>Facility Layout : Flow Shop  </a:t>
            </a:r>
          </a:p>
        </p:txBody>
      </p:sp>
      <p:sp>
        <p:nvSpPr>
          <p:cNvPr id="4" name="Rectangle 3"/>
          <p:cNvSpPr>
            <a:spLocks noChangeArrowheads="1"/>
          </p:cNvSpPr>
          <p:nvPr/>
        </p:nvSpPr>
        <p:spPr bwMode="auto">
          <a:xfrm>
            <a:off x="1676400" y="1828800"/>
            <a:ext cx="6553200" cy="3886200"/>
          </a:xfrm>
          <a:prstGeom prst="rect">
            <a:avLst/>
          </a:prstGeom>
          <a:solidFill>
            <a:schemeClr val="accent3">
              <a:lumMod val="75000"/>
              <a:alpha val="50000"/>
            </a:schemeClr>
          </a:solidFill>
          <a:ln w="9525">
            <a:solidFill>
              <a:schemeClr val="tx1"/>
            </a:solidFill>
            <a:miter lim="800000"/>
            <a:headEnd/>
            <a:tailEnd/>
          </a:ln>
        </p:spPr>
        <p:txBody>
          <a:bodyPr wrap="none" anchor="ctr"/>
          <a:lstStyle/>
          <a:p>
            <a:pPr eaLnBrk="0" hangingPunct="0">
              <a:defRPr/>
            </a:pPr>
            <a:endParaRPr lang="en-US">
              <a:ea typeface="ＭＳ Ｐゴシック" charset="-128"/>
              <a:cs typeface="+mn-cs"/>
            </a:endParaRPr>
          </a:p>
        </p:txBody>
      </p:sp>
      <p:sp>
        <p:nvSpPr>
          <p:cNvPr id="99331" name="Text Box 4"/>
          <p:cNvSpPr txBox="1">
            <a:spLocks noChangeArrowheads="1"/>
          </p:cNvSpPr>
          <p:nvPr/>
        </p:nvSpPr>
        <p:spPr bwMode="auto">
          <a:xfrm>
            <a:off x="8153400" y="3657600"/>
            <a:ext cx="914400" cy="396875"/>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Output</a:t>
            </a:r>
          </a:p>
        </p:txBody>
      </p:sp>
      <p:sp>
        <p:nvSpPr>
          <p:cNvPr id="99332" name="Text Box 5"/>
          <p:cNvSpPr txBox="1">
            <a:spLocks noChangeArrowheads="1"/>
          </p:cNvSpPr>
          <p:nvPr/>
        </p:nvSpPr>
        <p:spPr bwMode="auto">
          <a:xfrm>
            <a:off x="990600" y="3519488"/>
            <a:ext cx="1295400" cy="396875"/>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Input</a:t>
            </a:r>
          </a:p>
        </p:txBody>
      </p:sp>
      <p:sp>
        <p:nvSpPr>
          <p:cNvPr id="99333" name="Rectangle 6"/>
          <p:cNvSpPr>
            <a:spLocks noChangeArrowheads="1"/>
          </p:cNvSpPr>
          <p:nvPr/>
        </p:nvSpPr>
        <p:spPr bwMode="auto">
          <a:xfrm>
            <a:off x="2514600" y="22860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A</a:t>
            </a:r>
          </a:p>
        </p:txBody>
      </p:sp>
      <p:sp>
        <p:nvSpPr>
          <p:cNvPr id="99334" name="Rectangle 7"/>
          <p:cNvSpPr>
            <a:spLocks noChangeArrowheads="1"/>
          </p:cNvSpPr>
          <p:nvPr/>
        </p:nvSpPr>
        <p:spPr bwMode="auto">
          <a:xfrm>
            <a:off x="2514600" y="42672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C</a:t>
            </a:r>
          </a:p>
        </p:txBody>
      </p:sp>
      <p:sp>
        <p:nvSpPr>
          <p:cNvPr id="99335" name="Rectangle 8"/>
          <p:cNvSpPr>
            <a:spLocks noChangeArrowheads="1"/>
          </p:cNvSpPr>
          <p:nvPr/>
        </p:nvSpPr>
        <p:spPr bwMode="auto">
          <a:xfrm>
            <a:off x="6477000" y="22860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B</a:t>
            </a:r>
          </a:p>
        </p:txBody>
      </p:sp>
      <p:sp>
        <p:nvSpPr>
          <p:cNvPr id="99336" name="Rectangle 9"/>
          <p:cNvSpPr>
            <a:spLocks noChangeArrowheads="1"/>
          </p:cNvSpPr>
          <p:nvPr/>
        </p:nvSpPr>
        <p:spPr bwMode="auto">
          <a:xfrm>
            <a:off x="4495800" y="22860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D</a:t>
            </a:r>
          </a:p>
        </p:txBody>
      </p:sp>
      <p:sp>
        <p:nvSpPr>
          <p:cNvPr id="99337" name="Rectangle 10"/>
          <p:cNvSpPr>
            <a:spLocks noChangeArrowheads="1"/>
          </p:cNvSpPr>
          <p:nvPr/>
        </p:nvSpPr>
        <p:spPr bwMode="auto">
          <a:xfrm>
            <a:off x="4495800" y="42672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B</a:t>
            </a:r>
          </a:p>
        </p:txBody>
      </p:sp>
      <p:sp>
        <p:nvSpPr>
          <p:cNvPr id="99338" name="Rectangle 11"/>
          <p:cNvSpPr>
            <a:spLocks noChangeArrowheads="1"/>
          </p:cNvSpPr>
          <p:nvPr/>
        </p:nvSpPr>
        <p:spPr bwMode="auto">
          <a:xfrm>
            <a:off x="6477000" y="4267200"/>
            <a:ext cx="1143000" cy="1143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9600">
                <a:latin typeface="Times New Roman" pitchFamily="18" charset="0"/>
              </a:rPr>
              <a:t>A</a:t>
            </a:r>
          </a:p>
        </p:txBody>
      </p:sp>
      <p:grpSp>
        <p:nvGrpSpPr>
          <p:cNvPr id="2" name="Group 12"/>
          <p:cNvGrpSpPr>
            <a:grpSpLocks/>
          </p:cNvGrpSpPr>
          <p:nvPr/>
        </p:nvGrpSpPr>
        <p:grpSpPr bwMode="auto">
          <a:xfrm>
            <a:off x="152400" y="2376488"/>
            <a:ext cx="2362200" cy="519112"/>
            <a:chOff x="144" y="1833"/>
            <a:chExt cx="1488" cy="327"/>
          </a:xfrm>
        </p:grpSpPr>
        <p:sp>
          <p:nvSpPr>
            <p:cNvPr id="99349" name="Text Box 13"/>
            <p:cNvSpPr txBox="1">
              <a:spLocks noChangeArrowheads="1"/>
            </p:cNvSpPr>
            <p:nvPr/>
          </p:nvSpPr>
          <p:spPr bwMode="auto">
            <a:xfrm>
              <a:off x="144" y="1833"/>
              <a:ext cx="1488" cy="327"/>
            </a:xfrm>
            <a:prstGeom prst="rect">
              <a:avLst/>
            </a:prstGeom>
            <a:noFill/>
            <a:ln w="9525">
              <a:noFill/>
              <a:miter lim="800000"/>
              <a:headEnd/>
              <a:tailEnd/>
            </a:ln>
          </p:spPr>
          <p:txBody>
            <a:bodyPr>
              <a:spAutoFit/>
            </a:bodyPr>
            <a:lstStyle/>
            <a:p>
              <a:pPr eaLnBrk="0" hangingPunct="0">
                <a:spcBef>
                  <a:spcPct val="50000"/>
                </a:spcBef>
              </a:pPr>
              <a:r>
                <a:rPr lang="en-US" sz="2800">
                  <a:latin typeface="Times New Roman" pitchFamily="18" charset="0"/>
                </a:rPr>
                <a:t>Product 1</a:t>
              </a:r>
            </a:p>
          </p:txBody>
        </p:sp>
        <p:sp>
          <p:nvSpPr>
            <p:cNvPr id="99350" name="Line 14"/>
            <p:cNvSpPr>
              <a:spLocks noChangeShapeType="1"/>
            </p:cNvSpPr>
            <p:nvPr/>
          </p:nvSpPr>
          <p:spPr bwMode="auto">
            <a:xfrm>
              <a:off x="240" y="2160"/>
              <a:ext cx="1344" cy="0"/>
            </a:xfrm>
            <a:prstGeom prst="line">
              <a:avLst/>
            </a:prstGeom>
            <a:noFill/>
            <a:ln w="76200">
              <a:solidFill>
                <a:srgbClr val="0000CC"/>
              </a:solidFill>
              <a:round/>
              <a:headEnd/>
              <a:tailEnd type="triangle" w="med" len="med"/>
            </a:ln>
          </p:spPr>
          <p:txBody>
            <a:bodyPr/>
            <a:lstStyle/>
            <a:p>
              <a:endParaRPr lang="en-US"/>
            </a:p>
          </p:txBody>
        </p:sp>
      </p:grpSp>
      <p:sp>
        <p:nvSpPr>
          <p:cNvPr id="16" name="Line 15"/>
          <p:cNvSpPr>
            <a:spLocks noChangeShapeType="1"/>
          </p:cNvSpPr>
          <p:nvPr/>
        </p:nvSpPr>
        <p:spPr bwMode="auto">
          <a:xfrm>
            <a:off x="5653088" y="2895600"/>
            <a:ext cx="747712" cy="0"/>
          </a:xfrm>
          <a:prstGeom prst="line">
            <a:avLst/>
          </a:prstGeom>
          <a:noFill/>
          <a:ln w="76200">
            <a:solidFill>
              <a:srgbClr val="0000CC"/>
            </a:solidFill>
            <a:round/>
            <a:headEnd/>
            <a:tailEnd type="triangle" w="med" len="med"/>
          </a:ln>
        </p:spPr>
        <p:txBody>
          <a:bodyPr/>
          <a:lstStyle/>
          <a:p>
            <a:endParaRPr lang="en-US"/>
          </a:p>
        </p:txBody>
      </p:sp>
      <p:sp>
        <p:nvSpPr>
          <p:cNvPr id="17" name="Line 16"/>
          <p:cNvSpPr>
            <a:spLocks noChangeShapeType="1"/>
          </p:cNvSpPr>
          <p:nvPr/>
        </p:nvSpPr>
        <p:spPr bwMode="auto">
          <a:xfrm>
            <a:off x="7634288" y="2895600"/>
            <a:ext cx="1066800" cy="0"/>
          </a:xfrm>
          <a:prstGeom prst="line">
            <a:avLst/>
          </a:prstGeom>
          <a:noFill/>
          <a:ln w="76200">
            <a:solidFill>
              <a:srgbClr val="0000CC"/>
            </a:solidFill>
            <a:round/>
            <a:headEnd/>
            <a:tailEnd type="triangle" w="med" len="med"/>
          </a:ln>
        </p:spPr>
        <p:txBody>
          <a:bodyPr/>
          <a:lstStyle/>
          <a:p>
            <a:endParaRPr lang="en-US"/>
          </a:p>
        </p:txBody>
      </p:sp>
      <p:sp>
        <p:nvSpPr>
          <p:cNvPr id="18" name="Line 17"/>
          <p:cNvSpPr>
            <a:spLocks noChangeShapeType="1"/>
          </p:cNvSpPr>
          <p:nvPr/>
        </p:nvSpPr>
        <p:spPr bwMode="auto">
          <a:xfrm>
            <a:off x="3671888" y="2895600"/>
            <a:ext cx="762000" cy="0"/>
          </a:xfrm>
          <a:prstGeom prst="line">
            <a:avLst/>
          </a:prstGeom>
          <a:noFill/>
          <a:ln w="76200">
            <a:solidFill>
              <a:srgbClr val="0000CC"/>
            </a:solidFill>
            <a:round/>
            <a:headEnd/>
            <a:tailEnd type="triangle" w="med" len="med"/>
          </a:ln>
        </p:spPr>
        <p:txBody>
          <a:bodyPr/>
          <a:lstStyle/>
          <a:p>
            <a:endParaRPr lang="en-US"/>
          </a:p>
        </p:txBody>
      </p:sp>
      <p:grpSp>
        <p:nvGrpSpPr>
          <p:cNvPr id="3" name="Group 18"/>
          <p:cNvGrpSpPr>
            <a:grpSpLocks/>
          </p:cNvGrpSpPr>
          <p:nvPr/>
        </p:nvGrpSpPr>
        <p:grpSpPr bwMode="auto">
          <a:xfrm>
            <a:off x="152400" y="4433888"/>
            <a:ext cx="2362200" cy="519112"/>
            <a:chOff x="144" y="3129"/>
            <a:chExt cx="1488" cy="327"/>
          </a:xfrm>
        </p:grpSpPr>
        <p:sp>
          <p:nvSpPr>
            <p:cNvPr id="99347" name="Text Box 19"/>
            <p:cNvSpPr txBox="1">
              <a:spLocks noChangeArrowheads="1"/>
            </p:cNvSpPr>
            <p:nvPr/>
          </p:nvSpPr>
          <p:spPr bwMode="auto">
            <a:xfrm>
              <a:off x="144" y="3129"/>
              <a:ext cx="1488" cy="327"/>
            </a:xfrm>
            <a:prstGeom prst="rect">
              <a:avLst/>
            </a:prstGeom>
            <a:noFill/>
            <a:ln w="9525">
              <a:noFill/>
              <a:miter lim="800000"/>
              <a:headEnd/>
              <a:tailEnd/>
            </a:ln>
          </p:spPr>
          <p:txBody>
            <a:bodyPr>
              <a:spAutoFit/>
            </a:bodyPr>
            <a:lstStyle/>
            <a:p>
              <a:pPr eaLnBrk="0" hangingPunct="0">
                <a:spcBef>
                  <a:spcPct val="50000"/>
                </a:spcBef>
              </a:pPr>
              <a:r>
                <a:rPr lang="en-US" sz="2800">
                  <a:latin typeface="Times New Roman" pitchFamily="18" charset="0"/>
                </a:rPr>
                <a:t>Product 2</a:t>
              </a:r>
            </a:p>
          </p:txBody>
        </p:sp>
        <p:sp>
          <p:nvSpPr>
            <p:cNvPr id="99348" name="Line 20"/>
            <p:cNvSpPr>
              <a:spLocks noChangeShapeType="1"/>
            </p:cNvSpPr>
            <p:nvPr/>
          </p:nvSpPr>
          <p:spPr bwMode="auto">
            <a:xfrm>
              <a:off x="240" y="3456"/>
              <a:ext cx="1344" cy="0"/>
            </a:xfrm>
            <a:prstGeom prst="line">
              <a:avLst/>
            </a:prstGeom>
            <a:noFill/>
            <a:ln w="76200" cmpd="tri">
              <a:solidFill>
                <a:srgbClr val="FF0000"/>
              </a:solidFill>
              <a:round/>
              <a:headEnd/>
              <a:tailEnd type="triangle" w="med" len="med"/>
            </a:ln>
          </p:spPr>
          <p:txBody>
            <a:bodyPr/>
            <a:lstStyle/>
            <a:p>
              <a:endParaRPr lang="en-US"/>
            </a:p>
          </p:txBody>
        </p:sp>
      </p:grpSp>
      <p:sp>
        <p:nvSpPr>
          <p:cNvPr id="22" name="Line 21"/>
          <p:cNvSpPr>
            <a:spLocks noChangeShapeType="1"/>
          </p:cNvSpPr>
          <p:nvPr/>
        </p:nvSpPr>
        <p:spPr bwMode="auto">
          <a:xfrm>
            <a:off x="5653088" y="4953000"/>
            <a:ext cx="747712" cy="0"/>
          </a:xfrm>
          <a:prstGeom prst="line">
            <a:avLst/>
          </a:prstGeom>
          <a:noFill/>
          <a:ln w="76200" cmpd="tri">
            <a:solidFill>
              <a:srgbClr val="FF0000"/>
            </a:solidFill>
            <a:round/>
            <a:headEnd/>
            <a:tailEnd type="triangle" w="med" len="med"/>
          </a:ln>
        </p:spPr>
        <p:txBody>
          <a:bodyPr/>
          <a:lstStyle/>
          <a:p>
            <a:endParaRPr lang="en-US"/>
          </a:p>
        </p:txBody>
      </p:sp>
      <p:sp>
        <p:nvSpPr>
          <p:cNvPr id="23" name="Line 22"/>
          <p:cNvSpPr>
            <a:spLocks noChangeShapeType="1"/>
          </p:cNvSpPr>
          <p:nvPr/>
        </p:nvSpPr>
        <p:spPr bwMode="auto">
          <a:xfrm>
            <a:off x="7634288" y="4953000"/>
            <a:ext cx="1066800" cy="0"/>
          </a:xfrm>
          <a:prstGeom prst="line">
            <a:avLst/>
          </a:prstGeom>
          <a:noFill/>
          <a:ln w="76200" cmpd="tri">
            <a:solidFill>
              <a:srgbClr val="FF0000"/>
            </a:solidFill>
            <a:round/>
            <a:headEnd/>
            <a:tailEnd type="triangle" w="med" len="med"/>
          </a:ln>
        </p:spPr>
        <p:txBody>
          <a:bodyPr/>
          <a:lstStyle/>
          <a:p>
            <a:endParaRPr lang="en-US"/>
          </a:p>
        </p:txBody>
      </p:sp>
      <p:sp>
        <p:nvSpPr>
          <p:cNvPr id="24" name="Line 23"/>
          <p:cNvSpPr>
            <a:spLocks noChangeShapeType="1"/>
          </p:cNvSpPr>
          <p:nvPr/>
        </p:nvSpPr>
        <p:spPr bwMode="auto">
          <a:xfrm>
            <a:off x="3671888" y="4953000"/>
            <a:ext cx="762000" cy="0"/>
          </a:xfrm>
          <a:prstGeom prst="line">
            <a:avLst/>
          </a:prstGeom>
          <a:noFill/>
          <a:ln w="76200" cmpd="tri">
            <a:solidFill>
              <a:srgbClr val="FF0000"/>
            </a:solidFill>
            <a:round/>
            <a:headEnd/>
            <a:tailEnd type="triangle" w="med" len="med"/>
          </a:ln>
        </p:spPr>
        <p:txBody>
          <a:bodyPr/>
          <a:lstStyle/>
          <a:p>
            <a:endParaRPr lang="en-US"/>
          </a:p>
        </p:txBody>
      </p:sp>
    </p:spTree>
    <p:extLst>
      <p:ext uri="{BB962C8B-B14F-4D97-AF65-F5344CB8AC3E}">
        <p14:creationId xmlns:p14="http://schemas.microsoft.com/office/powerpoint/2010/main" val="7302805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dissolv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dissolv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dissolve">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2" grpId="0" animBg="1"/>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3999" cy="5715000"/>
          </a:xfrm>
        </p:spPr>
        <p:txBody>
          <a:bodyPr/>
          <a:lstStyle/>
          <a:p>
            <a:r>
              <a:rPr lang="en-US" b="1" kern="1200" dirty="0">
                <a:solidFill>
                  <a:srgbClr val="A50023"/>
                </a:solidFill>
                <a:ea typeface="ＭＳ Ｐゴシック" charset="-128"/>
              </a:rPr>
              <a:t>Process </a:t>
            </a:r>
            <a:r>
              <a:rPr lang="en-US" b="1" kern="1200" dirty="0" smtClean="0">
                <a:solidFill>
                  <a:srgbClr val="A50023"/>
                </a:solidFill>
                <a:ea typeface="ＭＳ Ｐゴシック" charset="-128"/>
              </a:rPr>
              <a:t>Cost</a:t>
            </a:r>
            <a:r>
              <a:rPr lang="en-US" b="1" kern="1200" dirty="0">
                <a:solidFill>
                  <a:srgbClr val="A50023"/>
                </a:solidFill>
                <a:ea typeface="ＭＳ Ｐゴシック" charset="-128"/>
              </a:rPr>
              <a:t>: </a:t>
            </a:r>
            <a:r>
              <a:rPr lang="en-US" dirty="0"/>
              <a:t>the total cost of producing and delivering outputs. </a:t>
            </a:r>
            <a:r>
              <a:rPr lang="en-US" kern="1200" dirty="0">
                <a:solidFill>
                  <a:srgbClr val="A50023"/>
                </a:solidFill>
                <a:ea typeface="ＭＳ Ｐゴシック" charset="-128"/>
              </a:rPr>
              <a:t>Remove </a:t>
            </a:r>
            <a:r>
              <a:rPr lang="en-US" kern="1200" dirty="0" smtClean="0">
                <a:solidFill>
                  <a:srgbClr val="A50023"/>
                </a:solidFill>
                <a:ea typeface="ＭＳ Ｐゴシック" charset="-128"/>
              </a:rPr>
              <a:t>NVA </a:t>
            </a:r>
            <a:r>
              <a:rPr lang="en-US" dirty="0" smtClean="0"/>
              <a:t>activities </a:t>
            </a:r>
            <a:r>
              <a:rPr lang="en-US" dirty="0"/>
              <a:t>and buffers (</a:t>
            </a:r>
            <a:r>
              <a:rPr lang="en-US" dirty="0" smtClean="0"/>
              <a:t>BPR). </a:t>
            </a:r>
          </a:p>
          <a:p>
            <a:pPr lvl="1"/>
            <a:r>
              <a:rPr lang="en-US" dirty="0"/>
              <a:t>Division of labor. </a:t>
            </a:r>
            <a:r>
              <a:rPr lang="en-US" dirty="0" smtClean="0"/>
              <a:t>Break the whole job into small pieces. Allocation </a:t>
            </a:r>
            <a:r>
              <a:rPr lang="en-US" dirty="0"/>
              <a:t>of  </a:t>
            </a:r>
            <a:r>
              <a:rPr lang="en-US" kern="1200" dirty="0">
                <a:solidFill>
                  <a:srgbClr val="A50023"/>
                </a:solidFill>
                <a:ea typeface="ＭＳ Ｐゴシック" charset="-128"/>
              </a:rPr>
              <a:t>appropriate recourses</a:t>
            </a:r>
            <a:r>
              <a:rPr lang="en-US" dirty="0"/>
              <a:t>. Lower than appropriate is cheap, but quality goes down.  Higher than appropriate, adds to the costs.  </a:t>
            </a:r>
            <a:endParaRPr lang="en-US" dirty="0" smtClean="0"/>
          </a:p>
          <a:p>
            <a:pPr lvl="1">
              <a:buClr>
                <a:srgbClr val="00007D"/>
              </a:buClr>
            </a:pPr>
            <a:r>
              <a:rPr lang="en-US" kern="1200" dirty="0" smtClean="0">
                <a:solidFill>
                  <a:srgbClr val="A50023"/>
                </a:solidFill>
                <a:ea typeface="ＭＳ Ｐゴシック" charset="-128"/>
              </a:rPr>
              <a:t>High standardization</a:t>
            </a:r>
            <a:r>
              <a:rPr lang="en-US" dirty="0"/>
              <a:t>. Low </a:t>
            </a:r>
            <a:r>
              <a:rPr lang="en-US" dirty="0" smtClean="0"/>
              <a:t>variations</a:t>
            </a:r>
          </a:p>
          <a:p>
            <a:pPr lvl="1">
              <a:buClr>
                <a:srgbClr val="00007D"/>
              </a:buClr>
            </a:pPr>
            <a:r>
              <a:rPr lang="en-US" kern="1200" dirty="0" smtClean="0">
                <a:solidFill>
                  <a:srgbClr val="A50023"/>
                </a:solidFill>
                <a:ea typeface="ＭＳ Ｐゴシック" charset="-128"/>
              </a:rPr>
              <a:t>High </a:t>
            </a:r>
            <a:r>
              <a:rPr lang="en-US" kern="1200" dirty="0">
                <a:solidFill>
                  <a:srgbClr val="A50023"/>
                </a:solidFill>
                <a:ea typeface="ＭＳ Ｐゴシック" charset="-128"/>
              </a:rPr>
              <a:t>U</a:t>
            </a:r>
            <a:r>
              <a:rPr lang="en-US" kern="1200" dirty="0" smtClean="0">
                <a:solidFill>
                  <a:srgbClr val="A50023"/>
                </a:solidFill>
                <a:ea typeface="ＭＳ Ｐゴシック" charset="-128"/>
              </a:rPr>
              <a:t>tilization</a:t>
            </a:r>
            <a:r>
              <a:rPr lang="en-US" dirty="0"/>
              <a:t>.</a:t>
            </a:r>
            <a:endParaRPr lang="en-US" dirty="0" smtClean="0"/>
          </a:p>
          <a:p>
            <a:r>
              <a:rPr lang="en-US" b="1" dirty="0">
                <a:solidFill>
                  <a:srgbClr val="A50023"/>
                </a:solidFill>
              </a:rPr>
              <a:t>Process </a:t>
            </a:r>
            <a:r>
              <a:rPr lang="en-US" b="1" dirty="0" smtClean="0">
                <a:solidFill>
                  <a:srgbClr val="A50023"/>
                </a:solidFill>
              </a:rPr>
              <a:t>Flexibility:</a:t>
            </a:r>
            <a:r>
              <a:rPr lang="en-US" dirty="0" smtClean="0">
                <a:solidFill>
                  <a:srgbClr val="A50023"/>
                </a:solidFill>
              </a:rPr>
              <a:t> </a:t>
            </a:r>
            <a:r>
              <a:rPr lang="en-US" dirty="0" smtClean="0"/>
              <a:t>the </a:t>
            </a:r>
            <a:r>
              <a:rPr lang="en-US" dirty="0"/>
              <a:t>ability to produce and deliver a variety of products at high and low production volumes. </a:t>
            </a:r>
            <a:endParaRPr lang="en-US" dirty="0" smtClean="0"/>
          </a:p>
          <a:p>
            <a:pPr lvl="1"/>
            <a:r>
              <a:rPr lang="en-US" dirty="0" smtClean="0"/>
              <a:t>Cross </a:t>
            </a:r>
            <a:r>
              <a:rPr lang="en-US" dirty="0"/>
              <a:t>trained </a:t>
            </a:r>
            <a:r>
              <a:rPr lang="en-US" dirty="0" smtClean="0"/>
              <a:t>workers</a:t>
            </a:r>
          </a:p>
          <a:p>
            <a:pPr lvl="1"/>
            <a:r>
              <a:rPr lang="en-US" dirty="0" smtClean="0"/>
              <a:t>General </a:t>
            </a:r>
            <a:r>
              <a:rPr lang="en-US" dirty="0"/>
              <a:t>purpose equipment + short set-up </a:t>
            </a:r>
            <a:r>
              <a:rPr lang="en-US" dirty="0" smtClean="0"/>
              <a:t>time</a:t>
            </a:r>
          </a:p>
          <a:p>
            <a:pPr lvl="1"/>
            <a:r>
              <a:rPr lang="en-US" dirty="0" smtClean="0"/>
              <a:t>Delayed differentiation</a:t>
            </a:r>
          </a:p>
          <a:p>
            <a:pPr lvl="1"/>
            <a:r>
              <a:rPr lang="en-US" dirty="0" smtClean="0"/>
              <a:t>Job-Shop </a:t>
            </a:r>
            <a:r>
              <a:rPr lang="en-US" dirty="0"/>
              <a:t>layout or U-shaped </a:t>
            </a:r>
            <a:r>
              <a:rPr lang="en-US" dirty="0" smtClean="0"/>
              <a:t>layout</a:t>
            </a:r>
          </a:p>
          <a:p>
            <a:pPr lvl="1"/>
            <a:r>
              <a:rPr lang="en-US" dirty="0" smtClean="0"/>
              <a:t>Small </a:t>
            </a:r>
            <a:r>
              <a:rPr lang="en-US" dirty="0"/>
              <a:t>batch size. </a:t>
            </a:r>
          </a:p>
          <a:p>
            <a:endParaRPr lang="en-US" dirty="0"/>
          </a:p>
        </p:txBody>
      </p:sp>
      <p:sp>
        <p:nvSpPr>
          <p:cNvPr id="3" name="Title 2"/>
          <p:cNvSpPr>
            <a:spLocks noGrp="1"/>
          </p:cNvSpPr>
          <p:nvPr>
            <p:ph type="title"/>
          </p:nvPr>
        </p:nvSpPr>
        <p:spPr>
          <a:xfrm>
            <a:off x="1" y="0"/>
            <a:ext cx="9144000" cy="609600"/>
          </a:xfrm>
        </p:spPr>
        <p:txBody>
          <a:bodyPr/>
          <a:lstStyle/>
          <a:p>
            <a:r>
              <a:rPr lang="en-US" dirty="0" smtClean="0"/>
              <a:t>Low Cost vs High Flexibility</a:t>
            </a:r>
            <a:endParaRPr lang="en-US" dirty="0"/>
          </a:p>
        </p:txBody>
      </p:sp>
    </p:spTree>
    <p:extLst>
      <p:ext uri="{BB962C8B-B14F-4D97-AF65-F5344CB8AC3E}">
        <p14:creationId xmlns:p14="http://schemas.microsoft.com/office/powerpoint/2010/main" val="305687939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5562600"/>
          </a:xfrm>
        </p:spPr>
        <p:txBody>
          <a:bodyPr/>
          <a:lstStyle/>
          <a:p>
            <a:r>
              <a:rPr lang="en-US" dirty="0">
                <a:ea typeface="ＭＳ Ｐゴシック"/>
              </a:rPr>
              <a:t>If I am forced to define Operations Management in one line </a:t>
            </a:r>
            <a:r>
              <a:rPr lang="en-US" dirty="0">
                <a:ea typeface="ＭＳ Ｐゴシック"/>
                <a:sym typeface="Wingdings" pitchFamily="2" charset="2"/>
              </a:rPr>
              <a:t> </a:t>
            </a:r>
            <a:r>
              <a:rPr lang="en-US" b="1" dirty="0">
                <a:solidFill>
                  <a:srgbClr val="A50023"/>
                </a:solidFill>
                <a:ea typeface="ＭＳ Ｐゴシック"/>
                <a:sym typeface="Wingdings" pitchFamily="2" charset="2"/>
              </a:rPr>
              <a:t>Create a Smooth Flow. </a:t>
            </a:r>
            <a:r>
              <a:rPr lang="en-US" dirty="0">
                <a:ea typeface="ＭＳ Ｐゴシック"/>
                <a:sym typeface="Wingdings" pitchFamily="2" charset="2"/>
              </a:rPr>
              <a:t>Smooth flow means (</a:t>
            </a:r>
            <a:r>
              <a:rPr lang="en-US" i="1" dirty="0">
                <a:ea typeface="ＭＳ Ｐゴシック"/>
                <a:sym typeface="Wingdings" pitchFamily="2" charset="2"/>
              </a:rPr>
              <a:t>i</a:t>
            </a:r>
            <a:r>
              <a:rPr lang="en-US" dirty="0">
                <a:ea typeface="ＭＳ Ｐゴシック"/>
                <a:sym typeface="Wingdings" pitchFamily="2" charset="2"/>
              </a:rPr>
              <a:t>) low cost production cost because flow unit</a:t>
            </a:r>
            <a:r>
              <a:rPr lang="en-US" b="1" dirty="0">
                <a:ea typeface="ＭＳ Ｐゴシック"/>
                <a:sym typeface="Wingdings" pitchFamily="2" charset="2"/>
              </a:rPr>
              <a:t>s</a:t>
            </a:r>
            <a:r>
              <a:rPr lang="en-US" dirty="0">
                <a:ea typeface="ＭＳ Ｐゴシック"/>
                <a:sym typeface="Wingdings" pitchFamily="2" charset="2"/>
              </a:rPr>
              <a:t> do not have time to collect cost, (</a:t>
            </a:r>
            <a:r>
              <a:rPr lang="en-US" i="1" dirty="0">
                <a:ea typeface="ＭＳ Ｐゴシック"/>
                <a:sym typeface="Wingdings" pitchFamily="2" charset="2"/>
              </a:rPr>
              <a:t>ii</a:t>
            </a:r>
            <a:r>
              <a:rPr lang="en-US" dirty="0">
                <a:ea typeface="ＭＳ Ｐゴシック"/>
                <a:sym typeface="Wingdings" pitchFamily="2" charset="2"/>
              </a:rPr>
              <a:t>) high quality because as soon as quality problem is observed, we must stop production, i.e., no smooth flow, and (</a:t>
            </a:r>
            <a:r>
              <a:rPr lang="en-US" i="1" dirty="0">
                <a:ea typeface="ＭＳ Ｐゴシック"/>
                <a:sym typeface="Wingdings" pitchFamily="2" charset="2"/>
              </a:rPr>
              <a:t>iii</a:t>
            </a:r>
            <a:r>
              <a:rPr lang="en-US" dirty="0">
                <a:ea typeface="ＭＳ Ｐゴシック"/>
                <a:sym typeface="Wingdings" pitchFamily="2" charset="2"/>
              </a:rPr>
              <a:t>) system is flexible because we do not have too much inventory and can easily respond to technological advances and changes in customer preferences and switch to new products. </a:t>
            </a:r>
            <a:endParaRPr lang="en-US" dirty="0" smtClean="0">
              <a:ea typeface="ＭＳ Ｐゴシック"/>
              <a:sym typeface="Wingdings" pitchFamily="2" charset="2"/>
            </a:endParaRPr>
          </a:p>
          <a:p>
            <a:r>
              <a:rPr lang="en-US" dirty="0" smtClean="0">
                <a:ea typeface="ＭＳ Ｐゴシック"/>
                <a:sym typeface="Wingdings" pitchFamily="2" charset="2"/>
              </a:rPr>
              <a:t>I</a:t>
            </a:r>
            <a:r>
              <a:rPr lang="en-US" dirty="0" smtClean="0">
                <a:ea typeface="ＭＳ Ｐゴシック"/>
              </a:rPr>
              <a:t>f </a:t>
            </a:r>
            <a:r>
              <a:rPr lang="en-US" dirty="0">
                <a:ea typeface="ＭＳ Ｐゴシック"/>
              </a:rPr>
              <a:t>I am forced to provide another short definition for Operations Management </a:t>
            </a:r>
            <a:r>
              <a:rPr lang="en-US" dirty="0">
                <a:ea typeface="ＭＳ Ｐゴシック"/>
                <a:sym typeface="Wingdings" pitchFamily="2" charset="2"/>
              </a:rPr>
              <a:t> </a:t>
            </a:r>
            <a:r>
              <a:rPr lang="en-US" b="1" dirty="0">
                <a:solidFill>
                  <a:srgbClr val="A50023"/>
                </a:solidFill>
                <a:ea typeface="ＭＳ Ｐゴシック"/>
                <a:sym typeface="Wingdings" pitchFamily="2" charset="2"/>
              </a:rPr>
              <a:t>OM is the concepts, ideas, methods, models, and the whole body of knowledge  to understand trade-offs</a:t>
            </a:r>
            <a:r>
              <a:rPr lang="en-US" b="1" dirty="0" smtClean="0">
                <a:solidFill>
                  <a:srgbClr val="A50023"/>
                </a:solidFill>
                <a:ea typeface="ＭＳ Ｐゴシック"/>
                <a:sym typeface="Wingdings" pitchFamily="2" charset="2"/>
              </a:rPr>
              <a:t>.</a:t>
            </a:r>
            <a:endParaRPr lang="en-US" b="1" dirty="0">
              <a:solidFill>
                <a:srgbClr val="A50023"/>
              </a:solidFill>
              <a:ea typeface="ＭＳ Ｐゴシック"/>
              <a:sym typeface="Wingdings" pitchFamily="2" charset="2"/>
            </a:endParaRPr>
          </a:p>
        </p:txBody>
      </p:sp>
      <p:sp>
        <p:nvSpPr>
          <p:cNvPr id="3" name="Title 2"/>
          <p:cNvSpPr>
            <a:spLocks noGrp="1"/>
          </p:cNvSpPr>
          <p:nvPr>
            <p:ph type="title"/>
          </p:nvPr>
        </p:nvSpPr>
        <p:spPr>
          <a:xfrm>
            <a:off x="1" y="0"/>
            <a:ext cx="9144000" cy="609600"/>
          </a:xfrm>
        </p:spPr>
        <p:txBody>
          <a:bodyPr/>
          <a:lstStyle/>
          <a:p>
            <a:r>
              <a:rPr lang="en-US" dirty="0" smtClean="0"/>
              <a:t>Operations Management Defined</a:t>
            </a:r>
            <a:endParaRPr lang="en-US" dirty="0"/>
          </a:p>
        </p:txBody>
      </p:sp>
    </p:spTree>
    <p:extLst>
      <p:ext uri="{BB962C8B-B14F-4D97-AF65-F5344CB8AC3E}">
        <p14:creationId xmlns:p14="http://schemas.microsoft.com/office/powerpoint/2010/main" val="86850667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9144000" cy="5562600"/>
          </a:xfrm>
        </p:spPr>
        <p:txBody>
          <a:bodyPr/>
          <a:lstStyle/>
          <a:p>
            <a:r>
              <a:rPr lang="en-US" dirty="0" smtClean="0">
                <a:ea typeface="ＭＳ Ｐゴシック"/>
              </a:rPr>
              <a:t>If </a:t>
            </a:r>
            <a:r>
              <a:rPr lang="en-US" dirty="0">
                <a:ea typeface="ＭＳ Ｐゴシック"/>
              </a:rPr>
              <a:t>I am forced to provide still another short definition for Operations Management </a:t>
            </a:r>
            <a:r>
              <a:rPr lang="en-US" dirty="0">
                <a:ea typeface="ＭＳ Ｐゴシック"/>
                <a:sym typeface="Wingdings" pitchFamily="2" charset="2"/>
              </a:rPr>
              <a:t> </a:t>
            </a:r>
            <a:r>
              <a:rPr lang="en-US" b="1" dirty="0">
                <a:solidFill>
                  <a:srgbClr val="A50023"/>
                </a:solidFill>
                <a:ea typeface="ＭＳ Ｐゴシック"/>
                <a:sym typeface="Wingdings" pitchFamily="2" charset="2"/>
              </a:rPr>
              <a:t>OM is the concepts, ideas, methods, models, and the whole body of knowledge  to remove variability. </a:t>
            </a:r>
          </a:p>
          <a:p>
            <a:pPr marL="231775" indent="-231775">
              <a:buNone/>
            </a:pPr>
            <a:r>
              <a:rPr lang="en-US" b="1" dirty="0">
                <a:solidFill>
                  <a:srgbClr val="A50023"/>
                </a:solidFill>
                <a:ea typeface="ＭＳ Ｐゴシック"/>
                <a:sym typeface="Wingdings" pitchFamily="2" charset="2"/>
              </a:rPr>
              <a:t>OM is the concepts, ideas, methodologies, models, and the whole body of knowledge  to create a smooth flow, understand trade-off, and remove </a:t>
            </a:r>
            <a:r>
              <a:rPr lang="en-US" b="1" dirty="0" smtClean="0">
                <a:solidFill>
                  <a:srgbClr val="A50023"/>
                </a:solidFill>
                <a:ea typeface="ＭＳ Ｐゴシック"/>
                <a:sym typeface="Wingdings" pitchFamily="2" charset="2"/>
              </a:rPr>
              <a:t>variability, and create strategic fit between product attributes and process competencies.</a:t>
            </a:r>
          </a:p>
          <a:p>
            <a:pPr marL="231775" indent="-231775">
              <a:buNone/>
            </a:pPr>
            <a:endParaRPr lang="en-US" dirty="0">
              <a:ea typeface="ＭＳ Ｐゴシック"/>
            </a:endParaRPr>
          </a:p>
          <a:p>
            <a:endParaRPr lang="en-US" b="1" dirty="0">
              <a:solidFill>
                <a:srgbClr val="A50023"/>
              </a:solidFill>
              <a:ea typeface="ＭＳ Ｐゴシック"/>
              <a:sym typeface="Wingdings" pitchFamily="2" charset="2"/>
            </a:endParaRPr>
          </a:p>
        </p:txBody>
      </p:sp>
      <p:sp>
        <p:nvSpPr>
          <p:cNvPr id="3" name="Title 2"/>
          <p:cNvSpPr>
            <a:spLocks noGrp="1"/>
          </p:cNvSpPr>
          <p:nvPr>
            <p:ph type="title"/>
          </p:nvPr>
        </p:nvSpPr>
        <p:spPr>
          <a:xfrm>
            <a:off x="1" y="0"/>
            <a:ext cx="9144000" cy="609600"/>
          </a:xfrm>
        </p:spPr>
        <p:txBody>
          <a:bodyPr/>
          <a:lstStyle/>
          <a:p>
            <a:r>
              <a:rPr lang="en-US" dirty="0" smtClean="0"/>
              <a:t>Operations Management Defined</a:t>
            </a:r>
            <a:endParaRPr lang="en-US" dirty="0"/>
          </a:p>
        </p:txBody>
      </p:sp>
    </p:spTree>
    <p:extLst>
      <p:ext uri="{BB962C8B-B14F-4D97-AF65-F5344CB8AC3E}">
        <p14:creationId xmlns:p14="http://schemas.microsoft.com/office/powerpoint/2010/main" val="42453798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0" y="762000"/>
            <a:ext cx="9147630" cy="5334000"/>
          </a:xfrm>
        </p:spPr>
        <p:txBody>
          <a:bodyPr/>
          <a:lstStyle/>
          <a:p>
            <a:pPr marL="347663" indent="-347663">
              <a:buFont typeface="Wingdings" pitchFamily="2" charset="2"/>
              <a:buNone/>
              <a:defRPr/>
            </a:pPr>
            <a:r>
              <a:rPr lang="en-US" b="1" dirty="0">
                <a:solidFill>
                  <a:srgbClr val="A50023"/>
                </a:solidFill>
              </a:rPr>
              <a:t>Job Shop- Functional layout or Process Layout: </a:t>
            </a:r>
            <a:r>
              <a:rPr lang="en-US" dirty="0" smtClean="0">
                <a:solidFill>
                  <a:schemeClr val="tx1"/>
                </a:solidFill>
              </a:rPr>
              <a:t>similar resources in the same department. Ex. all press machines are located in stamping department. Ex. Bakeries, law firms, emergency rooms, repair shops.</a:t>
            </a:r>
          </a:p>
          <a:p>
            <a:pPr marL="347663" indent="-347663">
              <a:buNone/>
              <a:defRPr/>
            </a:pPr>
            <a:r>
              <a:rPr lang="en-US" b="1" dirty="0">
                <a:solidFill>
                  <a:srgbClr val="A50023"/>
                </a:solidFill>
              </a:rPr>
              <a:t>Flow Shop- Product layout or line layout: </a:t>
            </a:r>
            <a:r>
              <a:rPr lang="en-US" dirty="0">
                <a:solidFill>
                  <a:schemeClr val="tx1"/>
                </a:solidFill>
              </a:rPr>
              <a:t>Resources are arranged according to the sequence of the operations. Usually requires duplication ( and investment) of a resource pool; dedication of resources. Discrete flow shop; assembly line, Continuous flow shop; beverage. </a:t>
            </a:r>
            <a:endParaRPr lang="en-US" dirty="0" smtClean="0">
              <a:solidFill>
                <a:schemeClr val="tx1"/>
              </a:solidFill>
            </a:endParaRPr>
          </a:p>
          <a:p>
            <a:pPr marL="347663" indent="-347663">
              <a:buNone/>
              <a:defRPr/>
            </a:pPr>
            <a:r>
              <a:rPr lang="en-US" b="1" dirty="0">
                <a:solidFill>
                  <a:srgbClr val="A50023"/>
                </a:solidFill>
              </a:rPr>
              <a:t>Group Shop – Group Technology or </a:t>
            </a:r>
            <a:r>
              <a:rPr lang="en-US" b="1" dirty="0" smtClean="0">
                <a:solidFill>
                  <a:srgbClr val="A50023"/>
                </a:solidFill>
              </a:rPr>
              <a:t>Cellular Layout:  </a:t>
            </a:r>
            <a:r>
              <a:rPr lang="en-US" dirty="0">
                <a:solidFill>
                  <a:schemeClr val="tx1"/>
                </a:solidFill>
              </a:rPr>
              <a:t>Something between job shop and flow shop. Parts and products are grouped in families, a pseudo flow shop is arranged for each family. </a:t>
            </a:r>
          </a:p>
          <a:p>
            <a:pPr marL="347663" indent="-347663">
              <a:buNone/>
              <a:defRPr/>
            </a:pPr>
            <a:r>
              <a:rPr lang="en-US" b="1" dirty="0">
                <a:solidFill>
                  <a:srgbClr val="A50023"/>
                </a:solidFill>
              </a:rPr>
              <a:t>Batch </a:t>
            </a:r>
            <a:r>
              <a:rPr lang="en-US" b="1" dirty="0" smtClean="0">
                <a:solidFill>
                  <a:srgbClr val="A50023"/>
                </a:solidFill>
              </a:rPr>
              <a:t>Processing – </a:t>
            </a:r>
            <a:r>
              <a:rPr lang="en-US" dirty="0">
                <a:solidFill>
                  <a:schemeClr val="tx1"/>
                </a:solidFill>
              </a:rPr>
              <a:t>A combination of job shop and flow shop for batches. </a:t>
            </a:r>
          </a:p>
          <a:p>
            <a:pPr marL="533400" indent="-533400">
              <a:buFont typeface="Wingdings" pitchFamily="2" charset="2"/>
              <a:buNone/>
              <a:defRPr/>
            </a:pPr>
            <a:endParaRPr lang="en-US" dirty="0" smtClean="0">
              <a:solidFill>
                <a:schemeClr val="tx1"/>
              </a:solidFill>
              <a:latin typeface="Book Antiqua" panose="02040602050305030304" pitchFamily="18" charset="0"/>
            </a:endParaRPr>
          </a:p>
        </p:txBody>
      </p:sp>
      <p:sp>
        <p:nvSpPr>
          <p:cNvPr id="98306" name="Title 2"/>
          <p:cNvSpPr>
            <a:spLocks noGrp="1"/>
          </p:cNvSpPr>
          <p:nvPr>
            <p:ph type="title"/>
          </p:nvPr>
        </p:nvSpPr>
        <p:spPr>
          <a:xfrm>
            <a:off x="1" y="0"/>
            <a:ext cx="9144000" cy="609600"/>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dirty="0" smtClean="0">
                <a:ea typeface="ＭＳ Ｐゴシック"/>
              </a:rPr>
              <a:t>Process Architecture: Job </a:t>
            </a:r>
            <a:r>
              <a:rPr lang="en-US" dirty="0">
                <a:ea typeface="ＭＳ Ｐゴシック"/>
              </a:rPr>
              <a:t>Shop </a:t>
            </a:r>
            <a:r>
              <a:rPr lang="en-US" dirty="0" smtClean="0">
                <a:ea typeface="ＭＳ Ｐゴシック"/>
              </a:rPr>
              <a:t>vs. Flow Shop</a:t>
            </a:r>
            <a:endParaRPr lang="en-US" dirty="0">
              <a:ea typeface="ＭＳ Ｐゴシック"/>
            </a:endParaRPr>
          </a:p>
        </p:txBody>
      </p:sp>
    </p:spTree>
    <p:extLst>
      <p:ext uri="{BB962C8B-B14F-4D97-AF65-F5344CB8AC3E}">
        <p14:creationId xmlns:p14="http://schemas.microsoft.com/office/powerpoint/2010/main" val="24672435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2"/>
          <p:cNvSpPr>
            <a:spLocks noGrp="1"/>
          </p:cNvSpPr>
          <p:nvPr>
            <p:ph type="title"/>
          </p:nvPr>
        </p:nvSpPr>
        <p:spPr>
          <a:xfrm>
            <a:off x="1" y="0"/>
            <a:ext cx="9144000" cy="609600"/>
          </a:xfrm>
        </p:spPr>
        <p:txBody>
          <a:bodyPr/>
          <a:lstStyle/>
          <a:p>
            <a:r>
              <a:rPr lang="en-US" dirty="0" smtClean="0">
                <a:ea typeface="ＭＳ Ｐゴシック"/>
              </a:rPr>
              <a:t>Facility Layout : Job Shop</a:t>
            </a:r>
          </a:p>
        </p:txBody>
      </p:sp>
      <p:sp>
        <p:nvSpPr>
          <p:cNvPr id="4" name="Rectangle 3"/>
          <p:cNvSpPr>
            <a:spLocks noChangeArrowheads="1"/>
          </p:cNvSpPr>
          <p:nvPr/>
        </p:nvSpPr>
        <p:spPr bwMode="auto">
          <a:xfrm>
            <a:off x="1933574" y="1781628"/>
            <a:ext cx="4343400" cy="3886200"/>
          </a:xfrm>
          <a:prstGeom prst="rect">
            <a:avLst/>
          </a:prstGeom>
          <a:solidFill>
            <a:schemeClr val="accent3">
              <a:lumMod val="75000"/>
              <a:alpha val="50000"/>
            </a:schemeClr>
          </a:solidFill>
          <a:ln w="9525">
            <a:solidFill>
              <a:schemeClr val="tx1"/>
            </a:solidFill>
            <a:miter lim="800000"/>
            <a:headEnd/>
            <a:tailEnd/>
          </a:ln>
        </p:spPr>
        <p:txBody>
          <a:bodyPr wrap="none" anchor="ctr"/>
          <a:lstStyle/>
          <a:p>
            <a:pPr eaLnBrk="0" hangingPunct="0">
              <a:defRPr/>
            </a:pPr>
            <a:endParaRPr lang="en-US">
              <a:latin typeface="Book Antiqua" panose="02040602050305030304" pitchFamily="18" charset="0"/>
              <a:ea typeface="ＭＳ Ｐゴシック" charset="-128"/>
              <a:cs typeface="+mn-cs"/>
            </a:endParaRPr>
          </a:p>
        </p:txBody>
      </p:sp>
      <p:sp>
        <p:nvSpPr>
          <p:cNvPr id="97283" name="Rectangle 4"/>
          <p:cNvSpPr>
            <a:spLocks noChangeArrowheads="1"/>
          </p:cNvSpPr>
          <p:nvPr/>
        </p:nvSpPr>
        <p:spPr bwMode="auto">
          <a:xfrm>
            <a:off x="2085974" y="2086428"/>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A</a:t>
            </a:r>
          </a:p>
        </p:txBody>
      </p:sp>
      <p:sp>
        <p:nvSpPr>
          <p:cNvPr id="97284" name="Rectangle 5"/>
          <p:cNvSpPr>
            <a:spLocks noChangeArrowheads="1"/>
          </p:cNvSpPr>
          <p:nvPr/>
        </p:nvSpPr>
        <p:spPr bwMode="auto">
          <a:xfrm>
            <a:off x="2085974" y="4067628"/>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Book Antiqua" panose="02040602050305030304" pitchFamily="18" charset="0"/>
              </a:rPr>
              <a:t>C</a:t>
            </a:r>
          </a:p>
        </p:txBody>
      </p:sp>
      <p:sp>
        <p:nvSpPr>
          <p:cNvPr id="97285" name="Rectangle 6"/>
          <p:cNvSpPr>
            <a:spLocks noChangeArrowheads="1"/>
          </p:cNvSpPr>
          <p:nvPr/>
        </p:nvSpPr>
        <p:spPr bwMode="auto">
          <a:xfrm>
            <a:off x="4676774" y="2086428"/>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Book Antiqua" panose="02040602050305030304" pitchFamily="18" charset="0"/>
              </a:rPr>
              <a:t>B</a:t>
            </a:r>
          </a:p>
        </p:txBody>
      </p:sp>
      <p:sp>
        <p:nvSpPr>
          <p:cNvPr id="97286" name="Rectangle 7"/>
          <p:cNvSpPr>
            <a:spLocks noChangeArrowheads="1"/>
          </p:cNvSpPr>
          <p:nvPr/>
        </p:nvSpPr>
        <p:spPr bwMode="auto">
          <a:xfrm>
            <a:off x="4676774" y="4067628"/>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a:latin typeface="Book Antiqua" panose="02040602050305030304" pitchFamily="18" charset="0"/>
              </a:rPr>
              <a:t>D</a:t>
            </a:r>
          </a:p>
        </p:txBody>
      </p:sp>
      <p:grpSp>
        <p:nvGrpSpPr>
          <p:cNvPr id="2" name="Group 8"/>
          <p:cNvGrpSpPr>
            <a:grpSpLocks/>
          </p:cNvGrpSpPr>
          <p:nvPr/>
        </p:nvGrpSpPr>
        <p:grpSpPr bwMode="auto">
          <a:xfrm>
            <a:off x="609600" y="2081665"/>
            <a:ext cx="1247776" cy="461963"/>
            <a:chOff x="1134" y="1908"/>
            <a:chExt cx="786" cy="291"/>
          </a:xfrm>
        </p:grpSpPr>
        <p:sp>
          <p:nvSpPr>
            <p:cNvPr id="97299"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Part1</a:t>
              </a:r>
              <a:endParaRPr lang="en-US" sz="2400" dirty="0">
                <a:latin typeface="Book Antiqua" panose="02040602050305030304" pitchFamily="18" charset="0"/>
              </a:endParaRPr>
            </a:p>
          </p:txBody>
        </p:sp>
        <p:sp>
          <p:nvSpPr>
            <p:cNvPr id="97300" name="Line 10"/>
            <p:cNvSpPr>
              <a:spLocks noChangeShapeType="1"/>
            </p:cNvSpPr>
            <p:nvPr/>
          </p:nvSpPr>
          <p:spPr bwMode="auto">
            <a:xfrm>
              <a:off x="1200" y="2160"/>
              <a:ext cx="72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sp>
        <p:nvSpPr>
          <p:cNvPr id="12" name="Line 11"/>
          <p:cNvSpPr>
            <a:spLocks noChangeShapeType="1"/>
          </p:cNvSpPr>
          <p:nvPr/>
        </p:nvSpPr>
        <p:spPr bwMode="auto">
          <a:xfrm flipH="1">
            <a:off x="2786062" y="3435123"/>
            <a:ext cx="0" cy="632505"/>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nvGrpSpPr>
          <p:cNvPr id="3" name="Group 16"/>
          <p:cNvGrpSpPr>
            <a:grpSpLocks/>
          </p:cNvGrpSpPr>
          <p:nvPr/>
        </p:nvGrpSpPr>
        <p:grpSpPr bwMode="auto">
          <a:xfrm rot="5400000">
            <a:off x="5111750" y="1050924"/>
            <a:ext cx="990600" cy="412752"/>
            <a:chOff x="1296" y="3196"/>
            <a:chExt cx="624" cy="260"/>
          </a:xfrm>
        </p:grpSpPr>
        <p:sp>
          <p:nvSpPr>
            <p:cNvPr id="97297" name="Text Box 17"/>
            <p:cNvSpPr txBox="1">
              <a:spLocks noChangeArrowheads="1"/>
            </p:cNvSpPr>
            <p:nvPr/>
          </p:nvSpPr>
          <p:spPr bwMode="auto">
            <a:xfrm>
              <a:off x="1296" y="3196"/>
              <a:ext cx="576" cy="233"/>
            </a:xfrm>
            <a:prstGeom prst="rect">
              <a:avLst/>
            </a:prstGeom>
            <a:noFill/>
            <a:ln w="76200">
              <a:noFill/>
              <a:round/>
              <a:headEnd/>
              <a:tailEnd type="triangle" w="med" len="med"/>
            </a:ln>
          </p:spPr>
          <p:txBody>
            <a:bodyPr/>
            <a:lstStyle>
              <a:defPPr>
                <a:defRPr lang="en-US"/>
              </a:defPPr>
            </a:lstStyle>
            <a:p>
              <a:r>
                <a:rPr lang="en-US" sz="2400" dirty="0" smtClean="0">
                  <a:latin typeface="Book Antiqua" panose="02040602050305030304" pitchFamily="18" charset="0"/>
                  <a:cs typeface="Times New Roman" panose="02020603050405020304" pitchFamily="18" charset="0"/>
                </a:rPr>
                <a:t>Part2</a:t>
              </a:r>
              <a:endParaRPr lang="en-US" sz="2400" dirty="0">
                <a:latin typeface="Book Antiqua" panose="02040602050305030304" pitchFamily="18" charset="0"/>
                <a:cs typeface="Times New Roman" panose="02020603050405020304" pitchFamily="18" charset="0"/>
              </a:endParaRPr>
            </a:p>
          </p:txBody>
        </p:sp>
        <p:sp>
          <p:nvSpPr>
            <p:cNvPr id="97298" name="Line 18"/>
            <p:cNvSpPr>
              <a:spLocks noChangeShapeType="1"/>
            </p:cNvSpPr>
            <p:nvPr/>
          </p:nvSpPr>
          <p:spPr bwMode="auto">
            <a:xfrm>
              <a:off x="1344" y="3456"/>
              <a:ext cx="576"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sp>
        <p:nvSpPr>
          <p:cNvPr id="20" name="Line 19"/>
          <p:cNvSpPr>
            <a:spLocks noChangeShapeType="1"/>
          </p:cNvSpPr>
          <p:nvPr/>
        </p:nvSpPr>
        <p:spPr bwMode="auto">
          <a:xfrm flipH="1">
            <a:off x="3624262" y="3472316"/>
            <a:ext cx="914399" cy="565149"/>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nvGrpSpPr>
          <p:cNvPr id="24" name="Group 16"/>
          <p:cNvGrpSpPr>
            <a:grpSpLocks/>
          </p:cNvGrpSpPr>
          <p:nvPr/>
        </p:nvGrpSpPr>
        <p:grpSpPr bwMode="auto">
          <a:xfrm>
            <a:off x="638174" y="2543628"/>
            <a:ext cx="1219200" cy="398464"/>
            <a:chOff x="1152" y="3205"/>
            <a:chExt cx="768" cy="251"/>
          </a:xfrm>
        </p:grpSpPr>
        <p:sp>
          <p:nvSpPr>
            <p:cNvPr id="25" name="Text Box 17"/>
            <p:cNvSpPr txBox="1">
              <a:spLocks noChangeArrowheads="1"/>
            </p:cNvSpPr>
            <p:nvPr/>
          </p:nvSpPr>
          <p:spPr bwMode="auto">
            <a:xfrm>
              <a:off x="1152" y="3205"/>
              <a:ext cx="624" cy="233"/>
            </a:xfrm>
            <a:prstGeom prst="rect">
              <a:avLst/>
            </a:prstGeom>
            <a:noFill/>
            <a:ln w="76200">
              <a:noFill/>
              <a:round/>
              <a:headEnd/>
              <a:tailEnd type="triangle" w="med" len="med"/>
            </a:ln>
          </p:spPr>
          <p:txBody>
            <a:bodyPr/>
            <a:lstStyle>
              <a:defPPr>
                <a:defRPr lang="en-US"/>
              </a:defPPr>
            </a:lstStyle>
            <a:p>
              <a:r>
                <a:rPr lang="en-US" sz="2400" dirty="0" smtClean="0">
                  <a:latin typeface="Book Antiqua" panose="02040602050305030304" pitchFamily="18" charset="0"/>
                  <a:cs typeface="Times New Roman" panose="02020603050405020304" pitchFamily="18" charset="0"/>
                </a:rPr>
                <a:t>Part3</a:t>
              </a:r>
              <a:endParaRPr lang="en-US" sz="2400" dirty="0">
                <a:latin typeface="Book Antiqua" panose="02040602050305030304" pitchFamily="18" charset="0"/>
                <a:cs typeface="Times New Roman" panose="02020603050405020304" pitchFamily="18" charset="0"/>
              </a:endParaRPr>
            </a:p>
          </p:txBody>
        </p:sp>
        <p:sp>
          <p:nvSpPr>
            <p:cNvPr id="26" name="Line 18"/>
            <p:cNvSpPr>
              <a:spLocks noChangeShapeType="1"/>
            </p:cNvSpPr>
            <p:nvPr/>
          </p:nvSpPr>
          <p:spPr bwMode="auto">
            <a:xfrm>
              <a:off x="1200" y="3447"/>
              <a:ext cx="720" cy="9"/>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grpSp>
      <p:sp>
        <p:nvSpPr>
          <p:cNvPr id="28" name="Line 20"/>
          <p:cNvSpPr>
            <a:spLocks noChangeShapeType="1"/>
          </p:cNvSpPr>
          <p:nvPr/>
        </p:nvSpPr>
        <p:spPr bwMode="auto">
          <a:xfrm flipV="1">
            <a:off x="3642632" y="4848678"/>
            <a:ext cx="914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29" name="Line 20"/>
          <p:cNvSpPr>
            <a:spLocks noChangeShapeType="1"/>
          </p:cNvSpPr>
          <p:nvPr/>
        </p:nvSpPr>
        <p:spPr bwMode="auto">
          <a:xfrm flipV="1">
            <a:off x="3631293" y="4543878"/>
            <a:ext cx="914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31" name="Line 20"/>
          <p:cNvSpPr>
            <a:spLocks noChangeShapeType="1"/>
          </p:cNvSpPr>
          <p:nvPr/>
        </p:nvSpPr>
        <p:spPr bwMode="auto">
          <a:xfrm flipV="1">
            <a:off x="3657372" y="2743200"/>
            <a:ext cx="914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34" name="Line 11"/>
          <p:cNvSpPr>
            <a:spLocks noChangeShapeType="1"/>
          </p:cNvSpPr>
          <p:nvPr/>
        </p:nvSpPr>
        <p:spPr bwMode="auto">
          <a:xfrm flipH="1">
            <a:off x="5362574" y="3433082"/>
            <a:ext cx="0" cy="632505"/>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35" name="Line 20"/>
          <p:cNvSpPr>
            <a:spLocks noChangeShapeType="1"/>
          </p:cNvSpPr>
          <p:nvPr/>
        </p:nvSpPr>
        <p:spPr bwMode="auto">
          <a:xfrm flipV="1">
            <a:off x="6342288" y="4572000"/>
            <a:ext cx="914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36" name="Line 20"/>
          <p:cNvSpPr>
            <a:spLocks noChangeShapeType="1"/>
          </p:cNvSpPr>
          <p:nvPr/>
        </p:nvSpPr>
        <p:spPr bwMode="auto">
          <a:xfrm flipV="1">
            <a:off x="6342288" y="4467678"/>
            <a:ext cx="914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37" name="Line 20"/>
          <p:cNvSpPr>
            <a:spLocks noChangeShapeType="1"/>
          </p:cNvSpPr>
          <p:nvPr/>
        </p:nvSpPr>
        <p:spPr bwMode="auto">
          <a:xfrm flipV="1">
            <a:off x="6353174" y="5077278"/>
            <a:ext cx="914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38" name="Line 20"/>
          <p:cNvSpPr>
            <a:spLocks noChangeShapeType="1"/>
          </p:cNvSpPr>
          <p:nvPr/>
        </p:nvSpPr>
        <p:spPr bwMode="auto">
          <a:xfrm flipV="1">
            <a:off x="6342288" y="4980212"/>
            <a:ext cx="914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39" name="Text Box 9"/>
          <p:cNvSpPr txBox="1">
            <a:spLocks noChangeArrowheads="1"/>
          </p:cNvSpPr>
          <p:nvPr/>
        </p:nvSpPr>
        <p:spPr bwMode="auto">
          <a:xfrm>
            <a:off x="7267574" y="4338935"/>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Product1</a:t>
            </a:r>
            <a:endParaRPr lang="en-US" sz="2400" dirty="0">
              <a:latin typeface="Book Antiqua" panose="02040602050305030304" pitchFamily="18" charset="0"/>
            </a:endParaRPr>
          </a:p>
        </p:txBody>
      </p:sp>
      <p:sp>
        <p:nvSpPr>
          <p:cNvPr id="40" name="Text Box 9"/>
          <p:cNvSpPr txBox="1">
            <a:spLocks noChangeArrowheads="1"/>
          </p:cNvSpPr>
          <p:nvPr/>
        </p:nvSpPr>
        <p:spPr bwMode="auto">
          <a:xfrm>
            <a:off x="7267574" y="4800749"/>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Product2</a:t>
            </a:r>
            <a:endParaRPr lang="en-US" sz="2400" dirty="0">
              <a:latin typeface="Book Antiqua" panose="02040602050305030304" pitchFamily="18" charset="0"/>
            </a:endParaRPr>
          </a:p>
        </p:txBody>
      </p:sp>
      <p:grpSp>
        <p:nvGrpSpPr>
          <p:cNvPr id="41" name="Group 16"/>
          <p:cNvGrpSpPr>
            <a:grpSpLocks/>
          </p:cNvGrpSpPr>
          <p:nvPr/>
        </p:nvGrpSpPr>
        <p:grpSpPr bwMode="auto">
          <a:xfrm rot="5400000">
            <a:off x="5233873" y="5731895"/>
            <a:ext cx="925513" cy="412752"/>
            <a:chOff x="1344" y="3196"/>
            <a:chExt cx="583" cy="260"/>
          </a:xfrm>
        </p:grpSpPr>
        <p:sp>
          <p:nvSpPr>
            <p:cNvPr id="42" name="Text Box 17"/>
            <p:cNvSpPr txBox="1">
              <a:spLocks noChangeArrowheads="1"/>
            </p:cNvSpPr>
            <p:nvPr/>
          </p:nvSpPr>
          <p:spPr bwMode="auto">
            <a:xfrm>
              <a:off x="1351" y="3196"/>
              <a:ext cx="576" cy="233"/>
            </a:xfrm>
            <a:prstGeom prst="rect">
              <a:avLst/>
            </a:prstGeom>
            <a:noFill/>
            <a:ln w="76200">
              <a:noFill/>
              <a:round/>
              <a:headEnd/>
              <a:tailEnd type="triangle" w="med" len="med"/>
            </a:ln>
          </p:spPr>
          <p:txBody>
            <a:bodyPr/>
            <a:lstStyle>
              <a:defPPr>
                <a:defRPr lang="en-US"/>
              </a:defPPr>
            </a:lstStyle>
            <a:p>
              <a:r>
                <a:rPr lang="en-US" sz="2400" dirty="0" smtClean="0">
                  <a:latin typeface="Book Antiqua" panose="02040602050305030304" pitchFamily="18" charset="0"/>
                  <a:cs typeface="Times New Roman" panose="02020603050405020304" pitchFamily="18" charset="0"/>
                </a:rPr>
                <a:t>Part4</a:t>
              </a:r>
              <a:endParaRPr lang="en-US" sz="2400" dirty="0">
                <a:latin typeface="Book Antiqua" panose="02040602050305030304" pitchFamily="18" charset="0"/>
                <a:cs typeface="Times New Roman" panose="02020603050405020304" pitchFamily="18" charset="0"/>
              </a:endParaRPr>
            </a:p>
          </p:txBody>
        </p:sp>
        <p:sp>
          <p:nvSpPr>
            <p:cNvPr id="43" name="Line 18"/>
            <p:cNvSpPr>
              <a:spLocks noChangeShapeType="1"/>
            </p:cNvSpPr>
            <p:nvPr/>
          </p:nvSpPr>
          <p:spPr bwMode="auto">
            <a:xfrm>
              <a:off x="1344" y="3456"/>
              <a:ext cx="576" cy="0"/>
            </a:xfrm>
            <a:prstGeom prst="line">
              <a:avLst/>
            </a:prstGeom>
            <a:noFill/>
            <a:ln w="76200">
              <a:solidFill>
                <a:srgbClr val="F2B800"/>
              </a:solidFill>
              <a:round/>
              <a:headEnd type="triangle" w="med" len="med"/>
              <a:tailEnd type="none" w="med" len="med"/>
            </a:ln>
          </p:spPr>
          <p:txBody>
            <a:bodyPr/>
            <a:lstStyle/>
            <a:p>
              <a:endParaRPr lang="en-US">
                <a:latin typeface="Book Antiqua" panose="02040602050305030304" pitchFamily="18" charset="0"/>
              </a:endParaRPr>
            </a:p>
          </p:txBody>
        </p:sp>
      </p:grpSp>
      <p:sp>
        <p:nvSpPr>
          <p:cNvPr id="44" name="Line 20"/>
          <p:cNvSpPr>
            <a:spLocks noChangeShapeType="1"/>
          </p:cNvSpPr>
          <p:nvPr/>
        </p:nvSpPr>
        <p:spPr bwMode="auto">
          <a:xfrm flipV="1">
            <a:off x="6324600" y="4677228"/>
            <a:ext cx="914400" cy="0"/>
          </a:xfrm>
          <a:prstGeom prst="line">
            <a:avLst/>
          </a:prstGeom>
          <a:noFill/>
          <a:ln w="76200">
            <a:solidFill>
              <a:srgbClr val="F2B800"/>
            </a:solidFill>
            <a:round/>
            <a:headEnd/>
            <a:tailEnd type="triangle" w="med" len="med"/>
          </a:ln>
        </p:spPr>
        <p:txBody>
          <a:bodyPr/>
          <a:lstStyle/>
          <a:p>
            <a:endParaRPr lang="en-US">
              <a:latin typeface="Book Antiqua" panose="02040602050305030304" pitchFamily="18" charset="0"/>
            </a:endParaRPr>
          </a:p>
        </p:txBody>
      </p:sp>
    </p:spTree>
    <p:extLst>
      <p:ext uri="{BB962C8B-B14F-4D97-AF65-F5344CB8AC3E}">
        <p14:creationId xmlns:p14="http://schemas.microsoft.com/office/powerpoint/2010/main" val="7297704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dissolv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dissolv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dissolv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dissolv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dissolve">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dissolve">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dissolve">
                                      <p:cBhvr>
                                        <p:cTn id="52" dur="500"/>
                                        <p:tgtEl>
                                          <p:spTgt spid="4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animEffect transition="in" filter="dissolve">
                                      <p:cBhvr>
                                        <p:cTn id="57" dur="500"/>
                                        <p:tgtEl>
                                          <p:spTgt spid="3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dissolve">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dissolv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dissolv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dissolve">
                                      <p:cBhvr>
                                        <p:cTn id="77" dur="500"/>
                                        <p:tgtEl>
                                          <p:spTgt spid="37"/>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dissolve">
                                      <p:cBhvr>
                                        <p:cTn id="82" dur="500"/>
                                        <p:tgtEl>
                                          <p:spTgt spid="38"/>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dissolve">
                                      <p:cBhvr>
                                        <p:cTn id="8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0" grpId="0" animBg="1"/>
      <p:bldP spid="28" grpId="0" animBg="1"/>
      <p:bldP spid="29" grpId="0" animBg="1"/>
      <p:bldP spid="31" grpId="0" animBg="1"/>
      <p:bldP spid="34" grpId="0" animBg="1"/>
      <p:bldP spid="35" grpId="0" animBg="1"/>
      <p:bldP spid="36" grpId="0" animBg="1"/>
      <p:bldP spid="37" grpId="0" animBg="1"/>
      <p:bldP spid="38" grpId="0" animBg="1"/>
      <p:bldP spid="39" grpId="0"/>
      <p:bldP spid="40" grpId="0"/>
      <p:bldP spid="4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2"/>
          <p:cNvSpPr>
            <a:spLocks noGrp="1"/>
          </p:cNvSpPr>
          <p:nvPr>
            <p:ph type="title"/>
          </p:nvPr>
        </p:nvSpPr>
        <p:spPr>
          <a:xfrm>
            <a:off x="1" y="0"/>
            <a:ext cx="9144000" cy="609600"/>
          </a:xfrm>
        </p:spPr>
        <p:txBody>
          <a:bodyPr/>
          <a:lstStyle/>
          <a:p>
            <a:r>
              <a:rPr lang="en-US" dirty="0" smtClean="0">
                <a:ea typeface="ＭＳ Ｐゴシック"/>
              </a:rPr>
              <a:t>Facility Layout : Flow Shop</a:t>
            </a:r>
          </a:p>
        </p:txBody>
      </p:sp>
      <p:sp>
        <p:nvSpPr>
          <p:cNvPr id="4" name="Rectangle 3"/>
          <p:cNvSpPr>
            <a:spLocks noChangeArrowheads="1"/>
          </p:cNvSpPr>
          <p:nvPr/>
        </p:nvSpPr>
        <p:spPr bwMode="auto">
          <a:xfrm>
            <a:off x="1552576" y="1371600"/>
            <a:ext cx="6067424" cy="4953000"/>
          </a:xfrm>
          <a:prstGeom prst="rect">
            <a:avLst/>
          </a:prstGeom>
          <a:solidFill>
            <a:schemeClr val="accent3">
              <a:lumMod val="75000"/>
              <a:alpha val="50000"/>
            </a:schemeClr>
          </a:solidFill>
          <a:ln w="9525">
            <a:solidFill>
              <a:schemeClr val="tx1"/>
            </a:solidFill>
            <a:miter lim="800000"/>
            <a:headEnd/>
            <a:tailEnd/>
          </a:ln>
        </p:spPr>
        <p:txBody>
          <a:bodyPr wrap="none" anchor="ctr"/>
          <a:lstStyle/>
          <a:p>
            <a:pPr eaLnBrk="0" hangingPunct="0">
              <a:defRPr/>
            </a:pPr>
            <a:endParaRPr lang="en-US">
              <a:latin typeface="Book Antiqua" panose="02040602050305030304" pitchFamily="18" charset="0"/>
              <a:ea typeface="ＭＳ Ｐゴシック" charset="-128"/>
              <a:cs typeface="+mn-cs"/>
            </a:endParaRPr>
          </a:p>
        </p:txBody>
      </p:sp>
      <p:grpSp>
        <p:nvGrpSpPr>
          <p:cNvPr id="2" name="Group 8"/>
          <p:cNvGrpSpPr>
            <a:grpSpLocks/>
          </p:cNvGrpSpPr>
          <p:nvPr/>
        </p:nvGrpSpPr>
        <p:grpSpPr bwMode="auto">
          <a:xfrm>
            <a:off x="228600" y="1824374"/>
            <a:ext cx="1247776" cy="461963"/>
            <a:chOff x="1134" y="1908"/>
            <a:chExt cx="786" cy="291"/>
          </a:xfrm>
        </p:grpSpPr>
        <p:sp>
          <p:nvSpPr>
            <p:cNvPr id="97299"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Part1</a:t>
              </a:r>
              <a:endParaRPr lang="en-US" sz="2400" dirty="0">
                <a:latin typeface="Book Antiqua" panose="02040602050305030304" pitchFamily="18" charset="0"/>
              </a:endParaRPr>
            </a:p>
          </p:txBody>
        </p:sp>
        <p:sp>
          <p:nvSpPr>
            <p:cNvPr id="97300" name="Line 10"/>
            <p:cNvSpPr>
              <a:spLocks noChangeShapeType="1"/>
            </p:cNvSpPr>
            <p:nvPr/>
          </p:nvSpPr>
          <p:spPr bwMode="auto">
            <a:xfrm>
              <a:off x="1200" y="2160"/>
              <a:ext cx="72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sp>
        <p:nvSpPr>
          <p:cNvPr id="12" name="Line 11"/>
          <p:cNvSpPr>
            <a:spLocks noChangeShapeType="1"/>
          </p:cNvSpPr>
          <p:nvPr/>
        </p:nvSpPr>
        <p:spPr bwMode="auto">
          <a:xfrm>
            <a:off x="3225118" y="2209799"/>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27" name="Rectangle 4"/>
          <p:cNvSpPr>
            <a:spLocks noChangeArrowheads="1"/>
          </p:cNvSpPr>
          <p:nvPr/>
        </p:nvSpPr>
        <p:spPr bwMode="auto">
          <a:xfrm>
            <a:off x="1676400" y="1571171"/>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A</a:t>
            </a:r>
          </a:p>
        </p:txBody>
      </p:sp>
      <p:sp>
        <p:nvSpPr>
          <p:cNvPr id="30" name="Rectangle 5"/>
          <p:cNvSpPr>
            <a:spLocks noChangeArrowheads="1"/>
          </p:cNvSpPr>
          <p:nvPr/>
        </p:nvSpPr>
        <p:spPr bwMode="auto">
          <a:xfrm>
            <a:off x="3844245" y="1580241"/>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C</a:t>
            </a:r>
          </a:p>
        </p:txBody>
      </p:sp>
      <p:sp>
        <p:nvSpPr>
          <p:cNvPr id="32" name="Rectangle 7"/>
          <p:cNvSpPr>
            <a:spLocks noChangeArrowheads="1"/>
          </p:cNvSpPr>
          <p:nvPr/>
        </p:nvSpPr>
        <p:spPr bwMode="auto">
          <a:xfrm>
            <a:off x="6014812" y="251460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D</a:t>
            </a:r>
          </a:p>
        </p:txBody>
      </p:sp>
      <p:sp>
        <p:nvSpPr>
          <p:cNvPr id="40" name="Line 11"/>
          <p:cNvSpPr>
            <a:spLocks noChangeShapeType="1"/>
          </p:cNvSpPr>
          <p:nvPr/>
        </p:nvSpPr>
        <p:spPr bwMode="auto">
          <a:xfrm>
            <a:off x="5410200" y="2781297"/>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41" name="Line 11"/>
          <p:cNvSpPr>
            <a:spLocks noChangeShapeType="1"/>
          </p:cNvSpPr>
          <p:nvPr/>
        </p:nvSpPr>
        <p:spPr bwMode="auto">
          <a:xfrm>
            <a:off x="7696200" y="3124200"/>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nvGrpSpPr>
          <p:cNvPr id="45" name="Group 8"/>
          <p:cNvGrpSpPr>
            <a:grpSpLocks/>
          </p:cNvGrpSpPr>
          <p:nvPr/>
        </p:nvGrpSpPr>
        <p:grpSpPr bwMode="auto">
          <a:xfrm>
            <a:off x="228600" y="3459046"/>
            <a:ext cx="1247776" cy="461963"/>
            <a:chOff x="1134" y="1908"/>
            <a:chExt cx="786" cy="291"/>
          </a:xfrm>
        </p:grpSpPr>
        <p:sp>
          <p:nvSpPr>
            <p:cNvPr id="46"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Part2</a:t>
              </a:r>
              <a:endParaRPr lang="en-US" sz="2400" dirty="0">
                <a:latin typeface="Book Antiqua" panose="02040602050305030304" pitchFamily="18" charset="0"/>
              </a:endParaRPr>
            </a:p>
          </p:txBody>
        </p:sp>
        <p:sp>
          <p:nvSpPr>
            <p:cNvPr id="47" name="Line 10"/>
            <p:cNvSpPr>
              <a:spLocks noChangeShapeType="1"/>
            </p:cNvSpPr>
            <p:nvPr/>
          </p:nvSpPr>
          <p:spPr bwMode="auto">
            <a:xfrm>
              <a:off x="1200" y="2160"/>
              <a:ext cx="72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sp>
        <p:nvSpPr>
          <p:cNvPr id="48" name="Line 11"/>
          <p:cNvSpPr>
            <a:spLocks noChangeShapeType="1"/>
          </p:cNvSpPr>
          <p:nvPr/>
        </p:nvSpPr>
        <p:spPr bwMode="auto">
          <a:xfrm>
            <a:off x="3225118" y="3844471"/>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49" name="Rectangle 4"/>
          <p:cNvSpPr>
            <a:spLocks noChangeArrowheads="1"/>
          </p:cNvSpPr>
          <p:nvPr/>
        </p:nvSpPr>
        <p:spPr bwMode="auto">
          <a:xfrm>
            <a:off x="1676400" y="3205843"/>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B</a:t>
            </a:r>
          </a:p>
        </p:txBody>
      </p:sp>
      <p:sp>
        <p:nvSpPr>
          <p:cNvPr id="50" name="Rectangle 5"/>
          <p:cNvSpPr>
            <a:spLocks noChangeArrowheads="1"/>
          </p:cNvSpPr>
          <p:nvPr/>
        </p:nvSpPr>
        <p:spPr bwMode="auto">
          <a:xfrm>
            <a:off x="3844245" y="3214913"/>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C</a:t>
            </a:r>
          </a:p>
        </p:txBody>
      </p:sp>
      <p:sp>
        <p:nvSpPr>
          <p:cNvPr id="51" name="Rectangle 7"/>
          <p:cNvSpPr>
            <a:spLocks noChangeArrowheads="1"/>
          </p:cNvSpPr>
          <p:nvPr/>
        </p:nvSpPr>
        <p:spPr bwMode="auto">
          <a:xfrm>
            <a:off x="6019800" y="403860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D</a:t>
            </a:r>
          </a:p>
        </p:txBody>
      </p:sp>
      <p:sp>
        <p:nvSpPr>
          <p:cNvPr id="52" name="Line 11"/>
          <p:cNvSpPr>
            <a:spLocks noChangeShapeType="1"/>
          </p:cNvSpPr>
          <p:nvPr/>
        </p:nvSpPr>
        <p:spPr bwMode="auto">
          <a:xfrm>
            <a:off x="5410200" y="3848099"/>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53" name="Line 11"/>
          <p:cNvSpPr>
            <a:spLocks noChangeShapeType="1"/>
          </p:cNvSpPr>
          <p:nvPr/>
        </p:nvSpPr>
        <p:spPr bwMode="auto">
          <a:xfrm>
            <a:off x="7696200" y="3204027"/>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nvGrpSpPr>
          <p:cNvPr id="54" name="Group 8"/>
          <p:cNvGrpSpPr>
            <a:grpSpLocks/>
          </p:cNvGrpSpPr>
          <p:nvPr/>
        </p:nvGrpSpPr>
        <p:grpSpPr bwMode="auto">
          <a:xfrm>
            <a:off x="228600" y="5120932"/>
            <a:ext cx="1247776" cy="461963"/>
            <a:chOff x="1134" y="1908"/>
            <a:chExt cx="786" cy="291"/>
          </a:xfrm>
        </p:grpSpPr>
        <p:sp>
          <p:nvSpPr>
            <p:cNvPr id="55"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Part3</a:t>
              </a:r>
              <a:endParaRPr lang="en-US" sz="2400" dirty="0">
                <a:latin typeface="Book Antiqua" panose="02040602050305030304" pitchFamily="18" charset="0"/>
              </a:endParaRPr>
            </a:p>
          </p:txBody>
        </p:sp>
        <p:sp>
          <p:nvSpPr>
            <p:cNvPr id="56" name="Line 10"/>
            <p:cNvSpPr>
              <a:spLocks noChangeShapeType="1"/>
            </p:cNvSpPr>
            <p:nvPr/>
          </p:nvSpPr>
          <p:spPr bwMode="auto">
            <a:xfrm>
              <a:off x="1200" y="2160"/>
              <a:ext cx="72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grpSp>
      <p:sp>
        <p:nvSpPr>
          <p:cNvPr id="57" name="Line 11"/>
          <p:cNvSpPr>
            <a:spLocks noChangeShapeType="1"/>
          </p:cNvSpPr>
          <p:nvPr/>
        </p:nvSpPr>
        <p:spPr bwMode="auto">
          <a:xfrm>
            <a:off x="3225118" y="5506357"/>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58" name="Rectangle 4"/>
          <p:cNvSpPr>
            <a:spLocks noChangeArrowheads="1"/>
          </p:cNvSpPr>
          <p:nvPr/>
        </p:nvSpPr>
        <p:spPr bwMode="auto">
          <a:xfrm>
            <a:off x="1676400" y="4867729"/>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A</a:t>
            </a:r>
          </a:p>
        </p:txBody>
      </p:sp>
      <p:sp>
        <p:nvSpPr>
          <p:cNvPr id="59" name="Rectangle 5"/>
          <p:cNvSpPr>
            <a:spLocks noChangeArrowheads="1"/>
          </p:cNvSpPr>
          <p:nvPr/>
        </p:nvSpPr>
        <p:spPr bwMode="auto">
          <a:xfrm>
            <a:off x="3844245" y="4876799"/>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B</a:t>
            </a:r>
          </a:p>
        </p:txBody>
      </p:sp>
      <p:sp>
        <p:nvSpPr>
          <p:cNvPr id="61" name="Line 11"/>
          <p:cNvSpPr>
            <a:spLocks noChangeShapeType="1"/>
          </p:cNvSpPr>
          <p:nvPr/>
        </p:nvSpPr>
        <p:spPr bwMode="auto">
          <a:xfrm>
            <a:off x="5410200" y="5029200"/>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66" name="Line 11"/>
          <p:cNvSpPr>
            <a:spLocks noChangeShapeType="1"/>
          </p:cNvSpPr>
          <p:nvPr/>
        </p:nvSpPr>
        <p:spPr bwMode="auto">
          <a:xfrm>
            <a:off x="7696200" y="4644573"/>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67" name="Line 11"/>
          <p:cNvSpPr>
            <a:spLocks noChangeShapeType="1"/>
          </p:cNvSpPr>
          <p:nvPr/>
        </p:nvSpPr>
        <p:spPr bwMode="auto">
          <a:xfrm>
            <a:off x="7696200" y="4526642"/>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68" name="Text Box 9"/>
          <p:cNvSpPr txBox="1">
            <a:spLocks noChangeArrowheads="1"/>
          </p:cNvSpPr>
          <p:nvPr/>
        </p:nvSpPr>
        <p:spPr bwMode="auto">
          <a:xfrm>
            <a:off x="7620000" y="2492829"/>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Product1</a:t>
            </a:r>
            <a:endParaRPr lang="en-US" sz="2400" dirty="0">
              <a:latin typeface="Book Antiqua" panose="02040602050305030304" pitchFamily="18" charset="0"/>
            </a:endParaRPr>
          </a:p>
        </p:txBody>
      </p:sp>
      <p:sp>
        <p:nvSpPr>
          <p:cNvPr id="69" name="Text Box 9"/>
          <p:cNvSpPr txBox="1">
            <a:spLocks noChangeArrowheads="1"/>
          </p:cNvSpPr>
          <p:nvPr/>
        </p:nvSpPr>
        <p:spPr bwMode="auto">
          <a:xfrm>
            <a:off x="7620000" y="4796284"/>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Product2</a:t>
            </a:r>
            <a:endParaRPr lang="en-US" sz="2400" dirty="0">
              <a:latin typeface="Book Antiqua" panose="02040602050305030304" pitchFamily="18" charset="0"/>
            </a:endParaRPr>
          </a:p>
        </p:txBody>
      </p:sp>
      <p:grpSp>
        <p:nvGrpSpPr>
          <p:cNvPr id="70" name="Group 16"/>
          <p:cNvGrpSpPr>
            <a:grpSpLocks/>
          </p:cNvGrpSpPr>
          <p:nvPr/>
        </p:nvGrpSpPr>
        <p:grpSpPr bwMode="auto">
          <a:xfrm rot="5400000">
            <a:off x="6232524" y="1431924"/>
            <a:ext cx="1447800" cy="412752"/>
            <a:chOff x="1296" y="3196"/>
            <a:chExt cx="624" cy="260"/>
          </a:xfrm>
        </p:grpSpPr>
        <p:sp>
          <p:nvSpPr>
            <p:cNvPr id="71" name="Text Box 17"/>
            <p:cNvSpPr txBox="1">
              <a:spLocks noChangeArrowheads="1"/>
            </p:cNvSpPr>
            <p:nvPr/>
          </p:nvSpPr>
          <p:spPr bwMode="auto">
            <a:xfrm>
              <a:off x="1296" y="3196"/>
              <a:ext cx="576" cy="233"/>
            </a:xfrm>
            <a:prstGeom prst="rect">
              <a:avLst/>
            </a:prstGeom>
            <a:noFill/>
            <a:ln w="76200">
              <a:noFill/>
              <a:round/>
              <a:headEnd/>
              <a:tailEnd type="triangle" w="med" len="med"/>
            </a:ln>
          </p:spPr>
          <p:txBody>
            <a:bodyPr/>
            <a:lstStyle>
              <a:defPPr>
                <a:defRPr lang="en-US"/>
              </a:defPPr>
            </a:lstStyle>
            <a:p>
              <a:r>
                <a:rPr lang="en-US" sz="2400" dirty="0" smtClean="0">
                  <a:latin typeface="Book Antiqua" panose="02040602050305030304" pitchFamily="18" charset="0"/>
                  <a:cs typeface="Times New Roman" panose="02020603050405020304" pitchFamily="18" charset="0"/>
                </a:rPr>
                <a:t>Part4</a:t>
              </a:r>
              <a:endParaRPr lang="en-US" sz="2400" dirty="0">
                <a:latin typeface="Book Antiqua" panose="02040602050305030304" pitchFamily="18" charset="0"/>
                <a:cs typeface="Times New Roman" panose="02020603050405020304" pitchFamily="18" charset="0"/>
              </a:endParaRPr>
            </a:p>
          </p:txBody>
        </p:sp>
        <p:sp>
          <p:nvSpPr>
            <p:cNvPr id="72" name="Line 18"/>
            <p:cNvSpPr>
              <a:spLocks noChangeShapeType="1"/>
            </p:cNvSpPr>
            <p:nvPr/>
          </p:nvSpPr>
          <p:spPr bwMode="auto">
            <a:xfrm>
              <a:off x="1344" y="3456"/>
              <a:ext cx="576" cy="0"/>
            </a:xfrm>
            <a:prstGeom prst="line">
              <a:avLst/>
            </a:prstGeom>
            <a:noFill/>
            <a:ln w="76200">
              <a:solidFill>
                <a:srgbClr val="F2B800"/>
              </a:solidFill>
              <a:round/>
              <a:headEnd/>
              <a:tailEnd type="triangle" w="med" len="med"/>
            </a:ln>
          </p:spPr>
          <p:txBody>
            <a:bodyPr/>
            <a:lstStyle/>
            <a:p>
              <a:endParaRPr lang="en-US">
                <a:latin typeface="Book Antiqua" panose="02040602050305030304" pitchFamily="18" charset="0"/>
              </a:endParaRPr>
            </a:p>
          </p:txBody>
        </p:sp>
      </p:grpSp>
      <p:sp>
        <p:nvSpPr>
          <p:cNvPr id="73" name="Line 11"/>
          <p:cNvSpPr>
            <a:spLocks noChangeShapeType="1"/>
          </p:cNvSpPr>
          <p:nvPr/>
        </p:nvSpPr>
        <p:spPr bwMode="auto">
          <a:xfrm>
            <a:off x="7696200" y="3312885"/>
            <a:ext cx="533400" cy="0"/>
          </a:xfrm>
          <a:prstGeom prst="line">
            <a:avLst/>
          </a:prstGeom>
          <a:noFill/>
          <a:ln w="76200">
            <a:solidFill>
              <a:srgbClr val="F2B800"/>
            </a:solidFill>
            <a:round/>
            <a:headEnd/>
            <a:tailEnd type="triangle" w="med" len="med"/>
          </a:ln>
        </p:spPr>
        <p:txBody>
          <a:bodyPr/>
          <a:lstStyle/>
          <a:p>
            <a:endParaRPr lang="en-US">
              <a:latin typeface="Book Antiqua" panose="02040602050305030304" pitchFamily="18" charset="0"/>
            </a:endParaRPr>
          </a:p>
        </p:txBody>
      </p:sp>
    </p:spTree>
    <p:extLst>
      <p:ext uri="{BB962C8B-B14F-4D97-AF65-F5344CB8AC3E}">
        <p14:creationId xmlns:p14="http://schemas.microsoft.com/office/powerpoint/2010/main" val="34112382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dissolv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dissolve">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dissolve">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dissolve">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dissolve">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dissolve">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0"/>
                                        </p:tgtEl>
                                        <p:attrNameLst>
                                          <p:attrName>style.visibility</p:attrName>
                                        </p:attrNameLst>
                                      </p:cBhvr>
                                      <p:to>
                                        <p:strVal val="visible"/>
                                      </p:to>
                                    </p:set>
                                    <p:animEffect transition="in" filter="dissolve">
                                      <p:cBhvr>
                                        <p:cTn id="47" dur="500"/>
                                        <p:tgtEl>
                                          <p:spTgt spid="7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3"/>
                                        </p:tgtEl>
                                        <p:attrNameLst>
                                          <p:attrName>style.visibility</p:attrName>
                                        </p:attrNameLst>
                                      </p:cBhvr>
                                      <p:to>
                                        <p:strVal val="visible"/>
                                      </p:to>
                                    </p:set>
                                    <p:animEffect transition="in" filter="dissolve">
                                      <p:cBhvr>
                                        <p:cTn id="52" dur="500"/>
                                        <p:tgtEl>
                                          <p:spTgt spid="73"/>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dissolve">
                                      <p:cBhvr>
                                        <p:cTn id="57" dur="500"/>
                                        <p:tgtEl>
                                          <p:spTgt spid="6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dissolve">
                                      <p:cBhvr>
                                        <p:cTn id="62" dur="500"/>
                                        <p:tgtEl>
                                          <p:spTgt spid="5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dissolve">
                                      <p:cBhvr>
                                        <p:cTn id="67" dur="500"/>
                                        <p:tgtEl>
                                          <p:spTgt spid="57"/>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61"/>
                                        </p:tgtEl>
                                        <p:attrNameLst>
                                          <p:attrName>style.visibility</p:attrName>
                                        </p:attrNameLst>
                                      </p:cBhvr>
                                      <p:to>
                                        <p:strVal val="visible"/>
                                      </p:to>
                                    </p:set>
                                    <p:animEffect transition="in" filter="dissolve">
                                      <p:cBhvr>
                                        <p:cTn id="72" dur="500"/>
                                        <p:tgtEl>
                                          <p:spTgt spid="61"/>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66"/>
                                        </p:tgtEl>
                                        <p:attrNameLst>
                                          <p:attrName>style.visibility</p:attrName>
                                        </p:attrNameLst>
                                      </p:cBhvr>
                                      <p:to>
                                        <p:strVal val="visible"/>
                                      </p:to>
                                    </p:set>
                                    <p:animEffect transition="in" filter="dissolve">
                                      <p:cBhvr>
                                        <p:cTn id="77" dur="500"/>
                                        <p:tgtEl>
                                          <p:spTgt spid="6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67"/>
                                        </p:tgtEl>
                                        <p:attrNameLst>
                                          <p:attrName>style.visibility</p:attrName>
                                        </p:attrNameLst>
                                      </p:cBhvr>
                                      <p:to>
                                        <p:strVal val="visible"/>
                                      </p:to>
                                    </p:set>
                                    <p:animEffect transition="in" filter="dissolve">
                                      <p:cBhvr>
                                        <p:cTn id="82" dur="500"/>
                                        <p:tgtEl>
                                          <p:spTgt spid="6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dissolve">
                                      <p:cBhvr>
                                        <p:cTn id="8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0" grpId="0" animBg="1"/>
      <p:bldP spid="41" grpId="0" animBg="1"/>
      <p:bldP spid="48" grpId="0" animBg="1"/>
      <p:bldP spid="52" grpId="0" animBg="1"/>
      <p:bldP spid="53" grpId="0" animBg="1"/>
      <p:bldP spid="57" grpId="0" animBg="1"/>
      <p:bldP spid="61" grpId="0" animBg="1"/>
      <p:bldP spid="66" grpId="0" animBg="1"/>
      <p:bldP spid="67" grpId="0" animBg="1"/>
      <p:bldP spid="68" grpId="0"/>
      <p:bldP spid="69" grpId="0"/>
      <p:bldP spid="7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0" y="762000"/>
            <a:ext cx="9147630" cy="5715000"/>
          </a:xfrm>
        </p:spPr>
        <p:txBody>
          <a:bodyPr/>
          <a:lstStyle/>
          <a:p>
            <a:pPr marL="57150" indent="0">
              <a:buNone/>
              <a:defRPr/>
            </a:pPr>
            <a:r>
              <a:rPr lang="en-US" sz="2800" b="1" dirty="0">
                <a:solidFill>
                  <a:srgbClr val="A50023"/>
                </a:solidFill>
              </a:rPr>
              <a:t>Job </a:t>
            </a:r>
            <a:r>
              <a:rPr lang="en-US" sz="2800" b="1" dirty="0" smtClean="0">
                <a:solidFill>
                  <a:srgbClr val="A50023"/>
                </a:solidFill>
              </a:rPr>
              <a:t>Shop</a:t>
            </a:r>
            <a:endParaRPr lang="en-US" sz="2800" b="1" dirty="0">
              <a:solidFill>
                <a:srgbClr val="A50023"/>
              </a:solidFill>
            </a:endParaRPr>
          </a:p>
          <a:p>
            <a:pPr marL="914400" lvl="1" indent="-457200">
              <a:defRPr/>
            </a:pPr>
            <a:r>
              <a:rPr lang="en-US" sz="2400" dirty="0">
                <a:solidFill>
                  <a:schemeClr val="tx1"/>
                </a:solidFill>
                <a:latin typeface="Book Antiqua" panose="02040602050305030304" pitchFamily="18" charset="0"/>
              </a:rPr>
              <a:t>L</a:t>
            </a:r>
            <a:r>
              <a:rPr lang="en-US" sz="2400" dirty="0" smtClean="0">
                <a:solidFill>
                  <a:schemeClr val="tx1"/>
                </a:solidFill>
                <a:latin typeface="Book Antiqua" panose="02040602050305030304" pitchFamily="18" charset="0"/>
              </a:rPr>
              <a:t>ow volume, high variety products, customization </a:t>
            </a:r>
          </a:p>
          <a:p>
            <a:pPr marL="914400" lvl="1" indent="-457200">
              <a:defRPr/>
            </a:pPr>
            <a:r>
              <a:rPr lang="en-US" sz="2400" dirty="0">
                <a:solidFill>
                  <a:schemeClr val="tx1"/>
                </a:solidFill>
                <a:latin typeface="Book Antiqua" panose="02040602050305030304" pitchFamily="18" charset="0"/>
              </a:rPr>
              <a:t>F</a:t>
            </a:r>
            <a:r>
              <a:rPr lang="en-US" sz="2400" dirty="0" smtClean="0">
                <a:solidFill>
                  <a:schemeClr val="tx1"/>
                </a:solidFill>
                <a:latin typeface="Book Antiqua" panose="02040602050305030304" pitchFamily="18" charset="0"/>
              </a:rPr>
              <a:t>lexible capital </a:t>
            </a:r>
            <a:r>
              <a:rPr lang="en-US" sz="2400" dirty="0">
                <a:solidFill>
                  <a:schemeClr val="tx1"/>
                </a:solidFill>
                <a:latin typeface="Book Antiqua" panose="02040602050305030304" pitchFamily="18" charset="0"/>
              </a:rPr>
              <a:t>r</a:t>
            </a:r>
            <a:r>
              <a:rPr lang="en-US" sz="2400" dirty="0" smtClean="0">
                <a:solidFill>
                  <a:schemeClr val="tx1"/>
                </a:solidFill>
                <a:latin typeface="Book Antiqua" panose="02040602050305030304" pitchFamily="18" charset="0"/>
              </a:rPr>
              <a:t>esources (general purpose equipment)</a:t>
            </a:r>
          </a:p>
          <a:p>
            <a:pPr marL="914400" lvl="1" indent="-457200">
              <a:defRPr/>
            </a:pPr>
            <a:r>
              <a:rPr lang="en-US" sz="2400" dirty="0">
                <a:solidFill>
                  <a:schemeClr val="tx1"/>
                </a:solidFill>
                <a:latin typeface="Book Antiqua" panose="02040602050305030304" pitchFamily="18" charset="0"/>
              </a:rPr>
              <a:t>S</a:t>
            </a:r>
            <a:r>
              <a:rPr lang="en-US" sz="2400" dirty="0" smtClean="0">
                <a:solidFill>
                  <a:schemeClr val="tx1"/>
                </a:solidFill>
                <a:latin typeface="Book Antiqua" panose="02040602050305030304" pitchFamily="18" charset="0"/>
              </a:rPr>
              <a:t>killed human </a:t>
            </a:r>
            <a:r>
              <a:rPr lang="en-US" sz="2400" dirty="0">
                <a:solidFill>
                  <a:schemeClr val="tx1"/>
                </a:solidFill>
                <a:latin typeface="Book Antiqua" panose="02040602050305030304" pitchFamily="18" charset="0"/>
              </a:rPr>
              <a:t>r</a:t>
            </a:r>
            <a:r>
              <a:rPr lang="en-US" sz="2400" dirty="0" smtClean="0">
                <a:solidFill>
                  <a:schemeClr val="tx1"/>
                </a:solidFill>
                <a:latin typeface="Book Antiqua" panose="02040602050305030304" pitchFamily="18" charset="0"/>
              </a:rPr>
              <a:t>esources, cross trained workers</a:t>
            </a:r>
          </a:p>
          <a:p>
            <a:pPr marL="914400" lvl="1" indent="-457200">
              <a:defRPr/>
            </a:pPr>
            <a:r>
              <a:rPr lang="en-US" sz="2400" dirty="0" smtClean="0">
                <a:solidFill>
                  <a:schemeClr val="tx1"/>
                </a:solidFill>
                <a:latin typeface="Book Antiqua" panose="02040602050305030304" pitchFamily="18" charset="0"/>
              </a:rPr>
              <a:t>Complicated work flows (Spaghetti style material flow) </a:t>
            </a:r>
          </a:p>
          <a:p>
            <a:pPr marL="914400" lvl="1" indent="-457200">
              <a:defRPr/>
            </a:pPr>
            <a:r>
              <a:rPr lang="en-US" sz="2400" dirty="0" smtClean="0">
                <a:solidFill>
                  <a:schemeClr val="tx1"/>
                </a:solidFill>
                <a:latin typeface="Book Antiqua" panose="02040602050305030304" pitchFamily="18" charset="0"/>
              </a:rPr>
              <a:t>Slow material handling over long distances</a:t>
            </a:r>
          </a:p>
          <a:p>
            <a:pPr marL="914400" lvl="1" indent="-457200">
              <a:defRPr/>
            </a:pPr>
            <a:r>
              <a:rPr lang="en-US" sz="2400" dirty="0">
                <a:solidFill>
                  <a:schemeClr val="tx1"/>
                </a:solidFill>
                <a:latin typeface="Book Antiqua" panose="02040602050305030304" pitchFamily="18" charset="0"/>
              </a:rPr>
              <a:t>L</a:t>
            </a:r>
            <a:r>
              <a:rPr lang="en-US" sz="2400" dirty="0" smtClean="0">
                <a:solidFill>
                  <a:schemeClr val="tx1"/>
                </a:solidFill>
                <a:latin typeface="Book Antiqua" panose="02040602050305030304" pitchFamily="18" charset="0"/>
              </a:rPr>
              <a:t>arge volume of inventories</a:t>
            </a:r>
          </a:p>
          <a:p>
            <a:pPr marL="914400" lvl="1" indent="-457200">
              <a:defRPr/>
            </a:pPr>
            <a:r>
              <a:rPr lang="en-US" sz="2400" dirty="0">
                <a:solidFill>
                  <a:schemeClr val="tx1"/>
                </a:solidFill>
                <a:latin typeface="Book Antiqua" panose="02040602050305030304" pitchFamily="18" charset="0"/>
              </a:rPr>
              <a:t>L</a:t>
            </a:r>
            <a:r>
              <a:rPr lang="en-US" sz="2400" dirty="0" smtClean="0">
                <a:solidFill>
                  <a:schemeClr val="tx1"/>
                </a:solidFill>
                <a:latin typeface="Book Antiqua" panose="02040602050305030304" pitchFamily="18" charset="0"/>
              </a:rPr>
              <a:t>ong flow time (both in material handling and processes)</a:t>
            </a:r>
          </a:p>
          <a:p>
            <a:pPr marL="914400" lvl="1" indent="-457200">
              <a:defRPr/>
            </a:pPr>
            <a:r>
              <a:rPr lang="en-US" sz="2400" dirty="0">
                <a:solidFill>
                  <a:schemeClr val="tx1"/>
                </a:solidFill>
                <a:latin typeface="Book Antiqua" panose="02040602050305030304" pitchFamily="18" charset="0"/>
              </a:rPr>
              <a:t>H</a:t>
            </a:r>
            <a:r>
              <a:rPr lang="en-US" sz="2400" dirty="0" smtClean="0">
                <a:solidFill>
                  <a:schemeClr val="tx1"/>
                </a:solidFill>
                <a:latin typeface="Book Antiqua" panose="02040602050305030304" pitchFamily="18" charset="0"/>
              </a:rPr>
              <a:t>igh variable cost but </a:t>
            </a:r>
            <a:r>
              <a:rPr lang="en-US" sz="2400" dirty="0">
                <a:solidFill>
                  <a:schemeClr val="tx1"/>
                </a:solidFill>
                <a:latin typeface="Book Antiqua" panose="02040602050305030304" pitchFamily="18" charset="0"/>
              </a:rPr>
              <a:t>low </a:t>
            </a:r>
            <a:r>
              <a:rPr lang="en-US" sz="2400" dirty="0" smtClean="0">
                <a:solidFill>
                  <a:schemeClr val="tx1"/>
                </a:solidFill>
                <a:latin typeface="Book Antiqua" panose="02040602050305030304" pitchFamily="18" charset="0"/>
              </a:rPr>
              <a:t>initial investment</a:t>
            </a:r>
            <a:endParaRPr lang="en-US" sz="2400" dirty="0">
              <a:solidFill>
                <a:schemeClr val="tx1"/>
              </a:solidFill>
              <a:latin typeface="Book Antiqua" panose="02040602050305030304" pitchFamily="18" charset="0"/>
            </a:endParaRPr>
          </a:p>
          <a:p>
            <a:pPr marL="914400" lvl="1" indent="-457200">
              <a:defRPr/>
            </a:pPr>
            <a:r>
              <a:rPr lang="en-US" sz="2400" dirty="0" smtClean="0">
                <a:solidFill>
                  <a:schemeClr val="tx1"/>
                </a:solidFill>
              </a:rPr>
              <a:t>Difficult product tracing</a:t>
            </a:r>
          </a:p>
          <a:p>
            <a:pPr marL="57150" indent="0">
              <a:buNone/>
              <a:defRPr/>
            </a:pPr>
            <a:r>
              <a:rPr lang="en-US" sz="2800" b="1" dirty="0" smtClean="0">
                <a:solidFill>
                  <a:srgbClr val="A50023"/>
                </a:solidFill>
              </a:rPr>
              <a:t>Flow Shop</a:t>
            </a:r>
            <a:endParaRPr lang="en-US" sz="2800" dirty="0" smtClean="0"/>
          </a:p>
          <a:p>
            <a:pPr marL="914400" lvl="1" indent="-457200">
              <a:defRPr/>
            </a:pPr>
            <a:r>
              <a:rPr lang="en-US" sz="2400" dirty="0">
                <a:solidFill>
                  <a:schemeClr val="tx1"/>
                </a:solidFill>
              </a:rPr>
              <a:t>Everything opposite of job </a:t>
            </a:r>
            <a:r>
              <a:rPr lang="en-US" sz="2400" dirty="0" smtClean="0">
                <a:solidFill>
                  <a:schemeClr val="tx1"/>
                </a:solidFill>
              </a:rPr>
              <a:t>shop.</a:t>
            </a:r>
            <a:endParaRPr lang="en-US" sz="2400" dirty="0">
              <a:solidFill>
                <a:schemeClr val="tx1"/>
              </a:solidFill>
            </a:endParaRPr>
          </a:p>
          <a:p>
            <a:pPr marL="514350" indent="-457200">
              <a:defRPr/>
            </a:pPr>
            <a:endParaRPr lang="en-US" sz="2800" dirty="0">
              <a:solidFill>
                <a:schemeClr val="tx1"/>
              </a:solidFill>
            </a:endParaRPr>
          </a:p>
          <a:p>
            <a:pPr marL="514350" indent="-457200">
              <a:defRPr/>
            </a:pPr>
            <a:endParaRPr lang="en-US" sz="2600" dirty="0" smtClean="0">
              <a:solidFill>
                <a:schemeClr val="tx1"/>
              </a:solidFill>
            </a:endParaRPr>
          </a:p>
          <a:p>
            <a:pPr marL="914400" lvl="1" indent="-457200">
              <a:defRPr/>
            </a:pPr>
            <a:endParaRPr lang="en-US" dirty="0">
              <a:solidFill>
                <a:schemeClr val="tx1"/>
              </a:solidFill>
            </a:endParaRPr>
          </a:p>
        </p:txBody>
      </p:sp>
      <p:sp>
        <p:nvSpPr>
          <p:cNvPr id="98306" name="Title 2"/>
          <p:cNvSpPr>
            <a:spLocks noGrp="1"/>
          </p:cNvSpPr>
          <p:nvPr>
            <p:ph type="title"/>
          </p:nvPr>
        </p:nvSpPr>
        <p:spPr>
          <a:xfrm>
            <a:off x="1" y="0"/>
            <a:ext cx="9144000" cy="609600"/>
          </a:xfrm>
          <a:noFill/>
          <a:ln w="9525">
            <a:noFill/>
            <a:miter lim="800000"/>
            <a:headEnd/>
            <a:tailEnd/>
          </a:ln>
        </p:spPr>
        <p:txBody>
          <a:bodyPr vert="horz" wrap="square" lIns="91440" tIns="45720" rIns="91440" bIns="45720" numCol="1" anchor="ctr" anchorCtr="0" compatLnSpc="1">
            <a:prstTxWarp prst="textNoShape">
              <a:avLst/>
            </a:prstTxWarp>
          </a:bodyPr>
          <a:lstStyle/>
          <a:p>
            <a:r>
              <a:rPr lang="en-US" dirty="0">
                <a:ea typeface="ＭＳ Ｐゴシック"/>
              </a:rPr>
              <a:t>Job Shop </a:t>
            </a:r>
            <a:r>
              <a:rPr lang="en-US" dirty="0" smtClean="0">
                <a:ea typeface="ＭＳ Ｐゴシック"/>
              </a:rPr>
              <a:t>vs. Flow Shop</a:t>
            </a:r>
            <a:endParaRPr lang="en-US" dirty="0">
              <a:ea typeface="ＭＳ Ｐゴシック"/>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2"/>
          <p:cNvSpPr>
            <a:spLocks noGrp="1"/>
          </p:cNvSpPr>
          <p:nvPr>
            <p:ph type="title"/>
          </p:nvPr>
        </p:nvSpPr>
        <p:spPr>
          <a:xfrm>
            <a:off x="1" y="0"/>
            <a:ext cx="9144000" cy="609600"/>
          </a:xfrm>
        </p:spPr>
        <p:txBody>
          <a:bodyPr/>
          <a:lstStyle/>
          <a:p>
            <a:r>
              <a:rPr lang="en-US" dirty="0" smtClean="0">
                <a:ea typeface="ＭＳ Ｐゴシック"/>
              </a:rPr>
              <a:t>Facility Layout : Group Shop</a:t>
            </a:r>
          </a:p>
        </p:txBody>
      </p:sp>
      <p:sp>
        <p:nvSpPr>
          <p:cNvPr id="4" name="Rectangle 3"/>
          <p:cNvSpPr>
            <a:spLocks noChangeArrowheads="1"/>
          </p:cNvSpPr>
          <p:nvPr/>
        </p:nvSpPr>
        <p:spPr bwMode="auto">
          <a:xfrm>
            <a:off x="1552576" y="2286000"/>
            <a:ext cx="6100080" cy="3962400"/>
          </a:xfrm>
          <a:prstGeom prst="rect">
            <a:avLst/>
          </a:prstGeom>
          <a:solidFill>
            <a:schemeClr val="accent3">
              <a:lumMod val="75000"/>
              <a:alpha val="50000"/>
            </a:schemeClr>
          </a:solidFill>
          <a:ln w="9525">
            <a:solidFill>
              <a:schemeClr val="tx1"/>
            </a:solidFill>
            <a:miter lim="800000"/>
            <a:headEnd/>
            <a:tailEnd/>
          </a:ln>
        </p:spPr>
        <p:txBody>
          <a:bodyPr wrap="none" anchor="ctr"/>
          <a:lstStyle/>
          <a:p>
            <a:pPr eaLnBrk="0" hangingPunct="0">
              <a:defRPr/>
            </a:pPr>
            <a:endParaRPr lang="en-US">
              <a:latin typeface="Book Antiqua" panose="02040602050305030304" pitchFamily="18" charset="0"/>
              <a:ea typeface="ＭＳ Ｐゴシック" charset="-128"/>
              <a:cs typeface="+mn-cs"/>
            </a:endParaRPr>
          </a:p>
        </p:txBody>
      </p:sp>
      <p:grpSp>
        <p:nvGrpSpPr>
          <p:cNvPr id="2" name="Group 8"/>
          <p:cNvGrpSpPr>
            <a:grpSpLocks/>
          </p:cNvGrpSpPr>
          <p:nvPr/>
        </p:nvGrpSpPr>
        <p:grpSpPr bwMode="auto">
          <a:xfrm>
            <a:off x="257176" y="3652837"/>
            <a:ext cx="1247776" cy="461963"/>
            <a:chOff x="1134" y="1908"/>
            <a:chExt cx="786" cy="291"/>
          </a:xfrm>
        </p:grpSpPr>
        <p:sp>
          <p:nvSpPr>
            <p:cNvPr id="97299"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Part1</a:t>
              </a:r>
              <a:endParaRPr lang="en-US" sz="2400" dirty="0">
                <a:latin typeface="Book Antiqua" panose="02040602050305030304" pitchFamily="18" charset="0"/>
              </a:endParaRPr>
            </a:p>
          </p:txBody>
        </p:sp>
        <p:sp>
          <p:nvSpPr>
            <p:cNvPr id="97300" name="Line 10"/>
            <p:cNvSpPr>
              <a:spLocks noChangeShapeType="1"/>
            </p:cNvSpPr>
            <p:nvPr/>
          </p:nvSpPr>
          <p:spPr bwMode="auto">
            <a:xfrm>
              <a:off x="1200" y="2160"/>
              <a:ext cx="72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sp>
        <p:nvSpPr>
          <p:cNvPr id="12" name="Line 11"/>
          <p:cNvSpPr>
            <a:spLocks noChangeShapeType="1"/>
          </p:cNvSpPr>
          <p:nvPr/>
        </p:nvSpPr>
        <p:spPr bwMode="auto">
          <a:xfrm>
            <a:off x="3253694" y="4185557"/>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27" name="Rectangle 4"/>
          <p:cNvSpPr>
            <a:spLocks noChangeArrowheads="1"/>
          </p:cNvSpPr>
          <p:nvPr/>
        </p:nvSpPr>
        <p:spPr bwMode="auto">
          <a:xfrm>
            <a:off x="1704976" y="3089728"/>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A</a:t>
            </a:r>
          </a:p>
        </p:txBody>
      </p:sp>
      <p:sp>
        <p:nvSpPr>
          <p:cNvPr id="40" name="Line 11"/>
          <p:cNvSpPr>
            <a:spLocks noChangeShapeType="1"/>
          </p:cNvSpPr>
          <p:nvPr/>
        </p:nvSpPr>
        <p:spPr bwMode="auto">
          <a:xfrm>
            <a:off x="5438776" y="4059237"/>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sp>
        <p:nvSpPr>
          <p:cNvPr id="41" name="Line 11"/>
          <p:cNvSpPr>
            <a:spLocks noChangeShapeType="1"/>
          </p:cNvSpPr>
          <p:nvPr/>
        </p:nvSpPr>
        <p:spPr bwMode="auto">
          <a:xfrm>
            <a:off x="7719333" y="4020230"/>
            <a:ext cx="533400" cy="0"/>
          </a:xfrm>
          <a:prstGeom prst="line">
            <a:avLst/>
          </a:prstGeom>
          <a:noFill/>
          <a:ln w="76200">
            <a:solidFill>
              <a:srgbClr val="0000CC"/>
            </a:solidFill>
            <a:round/>
            <a:headEnd/>
            <a:tailEnd type="triangle" w="med" len="med"/>
          </a:ln>
        </p:spPr>
        <p:txBody>
          <a:bodyPr/>
          <a:lstStyle/>
          <a:p>
            <a:endParaRPr lang="en-US">
              <a:latin typeface="Book Antiqua" panose="02040602050305030304" pitchFamily="18" charset="0"/>
            </a:endParaRPr>
          </a:p>
        </p:txBody>
      </p:sp>
      <p:grpSp>
        <p:nvGrpSpPr>
          <p:cNvPr id="45" name="Group 8"/>
          <p:cNvGrpSpPr>
            <a:grpSpLocks/>
          </p:cNvGrpSpPr>
          <p:nvPr/>
        </p:nvGrpSpPr>
        <p:grpSpPr bwMode="auto">
          <a:xfrm>
            <a:off x="257176" y="4977603"/>
            <a:ext cx="1247776" cy="461963"/>
            <a:chOff x="1134" y="1908"/>
            <a:chExt cx="786" cy="291"/>
          </a:xfrm>
        </p:grpSpPr>
        <p:sp>
          <p:nvSpPr>
            <p:cNvPr id="46"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Part2</a:t>
              </a:r>
              <a:endParaRPr lang="en-US" sz="2400" dirty="0">
                <a:latin typeface="Book Antiqua" panose="02040602050305030304" pitchFamily="18" charset="0"/>
              </a:endParaRPr>
            </a:p>
          </p:txBody>
        </p:sp>
        <p:sp>
          <p:nvSpPr>
            <p:cNvPr id="47" name="Line 10"/>
            <p:cNvSpPr>
              <a:spLocks noChangeShapeType="1"/>
            </p:cNvSpPr>
            <p:nvPr/>
          </p:nvSpPr>
          <p:spPr bwMode="auto">
            <a:xfrm>
              <a:off x="1200" y="2160"/>
              <a:ext cx="72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sp>
        <p:nvSpPr>
          <p:cNvPr id="48" name="Line 11"/>
          <p:cNvSpPr>
            <a:spLocks noChangeShapeType="1"/>
          </p:cNvSpPr>
          <p:nvPr/>
        </p:nvSpPr>
        <p:spPr bwMode="auto">
          <a:xfrm>
            <a:off x="3253694" y="5023757"/>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49" name="Rectangle 4"/>
          <p:cNvSpPr>
            <a:spLocks noChangeArrowheads="1"/>
          </p:cNvSpPr>
          <p:nvPr/>
        </p:nvSpPr>
        <p:spPr bwMode="auto">
          <a:xfrm>
            <a:off x="1704976" y="472440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B</a:t>
            </a:r>
          </a:p>
        </p:txBody>
      </p:sp>
      <p:sp>
        <p:nvSpPr>
          <p:cNvPr id="50" name="Rectangle 5"/>
          <p:cNvSpPr>
            <a:spLocks noChangeArrowheads="1"/>
          </p:cNvSpPr>
          <p:nvPr/>
        </p:nvSpPr>
        <p:spPr bwMode="auto">
          <a:xfrm>
            <a:off x="3872821" y="3971471"/>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C</a:t>
            </a:r>
          </a:p>
        </p:txBody>
      </p:sp>
      <p:sp>
        <p:nvSpPr>
          <p:cNvPr id="51" name="Rectangle 7"/>
          <p:cNvSpPr>
            <a:spLocks noChangeArrowheads="1"/>
          </p:cNvSpPr>
          <p:nvPr/>
        </p:nvSpPr>
        <p:spPr bwMode="auto">
          <a:xfrm>
            <a:off x="6043388" y="3200400"/>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D</a:t>
            </a:r>
          </a:p>
        </p:txBody>
      </p:sp>
      <p:sp>
        <p:nvSpPr>
          <p:cNvPr id="52" name="Line 11"/>
          <p:cNvSpPr>
            <a:spLocks noChangeShapeType="1"/>
          </p:cNvSpPr>
          <p:nvPr/>
        </p:nvSpPr>
        <p:spPr bwMode="auto">
          <a:xfrm>
            <a:off x="5438776" y="4305300"/>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53" name="Line 11"/>
          <p:cNvSpPr>
            <a:spLocks noChangeShapeType="1"/>
          </p:cNvSpPr>
          <p:nvPr/>
        </p:nvSpPr>
        <p:spPr bwMode="auto">
          <a:xfrm>
            <a:off x="7724776" y="4103916"/>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grpSp>
        <p:nvGrpSpPr>
          <p:cNvPr id="54" name="Group 8"/>
          <p:cNvGrpSpPr>
            <a:grpSpLocks/>
          </p:cNvGrpSpPr>
          <p:nvPr/>
        </p:nvGrpSpPr>
        <p:grpSpPr bwMode="auto">
          <a:xfrm>
            <a:off x="228600" y="2967037"/>
            <a:ext cx="1247776" cy="461963"/>
            <a:chOff x="1134" y="1908"/>
            <a:chExt cx="786" cy="291"/>
          </a:xfrm>
        </p:grpSpPr>
        <p:sp>
          <p:nvSpPr>
            <p:cNvPr id="55" name="Text Box 9"/>
            <p:cNvSpPr txBox="1">
              <a:spLocks noChangeArrowheads="1"/>
            </p:cNvSpPr>
            <p:nvPr/>
          </p:nvSpPr>
          <p:spPr bwMode="auto">
            <a:xfrm>
              <a:off x="1134" y="1908"/>
              <a:ext cx="624" cy="291"/>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Part3</a:t>
              </a:r>
              <a:endParaRPr lang="en-US" sz="2400" dirty="0">
                <a:latin typeface="Book Antiqua" panose="02040602050305030304" pitchFamily="18" charset="0"/>
              </a:endParaRPr>
            </a:p>
          </p:txBody>
        </p:sp>
        <p:sp>
          <p:nvSpPr>
            <p:cNvPr id="56" name="Line 10"/>
            <p:cNvSpPr>
              <a:spLocks noChangeShapeType="1"/>
            </p:cNvSpPr>
            <p:nvPr/>
          </p:nvSpPr>
          <p:spPr bwMode="auto">
            <a:xfrm>
              <a:off x="1200" y="2160"/>
              <a:ext cx="72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grpSp>
      <p:sp>
        <p:nvSpPr>
          <p:cNvPr id="57" name="Line 11"/>
          <p:cNvSpPr>
            <a:spLocks noChangeShapeType="1"/>
          </p:cNvSpPr>
          <p:nvPr/>
        </p:nvSpPr>
        <p:spPr bwMode="auto">
          <a:xfrm>
            <a:off x="3253694" y="3436030"/>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59" name="Rectangle 5"/>
          <p:cNvSpPr>
            <a:spLocks noChangeArrowheads="1"/>
          </p:cNvSpPr>
          <p:nvPr/>
        </p:nvSpPr>
        <p:spPr bwMode="auto">
          <a:xfrm>
            <a:off x="3872821" y="2471057"/>
            <a:ext cx="1447800" cy="1295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600" dirty="0">
                <a:latin typeface="Book Antiqua" panose="02040602050305030304" pitchFamily="18" charset="0"/>
              </a:rPr>
              <a:t>B</a:t>
            </a:r>
          </a:p>
        </p:txBody>
      </p:sp>
      <p:sp>
        <p:nvSpPr>
          <p:cNvPr id="61" name="Line 11"/>
          <p:cNvSpPr>
            <a:spLocks noChangeShapeType="1"/>
          </p:cNvSpPr>
          <p:nvPr/>
        </p:nvSpPr>
        <p:spPr bwMode="auto">
          <a:xfrm>
            <a:off x="5413376" y="3481159"/>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62" name="Line 11"/>
          <p:cNvSpPr>
            <a:spLocks noChangeShapeType="1"/>
          </p:cNvSpPr>
          <p:nvPr/>
        </p:nvSpPr>
        <p:spPr bwMode="auto">
          <a:xfrm>
            <a:off x="7699376" y="3737428"/>
            <a:ext cx="533400" cy="0"/>
          </a:xfrm>
          <a:prstGeom prst="line">
            <a:avLst/>
          </a:prstGeom>
          <a:noFill/>
          <a:ln w="76200">
            <a:solidFill>
              <a:srgbClr val="00B050"/>
            </a:solidFill>
            <a:round/>
            <a:headEnd/>
            <a:tailEnd type="triangle" w="med" len="med"/>
          </a:ln>
        </p:spPr>
        <p:txBody>
          <a:bodyPr/>
          <a:lstStyle/>
          <a:p>
            <a:endParaRPr lang="en-US">
              <a:latin typeface="Book Antiqua" panose="02040602050305030304" pitchFamily="18" charset="0"/>
            </a:endParaRPr>
          </a:p>
        </p:txBody>
      </p:sp>
      <p:sp>
        <p:nvSpPr>
          <p:cNvPr id="31" name="Line 11"/>
          <p:cNvSpPr>
            <a:spLocks noChangeShapeType="1"/>
          </p:cNvSpPr>
          <p:nvPr/>
        </p:nvSpPr>
        <p:spPr bwMode="auto">
          <a:xfrm>
            <a:off x="7710262" y="3652837"/>
            <a:ext cx="533400" cy="0"/>
          </a:xfrm>
          <a:prstGeom prst="line">
            <a:avLst/>
          </a:prstGeom>
          <a:noFill/>
          <a:ln w="76200">
            <a:solidFill>
              <a:srgbClr val="FF0000"/>
            </a:solidFill>
            <a:round/>
            <a:headEnd/>
            <a:tailEnd type="triangle" w="med" len="med"/>
          </a:ln>
        </p:spPr>
        <p:txBody>
          <a:bodyPr/>
          <a:lstStyle/>
          <a:p>
            <a:endParaRPr lang="en-US">
              <a:latin typeface="Book Antiqua" panose="02040602050305030304" pitchFamily="18" charset="0"/>
            </a:endParaRPr>
          </a:p>
        </p:txBody>
      </p:sp>
      <p:sp>
        <p:nvSpPr>
          <p:cNvPr id="33" name="Text Box 9"/>
          <p:cNvSpPr txBox="1">
            <a:spLocks noChangeArrowheads="1"/>
          </p:cNvSpPr>
          <p:nvPr/>
        </p:nvSpPr>
        <p:spPr bwMode="auto">
          <a:xfrm>
            <a:off x="7699376" y="4238171"/>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Product1</a:t>
            </a:r>
            <a:endParaRPr lang="en-US" sz="2400" dirty="0">
              <a:latin typeface="Book Antiqua" panose="02040602050305030304" pitchFamily="18" charset="0"/>
            </a:endParaRPr>
          </a:p>
        </p:txBody>
      </p:sp>
      <p:sp>
        <p:nvSpPr>
          <p:cNvPr id="34" name="Text Box 9"/>
          <p:cNvSpPr txBox="1">
            <a:spLocks noChangeArrowheads="1"/>
          </p:cNvSpPr>
          <p:nvPr/>
        </p:nvSpPr>
        <p:spPr bwMode="auto">
          <a:xfrm>
            <a:off x="7600950" y="3195935"/>
            <a:ext cx="1495426" cy="461665"/>
          </a:xfrm>
          <a:prstGeom prst="rect">
            <a:avLst/>
          </a:prstGeom>
          <a:noFill/>
          <a:ln w="9525">
            <a:noFill/>
            <a:miter lim="800000"/>
            <a:headEnd/>
            <a:tailEnd/>
          </a:ln>
        </p:spPr>
        <p:txBody>
          <a:bodyPr wrap="square">
            <a:spAutoFit/>
          </a:bodyPr>
          <a:lstStyle/>
          <a:p>
            <a:pPr eaLnBrk="0" hangingPunct="0">
              <a:spcBef>
                <a:spcPct val="50000"/>
              </a:spcBef>
            </a:pPr>
            <a:r>
              <a:rPr lang="en-US" sz="2400" dirty="0" smtClean="0">
                <a:latin typeface="Book Antiqua" panose="02040602050305030304" pitchFamily="18" charset="0"/>
              </a:rPr>
              <a:t>Product2</a:t>
            </a:r>
            <a:endParaRPr lang="en-US" sz="2400" dirty="0">
              <a:latin typeface="Book Antiqua" panose="02040602050305030304" pitchFamily="18" charset="0"/>
            </a:endParaRPr>
          </a:p>
        </p:txBody>
      </p:sp>
      <p:grpSp>
        <p:nvGrpSpPr>
          <p:cNvPr id="35" name="Group 16"/>
          <p:cNvGrpSpPr>
            <a:grpSpLocks/>
          </p:cNvGrpSpPr>
          <p:nvPr/>
        </p:nvGrpSpPr>
        <p:grpSpPr bwMode="auto">
          <a:xfrm rot="5400000">
            <a:off x="6261100" y="1431924"/>
            <a:ext cx="1447800" cy="412752"/>
            <a:chOff x="1296" y="3196"/>
            <a:chExt cx="624" cy="260"/>
          </a:xfrm>
        </p:grpSpPr>
        <p:sp>
          <p:nvSpPr>
            <p:cNvPr id="36" name="Text Box 17"/>
            <p:cNvSpPr txBox="1">
              <a:spLocks noChangeArrowheads="1"/>
            </p:cNvSpPr>
            <p:nvPr/>
          </p:nvSpPr>
          <p:spPr bwMode="auto">
            <a:xfrm>
              <a:off x="1296" y="3196"/>
              <a:ext cx="576" cy="233"/>
            </a:xfrm>
            <a:prstGeom prst="rect">
              <a:avLst/>
            </a:prstGeom>
            <a:noFill/>
            <a:ln w="76200">
              <a:noFill/>
              <a:round/>
              <a:headEnd/>
              <a:tailEnd type="triangle" w="med" len="med"/>
            </a:ln>
          </p:spPr>
          <p:txBody>
            <a:bodyPr/>
            <a:lstStyle>
              <a:defPPr>
                <a:defRPr lang="en-US"/>
              </a:defPPr>
            </a:lstStyle>
            <a:p>
              <a:r>
                <a:rPr lang="en-US" sz="2400" dirty="0" smtClean="0">
                  <a:latin typeface="Book Antiqua" panose="02040602050305030304" pitchFamily="18" charset="0"/>
                  <a:cs typeface="Times New Roman" panose="02020603050405020304" pitchFamily="18" charset="0"/>
                </a:rPr>
                <a:t>Part4</a:t>
              </a:r>
              <a:endParaRPr lang="en-US" sz="2400" dirty="0">
                <a:latin typeface="Book Antiqua" panose="02040602050305030304" pitchFamily="18" charset="0"/>
                <a:cs typeface="Times New Roman" panose="02020603050405020304" pitchFamily="18" charset="0"/>
              </a:endParaRPr>
            </a:p>
          </p:txBody>
        </p:sp>
        <p:sp>
          <p:nvSpPr>
            <p:cNvPr id="37" name="Line 18"/>
            <p:cNvSpPr>
              <a:spLocks noChangeShapeType="1"/>
            </p:cNvSpPr>
            <p:nvPr/>
          </p:nvSpPr>
          <p:spPr bwMode="auto">
            <a:xfrm>
              <a:off x="1344" y="3456"/>
              <a:ext cx="576" cy="0"/>
            </a:xfrm>
            <a:prstGeom prst="line">
              <a:avLst/>
            </a:prstGeom>
            <a:noFill/>
            <a:ln w="76200">
              <a:solidFill>
                <a:srgbClr val="F2B800"/>
              </a:solidFill>
              <a:round/>
              <a:headEnd/>
              <a:tailEnd type="triangle" w="med" len="med"/>
            </a:ln>
          </p:spPr>
          <p:txBody>
            <a:bodyPr/>
            <a:lstStyle/>
            <a:p>
              <a:endParaRPr lang="en-US">
                <a:latin typeface="Book Antiqua" panose="02040602050305030304" pitchFamily="18" charset="0"/>
              </a:endParaRPr>
            </a:p>
          </p:txBody>
        </p:sp>
      </p:grpSp>
      <p:sp>
        <p:nvSpPr>
          <p:cNvPr id="38" name="Line 11"/>
          <p:cNvSpPr>
            <a:spLocks noChangeShapeType="1"/>
          </p:cNvSpPr>
          <p:nvPr/>
        </p:nvSpPr>
        <p:spPr bwMode="auto">
          <a:xfrm>
            <a:off x="7726590" y="4238171"/>
            <a:ext cx="533400" cy="0"/>
          </a:xfrm>
          <a:prstGeom prst="line">
            <a:avLst/>
          </a:prstGeom>
          <a:noFill/>
          <a:ln w="76200">
            <a:solidFill>
              <a:srgbClr val="F2B800"/>
            </a:solidFill>
            <a:round/>
            <a:headEnd/>
            <a:tailEnd type="triangle" w="med" len="med"/>
          </a:ln>
        </p:spPr>
        <p:txBody>
          <a:bodyPr/>
          <a:lstStyle/>
          <a:p>
            <a:endParaRPr lang="en-US">
              <a:latin typeface="Book Antiqua" panose="02040602050305030304" pitchFamily="18" charset="0"/>
            </a:endParaRPr>
          </a:p>
        </p:txBody>
      </p:sp>
      <p:sp>
        <p:nvSpPr>
          <p:cNvPr id="39" name="Content Placeholder 1"/>
          <p:cNvSpPr>
            <a:spLocks noGrp="1"/>
          </p:cNvSpPr>
          <p:nvPr>
            <p:ph idx="1"/>
          </p:nvPr>
        </p:nvSpPr>
        <p:spPr>
          <a:xfrm>
            <a:off x="12249" y="838200"/>
            <a:ext cx="6236151" cy="914400"/>
          </a:xfrm>
        </p:spPr>
        <p:txBody>
          <a:bodyPr/>
          <a:lstStyle/>
          <a:p>
            <a:pPr marL="0" indent="0">
              <a:buNone/>
              <a:defRPr/>
            </a:pPr>
            <a:r>
              <a:rPr lang="en-US" b="1" dirty="0" smtClean="0">
                <a:solidFill>
                  <a:schemeClr val="tx1"/>
                </a:solidFill>
                <a:latin typeface="Book Antiqua" panose="02040602050305030304" pitchFamily="18" charset="0"/>
              </a:rPr>
              <a:t>Most processes fall somewhere on the continuum between Job Shop and Flow Shop; batch processing.</a:t>
            </a:r>
            <a:endParaRPr lang="en-US" b="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650258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dissolv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dissolve">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dissolve">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dissolve">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dissolve">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dissolve">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dissolve">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dissolve">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dissolve">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dissolve">
                                      <p:cBhvr>
                                        <p:cTn id="62" dur="500"/>
                                        <p:tgtEl>
                                          <p:spTgt spid="5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dissolve">
                                      <p:cBhvr>
                                        <p:cTn id="67" dur="500"/>
                                        <p:tgtEl>
                                          <p:spTgt spid="57"/>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61"/>
                                        </p:tgtEl>
                                        <p:attrNameLst>
                                          <p:attrName>style.visibility</p:attrName>
                                        </p:attrNameLst>
                                      </p:cBhvr>
                                      <p:to>
                                        <p:strVal val="visible"/>
                                      </p:to>
                                    </p:set>
                                    <p:animEffect transition="in" filter="dissolve">
                                      <p:cBhvr>
                                        <p:cTn id="72" dur="500"/>
                                        <p:tgtEl>
                                          <p:spTgt spid="61"/>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62"/>
                                        </p:tgtEl>
                                        <p:attrNameLst>
                                          <p:attrName>style.visibility</p:attrName>
                                        </p:attrNameLst>
                                      </p:cBhvr>
                                      <p:to>
                                        <p:strVal val="visible"/>
                                      </p:to>
                                    </p:set>
                                    <p:animEffect transition="in" filter="dissolve">
                                      <p:cBhvr>
                                        <p:cTn id="77" dur="500"/>
                                        <p:tgtEl>
                                          <p:spTgt spid="62"/>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dissolve">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dissolve">
                                      <p:cBhvr>
                                        <p:cTn id="8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0" grpId="0" animBg="1"/>
      <p:bldP spid="41" grpId="0" animBg="1"/>
      <p:bldP spid="48" grpId="0" animBg="1"/>
      <p:bldP spid="52" grpId="0" animBg="1"/>
      <p:bldP spid="53" grpId="0" animBg="1"/>
      <p:bldP spid="57" grpId="0" animBg="1"/>
      <p:bldP spid="61" grpId="0" animBg="1"/>
      <p:bldP spid="62" grpId="0" animBg="1"/>
      <p:bldP spid="31" grpId="0" animBg="1"/>
      <p:bldP spid="33" grpId="0"/>
      <p:bldP spid="34" grpId="0"/>
      <p:bldP spid="38" grpId="0" animBg="1"/>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8956</TotalTime>
  <Words>1059</Words>
  <Application>Microsoft Office PowerPoint</Application>
  <PresentationFormat>On-screen Show (4:3)</PresentationFormat>
  <Paragraphs>214</Paragraphs>
  <Slides>17</Slides>
  <Notes>12</Notes>
  <HiddenSlides>0</HiddenSlides>
  <MMClips>0</MMClips>
  <ScaleCrop>false</ScaleCrop>
  <HeadingPairs>
    <vt:vector size="6" baseType="variant">
      <vt:variant>
        <vt:lpstr>Fonts Used</vt:lpstr>
      </vt:variant>
      <vt:variant>
        <vt:i4>11</vt:i4>
      </vt:variant>
      <vt:variant>
        <vt:lpstr>Theme</vt:lpstr>
      </vt:variant>
      <vt:variant>
        <vt:i4>5</vt:i4>
      </vt:variant>
      <vt:variant>
        <vt:lpstr>Slide Titles</vt:lpstr>
      </vt:variant>
      <vt:variant>
        <vt:i4>17</vt:i4>
      </vt:variant>
    </vt:vector>
  </HeadingPairs>
  <TitlesOfParts>
    <vt:vector size="33" baseType="lpstr">
      <vt:lpstr>ＭＳ Ｐゴシック</vt:lpstr>
      <vt:lpstr>Arial</vt:lpstr>
      <vt:lpstr>Book Antiqua</vt:lpstr>
      <vt:lpstr>Calibri</vt:lpstr>
      <vt:lpstr>Garamond</vt:lpstr>
      <vt:lpstr>Impact</vt:lpstr>
      <vt:lpstr>Lucida Calligraphy</vt:lpstr>
      <vt:lpstr>MS Reference Sans Serif</vt:lpstr>
      <vt:lpstr>Times New Roman</vt:lpstr>
      <vt:lpstr>Verdana</vt:lpstr>
      <vt:lpstr>Wingdings</vt:lpstr>
      <vt:lpstr>Lean Thinking Final.ppt</vt:lpstr>
      <vt:lpstr>4_Lean Thinking Final</vt:lpstr>
      <vt:lpstr>1_Lean Thinking Final</vt:lpstr>
      <vt:lpstr>Lean Thinking Final</vt:lpstr>
      <vt:lpstr>2_Lean Thinking Final</vt:lpstr>
      <vt:lpstr>Job Shop, Flow Shop,  and Group Shop </vt:lpstr>
      <vt:lpstr>Low Cost vs High Flexibility</vt:lpstr>
      <vt:lpstr>Operations Management Defined</vt:lpstr>
      <vt:lpstr>Operations Management Defined</vt:lpstr>
      <vt:lpstr>Process Architecture: Job Shop vs. Flow Shop</vt:lpstr>
      <vt:lpstr>Facility Layout : Job Shop</vt:lpstr>
      <vt:lpstr>Facility Layout : Flow Shop</vt:lpstr>
      <vt:lpstr>Job Shop vs. Flow Shop</vt:lpstr>
      <vt:lpstr>Facility Layout : Group Shop</vt:lpstr>
      <vt:lpstr>A Job Shop</vt:lpstr>
      <vt:lpstr>A Group Shop Very Close to Flow Shop</vt:lpstr>
      <vt:lpstr>Strategic Fit: The Product-Process Matrix</vt:lpstr>
      <vt:lpstr>Matching Process Choice with Strategy:  Product-Process Matrix For Discrete Floew</vt:lpstr>
      <vt:lpstr>Matching Process Choice with Strategy:  Product-Process Matrix For Discrete Floew</vt:lpstr>
      <vt:lpstr>The Product-Process Matrix</vt:lpstr>
      <vt:lpstr>Facility Layout : Job Shop</vt:lpstr>
      <vt:lpstr>Facility Layout : Flow Shop  </vt:lpstr>
    </vt:vector>
  </TitlesOfParts>
  <Company>CSU, Northridge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434</cp:revision>
  <cp:lastPrinted>2016-08-26T19:17:51Z</cp:lastPrinted>
  <dcterms:created xsi:type="dcterms:W3CDTF">2008-11-22T01:06:20Z</dcterms:created>
  <dcterms:modified xsi:type="dcterms:W3CDTF">2016-09-12T18:46:48Z</dcterms:modified>
</cp:coreProperties>
</file>