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61"/>
  </p:notesMasterIdLst>
  <p:handoutMasterIdLst>
    <p:handoutMasterId r:id="rId62"/>
  </p:handoutMasterIdLst>
  <p:sldIdLst>
    <p:sldId id="358" r:id="rId5"/>
    <p:sldId id="376" r:id="rId6"/>
    <p:sldId id="388" r:id="rId7"/>
    <p:sldId id="329" r:id="rId8"/>
    <p:sldId id="331" r:id="rId9"/>
    <p:sldId id="351" r:id="rId10"/>
    <p:sldId id="333" r:id="rId11"/>
    <p:sldId id="352" r:id="rId12"/>
    <p:sldId id="336" r:id="rId13"/>
    <p:sldId id="365" r:id="rId14"/>
    <p:sldId id="366" r:id="rId15"/>
    <p:sldId id="361" r:id="rId16"/>
    <p:sldId id="367" r:id="rId17"/>
    <p:sldId id="362" r:id="rId18"/>
    <p:sldId id="363" r:id="rId19"/>
    <p:sldId id="364" r:id="rId20"/>
    <p:sldId id="339" r:id="rId21"/>
    <p:sldId id="368" r:id="rId22"/>
    <p:sldId id="340" r:id="rId23"/>
    <p:sldId id="341" r:id="rId24"/>
    <p:sldId id="342" r:id="rId25"/>
    <p:sldId id="343" r:id="rId26"/>
    <p:sldId id="344" r:id="rId27"/>
    <p:sldId id="359" r:id="rId28"/>
    <p:sldId id="360" r:id="rId29"/>
    <p:sldId id="370" r:id="rId30"/>
    <p:sldId id="390" r:id="rId31"/>
    <p:sldId id="391" r:id="rId32"/>
    <p:sldId id="371" r:id="rId33"/>
    <p:sldId id="392" r:id="rId34"/>
    <p:sldId id="372" r:id="rId35"/>
    <p:sldId id="375" r:id="rId36"/>
    <p:sldId id="373" r:id="rId37"/>
    <p:sldId id="393" r:id="rId38"/>
    <p:sldId id="394" r:id="rId39"/>
    <p:sldId id="395" r:id="rId40"/>
    <p:sldId id="39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401" r:id="rId53"/>
    <p:sldId id="402" r:id="rId54"/>
    <p:sldId id="403" r:id="rId55"/>
    <p:sldId id="404" r:id="rId56"/>
    <p:sldId id="405" r:id="rId57"/>
    <p:sldId id="398" r:id="rId58"/>
    <p:sldId id="399" r:id="rId59"/>
    <p:sldId id="400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7D"/>
    <a:srgbClr val="A50023"/>
    <a:srgbClr val="D519B1"/>
    <a:srgbClr val="000078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660"/>
  </p:normalViewPr>
  <p:slideViewPr>
    <p:cSldViewPr>
      <p:cViewPr varScale="1">
        <p:scale>
          <a:sx n="59" d="100"/>
          <a:sy n="59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3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F25746B2-A85F-4306-B768-FFA33DCFDD5A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998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12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30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34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14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4164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1361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085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223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054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261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832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9714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765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671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362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290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4618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436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7543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4775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31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72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543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7776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3969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516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324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8D0E2A-F36C-4E27-A46C-B7EE7C478E57}" type="slidenum">
              <a:rPr lang="en-US" altLang="en-US" smtClean="0"/>
              <a:pPr eaLnBrk="1" hangingPunct="1"/>
              <a:t>50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32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3B0B2-1A8E-4A44-9FFC-889E68AE4630}" type="slidenum">
              <a:rPr lang="en-US" altLang="en-US" smtClean="0"/>
              <a:pPr eaLnBrk="1" hangingPunct="1"/>
              <a:t>51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570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55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245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845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023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28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56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9316-6030-43AF-9373-23B210FA3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4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3218-5380-4613-AD26-1B6C23CC7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3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3745031" y="6553199"/>
            <a:ext cx="36463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Asef-Vaziri    March, 2015 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baseline="0" dirty="0" smtClean="0">
                <a:solidFill>
                  <a:schemeClr val="tx1"/>
                </a:solidFill>
              </a:rPr>
              <a:t>Break-Even Analysis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8" r:id="rId6"/>
    <p:sldLayoutId id="2147483789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Capacity Planning</a:t>
            </a:r>
            <a:br>
              <a:rPr lang="en-US" dirty="0" smtClean="0"/>
            </a:br>
            <a:r>
              <a:rPr lang="en-US" dirty="0" smtClean="0"/>
              <a:t>Break-Even Point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Ardavan Asef-Vaziri</a:t>
            </a:r>
            <a:br>
              <a:rPr lang="en-US" sz="3200" dirty="0" smtClean="0"/>
            </a:br>
            <a:r>
              <a:rPr lang="en-US" sz="3200" dirty="0" smtClean="0"/>
              <a:t>Systems and Operations Management</a:t>
            </a:r>
            <a:br>
              <a:rPr lang="en-US" sz="3200" dirty="0" smtClean="0"/>
            </a:br>
            <a:r>
              <a:rPr lang="en-US" sz="3200" dirty="0" smtClean="0"/>
              <a:t>College of Business and Economics</a:t>
            </a:r>
            <a:br>
              <a:rPr lang="en-US" sz="3200" dirty="0" smtClean="0"/>
            </a:br>
            <a:r>
              <a:rPr lang="en-US" sz="3200" dirty="0" smtClean="0"/>
              <a:t>California State University, Northridge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2303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" y="76200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BEA for Multiple Alternatives  </a:t>
            </a: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287338" y="800100"/>
            <a:ext cx="8739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i="1" dirty="0">
                <a:latin typeface="Book Antiqua" pitchFamily="18" charset="0"/>
              </a:rPr>
              <a:t>Break-even analysis for multiple alternatives:</a:t>
            </a:r>
          </a:p>
          <a:p>
            <a:r>
              <a:rPr lang="en-US" sz="2400" dirty="0">
                <a:latin typeface="Book Antiqua" pitchFamily="18" charset="0"/>
              </a:rPr>
              <a:t>Such an analysis is implemented to compare cases such as</a:t>
            </a:r>
          </a:p>
        </p:txBody>
      </p:sp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1" y="5544901"/>
            <a:ext cx="9026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>
                <a:latin typeface="Book Antiqua" pitchFamily="18" charset="0"/>
              </a:rPr>
              <a:t>In general, when we move from a simple technology to an advanced technology;  F</a:t>
            </a:r>
            <a:r>
              <a:rPr lang="en-US" sz="2400" b="1" dirty="0">
                <a:latin typeface="Book Antiqua" pitchFamily="18" charset="0"/>
                <a:sym typeface="Symbol" pitchFamily="18" charset="2"/>
              </a:rPr>
              <a:t> </a:t>
            </a:r>
            <a:r>
              <a:rPr lang="en-US" sz="2400" b="1" dirty="0">
                <a:latin typeface="Book Antiqua" pitchFamily="18" charset="0"/>
                <a:sym typeface="Wingdings" pitchFamily="2" charset="2"/>
              </a:rPr>
              <a:t> V</a:t>
            </a:r>
            <a:r>
              <a:rPr lang="en-US" sz="2400" b="1" dirty="0">
                <a:latin typeface="Book Antiqua" pitchFamily="18" charset="0"/>
                <a:sym typeface="Symbol" pitchFamily="18" charset="2"/>
              </a:rPr>
              <a:t>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1800" y="1808163"/>
            <a:ext cx="4394201" cy="1200150"/>
            <a:chOff x="272" y="1139"/>
            <a:chExt cx="2768" cy="756"/>
          </a:xfrm>
        </p:grpSpPr>
        <p:sp>
          <p:nvSpPr>
            <p:cNvPr id="14349" name="Text Box 6"/>
            <p:cNvSpPr txBox="1">
              <a:spLocks noChangeArrowheads="1"/>
            </p:cNvSpPr>
            <p:nvPr/>
          </p:nvSpPr>
          <p:spPr bwMode="auto">
            <a:xfrm>
              <a:off x="408" y="1139"/>
              <a:ext cx="26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dirty="0">
                  <a:latin typeface="Book Antiqua" pitchFamily="18" charset="0"/>
                </a:rPr>
                <a:t> </a:t>
              </a:r>
              <a:r>
                <a:rPr lang="en-US" sz="2400" dirty="0" smtClean="0">
                  <a:latin typeface="Book Antiqua" pitchFamily="18" charset="0"/>
                </a:rPr>
                <a:t> A </a:t>
              </a:r>
              <a:r>
                <a:rPr lang="en-US" sz="2400" dirty="0">
                  <a:latin typeface="Book Antiqua" pitchFamily="18" charset="0"/>
                </a:rPr>
                <a:t>Simple technology</a:t>
              </a:r>
            </a:p>
            <a:p>
              <a:r>
                <a:rPr lang="en-US" sz="2400" dirty="0" smtClean="0">
                  <a:latin typeface="Book Antiqua" pitchFamily="18" charset="0"/>
                </a:rPr>
                <a:t>  An </a:t>
              </a:r>
              <a:r>
                <a:rPr lang="en-US" sz="2400" dirty="0">
                  <a:latin typeface="Book Antiqua" pitchFamily="18" charset="0"/>
                </a:rPr>
                <a:t>Intermediate technology</a:t>
              </a:r>
            </a:p>
            <a:p>
              <a:r>
                <a:rPr lang="en-US" sz="2400" dirty="0" smtClean="0">
                  <a:latin typeface="Book Antiqua" pitchFamily="18" charset="0"/>
                </a:rPr>
                <a:t>  An </a:t>
              </a:r>
              <a:r>
                <a:rPr lang="en-US" sz="2400" dirty="0">
                  <a:latin typeface="Book Antiqua" pitchFamily="18" charset="0"/>
                </a:rPr>
                <a:t>Advanced technology</a:t>
              </a:r>
            </a:p>
          </p:txBody>
        </p:sp>
        <p:sp>
          <p:nvSpPr>
            <p:cNvPr id="14350" name="AutoShape 12"/>
            <p:cNvSpPr>
              <a:spLocks/>
            </p:cNvSpPr>
            <p:nvPr/>
          </p:nvSpPr>
          <p:spPr bwMode="auto">
            <a:xfrm>
              <a:off x="272" y="1207"/>
              <a:ext cx="249" cy="635"/>
            </a:xfrm>
            <a:prstGeom prst="leftBrace">
              <a:avLst>
                <a:gd name="adj1" fmla="val 2125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0363" y="3106738"/>
            <a:ext cx="4314825" cy="1200150"/>
            <a:chOff x="227" y="1957"/>
            <a:chExt cx="2718" cy="756"/>
          </a:xfrm>
        </p:grpSpPr>
        <p:sp>
          <p:nvSpPr>
            <p:cNvPr id="14347" name="Text Box 7"/>
            <p:cNvSpPr txBox="1">
              <a:spLocks noChangeArrowheads="1"/>
            </p:cNvSpPr>
            <p:nvPr/>
          </p:nvSpPr>
          <p:spPr bwMode="auto">
            <a:xfrm>
              <a:off x="390" y="1957"/>
              <a:ext cx="2555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dirty="0" smtClean="0">
                  <a:latin typeface="Book Antiqua" pitchFamily="18" charset="0"/>
                </a:rPr>
                <a:t>  General </a:t>
              </a:r>
              <a:r>
                <a:rPr lang="en-US" sz="2400" dirty="0">
                  <a:latin typeface="Book Antiqua" pitchFamily="18" charset="0"/>
                </a:rPr>
                <a:t>purpose machines </a:t>
              </a:r>
            </a:p>
            <a:p>
              <a:r>
                <a:rPr lang="en-US" sz="2400" dirty="0" smtClean="0">
                  <a:latin typeface="Book Antiqua" pitchFamily="18" charset="0"/>
                </a:rPr>
                <a:t>  Multi-purpose </a:t>
              </a:r>
              <a:r>
                <a:rPr lang="en-US" sz="2400" dirty="0">
                  <a:latin typeface="Book Antiqua" pitchFamily="18" charset="0"/>
                </a:rPr>
                <a:t>machines</a:t>
              </a:r>
            </a:p>
            <a:p>
              <a:r>
                <a:rPr lang="en-US" sz="2400" dirty="0" smtClean="0">
                  <a:latin typeface="Book Antiqua" pitchFamily="18" charset="0"/>
                </a:rPr>
                <a:t>  Special </a:t>
              </a:r>
              <a:r>
                <a:rPr lang="en-US" sz="2400" dirty="0">
                  <a:latin typeface="Book Antiqua" pitchFamily="18" charset="0"/>
                </a:rPr>
                <a:t>purpose machines </a:t>
              </a:r>
            </a:p>
          </p:txBody>
        </p:sp>
        <p:sp>
          <p:nvSpPr>
            <p:cNvPr id="14348" name="AutoShape 14"/>
            <p:cNvSpPr>
              <a:spLocks/>
            </p:cNvSpPr>
            <p:nvPr/>
          </p:nvSpPr>
          <p:spPr bwMode="auto">
            <a:xfrm>
              <a:off x="227" y="2024"/>
              <a:ext cx="249" cy="635"/>
            </a:xfrm>
            <a:prstGeom prst="leftBrace">
              <a:avLst>
                <a:gd name="adj1" fmla="val 2125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5288" y="4329113"/>
            <a:ext cx="2566988" cy="1200150"/>
            <a:chOff x="249" y="2727"/>
            <a:chExt cx="1617" cy="756"/>
          </a:xfrm>
        </p:grpSpPr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385" y="2727"/>
              <a:ext cx="148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dirty="0">
                  <a:latin typeface="Book Antiqua" pitchFamily="18" charset="0"/>
                </a:rPr>
                <a:t> </a:t>
              </a:r>
              <a:r>
                <a:rPr lang="en-US" sz="2400" dirty="0" smtClean="0">
                  <a:latin typeface="Book Antiqua" pitchFamily="18" charset="0"/>
                </a:rPr>
                <a:t> Low </a:t>
              </a:r>
              <a:r>
                <a:rPr lang="en-US" sz="2400" dirty="0">
                  <a:latin typeface="Book Antiqua" pitchFamily="18" charset="0"/>
                </a:rPr>
                <a:t>F high V </a:t>
              </a:r>
            </a:p>
            <a:p>
              <a:r>
                <a:rPr lang="en-US" sz="2400" dirty="0" smtClean="0">
                  <a:latin typeface="Book Antiqua" pitchFamily="18" charset="0"/>
                </a:rPr>
                <a:t>  In </a:t>
              </a:r>
              <a:r>
                <a:rPr lang="en-US" sz="2400" dirty="0">
                  <a:latin typeface="Book Antiqua" pitchFamily="18" charset="0"/>
                </a:rPr>
                <a:t>between </a:t>
              </a:r>
            </a:p>
            <a:p>
              <a:r>
                <a:rPr lang="en-US" sz="2400" dirty="0" smtClean="0">
                  <a:latin typeface="Book Antiqua" pitchFamily="18" charset="0"/>
                </a:rPr>
                <a:t>  High </a:t>
              </a:r>
              <a:r>
                <a:rPr lang="en-US" sz="2400" dirty="0">
                  <a:latin typeface="Book Antiqua" pitchFamily="18" charset="0"/>
                </a:rPr>
                <a:t>F Low V </a:t>
              </a:r>
            </a:p>
          </p:txBody>
        </p:sp>
        <p:sp>
          <p:nvSpPr>
            <p:cNvPr id="14346" name="AutoShape 15"/>
            <p:cNvSpPr>
              <a:spLocks/>
            </p:cNvSpPr>
            <p:nvPr/>
          </p:nvSpPr>
          <p:spPr bwMode="auto">
            <a:xfrm>
              <a:off x="249" y="2772"/>
              <a:ext cx="249" cy="635"/>
            </a:xfrm>
            <a:prstGeom prst="leftBrace">
              <a:avLst>
                <a:gd name="adj1" fmla="val 2125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18420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1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3" grpId="0"/>
      <p:bldP spid="385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1849438" y="4976813"/>
            <a:ext cx="1237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Job-Shop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016250" y="2965450"/>
            <a:ext cx="1273175" cy="642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3146425" y="3098800"/>
            <a:ext cx="78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Batch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1262063" y="1082675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1331913" y="1163638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1331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6378575" y="1776413"/>
            <a:ext cx="1473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Flow-Shop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24188" y="3098800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1331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2886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4181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1331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4305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4310063" y="2281238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/>
      <p:bldP spid="386056" grpId="0"/>
      <p:bldP spid="386060" grpId="0" animBg="1"/>
      <p:bldP spid="386061" grpId="0" animBg="1"/>
      <p:bldP spid="386063" grpId="0"/>
      <p:bldP spid="386175" grpId="0" animBg="1"/>
      <p:bldP spid="386177" grpId="0"/>
      <p:bldP spid="386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Example 2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76200" y="908050"/>
            <a:ext cx="88201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Book Antiqua" pitchFamily="18" charset="0"/>
              </a:rPr>
              <a:t>Management </a:t>
            </a:r>
            <a:r>
              <a:rPr lang="en-US" sz="2400" dirty="0">
                <a:latin typeface="Book Antiqua" pitchFamily="18" charset="0"/>
              </a:rPr>
              <a:t>should decide whether to </a:t>
            </a:r>
            <a:r>
              <a:rPr lang="en-US" sz="2400" dirty="0" smtClean="0">
                <a:latin typeface="Book Antiqua" pitchFamily="18" charset="0"/>
              </a:rPr>
              <a:t>make a part  </a:t>
            </a:r>
            <a:r>
              <a:rPr lang="en-US" sz="2400" dirty="0">
                <a:latin typeface="Book Antiqua" pitchFamily="18" charset="0"/>
              </a:rPr>
              <a:t>at house or </a:t>
            </a:r>
            <a:r>
              <a:rPr lang="en-US" sz="2400" dirty="0" smtClean="0">
                <a:latin typeface="Book Antiqua" pitchFamily="18" charset="0"/>
              </a:rPr>
              <a:t>outsource it. </a:t>
            </a:r>
            <a:r>
              <a:rPr lang="en-US" sz="2400" dirty="0">
                <a:latin typeface="Book Antiqua" pitchFamily="18" charset="0"/>
              </a:rPr>
              <a:t>Outsource at  $10 per unit.</a:t>
            </a:r>
          </a:p>
          <a:p>
            <a:r>
              <a:rPr lang="en-US" sz="2400" dirty="0" smtClean="0">
                <a:latin typeface="Book Antiqua" pitchFamily="18" charset="0"/>
              </a:rPr>
              <a:t>To make it at house; two processes</a:t>
            </a:r>
            <a:r>
              <a:rPr lang="en-US" sz="2400" dirty="0">
                <a:latin typeface="Book Antiqua" pitchFamily="18" charset="0"/>
              </a:rPr>
              <a:t>: </a:t>
            </a:r>
            <a:r>
              <a:rPr lang="en-US" sz="2400" dirty="0" smtClean="0">
                <a:latin typeface="Book Antiqua" pitchFamily="18" charset="0"/>
              </a:rPr>
              <a:t>Advanced </a:t>
            </a:r>
            <a:r>
              <a:rPr lang="en-US" sz="2400" dirty="0">
                <a:latin typeface="Book Antiqua" pitchFamily="18" charset="0"/>
              </a:rPr>
              <a:t>and </a:t>
            </a:r>
            <a:r>
              <a:rPr lang="en-US" sz="2400" dirty="0" smtClean="0">
                <a:latin typeface="Book Antiqua" pitchFamily="18" charset="0"/>
              </a:rPr>
              <a:t>Intermediate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(</a:t>
            </a:r>
            <a:r>
              <a:rPr lang="en-US" sz="2400" dirty="0">
                <a:latin typeface="Book Antiqua" pitchFamily="18" charset="0"/>
              </a:rPr>
              <a:t>1) </a:t>
            </a:r>
            <a:r>
              <a:rPr lang="en-US" sz="2400" dirty="0" smtClean="0">
                <a:latin typeface="Book Antiqua" pitchFamily="18" charset="0"/>
              </a:rPr>
              <a:t>At house with intermediate process</a:t>
            </a:r>
            <a:r>
              <a:rPr lang="en-US" sz="2400" dirty="0">
                <a:latin typeface="Book Antiqua" pitchFamily="18" charset="0"/>
              </a:rPr>
              <a:t/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Fixed Cost:	$10,000/year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Variable Cost:	$8 per unit  </a:t>
            </a:r>
          </a:p>
          <a:p>
            <a:r>
              <a:rPr lang="en-US" sz="2400" dirty="0">
                <a:latin typeface="Book Antiqua" pitchFamily="18" charset="0"/>
              </a:rPr>
              <a:t>(2) </a:t>
            </a:r>
            <a:r>
              <a:rPr lang="en-US" sz="2400" dirty="0" smtClean="0">
                <a:latin typeface="Book Antiqua" pitchFamily="18" charset="0"/>
              </a:rPr>
              <a:t>At house with advanced process.</a:t>
            </a:r>
            <a:r>
              <a:rPr lang="en-US" sz="2400" dirty="0">
                <a:latin typeface="Book Antiqua" pitchFamily="18" charset="0"/>
              </a:rPr>
              <a:t/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Fixed Cost:	</a:t>
            </a:r>
            <a:r>
              <a:rPr lang="en-US" sz="2400" dirty="0" smtClean="0">
                <a:latin typeface="Book Antiqua" pitchFamily="18" charset="0"/>
              </a:rPr>
              <a:t>$34,000/year</a:t>
            </a:r>
            <a:r>
              <a:rPr lang="en-US" sz="2400" dirty="0">
                <a:latin typeface="Book Antiqua" pitchFamily="18" charset="0"/>
              </a:rPr>
              <a:t/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Variable Cost:	$5 per unit</a:t>
            </a:r>
          </a:p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461808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Prepare a </a:t>
            </a:r>
            <a:r>
              <a:rPr lang="en-US" sz="2400" dirty="0" smtClean="0">
                <a:latin typeface="Book Antiqua" pitchFamily="18" charset="0"/>
              </a:rPr>
              <a:t>table </a:t>
            </a:r>
            <a:r>
              <a:rPr lang="en-US" sz="2400" dirty="0">
                <a:latin typeface="Book Antiqua" pitchFamily="18" charset="0"/>
              </a:rPr>
              <a:t>to summarize your recommendations.</a:t>
            </a:r>
          </a:p>
          <a:p>
            <a:r>
              <a:rPr lang="en-US" sz="2400" dirty="0" smtClean="0">
                <a:latin typeface="Book Antiqua" pitchFamily="18" charset="0"/>
              </a:rPr>
              <a:t>Demand</a:t>
            </a:r>
            <a:r>
              <a:rPr lang="en-US" sz="2400" dirty="0">
                <a:latin typeface="Book Antiqua" pitchFamily="18" charset="0"/>
              </a:rPr>
              <a:t>			Recommendation</a:t>
            </a:r>
          </a:p>
          <a:p>
            <a:r>
              <a:rPr lang="en-US" sz="2400" dirty="0" smtClean="0">
                <a:latin typeface="Book Antiqua" pitchFamily="18" charset="0"/>
              </a:rPr>
              <a:t>R ≤ </a:t>
            </a:r>
            <a:r>
              <a:rPr lang="en-US" sz="2400" dirty="0">
                <a:latin typeface="Book Antiqua" pitchFamily="18" charset="0"/>
              </a:rPr>
              <a:t>?				?</a:t>
            </a:r>
          </a:p>
          <a:p>
            <a:r>
              <a:rPr lang="en-US" sz="2400" dirty="0" smtClean="0">
                <a:latin typeface="Book Antiqua" pitchFamily="18" charset="0"/>
              </a:rPr>
              <a:t>? </a:t>
            </a:r>
            <a:r>
              <a:rPr lang="en-US" sz="2400" dirty="0">
                <a:latin typeface="Book Antiqua" pitchFamily="18" charset="0"/>
              </a:rPr>
              <a:t>≤ </a:t>
            </a:r>
            <a:r>
              <a:rPr lang="en-US" sz="2400" dirty="0" smtClean="0">
                <a:latin typeface="Book Antiqua" pitchFamily="18" charset="0"/>
              </a:rPr>
              <a:t>R ≤ ?</a:t>
            </a:r>
            <a:r>
              <a:rPr lang="en-US" sz="2400" dirty="0">
                <a:latin typeface="Book Antiqua" pitchFamily="18" charset="0"/>
              </a:rPr>
              <a:t>		</a:t>
            </a:r>
            <a:r>
              <a:rPr lang="en-US" sz="2400" dirty="0" smtClean="0">
                <a:latin typeface="Book Antiqua" pitchFamily="18" charset="0"/>
              </a:rPr>
              <a:t>	?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? </a:t>
            </a:r>
            <a:r>
              <a:rPr lang="en-US" sz="2400" dirty="0">
                <a:latin typeface="Book Antiqua" pitchFamily="18" charset="0"/>
              </a:rPr>
              <a:t>≤ </a:t>
            </a:r>
            <a:r>
              <a:rPr lang="en-US" sz="2400" dirty="0" smtClean="0">
                <a:latin typeface="Book Antiqua" pitchFamily="18" charset="0"/>
              </a:rPr>
              <a:t>R </a:t>
            </a:r>
            <a:r>
              <a:rPr lang="en-US" sz="2400" dirty="0">
                <a:latin typeface="Book Antiqua" pitchFamily="18" charset="0"/>
              </a:rPr>
              <a:t>				? </a:t>
            </a:r>
            <a:endParaRPr lang="en-US" sz="2400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70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" y="1063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</a:t>
            </a:r>
            <a:r>
              <a:rPr lang="en-US" sz="3200" dirty="0" smtClean="0">
                <a:latin typeface="Impact" pitchFamily="34" charset="0"/>
              </a:rPr>
              <a:t>2. BEA </a:t>
            </a:r>
            <a:r>
              <a:rPr lang="en-US" sz="3200" dirty="0">
                <a:latin typeface="Impact" pitchFamily="34" charset="0"/>
              </a:rPr>
              <a:t>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1576623" y="5414447"/>
            <a:ext cx="1418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Outsource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016250" y="2965450"/>
            <a:ext cx="1273175" cy="642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2601743" y="3398322"/>
            <a:ext cx="1941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Manufacture I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1262063" y="1082675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1333500" y="1163637"/>
            <a:ext cx="2206462" cy="480218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1331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4555534" y="2266435"/>
            <a:ext cx="2045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Manufacture II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14599" y="3384551"/>
            <a:ext cx="9144" cy="2579498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1331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2886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4181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1331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4305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4310063" y="2281238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2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/>
      <p:bldP spid="386056" grpId="0"/>
      <p:bldP spid="386060" grpId="0" animBg="1"/>
      <p:bldP spid="386061" grpId="0" animBg="1"/>
      <p:bldP spid="386063" grpId="0"/>
      <p:bldP spid="386175" grpId="0" animBg="1"/>
      <p:bldP spid="386177" grpId="0"/>
      <p:bldP spid="3861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10636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Example </a:t>
            </a:r>
            <a:r>
              <a:rPr lang="en-US" sz="3200" dirty="0" smtClean="0">
                <a:latin typeface="Impact" pitchFamily="34" charset="0"/>
              </a:rPr>
              <a:t>2.  Outsource vs</a:t>
            </a:r>
            <a:r>
              <a:rPr lang="en-US" sz="3200" dirty="0">
                <a:latin typeface="Impact" pitchFamily="34" charset="0"/>
              </a:rPr>
              <a:t>. </a:t>
            </a:r>
            <a:r>
              <a:rPr lang="en-US" sz="3200" dirty="0" smtClean="0">
                <a:latin typeface="Impact" pitchFamily="34" charset="0"/>
              </a:rPr>
              <a:t>Manufacturing </a:t>
            </a:r>
            <a:r>
              <a:rPr lang="en-US" sz="3200" dirty="0">
                <a:latin typeface="Impact" pitchFamily="34" charset="0"/>
              </a:rPr>
              <a:t>I </a:t>
            </a:r>
          </a:p>
        </p:txBody>
      </p:sp>
      <p:sp>
        <p:nvSpPr>
          <p:cNvPr id="323633" name="Line 49"/>
          <p:cNvSpPr>
            <a:spLocks noChangeShapeType="1"/>
          </p:cNvSpPr>
          <p:nvPr/>
        </p:nvSpPr>
        <p:spPr bwMode="auto">
          <a:xfrm flipV="1">
            <a:off x="1258888" y="1268413"/>
            <a:ext cx="6589712" cy="4140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23634" name="Line 50"/>
          <p:cNvSpPr>
            <a:spLocks noChangeShapeType="1"/>
          </p:cNvSpPr>
          <p:nvPr/>
        </p:nvSpPr>
        <p:spPr bwMode="auto">
          <a:xfrm flipV="1">
            <a:off x="1258888" y="1089025"/>
            <a:ext cx="6013450" cy="47529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23635" name="Text Box 51"/>
          <p:cNvSpPr txBox="1">
            <a:spLocks noChangeArrowheads="1"/>
          </p:cNvSpPr>
          <p:nvPr/>
        </p:nvSpPr>
        <p:spPr bwMode="auto">
          <a:xfrm rot="-2355532">
            <a:off x="1871663" y="4903788"/>
            <a:ext cx="133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Book Antiqua" pitchFamily="18" charset="0"/>
              </a:rPr>
              <a:t>10Q</a:t>
            </a:r>
            <a:endParaRPr lang="en-US" sz="2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23636" name="Text Box 52"/>
          <p:cNvSpPr txBox="1">
            <a:spLocks noChangeArrowheads="1"/>
          </p:cNvSpPr>
          <p:nvPr/>
        </p:nvSpPr>
        <p:spPr bwMode="auto">
          <a:xfrm rot="-1956535">
            <a:off x="1672764" y="4290983"/>
            <a:ext cx="1375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Book Antiqua" pitchFamily="18" charset="0"/>
              </a:rPr>
              <a:t>10,000+8Q</a:t>
            </a:r>
            <a:endParaRPr lang="en-US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23637" name="Text Box 53"/>
          <p:cNvSpPr txBox="1">
            <a:spLocks noChangeArrowheads="1"/>
          </p:cNvSpPr>
          <p:nvPr/>
        </p:nvSpPr>
        <p:spPr bwMode="auto">
          <a:xfrm>
            <a:off x="4875213" y="3376613"/>
            <a:ext cx="2271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10000+8Q=10Q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2Q=10000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23638" name="Line 54"/>
          <p:cNvSpPr>
            <a:spLocks noChangeShapeType="1"/>
          </p:cNvSpPr>
          <p:nvPr/>
        </p:nvSpPr>
        <p:spPr bwMode="auto">
          <a:xfrm>
            <a:off x="3959225" y="3716338"/>
            <a:ext cx="0" cy="21605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23639" name="Text Box 55"/>
          <p:cNvSpPr txBox="1">
            <a:spLocks noChangeArrowheads="1"/>
          </p:cNvSpPr>
          <p:nvPr/>
        </p:nvSpPr>
        <p:spPr bwMode="auto">
          <a:xfrm>
            <a:off x="3348038" y="6021388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Book Antiqua" pitchFamily="18" charset="0"/>
              </a:rPr>
              <a:t>Q=5000</a:t>
            </a:r>
            <a:endParaRPr lang="en-US" sz="2400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609600" y="5838825"/>
            <a:ext cx="70310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 flipH="1" flipV="1">
            <a:off x="1268412" y="987424"/>
            <a:ext cx="11113" cy="526479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7" name="Group 6"/>
          <p:cNvGrpSpPr>
            <a:grpSpLocks/>
          </p:cNvGrpSpPr>
          <p:nvPr/>
        </p:nvGrpSpPr>
        <p:grpSpPr bwMode="auto">
          <a:xfrm>
            <a:off x="933450" y="917575"/>
            <a:ext cx="6915150" cy="5211763"/>
            <a:chOff x="588" y="578"/>
            <a:chExt cx="4356" cy="3283"/>
          </a:xfrm>
        </p:grpSpPr>
        <p:sp>
          <p:nvSpPr>
            <p:cNvPr id="58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59" name="Arc 8"/>
            <p:cNvSpPr>
              <a:spLocks/>
            </p:cNvSpPr>
            <p:nvPr/>
          </p:nvSpPr>
          <p:spPr bwMode="auto">
            <a:xfrm>
              <a:off x="747" y="578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2000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3000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4000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6000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7000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8000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9000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742" y="128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742" y="1019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2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50000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5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60000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6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70000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80000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8" name="Rectangle 47"/>
            <p:cNvSpPr>
              <a:spLocks noChangeArrowheads="1"/>
            </p:cNvSpPr>
            <p:nvPr/>
          </p:nvSpPr>
          <p:spPr bwMode="auto">
            <a:xfrm>
              <a:off x="593" y="120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90000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588" y="948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100000</a:t>
              </a:r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175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3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33" grpId="0" animBg="1"/>
      <p:bldP spid="323634" grpId="0" animBg="1"/>
      <p:bldP spid="323635" grpId="0"/>
      <p:bldP spid="323636" grpId="0"/>
      <p:bldP spid="323637" grpId="0" build="p"/>
      <p:bldP spid="323638" grpId="0" animBg="1"/>
      <p:bldP spid="3236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-28575" y="10636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Example </a:t>
            </a:r>
            <a:r>
              <a:rPr lang="en-US" sz="3200" dirty="0" smtClean="0">
                <a:latin typeface="Impact" pitchFamily="34" charset="0"/>
              </a:rPr>
              <a:t>2. Manufacturing </a:t>
            </a:r>
            <a:r>
              <a:rPr lang="en-US" sz="3200" dirty="0">
                <a:latin typeface="Impact" pitchFamily="34" charset="0"/>
              </a:rPr>
              <a:t>I vs. Manufacturing II </a:t>
            </a:r>
          </a:p>
        </p:txBody>
      </p:sp>
      <p:sp>
        <p:nvSpPr>
          <p:cNvPr id="307249" name="Line 49"/>
          <p:cNvSpPr>
            <a:spLocks noChangeShapeType="1"/>
          </p:cNvSpPr>
          <p:nvPr/>
        </p:nvSpPr>
        <p:spPr bwMode="auto">
          <a:xfrm flipV="1">
            <a:off x="1258888" y="1268413"/>
            <a:ext cx="6589712" cy="4140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07250" name="Line 50"/>
          <p:cNvSpPr>
            <a:spLocks noChangeShapeType="1"/>
          </p:cNvSpPr>
          <p:nvPr/>
        </p:nvSpPr>
        <p:spPr bwMode="auto">
          <a:xfrm flipV="1">
            <a:off x="1258888" y="1564944"/>
            <a:ext cx="7200900" cy="2808288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07251" name="Text Box 51"/>
          <p:cNvSpPr txBox="1">
            <a:spLocks noChangeArrowheads="1"/>
          </p:cNvSpPr>
          <p:nvPr/>
        </p:nvSpPr>
        <p:spPr bwMode="auto">
          <a:xfrm rot="-1256324">
            <a:off x="1615614" y="3585406"/>
            <a:ext cx="1375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50023"/>
                </a:solidFill>
                <a:latin typeface="Book Antiqua" pitchFamily="18" charset="0"/>
              </a:rPr>
              <a:t>34,000+5Q</a:t>
            </a:r>
            <a:endParaRPr lang="en-US" sz="2000" dirty="0">
              <a:solidFill>
                <a:srgbClr val="A50023"/>
              </a:solidFill>
              <a:latin typeface="Book Antiqua" pitchFamily="18" charset="0"/>
            </a:endParaRPr>
          </a:p>
        </p:txBody>
      </p:sp>
      <p:sp>
        <p:nvSpPr>
          <p:cNvPr id="307252" name="Text Box 52"/>
          <p:cNvSpPr txBox="1">
            <a:spLocks noChangeArrowheads="1"/>
          </p:cNvSpPr>
          <p:nvPr/>
        </p:nvSpPr>
        <p:spPr bwMode="auto">
          <a:xfrm rot="-1956535">
            <a:off x="1815639" y="4651346"/>
            <a:ext cx="1375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Book Antiqua" pitchFamily="18" charset="0"/>
              </a:rPr>
              <a:t>10,000+8Q</a:t>
            </a:r>
            <a:endParaRPr lang="en-US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07253" name="Text Box 53"/>
          <p:cNvSpPr txBox="1">
            <a:spLocks noChangeArrowheads="1"/>
          </p:cNvSpPr>
          <p:nvPr/>
        </p:nvSpPr>
        <p:spPr bwMode="auto">
          <a:xfrm>
            <a:off x="4875213" y="3376613"/>
            <a:ext cx="3073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10000+8Q=34000+5Q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3Q=24000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07254" name="Line 54"/>
          <p:cNvSpPr>
            <a:spLocks noChangeShapeType="1"/>
          </p:cNvSpPr>
          <p:nvPr/>
        </p:nvSpPr>
        <p:spPr bwMode="auto">
          <a:xfrm>
            <a:off x="5545138" y="2760663"/>
            <a:ext cx="3175" cy="306466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07255" name="Text Box 55"/>
          <p:cNvSpPr txBox="1">
            <a:spLocks noChangeArrowheads="1"/>
          </p:cNvSpPr>
          <p:nvPr/>
        </p:nvSpPr>
        <p:spPr bwMode="auto">
          <a:xfrm>
            <a:off x="5020179" y="6035675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  <a:latin typeface="Book Antiqua" pitchFamily="18" charset="0"/>
              </a:rPr>
              <a:t>Q=8000</a:t>
            </a:r>
            <a:endParaRPr lang="en-US" sz="2400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609600" y="5838825"/>
            <a:ext cx="70310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 flipH="1" flipV="1">
            <a:off x="1268412" y="987424"/>
            <a:ext cx="11113" cy="526479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7" name="Group 6"/>
          <p:cNvGrpSpPr>
            <a:grpSpLocks/>
          </p:cNvGrpSpPr>
          <p:nvPr/>
        </p:nvGrpSpPr>
        <p:grpSpPr bwMode="auto">
          <a:xfrm>
            <a:off x="933450" y="917575"/>
            <a:ext cx="6915150" cy="5211763"/>
            <a:chOff x="588" y="578"/>
            <a:chExt cx="4356" cy="3283"/>
          </a:xfrm>
        </p:grpSpPr>
        <p:sp>
          <p:nvSpPr>
            <p:cNvPr id="58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59" name="Arc 8"/>
            <p:cNvSpPr>
              <a:spLocks/>
            </p:cNvSpPr>
            <p:nvPr/>
          </p:nvSpPr>
          <p:spPr bwMode="auto">
            <a:xfrm>
              <a:off x="747" y="578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2000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3000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4000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6000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7000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8000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9000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742" y="128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742" y="1019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2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50000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5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60000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6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70000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80000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8" name="Rectangle 47"/>
            <p:cNvSpPr>
              <a:spLocks noChangeArrowheads="1"/>
            </p:cNvSpPr>
            <p:nvPr/>
          </p:nvSpPr>
          <p:spPr bwMode="auto">
            <a:xfrm>
              <a:off x="593" y="120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90000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588" y="948"/>
              <a:ext cx="2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Book Antiqua" pitchFamily="18" charset="0"/>
                </a:rPr>
                <a:t>100000</a:t>
              </a:r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655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0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0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9" grpId="0" animBg="1"/>
      <p:bldP spid="307250" grpId="0" animBg="1"/>
      <p:bldP spid="307251" grpId="0"/>
      <p:bldP spid="307252" grpId="0"/>
      <p:bldP spid="307253" grpId="0" build="p"/>
      <p:bldP spid="307254" grpId="0" animBg="1"/>
      <p:bldP spid="3072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0" y="10636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Example </a:t>
            </a:r>
            <a:r>
              <a:rPr lang="en-US" sz="3200" dirty="0" smtClean="0">
                <a:latin typeface="Impact" pitchFamily="34" charset="0"/>
              </a:rPr>
              <a:t>2. Executive </a:t>
            </a:r>
            <a:r>
              <a:rPr lang="en-US" sz="3200" dirty="0">
                <a:latin typeface="Impact" pitchFamily="34" charset="0"/>
              </a:rPr>
              <a:t>Summary 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137" y="891558"/>
            <a:ext cx="881523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We  summarize our recommendations as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Demand			</a:t>
            </a:r>
            <a:r>
              <a:rPr lang="en-US" sz="2400" dirty="0" smtClean="0">
                <a:latin typeface="Book Antiqua" pitchFamily="18" charset="0"/>
              </a:rPr>
              <a:t>	Recommendation</a:t>
            </a:r>
            <a:endParaRPr lang="en-US" sz="2400" dirty="0">
              <a:latin typeface="Book Antiqua" pitchFamily="18" charset="0"/>
            </a:endParaRP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R </a:t>
            </a:r>
            <a:r>
              <a:rPr lang="en-US" sz="2400" dirty="0">
                <a:latin typeface="Book Antiqua" pitchFamily="18" charset="0"/>
              </a:rPr>
              <a:t>≤ 5000			</a:t>
            </a:r>
            <a:r>
              <a:rPr lang="en-US" sz="2400" dirty="0" smtClean="0">
                <a:latin typeface="Book Antiqua" pitchFamily="18" charset="0"/>
              </a:rPr>
              <a:t>	Buy</a:t>
            </a:r>
            <a:endParaRPr lang="en-US" sz="2400" dirty="0">
              <a:latin typeface="Book Antiqua" pitchFamily="18" charset="0"/>
            </a:endParaRP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5000 ≤ </a:t>
            </a:r>
            <a:r>
              <a:rPr lang="en-US" sz="2400" dirty="0" smtClean="0">
                <a:latin typeface="Book Antiqua" pitchFamily="18" charset="0"/>
              </a:rPr>
              <a:t>R </a:t>
            </a:r>
            <a:r>
              <a:rPr lang="en-US" sz="2400" dirty="0">
                <a:latin typeface="Book Antiqua" pitchFamily="18" charset="0"/>
              </a:rPr>
              <a:t>≤ 8000		</a:t>
            </a:r>
            <a:r>
              <a:rPr lang="en-US" sz="2400" dirty="0" smtClean="0">
                <a:latin typeface="Book Antiqua" pitchFamily="18" charset="0"/>
              </a:rPr>
              <a:t>	Manufacture </a:t>
            </a:r>
            <a:r>
              <a:rPr lang="en-US" sz="2400" dirty="0">
                <a:latin typeface="Book Antiqua" pitchFamily="18" charset="0"/>
              </a:rPr>
              <a:t>Alternative I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8000 </a:t>
            </a:r>
            <a:r>
              <a:rPr lang="en-US" sz="2400" dirty="0">
                <a:latin typeface="Book Antiqua" pitchFamily="18" charset="0"/>
              </a:rPr>
              <a:t>≤ </a:t>
            </a:r>
            <a:r>
              <a:rPr lang="en-US" sz="2400" dirty="0" smtClean="0">
                <a:latin typeface="Book Antiqua" pitchFamily="18" charset="0"/>
              </a:rPr>
              <a:t>R </a:t>
            </a:r>
            <a:r>
              <a:rPr lang="en-US" sz="2400" dirty="0">
                <a:latin typeface="Book Antiqua" pitchFamily="18" charset="0"/>
              </a:rPr>
              <a:t>			</a:t>
            </a:r>
            <a:r>
              <a:rPr lang="en-US" sz="2400" dirty="0" smtClean="0">
                <a:latin typeface="Book Antiqua" pitchFamily="18" charset="0"/>
              </a:rPr>
              <a:t>	Manufacture </a:t>
            </a:r>
            <a:r>
              <a:rPr lang="en-US" sz="2400" dirty="0">
                <a:latin typeface="Book Antiqua" pitchFamily="18" charset="0"/>
              </a:rPr>
              <a:t>Alternative II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On the boundary points, in practice, we need more information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38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9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9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7338" y="836613"/>
            <a:ext cx="88566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Book Antiqua" pitchFamily="18" charset="0"/>
              </a:rPr>
              <a:t>Three alternatives</a:t>
            </a:r>
            <a:endParaRPr lang="en-US" sz="2400" dirty="0">
              <a:latin typeface="Book Antiqua" pitchFamily="18" charset="0"/>
            </a:endParaRP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1) </a:t>
            </a:r>
            <a:r>
              <a:rPr lang="en-US" sz="2400" dirty="0" smtClean="0">
                <a:latin typeface="Book Antiqua" pitchFamily="18" charset="0"/>
              </a:rPr>
              <a:t>Job-Shop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	Total Fixed Cost 	F = $10,000, </a:t>
            </a:r>
          </a:p>
          <a:p>
            <a:r>
              <a:rPr lang="en-US" sz="2400" dirty="0">
                <a:latin typeface="Book Antiqua" pitchFamily="18" charset="0"/>
              </a:rPr>
              <a:t>	Variable cost	</a:t>
            </a:r>
            <a:r>
              <a:rPr lang="en-US" sz="2400" dirty="0" smtClean="0">
                <a:latin typeface="Book Antiqua" pitchFamily="18" charset="0"/>
              </a:rPr>
              <a:t>	V </a:t>
            </a:r>
            <a:r>
              <a:rPr lang="en-US" sz="2400" dirty="0">
                <a:latin typeface="Book Antiqua" pitchFamily="18" charset="0"/>
              </a:rPr>
              <a:t>= $10 per unit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2) </a:t>
            </a:r>
            <a:r>
              <a:rPr lang="en-US" sz="2400" dirty="0" smtClean="0">
                <a:latin typeface="Book Antiqua" pitchFamily="18" charset="0"/>
              </a:rPr>
              <a:t>Group-Shop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	Total Fixed Cost	F = $60,000, </a:t>
            </a:r>
          </a:p>
          <a:p>
            <a:r>
              <a:rPr lang="en-US" sz="2400" dirty="0">
                <a:latin typeface="Book Antiqua" pitchFamily="18" charset="0"/>
              </a:rPr>
              <a:t>	Variable cost	</a:t>
            </a:r>
            <a:r>
              <a:rPr lang="en-US" sz="2400" dirty="0" smtClean="0">
                <a:latin typeface="Book Antiqua" pitchFamily="18" charset="0"/>
              </a:rPr>
              <a:t>	V </a:t>
            </a:r>
            <a:r>
              <a:rPr lang="en-US" sz="2400" dirty="0">
                <a:latin typeface="Book Antiqua" pitchFamily="18" charset="0"/>
              </a:rPr>
              <a:t>= $5 per unit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3) </a:t>
            </a:r>
            <a:r>
              <a:rPr lang="en-US" sz="2400" dirty="0" smtClean="0">
                <a:latin typeface="Book Antiqua" pitchFamily="18" charset="0"/>
              </a:rPr>
              <a:t>Flow-Shop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	Total Fixed Cost	F = $150,000, </a:t>
            </a:r>
          </a:p>
          <a:p>
            <a:r>
              <a:rPr lang="en-US" sz="2400" dirty="0">
                <a:latin typeface="Book Antiqua" pitchFamily="18" charset="0"/>
              </a:rPr>
              <a:t>	Variable cost	</a:t>
            </a:r>
            <a:r>
              <a:rPr lang="en-US" sz="2400" dirty="0" smtClean="0">
                <a:latin typeface="Book Antiqua" pitchFamily="18" charset="0"/>
              </a:rPr>
              <a:t>	V </a:t>
            </a:r>
            <a:r>
              <a:rPr lang="en-US" sz="2400" dirty="0">
                <a:latin typeface="Book Antiqua" pitchFamily="18" charset="0"/>
              </a:rPr>
              <a:t>= $2 per unit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" y="106362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Example </a:t>
            </a:r>
            <a:r>
              <a:rPr lang="en-US" sz="3200" dirty="0">
                <a:latin typeface="Impact" pitchFamily="34" charset="0"/>
              </a:rPr>
              <a:t>3</a:t>
            </a:r>
            <a:r>
              <a:rPr lang="en-US" sz="3200" dirty="0" smtClean="0">
                <a:latin typeface="Impact" pitchFamily="34" charset="0"/>
              </a:rPr>
              <a:t>. BEA </a:t>
            </a:r>
            <a:r>
              <a:rPr lang="en-US" sz="3200" dirty="0">
                <a:latin typeface="Impact" pitchFamily="34" charset="0"/>
              </a:rPr>
              <a:t>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287338" y="5638800"/>
            <a:ext cx="8605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FF33CC"/>
                </a:solidFill>
                <a:latin typeface="Book Antiqua" pitchFamily="18" charset="0"/>
              </a:rPr>
              <a:t>Tell me what to do: In terms of the range of demand and the preferred choice…</a:t>
            </a:r>
          </a:p>
        </p:txBody>
      </p:sp>
    </p:spTree>
    <p:extLst>
      <p:ext uri="{BB962C8B-B14F-4D97-AF65-F5344CB8AC3E}">
        <p14:creationId xmlns:p14="http://schemas.microsoft.com/office/powerpoint/2010/main" val="37823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 rot="18145177">
            <a:off x="1469053" y="4627659"/>
            <a:ext cx="1237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Job-Shop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016250" y="2965450"/>
            <a:ext cx="1273175" cy="642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 rot="19708282">
            <a:off x="2840491" y="2777536"/>
            <a:ext cx="169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Group-Shop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1262063" y="1082675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1331913" y="1163638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1331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 rot="20728378">
            <a:off x="5786282" y="1661610"/>
            <a:ext cx="1473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Flow-Shop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24188" y="3098800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1331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2886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4181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1331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4305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4310063" y="2281238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9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/>
      <p:bldP spid="386056" grpId="0"/>
      <p:bldP spid="386060" grpId="0" animBg="1"/>
      <p:bldP spid="386061" grpId="0" animBg="1"/>
      <p:bldP spid="386063" grpId="0"/>
      <p:bldP spid="386175" grpId="0" animBg="1"/>
      <p:bldP spid="386177" grpId="0"/>
      <p:bldP spid="3861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</a:t>
            </a:r>
            <a:r>
              <a:rPr lang="en-US" sz="3200" dirty="0" smtClean="0">
                <a:latin typeface="Impact" pitchFamily="34" charset="0"/>
              </a:rPr>
              <a:t>BEA, Job-Shop vs. Batch Processing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52600" y="4949825"/>
            <a:ext cx="1237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Job-Shop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751388" y="2097088"/>
            <a:ext cx="169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Group-Shop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1258888" y="1052513"/>
            <a:ext cx="141287" cy="4872037"/>
            <a:chOff x="886" y="790"/>
            <a:chExt cx="89" cy="3069"/>
          </a:xfrm>
        </p:grpSpPr>
        <p:sp>
          <p:nvSpPr>
            <p:cNvPr id="17425" name="Line 7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17426" name="Freeform 8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sp>
        <p:nvSpPr>
          <p:cNvPr id="17414" name="Line 9"/>
          <p:cNvSpPr>
            <a:spLocks noChangeShapeType="1"/>
          </p:cNvSpPr>
          <p:nvPr/>
        </p:nvSpPr>
        <p:spPr bwMode="auto">
          <a:xfrm flipV="1">
            <a:off x="1331913" y="1136650"/>
            <a:ext cx="2979737" cy="4402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V="1">
            <a:off x="1331913" y="1125538"/>
            <a:ext cx="4794250" cy="297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2821781" y="5945968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7420" name="Group 15"/>
          <p:cNvGrpSpPr>
            <a:grpSpLocks/>
          </p:cNvGrpSpPr>
          <p:nvPr/>
        </p:nvGrpSpPr>
        <p:grpSpPr bwMode="auto">
          <a:xfrm>
            <a:off x="1331913" y="5913438"/>
            <a:ext cx="7124700" cy="141287"/>
            <a:chOff x="839" y="3725"/>
            <a:chExt cx="4488" cy="89"/>
          </a:xfrm>
        </p:grpSpPr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>
              <a:off x="839" y="3769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17424" name="Freeform 17"/>
            <p:cNvSpPr>
              <a:spLocks/>
            </p:cNvSpPr>
            <p:nvPr/>
          </p:nvSpPr>
          <p:spPr bwMode="auto">
            <a:xfrm>
              <a:off x="5239" y="3725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sp>
        <p:nvSpPr>
          <p:cNvPr id="17421" name="Line 18"/>
          <p:cNvSpPr>
            <a:spLocks noChangeShapeType="1"/>
          </p:cNvSpPr>
          <p:nvPr/>
        </p:nvSpPr>
        <p:spPr bwMode="auto">
          <a:xfrm>
            <a:off x="3024188" y="3033713"/>
            <a:ext cx="0" cy="2951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236" y="1010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Impact" pitchFamily="34" charset="0"/>
              </a:rPr>
              <a:t>Capacity </a:t>
            </a:r>
            <a:r>
              <a:rPr lang="en-US" sz="3200" dirty="0">
                <a:latin typeface="Impact" pitchFamily="34" charset="0"/>
              </a:rPr>
              <a:t>Planning: Break-Even </a:t>
            </a:r>
            <a:r>
              <a:rPr lang="en-US" sz="3200" dirty="0" smtClean="0">
                <a:latin typeface="Impact" pitchFamily="34" charset="0"/>
              </a:rPr>
              <a:t>Analysis 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236" y="914400"/>
            <a:ext cx="913376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Operation costs are divided into 2 main groups:</a:t>
            </a:r>
          </a:p>
          <a:p>
            <a:pPr marL="457200" lvl="1" indent="-457200">
              <a:buFont typeface="Wingdings" pitchFamily="2" charset="2"/>
              <a:buChar char="v"/>
            </a:pPr>
            <a:r>
              <a:rPr lang="en-US" sz="2800" b="1" dirty="0" smtClean="0">
                <a:latin typeface="Book Antiqua" pitchFamily="18" charset="0"/>
              </a:rPr>
              <a:t> Fixed costs – </a:t>
            </a:r>
            <a:r>
              <a:rPr lang="en-US" sz="2200" dirty="0">
                <a:latin typeface="Book Antiqua" pitchFamily="18" charset="0"/>
              </a:rPr>
              <a:t>Costs of </a:t>
            </a:r>
            <a:r>
              <a:rPr lang="en-US" sz="2200" dirty="0" smtClean="0">
                <a:latin typeface="Book Antiqua" pitchFamily="18" charset="0"/>
              </a:rPr>
              <a:t>Human </a:t>
            </a:r>
            <a:r>
              <a:rPr lang="en-US" sz="2200" dirty="0">
                <a:latin typeface="Book Antiqua" pitchFamily="18" charset="0"/>
              </a:rPr>
              <a:t>and Capital </a:t>
            </a:r>
            <a:r>
              <a:rPr lang="en-US" sz="2200" dirty="0" smtClean="0">
                <a:latin typeface="Book Antiqua" pitchFamily="18" charset="0"/>
              </a:rPr>
              <a:t>Resources </a:t>
            </a:r>
            <a:endParaRPr lang="en-US" sz="2800" b="1" dirty="0" smtClean="0">
              <a:latin typeface="Book Antiqua" pitchFamily="18" charset="0"/>
            </a:endParaRP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dirty="0" smtClean="0">
                <a:latin typeface="Book Antiqua" pitchFamily="18" charset="0"/>
              </a:rPr>
              <a:t>wages, depreciation, rent</a:t>
            </a:r>
            <a:r>
              <a:rPr lang="en-US" sz="2200" dirty="0">
                <a:latin typeface="Book Antiqua" pitchFamily="18" charset="0"/>
              </a:rPr>
              <a:t>, property tax, property </a:t>
            </a:r>
            <a:r>
              <a:rPr lang="en-US" sz="2200" dirty="0" smtClean="0">
                <a:latin typeface="Book Antiqua" pitchFamily="18" charset="0"/>
              </a:rPr>
              <a:t>insurance. 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dirty="0" smtClean="0">
                <a:latin typeface="Book Antiqua" pitchFamily="18" charset="0"/>
              </a:rPr>
              <a:t>the </a:t>
            </a:r>
            <a:r>
              <a:rPr lang="en-US" sz="2200" dirty="0">
                <a:latin typeface="Book Antiqua" pitchFamily="18" charset="0"/>
              </a:rPr>
              <a:t>total fixed cost is fixed throughout the year. No matter if we produce one unit or one million units. It does not depend on the production level. </a:t>
            </a:r>
            <a:endParaRPr lang="en-US" sz="2200" dirty="0" smtClean="0">
              <a:latin typeface="Book Antiqua" pitchFamily="18" charset="0"/>
            </a:endParaRP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b="1" dirty="0" smtClean="0">
                <a:latin typeface="Book Antiqua" pitchFamily="18" charset="0"/>
              </a:rPr>
              <a:t>fixed cost </a:t>
            </a:r>
            <a:r>
              <a:rPr lang="en-US" sz="2200" b="1" dirty="0">
                <a:latin typeface="Book Antiqua" pitchFamily="18" charset="0"/>
              </a:rPr>
              <a:t>per unit of </a:t>
            </a:r>
            <a:r>
              <a:rPr lang="en-US" sz="2200" b="1" dirty="0" smtClean="0">
                <a:latin typeface="Book Antiqua" pitchFamily="18" charset="0"/>
              </a:rPr>
              <a:t>production is variable. </a:t>
            </a:r>
            <a:endParaRPr lang="en-US" sz="2200" b="1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Book Antiqua" pitchFamily="18" charset="0"/>
              </a:rPr>
              <a:t>Variable costs – </a:t>
            </a:r>
            <a:r>
              <a:rPr lang="en-US" sz="2200" dirty="0">
                <a:latin typeface="Book Antiqua" pitchFamily="18" charset="0"/>
              </a:rPr>
              <a:t>Costs of Inputs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dirty="0">
                <a:latin typeface="Book Antiqua" pitchFamily="18" charset="0"/>
              </a:rPr>
              <a:t>r</a:t>
            </a:r>
            <a:r>
              <a:rPr lang="en-US" sz="2200" dirty="0" smtClean="0">
                <a:latin typeface="Book Antiqua" pitchFamily="18" charset="0"/>
              </a:rPr>
              <a:t>aw </a:t>
            </a:r>
            <a:r>
              <a:rPr lang="en-US" sz="2200" dirty="0">
                <a:latin typeface="Book Antiqua" pitchFamily="18" charset="0"/>
              </a:rPr>
              <a:t>material, packaging material, supplies, production </a:t>
            </a:r>
            <a:r>
              <a:rPr lang="en-US" sz="2200" dirty="0" smtClean="0">
                <a:latin typeface="Book Antiqua" pitchFamily="18" charset="0"/>
              </a:rPr>
              <a:t>water and power. </a:t>
            </a:r>
            <a:endParaRPr lang="en-US" sz="2200" dirty="0">
              <a:latin typeface="Book Antiqua" pitchFamily="18" charset="0"/>
            </a:endParaRP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dirty="0">
                <a:latin typeface="Book Antiqua" pitchFamily="18" charset="0"/>
              </a:rPr>
              <a:t>The total variable costs depend on the volume of production. The higher the production level, the higher the total variable costs. 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b="1" dirty="0">
                <a:latin typeface="Book Antiqua" pitchFamily="18" charset="0"/>
              </a:rPr>
              <a:t>v</a:t>
            </a:r>
            <a:r>
              <a:rPr lang="en-US" sz="2200" b="1" dirty="0" smtClean="0">
                <a:latin typeface="Book Antiqua" pitchFamily="18" charset="0"/>
              </a:rPr>
              <a:t>ariable </a:t>
            </a:r>
            <a:r>
              <a:rPr lang="en-US" sz="2200" b="1" dirty="0">
                <a:latin typeface="Book Antiqua" pitchFamily="18" charset="0"/>
              </a:rPr>
              <a:t>cost per unit of </a:t>
            </a:r>
            <a:r>
              <a:rPr lang="en-US" sz="2200" b="1" dirty="0" smtClean="0">
                <a:latin typeface="Book Antiqua" pitchFamily="18" charset="0"/>
              </a:rPr>
              <a:t>production is </a:t>
            </a:r>
            <a:r>
              <a:rPr lang="en-US" sz="2200" b="1" dirty="0">
                <a:latin typeface="Book Antiqua" pitchFamily="18" charset="0"/>
              </a:rPr>
              <a:t>fixed.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305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15900" y="952798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=10000		V</a:t>
            </a:r>
            <a:r>
              <a:rPr lang="en-US" sz="2800" baseline="-25000" dirty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=10</a:t>
            </a:r>
          </a:p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=60000		V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=5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9568" y="5181600"/>
            <a:ext cx="4551363" cy="973137"/>
            <a:chOff x="374" y="3456"/>
            <a:chExt cx="2867" cy="613"/>
          </a:xfrm>
        </p:grpSpPr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374" y="3532"/>
              <a:ext cx="5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dirty="0" smtClean="0">
                  <a:latin typeface="Book Antiqua" pitchFamily="18" charset="0"/>
                </a:rPr>
                <a:t>Q </a:t>
              </a:r>
              <a:r>
                <a:rPr lang="en-US" sz="2800" dirty="0">
                  <a:latin typeface="Book Antiqua" pitchFamily="18" charset="0"/>
                </a:rPr>
                <a:t>= </a:t>
              </a:r>
            </a:p>
          </p:txBody>
        </p:sp>
        <p:graphicFrame>
          <p:nvGraphicFramePr>
            <p:cNvPr id="30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3714911"/>
                </p:ext>
              </p:extLst>
            </p:nvPr>
          </p:nvGraphicFramePr>
          <p:xfrm>
            <a:off x="960" y="3456"/>
            <a:ext cx="2281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7" name="Equation" r:id="rId4" imgW="1460160" imgH="393480" progId="Equation.3">
                    <p:embed/>
                  </p:oleObj>
                </mc:Choice>
                <mc:Fallback>
                  <p:oleObj name="Equation" r:id="rId4" imgW="1460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56"/>
                          <a:ext cx="2281" cy="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BEA, Job-Shop vs. Batch Processing</a:t>
            </a:r>
          </a:p>
        </p:txBody>
      </p:sp>
      <p:sp>
        <p:nvSpPr>
          <p:cNvPr id="389129" name="Text Box 9"/>
          <p:cNvSpPr txBox="1">
            <a:spLocks noChangeArrowheads="1"/>
          </p:cNvSpPr>
          <p:nvPr/>
        </p:nvSpPr>
        <p:spPr bwMode="auto">
          <a:xfrm>
            <a:off x="306386" y="2209800"/>
            <a:ext cx="3975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Break-even of 1 and 2</a:t>
            </a:r>
          </a:p>
          <a:p>
            <a:endParaRPr lang="en-US" sz="2800" dirty="0">
              <a:latin typeface="Book Antiqua" pitchFamily="18" charset="0"/>
            </a:endParaRPr>
          </a:p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+ V</a:t>
            </a:r>
            <a:r>
              <a:rPr lang="en-US" sz="2800" baseline="-25000" dirty="0">
                <a:latin typeface="Book Antiqua" pitchFamily="18" charset="0"/>
              </a:rPr>
              <a:t>1 </a:t>
            </a:r>
            <a:r>
              <a:rPr lang="en-US" sz="2800" dirty="0" smtClean="0">
                <a:latin typeface="Book Antiqua" pitchFamily="18" charset="0"/>
              </a:rPr>
              <a:t>Q </a:t>
            </a:r>
            <a:r>
              <a:rPr lang="en-US" sz="2800" dirty="0">
                <a:latin typeface="Book Antiqua" pitchFamily="18" charset="0"/>
              </a:rPr>
              <a:t>= F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+ V</a:t>
            </a:r>
            <a:r>
              <a:rPr lang="en-US" sz="2800" baseline="-25000" dirty="0">
                <a:latin typeface="Book Antiqua" pitchFamily="18" charset="0"/>
              </a:rPr>
              <a:t>2 </a:t>
            </a:r>
            <a:r>
              <a:rPr lang="en-US" sz="2800" dirty="0" smtClean="0">
                <a:latin typeface="Book Antiqua" pitchFamily="18" charset="0"/>
              </a:rPr>
              <a:t>Q 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89130" name="Text Box 10"/>
          <p:cNvSpPr txBox="1">
            <a:spLocks noChangeArrowheads="1"/>
          </p:cNvSpPr>
          <p:nvPr/>
        </p:nvSpPr>
        <p:spPr bwMode="auto">
          <a:xfrm>
            <a:off x="359568" y="4267200"/>
            <a:ext cx="466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Book Antiqua" pitchFamily="18" charset="0"/>
              </a:rPr>
              <a:t>10000+10Q </a:t>
            </a:r>
            <a:r>
              <a:rPr lang="en-US" sz="2800" dirty="0">
                <a:latin typeface="Book Antiqua" pitchFamily="18" charset="0"/>
              </a:rPr>
              <a:t>= 60000 + </a:t>
            </a:r>
            <a:r>
              <a:rPr lang="en-US" sz="2800" dirty="0" smtClean="0">
                <a:latin typeface="Book Antiqua" pitchFamily="18" charset="0"/>
              </a:rPr>
              <a:t>5Q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9" grpId="0"/>
      <p:bldP spid="3891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" y="106362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</a:t>
            </a:r>
            <a:r>
              <a:rPr lang="en-US" sz="3200" dirty="0" smtClean="0">
                <a:latin typeface="Impact" pitchFamily="34" charset="0"/>
              </a:rPr>
              <a:t>Batch Processing vs. Flow Shop</a:t>
            </a:r>
            <a:endParaRPr lang="en-US" sz="3200" dirty="0">
              <a:latin typeface="Impact" pitchFamily="34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1262063" y="1055688"/>
            <a:ext cx="141287" cy="4872037"/>
            <a:chOff x="886" y="790"/>
            <a:chExt cx="89" cy="3069"/>
          </a:xfrm>
        </p:grpSpPr>
        <p:sp>
          <p:nvSpPr>
            <p:cNvPr id="18448" name="Line 5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18449" name="Freeform 6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sp>
        <p:nvSpPr>
          <p:cNvPr id="18436" name="Line 7"/>
          <p:cNvSpPr>
            <a:spLocks noChangeShapeType="1"/>
          </p:cNvSpPr>
          <p:nvPr/>
        </p:nvSpPr>
        <p:spPr bwMode="auto">
          <a:xfrm flipV="1">
            <a:off x="1331913" y="1136650"/>
            <a:ext cx="4794250" cy="297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1331913" y="1395413"/>
            <a:ext cx="6089650" cy="1682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8439" name="Group 10"/>
          <p:cNvGrpSpPr>
            <a:grpSpLocks/>
          </p:cNvGrpSpPr>
          <p:nvPr/>
        </p:nvGrpSpPr>
        <p:grpSpPr bwMode="auto">
          <a:xfrm>
            <a:off x="1331913" y="5910263"/>
            <a:ext cx="7124700" cy="141287"/>
            <a:chOff x="930" y="3848"/>
            <a:chExt cx="4488" cy="89"/>
          </a:xfrm>
        </p:grpSpPr>
        <p:sp>
          <p:nvSpPr>
            <p:cNvPr id="18446" name="Line 11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  <p:sp>
          <p:nvSpPr>
            <p:cNvPr id="18447" name="Freeform 12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Book Antiqua" pitchFamily="18" charset="0"/>
              </a:endParaRPr>
            </a:p>
          </p:txBody>
        </p:sp>
      </p:grpSp>
      <p:sp>
        <p:nvSpPr>
          <p:cNvPr id="18440" name="Line 13"/>
          <p:cNvSpPr>
            <a:spLocks noChangeShapeType="1"/>
          </p:cNvSpPr>
          <p:nvPr/>
        </p:nvSpPr>
        <p:spPr bwMode="auto">
          <a:xfrm>
            <a:off x="4392613" y="2241550"/>
            <a:ext cx="0" cy="3743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2539504" y="3375303"/>
            <a:ext cx="169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Group-Shop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4826794" y="2441059"/>
            <a:ext cx="1482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Flow-Shop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4232275" y="6043613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81000" y="950893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=60000		V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=5</a:t>
            </a:r>
          </a:p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3</a:t>
            </a:r>
            <a:r>
              <a:rPr lang="en-US" sz="2800" dirty="0">
                <a:latin typeface="Book Antiqua" pitchFamily="18" charset="0"/>
              </a:rPr>
              <a:t>=150000	</a:t>
            </a:r>
            <a:r>
              <a:rPr lang="en-US" sz="2800" dirty="0" smtClean="0">
                <a:latin typeface="Book Antiqua" pitchFamily="18" charset="0"/>
              </a:rPr>
              <a:t>	V</a:t>
            </a:r>
            <a:r>
              <a:rPr lang="en-US" sz="2800" baseline="-25000" dirty="0" smtClean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=2</a:t>
            </a:r>
            <a:endParaRPr lang="en-US" sz="2800" dirty="0">
              <a:latin typeface="Book Antiqua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5257800"/>
            <a:ext cx="4662488" cy="973138"/>
            <a:chOff x="374" y="3456"/>
            <a:chExt cx="2937" cy="613"/>
          </a:xfrm>
        </p:grpSpPr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74" y="3532"/>
              <a:ext cx="5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dirty="0" smtClean="0">
                  <a:latin typeface="Book Antiqua" pitchFamily="18" charset="0"/>
                </a:rPr>
                <a:t>Q </a:t>
              </a:r>
              <a:r>
                <a:rPr lang="en-US" sz="2800" dirty="0">
                  <a:latin typeface="Book Antiqua" pitchFamily="18" charset="0"/>
                </a:rPr>
                <a:t>= </a:t>
              </a:r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891" y="3456"/>
            <a:ext cx="2420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1" name="Equation" r:id="rId4" imgW="1549080" imgH="393480" progId="Equation.3">
                    <p:embed/>
                  </p:oleObj>
                </mc:Choice>
                <mc:Fallback>
                  <p:oleObj name="Equation" r:id="rId4" imgW="1549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1" y="3456"/>
                          <a:ext cx="2420" cy="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Arial" charset="0"/>
              </a:rPr>
              <a:t> </a:t>
            </a:r>
            <a:r>
              <a:rPr lang="en-US" sz="3200" dirty="0">
                <a:latin typeface="Impact" pitchFamily="34" charset="0"/>
              </a:rPr>
              <a:t>Example 3. Batch Processing vs. Flow Shop</a:t>
            </a:r>
          </a:p>
        </p:txBody>
      </p:sp>
      <p:sp>
        <p:nvSpPr>
          <p:cNvPr id="391177" name="Text Box 9"/>
          <p:cNvSpPr txBox="1">
            <a:spLocks noChangeArrowheads="1"/>
          </p:cNvSpPr>
          <p:nvPr/>
        </p:nvSpPr>
        <p:spPr bwMode="auto">
          <a:xfrm>
            <a:off x="431800" y="2043113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Break-even of 2 and 3</a:t>
            </a:r>
          </a:p>
          <a:p>
            <a:endParaRPr lang="en-US" sz="2800" dirty="0">
              <a:latin typeface="Book Antiqua" pitchFamily="18" charset="0"/>
            </a:endParaRPr>
          </a:p>
          <a:p>
            <a:r>
              <a:rPr lang="en-US" sz="2800" dirty="0">
                <a:latin typeface="Book Antiqua" pitchFamily="18" charset="0"/>
              </a:rPr>
              <a:t>F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+ V</a:t>
            </a:r>
            <a:r>
              <a:rPr lang="en-US" sz="2800" baseline="-25000" dirty="0">
                <a:latin typeface="Book Antiqua" pitchFamily="18" charset="0"/>
              </a:rPr>
              <a:t>2 </a:t>
            </a:r>
            <a:r>
              <a:rPr lang="en-US" sz="2800" dirty="0" smtClean="0">
                <a:latin typeface="Book Antiqua" pitchFamily="18" charset="0"/>
              </a:rPr>
              <a:t>Q </a:t>
            </a:r>
            <a:r>
              <a:rPr lang="en-US" sz="2800" dirty="0">
                <a:latin typeface="Book Antiqua" pitchFamily="18" charset="0"/>
              </a:rPr>
              <a:t>= F</a:t>
            </a:r>
            <a:r>
              <a:rPr lang="en-US" sz="2800" baseline="-25000" dirty="0">
                <a:latin typeface="Book Antiqua" pitchFamily="18" charset="0"/>
              </a:rPr>
              <a:t>3</a:t>
            </a:r>
            <a:r>
              <a:rPr lang="en-US" sz="2800" dirty="0">
                <a:latin typeface="Book Antiqua" pitchFamily="18" charset="0"/>
              </a:rPr>
              <a:t>+ V</a:t>
            </a:r>
            <a:r>
              <a:rPr lang="en-US" sz="2800" baseline="-25000" dirty="0">
                <a:latin typeface="Book Antiqua" pitchFamily="18" charset="0"/>
              </a:rPr>
              <a:t>3 </a:t>
            </a:r>
            <a:r>
              <a:rPr lang="en-US" sz="2800" dirty="0" smtClean="0">
                <a:latin typeface="Book Antiqua" pitchFamily="18" charset="0"/>
              </a:rPr>
              <a:t>Q 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91178" name="Text Box 10"/>
          <p:cNvSpPr txBox="1">
            <a:spLocks noChangeArrowheads="1"/>
          </p:cNvSpPr>
          <p:nvPr/>
        </p:nvSpPr>
        <p:spPr bwMode="auto">
          <a:xfrm>
            <a:off x="417512" y="4419600"/>
            <a:ext cx="720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Book Antiqua" pitchFamily="18" charset="0"/>
              </a:rPr>
              <a:t>60000 + </a:t>
            </a:r>
            <a:r>
              <a:rPr lang="en-US" sz="2800" dirty="0" smtClean="0">
                <a:latin typeface="Book Antiqua" pitchFamily="18" charset="0"/>
              </a:rPr>
              <a:t>5Q </a:t>
            </a:r>
            <a:r>
              <a:rPr lang="en-US" sz="2800" dirty="0">
                <a:latin typeface="Book Antiqua" pitchFamily="18" charset="0"/>
              </a:rPr>
              <a:t>= </a:t>
            </a:r>
            <a:r>
              <a:rPr lang="en-US" sz="2800" dirty="0" smtClean="0">
                <a:latin typeface="Book Antiqua" pitchFamily="18" charset="0"/>
              </a:rPr>
              <a:t>150000+2Q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7" grpId="0"/>
      <p:bldP spid="3911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1231880"/>
                <a:ext cx="872490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b="1" dirty="0">
                    <a:latin typeface="Book Antiqua" pitchFamily="18" charset="0"/>
                  </a:rPr>
                  <a:t>Demand</a:t>
                </a:r>
                <a:r>
                  <a:rPr lang="en-US" sz="2400" dirty="0">
                    <a:latin typeface="Book Antiqua" pitchFamily="18" charset="0"/>
                  </a:rPr>
                  <a:t>		   </a:t>
                </a:r>
                <a:r>
                  <a:rPr lang="en-US" sz="2400" b="1" dirty="0">
                    <a:latin typeface="Book Antiqua" pitchFamily="18" charset="0"/>
                  </a:rPr>
                  <a:t>Recommended Alternative</a:t>
                </a: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>
                    <a:latin typeface="Book Antiqua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latin typeface="Book Antiqua" pitchFamily="18" charset="0"/>
                  </a:rPr>
                  <a:t> 10000			</a:t>
                </a:r>
                <a:r>
                  <a:rPr lang="en-US" sz="2400" dirty="0" smtClean="0">
                    <a:latin typeface="Book Antiqua" pitchFamily="18" charset="0"/>
                  </a:rPr>
                  <a:t>Job-Shop</a:t>
                </a:r>
                <a:endParaRPr lang="en-US" sz="2400" dirty="0">
                  <a:latin typeface="Book Antiqua" pitchFamily="18" charset="0"/>
                </a:endParaRP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 smtClean="0">
                    <a:latin typeface="Book Antiqua" pitchFamily="18" charset="0"/>
                  </a:rPr>
                  <a:t>10000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 smtClean="0">
                    <a:latin typeface="Book Antiqua" pitchFamily="18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 smtClean="0">
                    <a:latin typeface="Book Antiqua" pitchFamily="18" charset="0"/>
                  </a:rPr>
                  <a:t> 30000		Group-Shop</a:t>
                </a: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>
                    <a:latin typeface="Book Antiqua" pitchFamily="18" charset="0"/>
                  </a:rPr>
                  <a:t>30000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latin typeface="Book Antiqua" pitchFamily="18" charset="0"/>
                  </a:rPr>
                  <a:t> D 			</a:t>
                </a:r>
                <a:r>
                  <a:rPr lang="en-US" sz="2400" dirty="0" smtClean="0">
                    <a:latin typeface="Book Antiqua" pitchFamily="18" charset="0"/>
                  </a:rPr>
                  <a:t>Flow-Shop</a:t>
                </a:r>
                <a:endParaRPr lang="en-US" sz="2400" dirty="0">
                  <a:latin typeface="Book Antiqua" pitchFamily="18" charset="0"/>
                </a:endParaRP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b="1" dirty="0">
                    <a:latin typeface="Book Antiqua" pitchFamily="18" charset="0"/>
                  </a:rPr>
                  <a:t>We also need to know Price and Revenue</a:t>
                </a:r>
                <a:r>
                  <a:rPr lang="en-US" sz="2400" b="1" dirty="0" smtClean="0">
                    <a:latin typeface="Book Antiqua" pitchFamily="18" charset="0"/>
                  </a:rPr>
                  <a:t>!</a:t>
                </a:r>
              </a:p>
              <a:p>
                <a:r>
                  <a:rPr lang="en-US" sz="2400" b="1" dirty="0" smtClean="0">
                    <a:latin typeface="Book Antiqua" pitchFamily="18" charset="0"/>
                  </a:rPr>
                  <a:t>Suppose sales price is $8 per unit. Revise the table</a:t>
                </a:r>
                <a:endParaRPr lang="en-US" sz="2400" b="1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1945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231880"/>
                <a:ext cx="8724900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1048" t="-1449" b="-2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Recommendations to Management and Marketing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50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3884" y="914400"/>
            <a:ext cx="912011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Book Antiqua" pitchFamily="18" charset="0"/>
              </a:rPr>
              <a:t>Alternative 1 has  a variable cost of $10&gt;$8 will never use it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Alternative </a:t>
            </a:r>
            <a:r>
              <a:rPr lang="en-US" sz="2400" dirty="0" smtClean="0">
                <a:latin typeface="Book Antiqua" pitchFamily="18" charset="0"/>
              </a:rPr>
              <a:t>2 </a:t>
            </a:r>
            <a:r>
              <a:rPr lang="en-US" sz="2400" dirty="0">
                <a:latin typeface="Book Antiqua" pitchFamily="18" charset="0"/>
              </a:rPr>
              <a:t>has  a variable cost of </a:t>
            </a:r>
            <a:r>
              <a:rPr lang="en-US" sz="2400" dirty="0" smtClean="0">
                <a:latin typeface="Book Antiqua" pitchFamily="18" charset="0"/>
              </a:rPr>
              <a:t>$5&lt;$8</a:t>
            </a:r>
            <a:endParaRPr lang="en-US" sz="2400" b="1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Alternative </a:t>
            </a:r>
            <a:r>
              <a:rPr lang="en-US" sz="2400" dirty="0" smtClean="0">
                <a:latin typeface="Book Antiqua" pitchFamily="18" charset="0"/>
              </a:rPr>
              <a:t>3 </a:t>
            </a:r>
            <a:r>
              <a:rPr lang="en-US" sz="2400" dirty="0">
                <a:latin typeface="Book Antiqua" pitchFamily="18" charset="0"/>
              </a:rPr>
              <a:t>has  a variable cost of </a:t>
            </a:r>
            <a:r>
              <a:rPr lang="en-US" sz="2400" dirty="0" smtClean="0">
                <a:latin typeface="Book Antiqua" pitchFamily="18" charset="0"/>
              </a:rPr>
              <a:t>$2&lt;$</a:t>
            </a:r>
            <a:r>
              <a:rPr lang="en-US" sz="2400" dirty="0">
                <a:latin typeface="Book Antiqua" pitchFamily="18" charset="0"/>
              </a:rPr>
              <a:t>8</a:t>
            </a:r>
            <a:endParaRPr lang="en-US" sz="2400" b="1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As we saw before, Alternatives 2 and 3 break even at 30,000</a:t>
            </a:r>
          </a:p>
          <a:p>
            <a:r>
              <a:rPr lang="en-US" sz="2400" dirty="0">
                <a:latin typeface="Book Antiqua" pitchFamily="18" charset="0"/>
              </a:rPr>
              <a:t>If demand is </a:t>
            </a:r>
            <a:r>
              <a:rPr lang="en-US" sz="2400" dirty="0" smtClean="0">
                <a:latin typeface="Book Antiqua" pitchFamily="18" charset="0"/>
              </a:rPr>
              <a:t>greater </a:t>
            </a:r>
            <a:r>
              <a:rPr lang="en-US" sz="2400" dirty="0">
                <a:latin typeface="Book Antiqua" pitchFamily="18" charset="0"/>
              </a:rPr>
              <a:t>than </a:t>
            </a:r>
            <a:r>
              <a:rPr lang="en-US" sz="2400" dirty="0" smtClean="0">
                <a:latin typeface="Book Antiqua" pitchFamily="18" charset="0"/>
              </a:rPr>
              <a:t>30,000, we </a:t>
            </a:r>
            <a:r>
              <a:rPr lang="en-US" sz="2400" dirty="0">
                <a:latin typeface="Book Antiqua" pitchFamily="18" charset="0"/>
              </a:rPr>
              <a:t>use alternative </a:t>
            </a:r>
            <a:r>
              <a:rPr lang="en-US" sz="2400" dirty="0" smtClean="0">
                <a:latin typeface="Book Antiqua" pitchFamily="18" charset="0"/>
              </a:rPr>
              <a:t>3.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Now we can compute the break-even point of Alternative 2.</a:t>
            </a:r>
          </a:p>
          <a:p>
            <a:r>
              <a:rPr lang="en-US" sz="2400" dirty="0" smtClean="0">
                <a:latin typeface="Book Antiqua" pitchFamily="18" charset="0"/>
              </a:rPr>
              <a:t>Can you analyze the situation before solving the problem?</a:t>
            </a:r>
          </a:p>
          <a:p>
            <a:r>
              <a:rPr lang="en-US" sz="2400" dirty="0" smtClean="0">
                <a:latin typeface="Book Antiqua" pitchFamily="18" charset="0"/>
              </a:rPr>
              <a:t>If the break-even point for alternative 2 is X and  is greater than  30,000, then we </a:t>
            </a:r>
            <a:r>
              <a:rPr lang="en-US" sz="2400" b="1" dirty="0" smtClean="0">
                <a:latin typeface="Book Antiqua" pitchFamily="18" charset="0"/>
              </a:rPr>
              <a:t>never</a:t>
            </a:r>
            <a:r>
              <a:rPr lang="en-US" sz="2400" dirty="0" smtClean="0">
                <a:latin typeface="Book Antiqua" pitchFamily="18" charset="0"/>
              </a:rPr>
              <a:t> use Alternative 2 since beyond a demand of 30,000, Alternative 3 is always preferred to Alternative 2.</a:t>
            </a:r>
          </a:p>
          <a:p>
            <a:r>
              <a:rPr lang="en-US" sz="2400" dirty="0">
                <a:latin typeface="Book Antiqua" pitchFamily="18" charset="0"/>
              </a:rPr>
              <a:t>D &lt; X			Do nothing</a:t>
            </a:r>
          </a:p>
          <a:p>
            <a:r>
              <a:rPr lang="en-US" sz="2400" dirty="0" smtClean="0">
                <a:latin typeface="Book Antiqua" pitchFamily="18" charset="0"/>
              </a:rPr>
              <a:t>D&gt; X 		</a:t>
            </a:r>
            <a:r>
              <a:rPr lang="en-US" sz="2400" dirty="0">
                <a:latin typeface="Book Antiqua" pitchFamily="18" charset="0"/>
              </a:rPr>
              <a:t>	Alternative </a:t>
            </a:r>
            <a:r>
              <a:rPr lang="en-US" sz="2400" dirty="0" smtClean="0">
                <a:latin typeface="Book Antiqua" pitchFamily="18" charset="0"/>
              </a:rPr>
              <a:t>3</a:t>
            </a:r>
          </a:p>
          <a:p>
            <a:r>
              <a:rPr lang="en-US" sz="2400" dirty="0">
                <a:latin typeface="Book Antiqua" pitchFamily="18" charset="0"/>
              </a:rPr>
              <a:t>Lets see where is the BEP of alternative 2</a:t>
            </a:r>
          </a:p>
          <a:p>
            <a:r>
              <a:rPr lang="en-US" sz="2400" dirty="0">
                <a:latin typeface="Book Antiqua" pitchFamily="18" charset="0"/>
              </a:rPr>
              <a:t>F+VQ = PQ</a:t>
            </a:r>
          </a:p>
          <a:p>
            <a:r>
              <a:rPr lang="en-US" sz="2400" dirty="0" smtClean="0">
                <a:latin typeface="Book Antiqua" pitchFamily="18" charset="0"/>
              </a:rPr>
              <a:t>60,000+5Q=8Q  </a:t>
            </a:r>
            <a:r>
              <a:rPr lang="en-US" sz="2400" dirty="0" smtClean="0">
                <a:latin typeface="Book Antiqua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latin typeface="Book Antiqua" pitchFamily="18" charset="0"/>
              </a:rPr>
              <a:t>Q</a:t>
            </a:r>
            <a:r>
              <a:rPr lang="en-US" sz="2400" dirty="0">
                <a:latin typeface="Book Antiqua" pitchFamily="18" charset="0"/>
              </a:rPr>
              <a:t>= 20,000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Recommendations to Management and Marketing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48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914400"/>
                <a:ext cx="8991600" cy="6001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400" dirty="0" smtClean="0">
                    <a:latin typeface="Book Antiqua" pitchFamily="18" charset="0"/>
                  </a:rPr>
                  <a:t>D </a:t>
                </a:r>
                <a:r>
                  <a:rPr lang="en-US" sz="2400" dirty="0">
                    <a:latin typeface="Book Antiqua" pitchFamily="18" charset="0"/>
                  </a:rPr>
                  <a:t>&lt; </a:t>
                </a:r>
                <a:r>
                  <a:rPr lang="en-US" sz="2400" dirty="0" smtClean="0">
                    <a:latin typeface="Book Antiqua" pitchFamily="18" charset="0"/>
                  </a:rPr>
                  <a:t>20,000</a:t>
                </a:r>
                <a:r>
                  <a:rPr lang="en-US" sz="2400" dirty="0">
                    <a:latin typeface="Book Antiqua" pitchFamily="18" charset="0"/>
                  </a:rPr>
                  <a:t>			</a:t>
                </a:r>
                <a:r>
                  <a:rPr lang="en-US" sz="2400" dirty="0" smtClean="0">
                    <a:latin typeface="Book Antiqua" pitchFamily="18" charset="0"/>
                  </a:rPr>
                  <a:t>Do nothing</a:t>
                </a:r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 smtClean="0">
                    <a:latin typeface="Book Antiqua" pitchFamily="18" charset="0"/>
                  </a:rPr>
                  <a:t>20,000 </a:t>
                </a:r>
                <a:r>
                  <a:rPr lang="en-US" sz="2400" dirty="0">
                    <a:latin typeface="Book Antiqua" pitchFamily="18" charset="0"/>
                  </a:rPr>
                  <a:t>&lt; D &lt; </a:t>
                </a:r>
                <a:r>
                  <a:rPr lang="en-US" sz="2400" dirty="0" smtClean="0">
                    <a:latin typeface="Book Antiqua" pitchFamily="18" charset="0"/>
                  </a:rPr>
                  <a:t>30,000</a:t>
                </a:r>
                <a:r>
                  <a:rPr lang="en-US" sz="2400" dirty="0">
                    <a:latin typeface="Book Antiqua" pitchFamily="18" charset="0"/>
                  </a:rPr>
                  <a:t>		Alternative 2</a:t>
                </a:r>
              </a:p>
              <a:p>
                <a:r>
                  <a:rPr lang="en-US" sz="2400" dirty="0" smtClean="0">
                    <a:latin typeface="Book Antiqua" pitchFamily="18" charset="0"/>
                  </a:rPr>
                  <a:t>30,000 </a:t>
                </a:r>
                <a:r>
                  <a:rPr lang="en-US" sz="2400" dirty="0">
                    <a:latin typeface="Book Antiqua" pitchFamily="18" charset="0"/>
                  </a:rPr>
                  <a:t>&lt; D 			Alternative </a:t>
                </a:r>
                <a:r>
                  <a:rPr lang="en-US" sz="2400" dirty="0" smtClean="0">
                    <a:latin typeface="Book Antiqua" pitchFamily="18" charset="0"/>
                  </a:rPr>
                  <a:t>3</a:t>
                </a:r>
              </a:p>
              <a:p>
                <a:endParaRPr lang="en-US" sz="2400" dirty="0" smtClean="0">
                  <a:latin typeface="Book Antiqua" pitchFamily="18" charset="0"/>
                </a:endParaRPr>
              </a:p>
              <a:p>
                <a:r>
                  <a:rPr lang="en-US" sz="2400" dirty="0" smtClean="0">
                    <a:latin typeface="Book Antiqua" pitchFamily="18" charset="0"/>
                  </a:rPr>
                  <a:t>If sales price was $6.5 instead of $8, then</a:t>
                </a:r>
              </a:p>
              <a:p>
                <a:r>
                  <a:rPr lang="en-US" sz="2400" dirty="0" smtClean="0">
                    <a:latin typeface="Book Antiqua" pitchFamily="18" charset="0"/>
                  </a:rPr>
                  <a:t>F+VQ </a:t>
                </a:r>
                <a:r>
                  <a:rPr lang="en-US" sz="2400" dirty="0">
                    <a:latin typeface="Book Antiqua" pitchFamily="18" charset="0"/>
                  </a:rPr>
                  <a:t>= PQ</a:t>
                </a:r>
              </a:p>
              <a:p>
                <a:r>
                  <a:rPr lang="en-US" sz="2400" dirty="0" smtClean="0">
                    <a:latin typeface="Book Antiqua" pitchFamily="18" charset="0"/>
                  </a:rPr>
                  <a:t>60,000+5Q=6.5Q</a:t>
                </a:r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>
                    <a:latin typeface="Book Antiqua" pitchFamily="18" charset="0"/>
                  </a:rPr>
                  <a:t>Q= </a:t>
                </a:r>
                <a:r>
                  <a:rPr lang="en-US" sz="2400" dirty="0" smtClean="0">
                    <a:latin typeface="Book Antiqua" pitchFamily="18" charset="0"/>
                  </a:rPr>
                  <a:t>40,000.</a:t>
                </a:r>
              </a:p>
              <a:p>
                <a:r>
                  <a:rPr lang="en-US" sz="2400" b="1" dirty="0" smtClean="0">
                    <a:latin typeface="Book Antiqua" pitchFamily="18" charset="0"/>
                  </a:rPr>
                  <a:t>But for Q&gt; 30,000 you never use Alternative 2, but Alternative 3</a:t>
                </a:r>
                <a:endParaRPr lang="en-US" sz="2400" b="1" dirty="0">
                  <a:latin typeface="Book Antiqua" pitchFamily="18" charset="0"/>
                </a:endParaRPr>
              </a:p>
              <a:p>
                <a:r>
                  <a:rPr lang="en-US" sz="2400" dirty="0" smtClean="0">
                    <a:latin typeface="Book Antiqua" pitchFamily="18" charset="0"/>
                  </a:rPr>
                  <a:t>Where Alternative 3 breaks even?</a:t>
                </a:r>
                <a:endParaRPr lang="en-US" sz="2400" dirty="0">
                  <a:latin typeface="Book Antiqua" pitchFamily="18" charset="0"/>
                </a:endParaRPr>
              </a:p>
              <a:p>
                <a:r>
                  <a:rPr lang="en-US" sz="2400" dirty="0" smtClean="0">
                    <a:latin typeface="Book Antiqua" pitchFamily="18" charset="0"/>
                  </a:rPr>
                  <a:t>150000+2Q = 6.5Q</a:t>
                </a:r>
              </a:p>
              <a:p>
                <a:r>
                  <a:rPr lang="en-US" sz="2400" dirty="0" smtClean="0">
                    <a:latin typeface="Book Antiqua" pitchFamily="18" charset="0"/>
                  </a:rPr>
                  <a:t>150000 = 4.5 Q </a:t>
                </a:r>
                <a:r>
                  <a:rPr lang="en-US" sz="2400" dirty="0" smtClean="0">
                    <a:latin typeface="Book Antiqua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sz="2400" dirty="0" smtClean="0">
                    <a:latin typeface="Book Antiqua" pitchFamily="18" charset="0"/>
                  </a:rPr>
                  <a:t>Q = 33333</a:t>
                </a:r>
              </a:p>
              <a:p>
                <a:r>
                  <a:rPr lang="en-US" sz="2400" dirty="0">
                    <a:latin typeface="Book Antiqua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latin typeface="Book Antiqua" pitchFamily="18" charset="0"/>
                  </a:rPr>
                  <a:t> </a:t>
                </a:r>
                <a:r>
                  <a:rPr lang="en-US" sz="2400" dirty="0" smtClean="0">
                    <a:latin typeface="Book Antiqua" pitchFamily="18" charset="0"/>
                  </a:rPr>
                  <a:t>33333</a:t>
                </a:r>
                <a:r>
                  <a:rPr lang="en-US" sz="2400" dirty="0">
                    <a:latin typeface="Book Antiqua" pitchFamily="18" charset="0"/>
                  </a:rPr>
                  <a:t>			Do nothing</a:t>
                </a:r>
              </a:p>
              <a:p>
                <a:r>
                  <a:rPr lang="en-US" sz="2400" dirty="0" smtClean="0">
                    <a:latin typeface="Book Antiqua" pitchFamily="18" charset="0"/>
                  </a:rPr>
                  <a:t>D ≥ 30,000 </a:t>
                </a:r>
                <a:r>
                  <a:rPr lang="en-US" sz="2400" dirty="0">
                    <a:latin typeface="Book Antiqua" pitchFamily="18" charset="0"/>
                  </a:rPr>
                  <a:t>			Alternative 3</a:t>
                </a:r>
              </a:p>
              <a:p>
                <a:endParaRPr lang="en-US" sz="2400" dirty="0">
                  <a:latin typeface="Book Antiqua" pitchFamily="18" charset="0"/>
                </a:endParaRPr>
              </a:p>
              <a:p>
                <a:endParaRPr lang="en-US" sz="24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1945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14400"/>
                <a:ext cx="8991600" cy="6001643"/>
              </a:xfrm>
              <a:prstGeom prst="rect">
                <a:avLst/>
              </a:prstGeom>
              <a:blipFill rotWithShape="1">
                <a:blip r:embed="rId3"/>
                <a:stretch>
                  <a:fillRect l="-1017" t="-812" r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Recommendations to Management and Marketing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061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Example 4. BEP </a:t>
            </a:r>
            <a:r>
              <a:rPr lang="en-US" sz="3200" dirty="0">
                <a:latin typeface="Impact" pitchFamily="34" charset="0"/>
              </a:rPr>
              <a:t>for the Three </a:t>
            </a:r>
            <a:r>
              <a:rPr lang="en-US" sz="3200" dirty="0" smtClean="0">
                <a:latin typeface="Impact" pitchFamily="34" charset="0"/>
              </a:rPr>
              <a:t>Global Locations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76200" y="914400"/>
            <a:ext cx="9067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You’re </a:t>
            </a:r>
            <a:r>
              <a:rPr lang="en-US" sz="2400" dirty="0">
                <a:latin typeface="Book Antiqua" panose="02040602050305030304" pitchFamily="18" charset="0"/>
              </a:rPr>
              <a:t>considering a new manufacturing plant in the sites at the suburb of one of the three candidate locations of:</a:t>
            </a: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Bristol </a:t>
            </a:r>
            <a:r>
              <a:rPr lang="en-US" sz="2400" dirty="0">
                <a:latin typeface="Book Antiqua" panose="02040602050305030304" pitchFamily="18" charset="0"/>
              </a:rPr>
              <a:t>(England), Taranto (Italy),  or Essen (Germany). 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Total Fixed costs </a:t>
            </a:r>
            <a:r>
              <a:rPr lang="en-US" sz="2400" dirty="0" smtClean="0">
                <a:latin typeface="Book Antiqua" panose="02040602050305030304" pitchFamily="18" charset="0"/>
              </a:rPr>
              <a:t>(costs of human and capital resources) per </a:t>
            </a:r>
            <a:r>
              <a:rPr lang="en-US" sz="2400" dirty="0">
                <a:latin typeface="Book Antiqua" panose="02040602050305030304" pitchFamily="18" charset="0"/>
              </a:rPr>
              <a:t>year and variable </a:t>
            </a:r>
            <a:r>
              <a:rPr lang="en-US" sz="2400" dirty="0" smtClean="0">
                <a:latin typeface="Book Antiqua" panose="02040602050305030304" pitchFamily="18" charset="0"/>
              </a:rPr>
              <a:t>costs (costs of inputs) per </a:t>
            </a:r>
            <a:r>
              <a:rPr lang="en-US" sz="2400" dirty="0">
                <a:latin typeface="Book Antiqua" panose="02040602050305030304" pitchFamily="18" charset="0"/>
              </a:rPr>
              <a:t>case of product is given </a:t>
            </a:r>
            <a:r>
              <a:rPr lang="en-US" sz="2400" dirty="0" smtClean="0">
                <a:latin typeface="Book Antiqua" panose="02040602050305030304" pitchFamily="18" charset="0"/>
              </a:rPr>
              <a:t>below</a:t>
            </a:r>
          </a:p>
          <a:p>
            <a:pPr eaLnBrk="1" fontAlgn="b" hangingPunct="1"/>
            <a:endParaRPr lang="en-US" sz="2400" dirty="0">
              <a:latin typeface="Book Antiqua" panose="02040602050305030304" pitchFamily="18" charset="0"/>
            </a:endParaRP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Bristol (England)	F = $300000,  V = $18</a:t>
            </a:r>
          </a:p>
          <a:p>
            <a:pPr eaLnBrk="1" fontAlgn="b" hangingPunct="1"/>
            <a:r>
              <a:rPr lang="en-US" sz="2400" dirty="0">
                <a:latin typeface="Book Antiqua" panose="02040602050305030304" pitchFamily="18" charset="0"/>
              </a:rPr>
              <a:t>Essen (Germany): 	F = $600000,  V = $12</a:t>
            </a: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Taranto </a:t>
            </a:r>
            <a:r>
              <a:rPr lang="en-US" sz="2400" dirty="0">
                <a:latin typeface="Book Antiqua" panose="02040602050305030304" pitchFamily="18" charset="0"/>
              </a:rPr>
              <a:t>(</a:t>
            </a:r>
            <a:r>
              <a:rPr lang="en-US" sz="2400" dirty="0" smtClean="0">
                <a:latin typeface="Book Antiqua" panose="02040602050305030304" pitchFamily="18" charset="0"/>
              </a:rPr>
              <a:t>Italy): 	F = $900000,  V = $9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8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1689568" y="5047218"/>
            <a:ext cx="88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ristol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3407224" y="2907268"/>
            <a:ext cx="77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Essen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1262063" y="1147762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1331913" y="1163638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1331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6378575" y="1776413"/>
            <a:ext cx="10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Taranto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24188" y="3098800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1331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2886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4181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1331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4305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4310063" y="2281238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71601" y="1406649"/>
            <a:ext cx="6210298" cy="4155950"/>
            <a:chOff x="1363664" y="1465385"/>
            <a:chExt cx="6210298" cy="4155950"/>
          </a:xfrm>
        </p:grpSpPr>
        <p:sp>
          <p:nvSpPr>
            <p:cNvPr id="419" name="Line 12"/>
            <p:cNvSpPr>
              <a:spLocks noChangeShapeType="1"/>
            </p:cNvSpPr>
            <p:nvPr/>
          </p:nvSpPr>
          <p:spPr bwMode="auto">
            <a:xfrm flipV="1">
              <a:off x="1363664" y="3170236"/>
              <a:ext cx="1652588" cy="245109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20" name="Line 13"/>
            <p:cNvSpPr>
              <a:spLocks noChangeShapeType="1"/>
            </p:cNvSpPr>
            <p:nvPr/>
          </p:nvSpPr>
          <p:spPr bwMode="auto">
            <a:xfrm flipV="1">
              <a:off x="3041772" y="2363787"/>
              <a:ext cx="1300163" cy="80290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421" name="Line 127"/>
            <p:cNvSpPr>
              <a:spLocks noChangeShapeType="1"/>
            </p:cNvSpPr>
            <p:nvPr/>
          </p:nvSpPr>
          <p:spPr bwMode="auto">
            <a:xfrm flipV="1">
              <a:off x="4305299" y="1465385"/>
              <a:ext cx="3268663" cy="89021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4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177" grpId="0"/>
      <p:bldP spid="3861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1689568" y="5047218"/>
            <a:ext cx="88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ristol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3407224" y="2907268"/>
            <a:ext cx="77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Essen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1262063" y="1147762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1331913" y="1163638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1331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6378575" y="1776413"/>
            <a:ext cx="10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Taranto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24188" y="3098800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1331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28860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Q1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4181475" y="6019800"/>
            <a:ext cx="395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Q2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1331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4305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4310063" y="2281238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418" name="Line 12"/>
          <p:cNvSpPr>
            <a:spLocks noChangeShapeType="1"/>
          </p:cNvSpPr>
          <p:nvPr/>
        </p:nvSpPr>
        <p:spPr bwMode="auto">
          <a:xfrm flipV="1">
            <a:off x="1333500" y="914399"/>
            <a:ext cx="1948517" cy="51217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422" name="Line 12"/>
          <p:cNvSpPr>
            <a:spLocks noChangeShapeType="1"/>
          </p:cNvSpPr>
          <p:nvPr/>
        </p:nvSpPr>
        <p:spPr bwMode="auto">
          <a:xfrm flipV="1">
            <a:off x="1333500" y="1163638"/>
            <a:ext cx="2971800" cy="47958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423" name="Line 12"/>
          <p:cNvSpPr>
            <a:spLocks noChangeShapeType="1"/>
          </p:cNvSpPr>
          <p:nvPr/>
        </p:nvSpPr>
        <p:spPr bwMode="auto">
          <a:xfrm flipV="1">
            <a:off x="1333499" y="1147761"/>
            <a:ext cx="4792663" cy="4860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  <p:bldP spid="422" grpId="0" animBg="1"/>
      <p:bldP spid="4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</a:t>
            </a:r>
            <a:r>
              <a:rPr lang="en-US" sz="3200" dirty="0" smtClean="0">
                <a:latin typeface="Impact" pitchFamily="34" charset="0"/>
              </a:rPr>
              <a:t>4. </a:t>
            </a:r>
            <a:r>
              <a:rPr lang="en-US" sz="3200" dirty="0">
                <a:latin typeface="Impact" pitchFamily="34" charset="0"/>
              </a:rPr>
              <a:t>BEP for the Three Global Locations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76200" y="914399"/>
            <a:ext cx="9067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1. At what level of demand a site at Bristol suburb is preferred</a:t>
            </a:r>
            <a:r>
              <a:rPr lang="en-US" sz="2400" dirty="0" smtClean="0">
                <a:latin typeface="Book Antiqua" panose="02040602050305030304" pitchFamily="18" charset="0"/>
              </a:rPr>
              <a:t>?</a:t>
            </a:r>
            <a:endParaRPr lang="en-US" sz="2400" dirty="0">
              <a:latin typeface="Book Antiqua" panose="02040602050305030304" pitchFamily="18" charset="0"/>
            </a:endParaRP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Bristol Total Costs = 300000+18Q</a:t>
            </a: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Essen  </a:t>
            </a:r>
            <a:r>
              <a:rPr lang="en-US" sz="2400" dirty="0">
                <a:latin typeface="Book Antiqua" panose="02040602050305030304" pitchFamily="18" charset="0"/>
              </a:rPr>
              <a:t>Total Costs = </a:t>
            </a:r>
            <a:r>
              <a:rPr lang="en-US" sz="2400" dirty="0" smtClean="0">
                <a:latin typeface="Book Antiqua" panose="02040602050305030304" pitchFamily="18" charset="0"/>
              </a:rPr>
              <a:t>600000+12Q</a:t>
            </a:r>
            <a:endParaRPr lang="en-US" sz="2400" dirty="0">
              <a:latin typeface="Book Antiqua" panose="02040602050305030304" pitchFamily="18" charset="0"/>
            </a:endParaRP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300000+18Q = </a:t>
            </a:r>
            <a:r>
              <a:rPr lang="en-US" sz="2400" dirty="0">
                <a:latin typeface="Book Antiqua" panose="02040602050305030304" pitchFamily="18" charset="0"/>
              </a:rPr>
              <a:t>600000+12Q</a:t>
            </a: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6Q = 300,000</a:t>
            </a: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Q = 50,000</a:t>
            </a:r>
            <a:endParaRPr lang="en-US" sz="2400" dirty="0">
              <a:latin typeface="Book Antiqua" panose="02040602050305030304" pitchFamily="18" charset="0"/>
            </a:endParaRP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2</a:t>
            </a:r>
            <a:r>
              <a:rPr lang="en-US" sz="2400" dirty="0">
                <a:latin typeface="Book Antiqua" panose="02040602050305030304" pitchFamily="18" charset="0"/>
              </a:rPr>
              <a:t>. At what level of demand </a:t>
            </a:r>
            <a:r>
              <a:rPr lang="en-US" sz="2400" dirty="0" smtClean="0">
                <a:latin typeface="Book Antiqua" panose="02040602050305030304" pitchFamily="18" charset="0"/>
              </a:rPr>
              <a:t>is a </a:t>
            </a:r>
            <a:r>
              <a:rPr lang="en-US" sz="2400" dirty="0">
                <a:latin typeface="Book Antiqua" panose="02040602050305030304" pitchFamily="18" charset="0"/>
              </a:rPr>
              <a:t>site at Essen suburb </a:t>
            </a:r>
            <a:r>
              <a:rPr lang="en-US" sz="2400" dirty="0" smtClean="0">
                <a:latin typeface="Book Antiqua" panose="02040602050305030304" pitchFamily="18" charset="0"/>
              </a:rPr>
              <a:t>preferred?</a:t>
            </a: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Essen  </a:t>
            </a:r>
            <a:r>
              <a:rPr lang="en-US" sz="2400" dirty="0">
                <a:latin typeface="Book Antiqua" panose="02040602050305030304" pitchFamily="18" charset="0"/>
              </a:rPr>
              <a:t>Total Costs = 600000+12Q</a:t>
            </a: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Taranto </a:t>
            </a:r>
            <a:r>
              <a:rPr lang="en-US" sz="2400" dirty="0">
                <a:latin typeface="Book Antiqua" panose="02040602050305030304" pitchFamily="18" charset="0"/>
              </a:rPr>
              <a:t>Total Costs = </a:t>
            </a:r>
            <a:r>
              <a:rPr lang="en-US" sz="2400" dirty="0" smtClean="0">
                <a:latin typeface="Book Antiqua" panose="02040602050305030304" pitchFamily="18" charset="0"/>
              </a:rPr>
              <a:t>900000+9Q</a:t>
            </a:r>
            <a:endParaRPr lang="en-US" sz="2400" dirty="0">
              <a:latin typeface="Book Antiqua" panose="02040602050305030304" pitchFamily="18" charset="0"/>
            </a:endParaRP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600000+12Q = 900000+9Q </a:t>
            </a: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3Q = 300,000</a:t>
            </a: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Q = 100,0000</a:t>
            </a:r>
          </a:p>
          <a:p>
            <a:pPr eaLnBrk="1" fontAlgn="b" hangingPunct="1"/>
            <a:r>
              <a:rPr lang="en-US" sz="2400" dirty="0" smtClean="0">
                <a:latin typeface="Book Antiqua" panose="02040602050305030304" pitchFamily="18" charset="0"/>
              </a:rPr>
              <a:t>Essen is preferred for  100,000≥  </a:t>
            </a:r>
            <a:r>
              <a:rPr lang="en-US" sz="2400" dirty="0">
                <a:latin typeface="Book Antiqua" panose="02040602050305030304" pitchFamily="18" charset="0"/>
              </a:rPr>
              <a:t>Q</a:t>
            </a:r>
            <a:r>
              <a:rPr lang="en-US" sz="2400" dirty="0" smtClean="0">
                <a:latin typeface="Book Antiqua" panose="02040602050305030304" pitchFamily="18" charset="0"/>
              </a:rPr>
              <a:t>  ≥ 50,000</a:t>
            </a:r>
            <a:endParaRPr lang="en-US" sz="2400" dirty="0">
              <a:latin typeface="Book Antiqua" panose="02040602050305030304" pitchFamily="18" charset="0"/>
            </a:endParaRP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8980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05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r>
              <a:rPr lang="en-US" sz="3200" dirty="0"/>
              <a:t>Five Elements of the Process View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76780" y="2398713"/>
            <a:ext cx="3797300" cy="25019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969080" y="1981200"/>
            <a:ext cx="0" cy="4048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969080" y="49149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6805" y="2905125"/>
            <a:ext cx="1346522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A50023"/>
                </a:solidFill>
                <a:latin typeface="Book Antiqua" pitchFamily="18" charset="0"/>
              </a:rPr>
              <a:t>Outputs</a:t>
            </a:r>
          </a:p>
          <a:p>
            <a:pPr algn="ctr"/>
            <a:r>
              <a:rPr lang="en-US" sz="2400" dirty="0">
                <a:latin typeface="Book Antiqua" pitchFamily="18" charset="0"/>
              </a:rPr>
              <a:t>Goods</a:t>
            </a:r>
          </a:p>
          <a:p>
            <a:pPr algn="ctr"/>
            <a:r>
              <a:rPr lang="en-US" sz="2400" dirty="0">
                <a:latin typeface="Book Antiqua" pitchFamily="18" charset="0"/>
              </a:rPr>
              <a:t>Services</a:t>
            </a:r>
          </a:p>
          <a:p>
            <a:pPr eaLnBrk="0" hangingPunct="0"/>
            <a:endParaRPr lang="en-US" sz="2400" dirty="0">
              <a:solidFill>
                <a:srgbClr val="A50023"/>
              </a:solidFill>
              <a:latin typeface="Book Antiqu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86405" y="5280025"/>
            <a:ext cx="268182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Human &amp; Capital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30078" y="1600200"/>
            <a:ext cx="189795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Information</a:t>
            </a:r>
          </a:p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structure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93575" y="2438400"/>
            <a:ext cx="326211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Network of</a:t>
            </a:r>
          </a:p>
          <a:p>
            <a:pPr algn="ctr"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Activities and Buffers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1" y="2768600"/>
            <a:ext cx="2619580" cy="30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 smtClean="0">
                <a:solidFill>
                  <a:srgbClr val="A50023"/>
                </a:solidFill>
                <a:latin typeface="Book Antiqua" pitchFamily="18" charset="0"/>
              </a:rPr>
              <a:t>Inputs</a:t>
            </a:r>
            <a:endParaRPr lang="en-US" sz="2400" b="1" dirty="0">
              <a:solidFill>
                <a:srgbClr val="A50023"/>
              </a:solidFill>
              <a:latin typeface="Book Antiqua" pitchFamily="18" charset="0"/>
            </a:endParaRPr>
          </a:p>
          <a:p>
            <a:pPr eaLnBrk="0" hangingPunct="0"/>
            <a:r>
              <a:rPr lang="en-US" sz="2400" dirty="0" smtClean="0">
                <a:latin typeface="Book Antiqua" pitchFamily="18" charset="0"/>
              </a:rPr>
              <a:t>(</a:t>
            </a:r>
            <a:r>
              <a:rPr lang="en-US" sz="2400" dirty="0">
                <a:latin typeface="Book Antiqua" pitchFamily="18" charset="0"/>
              </a:rPr>
              <a:t>natural or processed resources, parts and </a:t>
            </a:r>
            <a:r>
              <a:rPr lang="en-US" sz="2400" dirty="0" smtClean="0">
                <a:latin typeface="Book Antiqua" pitchFamily="18" charset="0"/>
              </a:rPr>
              <a:t>component</a:t>
            </a:r>
            <a:r>
              <a:rPr lang="en-US" sz="2400" b="1" dirty="0" smtClean="0">
                <a:latin typeface="Book Antiqua" pitchFamily="18" charset="0"/>
              </a:rPr>
              <a:t>s</a:t>
            </a:r>
            <a:r>
              <a:rPr lang="en-US" sz="2400" dirty="0" smtClean="0">
                <a:latin typeface="Book Antiqua" pitchFamily="18" charset="0"/>
              </a:rPr>
              <a:t>, </a:t>
            </a:r>
            <a:r>
              <a:rPr lang="en-US" sz="2400" dirty="0">
                <a:latin typeface="Book Antiqua" pitchFamily="18" charset="0"/>
              </a:rPr>
              <a:t>energy, data, customers, cash, etc.)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188280" y="1547813"/>
            <a:ext cx="1601788" cy="1220787"/>
          </a:xfrm>
          <a:custGeom>
            <a:avLst/>
            <a:gdLst>
              <a:gd name="T0" fmla="*/ 2147483647 w 1009"/>
              <a:gd name="T1" fmla="*/ 1935479387 h 769"/>
              <a:gd name="T2" fmla="*/ 2147483647 w 1009"/>
              <a:gd name="T3" fmla="*/ 0 h 769"/>
              <a:gd name="T4" fmla="*/ 0 w 1009"/>
              <a:gd name="T5" fmla="*/ 0 h 769"/>
              <a:gd name="T6" fmla="*/ 0 60000 65536"/>
              <a:gd name="T7" fmla="*/ 0 60000 65536"/>
              <a:gd name="T8" fmla="*/ 0 60000 65536"/>
              <a:gd name="T9" fmla="*/ 0 w 1009"/>
              <a:gd name="T10" fmla="*/ 0 h 769"/>
              <a:gd name="T11" fmla="*/ 1009 w 1009"/>
              <a:gd name="T12" fmla="*/ 769 h 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9" h="769">
                <a:moveTo>
                  <a:pt x="1008" y="768"/>
                </a:moveTo>
                <a:lnTo>
                  <a:pt x="1008" y="0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62655" y="5653088"/>
            <a:ext cx="160460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Resources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32430" y="3611563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46830" y="3611563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1230" y="3611563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746830" y="4068763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359480" y="3605213"/>
            <a:ext cx="306388" cy="306387"/>
          </a:xfrm>
          <a:custGeom>
            <a:avLst/>
            <a:gdLst>
              <a:gd name="T0" fmla="*/ 0 w 193"/>
              <a:gd name="T1" fmla="*/ 483869256 h 193"/>
              <a:gd name="T2" fmla="*/ 241935418 w 193"/>
              <a:gd name="T3" fmla="*/ 0 h 193"/>
              <a:gd name="T4" fmla="*/ 483870835 w 193"/>
              <a:gd name="T5" fmla="*/ 483869256 h 193"/>
              <a:gd name="T6" fmla="*/ 0 w 193"/>
              <a:gd name="T7" fmla="*/ 483869256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93"/>
              <a:gd name="T14" fmla="*/ 193 w 19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93">
                <a:moveTo>
                  <a:pt x="0" y="192"/>
                </a:moveTo>
                <a:lnTo>
                  <a:pt x="96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273880" y="3605213"/>
            <a:ext cx="306388" cy="306387"/>
          </a:xfrm>
          <a:custGeom>
            <a:avLst/>
            <a:gdLst>
              <a:gd name="T0" fmla="*/ 0 w 193"/>
              <a:gd name="T1" fmla="*/ 483869256 h 193"/>
              <a:gd name="T2" fmla="*/ 241935418 w 193"/>
              <a:gd name="T3" fmla="*/ 0 h 193"/>
              <a:gd name="T4" fmla="*/ 483870835 w 193"/>
              <a:gd name="T5" fmla="*/ 483869256 h 193"/>
              <a:gd name="T6" fmla="*/ 0 w 193"/>
              <a:gd name="T7" fmla="*/ 483869256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93"/>
              <a:gd name="T14" fmla="*/ 193 w 19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93">
                <a:moveTo>
                  <a:pt x="0" y="192"/>
                </a:moveTo>
                <a:lnTo>
                  <a:pt x="96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273880" y="4062413"/>
            <a:ext cx="306388" cy="306387"/>
          </a:xfrm>
          <a:custGeom>
            <a:avLst/>
            <a:gdLst>
              <a:gd name="T0" fmla="*/ 0 w 193"/>
              <a:gd name="T1" fmla="*/ 483869256 h 193"/>
              <a:gd name="T2" fmla="*/ 241935418 w 193"/>
              <a:gd name="T3" fmla="*/ 0 h 193"/>
              <a:gd name="T4" fmla="*/ 483870835 w 193"/>
              <a:gd name="T5" fmla="*/ 483869256 h 193"/>
              <a:gd name="T6" fmla="*/ 0 w 193"/>
              <a:gd name="T7" fmla="*/ 483869256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93"/>
              <a:gd name="T14" fmla="*/ 193 w 19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93">
                <a:moveTo>
                  <a:pt x="0" y="192"/>
                </a:moveTo>
                <a:lnTo>
                  <a:pt x="96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283280" y="37576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588080" y="37576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197680" y="37576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502480" y="37576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112080" y="37576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588080" y="3910013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97680" y="42148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5502480" y="3910013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987880" y="37687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959920" y="1066800"/>
            <a:ext cx="203260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b="1" dirty="0">
                <a:latin typeface="Book Antiqua" pitchFamily="18" charset="0"/>
              </a:rPr>
              <a:t>Process</a:t>
            </a:r>
          </a:p>
          <a:p>
            <a:pPr algn="ctr" eaLnBrk="0" hangingPunct="0"/>
            <a:r>
              <a:rPr lang="en-US" sz="2400" b="1" dirty="0">
                <a:latin typeface="Book Antiqua" pitchFamily="18" charset="0"/>
              </a:rPr>
              <a:t>Management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987880" y="4191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1330078" y="1524000"/>
            <a:ext cx="1601788" cy="1220788"/>
          </a:xfrm>
          <a:custGeom>
            <a:avLst/>
            <a:gdLst>
              <a:gd name="T0" fmla="*/ 2147483647 w 1009"/>
              <a:gd name="T1" fmla="*/ 1935480972 h 769"/>
              <a:gd name="T2" fmla="*/ 2147483647 w 1009"/>
              <a:gd name="T3" fmla="*/ 0 h 769"/>
              <a:gd name="T4" fmla="*/ 0 w 1009"/>
              <a:gd name="T5" fmla="*/ 0 h 769"/>
              <a:gd name="T6" fmla="*/ 0 60000 65536"/>
              <a:gd name="T7" fmla="*/ 0 60000 65536"/>
              <a:gd name="T8" fmla="*/ 0 60000 65536"/>
              <a:gd name="T9" fmla="*/ 0 w 1009"/>
              <a:gd name="T10" fmla="*/ 0 h 769"/>
              <a:gd name="T11" fmla="*/ 1009 w 1009"/>
              <a:gd name="T12" fmla="*/ 769 h 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9" h="769">
                <a:moveTo>
                  <a:pt x="1008" y="768"/>
                </a:moveTo>
                <a:lnTo>
                  <a:pt x="1008" y="0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5" name="Arc 34"/>
          <p:cNvSpPr>
            <a:spLocks/>
          </p:cNvSpPr>
          <p:nvPr/>
        </p:nvSpPr>
        <p:spPr bwMode="auto">
          <a:xfrm flipH="1">
            <a:off x="3368880" y="1828800"/>
            <a:ext cx="457200" cy="533400"/>
          </a:xfrm>
          <a:custGeom>
            <a:avLst/>
            <a:gdLst>
              <a:gd name="T0" fmla="*/ 0 w 21600"/>
              <a:gd name="T1" fmla="*/ 0 h 21600"/>
              <a:gd name="T2" fmla="*/ 204838141 w 21600"/>
              <a:gd name="T3" fmla="*/ 325275598 h 21600"/>
              <a:gd name="T4" fmla="*/ 0 w 21600"/>
              <a:gd name="T5" fmla="*/ 3252755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194609" y="4409162"/>
            <a:ext cx="159659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A50023"/>
                </a:solidFill>
                <a:latin typeface="Book Antiqua" pitchFamily="18" charset="0"/>
              </a:rPr>
              <a:t>Flow Unit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0" y="2398713"/>
            <a:ext cx="2931865" cy="4002087"/>
          </a:xfrm>
          <a:prstGeom prst="ellipse">
            <a:avLst/>
          </a:prstGeom>
          <a:noFill/>
          <a:ln w="76200" cap="flat" cmpd="sng" algn="ctr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34178" y="5742332"/>
            <a:ext cx="139942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7D"/>
                </a:solidFill>
                <a:latin typeface="Book Antiqua" pitchFamily="18" charset="0"/>
              </a:rPr>
              <a:t>Variable</a:t>
            </a:r>
            <a:endParaRPr lang="en-US" sz="24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826080" y="4950725"/>
            <a:ext cx="3260725" cy="1466850"/>
          </a:xfrm>
          <a:prstGeom prst="ellipse">
            <a:avLst/>
          </a:prstGeom>
          <a:noFill/>
          <a:ln w="76200" cap="flat" cmpd="sng" algn="ctr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086805" y="5387804"/>
            <a:ext cx="95539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smtClean="0">
                <a:solidFill>
                  <a:srgbClr val="00007D"/>
                </a:solidFill>
                <a:latin typeface="Book Antiqua" pitchFamily="18" charset="0"/>
              </a:rPr>
              <a:t>Fixed</a:t>
            </a:r>
            <a:endParaRPr lang="en-US" sz="24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2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/>
      <p:bldP spid="38" grpId="0" animBg="1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3. BEA for Multiple Alternatives</a:t>
            </a:r>
            <a:r>
              <a:rPr lang="en-US" sz="3200" b="1" dirty="0">
                <a:latin typeface="Impact" pitchFamily="34" charset="0"/>
              </a:rPr>
              <a:t> 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1689568" y="5047218"/>
            <a:ext cx="88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ristol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3407224" y="2907268"/>
            <a:ext cx="77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Essen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1262063" y="1147762"/>
            <a:ext cx="141287" cy="4872038"/>
            <a:chOff x="886" y="790"/>
            <a:chExt cx="89" cy="3069"/>
          </a:xfrm>
        </p:grpSpPr>
        <p:sp>
          <p:nvSpPr>
            <p:cNvPr id="15776" name="Line 10"/>
            <p:cNvSpPr>
              <a:spLocks noChangeShapeType="1"/>
            </p:cNvSpPr>
            <p:nvPr/>
          </p:nvSpPr>
          <p:spPr bwMode="auto">
            <a:xfrm flipV="1">
              <a:off x="930" y="876"/>
              <a:ext cx="1" cy="29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7" name="Freeform 11"/>
            <p:cNvSpPr>
              <a:spLocks/>
            </p:cNvSpPr>
            <p:nvPr/>
          </p:nvSpPr>
          <p:spPr bwMode="auto">
            <a:xfrm>
              <a:off x="886" y="790"/>
              <a:ext cx="89" cy="89"/>
            </a:xfrm>
            <a:custGeom>
              <a:avLst/>
              <a:gdLst>
                <a:gd name="T0" fmla="*/ 89 w 89"/>
                <a:gd name="T1" fmla="*/ 89 h 89"/>
                <a:gd name="T2" fmla="*/ 44 w 89"/>
                <a:gd name="T3" fmla="*/ 0 h 89"/>
                <a:gd name="T4" fmla="*/ 0 w 89"/>
                <a:gd name="T5" fmla="*/ 89 h 89"/>
                <a:gd name="T6" fmla="*/ 89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89"/>
                  </a:moveTo>
                  <a:lnTo>
                    <a:pt x="44" y="0"/>
                  </a:lnTo>
                  <a:lnTo>
                    <a:pt x="0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060" name="Line 12"/>
          <p:cNvSpPr>
            <a:spLocks noChangeShapeType="1"/>
          </p:cNvSpPr>
          <p:nvPr/>
        </p:nvSpPr>
        <p:spPr bwMode="auto">
          <a:xfrm flipV="1">
            <a:off x="1331913" y="1163638"/>
            <a:ext cx="2979737" cy="44021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V="1">
            <a:off x="1331913" y="1163638"/>
            <a:ext cx="4794250" cy="297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6378575" y="1776413"/>
            <a:ext cx="10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Taranto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24188" y="3098800"/>
            <a:ext cx="12700" cy="2836863"/>
            <a:chOff x="1987" y="2060"/>
            <a:chExt cx="8" cy="1787"/>
          </a:xfrm>
        </p:grpSpPr>
        <p:sp>
          <p:nvSpPr>
            <p:cNvPr id="15666" name="Freeform 17"/>
            <p:cNvSpPr>
              <a:spLocks/>
            </p:cNvSpPr>
            <p:nvPr/>
          </p:nvSpPr>
          <p:spPr bwMode="auto">
            <a:xfrm>
              <a:off x="1987" y="2060"/>
              <a:ext cx="8" cy="8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2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2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7" name="Freeform 18"/>
            <p:cNvSpPr>
              <a:spLocks/>
            </p:cNvSpPr>
            <p:nvPr/>
          </p:nvSpPr>
          <p:spPr bwMode="auto">
            <a:xfrm>
              <a:off x="1987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8" name="Freeform 19"/>
            <p:cNvSpPr>
              <a:spLocks/>
            </p:cNvSpPr>
            <p:nvPr/>
          </p:nvSpPr>
          <p:spPr bwMode="auto">
            <a:xfrm>
              <a:off x="1987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9" name="Freeform 20"/>
            <p:cNvSpPr>
              <a:spLocks/>
            </p:cNvSpPr>
            <p:nvPr/>
          </p:nvSpPr>
          <p:spPr bwMode="auto">
            <a:xfrm>
              <a:off x="1987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0" name="Freeform 21"/>
            <p:cNvSpPr>
              <a:spLocks/>
            </p:cNvSpPr>
            <p:nvPr/>
          </p:nvSpPr>
          <p:spPr bwMode="auto">
            <a:xfrm>
              <a:off x="1987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1" name="Freeform 22"/>
            <p:cNvSpPr>
              <a:spLocks/>
            </p:cNvSpPr>
            <p:nvPr/>
          </p:nvSpPr>
          <p:spPr bwMode="auto">
            <a:xfrm>
              <a:off x="1987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2" name="Freeform 23"/>
            <p:cNvSpPr>
              <a:spLocks/>
            </p:cNvSpPr>
            <p:nvPr/>
          </p:nvSpPr>
          <p:spPr bwMode="auto">
            <a:xfrm>
              <a:off x="1987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3" name="Freeform 24"/>
            <p:cNvSpPr>
              <a:spLocks/>
            </p:cNvSpPr>
            <p:nvPr/>
          </p:nvSpPr>
          <p:spPr bwMode="auto">
            <a:xfrm>
              <a:off x="1987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4" name="Freeform 25"/>
            <p:cNvSpPr>
              <a:spLocks/>
            </p:cNvSpPr>
            <p:nvPr/>
          </p:nvSpPr>
          <p:spPr bwMode="auto">
            <a:xfrm>
              <a:off x="1987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5" name="Freeform 26"/>
            <p:cNvSpPr>
              <a:spLocks/>
            </p:cNvSpPr>
            <p:nvPr/>
          </p:nvSpPr>
          <p:spPr bwMode="auto">
            <a:xfrm>
              <a:off x="1987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6" name="Freeform 27"/>
            <p:cNvSpPr>
              <a:spLocks/>
            </p:cNvSpPr>
            <p:nvPr/>
          </p:nvSpPr>
          <p:spPr bwMode="auto">
            <a:xfrm>
              <a:off x="1987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7" name="Freeform 28"/>
            <p:cNvSpPr>
              <a:spLocks/>
            </p:cNvSpPr>
            <p:nvPr/>
          </p:nvSpPr>
          <p:spPr bwMode="auto">
            <a:xfrm>
              <a:off x="1987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8" name="Freeform 29"/>
            <p:cNvSpPr>
              <a:spLocks/>
            </p:cNvSpPr>
            <p:nvPr/>
          </p:nvSpPr>
          <p:spPr bwMode="auto">
            <a:xfrm>
              <a:off x="1987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79" name="Freeform 30"/>
            <p:cNvSpPr>
              <a:spLocks/>
            </p:cNvSpPr>
            <p:nvPr/>
          </p:nvSpPr>
          <p:spPr bwMode="auto">
            <a:xfrm>
              <a:off x="1987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0" name="Freeform 31"/>
            <p:cNvSpPr>
              <a:spLocks/>
            </p:cNvSpPr>
            <p:nvPr/>
          </p:nvSpPr>
          <p:spPr bwMode="auto">
            <a:xfrm>
              <a:off x="1987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1" name="Freeform 32"/>
            <p:cNvSpPr>
              <a:spLocks/>
            </p:cNvSpPr>
            <p:nvPr/>
          </p:nvSpPr>
          <p:spPr bwMode="auto">
            <a:xfrm>
              <a:off x="1987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2" name="Freeform 33"/>
            <p:cNvSpPr>
              <a:spLocks/>
            </p:cNvSpPr>
            <p:nvPr/>
          </p:nvSpPr>
          <p:spPr bwMode="auto">
            <a:xfrm>
              <a:off x="1987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3" name="Freeform 34"/>
            <p:cNvSpPr>
              <a:spLocks/>
            </p:cNvSpPr>
            <p:nvPr/>
          </p:nvSpPr>
          <p:spPr bwMode="auto">
            <a:xfrm>
              <a:off x="1987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4" name="Freeform 35"/>
            <p:cNvSpPr>
              <a:spLocks/>
            </p:cNvSpPr>
            <p:nvPr/>
          </p:nvSpPr>
          <p:spPr bwMode="auto">
            <a:xfrm>
              <a:off x="1987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5" name="Freeform 36"/>
            <p:cNvSpPr>
              <a:spLocks/>
            </p:cNvSpPr>
            <p:nvPr/>
          </p:nvSpPr>
          <p:spPr bwMode="auto">
            <a:xfrm>
              <a:off x="1987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6" name="Freeform 37"/>
            <p:cNvSpPr>
              <a:spLocks/>
            </p:cNvSpPr>
            <p:nvPr/>
          </p:nvSpPr>
          <p:spPr bwMode="auto">
            <a:xfrm>
              <a:off x="1987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7" name="Freeform 38"/>
            <p:cNvSpPr>
              <a:spLocks/>
            </p:cNvSpPr>
            <p:nvPr/>
          </p:nvSpPr>
          <p:spPr bwMode="auto">
            <a:xfrm>
              <a:off x="1987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8" name="Freeform 39"/>
            <p:cNvSpPr>
              <a:spLocks/>
            </p:cNvSpPr>
            <p:nvPr/>
          </p:nvSpPr>
          <p:spPr bwMode="auto">
            <a:xfrm>
              <a:off x="1987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89" name="Freeform 40"/>
            <p:cNvSpPr>
              <a:spLocks/>
            </p:cNvSpPr>
            <p:nvPr/>
          </p:nvSpPr>
          <p:spPr bwMode="auto">
            <a:xfrm>
              <a:off x="1987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0" name="Freeform 41"/>
            <p:cNvSpPr>
              <a:spLocks/>
            </p:cNvSpPr>
            <p:nvPr/>
          </p:nvSpPr>
          <p:spPr bwMode="auto">
            <a:xfrm>
              <a:off x="1987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1" name="Freeform 42"/>
            <p:cNvSpPr>
              <a:spLocks/>
            </p:cNvSpPr>
            <p:nvPr/>
          </p:nvSpPr>
          <p:spPr bwMode="auto">
            <a:xfrm>
              <a:off x="1987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2" name="Freeform 43"/>
            <p:cNvSpPr>
              <a:spLocks/>
            </p:cNvSpPr>
            <p:nvPr/>
          </p:nvSpPr>
          <p:spPr bwMode="auto">
            <a:xfrm>
              <a:off x="1987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3" name="Freeform 44"/>
            <p:cNvSpPr>
              <a:spLocks/>
            </p:cNvSpPr>
            <p:nvPr/>
          </p:nvSpPr>
          <p:spPr bwMode="auto">
            <a:xfrm>
              <a:off x="1987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4" name="Freeform 45"/>
            <p:cNvSpPr>
              <a:spLocks/>
            </p:cNvSpPr>
            <p:nvPr/>
          </p:nvSpPr>
          <p:spPr bwMode="auto">
            <a:xfrm>
              <a:off x="1987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5" name="Freeform 46"/>
            <p:cNvSpPr>
              <a:spLocks/>
            </p:cNvSpPr>
            <p:nvPr/>
          </p:nvSpPr>
          <p:spPr bwMode="auto">
            <a:xfrm>
              <a:off x="1987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6" name="Freeform 47"/>
            <p:cNvSpPr>
              <a:spLocks/>
            </p:cNvSpPr>
            <p:nvPr/>
          </p:nvSpPr>
          <p:spPr bwMode="auto">
            <a:xfrm>
              <a:off x="1987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7" name="Freeform 48"/>
            <p:cNvSpPr>
              <a:spLocks/>
            </p:cNvSpPr>
            <p:nvPr/>
          </p:nvSpPr>
          <p:spPr bwMode="auto">
            <a:xfrm>
              <a:off x="1987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8" name="Freeform 49"/>
            <p:cNvSpPr>
              <a:spLocks/>
            </p:cNvSpPr>
            <p:nvPr/>
          </p:nvSpPr>
          <p:spPr bwMode="auto">
            <a:xfrm>
              <a:off x="1987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99" name="Freeform 50"/>
            <p:cNvSpPr>
              <a:spLocks/>
            </p:cNvSpPr>
            <p:nvPr/>
          </p:nvSpPr>
          <p:spPr bwMode="auto">
            <a:xfrm>
              <a:off x="1987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0" name="Freeform 51"/>
            <p:cNvSpPr>
              <a:spLocks/>
            </p:cNvSpPr>
            <p:nvPr/>
          </p:nvSpPr>
          <p:spPr bwMode="auto">
            <a:xfrm>
              <a:off x="1987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1" name="Freeform 52"/>
            <p:cNvSpPr>
              <a:spLocks/>
            </p:cNvSpPr>
            <p:nvPr/>
          </p:nvSpPr>
          <p:spPr bwMode="auto">
            <a:xfrm>
              <a:off x="1987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2" name="Freeform 53"/>
            <p:cNvSpPr>
              <a:spLocks/>
            </p:cNvSpPr>
            <p:nvPr/>
          </p:nvSpPr>
          <p:spPr bwMode="auto">
            <a:xfrm>
              <a:off x="1987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3" name="Freeform 54"/>
            <p:cNvSpPr>
              <a:spLocks/>
            </p:cNvSpPr>
            <p:nvPr/>
          </p:nvSpPr>
          <p:spPr bwMode="auto">
            <a:xfrm>
              <a:off x="1987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4" name="Freeform 55"/>
            <p:cNvSpPr>
              <a:spLocks/>
            </p:cNvSpPr>
            <p:nvPr/>
          </p:nvSpPr>
          <p:spPr bwMode="auto">
            <a:xfrm>
              <a:off x="1987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5" name="Freeform 56"/>
            <p:cNvSpPr>
              <a:spLocks/>
            </p:cNvSpPr>
            <p:nvPr/>
          </p:nvSpPr>
          <p:spPr bwMode="auto">
            <a:xfrm>
              <a:off x="1987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6" name="Freeform 57"/>
            <p:cNvSpPr>
              <a:spLocks/>
            </p:cNvSpPr>
            <p:nvPr/>
          </p:nvSpPr>
          <p:spPr bwMode="auto">
            <a:xfrm>
              <a:off x="1987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7" name="Freeform 58"/>
            <p:cNvSpPr>
              <a:spLocks/>
            </p:cNvSpPr>
            <p:nvPr/>
          </p:nvSpPr>
          <p:spPr bwMode="auto">
            <a:xfrm>
              <a:off x="1987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8" name="Freeform 59"/>
            <p:cNvSpPr>
              <a:spLocks/>
            </p:cNvSpPr>
            <p:nvPr/>
          </p:nvSpPr>
          <p:spPr bwMode="auto">
            <a:xfrm>
              <a:off x="1987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09" name="Freeform 60"/>
            <p:cNvSpPr>
              <a:spLocks/>
            </p:cNvSpPr>
            <p:nvPr/>
          </p:nvSpPr>
          <p:spPr bwMode="auto">
            <a:xfrm>
              <a:off x="1987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0" name="Freeform 61"/>
            <p:cNvSpPr>
              <a:spLocks/>
            </p:cNvSpPr>
            <p:nvPr/>
          </p:nvSpPr>
          <p:spPr bwMode="auto">
            <a:xfrm>
              <a:off x="1987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1" name="Freeform 62"/>
            <p:cNvSpPr>
              <a:spLocks/>
            </p:cNvSpPr>
            <p:nvPr/>
          </p:nvSpPr>
          <p:spPr bwMode="auto">
            <a:xfrm>
              <a:off x="1987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2" name="Freeform 63"/>
            <p:cNvSpPr>
              <a:spLocks/>
            </p:cNvSpPr>
            <p:nvPr/>
          </p:nvSpPr>
          <p:spPr bwMode="auto">
            <a:xfrm>
              <a:off x="1987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3" name="Freeform 64"/>
            <p:cNvSpPr>
              <a:spLocks/>
            </p:cNvSpPr>
            <p:nvPr/>
          </p:nvSpPr>
          <p:spPr bwMode="auto">
            <a:xfrm>
              <a:off x="1987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4" name="Freeform 65"/>
            <p:cNvSpPr>
              <a:spLocks/>
            </p:cNvSpPr>
            <p:nvPr/>
          </p:nvSpPr>
          <p:spPr bwMode="auto">
            <a:xfrm>
              <a:off x="1987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5" name="Freeform 66"/>
            <p:cNvSpPr>
              <a:spLocks/>
            </p:cNvSpPr>
            <p:nvPr/>
          </p:nvSpPr>
          <p:spPr bwMode="auto">
            <a:xfrm>
              <a:off x="1987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6" name="Freeform 67"/>
            <p:cNvSpPr>
              <a:spLocks/>
            </p:cNvSpPr>
            <p:nvPr/>
          </p:nvSpPr>
          <p:spPr bwMode="auto">
            <a:xfrm>
              <a:off x="1987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7" name="Freeform 68"/>
            <p:cNvSpPr>
              <a:spLocks/>
            </p:cNvSpPr>
            <p:nvPr/>
          </p:nvSpPr>
          <p:spPr bwMode="auto">
            <a:xfrm>
              <a:off x="1987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8" name="Freeform 69"/>
            <p:cNvSpPr>
              <a:spLocks/>
            </p:cNvSpPr>
            <p:nvPr/>
          </p:nvSpPr>
          <p:spPr bwMode="auto">
            <a:xfrm>
              <a:off x="1987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19" name="Freeform 70"/>
            <p:cNvSpPr>
              <a:spLocks/>
            </p:cNvSpPr>
            <p:nvPr/>
          </p:nvSpPr>
          <p:spPr bwMode="auto">
            <a:xfrm>
              <a:off x="1987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0" name="Freeform 71"/>
            <p:cNvSpPr>
              <a:spLocks/>
            </p:cNvSpPr>
            <p:nvPr/>
          </p:nvSpPr>
          <p:spPr bwMode="auto">
            <a:xfrm>
              <a:off x="1987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1" name="Freeform 72"/>
            <p:cNvSpPr>
              <a:spLocks/>
            </p:cNvSpPr>
            <p:nvPr/>
          </p:nvSpPr>
          <p:spPr bwMode="auto">
            <a:xfrm>
              <a:off x="1987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2" name="Freeform 73"/>
            <p:cNvSpPr>
              <a:spLocks/>
            </p:cNvSpPr>
            <p:nvPr/>
          </p:nvSpPr>
          <p:spPr bwMode="auto">
            <a:xfrm>
              <a:off x="1987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3" name="Freeform 74"/>
            <p:cNvSpPr>
              <a:spLocks/>
            </p:cNvSpPr>
            <p:nvPr/>
          </p:nvSpPr>
          <p:spPr bwMode="auto">
            <a:xfrm>
              <a:off x="1987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4" name="Freeform 75"/>
            <p:cNvSpPr>
              <a:spLocks/>
            </p:cNvSpPr>
            <p:nvPr/>
          </p:nvSpPr>
          <p:spPr bwMode="auto">
            <a:xfrm>
              <a:off x="1987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5" name="Freeform 76"/>
            <p:cNvSpPr>
              <a:spLocks/>
            </p:cNvSpPr>
            <p:nvPr/>
          </p:nvSpPr>
          <p:spPr bwMode="auto">
            <a:xfrm>
              <a:off x="1987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6" name="Freeform 77"/>
            <p:cNvSpPr>
              <a:spLocks/>
            </p:cNvSpPr>
            <p:nvPr/>
          </p:nvSpPr>
          <p:spPr bwMode="auto">
            <a:xfrm>
              <a:off x="1987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7" name="Freeform 78"/>
            <p:cNvSpPr>
              <a:spLocks/>
            </p:cNvSpPr>
            <p:nvPr/>
          </p:nvSpPr>
          <p:spPr bwMode="auto">
            <a:xfrm>
              <a:off x="1987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8" name="Freeform 79"/>
            <p:cNvSpPr>
              <a:spLocks/>
            </p:cNvSpPr>
            <p:nvPr/>
          </p:nvSpPr>
          <p:spPr bwMode="auto">
            <a:xfrm>
              <a:off x="1987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29" name="Freeform 80"/>
            <p:cNvSpPr>
              <a:spLocks/>
            </p:cNvSpPr>
            <p:nvPr/>
          </p:nvSpPr>
          <p:spPr bwMode="auto">
            <a:xfrm>
              <a:off x="1987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0" name="Freeform 81"/>
            <p:cNvSpPr>
              <a:spLocks/>
            </p:cNvSpPr>
            <p:nvPr/>
          </p:nvSpPr>
          <p:spPr bwMode="auto">
            <a:xfrm>
              <a:off x="1987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1" name="Freeform 82"/>
            <p:cNvSpPr>
              <a:spLocks/>
            </p:cNvSpPr>
            <p:nvPr/>
          </p:nvSpPr>
          <p:spPr bwMode="auto">
            <a:xfrm>
              <a:off x="1987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2" name="Freeform 83"/>
            <p:cNvSpPr>
              <a:spLocks/>
            </p:cNvSpPr>
            <p:nvPr/>
          </p:nvSpPr>
          <p:spPr bwMode="auto">
            <a:xfrm>
              <a:off x="1987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3" name="Freeform 84"/>
            <p:cNvSpPr>
              <a:spLocks/>
            </p:cNvSpPr>
            <p:nvPr/>
          </p:nvSpPr>
          <p:spPr bwMode="auto">
            <a:xfrm>
              <a:off x="1987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4" name="Freeform 85"/>
            <p:cNvSpPr>
              <a:spLocks/>
            </p:cNvSpPr>
            <p:nvPr/>
          </p:nvSpPr>
          <p:spPr bwMode="auto">
            <a:xfrm>
              <a:off x="1987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5" name="Freeform 86"/>
            <p:cNvSpPr>
              <a:spLocks/>
            </p:cNvSpPr>
            <p:nvPr/>
          </p:nvSpPr>
          <p:spPr bwMode="auto">
            <a:xfrm>
              <a:off x="1987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6" name="Freeform 87"/>
            <p:cNvSpPr>
              <a:spLocks/>
            </p:cNvSpPr>
            <p:nvPr/>
          </p:nvSpPr>
          <p:spPr bwMode="auto">
            <a:xfrm>
              <a:off x="1987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7" name="Freeform 88"/>
            <p:cNvSpPr>
              <a:spLocks/>
            </p:cNvSpPr>
            <p:nvPr/>
          </p:nvSpPr>
          <p:spPr bwMode="auto">
            <a:xfrm>
              <a:off x="1987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8" name="Freeform 89"/>
            <p:cNvSpPr>
              <a:spLocks/>
            </p:cNvSpPr>
            <p:nvPr/>
          </p:nvSpPr>
          <p:spPr bwMode="auto">
            <a:xfrm>
              <a:off x="1987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39" name="Freeform 90"/>
            <p:cNvSpPr>
              <a:spLocks/>
            </p:cNvSpPr>
            <p:nvPr/>
          </p:nvSpPr>
          <p:spPr bwMode="auto">
            <a:xfrm>
              <a:off x="1987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0" name="Freeform 91"/>
            <p:cNvSpPr>
              <a:spLocks/>
            </p:cNvSpPr>
            <p:nvPr/>
          </p:nvSpPr>
          <p:spPr bwMode="auto">
            <a:xfrm>
              <a:off x="1987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1" name="Freeform 92"/>
            <p:cNvSpPr>
              <a:spLocks/>
            </p:cNvSpPr>
            <p:nvPr/>
          </p:nvSpPr>
          <p:spPr bwMode="auto">
            <a:xfrm>
              <a:off x="1987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2" name="Freeform 93"/>
            <p:cNvSpPr>
              <a:spLocks/>
            </p:cNvSpPr>
            <p:nvPr/>
          </p:nvSpPr>
          <p:spPr bwMode="auto">
            <a:xfrm>
              <a:off x="1987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3" name="Freeform 94"/>
            <p:cNvSpPr>
              <a:spLocks/>
            </p:cNvSpPr>
            <p:nvPr/>
          </p:nvSpPr>
          <p:spPr bwMode="auto">
            <a:xfrm>
              <a:off x="1987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4" name="Freeform 95"/>
            <p:cNvSpPr>
              <a:spLocks/>
            </p:cNvSpPr>
            <p:nvPr/>
          </p:nvSpPr>
          <p:spPr bwMode="auto">
            <a:xfrm>
              <a:off x="1987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5" name="Freeform 96"/>
            <p:cNvSpPr>
              <a:spLocks/>
            </p:cNvSpPr>
            <p:nvPr/>
          </p:nvSpPr>
          <p:spPr bwMode="auto">
            <a:xfrm>
              <a:off x="1987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6" name="Freeform 97"/>
            <p:cNvSpPr>
              <a:spLocks/>
            </p:cNvSpPr>
            <p:nvPr/>
          </p:nvSpPr>
          <p:spPr bwMode="auto">
            <a:xfrm>
              <a:off x="1987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7" name="Freeform 98"/>
            <p:cNvSpPr>
              <a:spLocks/>
            </p:cNvSpPr>
            <p:nvPr/>
          </p:nvSpPr>
          <p:spPr bwMode="auto">
            <a:xfrm>
              <a:off x="1987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8" name="Freeform 99"/>
            <p:cNvSpPr>
              <a:spLocks/>
            </p:cNvSpPr>
            <p:nvPr/>
          </p:nvSpPr>
          <p:spPr bwMode="auto">
            <a:xfrm>
              <a:off x="1987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49" name="Freeform 100"/>
            <p:cNvSpPr>
              <a:spLocks/>
            </p:cNvSpPr>
            <p:nvPr/>
          </p:nvSpPr>
          <p:spPr bwMode="auto">
            <a:xfrm>
              <a:off x="1987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0" name="Freeform 101"/>
            <p:cNvSpPr>
              <a:spLocks/>
            </p:cNvSpPr>
            <p:nvPr/>
          </p:nvSpPr>
          <p:spPr bwMode="auto">
            <a:xfrm>
              <a:off x="1987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1" name="Freeform 102"/>
            <p:cNvSpPr>
              <a:spLocks/>
            </p:cNvSpPr>
            <p:nvPr/>
          </p:nvSpPr>
          <p:spPr bwMode="auto">
            <a:xfrm>
              <a:off x="1987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2" name="Freeform 103"/>
            <p:cNvSpPr>
              <a:spLocks/>
            </p:cNvSpPr>
            <p:nvPr/>
          </p:nvSpPr>
          <p:spPr bwMode="auto">
            <a:xfrm>
              <a:off x="1987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3" name="Freeform 104"/>
            <p:cNvSpPr>
              <a:spLocks/>
            </p:cNvSpPr>
            <p:nvPr/>
          </p:nvSpPr>
          <p:spPr bwMode="auto">
            <a:xfrm>
              <a:off x="1987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4" name="Freeform 105"/>
            <p:cNvSpPr>
              <a:spLocks/>
            </p:cNvSpPr>
            <p:nvPr/>
          </p:nvSpPr>
          <p:spPr bwMode="auto">
            <a:xfrm>
              <a:off x="1987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5" name="Freeform 106"/>
            <p:cNvSpPr>
              <a:spLocks/>
            </p:cNvSpPr>
            <p:nvPr/>
          </p:nvSpPr>
          <p:spPr bwMode="auto">
            <a:xfrm>
              <a:off x="1987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6" name="Freeform 107"/>
            <p:cNvSpPr>
              <a:spLocks/>
            </p:cNvSpPr>
            <p:nvPr/>
          </p:nvSpPr>
          <p:spPr bwMode="auto">
            <a:xfrm>
              <a:off x="1987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7" name="Freeform 108"/>
            <p:cNvSpPr>
              <a:spLocks/>
            </p:cNvSpPr>
            <p:nvPr/>
          </p:nvSpPr>
          <p:spPr bwMode="auto">
            <a:xfrm>
              <a:off x="1987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8" name="Freeform 109"/>
            <p:cNvSpPr>
              <a:spLocks/>
            </p:cNvSpPr>
            <p:nvPr/>
          </p:nvSpPr>
          <p:spPr bwMode="auto">
            <a:xfrm>
              <a:off x="1987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59" name="Freeform 110"/>
            <p:cNvSpPr>
              <a:spLocks/>
            </p:cNvSpPr>
            <p:nvPr/>
          </p:nvSpPr>
          <p:spPr bwMode="auto">
            <a:xfrm>
              <a:off x="1987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0" name="Freeform 111"/>
            <p:cNvSpPr>
              <a:spLocks/>
            </p:cNvSpPr>
            <p:nvPr/>
          </p:nvSpPr>
          <p:spPr bwMode="auto">
            <a:xfrm>
              <a:off x="1987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1" name="Freeform 112"/>
            <p:cNvSpPr>
              <a:spLocks/>
            </p:cNvSpPr>
            <p:nvPr/>
          </p:nvSpPr>
          <p:spPr bwMode="auto">
            <a:xfrm>
              <a:off x="1987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2" name="Freeform 113"/>
            <p:cNvSpPr>
              <a:spLocks/>
            </p:cNvSpPr>
            <p:nvPr/>
          </p:nvSpPr>
          <p:spPr bwMode="auto">
            <a:xfrm>
              <a:off x="1987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3" name="Freeform 114"/>
            <p:cNvSpPr>
              <a:spLocks/>
            </p:cNvSpPr>
            <p:nvPr/>
          </p:nvSpPr>
          <p:spPr bwMode="auto">
            <a:xfrm>
              <a:off x="1987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4" name="Freeform 115"/>
            <p:cNvSpPr>
              <a:spLocks/>
            </p:cNvSpPr>
            <p:nvPr/>
          </p:nvSpPr>
          <p:spPr bwMode="auto">
            <a:xfrm>
              <a:off x="1987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5" name="Freeform 116"/>
            <p:cNvSpPr>
              <a:spLocks/>
            </p:cNvSpPr>
            <p:nvPr/>
          </p:nvSpPr>
          <p:spPr bwMode="auto">
            <a:xfrm>
              <a:off x="1987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6" name="Freeform 117"/>
            <p:cNvSpPr>
              <a:spLocks/>
            </p:cNvSpPr>
            <p:nvPr/>
          </p:nvSpPr>
          <p:spPr bwMode="auto">
            <a:xfrm>
              <a:off x="1987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7" name="Freeform 118"/>
            <p:cNvSpPr>
              <a:spLocks/>
            </p:cNvSpPr>
            <p:nvPr/>
          </p:nvSpPr>
          <p:spPr bwMode="auto">
            <a:xfrm>
              <a:off x="1987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8" name="Freeform 119"/>
            <p:cNvSpPr>
              <a:spLocks/>
            </p:cNvSpPr>
            <p:nvPr/>
          </p:nvSpPr>
          <p:spPr bwMode="auto">
            <a:xfrm>
              <a:off x="1987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69" name="Freeform 120"/>
            <p:cNvSpPr>
              <a:spLocks/>
            </p:cNvSpPr>
            <p:nvPr/>
          </p:nvSpPr>
          <p:spPr bwMode="auto">
            <a:xfrm>
              <a:off x="1987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0" name="Freeform 121"/>
            <p:cNvSpPr>
              <a:spLocks/>
            </p:cNvSpPr>
            <p:nvPr/>
          </p:nvSpPr>
          <p:spPr bwMode="auto">
            <a:xfrm>
              <a:off x="1987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1" name="Freeform 122"/>
            <p:cNvSpPr>
              <a:spLocks/>
            </p:cNvSpPr>
            <p:nvPr/>
          </p:nvSpPr>
          <p:spPr bwMode="auto">
            <a:xfrm>
              <a:off x="1987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2" name="Freeform 123"/>
            <p:cNvSpPr>
              <a:spLocks/>
            </p:cNvSpPr>
            <p:nvPr/>
          </p:nvSpPr>
          <p:spPr bwMode="auto">
            <a:xfrm>
              <a:off x="1987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3" name="Freeform 124"/>
            <p:cNvSpPr>
              <a:spLocks/>
            </p:cNvSpPr>
            <p:nvPr/>
          </p:nvSpPr>
          <p:spPr bwMode="auto">
            <a:xfrm>
              <a:off x="1987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4" name="Freeform 125"/>
            <p:cNvSpPr>
              <a:spLocks/>
            </p:cNvSpPr>
            <p:nvPr/>
          </p:nvSpPr>
          <p:spPr bwMode="auto">
            <a:xfrm>
              <a:off x="1987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775" name="Freeform 126"/>
            <p:cNvSpPr>
              <a:spLocks/>
            </p:cNvSpPr>
            <p:nvPr/>
          </p:nvSpPr>
          <p:spPr bwMode="auto">
            <a:xfrm>
              <a:off x="1987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86175" name="Line 127"/>
          <p:cNvSpPr>
            <a:spLocks noChangeShapeType="1"/>
          </p:cNvSpPr>
          <p:nvPr/>
        </p:nvSpPr>
        <p:spPr bwMode="auto">
          <a:xfrm flipV="1">
            <a:off x="1331913" y="1422400"/>
            <a:ext cx="6089650" cy="168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2667000" y="6019800"/>
            <a:ext cx="769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50000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86180" name="Rectangle 132"/>
          <p:cNvSpPr>
            <a:spLocks noChangeArrowheads="1"/>
          </p:cNvSpPr>
          <p:nvPr/>
        </p:nvSpPr>
        <p:spPr bwMode="auto">
          <a:xfrm>
            <a:off x="3886200" y="6019800"/>
            <a:ext cx="923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100000</a:t>
            </a: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15376" name="Group 134"/>
          <p:cNvGrpSpPr>
            <a:grpSpLocks/>
          </p:cNvGrpSpPr>
          <p:nvPr/>
        </p:nvGrpSpPr>
        <p:grpSpPr bwMode="auto">
          <a:xfrm>
            <a:off x="1331913" y="5937250"/>
            <a:ext cx="7124700" cy="141288"/>
            <a:chOff x="930" y="3848"/>
            <a:chExt cx="4488" cy="89"/>
          </a:xfrm>
        </p:grpSpPr>
        <p:sp>
          <p:nvSpPr>
            <p:cNvPr id="15664" name="Line 135"/>
            <p:cNvSpPr>
              <a:spLocks noChangeShapeType="1"/>
            </p:cNvSpPr>
            <p:nvPr/>
          </p:nvSpPr>
          <p:spPr bwMode="auto">
            <a:xfrm>
              <a:off x="930" y="3892"/>
              <a:ext cx="4403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5" name="Freeform 136"/>
            <p:cNvSpPr>
              <a:spLocks/>
            </p:cNvSpPr>
            <p:nvPr/>
          </p:nvSpPr>
          <p:spPr bwMode="auto">
            <a:xfrm>
              <a:off x="5330" y="3848"/>
              <a:ext cx="88" cy="89"/>
            </a:xfrm>
            <a:custGeom>
              <a:avLst/>
              <a:gdLst>
                <a:gd name="T0" fmla="*/ 0 w 88"/>
                <a:gd name="T1" fmla="*/ 89 h 89"/>
                <a:gd name="T2" fmla="*/ 88 w 88"/>
                <a:gd name="T3" fmla="*/ 44 h 89"/>
                <a:gd name="T4" fmla="*/ 0 w 88"/>
                <a:gd name="T5" fmla="*/ 0 h 89"/>
                <a:gd name="T6" fmla="*/ 0 w 88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89"/>
                <a:gd name="T14" fmla="*/ 88 w 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89">
                  <a:moveTo>
                    <a:pt x="0" y="89"/>
                  </a:moveTo>
                  <a:lnTo>
                    <a:pt x="88" y="44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4305300" y="2322513"/>
            <a:ext cx="12700" cy="3613150"/>
            <a:chOff x="2803" y="1571"/>
            <a:chExt cx="8" cy="2276"/>
          </a:xfrm>
        </p:grpSpPr>
        <p:sp>
          <p:nvSpPr>
            <p:cNvPr id="15524" name="Freeform 138"/>
            <p:cNvSpPr>
              <a:spLocks/>
            </p:cNvSpPr>
            <p:nvPr/>
          </p:nvSpPr>
          <p:spPr bwMode="auto">
            <a:xfrm>
              <a:off x="2803" y="1571"/>
              <a:ext cx="8" cy="8"/>
            </a:xfrm>
            <a:custGeom>
              <a:avLst/>
              <a:gdLst>
                <a:gd name="T0" fmla="*/ 8 w 8"/>
                <a:gd name="T1" fmla="*/ 5 h 8"/>
                <a:gd name="T2" fmla="*/ 8 w 8"/>
                <a:gd name="T3" fmla="*/ 4 h 8"/>
                <a:gd name="T4" fmla="*/ 7 w 8"/>
                <a:gd name="T5" fmla="*/ 3 h 8"/>
                <a:gd name="T6" fmla="*/ 5 w 8"/>
                <a:gd name="T7" fmla="*/ 1 h 8"/>
                <a:gd name="T8" fmla="*/ 4 w 8"/>
                <a:gd name="T9" fmla="*/ 0 h 8"/>
                <a:gd name="T10" fmla="*/ 4 w 8"/>
                <a:gd name="T11" fmla="*/ 0 h 8"/>
                <a:gd name="T12" fmla="*/ 3 w 8"/>
                <a:gd name="T13" fmla="*/ 1 h 8"/>
                <a:gd name="T14" fmla="*/ 1 w 8"/>
                <a:gd name="T15" fmla="*/ 3 h 8"/>
                <a:gd name="T16" fmla="*/ 0 w 8"/>
                <a:gd name="T17" fmla="*/ 4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5"/>
                  </a:moveTo>
                  <a:lnTo>
                    <a:pt x="8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5" name="Freeform 139"/>
            <p:cNvSpPr>
              <a:spLocks/>
            </p:cNvSpPr>
            <p:nvPr/>
          </p:nvSpPr>
          <p:spPr bwMode="auto">
            <a:xfrm>
              <a:off x="2803" y="15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6" name="Freeform 140"/>
            <p:cNvSpPr>
              <a:spLocks/>
            </p:cNvSpPr>
            <p:nvPr/>
          </p:nvSpPr>
          <p:spPr bwMode="auto">
            <a:xfrm>
              <a:off x="2803" y="160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7" name="Freeform 141"/>
            <p:cNvSpPr>
              <a:spLocks/>
            </p:cNvSpPr>
            <p:nvPr/>
          </p:nvSpPr>
          <p:spPr bwMode="auto">
            <a:xfrm>
              <a:off x="2803" y="162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8" name="Freeform 142"/>
            <p:cNvSpPr>
              <a:spLocks/>
            </p:cNvSpPr>
            <p:nvPr/>
          </p:nvSpPr>
          <p:spPr bwMode="auto">
            <a:xfrm>
              <a:off x="2803" y="16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9" name="Freeform 143"/>
            <p:cNvSpPr>
              <a:spLocks/>
            </p:cNvSpPr>
            <p:nvPr/>
          </p:nvSpPr>
          <p:spPr bwMode="auto">
            <a:xfrm>
              <a:off x="2803" y="165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0" name="Freeform 144"/>
            <p:cNvSpPr>
              <a:spLocks/>
            </p:cNvSpPr>
            <p:nvPr/>
          </p:nvSpPr>
          <p:spPr bwMode="auto">
            <a:xfrm>
              <a:off x="2803" y="166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1" name="Freeform 145"/>
            <p:cNvSpPr>
              <a:spLocks/>
            </p:cNvSpPr>
            <p:nvPr/>
          </p:nvSpPr>
          <p:spPr bwMode="auto">
            <a:xfrm>
              <a:off x="2803" y="168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2" name="Freeform 146"/>
            <p:cNvSpPr>
              <a:spLocks/>
            </p:cNvSpPr>
            <p:nvPr/>
          </p:nvSpPr>
          <p:spPr bwMode="auto">
            <a:xfrm>
              <a:off x="2803" y="17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3" name="Freeform 147"/>
            <p:cNvSpPr>
              <a:spLocks/>
            </p:cNvSpPr>
            <p:nvPr/>
          </p:nvSpPr>
          <p:spPr bwMode="auto">
            <a:xfrm>
              <a:off x="2803" y="171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4" name="Freeform 148"/>
            <p:cNvSpPr>
              <a:spLocks/>
            </p:cNvSpPr>
            <p:nvPr/>
          </p:nvSpPr>
          <p:spPr bwMode="auto">
            <a:xfrm>
              <a:off x="2803" y="173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5" name="Freeform 149"/>
            <p:cNvSpPr>
              <a:spLocks/>
            </p:cNvSpPr>
            <p:nvPr/>
          </p:nvSpPr>
          <p:spPr bwMode="auto">
            <a:xfrm>
              <a:off x="2803" y="17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6" name="Freeform 150"/>
            <p:cNvSpPr>
              <a:spLocks/>
            </p:cNvSpPr>
            <p:nvPr/>
          </p:nvSpPr>
          <p:spPr bwMode="auto">
            <a:xfrm>
              <a:off x="2803" y="176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7" name="Freeform 151"/>
            <p:cNvSpPr>
              <a:spLocks/>
            </p:cNvSpPr>
            <p:nvPr/>
          </p:nvSpPr>
          <p:spPr bwMode="auto">
            <a:xfrm>
              <a:off x="2803" y="178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8" name="Freeform 152"/>
            <p:cNvSpPr>
              <a:spLocks/>
            </p:cNvSpPr>
            <p:nvPr/>
          </p:nvSpPr>
          <p:spPr bwMode="auto">
            <a:xfrm>
              <a:off x="2803" y="17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39" name="Freeform 153"/>
            <p:cNvSpPr>
              <a:spLocks/>
            </p:cNvSpPr>
            <p:nvPr/>
          </p:nvSpPr>
          <p:spPr bwMode="auto">
            <a:xfrm>
              <a:off x="2803" y="181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0" name="Freeform 154"/>
            <p:cNvSpPr>
              <a:spLocks/>
            </p:cNvSpPr>
            <p:nvPr/>
          </p:nvSpPr>
          <p:spPr bwMode="auto">
            <a:xfrm>
              <a:off x="2803" y="183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1" name="Freeform 155"/>
            <p:cNvSpPr>
              <a:spLocks/>
            </p:cNvSpPr>
            <p:nvPr/>
          </p:nvSpPr>
          <p:spPr bwMode="auto">
            <a:xfrm>
              <a:off x="2803" y="18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2" name="Freeform 156"/>
            <p:cNvSpPr>
              <a:spLocks/>
            </p:cNvSpPr>
            <p:nvPr/>
          </p:nvSpPr>
          <p:spPr bwMode="auto">
            <a:xfrm>
              <a:off x="2803" y="186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3" name="Freeform 157"/>
            <p:cNvSpPr>
              <a:spLocks/>
            </p:cNvSpPr>
            <p:nvPr/>
          </p:nvSpPr>
          <p:spPr bwMode="auto">
            <a:xfrm>
              <a:off x="2803" y="188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4" name="Freeform 158"/>
            <p:cNvSpPr>
              <a:spLocks/>
            </p:cNvSpPr>
            <p:nvPr/>
          </p:nvSpPr>
          <p:spPr bwMode="auto">
            <a:xfrm>
              <a:off x="2803" y="18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5" name="Freeform 159"/>
            <p:cNvSpPr>
              <a:spLocks/>
            </p:cNvSpPr>
            <p:nvPr/>
          </p:nvSpPr>
          <p:spPr bwMode="auto">
            <a:xfrm>
              <a:off x="2803" y="191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6" name="Freeform 160"/>
            <p:cNvSpPr>
              <a:spLocks/>
            </p:cNvSpPr>
            <p:nvPr/>
          </p:nvSpPr>
          <p:spPr bwMode="auto">
            <a:xfrm>
              <a:off x="2803" y="193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7" name="Freeform 161"/>
            <p:cNvSpPr>
              <a:spLocks/>
            </p:cNvSpPr>
            <p:nvPr/>
          </p:nvSpPr>
          <p:spPr bwMode="auto">
            <a:xfrm>
              <a:off x="2803" y="194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8" name="Freeform 162"/>
            <p:cNvSpPr>
              <a:spLocks/>
            </p:cNvSpPr>
            <p:nvPr/>
          </p:nvSpPr>
          <p:spPr bwMode="auto">
            <a:xfrm>
              <a:off x="2803" y="196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49" name="Freeform 163"/>
            <p:cNvSpPr>
              <a:spLocks/>
            </p:cNvSpPr>
            <p:nvPr/>
          </p:nvSpPr>
          <p:spPr bwMode="auto">
            <a:xfrm>
              <a:off x="2803" y="197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0" name="Freeform 164"/>
            <p:cNvSpPr>
              <a:spLocks/>
            </p:cNvSpPr>
            <p:nvPr/>
          </p:nvSpPr>
          <p:spPr bwMode="auto">
            <a:xfrm>
              <a:off x="2803" y="199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1" name="Freeform 165"/>
            <p:cNvSpPr>
              <a:spLocks/>
            </p:cNvSpPr>
            <p:nvPr/>
          </p:nvSpPr>
          <p:spPr bwMode="auto">
            <a:xfrm>
              <a:off x="2803" y="20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2" name="Freeform 166"/>
            <p:cNvSpPr>
              <a:spLocks/>
            </p:cNvSpPr>
            <p:nvPr/>
          </p:nvSpPr>
          <p:spPr bwMode="auto">
            <a:xfrm>
              <a:off x="2803" y="202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3" name="Freeform 167"/>
            <p:cNvSpPr>
              <a:spLocks/>
            </p:cNvSpPr>
            <p:nvPr/>
          </p:nvSpPr>
          <p:spPr bwMode="auto">
            <a:xfrm>
              <a:off x="2803" y="204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4" name="Freeform 168"/>
            <p:cNvSpPr>
              <a:spLocks/>
            </p:cNvSpPr>
            <p:nvPr/>
          </p:nvSpPr>
          <p:spPr bwMode="auto">
            <a:xfrm>
              <a:off x="2803" y="20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5" name="Freeform 169"/>
            <p:cNvSpPr>
              <a:spLocks/>
            </p:cNvSpPr>
            <p:nvPr/>
          </p:nvSpPr>
          <p:spPr bwMode="auto">
            <a:xfrm>
              <a:off x="2803" y="207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6" name="Freeform 170"/>
            <p:cNvSpPr>
              <a:spLocks/>
            </p:cNvSpPr>
            <p:nvPr/>
          </p:nvSpPr>
          <p:spPr bwMode="auto">
            <a:xfrm>
              <a:off x="2803" y="209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7" name="Freeform 171"/>
            <p:cNvSpPr>
              <a:spLocks/>
            </p:cNvSpPr>
            <p:nvPr/>
          </p:nvSpPr>
          <p:spPr bwMode="auto">
            <a:xfrm>
              <a:off x="2803" y="21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8" name="Freeform 172"/>
            <p:cNvSpPr>
              <a:spLocks/>
            </p:cNvSpPr>
            <p:nvPr/>
          </p:nvSpPr>
          <p:spPr bwMode="auto">
            <a:xfrm>
              <a:off x="2803" y="212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59" name="Freeform 173"/>
            <p:cNvSpPr>
              <a:spLocks/>
            </p:cNvSpPr>
            <p:nvPr/>
          </p:nvSpPr>
          <p:spPr bwMode="auto">
            <a:xfrm>
              <a:off x="2803" y="214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0" name="Freeform 174"/>
            <p:cNvSpPr>
              <a:spLocks/>
            </p:cNvSpPr>
            <p:nvPr/>
          </p:nvSpPr>
          <p:spPr bwMode="auto">
            <a:xfrm>
              <a:off x="2803" y="21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1" name="Freeform 175"/>
            <p:cNvSpPr>
              <a:spLocks/>
            </p:cNvSpPr>
            <p:nvPr/>
          </p:nvSpPr>
          <p:spPr bwMode="auto">
            <a:xfrm>
              <a:off x="2803" y="217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2" name="Freeform 176"/>
            <p:cNvSpPr>
              <a:spLocks/>
            </p:cNvSpPr>
            <p:nvPr/>
          </p:nvSpPr>
          <p:spPr bwMode="auto">
            <a:xfrm>
              <a:off x="2803" y="219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3" name="Freeform 177"/>
            <p:cNvSpPr>
              <a:spLocks/>
            </p:cNvSpPr>
            <p:nvPr/>
          </p:nvSpPr>
          <p:spPr bwMode="auto">
            <a:xfrm>
              <a:off x="2803" y="22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4" name="Freeform 178"/>
            <p:cNvSpPr>
              <a:spLocks/>
            </p:cNvSpPr>
            <p:nvPr/>
          </p:nvSpPr>
          <p:spPr bwMode="auto">
            <a:xfrm>
              <a:off x="2803" y="222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5" name="Freeform 179"/>
            <p:cNvSpPr>
              <a:spLocks/>
            </p:cNvSpPr>
            <p:nvPr/>
          </p:nvSpPr>
          <p:spPr bwMode="auto">
            <a:xfrm>
              <a:off x="2803" y="224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6" name="Freeform 180"/>
            <p:cNvSpPr>
              <a:spLocks/>
            </p:cNvSpPr>
            <p:nvPr/>
          </p:nvSpPr>
          <p:spPr bwMode="auto">
            <a:xfrm>
              <a:off x="2803" y="225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7" name="Freeform 181"/>
            <p:cNvSpPr>
              <a:spLocks/>
            </p:cNvSpPr>
            <p:nvPr/>
          </p:nvSpPr>
          <p:spPr bwMode="auto">
            <a:xfrm>
              <a:off x="2803" y="2272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8" name="Freeform 182"/>
            <p:cNvSpPr>
              <a:spLocks/>
            </p:cNvSpPr>
            <p:nvPr/>
          </p:nvSpPr>
          <p:spPr bwMode="auto">
            <a:xfrm>
              <a:off x="2803" y="228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69" name="Freeform 183"/>
            <p:cNvSpPr>
              <a:spLocks/>
            </p:cNvSpPr>
            <p:nvPr/>
          </p:nvSpPr>
          <p:spPr bwMode="auto">
            <a:xfrm>
              <a:off x="2803" y="230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0" name="Freeform 184"/>
            <p:cNvSpPr>
              <a:spLocks/>
            </p:cNvSpPr>
            <p:nvPr/>
          </p:nvSpPr>
          <p:spPr bwMode="auto">
            <a:xfrm>
              <a:off x="2803" y="23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1" name="Freeform 185"/>
            <p:cNvSpPr>
              <a:spLocks/>
            </p:cNvSpPr>
            <p:nvPr/>
          </p:nvSpPr>
          <p:spPr bwMode="auto">
            <a:xfrm>
              <a:off x="2803" y="233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2" name="Freeform 186"/>
            <p:cNvSpPr>
              <a:spLocks/>
            </p:cNvSpPr>
            <p:nvPr/>
          </p:nvSpPr>
          <p:spPr bwMode="auto">
            <a:xfrm>
              <a:off x="2803" y="235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3" name="Freeform 187"/>
            <p:cNvSpPr>
              <a:spLocks/>
            </p:cNvSpPr>
            <p:nvPr/>
          </p:nvSpPr>
          <p:spPr bwMode="auto">
            <a:xfrm>
              <a:off x="2803" y="23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4" name="Freeform 188"/>
            <p:cNvSpPr>
              <a:spLocks/>
            </p:cNvSpPr>
            <p:nvPr/>
          </p:nvSpPr>
          <p:spPr bwMode="auto">
            <a:xfrm>
              <a:off x="2803" y="238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5" name="Freeform 189"/>
            <p:cNvSpPr>
              <a:spLocks/>
            </p:cNvSpPr>
            <p:nvPr/>
          </p:nvSpPr>
          <p:spPr bwMode="auto">
            <a:xfrm>
              <a:off x="2803" y="240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6" name="Freeform 190"/>
            <p:cNvSpPr>
              <a:spLocks/>
            </p:cNvSpPr>
            <p:nvPr/>
          </p:nvSpPr>
          <p:spPr bwMode="auto">
            <a:xfrm>
              <a:off x="2803" y="24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7" name="Freeform 191"/>
            <p:cNvSpPr>
              <a:spLocks/>
            </p:cNvSpPr>
            <p:nvPr/>
          </p:nvSpPr>
          <p:spPr bwMode="auto">
            <a:xfrm>
              <a:off x="2803" y="243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8" name="Freeform 192"/>
            <p:cNvSpPr>
              <a:spLocks/>
            </p:cNvSpPr>
            <p:nvPr/>
          </p:nvSpPr>
          <p:spPr bwMode="auto">
            <a:xfrm>
              <a:off x="2803" y="245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79" name="Freeform 193"/>
            <p:cNvSpPr>
              <a:spLocks/>
            </p:cNvSpPr>
            <p:nvPr/>
          </p:nvSpPr>
          <p:spPr bwMode="auto">
            <a:xfrm>
              <a:off x="2803" y="24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0" name="Freeform 194"/>
            <p:cNvSpPr>
              <a:spLocks/>
            </p:cNvSpPr>
            <p:nvPr/>
          </p:nvSpPr>
          <p:spPr bwMode="auto">
            <a:xfrm>
              <a:off x="2803" y="248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1" name="Freeform 195"/>
            <p:cNvSpPr>
              <a:spLocks/>
            </p:cNvSpPr>
            <p:nvPr/>
          </p:nvSpPr>
          <p:spPr bwMode="auto">
            <a:xfrm>
              <a:off x="2803" y="250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2" name="Freeform 196"/>
            <p:cNvSpPr>
              <a:spLocks/>
            </p:cNvSpPr>
            <p:nvPr/>
          </p:nvSpPr>
          <p:spPr bwMode="auto">
            <a:xfrm>
              <a:off x="2803" y="25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3" name="Freeform 197"/>
            <p:cNvSpPr>
              <a:spLocks/>
            </p:cNvSpPr>
            <p:nvPr/>
          </p:nvSpPr>
          <p:spPr bwMode="auto">
            <a:xfrm>
              <a:off x="2803" y="253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4" name="Freeform 198"/>
            <p:cNvSpPr>
              <a:spLocks/>
            </p:cNvSpPr>
            <p:nvPr/>
          </p:nvSpPr>
          <p:spPr bwMode="auto">
            <a:xfrm>
              <a:off x="2803" y="255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5" name="Freeform 199"/>
            <p:cNvSpPr>
              <a:spLocks/>
            </p:cNvSpPr>
            <p:nvPr/>
          </p:nvSpPr>
          <p:spPr bwMode="auto">
            <a:xfrm>
              <a:off x="2803" y="256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6" name="Freeform 200"/>
            <p:cNvSpPr>
              <a:spLocks/>
            </p:cNvSpPr>
            <p:nvPr/>
          </p:nvSpPr>
          <p:spPr bwMode="auto">
            <a:xfrm>
              <a:off x="2803" y="25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7" name="Freeform 201"/>
            <p:cNvSpPr>
              <a:spLocks/>
            </p:cNvSpPr>
            <p:nvPr/>
          </p:nvSpPr>
          <p:spPr bwMode="auto">
            <a:xfrm>
              <a:off x="2803" y="259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8" name="Freeform 202"/>
            <p:cNvSpPr>
              <a:spLocks/>
            </p:cNvSpPr>
            <p:nvPr/>
          </p:nvSpPr>
          <p:spPr bwMode="auto">
            <a:xfrm>
              <a:off x="2803" y="261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89" name="Freeform 203"/>
            <p:cNvSpPr>
              <a:spLocks/>
            </p:cNvSpPr>
            <p:nvPr/>
          </p:nvSpPr>
          <p:spPr bwMode="auto">
            <a:xfrm>
              <a:off x="2803" y="26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0" name="Freeform 204"/>
            <p:cNvSpPr>
              <a:spLocks/>
            </p:cNvSpPr>
            <p:nvPr/>
          </p:nvSpPr>
          <p:spPr bwMode="auto">
            <a:xfrm>
              <a:off x="2803" y="264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1" name="Freeform 205"/>
            <p:cNvSpPr>
              <a:spLocks/>
            </p:cNvSpPr>
            <p:nvPr/>
          </p:nvSpPr>
          <p:spPr bwMode="auto">
            <a:xfrm>
              <a:off x="2803" y="266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2" name="Freeform 206"/>
            <p:cNvSpPr>
              <a:spLocks/>
            </p:cNvSpPr>
            <p:nvPr/>
          </p:nvSpPr>
          <p:spPr bwMode="auto">
            <a:xfrm>
              <a:off x="2803" y="26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3" name="Freeform 207"/>
            <p:cNvSpPr>
              <a:spLocks/>
            </p:cNvSpPr>
            <p:nvPr/>
          </p:nvSpPr>
          <p:spPr bwMode="auto">
            <a:xfrm>
              <a:off x="2803" y="269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4" name="Freeform 208"/>
            <p:cNvSpPr>
              <a:spLocks/>
            </p:cNvSpPr>
            <p:nvPr/>
          </p:nvSpPr>
          <p:spPr bwMode="auto">
            <a:xfrm>
              <a:off x="2803" y="271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5" name="Freeform 209"/>
            <p:cNvSpPr>
              <a:spLocks/>
            </p:cNvSpPr>
            <p:nvPr/>
          </p:nvSpPr>
          <p:spPr bwMode="auto">
            <a:xfrm>
              <a:off x="2803" y="27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6" name="Freeform 210"/>
            <p:cNvSpPr>
              <a:spLocks/>
            </p:cNvSpPr>
            <p:nvPr/>
          </p:nvSpPr>
          <p:spPr bwMode="auto">
            <a:xfrm>
              <a:off x="2803" y="274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7" name="Freeform 211"/>
            <p:cNvSpPr>
              <a:spLocks/>
            </p:cNvSpPr>
            <p:nvPr/>
          </p:nvSpPr>
          <p:spPr bwMode="auto">
            <a:xfrm>
              <a:off x="2803" y="276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8" name="Freeform 212"/>
            <p:cNvSpPr>
              <a:spLocks/>
            </p:cNvSpPr>
            <p:nvPr/>
          </p:nvSpPr>
          <p:spPr bwMode="auto">
            <a:xfrm>
              <a:off x="2803" y="27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99" name="Freeform 213"/>
            <p:cNvSpPr>
              <a:spLocks/>
            </p:cNvSpPr>
            <p:nvPr/>
          </p:nvSpPr>
          <p:spPr bwMode="auto">
            <a:xfrm>
              <a:off x="2803" y="279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0" name="Freeform 214"/>
            <p:cNvSpPr>
              <a:spLocks/>
            </p:cNvSpPr>
            <p:nvPr/>
          </p:nvSpPr>
          <p:spPr bwMode="auto">
            <a:xfrm>
              <a:off x="2803" y="281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1" name="Freeform 215"/>
            <p:cNvSpPr>
              <a:spLocks/>
            </p:cNvSpPr>
            <p:nvPr/>
          </p:nvSpPr>
          <p:spPr bwMode="auto">
            <a:xfrm>
              <a:off x="2803" y="28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2" name="Freeform 216"/>
            <p:cNvSpPr>
              <a:spLocks/>
            </p:cNvSpPr>
            <p:nvPr/>
          </p:nvSpPr>
          <p:spPr bwMode="auto">
            <a:xfrm>
              <a:off x="2803" y="284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3" name="Freeform 217"/>
            <p:cNvSpPr>
              <a:spLocks/>
            </p:cNvSpPr>
            <p:nvPr/>
          </p:nvSpPr>
          <p:spPr bwMode="auto">
            <a:xfrm>
              <a:off x="2803" y="286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4" name="Freeform 218"/>
            <p:cNvSpPr>
              <a:spLocks/>
            </p:cNvSpPr>
            <p:nvPr/>
          </p:nvSpPr>
          <p:spPr bwMode="auto">
            <a:xfrm>
              <a:off x="2803" y="287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5" name="Freeform 219"/>
            <p:cNvSpPr>
              <a:spLocks/>
            </p:cNvSpPr>
            <p:nvPr/>
          </p:nvSpPr>
          <p:spPr bwMode="auto">
            <a:xfrm>
              <a:off x="2803" y="28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6" name="Freeform 220"/>
            <p:cNvSpPr>
              <a:spLocks/>
            </p:cNvSpPr>
            <p:nvPr/>
          </p:nvSpPr>
          <p:spPr bwMode="auto">
            <a:xfrm>
              <a:off x="2803" y="290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7" name="Freeform 221"/>
            <p:cNvSpPr>
              <a:spLocks/>
            </p:cNvSpPr>
            <p:nvPr/>
          </p:nvSpPr>
          <p:spPr bwMode="auto">
            <a:xfrm>
              <a:off x="2803" y="292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8" name="Freeform 222"/>
            <p:cNvSpPr>
              <a:spLocks/>
            </p:cNvSpPr>
            <p:nvPr/>
          </p:nvSpPr>
          <p:spPr bwMode="auto">
            <a:xfrm>
              <a:off x="2803" y="29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09" name="Freeform 223"/>
            <p:cNvSpPr>
              <a:spLocks/>
            </p:cNvSpPr>
            <p:nvPr/>
          </p:nvSpPr>
          <p:spPr bwMode="auto">
            <a:xfrm>
              <a:off x="2803" y="295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0" name="Freeform 224"/>
            <p:cNvSpPr>
              <a:spLocks/>
            </p:cNvSpPr>
            <p:nvPr/>
          </p:nvSpPr>
          <p:spPr bwMode="auto">
            <a:xfrm>
              <a:off x="2803" y="297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1" name="Freeform 225"/>
            <p:cNvSpPr>
              <a:spLocks/>
            </p:cNvSpPr>
            <p:nvPr/>
          </p:nvSpPr>
          <p:spPr bwMode="auto">
            <a:xfrm>
              <a:off x="2803" y="29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2" name="Freeform 226"/>
            <p:cNvSpPr>
              <a:spLocks/>
            </p:cNvSpPr>
            <p:nvPr/>
          </p:nvSpPr>
          <p:spPr bwMode="auto">
            <a:xfrm>
              <a:off x="2803" y="300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3" name="Freeform 227"/>
            <p:cNvSpPr>
              <a:spLocks/>
            </p:cNvSpPr>
            <p:nvPr/>
          </p:nvSpPr>
          <p:spPr bwMode="auto">
            <a:xfrm>
              <a:off x="2803" y="302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4" name="Freeform 228"/>
            <p:cNvSpPr>
              <a:spLocks/>
            </p:cNvSpPr>
            <p:nvPr/>
          </p:nvSpPr>
          <p:spPr bwMode="auto">
            <a:xfrm>
              <a:off x="2803" y="30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5" name="Freeform 229"/>
            <p:cNvSpPr>
              <a:spLocks/>
            </p:cNvSpPr>
            <p:nvPr/>
          </p:nvSpPr>
          <p:spPr bwMode="auto">
            <a:xfrm>
              <a:off x="2803" y="305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6" name="Freeform 230"/>
            <p:cNvSpPr>
              <a:spLocks/>
            </p:cNvSpPr>
            <p:nvPr/>
          </p:nvSpPr>
          <p:spPr bwMode="auto">
            <a:xfrm>
              <a:off x="2803" y="307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7" name="Freeform 231"/>
            <p:cNvSpPr>
              <a:spLocks/>
            </p:cNvSpPr>
            <p:nvPr/>
          </p:nvSpPr>
          <p:spPr bwMode="auto">
            <a:xfrm>
              <a:off x="2803" y="308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8" name="Freeform 232"/>
            <p:cNvSpPr>
              <a:spLocks/>
            </p:cNvSpPr>
            <p:nvPr/>
          </p:nvSpPr>
          <p:spPr bwMode="auto">
            <a:xfrm>
              <a:off x="2803" y="3104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19" name="Freeform 233"/>
            <p:cNvSpPr>
              <a:spLocks/>
            </p:cNvSpPr>
            <p:nvPr/>
          </p:nvSpPr>
          <p:spPr bwMode="auto">
            <a:xfrm>
              <a:off x="2803" y="312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0" name="Freeform 234"/>
            <p:cNvSpPr>
              <a:spLocks/>
            </p:cNvSpPr>
            <p:nvPr/>
          </p:nvSpPr>
          <p:spPr bwMode="auto">
            <a:xfrm>
              <a:off x="2803" y="313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1" name="Freeform 235"/>
            <p:cNvSpPr>
              <a:spLocks/>
            </p:cNvSpPr>
            <p:nvPr/>
          </p:nvSpPr>
          <p:spPr bwMode="auto">
            <a:xfrm>
              <a:off x="2803" y="315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2" name="Freeform 236"/>
            <p:cNvSpPr>
              <a:spLocks/>
            </p:cNvSpPr>
            <p:nvPr/>
          </p:nvSpPr>
          <p:spPr bwMode="auto">
            <a:xfrm>
              <a:off x="2803" y="317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3" name="Freeform 237"/>
            <p:cNvSpPr>
              <a:spLocks/>
            </p:cNvSpPr>
            <p:nvPr/>
          </p:nvSpPr>
          <p:spPr bwMode="auto">
            <a:xfrm>
              <a:off x="2803" y="318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4" name="Freeform 238"/>
            <p:cNvSpPr>
              <a:spLocks/>
            </p:cNvSpPr>
            <p:nvPr/>
          </p:nvSpPr>
          <p:spPr bwMode="auto">
            <a:xfrm>
              <a:off x="2803" y="320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5" name="Freeform 239"/>
            <p:cNvSpPr>
              <a:spLocks/>
            </p:cNvSpPr>
            <p:nvPr/>
          </p:nvSpPr>
          <p:spPr bwMode="auto">
            <a:xfrm>
              <a:off x="2803" y="321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6" name="Freeform 240"/>
            <p:cNvSpPr>
              <a:spLocks/>
            </p:cNvSpPr>
            <p:nvPr/>
          </p:nvSpPr>
          <p:spPr bwMode="auto">
            <a:xfrm>
              <a:off x="2803" y="323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7" name="Freeform 241"/>
            <p:cNvSpPr>
              <a:spLocks/>
            </p:cNvSpPr>
            <p:nvPr/>
          </p:nvSpPr>
          <p:spPr bwMode="auto">
            <a:xfrm>
              <a:off x="2803" y="325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8" name="Freeform 242"/>
            <p:cNvSpPr>
              <a:spLocks/>
            </p:cNvSpPr>
            <p:nvPr/>
          </p:nvSpPr>
          <p:spPr bwMode="auto">
            <a:xfrm>
              <a:off x="2803" y="326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29" name="Freeform 243"/>
            <p:cNvSpPr>
              <a:spLocks/>
            </p:cNvSpPr>
            <p:nvPr/>
          </p:nvSpPr>
          <p:spPr bwMode="auto">
            <a:xfrm>
              <a:off x="2803" y="328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0" name="Freeform 244"/>
            <p:cNvSpPr>
              <a:spLocks/>
            </p:cNvSpPr>
            <p:nvPr/>
          </p:nvSpPr>
          <p:spPr bwMode="auto">
            <a:xfrm>
              <a:off x="2803" y="330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1" name="Freeform 245"/>
            <p:cNvSpPr>
              <a:spLocks/>
            </p:cNvSpPr>
            <p:nvPr/>
          </p:nvSpPr>
          <p:spPr bwMode="auto">
            <a:xfrm>
              <a:off x="2803" y="331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2" name="Freeform 246"/>
            <p:cNvSpPr>
              <a:spLocks/>
            </p:cNvSpPr>
            <p:nvPr/>
          </p:nvSpPr>
          <p:spPr bwMode="auto">
            <a:xfrm>
              <a:off x="2803" y="333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3" name="Freeform 247"/>
            <p:cNvSpPr>
              <a:spLocks/>
            </p:cNvSpPr>
            <p:nvPr/>
          </p:nvSpPr>
          <p:spPr bwMode="auto">
            <a:xfrm>
              <a:off x="2803" y="334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4" name="Freeform 248"/>
            <p:cNvSpPr>
              <a:spLocks/>
            </p:cNvSpPr>
            <p:nvPr/>
          </p:nvSpPr>
          <p:spPr bwMode="auto">
            <a:xfrm>
              <a:off x="2803" y="336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5" name="Freeform 249"/>
            <p:cNvSpPr>
              <a:spLocks/>
            </p:cNvSpPr>
            <p:nvPr/>
          </p:nvSpPr>
          <p:spPr bwMode="auto">
            <a:xfrm>
              <a:off x="2803" y="338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6" name="Freeform 250"/>
            <p:cNvSpPr>
              <a:spLocks/>
            </p:cNvSpPr>
            <p:nvPr/>
          </p:nvSpPr>
          <p:spPr bwMode="auto">
            <a:xfrm>
              <a:off x="2803" y="339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7" name="Freeform 251"/>
            <p:cNvSpPr>
              <a:spLocks/>
            </p:cNvSpPr>
            <p:nvPr/>
          </p:nvSpPr>
          <p:spPr bwMode="auto">
            <a:xfrm>
              <a:off x="2803" y="341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8" name="Freeform 252"/>
            <p:cNvSpPr>
              <a:spLocks/>
            </p:cNvSpPr>
            <p:nvPr/>
          </p:nvSpPr>
          <p:spPr bwMode="auto">
            <a:xfrm>
              <a:off x="2803" y="343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39" name="Freeform 253"/>
            <p:cNvSpPr>
              <a:spLocks/>
            </p:cNvSpPr>
            <p:nvPr/>
          </p:nvSpPr>
          <p:spPr bwMode="auto">
            <a:xfrm>
              <a:off x="2803" y="344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0" name="Freeform 254"/>
            <p:cNvSpPr>
              <a:spLocks/>
            </p:cNvSpPr>
            <p:nvPr/>
          </p:nvSpPr>
          <p:spPr bwMode="auto">
            <a:xfrm>
              <a:off x="2803" y="346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1" name="Freeform 255"/>
            <p:cNvSpPr>
              <a:spLocks/>
            </p:cNvSpPr>
            <p:nvPr/>
          </p:nvSpPr>
          <p:spPr bwMode="auto">
            <a:xfrm>
              <a:off x="2803" y="348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2" name="Freeform 256"/>
            <p:cNvSpPr>
              <a:spLocks/>
            </p:cNvSpPr>
            <p:nvPr/>
          </p:nvSpPr>
          <p:spPr bwMode="auto">
            <a:xfrm>
              <a:off x="2803" y="349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3" name="Freeform 257"/>
            <p:cNvSpPr>
              <a:spLocks/>
            </p:cNvSpPr>
            <p:nvPr/>
          </p:nvSpPr>
          <p:spPr bwMode="auto">
            <a:xfrm>
              <a:off x="2803" y="351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4" name="Freeform 258"/>
            <p:cNvSpPr>
              <a:spLocks/>
            </p:cNvSpPr>
            <p:nvPr/>
          </p:nvSpPr>
          <p:spPr bwMode="auto">
            <a:xfrm>
              <a:off x="2803" y="352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5" name="Freeform 259"/>
            <p:cNvSpPr>
              <a:spLocks/>
            </p:cNvSpPr>
            <p:nvPr/>
          </p:nvSpPr>
          <p:spPr bwMode="auto">
            <a:xfrm>
              <a:off x="2803" y="3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6" name="Freeform 260"/>
            <p:cNvSpPr>
              <a:spLocks/>
            </p:cNvSpPr>
            <p:nvPr/>
          </p:nvSpPr>
          <p:spPr bwMode="auto">
            <a:xfrm>
              <a:off x="2803" y="356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7" name="Freeform 261"/>
            <p:cNvSpPr>
              <a:spLocks/>
            </p:cNvSpPr>
            <p:nvPr/>
          </p:nvSpPr>
          <p:spPr bwMode="auto">
            <a:xfrm>
              <a:off x="2803" y="357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8" name="Freeform 262"/>
            <p:cNvSpPr>
              <a:spLocks/>
            </p:cNvSpPr>
            <p:nvPr/>
          </p:nvSpPr>
          <p:spPr bwMode="auto">
            <a:xfrm>
              <a:off x="2803" y="3594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49" name="Freeform 263"/>
            <p:cNvSpPr>
              <a:spLocks/>
            </p:cNvSpPr>
            <p:nvPr/>
          </p:nvSpPr>
          <p:spPr bwMode="auto">
            <a:xfrm>
              <a:off x="2803" y="361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0" name="Freeform 264"/>
            <p:cNvSpPr>
              <a:spLocks/>
            </p:cNvSpPr>
            <p:nvPr/>
          </p:nvSpPr>
          <p:spPr bwMode="auto">
            <a:xfrm>
              <a:off x="2803" y="362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1" name="Freeform 265"/>
            <p:cNvSpPr>
              <a:spLocks/>
            </p:cNvSpPr>
            <p:nvPr/>
          </p:nvSpPr>
          <p:spPr bwMode="auto">
            <a:xfrm>
              <a:off x="2803" y="3643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2" name="Freeform 266"/>
            <p:cNvSpPr>
              <a:spLocks/>
            </p:cNvSpPr>
            <p:nvPr/>
          </p:nvSpPr>
          <p:spPr bwMode="auto">
            <a:xfrm>
              <a:off x="2803" y="365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3" name="Freeform 267"/>
            <p:cNvSpPr>
              <a:spLocks/>
            </p:cNvSpPr>
            <p:nvPr/>
          </p:nvSpPr>
          <p:spPr bwMode="auto">
            <a:xfrm>
              <a:off x="2803" y="3675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5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4" name="Freeform 268"/>
            <p:cNvSpPr>
              <a:spLocks/>
            </p:cNvSpPr>
            <p:nvPr/>
          </p:nvSpPr>
          <p:spPr bwMode="auto">
            <a:xfrm>
              <a:off x="2803" y="369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5" name="Freeform 269"/>
            <p:cNvSpPr>
              <a:spLocks/>
            </p:cNvSpPr>
            <p:nvPr/>
          </p:nvSpPr>
          <p:spPr bwMode="auto">
            <a:xfrm>
              <a:off x="2803" y="3708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6" name="Freeform 270"/>
            <p:cNvSpPr>
              <a:spLocks/>
            </p:cNvSpPr>
            <p:nvPr/>
          </p:nvSpPr>
          <p:spPr bwMode="auto">
            <a:xfrm>
              <a:off x="2803" y="3724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7" name="Freeform 271"/>
            <p:cNvSpPr>
              <a:spLocks/>
            </p:cNvSpPr>
            <p:nvPr/>
          </p:nvSpPr>
          <p:spPr bwMode="auto">
            <a:xfrm>
              <a:off x="2803" y="3741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8" name="Freeform 272"/>
            <p:cNvSpPr>
              <a:spLocks/>
            </p:cNvSpPr>
            <p:nvPr/>
          </p:nvSpPr>
          <p:spPr bwMode="auto">
            <a:xfrm>
              <a:off x="2803" y="3757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59" name="Freeform 273"/>
            <p:cNvSpPr>
              <a:spLocks/>
            </p:cNvSpPr>
            <p:nvPr/>
          </p:nvSpPr>
          <p:spPr bwMode="auto">
            <a:xfrm>
              <a:off x="2803" y="3773"/>
              <a:ext cx="8" cy="9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3 h 9"/>
                <a:gd name="T4" fmla="*/ 8 w 8"/>
                <a:gd name="T5" fmla="*/ 2 h 9"/>
                <a:gd name="T6" fmla="*/ 7 w 8"/>
                <a:gd name="T7" fmla="*/ 0 h 9"/>
                <a:gd name="T8" fmla="*/ 5 w 8"/>
                <a:gd name="T9" fmla="*/ 0 h 9"/>
                <a:gd name="T10" fmla="*/ 4 w 8"/>
                <a:gd name="T11" fmla="*/ 0 h 9"/>
                <a:gd name="T12" fmla="*/ 3 w 8"/>
                <a:gd name="T13" fmla="*/ 0 h 9"/>
                <a:gd name="T14" fmla="*/ 1 w 8"/>
                <a:gd name="T15" fmla="*/ 2 h 9"/>
                <a:gd name="T16" fmla="*/ 0 w 8"/>
                <a:gd name="T17" fmla="*/ 3 h 9"/>
                <a:gd name="T18" fmla="*/ 0 w 8"/>
                <a:gd name="T19" fmla="*/ 4 h 9"/>
                <a:gd name="T20" fmla="*/ 0 w 8"/>
                <a:gd name="T21" fmla="*/ 4 h 9"/>
                <a:gd name="T22" fmla="*/ 1 w 8"/>
                <a:gd name="T23" fmla="*/ 6 h 9"/>
                <a:gd name="T24" fmla="*/ 3 w 8"/>
                <a:gd name="T25" fmla="*/ 7 h 9"/>
                <a:gd name="T26" fmla="*/ 4 w 8"/>
                <a:gd name="T27" fmla="*/ 9 h 9"/>
                <a:gd name="T28" fmla="*/ 4 w 8"/>
                <a:gd name="T29" fmla="*/ 9 h 9"/>
                <a:gd name="T30" fmla="*/ 5 w 8"/>
                <a:gd name="T31" fmla="*/ 7 h 9"/>
                <a:gd name="T32" fmla="*/ 7 w 8"/>
                <a:gd name="T33" fmla="*/ 6 h 9"/>
                <a:gd name="T34" fmla="*/ 8 w 8"/>
                <a:gd name="T35" fmla="*/ 6 h 9"/>
                <a:gd name="T36" fmla="*/ 8 w 8"/>
                <a:gd name="T37" fmla="*/ 4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0" name="Freeform 274"/>
            <p:cNvSpPr>
              <a:spLocks/>
            </p:cNvSpPr>
            <p:nvPr/>
          </p:nvSpPr>
          <p:spPr bwMode="auto">
            <a:xfrm>
              <a:off x="2803" y="3790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1" name="Freeform 275"/>
            <p:cNvSpPr>
              <a:spLocks/>
            </p:cNvSpPr>
            <p:nvPr/>
          </p:nvSpPr>
          <p:spPr bwMode="auto">
            <a:xfrm>
              <a:off x="2803" y="3806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2" name="Freeform 276"/>
            <p:cNvSpPr>
              <a:spLocks/>
            </p:cNvSpPr>
            <p:nvPr/>
          </p:nvSpPr>
          <p:spPr bwMode="auto">
            <a:xfrm>
              <a:off x="2803" y="3822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3 h 8"/>
                <a:gd name="T4" fmla="*/ 8 w 8"/>
                <a:gd name="T5" fmla="*/ 2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2 h 8"/>
                <a:gd name="T16" fmla="*/ 0 w 8"/>
                <a:gd name="T17" fmla="*/ 3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6 h 8"/>
                <a:gd name="T24" fmla="*/ 3 w 8"/>
                <a:gd name="T25" fmla="*/ 7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7 h 8"/>
                <a:gd name="T32" fmla="*/ 7 w 8"/>
                <a:gd name="T33" fmla="*/ 6 h 8"/>
                <a:gd name="T34" fmla="*/ 8 w 8"/>
                <a:gd name="T35" fmla="*/ 6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663" name="Freeform 277"/>
            <p:cNvSpPr>
              <a:spLocks/>
            </p:cNvSpPr>
            <p:nvPr/>
          </p:nvSpPr>
          <p:spPr bwMode="auto">
            <a:xfrm>
              <a:off x="2803" y="3839"/>
              <a:ext cx="8" cy="8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2 h 8"/>
                <a:gd name="T4" fmla="*/ 8 w 8"/>
                <a:gd name="T5" fmla="*/ 1 h 8"/>
                <a:gd name="T6" fmla="*/ 7 w 8"/>
                <a:gd name="T7" fmla="*/ 0 h 8"/>
                <a:gd name="T8" fmla="*/ 5 w 8"/>
                <a:gd name="T9" fmla="*/ 0 h 8"/>
                <a:gd name="T10" fmla="*/ 4 w 8"/>
                <a:gd name="T11" fmla="*/ 0 h 8"/>
                <a:gd name="T12" fmla="*/ 3 w 8"/>
                <a:gd name="T13" fmla="*/ 0 h 8"/>
                <a:gd name="T14" fmla="*/ 1 w 8"/>
                <a:gd name="T15" fmla="*/ 1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4 h 8"/>
                <a:gd name="T22" fmla="*/ 1 w 8"/>
                <a:gd name="T23" fmla="*/ 5 h 8"/>
                <a:gd name="T24" fmla="*/ 3 w 8"/>
                <a:gd name="T25" fmla="*/ 6 h 8"/>
                <a:gd name="T26" fmla="*/ 4 w 8"/>
                <a:gd name="T27" fmla="*/ 8 h 8"/>
                <a:gd name="T28" fmla="*/ 4 w 8"/>
                <a:gd name="T29" fmla="*/ 8 h 8"/>
                <a:gd name="T30" fmla="*/ 5 w 8"/>
                <a:gd name="T31" fmla="*/ 6 h 8"/>
                <a:gd name="T32" fmla="*/ 7 w 8"/>
                <a:gd name="T33" fmla="*/ 5 h 8"/>
                <a:gd name="T34" fmla="*/ 8 w 8"/>
                <a:gd name="T35" fmla="*/ 5 h 8"/>
                <a:gd name="T36" fmla="*/ 8 w 8"/>
                <a:gd name="T37" fmla="*/ 4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4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4310063" y="2281238"/>
            <a:ext cx="14287" cy="3716337"/>
            <a:chOff x="2806" y="1545"/>
            <a:chExt cx="9" cy="2341"/>
          </a:xfrm>
        </p:grpSpPr>
        <p:sp>
          <p:nvSpPr>
            <p:cNvPr id="15380" name="Freeform 279"/>
            <p:cNvSpPr>
              <a:spLocks/>
            </p:cNvSpPr>
            <p:nvPr/>
          </p:nvSpPr>
          <p:spPr bwMode="auto">
            <a:xfrm>
              <a:off x="2806" y="1545"/>
              <a:ext cx="8" cy="8"/>
            </a:xfrm>
            <a:custGeom>
              <a:avLst/>
              <a:gdLst>
                <a:gd name="T0" fmla="*/ 8 w 8"/>
                <a:gd name="T1" fmla="*/ 4 h 8"/>
                <a:gd name="T2" fmla="*/ 6 w 8"/>
                <a:gd name="T3" fmla="*/ 3 h 8"/>
                <a:gd name="T4" fmla="*/ 5 w 8"/>
                <a:gd name="T5" fmla="*/ 1 h 8"/>
                <a:gd name="T6" fmla="*/ 4 w 8"/>
                <a:gd name="T7" fmla="*/ 0 h 8"/>
                <a:gd name="T8" fmla="*/ 4 w 8"/>
                <a:gd name="T9" fmla="*/ 0 h 8"/>
                <a:gd name="T10" fmla="*/ 2 w 8"/>
                <a:gd name="T11" fmla="*/ 1 h 8"/>
                <a:gd name="T12" fmla="*/ 1 w 8"/>
                <a:gd name="T13" fmla="*/ 3 h 8"/>
                <a:gd name="T14" fmla="*/ 0 w 8"/>
                <a:gd name="T15" fmla="*/ 4 h 8"/>
                <a:gd name="T16" fmla="*/ 0 w 8"/>
                <a:gd name="T17" fmla="*/ 5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4"/>
                  </a:move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1" name="Freeform 280"/>
            <p:cNvSpPr>
              <a:spLocks/>
            </p:cNvSpPr>
            <p:nvPr/>
          </p:nvSpPr>
          <p:spPr bwMode="auto">
            <a:xfrm>
              <a:off x="2806" y="156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2" name="Freeform 281"/>
            <p:cNvSpPr>
              <a:spLocks/>
            </p:cNvSpPr>
            <p:nvPr/>
          </p:nvSpPr>
          <p:spPr bwMode="auto">
            <a:xfrm>
              <a:off x="2806" y="157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3" name="Freeform 282"/>
            <p:cNvSpPr>
              <a:spLocks/>
            </p:cNvSpPr>
            <p:nvPr/>
          </p:nvSpPr>
          <p:spPr bwMode="auto">
            <a:xfrm>
              <a:off x="2806" y="159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4" name="Freeform 283"/>
            <p:cNvSpPr>
              <a:spLocks/>
            </p:cNvSpPr>
            <p:nvPr/>
          </p:nvSpPr>
          <p:spPr bwMode="auto">
            <a:xfrm>
              <a:off x="2806" y="161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5" name="Freeform 284"/>
            <p:cNvSpPr>
              <a:spLocks/>
            </p:cNvSpPr>
            <p:nvPr/>
          </p:nvSpPr>
          <p:spPr bwMode="auto">
            <a:xfrm>
              <a:off x="2806" y="162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6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6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6" name="Freeform 285"/>
            <p:cNvSpPr>
              <a:spLocks/>
            </p:cNvSpPr>
            <p:nvPr/>
          </p:nvSpPr>
          <p:spPr bwMode="auto">
            <a:xfrm>
              <a:off x="2806" y="164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5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5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7" name="Freeform 286"/>
            <p:cNvSpPr>
              <a:spLocks/>
            </p:cNvSpPr>
            <p:nvPr/>
          </p:nvSpPr>
          <p:spPr bwMode="auto">
            <a:xfrm>
              <a:off x="2806" y="165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6 h 8"/>
                <a:gd name="T22" fmla="*/ 2 w 8"/>
                <a:gd name="T23" fmla="*/ 7 h 8"/>
                <a:gd name="T24" fmla="*/ 4 w 8"/>
                <a:gd name="T25" fmla="*/ 8 h 8"/>
                <a:gd name="T26" fmla="*/ 4 w 8"/>
                <a:gd name="T27" fmla="*/ 8 h 8"/>
                <a:gd name="T28" fmla="*/ 5 w 8"/>
                <a:gd name="T29" fmla="*/ 7 h 8"/>
                <a:gd name="T30" fmla="*/ 6 w 8"/>
                <a:gd name="T31" fmla="*/ 6 h 8"/>
                <a:gd name="T32" fmla="*/ 8 w 8"/>
                <a:gd name="T33" fmla="*/ 4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8" name="Freeform 287"/>
            <p:cNvSpPr>
              <a:spLocks/>
            </p:cNvSpPr>
            <p:nvPr/>
          </p:nvSpPr>
          <p:spPr bwMode="auto">
            <a:xfrm>
              <a:off x="2806" y="167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6 h 9"/>
                <a:gd name="T22" fmla="*/ 2 w 8"/>
                <a:gd name="T23" fmla="*/ 7 h 9"/>
                <a:gd name="T24" fmla="*/ 4 w 8"/>
                <a:gd name="T25" fmla="*/ 9 h 9"/>
                <a:gd name="T26" fmla="*/ 4 w 8"/>
                <a:gd name="T27" fmla="*/ 9 h 9"/>
                <a:gd name="T28" fmla="*/ 5 w 8"/>
                <a:gd name="T29" fmla="*/ 7 h 9"/>
                <a:gd name="T30" fmla="*/ 6 w 8"/>
                <a:gd name="T31" fmla="*/ 6 h 9"/>
                <a:gd name="T32" fmla="*/ 8 w 8"/>
                <a:gd name="T33" fmla="*/ 5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89" name="Freeform 288"/>
            <p:cNvSpPr>
              <a:spLocks/>
            </p:cNvSpPr>
            <p:nvPr/>
          </p:nvSpPr>
          <p:spPr bwMode="auto">
            <a:xfrm>
              <a:off x="2806" y="169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0" name="Freeform 289"/>
            <p:cNvSpPr>
              <a:spLocks/>
            </p:cNvSpPr>
            <p:nvPr/>
          </p:nvSpPr>
          <p:spPr bwMode="auto">
            <a:xfrm>
              <a:off x="2806" y="170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1" name="Freeform 290"/>
            <p:cNvSpPr>
              <a:spLocks/>
            </p:cNvSpPr>
            <p:nvPr/>
          </p:nvSpPr>
          <p:spPr bwMode="auto">
            <a:xfrm>
              <a:off x="2806" y="172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2" name="Freeform 291"/>
            <p:cNvSpPr>
              <a:spLocks/>
            </p:cNvSpPr>
            <p:nvPr/>
          </p:nvSpPr>
          <p:spPr bwMode="auto">
            <a:xfrm>
              <a:off x="2806" y="174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3" name="Freeform 292"/>
            <p:cNvSpPr>
              <a:spLocks/>
            </p:cNvSpPr>
            <p:nvPr/>
          </p:nvSpPr>
          <p:spPr bwMode="auto">
            <a:xfrm>
              <a:off x="2806" y="175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4" name="Freeform 293"/>
            <p:cNvSpPr>
              <a:spLocks/>
            </p:cNvSpPr>
            <p:nvPr/>
          </p:nvSpPr>
          <p:spPr bwMode="auto">
            <a:xfrm>
              <a:off x="2806" y="177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5" name="Freeform 294"/>
            <p:cNvSpPr>
              <a:spLocks/>
            </p:cNvSpPr>
            <p:nvPr/>
          </p:nvSpPr>
          <p:spPr bwMode="auto">
            <a:xfrm>
              <a:off x="2806" y="179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6" name="Freeform 295"/>
            <p:cNvSpPr>
              <a:spLocks/>
            </p:cNvSpPr>
            <p:nvPr/>
          </p:nvSpPr>
          <p:spPr bwMode="auto">
            <a:xfrm>
              <a:off x="2806" y="180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7" name="Freeform 296"/>
            <p:cNvSpPr>
              <a:spLocks/>
            </p:cNvSpPr>
            <p:nvPr/>
          </p:nvSpPr>
          <p:spPr bwMode="auto">
            <a:xfrm>
              <a:off x="2806" y="182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8" name="Freeform 297"/>
            <p:cNvSpPr>
              <a:spLocks/>
            </p:cNvSpPr>
            <p:nvPr/>
          </p:nvSpPr>
          <p:spPr bwMode="auto">
            <a:xfrm>
              <a:off x="2806" y="183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399" name="Freeform 298"/>
            <p:cNvSpPr>
              <a:spLocks/>
            </p:cNvSpPr>
            <p:nvPr/>
          </p:nvSpPr>
          <p:spPr bwMode="auto">
            <a:xfrm>
              <a:off x="2806" y="185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0" name="Freeform 299"/>
            <p:cNvSpPr>
              <a:spLocks/>
            </p:cNvSpPr>
            <p:nvPr/>
          </p:nvSpPr>
          <p:spPr bwMode="auto">
            <a:xfrm>
              <a:off x="2806" y="187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1" name="Freeform 300"/>
            <p:cNvSpPr>
              <a:spLocks/>
            </p:cNvSpPr>
            <p:nvPr/>
          </p:nvSpPr>
          <p:spPr bwMode="auto">
            <a:xfrm>
              <a:off x="2806" y="188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2" name="Freeform 301"/>
            <p:cNvSpPr>
              <a:spLocks/>
            </p:cNvSpPr>
            <p:nvPr/>
          </p:nvSpPr>
          <p:spPr bwMode="auto">
            <a:xfrm>
              <a:off x="2806" y="190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3" name="Freeform 302"/>
            <p:cNvSpPr>
              <a:spLocks/>
            </p:cNvSpPr>
            <p:nvPr/>
          </p:nvSpPr>
          <p:spPr bwMode="auto">
            <a:xfrm>
              <a:off x="2806" y="192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4" name="Freeform 303"/>
            <p:cNvSpPr>
              <a:spLocks/>
            </p:cNvSpPr>
            <p:nvPr/>
          </p:nvSpPr>
          <p:spPr bwMode="auto">
            <a:xfrm>
              <a:off x="2806" y="193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5" name="Freeform 304"/>
            <p:cNvSpPr>
              <a:spLocks/>
            </p:cNvSpPr>
            <p:nvPr/>
          </p:nvSpPr>
          <p:spPr bwMode="auto">
            <a:xfrm>
              <a:off x="2806" y="195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6" name="Freeform 305"/>
            <p:cNvSpPr>
              <a:spLocks/>
            </p:cNvSpPr>
            <p:nvPr/>
          </p:nvSpPr>
          <p:spPr bwMode="auto">
            <a:xfrm>
              <a:off x="2806" y="196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7" name="Freeform 306"/>
            <p:cNvSpPr>
              <a:spLocks/>
            </p:cNvSpPr>
            <p:nvPr/>
          </p:nvSpPr>
          <p:spPr bwMode="auto">
            <a:xfrm>
              <a:off x="2806" y="198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8" name="Freeform 307"/>
            <p:cNvSpPr>
              <a:spLocks/>
            </p:cNvSpPr>
            <p:nvPr/>
          </p:nvSpPr>
          <p:spPr bwMode="auto">
            <a:xfrm>
              <a:off x="2806" y="200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09" name="Freeform 308"/>
            <p:cNvSpPr>
              <a:spLocks/>
            </p:cNvSpPr>
            <p:nvPr/>
          </p:nvSpPr>
          <p:spPr bwMode="auto">
            <a:xfrm>
              <a:off x="2806" y="201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0" name="Freeform 309"/>
            <p:cNvSpPr>
              <a:spLocks/>
            </p:cNvSpPr>
            <p:nvPr/>
          </p:nvSpPr>
          <p:spPr bwMode="auto">
            <a:xfrm>
              <a:off x="2806" y="203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1" name="Freeform 310"/>
            <p:cNvSpPr>
              <a:spLocks/>
            </p:cNvSpPr>
            <p:nvPr/>
          </p:nvSpPr>
          <p:spPr bwMode="auto">
            <a:xfrm>
              <a:off x="2806" y="205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2" name="Freeform 311"/>
            <p:cNvSpPr>
              <a:spLocks/>
            </p:cNvSpPr>
            <p:nvPr/>
          </p:nvSpPr>
          <p:spPr bwMode="auto">
            <a:xfrm>
              <a:off x="2806" y="206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3" name="Freeform 312"/>
            <p:cNvSpPr>
              <a:spLocks/>
            </p:cNvSpPr>
            <p:nvPr/>
          </p:nvSpPr>
          <p:spPr bwMode="auto">
            <a:xfrm>
              <a:off x="2806" y="208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4" name="Freeform 313"/>
            <p:cNvSpPr>
              <a:spLocks/>
            </p:cNvSpPr>
            <p:nvPr/>
          </p:nvSpPr>
          <p:spPr bwMode="auto">
            <a:xfrm>
              <a:off x="2806" y="210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5" name="Freeform 314"/>
            <p:cNvSpPr>
              <a:spLocks/>
            </p:cNvSpPr>
            <p:nvPr/>
          </p:nvSpPr>
          <p:spPr bwMode="auto">
            <a:xfrm>
              <a:off x="2806" y="211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6" name="Freeform 315"/>
            <p:cNvSpPr>
              <a:spLocks/>
            </p:cNvSpPr>
            <p:nvPr/>
          </p:nvSpPr>
          <p:spPr bwMode="auto">
            <a:xfrm>
              <a:off x="2806" y="213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7" name="Freeform 316"/>
            <p:cNvSpPr>
              <a:spLocks/>
            </p:cNvSpPr>
            <p:nvPr/>
          </p:nvSpPr>
          <p:spPr bwMode="auto">
            <a:xfrm>
              <a:off x="2806" y="21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8" name="Freeform 317"/>
            <p:cNvSpPr>
              <a:spLocks/>
            </p:cNvSpPr>
            <p:nvPr/>
          </p:nvSpPr>
          <p:spPr bwMode="auto">
            <a:xfrm>
              <a:off x="2806" y="216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19" name="Freeform 318"/>
            <p:cNvSpPr>
              <a:spLocks/>
            </p:cNvSpPr>
            <p:nvPr/>
          </p:nvSpPr>
          <p:spPr bwMode="auto">
            <a:xfrm>
              <a:off x="2806" y="218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0" name="Freeform 319"/>
            <p:cNvSpPr>
              <a:spLocks/>
            </p:cNvSpPr>
            <p:nvPr/>
          </p:nvSpPr>
          <p:spPr bwMode="auto">
            <a:xfrm>
              <a:off x="2806" y="219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1" name="Freeform 320"/>
            <p:cNvSpPr>
              <a:spLocks/>
            </p:cNvSpPr>
            <p:nvPr/>
          </p:nvSpPr>
          <p:spPr bwMode="auto">
            <a:xfrm>
              <a:off x="2806" y="221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2" name="Freeform 321"/>
            <p:cNvSpPr>
              <a:spLocks/>
            </p:cNvSpPr>
            <p:nvPr/>
          </p:nvSpPr>
          <p:spPr bwMode="auto">
            <a:xfrm>
              <a:off x="2806" y="223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3" name="Freeform 322"/>
            <p:cNvSpPr>
              <a:spLocks/>
            </p:cNvSpPr>
            <p:nvPr/>
          </p:nvSpPr>
          <p:spPr bwMode="auto">
            <a:xfrm>
              <a:off x="2806" y="224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4" name="Freeform 323"/>
            <p:cNvSpPr>
              <a:spLocks/>
            </p:cNvSpPr>
            <p:nvPr/>
          </p:nvSpPr>
          <p:spPr bwMode="auto">
            <a:xfrm>
              <a:off x="2806" y="226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5" name="Freeform 324"/>
            <p:cNvSpPr>
              <a:spLocks/>
            </p:cNvSpPr>
            <p:nvPr/>
          </p:nvSpPr>
          <p:spPr bwMode="auto">
            <a:xfrm>
              <a:off x="2806" y="227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6" name="Freeform 325"/>
            <p:cNvSpPr>
              <a:spLocks/>
            </p:cNvSpPr>
            <p:nvPr/>
          </p:nvSpPr>
          <p:spPr bwMode="auto">
            <a:xfrm>
              <a:off x="2806" y="229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7" name="Freeform 326"/>
            <p:cNvSpPr>
              <a:spLocks/>
            </p:cNvSpPr>
            <p:nvPr/>
          </p:nvSpPr>
          <p:spPr bwMode="auto">
            <a:xfrm>
              <a:off x="2806" y="231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8" name="Freeform 327"/>
            <p:cNvSpPr>
              <a:spLocks/>
            </p:cNvSpPr>
            <p:nvPr/>
          </p:nvSpPr>
          <p:spPr bwMode="auto">
            <a:xfrm>
              <a:off x="2806" y="232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29" name="Freeform 328"/>
            <p:cNvSpPr>
              <a:spLocks/>
            </p:cNvSpPr>
            <p:nvPr/>
          </p:nvSpPr>
          <p:spPr bwMode="auto">
            <a:xfrm>
              <a:off x="2806" y="234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0" name="Freeform 329"/>
            <p:cNvSpPr>
              <a:spLocks/>
            </p:cNvSpPr>
            <p:nvPr/>
          </p:nvSpPr>
          <p:spPr bwMode="auto">
            <a:xfrm>
              <a:off x="2806" y="236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1" name="Freeform 330"/>
            <p:cNvSpPr>
              <a:spLocks/>
            </p:cNvSpPr>
            <p:nvPr/>
          </p:nvSpPr>
          <p:spPr bwMode="auto">
            <a:xfrm>
              <a:off x="2806" y="237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2" name="Freeform 331"/>
            <p:cNvSpPr>
              <a:spLocks/>
            </p:cNvSpPr>
            <p:nvPr/>
          </p:nvSpPr>
          <p:spPr bwMode="auto">
            <a:xfrm>
              <a:off x="2806" y="239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3" name="Freeform 332"/>
            <p:cNvSpPr>
              <a:spLocks/>
            </p:cNvSpPr>
            <p:nvPr/>
          </p:nvSpPr>
          <p:spPr bwMode="auto">
            <a:xfrm>
              <a:off x="2806" y="2410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4" name="Freeform 333"/>
            <p:cNvSpPr>
              <a:spLocks/>
            </p:cNvSpPr>
            <p:nvPr/>
          </p:nvSpPr>
          <p:spPr bwMode="auto">
            <a:xfrm>
              <a:off x="2806" y="2426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5" name="Freeform 334"/>
            <p:cNvSpPr>
              <a:spLocks/>
            </p:cNvSpPr>
            <p:nvPr/>
          </p:nvSpPr>
          <p:spPr bwMode="auto">
            <a:xfrm>
              <a:off x="2806" y="2442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6" name="Freeform 335"/>
            <p:cNvSpPr>
              <a:spLocks/>
            </p:cNvSpPr>
            <p:nvPr/>
          </p:nvSpPr>
          <p:spPr bwMode="auto">
            <a:xfrm>
              <a:off x="2806" y="2459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7" name="Freeform 336"/>
            <p:cNvSpPr>
              <a:spLocks/>
            </p:cNvSpPr>
            <p:nvPr/>
          </p:nvSpPr>
          <p:spPr bwMode="auto">
            <a:xfrm>
              <a:off x="2806" y="2475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8" name="Freeform 337"/>
            <p:cNvSpPr>
              <a:spLocks/>
            </p:cNvSpPr>
            <p:nvPr/>
          </p:nvSpPr>
          <p:spPr bwMode="auto">
            <a:xfrm>
              <a:off x="2806" y="2491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39" name="Freeform 338"/>
            <p:cNvSpPr>
              <a:spLocks/>
            </p:cNvSpPr>
            <p:nvPr/>
          </p:nvSpPr>
          <p:spPr bwMode="auto">
            <a:xfrm>
              <a:off x="2806" y="2508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0" name="Freeform 339"/>
            <p:cNvSpPr>
              <a:spLocks/>
            </p:cNvSpPr>
            <p:nvPr/>
          </p:nvSpPr>
          <p:spPr bwMode="auto">
            <a:xfrm>
              <a:off x="2806" y="2524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1" name="Freeform 340"/>
            <p:cNvSpPr>
              <a:spLocks/>
            </p:cNvSpPr>
            <p:nvPr/>
          </p:nvSpPr>
          <p:spPr bwMode="auto">
            <a:xfrm>
              <a:off x="2806" y="2540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2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2" name="Freeform 341"/>
            <p:cNvSpPr>
              <a:spLocks/>
            </p:cNvSpPr>
            <p:nvPr/>
          </p:nvSpPr>
          <p:spPr bwMode="auto">
            <a:xfrm>
              <a:off x="2806" y="2557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3" name="Freeform 342"/>
            <p:cNvSpPr>
              <a:spLocks/>
            </p:cNvSpPr>
            <p:nvPr/>
          </p:nvSpPr>
          <p:spPr bwMode="auto">
            <a:xfrm>
              <a:off x="2806" y="2573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4" name="Freeform 343"/>
            <p:cNvSpPr>
              <a:spLocks/>
            </p:cNvSpPr>
            <p:nvPr/>
          </p:nvSpPr>
          <p:spPr bwMode="auto">
            <a:xfrm>
              <a:off x="2806" y="2589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5" name="Freeform 344"/>
            <p:cNvSpPr>
              <a:spLocks/>
            </p:cNvSpPr>
            <p:nvPr/>
          </p:nvSpPr>
          <p:spPr bwMode="auto">
            <a:xfrm>
              <a:off x="2806" y="2605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6" name="Freeform 345"/>
            <p:cNvSpPr>
              <a:spLocks/>
            </p:cNvSpPr>
            <p:nvPr/>
          </p:nvSpPr>
          <p:spPr bwMode="auto">
            <a:xfrm>
              <a:off x="2806" y="2622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7" name="Freeform 346"/>
            <p:cNvSpPr>
              <a:spLocks/>
            </p:cNvSpPr>
            <p:nvPr/>
          </p:nvSpPr>
          <p:spPr bwMode="auto">
            <a:xfrm>
              <a:off x="2806" y="2638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8" name="Freeform 347"/>
            <p:cNvSpPr>
              <a:spLocks/>
            </p:cNvSpPr>
            <p:nvPr/>
          </p:nvSpPr>
          <p:spPr bwMode="auto">
            <a:xfrm>
              <a:off x="2806" y="2654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49" name="Freeform 348"/>
            <p:cNvSpPr>
              <a:spLocks/>
            </p:cNvSpPr>
            <p:nvPr/>
          </p:nvSpPr>
          <p:spPr bwMode="auto">
            <a:xfrm>
              <a:off x="2806" y="2671"/>
              <a:ext cx="8" cy="8"/>
            </a:xfrm>
            <a:custGeom>
              <a:avLst/>
              <a:gdLst>
                <a:gd name="T0" fmla="*/ 8 w 8"/>
                <a:gd name="T1" fmla="*/ 2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0" name="Freeform 349"/>
            <p:cNvSpPr>
              <a:spLocks/>
            </p:cNvSpPr>
            <p:nvPr/>
          </p:nvSpPr>
          <p:spPr bwMode="auto">
            <a:xfrm>
              <a:off x="2806" y="2687"/>
              <a:ext cx="8" cy="8"/>
            </a:xfrm>
            <a:custGeom>
              <a:avLst/>
              <a:gdLst>
                <a:gd name="T0" fmla="*/ 8 w 8"/>
                <a:gd name="T1" fmla="*/ 3 h 8"/>
                <a:gd name="T2" fmla="*/ 8 w 8"/>
                <a:gd name="T3" fmla="*/ 1 h 8"/>
                <a:gd name="T4" fmla="*/ 6 w 8"/>
                <a:gd name="T5" fmla="*/ 0 h 8"/>
                <a:gd name="T6" fmla="*/ 5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1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1 w 8"/>
                <a:gd name="T21" fmla="*/ 7 h 8"/>
                <a:gd name="T22" fmla="*/ 2 w 8"/>
                <a:gd name="T23" fmla="*/ 8 h 8"/>
                <a:gd name="T24" fmla="*/ 4 w 8"/>
                <a:gd name="T25" fmla="*/ 8 h 8"/>
                <a:gd name="T26" fmla="*/ 5 w 8"/>
                <a:gd name="T27" fmla="*/ 8 h 8"/>
                <a:gd name="T28" fmla="*/ 6 w 8"/>
                <a:gd name="T29" fmla="*/ 8 h 8"/>
                <a:gd name="T30" fmla="*/ 8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1" name="Freeform 350"/>
            <p:cNvSpPr>
              <a:spLocks/>
            </p:cNvSpPr>
            <p:nvPr/>
          </p:nvSpPr>
          <p:spPr bwMode="auto">
            <a:xfrm>
              <a:off x="2806" y="2703"/>
              <a:ext cx="8" cy="9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6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2 w 8"/>
                <a:gd name="T11" fmla="*/ 0 h 9"/>
                <a:gd name="T12" fmla="*/ 1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1 w 8"/>
                <a:gd name="T21" fmla="*/ 7 h 9"/>
                <a:gd name="T22" fmla="*/ 2 w 8"/>
                <a:gd name="T23" fmla="*/ 9 h 9"/>
                <a:gd name="T24" fmla="*/ 4 w 8"/>
                <a:gd name="T25" fmla="*/ 9 h 9"/>
                <a:gd name="T26" fmla="*/ 5 w 8"/>
                <a:gd name="T27" fmla="*/ 9 h 9"/>
                <a:gd name="T28" fmla="*/ 6 w 8"/>
                <a:gd name="T29" fmla="*/ 9 h 9"/>
                <a:gd name="T30" fmla="*/ 8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2" name="Freeform 351"/>
            <p:cNvSpPr>
              <a:spLocks/>
            </p:cNvSpPr>
            <p:nvPr/>
          </p:nvSpPr>
          <p:spPr bwMode="auto">
            <a:xfrm>
              <a:off x="2807" y="272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3" name="Freeform 352"/>
            <p:cNvSpPr>
              <a:spLocks/>
            </p:cNvSpPr>
            <p:nvPr/>
          </p:nvSpPr>
          <p:spPr bwMode="auto">
            <a:xfrm>
              <a:off x="2807" y="273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4" name="Freeform 353"/>
            <p:cNvSpPr>
              <a:spLocks/>
            </p:cNvSpPr>
            <p:nvPr/>
          </p:nvSpPr>
          <p:spPr bwMode="auto">
            <a:xfrm>
              <a:off x="2807" y="275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5" name="Freeform 354"/>
            <p:cNvSpPr>
              <a:spLocks/>
            </p:cNvSpPr>
            <p:nvPr/>
          </p:nvSpPr>
          <p:spPr bwMode="auto">
            <a:xfrm>
              <a:off x="2807" y="276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6" name="Freeform 355"/>
            <p:cNvSpPr>
              <a:spLocks/>
            </p:cNvSpPr>
            <p:nvPr/>
          </p:nvSpPr>
          <p:spPr bwMode="auto">
            <a:xfrm>
              <a:off x="2807" y="278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7" name="Freeform 356"/>
            <p:cNvSpPr>
              <a:spLocks/>
            </p:cNvSpPr>
            <p:nvPr/>
          </p:nvSpPr>
          <p:spPr bwMode="auto">
            <a:xfrm>
              <a:off x="2807" y="280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8" name="Freeform 357"/>
            <p:cNvSpPr>
              <a:spLocks/>
            </p:cNvSpPr>
            <p:nvPr/>
          </p:nvSpPr>
          <p:spPr bwMode="auto">
            <a:xfrm>
              <a:off x="2807" y="281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59" name="Freeform 358"/>
            <p:cNvSpPr>
              <a:spLocks/>
            </p:cNvSpPr>
            <p:nvPr/>
          </p:nvSpPr>
          <p:spPr bwMode="auto">
            <a:xfrm>
              <a:off x="2807" y="283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0" name="Freeform 359"/>
            <p:cNvSpPr>
              <a:spLocks/>
            </p:cNvSpPr>
            <p:nvPr/>
          </p:nvSpPr>
          <p:spPr bwMode="auto">
            <a:xfrm>
              <a:off x="2807" y="285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1" name="Freeform 360"/>
            <p:cNvSpPr>
              <a:spLocks/>
            </p:cNvSpPr>
            <p:nvPr/>
          </p:nvSpPr>
          <p:spPr bwMode="auto">
            <a:xfrm>
              <a:off x="2807" y="286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2" name="Freeform 361"/>
            <p:cNvSpPr>
              <a:spLocks/>
            </p:cNvSpPr>
            <p:nvPr/>
          </p:nvSpPr>
          <p:spPr bwMode="auto">
            <a:xfrm>
              <a:off x="2807" y="288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3" name="Freeform 362"/>
            <p:cNvSpPr>
              <a:spLocks/>
            </p:cNvSpPr>
            <p:nvPr/>
          </p:nvSpPr>
          <p:spPr bwMode="auto">
            <a:xfrm>
              <a:off x="2807" y="289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4" name="Freeform 363"/>
            <p:cNvSpPr>
              <a:spLocks/>
            </p:cNvSpPr>
            <p:nvPr/>
          </p:nvSpPr>
          <p:spPr bwMode="auto">
            <a:xfrm>
              <a:off x="2807" y="291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5" name="Freeform 364"/>
            <p:cNvSpPr>
              <a:spLocks/>
            </p:cNvSpPr>
            <p:nvPr/>
          </p:nvSpPr>
          <p:spPr bwMode="auto">
            <a:xfrm>
              <a:off x="2807" y="293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6" name="Freeform 365"/>
            <p:cNvSpPr>
              <a:spLocks/>
            </p:cNvSpPr>
            <p:nvPr/>
          </p:nvSpPr>
          <p:spPr bwMode="auto">
            <a:xfrm>
              <a:off x="2807" y="294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7" name="Freeform 366"/>
            <p:cNvSpPr>
              <a:spLocks/>
            </p:cNvSpPr>
            <p:nvPr/>
          </p:nvSpPr>
          <p:spPr bwMode="auto">
            <a:xfrm>
              <a:off x="2807" y="296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8" name="Freeform 367"/>
            <p:cNvSpPr>
              <a:spLocks/>
            </p:cNvSpPr>
            <p:nvPr/>
          </p:nvSpPr>
          <p:spPr bwMode="auto">
            <a:xfrm>
              <a:off x="2807" y="298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69" name="Freeform 368"/>
            <p:cNvSpPr>
              <a:spLocks/>
            </p:cNvSpPr>
            <p:nvPr/>
          </p:nvSpPr>
          <p:spPr bwMode="auto">
            <a:xfrm>
              <a:off x="2807" y="299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0" name="Freeform 369"/>
            <p:cNvSpPr>
              <a:spLocks/>
            </p:cNvSpPr>
            <p:nvPr/>
          </p:nvSpPr>
          <p:spPr bwMode="auto">
            <a:xfrm>
              <a:off x="2807" y="30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1" name="Freeform 370"/>
            <p:cNvSpPr>
              <a:spLocks/>
            </p:cNvSpPr>
            <p:nvPr/>
          </p:nvSpPr>
          <p:spPr bwMode="auto">
            <a:xfrm>
              <a:off x="2807" y="303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2" name="Freeform 371"/>
            <p:cNvSpPr>
              <a:spLocks/>
            </p:cNvSpPr>
            <p:nvPr/>
          </p:nvSpPr>
          <p:spPr bwMode="auto">
            <a:xfrm>
              <a:off x="2807" y="304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3" name="Freeform 372"/>
            <p:cNvSpPr>
              <a:spLocks/>
            </p:cNvSpPr>
            <p:nvPr/>
          </p:nvSpPr>
          <p:spPr bwMode="auto">
            <a:xfrm>
              <a:off x="2807" y="306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4" name="Freeform 373"/>
            <p:cNvSpPr>
              <a:spLocks/>
            </p:cNvSpPr>
            <p:nvPr/>
          </p:nvSpPr>
          <p:spPr bwMode="auto">
            <a:xfrm>
              <a:off x="2807" y="307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5" name="Freeform 374"/>
            <p:cNvSpPr>
              <a:spLocks/>
            </p:cNvSpPr>
            <p:nvPr/>
          </p:nvSpPr>
          <p:spPr bwMode="auto">
            <a:xfrm>
              <a:off x="2807" y="309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6" name="Freeform 375"/>
            <p:cNvSpPr>
              <a:spLocks/>
            </p:cNvSpPr>
            <p:nvPr/>
          </p:nvSpPr>
          <p:spPr bwMode="auto">
            <a:xfrm>
              <a:off x="2807" y="311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7" name="Freeform 376"/>
            <p:cNvSpPr>
              <a:spLocks/>
            </p:cNvSpPr>
            <p:nvPr/>
          </p:nvSpPr>
          <p:spPr bwMode="auto">
            <a:xfrm>
              <a:off x="2807" y="312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8" name="Freeform 377"/>
            <p:cNvSpPr>
              <a:spLocks/>
            </p:cNvSpPr>
            <p:nvPr/>
          </p:nvSpPr>
          <p:spPr bwMode="auto">
            <a:xfrm>
              <a:off x="2807" y="314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79" name="Freeform 378"/>
            <p:cNvSpPr>
              <a:spLocks/>
            </p:cNvSpPr>
            <p:nvPr/>
          </p:nvSpPr>
          <p:spPr bwMode="auto">
            <a:xfrm>
              <a:off x="2807" y="316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0" name="Freeform 379"/>
            <p:cNvSpPr>
              <a:spLocks/>
            </p:cNvSpPr>
            <p:nvPr/>
          </p:nvSpPr>
          <p:spPr bwMode="auto">
            <a:xfrm>
              <a:off x="2807" y="317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1" name="Freeform 380"/>
            <p:cNvSpPr>
              <a:spLocks/>
            </p:cNvSpPr>
            <p:nvPr/>
          </p:nvSpPr>
          <p:spPr bwMode="auto">
            <a:xfrm>
              <a:off x="2807" y="319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2" name="Freeform 381"/>
            <p:cNvSpPr>
              <a:spLocks/>
            </p:cNvSpPr>
            <p:nvPr/>
          </p:nvSpPr>
          <p:spPr bwMode="auto">
            <a:xfrm>
              <a:off x="2807" y="320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3" name="Freeform 382"/>
            <p:cNvSpPr>
              <a:spLocks/>
            </p:cNvSpPr>
            <p:nvPr/>
          </p:nvSpPr>
          <p:spPr bwMode="auto">
            <a:xfrm>
              <a:off x="2807" y="322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4" name="Freeform 383"/>
            <p:cNvSpPr>
              <a:spLocks/>
            </p:cNvSpPr>
            <p:nvPr/>
          </p:nvSpPr>
          <p:spPr bwMode="auto">
            <a:xfrm>
              <a:off x="2807" y="324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5" name="Freeform 384"/>
            <p:cNvSpPr>
              <a:spLocks/>
            </p:cNvSpPr>
            <p:nvPr/>
          </p:nvSpPr>
          <p:spPr bwMode="auto">
            <a:xfrm>
              <a:off x="2807" y="325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6" name="Freeform 385"/>
            <p:cNvSpPr>
              <a:spLocks/>
            </p:cNvSpPr>
            <p:nvPr/>
          </p:nvSpPr>
          <p:spPr bwMode="auto">
            <a:xfrm>
              <a:off x="2807" y="327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7" name="Freeform 386"/>
            <p:cNvSpPr>
              <a:spLocks/>
            </p:cNvSpPr>
            <p:nvPr/>
          </p:nvSpPr>
          <p:spPr bwMode="auto">
            <a:xfrm>
              <a:off x="2807" y="329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8" name="Freeform 387"/>
            <p:cNvSpPr>
              <a:spLocks/>
            </p:cNvSpPr>
            <p:nvPr/>
          </p:nvSpPr>
          <p:spPr bwMode="auto">
            <a:xfrm>
              <a:off x="2807" y="330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89" name="Freeform 388"/>
            <p:cNvSpPr>
              <a:spLocks/>
            </p:cNvSpPr>
            <p:nvPr/>
          </p:nvSpPr>
          <p:spPr bwMode="auto">
            <a:xfrm>
              <a:off x="2807" y="332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0" name="Freeform 389"/>
            <p:cNvSpPr>
              <a:spLocks/>
            </p:cNvSpPr>
            <p:nvPr/>
          </p:nvSpPr>
          <p:spPr bwMode="auto">
            <a:xfrm>
              <a:off x="2807" y="334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1" name="Freeform 390"/>
            <p:cNvSpPr>
              <a:spLocks/>
            </p:cNvSpPr>
            <p:nvPr/>
          </p:nvSpPr>
          <p:spPr bwMode="auto">
            <a:xfrm>
              <a:off x="2807" y="335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2" name="Freeform 391"/>
            <p:cNvSpPr>
              <a:spLocks/>
            </p:cNvSpPr>
            <p:nvPr/>
          </p:nvSpPr>
          <p:spPr bwMode="auto">
            <a:xfrm>
              <a:off x="2807" y="337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3" name="Freeform 392"/>
            <p:cNvSpPr>
              <a:spLocks/>
            </p:cNvSpPr>
            <p:nvPr/>
          </p:nvSpPr>
          <p:spPr bwMode="auto">
            <a:xfrm>
              <a:off x="2807" y="338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4" name="Freeform 393"/>
            <p:cNvSpPr>
              <a:spLocks/>
            </p:cNvSpPr>
            <p:nvPr/>
          </p:nvSpPr>
          <p:spPr bwMode="auto">
            <a:xfrm>
              <a:off x="2807" y="340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5" name="Freeform 394"/>
            <p:cNvSpPr>
              <a:spLocks/>
            </p:cNvSpPr>
            <p:nvPr/>
          </p:nvSpPr>
          <p:spPr bwMode="auto">
            <a:xfrm>
              <a:off x="2807" y="342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6" name="Freeform 395"/>
            <p:cNvSpPr>
              <a:spLocks/>
            </p:cNvSpPr>
            <p:nvPr/>
          </p:nvSpPr>
          <p:spPr bwMode="auto">
            <a:xfrm>
              <a:off x="2807" y="343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7" name="Freeform 396"/>
            <p:cNvSpPr>
              <a:spLocks/>
            </p:cNvSpPr>
            <p:nvPr/>
          </p:nvSpPr>
          <p:spPr bwMode="auto">
            <a:xfrm>
              <a:off x="2807" y="345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8" name="Freeform 397"/>
            <p:cNvSpPr>
              <a:spLocks/>
            </p:cNvSpPr>
            <p:nvPr/>
          </p:nvSpPr>
          <p:spPr bwMode="auto">
            <a:xfrm>
              <a:off x="2807" y="347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499" name="Freeform 398"/>
            <p:cNvSpPr>
              <a:spLocks/>
            </p:cNvSpPr>
            <p:nvPr/>
          </p:nvSpPr>
          <p:spPr bwMode="auto">
            <a:xfrm>
              <a:off x="2807" y="348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0" name="Freeform 399"/>
            <p:cNvSpPr>
              <a:spLocks/>
            </p:cNvSpPr>
            <p:nvPr/>
          </p:nvSpPr>
          <p:spPr bwMode="auto">
            <a:xfrm>
              <a:off x="2807" y="350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1" name="Freeform 400"/>
            <p:cNvSpPr>
              <a:spLocks/>
            </p:cNvSpPr>
            <p:nvPr/>
          </p:nvSpPr>
          <p:spPr bwMode="auto">
            <a:xfrm>
              <a:off x="2807" y="351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2" name="Freeform 401"/>
            <p:cNvSpPr>
              <a:spLocks/>
            </p:cNvSpPr>
            <p:nvPr/>
          </p:nvSpPr>
          <p:spPr bwMode="auto">
            <a:xfrm>
              <a:off x="2807" y="353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3" name="Freeform 402"/>
            <p:cNvSpPr>
              <a:spLocks/>
            </p:cNvSpPr>
            <p:nvPr/>
          </p:nvSpPr>
          <p:spPr bwMode="auto">
            <a:xfrm>
              <a:off x="2807" y="355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4" name="Freeform 403"/>
            <p:cNvSpPr>
              <a:spLocks/>
            </p:cNvSpPr>
            <p:nvPr/>
          </p:nvSpPr>
          <p:spPr bwMode="auto">
            <a:xfrm>
              <a:off x="2807" y="356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5" name="Freeform 404"/>
            <p:cNvSpPr>
              <a:spLocks/>
            </p:cNvSpPr>
            <p:nvPr/>
          </p:nvSpPr>
          <p:spPr bwMode="auto">
            <a:xfrm>
              <a:off x="2807" y="3584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6" name="Freeform 405"/>
            <p:cNvSpPr>
              <a:spLocks/>
            </p:cNvSpPr>
            <p:nvPr/>
          </p:nvSpPr>
          <p:spPr bwMode="auto">
            <a:xfrm>
              <a:off x="2807" y="3601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7" name="Freeform 406"/>
            <p:cNvSpPr>
              <a:spLocks/>
            </p:cNvSpPr>
            <p:nvPr/>
          </p:nvSpPr>
          <p:spPr bwMode="auto">
            <a:xfrm>
              <a:off x="2807" y="3617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8" name="Freeform 407"/>
            <p:cNvSpPr>
              <a:spLocks/>
            </p:cNvSpPr>
            <p:nvPr/>
          </p:nvSpPr>
          <p:spPr bwMode="auto">
            <a:xfrm>
              <a:off x="2807" y="363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09" name="Freeform 408"/>
            <p:cNvSpPr>
              <a:spLocks/>
            </p:cNvSpPr>
            <p:nvPr/>
          </p:nvSpPr>
          <p:spPr bwMode="auto">
            <a:xfrm>
              <a:off x="2807" y="3650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0" name="Freeform 409"/>
            <p:cNvSpPr>
              <a:spLocks/>
            </p:cNvSpPr>
            <p:nvPr/>
          </p:nvSpPr>
          <p:spPr bwMode="auto">
            <a:xfrm>
              <a:off x="2807" y="3666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1" name="Freeform 410"/>
            <p:cNvSpPr>
              <a:spLocks/>
            </p:cNvSpPr>
            <p:nvPr/>
          </p:nvSpPr>
          <p:spPr bwMode="auto">
            <a:xfrm>
              <a:off x="2807" y="3682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2" name="Freeform 411"/>
            <p:cNvSpPr>
              <a:spLocks/>
            </p:cNvSpPr>
            <p:nvPr/>
          </p:nvSpPr>
          <p:spPr bwMode="auto">
            <a:xfrm>
              <a:off x="2807" y="3699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3" name="Freeform 412"/>
            <p:cNvSpPr>
              <a:spLocks/>
            </p:cNvSpPr>
            <p:nvPr/>
          </p:nvSpPr>
          <p:spPr bwMode="auto">
            <a:xfrm>
              <a:off x="2807" y="3715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4" name="Freeform 413"/>
            <p:cNvSpPr>
              <a:spLocks/>
            </p:cNvSpPr>
            <p:nvPr/>
          </p:nvSpPr>
          <p:spPr bwMode="auto">
            <a:xfrm>
              <a:off x="2807" y="3731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5" name="Freeform 414"/>
            <p:cNvSpPr>
              <a:spLocks/>
            </p:cNvSpPr>
            <p:nvPr/>
          </p:nvSpPr>
          <p:spPr bwMode="auto">
            <a:xfrm>
              <a:off x="2807" y="3748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6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6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6" name="Freeform 415"/>
            <p:cNvSpPr>
              <a:spLocks/>
            </p:cNvSpPr>
            <p:nvPr/>
          </p:nvSpPr>
          <p:spPr bwMode="auto">
            <a:xfrm>
              <a:off x="2807" y="3764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7" name="Freeform 416"/>
            <p:cNvSpPr>
              <a:spLocks/>
            </p:cNvSpPr>
            <p:nvPr/>
          </p:nvSpPr>
          <p:spPr bwMode="auto">
            <a:xfrm>
              <a:off x="2807" y="3780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2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2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8" name="Freeform 417"/>
            <p:cNvSpPr>
              <a:spLocks/>
            </p:cNvSpPr>
            <p:nvPr/>
          </p:nvSpPr>
          <p:spPr bwMode="auto">
            <a:xfrm>
              <a:off x="2807" y="3796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5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5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19" name="Freeform 418"/>
            <p:cNvSpPr>
              <a:spLocks/>
            </p:cNvSpPr>
            <p:nvPr/>
          </p:nvSpPr>
          <p:spPr bwMode="auto">
            <a:xfrm>
              <a:off x="2807" y="3813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0" name="Freeform 419"/>
            <p:cNvSpPr>
              <a:spLocks/>
            </p:cNvSpPr>
            <p:nvPr/>
          </p:nvSpPr>
          <p:spPr bwMode="auto">
            <a:xfrm>
              <a:off x="2807" y="3829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6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1" name="Freeform 420"/>
            <p:cNvSpPr>
              <a:spLocks/>
            </p:cNvSpPr>
            <p:nvPr/>
          </p:nvSpPr>
          <p:spPr bwMode="auto">
            <a:xfrm>
              <a:off x="2807" y="3845"/>
              <a:ext cx="8" cy="9"/>
            </a:xfrm>
            <a:custGeom>
              <a:avLst/>
              <a:gdLst>
                <a:gd name="T0" fmla="*/ 8 w 8"/>
                <a:gd name="T1" fmla="*/ 3 h 9"/>
                <a:gd name="T2" fmla="*/ 7 w 8"/>
                <a:gd name="T3" fmla="*/ 2 h 9"/>
                <a:gd name="T4" fmla="*/ 5 w 8"/>
                <a:gd name="T5" fmla="*/ 0 h 9"/>
                <a:gd name="T6" fmla="*/ 4 w 8"/>
                <a:gd name="T7" fmla="*/ 0 h 9"/>
                <a:gd name="T8" fmla="*/ 3 w 8"/>
                <a:gd name="T9" fmla="*/ 0 h 9"/>
                <a:gd name="T10" fmla="*/ 1 w 8"/>
                <a:gd name="T11" fmla="*/ 0 h 9"/>
                <a:gd name="T12" fmla="*/ 0 w 8"/>
                <a:gd name="T13" fmla="*/ 2 h 9"/>
                <a:gd name="T14" fmla="*/ 0 w 8"/>
                <a:gd name="T15" fmla="*/ 3 h 9"/>
                <a:gd name="T16" fmla="*/ 0 w 8"/>
                <a:gd name="T17" fmla="*/ 4 h 9"/>
                <a:gd name="T18" fmla="*/ 0 w 8"/>
                <a:gd name="T19" fmla="*/ 6 h 9"/>
                <a:gd name="T20" fmla="*/ 0 w 8"/>
                <a:gd name="T21" fmla="*/ 7 h 9"/>
                <a:gd name="T22" fmla="*/ 1 w 8"/>
                <a:gd name="T23" fmla="*/ 9 h 9"/>
                <a:gd name="T24" fmla="*/ 3 w 8"/>
                <a:gd name="T25" fmla="*/ 9 h 9"/>
                <a:gd name="T26" fmla="*/ 4 w 8"/>
                <a:gd name="T27" fmla="*/ 9 h 9"/>
                <a:gd name="T28" fmla="*/ 5 w 8"/>
                <a:gd name="T29" fmla="*/ 9 h 9"/>
                <a:gd name="T30" fmla="*/ 7 w 8"/>
                <a:gd name="T31" fmla="*/ 7 h 9"/>
                <a:gd name="T32" fmla="*/ 8 w 8"/>
                <a:gd name="T33" fmla="*/ 6 h 9"/>
                <a:gd name="T34" fmla="*/ 8 w 8"/>
                <a:gd name="T35" fmla="*/ 4 h 9"/>
                <a:gd name="T36" fmla="*/ 8 w 8"/>
                <a:gd name="T37" fmla="*/ 3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9"/>
                <a:gd name="T59" fmla="*/ 8 w 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9">
                  <a:moveTo>
                    <a:pt x="8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2" name="Freeform 421"/>
            <p:cNvSpPr>
              <a:spLocks/>
            </p:cNvSpPr>
            <p:nvPr/>
          </p:nvSpPr>
          <p:spPr bwMode="auto">
            <a:xfrm>
              <a:off x="2807" y="3862"/>
              <a:ext cx="8" cy="8"/>
            </a:xfrm>
            <a:custGeom>
              <a:avLst/>
              <a:gdLst>
                <a:gd name="T0" fmla="*/ 8 w 8"/>
                <a:gd name="T1" fmla="*/ 2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2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5523" name="Freeform 422"/>
            <p:cNvSpPr>
              <a:spLocks/>
            </p:cNvSpPr>
            <p:nvPr/>
          </p:nvSpPr>
          <p:spPr bwMode="auto">
            <a:xfrm>
              <a:off x="2807" y="3878"/>
              <a:ext cx="8" cy="8"/>
            </a:xfrm>
            <a:custGeom>
              <a:avLst/>
              <a:gdLst>
                <a:gd name="T0" fmla="*/ 8 w 8"/>
                <a:gd name="T1" fmla="*/ 3 h 8"/>
                <a:gd name="T2" fmla="*/ 7 w 8"/>
                <a:gd name="T3" fmla="*/ 1 h 8"/>
                <a:gd name="T4" fmla="*/ 5 w 8"/>
                <a:gd name="T5" fmla="*/ 0 h 8"/>
                <a:gd name="T6" fmla="*/ 4 w 8"/>
                <a:gd name="T7" fmla="*/ 0 h 8"/>
                <a:gd name="T8" fmla="*/ 3 w 8"/>
                <a:gd name="T9" fmla="*/ 0 h 8"/>
                <a:gd name="T10" fmla="*/ 1 w 8"/>
                <a:gd name="T11" fmla="*/ 0 h 8"/>
                <a:gd name="T12" fmla="*/ 0 w 8"/>
                <a:gd name="T13" fmla="*/ 1 h 8"/>
                <a:gd name="T14" fmla="*/ 0 w 8"/>
                <a:gd name="T15" fmla="*/ 3 h 8"/>
                <a:gd name="T16" fmla="*/ 0 w 8"/>
                <a:gd name="T17" fmla="*/ 4 h 8"/>
                <a:gd name="T18" fmla="*/ 0 w 8"/>
                <a:gd name="T19" fmla="*/ 5 h 8"/>
                <a:gd name="T20" fmla="*/ 0 w 8"/>
                <a:gd name="T21" fmla="*/ 7 h 8"/>
                <a:gd name="T22" fmla="*/ 1 w 8"/>
                <a:gd name="T23" fmla="*/ 8 h 8"/>
                <a:gd name="T24" fmla="*/ 3 w 8"/>
                <a:gd name="T25" fmla="*/ 8 h 8"/>
                <a:gd name="T26" fmla="*/ 4 w 8"/>
                <a:gd name="T27" fmla="*/ 8 h 8"/>
                <a:gd name="T28" fmla="*/ 5 w 8"/>
                <a:gd name="T29" fmla="*/ 8 h 8"/>
                <a:gd name="T30" fmla="*/ 7 w 8"/>
                <a:gd name="T31" fmla="*/ 7 h 8"/>
                <a:gd name="T32" fmla="*/ 8 w 8"/>
                <a:gd name="T33" fmla="*/ 5 h 8"/>
                <a:gd name="T34" fmla="*/ 8 w 8"/>
                <a:gd name="T35" fmla="*/ 4 h 8"/>
                <a:gd name="T36" fmla="*/ 8 w 8"/>
                <a:gd name="T37" fmla="*/ 3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8"/>
                <a:gd name="T59" fmla="*/ 8 w 8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8">
                  <a:moveTo>
                    <a:pt x="8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418" name="Line 12"/>
          <p:cNvSpPr>
            <a:spLocks noChangeShapeType="1"/>
          </p:cNvSpPr>
          <p:nvPr/>
        </p:nvSpPr>
        <p:spPr bwMode="auto">
          <a:xfrm flipV="1">
            <a:off x="1333500" y="914399"/>
            <a:ext cx="1948517" cy="512179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422" name="Line 12"/>
          <p:cNvSpPr>
            <a:spLocks noChangeShapeType="1"/>
          </p:cNvSpPr>
          <p:nvPr/>
        </p:nvSpPr>
        <p:spPr bwMode="auto">
          <a:xfrm flipV="1">
            <a:off x="1333500" y="1600199"/>
            <a:ext cx="3045946" cy="4359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423" name="Line 12"/>
          <p:cNvSpPr>
            <a:spLocks noChangeShapeType="1"/>
          </p:cNvSpPr>
          <p:nvPr/>
        </p:nvSpPr>
        <p:spPr bwMode="auto">
          <a:xfrm flipV="1">
            <a:off x="1333499" y="1147761"/>
            <a:ext cx="4792663" cy="4860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  <p:bldP spid="422" grpId="0" animBg="1"/>
      <p:bldP spid="4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</a:t>
            </a:r>
            <a:r>
              <a:rPr lang="en-US" sz="3200" dirty="0" smtClean="0">
                <a:latin typeface="Impact" pitchFamily="34" charset="0"/>
              </a:rPr>
              <a:t>4. </a:t>
            </a:r>
            <a:r>
              <a:rPr lang="en-US" sz="3200" dirty="0">
                <a:latin typeface="Impact" pitchFamily="34" charset="0"/>
              </a:rPr>
              <a:t>BEP for the Three Global Locations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38100" y="906438"/>
            <a:ext cx="9067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3</a:t>
            </a:r>
            <a:r>
              <a:rPr lang="en-US" sz="2400" dirty="0">
                <a:latin typeface="Book Antiqua" panose="02040602050305030304" pitchFamily="18" charset="0"/>
              </a:rPr>
              <a:t>. At what level of demand a site at Taranto suburb is preferred</a:t>
            </a:r>
            <a:r>
              <a:rPr lang="en-US" sz="2400" dirty="0" smtClean="0">
                <a:latin typeface="Book Antiqua" panose="02040602050305030304" pitchFamily="18" charset="0"/>
              </a:rPr>
              <a:t>?</a:t>
            </a:r>
            <a:endParaRPr lang="en-US" sz="2400" dirty="0">
              <a:latin typeface="Book Antiqua" panose="02040602050305030304" pitchFamily="18" charset="0"/>
            </a:endParaRP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More than 100,000</a:t>
            </a:r>
            <a:r>
              <a:rPr lang="en-US" sz="2400" dirty="0">
                <a:latin typeface="Book Antiqua" panose="02040602050305030304" pitchFamily="18" charset="0"/>
              </a:rPr>
              <a:t>		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4. Suppose sales price is equal to the average of the variable costs at Bristol and Essen</a:t>
            </a:r>
            <a:r>
              <a:rPr lang="en-US" sz="2400" dirty="0" smtClean="0">
                <a:latin typeface="Book Antiqua" panose="02040602050305030304" pitchFamily="18" charset="0"/>
              </a:rPr>
              <a:t>. At </a:t>
            </a:r>
            <a:r>
              <a:rPr lang="en-US" sz="2400" dirty="0">
                <a:latin typeface="Book Antiqua" panose="02040602050305030304" pitchFamily="18" charset="0"/>
              </a:rPr>
              <a:t>what level of demand </a:t>
            </a:r>
            <a:r>
              <a:rPr lang="en-US" sz="2400" dirty="0" smtClean="0">
                <a:latin typeface="Book Antiqua" panose="02040602050305030304" pitchFamily="18" charset="0"/>
              </a:rPr>
              <a:t>is a </a:t>
            </a:r>
            <a:r>
              <a:rPr lang="en-US" sz="2400" dirty="0">
                <a:latin typeface="Book Antiqua" panose="02040602050305030304" pitchFamily="18" charset="0"/>
              </a:rPr>
              <a:t>site at Bristol suburb </a:t>
            </a:r>
            <a:r>
              <a:rPr lang="en-US" sz="2400" dirty="0" smtClean="0">
                <a:latin typeface="Book Antiqua" panose="02040602050305030304" pitchFamily="18" charset="0"/>
              </a:rPr>
              <a:t>preferred</a:t>
            </a:r>
            <a:r>
              <a:rPr lang="en-US" sz="2400" dirty="0">
                <a:latin typeface="Book Antiqua" panose="02040602050305030304" pitchFamily="18" charset="0"/>
              </a:rPr>
              <a:t>?							</a:t>
            </a: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Never</a:t>
            </a:r>
            <a:r>
              <a:rPr lang="en-US" sz="2400" dirty="0">
                <a:latin typeface="Book Antiqua" panose="02040602050305030304" pitchFamily="18" charset="0"/>
              </a:rPr>
              <a:t>	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6. Given the same assumption as (4).  At what level of demand a site at Essen suburb is preferred?	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P = (18+12)/2 = 15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Total Essen cost  = 600,000 + 12Q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PQ = F + VQ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15Q = 600,000 + 12Q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3Q = 600,000 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Q = 200,000</a:t>
            </a: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Never. Why???</a:t>
            </a:r>
            <a:r>
              <a:rPr lang="en-US" sz="2400" dirty="0">
                <a:latin typeface="Book Antiqua" panose="0204060205030503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9492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5. BEP for the Three Global Locations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38100" y="906438"/>
            <a:ext cx="9067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Why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At Q = 100,000 Taranto dominates Essen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eaLnBrk="1" fontAlgn="ctr" hangingPunct="1"/>
            <a:endParaRPr lang="en-US" sz="2400" dirty="0">
              <a:latin typeface="Book Antiqua" panose="02040602050305030304" pitchFamily="18" charset="0"/>
            </a:endParaRP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5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</a:rPr>
              <a:t>Given the same assumption as (4). At </a:t>
            </a:r>
            <a:r>
              <a:rPr lang="en-US" sz="2400" dirty="0">
                <a:latin typeface="Book Antiqua" panose="02040602050305030304" pitchFamily="18" charset="0"/>
              </a:rPr>
              <a:t>what level of demand is a site at Taranto suburb preferred?					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P = (18+12)/2 = 15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Taranto Total cost  = 900,000 + 9Q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PQ = F + VQ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15Q = 900,000 + 9Q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6Q = 900,000 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Q = </a:t>
            </a:r>
            <a:r>
              <a:rPr lang="en-US" sz="2400" dirty="0" smtClean="0">
                <a:latin typeface="Book Antiqua" panose="02040602050305030304" pitchFamily="18" charset="0"/>
              </a:rPr>
              <a:t>150,000</a:t>
            </a:r>
          </a:p>
          <a:p>
            <a:r>
              <a:rPr lang="en-US" sz="2400" dirty="0" smtClean="0">
                <a:latin typeface="Book Antiqua" panose="02040602050305030304" pitchFamily="18" charset="0"/>
              </a:rPr>
              <a:t>P =15</a:t>
            </a:r>
          </a:p>
          <a:p>
            <a:r>
              <a:rPr lang="en-US" sz="2400" dirty="0" smtClean="0">
                <a:latin typeface="Book Antiqua" panose="02040602050305030304" pitchFamily="18" charset="0"/>
              </a:rPr>
              <a:t>D </a:t>
            </a:r>
            <a:r>
              <a:rPr lang="en-US" sz="2400" dirty="0">
                <a:latin typeface="Book Antiqua" pitchFamily="18" charset="0"/>
              </a:rPr>
              <a:t>≤</a:t>
            </a:r>
            <a:r>
              <a:rPr lang="en-US" sz="2400" dirty="0" smtClean="0">
                <a:latin typeface="Book Antiqua" pitchFamily="18" charset="0"/>
              </a:rPr>
              <a:t> 150000</a:t>
            </a:r>
            <a:r>
              <a:rPr lang="en-US" sz="2400" dirty="0">
                <a:latin typeface="Book Antiqua" pitchFamily="18" charset="0"/>
              </a:rPr>
              <a:t>			</a:t>
            </a:r>
            <a:r>
              <a:rPr lang="en-US" sz="2400" dirty="0" smtClean="0">
                <a:latin typeface="Book Antiqua" pitchFamily="18" charset="0"/>
              </a:rPr>
              <a:t>No Where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D  </a:t>
            </a:r>
            <a:r>
              <a:rPr lang="en-US" sz="2400" dirty="0">
                <a:latin typeface="Book Antiqua" panose="02040602050305030304" pitchFamily="18" charset="0"/>
              </a:rPr>
              <a:t>≥</a:t>
            </a:r>
            <a:r>
              <a:rPr lang="en-US" sz="2400" dirty="0" smtClean="0">
                <a:latin typeface="Book Antiqua" pitchFamily="18" charset="0"/>
              </a:rPr>
              <a:t> 150,000 </a:t>
            </a:r>
            <a:r>
              <a:rPr lang="en-US" sz="2400" dirty="0">
                <a:latin typeface="Book Antiqua" pitchFamily="18" charset="0"/>
              </a:rPr>
              <a:t>			</a:t>
            </a:r>
            <a:r>
              <a:rPr lang="en-US" sz="2400" dirty="0" smtClean="0">
                <a:latin typeface="Book Antiqua" pitchFamily="18" charset="0"/>
              </a:rPr>
              <a:t>Taranto</a:t>
            </a:r>
            <a:endParaRPr lang="en-US" sz="2400" dirty="0">
              <a:latin typeface="Book Antiqua" pitchFamily="18" charset="0"/>
            </a:endParaRPr>
          </a:p>
          <a:p>
            <a:pPr eaLnBrk="1" fontAlgn="ctr" hangingPunct="1"/>
            <a:r>
              <a:rPr lang="en-US" sz="2400" dirty="0">
                <a:latin typeface="Book Antiqua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57670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5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Example 5. BEP for the Three Global Locations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38100" y="906438"/>
            <a:ext cx="9067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7</a:t>
            </a:r>
            <a:r>
              <a:rPr lang="en-US" sz="2400" dirty="0" smtClean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Suppose sales price is </a:t>
            </a:r>
            <a:r>
              <a:rPr lang="en-US" sz="2400" dirty="0" smtClean="0">
                <a:latin typeface="Book Antiqua" panose="02040602050305030304" pitchFamily="18" charset="0"/>
              </a:rPr>
              <a:t>$20. At </a:t>
            </a:r>
            <a:r>
              <a:rPr lang="en-US" sz="2400" dirty="0">
                <a:latin typeface="Book Antiqua" panose="02040602050305030304" pitchFamily="18" charset="0"/>
              </a:rPr>
              <a:t>what level of demand a site at </a:t>
            </a:r>
            <a:r>
              <a:rPr lang="en-US" sz="2400" dirty="0" smtClean="0">
                <a:latin typeface="Book Antiqua" panose="02040602050305030304" pitchFamily="18" charset="0"/>
              </a:rPr>
              <a:t>Essen suburb is </a:t>
            </a:r>
            <a:r>
              <a:rPr lang="en-US" sz="2400" dirty="0">
                <a:latin typeface="Book Antiqua" panose="02040602050305030304" pitchFamily="18" charset="0"/>
              </a:rPr>
              <a:t>preferred?						</a:t>
            </a: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Essen </a:t>
            </a:r>
            <a:r>
              <a:rPr lang="en-US" sz="2400" dirty="0">
                <a:latin typeface="Book Antiqua" panose="02040602050305030304" pitchFamily="18" charset="0"/>
              </a:rPr>
              <a:t>Total cost  = </a:t>
            </a:r>
            <a:r>
              <a:rPr lang="en-US" sz="2400" dirty="0" smtClean="0">
                <a:latin typeface="Book Antiqua" panose="02040602050305030304" pitchFamily="18" charset="0"/>
              </a:rPr>
              <a:t>600,000</a:t>
            </a:r>
            <a:r>
              <a:rPr lang="en-US" sz="2400" dirty="0">
                <a:latin typeface="Book Antiqua" panose="02040602050305030304" pitchFamily="18" charset="0"/>
              </a:rPr>
              <a:t>	+ </a:t>
            </a:r>
            <a:r>
              <a:rPr lang="en-US" sz="2400" dirty="0" smtClean="0">
                <a:latin typeface="Book Antiqua" panose="02040602050305030304" pitchFamily="18" charset="0"/>
              </a:rPr>
              <a:t>12Q</a:t>
            </a: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20Q = 600,000+12Q</a:t>
            </a: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Q = 75000</a:t>
            </a:r>
          </a:p>
          <a:p>
            <a:pPr eaLnBrk="1" fontAlgn="ctr" hangingPunct="1"/>
            <a:r>
              <a:rPr lang="en-US" sz="2400" dirty="0" smtClean="0">
                <a:latin typeface="Book Antiqua" panose="02040602050305030304" pitchFamily="18" charset="0"/>
              </a:rPr>
              <a:t>From 75000 to ??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At what level of demand a site at Essen is preferred?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At 100,000 Essen and Taranto Break Even – After that Taranto denominates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From 75,000 to 100,000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r>
              <a:rPr lang="en-US" sz="2400" dirty="0">
                <a:latin typeface="Book Antiqua" panose="02040602050305030304" pitchFamily="18" charset="0"/>
              </a:rPr>
              <a:t>P= 20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75,000 ≤ D ≤ 100000		Essen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 ≥ 100,000 			Taranto</a:t>
            </a:r>
          </a:p>
          <a:p>
            <a:pPr eaLnBrk="1" fontAlgn="ctr" hangingPunct="1"/>
            <a:r>
              <a:rPr lang="en-US" sz="2400" dirty="0">
                <a:latin typeface="Book Antiqua" panose="02040602050305030304" pitchFamily="18" charset="0"/>
              </a:rPr>
              <a:t>	</a:t>
            </a:r>
          </a:p>
          <a:p>
            <a:pPr eaLnBrk="1" fontAlgn="ctr" hangingPunct="1"/>
            <a:endParaRPr lang="en-US" sz="24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89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5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5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5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5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5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55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9124666" cy="900112"/>
          </a:xfrm>
        </p:spPr>
        <p:txBody>
          <a:bodyPr/>
          <a:lstStyle/>
          <a:p>
            <a:r>
              <a:rPr lang="en-US" sz="3200" dirty="0"/>
              <a:t>Financial Throughput and Fixed Operating Costs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948085"/>
            <a:ext cx="9067800" cy="537651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We define financial throughput as the rate at which the enterprise generates money. </a:t>
            </a:r>
            <a:r>
              <a:rPr lang="en-US" dirty="0" smtClean="0"/>
              <a:t>By selling one unit of product we generate P dollars, at the same time we incur V dollars pure variable cost. Pure variable cost is the cost directly  related to the production of one additional unit -  such as raw material. It does not include sunk costs such as salary, rent, and depreciation. Since we produce and sell Q units per unit of time. </a:t>
            </a:r>
            <a:r>
              <a:rPr lang="en-US" b="1" dirty="0" smtClean="0">
                <a:solidFill>
                  <a:srgbClr val="C00000"/>
                </a:solidFill>
              </a:rPr>
              <a:t>The financial throughput is Q(P-V).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Fixed Operating Expenses (F) include all costs not directly related to production of one additional unit. That includes costs such as human and capital resources. 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Throughput Profit Multiplier = % Changes in Profit divided by % Changes in Throughput 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1% change in the throughput leads to TPM% change in the profit</a:t>
            </a:r>
          </a:p>
        </p:txBody>
      </p:sp>
    </p:spTree>
    <p:extLst>
      <p:ext uri="{BB962C8B-B14F-4D97-AF65-F5344CB8AC3E}">
        <p14:creationId xmlns:p14="http://schemas.microsoft.com/office/powerpoint/2010/main" val="1954205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9124666" cy="900112"/>
          </a:xfrm>
        </p:spPr>
        <p:txBody>
          <a:bodyPr/>
          <a:lstStyle/>
          <a:p>
            <a:r>
              <a:rPr lang="en-US" sz="3200" dirty="0"/>
              <a:t>Financial Throughput and Fixed Operating Costs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9067800" cy="571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Suppose </a:t>
            </a:r>
            <a:r>
              <a:rPr lang="en-US" dirty="0"/>
              <a:t>fixed cost F = $180,000 per month. Sales price per unit  P = 22, and variable cost per unit V = 2. In July, the process throughput was 10,000 units. A process improvement increased throughput  in August by 2% to 10,200 units without any increase in the fixed cost.  Compute throughput profit multiplier. </a:t>
            </a:r>
            <a:endParaRPr lang="en-US" dirty="0" smtClean="0"/>
          </a:p>
          <a:p>
            <a:pPr>
              <a:buNone/>
            </a:pPr>
            <a:r>
              <a:rPr lang="en-US" dirty="0"/>
              <a:t>July: </a:t>
            </a:r>
            <a:r>
              <a:rPr lang="en-US" dirty="0" smtClean="0">
                <a:solidFill>
                  <a:srgbClr val="009A46"/>
                </a:solidFill>
              </a:rPr>
              <a:t>Financial Throughput  </a:t>
            </a:r>
            <a:r>
              <a:rPr lang="en-US" dirty="0">
                <a:solidFill>
                  <a:srgbClr val="009A46"/>
                </a:solidFill>
              </a:rPr>
              <a:t>= </a:t>
            </a:r>
            <a:r>
              <a:rPr lang="en-US" dirty="0" smtClean="0">
                <a:solidFill>
                  <a:srgbClr val="009A46"/>
                </a:solidFill>
              </a:rPr>
              <a:t>10000(22-2) </a:t>
            </a:r>
            <a:r>
              <a:rPr lang="en-US" dirty="0">
                <a:solidFill>
                  <a:srgbClr val="009A46"/>
                </a:solidFill>
              </a:rPr>
              <a:t>= </a:t>
            </a:r>
            <a:r>
              <a:rPr lang="en-US" dirty="0" smtClean="0">
                <a:solidFill>
                  <a:srgbClr val="009A46"/>
                </a:solidFill>
              </a:rPr>
              <a:t>200000</a:t>
            </a:r>
            <a:endParaRPr lang="en-US" dirty="0">
              <a:solidFill>
                <a:srgbClr val="009A46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Fixed </a:t>
            </a:r>
            <a:r>
              <a:rPr lang="en-US" dirty="0">
                <a:solidFill>
                  <a:srgbClr val="FF0000"/>
                </a:solidFill>
              </a:rPr>
              <a:t>cost F = 180,000 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Profit = </a:t>
            </a:r>
            <a:r>
              <a:rPr lang="en-US" dirty="0" smtClean="0">
                <a:solidFill>
                  <a:srgbClr val="00B050"/>
                </a:solidFill>
              </a:rPr>
              <a:t>200000-180000 </a:t>
            </a:r>
            <a:r>
              <a:rPr lang="en-US" dirty="0">
                <a:solidFill>
                  <a:srgbClr val="00B050"/>
                </a:solidFill>
              </a:rPr>
              <a:t>= $20,000</a:t>
            </a:r>
          </a:p>
          <a:p>
            <a:pPr>
              <a:buNone/>
            </a:pPr>
            <a:r>
              <a:rPr lang="en-US" dirty="0"/>
              <a:t>In August throughput increased by  2% to 10200</a:t>
            </a:r>
          </a:p>
          <a:p>
            <a:pPr>
              <a:buNone/>
            </a:pPr>
            <a:r>
              <a:rPr lang="en-US" dirty="0"/>
              <a:t>August: </a:t>
            </a:r>
            <a:r>
              <a:rPr lang="en-US" dirty="0" smtClean="0">
                <a:solidFill>
                  <a:srgbClr val="00B050"/>
                </a:solidFill>
              </a:rPr>
              <a:t>Financial Throughput of the additional 200 units    </a:t>
            </a:r>
            <a:r>
              <a:rPr lang="en-US" dirty="0">
                <a:solidFill>
                  <a:srgbClr val="00B050"/>
                </a:solidFill>
              </a:rPr>
              <a:t>= </a:t>
            </a:r>
            <a:r>
              <a:rPr lang="en-US" dirty="0" smtClean="0">
                <a:solidFill>
                  <a:srgbClr val="00B050"/>
                </a:solidFill>
              </a:rPr>
              <a:t>200(22-2) </a:t>
            </a:r>
            <a:r>
              <a:rPr lang="en-US" dirty="0">
                <a:solidFill>
                  <a:srgbClr val="00B050"/>
                </a:solidFill>
              </a:rPr>
              <a:t>= </a:t>
            </a:r>
            <a:r>
              <a:rPr lang="en-US" dirty="0" smtClean="0">
                <a:solidFill>
                  <a:srgbClr val="00B050"/>
                </a:solidFill>
              </a:rPr>
              <a:t>4,000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We have already covered our fixed costs, the $4000 directly goes to profit. </a:t>
            </a:r>
            <a:endParaRPr lang="en-US" dirty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61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dirty="0" smtClean="0"/>
              <a:t>Throughput Profit Multiplier (TPM)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58924" y="934207"/>
            <a:ext cx="8856476" cy="508559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% Change in Throughput = 2%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% change in profit = 4000/20000 = 20%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Throughput Profit Multiplier (TPM) = 20%/2% = 10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1% throughput improvement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 10% profit improvement</a:t>
            </a:r>
            <a:endParaRPr lang="en-US" dirty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3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25021"/>
            <a:ext cx="9220200" cy="900112"/>
          </a:xfrm>
        </p:spPr>
        <p:txBody>
          <a:bodyPr/>
          <a:lstStyle/>
          <a:p>
            <a:r>
              <a:rPr lang="en-US" sz="3200" dirty="0"/>
              <a:t>A Viable </a:t>
            </a:r>
            <a:r>
              <a:rPr lang="en-US" sz="3200" dirty="0" smtClean="0"/>
              <a:t>Vision – </a:t>
            </a:r>
            <a:r>
              <a:rPr lang="en-US" sz="3200" dirty="0" err="1" smtClean="0"/>
              <a:t>Eliyahu</a:t>
            </a:r>
            <a:r>
              <a:rPr lang="en-US" sz="3200" dirty="0" smtClean="0"/>
              <a:t> </a:t>
            </a:r>
            <a:r>
              <a:rPr lang="en-US" sz="3200" smtClean="0"/>
              <a:t>Goldratt</a:t>
            </a:r>
            <a:endParaRPr lang="en-US" sz="3200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914400"/>
            <a:ext cx="90678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Viable Vision (</a:t>
            </a:r>
            <a:r>
              <a:rPr lang="en-US" dirty="0" err="1" smtClean="0"/>
              <a:t>Goldratt</a:t>
            </a:r>
            <a:r>
              <a:rPr lang="en-US" dirty="0" smtClean="0"/>
              <a:t>):  What if we decide </a:t>
            </a:r>
            <a:r>
              <a:rPr lang="en-US" dirty="0"/>
              <a:t>to have </a:t>
            </a:r>
            <a:r>
              <a:rPr lang="en-US" dirty="0" smtClean="0"/>
              <a:t>todays </a:t>
            </a:r>
            <a:r>
              <a:rPr lang="en-US" dirty="0"/>
              <a:t>total revenue </a:t>
            </a:r>
            <a:r>
              <a:rPr lang="en-US" dirty="0" smtClean="0"/>
              <a:t>as </a:t>
            </a:r>
            <a:r>
              <a:rPr lang="en-US" dirty="0"/>
              <a:t>tomorrows total </a:t>
            </a:r>
            <a:r>
              <a:rPr lang="en-US" dirty="0" smtClean="0"/>
              <a:t>profit.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In our example, Financial Throughput in July was Q1(P-V) = 10,000(22-2). 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In order to have </a:t>
            </a:r>
            <a:r>
              <a:rPr lang="en-US" dirty="0">
                <a:sym typeface="Wingdings" pitchFamily="2" charset="2"/>
              </a:rPr>
              <a:t>y</a:t>
            </a:r>
            <a:r>
              <a:rPr lang="en-US" dirty="0" smtClean="0">
                <a:sym typeface="Wingdings" pitchFamily="2" charset="2"/>
              </a:rPr>
              <a:t>our profit equal this amount we </a:t>
            </a:r>
            <a:r>
              <a:rPr lang="en-US" dirty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eed to produce Q2 units such that: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Q2(P-V) – F = Q1(P)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Q2(20) -180,000 = 10,000(22)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Q2(20) = 40,000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Q2 = 20,000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In order </a:t>
            </a:r>
            <a:r>
              <a:rPr lang="en-US" dirty="0" smtClean="0"/>
              <a:t>to have </a:t>
            </a:r>
            <a:r>
              <a:rPr lang="en-US" dirty="0"/>
              <a:t>your todays total revenue as </a:t>
            </a:r>
            <a:r>
              <a:rPr lang="en-US" dirty="0" smtClean="0"/>
              <a:t>tomorrows </a:t>
            </a:r>
            <a:r>
              <a:rPr lang="en-US" dirty="0"/>
              <a:t>total profit. </a:t>
            </a:r>
            <a:r>
              <a:rPr lang="en-US" dirty="0" smtClean="0"/>
              <a:t>We only need to double our throughput. Our sales, our current revenue becomes our tomorrows profit. </a:t>
            </a:r>
            <a:endParaRPr lang="en-US" dirty="0"/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92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15900" y="944563"/>
            <a:ext cx="85693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A manager has the option of purchasing 1, 2 or 3 machines.</a:t>
            </a:r>
          </a:p>
          <a:p>
            <a:r>
              <a:rPr lang="en-US" sz="2400" dirty="0">
                <a:latin typeface="Book Antiqua" pitchFamily="18" charset="0"/>
              </a:rPr>
              <a:t>The capacity of each machine is 300 units.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Fixed costs are as follows: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Number of Machines	Fixed cost 	       Total Capacity</a:t>
            </a:r>
          </a:p>
          <a:p>
            <a:r>
              <a:rPr lang="en-US" sz="2400" dirty="0">
                <a:latin typeface="Book Antiqua" pitchFamily="18" charset="0"/>
              </a:rPr>
              <a:t>	    1			    $9,600		    1-300</a:t>
            </a:r>
          </a:p>
          <a:p>
            <a:r>
              <a:rPr lang="en-US" sz="2400" dirty="0">
                <a:latin typeface="Book Antiqua" pitchFamily="18" charset="0"/>
              </a:rPr>
              <a:t>	    2			  $15,000		301-600</a:t>
            </a:r>
          </a:p>
          <a:p>
            <a:r>
              <a:rPr lang="en-US" sz="2400" dirty="0">
                <a:latin typeface="Book Antiqua" pitchFamily="18" charset="0"/>
              </a:rPr>
              <a:t>	    3			  $20,000		601-900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Variable cost is $10 per unit, and the sales price of product is $40 per unit.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solidFill>
                  <a:srgbClr val="AB238B"/>
                </a:solidFill>
                <a:latin typeface="Book Antiqua" pitchFamily="18" charset="0"/>
              </a:rPr>
              <a:t>Tell management what to do!</a:t>
            </a:r>
            <a:endParaRPr lang="en-US" sz="2400" dirty="0">
              <a:solidFill>
                <a:srgbClr val="701A5C"/>
              </a:solidFill>
              <a:latin typeface="Book Antiqua" pitchFamily="18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Example 5</a:t>
            </a:r>
            <a:endParaRPr lang="en-US" sz="32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6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Example 5. BEP Recommendations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76200" y="914400"/>
            <a:ext cx="9067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Prepare an executive summary similar the following: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R&lt;= </a:t>
            </a:r>
            <a:r>
              <a:rPr lang="en-US" sz="2400" dirty="0">
                <a:latin typeface="Book Antiqua" pitchFamily="18" charset="0"/>
              </a:rPr>
              <a:t>? </a:t>
            </a:r>
            <a:r>
              <a:rPr lang="en-US" sz="2400" dirty="0" smtClean="0">
                <a:latin typeface="Book Antiqua" pitchFamily="18" charset="0"/>
              </a:rPr>
              <a:t>	</a:t>
            </a: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?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?&lt;R&lt;=? </a:t>
            </a: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?</a:t>
            </a:r>
            <a:endParaRPr lang="en-US" sz="2400" dirty="0">
              <a:latin typeface="Book Antiqua" pitchFamily="18" charset="0"/>
              <a:sym typeface="Wingdings" pitchFamily="2" charset="2"/>
            </a:endParaRPr>
          </a:p>
          <a:p>
            <a:r>
              <a:rPr lang="en-US" sz="2400" dirty="0" smtClean="0">
                <a:latin typeface="Book Antiqua" pitchFamily="18" charset="0"/>
              </a:rPr>
              <a:t>R&gt;? </a:t>
            </a:r>
            <a:r>
              <a:rPr lang="en-US" sz="2400" dirty="0">
                <a:latin typeface="Book Antiqua" pitchFamily="18" charset="0"/>
              </a:rPr>
              <a:t>	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?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Now it is up to the Marketing Department to provide an Executive Summary regarding the demand.</a:t>
            </a:r>
          </a:p>
        </p:txBody>
      </p:sp>
    </p:spTree>
    <p:extLst>
      <p:ext uri="{BB962C8B-B14F-4D97-AF65-F5344CB8AC3E}">
        <p14:creationId xmlns:p14="http://schemas.microsoft.com/office/powerpoint/2010/main" val="4100397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429000" y="2720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197" y="106362"/>
            <a:ext cx="9007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Total Fixed Cost and Fixed Cost per Unit of Product</a:t>
            </a:r>
          </a:p>
        </p:txBody>
      </p:sp>
      <p:grpSp>
        <p:nvGrpSpPr>
          <p:cNvPr id="8196" name="Group 12"/>
          <p:cNvGrpSpPr>
            <a:grpSpLocks/>
          </p:cNvGrpSpPr>
          <p:nvPr/>
        </p:nvGrpSpPr>
        <p:grpSpPr bwMode="auto">
          <a:xfrm>
            <a:off x="481013" y="2389188"/>
            <a:ext cx="112712" cy="2333625"/>
            <a:chOff x="303" y="1505"/>
            <a:chExt cx="71" cy="1470"/>
          </a:xfrm>
        </p:grpSpPr>
        <p:sp>
          <p:nvSpPr>
            <p:cNvPr id="8218" name="Line 10"/>
            <p:cNvSpPr>
              <a:spLocks noChangeShapeType="1"/>
            </p:cNvSpPr>
            <p:nvPr/>
          </p:nvSpPr>
          <p:spPr bwMode="auto">
            <a:xfrm flipV="1">
              <a:off x="338" y="1575"/>
              <a:ext cx="0" cy="14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9" name="Freeform 11"/>
            <p:cNvSpPr>
              <a:spLocks/>
            </p:cNvSpPr>
            <p:nvPr/>
          </p:nvSpPr>
          <p:spPr bwMode="auto">
            <a:xfrm>
              <a:off x="303" y="1505"/>
              <a:ext cx="71" cy="72"/>
            </a:xfrm>
            <a:custGeom>
              <a:avLst/>
              <a:gdLst>
                <a:gd name="T0" fmla="*/ 71 w 71"/>
                <a:gd name="T1" fmla="*/ 72 h 72"/>
                <a:gd name="T2" fmla="*/ 35 w 71"/>
                <a:gd name="T3" fmla="*/ 0 h 72"/>
                <a:gd name="T4" fmla="*/ 0 w 71"/>
                <a:gd name="T5" fmla="*/ 72 h 72"/>
                <a:gd name="T6" fmla="*/ 71 w 71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2"/>
                <a:gd name="T14" fmla="*/ 71 w 7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2">
                  <a:moveTo>
                    <a:pt x="71" y="72"/>
                  </a:moveTo>
                  <a:lnTo>
                    <a:pt x="35" y="0"/>
                  </a:lnTo>
                  <a:lnTo>
                    <a:pt x="0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536575" y="4667250"/>
            <a:ext cx="3317875" cy="114300"/>
            <a:chOff x="338" y="2940"/>
            <a:chExt cx="2090" cy="72"/>
          </a:xfrm>
        </p:grpSpPr>
        <p:sp>
          <p:nvSpPr>
            <p:cNvPr id="8216" name="Line 13"/>
            <p:cNvSpPr>
              <a:spLocks noChangeShapeType="1"/>
            </p:cNvSpPr>
            <p:nvPr/>
          </p:nvSpPr>
          <p:spPr bwMode="auto">
            <a:xfrm>
              <a:off x="338" y="2975"/>
              <a:ext cx="20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2356" y="2940"/>
              <a:ext cx="72" cy="72"/>
            </a:xfrm>
            <a:custGeom>
              <a:avLst/>
              <a:gdLst>
                <a:gd name="T0" fmla="*/ 0 w 72"/>
                <a:gd name="T1" fmla="*/ 72 h 72"/>
                <a:gd name="T2" fmla="*/ 72 w 72"/>
                <a:gd name="T3" fmla="*/ 35 h 72"/>
                <a:gd name="T4" fmla="*/ 0 w 72"/>
                <a:gd name="T5" fmla="*/ 0 h 72"/>
                <a:gd name="T6" fmla="*/ 0 w 72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0" y="72"/>
                  </a:moveTo>
                  <a:lnTo>
                    <a:pt x="72" y="35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593725" y="2673350"/>
            <a:ext cx="1973263" cy="787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698500" y="1773238"/>
            <a:ext cx="2063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Total fixed cost </a:t>
            </a:r>
          </a:p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         (F)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768350" y="4802188"/>
            <a:ext cx="3249613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719138" y="4905375"/>
            <a:ext cx="302647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Production volume </a:t>
            </a:r>
            <a:r>
              <a:rPr lang="en-US" sz="2300" dirty="0" smtClean="0">
                <a:solidFill>
                  <a:srgbClr val="000000"/>
                </a:solidFill>
                <a:latin typeface="Book Antiqua" pitchFamily="18" charset="0"/>
              </a:rPr>
              <a:t>(Q)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63541" name="Rectangle 21"/>
          <p:cNvSpPr>
            <a:spLocks noChangeArrowheads="1"/>
          </p:cNvSpPr>
          <p:nvPr/>
        </p:nvSpPr>
        <p:spPr bwMode="auto">
          <a:xfrm>
            <a:off x="536575" y="3983038"/>
            <a:ext cx="2870200" cy="444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8203" name="Group 24"/>
          <p:cNvGrpSpPr>
            <a:grpSpLocks/>
          </p:cNvGrpSpPr>
          <p:nvPr/>
        </p:nvGrpSpPr>
        <p:grpSpPr bwMode="auto">
          <a:xfrm>
            <a:off x="4378325" y="1914525"/>
            <a:ext cx="114300" cy="2784475"/>
            <a:chOff x="2758" y="1206"/>
            <a:chExt cx="72" cy="1754"/>
          </a:xfrm>
        </p:grpSpPr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2793" y="1276"/>
              <a:ext cx="0" cy="168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2758" y="1206"/>
              <a:ext cx="72" cy="72"/>
            </a:xfrm>
            <a:custGeom>
              <a:avLst/>
              <a:gdLst>
                <a:gd name="T0" fmla="*/ 72 w 72"/>
                <a:gd name="T1" fmla="*/ 72 h 72"/>
                <a:gd name="T2" fmla="*/ 35 w 72"/>
                <a:gd name="T3" fmla="*/ 0 h 72"/>
                <a:gd name="T4" fmla="*/ 0 w 72"/>
                <a:gd name="T5" fmla="*/ 72 h 72"/>
                <a:gd name="T6" fmla="*/ 72 w 72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72" y="72"/>
                  </a:moveTo>
                  <a:lnTo>
                    <a:pt x="35" y="0"/>
                  </a:lnTo>
                  <a:lnTo>
                    <a:pt x="0" y="72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8204" name="Group 27"/>
          <p:cNvGrpSpPr>
            <a:grpSpLocks/>
          </p:cNvGrpSpPr>
          <p:nvPr/>
        </p:nvGrpSpPr>
        <p:grpSpPr bwMode="auto">
          <a:xfrm>
            <a:off x="4433888" y="4643438"/>
            <a:ext cx="3529012" cy="114300"/>
            <a:chOff x="2793" y="2925"/>
            <a:chExt cx="2223" cy="72"/>
          </a:xfrm>
        </p:grpSpPr>
        <p:sp>
          <p:nvSpPr>
            <p:cNvPr id="8212" name="Line 25"/>
            <p:cNvSpPr>
              <a:spLocks noChangeShapeType="1"/>
            </p:cNvSpPr>
            <p:nvPr/>
          </p:nvSpPr>
          <p:spPr bwMode="auto">
            <a:xfrm>
              <a:off x="2793" y="2961"/>
              <a:ext cx="21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3" name="Freeform 26"/>
            <p:cNvSpPr>
              <a:spLocks/>
            </p:cNvSpPr>
            <p:nvPr/>
          </p:nvSpPr>
          <p:spPr bwMode="auto">
            <a:xfrm>
              <a:off x="4945" y="2925"/>
              <a:ext cx="71" cy="72"/>
            </a:xfrm>
            <a:custGeom>
              <a:avLst/>
              <a:gdLst>
                <a:gd name="T0" fmla="*/ 0 w 71"/>
                <a:gd name="T1" fmla="*/ 72 h 72"/>
                <a:gd name="T2" fmla="*/ 71 w 71"/>
                <a:gd name="T3" fmla="*/ 36 h 72"/>
                <a:gd name="T4" fmla="*/ 0 w 71"/>
                <a:gd name="T5" fmla="*/ 0 h 72"/>
                <a:gd name="T6" fmla="*/ 0 w 71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2"/>
                <a:gd name="T14" fmla="*/ 71 w 7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2">
                  <a:moveTo>
                    <a:pt x="0" y="72"/>
                  </a:moveTo>
                  <a:lnTo>
                    <a:pt x="71" y="3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205" name="Rectangle 28"/>
          <p:cNvSpPr>
            <a:spLocks noChangeArrowheads="1"/>
          </p:cNvSpPr>
          <p:nvPr/>
        </p:nvSpPr>
        <p:spPr bwMode="auto">
          <a:xfrm>
            <a:off x="4625975" y="2389188"/>
            <a:ext cx="4092575" cy="981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8206" name="Group 35"/>
          <p:cNvGrpSpPr>
            <a:grpSpLocks/>
          </p:cNvGrpSpPr>
          <p:nvPr/>
        </p:nvGrpSpPr>
        <p:grpSpPr bwMode="auto">
          <a:xfrm>
            <a:off x="4730750" y="1808163"/>
            <a:ext cx="3871913" cy="866775"/>
            <a:chOff x="2980" y="1542"/>
            <a:chExt cx="2439" cy="546"/>
          </a:xfrm>
        </p:grpSpPr>
        <p:sp>
          <p:nvSpPr>
            <p:cNvPr id="8210" name="Rectangle 29"/>
            <p:cNvSpPr>
              <a:spLocks noChangeArrowheads="1"/>
            </p:cNvSpPr>
            <p:nvPr/>
          </p:nvSpPr>
          <p:spPr bwMode="auto">
            <a:xfrm>
              <a:off x="2980" y="1542"/>
              <a:ext cx="243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 pitchFamily="18" charset="0"/>
                </a:rPr>
                <a:t>Fixed cost per unit of product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1" name="Rectangle 31"/>
            <p:cNvSpPr>
              <a:spLocks noChangeArrowheads="1"/>
            </p:cNvSpPr>
            <p:nvPr/>
          </p:nvSpPr>
          <p:spPr bwMode="auto">
            <a:xfrm>
              <a:off x="3787" y="1865"/>
              <a:ext cx="48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 pitchFamily="18" charset="0"/>
                </a:rPr>
                <a:t>(</a:t>
              </a:r>
              <a:r>
                <a:rPr lang="en-US" sz="2300" dirty="0" smtClean="0">
                  <a:solidFill>
                    <a:srgbClr val="000000"/>
                  </a:solidFill>
                  <a:latin typeface="Book Antiqua" pitchFamily="18" charset="0"/>
                </a:rPr>
                <a:t>F/Q)</a:t>
              </a:r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207" name="Rectangle 33"/>
          <p:cNvSpPr>
            <a:spLocks noChangeArrowheads="1"/>
          </p:cNvSpPr>
          <p:nvPr/>
        </p:nvSpPr>
        <p:spPr bwMode="auto">
          <a:xfrm>
            <a:off x="4716463" y="4905375"/>
            <a:ext cx="302647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Production volume </a:t>
            </a:r>
            <a:r>
              <a:rPr lang="en-US" sz="2300" dirty="0" smtClean="0">
                <a:solidFill>
                  <a:srgbClr val="000000"/>
                </a:solidFill>
                <a:latin typeface="Book Antiqua" pitchFamily="18" charset="0"/>
              </a:rPr>
              <a:t>(Q)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63554" name="Freeform 34"/>
          <p:cNvSpPr>
            <a:spLocks/>
          </p:cNvSpPr>
          <p:nvPr/>
        </p:nvSpPr>
        <p:spPr bwMode="auto">
          <a:xfrm>
            <a:off x="4508500" y="2447925"/>
            <a:ext cx="3267075" cy="2214563"/>
          </a:xfrm>
          <a:custGeom>
            <a:avLst/>
            <a:gdLst>
              <a:gd name="T0" fmla="*/ 0 w 2058"/>
              <a:gd name="T1" fmla="*/ 2147483647 h 1395"/>
              <a:gd name="T2" fmla="*/ 2147483647 w 2058"/>
              <a:gd name="T3" fmla="*/ 2147483647 h 1395"/>
              <a:gd name="T4" fmla="*/ 2147483647 w 2058"/>
              <a:gd name="T5" fmla="*/ 2147483647 h 1395"/>
              <a:gd name="T6" fmla="*/ 2147483647 w 2058"/>
              <a:gd name="T7" fmla="*/ 2147483647 h 1395"/>
              <a:gd name="T8" fmla="*/ 2147483647 w 2058"/>
              <a:gd name="T9" fmla="*/ 2147483647 h 1395"/>
              <a:gd name="T10" fmla="*/ 2147483647 w 2058"/>
              <a:gd name="T11" fmla="*/ 2147483647 h 1395"/>
              <a:gd name="T12" fmla="*/ 2147483647 w 2058"/>
              <a:gd name="T13" fmla="*/ 2147483647 h 1395"/>
              <a:gd name="T14" fmla="*/ 2147483647 w 2058"/>
              <a:gd name="T15" fmla="*/ 2147483647 h 1395"/>
              <a:gd name="T16" fmla="*/ 2147483647 w 2058"/>
              <a:gd name="T17" fmla="*/ 2147483647 h 1395"/>
              <a:gd name="T18" fmla="*/ 2147483647 w 2058"/>
              <a:gd name="T19" fmla="*/ 2147483647 h 1395"/>
              <a:gd name="T20" fmla="*/ 2147483647 w 2058"/>
              <a:gd name="T21" fmla="*/ 2147483647 h 1395"/>
              <a:gd name="T22" fmla="*/ 2147483647 w 2058"/>
              <a:gd name="T23" fmla="*/ 2147483647 h 1395"/>
              <a:gd name="T24" fmla="*/ 2147483647 w 2058"/>
              <a:gd name="T25" fmla="*/ 2147483647 h 1395"/>
              <a:gd name="T26" fmla="*/ 2147483647 w 2058"/>
              <a:gd name="T27" fmla="*/ 2147483647 h 1395"/>
              <a:gd name="T28" fmla="*/ 2147483647 w 2058"/>
              <a:gd name="T29" fmla="*/ 2147483647 h 1395"/>
              <a:gd name="T30" fmla="*/ 2147483647 w 2058"/>
              <a:gd name="T31" fmla="*/ 2147483647 h 1395"/>
              <a:gd name="T32" fmla="*/ 2147483647 w 2058"/>
              <a:gd name="T33" fmla="*/ 2147483647 h 1395"/>
              <a:gd name="T34" fmla="*/ 2147483647 w 2058"/>
              <a:gd name="T35" fmla="*/ 2147483647 h 1395"/>
              <a:gd name="T36" fmla="*/ 2147483647 w 2058"/>
              <a:gd name="T37" fmla="*/ 2147483647 h 1395"/>
              <a:gd name="T38" fmla="*/ 2147483647 w 2058"/>
              <a:gd name="T39" fmla="*/ 2147483647 h 1395"/>
              <a:gd name="T40" fmla="*/ 2147483647 w 2058"/>
              <a:gd name="T41" fmla="*/ 2147483647 h 1395"/>
              <a:gd name="T42" fmla="*/ 2147483647 w 2058"/>
              <a:gd name="T43" fmla="*/ 2147483647 h 1395"/>
              <a:gd name="T44" fmla="*/ 2147483647 w 2058"/>
              <a:gd name="T45" fmla="*/ 2147483647 h 1395"/>
              <a:gd name="T46" fmla="*/ 2147483647 w 2058"/>
              <a:gd name="T47" fmla="*/ 2147483647 h 1395"/>
              <a:gd name="T48" fmla="*/ 2147483647 w 2058"/>
              <a:gd name="T49" fmla="*/ 2147483647 h 1395"/>
              <a:gd name="T50" fmla="*/ 2147483647 w 2058"/>
              <a:gd name="T51" fmla="*/ 2147483647 h 1395"/>
              <a:gd name="T52" fmla="*/ 2147483647 w 2058"/>
              <a:gd name="T53" fmla="*/ 2147483647 h 1395"/>
              <a:gd name="T54" fmla="*/ 2147483647 w 2058"/>
              <a:gd name="T55" fmla="*/ 2147483647 h 1395"/>
              <a:gd name="T56" fmla="*/ 2147483647 w 2058"/>
              <a:gd name="T57" fmla="*/ 2147483647 h 1395"/>
              <a:gd name="T58" fmla="*/ 2147483647 w 2058"/>
              <a:gd name="T59" fmla="*/ 2147483647 h 1395"/>
              <a:gd name="T60" fmla="*/ 2147483647 w 2058"/>
              <a:gd name="T61" fmla="*/ 2147483647 h 1395"/>
              <a:gd name="T62" fmla="*/ 2147483647 w 2058"/>
              <a:gd name="T63" fmla="*/ 2147483647 h 1395"/>
              <a:gd name="T64" fmla="*/ 2147483647 w 2058"/>
              <a:gd name="T65" fmla="*/ 2147483647 h 1395"/>
              <a:gd name="T66" fmla="*/ 2147483647 w 2058"/>
              <a:gd name="T67" fmla="*/ 2147483647 h 1395"/>
              <a:gd name="T68" fmla="*/ 2147483647 w 2058"/>
              <a:gd name="T69" fmla="*/ 2147483647 h 1395"/>
              <a:gd name="T70" fmla="*/ 2147483647 w 2058"/>
              <a:gd name="T71" fmla="*/ 2147483647 h 1395"/>
              <a:gd name="T72" fmla="*/ 2147483647 w 2058"/>
              <a:gd name="T73" fmla="*/ 2147483647 h 1395"/>
              <a:gd name="T74" fmla="*/ 2147483647 w 2058"/>
              <a:gd name="T75" fmla="*/ 2147483647 h 1395"/>
              <a:gd name="T76" fmla="*/ 2147483647 w 2058"/>
              <a:gd name="T77" fmla="*/ 2147483647 h 1395"/>
              <a:gd name="T78" fmla="*/ 2147483647 w 2058"/>
              <a:gd name="T79" fmla="*/ 2147483647 h 1395"/>
              <a:gd name="T80" fmla="*/ 2147483647 w 2058"/>
              <a:gd name="T81" fmla="*/ 2147483647 h 1395"/>
              <a:gd name="T82" fmla="*/ 2147483647 w 2058"/>
              <a:gd name="T83" fmla="*/ 2147483647 h 1395"/>
              <a:gd name="T84" fmla="*/ 2147483647 w 2058"/>
              <a:gd name="T85" fmla="*/ 2147483647 h 13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58"/>
              <a:gd name="T130" fmla="*/ 0 h 1395"/>
              <a:gd name="T131" fmla="*/ 2058 w 2058"/>
              <a:gd name="T132" fmla="*/ 1395 h 13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58" h="1395">
                <a:moveTo>
                  <a:pt x="27" y="0"/>
                </a:moveTo>
                <a:lnTo>
                  <a:pt x="0" y="0"/>
                </a:lnTo>
                <a:lnTo>
                  <a:pt x="0" y="81"/>
                </a:lnTo>
                <a:lnTo>
                  <a:pt x="1" y="161"/>
                </a:lnTo>
                <a:lnTo>
                  <a:pt x="5" y="241"/>
                </a:lnTo>
                <a:lnTo>
                  <a:pt x="9" y="281"/>
                </a:lnTo>
                <a:lnTo>
                  <a:pt x="14" y="320"/>
                </a:lnTo>
                <a:lnTo>
                  <a:pt x="20" y="359"/>
                </a:lnTo>
                <a:lnTo>
                  <a:pt x="27" y="399"/>
                </a:lnTo>
                <a:lnTo>
                  <a:pt x="29" y="405"/>
                </a:lnTo>
                <a:lnTo>
                  <a:pt x="39" y="443"/>
                </a:lnTo>
                <a:lnTo>
                  <a:pt x="50" y="482"/>
                </a:lnTo>
                <a:lnTo>
                  <a:pt x="63" y="520"/>
                </a:lnTo>
                <a:lnTo>
                  <a:pt x="79" y="558"/>
                </a:lnTo>
                <a:lnTo>
                  <a:pt x="97" y="596"/>
                </a:lnTo>
                <a:lnTo>
                  <a:pt x="119" y="636"/>
                </a:lnTo>
                <a:lnTo>
                  <a:pt x="130" y="628"/>
                </a:lnTo>
                <a:lnTo>
                  <a:pt x="119" y="635"/>
                </a:lnTo>
                <a:lnTo>
                  <a:pt x="140" y="671"/>
                </a:lnTo>
                <a:lnTo>
                  <a:pt x="162" y="710"/>
                </a:lnTo>
                <a:lnTo>
                  <a:pt x="187" y="749"/>
                </a:lnTo>
                <a:lnTo>
                  <a:pt x="212" y="789"/>
                </a:lnTo>
                <a:lnTo>
                  <a:pt x="215" y="793"/>
                </a:lnTo>
                <a:lnTo>
                  <a:pt x="242" y="832"/>
                </a:lnTo>
                <a:lnTo>
                  <a:pt x="271" y="872"/>
                </a:lnTo>
                <a:lnTo>
                  <a:pt x="302" y="910"/>
                </a:lnTo>
                <a:lnTo>
                  <a:pt x="335" y="948"/>
                </a:lnTo>
                <a:lnTo>
                  <a:pt x="370" y="986"/>
                </a:lnTo>
                <a:lnTo>
                  <a:pt x="409" y="1022"/>
                </a:lnTo>
                <a:lnTo>
                  <a:pt x="449" y="1057"/>
                </a:lnTo>
                <a:lnTo>
                  <a:pt x="493" y="1090"/>
                </a:lnTo>
                <a:lnTo>
                  <a:pt x="497" y="1093"/>
                </a:lnTo>
                <a:lnTo>
                  <a:pt x="545" y="1124"/>
                </a:lnTo>
                <a:lnTo>
                  <a:pt x="595" y="1154"/>
                </a:lnTo>
                <a:lnTo>
                  <a:pt x="649" y="1182"/>
                </a:lnTo>
                <a:lnTo>
                  <a:pt x="709" y="1207"/>
                </a:lnTo>
                <a:lnTo>
                  <a:pt x="740" y="1218"/>
                </a:lnTo>
                <a:lnTo>
                  <a:pt x="773" y="1229"/>
                </a:lnTo>
                <a:lnTo>
                  <a:pt x="809" y="1239"/>
                </a:lnTo>
                <a:lnTo>
                  <a:pt x="848" y="1249"/>
                </a:lnTo>
                <a:lnTo>
                  <a:pt x="889" y="1259"/>
                </a:lnTo>
                <a:lnTo>
                  <a:pt x="932" y="1268"/>
                </a:lnTo>
                <a:lnTo>
                  <a:pt x="938" y="1269"/>
                </a:lnTo>
                <a:lnTo>
                  <a:pt x="982" y="1277"/>
                </a:lnTo>
                <a:lnTo>
                  <a:pt x="1027" y="1286"/>
                </a:lnTo>
                <a:lnTo>
                  <a:pt x="1074" y="1294"/>
                </a:lnTo>
                <a:lnTo>
                  <a:pt x="1122" y="1300"/>
                </a:lnTo>
                <a:lnTo>
                  <a:pt x="1221" y="1315"/>
                </a:lnTo>
                <a:lnTo>
                  <a:pt x="1320" y="1327"/>
                </a:lnTo>
                <a:lnTo>
                  <a:pt x="1421" y="1337"/>
                </a:lnTo>
                <a:lnTo>
                  <a:pt x="1521" y="1347"/>
                </a:lnTo>
                <a:lnTo>
                  <a:pt x="1618" y="1356"/>
                </a:lnTo>
                <a:lnTo>
                  <a:pt x="1664" y="1360"/>
                </a:lnTo>
                <a:lnTo>
                  <a:pt x="1711" y="1363"/>
                </a:lnTo>
                <a:lnTo>
                  <a:pt x="1755" y="1368"/>
                </a:lnTo>
                <a:lnTo>
                  <a:pt x="1797" y="1371"/>
                </a:lnTo>
                <a:lnTo>
                  <a:pt x="1838" y="1374"/>
                </a:lnTo>
                <a:lnTo>
                  <a:pt x="1877" y="1378"/>
                </a:lnTo>
                <a:lnTo>
                  <a:pt x="1913" y="1381"/>
                </a:lnTo>
                <a:lnTo>
                  <a:pt x="1947" y="1384"/>
                </a:lnTo>
                <a:lnTo>
                  <a:pt x="1978" y="1388"/>
                </a:lnTo>
                <a:lnTo>
                  <a:pt x="2007" y="1390"/>
                </a:lnTo>
                <a:lnTo>
                  <a:pt x="2034" y="1393"/>
                </a:lnTo>
                <a:lnTo>
                  <a:pt x="2055" y="1395"/>
                </a:lnTo>
                <a:lnTo>
                  <a:pt x="2058" y="1369"/>
                </a:lnTo>
                <a:lnTo>
                  <a:pt x="2034" y="1365"/>
                </a:lnTo>
                <a:lnTo>
                  <a:pt x="2007" y="1362"/>
                </a:lnTo>
                <a:lnTo>
                  <a:pt x="1978" y="1360"/>
                </a:lnTo>
                <a:lnTo>
                  <a:pt x="1947" y="1357"/>
                </a:lnTo>
                <a:lnTo>
                  <a:pt x="1913" y="1353"/>
                </a:lnTo>
                <a:lnTo>
                  <a:pt x="1877" y="1350"/>
                </a:lnTo>
                <a:lnTo>
                  <a:pt x="1838" y="1347"/>
                </a:lnTo>
                <a:lnTo>
                  <a:pt x="1797" y="1343"/>
                </a:lnTo>
                <a:lnTo>
                  <a:pt x="1755" y="1340"/>
                </a:lnTo>
                <a:lnTo>
                  <a:pt x="1711" y="1336"/>
                </a:lnTo>
                <a:lnTo>
                  <a:pt x="1664" y="1332"/>
                </a:lnTo>
                <a:lnTo>
                  <a:pt x="1618" y="1328"/>
                </a:lnTo>
                <a:lnTo>
                  <a:pt x="1521" y="1319"/>
                </a:lnTo>
                <a:lnTo>
                  <a:pt x="1421" y="1309"/>
                </a:lnTo>
                <a:lnTo>
                  <a:pt x="1320" y="1299"/>
                </a:lnTo>
                <a:lnTo>
                  <a:pt x="1221" y="1287"/>
                </a:lnTo>
                <a:lnTo>
                  <a:pt x="1122" y="1272"/>
                </a:lnTo>
                <a:lnTo>
                  <a:pt x="1074" y="1266"/>
                </a:lnTo>
                <a:lnTo>
                  <a:pt x="1027" y="1258"/>
                </a:lnTo>
                <a:lnTo>
                  <a:pt x="982" y="1249"/>
                </a:lnTo>
                <a:lnTo>
                  <a:pt x="938" y="1241"/>
                </a:lnTo>
                <a:lnTo>
                  <a:pt x="938" y="1255"/>
                </a:lnTo>
                <a:lnTo>
                  <a:pt x="943" y="1243"/>
                </a:lnTo>
                <a:lnTo>
                  <a:pt x="900" y="1234"/>
                </a:lnTo>
                <a:lnTo>
                  <a:pt x="859" y="1224"/>
                </a:lnTo>
                <a:lnTo>
                  <a:pt x="820" y="1214"/>
                </a:lnTo>
                <a:lnTo>
                  <a:pt x="784" y="1204"/>
                </a:lnTo>
                <a:lnTo>
                  <a:pt x="751" y="1193"/>
                </a:lnTo>
                <a:lnTo>
                  <a:pt x="719" y="1182"/>
                </a:lnTo>
                <a:lnTo>
                  <a:pt x="660" y="1156"/>
                </a:lnTo>
                <a:lnTo>
                  <a:pt x="606" y="1129"/>
                </a:lnTo>
                <a:lnTo>
                  <a:pt x="556" y="1099"/>
                </a:lnTo>
                <a:lnTo>
                  <a:pt x="509" y="1068"/>
                </a:lnTo>
                <a:lnTo>
                  <a:pt x="503" y="1080"/>
                </a:lnTo>
                <a:lnTo>
                  <a:pt x="513" y="1070"/>
                </a:lnTo>
                <a:lnTo>
                  <a:pt x="469" y="1037"/>
                </a:lnTo>
                <a:lnTo>
                  <a:pt x="429" y="1002"/>
                </a:lnTo>
                <a:lnTo>
                  <a:pt x="390" y="966"/>
                </a:lnTo>
                <a:lnTo>
                  <a:pt x="355" y="928"/>
                </a:lnTo>
                <a:lnTo>
                  <a:pt x="322" y="891"/>
                </a:lnTo>
                <a:lnTo>
                  <a:pt x="291" y="852"/>
                </a:lnTo>
                <a:lnTo>
                  <a:pt x="262" y="812"/>
                </a:lnTo>
                <a:lnTo>
                  <a:pt x="235" y="773"/>
                </a:lnTo>
                <a:lnTo>
                  <a:pt x="225" y="783"/>
                </a:lnTo>
                <a:lnTo>
                  <a:pt x="238" y="778"/>
                </a:lnTo>
                <a:lnTo>
                  <a:pt x="212" y="738"/>
                </a:lnTo>
                <a:lnTo>
                  <a:pt x="188" y="699"/>
                </a:lnTo>
                <a:lnTo>
                  <a:pt x="166" y="660"/>
                </a:lnTo>
                <a:lnTo>
                  <a:pt x="142" y="622"/>
                </a:lnTo>
                <a:lnTo>
                  <a:pt x="123" y="585"/>
                </a:lnTo>
                <a:lnTo>
                  <a:pt x="105" y="547"/>
                </a:lnTo>
                <a:lnTo>
                  <a:pt x="88" y="509"/>
                </a:lnTo>
                <a:lnTo>
                  <a:pt x="75" y="471"/>
                </a:lnTo>
                <a:lnTo>
                  <a:pt x="64" y="432"/>
                </a:lnTo>
                <a:lnTo>
                  <a:pt x="54" y="393"/>
                </a:lnTo>
                <a:lnTo>
                  <a:pt x="42" y="399"/>
                </a:lnTo>
                <a:lnTo>
                  <a:pt x="55" y="399"/>
                </a:lnTo>
                <a:lnTo>
                  <a:pt x="47" y="359"/>
                </a:lnTo>
                <a:lnTo>
                  <a:pt x="42" y="320"/>
                </a:lnTo>
                <a:lnTo>
                  <a:pt x="36" y="281"/>
                </a:lnTo>
                <a:lnTo>
                  <a:pt x="33" y="241"/>
                </a:lnTo>
                <a:lnTo>
                  <a:pt x="29" y="161"/>
                </a:lnTo>
                <a:lnTo>
                  <a:pt x="27" y="81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1" grpId="0" animBg="1"/>
      <p:bldP spid="3635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0" y="1063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BEP: One Machine 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225425" y="6038851"/>
            <a:ext cx="669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 flipV="1">
            <a:off x="546880" y="2212951"/>
            <a:ext cx="9525" cy="41878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0214" name="Group 6"/>
          <p:cNvGrpSpPr>
            <a:grpSpLocks/>
          </p:cNvGrpSpPr>
          <p:nvPr/>
        </p:nvGrpSpPr>
        <p:grpSpPr bwMode="auto">
          <a:xfrm>
            <a:off x="225425" y="2108201"/>
            <a:ext cx="6907213" cy="4221163"/>
            <a:chOff x="593" y="1202"/>
            <a:chExt cx="4351" cy="2659"/>
          </a:xfrm>
        </p:grpSpPr>
        <p:sp>
          <p:nvSpPr>
            <p:cNvPr id="350215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6" name="Arc 8"/>
            <p:cNvSpPr>
              <a:spLocks/>
            </p:cNvSpPr>
            <p:nvPr/>
          </p:nvSpPr>
          <p:spPr bwMode="auto">
            <a:xfrm>
              <a:off x="762" y="1202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7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9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1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600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700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800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5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900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6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7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9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0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1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2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3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4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6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7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8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9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0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1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2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3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4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7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8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9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0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1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2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3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4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542925" y="4349751"/>
            <a:ext cx="5365750" cy="900113"/>
          </a:xfrm>
          <a:prstGeom prst="line">
            <a:avLst/>
          </a:prstGeom>
          <a:noFill/>
          <a:ln w="38100">
            <a:solidFill>
              <a:srgbClr val="0000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 rot="-613070">
            <a:off x="633261" y="4754534"/>
            <a:ext cx="1311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7D"/>
                </a:solidFill>
                <a:latin typeface="Book Antiqua" pitchFamily="18" charset="0"/>
              </a:rPr>
              <a:t>9600+10Q</a:t>
            </a:r>
            <a:endParaRPr lang="en-US" sz="2000" dirty="0">
              <a:solidFill>
                <a:srgbClr val="00007D"/>
              </a:solidFill>
              <a:latin typeface="Book Antiqua" pitchFamily="18" charset="0"/>
            </a:endParaRPr>
          </a:p>
        </p:txBody>
      </p:sp>
      <p:sp>
        <p:nvSpPr>
          <p:cNvPr id="350265" name="Line 57"/>
          <p:cNvSpPr>
            <a:spLocks noChangeShapeType="1"/>
          </p:cNvSpPr>
          <p:nvPr/>
        </p:nvSpPr>
        <p:spPr bwMode="auto">
          <a:xfrm flipV="1">
            <a:off x="579437" y="2620964"/>
            <a:ext cx="5329238" cy="3384550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6" name="Line 58"/>
          <p:cNvSpPr>
            <a:spLocks noChangeShapeType="1"/>
          </p:cNvSpPr>
          <p:nvPr/>
        </p:nvSpPr>
        <p:spPr bwMode="auto">
          <a:xfrm flipV="1">
            <a:off x="2235200" y="4384676"/>
            <a:ext cx="0" cy="19446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7" name="Text Box 59"/>
          <p:cNvSpPr txBox="1">
            <a:spLocks noChangeArrowheads="1"/>
          </p:cNvSpPr>
          <p:nvPr/>
        </p:nvSpPr>
        <p:spPr bwMode="auto">
          <a:xfrm rot="-1814027">
            <a:off x="2884487" y="3629026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ook Antiqua" pitchFamily="18" charset="0"/>
              </a:rPr>
              <a:t>40Q</a:t>
            </a:r>
            <a:endParaRPr lang="en-US" sz="2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50268" name="Text Box 60"/>
          <p:cNvSpPr txBox="1">
            <a:spLocks noChangeArrowheads="1"/>
          </p:cNvSpPr>
          <p:nvPr/>
        </p:nvSpPr>
        <p:spPr bwMode="auto">
          <a:xfrm>
            <a:off x="2304292" y="5608639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320</a:t>
            </a:r>
          </a:p>
        </p:txBody>
      </p:sp>
      <p:sp>
        <p:nvSpPr>
          <p:cNvPr id="350269" name="Text Box 61"/>
          <p:cNvSpPr txBox="1">
            <a:spLocks noChangeArrowheads="1"/>
          </p:cNvSpPr>
          <p:nvPr/>
        </p:nvSpPr>
        <p:spPr bwMode="auto">
          <a:xfrm>
            <a:off x="4375055" y="4834365"/>
            <a:ext cx="2951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9600 + </a:t>
            </a:r>
            <a:r>
              <a:rPr lang="en-US" sz="2400" dirty="0" smtClean="0">
                <a:latin typeface="Book Antiqua" pitchFamily="18" charset="0"/>
              </a:rPr>
              <a:t>10Q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40Q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9600= </a:t>
            </a:r>
            <a:r>
              <a:rPr lang="en-US" sz="2400" dirty="0" smtClean="0">
                <a:latin typeface="Book Antiqua" pitchFamily="18" charset="0"/>
              </a:rPr>
              <a:t>30Q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50270" name="Text Box 62"/>
          <p:cNvSpPr txBox="1">
            <a:spLocks noChangeArrowheads="1"/>
          </p:cNvSpPr>
          <p:nvPr/>
        </p:nvSpPr>
        <p:spPr bwMode="auto">
          <a:xfrm>
            <a:off x="1828800" y="981454"/>
            <a:ext cx="72136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The beak-even point for 1 machine is 320</a:t>
            </a:r>
          </a:p>
          <a:p>
            <a:r>
              <a:rPr lang="en-US" sz="2400" dirty="0">
                <a:latin typeface="Book Antiqua" pitchFamily="18" charset="0"/>
              </a:rPr>
              <a:t>But one machine can not produce more than 300</a:t>
            </a:r>
          </a:p>
          <a:p>
            <a:r>
              <a:rPr lang="en-US" sz="2400" dirty="0">
                <a:latin typeface="Book Antiqua" pitchFamily="18" charset="0"/>
              </a:rPr>
              <a:t>Demand  &lt;=  300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No Production</a:t>
            </a:r>
          </a:p>
          <a:p>
            <a:r>
              <a:rPr lang="en-US" sz="2400" dirty="0">
                <a:latin typeface="Book Antiqua" pitchFamily="18" charset="0"/>
                <a:sym typeface="Wingdings" pitchFamily="2" charset="2"/>
              </a:rPr>
              <a:t>Otherwise  Consider two machines</a:t>
            </a:r>
          </a:p>
        </p:txBody>
      </p:sp>
    </p:spTree>
    <p:extLst>
      <p:ext uri="{BB962C8B-B14F-4D97-AF65-F5344CB8AC3E}">
        <p14:creationId xmlns:p14="http://schemas.microsoft.com/office/powerpoint/2010/main" val="339734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0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57" grpId="0" animBg="1"/>
      <p:bldP spid="350260" grpId="0"/>
      <p:bldP spid="350265" grpId="0" animBg="1"/>
      <p:bldP spid="350266" grpId="0" animBg="1"/>
      <p:bldP spid="350267" grpId="0"/>
      <p:bldP spid="350268" grpId="0"/>
      <p:bldP spid="350269" grpId="0" build="p"/>
      <p:bldP spid="350270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0" y="1063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BEP: </a:t>
            </a:r>
            <a:r>
              <a:rPr lang="en-US" sz="3200" dirty="0" smtClean="0">
                <a:latin typeface="Impact" pitchFamily="34" charset="0"/>
              </a:rPr>
              <a:t>Two </a:t>
            </a:r>
            <a:r>
              <a:rPr lang="en-US" sz="3200" dirty="0">
                <a:latin typeface="Impact" pitchFamily="34" charset="0"/>
              </a:rPr>
              <a:t>Machine 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225425" y="6038851"/>
            <a:ext cx="669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 flipV="1">
            <a:off x="546880" y="2212951"/>
            <a:ext cx="9525" cy="41878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0214" name="Group 6"/>
          <p:cNvGrpSpPr>
            <a:grpSpLocks/>
          </p:cNvGrpSpPr>
          <p:nvPr/>
        </p:nvGrpSpPr>
        <p:grpSpPr bwMode="auto">
          <a:xfrm>
            <a:off x="225425" y="2108201"/>
            <a:ext cx="6907213" cy="4221163"/>
            <a:chOff x="593" y="1202"/>
            <a:chExt cx="4351" cy="2659"/>
          </a:xfrm>
        </p:grpSpPr>
        <p:sp>
          <p:nvSpPr>
            <p:cNvPr id="350215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6" name="Arc 8"/>
            <p:cNvSpPr>
              <a:spLocks/>
            </p:cNvSpPr>
            <p:nvPr/>
          </p:nvSpPr>
          <p:spPr bwMode="auto">
            <a:xfrm>
              <a:off x="762" y="1202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7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9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1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600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700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800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5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900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6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7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9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0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1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2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3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4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6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7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8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9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0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1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2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3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4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7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8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9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0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1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2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3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4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530225" y="3917950"/>
            <a:ext cx="5320411" cy="841374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 rot="21110574">
            <a:off x="540405" y="4184620"/>
            <a:ext cx="1439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Book Antiqua" pitchFamily="18" charset="0"/>
              </a:rPr>
              <a:t>15000+10Q</a:t>
            </a:r>
            <a:endParaRPr lang="en-US" sz="2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50265" name="Line 57"/>
          <p:cNvSpPr>
            <a:spLocks noChangeShapeType="1"/>
          </p:cNvSpPr>
          <p:nvPr/>
        </p:nvSpPr>
        <p:spPr bwMode="auto">
          <a:xfrm flipV="1">
            <a:off x="579437" y="2620964"/>
            <a:ext cx="5329238" cy="3384550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6" name="Line 58"/>
          <p:cNvSpPr>
            <a:spLocks noChangeShapeType="1"/>
          </p:cNvSpPr>
          <p:nvPr/>
        </p:nvSpPr>
        <p:spPr bwMode="auto">
          <a:xfrm flipV="1">
            <a:off x="3235656" y="4384676"/>
            <a:ext cx="0" cy="19446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7" name="Text Box 59"/>
          <p:cNvSpPr txBox="1">
            <a:spLocks noChangeArrowheads="1"/>
          </p:cNvSpPr>
          <p:nvPr/>
        </p:nvSpPr>
        <p:spPr bwMode="auto">
          <a:xfrm rot="-1814027">
            <a:off x="2884487" y="3629026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ook Antiqua" pitchFamily="18" charset="0"/>
              </a:rPr>
              <a:t>40Q</a:t>
            </a:r>
            <a:endParaRPr lang="en-US" sz="2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50268" name="Text Box 60"/>
          <p:cNvSpPr txBox="1">
            <a:spLocks noChangeArrowheads="1"/>
          </p:cNvSpPr>
          <p:nvPr/>
        </p:nvSpPr>
        <p:spPr bwMode="auto">
          <a:xfrm>
            <a:off x="3266121" y="5622925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500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350269" name="Text Box 61"/>
          <p:cNvSpPr txBox="1">
            <a:spLocks noChangeArrowheads="1"/>
          </p:cNvSpPr>
          <p:nvPr/>
        </p:nvSpPr>
        <p:spPr bwMode="auto">
          <a:xfrm>
            <a:off x="4375055" y="4834365"/>
            <a:ext cx="2951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15000 </a:t>
            </a:r>
            <a:r>
              <a:rPr lang="en-US" sz="2400" dirty="0">
                <a:latin typeface="Book Antiqua" pitchFamily="18" charset="0"/>
              </a:rPr>
              <a:t>+ </a:t>
            </a:r>
            <a:r>
              <a:rPr lang="en-US" sz="2400" dirty="0" smtClean="0">
                <a:latin typeface="Book Antiqua" pitchFamily="18" charset="0"/>
              </a:rPr>
              <a:t>10Q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40Q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15000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30Q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50270" name="Text Box 62"/>
          <p:cNvSpPr txBox="1">
            <a:spLocks noChangeArrowheads="1"/>
          </p:cNvSpPr>
          <p:nvPr/>
        </p:nvSpPr>
        <p:spPr bwMode="auto">
          <a:xfrm>
            <a:off x="1260314" y="981454"/>
            <a:ext cx="788368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The beak-even point for </a:t>
            </a:r>
            <a:r>
              <a:rPr lang="en-US" sz="2400" dirty="0" smtClean="0">
                <a:latin typeface="Book Antiqua" pitchFamily="18" charset="0"/>
              </a:rPr>
              <a:t>2 </a:t>
            </a:r>
            <a:r>
              <a:rPr lang="en-US" sz="2400" dirty="0">
                <a:latin typeface="Book Antiqua" pitchFamily="18" charset="0"/>
              </a:rPr>
              <a:t>machine is </a:t>
            </a:r>
            <a:r>
              <a:rPr lang="en-US" sz="2400" dirty="0" smtClean="0">
                <a:latin typeface="Book Antiqua" pitchFamily="18" charset="0"/>
              </a:rPr>
              <a:t>500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Demand  </a:t>
            </a:r>
            <a:r>
              <a:rPr lang="en-US" sz="2400" dirty="0">
                <a:latin typeface="Book Antiqua" pitchFamily="18" charset="0"/>
              </a:rPr>
              <a:t>&lt;=  </a:t>
            </a:r>
            <a:r>
              <a:rPr lang="en-US" sz="2400" dirty="0" smtClean="0">
                <a:latin typeface="Book Antiqua" pitchFamily="18" charset="0"/>
              </a:rPr>
              <a:t>500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No Production</a:t>
            </a:r>
          </a:p>
          <a:p>
            <a:r>
              <a:rPr lang="en-US" sz="2400" dirty="0">
                <a:latin typeface="Book Antiqua" pitchFamily="18" charset="0"/>
                <a:sym typeface="Wingdings" pitchFamily="2" charset="2"/>
              </a:rPr>
              <a:t>Otherwise  T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wo machines and consider 3 machines</a:t>
            </a:r>
            <a:endParaRPr lang="en-US" sz="2400" dirty="0">
              <a:latin typeface="Book Antiqua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2406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57" grpId="0" animBg="1"/>
      <p:bldP spid="350260" grpId="0"/>
      <p:bldP spid="350265" grpId="0" animBg="1"/>
      <p:bldP spid="350266" grpId="0" animBg="1"/>
      <p:bldP spid="350267" grpId="0"/>
      <p:bldP spid="350268" grpId="0"/>
      <p:bldP spid="350269" grpId="0" build="p"/>
      <p:bldP spid="350270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0" y="1063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BEP: </a:t>
            </a:r>
            <a:r>
              <a:rPr lang="en-US" sz="3200" dirty="0" smtClean="0">
                <a:latin typeface="Impact" pitchFamily="34" charset="0"/>
              </a:rPr>
              <a:t>Three </a:t>
            </a:r>
            <a:r>
              <a:rPr lang="en-US" sz="3200" dirty="0">
                <a:latin typeface="Impact" pitchFamily="34" charset="0"/>
              </a:rPr>
              <a:t>Machine 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225425" y="6038851"/>
            <a:ext cx="669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 flipV="1">
            <a:off x="546880" y="2212951"/>
            <a:ext cx="9525" cy="41878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0214" name="Group 6"/>
          <p:cNvGrpSpPr>
            <a:grpSpLocks/>
          </p:cNvGrpSpPr>
          <p:nvPr/>
        </p:nvGrpSpPr>
        <p:grpSpPr bwMode="auto">
          <a:xfrm>
            <a:off x="225425" y="2108201"/>
            <a:ext cx="6907213" cy="4221163"/>
            <a:chOff x="593" y="1202"/>
            <a:chExt cx="4351" cy="2659"/>
          </a:xfrm>
        </p:grpSpPr>
        <p:sp>
          <p:nvSpPr>
            <p:cNvPr id="350215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6" name="Arc 8"/>
            <p:cNvSpPr>
              <a:spLocks/>
            </p:cNvSpPr>
            <p:nvPr/>
          </p:nvSpPr>
          <p:spPr bwMode="auto">
            <a:xfrm>
              <a:off x="762" y="1202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7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9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1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600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700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800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5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900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6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7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9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0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1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2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3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4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6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7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8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9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0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1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2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3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4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7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8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9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0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1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2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3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4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530225" y="3303503"/>
            <a:ext cx="5365750" cy="145582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 rot="21110574">
            <a:off x="540405" y="4184620"/>
            <a:ext cx="1439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ook Antiqua" pitchFamily="18" charset="0"/>
              </a:rPr>
              <a:t>20000+10Q</a:t>
            </a:r>
            <a:endParaRPr lang="en-US" sz="2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50265" name="Line 57"/>
          <p:cNvSpPr>
            <a:spLocks noChangeShapeType="1"/>
          </p:cNvSpPr>
          <p:nvPr/>
        </p:nvSpPr>
        <p:spPr bwMode="auto">
          <a:xfrm flipV="1">
            <a:off x="579437" y="2620964"/>
            <a:ext cx="5329238" cy="3384550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6" name="Line 58"/>
          <p:cNvSpPr>
            <a:spLocks noChangeShapeType="1"/>
          </p:cNvSpPr>
          <p:nvPr/>
        </p:nvSpPr>
        <p:spPr bwMode="auto">
          <a:xfrm flipV="1">
            <a:off x="4114800" y="3806826"/>
            <a:ext cx="0" cy="24050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7" name="Text Box 59"/>
          <p:cNvSpPr txBox="1">
            <a:spLocks noChangeArrowheads="1"/>
          </p:cNvSpPr>
          <p:nvPr/>
        </p:nvSpPr>
        <p:spPr bwMode="auto">
          <a:xfrm rot="-1814027">
            <a:off x="4087582" y="2820904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ook Antiqua" pitchFamily="18" charset="0"/>
              </a:rPr>
              <a:t>40Q</a:t>
            </a:r>
            <a:endParaRPr lang="en-US" sz="2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50268" name="Text Box 60"/>
          <p:cNvSpPr txBox="1">
            <a:spLocks noChangeArrowheads="1"/>
          </p:cNvSpPr>
          <p:nvPr/>
        </p:nvSpPr>
        <p:spPr bwMode="auto">
          <a:xfrm>
            <a:off x="4114800" y="5605464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667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350269" name="Text Box 61"/>
          <p:cNvSpPr txBox="1">
            <a:spLocks noChangeArrowheads="1"/>
          </p:cNvSpPr>
          <p:nvPr/>
        </p:nvSpPr>
        <p:spPr bwMode="auto">
          <a:xfrm>
            <a:off x="4375055" y="4834365"/>
            <a:ext cx="2951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20000 </a:t>
            </a:r>
            <a:r>
              <a:rPr lang="en-US" sz="2400" dirty="0">
                <a:latin typeface="Book Antiqua" pitchFamily="18" charset="0"/>
              </a:rPr>
              <a:t>+ </a:t>
            </a:r>
            <a:r>
              <a:rPr lang="en-US" sz="2400" dirty="0" smtClean="0">
                <a:latin typeface="Book Antiqua" pitchFamily="18" charset="0"/>
              </a:rPr>
              <a:t>10Q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40Q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20000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30Q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50270" name="Text Box 62"/>
          <p:cNvSpPr txBox="1">
            <a:spLocks noChangeArrowheads="1"/>
          </p:cNvSpPr>
          <p:nvPr/>
        </p:nvSpPr>
        <p:spPr bwMode="auto">
          <a:xfrm>
            <a:off x="1260314" y="981454"/>
            <a:ext cx="788368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The beak-even point for </a:t>
            </a:r>
            <a:r>
              <a:rPr lang="en-US" sz="2400" dirty="0" smtClean="0">
                <a:latin typeface="Book Antiqua" pitchFamily="18" charset="0"/>
              </a:rPr>
              <a:t>3 </a:t>
            </a:r>
            <a:r>
              <a:rPr lang="en-US" sz="2400" dirty="0">
                <a:latin typeface="Book Antiqua" pitchFamily="18" charset="0"/>
              </a:rPr>
              <a:t>machine is </a:t>
            </a:r>
            <a:r>
              <a:rPr lang="en-US" sz="2400" dirty="0" smtClean="0">
                <a:latin typeface="Book Antiqua" pitchFamily="18" charset="0"/>
              </a:rPr>
              <a:t>667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Demand  </a:t>
            </a:r>
            <a:r>
              <a:rPr lang="en-US" sz="2400" dirty="0">
                <a:latin typeface="Book Antiqua" pitchFamily="18" charset="0"/>
              </a:rPr>
              <a:t>&lt;=  </a:t>
            </a:r>
            <a:r>
              <a:rPr lang="en-US" sz="2400" dirty="0" smtClean="0">
                <a:latin typeface="Book Antiqua" pitchFamily="18" charset="0"/>
              </a:rPr>
              <a:t>667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Produce up to 600 using 2 machine</a:t>
            </a:r>
            <a:endParaRPr lang="en-US" sz="2400" dirty="0">
              <a:latin typeface="Book Antiqua" pitchFamily="18" charset="0"/>
              <a:sym typeface="Wingdings" pitchFamily="2" charset="2"/>
            </a:endParaRPr>
          </a:p>
          <a:p>
            <a:r>
              <a:rPr lang="en-US" sz="2400" dirty="0">
                <a:latin typeface="Book Antiqua" pitchFamily="18" charset="0"/>
                <a:sym typeface="Wingdings" pitchFamily="2" charset="2"/>
              </a:rPr>
              <a:t>Otherwise  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3 machines</a:t>
            </a:r>
            <a:endParaRPr lang="en-US" sz="2400" dirty="0">
              <a:latin typeface="Book Antiqua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6607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0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0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0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0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57" grpId="0" animBg="1"/>
      <p:bldP spid="350260" grpId="0"/>
      <p:bldP spid="350265" grpId="0" animBg="1"/>
      <p:bldP spid="350266" grpId="0" animBg="1"/>
      <p:bldP spid="350267" grpId="0"/>
      <p:bldP spid="350268" grpId="0"/>
      <p:bldP spid="350269" grpId="0" build="p"/>
      <p:bldP spid="350270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latin typeface="Impact" pitchFamily="34" charset="0"/>
              </a:rPr>
              <a:t>BEP for the Three Alternatives and Recommendations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0" y="914400"/>
            <a:ext cx="9067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Prepare an executive summary similar the following: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R&lt;= 500</a:t>
            </a: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 Do nothing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500 &lt;R&lt;=667 </a:t>
            </a: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Buy two machines and produce 500&lt; 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Q&lt;=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600</a:t>
            </a:r>
          </a:p>
          <a:p>
            <a:r>
              <a:rPr lang="en-US" sz="2400" dirty="0" smtClean="0">
                <a:latin typeface="Book Antiqua" pitchFamily="18" charset="0"/>
              </a:rPr>
              <a:t>Q&gt;667 </a:t>
            </a:r>
            <a:r>
              <a:rPr lang="en-US" sz="2400" dirty="0">
                <a:latin typeface="Book Antiqua" pitchFamily="18" charset="0"/>
              </a:rPr>
              <a:t>	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Buy three machines and produce 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667&lt;R&lt;=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900</a:t>
            </a:r>
            <a:r>
              <a:rPr lang="en-US" sz="2400" dirty="0">
                <a:latin typeface="Book Antiqua" pitchFamily="18" charset="0"/>
              </a:rPr>
              <a:t>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Now it is up to the Marketing Department to provide an Executive Summary regarding the demand.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6824" y="498633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Please Think again!.</a:t>
            </a: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We have made a mistake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09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0" y="1063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BEP: </a:t>
            </a:r>
            <a:r>
              <a:rPr lang="en-US" sz="3200" dirty="0" smtClean="0">
                <a:latin typeface="Impact" pitchFamily="34" charset="0"/>
              </a:rPr>
              <a:t>Two Machine- Revisited 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225425" y="6038851"/>
            <a:ext cx="669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 flipV="1">
            <a:off x="546880" y="2212951"/>
            <a:ext cx="9525" cy="41878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0214" name="Group 6"/>
          <p:cNvGrpSpPr>
            <a:grpSpLocks/>
          </p:cNvGrpSpPr>
          <p:nvPr/>
        </p:nvGrpSpPr>
        <p:grpSpPr bwMode="auto">
          <a:xfrm>
            <a:off x="225425" y="2108201"/>
            <a:ext cx="6907213" cy="4221163"/>
            <a:chOff x="593" y="1202"/>
            <a:chExt cx="4351" cy="2659"/>
          </a:xfrm>
        </p:grpSpPr>
        <p:sp>
          <p:nvSpPr>
            <p:cNvPr id="350215" name="Arc 7"/>
            <p:cNvSpPr>
              <a:spLocks/>
            </p:cNvSpPr>
            <p:nvPr/>
          </p:nvSpPr>
          <p:spPr bwMode="auto">
            <a:xfrm>
              <a:off x="4795" y="3622"/>
              <a:ext cx="149" cy="97"/>
            </a:xfrm>
            <a:custGeom>
              <a:avLst/>
              <a:gdLst>
                <a:gd name="G0" fmla="+- 21600 0 0"/>
                <a:gd name="G1" fmla="+- 7409 0 0"/>
                <a:gd name="G2" fmla="+- 21600 0 0"/>
                <a:gd name="T0" fmla="*/ 1347 w 21600"/>
                <a:gd name="T1" fmla="*/ 14918 h 14918"/>
                <a:gd name="T2" fmla="*/ 1310 w 21600"/>
                <a:gd name="T3" fmla="*/ 0 h 14918"/>
                <a:gd name="T4" fmla="*/ 21600 w 21600"/>
                <a:gd name="T5" fmla="*/ 7409 h 14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918" fill="none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</a:path>
                <a:path w="21600" h="14918" stroke="0" extrusionOk="0">
                  <a:moveTo>
                    <a:pt x="1347" y="14917"/>
                  </a:moveTo>
                  <a:cubicBezTo>
                    <a:pt x="456" y="12514"/>
                    <a:pt x="0" y="9972"/>
                    <a:pt x="0" y="7409"/>
                  </a:cubicBezTo>
                  <a:cubicBezTo>
                    <a:pt x="-1" y="4881"/>
                    <a:pt x="443" y="2374"/>
                    <a:pt x="1310" y="0"/>
                  </a:cubicBezTo>
                  <a:lnTo>
                    <a:pt x="21600" y="7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6" name="Arc 8"/>
            <p:cNvSpPr>
              <a:spLocks/>
            </p:cNvSpPr>
            <p:nvPr/>
          </p:nvSpPr>
          <p:spPr bwMode="auto">
            <a:xfrm>
              <a:off x="762" y="1202"/>
              <a:ext cx="102" cy="142"/>
            </a:xfrm>
            <a:custGeom>
              <a:avLst/>
              <a:gdLst>
                <a:gd name="G0" fmla="+- 7373 0 0"/>
                <a:gd name="G1" fmla="+- 0 0 0"/>
                <a:gd name="G2" fmla="+- 21600 0 0"/>
                <a:gd name="T0" fmla="*/ 14845 w 14845"/>
                <a:gd name="T1" fmla="*/ 20266 h 21600"/>
                <a:gd name="T2" fmla="*/ 0 w 14845"/>
                <a:gd name="T3" fmla="*/ 20303 h 21600"/>
                <a:gd name="T4" fmla="*/ 7373 w 1484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45" h="21600" fill="none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</a:path>
                <a:path w="14845" h="21600" stroke="0" extrusionOk="0">
                  <a:moveTo>
                    <a:pt x="14845" y="20266"/>
                  </a:moveTo>
                  <a:cubicBezTo>
                    <a:pt x="12452" y="21148"/>
                    <a:pt x="9922" y="21599"/>
                    <a:pt x="7373" y="21600"/>
                  </a:cubicBezTo>
                  <a:cubicBezTo>
                    <a:pt x="4858" y="21600"/>
                    <a:pt x="2363" y="21160"/>
                    <a:pt x="0" y="20302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17" name="Rectangle 9"/>
            <p:cNvSpPr>
              <a:spLocks noChangeArrowheads="1"/>
            </p:cNvSpPr>
            <p:nvPr/>
          </p:nvSpPr>
          <p:spPr bwMode="auto">
            <a:xfrm>
              <a:off x="108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1406" y="3765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19" name="Rectangle 11"/>
            <p:cNvSpPr>
              <a:spLocks noChangeArrowheads="1"/>
            </p:cNvSpPr>
            <p:nvPr/>
          </p:nvSpPr>
          <p:spPr bwMode="auto">
            <a:xfrm>
              <a:off x="176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2111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1" name="Rectangle 13"/>
            <p:cNvSpPr>
              <a:spLocks noChangeArrowheads="1"/>
            </p:cNvSpPr>
            <p:nvPr/>
          </p:nvSpPr>
          <p:spPr bwMode="auto">
            <a:xfrm>
              <a:off x="2433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2782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600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3107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700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3454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800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5" name="Rectangle 17"/>
            <p:cNvSpPr>
              <a:spLocks noChangeArrowheads="1"/>
            </p:cNvSpPr>
            <p:nvPr/>
          </p:nvSpPr>
          <p:spPr bwMode="auto">
            <a:xfrm>
              <a:off x="3779" y="3759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900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6" name="Rectangle 18"/>
            <p:cNvSpPr>
              <a:spLocks noChangeArrowheads="1"/>
            </p:cNvSpPr>
            <p:nvPr/>
          </p:nvSpPr>
          <p:spPr bwMode="auto">
            <a:xfrm>
              <a:off x="4103" y="3759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27" name="Line 19"/>
            <p:cNvSpPr>
              <a:spLocks noChangeShapeType="1"/>
            </p:cNvSpPr>
            <p:nvPr/>
          </p:nvSpPr>
          <p:spPr bwMode="auto">
            <a:xfrm>
              <a:off x="113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8" name="Line 20"/>
            <p:cNvSpPr>
              <a:spLocks noChangeShapeType="1"/>
            </p:cNvSpPr>
            <p:nvPr/>
          </p:nvSpPr>
          <p:spPr bwMode="auto">
            <a:xfrm>
              <a:off x="1476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29" name="Line 21"/>
            <p:cNvSpPr>
              <a:spLocks noChangeShapeType="1"/>
            </p:cNvSpPr>
            <p:nvPr/>
          </p:nvSpPr>
          <p:spPr bwMode="auto">
            <a:xfrm>
              <a:off x="1814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0" name="Line 22"/>
            <p:cNvSpPr>
              <a:spLocks noChangeShapeType="1"/>
            </p:cNvSpPr>
            <p:nvPr/>
          </p:nvSpPr>
          <p:spPr bwMode="auto">
            <a:xfrm>
              <a:off x="2149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1" name="Line 23"/>
            <p:cNvSpPr>
              <a:spLocks noChangeShapeType="1"/>
            </p:cNvSpPr>
            <p:nvPr/>
          </p:nvSpPr>
          <p:spPr bwMode="auto">
            <a:xfrm>
              <a:off x="2487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2" name="Line 24"/>
            <p:cNvSpPr>
              <a:spLocks noChangeShapeType="1"/>
            </p:cNvSpPr>
            <p:nvPr/>
          </p:nvSpPr>
          <p:spPr bwMode="auto">
            <a:xfrm>
              <a:off x="2821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3" name="Line 25"/>
            <p:cNvSpPr>
              <a:spLocks noChangeShapeType="1"/>
            </p:cNvSpPr>
            <p:nvPr/>
          </p:nvSpPr>
          <p:spPr bwMode="auto">
            <a:xfrm>
              <a:off x="3159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4" name="Line 26"/>
            <p:cNvSpPr>
              <a:spLocks noChangeShapeType="1"/>
            </p:cNvSpPr>
            <p:nvPr/>
          </p:nvSpPr>
          <p:spPr bwMode="auto">
            <a:xfrm>
              <a:off x="3493" y="3617"/>
              <a:ext cx="2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5" name="Line 27"/>
            <p:cNvSpPr>
              <a:spLocks noChangeShapeType="1"/>
            </p:cNvSpPr>
            <p:nvPr/>
          </p:nvSpPr>
          <p:spPr bwMode="auto">
            <a:xfrm>
              <a:off x="3831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6" name="Line 28"/>
            <p:cNvSpPr>
              <a:spLocks noChangeShapeType="1"/>
            </p:cNvSpPr>
            <p:nvPr/>
          </p:nvSpPr>
          <p:spPr bwMode="auto">
            <a:xfrm>
              <a:off x="4165" y="3617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7" name="Line 29"/>
            <p:cNvSpPr>
              <a:spLocks noChangeShapeType="1"/>
            </p:cNvSpPr>
            <p:nvPr/>
          </p:nvSpPr>
          <p:spPr bwMode="auto">
            <a:xfrm>
              <a:off x="742" y="3405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8" name="Line 30"/>
            <p:cNvSpPr>
              <a:spLocks noChangeShapeType="1"/>
            </p:cNvSpPr>
            <p:nvPr/>
          </p:nvSpPr>
          <p:spPr bwMode="auto">
            <a:xfrm>
              <a:off x="742" y="314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39" name="Line 31"/>
            <p:cNvSpPr>
              <a:spLocks noChangeShapeType="1"/>
            </p:cNvSpPr>
            <p:nvPr/>
          </p:nvSpPr>
          <p:spPr bwMode="auto">
            <a:xfrm>
              <a:off x="742" y="287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0" name="Line 32"/>
            <p:cNvSpPr>
              <a:spLocks noChangeShapeType="1"/>
            </p:cNvSpPr>
            <p:nvPr/>
          </p:nvSpPr>
          <p:spPr bwMode="auto">
            <a:xfrm>
              <a:off x="742" y="2614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1" name="Line 33"/>
            <p:cNvSpPr>
              <a:spLocks noChangeShapeType="1"/>
            </p:cNvSpPr>
            <p:nvPr/>
          </p:nvSpPr>
          <p:spPr bwMode="auto">
            <a:xfrm>
              <a:off x="742" y="2342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2" name="Line 34"/>
            <p:cNvSpPr>
              <a:spLocks noChangeShapeType="1"/>
            </p:cNvSpPr>
            <p:nvPr/>
          </p:nvSpPr>
          <p:spPr bwMode="auto">
            <a:xfrm>
              <a:off x="742" y="2081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3" name="Line 35"/>
            <p:cNvSpPr>
              <a:spLocks noChangeShapeType="1"/>
            </p:cNvSpPr>
            <p:nvPr/>
          </p:nvSpPr>
          <p:spPr bwMode="auto">
            <a:xfrm>
              <a:off x="742" y="1810"/>
              <a:ext cx="1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4" name="Line 36"/>
            <p:cNvSpPr>
              <a:spLocks noChangeShapeType="1"/>
            </p:cNvSpPr>
            <p:nvPr/>
          </p:nvSpPr>
          <p:spPr bwMode="auto">
            <a:xfrm>
              <a:off x="742" y="1548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50247" name="Rectangle 39"/>
            <p:cNvSpPr>
              <a:spLocks noChangeArrowheads="1"/>
            </p:cNvSpPr>
            <p:nvPr/>
          </p:nvSpPr>
          <p:spPr bwMode="auto">
            <a:xfrm>
              <a:off x="593" y="3334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8" name="Rectangle 40"/>
            <p:cNvSpPr>
              <a:spLocks noChangeArrowheads="1"/>
            </p:cNvSpPr>
            <p:nvPr/>
          </p:nvSpPr>
          <p:spPr bwMode="auto">
            <a:xfrm>
              <a:off x="593" y="307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49" name="Rectangle 41"/>
            <p:cNvSpPr>
              <a:spLocks noChangeArrowheads="1"/>
            </p:cNvSpPr>
            <p:nvPr/>
          </p:nvSpPr>
          <p:spPr bwMode="auto">
            <a:xfrm>
              <a:off x="593" y="2804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15000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0" name="Rectangle 42"/>
            <p:cNvSpPr>
              <a:spLocks noChangeArrowheads="1"/>
            </p:cNvSpPr>
            <p:nvPr/>
          </p:nvSpPr>
          <p:spPr bwMode="auto">
            <a:xfrm>
              <a:off x="593" y="2543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1" name="Rectangle 43"/>
            <p:cNvSpPr>
              <a:spLocks noChangeArrowheads="1"/>
            </p:cNvSpPr>
            <p:nvPr/>
          </p:nvSpPr>
          <p:spPr bwMode="auto">
            <a:xfrm>
              <a:off x="593" y="227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25000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2" name="Rectangle 44"/>
            <p:cNvSpPr>
              <a:spLocks noChangeArrowheads="1"/>
            </p:cNvSpPr>
            <p:nvPr/>
          </p:nvSpPr>
          <p:spPr bwMode="auto">
            <a:xfrm>
              <a:off x="593" y="2010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30000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3" name="Rectangle 45"/>
            <p:cNvSpPr>
              <a:spLocks noChangeArrowheads="1"/>
            </p:cNvSpPr>
            <p:nvPr/>
          </p:nvSpPr>
          <p:spPr bwMode="auto">
            <a:xfrm>
              <a:off x="593" y="1739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35000</a:t>
              </a:r>
              <a:endParaRPr lang="en-US">
                <a:latin typeface="Book Antiqua" pitchFamily="18" charset="0"/>
              </a:endParaRPr>
            </a:p>
          </p:txBody>
        </p:sp>
        <p:sp>
          <p:nvSpPr>
            <p:cNvPr id="350254" name="Rectangle 46"/>
            <p:cNvSpPr>
              <a:spLocks noChangeArrowheads="1"/>
            </p:cNvSpPr>
            <p:nvPr/>
          </p:nvSpPr>
          <p:spPr bwMode="auto">
            <a:xfrm>
              <a:off x="593" y="1481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Book Antiqua" pitchFamily="18" charset="0"/>
                </a:rPr>
                <a:t>40000</a:t>
              </a:r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530225" y="3917950"/>
            <a:ext cx="5320411" cy="841374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 rot="21110574">
            <a:off x="540405" y="4184620"/>
            <a:ext cx="1439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Book Antiqua" pitchFamily="18" charset="0"/>
              </a:rPr>
              <a:t>15000+10Q</a:t>
            </a:r>
            <a:endParaRPr lang="en-US" sz="20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50265" name="Line 57"/>
          <p:cNvSpPr>
            <a:spLocks noChangeShapeType="1"/>
          </p:cNvSpPr>
          <p:nvPr/>
        </p:nvSpPr>
        <p:spPr bwMode="auto">
          <a:xfrm flipV="1">
            <a:off x="579437" y="2620964"/>
            <a:ext cx="5329238" cy="3384550"/>
          </a:xfrm>
          <a:prstGeom prst="line">
            <a:avLst/>
          </a:prstGeom>
          <a:noFill/>
          <a:ln w="38100">
            <a:solidFill>
              <a:srgbClr val="A500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6" name="Line 58"/>
          <p:cNvSpPr>
            <a:spLocks noChangeShapeType="1"/>
          </p:cNvSpPr>
          <p:nvPr/>
        </p:nvSpPr>
        <p:spPr bwMode="auto">
          <a:xfrm flipV="1">
            <a:off x="3750035" y="3959226"/>
            <a:ext cx="0" cy="2370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0267" name="Text Box 59"/>
          <p:cNvSpPr txBox="1">
            <a:spLocks noChangeArrowheads="1"/>
          </p:cNvSpPr>
          <p:nvPr/>
        </p:nvSpPr>
        <p:spPr bwMode="auto">
          <a:xfrm rot="-1814027">
            <a:off x="2884487" y="3629026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40Q</a:t>
            </a:r>
          </a:p>
        </p:txBody>
      </p:sp>
      <p:sp>
        <p:nvSpPr>
          <p:cNvPr id="350268" name="Text Box 60"/>
          <p:cNvSpPr txBox="1">
            <a:spLocks noChangeArrowheads="1"/>
          </p:cNvSpPr>
          <p:nvPr/>
        </p:nvSpPr>
        <p:spPr bwMode="auto">
          <a:xfrm>
            <a:off x="3780500" y="5622925"/>
            <a:ext cx="154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6</a:t>
            </a:r>
            <a:r>
              <a:rPr lang="en-US" sz="2000" b="1" dirty="0" smtClean="0">
                <a:latin typeface="Book Antiqua" pitchFamily="18" charset="0"/>
              </a:rPr>
              <a:t>00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990600" y="977900"/>
            <a:ext cx="45005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Book Antiqua" pitchFamily="18" charset="0"/>
              </a:rPr>
              <a:t>TC  = 15000 + 10(600) </a:t>
            </a:r>
          </a:p>
          <a:p>
            <a:r>
              <a:rPr lang="en-US" sz="2400" dirty="0">
                <a:solidFill>
                  <a:srgbClr val="00B050"/>
                </a:solidFill>
                <a:latin typeface="Book Antiqua" pitchFamily="18" charset="0"/>
              </a:rPr>
              <a:t>TC = 21000 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TR = 40(600) = 24000</a:t>
            </a:r>
          </a:p>
          <a:p>
            <a:r>
              <a:rPr lang="en-US" sz="2400" dirty="0">
                <a:solidFill>
                  <a:srgbClr val="397968"/>
                </a:solidFill>
                <a:latin typeface="Book Antiqua" pitchFamily="18" charset="0"/>
              </a:rPr>
              <a:t>Profit = 24000-21000 = 3000</a:t>
            </a:r>
          </a:p>
        </p:txBody>
      </p:sp>
      <p:grpSp>
        <p:nvGrpSpPr>
          <p:cNvPr id="53" name="Group 62"/>
          <p:cNvGrpSpPr>
            <a:grpSpLocks/>
          </p:cNvGrpSpPr>
          <p:nvPr/>
        </p:nvGrpSpPr>
        <p:grpSpPr bwMode="auto">
          <a:xfrm>
            <a:off x="4046537" y="2058987"/>
            <a:ext cx="977900" cy="1979613"/>
            <a:chOff x="2948" y="1162"/>
            <a:chExt cx="616" cy="1247"/>
          </a:xfrm>
        </p:grpSpPr>
        <p:sp>
          <p:nvSpPr>
            <p:cNvPr id="54" name="Oval 60"/>
            <p:cNvSpPr>
              <a:spLocks noChangeArrowheads="1"/>
            </p:cNvSpPr>
            <p:nvPr/>
          </p:nvSpPr>
          <p:spPr bwMode="auto">
            <a:xfrm>
              <a:off x="2948" y="1162"/>
              <a:ext cx="590" cy="272"/>
            </a:xfrm>
            <a:prstGeom prst="ellipse">
              <a:avLst/>
            </a:prstGeom>
            <a:noFill/>
            <a:ln w="38100">
              <a:solidFill>
                <a:srgbClr val="39796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2948" y="1434"/>
              <a:ext cx="616" cy="975"/>
            </a:xfrm>
            <a:custGeom>
              <a:avLst/>
              <a:gdLst>
                <a:gd name="T0" fmla="*/ 295 w 616"/>
                <a:gd name="T1" fmla="*/ 0 h 975"/>
                <a:gd name="T2" fmla="*/ 567 w 616"/>
                <a:gd name="T3" fmla="*/ 613 h 975"/>
                <a:gd name="T4" fmla="*/ 0 w 616"/>
                <a:gd name="T5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6" h="975">
                  <a:moveTo>
                    <a:pt x="295" y="0"/>
                  </a:moveTo>
                  <a:cubicBezTo>
                    <a:pt x="455" y="225"/>
                    <a:pt x="616" y="450"/>
                    <a:pt x="567" y="613"/>
                  </a:cubicBezTo>
                  <a:cubicBezTo>
                    <a:pt x="518" y="776"/>
                    <a:pt x="98" y="915"/>
                    <a:pt x="0" y="975"/>
                  </a:cubicBezTo>
                </a:path>
              </a:pathLst>
            </a:custGeom>
            <a:noFill/>
            <a:ln w="38100" cap="flat" cmpd="sng">
              <a:solidFill>
                <a:srgbClr val="39796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3784600" y="38100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97968"/>
                </a:solidFill>
              </a:rPr>
              <a:t>}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4710112" y="4389439"/>
            <a:ext cx="4429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97968"/>
                </a:solidFill>
                <a:latin typeface="Book Antiqua" pitchFamily="18" charset="0"/>
              </a:rPr>
              <a:t>You do not switch to 3 machines unless you make 3000 profit</a:t>
            </a:r>
          </a:p>
        </p:txBody>
      </p:sp>
    </p:spTree>
    <p:extLst>
      <p:ext uri="{BB962C8B-B14F-4D97-AF65-F5344CB8AC3E}">
        <p14:creationId xmlns:p14="http://schemas.microsoft.com/office/powerpoint/2010/main" val="365722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57" grpId="0" animBg="1"/>
      <p:bldP spid="350260" grpId="0"/>
      <p:bldP spid="350265" grpId="0" animBg="1"/>
      <p:bldP spid="350266" grpId="0" animBg="1"/>
      <p:bldP spid="350267" grpId="0"/>
      <p:bldP spid="350268" grpId="0"/>
      <p:bldP spid="52" grpId="0" build="p"/>
      <p:bldP spid="56" grpId="0"/>
      <p:bldP spid="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 smtClean="0">
                <a:latin typeface="Impact" pitchFamily="34" charset="0"/>
              </a:rPr>
              <a:t>From Wrong to Right Recommendations 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0" y="1052513"/>
            <a:ext cx="8702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Q&lt;= 500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Do-Nothing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500&lt;Q&lt;=667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Buy two machines and produce 500&lt;Q&lt;= 600</a:t>
            </a:r>
          </a:p>
          <a:p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Q&gt;667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Buy three machines and produce 667&lt;Q&lt;=900</a:t>
            </a:r>
            <a:r>
              <a:rPr lang="en-US" sz="2400" dirty="0">
                <a:latin typeface="Book Antiqua" pitchFamily="18" charset="0"/>
              </a:rPr>
              <a:t> 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142875" y="3933825"/>
            <a:ext cx="3382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Book Antiqua" pitchFamily="18" charset="0"/>
              </a:rPr>
              <a:t>20000 + 10Q = 40Q</a:t>
            </a:r>
          </a:p>
          <a:p>
            <a:r>
              <a:rPr lang="en-US" sz="2400">
                <a:latin typeface="Book Antiqua" pitchFamily="18" charset="0"/>
              </a:rPr>
              <a:t>20000= 30Q </a:t>
            </a:r>
          </a:p>
          <a:p>
            <a:r>
              <a:rPr lang="en-US" sz="2400">
                <a:solidFill>
                  <a:srgbClr val="FF0000"/>
                </a:solidFill>
                <a:latin typeface="Book Antiqua" pitchFamily="18" charset="0"/>
              </a:rPr>
              <a:t>Q = 667</a:t>
            </a:r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3887788" y="4076700"/>
            <a:ext cx="51482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Book Antiqua" pitchFamily="18" charset="0"/>
              </a:rPr>
              <a:t>20000 + 10Q +</a:t>
            </a:r>
            <a:r>
              <a:rPr lang="en-US" sz="2400">
                <a:solidFill>
                  <a:srgbClr val="FF0000"/>
                </a:solidFill>
                <a:latin typeface="Book Antiqua" pitchFamily="18" charset="0"/>
              </a:rPr>
              <a:t>3000</a:t>
            </a:r>
            <a:r>
              <a:rPr lang="en-US" sz="2400">
                <a:latin typeface="Book Antiqua" pitchFamily="18" charset="0"/>
              </a:rPr>
              <a:t>= 40Q</a:t>
            </a:r>
          </a:p>
          <a:p>
            <a:r>
              <a:rPr lang="en-US" sz="2400">
                <a:latin typeface="Book Antiqua" pitchFamily="18" charset="0"/>
              </a:rPr>
              <a:t>23000= 30Q </a:t>
            </a:r>
          </a:p>
          <a:p>
            <a:r>
              <a:rPr lang="en-US" sz="2400">
                <a:latin typeface="Book Antiqua" pitchFamily="18" charset="0"/>
              </a:rPr>
              <a:t>Q = 767</a:t>
            </a:r>
          </a:p>
        </p:txBody>
      </p:sp>
      <p:grpSp>
        <p:nvGrpSpPr>
          <p:cNvPr id="354317" name="Group 13"/>
          <p:cNvGrpSpPr>
            <a:grpSpLocks/>
          </p:cNvGrpSpPr>
          <p:nvPr/>
        </p:nvGrpSpPr>
        <p:grpSpPr bwMode="auto">
          <a:xfrm>
            <a:off x="0" y="1773238"/>
            <a:ext cx="8353426" cy="1938338"/>
            <a:chOff x="0" y="1117"/>
            <a:chExt cx="5262" cy="1221"/>
          </a:xfrm>
        </p:grpSpPr>
        <p:sp>
          <p:nvSpPr>
            <p:cNvPr id="354310" name="Text Box 6"/>
            <p:cNvSpPr txBox="1">
              <a:spLocks noChangeArrowheads="1"/>
            </p:cNvSpPr>
            <p:nvPr/>
          </p:nvSpPr>
          <p:spPr bwMode="auto">
            <a:xfrm>
              <a:off x="1202" y="2047"/>
              <a:ext cx="40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Book Antiqua" pitchFamily="18" charset="0"/>
                </a:rPr>
                <a:t>At Q = 667 you make </a:t>
              </a:r>
              <a:r>
                <a:rPr lang="en-US" sz="2400">
                  <a:solidFill>
                    <a:srgbClr val="FF0000"/>
                  </a:solidFill>
                  <a:latin typeface="Book Antiqua" pitchFamily="18" charset="0"/>
                </a:rPr>
                <a:t>0</a:t>
              </a:r>
              <a:r>
                <a:rPr lang="en-US" sz="2400">
                  <a:latin typeface="Book Antiqua" pitchFamily="18" charset="0"/>
                </a:rPr>
                <a:t> profit with 3 machines</a:t>
              </a:r>
            </a:p>
          </p:txBody>
        </p:sp>
        <p:grpSp>
          <p:nvGrpSpPr>
            <p:cNvPr id="354316" name="Group 12"/>
            <p:cNvGrpSpPr>
              <a:grpSpLocks/>
            </p:cNvGrpSpPr>
            <p:nvPr/>
          </p:nvGrpSpPr>
          <p:grpSpPr bwMode="auto">
            <a:xfrm>
              <a:off x="0" y="1117"/>
              <a:ext cx="1383" cy="975"/>
              <a:chOff x="0" y="1117"/>
              <a:chExt cx="1383" cy="975"/>
            </a:xfrm>
          </p:grpSpPr>
          <p:sp>
            <p:nvSpPr>
              <p:cNvPr id="354314" name="Oval 10"/>
              <p:cNvSpPr>
                <a:spLocks noChangeArrowheads="1"/>
              </p:cNvSpPr>
              <p:nvPr/>
            </p:nvSpPr>
            <p:spPr bwMode="auto">
              <a:xfrm>
                <a:off x="0" y="1117"/>
                <a:ext cx="725" cy="2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54315" name="Line 11"/>
              <p:cNvSpPr>
                <a:spLocks noChangeShapeType="1"/>
              </p:cNvSpPr>
              <p:nvPr/>
            </p:nvSpPr>
            <p:spPr bwMode="auto">
              <a:xfrm>
                <a:off x="521" y="1366"/>
                <a:ext cx="862" cy="7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32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4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4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2" grpId="0" build="p"/>
      <p:bldP spid="3543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Executive Summary</a:t>
            </a: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0" y="1052513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Q&lt;= 500 </a:t>
            </a:r>
            <a:r>
              <a:rPr lang="en-US" sz="2400" b="1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b="1" dirty="0" smtClean="0">
                <a:latin typeface="Book Antiqua" pitchFamily="18" charset="0"/>
                <a:sym typeface="Wingdings" pitchFamily="2" charset="2"/>
              </a:rPr>
              <a:t>Do-Nothing</a:t>
            </a:r>
            <a:endParaRPr lang="en-US" sz="2400" b="1" dirty="0">
              <a:latin typeface="Book Antiqua" pitchFamily="18" charset="0"/>
              <a:sym typeface="Wingdings" pitchFamily="2" charset="2"/>
            </a:endParaRPr>
          </a:p>
          <a:p>
            <a:endParaRPr lang="en-US" sz="2400" b="1" dirty="0">
              <a:latin typeface="Book Antiqua" pitchFamily="18" charset="0"/>
            </a:endParaRPr>
          </a:p>
          <a:p>
            <a:r>
              <a:rPr lang="en-US" sz="2400" b="1" dirty="0">
                <a:latin typeface="Book Antiqua" pitchFamily="18" charset="0"/>
              </a:rPr>
              <a:t>500&lt;Q&lt;=767 </a:t>
            </a:r>
            <a:r>
              <a:rPr lang="en-US" sz="2400" b="1" dirty="0">
                <a:latin typeface="Book Antiqua" pitchFamily="18" charset="0"/>
                <a:sym typeface="Wingdings" pitchFamily="2" charset="2"/>
              </a:rPr>
              <a:t> Buy two machines and produce 500&lt;Q&lt;= 600</a:t>
            </a:r>
          </a:p>
          <a:p>
            <a:endParaRPr lang="en-US" sz="2400" b="1" dirty="0">
              <a:latin typeface="Book Antiqua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Book Antiqua" pitchFamily="18" charset="0"/>
              </a:rPr>
              <a:t>Q&gt;767 </a:t>
            </a:r>
            <a:r>
              <a:rPr lang="en-US" sz="2400" b="1" dirty="0">
                <a:latin typeface="Book Antiqua" pitchFamily="18" charset="0"/>
                <a:sym typeface="Wingdings" pitchFamily="2" charset="2"/>
              </a:rPr>
              <a:t> Buy three machines and produce 767&lt;Q&lt;=900</a:t>
            </a:r>
            <a:r>
              <a:rPr lang="en-US" sz="2400" b="1" dirty="0">
                <a:latin typeface="Book Antiqua" pitchFamily="18" charset="0"/>
              </a:rPr>
              <a:t> </a:t>
            </a:r>
          </a:p>
          <a:p>
            <a:endParaRPr lang="en-US" sz="2400" b="1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Now it is to Marketing Department to provide executive summary regarding the demand</a:t>
            </a:r>
          </a:p>
        </p:txBody>
      </p:sp>
    </p:spTree>
    <p:extLst>
      <p:ext uri="{BB962C8B-B14F-4D97-AF65-F5344CB8AC3E}">
        <p14:creationId xmlns:p14="http://schemas.microsoft.com/office/powerpoint/2010/main" val="318802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76200" y="944563"/>
            <a:ext cx="85693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latin typeface="Book Antiqua" pitchFamily="18" charset="0"/>
              </a:rPr>
              <a:t>You are the production manager and are given the option to purchase either 1, 2 or 3 machines. Each machine has a capacity of 500 units. Fixed costs are as follows: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latin typeface="Book Antiqua" pitchFamily="18" charset="0"/>
              </a:rPr>
              <a:t>Number of Machines	Fixed cost 	       Total Capacity</a:t>
            </a:r>
          </a:p>
          <a:p>
            <a:r>
              <a:rPr lang="en-US" sz="2400">
                <a:latin typeface="Book Antiqua" pitchFamily="18" charset="0"/>
              </a:rPr>
              <a:t>	    1			  $19,200		      1-  500</a:t>
            </a:r>
          </a:p>
          <a:p>
            <a:r>
              <a:rPr lang="en-US" sz="2400">
                <a:latin typeface="Book Antiqua" pitchFamily="18" charset="0"/>
              </a:rPr>
              <a:t>	    2			  $30,000		  501-1000</a:t>
            </a:r>
          </a:p>
          <a:p>
            <a:r>
              <a:rPr lang="en-US" sz="2400">
                <a:latin typeface="Book Antiqua" pitchFamily="18" charset="0"/>
              </a:rPr>
              <a:t>	    3			  $40,000		1001-1500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latin typeface="Book Antiqua" pitchFamily="18" charset="0"/>
              </a:rPr>
              <a:t>Variable cost is $35 per unit, and the sales price of product is $69 per unit.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solidFill>
                  <a:srgbClr val="AB238B"/>
                </a:solidFill>
                <a:latin typeface="Book Antiqua" pitchFamily="18" charset="0"/>
              </a:rPr>
              <a:t>Determine the best option!</a:t>
            </a:r>
            <a:endParaRPr lang="en-US" sz="2400">
              <a:solidFill>
                <a:srgbClr val="701A5C"/>
              </a:solidFill>
              <a:latin typeface="Book Antiqua" pitchFamily="18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Example 5- At </a:t>
            </a:r>
            <a:r>
              <a:rPr lang="en-US" sz="3200" dirty="0">
                <a:latin typeface="Impact" pitchFamily="34" charset="0"/>
              </a:rPr>
              <a:t>Y</a:t>
            </a:r>
            <a:r>
              <a:rPr lang="en-US" sz="3200" dirty="0" smtClean="0">
                <a:latin typeface="Impact" pitchFamily="34" charset="0"/>
              </a:rPr>
              <a:t>our Own Will</a:t>
            </a:r>
            <a:endParaRPr lang="en-US" sz="32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4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latin typeface="Impact" pitchFamily="34" charset="0"/>
              </a:rPr>
              <a:t>BEP for the Three Alternatives and Recommendations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76200" y="990600"/>
            <a:ext cx="85328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Prepare an executive summary similar the following: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R</a:t>
            </a:r>
            <a:r>
              <a:rPr lang="en-US" sz="2400" dirty="0" smtClean="0">
                <a:latin typeface="Book Antiqua" pitchFamily="18" charset="0"/>
              </a:rPr>
              <a:t>&lt;= </a:t>
            </a:r>
            <a:r>
              <a:rPr lang="en-US" sz="2400" dirty="0">
                <a:latin typeface="Book Antiqua" pitchFamily="18" charset="0"/>
              </a:rPr>
              <a:t>? 	</a:t>
            </a:r>
            <a:r>
              <a:rPr lang="en-US" sz="2400" dirty="0" smtClean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?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?&lt;R&lt;=? </a:t>
            </a: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?</a:t>
            </a:r>
            <a:endParaRPr lang="en-US" sz="2400" dirty="0">
              <a:latin typeface="Book Antiqua" pitchFamily="18" charset="0"/>
              <a:sym typeface="Wingdings" pitchFamily="2" charset="2"/>
            </a:endParaRPr>
          </a:p>
          <a:p>
            <a:r>
              <a:rPr lang="en-US" sz="2400" dirty="0">
                <a:latin typeface="Book Antiqua" pitchFamily="18" charset="0"/>
              </a:rPr>
              <a:t>R</a:t>
            </a:r>
            <a:r>
              <a:rPr lang="en-US" sz="2400" dirty="0" smtClean="0">
                <a:latin typeface="Book Antiqua" pitchFamily="18" charset="0"/>
              </a:rPr>
              <a:t>&gt;? </a:t>
            </a:r>
            <a:r>
              <a:rPr lang="en-US" sz="2400" dirty="0">
                <a:latin typeface="Book Antiqua" pitchFamily="18" charset="0"/>
              </a:rPr>
              <a:t>		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400" dirty="0">
                <a:latin typeface="Book Antiqua" pitchFamily="18" charset="0"/>
              </a:rPr>
              <a:t>?</a:t>
            </a:r>
          </a:p>
          <a:p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7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10636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>
                <a:latin typeface="Impact" pitchFamily="34" charset="0"/>
              </a:rPr>
              <a:t>Variable Cost Per Unit is Not Fixed – </a:t>
            </a:r>
            <a:r>
              <a:rPr lang="en-US" sz="2400" dirty="0" smtClean="0">
                <a:latin typeface="Impact" pitchFamily="34" charset="0"/>
              </a:rPr>
              <a:t>Diminishing Marginal Return</a:t>
            </a:r>
            <a:endParaRPr lang="en-US" sz="2400" dirty="0">
              <a:latin typeface="Impac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039428"/>
            <a:ext cx="2925052" cy="2346081"/>
          </a:xfrm>
          <a:prstGeom prst="rect">
            <a:avLst/>
          </a:prstGeom>
        </p:spPr>
      </p:pic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715009" y="3826399"/>
            <a:ext cx="292576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975359" y="5580341"/>
            <a:ext cx="260351" cy="571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824547" y="5729812"/>
            <a:ext cx="2817813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40422" y="3883549"/>
            <a:ext cx="2651125" cy="2155826"/>
            <a:chOff x="307022" y="3883549"/>
            <a:chExt cx="2651125" cy="2155826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41959" y="4507437"/>
              <a:ext cx="0" cy="1136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0684" y="4428062"/>
              <a:ext cx="82550" cy="82550"/>
            </a:xfrm>
            <a:custGeom>
              <a:avLst/>
              <a:gdLst>
                <a:gd name="T0" fmla="*/ 102 w 102"/>
                <a:gd name="T1" fmla="*/ 104 h 104"/>
                <a:gd name="T2" fmla="*/ 50 w 102"/>
                <a:gd name="T3" fmla="*/ 0 h 104"/>
                <a:gd name="T4" fmla="*/ 0 w 102"/>
                <a:gd name="T5" fmla="*/ 104 h 104"/>
                <a:gd name="T6" fmla="*/ 102 w 102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4">
                  <a:moveTo>
                    <a:pt x="102" y="104"/>
                  </a:moveTo>
                  <a:lnTo>
                    <a:pt x="50" y="0"/>
                  </a:lnTo>
                  <a:lnTo>
                    <a:pt x="0" y="104"/>
                  </a:lnTo>
                  <a:lnTo>
                    <a:pt x="10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441959" y="5644087"/>
              <a:ext cx="2436813" cy="63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875597" y="5610749"/>
              <a:ext cx="82550" cy="82550"/>
            </a:xfrm>
            <a:custGeom>
              <a:avLst/>
              <a:gdLst>
                <a:gd name="T0" fmla="*/ 0 w 103"/>
                <a:gd name="T1" fmla="*/ 103 h 103"/>
                <a:gd name="T2" fmla="*/ 103 w 103"/>
                <a:gd name="T3" fmla="*/ 50 h 103"/>
                <a:gd name="T4" fmla="*/ 0 w 103"/>
                <a:gd name="T5" fmla="*/ 0 h 103"/>
                <a:gd name="T6" fmla="*/ 0 w 103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3">
                  <a:moveTo>
                    <a:pt x="0" y="103"/>
                  </a:moveTo>
                  <a:lnTo>
                    <a:pt x="103" y="50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07022" y="3883549"/>
              <a:ext cx="6667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Book Antiqua" panose="02040602050305030304" pitchFamily="18" charset="0"/>
                </a:rPr>
                <a:t>Output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67347" y="5793312"/>
              <a:ext cx="5032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Input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806" y="1069926"/>
            <a:ext cx="2926080" cy="2346960"/>
          </a:xfrm>
          <a:prstGeom prst="rect">
            <a:avLst/>
          </a:prstGeom>
        </p:spPr>
      </p:pic>
      <p:sp>
        <p:nvSpPr>
          <p:cNvPr id="54" name="Line 9"/>
          <p:cNvSpPr>
            <a:spLocks noChangeShapeType="1"/>
          </p:cNvSpPr>
          <p:nvPr/>
        </p:nvSpPr>
        <p:spPr bwMode="auto">
          <a:xfrm flipV="1">
            <a:off x="1242478" y="5460912"/>
            <a:ext cx="286384" cy="1183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 flipV="1">
            <a:off x="1528862" y="5253491"/>
            <a:ext cx="250224" cy="2136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 flipV="1">
            <a:off x="1768933" y="5042578"/>
            <a:ext cx="150731" cy="2174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V="1">
            <a:off x="1919664" y="4831268"/>
            <a:ext cx="250224" cy="2136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 flipV="1">
            <a:off x="2164874" y="4713370"/>
            <a:ext cx="286384" cy="1183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 flipV="1">
            <a:off x="2440807" y="4656220"/>
            <a:ext cx="260351" cy="571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flipV="1">
            <a:off x="2699526" y="4656428"/>
            <a:ext cx="276701" cy="171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2976227" y="4663880"/>
            <a:ext cx="260351" cy="7147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>
            <a:off x="3236578" y="4735357"/>
            <a:ext cx="226192" cy="18350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3450272" y="4903193"/>
            <a:ext cx="181266" cy="21597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flipV="1">
            <a:off x="5540082" y="5233363"/>
            <a:ext cx="2272005" cy="8916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489575" y="3732213"/>
            <a:ext cx="2327275" cy="2422525"/>
            <a:chOff x="5489575" y="3732213"/>
            <a:chExt cx="2327275" cy="2422525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548313" y="3732213"/>
              <a:ext cx="1420812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Variable costs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5548313" y="3978275"/>
              <a:ext cx="19145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Per unit of product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5548313" y="4241800"/>
              <a:ext cx="395287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(V)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5529263" y="4664075"/>
              <a:ext cx="0" cy="10239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489575" y="4586288"/>
              <a:ext cx="79375" cy="80963"/>
            </a:xfrm>
            <a:custGeom>
              <a:avLst/>
              <a:gdLst>
                <a:gd name="T0" fmla="*/ 102 w 102"/>
                <a:gd name="T1" fmla="*/ 102 h 102"/>
                <a:gd name="T2" fmla="*/ 49 w 102"/>
                <a:gd name="T3" fmla="*/ 0 h 102"/>
                <a:gd name="T4" fmla="*/ 0 w 102"/>
                <a:gd name="T5" fmla="*/ 102 h 102"/>
                <a:gd name="T6" fmla="*/ 102 w 102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49" y="0"/>
                  </a:lnTo>
                  <a:lnTo>
                    <a:pt x="0" y="102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5529263" y="5688013"/>
              <a:ext cx="21590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7685088" y="5648325"/>
              <a:ext cx="80962" cy="80963"/>
            </a:xfrm>
            <a:custGeom>
              <a:avLst/>
              <a:gdLst>
                <a:gd name="T0" fmla="*/ 0 w 102"/>
                <a:gd name="T1" fmla="*/ 102 h 102"/>
                <a:gd name="T2" fmla="*/ 102 w 102"/>
                <a:gd name="T3" fmla="*/ 51 h 102"/>
                <a:gd name="T4" fmla="*/ 0 w 102"/>
                <a:gd name="T5" fmla="*/ 0 h 102"/>
                <a:gd name="T6" fmla="*/ 0 w 102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2">
                  <a:moveTo>
                    <a:pt x="0" y="102"/>
                  </a:moveTo>
                  <a:lnTo>
                    <a:pt x="102" y="51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5527675" y="5765800"/>
              <a:ext cx="2284412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5602288" y="5824538"/>
              <a:ext cx="1995487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Production volume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7407275" y="5824538"/>
              <a:ext cx="40957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(Q)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5549984" y="5268087"/>
            <a:ext cx="2117558" cy="176538"/>
          </a:xfrm>
          <a:custGeom>
            <a:avLst/>
            <a:gdLst>
              <a:gd name="connsiteX0" fmla="*/ 0 w 2117558"/>
              <a:gd name="connsiteY0" fmla="*/ 0 h 176538"/>
              <a:gd name="connsiteX1" fmla="*/ 858253 w 2117558"/>
              <a:gd name="connsiteY1" fmla="*/ 176463 h 176538"/>
              <a:gd name="connsiteX2" fmla="*/ 2117558 w 2117558"/>
              <a:gd name="connsiteY2" fmla="*/ 24063 h 176538"/>
              <a:gd name="connsiteX3" fmla="*/ 2117558 w 2117558"/>
              <a:gd name="connsiteY3" fmla="*/ 24063 h 176538"/>
              <a:gd name="connsiteX4" fmla="*/ 2117558 w 2117558"/>
              <a:gd name="connsiteY4" fmla="*/ 24063 h 17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558" h="176538">
                <a:moveTo>
                  <a:pt x="0" y="0"/>
                </a:moveTo>
                <a:cubicBezTo>
                  <a:pt x="252663" y="86226"/>
                  <a:pt x="505327" y="172453"/>
                  <a:pt x="858253" y="176463"/>
                </a:cubicBezTo>
                <a:cubicBezTo>
                  <a:pt x="1211179" y="180474"/>
                  <a:pt x="2117558" y="24063"/>
                  <a:pt x="2117558" y="24063"/>
                </a:cubicBezTo>
                <a:lnTo>
                  <a:pt x="2117558" y="24063"/>
                </a:lnTo>
                <a:lnTo>
                  <a:pt x="2117558" y="24063"/>
                </a:lnTo>
              </a:path>
            </a:pathLst>
          </a:cu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43" y="903653"/>
            <a:ext cx="2375935" cy="2493265"/>
          </a:xfrm>
          <a:prstGeom prst="rect">
            <a:avLst/>
          </a:prstGeom>
        </p:spPr>
      </p:pic>
      <p:sp>
        <p:nvSpPr>
          <p:cNvPr id="89" name="Line 9"/>
          <p:cNvSpPr>
            <a:spLocks noChangeShapeType="1"/>
          </p:cNvSpPr>
          <p:nvPr/>
        </p:nvSpPr>
        <p:spPr bwMode="auto">
          <a:xfrm flipV="1">
            <a:off x="983874" y="4982361"/>
            <a:ext cx="3207126" cy="65382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84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Variable Cost per Unit and Total Variable Costs</a:t>
            </a:r>
          </a:p>
        </p:txBody>
      </p:sp>
      <p:grpSp>
        <p:nvGrpSpPr>
          <p:cNvPr id="10243" name="Group 9"/>
          <p:cNvGrpSpPr>
            <a:grpSpLocks/>
          </p:cNvGrpSpPr>
          <p:nvPr/>
        </p:nvGrpSpPr>
        <p:grpSpPr bwMode="auto">
          <a:xfrm>
            <a:off x="5105400" y="2525713"/>
            <a:ext cx="119063" cy="1778000"/>
            <a:chOff x="3216" y="1591"/>
            <a:chExt cx="75" cy="1120"/>
          </a:xfrm>
        </p:grpSpPr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3253" y="1664"/>
              <a:ext cx="0" cy="104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65" name="Freeform 8"/>
            <p:cNvSpPr>
              <a:spLocks/>
            </p:cNvSpPr>
            <p:nvPr/>
          </p:nvSpPr>
          <p:spPr bwMode="auto">
            <a:xfrm>
              <a:off x="3216" y="1591"/>
              <a:ext cx="75" cy="76"/>
            </a:xfrm>
            <a:custGeom>
              <a:avLst/>
              <a:gdLst>
                <a:gd name="T0" fmla="*/ 75 w 75"/>
                <a:gd name="T1" fmla="*/ 76 h 76"/>
                <a:gd name="T2" fmla="*/ 37 w 75"/>
                <a:gd name="T3" fmla="*/ 0 h 76"/>
                <a:gd name="T4" fmla="*/ 0 w 75"/>
                <a:gd name="T5" fmla="*/ 76 h 76"/>
                <a:gd name="T6" fmla="*/ 75 w 75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6"/>
                <a:gd name="T14" fmla="*/ 75 w 7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6">
                  <a:moveTo>
                    <a:pt x="75" y="76"/>
                  </a:moveTo>
                  <a:lnTo>
                    <a:pt x="37" y="0"/>
                  </a:lnTo>
                  <a:lnTo>
                    <a:pt x="0" y="76"/>
                  </a:lnTo>
                  <a:lnTo>
                    <a:pt x="75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5164138" y="4256088"/>
            <a:ext cx="3683000" cy="120650"/>
            <a:chOff x="3253" y="2681"/>
            <a:chExt cx="2320" cy="76"/>
          </a:xfrm>
        </p:grpSpPr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>
              <a:off x="3253" y="2711"/>
              <a:ext cx="2247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63" name="Freeform 11"/>
            <p:cNvSpPr>
              <a:spLocks/>
            </p:cNvSpPr>
            <p:nvPr/>
          </p:nvSpPr>
          <p:spPr bwMode="auto">
            <a:xfrm>
              <a:off x="5497" y="2681"/>
              <a:ext cx="76" cy="76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37 h 76"/>
                <a:gd name="T4" fmla="*/ 0 w 76"/>
                <a:gd name="T5" fmla="*/ 0 h 76"/>
                <a:gd name="T6" fmla="*/ 0 w 76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0" y="76"/>
                  </a:moveTo>
                  <a:lnTo>
                    <a:pt x="76" y="37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5164138" y="2827338"/>
            <a:ext cx="3224212" cy="1444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4967288" y="1736725"/>
            <a:ext cx="2670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Total Variable costs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247" name="Rectangle 16"/>
          <p:cNvSpPr>
            <a:spLocks noChangeArrowheads="1"/>
          </p:cNvSpPr>
          <p:nvPr/>
        </p:nvSpPr>
        <p:spPr bwMode="auto">
          <a:xfrm>
            <a:off x="5040313" y="2097088"/>
            <a:ext cx="670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VQ)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248" name="Rectangle 18"/>
          <p:cNvSpPr>
            <a:spLocks noChangeArrowheads="1"/>
          </p:cNvSpPr>
          <p:nvPr/>
        </p:nvSpPr>
        <p:spPr bwMode="auto">
          <a:xfrm>
            <a:off x="250825" y="1484313"/>
            <a:ext cx="25984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Variable costs</a:t>
            </a:r>
          </a:p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Per unit of product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249" name="Rectangle 20"/>
          <p:cNvSpPr>
            <a:spLocks noChangeArrowheads="1"/>
          </p:cNvSpPr>
          <p:nvPr/>
        </p:nvSpPr>
        <p:spPr bwMode="auto">
          <a:xfrm>
            <a:off x="250825" y="2241550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(V)</a:t>
            </a:r>
            <a:endParaRPr lang="en-US" dirty="0">
              <a:latin typeface="Book Antiqua" pitchFamily="18" charset="0"/>
            </a:endParaRPr>
          </a:p>
        </p:txBody>
      </p:sp>
      <p:grpSp>
        <p:nvGrpSpPr>
          <p:cNvPr id="10250" name="Group 23"/>
          <p:cNvGrpSpPr>
            <a:grpSpLocks/>
          </p:cNvGrpSpPr>
          <p:nvPr/>
        </p:nvGrpSpPr>
        <p:grpSpPr bwMode="auto">
          <a:xfrm>
            <a:off x="163513" y="2746375"/>
            <a:ext cx="120650" cy="1641475"/>
            <a:chOff x="103" y="1730"/>
            <a:chExt cx="76" cy="1034"/>
          </a:xfrm>
        </p:grpSpPr>
        <p:sp>
          <p:nvSpPr>
            <p:cNvPr id="10260" name="Line 21"/>
            <p:cNvSpPr>
              <a:spLocks noChangeShapeType="1"/>
            </p:cNvSpPr>
            <p:nvPr/>
          </p:nvSpPr>
          <p:spPr bwMode="auto">
            <a:xfrm flipV="1">
              <a:off x="140" y="1803"/>
              <a:ext cx="0" cy="9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61" name="Freeform 22"/>
            <p:cNvSpPr>
              <a:spLocks/>
            </p:cNvSpPr>
            <p:nvPr/>
          </p:nvSpPr>
          <p:spPr bwMode="auto">
            <a:xfrm>
              <a:off x="103" y="1730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37 w 76"/>
                <a:gd name="T3" fmla="*/ 0 h 76"/>
                <a:gd name="T4" fmla="*/ 0 w 76"/>
                <a:gd name="T5" fmla="*/ 76 h 76"/>
                <a:gd name="T6" fmla="*/ 76 w 76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76" y="76"/>
                  </a:moveTo>
                  <a:lnTo>
                    <a:pt x="37" y="0"/>
                  </a:lnTo>
                  <a:lnTo>
                    <a:pt x="0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10251" name="Group 26"/>
          <p:cNvGrpSpPr>
            <a:grpSpLocks/>
          </p:cNvGrpSpPr>
          <p:nvPr/>
        </p:nvGrpSpPr>
        <p:grpSpPr bwMode="auto">
          <a:xfrm>
            <a:off x="222250" y="4327525"/>
            <a:ext cx="3335338" cy="120650"/>
            <a:chOff x="140" y="2726"/>
            <a:chExt cx="2101" cy="76"/>
          </a:xfrm>
        </p:grpSpPr>
        <p:sp>
          <p:nvSpPr>
            <p:cNvPr id="10258" name="Line 24"/>
            <p:cNvSpPr>
              <a:spLocks noChangeShapeType="1"/>
            </p:cNvSpPr>
            <p:nvPr/>
          </p:nvSpPr>
          <p:spPr bwMode="auto">
            <a:xfrm>
              <a:off x="140" y="2764"/>
              <a:ext cx="202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59" name="Freeform 25"/>
            <p:cNvSpPr>
              <a:spLocks/>
            </p:cNvSpPr>
            <p:nvPr/>
          </p:nvSpPr>
          <p:spPr bwMode="auto">
            <a:xfrm>
              <a:off x="2165" y="2726"/>
              <a:ext cx="76" cy="76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38 h 76"/>
                <a:gd name="T4" fmla="*/ 0 w 76"/>
                <a:gd name="T5" fmla="*/ 0 h 76"/>
                <a:gd name="T6" fmla="*/ 0 w 76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0" y="76"/>
                  </a:moveTo>
                  <a:lnTo>
                    <a:pt x="76" y="38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10252" name="Rectangle 27"/>
          <p:cNvSpPr>
            <a:spLocks noChangeArrowheads="1"/>
          </p:cNvSpPr>
          <p:nvPr/>
        </p:nvSpPr>
        <p:spPr bwMode="auto">
          <a:xfrm>
            <a:off x="220663" y="4502150"/>
            <a:ext cx="3405187" cy="509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3" name="Rectangle 28"/>
          <p:cNvSpPr>
            <a:spLocks noChangeArrowheads="1"/>
          </p:cNvSpPr>
          <p:nvPr/>
        </p:nvSpPr>
        <p:spPr bwMode="auto">
          <a:xfrm>
            <a:off x="331788" y="4600575"/>
            <a:ext cx="316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Production volume 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(Q)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71741" name="Line 29"/>
          <p:cNvSpPr>
            <a:spLocks noChangeShapeType="1"/>
          </p:cNvSpPr>
          <p:nvPr/>
        </p:nvSpPr>
        <p:spPr bwMode="auto">
          <a:xfrm>
            <a:off x="222250" y="3536950"/>
            <a:ext cx="315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5" name="Rectangle 30"/>
          <p:cNvSpPr>
            <a:spLocks noChangeArrowheads="1"/>
          </p:cNvSpPr>
          <p:nvPr/>
        </p:nvSpPr>
        <p:spPr bwMode="auto">
          <a:xfrm>
            <a:off x="4943475" y="4430713"/>
            <a:ext cx="4122738" cy="473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6" name="Rectangle 31"/>
          <p:cNvSpPr>
            <a:spLocks noChangeArrowheads="1"/>
          </p:cNvSpPr>
          <p:nvPr/>
        </p:nvSpPr>
        <p:spPr bwMode="auto">
          <a:xfrm>
            <a:off x="5054600" y="4530725"/>
            <a:ext cx="316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Production volume 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(Q)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186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5" grpId="0" animBg="1"/>
      <p:bldP spid="3717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 descr="grid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209800"/>
            <a:ext cx="64436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 rot="5400000">
            <a:off x="4457700" y="2171700"/>
            <a:ext cx="228600" cy="9144000"/>
          </a:xfrm>
          <a:prstGeom prst="rect">
            <a:avLst/>
          </a:prstGeom>
          <a:solidFill>
            <a:srgbClr val="522890"/>
          </a:solidFill>
          <a:ln w="9525">
            <a:solidFill>
              <a:srgbClr val="52289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629400"/>
            <a:ext cx="48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</a:rPr>
              <a:t>LO4</a:t>
            </a:r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1506538" y="2241550"/>
            <a:ext cx="6369050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392" name="Freeform 5"/>
          <p:cNvSpPr>
            <a:spLocks/>
          </p:cNvSpPr>
          <p:nvPr/>
        </p:nvSpPr>
        <p:spPr bwMode="auto">
          <a:xfrm>
            <a:off x="4162425" y="3881438"/>
            <a:ext cx="1100138" cy="330200"/>
          </a:xfrm>
          <a:custGeom>
            <a:avLst/>
            <a:gdLst>
              <a:gd name="T0" fmla="*/ 0 w 693"/>
              <a:gd name="T1" fmla="*/ 2147483647 h 208"/>
              <a:gd name="T2" fmla="*/ 2147483647 w 693"/>
              <a:gd name="T3" fmla="*/ 2147483647 h 208"/>
              <a:gd name="T4" fmla="*/ 2147483647 w 693"/>
              <a:gd name="T5" fmla="*/ 0 h 208"/>
              <a:gd name="T6" fmla="*/ 0 60000 65536"/>
              <a:gd name="T7" fmla="*/ 0 60000 65536"/>
              <a:gd name="T8" fmla="*/ 0 60000 65536"/>
              <a:gd name="T9" fmla="*/ 0 w 693"/>
              <a:gd name="T10" fmla="*/ 0 h 208"/>
              <a:gd name="T11" fmla="*/ 693 w 693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208">
                <a:moveTo>
                  <a:pt x="0" y="14"/>
                </a:moveTo>
                <a:cubicBezTo>
                  <a:pt x="124" y="111"/>
                  <a:pt x="248" y="208"/>
                  <a:pt x="363" y="206"/>
                </a:cubicBezTo>
                <a:cubicBezTo>
                  <a:pt x="478" y="204"/>
                  <a:pt x="585" y="102"/>
                  <a:pt x="6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6"/>
          <p:cNvSpPr>
            <a:spLocks/>
          </p:cNvSpPr>
          <p:nvPr/>
        </p:nvSpPr>
        <p:spPr bwMode="auto">
          <a:xfrm rot="1667553">
            <a:off x="1747838" y="3289300"/>
            <a:ext cx="1100137" cy="330200"/>
          </a:xfrm>
          <a:custGeom>
            <a:avLst/>
            <a:gdLst>
              <a:gd name="T0" fmla="*/ 0 w 693"/>
              <a:gd name="T1" fmla="*/ 2147483647 h 208"/>
              <a:gd name="T2" fmla="*/ 2147483647 w 693"/>
              <a:gd name="T3" fmla="*/ 2147483647 h 208"/>
              <a:gd name="T4" fmla="*/ 2147483647 w 693"/>
              <a:gd name="T5" fmla="*/ 0 h 208"/>
              <a:gd name="T6" fmla="*/ 0 60000 65536"/>
              <a:gd name="T7" fmla="*/ 0 60000 65536"/>
              <a:gd name="T8" fmla="*/ 0 60000 65536"/>
              <a:gd name="T9" fmla="*/ 0 w 693"/>
              <a:gd name="T10" fmla="*/ 0 h 208"/>
              <a:gd name="T11" fmla="*/ 693 w 693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208">
                <a:moveTo>
                  <a:pt x="0" y="14"/>
                </a:moveTo>
                <a:cubicBezTo>
                  <a:pt x="124" y="111"/>
                  <a:pt x="248" y="208"/>
                  <a:pt x="363" y="206"/>
                </a:cubicBezTo>
                <a:cubicBezTo>
                  <a:pt x="478" y="204"/>
                  <a:pt x="585" y="102"/>
                  <a:pt x="6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7"/>
          <p:cNvSpPr>
            <a:spLocks/>
          </p:cNvSpPr>
          <p:nvPr/>
        </p:nvSpPr>
        <p:spPr bwMode="auto">
          <a:xfrm rot="-1633981">
            <a:off x="6215063" y="2955925"/>
            <a:ext cx="1100137" cy="330200"/>
          </a:xfrm>
          <a:custGeom>
            <a:avLst/>
            <a:gdLst>
              <a:gd name="T0" fmla="*/ 0 w 693"/>
              <a:gd name="T1" fmla="*/ 2147483647 h 208"/>
              <a:gd name="T2" fmla="*/ 2147483647 w 693"/>
              <a:gd name="T3" fmla="*/ 2147483647 h 208"/>
              <a:gd name="T4" fmla="*/ 2147483647 w 693"/>
              <a:gd name="T5" fmla="*/ 0 h 208"/>
              <a:gd name="T6" fmla="*/ 0 60000 65536"/>
              <a:gd name="T7" fmla="*/ 0 60000 65536"/>
              <a:gd name="T8" fmla="*/ 0 60000 65536"/>
              <a:gd name="T9" fmla="*/ 0 w 693"/>
              <a:gd name="T10" fmla="*/ 0 h 208"/>
              <a:gd name="T11" fmla="*/ 693 w 693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208">
                <a:moveTo>
                  <a:pt x="0" y="14"/>
                </a:moveTo>
                <a:cubicBezTo>
                  <a:pt x="124" y="111"/>
                  <a:pt x="248" y="208"/>
                  <a:pt x="363" y="206"/>
                </a:cubicBezTo>
                <a:cubicBezTo>
                  <a:pt x="478" y="204"/>
                  <a:pt x="585" y="102"/>
                  <a:pt x="6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 rot="1667553">
            <a:off x="2444750" y="3552825"/>
            <a:ext cx="1100138" cy="330200"/>
          </a:xfrm>
          <a:custGeom>
            <a:avLst/>
            <a:gdLst>
              <a:gd name="T0" fmla="*/ 0 w 693"/>
              <a:gd name="T1" fmla="*/ 2147483647 h 208"/>
              <a:gd name="T2" fmla="*/ 2147483647 w 693"/>
              <a:gd name="T3" fmla="*/ 2147483647 h 208"/>
              <a:gd name="T4" fmla="*/ 2147483647 w 693"/>
              <a:gd name="T5" fmla="*/ 0 h 208"/>
              <a:gd name="T6" fmla="*/ 0 60000 65536"/>
              <a:gd name="T7" fmla="*/ 0 60000 65536"/>
              <a:gd name="T8" fmla="*/ 0 60000 65536"/>
              <a:gd name="T9" fmla="*/ 0 w 693"/>
              <a:gd name="T10" fmla="*/ 0 h 208"/>
              <a:gd name="T11" fmla="*/ 693 w 693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208">
                <a:moveTo>
                  <a:pt x="0" y="14"/>
                </a:moveTo>
                <a:cubicBezTo>
                  <a:pt x="124" y="111"/>
                  <a:pt x="248" y="208"/>
                  <a:pt x="363" y="206"/>
                </a:cubicBezTo>
                <a:cubicBezTo>
                  <a:pt x="478" y="204"/>
                  <a:pt x="585" y="102"/>
                  <a:pt x="6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Freeform 9"/>
          <p:cNvSpPr>
            <a:spLocks/>
          </p:cNvSpPr>
          <p:nvPr/>
        </p:nvSpPr>
        <p:spPr bwMode="auto">
          <a:xfrm rot="1667553">
            <a:off x="3074988" y="3749675"/>
            <a:ext cx="1100137" cy="330200"/>
          </a:xfrm>
          <a:custGeom>
            <a:avLst/>
            <a:gdLst>
              <a:gd name="T0" fmla="*/ 0 w 693"/>
              <a:gd name="T1" fmla="*/ 2147483647 h 208"/>
              <a:gd name="T2" fmla="*/ 2147483647 w 693"/>
              <a:gd name="T3" fmla="*/ 2147483647 h 208"/>
              <a:gd name="T4" fmla="*/ 2147483647 w 693"/>
              <a:gd name="T5" fmla="*/ 0 h 208"/>
              <a:gd name="T6" fmla="*/ 0 60000 65536"/>
              <a:gd name="T7" fmla="*/ 0 60000 65536"/>
              <a:gd name="T8" fmla="*/ 0 60000 65536"/>
              <a:gd name="T9" fmla="*/ 0 w 693"/>
              <a:gd name="T10" fmla="*/ 0 h 208"/>
              <a:gd name="T11" fmla="*/ 693 w 693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208">
                <a:moveTo>
                  <a:pt x="0" y="14"/>
                </a:moveTo>
                <a:cubicBezTo>
                  <a:pt x="124" y="111"/>
                  <a:pt x="248" y="208"/>
                  <a:pt x="363" y="206"/>
                </a:cubicBezTo>
                <a:cubicBezTo>
                  <a:pt x="478" y="204"/>
                  <a:pt x="585" y="102"/>
                  <a:pt x="6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 rot="1073510">
            <a:off x="3705225" y="3868738"/>
            <a:ext cx="1100138" cy="330200"/>
          </a:xfrm>
          <a:custGeom>
            <a:avLst/>
            <a:gdLst>
              <a:gd name="T0" fmla="*/ 0 w 693"/>
              <a:gd name="T1" fmla="*/ 2147483647 h 208"/>
              <a:gd name="T2" fmla="*/ 2147483647 w 693"/>
              <a:gd name="T3" fmla="*/ 2147483647 h 208"/>
              <a:gd name="T4" fmla="*/ 2147483647 w 693"/>
              <a:gd name="T5" fmla="*/ 0 h 208"/>
              <a:gd name="T6" fmla="*/ 0 60000 65536"/>
              <a:gd name="T7" fmla="*/ 0 60000 65536"/>
              <a:gd name="T8" fmla="*/ 0 60000 65536"/>
              <a:gd name="T9" fmla="*/ 0 w 693"/>
              <a:gd name="T10" fmla="*/ 0 h 208"/>
              <a:gd name="T11" fmla="*/ 693 w 693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208">
                <a:moveTo>
                  <a:pt x="0" y="14"/>
                </a:moveTo>
                <a:cubicBezTo>
                  <a:pt x="124" y="111"/>
                  <a:pt x="248" y="208"/>
                  <a:pt x="363" y="206"/>
                </a:cubicBezTo>
                <a:cubicBezTo>
                  <a:pt x="478" y="204"/>
                  <a:pt x="585" y="102"/>
                  <a:pt x="6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 rot="-1633981">
            <a:off x="5811838" y="3241675"/>
            <a:ext cx="1100137" cy="330200"/>
          </a:xfrm>
          <a:custGeom>
            <a:avLst/>
            <a:gdLst>
              <a:gd name="T0" fmla="*/ 0 w 693"/>
              <a:gd name="T1" fmla="*/ 2147483647 h 208"/>
              <a:gd name="T2" fmla="*/ 2147483647 w 693"/>
              <a:gd name="T3" fmla="*/ 2147483647 h 208"/>
              <a:gd name="T4" fmla="*/ 2147483647 w 693"/>
              <a:gd name="T5" fmla="*/ 0 h 208"/>
              <a:gd name="T6" fmla="*/ 0 60000 65536"/>
              <a:gd name="T7" fmla="*/ 0 60000 65536"/>
              <a:gd name="T8" fmla="*/ 0 60000 65536"/>
              <a:gd name="T9" fmla="*/ 0 w 693"/>
              <a:gd name="T10" fmla="*/ 0 h 208"/>
              <a:gd name="T11" fmla="*/ 693 w 693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208">
                <a:moveTo>
                  <a:pt x="0" y="14"/>
                </a:moveTo>
                <a:cubicBezTo>
                  <a:pt x="124" y="111"/>
                  <a:pt x="248" y="208"/>
                  <a:pt x="363" y="206"/>
                </a:cubicBezTo>
                <a:cubicBezTo>
                  <a:pt x="478" y="204"/>
                  <a:pt x="585" y="102"/>
                  <a:pt x="6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12"/>
          <p:cNvSpPr>
            <a:spLocks/>
          </p:cNvSpPr>
          <p:nvPr/>
        </p:nvSpPr>
        <p:spPr bwMode="auto">
          <a:xfrm rot="-1633981">
            <a:off x="5230813" y="3605213"/>
            <a:ext cx="1100137" cy="330200"/>
          </a:xfrm>
          <a:custGeom>
            <a:avLst/>
            <a:gdLst>
              <a:gd name="T0" fmla="*/ 0 w 693"/>
              <a:gd name="T1" fmla="*/ 2147483647 h 208"/>
              <a:gd name="T2" fmla="*/ 2147483647 w 693"/>
              <a:gd name="T3" fmla="*/ 2147483647 h 208"/>
              <a:gd name="T4" fmla="*/ 2147483647 w 693"/>
              <a:gd name="T5" fmla="*/ 0 h 208"/>
              <a:gd name="T6" fmla="*/ 0 60000 65536"/>
              <a:gd name="T7" fmla="*/ 0 60000 65536"/>
              <a:gd name="T8" fmla="*/ 0 60000 65536"/>
              <a:gd name="T9" fmla="*/ 0 w 693"/>
              <a:gd name="T10" fmla="*/ 0 h 208"/>
              <a:gd name="T11" fmla="*/ 693 w 693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208">
                <a:moveTo>
                  <a:pt x="0" y="14"/>
                </a:moveTo>
                <a:cubicBezTo>
                  <a:pt x="124" y="111"/>
                  <a:pt x="248" y="208"/>
                  <a:pt x="363" y="206"/>
                </a:cubicBezTo>
                <a:cubicBezTo>
                  <a:pt x="478" y="204"/>
                  <a:pt x="585" y="102"/>
                  <a:pt x="6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/>
        </p:nvSpPr>
        <p:spPr bwMode="auto">
          <a:xfrm rot="-1047962">
            <a:off x="4727575" y="3790950"/>
            <a:ext cx="1100138" cy="330200"/>
          </a:xfrm>
          <a:custGeom>
            <a:avLst/>
            <a:gdLst>
              <a:gd name="T0" fmla="*/ 0 w 693"/>
              <a:gd name="T1" fmla="*/ 2147483647 h 208"/>
              <a:gd name="T2" fmla="*/ 2147483647 w 693"/>
              <a:gd name="T3" fmla="*/ 2147483647 h 208"/>
              <a:gd name="T4" fmla="*/ 2147483647 w 693"/>
              <a:gd name="T5" fmla="*/ 0 h 208"/>
              <a:gd name="T6" fmla="*/ 0 60000 65536"/>
              <a:gd name="T7" fmla="*/ 0 60000 65536"/>
              <a:gd name="T8" fmla="*/ 0 60000 65536"/>
              <a:gd name="T9" fmla="*/ 0 w 693"/>
              <a:gd name="T10" fmla="*/ 0 h 208"/>
              <a:gd name="T11" fmla="*/ 693 w 693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208">
                <a:moveTo>
                  <a:pt x="0" y="14"/>
                </a:moveTo>
                <a:cubicBezTo>
                  <a:pt x="124" y="111"/>
                  <a:pt x="248" y="208"/>
                  <a:pt x="363" y="206"/>
                </a:cubicBezTo>
                <a:cubicBezTo>
                  <a:pt x="478" y="204"/>
                  <a:pt x="585" y="102"/>
                  <a:pt x="6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457950" y="3581400"/>
            <a:ext cx="13858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/>
              <a:t>Long-Run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000" b="1"/>
              <a:t>ATC</a:t>
            </a:r>
          </a:p>
        </p:txBody>
      </p:sp>
      <p:sp>
        <p:nvSpPr>
          <p:cNvPr id="16402" name="Text Box 16"/>
          <p:cNvSpPr txBox="1">
            <a:spLocks noChangeArrowheads="1"/>
          </p:cNvSpPr>
          <p:nvPr/>
        </p:nvSpPr>
        <p:spPr bwMode="auto">
          <a:xfrm rot="-5400000">
            <a:off x="53182" y="3677443"/>
            <a:ext cx="239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Average Total Costs</a:t>
            </a:r>
          </a:p>
        </p:txBody>
      </p:sp>
      <p:sp>
        <p:nvSpPr>
          <p:cNvPr id="16403" name="Text Box 17"/>
          <p:cNvSpPr txBox="1">
            <a:spLocks noChangeArrowheads="1"/>
          </p:cNvSpPr>
          <p:nvPr/>
        </p:nvSpPr>
        <p:spPr bwMode="auto">
          <a:xfrm>
            <a:off x="1531938" y="2765425"/>
            <a:ext cx="78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ATC-1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auto">
          <a:xfrm>
            <a:off x="2795588" y="3240088"/>
            <a:ext cx="78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ATC-2</a:t>
            </a:r>
          </a:p>
        </p:txBody>
      </p:sp>
      <p:sp>
        <p:nvSpPr>
          <p:cNvPr id="16405" name="Text Box 19"/>
          <p:cNvSpPr txBox="1">
            <a:spLocks noChangeArrowheads="1"/>
          </p:cNvSpPr>
          <p:nvPr/>
        </p:nvSpPr>
        <p:spPr bwMode="auto">
          <a:xfrm>
            <a:off x="3836988" y="3592513"/>
            <a:ext cx="78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ATC-3</a:t>
            </a:r>
          </a:p>
        </p:txBody>
      </p:sp>
      <p:sp>
        <p:nvSpPr>
          <p:cNvPr id="16406" name="Text Box 20"/>
          <p:cNvSpPr txBox="1">
            <a:spLocks noChangeArrowheads="1"/>
          </p:cNvSpPr>
          <p:nvPr/>
        </p:nvSpPr>
        <p:spPr bwMode="auto">
          <a:xfrm>
            <a:off x="4878388" y="3589338"/>
            <a:ext cx="78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ATC-4</a:t>
            </a:r>
          </a:p>
        </p:txBody>
      </p:sp>
      <p:sp>
        <p:nvSpPr>
          <p:cNvPr id="16407" name="Text Box 21"/>
          <p:cNvSpPr txBox="1">
            <a:spLocks noChangeArrowheads="1"/>
          </p:cNvSpPr>
          <p:nvPr/>
        </p:nvSpPr>
        <p:spPr bwMode="auto">
          <a:xfrm>
            <a:off x="5753100" y="2930525"/>
            <a:ext cx="78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ATC-5</a:t>
            </a:r>
          </a:p>
        </p:txBody>
      </p:sp>
      <p:sp>
        <p:nvSpPr>
          <p:cNvPr id="16408" name="Text Box 22"/>
          <p:cNvSpPr txBox="1">
            <a:spLocks noChangeArrowheads="1"/>
          </p:cNvSpPr>
          <p:nvPr/>
        </p:nvSpPr>
        <p:spPr bwMode="auto">
          <a:xfrm>
            <a:off x="4273550" y="580548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Output</a:t>
            </a:r>
          </a:p>
        </p:txBody>
      </p:sp>
      <p:sp>
        <p:nvSpPr>
          <p:cNvPr id="43" name="Freeform 14"/>
          <p:cNvSpPr>
            <a:spLocks/>
          </p:cNvSpPr>
          <p:nvPr/>
        </p:nvSpPr>
        <p:spPr bwMode="auto">
          <a:xfrm>
            <a:off x="1692275" y="3019425"/>
            <a:ext cx="5519738" cy="1271588"/>
          </a:xfrm>
          <a:custGeom>
            <a:avLst/>
            <a:gdLst>
              <a:gd name="T0" fmla="*/ 0 w 3477"/>
              <a:gd name="T1" fmla="*/ 2147483647 h 801"/>
              <a:gd name="T2" fmla="*/ 2147483647 w 3477"/>
              <a:gd name="T3" fmla="*/ 2147483647 h 801"/>
              <a:gd name="T4" fmla="*/ 2147483647 w 3477"/>
              <a:gd name="T5" fmla="*/ 0 h 801"/>
              <a:gd name="T6" fmla="*/ 0 60000 65536"/>
              <a:gd name="T7" fmla="*/ 0 60000 65536"/>
              <a:gd name="T8" fmla="*/ 0 60000 65536"/>
              <a:gd name="T9" fmla="*/ 0 w 3477"/>
              <a:gd name="T10" fmla="*/ 0 h 801"/>
              <a:gd name="T11" fmla="*/ 3477 w 3477"/>
              <a:gd name="T12" fmla="*/ 801 h 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7" h="801">
                <a:moveTo>
                  <a:pt x="0" y="240"/>
                </a:moveTo>
                <a:cubicBezTo>
                  <a:pt x="684" y="520"/>
                  <a:pt x="1368" y="801"/>
                  <a:pt x="1947" y="761"/>
                </a:cubicBezTo>
                <a:cubicBezTo>
                  <a:pt x="2526" y="721"/>
                  <a:pt x="3001" y="360"/>
                  <a:pt x="3477" y="0"/>
                </a:cubicBezTo>
              </a:path>
            </a:pathLst>
          </a:custGeom>
          <a:noFill/>
          <a:ln w="571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Text Box 11"/>
          <p:cNvSpPr txBox="1">
            <a:spLocks noChangeArrowheads="1"/>
          </p:cNvSpPr>
          <p:nvPr/>
        </p:nvSpPr>
        <p:spPr bwMode="auto">
          <a:xfrm>
            <a:off x="8475663" y="6629400"/>
            <a:ext cx="439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cs typeface="Arial" charset="0"/>
              </a:rPr>
              <a:t>7-</a:t>
            </a:r>
            <a:fld id="{A26C1875-CFA9-4D98-BC24-3923D5928971}" type="slidenum">
              <a:rPr lang="en-US" altLang="en-US" sz="1400">
                <a:solidFill>
                  <a:schemeClr val="bg1"/>
                </a:solidFill>
                <a:cs typeface="Arial" charset="0"/>
              </a:rPr>
              <a:pPr eaLnBrk="1" hangingPunct="1"/>
              <a:t>50</a:t>
            </a:fld>
            <a:endParaRPr lang="en-US" altLang="en-US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62000"/>
          </a:xfrm>
        </p:spPr>
        <p:txBody>
          <a:bodyPr/>
          <a:lstStyle/>
          <a:p>
            <a:r>
              <a:rPr lang="en-US" dirty="0" smtClean="0"/>
              <a:t>Economy of Scale- Dis-economy of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67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4" grpId="0" animBg="1"/>
      <p:bldP spid="35" grpId="0"/>
      <p:bldP spid="4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6629400"/>
            <a:ext cx="48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</a:rPr>
              <a:t>LO2</a:t>
            </a:r>
          </a:p>
        </p:txBody>
      </p:sp>
      <p:grpSp>
        <p:nvGrpSpPr>
          <p:cNvPr id="2" name="Group 179"/>
          <p:cNvGrpSpPr>
            <a:grpSpLocks/>
          </p:cNvGrpSpPr>
          <p:nvPr/>
        </p:nvGrpSpPr>
        <p:grpSpPr bwMode="auto">
          <a:xfrm>
            <a:off x="3405188" y="1292225"/>
            <a:ext cx="1625600" cy="4645025"/>
            <a:chOff x="3026" y="958"/>
            <a:chExt cx="1024" cy="2926"/>
          </a:xfrm>
          <a:solidFill>
            <a:schemeClr val="bg1">
              <a:lumMod val="75000"/>
            </a:schemeClr>
          </a:solidFill>
        </p:grpSpPr>
        <p:sp>
          <p:nvSpPr>
            <p:cNvPr id="8248" name="Rectangle 159"/>
            <p:cNvSpPr>
              <a:spLocks noChangeArrowheads="1"/>
            </p:cNvSpPr>
            <p:nvPr/>
          </p:nvSpPr>
          <p:spPr bwMode="auto">
            <a:xfrm>
              <a:off x="3028" y="958"/>
              <a:ext cx="1022" cy="15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Book Antiqua" panose="02040602050305030304" pitchFamily="18" charset="0"/>
              </a:endParaRPr>
            </a:p>
          </p:txBody>
        </p:sp>
        <p:sp>
          <p:nvSpPr>
            <p:cNvPr id="8249" name="Rectangle 160"/>
            <p:cNvSpPr>
              <a:spLocks noChangeArrowheads="1"/>
            </p:cNvSpPr>
            <p:nvPr/>
          </p:nvSpPr>
          <p:spPr bwMode="auto">
            <a:xfrm>
              <a:off x="3026" y="2748"/>
              <a:ext cx="1022" cy="1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3" name="Group 180"/>
          <p:cNvGrpSpPr>
            <a:grpSpLocks/>
          </p:cNvGrpSpPr>
          <p:nvPr/>
        </p:nvGrpSpPr>
        <p:grpSpPr bwMode="auto">
          <a:xfrm>
            <a:off x="5024438" y="1289050"/>
            <a:ext cx="1452562" cy="4648200"/>
            <a:chOff x="4046" y="956"/>
            <a:chExt cx="915" cy="2928"/>
          </a:xfrm>
          <a:solidFill>
            <a:schemeClr val="bg1">
              <a:lumMod val="65000"/>
            </a:schemeClr>
          </a:solidFill>
        </p:grpSpPr>
        <p:sp>
          <p:nvSpPr>
            <p:cNvPr id="110" name="Rectangle 161"/>
            <p:cNvSpPr>
              <a:spLocks noChangeArrowheads="1"/>
            </p:cNvSpPr>
            <p:nvPr/>
          </p:nvSpPr>
          <p:spPr bwMode="auto">
            <a:xfrm>
              <a:off x="4048" y="956"/>
              <a:ext cx="913" cy="15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162"/>
            <p:cNvSpPr>
              <a:spLocks noChangeArrowheads="1"/>
            </p:cNvSpPr>
            <p:nvPr/>
          </p:nvSpPr>
          <p:spPr bwMode="auto">
            <a:xfrm>
              <a:off x="4046" y="2746"/>
              <a:ext cx="913" cy="11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2362200" y="1295400"/>
            <a:ext cx="1047750" cy="4641850"/>
            <a:chOff x="2369" y="960"/>
            <a:chExt cx="660" cy="2924"/>
          </a:xfrm>
          <a:solidFill>
            <a:schemeClr val="bg1">
              <a:lumMod val="85000"/>
            </a:schemeClr>
          </a:solidFill>
        </p:grpSpPr>
        <p:sp>
          <p:nvSpPr>
            <p:cNvPr id="8244" name="Rectangle 157"/>
            <p:cNvSpPr>
              <a:spLocks noChangeArrowheads="1"/>
            </p:cNvSpPr>
            <p:nvPr/>
          </p:nvSpPr>
          <p:spPr bwMode="auto">
            <a:xfrm>
              <a:off x="2369" y="960"/>
              <a:ext cx="655" cy="15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Book Antiqua" panose="02040602050305030304" pitchFamily="18" charset="0"/>
              </a:endParaRPr>
            </a:p>
          </p:txBody>
        </p:sp>
        <p:sp>
          <p:nvSpPr>
            <p:cNvPr id="8245" name="Rectangle 158"/>
            <p:cNvSpPr>
              <a:spLocks noChangeArrowheads="1"/>
            </p:cNvSpPr>
            <p:nvPr/>
          </p:nvSpPr>
          <p:spPr bwMode="auto">
            <a:xfrm>
              <a:off x="2369" y="2743"/>
              <a:ext cx="660" cy="114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50" name="Text Box 181"/>
          <p:cNvSpPr txBox="1">
            <a:spLocks noChangeArrowheads="1"/>
          </p:cNvSpPr>
          <p:nvPr/>
        </p:nvSpPr>
        <p:spPr bwMode="auto">
          <a:xfrm>
            <a:off x="2374464" y="4243388"/>
            <a:ext cx="10422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Book Antiqua" panose="02040602050305030304" pitchFamily="18" charset="0"/>
              </a:rPr>
              <a:t>Increasing</a:t>
            </a:r>
          </a:p>
          <a:p>
            <a:pPr algn="ctr" eaLnBrk="1" hangingPunct="1"/>
            <a:r>
              <a:rPr lang="en-US" altLang="en-US" sz="1400">
                <a:latin typeface="Book Antiqua" panose="02040602050305030304" pitchFamily="18" charset="0"/>
              </a:rPr>
              <a:t>Marginal</a:t>
            </a:r>
          </a:p>
          <a:p>
            <a:pPr algn="ctr" eaLnBrk="1" hangingPunct="1"/>
            <a:r>
              <a:rPr lang="en-US" altLang="en-US" sz="1400">
                <a:latin typeface="Book Antiqua" panose="02040602050305030304" pitchFamily="18" charset="0"/>
              </a:rPr>
              <a:t>Returns</a:t>
            </a:r>
          </a:p>
        </p:txBody>
      </p:sp>
      <p:sp>
        <p:nvSpPr>
          <p:cNvPr id="151" name="Text Box 182"/>
          <p:cNvSpPr txBox="1">
            <a:spLocks noChangeArrowheads="1"/>
          </p:cNvSpPr>
          <p:nvPr/>
        </p:nvSpPr>
        <p:spPr bwMode="auto">
          <a:xfrm>
            <a:off x="3613627" y="4251325"/>
            <a:ext cx="11817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Book Antiqua" panose="02040602050305030304" pitchFamily="18" charset="0"/>
              </a:rPr>
              <a:t>Diminishing</a:t>
            </a:r>
          </a:p>
          <a:p>
            <a:pPr algn="ctr" eaLnBrk="1" hangingPunct="1"/>
            <a:r>
              <a:rPr lang="en-US" altLang="en-US" sz="1400">
                <a:latin typeface="Book Antiqua" panose="02040602050305030304" pitchFamily="18" charset="0"/>
              </a:rPr>
              <a:t>Marginal</a:t>
            </a:r>
          </a:p>
          <a:p>
            <a:pPr algn="ctr" eaLnBrk="1" hangingPunct="1"/>
            <a:r>
              <a:rPr lang="en-US" altLang="en-US" sz="1400">
                <a:latin typeface="Book Antiqua" panose="02040602050305030304" pitchFamily="18" charset="0"/>
              </a:rPr>
              <a:t>Returns</a:t>
            </a:r>
          </a:p>
        </p:txBody>
      </p:sp>
      <p:sp>
        <p:nvSpPr>
          <p:cNvPr id="152" name="Text Box 183"/>
          <p:cNvSpPr txBox="1">
            <a:spLocks noChangeArrowheads="1"/>
          </p:cNvSpPr>
          <p:nvPr/>
        </p:nvSpPr>
        <p:spPr bwMode="auto">
          <a:xfrm>
            <a:off x="5297540" y="4248150"/>
            <a:ext cx="9412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Book Antiqua" panose="02040602050305030304" pitchFamily="18" charset="0"/>
              </a:rPr>
              <a:t>Negative</a:t>
            </a:r>
          </a:p>
          <a:p>
            <a:pPr algn="ctr" eaLnBrk="1" hangingPunct="1"/>
            <a:r>
              <a:rPr lang="en-US" altLang="en-US" sz="1400">
                <a:latin typeface="Book Antiqua" panose="02040602050305030304" pitchFamily="18" charset="0"/>
              </a:rPr>
              <a:t>Marginal</a:t>
            </a:r>
          </a:p>
          <a:p>
            <a:pPr algn="ctr" eaLnBrk="1" hangingPunct="1"/>
            <a:r>
              <a:rPr lang="en-US" altLang="en-US" sz="1400">
                <a:latin typeface="Book Antiqua" panose="02040602050305030304" pitchFamily="18" charset="0"/>
              </a:rPr>
              <a:t>Returns</a:t>
            </a:r>
          </a:p>
        </p:txBody>
      </p:sp>
      <p:sp>
        <p:nvSpPr>
          <p:cNvPr id="8213" name="Text Box 140"/>
          <p:cNvSpPr txBox="1">
            <a:spLocks noChangeArrowheads="1"/>
          </p:cNvSpPr>
          <p:nvPr/>
        </p:nvSpPr>
        <p:spPr bwMode="auto">
          <a:xfrm>
            <a:off x="2590800" y="37274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8214" name="Text Box 141"/>
          <p:cNvSpPr txBox="1">
            <a:spLocks noChangeArrowheads="1"/>
          </p:cNvSpPr>
          <p:nvPr/>
        </p:nvSpPr>
        <p:spPr bwMode="auto">
          <a:xfrm>
            <a:off x="2998788" y="37274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8215" name="Text Box 142"/>
          <p:cNvSpPr txBox="1">
            <a:spLocks noChangeArrowheads="1"/>
          </p:cNvSpPr>
          <p:nvPr/>
        </p:nvSpPr>
        <p:spPr bwMode="auto">
          <a:xfrm>
            <a:off x="3417888" y="37274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8216" name="Text Box 143"/>
          <p:cNvSpPr txBox="1">
            <a:spLocks noChangeArrowheads="1"/>
          </p:cNvSpPr>
          <p:nvPr/>
        </p:nvSpPr>
        <p:spPr bwMode="auto">
          <a:xfrm>
            <a:off x="3814763" y="37274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8217" name="Text Box 144"/>
          <p:cNvSpPr txBox="1">
            <a:spLocks noChangeArrowheads="1"/>
          </p:cNvSpPr>
          <p:nvPr/>
        </p:nvSpPr>
        <p:spPr bwMode="auto">
          <a:xfrm>
            <a:off x="4222750" y="37274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8218" name="Text Box 145"/>
          <p:cNvSpPr txBox="1">
            <a:spLocks noChangeArrowheads="1"/>
          </p:cNvSpPr>
          <p:nvPr/>
        </p:nvSpPr>
        <p:spPr bwMode="auto">
          <a:xfrm>
            <a:off x="4630738" y="37274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8219" name="Text Box 146"/>
          <p:cNvSpPr txBox="1">
            <a:spLocks noChangeArrowheads="1"/>
          </p:cNvSpPr>
          <p:nvPr/>
        </p:nvSpPr>
        <p:spPr bwMode="auto">
          <a:xfrm>
            <a:off x="5038725" y="37274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8220" name="Text Box 147"/>
          <p:cNvSpPr txBox="1">
            <a:spLocks noChangeArrowheads="1"/>
          </p:cNvSpPr>
          <p:nvPr/>
        </p:nvSpPr>
        <p:spPr bwMode="auto">
          <a:xfrm>
            <a:off x="5446713" y="37274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8221" name="Text Box 148"/>
          <p:cNvSpPr txBox="1">
            <a:spLocks noChangeArrowheads="1"/>
          </p:cNvSpPr>
          <p:nvPr/>
        </p:nvSpPr>
        <p:spPr bwMode="auto">
          <a:xfrm>
            <a:off x="5854700" y="37274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8222" name="Text Box 99"/>
          <p:cNvSpPr txBox="1">
            <a:spLocks noChangeArrowheads="1"/>
          </p:cNvSpPr>
          <p:nvPr/>
        </p:nvSpPr>
        <p:spPr bwMode="auto">
          <a:xfrm>
            <a:off x="2022475" y="34671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8223" name="Text Box 100"/>
          <p:cNvSpPr txBox="1">
            <a:spLocks noChangeArrowheads="1"/>
          </p:cNvSpPr>
          <p:nvPr/>
        </p:nvSpPr>
        <p:spPr bwMode="auto">
          <a:xfrm>
            <a:off x="1909763" y="281940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10</a:t>
            </a:r>
          </a:p>
        </p:txBody>
      </p:sp>
      <p:sp>
        <p:nvSpPr>
          <p:cNvPr id="8224" name="Text Box 101"/>
          <p:cNvSpPr txBox="1">
            <a:spLocks noChangeArrowheads="1"/>
          </p:cNvSpPr>
          <p:nvPr/>
        </p:nvSpPr>
        <p:spPr bwMode="auto">
          <a:xfrm>
            <a:off x="1909763" y="2182813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20</a:t>
            </a:r>
          </a:p>
        </p:txBody>
      </p:sp>
      <p:sp>
        <p:nvSpPr>
          <p:cNvPr id="8225" name="Text Box 102"/>
          <p:cNvSpPr txBox="1">
            <a:spLocks noChangeArrowheads="1"/>
          </p:cNvSpPr>
          <p:nvPr/>
        </p:nvSpPr>
        <p:spPr bwMode="auto">
          <a:xfrm>
            <a:off x="1909763" y="1546225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30</a:t>
            </a:r>
          </a:p>
        </p:txBody>
      </p:sp>
      <p:sp>
        <p:nvSpPr>
          <p:cNvPr id="8226" name="Text Box 127"/>
          <p:cNvSpPr txBox="1">
            <a:spLocks noChangeArrowheads="1"/>
          </p:cNvSpPr>
          <p:nvPr/>
        </p:nvSpPr>
        <p:spPr bwMode="auto">
          <a:xfrm rot="-5400000">
            <a:off x="909105" y="2186573"/>
            <a:ext cx="17187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Book Antiqua" panose="02040602050305030304" pitchFamily="18" charset="0"/>
              </a:rPr>
              <a:t>Total </a:t>
            </a:r>
            <a:r>
              <a:rPr lang="en-US" altLang="en-US" sz="1600" dirty="0" smtClean="0">
                <a:latin typeface="Book Antiqua" panose="02040602050305030304" pitchFamily="18" charset="0"/>
              </a:rPr>
              <a:t>Production</a:t>
            </a:r>
            <a:endParaRPr lang="en-US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8227" name="Text Box 140"/>
          <p:cNvSpPr txBox="1">
            <a:spLocks noChangeArrowheads="1"/>
          </p:cNvSpPr>
          <p:nvPr/>
        </p:nvSpPr>
        <p:spPr bwMode="auto">
          <a:xfrm>
            <a:off x="2514600" y="59055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8228" name="Text Box 141"/>
          <p:cNvSpPr txBox="1">
            <a:spLocks noChangeArrowheads="1"/>
          </p:cNvSpPr>
          <p:nvPr/>
        </p:nvSpPr>
        <p:spPr bwMode="auto">
          <a:xfrm>
            <a:off x="2922588" y="59055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8229" name="Text Box 142"/>
          <p:cNvSpPr txBox="1">
            <a:spLocks noChangeArrowheads="1"/>
          </p:cNvSpPr>
          <p:nvPr/>
        </p:nvSpPr>
        <p:spPr bwMode="auto">
          <a:xfrm>
            <a:off x="3341688" y="59055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8230" name="Text Box 143"/>
          <p:cNvSpPr txBox="1">
            <a:spLocks noChangeArrowheads="1"/>
          </p:cNvSpPr>
          <p:nvPr/>
        </p:nvSpPr>
        <p:spPr bwMode="auto">
          <a:xfrm>
            <a:off x="3738563" y="59055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8231" name="Text Box 144"/>
          <p:cNvSpPr txBox="1">
            <a:spLocks noChangeArrowheads="1"/>
          </p:cNvSpPr>
          <p:nvPr/>
        </p:nvSpPr>
        <p:spPr bwMode="auto">
          <a:xfrm>
            <a:off x="4146550" y="59055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8232" name="Text Box 145"/>
          <p:cNvSpPr txBox="1">
            <a:spLocks noChangeArrowheads="1"/>
          </p:cNvSpPr>
          <p:nvPr/>
        </p:nvSpPr>
        <p:spPr bwMode="auto">
          <a:xfrm>
            <a:off x="4554538" y="59055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6</a:t>
            </a:r>
          </a:p>
        </p:txBody>
      </p:sp>
      <p:sp>
        <p:nvSpPr>
          <p:cNvPr id="8233" name="Text Box 146"/>
          <p:cNvSpPr txBox="1">
            <a:spLocks noChangeArrowheads="1"/>
          </p:cNvSpPr>
          <p:nvPr/>
        </p:nvSpPr>
        <p:spPr bwMode="auto">
          <a:xfrm>
            <a:off x="4962525" y="59055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8234" name="Text Box 147"/>
          <p:cNvSpPr txBox="1">
            <a:spLocks noChangeArrowheads="1"/>
          </p:cNvSpPr>
          <p:nvPr/>
        </p:nvSpPr>
        <p:spPr bwMode="auto">
          <a:xfrm>
            <a:off x="5370513" y="59055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8</a:t>
            </a:r>
          </a:p>
        </p:txBody>
      </p:sp>
      <p:sp>
        <p:nvSpPr>
          <p:cNvPr id="8235" name="Text Box 148"/>
          <p:cNvSpPr txBox="1">
            <a:spLocks noChangeArrowheads="1"/>
          </p:cNvSpPr>
          <p:nvPr/>
        </p:nvSpPr>
        <p:spPr bwMode="auto">
          <a:xfrm>
            <a:off x="5778500" y="59055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8236" name="Text Box 107"/>
          <p:cNvSpPr txBox="1">
            <a:spLocks noChangeArrowheads="1"/>
          </p:cNvSpPr>
          <p:nvPr/>
        </p:nvSpPr>
        <p:spPr bwMode="auto">
          <a:xfrm>
            <a:off x="1836738" y="4722813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20</a:t>
            </a:r>
          </a:p>
        </p:txBody>
      </p:sp>
      <p:sp>
        <p:nvSpPr>
          <p:cNvPr id="8237" name="Text Box 109"/>
          <p:cNvSpPr txBox="1">
            <a:spLocks noChangeArrowheads="1"/>
          </p:cNvSpPr>
          <p:nvPr/>
        </p:nvSpPr>
        <p:spPr bwMode="auto">
          <a:xfrm>
            <a:off x="1836738" y="523875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Book Antiqua" panose="02040602050305030304" pitchFamily="18" charset="0"/>
              </a:rPr>
              <a:t>10</a:t>
            </a:r>
          </a:p>
        </p:txBody>
      </p:sp>
      <p:sp>
        <p:nvSpPr>
          <p:cNvPr id="8238" name="Text Box 128"/>
          <p:cNvSpPr txBox="1">
            <a:spLocks noChangeArrowheads="1"/>
          </p:cNvSpPr>
          <p:nvPr/>
        </p:nvSpPr>
        <p:spPr bwMode="auto">
          <a:xfrm rot="-5400000">
            <a:off x="441327" y="4806662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Book Antiqua" panose="02040602050305030304" pitchFamily="18" charset="0"/>
              </a:rPr>
              <a:t>Marginal </a:t>
            </a:r>
            <a:r>
              <a:rPr lang="en-US" altLang="en-US" sz="1600" dirty="0" smtClean="0">
                <a:latin typeface="Book Antiqua" panose="02040602050305030304" pitchFamily="18" charset="0"/>
              </a:rPr>
              <a:t>and Average Production</a:t>
            </a:r>
            <a:endParaRPr lang="en-US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8239" name="Line 165"/>
          <p:cNvSpPr>
            <a:spLocks noChangeShapeType="1"/>
          </p:cNvSpPr>
          <p:nvPr/>
        </p:nvSpPr>
        <p:spPr bwMode="auto">
          <a:xfrm>
            <a:off x="2362200" y="3727450"/>
            <a:ext cx="4159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8240" name="Line 163"/>
          <p:cNvSpPr>
            <a:spLocks noChangeShapeType="1"/>
          </p:cNvSpPr>
          <p:nvPr/>
        </p:nvSpPr>
        <p:spPr bwMode="auto">
          <a:xfrm>
            <a:off x="2362200" y="1331913"/>
            <a:ext cx="0" cy="2395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8241" name="Line 165"/>
          <p:cNvSpPr>
            <a:spLocks noChangeShapeType="1"/>
          </p:cNvSpPr>
          <p:nvPr/>
        </p:nvSpPr>
        <p:spPr bwMode="auto">
          <a:xfrm>
            <a:off x="2362200" y="5937250"/>
            <a:ext cx="4159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8242" name="Line 163"/>
          <p:cNvSpPr>
            <a:spLocks noChangeShapeType="1"/>
          </p:cNvSpPr>
          <p:nvPr/>
        </p:nvSpPr>
        <p:spPr bwMode="auto">
          <a:xfrm>
            <a:off x="2362200" y="410845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8243" name="Text Box 11"/>
          <p:cNvSpPr txBox="1">
            <a:spLocks noChangeArrowheads="1"/>
          </p:cNvSpPr>
          <p:nvPr/>
        </p:nvSpPr>
        <p:spPr bwMode="auto">
          <a:xfrm>
            <a:off x="8475663" y="6629400"/>
            <a:ext cx="439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chemeClr val="bg1"/>
                </a:solidFill>
                <a:cs typeface="Arial" charset="0"/>
              </a:rPr>
              <a:t>7-</a:t>
            </a:r>
            <a:fld id="{1FFF7787-CDD0-4E76-967D-7BE35257E3DC}" type="slidenum">
              <a:rPr lang="en-US" altLang="en-US" sz="1400">
                <a:solidFill>
                  <a:schemeClr val="bg1"/>
                </a:solidFill>
                <a:cs typeface="Arial" charset="0"/>
              </a:rPr>
              <a:pPr eaLnBrk="1" hangingPunct="1"/>
              <a:t>51</a:t>
            </a:fld>
            <a:endParaRPr lang="en-US" alt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12800"/>
          </a:xfrm>
        </p:spPr>
        <p:txBody>
          <a:bodyPr/>
          <a:lstStyle/>
          <a:p>
            <a:r>
              <a:rPr lang="en-US" dirty="0" smtClean="0"/>
              <a:t>Note on the Basic MEP Model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98713" y="4889500"/>
            <a:ext cx="3523197" cy="1530767"/>
            <a:chOff x="2779713" y="4972050"/>
            <a:chExt cx="3523197" cy="1530767"/>
          </a:xfrm>
        </p:grpSpPr>
        <p:sp>
          <p:nvSpPr>
            <p:cNvPr id="144" name="Freeform 171"/>
            <p:cNvSpPr>
              <a:spLocks/>
            </p:cNvSpPr>
            <p:nvPr/>
          </p:nvSpPr>
          <p:spPr bwMode="auto">
            <a:xfrm>
              <a:off x="2779713" y="4972050"/>
              <a:ext cx="3060700" cy="1270000"/>
            </a:xfrm>
            <a:custGeom>
              <a:avLst/>
              <a:gdLst>
                <a:gd name="T0" fmla="*/ 0 w 1928"/>
                <a:gd name="T1" fmla="*/ 2147483647 h 800"/>
                <a:gd name="T2" fmla="*/ 2147483647 w 1928"/>
                <a:gd name="T3" fmla="*/ 2147483647 h 800"/>
                <a:gd name="T4" fmla="*/ 2147483647 w 1928"/>
                <a:gd name="T5" fmla="*/ 0 h 800"/>
                <a:gd name="T6" fmla="*/ 2147483647 w 1928"/>
                <a:gd name="T7" fmla="*/ 2147483647 h 8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8"/>
                <a:gd name="T13" fmla="*/ 0 h 800"/>
                <a:gd name="T14" fmla="*/ 1928 w 1928"/>
                <a:gd name="T15" fmla="*/ 800 h 8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8" h="800">
                  <a:moveTo>
                    <a:pt x="0" y="632"/>
                  </a:moveTo>
                  <a:lnTo>
                    <a:pt x="128" y="316"/>
                  </a:lnTo>
                  <a:lnTo>
                    <a:pt x="640" y="0"/>
                  </a:lnTo>
                  <a:lnTo>
                    <a:pt x="1928" y="80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Text Box 176"/>
            <p:cNvSpPr txBox="1">
              <a:spLocks noChangeArrowheads="1"/>
            </p:cNvSpPr>
            <p:nvPr/>
          </p:nvSpPr>
          <p:spPr bwMode="auto">
            <a:xfrm>
              <a:off x="5788025" y="6164263"/>
              <a:ext cx="5148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latin typeface="Book Antiqua" panose="02040602050305030304" pitchFamily="18" charset="0"/>
                </a:rPr>
                <a:t>MP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05063" y="5018088"/>
            <a:ext cx="3776762" cy="868362"/>
            <a:chOff x="2786063" y="5100638"/>
            <a:chExt cx="3776762" cy="868362"/>
          </a:xfrm>
        </p:grpSpPr>
        <p:sp>
          <p:nvSpPr>
            <p:cNvPr id="145" name="Freeform 172"/>
            <p:cNvSpPr>
              <a:spLocks/>
            </p:cNvSpPr>
            <p:nvPr/>
          </p:nvSpPr>
          <p:spPr bwMode="auto">
            <a:xfrm>
              <a:off x="2786063" y="5100638"/>
              <a:ext cx="3365500" cy="868362"/>
            </a:xfrm>
            <a:custGeom>
              <a:avLst/>
              <a:gdLst>
                <a:gd name="T0" fmla="*/ 0 w 2120"/>
                <a:gd name="T1" fmla="*/ 2147483647 h 547"/>
                <a:gd name="T2" fmla="*/ 2147483647 w 2120"/>
                <a:gd name="T3" fmla="*/ 2147483647 h 547"/>
                <a:gd name="T4" fmla="*/ 2147483647 w 2120"/>
                <a:gd name="T5" fmla="*/ 2147483647 h 547"/>
                <a:gd name="T6" fmla="*/ 2147483647 w 2120"/>
                <a:gd name="T7" fmla="*/ 2147483647 h 5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20"/>
                <a:gd name="T13" fmla="*/ 0 h 547"/>
                <a:gd name="T14" fmla="*/ 2120 w 2120"/>
                <a:gd name="T15" fmla="*/ 547 h 5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20" h="547">
                  <a:moveTo>
                    <a:pt x="0" y="547"/>
                  </a:moveTo>
                  <a:cubicBezTo>
                    <a:pt x="178" y="340"/>
                    <a:pt x="355" y="134"/>
                    <a:pt x="632" y="67"/>
                  </a:cubicBezTo>
                  <a:cubicBezTo>
                    <a:pt x="909" y="0"/>
                    <a:pt x="1416" y="110"/>
                    <a:pt x="1664" y="143"/>
                  </a:cubicBezTo>
                  <a:cubicBezTo>
                    <a:pt x="1912" y="176"/>
                    <a:pt x="2044" y="243"/>
                    <a:pt x="2120" y="26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Text Box 177"/>
            <p:cNvSpPr txBox="1">
              <a:spLocks noChangeArrowheads="1"/>
            </p:cNvSpPr>
            <p:nvPr/>
          </p:nvSpPr>
          <p:spPr bwMode="auto">
            <a:xfrm>
              <a:off x="6092825" y="5370513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latin typeface="Book Antiqua" panose="02040602050305030304" pitchFamily="18" charset="0"/>
                </a:rPr>
                <a:t>AP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93950" y="1721019"/>
            <a:ext cx="3658882" cy="1955631"/>
            <a:chOff x="2774950" y="1803569"/>
            <a:chExt cx="3658882" cy="1955631"/>
          </a:xfrm>
        </p:grpSpPr>
        <p:sp>
          <p:nvSpPr>
            <p:cNvPr id="146" name="Freeform 174"/>
            <p:cNvSpPr>
              <a:spLocks/>
            </p:cNvSpPr>
            <p:nvPr/>
          </p:nvSpPr>
          <p:spPr bwMode="auto">
            <a:xfrm>
              <a:off x="2774950" y="1812925"/>
              <a:ext cx="3282950" cy="1946275"/>
            </a:xfrm>
            <a:custGeom>
              <a:avLst/>
              <a:gdLst>
                <a:gd name="T0" fmla="*/ 0 w 2068"/>
                <a:gd name="T1" fmla="*/ 2147483647 h 1226"/>
                <a:gd name="T2" fmla="*/ 2147483647 w 2068"/>
                <a:gd name="T3" fmla="*/ 2147483647 h 1226"/>
                <a:gd name="T4" fmla="*/ 2147483647 w 2068"/>
                <a:gd name="T5" fmla="*/ 2147483647 h 1226"/>
                <a:gd name="T6" fmla="*/ 2147483647 w 2068"/>
                <a:gd name="T7" fmla="*/ 2147483647 h 1226"/>
                <a:gd name="T8" fmla="*/ 2147483647 w 2068"/>
                <a:gd name="T9" fmla="*/ 2147483647 h 1226"/>
                <a:gd name="T10" fmla="*/ 2147483647 w 2068"/>
                <a:gd name="T11" fmla="*/ 2147483647 h 1226"/>
                <a:gd name="T12" fmla="*/ 2147483647 w 2068"/>
                <a:gd name="T13" fmla="*/ 2147483647 h 1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8"/>
                <a:gd name="T22" fmla="*/ 0 h 1226"/>
                <a:gd name="T23" fmla="*/ 2068 w 2068"/>
                <a:gd name="T24" fmla="*/ 1226 h 1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8" h="1226">
                  <a:moveTo>
                    <a:pt x="0" y="1226"/>
                  </a:moveTo>
                  <a:cubicBezTo>
                    <a:pt x="89" y="1169"/>
                    <a:pt x="178" y="1113"/>
                    <a:pt x="264" y="1046"/>
                  </a:cubicBezTo>
                  <a:cubicBezTo>
                    <a:pt x="350" y="979"/>
                    <a:pt x="434" y="919"/>
                    <a:pt x="520" y="822"/>
                  </a:cubicBezTo>
                  <a:cubicBezTo>
                    <a:pt x="606" y="725"/>
                    <a:pt x="693" y="571"/>
                    <a:pt x="780" y="466"/>
                  </a:cubicBezTo>
                  <a:cubicBezTo>
                    <a:pt x="867" y="361"/>
                    <a:pt x="912" y="269"/>
                    <a:pt x="1040" y="194"/>
                  </a:cubicBezTo>
                  <a:cubicBezTo>
                    <a:pt x="1168" y="119"/>
                    <a:pt x="1377" y="36"/>
                    <a:pt x="1548" y="18"/>
                  </a:cubicBezTo>
                  <a:cubicBezTo>
                    <a:pt x="1719" y="0"/>
                    <a:pt x="1893" y="43"/>
                    <a:pt x="2068" y="86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Text Box 177"/>
            <p:cNvSpPr txBox="1">
              <a:spLocks noChangeArrowheads="1"/>
            </p:cNvSpPr>
            <p:nvPr/>
          </p:nvSpPr>
          <p:spPr bwMode="auto">
            <a:xfrm>
              <a:off x="6000700" y="1803569"/>
              <a:ext cx="4331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latin typeface="Book Antiqua" panose="02040602050305030304" pitchFamily="18" charset="0"/>
                </a:rPr>
                <a:t>T</a:t>
              </a:r>
              <a:r>
                <a:rPr lang="en-US" altLang="en-US" sz="1600" dirty="0" smtClean="0">
                  <a:latin typeface="Book Antiqua" panose="02040602050305030304" pitchFamily="18" charset="0"/>
                </a:rPr>
                <a:t>P</a:t>
              </a:r>
              <a:endParaRPr lang="en-US" altLang="en-US" sz="16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895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25021"/>
            <a:ext cx="9220200" cy="900112"/>
          </a:xfrm>
        </p:spPr>
        <p:txBody>
          <a:bodyPr/>
          <a:lstStyle/>
          <a:p>
            <a:r>
              <a:rPr lang="en-US" sz="3200" dirty="0"/>
              <a:t>A Viable </a:t>
            </a:r>
            <a:r>
              <a:rPr lang="en-US" sz="3200" dirty="0" smtClean="0"/>
              <a:t>Vision – </a:t>
            </a:r>
            <a:r>
              <a:rPr lang="en-US" sz="3200" dirty="0" err="1" smtClean="0"/>
              <a:t>Eliyahu</a:t>
            </a:r>
            <a:r>
              <a:rPr lang="en-US" sz="3200" dirty="0" smtClean="0"/>
              <a:t> </a:t>
            </a:r>
            <a:r>
              <a:rPr lang="en-US" sz="3200" dirty="0" err="1" smtClean="0"/>
              <a:t>Goldrat</a:t>
            </a:r>
            <a:endParaRPr lang="en-US" sz="3200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914400"/>
            <a:ext cx="9067800" cy="5562600"/>
          </a:xfrm>
        </p:spPr>
        <p:txBody>
          <a:bodyPr/>
          <a:lstStyle/>
          <a:p>
            <a:pPr marL="0" indent="0">
              <a:buClr>
                <a:srgbClr val="3399FF"/>
              </a:buClr>
              <a:buSzPct val="125000"/>
              <a:buNone/>
            </a:pPr>
            <a:r>
              <a:rPr lang="en-US" altLang="en-US" b="1" dirty="0"/>
              <a:t>Economies of scale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sz="2400" dirty="0"/>
              <a:t>Labor specialization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sz="2400" dirty="0"/>
              <a:t>Managerial specialization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sz="2400" dirty="0"/>
              <a:t>Efficient capital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sz="2400" dirty="0" smtClean="0"/>
              <a:t>-------------</a:t>
            </a:r>
            <a:endParaRPr lang="en-US" altLang="en-US" sz="2400" dirty="0"/>
          </a:p>
          <a:p>
            <a:pPr marL="0" indent="0">
              <a:buClr>
                <a:srgbClr val="3399FF"/>
              </a:buClr>
              <a:buSzPct val="125000"/>
              <a:buNone/>
            </a:pPr>
            <a:r>
              <a:rPr lang="en-US" altLang="en-US" b="1" dirty="0" smtClean="0"/>
              <a:t>Diseconomies </a:t>
            </a:r>
            <a:r>
              <a:rPr lang="en-US" altLang="en-US" b="1" dirty="0"/>
              <a:t>of scale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sz="2400" dirty="0"/>
              <a:t>Control and coordination problems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sz="2400" dirty="0"/>
              <a:t>Communication problems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sz="2400" dirty="0"/>
              <a:t>Worker alienation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sz="2400" dirty="0"/>
              <a:t>Shirking</a:t>
            </a:r>
          </a:p>
          <a:p>
            <a:pPr marL="457200" lvl="1" indent="0">
              <a:buClr>
                <a:srgbClr val="3399FF"/>
              </a:buClr>
              <a:buSzPct val="125000"/>
              <a:buNone/>
            </a:pPr>
            <a:r>
              <a:rPr lang="en-US" altLang="en-US" sz="2400" dirty="0"/>
              <a:t>Dinosaur Effect</a:t>
            </a:r>
          </a:p>
          <a:p>
            <a:pPr marL="0" indent="0">
              <a:buClr>
                <a:srgbClr val="3399FF"/>
              </a:buClr>
              <a:buSzPct val="125000"/>
              <a:buNone/>
            </a:pPr>
            <a:endParaRPr lang="en-US" altLang="en-US" dirty="0"/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82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6200" y="948085"/>
            <a:ext cx="9067800" cy="537651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9600" b="1" kern="0" smtClean="0">
                <a:solidFill>
                  <a:srgbClr val="C00000"/>
                </a:solidFill>
              </a:rPr>
              <a:t>BEA Simulation</a:t>
            </a:r>
            <a:endParaRPr lang="en-US" sz="96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Back to Example1 - Simulation </a:t>
            </a:r>
            <a:r>
              <a:rPr lang="en-US" sz="3200" b="1" dirty="0" smtClean="0">
                <a:latin typeface="Impact" pitchFamily="34" charset="0"/>
              </a:rPr>
              <a:t> </a:t>
            </a:r>
            <a:endParaRPr lang="en-US" sz="3200" b="1" dirty="0">
              <a:latin typeface="Impact" pitchFamily="34" charset="0"/>
            </a:endParaRP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Book Antiqua" pitchFamily="18" charset="0"/>
              </a:rPr>
              <a:t>$1000,000 average total </a:t>
            </a:r>
            <a:r>
              <a:rPr lang="en-US" sz="2400" dirty="0">
                <a:latin typeface="Book Antiqua" pitchFamily="18" charset="0"/>
              </a:rPr>
              <a:t>yearly fixed </a:t>
            </a:r>
            <a:r>
              <a:rPr lang="en-US" sz="2400" dirty="0" smtClean="0">
                <a:latin typeface="Book Antiqua" pitchFamily="18" charset="0"/>
              </a:rPr>
              <a:t>costs ($800,000-$1,200,000).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$200  average per </a:t>
            </a:r>
            <a:r>
              <a:rPr lang="en-US" sz="2400" dirty="0">
                <a:latin typeface="Book Antiqua" pitchFamily="18" charset="0"/>
              </a:rPr>
              <a:t>unit variable </a:t>
            </a:r>
            <a:r>
              <a:rPr lang="en-US" sz="2400" dirty="0" smtClean="0">
                <a:latin typeface="Book Antiqua" pitchFamily="18" charset="0"/>
              </a:rPr>
              <a:t>costs ($180-$220).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$400 average per </a:t>
            </a:r>
            <a:r>
              <a:rPr lang="en-US" sz="2400" dirty="0">
                <a:latin typeface="Book Antiqua" pitchFamily="18" charset="0"/>
              </a:rPr>
              <a:t>unit sale </a:t>
            </a:r>
            <a:r>
              <a:rPr lang="en-US" sz="2400" dirty="0" smtClean="0">
                <a:latin typeface="Book Antiqua" pitchFamily="18" charset="0"/>
              </a:rPr>
              <a:t>price ($350-$450)</a:t>
            </a:r>
          </a:p>
          <a:p>
            <a:r>
              <a:rPr lang="en-US" sz="2400" dirty="0" smtClean="0">
                <a:latin typeface="Book Antiqua" pitchFamily="18" charset="0"/>
              </a:rPr>
              <a:t>Sales 4000-6000</a:t>
            </a:r>
          </a:p>
          <a:p>
            <a:r>
              <a:rPr lang="en-US" sz="2400" dirty="0" smtClean="0">
                <a:latin typeface="Book Antiqua" pitchFamily="18" charset="0"/>
              </a:rPr>
              <a:t>. 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28921"/>
              </p:ext>
            </p:extLst>
          </p:nvPr>
        </p:nvGraphicFramePr>
        <p:xfrm>
          <a:off x="1081" y="2309813"/>
          <a:ext cx="9072614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Worksheet" r:id="rId3" imgW="11963509" imgH="4391010" progId="Excel.Sheet.12">
                  <p:embed/>
                </p:oleObj>
              </mc:Choice>
              <mc:Fallback>
                <p:oleObj name="Worksheet" r:id="rId3" imgW="11963509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" y="2309813"/>
                        <a:ext cx="9072614" cy="332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0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287"/>
            <a:ext cx="9144000" cy="552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2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94524" y="990600"/>
            <a:ext cx="610647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-5400000">
            <a:off x="-52062" y="2943463"/>
            <a:ext cx="329802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Total Costs in $ (TC) 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83634" y="5714050"/>
            <a:ext cx="28257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Book Antiqua" pitchFamily="18" charset="0"/>
              </a:rPr>
              <a:t>0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01557" y="5943600"/>
            <a:ext cx="642804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Volume of Production and Sales in units (Q)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915162" y="2195512"/>
            <a:ext cx="6085837" cy="37480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9661097">
            <a:off x="2803700" y="3721738"/>
            <a:ext cx="354263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variable cost (</a:t>
            </a:r>
            <a:r>
              <a:rPr lang="en-US" sz="2400" b="1" dirty="0" smtClean="0">
                <a:latin typeface="Book Antiqua" pitchFamily="18" charset="0"/>
              </a:rPr>
              <a:t>VQ)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915162" y="4545013"/>
            <a:ext cx="608583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31083" y="4592477"/>
            <a:ext cx="28421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Fixed cost (F)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914214" y="990600"/>
            <a:ext cx="5768337" cy="3541382"/>
          </a:xfrm>
          <a:prstGeom prst="line">
            <a:avLst/>
          </a:prstGeom>
          <a:noFill/>
          <a:ln w="571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19701859">
            <a:off x="3857866" y="1918757"/>
            <a:ext cx="273472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cost = </a:t>
            </a:r>
            <a:r>
              <a:rPr lang="en-US" sz="2400" b="1" dirty="0" smtClean="0">
                <a:latin typeface="Book Antiqua" pitchFamily="18" charset="0"/>
              </a:rPr>
              <a:t>F+VQ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Total Costs TC = F+VQ</a:t>
            </a:r>
            <a:endParaRPr lang="en-US" sz="32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-9099" y="106363"/>
            <a:ext cx="912807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Total Revenue  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42875" y="873125"/>
            <a:ext cx="9001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It is assumed that the price of the product is fixed, </a:t>
            </a:r>
          </a:p>
          <a:p>
            <a:r>
              <a:rPr lang="en-US" sz="2400" dirty="0">
                <a:latin typeface="Book Antiqua" pitchFamily="18" charset="0"/>
              </a:rPr>
              <a:t>and we sell whatever we produce. </a:t>
            </a:r>
          </a:p>
          <a:p>
            <a:r>
              <a:rPr lang="en-US" sz="2400" dirty="0">
                <a:latin typeface="Book Antiqua" pitchFamily="18" charset="0"/>
              </a:rPr>
              <a:t>Total sales revenue depends on the production level. 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The higher the production, the higher the total sales revenue. </a:t>
            </a:r>
          </a:p>
        </p:txBody>
      </p:sp>
      <p:graphicFrame>
        <p:nvGraphicFramePr>
          <p:cNvPr id="376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626184"/>
              </p:ext>
            </p:extLst>
          </p:nvPr>
        </p:nvGraphicFramePr>
        <p:xfrm>
          <a:off x="1981200" y="899283"/>
          <a:ext cx="6824662" cy="57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Document" r:id="rId4" imgW="6181964" imgH="5255522" progId="Word.Document.8">
                  <p:embed/>
                </p:oleObj>
              </mc:Choice>
              <mc:Fallback>
                <p:oleObj name="Document" r:id="rId4" imgW="6181964" imgH="52555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99283"/>
                        <a:ext cx="6824662" cy="578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328028"/>
              </p:ext>
            </p:extLst>
          </p:nvPr>
        </p:nvGraphicFramePr>
        <p:xfrm>
          <a:off x="30708" y="873125"/>
          <a:ext cx="7137400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Document" r:id="rId6" imgW="6552329" imgH="5268125" progId="Word.Document.8">
                  <p:embed/>
                </p:oleObj>
              </mc:Choice>
              <mc:Fallback>
                <p:oleObj name="Document" r:id="rId6" imgW="6552329" imgH="52681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8" y="873125"/>
                        <a:ext cx="7137400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8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5924" y="990600"/>
            <a:ext cx="610647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-5400000">
            <a:off x="-1055225" y="3035112"/>
            <a:ext cx="485292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Total Costs or Revenue in $ (TC) 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72957" y="5943600"/>
            <a:ext cx="642804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Volume of Production and Sales in units (Q)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686562" y="990598"/>
            <a:ext cx="4485638" cy="4953002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8706327">
            <a:off x="1494300" y="4641580"/>
            <a:ext cx="302967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Total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Revenue  (PQ)</a:t>
            </a:r>
            <a:endParaRPr lang="en-US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685614" y="990600"/>
            <a:ext cx="5768337" cy="3541382"/>
          </a:xfrm>
          <a:prstGeom prst="line">
            <a:avLst/>
          </a:pr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19701859">
            <a:off x="5113638" y="1724872"/>
            <a:ext cx="273472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Total cost =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F+VQ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8715656">
            <a:off x="2321683" y="4036759"/>
            <a:ext cx="8143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Loss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rot="19554498">
            <a:off x="5669819" y="1255573"/>
            <a:ext cx="98745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Profit</a:t>
            </a:r>
            <a:endParaRPr lang="en-US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569782" y="2761290"/>
            <a:ext cx="0" cy="318230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607350" y="5531503"/>
            <a:ext cx="26353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Break-Even Point</a:t>
            </a:r>
            <a:endParaRPr lang="en-US" sz="2400" b="1" dirty="0">
              <a:latin typeface="Book Antiqua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543777"/>
              </p:ext>
            </p:extLst>
          </p:nvPr>
        </p:nvGraphicFramePr>
        <p:xfrm>
          <a:off x="4951686" y="3143249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" name="Document" r:id="rId3" imgW="2137826" imgH="646761" progId="Word.Document.8">
                  <p:embed/>
                </p:oleObj>
              </mc:Choice>
              <mc:Fallback>
                <p:oleObj name="Document" r:id="rId3" imgW="2137826" imgH="64676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686" y="3143249"/>
                        <a:ext cx="2133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912508"/>
              </p:ext>
            </p:extLst>
          </p:nvPr>
        </p:nvGraphicFramePr>
        <p:xfrm>
          <a:off x="4951686" y="4066694"/>
          <a:ext cx="2609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" name="Document" r:id="rId5" imgW="2615103" imgH="570460" progId="Word.Document.8">
                  <p:embed/>
                </p:oleObj>
              </mc:Choice>
              <mc:Fallback>
                <p:oleObj name="Document" r:id="rId5" imgW="2615103" imgH="57046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686" y="4066694"/>
                        <a:ext cx="26098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596829"/>
              </p:ext>
            </p:extLst>
          </p:nvPr>
        </p:nvGraphicFramePr>
        <p:xfrm>
          <a:off x="4719162" y="4960003"/>
          <a:ext cx="3105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2" name="Document" r:id="rId7" imgW="3111139" imgH="570460" progId="Word.Document.8">
                  <p:embed/>
                </p:oleObj>
              </mc:Choice>
              <mc:Fallback>
                <p:oleObj name="Document" r:id="rId7" imgW="3111139" imgH="570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162" y="4960003"/>
                        <a:ext cx="3105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Break-Even Computations   </a:t>
            </a:r>
          </a:p>
        </p:txBody>
      </p:sp>
    </p:spTree>
    <p:extLst>
      <p:ext uri="{BB962C8B-B14F-4D97-AF65-F5344CB8AC3E}">
        <p14:creationId xmlns:p14="http://schemas.microsoft.com/office/powerpoint/2010/main" val="3600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Example 1 </a:t>
            </a:r>
            <a:r>
              <a:rPr lang="en-US" sz="3200" b="1" dirty="0" smtClean="0">
                <a:latin typeface="Impact" pitchFamily="34" charset="0"/>
              </a:rPr>
              <a:t> </a:t>
            </a:r>
            <a:endParaRPr lang="en-US" sz="3200" b="1" dirty="0">
              <a:latin typeface="Impact" pitchFamily="34" charset="0"/>
            </a:endParaRP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839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Book Antiqua" pitchFamily="18" charset="0"/>
              </a:rPr>
              <a:t>$1000,000 </a:t>
            </a:r>
            <a:r>
              <a:rPr lang="en-US" sz="2400" dirty="0">
                <a:latin typeface="Book Antiqua" pitchFamily="18" charset="0"/>
              </a:rPr>
              <a:t>total yearly fixed costs.</a:t>
            </a:r>
          </a:p>
          <a:p>
            <a:r>
              <a:rPr lang="en-US" sz="2400" dirty="0" smtClean="0">
                <a:latin typeface="Book Antiqua" pitchFamily="18" charset="0"/>
              </a:rPr>
              <a:t>$200 </a:t>
            </a:r>
            <a:r>
              <a:rPr lang="en-US" sz="2400" dirty="0">
                <a:latin typeface="Book Antiqua" pitchFamily="18" charset="0"/>
              </a:rPr>
              <a:t>per unit variable costs</a:t>
            </a:r>
          </a:p>
          <a:p>
            <a:r>
              <a:rPr lang="en-US" sz="2400" dirty="0" smtClean="0">
                <a:latin typeface="Book Antiqua" pitchFamily="18" charset="0"/>
              </a:rPr>
              <a:t>$400 </a:t>
            </a:r>
            <a:r>
              <a:rPr lang="en-US" sz="2400" dirty="0">
                <a:latin typeface="Book Antiqua" pitchFamily="18" charset="0"/>
              </a:rPr>
              <a:t>per unit sale </a:t>
            </a:r>
            <a:r>
              <a:rPr lang="en-US" sz="2400" dirty="0" smtClean="0">
                <a:latin typeface="Book Antiqua" pitchFamily="18" charset="0"/>
              </a:rPr>
              <a:t>price</a:t>
            </a:r>
          </a:p>
          <a:p>
            <a:r>
              <a:rPr lang="en-US" sz="2400" dirty="0" smtClean="0">
                <a:latin typeface="Book Antiqua" pitchFamily="18" charset="0"/>
              </a:rPr>
              <a:t>TR = TC</a:t>
            </a:r>
          </a:p>
          <a:p>
            <a:r>
              <a:rPr lang="en-US" sz="2400" dirty="0" smtClean="0">
                <a:latin typeface="Book Antiqua" pitchFamily="18" charset="0"/>
              </a:rPr>
              <a:t>400Q= 1000,000+200Q</a:t>
            </a:r>
          </a:p>
          <a:p>
            <a:r>
              <a:rPr lang="en-US" sz="2400" dirty="0" smtClean="0">
                <a:latin typeface="Book Antiqua" pitchFamily="18" charset="0"/>
              </a:rPr>
              <a:t>(400-200)Q= 1000,000</a:t>
            </a:r>
          </a:p>
          <a:p>
            <a:r>
              <a:rPr lang="en-US" sz="2400" dirty="0" smtClean="0">
                <a:latin typeface="Book Antiqua" pitchFamily="18" charset="0"/>
              </a:rPr>
              <a:t>Q= 5000</a:t>
            </a:r>
          </a:p>
          <a:p>
            <a:r>
              <a:rPr lang="en-US" sz="2400" dirty="0" smtClean="0">
                <a:latin typeface="Book Antiqua" pitchFamily="18" charset="0"/>
              </a:rPr>
              <a:t>Q</a:t>
            </a:r>
            <a:r>
              <a:rPr lang="en-US" sz="2400" baseline="-25000" dirty="0" smtClean="0">
                <a:latin typeface="Book Antiqua" pitchFamily="18" charset="0"/>
              </a:rPr>
              <a:t>BEP</a:t>
            </a:r>
            <a:r>
              <a:rPr lang="en-US" sz="2400" dirty="0" smtClean="0">
                <a:latin typeface="Book Antiqua" pitchFamily="18" charset="0"/>
              </a:rPr>
              <a:t>=5000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If our market research indicates that the present demand is &gt; </a:t>
            </a:r>
            <a:r>
              <a:rPr lang="en-US" sz="2400" dirty="0" smtClean="0">
                <a:latin typeface="Book Antiqua" pitchFamily="18" charset="0"/>
              </a:rPr>
              <a:t>5,000, </a:t>
            </a:r>
            <a:r>
              <a:rPr lang="en-US" sz="2400" dirty="0">
                <a:latin typeface="Book Antiqua" pitchFamily="18" charset="0"/>
              </a:rPr>
              <a:t>then this manufacturing system is economically feasible. </a:t>
            </a:r>
          </a:p>
        </p:txBody>
      </p:sp>
    </p:spTree>
    <p:extLst>
      <p:ext uri="{BB962C8B-B14F-4D97-AF65-F5344CB8AC3E}">
        <p14:creationId xmlns:p14="http://schemas.microsoft.com/office/powerpoint/2010/main" val="17467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0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build="p"/>
    </p:bld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9557</TotalTime>
  <Words>2295</Words>
  <Application>Microsoft Office PowerPoint</Application>
  <PresentationFormat>On-screen Show (4:3)</PresentationFormat>
  <Paragraphs>630</Paragraphs>
  <Slides>56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4" baseType="lpstr">
      <vt:lpstr>ＭＳ Ｐゴシック</vt:lpstr>
      <vt:lpstr>Arial</vt:lpstr>
      <vt:lpstr>Book Antiqua</vt:lpstr>
      <vt:lpstr>Calibri</vt:lpstr>
      <vt:lpstr>Cambria Math</vt:lpstr>
      <vt:lpstr>Garamond</vt:lpstr>
      <vt:lpstr>Impact</vt:lpstr>
      <vt:lpstr>MS Reference Sans Serif</vt:lpstr>
      <vt:lpstr>Symbol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Document</vt:lpstr>
      <vt:lpstr>Equation</vt:lpstr>
      <vt:lpstr>Worksheet</vt:lpstr>
      <vt:lpstr>     Capacity Planning Break-Even Point    Ardavan Asef-Vaziri Systems and Operations Management College of Business and Economics California State University, Northridge     </vt:lpstr>
      <vt:lpstr>PowerPoint Presentation</vt:lpstr>
      <vt:lpstr>Five Elements of the Process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Throughput and Fixed Operating Costs</vt:lpstr>
      <vt:lpstr>Financial Throughput and Fixed Operating Costs</vt:lpstr>
      <vt:lpstr>Throughput Profit Multiplier (TPM)</vt:lpstr>
      <vt:lpstr>A Viable Vision – Eliyahu Goldratt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Economy of Scale- Dis-economy of Scale</vt:lpstr>
      <vt:lpstr>Note on the Basic MEP Model</vt:lpstr>
      <vt:lpstr>A Viable Vision – Eliyahu Goldrat</vt:lpstr>
      <vt:lpstr>PowerPoint Presentation</vt:lpstr>
      <vt:lpstr>PowerPoint Presentation</vt:lpstr>
      <vt:lpstr>PowerPoint Presentation</vt:lpstr>
      <vt:lpstr>PowerPoint Presentation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370</cp:revision>
  <dcterms:created xsi:type="dcterms:W3CDTF">2008-11-22T01:06:20Z</dcterms:created>
  <dcterms:modified xsi:type="dcterms:W3CDTF">2018-02-28T15:56:47Z</dcterms:modified>
</cp:coreProperties>
</file>