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0" r:id="rId1"/>
    <p:sldMasterId id="2147483749" r:id="rId2"/>
  </p:sldMasterIdLst>
  <p:notesMasterIdLst>
    <p:notesMasterId r:id="rId47"/>
  </p:notesMasterIdLst>
  <p:handoutMasterIdLst>
    <p:handoutMasterId r:id="rId48"/>
  </p:handoutMasterIdLst>
  <p:sldIdLst>
    <p:sldId id="954" r:id="rId3"/>
    <p:sldId id="365" r:id="rId4"/>
    <p:sldId id="366" r:id="rId5"/>
    <p:sldId id="361" r:id="rId6"/>
    <p:sldId id="367" r:id="rId7"/>
    <p:sldId id="362" r:id="rId8"/>
    <p:sldId id="363" r:id="rId9"/>
    <p:sldId id="364" r:id="rId10"/>
    <p:sldId id="339" r:id="rId11"/>
    <p:sldId id="368" r:id="rId12"/>
    <p:sldId id="340" r:id="rId13"/>
    <p:sldId id="341" r:id="rId14"/>
    <p:sldId id="342" r:id="rId15"/>
    <p:sldId id="343" r:id="rId16"/>
    <p:sldId id="344" r:id="rId17"/>
    <p:sldId id="359" r:id="rId18"/>
    <p:sldId id="360" r:id="rId19"/>
    <p:sldId id="370" r:id="rId20"/>
    <p:sldId id="390" r:id="rId21"/>
    <p:sldId id="391" r:id="rId22"/>
    <p:sldId id="371" r:id="rId23"/>
    <p:sldId id="392" r:id="rId24"/>
    <p:sldId id="372" r:id="rId25"/>
    <p:sldId id="375" r:id="rId26"/>
    <p:sldId id="373" r:id="rId27"/>
    <p:sldId id="966" r:id="rId28"/>
    <p:sldId id="967" r:id="rId29"/>
    <p:sldId id="395" r:id="rId30"/>
    <p:sldId id="968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405" r:id="rId43"/>
    <p:sldId id="398" r:id="rId44"/>
    <p:sldId id="399" r:id="rId45"/>
    <p:sldId id="400" r:id="rId46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Lean and Theory of Constraints" id="{A1C37DF3-43EA-41A2-A567-EB5CDCA0E9E8}">
          <p14:sldIdLst>
            <p14:sldId id="954"/>
            <p14:sldId id="365"/>
            <p14:sldId id="366"/>
            <p14:sldId id="361"/>
            <p14:sldId id="367"/>
            <p14:sldId id="362"/>
            <p14:sldId id="363"/>
            <p14:sldId id="364"/>
            <p14:sldId id="339"/>
            <p14:sldId id="368"/>
            <p14:sldId id="340"/>
            <p14:sldId id="341"/>
            <p14:sldId id="342"/>
            <p14:sldId id="343"/>
            <p14:sldId id="344"/>
            <p14:sldId id="359"/>
            <p14:sldId id="360"/>
            <p14:sldId id="370"/>
            <p14:sldId id="390"/>
            <p14:sldId id="391"/>
            <p14:sldId id="371"/>
            <p14:sldId id="392"/>
            <p14:sldId id="372"/>
            <p14:sldId id="375"/>
            <p14:sldId id="373"/>
            <p14:sldId id="966"/>
            <p14:sldId id="967"/>
            <p14:sldId id="395"/>
            <p14:sldId id="968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405"/>
            <p14:sldId id="398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581"/>
    <a:srgbClr val="A792EC"/>
    <a:srgbClr val="72659E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9294" autoAdjust="0"/>
  </p:normalViewPr>
  <p:slideViewPr>
    <p:cSldViewPr>
      <p:cViewPr varScale="1">
        <p:scale>
          <a:sx n="98" d="100"/>
          <a:sy n="98" d="100"/>
        </p:scale>
        <p:origin x="6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7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8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9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1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6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6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9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1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6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36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3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5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13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3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6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9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6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5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2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0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buFont typeface="Wingdings" pitchFamily="2" charset="2"/>
              <a:buChar char="p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itchFamily="2" charset="2"/>
              <a:buChar char="n"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60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4" y="1520826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1520826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66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3218-5380-4613-AD26-1B6C23CC7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4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83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Break-Even Analysis- Basics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/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57" r:id="rId7"/>
    <p:sldLayoutId id="2147483758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Breck-Even Analysis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Multiple Alternatives</a:t>
            </a:r>
          </a:p>
        </p:txBody>
      </p:sp>
    </p:spTree>
    <p:extLst>
      <p:ext uri="{BB962C8B-B14F-4D97-AF65-F5344CB8AC3E}">
        <p14:creationId xmlns:p14="http://schemas.microsoft.com/office/powerpoint/2010/main" val="13021035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 rot="18145177">
            <a:off x="2993053" y="4627659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540251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 rot="19708282">
            <a:off x="4364492" y="2777536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5914" y="1163639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 rot="20728378">
            <a:off x="7310282" y="1661610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48188" y="3098801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410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705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9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BEA, Job-Shop vs. Batch Processing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276600" y="4949825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275389" y="2097088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2782889" y="1052514"/>
            <a:ext cx="141287" cy="4872037"/>
            <a:chOff x="886" y="790"/>
            <a:chExt cx="89" cy="3069"/>
          </a:xfrm>
        </p:grpSpPr>
        <p:sp>
          <p:nvSpPr>
            <p:cNvPr id="17425" name="Line 7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7426" name="Freeform 8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2855914" y="1136650"/>
            <a:ext cx="2979737" cy="4402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2855913" y="1125538"/>
            <a:ext cx="4794250" cy="297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345781" y="5945968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7420" name="Group 15"/>
          <p:cNvGrpSpPr>
            <a:grpSpLocks/>
          </p:cNvGrpSpPr>
          <p:nvPr/>
        </p:nvGrpSpPr>
        <p:grpSpPr bwMode="auto">
          <a:xfrm>
            <a:off x="2855913" y="5913439"/>
            <a:ext cx="7124700" cy="141287"/>
            <a:chOff x="839" y="3725"/>
            <a:chExt cx="4488" cy="89"/>
          </a:xfrm>
        </p:grpSpPr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>
              <a:off x="839" y="3769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7424" name="Freeform 17"/>
            <p:cNvSpPr>
              <a:spLocks/>
            </p:cNvSpPr>
            <p:nvPr/>
          </p:nvSpPr>
          <p:spPr bwMode="auto">
            <a:xfrm>
              <a:off x="5239" y="3725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7421" name="Line 18"/>
          <p:cNvSpPr>
            <a:spLocks noChangeShapeType="1"/>
          </p:cNvSpPr>
          <p:nvPr/>
        </p:nvSpPr>
        <p:spPr bwMode="auto">
          <a:xfrm>
            <a:off x="4548188" y="3033713"/>
            <a:ext cx="0" cy="2951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739900" y="952799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=10000		V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=10</a:t>
            </a: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=60000		V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3569" y="5181601"/>
            <a:ext cx="4551363" cy="973137"/>
            <a:chOff x="374" y="3456"/>
            <a:chExt cx="2867" cy="613"/>
          </a:xfrm>
        </p:grpSpPr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74" y="3532"/>
              <a:ext cx="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dirty="0">
                  <a:latin typeface="Book Antiqua" pitchFamily="18" charset="0"/>
                </a:rPr>
                <a:t>Q = </a:t>
              </a:r>
            </a:p>
          </p:txBody>
        </p:sp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960" y="3456"/>
            <a:ext cx="2281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1460160" imgH="393480" progId="Equation.3">
                    <p:embed/>
                  </p:oleObj>
                </mc:Choice>
                <mc:Fallback>
                  <p:oleObj name="Equation" r:id="rId4" imgW="1460160" imgH="393480" progId="Equation.3">
                    <p:embed/>
                    <p:pic>
                      <p:nvPicPr>
                        <p:cNvPr id="307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281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BEA, Job-Shop vs. Batch Processing</a:t>
            </a:r>
          </a:p>
        </p:txBody>
      </p:sp>
      <p:sp>
        <p:nvSpPr>
          <p:cNvPr id="389129" name="Text Box 9"/>
          <p:cNvSpPr txBox="1">
            <a:spLocks noChangeArrowheads="1"/>
          </p:cNvSpPr>
          <p:nvPr/>
        </p:nvSpPr>
        <p:spPr bwMode="auto">
          <a:xfrm>
            <a:off x="1830386" y="2209801"/>
            <a:ext cx="3975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Break-even of 1 and 2</a:t>
            </a:r>
          </a:p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1 </a:t>
            </a:r>
            <a:r>
              <a:rPr lang="en-US" sz="2800" dirty="0">
                <a:latin typeface="Book Antiqua" pitchFamily="18" charset="0"/>
              </a:rPr>
              <a:t>Q = 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2 </a:t>
            </a:r>
            <a:r>
              <a:rPr lang="en-US" sz="2800" dirty="0">
                <a:latin typeface="Book Antiqua" pitchFamily="18" charset="0"/>
              </a:rPr>
              <a:t>Q </a:t>
            </a:r>
          </a:p>
        </p:txBody>
      </p:sp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1883568" y="4267200"/>
            <a:ext cx="466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Book Antiqua" pitchFamily="18" charset="0"/>
              </a:rPr>
              <a:t>10000+10Q = 60000 + 5Q</a:t>
            </a:r>
          </a:p>
        </p:txBody>
      </p:sp>
    </p:spTree>
    <p:extLst>
      <p:ext uri="{BB962C8B-B14F-4D97-AF65-F5344CB8AC3E}">
        <p14:creationId xmlns:p14="http://schemas.microsoft.com/office/powerpoint/2010/main" val="10151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9" grpId="0"/>
      <p:bldP spid="389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2400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Batch Processing vs. Flow Shop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786064" y="1055689"/>
            <a:ext cx="141287" cy="4872037"/>
            <a:chOff x="886" y="790"/>
            <a:chExt cx="89" cy="3069"/>
          </a:xfrm>
        </p:grpSpPr>
        <p:sp>
          <p:nvSpPr>
            <p:cNvPr id="18448" name="Line 5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8449" name="Freeform 6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8436" name="Line 7"/>
          <p:cNvSpPr>
            <a:spLocks noChangeShapeType="1"/>
          </p:cNvSpPr>
          <p:nvPr/>
        </p:nvSpPr>
        <p:spPr bwMode="auto">
          <a:xfrm flipV="1">
            <a:off x="2855913" y="1136650"/>
            <a:ext cx="4794250" cy="297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2855913" y="1395413"/>
            <a:ext cx="6089650" cy="1682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8439" name="Group 10"/>
          <p:cNvGrpSpPr>
            <a:grpSpLocks/>
          </p:cNvGrpSpPr>
          <p:nvPr/>
        </p:nvGrpSpPr>
        <p:grpSpPr bwMode="auto">
          <a:xfrm>
            <a:off x="2855913" y="5910264"/>
            <a:ext cx="7124700" cy="141287"/>
            <a:chOff x="930" y="3848"/>
            <a:chExt cx="4488" cy="89"/>
          </a:xfrm>
        </p:grpSpPr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8447" name="Freeform 12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5916613" y="2241551"/>
            <a:ext cx="0" cy="374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4063505" y="3375303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6350794" y="2441059"/>
            <a:ext cx="1482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56275" y="6043613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8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905000" y="950894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=60000		V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=5</a:t>
            </a: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dirty="0">
                <a:latin typeface="Book Antiqua" pitchFamily="18" charset="0"/>
              </a:rPr>
              <a:t>=150000		V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dirty="0">
                <a:latin typeface="Book Antiqua" pitchFamily="18" charset="0"/>
              </a:rPr>
              <a:t>=2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5257800"/>
            <a:ext cx="4662488" cy="973138"/>
            <a:chOff x="374" y="3456"/>
            <a:chExt cx="2937" cy="613"/>
          </a:xfrm>
        </p:grpSpPr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74" y="3532"/>
              <a:ext cx="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dirty="0">
                  <a:latin typeface="Book Antiqua" pitchFamily="18" charset="0"/>
                </a:rPr>
                <a:t>Q = </a:t>
              </a: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891" y="3456"/>
            <a:ext cx="2420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4" imgW="1549080" imgH="393480" progId="Equation.3">
                    <p:embed/>
                  </p:oleObj>
                </mc:Choice>
                <mc:Fallback>
                  <p:oleObj name="Equation" r:id="rId4" imgW="1549080" imgH="393480" progId="Equation.3">
                    <p:embed/>
                    <p:pic>
                      <p:nvPicPr>
                        <p:cNvPr id="409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" y="3456"/>
                          <a:ext cx="2420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Arial" charset="0"/>
              </a:rPr>
              <a:t> </a:t>
            </a:r>
            <a:r>
              <a:rPr lang="en-US" sz="3200" dirty="0">
                <a:latin typeface="Impact" pitchFamily="34" charset="0"/>
              </a:rPr>
              <a:t>Example 3. Batch Processing vs. Flow Shop</a:t>
            </a: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1955800" y="2043114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Break-even of 2 and 3</a:t>
            </a:r>
          </a:p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2 </a:t>
            </a:r>
            <a:r>
              <a:rPr lang="en-US" sz="2800" dirty="0">
                <a:latin typeface="Book Antiqua" pitchFamily="18" charset="0"/>
              </a:rPr>
              <a:t>Q = F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3 </a:t>
            </a:r>
            <a:r>
              <a:rPr lang="en-US" sz="2800" dirty="0">
                <a:latin typeface="Book Antiqua" pitchFamily="18" charset="0"/>
              </a:rPr>
              <a:t>Q </a:t>
            </a:r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1941512" y="4419600"/>
            <a:ext cx="720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Book Antiqua" pitchFamily="18" charset="0"/>
              </a:rPr>
              <a:t>60000 + 5Q = 150000+2Q</a:t>
            </a:r>
          </a:p>
        </p:txBody>
      </p:sp>
    </p:spTree>
    <p:extLst>
      <p:ext uri="{BB962C8B-B14F-4D97-AF65-F5344CB8AC3E}">
        <p14:creationId xmlns:p14="http://schemas.microsoft.com/office/powerpoint/2010/main" val="2685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7" grpId="0"/>
      <p:bldP spid="391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1676400" y="1231880"/>
                <a:ext cx="872490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1" dirty="0">
                    <a:latin typeface="Book Antiqua" pitchFamily="18" charset="0"/>
                  </a:rPr>
                  <a:t>Demand</a:t>
                </a:r>
                <a:r>
                  <a:rPr lang="en-US" sz="2400" dirty="0">
                    <a:latin typeface="Book Antiqua" pitchFamily="18" charset="0"/>
                  </a:rPr>
                  <a:t>		   </a:t>
                </a:r>
                <a:r>
                  <a:rPr lang="en-US" sz="2400" b="1" dirty="0">
                    <a:latin typeface="Book Antiqua" pitchFamily="18" charset="0"/>
                  </a:rPr>
                  <a:t>Recommended Alternative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10000			Job-Shop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10000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30000		Group-Shop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30000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D 			Flow-Shop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b="1" dirty="0">
                    <a:latin typeface="Book Antiqua" pitchFamily="18" charset="0"/>
                  </a:rPr>
                  <a:t>We also need to know Price and Revenue!</a:t>
                </a:r>
              </a:p>
              <a:p>
                <a:r>
                  <a:rPr lang="en-US" sz="2400" b="1" dirty="0">
                    <a:latin typeface="Book Antiqua" pitchFamily="18" charset="0"/>
                  </a:rPr>
                  <a:t>Suppose sales price is $8 per unit. Revise the table</a:t>
                </a:r>
              </a:p>
            </p:txBody>
          </p:sp>
        </mc:Choice>
        <mc:Fallback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231880"/>
                <a:ext cx="8724900" cy="3785652"/>
              </a:xfrm>
              <a:prstGeom prst="rect">
                <a:avLst/>
              </a:prstGeom>
              <a:blipFill>
                <a:blip r:embed="rId3"/>
                <a:stretch>
                  <a:fillRect l="-1048" t="-1449" b="-2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505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47885" y="914401"/>
            <a:ext cx="912011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Alternative 1 has  a variable cost of $10&gt;$8 will never use it</a:t>
            </a:r>
          </a:p>
          <a:p>
            <a:r>
              <a:rPr lang="en-US" sz="2400" dirty="0">
                <a:latin typeface="Book Antiqua" pitchFamily="18" charset="0"/>
              </a:rPr>
              <a:t>Alternative 2 has  a variable cost of $5&lt;$8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Alternative 3 has  a variable cost of $2&lt;$8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As we saw before, Alternatives 2 and 3 break even at 30,000</a:t>
            </a:r>
          </a:p>
          <a:p>
            <a:r>
              <a:rPr lang="en-US" sz="2400" dirty="0">
                <a:latin typeface="Book Antiqua" pitchFamily="18" charset="0"/>
              </a:rPr>
              <a:t>If demand is greater than 30,000, we use alternative 3.</a:t>
            </a:r>
          </a:p>
          <a:p>
            <a:r>
              <a:rPr lang="en-US" sz="2400" dirty="0">
                <a:latin typeface="Book Antiqua" pitchFamily="18" charset="0"/>
              </a:rPr>
              <a:t>Now we can compute the break-even point of Alternative 2.</a:t>
            </a:r>
          </a:p>
          <a:p>
            <a:r>
              <a:rPr lang="en-US" sz="2400" dirty="0">
                <a:latin typeface="Book Antiqua" pitchFamily="18" charset="0"/>
              </a:rPr>
              <a:t>Can you analyze the situation before solving the problem?</a:t>
            </a:r>
          </a:p>
          <a:p>
            <a:r>
              <a:rPr lang="en-US" sz="2400" dirty="0">
                <a:latin typeface="Book Antiqua" pitchFamily="18" charset="0"/>
              </a:rPr>
              <a:t>If the break-even point for alternative 2 is X and  is greater than  30,000, then we </a:t>
            </a:r>
            <a:r>
              <a:rPr lang="en-US" sz="2400" b="1" dirty="0">
                <a:latin typeface="Book Antiqua" pitchFamily="18" charset="0"/>
              </a:rPr>
              <a:t>never</a:t>
            </a:r>
            <a:r>
              <a:rPr lang="en-US" sz="2400" dirty="0">
                <a:latin typeface="Book Antiqua" pitchFamily="18" charset="0"/>
              </a:rPr>
              <a:t> use Alternative 2 since beyond a demand of 30,000, Alternative 3 is always preferred to Alternative 2.</a:t>
            </a:r>
          </a:p>
          <a:p>
            <a:r>
              <a:rPr lang="en-US" sz="2400" dirty="0">
                <a:latin typeface="Book Antiqua" pitchFamily="18" charset="0"/>
              </a:rPr>
              <a:t>D &lt; X			Do nothing</a:t>
            </a:r>
          </a:p>
          <a:p>
            <a:r>
              <a:rPr lang="en-US" sz="2400" dirty="0">
                <a:latin typeface="Book Antiqua" pitchFamily="18" charset="0"/>
              </a:rPr>
              <a:t>D&gt; X 			Alternative 3</a:t>
            </a:r>
          </a:p>
          <a:p>
            <a:r>
              <a:rPr lang="en-US" sz="2400" dirty="0">
                <a:latin typeface="Book Antiqua" pitchFamily="18" charset="0"/>
              </a:rPr>
              <a:t>Lets see where is the BEP of alternative 2</a:t>
            </a:r>
          </a:p>
          <a:p>
            <a:r>
              <a:rPr lang="en-US" sz="2400" dirty="0">
                <a:latin typeface="Book Antiqua" pitchFamily="18" charset="0"/>
              </a:rPr>
              <a:t>F+VQ = PQ</a:t>
            </a:r>
          </a:p>
          <a:p>
            <a:r>
              <a:rPr lang="en-US" sz="2400" dirty="0">
                <a:latin typeface="Book Antiqua" pitchFamily="18" charset="0"/>
              </a:rPr>
              <a:t>60,000+5Q=8Q 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Q= 20,000.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48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1676400" y="914401"/>
                <a:ext cx="8991600" cy="600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dirty="0">
                    <a:latin typeface="Book Antiqua" pitchFamily="18" charset="0"/>
                  </a:rPr>
                  <a:t>D &lt; 20,000			Do nothing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20,000 &lt; D &lt; 30,000		Alternative 2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30,000 &lt; D 			Alternative 3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If sales price was $6.5 instead of $8, then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F+VQ = PQ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60,000+5Q=6.5Q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Q= 40,000.</a:t>
                </a:r>
              </a:p>
              <a:p>
                <a:r>
                  <a:rPr lang="en-US" sz="2400" b="1" dirty="0">
                    <a:latin typeface="Book Antiqua" pitchFamily="18" charset="0"/>
                  </a:rPr>
                  <a:t>But for Q&gt; 30,000 you never use Alternative 2, but Alternative 3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Where Alternative 3 breaks even?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150000+2Q = 6.5Q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150000 = 4.5 Q </a:t>
                </a:r>
                <a:r>
                  <a:rPr lang="en-US" sz="2400" dirty="0">
                    <a:latin typeface="Book Antiqua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400" dirty="0">
                    <a:latin typeface="Book Antiqua" pitchFamily="18" charset="0"/>
                  </a:rPr>
                  <a:t>Q = 33333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33333			Do nothing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D ≥ 30,000 			Alternative 3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endParaRPr lang="en-US" sz="2400" dirty="0">
                  <a:latin typeface="Book Antiqua" pitchFamily="18" charset="0"/>
                </a:endParaRPr>
              </a:p>
            </p:txBody>
          </p:sp>
        </mc:Choice>
        <mc:Fallback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914401"/>
                <a:ext cx="8991600" cy="6001643"/>
              </a:xfrm>
              <a:prstGeom prst="rect">
                <a:avLst/>
              </a:prstGeom>
              <a:blipFill>
                <a:blip r:embed="rId3"/>
                <a:stretch>
                  <a:fillRect l="-1017" t="-812" r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061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4.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600200" y="914400"/>
            <a:ext cx="9067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You’re considering a new manufacturing plant in the sites at the suburb of one of the three candidate locations of: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Bristol (England), Taranto (Italy),  or Essen (Germany). 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Total Fixed costs (costs of human and capital resources) per year and variable costs (costs of inputs) per case of product is given below</a:t>
            </a:r>
          </a:p>
          <a:p>
            <a:pPr eaLnBrk="1" fontAlgn="b" hangingPunct="1"/>
            <a:endParaRPr lang="en-US" sz="2400" dirty="0">
              <a:latin typeface="Book Antiqua" panose="02040602050305030304" pitchFamily="18" charset="0"/>
            </a:endParaRP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Bristol (England)	F = $300000,  V = $18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Essen (Germany): 	F = $600000,  V = $12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Taranto (Italy): 	F = $900000,  V = $9</a:t>
            </a:r>
          </a:p>
        </p:txBody>
      </p:sp>
    </p:spTree>
    <p:extLst>
      <p:ext uri="{BB962C8B-B14F-4D97-AF65-F5344CB8AC3E}">
        <p14:creationId xmlns:p14="http://schemas.microsoft.com/office/powerpoint/2010/main" val="19404835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213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4931225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5914" y="1163639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7902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48188" y="3098801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410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705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601" y="1406649"/>
            <a:ext cx="6210298" cy="4155950"/>
            <a:chOff x="1363664" y="1465385"/>
            <a:chExt cx="6210298" cy="4155950"/>
          </a:xfrm>
        </p:grpSpPr>
        <p:sp>
          <p:nvSpPr>
            <p:cNvPr id="419" name="Line 12"/>
            <p:cNvSpPr>
              <a:spLocks noChangeShapeType="1"/>
            </p:cNvSpPr>
            <p:nvPr/>
          </p:nvSpPr>
          <p:spPr bwMode="auto">
            <a:xfrm flipV="1">
              <a:off x="1363664" y="3170236"/>
              <a:ext cx="1652588" cy="24510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0" name="Line 13"/>
            <p:cNvSpPr>
              <a:spLocks noChangeShapeType="1"/>
            </p:cNvSpPr>
            <p:nvPr/>
          </p:nvSpPr>
          <p:spPr bwMode="auto">
            <a:xfrm flipV="1">
              <a:off x="3041772" y="2363787"/>
              <a:ext cx="1300163" cy="80290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1" name="Line 127"/>
            <p:cNvSpPr>
              <a:spLocks noChangeShapeType="1"/>
            </p:cNvSpPr>
            <p:nvPr/>
          </p:nvSpPr>
          <p:spPr bwMode="auto">
            <a:xfrm flipV="1">
              <a:off x="4305299" y="1465385"/>
              <a:ext cx="3268663" cy="89021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4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177" grpId="0"/>
      <p:bldP spid="386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524001" y="76201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BEA for Multiple Alternatives  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1811339" y="800101"/>
            <a:ext cx="8739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1" dirty="0">
                <a:latin typeface="Book Antiqua" pitchFamily="18" charset="0"/>
              </a:rPr>
              <a:t>Break-even analysis for multiple alternatives:</a:t>
            </a:r>
          </a:p>
          <a:p>
            <a:r>
              <a:rPr lang="en-US" sz="2400" dirty="0">
                <a:latin typeface="Book Antiqua" pitchFamily="18" charset="0"/>
              </a:rPr>
              <a:t>Such an analysis is implemented to compare cases such as</a:t>
            </a: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1524001" y="5544902"/>
            <a:ext cx="9026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latin typeface="Book Antiqua" pitchFamily="18" charset="0"/>
              </a:rPr>
              <a:t>In general, when we move from a simple technology to an advanced technology;  F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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V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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55801" y="1808163"/>
            <a:ext cx="4394201" cy="1200150"/>
            <a:chOff x="272" y="1139"/>
            <a:chExt cx="2768" cy="756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408" y="1139"/>
              <a:ext cx="26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>
                  <a:latin typeface="Book Antiqua" pitchFamily="18" charset="0"/>
                </a:rPr>
                <a:t>  A Simple technology</a:t>
              </a:r>
            </a:p>
            <a:p>
              <a:r>
                <a:rPr lang="en-US" sz="2400" dirty="0">
                  <a:latin typeface="Book Antiqua" pitchFamily="18" charset="0"/>
                </a:rPr>
                <a:t>  An Intermediate technology</a:t>
              </a:r>
            </a:p>
            <a:p>
              <a:r>
                <a:rPr lang="en-US" sz="2400" dirty="0">
                  <a:latin typeface="Book Antiqua" pitchFamily="18" charset="0"/>
                </a:rPr>
                <a:t>  An Advanced technology</a:t>
              </a:r>
            </a:p>
          </p:txBody>
        </p:sp>
        <p:sp>
          <p:nvSpPr>
            <p:cNvPr id="14350" name="AutoShape 12"/>
            <p:cNvSpPr>
              <a:spLocks/>
            </p:cNvSpPr>
            <p:nvPr/>
          </p:nvSpPr>
          <p:spPr bwMode="auto">
            <a:xfrm>
              <a:off x="272" y="1207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84364" y="3106738"/>
            <a:ext cx="4314825" cy="1200150"/>
            <a:chOff x="227" y="1957"/>
            <a:chExt cx="2718" cy="756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390" y="1957"/>
              <a:ext cx="2555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>
                  <a:latin typeface="Book Antiqua" pitchFamily="18" charset="0"/>
                </a:rPr>
                <a:t>  General purpose machines </a:t>
              </a:r>
            </a:p>
            <a:p>
              <a:r>
                <a:rPr lang="en-US" sz="2400" dirty="0">
                  <a:latin typeface="Book Antiqua" pitchFamily="18" charset="0"/>
                </a:rPr>
                <a:t>  Multi-purpose machines</a:t>
              </a:r>
            </a:p>
            <a:p>
              <a:r>
                <a:rPr lang="en-US" sz="2400" dirty="0">
                  <a:latin typeface="Book Antiqua" pitchFamily="18" charset="0"/>
                </a:rPr>
                <a:t>  Special purpose machines </a:t>
              </a:r>
            </a:p>
          </p:txBody>
        </p:sp>
        <p:sp>
          <p:nvSpPr>
            <p:cNvPr id="14348" name="AutoShape 14"/>
            <p:cNvSpPr>
              <a:spLocks/>
            </p:cNvSpPr>
            <p:nvPr/>
          </p:nvSpPr>
          <p:spPr bwMode="auto">
            <a:xfrm>
              <a:off x="227" y="2024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19288" y="4329113"/>
            <a:ext cx="2566988" cy="1200150"/>
            <a:chOff x="249" y="2727"/>
            <a:chExt cx="1617" cy="756"/>
          </a:xfrm>
        </p:grpSpPr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385" y="2727"/>
              <a:ext cx="148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>
                  <a:latin typeface="Book Antiqua" pitchFamily="18" charset="0"/>
                </a:rPr>
                <a:t>  Low F high V </a:t>
              </a:r>
            </a:p>
            <a:p>
              <a:r>
                <a:rPr lang="en-US" sz="2400" dirty="0">
                  <a:latin typeface="Book Antiqua" pitchFamily="18" charset="0"/>
                </a:rPr>
                <a:t>  In between </a:t>
              </a:r>
            </a:p>
            <a:p>
              <a:r>
                <a:rPr lang="en-US" sz="2400" dirty="0">
                  <a:latin typeface="Book Antiqua" pitchFamily="18" charset="0"/>
                </a:rPr>
                <a:t>  High F Low V </a:t>
              </a:r>
            </a:p>
          </p:txBody>
        </p:sp>
        <p:sp>
          <p:nvSpPr>
            <p:cNvPr id="14346" name="AutoShape 15"/>
            <p:cNvSpPr>
              <a:spLocks/>
            </p:cNvSpPr>
            <p:nvPr/>
          </p:nvSpPr>
          <p:spPr bwMode="auto">
            <a:xfrm>
              <a:off x="249" y="2772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1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3" grpId="0"/>
      <p:bldP spid="3850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213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4931225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5914" y="1163639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7902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48188" y="3098801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410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705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418" name="Line 12"/>
          <p:cNvSpPr>
            <a:spLocks noChangeShapeType="1"/>
          </p:cNvSpPr>
          <p:nvPr/>
        </p:nvSpPr>
        <p:spPr bwMode="auto">
          <a:xfrm flipV="1">
            <a:off x="2857501" y="914400"/>
            <a:ext cx="1948517" cy="51217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2" name="Line 12"/>
          <p:cNvSpPr>
            <a:spLocks noChangeShapeType="1"/>
          </p:cNvSpPr>
          <p:nvPr/>
        </p:nvSpPr>
        <p:spPr bwMode="auto">
          <a:xfrm flipV="1">
            <a:off x="2857500" y="1163638"/>
            <a:ext cx="2971800" cy="47958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3" name="Line 12"/>
          <p:cNvSpPr>
            <a:spLocks noChangeShapeType="1"/>
          </p:cNvSpPr>
          <p:nvPr/>
        </p:nvSpPr>
        <p:spPr bwMode="auto">
          <a:xfrm flipV="1">
            <a:off x="2857500" y="1147762"/>
            <a:ext cx="4792663" cy="4860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22" grpId="0" animBg="1"/>
      <p:bldP spid="4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4.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600200" y="914400"/>
            <a:ext cx="9067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1. At what level of demand a site at Bristol suburb is preferred?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Bristol Total Costs = 300000+18Q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Essen  Total Costs = 600000+12Q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300000+18Q = 600000+12Q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6Q = 300,000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Q = 50,000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2. At what level of demand is a site at Essen suburb preferred?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Essen  Total Costs = 600000+12Q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Taranto Total Costs = 900000+9Q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600000+12Q = 900000+9Q 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3Q = 300,000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Q = 100,0000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Essen is preferred for  100,000≥  Q  ≥ 50,000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898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213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4931225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5914" y="1163639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7902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48188" y="3098801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191001" y="6019800"/>
            <a:ext cx="769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50000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410200" y="6019800"/>
            <a:ext cx="923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100000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418" name="Line 12"/>
          <p:cNvSpPr>
            <a:spLocks noChangeShapeType="1"/>
          </p:cNvSpPr>
          <p:nvPr/>
        </p:nvSpPr>
        <p:spPr bwMode="auto">
          <a:xfrm flipV="1">
            <a:off x="2857501" y="914400"/>
            <a:ext cx="1948517" cy="51217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2" name="Line 12"/>
          <p:cNvSpPr>
            <a:spLocks noChangeShapeType="1"/>
          </p:cNvSpPr>
          <p:nvPr/>
        </p:nvSpPr>
        <p:spPr bwMode="auto">
          <a:xfrm flipV="1">
            <a:off x="2857500" y="1600200"/>
            <a:ext cx="3045946" cy="435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3" name="Line 12"/>
          <p:cNvSpPr>
            <a:spLocks noChangeShapeType="1"/>
          </p:cNvSpPr>
          <p:nvPr/>
        </p:nvSpPr>
        <p:spPr bwMode="auto">
          <a:xfrm flipV="1">
            <a:off x="2857500" y="1147762"/>
            <a:ext cx="4792663" cy="4860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22" grpId="0" animBg="1"/>
      <p:bldP spid="4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4.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562100" y="906439"/>
            <a:ext cx="9067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3. At what level of demand a site at Taranto suburb is preferred?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More than 100,000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4. Suppose sales price is equal to the average of the variable costs at Bristol and Essen. At what level of demand is a site at Bristol suburb preferred?					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Never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6. Given the same assumption as (4).  At what level of demand a site at Essen suburb is preferred?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 = (18+12)/2 = 15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Total Essen cost  = 600,000 + 12Q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PQ = F + VQ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15Q = 600,000 + 12Q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3Q = 600,000 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Q = 200,000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Never. Why???	</a:t>
            </a:r>
          </a:p>
        </p:txBody>
      </p:sp>
    </p:spTree>
    <p:extLst>
      <p:ext uri="{BB962C8B-B14F-4D97-AF65-F5344CB8AC3E}">
        <p14:creationId xmlns:p14="http://schemas.microsoft.com/office/powerpoint/2010/main" val="3369492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562100" y="906439"/>
            <a:ext cx="9067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Why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Q = 100,000 Taranto dominates Essen </a:t>
            </a:r>
          </a:p>
          <a:p>
            <a:pPr eaLnBrk="1" fontAlgn="ctr" hangingPunct="1"/>
            <a:endParaRPr lang="en-US" sz="2400" dirty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5. Given the same assumption as (4). At what level of demand is a site at Taranto suburb preferred?			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 = (18+12)/2 = 15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Taranto Total cost  = 900,000 + 9Q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PQ = F + VQ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15Q = 900,000 + 9Q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6Q = 900,000 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Q = 150,000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P =15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 ≤ 150000			No Where</a:t>
            </a:r>
          </a:p>
          <a:p>
            <a:r>
              <a:rPr lang="en-US" sz="2400" dirty="0">
                <a:latin typeface="Book Antiqua" pitchFamily="18" charset="0"/>
              </a:rPr>
              <a:t>D  ≥ 150,000 			Taranto</a:t>
            </a:r>
          </a:p>
          <a:p>
            <a:pPr eaLnBrk="1" fontAlgn="ctr" hangingPunct="1"/>
            <a:r>
              <a:rPr lang="en-US" sz="2400" dirty="0">
                <a:latin typeface="Book Antiqua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767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562100" y="906439"/>
            <a:ext cx="9067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7. Suppose sales price is $20. At what level of demand a site at Essen suburb is preferred?				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Essen Total cost  = 600,000	+ 12Q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20Q = 600,000+12Q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Q = 75000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From 75000 to ??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what level of demand a site at Essen is preferred?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100,000 Essen and Taranto Break Even – After that Taranto denominates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From 75,000 to 100,000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dirty="0">
                <a:latin typeface="Book Antiqua" panose="02040602050305030304" pitchFamily="18" charset="0"/>
              </a:rPr>
              <a:t>P= 20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75,000 ≤ D ≤ 100000		Essen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 ≥ 100,000 			Taranto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	</a:t>
            </a:r>
          </a:p>
          <a:p>
            <a:pPr eaLnBrk="1" fontAlgn="ctr" hangingPunct="1"/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8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3334" y="0"/>
            <a:ext cx="9124666" cy="900112"/>
          </a:xfrm>
        </p:spPr>
        <p:txBody>
          <a:bodyPr/>
          <a:lstStyle/>
          <a:p>
            <a:r>
              <a:rPr lang="en-US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948086"/>
            <a:ext cx="9067800" cy="537651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</a:rPr>
              <a:t>We define financial throughput as the rate at which the enterprise generates money. </a:t>
            </a:r>
            <a:r>
              <a:rPr lang="en-US" dirty="0"/>
              <a:t>By selling one unit of product we generate P dollars, at the same time we incur V dollars pure variable cost. Pure variable cost is the cost directly  related to the production of one additional unit -  such as raw material. It does not include sunk costs such as salary, rent, and depreciation. Since we produce and sell Q units per unit of time. </a:t>
            </a:r>
            <a:r>
              <a:rPr lang="en-US" b="1" dirty="0">
                <a:solidFill>
                  <a:srgbClr val="C00000"/>
                </a:solidFill>
              </a:rPr>
              <a:t>The financial throughput is Q(P-V).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Fixed Operating Expenses (F) include all costs not directly related to production of one additional unit. That includes costs such as human and capital resources.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Throughput Profit Multiplier = % Changes in Profit divided by % Changes in Throughput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1% change in the throughput leads to TPM% change in the profit</a:t>
            </a:r>
          </a:p>
        </p:txBody>
      </p:sp>
    </p:spTree>
    <p:extLst>
      <p:ext uri="{BB962C8B-B14F-4D97-AF65-F5344CB8AC3E}">
        <p14:creationId xmlns:p14="http://schemas.microsoft.com/office/powerpoint/2010/main" val="351356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3334" y="0"/>
            <a:ext cx="9124666" cy="900112"/>
          </a:xfrm>
        </p:spPr>
        <p:txBody>
          <a:bodyPr/>
          <a:lstStyle/>
          <a:p>
            <a:r>
              <a:rPr lang="en-US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838200"/>
            <a:ext cx="9067800" cy="5715000"/>
          </a:xfrm>
        </p:spPr>
        <p:txBody>
          <a:bodyPr/>
          <a:lstStyle/>
          <a:p>
            <a:pPr>
              <a:buNone/>
            </a:pPr>
            <a:r>
              <a:rPr lang="en-US" dirty="0"/>
              <a:t>Suppose fixed cost F = $180,000 per month. Sales price per unit  P = 22, and variable cost per unit V = 2. In July, the process throughput was 10,000 units. A process improvement increased throughput  in August by 2% to 10,200 units without any increase in the fixed cost.  Compute throughput profit multiplier. </a:t>
            </a:r>
          </a:p>
          <a:p>
            <a:pPr>
              <a:buNone/>
            </a:pPr>
            <a:r>
              <a:rPr lang="en-US" dirty="0"/>
              <a:t>July: </a:t>
            </a:r>
            <a:r>
              <a:rPr lang="en-US" dirty="0">
                <a:solidFill>
                  <a:srgbClr val="009A46"/>
                </a:solidFill>
              </a:rPr>
              <a:t>Financial Throughput  = 10000(22-2) = 200000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Fixed cost F = 180,000 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Profit = 200000-180000 = $20,000</a:t>
            </a:r>
          </a:p>
          <a:p>
            <a:pPr>
              <a:buNone/>
            </a:pPr>
            <a:r>
              <a:rPr lang="en-US" dirty="0"/>
              <a:t>In August throughput increased by  2% to 10200</a:t>
            </a:r>
          </a:p>
          <a:p>
            <a:pPr>
              <a:buNone/>
            </a:pPr>
            <a:r>
              <a:rPr lang="en-US" dirty="0"/>
              <a:t>August: </a:t>
            </a:r>
            <a:r>
              <a:rPr lang="en-US" dirty="0">
                <a:solidFill>
                  <a:srgbClr val="00B050"/>
                </a:solidFill>
              </a:rPr>
              <a:t>Financial Throughput of the additional 200 units    = 200(22-2) = 4,000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We have already covered our fixed costs, the $4000 directly goes to profit.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86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dirty="0"/>
              <a:t>Throughput Profit Multiplier (TPM)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82924" y="934208"/>
            <a:ext cx="8856476" cy="508559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% Change in Throughput = 2%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% change in profit = 4000/20000 = 20%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Throughput Profit Multiplier (TPM) = 20%/2% = 10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1% throughput improvement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 10% profit improvement</a:t>
            </a: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3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0" y="-25021"/>
            <a:ext cx="9220200" cy="900112"/>
          </a:xfrm>
        </p:spPr>
        <p:txBody>
          <a:bodyPr/>
          <a:lstStyle/>
          <a:p>
            <a:r>
              <a:rPr lang="en-US" dirty="0"/>
              <a:t>A Viable Vision – </a:t>
            </a:r>
            <a:r>
              <a:rPr lang="en-US" dirty="0" err="1"/>
              <a:t>Eliyahu</a:t>
            </a:r>
            <a:r>
              <a:rPr lang="en-US" dirty="0"/>
              <a:t> </a:t>
            </a:r>
            <a:r>
              <a:rPr lang="en-US"/>
              <a:t>Goldratt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914400"/>
            <a:ext cx="9067800" cy="5562600"/>
          </a:xfrm>
        </p:spPr>
        <p:txBody>
          <a:bodyPr/>
          <a:lstStyle/>
          <a:p>
            <a:pPr>
              <a:buNone/>
            </a:pPr>
            <a:r>
              <a:rPr lang="en-US" dirty="0"/>
              <a:t>A Viable Vision (</a:t>
            </a:r>
            <a:r>
              <a:rPr lang="en-US" dirty="0" err="1"/>
              <a:t>Goldratt</a:t>
            </a:r>
            <a:r>
              <a:rPr lang="en-US" dirty="0"/>
              <a:t>):  What if we decide to have todays total revenue as tomorrows total profit.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In our example, Financial Throughput in July was Q1(P-V) = 10,000(22-2).  In order to have your profit equal this amount we need to produce Q2 units such that: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Q2(P-V) – F = Q1(P)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Q2(20) -180,000 = 10,000(22)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Q2(20) = 40,000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Q2 = 20,000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In order </a:t>
            </a:r>
            <a:r>
              <a:rPr lang="en-US" dirty="0"/>
              <a:t>to have your todays total revenue as tomorrows total profit. We only need to double our throughput. Our sales, our current revenue becomes our tomorrows profit. 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10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373438" y="4976813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540251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4670426" y="3098800"/>
            <a:ext cx="78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Batch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5914" y="1163639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7902575" y="1776413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48188" y="3098801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410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705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739901" y="944564"/>
            <a:ext cx="8569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A manager has the option of purchasing 1, 2 or 3 machines.</a:t>
            </a:r>
          </a:p>
          <a:p>
            <a:r>
              <a:rPr lang="en-US" sz="2400" dirty="0">
                <a:latin typeface="Book Antiqua" pitchFamily="18" charset="0"/>
              </a:rPr>
              <a:t>The capacity of each machine is 300 units.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Fixed costs are as follows: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Number of Machines	Fixed cost 	       Total Capacity</a:t>
            </a:r>
          </a:p>
          <a:p>
            <a:r>
              <a:rPr lang="en-US" sz="2400" dirty="0">
                <a:latin typeface="Book Antiqua" pitchFamily="18" charset="0"/>
              </a:rPr>
              <a:t>	    1			    $9,600		    1-300</a:t>
            </a:r>
          </a:p>
          <a:p>
            <a:r>
              <a:rPr lang="en-US" sz="2400" dirty="0">
                <a:latin typeface="Book Antiqua" pitchFamily="18" charset="0"/>
              </a:rPr>
              <a:t>	    2			  $15,000		301-600</a:t>
            </a:r>
          </a:p>
          <a:p>
            <a:r>
              <a:rPr lang="en-US" sz="2400" dirty="0">
                <a:latin typeface="Book Antiqua" pitchFamily="18" charset="0"/>
              </a:rPr>
              <a:t>	    3			  $20,000		601-900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Variable cost is $10 per unit, and the sales price of product is $40 per unit.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solidFill>
                  <a:srgbClr val="AB238B"/>
                </a:solidFill>
                <a:latin typeface="Book Antiqua" pitchFamily="18" charset="0"/>
              </a:rPr>
              <a:t>Tell management what to do!</a:t>
            </a:r>
            <a:endParaRPr lang="en-US" sz="2400" dirty="0">
              <a:solidFill>
                <a:srgbClr val="701A5C"/>
              </a:solidFill>
              <a:latin typeface="Book Antiqua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13188640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5. BEP Recommendations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600200" y="914400"/>
            <a:ext cx="9067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R&lt;= ? 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?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?&lt;R&lt;=? 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dirty="0">
                <a:latin typeface="Book Antiqua" pitchFamily="18" charset="0"/>
              </a:rPr>
              <a:t>R&gt;? 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up to the Marketing Department to provide an Executive Summary regarding the demand.</a:t>
            </a:r>
          </a:p>
        </p:txBody>
      </p:sp>
    </p:spTree>
    <p:extLst>
      <p:ext uri="{BB962C8B-B14F-4D97-AF65-F5344CB8AC3E}">
        <p14:creationId xmlns:p14="http://schemas.microsoft.com/office/powerpoint/2010/main" val="410039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One 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1749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2070881" y="2212952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1749426" y="2108202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2066925" y="4349752"/>
            <a:ext cx="5365750" cy="900113"/>
          </a:xfrm>
          <a:prstGeom prst="line">
            <a:avLst/>
          </a:prstGeom>
          <a:noFill/>
          <a:ln w="38100">
            <a:solidFill>
              <a:srgbClr val="0000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-613070">
            <a:off x="2157261" y="4754534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7D"/>
                </a:solidFill>
                <a:latin typeface="Book Antiqua" pitchFamily="18" charset="0"/>
              </a:rPr>
              <a:t>9600+10Q</a:t>
            </a: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2103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3759200" y="4384676"/>
            <a:ext cx="0" cy="1944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4408488" y="3629027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40Q</a:t>
            </a: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3828292" y="5608640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320</a:t>
            </a: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5899055" y="4834366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9600 + 10Q = 40Q</a:t>
            </a:r>
          </a:p>
          <a:p>
            <a:r>
              <a:rPr lang="en-US" sz="2400" dirty="0">
                <a:latin typeface="Book Antiqua" pitchFamily="18" charset="0"/>
              </a:rPr>
              <a:t>9600= 30Q </a:t>
            </a: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3352800" y="981454"/>
            <a:ext cx="7213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1 machine is 320</a:t>
            </a:r>
          </a:p>
          <a:p>
            <a:r>
              <a:rPr lang="en-US" sz="2400" dirty="0">
                <a:latin typeface="Book Antiqua" pitchFamily="18" charset="0"/>
              </a:rPr>
              <a:t>But one machine can not produce more than 300</a:t>
            </a:r>
          </a:p>
          <a:p>
            <a:r>
              <a:rPr lang="en-US" sz="2400" dirty="0">
                <a:latin typeface="Book Antiqua" pitchFamily="18" charset="0"/>
              </a:rPr>
              <a:t>Demand  &lt;=  300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No Production</a:t>
            </a: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Consider two machines</a:t>
            </a:r>
          </a:p>
        </p:txBody>
      </p:sp>
    </p:spTree>
    <p:extLst>
      <p:ext uri="{BB962C8B-B14F-4D97-AF65-F5344CB8AC3E}">
        <p14:creationId xmlns:p14="http://schemas.microsoft.com/office/powerpoint/2010/main" val="339734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0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Two 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1749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2070881" y="2212952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1749426" y="2108202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2054226" y="3917950"/>
            <a:ext cx="5320411" cy="84137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2064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Book Antiqua" pitchFamily="18" charset="0"/>
              </a:rPr>
              <a:t>15000+10Q</a:t>
            </a: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2103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4759656" y="4384676"/>
            <a:ext cx="0" cy="1944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4408488" y="3629027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40Q</a:t>
            </a: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4790121" y="5622926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500</a:t>
            </a: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5899055" y="4834366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15000 + 10Q = 40Q</a:t>
            </a:r>
          </a:p>
          <a:p>
            <a:r>
              <a:rPr lang="en-US" sz="2400" dirty="0">
                <a:latin typeface="Book Antiqua" pitchFamily="18" charset="0"/>
              </a:rPr>
              <a:t>15000= 30Q </a:t>
            </a: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2784314" y="981455"/>
            <a:ext cx="788368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2 machine is 500</a:t>
            </a:r>
          </a:p>
          <a:p>
            <a:r>
              <a:rPr lang="en-US" sz="2400" dirty="0">
                <a:latin typeface="Book Antiqua" pitchFamily="18" charset="0"/>
              </a:rPr>
              <a:t>Demand  &lt;=  500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No Production</a:t>
            </a: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Two machines and consider 3 machines</a:t>
            </a:r>
          </a:p>
        </p:txBody>
      </p:sp>
    </p:spTree>
    <p:extLst>
      <p:ext uri="{BB962C8B-B14F-4D97-AF65-F5344CB8AC3E}">
        <p14:creationId xmlns:p14="http://schemas.microsoft.com/office/powerpoint/2010/main" val="113240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Three 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1749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2070881" y="2212952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1749426" y="2108202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2054225" y="3303504"/>
            <a:ext cx="5365750" cy="145582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2064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ook Antiqua" pitchFamily="18" charset="0"/>
              </a:rPr>
              <a:t>20000+10Q</a:t>
            </a: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2103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5638800" y="3806826"/>
            <a:ext cx="0" cy="24050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5611583" y="2820905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40Q</a:t>
            </a: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5638800" y="5605465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667</a:t>
            </a: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5899055" y="4834366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20000 + 10Q = 40Q</a:t>
            </a:r>
          </a:p>
          <a:p>
            <a:r>
              <a:rPr lang="en-US" sz="2400" dirty="0">
                <a:latin typeface="Book Antiqua" pitchFamily="18" charset="0"/>
              </a:rPr>
              <a:t>20000= 30Q </a:t>
            </a: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2784314" y="981455"/>
            <a:ext cx="788368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3 machine is 667</a:t>
            </a:r>
          </a:p>
          <a:p>
            <a:r>
              <a:rPr lang="en-US" sz="2400" dirty="0">
                <a:latin typeface="Book Antiqua" pitchFamily="18" charset="0"/>
              </a:rPr>
              <a:t>Demand  &lt;=  667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Produce up to 600 using 2 machine</a:t>
            </a: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3 machines</a:t>
            </a:r>
          </a:p>
        </p:txBody>
      </p:sp>
    </p:spTree>
    <p:extLst>
      <p:ext uri="{BB962C8B-B14F-4D97-AF65-F5344CB8AC3E}">
        <p14:creationId xmlns:p14="http://schemas.microsoft.com/office/powerpoint/2010/main" val="426660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atin typeface="Impact" pitchFamily="34" charset="0"/>
              </a:rPr>
              <a:t>BEP for the Three Alternatives and Recommendations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524000" y="914400"/>
            <a:ext cx="9067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R&lt;= 500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Do nothing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500 &lt;R&lt;=667 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two machines and produce 500&lt; Q&lt;= 600</a:t>
            </a:r>
          </a:p>
          <a:p>
            <a:r>
              <a:rPr lang="en-US" sz="2400" dirty="0">
                <a:latin typeface="Book Antiqua" pitchFamily="18" charset="0"/>
              </a:rPr>
              <a:t>Q&gt;667 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three machines and produce 667&lt;R&lt;=900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up to the Marketing Department to provide an Executive Summary regarding the demand.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176" y="49863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Please Think again!.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We have made a mistake.</a:t>
            </a:r>
          </a:p>
        </p:txBody>
      </p:sp>
    </p:spTree>
    <p:extLst>
      <p:ext uri="{BB962C8B-B14F-4D97-AF65-F5344CB8AC3E}">
        <p14:creationId xmlns:p14="http://schemas.microsoft.com/office/powerpoint/2010/main" val="133400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Two Machine- Revisited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1749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2070881" y="2212952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1749426" y="2108202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2054226" y="3917950"/>
            <a:ext cx="5320411" cy="84137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2064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Book Antiqua" pitchFamily="18" charset="0"/>
              </a:rPr>
              <a:t>15000+10Q</a:t>
            </a: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2103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5274035" y="3959226"/>
            <a:ext cx="0" cy="2370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4408488" y="3629027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40Q</a:t>
            </a: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5304500" y="5622926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600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514600" y="977900"/>
            <a:ext cx="45005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TC  = 15000 + 10(600) </a:t>
            </a:r>
          </a:p>
          <a:p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TC = 21000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TR = 40(600) = 24000</a:t>
            </a:r>
          </a:p>
          <a:p>
            <a:r>
              <a:rPr lang="en-US" sz="2400" dirty="0">
                <a:solidFill>
                  <a:srgbClr val="397968"/>
                </a:solidFill>
                <a:latin typeface="Book Antiqua" pitchFamily="18" charset="0"/>
              </a:rPr>
              <a:t>Profit = 24000-21000 = 3000</a:t>
            </a:r>
          </a:p>
        </p:txBody>
      </p:sp>
      <p:grpSp>
        <p:nvGrpSpPr>
          <p:cNvPr id="53" name="Group 62"/>
          <p:cNvGrpSpPr>
            <a:grpSpLocks/>
          </p:cNvGrpSpPr>
          <p:nvPr/>
        </p:nvGrpSpPr>
        <p:grpSpPr bwMode="auto">
          <a:xfrm>
            <a:off x="5570537" y="2058988"/>
            <a:ext cx="977900" cy="1979613"/>
            <a:chOff x="2948" y="1162"/>
            <a:chExt cx="616" cy="1247"/>
          </a:xfrm>
        </p:grpSpPr>
        <p:sp>
          <p:nvSpPr>
            <p:cNvPr id="54" name="Oval 60"/>
            <p:cNvSpPr>
              <a:spLocks noChangeArrowheads="1"/>
            </p:cNvSpPr>
            <p:nvPr/>
          </p:nvSpPr>
          <p:spPr bwMode="auto">
            <a:xfrm>
              <a:off x="2948" y="1162"/>
              <a:ext cx="590" cy="272"/>
            </a:xfrm>
            <a:prstGeom prst="ellipse">
              <a:avLst/>
            </a:prstGeom>
            <a:noFill/>
            <a:ln w="38100">
              <a:solidFill>
                <a:srgbClr val="3979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948" y="1434"/>
              <a:ext cx="616" cy="975"/>
            </a:xfrm>
            <a:custGeom>
              <a:avLst/>
              <a:gdLst>
                <a:gd name="T0" fmla="*/ 295 w 616"/>
                <a:gd name="T1" fmla="*/ 0 h 975"/>
                <a:gd name="T2" fmla="*/ 567 w 616"/>
                <a:gd name="T3" fmla="*/ 613 h 975"/>
                <a:gd name="T4" fmla="*/ 0 w 616"/>
                <a:gd name="T5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975">
                  <a:moveTo>
                    <a:pt x="295" y="0"/>
                  </a:moveTo>
                  <a:cubicBezTo>
                    <a:pt x="455" y="225"/>
                    <a:pt x="616" y="450"/>
                    <a:pt x="567" y="613"/>
                  </a:cubicBezTo>
                  <a:cubicBezTo>
                    <a:pt x="518" y="776"/>
                    <a:pt x="98" y="915"/>
                    <a:pt x="0" y="975"/>
                  </a:cubicBezTo>
                </a:path>
              </a:pathLst>
            </a:custGeom>
            <a:noFill/>
            <a:ln w="38100" cap="flat" cmpd="sng">
              <a:solidFill>
                <a:srgbClr val="3979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5308600" y="3810001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97968"/>
                </a:solidFill>
              </a:rPr>
              <a:t>}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6234113" y="4389440"/>
            <a:ext cx="4429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97968"/>
                </a:solidFill>
                <a:latin typeface="Book Antiqua" pitchFamily="18" charset="0"/>
              </a:rPr>
              <a:t>You do not switch to 3 machines unless you make 3000 profit</a:t>
            </a:r>
          </a:p>
        </p:txBody>
      </p:sp>
    </p:spTree>
    <p:extLst>
      <p:ext uri="{BB962C8B-B14F-4D97-AF65-F5344CB8AC3E}">
        <p14:creationId xmlns:p14="http://schemas.microsoft.com/office/powerpoint/2010/main" val="365722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52" grpId="0" build="p"/>
      <p:bldP spid="56" grpId="0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From Wrong to Right Recommendations 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1" y="1052514"/>
            <a:ext cx="8702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Q&lt;= 500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Do-Nothing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500&lt;Q&lt;=667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two machines and produce 500&lt;Q&lt;= 600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Q&gt;667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three machines and produce 667&lt;Q&lt;=900</a:t>
            </a:r>
            <a:r>
              <a:rPr lang="en-US" sz="2400" dirty="0">
                <a:latin typeface="Book Antiqua" pitchFamily="18" charset="0"/>
              </a:rPr>
              <a:t> 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1666876" y="3933826"/>
            <a:ext cx="3382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</a:rPr>
              <a:t>20000 + 10Q = 40Q</a:t>
            </a:r>
          </a:p>
          <a:p>
            <a:r>
              <a:rPr lang="en-US" sz="2400">
                <a:latin typeface="Book Antiqua" pitchFamily="18" charset="0"/>
              </a:rPr>
              <a:t>20000= 30Q </a:t>
            </a:r>
          </a:p>
          <a:p>
            <a:r>
              <a:rPr lang="en-US" sz="2400">
                <a:solidFill>
                  <a:srgbClr val="FF0000"/>
                </a:solidFill>
                <a:latin typeface="Book Antiqua" pitchFamily="18" charset="0"/>
              </a:rPr>
              <a:t>Q = 667</a:t>
            </a: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5411788" y="4076701"/>
            <a:ext cx="51482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</a:rPr>
              <a:t>20000 + 10Q +</a:t>
            </a:r>
            <a:r>
              <a:rPr lang="en-US" sz="2400">
                <a:solidFill>
                  <a:srgbClr val="FF0000"/>
                </a:solidFill>
                <a:latin typeface="Book Antiqua" pitchFamily="18" charset="0"/>
              </a:rPr>
              <a:t>3000</a:t>
            </a:r>
            <a:r>
              <a:rPr lang="en-US" sz="2400">
                <a:latin typeface="Book Antiqua" pitchFamily="18" charset="0"/>
              </a:rPr>
              <a:t>= 40Q</a:t>
            </a:r>
          </a:p>
          <a:p>
            <a:r>
              <a:rPr lang="en-US" sz="2400">
                <a:latin typeface="Book Antiqua" pitchFamily="18" charset="0"/>
              </a:rPr>
              <a:t>23000= 30Q </a:t>
            </a:r>
          </a:p>
          <a:p>
            <a:r>
              <a:rPr lang="en-US" sz="2400">
                <a:latin typeface="Book Antiqua" pitchFamily="18" charset="0"/>
              </a:rPr>
              <a:t>Q = 767</a:t>
            </a:r>
          </a:p>
        </p:txBody>
      </p:sp>
      <p:grpSp>
        <p:nvGrpSpPr>
          <p:cNvPr id="354317" name="Group 13"/>
          <p:cNvGrpSpPr>
            <a:grpSpLocks/>
          </p:cNvGrpSpPr>
          <p:nvPr/>
        </p:nvGrpSpPr>
        <p:grpSpPr bwMode="auto">
          <a:xfrm>
            <a:off x="1524000" y="1773238"/>
            <a:ext cx="8353426" cy="1938338"/>
            <a:chOff x="0" y="1117"/>
            <a:chExt cx="5262" cy="1221"/>
          </a:xfrm>
        </p:grpSpPr>
        <p:sp>
          <p:nvSpPr>
            <p:cNvPr id="354310" name="Text Box 6"/>
            <p:cNvSpPr txBox="1">
              <a:spLocks noChangeArrowheads="1"/>
            </p:cNvSpPr>
            <p:nvPr/>
          </p:nvSpPr>
          <p:spPr bwMode="auto">
            <a:xfrm>
              <a:off x="1202" y="2047"/>
              <a:ext cx="40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Book Antiqua" pitchFamily="18" charset="0"/>
                </a:rPr>
                <a:t>At Q = 667 you make </a:t>
              </a:r>
              <a:r>
                <a:rPr lang="en-US" sz="2400">
                  <a:solidFill>
                    <a:srgbClr val="FF0000"/>
                  </a:solidFill>
                  <a:latin typeface="Book Antiqua" pitchFamily="18" charset="0"/>
                </a:rPr>
                <a:t>0</a:t>
              </a:r>
              <a:r>
                <a:rPr lang="en-US" sz="2400">
                  <a:latin typeface="Book Antiqua" pitchFamily="18" charset="0"/>
                </a:rPr>
                <a:t> profit with 3 machines</a:t>
              </a:r>
            </a:p>
          </p:txBody>
        </p:sp>
        <p:grpSp>
          <p:nvGrpSpPr>
            <p:cNvPr id="354316" name="Group 12"/>
            <p:cNvGrpSpPr>
              <a:grpSpLocks/>
            </p:cNvGrpSpPr>
            <p:nvPr/>
          </p:nvGrpSpPr>
          <p:grpSpPr bwMode="auto">
            <a:xfrm>
              <a:off x="0" y="1117"/>
              <a:ext cx="1383" cy="975"/>
              <a:chOff x="0" y="1117"/>
              <a:chExt cx="1383" cy="975"/>
            </a:xfrm>
          </p:grpSpPr>
          <p:sp>
            <p:nvSpPr>
              <p:cNvPr id="354314" name="Oval 10"/>
              <p:cNvSpPr>
                <a:spLocks noChangeArrowheads="1"/>
              </p:cNvSpPr>
              <p:nvPr/>
            </p:nvSpPr>
            <p:spPr bwMode="auto">
              <a:xfrm>
                <a:off x="0" y="1117"/>
                <a:ext cx="725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54315" name="Line 11"/>
              <p:cNvSpPr>
                <a:spLocks noChangeShapeType="1"/>
              </p:cNvSpPr>
              <p:nvPr/>
            </p:nvSpPr>
            <p:spPr bwMode="auto">
              <a:xfrm>
                <a:off x="521" y="1366"/>
                <a:ext cx="862" cy="7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2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4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4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2" grpId="0" build="p"/>
      <p:bldP spid="3543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Executive Summary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1524000" y="105251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Q&lt;= 500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Do-Nothing</a:t>
            </a: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500&lt;Q&lt;=767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Buy two machines and produce 500&lt;Q&lt;= 600</a:t>
            </a:r>
          </a:p>
          <a:p>
            <a:endParaRPr lang="en-US" sz="2400" b="1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Book Antiqua" pitchFamily="18" charset="0"/>
              </a:rPr>
              <a:t>Q&gt;767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Buy three machines and produce 767&lt;Q&lt;=900</a:t>
            </a:r>
            <a:r>
              <a:rPr lang="en-US" sz="2400" b="1" dirty="0">
                <a:latin typeface="Book Antiqua" pitchFamily="18" charset="0"/>
              </a:rPr>
              <a:t> </a:t>
            </a: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to Marketing Department to provide executive summary regarding the demand</a:t>
            </a:r>
          </a:p>
        </p:txBody>
      </p:sp>
    </p:spTree>
    <p:extLst>
      <p:ext uri="{BB962C8B-B14F-4D97-AF65-F5344CB8AC3E}">
        <p14:creationId xmlns:p14="http://schemas.microsoft.com/office/powerpoint/2010/main" val="31880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00201" y="944563"/>
            <a:ext cx="85693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Book Antiqua" pitchFamily="18" charset="0"/>
              </a:rPr>
              <a:t>You are the production manager and are given the option to purchase either 1, 2 or 3 machines. Each machine has a capacity of 500 units. Fixed costs are as follows: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Number of Machines	Fixed cost 	       Total Capacity</a:t>
            </a:r>
          </a:p>
          <a:p>
            <a:r>
              <a:rPr lang="en-US" sz="2400">
                <a:latin typeface="Book Antiqua" pitchFamily="18" charset="0"/>
              </a:rPr>
              <a:t>	    1			  $19,200		      1-  500</a:t>
            </a:r>
          </a:p>
          <a:p>
            <a:r>
              <a:rPr lang="en-US" sz="2400">
                <a:latin typeface="Book Antiqua" pitchFamily="18" charset="0"/>
              </a:rPr>
              <a:t>	    2			  $30,000		  501-1000</a:t>
            </a:r>
          </a:p>
          <a:p>
            <a:r>
              <a:rPr lang="en-US" sz="2400">
                <a:latin typeface="Book Antiqua" pitchFamily="18" charset="0"/>
              </a:rPr>
              <a:t>	    3			  $40,000		1001-1500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Variable cost is $35 per unit, and the sales price of product is $69 per unit.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AB238B"/>
                </a:solidFill>
                <a:latin typeface="Book Antiqua" pitchFamily="18" charset="0"/>
              </a:rPr>
              <a:t>Determine the best option!</a:t>
            </a:r>
            <a:endParaRPr lang="en-US" sz="2400">
              <a:solidFill>
                <a:srgbClr val="701A5C"/>
              </a:solidFill>
              <a:latin typeface="Book Antiqua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5- At Your Own Will</a:t>
            </a:r>
          </a:p>
        </p:txBody>
      </p:sp>
    </p:spTree>
    <p:extLst>
      <p:ext uri="{BB962C8B-B14F-4D97-AF65-F5344CB8AC3E}">
        <p14:creationId xmlns:p14="http://schemas.microsoft.com/office/powerpoint/2010/main" val="41009492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1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2</a:t>
            </a:r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1600200" y="908050"/>
            <a:ext cx="88201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Management should decide whether to make a part  at house or outsource it. Outsource at  $10 per unit.</a:t>
            </a:r>
          </a:p>
          <a:p>
            <a:r>
              <a:rPr lang="en-US" sz="2400" dirty="0">
                <a:latin typeface="Book Antiqua" pitchFamily="18" charset="0"/>
              </a:rPr>
              <a:t>To make it at house; two processes: Advanced and Intermediate</a:t>
            </a:r>
          </a:p>
          <a:p>
            <a:r>
              <a:rPr lang="en-US" sz="2400" dirty="0">
                <a:latin typeface="Book Antiqua" pitchFamily="18" charset="0"/>
              </a:rPr>
              <a:t>(1) At house with intermediate process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Fixed Cost:	$10,000/year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Variable Cost:	$8 per unit  </a:t>
            </a:r>
          </a:p>
          <a:p>
            <a:r>
              <a:rPr lang="en-US" sz="2400" dirty="0">
                <a:latin typeface="Book Antiqua" pitchFamily="18" charset="0"/>
              </a:rPr>
              <a:t>(2) At house with advanced process.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Fixed Cost:	$34,000/year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Variable Cost:	$5 per unit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446180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 table to summarize your recommendations.</a:t>
            </a:r>
          </a:p>
          <a:p>
            <a:r>
              <a:rPr lang="en-US" sz="2400" dirty="0">
                <a:latin typeface="Book Antiqua" pitchFamily="18" charset="0"/>
              </a:rPr>
              <a:t>Demand			Recommendation</a:t>
            </a:r>
          </a:p>
          <a:p>
            <a:r>
              <a:rPr lang="en-US" sz="2400" dirty="0">
                <a:latin typeface="Book Antiqua" pitchFamily="18" charset="0"/>
              </a:rPr>
              <a:t>R ≤ ?				?</a:t>
            </a:r>
          </a:p>
          <a:p>
            <a:r>
              <a:rPr lang="en-US" sz="2400" dirty="0">
                <a:latin typeface="Book Antiqua" pitchFamily="18" charset="0"/>
              </a:rPr>
              <a:t>? ≤ R ≤ ?			?</a:t>
            </a:r>
          </a:p>
          <a:p>
            <a:r>
              <a:rPr lang="en-US" sz="2400" dirty="0">
                <a:latin typeface="Book Antiqua" pitchFamily="18" charset="0"/>
              </a:rPr>
              <a:t>? ≤ R 				? </a:t>
            </a:r>
            <a:endParaRPr lang="en-US" sz="2400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7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atin typeface="Impact" pitchFamily="34" charset="0"/>
              </a:rPr>
              <a:t>BEP for the Three Alternatives and Recommendations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8532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R&lt;= ? 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?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?&lt;R&lt;=? 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dirty="0">
                <a:latin typeface="Book Antiqua" pitchFamily="18" charset="0"/>
              </a:rPr>
              <a:t>R&gt;? 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776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600200" y="948086"/>
            <a:ext cx="9067800" cy="537651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9600" b="1" kern="0">
                <a:solidFill>
                  <a:srgbClr val="C00000"/>
                </a:solidFill>
              </a:rPr>
              <a:t>BEA Simulation</a:t>
            </a:r>
            <a:endParaRPr lang="en-US" sz="9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0" y="106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Back to Example1 - Simulation </a:t>
            </a:r>
            <a:r>
              <a:rPr lang="en-US" sz="3200" b="1" dirty="0">
                <a:latin typeface="Impact" pitchFamily="34" charset="0"/>
              </a:rPr>
              <a:t> 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$1000,000 average total yearly fixed costs ($800,000-$1,200,000).</a:t>
            </a:r>
          </a:p>
          <a:p>
            <a:r>
              <a:rPr lang="en-US" sz="2400" dirty="0">
                <a:latin typeface="Book Antiqua" pitchFamily="18" charset="0"/>
              </a:rPr>
              <a:t>$200  average per unit variable costs ($180-$220).</a:t>
            </a:r>
          </a:p>
          <a:p>
            <a:r>
              <a:rPr lang="en-US" sz="2400" dirty="0">
                <a:latin typeface="Book Antiqua" pitchFamily="18" charset="0"/>
              </a:rPr>
              <a:t>$400 average per unit sale price ($350-$450)</a:t>
            </a:r>
          </a:p>
          <a:p>
            <a:r>
              <a:rPr lang="en-US" sz="2400" dirty="0">
                <a:latin typeface="Book Antiqua" pitchFamily="18" charset="0"/>
              </a:rPr>
              <a:t>Sales 4000-6000</a:t>
            </a:r>
          </a:p>
          <a:p>
            <a:r>
              <a:rPr lang="en-US" sz="2400" dirty="0">
                <a:latin typeface="Book Antiqu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5081" y="2309814"/>
          <a:ext cx="9072614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3" imgW="11963509" imgH="4391010" progId="Excel.Sheet.12">
                  <p:embed/>
                </p:oleObj>
              </mc:Choice>
              <mc:Fallback>
                <p:oleObj name="Worksheet" r:id="rId3" imgW="11963509" imgH="439101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081" y="2309814"/>
                        <a:ext cx="9072614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073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9287"/>
            <a:ext cx="9144000" cy="55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1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1" y="10636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2.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100623" y="5414447"/>
            <a:ext cx="1418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Outsource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540251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4125744" y="3398322"/>
            <a:ext cx="1941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Manufacture I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786064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2857500" y="1163637"/>
            <a:ext cx="2206462" cy="48021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2855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079534" y="2266435"/>
            <a:ext cx="2045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Manufacture II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38599" y="3384551"/>
            <a:ext cx="9144" cy="2579498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2855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4410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5705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2855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5829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834064" y="2281239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2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524000" y="10636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2.  Outsource vs. Manufacturing I </a:t>
            </a:r>
          </a:p>
        </p:txBody>
      </p:sp>
      <p:sp>
        <p:nvSpPr>
          <p:cNvPr id="323633" name="Line 49"/>
          <p:cNvSpPr>
            <a:spLocks noChangeShapeType="1"/>
          </p:cNvSpPr>
          <p:nvPr/>
        </p:nvSpPr>
        <p:spPr bwMode="auto">
          <a:xfrm flipV="1">
            <a:off x="2782888" y="1268413"/>
            <a:ext cx="6589712" cy="4140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4" name="Line 50"/>
          <p:cNvSpPr>
            <a:spLocks noChangeShapeType="1"/>
          </p:cNvSpPr>
          <p:nvPr/>
        </p:nvSpPr>
        <p:spPr bwMode="auto">
          <a:xfrm flipV="1">
            <a:off x="2782888" y="1089026"/>
            <a:ext cx="6013450" cy="47529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5" name="Text Box 51"/>
          <p:cNvSpPr txBox="1">
            <a:spLocks noChangeArrowheads="1"/>
          </p:cNvSpPr>
          <p:nvPr/>
        </p:nvSpPr>
        <p:spPr bwMode="auto">
          <a:xfrm rot="-2355532">
            <a:off x="3395664" y="4903789"/>
            <a:ext cx="133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Book Antiqua" pitchFamily="18" charset="0"/>
              </a:rPr>
              <a:t>10Q</a:t>
            </a:r>
          </a:p>
        </p:txBody>
      </p:sp>
      <p:sp>
        <p:nvSpPr>
          <p:cNvPr id="323636" name="Text Box 52"/>
          <p:cNvSpPr txBox="1">
            <a:spLocks noChangeArrowheads="1"/>
          </p:cNvSpPr>
          <p:nvPr/>
        </p:nvSpPr>
        <p:spPr bwMode="auto">
          <a:xfrm rot="-1956535">
            <a:off x="3196764" y="4290983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Book Antiqua" pitchFamily="18" charset="0"/>
              </a:rPr>
              <a:t>10,000+8Q</a:t>
            </a:r>
          </a:p>
        </p:txBody>
      </p:sp>
      <p:sp>
        <p:nvSpPr>
          <p:cNvPr id="323637" name="Text Box 53"/>
          <p:cNvSpPr txBox="1">
            <a:spLocks noChangeArrowheads="1"/>
          </p:cNvSpPr>
          <p:nvPr/>
        </p:nvSpPr>
        <p:spPr bwMode="auto">
          <a:xfrm>
            <a:off x="6399213" y="3376614"/>
            <a:ext cx="2271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10000+8Q=10Q</a:t>
            </a:r>
          </a:p>
          <a:p>
            <a:r>
              <a:rPr lang="en-US" sz="2400" dirty="0">
                <a:latin typeface="Book Antiqua" pitchFamily="18" charset="0"/>
              </a:rPr>
              <a:t>2Q=10000</a:t>
            </a:r>
          </a:p>
        </p:txBody>
      </p:sp>
      <p:sp>
        <p:nvSpPr>
          <p:cNvPr id="323638" name="Line 54"/>
          <p:cNvSpPr>
            <a:spLocks noChangeShapeType="1"/>
          </p:cNvSpPr>
          <p:nvPr/>
        </p:nvSpPr>
        <p:spPr bwMode="auto">
          <a:xfrm>
            <a:off x="5483225" y="3716339"/>
            <a:ext cx="0" cy="21605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9" name="Text Box 55"/>
          <p:cNvSpPr txBox="1">
            <a:spLocks noChangeArrowheads="1"/>
          </p:cNvSpPr>
          <p:nvPr/>
        </p:nvSpPr>
        <p:spPr bwMode="auto">
          <a:xfrm>
            <a:off x="4872039" y="6021389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Q=5000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2133600" y="5838826"/>
            <a:ext cx="70310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2792413" y="987425"/>
            <a:ext cx="11113" cy="526479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2457450" y="917576"/>
            <a:ext cx="6915150" cy="5211763"/>
            <a:chOff x="588" y="578"/>
            <a:chExt cx="4356" cy="3283"/>
          </a:xfrm>
        </p:grpSpPr>
        <p:sp>
          <p:nvSpPr>
            <p:cNvPr id="58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9" name="Arc 8"/>
            <p:cNvSpPr>
              <a:spLocks/>
            </p:cNvSpPr>
            <p:nvPr/>
          </p:nvSpPr>
          <p:spPr bwMode="auto">
            <a:xfrm>
              <a:off x="747" y="578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742" y="128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742" y="1019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593" y="120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588" y="948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100000</a:t>
              </a:r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17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33" grpId="0" animBg="1"/>
      <p:bldP spid="323634" grpId="0" animBg="1"/>
      <p:bldP spid="323635" grpId="0"/>
      <p:bldP spid="323636" grpId="0"/>
      <p:bldP spid="323637" grpId="0" build="p"/>
      <p:bldP spid="323638" grpId="0" animBg="1"/>
      <p:bldP spid="3236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95425" y="10636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2. Manufacturing I vs. Manufacturing II </a:t>
            </a:r>
          </a:p>
        </p:txBody>
      </p:sp>
      <p:sp>
        <p:nvSpPr>
          <p:cNvPr id="307249" name="Line 49"/>
          <p:cNvSpPr>
            <a:spLocks noChangeShapeType="1"/>
          </p:cNvSpPr>
          <p:nvPr/>
        </p:nvSpPr>
        <p:spPr bwMode="auto">
          <a:xfrm flipV="1">
            <a:off x="2782888" y="1268413"/>
            <a:ext cx="6589712" cy="4140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0" name="Line 50"/>
          <p:cNvSpPr>
            <a:spLocks noChangeShapeType="1"/>
          </p:cNvSpPr>
          <p:nvPr/>
        </p:nvSpPr>
        <p:spPr bwMode="auto">
          <a:xfrm flipV="1">
            <a:off x="2782888" y="1564944"/>
            <a:ext cx="7200900" cy="2808288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1" name="Text Box 51"/>
          <p:cNvSpPr txBox="1">
            <a:spLocks noChangeArrowheads="1"/>
          </p:cNvSpPr>
          <p:nvPr/>
        </p:nvSpPr>
        <p:spPr bwMode="auto">
          <a:xfrm rot="-1256324">
            <a:off x="3139614" y="3585406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A50023"/>
                </a:solidFill>
                <a:latin typeface="Book Antiqua" pitchFamily="18" charset="0"/>
              </a:rPr>
              <a:t>34,000+5Q</a:t>
            </a:r>
          </a:p>
        </p:txBody>
      </p:sp>
      <p:sp>
        <p:nvSpPr>
          <p:cNvPr id="307252" name="Text Box 52"/>
          <p:cNvSpPr txBox="1">
            <a:spLocks noChangeArrowheads="1"/>
          </p:cNvSpPr>
          <p:nvPr/>
        </p:nvSpPr>
        <p:spPr bwMode="auto">
          <a:xfrm rot="-1956535">
            <a:off x="3339639" y="4651346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Book Antiqua" pitchFamily="18" charset="0"/>
              </a:rPr>
              <a:t>10,000+8Q</a:t>
            </a:r>
          </a:p>
        </p:txBody>
      </p:sp>
      <p:sp>
        <p:nvSpPr>
          <p:cNvPr id="307253" name="Text Box 53"/>
          <p:cNvSpPr txBox="1">
            <a:spLocks noChangeArrowheads="1"/>
          </p:cNvSpPr>
          <p:nvPr/>
        </p:nvSpPr>
        <p:spPr bwMode="auto">
          <a:xfrm>
            <a:off x="6399214" y="3376614"/>
            <a:ext cx="307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10000+8Q=34000+5Q</a:t>
            </a:r>
          </a:p>
          <a:p>
            <a:r>
              <a:rPr lang="en-US" sz="2400" dirty="0">
                <a:latin typeface="Book Antiqua" pitchFamily="18" charset="0"/>
              </a:rPr>
              <a:t>3Q=24000</a:t>
            </a:r>
          </a:p>
        </p:txBody>
      </p:sp>
      <p:sp>
        <p:nvSpPr>
          <p:cNvPr id="307254" name="Line 54"/>
          <p:cNvSpPr>
            <a:spLocks noChangeShapeType="1"/>
          </p:cNvSpPr>
          <p:nvPr/>
        </p:nvSpPr>
        <p:spPr bwMode="auto">
          <a:xfrm>
            <a:off x="7069139" y="2760664"/>
            <a:ext cx="3175" cy="306466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5" name="Text Box 55"/>
          <p:cNvSpPr txBox="1">
            <a:spLocks noChangeArrowheads="1"/>
          </p:cNvSpPr>
          <p:nvPr/>
        </p:nvSpPr>
        <p:spPr bwMode="auto">
          <a:xfrm>
            <a:off x="6544180" y="6035676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Q=8000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2133600" y="5838826"/>
            <a:ext cx="70310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2792413" y="987425"/>
            <a:ext cx="11113" cy="526479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2457450" y="917576"/>
            <a:ext cx="6915150" cy="5211763"/>
            <a:chOff x="588" y="578"/>
            <a:chExt cx="4356" cy="3283"/>
          </a:xfrm>
        </p:grpSpPr>
        <p:sp>
          <p:nvSpPr>
            <p:cNvPr id="58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9" name="Arc 8"/>
            <p:cNvSpPr>
              <a:spLocks/>
            </p:cNvSpPr>
            <p:nvPr/>
          </p:nvSpPr>
          <p:spPr bwMode="auto">
            <a:xfrm>
              <a:off x="747" y="578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742" y="128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742" y="1019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593" y="120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588" y="948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100000</a:t>
              </a:r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65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9" grpId="0" animBg="1"/>
      <p:bldP spid="307250" grpId="0" animBg="1"/>
      <p:bldP spid="307251" grpId="0"/>
      <p:bldP spid="307252" grpId="0"/>
      <p:bldP spid="307253" grpId="0" build="p"/>
      <p:bldP spid="307254" grpId="0" animBg="1"/>
      <p:bldP spid="3072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524000" y="10636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2. Executive Summary 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525137" y="891558"/>
            <a:ext cx="881523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We  summarize our recommendations as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Demand				Recommendation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 ≤ 5000				Buy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5000 ≤ R ≤ 8000			Manufacture Alternative I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8000 ≤ R 				Manufacture Alternative II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On the boundary points, in practice, we need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76603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11338" y="836614"/>
            <a:ext cx="88566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Three alternatives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1) Job-Shop</a:t>
            </a:r>
          </a:p>
          <a:p>
            <a:r>
              <a:rPr lang="en-US" sz="2400" dirty="0">
                <a:latin typeface="Book Antiqua" pitchFamily="18" charset="0"/>
              </a:rPr>
              <a:t>	Total Fixed Cost 	F = $10,000, </a:t>
            </a:r>
          </a:p>
          <a:p>
            <a:r>
              <a:rPr lang="en-US" sz="2400" dirty="0">
                <a:latin typeface="Book Antiqua" pitchFamily="18" charset="0"/>
              </a:rPr>
              <a:t>	Variable cost		V = $10 per unit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2) Group-Shop</a:t>
            </a:r>
          </a:p>
          <a:p>
            <a:r>
              <a:rPr lang="en-US" sz="2400" dirty="0">
                <a:latin typeface="Book Antiqua" pitchFamily="18" charset="0"/>
              </a:rPr>
              <a:t>	Total Fixed Cost	F = $60,000, </a:t>
            </a:r>
          </a:p>
          <a:p>
            <a:r>
              <a:rPr lang="en-US" sz="2400" dirty="0">
                <a:latin typeface="Book Antiqua" pitchFamily="18" charset="0"/>
              </a:rPr>
              <a:t>	Variable cost		V = $5 per unit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3) Flow-Shop</a:t>
            </a:r>
          </a:p>
          <a:p>
            <a:r>
              <a:rPr lang="en-US" sz="2400" dirty="0">
                <a:latin typeface="Book Antiqua" pitchFamily="18" charset="0"/>
              </a:rPr>
              <a:t>	Total Fixed Cost	F = $150,000, </a:t>
            </a:r>
          </a:p>
          <a:p>
            <a:r>
              <a:rPr lang="en-US" sz="2400" dirty="0">
                <a:latin typeface="Book Antiqua" pitchFamily="18" charset="0"/>
              </a:rPr>
              <a:t>	Variable cost		V = $2 per unit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524001" y="1063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811338" y="5638801"/>
            <a:ext cx="8605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33CC"/>
                </a:solidFill>
                <a:latin typeface="Book Antiqua" pitchFamily="18" charset="0"/>
              </a:rPr>
              <a:t>Tell me what to do: In terms of the range of demand and the preferred choice…</a:t>
            </a:r>
          </a:p>
        </p:txBody>
      </p:sp>
    </p:spTree>
    <p:extLst>
      <p:ext uri="{BB962C8B-B14F-4D97-AF65-F5344CB8AC3E}">
        <p14:creationId xmlns:p14="http://schemas.microsoft.com/office/powerpoint/2010/main" val="3782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28970</TotalTime>
  <Words>2696</Words>
  <Application>Microsoft Office PowerPoint</Application>
  <PresentationFormat>Widescreen</PresentationFormat>
  <Paragraphs>483</Paragraphs>
  <Slides>44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Book Antiqua</vt:lpstr>
      <vt:lpstr>Cambria Math</vt:lpstr>
      <vt:lpstr>Garamond</vt:lpstr>
      <vt:lpstr>Impact</vt:lpstr>
      <vt:lpstr>MS Reference Sans Serif</vt:lpstr>
      <vt:lpstr>Times New Roman</vt:lpstr>
      <vt:lpstr>Verdana</vt:lpstr>
      <vt:lpstr>Wingdings</vt:lpstr>
      <vt:lpstr>Lean Thinking Final</vt:lpstr>
      <vt:lpstr>508 Lecture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Throughput and Fixed Operating Costs</vt:lpstr>
      <vt:lpstr>Financial Throughput and Fixed Operating Costs</vt:lpstr>
      <vt:lpstr>Throughput Profit Multiplier (TPM)</vt:lpstr>
      <vt:lpstr>A Viable Vision – Eliyahu Goldratt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603</cp:revision>
  <cp:lastPrinted>2021-08-25T16:42:58Z</cp:lastPrinted>
  <dcterms:created xsi:type="dcterms:W3CDTF">1995-06-17T23:31:02Z</dcterms:created>
  <dcterms:modified xsi:type="dcterms:W3CDTF">2022-09-17T20:09:54Z</dcterms:modified>
</cp:coreProperties>
</file>