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0" r:id="rId1"/>
    <p:sldMasterId id="2147483749" r:id="rId2"/>
  </p:sldMasterIdLst>
  <p:notesMasterIdLst>
    <p:notesMasterId r:id="rId23"/>
  </p:notesMasterIdLst>
  <p:handoutMasterIdLst>
    <p:handoutMasterId r:id="rId24"/>
  </p:handoutMasterIdLst>
  <p:sldIdLst>
    <p:sldId id="954" r:id="rId3"/>
    <p:sldId id="477" r:id="rId4"/>
    <p:sldId id="959" r:id="rId5"/>
    <p:sldId id="960" r:id="rId6"/>
    <p:sldId id="961" r:id="rId7"/>
    <p:sldId id="962" r:id="rId8"/>
    <p:sldId id="963" r:id="rId9"/>
    <p:sldId id="964" r:id="rId10"/>
    <p:sldId id="965" r:id="rId11"/>
    <p:sldId id="966" r:id="rId12"/>
    <p:sldId id="967" r:id="rId13"/>
    <p:sldId id="626" r:id="rId14"/>
    <p:sldId id="393" r:id="rId15"/>
    <p:sldId id="394" r:id="rId16"/>
    <p:sldId id="396" r:id="rId17"/>
    <p:sldId id="643" r:id="rId18"/>
    <p:sldId id="644" r:id="rId19"/>
    <p:sldId id="645" r:id="rId20"/>
    <p:sldId id="646" r:id="rId21"/>
    <p:sldId id="647" r:id="rId22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nciples of Lean and Theory of Constraints" id="{A1C37DF3-43EA-41A2-A567-EB5CDCA0E9E8}">
          <p14:sldIdLst>
            <p14:sldId id="954"/>
            <p14:sldId id="477"/>
            <p14:sldId id="959"/>
            <p14:sldId id="960"/>
            <p14:sldId id="961"/>
            <p14:sldId id="962"/>
            <p14:sldId id="963"/>
            <p14:sldId id="964"/>
            <p14:sldId id="965"/>
            <p14:sldId id="966"/>
            <p14:sldId id="967"/>
            <p14:sldId id="626"/>
            <p14:sldId id="393"/>
            <p14:sldId id="394"/>
            <p14:sldId id="396"/>
            <p14:sldId id="643"/>
            <p14:sldId id="644"/>
            <p14:sldId id="645"/>
            <p14:sldId id="646"/>
            <p14:sldId id="64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 userDrawn="1">
          <p15:clr>
            <a:srgbClr val="A4A3A4"/>
          </p15:clr>
        </p15:guide>
        <p15:guide id="2" pos="298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ef-Vaziri , Ardavan" initials="A,A" lastIdx="1" clrIdx="0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1581"/>
    <a:srgbClr val="A792EC"/>
    <a:srgbClr val="72659E"/>
    <a:srgbClr val="FF00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17" autoAdjust="0"/>
    <p:restoredTop sz="89294" autoAdjust="0"/>
  </p:normalViewPr>
  <p:slideViewPr>
    <p:cSldViewPr>
      <p:cViewPr varScale="1">
        <p:scale>
          <a:sx n="93" d="100"/>
          <a:sy n="93" d="100"/>
        </p:scale>
        <p:origin x="82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1" d="100"/>
        <a:sy n="61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16" y="60"/>
      </p:cViewPr>
      <p:guideLst>
        <p:guide orient="horz" pos="2218"/>
        <p:guide pos="298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4AF56A66-A16D-4DDE-BF06-390EB7CDF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74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11T05:00:44.02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4975" y="711200"/>
            <a:ext cx="6234113" cy="3506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80" y="4458284"/>
            <a:ext cx="5209715" cy="4225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5" tIns="47598" rIns="95195" bIns="47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5A0BD41A-4BE2-453E-B10D-012B00A477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677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365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272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457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451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324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0BD41A-4BE2-453E-B10D-012B00A477F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937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239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18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24220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0064" y="0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120622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4112143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770428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9602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5734" y="1520826"/>
            <a:ext cx="5450417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351" y="1520826"/>
            <a:ext cx="5450416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666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98893262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52000" y="64008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D3218-5380-4613-AD26-1B6C23CC70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4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1998393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Break-Even Analysis- Basics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C44B36-7709-44F4-ADD7-4F4D66BCE20A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589738"/>
          </a:xfrm>
          <a:prstGeom prst="rect">
            <a:avLst/>
          </a:prstGeom>
          <a:noFill/>
          <a:ln w="9525">
            <a:solidFill>
              <a:srgbClr val="A5002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981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56" r:id="rId7"/>
    <p:sldLayoutId id="2147483757" r:id="rId8"/>
    <p:sldLayoutId id="2147483758" r:id="rId9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highlight>
            <a:srgbClr val="A80000"/>
          </a:highlight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hape 15" descr="Pearson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95480" y="6471923"/>
            <a:ext cx="1223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5"/>
          <p:cNvSpPr txBox="1">
            <a:spLocks/>
          </p:cNvSpPr>
          <p:nvPr userDrawn="1"/>
        </p:nvSpPr>
        <p:spPr>
          <a:xfrm>
            <a:off x="3426348" y="6563562"/>
            <a:ext cx="8103551" cy="229382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5588" marR="0" lvl="0" indent="-255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2019, 2016, 2013 Pearson Education, Inc. All Rights Reserved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DBCB88-2D83-44C8-82C3-2F695F73B21D}"/>
              </a:ext>
            </a:extLst>
          </p:cNvPr>
          <p:cNvSpPr/>
          <p:nvPr userDrawn="1"/>
        </p:nvSpPr>
        <p:spPr>
          <a:xfrm>
            <a:off x="3373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444F90-AF4A-4472-8B1E-3AAFFB858493}"/>
              </a:ext>
            </a:extLst>
          </p:cNvPr>
          <p:cNvSpPr/>
          <p:nvPr userDrawn="1"/>
        </p:nvSpPr>
        <p:spPr>
          <a:xfrm>
            <a:off x="11582400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E0E4B4-2A3A-4B38-ACC2-11C84A4B7D81}"/>
              </a:ext>
            </a:extLst>
          </p:cNvPr>
          <p:cNvCxnSpPr/>
          <p:nvPr userDrawn="1"/>
        </p:nvCxnSpPr>
        <p:spPr>
          <a:xfrm>
            <a:off x="0" y="9144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B88940-F6AF-4A5D-8D7A-39E171DF6B68}"/>
              </a:ext>
            </a:extLst>
          </p:cNvPr>
          <p:cNvCxnSpPr/>
          <p:nvPr userDrawn="1"/>
        </p:nvCxnSpPr>
        <p:spPr>
          <a:xfrm>
            <a:off x="3373" y="63246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50">
            <a:extLst>
              <a:ext uri="{FF2B5EF4-FFF2-40B4-BE49-F238E27FC236}">
                <a16:creationId xmlns:a16="http://schemas.microsoft.com/office/drawing/2014/main" id="{D2321382-1636-4EB5-A73B-7A5CF3E0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609600" y="1"/>
            <a:ext cx="12192000" cy="91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15197984"/>
      </p:ext>
    </p:extLst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3C1581"/>
          </a:solidFill>
          <a:latin typeface="Impact" panose="020B0806030902050204" pitchFamily="34" charset="0"/>
          <a:ea typeface="Impact" panose="020B0806030902050204" pitchFamily="34" charset="0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558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 err="1">
                <a:solidFill>
                  <a:schemeClr val="bg1"/>
                </a:solidFill>
                <a:latin typeface="Impact" panose="020B0806030902050204" pitchFamily="34" charset="0"/>
              </a:rPr>
              <a:t>Breack</a:t>
            </a:r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-Even Analysis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The Very Basic Model</a:t>
            </a:r>
          </a:p>
        </p:txBody>
      </p:sp>
    </p:spTree>
    <p:extLst>
      <p:ext uri="{BB962C8B-B14F-4D97-AF65-F5344CB8AC3E}">
        <p14:creationId xmlns:p14="http://schemas.microsoft.com/office/powerpoint/2010/main" val="130210356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0" y="-9109"/>
            <a:ext cx="12192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Impact" pitchFamily="34" charset="0"/>
              </a:rPr>
              <a:t>Total Revenue   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76200" y="685800"/>
            <a:ext cx="12115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400" dirty="0">
                <a:latin typeface="Book Antiqua" pitchFamily="18" charset="0"/>
              </a:rPr>
              <a:t>It is assumed that the price of the product is fixed, and we sell whatever we produce. </a:t>
            </a:r>
          </a:p>
          <a:p>
            <a:r>
              <a:rPr lang="en-US" sz="2400" dirty="0">
                <a:latin typeface="Book Antiqua" pitchFamily="18" charset="0"/>
              </a:rPr>
              <a:t>Total sales revenue depends on the production level. </a:t>
            </a:r>
            <a:br>
              <a:rPr lang="en-US" sz="2400" dirty="0">
                <a:latin typeface="Book Antiqua" pitchFamily="18" charset="0"/>
              </a:rPr>
            </a:br>
            <a:r>
              <a:rPr lang="en-US" sz="2400" dirty="0">
                <a:latin typeface="Book Antiqua" pitchFamily="18" charset="0"/>
              </a:rPr>
              <a:t>The higher the production, the higher the total sales revenue. </a:t>
            </a:r>
          </a:p>
        </p:txBody>
      </p:sp>
      <p:graphicFrame>
        <p:nvGraphicFramePr>
          <p:cNvPr id="376837" name="Object 5"/>
          <p:cNvGraphicFramePr>
            <a:graphicFrameLocks noChangeAspect="1"/>
          </p:cNvGraphicFramePr>
          <p:nvPr/>
        </p:nvGraphicFramePr>
        <p:xfrm>
          <a:off x="3505200" y="899283"/>
          <a:ext cx="6824662" cy="578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Document" r:id="rId4" imgW="6181964" imgH="5255522" progId="Word.Document.8">
                  <p:embed/>
                </p:oleObj>
              </mc:Choice>
              <mc:Fallback>
                <p:oleObj name="Document" r:id="rId4" imgW="6181964" imgH="5255522" progId="Word.Document.8">
                  <p:embed/>
                  <p:pic>
                    <p:nvPicPr>
                      <p:cNvPr id="3768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899283"/>
                        <a:ext cx="6824662" cy="578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chemeClr val="bg1"/>
                                </a:gs>
                                <a:gs pos="100000">
                                  <a:schemeClr val="accent1"/>
                                </a:gs>
                              </a:gsLst>
                              <a:path path="shape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38" name="Object 6"/>
          <p:cNvGraphicFramePr>
            <a:graphicFrameLocks noChangeAspect="1"/>
          </p:cNvGraphicFramePr>
          <p:nvPr/>
        </p:nvGraphicFramePr>
        <p:xfrm>
          <a:off x="838200" y="977053"/>
          <a:ext cx="7137400" cy="573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Document" r:id="rId6" imgW="6552329" imgH="5268125" progId="Word.Document.8">
                  <p:embed/>
                </p:oleObj>
              </mc:Choice>
              <mc:Fallback>
                <p:oleObj name="Document" r:id="rId6" imgW="6552329" imgH="5268125" progId="Word.Document.8">
                  <p:embed/>
                  <p:pic>
                    <p:nvPicPr>
                      <p:cNvPr id="3768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977053"/>
                        <a:ext cx="7137400" cy="573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622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6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189924" y="990600"/>
            <a:ext cx="6106476" cy="495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 rot="16200000">
            <a:off x="468776" y="3035112"/>
            <a:ext cx="4852923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400" b="1" dirty="0">
                <a:latin typeface="Book Antiqua" pitchFamily="18" charset="0"/>
              </a:rPr>
              <a:t>Total Costs or Revenue in $ (TC) 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096958" y="5943600"/>
            <a:ext cx="6428043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 dirty="0">
                <a:latin typeface="Book Antiqua" pitchFamily="18" charset="0"/>
              </a:rPr>
              <a:t>Volume of Production and Sales in units (Q)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3210562" y="990598"/>
            <a:ext cx="4485638" cy="4953002"/>
          </a:xfrm>
          <a:prstGeom prst="line">
            <a:avLst/>
          </a:prstGeom>
          <a:noFill/>
          <a:ln w="38100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 rot="18706327">
            <a:off x="3018301" y="4641580"/>
            <a:ext cx="3029677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Total Revenue  (PQ)</a:t>
            </a: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V="1">
            <a:off x="3209615" y="990600"/>
            <a:ext cx="5768337" cy="3541382"/>
          </a:xfrm>
          <a:prstGeom prst="line">
            <a:avLst/>
          </a:prstGeom>
          <a:noFill/>
          <a:ln w="571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 rot="19701859">
            <a:off x="6637638" y="1724872"/>
            <a:ext cx="2734724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Total cost = F+VQ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 rot="18715656">
            <a:off x="3845683" y="4036759"/>
            <a:ext cx="814326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Loss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 rot="19554498">
            <a:off x="7193820" y="1255573"/>
            <a:ext cx="987451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Profit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V="1">
            <a:off x="6093782" y="2761291"/>
            <a:ext cx="0" cy="3182309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6131350" y="5531503"/>
            <a:ext cx="2635338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 dirty="0">
                <a:latin typeface="Book Antiqua" pitchFamily="18" charset="0"/>
              </a:rPr>
              <a:t>Break-Even Point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475686" y="3143249"/>
          <a:ext cx="21336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Document" r:id="rId3" imgW="2137826" imgH="646761" progId="Word.Document.8">
                  <p:embed/>
                </p:oleObj>
              </mc:Choice>
              <mc:Fallback>
                <p:oleObj name="Document" r:id="rId3" imgW="2137826" imgH="646761" progId="Word.Document.8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5686" y="3143249"/>
                        <a:ext cx="21336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chemeClr val="bg1"/>
                                </a:gs>
                                <a:gs pos="100000">
                                  <a:schemeClr val="accent1"/>
                                </a:gs>
                              </a:gsLst>
                              <a:path path="shape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6475686" y="4066694"/>
          <a:ext cx="26098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Document" r:id="rId5" imgW="2615103" imgH="570460" progId="Word.Document.8">
                  <p:embed/>
                </p:oleObj>
              </mc:Choice>
              <mc:Fallback>
                <p:oleObj name="Document" r:id="rId5" imgW="2615103" imgH="570460" progId="Word.Document.8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5686" y="4066694"/>
                        <a:ext cx="26098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chemeClr val="bg1"/>
                                </a:gs>
                                <a:gs pos="100000">
                                  <a:schemeClr val="accent1"/>
                                </a:gs>
                              </a:gsLst>
                              <a:path path="shape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6243162" y="4960003"/>
          <a:ext cx="31051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Document" r:id="rId7" imgW="3111139" imgH="570460" progId="Word.Document.8">
                  <p:embed/>
                </p:oleObj>
              </mc:Choice>
              <mc:Fallback>
                <p:oleObj name="Document" r:id="rId7" imgW="3111139" imgH="570460" progId="Word.Document.8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3162" y="4960003"/>
                        <a:ext cx="31051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chemeClr val="bg1"/>
                                </a:gs>
                                <a:gs pos="100000">
                                  <a:schemeClr val="accent1"/>
                                </a:gs>
                              </a:gsLst>
                              <a:path path="shape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0" y="0"/>
            <a:ext cx="12192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Impact" pitchFamily="34" charset="0"/>
              </a:rPr>
              <a:t>Break-Even Computations   </a:t>
            </a:r>
          </a:p>
        </p:txBody>
      </p:sp>
    </p:spTree>
    <p:extLst>
      <p:ext uri="{BB962C8B-B14F-4D97-AF65-F5344CB8AC3E}">
        <p14:creationId xmlns:p14="http://schemas.microsoft.com/office/powerpoint/2010/main" val="416310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-12406" y="-30126"/>
            <a:ext cx="1220440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Impact" pitchFamily="34" charset="0"/>
              </a:rPr>
              <a:t>BEP-Example </a:t>
            </a:r>
            <a:r>
              <a:rPr lang="en-US" sz="3200" b="1" dirty="0">
                <a:solidFill>
                  <a:schemeClr val="bg1"/>
                </a:solidFill>
                <a:latin typeface="Impact" pitchFamily="34" charset="0"/>
              </a:rPr>
              <a:t> </a:t>
            </a:r>
          </a:p>
        </p:txBody>
      </p:sp>
      <p:sp>
        <p:nvSpPr>
          <p:cNvPr id="380932" name="Text Box 4"/>
          <p:cNvSpPr txBox="1">
            <a:spLocks noChangeArrowheads="1"/>
          </p:cNvSpPr>
          <p:nvPr/>
        </p:nvSpPr>
        <p:spPr bwMode="auto">
          <a:xfrm>
            <a:off x="152400" y="685800"/>
            <a:ext cx="120396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400" dirty="0">
                <a:latin typeface="Book Antiqua" pitchFamily="18" charset="0"/>
              </a:rPr>
              <a:t>$1000,000 total yearly fixed costs.</a:t>
            </a:r>
          </a:p>
          <a:p>
            <a:r>
              <a:rPr lang="en-US" sz="2400" dirty="0">
                <a:latin typeface="Book Antiqua" pitchFamily="18" charset="0"/>
              </a:rPr>
              <a:t>$200 per unit variable costs</a:t>
            </a:r>
          </a:p>
          <a:p>
            <a:r>
              <a:rPr lang="en-US" sz="2400" dirty="0">
                <a:latin typeface="Book Antiqua" pitchFamily="18" charset="0"/>
              </a:rPr>
              <a:t>$400 per unit sale price</a:t>
            </a:r>
          </a:p>
          <a:p>
            <a:r>
              <a:rPr lang="en-US" sz="2400" dirty="0">
                <a:latin typeface="Book Antiqua" pitchFamily="18" charset="0"/>
              </a:rPr>
              <a:t>TR = TC</a:t>
            </a:r>
          </a:p>
          <a:p>
            <a:r>
              <a:rPr lang="en-US" sz="2400" dirty="0">
                <a:latin typeface="Book Antiqua" pitchFamily="18" charset="0"/>
              </a:rPr>
              <a:t>400Q= 1000,000+200Q</a:t>
            </a:r>
          </a:p>
          <a:p>
            <a:r>
              <a:rPr lang="en-US" sz="2400" dirty="0">
                <a:latin typeface="Book Antiqua" pitchFamily="18" charset="0"/>
              </a:rPr>
              <a:t>(400-200)Q= 1000,000</a:t>
            </a:r>
          </a:p>
          <a:p>
            <a:r>
              <a:rPr lang="en-US" sz="2400" dirty="0">
                <a:latin typeface="Book Antiqua" pitchFamily="18" charset="0"/>
              </a:rPr>
              <a:t>Q= 5000</a:t>
            </a:r>
          </a:p>
          <a:p>
            <a:r>
              <a:rPr lang="en-US" sz="2400" dirty="0">
                <a:latin typeface="Book Antiqua" pitchFamily="18" charset="0"/>
              </a:rPr>
              <a:t>Q</a:t>
            </a:r>
            <a:r>
              <a:rPr lang="en-US" sz="2400" baseline="-25000" dirty="0">
                <a:latin typeface="Book Antiqua" pitchFamily="18" charset="0"/>
              </a:rPr>
              <a:t>BEP</a:t>
            </a:r>
            <a:r>
              <a:rPr lang="en-US" sz="2400" dirty="0">
                <a:latin typeface="Book Antiqua" pitchFamily="18" charset="0"/>
              </a:rPr>
              <a:t>=5000</a:t>
            </a:r>
          </a:p>
          <a:p>
            <a:r>
              <a:rPr lang="en-US" sz="2400" dirty="0">
                <a:latin typeface="Book Antiqua" pitchFamily="18" charset="0"/>
              </a:rPr>
              <a:t>If our market research indicates that the present demand is &gt; 5,000, then this manufacturing system is economically feasible. </a:t>
            </a:r>
          </a:p>
        </p:txBody>
      </p:sp>
    </p:spTree>
    <p:extLst>
      <p:ext uri="{BB962C8B-B14F-4D97-AF65-F5344CB8AC3E}">
        <p14:creationId xmlns:p14="http://schemas.microsoft.com/office/powerpoint/2010/main" val="251723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0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0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0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09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0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809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809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809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809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15800" cy="609600"/>
          </a:xfrm>
        </p:spPr>
        <p:txBody>
          <a:bodyPr/>
          <a:lstStyle/>
          <a:p>
            <a:r>
              <a:rPr lang="en-US" dirty="0"/>
              <a:t>Financial Throughput and Fixed Operating Costs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22570"/>
            <a:ext cx="12112557" cy="577823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We define financial throughput as the rate at which the enterprise generates money. </a:t>
            </a:r>
            <a:r>
              <a:rPr lang="en-US" sz="2400" dirty="0">
                <a:latin typeface="Book Antiqua" panose="02040602050305030304" pitchFamily="18" charset="0"/>
              </a:rPr>
              <a:t>By selling one unit of product we generate P dollars, at the same time we incur V dollars pure variable cost. Pure variable cost is the cost directly  related to the production of one additional unit -  such as raw material. It does not include sunk costs such as salary, rent, and depreciation. Since we produce and sell Q units per unit of time.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The financial throughput is Q(P-V).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latin typeface="Book Antiqua" panose="02040602050305030304" pitchFamily="18" charset="0"/>
              </a:rPr>
              <a:t>Fixed Operating Expenses (F) include all costs not directly related to production of one additional unit. That includes costs such as human and capital resources. </a:t>
            </a:r>
          </a:p>
          <a:p>
            <a:pPr>
              <a:buNone/>
            </a:pPr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Throughput Profit Multiplier = % Changes in Profit divided by % Changes in Throughput </a:t>
            </a:r>
          </a:p>
          <a:p>
            <a:pPr>
              <a:buNone/>
            </a:pPr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1% change in the throughput leads to TPM% change in the profit</a:t>
            </a:r>
          </a:p>
        </p:txBody>
      </p:sp>
    </p:spTree>
    <p:extLst>
      <p:ext uri="{BB962C8B-B14F-4D97-AF65-F5344CB8AC3E}">
        <p14:creationId xmlns:p14="http://schemas.microsoft.com/office/powerpoint/2010/main" val="19542054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-76200" y="-22698"/>
            <a:ext cx="9124666" cy="609600"/>
          </a:xfrm>
        </p:spPr>
        <p:txBody>
          <a:bodyPr/>
          <a:lstStyle/>
          <a:p>
            <a:r>
              <a:rPr lang="en-US" dirty="0"/>
              <a:t>Financial Throughput and Fixed Operating Costs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" y="571500"/>
            <a:ext cx="11963400" cy="5905500"/>
          </a:xfrm>
        </p:spPr>
        <p:txBody>
          <a:bodyPr/>
          <a:lstStyle/>
          <a:p>
            <a:pPr>
              <a:buNone/>
            </a:pPr>
            <a:r>
              <a:rPr lang="en-US" sz="2400" dirty="0">
                <a:latin typeface="Book Antiqua" panose="02040602050305030304" pitchFamily="18" charset="0"/>
              </a:rPr>
              <a:t>Fixed cost F = $180,000 per month. Sales price per unit  P = 22, and variable cost per unit V = 2. In July, the process throughput was 10,000 units. A process improvement increased throughput  in August by 2% to 10,200 units without any increase in the fixed cost.  Compute throughput profit multiplier. </a:t>
            </a:r>
          </a:p>
          <a:p>
            <a:pPr>
              <a:buNone/>
            </a:pPr>
            <a:r>
              <a:rPr lang="en-US" sz="2400" dirty="0">
                <a:latin typeface="Book Antiqua" panose="02040602050305030304" pitchFamily="18" charset="0"/>
              </a:rPr>
              <a:t>July: </a:t>
            </a:r>
            <a:r>
              <a:rPr lang="en-US" sz="2400" dirty="0">
                <a:solidFill>
                  <a:srgbClr val="009A46"/>
                </a:solidFill>
                <a:latin typeface="Book Antiqua" panose="02040602050305030304" pitchFamily="18" charset="0"/>
              </a:rPr>
              <a:t>Financial Throughput  = 10000(22-2) = 200000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Fixed cost F = 180,000 </a:t>
            </a:r>
          </a:p>
          <a:p>
            <a:pPr>
              <a:buNone/>
            </a:pP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Profit = 200000-180000 = $20,000</a:t>
            </a:r>
          </a:p>
          <a:p>
            <a:pPr>
              <a:buNone/>
            </a:pPr>
            <a:r>
              <a:rPr lang="en-US" sz="2400" dirty="0">
                <a:latin typeface="Book Antiqua" panose="02040602050305030304" pitchFamily="18" charset="0"/>
              </a:rPr>
              <a:t>In August throughput increased by  2% to 10200</a:t>
            </a:r>
          </a:p>
          <a:p>
            <a:pPr>
              <a:buNone/>
            </a:pPr>
            <a:r>
              <a:rPr lang="en-US" sz="2400" dirty="0">
                <a:latin typeface="Book Antiqua" panose="02040602050305030304" pitchFamily="18" charset="0"/>
              </a:rPr>
              <a:t>August: </a:t>
            </a: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Financial Throughput of the additional 200 units    = 200(22-2) = 4,000</a:t>
            </a:r>
          </a:p>
          <a:p>
            <a:pPr>
              <a:buNone/>
            </a:pP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We have already covered our fixed costs, the $4000 directly goes to profit. </a:t>
            </a:r>
          </a:p>
          <a:p>
            <a:pPr>
              <a:buNone/>
            </a:pP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July Profit was 20,000, in August it increased by 4,000</a:t>
            </a:r>
          </a:p>
          <a:p>
            <a:pPr>
              <a:buNone/>
            </a:pP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4000/20000 = 20%</a:t>
            </a:r>
          </a:p>
          <a:p>
            <a:pPr>
              <a:buNone/>
            </a:pP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2%</a:t>
            </a: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Sales </a:t>
            </a: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20%</a:t>
            </a: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Profit. </a:t>
            </a:r>
            <a:endParaRPr lang="en-US" sz="2400" dirty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1%</a:t>
            </a: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Sales </a:t>
            </a: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 1</a:t>
            </a: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0%</a:t>
            </a:r>
            <a:r>
              <a:rPr lang="en-US" sz="2400" dirty="0">
                <a:solidFill>
                  <a:srgbClr val="00B05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Profit. That is Throughput Profit Multiplier.</a:t>
            </a:r>
            <a:endParaRPr lang="en-US" sz="2400" dirty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endParaRPr lang="en-US" sz="2400" dirty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endParaRPr lang="en-US" sz="2400" dirty="0">
              <a:latin typeface="Book Antiqua" panose="0204060205030503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dirty="0">
                <a:latin typeface="Book Antiqua" panose="020406020503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9617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12115800" cy="762000"/>
          </a:xfrm>
        </p:spPr>
        <p:txBody>
          <a:bodyPr/>
          <a:lstStyle/>
          <a:p>
            <a:r>
              <a:rPr lang="en-US" dirty="0"/>
              <a:t>A Viable Vision – Eliyahu Goldratt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47700"/>
            <a:ext cx="12192000" cy="5562600"/>
          </a:xfrm>
        </p:spPr>
        <p:txBody>
          <a:bodyPr/>
          <a:lstStyle/>
          <a:p>
            <a:pPr>
              <a:buNone/>
            </a:pPr>
            <a:r>
              <a:rPr lang="en-US" sz="2400" b="1" dirty="0">
                <a:latin typeface="Book Antiqua" panose="02040602050305030304" pitchFamily="18" charset="0"/>
              </a:rPr>
              <a:t>A Viable Vision </a:t>
            </a:r>
            <a:r>
              <a:rPr lang="en-US" sz="2400" dirty="0">
                <a:latin typeface="Book Antiqua" panose="02040602050305030304" pitchFamily="18" charset="0"/>
              </a:rPr>
              <a:t>(Goldratt):  What if we decide to have today's total revenue as tomorrow's total profit. </a:t>
            </a:r>
          </a:p>
          <a:p>
            <a:pPr>
              <a:buNone/>
            </a:pPr>
            <a:r>
              <a:rPr lang="en-US" sz="2400" dirty="0">
                <a:latin typeface="Book Antiqua" panose="02040602050305030304" pitchFamily="18" charset="0"/>
                <a:sym typeface="Wingdings" pitchFamily="2" charset="2"/>
              </a:rPr>
              <a:t>In our example, Financial Throughput in July was Q1(P-V) = 10,000(22-2).  In order to have your profit equal this amount we need to produce Q2 units such that: </a:t>
            </a:r>
          </a:p>
          <a:p>
            <a:pPr>
              <a:buNone/>
            </a:pPr>
            <a:r>
              <a:rPr lang="en-US" sz="2400" dirty="0">
                <a:latin typeface="Book Antiqua" panose="02040602050305030304" pitchFamily="18" charset="0"/>
                <a:sym typeface="Wingdings" pitchFamily="2" charset="2"/>
              </a:rPr>
              <a:t>Q2(P-V) – F = Q1(P)</a:t>
            </a:r>
          </a:p>
          <a:p>
            <a:pPr>
              <a:buNone/>
            </a:pPr>
            <a:r>
              <a:rPr lang="en-US" sz="2400" dirty="0">
                <a:latin typeface="Book Antiqua" panose="02040602050305030304" pitchFamily="18" charset="0"/>
                <a:sym typeface="Wingdings" pitchFamily="2" charset="2"/>
              </a:rPr>
              <a:t>Q2(20) -180,000 = 10,000(22)</a:t>
            </a:r>
          </a:p>
          <a:p>
            <a:pPr>
              <a:buNone/>
            </a:pPr>
            <a:r>
              <a:rPr lang="en-US" sz="2400" dirty="0">
                <a:latin typeface="Book Antiqua" panose="02040602050305030304" pitchFamily="18" charset="0"/>
                <a:sym typeface="Wingdings" pitchFamily="2" charset="2"/>
              </a:rPr>
              <a:t>Q2(20) = 40,000</a:t>
            </a:r>
          </a:p>
          <a:p>
            <a:pPr>
              <a:buNone/>
            </a:pPr>
            <a:r>
              <a:rPr lang="en-US" sz="2400" dirty="0">
                <a:latin typeface="Book Antiqua" panose="02040602050305030304" pitchFamily="18" charset="0"/>
                <a:sym typeface="Wingdings" pitchFamily="2" charset="2"/>
              </a:rPr>
              <a:t>Q2 = 20,000</a:t>
            </a:r>
          </a:p>
          <a:p>
            <a:pPr>
              <a:buNone/>
            </a:pPr>
            <a:r>
              <a:rPr lang="en-US" sz="2400" dirty="0">
                <a:latin typeface="Book Antiqua" panose="02040602050305030304" pitchFamily="18" charset="0"/>
                <a:sym typeface="Wingdings" pitchFamily="2" charset="2"/>
              </a:rPr>
              <a:t>In order </a:t>
            </a:r>
            <a:r>
              <a:rPr lang="en-US" sz="2400" dirty="0">
                <a:latin typeface="Book Antiqua" panose="02040602050305030304" pitchFamily="18" charset="0"/>
              </a:rPr>
              <a:t>to have your today's total revenue as tomorrow's total profit. We only need to double our throughput. Our sales, our current revenue becomes our tomorrow's profit. </a:t>
            </a:r>
          </a:p>
          <a:p>
            <a:pPr>
              <a:buNone/>
            </a:pPr>
            <a:endParaRPr lang="en-US" sz="2400" dirty="0">
              <a:latin typeface="Book Antiqua" panose="02040602050305030304" pitchFamily="18" charset="0"/>
              <a:sym typeface="Wingdings" pitchFamily="2" charset="2"/>
            </a:endParaRPr>
          </a:p>
          <a:p>
            <a:pPr>
              <a:buNone/>
            </a:pPr>
            <a:endParaRPr lang="en-US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923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76E0F6-71C1-4295-B331-0E532E89A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C(Q) =48 +3Q</a:t>
            </a:r>
          </a:p>
          <a:p>
            <a:pPr marL="0" indent="0">
              <a:buNone/>
            </a:pPr>
            <a:r>
              <a:rPr lang="en-US" dirty="0"/>
              <a:t>P=11</a:t>
            </a:r>
          </a:p>
          <a:p>
            <a:pPr marL="0" indent="0">
              <a:buNone/>
            </a:pPr>
            <a:r>
              <a:rPr lang="en-US" dirty="0"/>
              <a:t>Fixed cost is 48 since it has no relation with Q</a:t>
            </a:r>
          </a:p>
          <a:p>
            <a:pPr marL="0" indent="0">
              <a:buNone/>
            </a:pPr>
            <a:r>
              <a:rPr lang="en-US" dirty="0"/>
              <a:t>Variable cost is 3 because for one unit increase in Q the cost will go up by 3</a:t>
            </a:r>
          </a:p>
          <a:p>
            <a:pPr marL="0" indent="0">
              <a:buNone/>
            </a:pPr>
            <a:r>
              <a:rPr lang="en-US" dirty="0"/>
              <a:t>Total cost of making 18 pies</a:t>
            </a:r>
          </a:p>
          <a:p>
            <a:pPr marL="0" indent="0">
              <a:buNone/>
            </a:pPr>
            <a:r>
              <a:rPr lang="en-US" dirty="0"/>
              <a:t>C(18) = 48+3(18) = 102</a:t>
            </a:r>
          </a:p>
          <a:p>
            <a:pPr marL="0" indent="0">
              <a:buNone/>
            </a:pPr>
            <a:r>
              <a:rPr lang="en-US" dirty="0"/>
              <a:t>Total cost of making 19 pies instead of 18</a:t>
            </a:r>
          </a:p>
          <a:p>
            <a:pPr marL="0" indent="0">
              <a:buNone/>
            </a:pPr>
            <a:r>
              <a:rPr lang="en-US" dirty="0"/>
              <a:t>102+3=105</a:t>
            </a:r>
          </a:p>
          <a:p>
            <a:pPr marL="0" indent="0">
              <a:buNone/>
            </a:pPr>
            <a:r>
              <a:rPr lang="en-US" dirty="0"/>
              <a:t>Total Revenue = Total Cost</a:t>
            </a:r>
          </a:p>
          <a:p>
            <a:pPr marL="0" indent="0">
              <a:buNone/>
            </a:pPr>
            <a:r>
              <a:rPr lang="en-US" dirty="0"/>
              <a:t>PQ=48+3Q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11Q=48+3Q </a:t>
            </a:r>
            <a:r>
              <a:rPr lang="en-US" dirty="0">
                <a:sym typeface="Wingdings" panose="05000000000000000000" pitchFamily="2" charset="2"/>
              </a:rPr>
              <a:t> 8Q=48  Q=6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Profit = Total Cost  Total Revenue = Total Cost + Total Cost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11Q=2(48+3Q) </a:t>
            </a:r>
            <a:r>
              <a:rPr lang="en-US" dirty="0">
                <a:sym typeface="Wingdings" panose="05000000000000000000" pitchFamily="2" charset="2"/>
              </a:rPr>
              <a:t> 11Q=96+6Q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5Q=96  Q=19.2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3494B4-E0A6-41FD-9B58-CF51F56E8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Break-Even Analysis - Math-Quiz (A)</a:t>
            </a:r>
          </a:p>
        </p:txBody>
      </p:sp>
    </p:spTree>
    <p:extLst>
      <p:ext uri="{BB962C8B-B14F-4D97-AF65-F5344CB8AC3E}">
        <p14:creationId xmlns:p14="http://schemas.microsoft.com/office/powerpoint/2010/main" val="256476589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76E0F6-71C1-4295-B331-0E532E89A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Suppose we produce 10 units. What % increase in production and sales is needed to double the profit?  That is what percentage increase in sales leads to 100% increase in profit. Q= 10</a:t>
            </a:r>
          </a:p>
          <a:p>
            <a:pPr marL="0" indent="0">
              <a:buNone/>
            </a:pPr>
            <a:r>
              <a:rPr lang="en-US" dirty="0"/>
              <a:t>TC= F+VQ = 48+3Q = 48+3(10) = 78</a:t>
            </a:r>
          </a:p>
          <a:p>
            <a:pPr marL="0" indent="0">
              <a:buNone/>
            </a:pPr>
            <a:r>
              <a:rPr lang="en-US" dirty="0"/>
              <a:t>TR= PQ=11(10) = 110</a:t>
            </a:r>
          </a:p>
          <a:p>
            <a:pPr marL="0" indent="0">
              <a:buNone/>
            </a:pPr>
            <a:r>
              <a:rPr lang="en-US" dirty="0"/>
              <a:t>TP= TR-TC = 110-78 = 32</a:t>
            </a:r>
          </a:p>
          <a:p>
            <a:pPr marL="0" indent="0">
              <a:buNone/>
            </a:pPr>
            <a:r>
              <a:rPr lang="en-US" dirty="0"/>
              <a:t>To increase profit by 100% we need to make 2(32) =64 </a:t>
            </a:r>
          </a:p>
          <a:p>
            <a:pPr marL="0" indent="0">
              <a:buNone/>
            </a:pPr>
            <a:r>
              <a:rPr lang="en-US" dirty="0"/>
              <a:t>TR-TC= 64</a:t>
            </a:r>
          </a:p>
          <a:p>
            <a:pPr marL="0" indent="0">
              <a:buNone/>
            </a:pPr>
            <a:r>
              <a:rPr lang="en-US" dirty="0"/>
              <a:t>11Q-(48+3Q) = 64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11Q-3Q = 64+48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8Q = 112 </a:t>
            </a:r>
            <a:r>
              <a:rPr lang="en-US" dirty="0">
                <a:sym typeface="Wingdings" panose="05000000000000000000" pitchFamily="2" charset="2"/>
              </a:rPr>
              <a:t> Q</a:t>
            </a:r>
            <a:r>
              <a:rPr lang="en-US" dirty="0"/>
              <a:t>= 14</a:t>
            </a:r>
          </a:p>
          <a:p>
            <a:pPr marL="0" indent="0">
              <a:buNone/>
            </a:pPr>
            <a:r>
              <a:rPr lang="en-US" dirty="0"/>
              <a:t>14/10= 1.4 </a:t>
            </a:r>
            <a:r>
              <a:rPr lang="en-US" dirty="0">
                <a:sym typeface="Wingdings" panose="05000000000000000000" pitchFamily="2" charset="2"/>
              </a:rPr>
              <a:t> 140%  40% increase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40% increase in sales leads to 100% increase in profit.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Throughput Profit Multiplier = %</a:t>
            </a:r>
            <a:r>
              <a:rPr lang="en-US" dirty="0" err="1">
                <a:sym typeface="Wingdings" panose="05000000000000000000" pitchFamily="2" charset="2"/>
              </a:rPr>
              <a:t>Profit_Change</a:t>
            </a:r>
            <a:r>
              <a:rPr lang="en-US" dirty="0">
                <a:sym typeface="Wingdings" panose="05000000000000000000" pitchFamily="2" charset="2"/>
              </a:rPr>
              <a:t>/%</a:t>
            </a:r>
            <a:r>
              <a:rPr lang="en-US" dirty="0" err="1">
                <a:sym typeface="Wingdings" panose="05000000000000000000" pitchFamily="2" charset="2"/>
              </a:rPr>
              <a:t>Sales_Change</a:t>
            </a: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3494B4-E0A6-41FD-9B58-CF51F56E8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Profit Multiplier</a:t>
            </a:r>
          </a:p>
        </p:txBody>
      </p:sp>
    </p:spTree>
    <p:extLst>
      <p:ext uri="{BB962C8B-B14F-4D97-AF65-F5344CB8AC3E}">
        <p14:creationId xmlns:p14="http://schemas.microsoft.com/office/powerpoint/2010/main" val="37675832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76E0F6-71C1-4295-B331-0E532E89A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Fixed Cost = F = $120,000.</a:t>
            </a:r>
          </a:p>
          <a:p>
            <a:pPr marL="0" indent="0">
              <a:buNone/>
            </a:pPr>
            <a:r>
              <a:rPr lang="en-US" dirty="0"/>
              <a:t>Variable Cost = V = $20.</a:t>
            </a:r>
          </a:p>
          <a:p>
            <a:pPr marL="0" indent="0">
              <a:buNone/>
            </a:pPr>
            <a:r>
              <a:rPr lang="en-US" dirty="0"/>
              <a:t>Sales Price = P = $30.</a:t>
            </a:r>
          </a:p>
          <a:p>
            <a:pPr marL="0" indent="0">
              <a:buNone/>
            </a:pPr>
            <a:r>
              <a:rPr lang="en-US" dirty="0"/>
              <a:t>Contribution Margin = P=V = 30-20 = 10 to recover F and Produce Profit.</a:t>
            </a:r>
          </a:p>
          <a:p>
            <a:pPr marL="0" indent="0">
              <a:buNone/>
            </a:pPr>
            <a:r>
              <a:rPr lang="en-US" dirty="0"/>
              <a:t>We are making $10,000 profit.</a:t>
            </a:r>
          </a:p>
          <a:p>
            <a:pPr marL="0" indent="0">
              <a:buNone/>
            </a:pPr>
            <a:r>
              <a:rPr lang="en-US" dirty="0"/>
              <a:t>How many units do we produce (assume Production = Sales).</a:t>
            </a:r>
          </a:p>
          <a:p>
            <a:pPr marL="0" indent="0">
              <a:buNone/>
            </a:pPr>
            <a:r>
              <a:rPr lang="en-US" dirty="0"/>
              <a:t>TR = PQ.</a:t>
            </a:r>
          </a:p>
          <a:p>
            <a:pPr marL="0" indent="0">
              <a:buNone/>
            </a:pPr>
            <a:r>
              <a:rPr lang="en-US" dirty="0"/>
              <a:t>TC = F +VQ.</a:t>
            </a:r>
          </a:p>
          <a:p>
            <a:pPr marL="0" indent="0">
              <a:buNone/>
            </a:pPr>
            <a:r>
              <a:rPr lang="en-US" dirty="0"/>
              <a:t>TP = TR-TC = PQ-(F-VQ) = (P-V)Q-F.</a:t>
            </a:r>
          </a:p>
          <a:p>
            <a:pPr marL="0" indent="0">
              <a:buNone/>
            </a:pPr>
            <a:r>
              <a:rPr lang="en-US" dirty="0"/>
              <a:t>10,000 = 10Q-120,000.</a:t>
            </a:r>
          </a:p>
          <a:p>
            <a:pPr marL="0" indent="0">
              <a:buNone/>
            </a:pPr>
            <a:r>
              <a:rPr lang="en-US" dirty="0"/>
              <a:t>10Q= 130,000 </a:t>
            </a:r>
            <a:r>
              <a:rPr lang="en-US" dirty="0">
                <a:sym typeface="Wingdings" panose="05000000000000000000" pitchFamily="2" charset="2"/>
              </a:rPr>
              <a:t> Q = 13,000.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Suppose sales is =increased by 10%. By what % will profit increase.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Sales = 13,000+0.1(130,000) = 143,000.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3494B4-E0A6-41FD-9B58-CF51F56E8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Profit Multiplier -Second Example</a:t>
            </a:r>
          </a:p>
        </p:txBody>
      </p:sp>
    </p:spTree>
    <p:extLst>
      <p:ext uri="{BB962C8B-B14F-4D97-AF65-F5344CB8AC3E}">
        <p14:creationId xmlns:p14="http://schemas.microsoft.com/office/powerpoint/2010/main" val="57465365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76E0F6-71C1-4295-B331-0E532E89A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TP = TR-TC = PQ-(F-VQ) = (P-V)Q-F</a:t>
            </a:r>
          </a:p>
          <a:p>
            <a:pPr marL="0" indent="0">
              <a:buNone/>
            </a:pPr>
            <a:r>
              <a:rPr lang="en-US" dirty="0"/>
              <a:t>TP = 10(14,300)-120,000</a:t>
            </a:r>
          </a:p>
          <a:p>
            <a:pPr marL="0" indent="0">
              <a:buNone/>
            </a:pPr>
            <a:r>
              <a:rPr lang="en-US" dirty="0"/>
              <a:t>TP= 143,000-120,000= 23,000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Original profit was 10,000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Sales increased by 10%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Profit went from 10,000 to 23,000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That is 13,000 increase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13,000 compared to 10,000 is 130% increase.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10%Sales</a:t>
            </a:r>
            <a:r>
              <a:rPr lang="en-US" dirty="0">
                <a:sym typeface="Symbol" panose="05050102010706020507" pitchFamily="18" charset="2"/>
              </a:rPr>
              <a:t> leads to 130%Profit</a:t>
            </a: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That is Throughput Profit Multiplier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3494B4-E0A6-41FD-9B58-CF51F56E8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Profit Multiplier- Second Example</a:t>
            </a:r>
          </a:p>
        </p:txBody>
      </p:sp>
    </p:spTree>
    <p:extLst>
      <p:ext uri="{BB962C8B-B14F-4D97-AF65-F5344CB8AC3E}">
        <p14:creationId xmlns:p14="http://schemas.microsoft.com/office/powerpoint/2010/main" val="65330174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BA75EE-FFBB-4EBF-B68A-A56828899D45}"/>
              </a:ext>
            </a:extLst>
          </p:cNvPr>
          <p:cNvSpPr txBox="1"/>
          <p:nvPr/>
        </p:nvSpPr>
        <p:spPr>
          <a:xfrm>
            <a:off x="3352800" y="6858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Break-Even Analysis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&amp;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Profit Margin Multiplier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AFA8BC19-5778-4489-BD4E-DDE73FA0BC7A}"/>
                  </a:ext>
                </a:extLst>
              </p14:cNvPr>
              <p14:cNvContentPartPr/>
              <p14:nvPr/>
            </p14:nvContentPartPr>
            <p14:xfrm>
              <a:off x="13394900" y="4244763"/>
              <a:ext cx="360" cy="45719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AFA8BC19-5778-4489-BD4E-DDE73FA0BC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385900" y="3101788"/>
                <a:ext cx="18000" cy="2285950"/>
              </a:xfrm>
              <a:prstGeom prst="rect">
                <a:avLst/>
              </a:prstGeom>
            </p:spPr>
          </p:pic>
        </mc:Fallback>
      </mc:AlternateContent>
      <p:pic>
        <p:nvPicPr>
          <p:cNvPr id="32" name="!!Picture 4">
            <a:extLst>
              <a:ext uri="{FF2B5EF4-FFF2-40B4-BE49-F238E27FC236}">
                <a16:creationId xmlns:a16="http://schemas.microsoft.com/office/drawing/2014/main" id="{B1EDF75D-70D6-413B-9CCF-738D9A6500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0800" y="4000383"/>
            <a:ext cx="3154956" cy="1688152"/>
          </a:xfrm>
          <a:prstGeom prst="rect">
            <a:avLst/>
          </a:prstGeom>
        </p:spPr>
      </p:pic>
      <p:pic>
        <p:nvPicPr>
          <p:cNvPr id="14" name="Picture 13" descr="A picture containing shoji, window, building&#10;&#10;Description automatically generated">
            <a:extLst>
              <a:ext uri="{FF2B5EF4-FFF2-40B4-BE49-F238E27FC236}">
                <a16:creationId xmlns:a16="http://schemas.microsoft.com/office/drawing/2014/main" id="{5BC44481-98CF-448B-9743-773D1BF660B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926" y="153091"/>
            <a:ext cx="12289852" cy="6704909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98924B92-9597-431B-ABBE-440857F74AA0}"/>
              </a:ext>
            </a:extLst>
          </p:cNvPr>
          <p:cNvSpPr txBox="1"/>
          <p:nvPr/>
        </p:nvSpPr>
        <p:spPr>
          <a:xfrm>
            <a:off x="3124200" y="5688535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Lucida Calligraphy" panose="03010101010101010101" pitchFamily="66" charset="0"/>
              </a:rPr>
              <a:t>Ardavan Asef-Vaziri</a:t>
            </a:r>
          </a:p>
        </p:txBody>
      </p:sp>
    </p:spTree>
    <p:extLst>
      <p:ext uri="{BB962C8B-B14F-4D97-AF65-F5344CB8AC3E}">
        <p14:creationId xmlns:p14="http://schemas.microsoft.com/office/powerpoint/2010/main" val="7735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76E0F6-71C1-4295-B331-0E532E89A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By what % should we increase production (production = sales) to make our profit 5 years from now equal to our current sales.</a:t>
            </a:r>
          </a:p>
          <a:p>
            <a:pPr marL="0" indent="0">
              <a:buNone/>
            </a:pPr>
            <a:r>
              <a:rPr lang="en-US" dirty="0"/>
              <a:t>Current sales quantity = Q1= 13,000</a:t>
            </a:r>
          </a:p>
          <a:p>
            <a:pPr marL="0" indent="0">
              <a:buNone/>
            </a:pPr>
            <a:r>
              <a:rPr lang="en-US" dirty="0"/>
              <a:t>Current sales revenue = TR= PQ = 30(13,000) = 390,000</a:t>
            </a:r>
          </a:p>
          <a:p>
            <a:pPr marL="0" indent="0">
              <a:buNone/>
            </a:pPr>
            <a:r>
              <a:rPr lang="en-US" dirty="0"/>
              <a:t>Profit 5 years from now = 390,000</a:t>
            </a:r>
          </a:p>
          <a:p>
            <a:pPr marL="0" indent="0">
              <a:buNone/>
            </a:pPr>
            <a:r>
              <a:rPr lang="en-US" dirty="0"/>
              <a:t>Our current profit is only 10,000</a:t>
            </a:r>
          </a:p>
          <a:p>
            <a:pPr marL="0" indent="0">
              <a:buNone/>
            </a:pPr>
            <a:r>
              <a:rPr lang="en-US" dirty="0"/>
              <a:t>Therefore want to have (390000-10,000)/10,000= 38 we want to increase out profit 38 times. </a:t>
            </a:r>
          </a:p>
          <a:p>
            <a:pPr marL="0" indent="0">
              <a:buNone/>
            </a:pPr>
            <a:r>
              <a:rPr lang="en-US" dirty="0"/>
              <a:t>TP=TR-TC</a:t>
            </a:r>
          </a:p>
          <a:p>
            <a:pPr marL="0" indent="0">
              <a:buNone/>
            </a:pPr>
            <a:r>
              <a:rPr lang="en-US" dirty="0"/>
              <a:t>TP=PQ2-(F-VQ2) = (P-V)Q2-F</a:t>
            </a:r>
          </a:p>
          <a:p>
            <a:pPr marL="0" indent="0">
              <a:buNone/>
            </a:pPr>
            <a:r>
              <a:rPr lang="en-US" dirty="0"/>
              <a:t>390,000= (30-20)Q2-120,000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10Q2=510,000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Q2=51,000</a:t>
            </a:r>
          </a:p>
          <a:p>
            <a:pPr marL="0" indent="0">
              <a:buNone/>
            </a:pPr>
            <a:r>
              <a:rPr lang="en-US" dirty="0"/>
              <a:t>(Q2-Q1)/Q1 = (51,000-13,000)/13,000 =2.92 = under 3 times.</a:t>
            </a:r>
          </a:p>
          <a:p>
            <a:pPr marL="0" indent="0">
              <a:buNone/>
            </a:pPr>
            <a:r>
              <a:rPr lang="en-US" dirty="0"/>
              <a:t>Increase sales by 3 times, your profit will increase by 38 times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3494B4-E0A6-41FD-9B58-CF51F56E8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Viable Vision- Goldratt</a:t>
            </a:r>
          </a:p>
        </p:txBody>
      </p:sp>
    </p:spTree>
    <p:extLst>
      <p:ext uri="{BB962C8B-B14F-4D97-AF65-F5344CB8AC3E}">
        <p14:creationId xmlns:p14="http://schemas.microsoft.com/office/powerpoint/2010/main" val="18557812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AF7D6-E715-4D22-BF2E-0C075C819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Seven Principles of Supply Chain Management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DBBD8A-B56E-4AF8-9D32-B0BA88F1BCF2}"/>
              </a:ext>
            </a:extLst>
          </p:cNvPr>
          <p:cNvSpPr/>
          <p:nvPr/>
        </p:nvSpPr>
        <p:spPr>
          <a:xfrm>
            <a:off x="0" y="628233"/>
            <a:ext cx="122020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Operation costs are divided into 2 main groups:</a:t>
            </a:r>
          </a:p>
          <a:p>
            <a:pPr marL="457200" lvl="1" indent="-457200">
              <a:buFont typeface="Wingdings" panose="05000000000000000000" pitchFamily="2" charset="2"/>
              <a:buChar char="p"/>
            </a:pPr>
            <a:r>
              <a:rPr lang="en-US" sz="2400" b="1" dirty="0">
                <a:latin typeface="Book Antiqua" pitchFamily="18" charset="0"/>
              </a:rPr>
              <a:t> Fixed costs – </a:t>
            </a:r>
            <a:r>
              <a:rPr lang="en-US" sz="2400" dirty="0">
                <a:latin typeface="Book Antiqua" pitchFamily="18" charset="0"/>
              </a:rPr>
              <a:t>Costs of Human and Capital Resources </a:t>
            </a:r>
            <a:endParaRPr lang="en-US" sz="2400" b="1" dirty="0">
              <a:latin typeface="Book Antiqua" pitchFamily="18" charset="0"/>
            </a:endParaRPr>
          </a:p>
          <a:p>
            <a:pPr marL="1200150" lvl="1" indent="-457200">
              <a:buSzPct val="90000"/>
              <a:buFont typeface="Wingdings" panose="05000000000000000000" pitchFamily="2" charset="2"/>
              <a:buChar char=""/>
            </a:pPr>
            <a:r>
              <a:rPr lang="en-US" sz="2400" dirty="0">
                <a:latin typeface="Book Antiqua" pitchFamily="18" charset="0"/>
              </a:rPr>
              <a:t>wages, benefits, depreciation, rent, property tax and insurance. </a:t>
            </a:r>
          </a:p>
          <a:p>
            <a:pPr marL="1200150" lvl="1" indent="-457200">
              <a:buSzPct val="90000"/>
              <a:buFont typeface="Wingdings" panose="05000000000000000000" pitchFamily="2" charset="2"/>
              <a:buChar char=""/>
            </a:pPr>
            <a:r>
              <a:rPr lang="en-US" sz="2400" dirty="0">
                <a:latin typeface="Book Antiqua" pitchFamily="18" charset="0"/>
              </a:rPr>
              <a:t>the total fixed cost is fixed throughout the year. No matter if we produce one unit or one million units. It does not depend on the production level. </a:t>
            </a:r>
          </a:p>
          <a:p>
            <a:pPr marL="1200150" lvl="1" indent="-457200">
              <a:buSzPct val="90000"/>
              <a:buFont typeface="Wingdings" panose="05000000000000000000" pitchFamily="2" charset="2"/>
              <a:buChar char=""/>
            </a:pPr>
            <a:r>
              <a:rPr lang="en-US" sz="2400" b="1" dirty="0">
                <a:latin typeface="Book Antiqua" pitchFamily="18" charset="0"/>
              </a:rPr>
              <a:t>fixed cost per unit of production is variable. </a:t>
            </a:r>
          </a:p>
          <a:p>
            <a:pPr marL="457200" indent="-457200">
              <a:buFont typeface="Wingdings" panose="05000000000000000000" pitchFamily="2" charset="2"/>
              <a:buChar char="p"/>
            </a:pP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b="1" dirty="0">
                <a:latin typeface="Book Antiqua" pitchFamily="18" charset="0"/>
              </a:rPr>
              <a:t>Variable costs – </a:t>
            </a:r>
            <a:r>
              <a:rPr lang="en-US" sz="2400" dirty="0">
                <a:latin typeface="Book Antiqua" pitchFamily="18" charset="0"/>
              </a:rPr>
              <a:t>Costs of Inputs</a:t>
            </a:r>
          </a:p>
          <a:p>
            <a:pPr marL="1200150" lvl="1" indent="-457200">
              <a:buSzPct val="90000"/>
              <a:buFont typeface="Wingdings" panose="05000000000000000000" pitchFamily="2" charset="2"/>
              <a:buChar char=""/>
            </a:pPr>
            <a:r>
              <a:rPr lang="en-US" sz="2400" dirty="0">
                <a:latin typeface="Book Antiqua" pitchFamily="18" charset="0"/>
              </a:rPr>
              <a:t>raw material, packaging material, supplies, production water and power. </a:t>
            </a:r>
          </a:p>
          <a:p>
            <a:pPr marL="1200150" lvl="1" indent="-457200">
              <a:buSzPct val="90000"/>
              <a:buFont typeface="Wingdings" panose="05000000000000000000" pitchFamily="2" charset="2"/>
              <a:buChar char=""/>
            </a:pPr>
            <a:r>
              <a:rPr lang="en-US" sz="2400" dirty="0">
                <a:latin typeface="Book Antiqua" pitchFamily="18" charset="0"/>
              </a:rPr>
              <a:t>The total variable costs depend on the volume of production. The higher the production level, the higher the total variable costs. </a:t>
            </a:r>
          </a:p>
          <a:p>
            <a:pPr marL="1200150" lvl="1" indent="-457200">
              <a:buSzPct val="90000"/>
              <a:buFont typeface="Wingdings" panose="05000000000000000000" pitchFamily="2" charset="2"/>
              <a:buChar char=""/>
            </a:pPr>
            <a:r>
              <a:rPr lang="en-US" sz="2400" b="1" dirty="0">
                <a:latin typeface="Book Antiqua" pitchFamily="18" charset="0"/>
              </a:rPr>
              <a:t>variable cost per unit of production is fixed. </a:t>
            </a:r>
          </a:p>
        </p:txBody>
      </p:sp>
    </p:spTree>
    <p:extLst>
      <p:ext uri="{BB962C8B-B14F-4D97-AF65-F5344CB8AC3E}">
        <p14:creationId xmlns:p14="http://schemas.microsoft.com/office/powerpoint/2010/main" val="129623807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1505"/>
          </a:xfrm>
        </p:spPr>
        <p:txBody>
          <a:bodyPr/>
          <a:lstStyle/>
          <a:p>
            <a:r>
              <a:rPr lang="en-US" dirty="0"/>
              <a:t>Five Elements of the Process View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279899" y="1912068"/>
            <a:ext cx="3797300" cy="2501900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6172199" y="1494556"/>
            <a:ext cx="0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172199" y="4428255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289924" y="2418481"/>
            <a:ext cx="1346522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Outputs</a:t>
            </a:r>
          </a:p>
          <a:p>
            <a:pPr algn="ctr"/>
            <a:r>
              <a:rPr lang="en-US" sz="2400" dirty="0">
                <a:latin typeface="Book Antiqua" pitchFamily="18" charset="0"/>
              </a:rPr>
              <a:t>Goods</a:t>
            </a:r>
          </a:p>
          <a:p>
            <a:pPr algn="ctr"/>
            <a:r>
              <a:rPr lang="en-US" sz="2400" dirty="0">
                <a:latin typeface="Book Antiqua" pitchFamily="18" charset="0"/>
              </a:rPr>
              <a:t>Services</a:t>
            </a:r>
          </a:p>
          <a:p>
            <a:pPr eaLnBrk="0" hangingPunct="0"/>
            <a:endParaRPr lang="en-US" sz="2400" dirty="0">
              <a:solidFill>
                <a:srgbClr val="A50023"/>
              </a:solidFill>
              <a:latin typeface="Book Antiqu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089524" y="4793381"/>
            <a:ext cx="268182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Human &amp; Capital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533198" y="1113556"/>
            <a:ext cx="1897955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Information</a:t>
            </a:r>
          </a:p>
          <a:p>
            <a:pPr eaLnBrk="0" hangingPunct="0"/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structure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496695" y="1951756"/>
            <a:ext cx="3262111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Network of</a:t>
            </a:r>
          </a:p>
          <a:p>
            <a:pPr algn="ctr" eaLnBrk="0" hangingPunct="0"/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Activities and Buffers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660320" y="2281955"/>
            <a:ext cx="2619580" cy="3047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Inputs</a:t>
            </a:r>
          </a:p>
          <a:p>
            <a:pPr eaLnBrk="0" hangingPunct="0"/>
            <a:r>
              <a:rPr lang="en-US" sz="2400" dirty="0">
                <a:latin typeface="Book Antiqua" pitchFamily="18" charset="0"/>
              </a:rPr>
              <a:t>(natural or processed resources, parts and component</a:t>
            </a:r>
            <a:r>
              <a:rPr lang="en-US" sz="2400" b="1" dirty="0">
                <a:latin typeface="Book Antiqua" pitchFamily="18" charset="0"/>
              </a:rPr>
              <a:t>s</a:t>
            </a:r>
            <a:r>
              <a:rPr lang="en-US" sz="2400" dirty="0">
                <a:latin typeface="Book Antiqua" pitchFamily="18" charset="0"/>
              </a:rPr>
              <a:t>, energy, data, customers, cash, etc.)</a:t>
            </a: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7391399" y="1061169"/>
            <a:ext cx="1601788" cy="1220787"/>
          </a:xfrm>
          <a:custGeom>
            <a:avLst/>
            <a:gdLst>
              <a:gd name="T0" fmla="*/ 2147483647 w 1009"/>
              <a:gd name="T1" fmla="*/ 1935479387 h 769"/>
              <a:gd name="T2" fmla="*/ 2147483647 w 1009"/>
              <a:gd name="T3" fmla="*/ 0 h 769"/>
              <a:gd name="T4" fmla="*/ 0 w 1009"/>
              <a:gd name="T5" fmla="*/ 0 h 769"/>
              <a:gd name="T6" fmla="*/ 0 60000 65536"/>
              <a:gd name="T7" fmla="*/ 0 60000 65536"/>
              <a:gd name="T8" fmla="*/ 0 60000 65536"/>
              <a:gd name="T9" fmla="*/ 0 w 1009"/>
              <a:gd name="T10" fmla="*/ 0 h 769"/>
              <a:gd name="T11" fmla="*/ 1009 w 1009"/>
              <a:gd name="T12" fmla="*/ 769 h 7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9" h="769">
                <a:moveTo>
                  <a:pt x="1008" y="768"/>
                </a:moveTo>
                <a:lnTo>
                  <a:pt x="1008" y="0"/>
                </a:lnTo>
                <a:lnTo>
                  <a:pt x="0" y="0"/>
                </a:lnTo>
              </a:path>
            </a:pathLst>
          </a:cu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65774" y="5166444"/>
            <a:ext cx="1604606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Resources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035549" y="3124918"/>
            <a:ext cx="444500" cy="29210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949949" y="3124918"/>
            <a:ext cx="444500" cy="29210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864349" y="3124918"/>
            <a:ext cx="444500" cy="29210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949949" y="3582118"/>
            <a:ext cx="444500" cy="29210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562599" y="3118569"/>
            <a:ext cx="306388" cy="306387"/>
          </a:xfrm>
          <a:custGeom>
            <a:avLst/>
            <a:gdLst>
              <a:gd name="T0" fmla="*/ 0 w 193"/>
              <a:gd name="T1" fmla="*/ 483869256 h 193"/>
              <a:gd name="T2" fmla="*/ 241935418 w 193"/>
              <a:gd name="T3" fmla="*/ 0 h 193"/>
              <a:gd name="T4" fmla="*/ 483870835 w 193"/>
              <a:gd name="T5" fmla="*/ 483869256 h 193"/>
              <a:gd name="T6" fmla="*/ 0 w 193"/>
              <a:gd name="T7" fmla="*/ 483869256 h 193"/>
              <a:gd name="T8" fmla="*/ 0 60000 65536"/>
              <a:gd name="T9" fmla="*/ 0 60000 65536"/>
              <a:gd name="T10" fmla="*/ 0 60000 65536"/>
              <a:gd name="T11" fmla="*/ 0 60000 65536"/>
              <a:gd name="T12" fmla="*/ 0 w 193"/>
              <a:gd name="T13" fmla="*/ 0 h 193"/>
              <a:gd name="T14" fmla="*/ 193 w 193"/>
              <a:gd name="T15" fmla="*/ 193 h 1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3" h="193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6476999" y="3118569"/>
            <a:ext cx="306388" cy="306387"/>
          </a:xfrm>
          <a:custGeom>
            <a:avLst/>
            <a:gdLst>
              <a:gd name="T0" fmla="*/ 0 w 193"/>
              <a:gd name="T1" fmla="*/ 483869256 h 193"/>
              <a:gd name="T2" fmla="*/ 241935418 w 193"/>
              <a:gd name="T3" fmla="*/ 0 h 193"/>
              <a:gd name="T4" fmla="*/ 483870835 w 193"/>
              <a:gd name="T5" fmla="*/ 483869256 h 193"/>
              <a:gd name="T6" fmla="*/ 0 w 193"/>
              <a:gd name="T7" fmla="*/ 483869256 h 193"/>
              <a:gd name="T8" fmla="*/ 0 60000 65536"/>
              <a:gd name="T9" fmla="*/ 0 60000 65536"/>
              <a:gd name="T10" fmla="*/ 0 60000 65536"/>
              <a:gd name="T11" fmla="*/ 0 60000 65536"/>
              <a:gd name="T12" fmla="*/ 0 w 193"/>
              <a:gd name="T13" fmla="*/ 0 h 193"/>
              <a:gd name="T14" fmla="*/ 193 w 193"/>
              <a:gd name="T15" fmla="*/ 193 h 1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3" h="193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6476999" y="3575769"/>
            <a:ext cx="306388" cy="306387"/>
          </a:xfrm>
          <a:custGeom>
            <a:avLst/>
            <a:gdLst>
              <a:gd name="T0" fmla="*/ 0 w 193"/>
              <a:gd name="T1" fmla="*/ 483869256 h 193"/>
              <a:gd name="T2" fmla="*/ 241935418 w 193"/>
              <a:gd name="T3" fmla="*/ 0 h 193"/>
              <a:gd name="T4" fmla="*/ 483870835 w 193"/>
              <a:gd name="T5" fmla="*/ 483869256 h 193"/>
              <a:gd name="T6" fmla="*/ 0 w 193"/>
              <a:gd name="T7" fmla="*/ 483869256 h 193"/>
              <a:gd name="T8" fmla="*/ 0 60000 65536"/>
              <a:gd name="T9" fmla="*/ 0 60000 65536"/>
              <a:gd name="T10" fmla="*/ 0 60000 65536"/>
              <a:gd name="T11" fmla="*/ 0 60000 65536"/>
              <a:gd name="T12" fmla="*/ 0 w 193"/>
              <a:gd name="T13" fmla="*/ 0 h 193"/>
              <a:gd name="T14" fmla="*/ 193 w 193"/>
              <a:gd name="T15" fmla="*/ 193 h 1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3" h="193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5486399" y="327096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5791199" y="327096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6400799" y="327096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6705599" y="327096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7315199" y="3270968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5791199" y="3423368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6400799" y="372816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V="1">
            <a:off x="6705599" y="3423368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>
            <a:off x="4190999" y="328208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163039" y="580156"/>
            <a:ext cx="2032608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 b="1" dirty="0">
                <a:latin typeface="Book Antiqua" pitchFamily="18" charset="0"/>
              </a:rPr>
              <a:t>Process</a:t>
            </a:r>
          </a:p>
          <a:p>
            <a:pPr algn="ctr" eaLnBrk="0" hangingPunct="0"/>
            <a:r>
              <a:rPr lang="en-US" sz="2400" b="1" dirty="0">
                <a:latin typeface="Book Antiqua" pitchFamily="18" charset="0"/>
              </a:rPr>
              <a:t>Management</a:t>
            </a:r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4190999" y="3704355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4" name="Freeform 33"/>
          <p:cNvSpPr>
            <a:spLocks/>
          </p:cNvSpPr>
          <p:nvPr/>
        </p:nvSpPr>
        <p:spPr bwMode="auto">
          <a:xfrm flipH="1">
            <a:off x="2533197" y="1037355"/>
            <a:ext cx="1601788" cy="1220788"/>
          </a:xfrm>
          <a:custGeom>
            <a:avLst/>
            <a:gdLst>
              <a:gd name="T0" fmla="*/ 2147483647 w 1009"/>
              <a:gd name="T1" fmla="*/ 1935480972 h 769"/>
              <a:gd name="T2" fmla="*/ 2147483647 w 1009"/>
              <a:gd name="T3" fmla="*/ 0 h 769"/>
              <a:gd name="T4" fmla="*/ 0 w 1009"/>
              <a:gd name="T5" fmla="*/ 0 h 769"/>
              <a:gd name="T6" fmla="*/ 0 60000 65536"/>
              <a:gd name="T7" fmla="*/ 0 60000 65536"/>
              <a:gd name="T8" fmla="*/ 0 60000 65536"/>
              <a:gd name="T9" fmla="*/ 0 w 1009"/>
              <a:gd name="T10" fmla="*/ 0 h 769"/>
              <a:gd name="T11" fmla="*/ 1009 w 1009"/>
              <a:gd name="T12" fmla="*/ 769 h 7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9" h="769">
                <a:moveTo>
                  <a:pt x="1008" y="768"/>
                </a:moveTo>
                <a:lnTo>
                  <a:pt x="1008" y="0"/>
                </a:lnTo>
                <a:lnTo>
                  <a:pt x="0" y="0"/>
                </a:lnTo>
              </a:path>
            </a:pathLst>
          </a:cu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5" name="Arc 34"/>
          <p:cNvSpPr>
            <a:spLocks/>
          </p:cNvSpPr>
          <p:nvPr/>
        </p:nvSpPr>
        <p:spPr bwMode="auto">
          <a:xfrm flipH="1">
            <a:off x="4571999" y="1342155"/>
            <a:ext cx="457200" cy="533400"/>
          </a:xfrm>
          <a:custGeom>
            <a:avLst/>
            <a:gdLst>
              <a:gd name="T0" fmla="*/ 0 w 21600"/>
              <a:gd name="T1" fmla="*/ 0 h 21600"/>
              <a:gd name="T2" fmla="*/ 204838141 w 21600"/>
              <a:gd name="T3" fmla="*/ 325275598 h 21600"/>
              <a:gd name="T4" fmla="*/ 0 w 21600"/>
              <a:gd name="T5" fmla="*/ 32527559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5397729" y="3922518"/>
            <a:ext cx="1596591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Flow Unit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1203120" y="1912069"/>
            <a:ext cx="2931865" cy="4002087"/>
          </a:xfrm>
          <a:prstGeom prst="ellipse">
            <a:avLst/>
          </a:prstGeom>
          <a:noFill/>
          <a:ln w="76200" cap="flat" cmpd="sng" algn="ctr">
            <a:solidFill>
              <a:srgbClr val="0000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Verdana" pitchFamily="-112" charset="0"/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1937297" y="5255688"/>
            <a:ext cx="1399422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00007D"/>
                </a:solidFill>
                <a:latin typeface="Book Antiqua" pitchFamily="18" charset="0"/>
              </a:rPr>
              <a:t>Variable</a:t>
            </a:r>
          </a:p>
        </p:txBody>
      </p:sp>
      <p:sp>
        <p:nvSpPr>
          <p:cNvPr id="38" name="Oval 37"/>
          <p:cNvSpPr/>
          <p:nvPr/>
        </p:nvSpPr>
        <p:spPr bwMode="auto">
          <a:xfrm>
            <a:off x="5029200" y="4464080"/>
            <a:ext cx="3260725" cy="1466850"/>
          </a:xfrm>
          <a:prstGeom prst="ellipse">
            <a:avLst/>
          </a:prstGeom>
          <a:noFill/>
          <a:ln w="76200" cap="flat" cmpd="sng" algn="ctr">
            <a:solidFill>
              <a:srgbClr val="0000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Verdana" pitchFamily="-112" charset="0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8289924" y="4901160"/>
            <a:ext cx="95539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solidFill>
                  <a:srgbClr val="00007D"/>
                </a:solidFill>
                <a:latin typeface="Book Antiqua" pitchFamily="18" charset="0"/>
              </a:rPr>
              <a:t>Fixed</a:t>
            </a:r>
            <a:endParaRPr lang="en-US" sz="2400" b="1" dirty="0">
              <a:solidFill>
                <a:srgbClr val="00007D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5926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6" grpId="0"/>
      <p:bldP spid="38" grpId="0" animBg="1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0" y="-27831"/>
            <a:ext cx="1219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Impact" pitchFamily="34" charset="0"/>
              </a:rPr>
              <a:t>Total Fixed Cost and Fixed Cost per Unit of Product</a:t>
            </a:r>
          </a:p>
        </p:txBody>
      </p:sp>
      <p:grpSp>
        <p:nvGrpSpPr>
          <p:cNvPr id="8196" name="Group 12"/>
          <p:cNvGrpSpPr>
            <a:grpSpLocks/>
          </p:cNvGrpSpPr>
          <p:nvPr/>
        </p:nvGrpSpPr>
        <p:grpSpPr bwMode="auto">
          <a:xfrm>
            <a:off x="1006475" y="2411954"/>
            <a:ext cx="112712" cy="2333625"/>
            <a:chOff x="303" y="1505"/>
            <a:chExt cx="71" cy="1470"/>
          </a:xfrm>
        </p:grpSpPr>
        <p:sp>
          <p:nvSpPr>
            <p:cNvPr id="8218" name="Line 10"/>
            <p:cNvSpPr>
              <a:spLocks noChangeShapeType="1"/>
            </p:cNvSpPr>
            <p:nvPr/>
          </p:nvSpPr>
          <p:spPr bwMode="auto">
            <a:xfrm flipV="1">
              <a:off x="338" y="1575"/>
              <a:ext cx="0" cy="140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8219" name="Freeform 11"/>
            <p:cNvSpPr>
              <a:spLocks/>
            </p:cNvSpPr>
            <p:nvPr/>
          </p:nvSpPr>
          <p:spPr bwMode="auto">
            <a:xfrm>
              <a:off x="303" y="1505"/>
              <a:ext cx="71" cy="72"/>
            </a:xfrm>
            <a:custGeom>
              <a:avLst/>
              <a:gdLst>
                <a:gd name="T0" fmla="*/ 71 w 71"/>
                <a:gd name="T1" fmla="*/ 72 h 72"/>
                <a:gd name="T2" fmla="*/ 35 w 71"/>
                <a:gd name="T3" fmla="*/ 0 h 72"/>
                <a:gd name="T4" fmla="*/ 0 w 71"/>
                <a:gd name="T5" fmla="*/ 72 h 72"/>
                <a:gd name="T6" fmla="*/ 71 w 71"/>
                <a:gd name="T7" fmla="*/ 72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72"/>
                <a:gd name="T14" fmla="*/ 71 w 71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72">
                  <a:moveTo>
                    <a:pt x="71" y="72"/>
                  </a:moveTo>
                  <a:lnTo>
                    <a:pt x="35" y="0"/>
                  </a:lnTo>
                  <a:lnTo>
                    <a:pt x="0" y="72"/>
                  </a:lnTo>
                  <a:lnTo>
                    <a:pt x="71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</p:grpSp>
      <p:grpSp>
        <p:nvGrpSpPr>
          <p:cNvPr id="8197" name="Group 15"/>
          <p:cNvGrpSpPr>
            <a:grpSpLocks/>
          </p:cNvGrpSpPr>
          <p:nvPr/>
        </p:nvGrpSpPr>
        <p:grpSpPr bwMode="auto">
          <a:xfrm>
            <a:off x="1062038" y="4690015"/>
            <a:ext cx="3317875" cy="114300"/>
            <a:chOff x="338" y="2940"/>
            <a:chExt cx="2090" cy="72"/>
          </a:xfrm>
        </p:grpSpPr>
        <p:sp>
          <p:nvSpPr>
            <p:cNvPr id="8216" name="Line 13"/>
            <p:cNvSpPr>
              <a:spLocks noChangeShapeType="1"/>
            </p:cNvSpPr>
            <p:nvPr/>
          </p:nvSpPr>
          <p:spPr bwMode="auto">
            <a:xfrm>
              <a:off x="338" y="2975"/>
              <a:ext cx="2021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8217" name="Freeform 14"/>
            <p:cNvSpPr>
              <a:spLocks/>
            </p:cNvSpPr>
            <p:nvPr/>
          </p:nvSpPr>
          <p:spPr bwMode="auto">
            <a:xfrm>
              <a:off x="2356" y="2940"/>
              <a:ext cx="72" cy="72"/>
            </a:xfrm>
            <a:custGeom>
              <a:avLst/>
              <a:gdLst>
                <a:gd name="T0" fmla="*/ 0 w 72"/>
                <a:gd name="T1" fmla="*/ 72 h 72"/>
                <a:gd name="T2" fmla="*/ 72 w 72"/>
                <a:gd name="T3" fmla="*/ 35 h 72"/>
                <a:gd name="T4" fmla="*/ 0 w 72"/>
                <a:gd name="T5" fmla="*/ 0 h 72"/>
                <a:gd name="T6" fmla="*/ 0 w 72"/>
                <a:gd name="T7" fmla="*/ 72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"/>
                <a:gd name="T13" fmla="*/ 0 h 72"/>
                <a:gd name="T14" fmla="*/ 72 w 72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" h="72">
                  <a:moveTo>
                    <a:pt x="0" y="72"/>
                  </a:moveTo>
                  <a:lnTo>
                    <a:pt x="72" y="35"/>
                  </a:lnTo>
                  <a:lnTo>
                    <a:pt x="0" y="0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</p:grpSp>
      <p:sp>
        <p:nvSpPr>
          <p:cNvPr id="8198" name="Rectangle 16"/>
          <p:cNvSpPr>
            <a:spLocks noChangeArrowheads="1"/>
          </p:cNvSpPr>
          <p:nvPr/>
        </p:nvSpPr>
        <p:spPr bwMode="auto">
          <a:xfrm>
            <a:off x="1119188" y="2696115"/>
            <a:ext cx="1973263" cy="78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8199" name="Rectangle 17"/>
          <p:cNvSpPr>
            <a:spLocks noChangeArrowheads="1"/>
          </p:cNvSpPr>
          <p:nvPr/>
        </p:nvSpPr>
        <p:spPr bwMode="auto">
          <a:xfrm>
            <a:off x="1465604" y="1091292"/>
            <a:ext cx="20630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 pitchFamily="18" charset="0"/>
              </a:rPr>
              <a:t>Total fixed cost 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 pitchFamily="18" charset="0"/>
              </a:rPr>
              <a:t>         (F)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8200" name="Rectangle 19"/>
          <p:cNvSpPr>
            <a:spLocks noChangeArrowheads="1"/>
          </p:cNvSpPr>
          <p:nvPr/>
        </p:nvSpPr>
        <p:spPr bwMode="auto">
          <a:xfrm>
            <a:off x="1293813" y="4824953"/>
            <a:ext cx="3249613" cy="527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8201" name="Rectangle 20"/>
          <p:cNvSpPr>
            <a:spLocks noChangeArrowheads="1"/>
          </p:cNvSpPr>
          <p:nvPr/>
        </p:nvSpPr>
        <p:spPr bwMode="auto">
          <a:xfrm>
            <a:off x="1244600" y="4928141"/>
            <a:ext cx="302647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 pitchFamily="18" charset="0"/>
              </a:rPr>
              <a:t>Production volume (Q)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63541" name="Rectangle 21"/>
          <p:cNvSpPr>
            <a:spLocks noChangeArrowheads="1"/>
          </p:cNvSpPr>
          <p:nvPr/>
        </p:nvSpPr>
        <p:spPr bwMode="auto">
          <a:xfrm>
            <a:off x="1062037" y="4005803"/>
            <a:ext cx="2870200" cy="444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grpSp>
        <p:nvGrpSpPr>
          <p:cNvPr id="8203" name="Group 24"/>
          <p:cNvGrpSpPr>
            <a:grpSpLocks/>
          </p:cNvGrpSpPr>
          <p:nvPr/>
        </p:nvGrpSpPr>
        <p:grpSpPr bwMode="auto">
          <a:xfrm>
            <a:off x="6789736" y="1905540"/>
            <a:ext cx="114300" cy="2784475"/>
            <a:chOff x="2758" y="1206"/>
            <a:chExt cx="72" cy="1754"/>
          </a:xfrm>
        </p:grpSpPr>
        <p:sp>
          <p:nvSpPr>
            <p:cNvPr id="8214" name="Line 22"/>
            <p:cNvSpPr>
              <a:spLocks noChangeShapeType="1"/>
            </p:cNvSpPr>
            <p:nvPr/>
          </p:nvSpPr>
          <p:spPr bwMode="auto">
            <a:xfrm flipV="1">
              <a:off x="2793" y="1276"/>
              <a:ext cx="0" cy="16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8215" name="Freeform 23"/>
            <p:cNvSpPr>
              <a:spLocks/>
            </p:cNvSpPr>
            <p:nvPr/>
          </p:nvSpPr>
          <p:spPr bwMode="auto">
            <a:xfrm>
              <a:off x="2758" y="1206"/>
              <a:ext cx="72" cy="72"/>
            </a:xfrm>
            <a:custGeom>
              <a:avLst/>
              <a:gdLst>
                <a:gd name="T0" fmla="*/ 72 w 72"/>
                <a:gd name="T1" fmla="*/ 72 h 72"/>
                <a:gd name="T2" fmla="*/ 35 w 72"/>
                <a:gd name="T3" fmla="*/ 0 h 72"/>
                <a:gd name="T4" fmla="*/ 0 w 72"/>
                <a:gd name="T5" fmla="*/ 72 h 72"/>
                <a:gd name="T6" fmla="*/ 72 w 72"/>
                <a:gd name="T7" fmla="*/ 72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"/>
                <a:gd name="T13" fmla="*/ 0 h 72"/>
                <a:gd name="T14" fmla="*/ 72 w 72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" h="72">
                  <a:moveTo>
                    <a:pt x="72" y="72"/>
                  </a:moveTo>
                  <a:lnTo>
                    <a:pt x="35" y="0"/>
                  </a:lnTo>
                  <a:lnTo>
                    <a:pt x="0" y="72"/>
                  </a:lnTo>
                  <a:lnTo>
                    <a:pt x="72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</p:grpSp>
      <p:grpSp>
        <p:nvGrpSpPr>
          <p:cNvPr id="8204" name="Group 27"/>
          <p:cNvGrpSpPr>
            <a:grpSpLocks/>
          </p:cNvGrpSpPr>
          <p:nvPr/>
        </p:nvGrpSpPr>
        <p:grpSpPr bwMode="auto">
          <a:xfrm>
            <a:off x="6845299" y="4634452"/>
            <a:ext cx="3529012" cy="114300"/>
            <a:chOff x="2793" y="2925"/>
            <a:chExt cx="2223" cy="72"/>
          </a:xfrm>
        </p:grpSpPr>
        <p:sp>
          <p:nvSpPr>
            <p:cNvPr id="8212" name="Line 25"/>
            <p:cNvSpPr>
              <a:spLocks noChangeShapeType="1"/>
            </p:cNvSpPr>
            <p:nvPr/>
          </p:nvSpPr>
          <p:spPr bwMode="auto">
            <a:xfrm>
              <a:off x="2793" y="2961"/>
              <a:ext cx="2154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8213" name="Freeform 26"/>
            <p:cNvSpPr>
              <a:spLocks/>
            </p:cNvSpPr>
            <p:nvPr/>
          </p:nvSpPr>
          <p:spPr bwMode="auto">
            <a:xfrm>
              <a:off x="4945" y="2925"/>
              <a:ext cx="71" cy="72"/>
            </a:xfrm>
            <a:custGeom>
              <a:avLst/>
              <a:gdLst>
                <a:gd name="T0" fmla="*/ 0 w 71"/>
                <a:gd name="T1" fmla="*/ 72 h 72"/>
                <a:gd name="T2" fmla="*/ 71 w 71"/>
                <a:gd name="T3" fmla="*/ 36 h 72"/>
                <a:gd name="T4" fmla="*/ 0 w 71"/>
                <a:gd name="T5" fmla="*/ 0 h 72"/>
                <a:gd name="T6" fmla="*/ 0 w 71"/>
                <a:gd name="T7" fmla="*/ 72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72"/>
                <a:gd name="T14" fmla="*/ 71 w 71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72">
                  <a:moveTo>
                    <a:pt x="0" y="72"/>
                  </a:moveTo>
                  <a:lnTo>
                    <a:pt x="71" y="36"/>
                  </a:lnTo>
                  <a:lnTo>
                    <a:pt x="0" y="0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</p:grpSp>
      <p:sp>
        <p:nvSpPr>
          <p:cNvPr id="8205" name="Rectangle 28"/>
          <p:cNvSpPr>
            <a:spLocks noChangeArrowheads="1"/>
          </p:cNvSpPr>
          <p:nvPr/>
        </p:nvSpPr>
        <p:spPr bwMode="auto">
          <a:xfrm>
            <a:off x="7037387" y="2380203"/>
            <a:ext cx="4092575" cy="9810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grpSp>
        <p:nvGrpSpPr>
          <p:cNvPr id="8206" name="Group 35"/>
          <p:cNvGrpSpPr>
            <a:grpSpLocks/>
          </p:cNvGrpSpPr>
          <p:nvPr/>
        </p:nvGrpSpPr>
        <p:grpSpPr bwMode="auto">
          <a:xfrm>
            <a:off x="7142162" y="1799178"/>
            <a:ext cx="3871913" cy="866775"/>
            <a:chOff x="2980" y="1542"/>
            <a:chExt cx="2439" cy="546"/>
          </a:xfrm>
        </p:grpSpPr>
        <p:sp>
          <p:nvSpPr>
            <p:cNvPr id="8210" name="Rectangle 29"/>
            <p:cNvSpPr>
              <a:spLocks noChangeArrowheads="1"/>
            </p:cNvSpPr>
            <p:nvPr/>
          </p:nvSpPr>
          <p:spPr bwMode="auto">
            <a:xfrm>
              <a:off x="2980" y="1542"/>
              <a:ext cx="2439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 pitchFamily="18" charset="0"/>
                </a:rPr>
                <a:t>Fixed cost per unit of product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8211" name="Rectangle 31"/>
            <p:cNvSpPr>
              <a:spLocks noChangeArrowheads="1"/>
            </p:cNvSpPr>
            <p:nvPr/>
          </p:nvSpPr>
          <p:spPr bwMode="auto">
            <a:xfrm>
              <a:off x="3787" y="1865"/>
              <a:ext cx="485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 pitchFamily="18" charset="0"/>
                </a:rPr>
                <a:t>(F/Q)</a:t>
              </a:r>
              <a:endParaRPr lang="en-US" dirty="0">
                <a:latin typeface="Book Antiqua" pitchFamily="18" charset="0"/>
              </a:endParaRPr>
            </a:p>
          </p:txBody>
        </p:sp>
      </p:grpSp>
      <p:sp>
        <p:nvSpPr>
          <p:cNvPr id="8207" name="Rectangle 33"/>
          <p:cNvSpPr>
            <a:spLocks noChangeArrowheads="1"/>
          </p:cNvSpPr>
          <p:nvPr/>
        </p:nvSpPr>
        <p:spPr bwMode="auto">
          <a:xfrm>
            <a:off x="7127874" y="4896390"/>
            <a:ext cx="302647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 pitchFamily="18" charset="0"/>
              </a:rPr>
              <a:t>Production volume (Q)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63554" name="Freeform 34"/>
          <p:cNvSpPr>
            <a:spLocks/>
          </p:cNvSpPr>
          <p:nvPr/>
        </p:nvSpPr>
        <p:spPr bwMode="auto">
          <a:xfrm>
            <a:off x="6919912" y="2438940"/>
            <a:ext cx="3267075" cy="2214563"/>
          </a:xfrm>
          <a:custGeom>
            <a:avLst/>
            <a:gdLst>
              <a:gd name="T0" fmla="*/ 0 w 2058"/>
              <a:gd name="T1" fmla="*/ 2147483647 h 1395"/>
              <a:gd name="T2" fmla="*/ 2147483647 w 2058"/>
              <a:gd name="T3" fmla="*/ 2147483647 h 1395"/>
              <a:gd name="T4" fmla="*/ 2147483647 w 2058"/>
              <a:gd name="T5" fmla="*/ 2147483647 h 1395"/>
              <a:gd name="T6" fmla="*/ 2147483647 w 2058"/>
              <a:gd name="T7" fmla="*/ 2147483647 h 1395"/>
              <a:gd name="T8" fmla="*/ 2147483647 w 2058"/>
              <a:gd name="T9" fmla="*/ 2147483647 h 1395"/>
              <a:gd name="T10" fmla="*/ 2147483647 w 2058"/>
              <a:gd name="T11" fmla="*/ 2147483647 h 1395"/>
              <a:gd name="T12" fmla="*/ 2147483647 w 2058"/>
              <a:gd name="T13" fmla="*/ 2147483647 h 1395"/>
              <a:gd name="T14" fmla="*/ 2147483647 w 2058"/>
              <a:gd name="T15" fmla="*/ 2147483647 h 1395"/>
              <a:gd name="T16" fmla="*/ 2147483647 w 2058"/>
              <a:gd name="T17" fmla="*/ 2147483647 h 1395"/>
              <a:gd name="T18" fmla="*/ 2147483647 w 2058"/>
              <a:gd name="T19" fmla="*/ 2147483647 h 1395"/>
              <a:gd name="T20" fmla="*/ 2147483647 w 2058"/>
              <a:gd name="T21" fmla="*/ 2147483647 h 1395"/>
              <a:gd name="T22" fmla="*/ 2147483647 w 2058"/>
              <a:gd name="T23" fmla="*/ 2147483647 h 1395"/>
              <a:gd name="T24" fmla="*/ 2147483647 w 2058"/>
              <a:gd name="T25" fmla="*/ 2147483647 h 1395"/>
              <a:gd name="T26" fmla="*/ 2147483647 w 2058"/>
              <a:gd name="T27" fmla="*/ 2147483647 h 1395"/>
              <a:gd name="T28" fmla="*/ 2147483647 w 2058"/>
              <a:gd name="T29" fmla="*/ 2147483647 h 1395"/>
              <a:gd name="T30" fmla="*/ 2147483647 w 2058"/>
              <a:gd name="T31" fmla="*/ 2147483647 h 1395"/>
              <a:gd name="T32" fmla="*/ 2147483647 w 2058"/>
              <a:gd name="T33" fmla="*/ 2147483647 h 1395"/>
              <a:gd name="T34" fmla="*/ 2147483647 w 2058"/>
              <a:gd name="T35" fmla="*/ 2147483647 h 1395"/>
              <a:gd name="T36" fmla="*/ 2147483647 w 2058"/>
              <a:gd name="T37" fmla="*/ 2147483647 h 1395"/>
              <a:gd name="T38" fmla="*/ 2147483647 w 2058"/>
              <a:gd name="T39" fmla="*/ 2147483647 h 1395"/>
              <a:gd name="T40" fmla="*/ 2147483647 w 2058"/>
              <a:gd name="T41" fmla="*/ 2147483647 h 1395"/>
              <a:gd name="T42" fmla="*/ 2147483647 w 2058"/>
              <a:gd name="T43" fmla="*/ 2147483647 h 1395"/>
              <a:gd name="T44" fmla="*/ 2147483647 w 2058"/>
              <a:gd name="T45" fmla="*/ 2147483647 h 1395"/>
              <a:gd name="T46" fmla="*/ 2147483647 w 2058"/>
              <a:gd name="T47" fmla="*/ 2147483647 h 1395"/>
              <a:gd name="T48" fmla="*/ 2147483647 w 2058"/>
              <a:gd name="T49" fmla="*/ 2147483647 h 1395"/>
              <a:gd name="T50" fmla="*/ 2147483647 w 2058"/>
              <a:gd name="T51" fmla="*/ 2147483647 h 1395"/>
              <a:gd name="T52" fmla="*/ 2147483647 w 2058"/>
              <a:gd name="T53" fmla="*/ 2147483647 h 1395"/>
              <a:gd name="T54" fmla="*/ 2147483647 w 2058"/>
              <a:gd name="T55" fmla="*/ 2147483647 h 1395"/>
              <a:gd name="T56" fmla="*/ 2147483647 w 2058"/>
              <a:gd name="T57" fmla="*/ 2147483647 h 1395"/>
              <a:gd name="T58" fmla="*/ 2147483647 w 2058"/>
              <a:gd name="T59" fmla="*/ 2147483647 h 1395"/>
              <a:gd name="T60" fmla="*/ 2147483647 w 2058"/>
              <a:gd name="T61" fmla="*/ 2147483647 h 1395"/>
              <a:gd name="T62" fmla="*/ 2147483647 w 2058"/>
              <a:gd name="T63" fmla="*/ 2147483647 h 1395"/>
              <a:gd name="T64" fmla="*/ 2147483647 w 2058"/>
              <a:gd name="T65" fmla="*/ 2147483647 h 1395"/>
              <a:gd name="T66" fmla="*/ 2147483647 w 2058"/>
              <a:gd name="T67" fmla="*/ 2147483647 h 1395"/>
              <a:gd name="T68" fmla="*/ 2147483647 w 2058"/>
              <a:gd name="T69" fmla="*/ 2147483647 h 1395"/>
              <a:gd name="T70" fmla="*/ 2147483647 w 2058"/>
              <a:gd name="T71" fmla="*/ 2147483647 h 1395"/>
              <a:gd name="T72" fmla="*/ 2147483647 w 2058"/>
              <a:gd name="T73" fmla="*/ 2147483647 h 1395"/>
              <a:gd name="T74" fmla="*/ 2147483647 w 2058"/>
              <a:gd name="T75" fmla="*/ 2147483647 h 1395"/>
              <a:gd name="T76" fmla="*/ 2147483647 w 2058"/>
              <a:gd name="T77" fmla="*/ 2147483647 h 1395"/>
              <a:gd name="T78" fmla="*/ 2147483647 w 2058"/>
              <a:gd name="T79" fmla="*/ 2147483647 h 1395"/>
              <a:gd name="T80" fmla="*/ 2147483647 w 2058"/>
              <a:gd name="T81" fmla="*/ 2147483647 h 1395"/>
              <a:gd name="T82" fmla="*/ 2147483647 w 2058"/>
              <a:gd name="T83" fmla="*/ 2147483647 h 1395"/>
              <a:gd name="T84" fmla="*/ 2147483647 w 2058"/>
              <a:gd name="T85" fmla="*/ 2147483647 h 139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058"/>
              <a:gd name="T130" fmla="*/ 0 h 1395"/>
              <a:gd name="T131" fmla="*/ 2058 w 2058"/>
              <a:gd name="T132" fmla="*/ 1395 h 1395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058" h="1395">
                <a:moveTo>
                  <a:pt x="27" y="0"/>
                </a:moveTo>
                <a:lnTo>
                  <a:pt x="0" y="0"/>
                </a:lnTo>
                <a:lnTo>
                  <a:pt x="0" y="81"/>
                </a:lnTo>
                <a:lnTo>
                  <a:pt x="1" y="161"/>
                </a:lnTo>
                <a:lnTo>
                  <a:pt x="5" y="241"/>
                </a:lnTo>
                <a:lnTo>
                  <a:pt x="9" y="281"/>
                </a:lnTo>
                <a:lnTo>
                  <a:pt x="14" y="320"/>
                </a:lnTo>
                <a:lnTo>
                  <a:pt x="20" y="359"/>
                </a:lnTo>
                <a:lnTo>
                  <a:pt x="27" y="399"/>
                </a:lnTo>
                <a:lnTo>
                  <a:pt x="29" y="405"/>
                </a:lnTo>
                <a:lnTo>
                  <a:pt x="39" y="443"/>
                </a:lnTo>
                <a:lnTo>
                  <a:pt x="50" y="482"/>
                </a:lnTo>
                <a:lnTo>
                  <a:pt x="63" y="520"/>
                </a:lnTo>
                <a:lnTo>
                  <a:pt x="79" y="558"/>
                </a:lnTo>
                <a:lnTo>
                  <a:pt x="97" y="596"/>
                </a:lnTo>
                <a:lnTo>
                  <a:pt x="119" y="636"/>
                </a:lnTo>
                <a:lnTo>
                  <a:pt x="130" y="628"/>
                </a:lnTo>
                <a:lnTo>
                  <a:pt x="119" y="635"/>
                </a:lnTo>
                <a:lnTo>
                  <a:pt x="140" y="671"/>
                </a:lnTo>
                <a:lnTo>
                  <a:pt x="162" y="710"/>
                </a:lnTo>
                <a:lnTo>
                  <a:pt x="187" y="749"/>
                </a:lnTo>
                <a:lnTo>
                  <a:pt x="212" y="789"/>
                </a:lnTo>
                <a:lnTo>
                  <a:pt x="215" y="793"/>
                </a:lnTo>
                <a:lnTo>
                  <a:pt x="242" y="832"/>
                </a:lnTo>
                <a:lnTo>
                  <a:pt x="271" y="872"/>
                </a:lnTo>
                <a:lnTo>
                  <a:pt x="302" y="910"/>
                </a:lnTo>
                <a:lnTo>
                  <a:pt x="335" y="948"/>
                </a:lnTo>
                <a:lnTo>
                  <a:pt x="370" y="986"/>
                </a:lnTo>
                <a:lnTo>
                  <a:pt x="409" y="1022"/>
                </a:lnTo>
                <a:lnTo>
                  <a:pt x="449" y="1057"/>
                </a:lnTo>
                <a:lnTo>
                  <a:pt x="493" y="1090"/>
                </a:lnTo>
                <a:lnTo>
                  <a:pt x="497" y="1093"/>
                </a:lnTo>
                <a:lnTo>
                  <a:pt x="545" y="1124"/>
                </a:lnTo>
                <a:lnTo>
                  <a:pt x="595" y="1154"/>
                </a:lnTo>
                <a:lnTo>
                  <a:pt x="649" y="1182"/>
                </a:lnTo>
                <a:lnTo>
                  <a:pt x="709" y="1207"/>
                </a:lnTo>
                <a:lnTo>
                  <a:pt x="740" y="1218"/>
                </a:lnTo>
                <a:lnTo>
                  <a:pt x="773" y="1229"/>
                </a:lnTo>
                <a:lnTo>
                  <a:pt x="809" y="1239"/>
                </a:lnTo>
                <a:lnTo>
                  <a:pt x="848" y="1249"/>
                </a:lnTo>
                <a:lnTo>
                  <a:pt x="889" y="1259"/>
                </a:lnTo>
                <a:lnTo>
                  <a:pt x="932" y="1268"/>
                </a:lnTo>
                <a:lnTo>
                  <a:pt x="938" y="1269"/>
                </a:lnTo>
                <a:lnTo>
                  <a:pt x="982" y="1277"/>
                </a:lnTo>
                <a:lnTo>
                  <a:pt x="1027" y="1286"/>
                </a:lnTo>
                <a:lnTo>
                  <a:pt x="1074" y="1294"/>
                </a:lnTo>
                <a:lnTo>
                  <a:pt x="1122" y="1300"/>
                </a:lnTo>
                <a:lnTo>
                  <a:pt x="1221" y="1315"/>
                </a:lnTo>
                <a:lnTo>
                  <a:pt x="1320" y="1327"/>
                </a:lnTo>
                <a:lnTo>
                  <a:pt x="1421" y="1337"/>
                </a:lnTo>
                <a:lnTo>
                  <a:pt x="1521" y="1347"/>
                </a:lnTo>
                <a:lnTo>
                  <a:pt x="1618" y="1356"/>
                </a:lnTo>
                <a:lnTo>
                  <a:pt x="1664" y="1360"/>
                </a:lnTo>
                <a:lnTo>
                  <a:pt x="1711" y="1363"/>
                </a:lnTo>
                <a:lnTo>
                  <a:pt x="1755" y="1368"/>
                </a:lnTo>
                <a:lnTo>
                  <a:pt x="1797" y="1371"/>
                </a:lnTo>
                <a:lnTo>
                  <a:pt x="1838" y="1374"/>
                </a:lnTo>
                <a:lnTo>
                  <a:pt x="1877" y="1378"/>
                </a:lnTo>
                <a:lnTo>
                  <a:pt x="1913" y="1381"/>
                </a:lnTo>
                <a:lnTo>
                  <a:pt x="1947" y="1384"/>
                </a:lnTo>
                <a:lnTo>
                  <a:pt x="1978" y="1388"/>
                </a:lnTo>
                <a:lnTo>
                  <a:pt x="2007" y="1390"/>
                </a:lnTo>
                <a:lnTo>
                  <a:pt x="2034" y="1393"/>
                </a:lnTo>
                <a:lnTo>
                  <a:pt x="2055" y="1395"/>
                </a:lnTo>
                <a:lnTo>
                  <a:pt x="2058" y="1369"/>
                </a:lnTo>
                <a:lnTo>
                  <a:pt x="2034" y="1365"/>
                </a:lnTo>
                <a:lnTo>
                  <a:pt x="2007" y="1362"/>
                </a:lnTo>
                <a:lnTo>
                  <a:pt x="1978" y="1360"/>
                </a:lnTo>
                <a:lnTo>
                  <a:pt x="1947" y="1357"/>
                </a:lnTo>
                <a:lnTo>
                  <a:pt x="1913" y="1353"/>
                </a:lnTo>
                <a:lnTo>
                  <a:pt x="1877" y="1350"/>
                </a:lnTo>
                <a:lnTo>
                  <a:pt x="1838" y="1347"/>
                </a:lnTo>
                <a:lnTo>
                  <a:pt x="1797" y="1343"/>
                </a:lnTo>
                <a:lnTo>
                  <a:pt x="1755" y="1340"/>
                </a:lnTo>
                <a:lnTo>
                  <a:pt x="1711" y="1336"/>
                </a:lnTo>
                <a:lnTo>
                  <a:pt x="1664" y="1332"/>
                </a:lnTo>
                <a:lnTo>
                  <a:pt x="1618" y="1328"/>
                </a:lnTo>
                <a:lnTo>
                  <a:pt x="1521" y="1319"/>
                </a:lnTo>
                <a:lnTo>
                  <a:pt x="1421" y="1309"/>
                </a:lnTo>
                <a:lnTo>
                  <a:pt x="1320" y="1299"/>
                </a:lnTo>
                <a:lnTo>
                  <a:pt x="1221" y="1287"/>
                </a:lnTo>
                <a:lnTo>
                  <a:pt x="1122" y="1272"/>
                </a:lnTo>
                <a:lnTo>
                  <a:pt x="1074" y="1266"/>
                </a:lnTo>
                <a:lnTo>
                  <a:pt x="1027" y="1258"/>
                </a:lnTo>
                <a:lnTo>
                  <a:pt x="982" y="1249"/>
                </a:lnTo>
                <a:lnTo>
                  <a:pt x="938" y="1241"/>
                </a:lnTo>
                <a:lnTo>
                  <a:pt x="938" y="1255"/>
                </a:lnTo>
                <a:lnTo>
                  <a:pt x="943" y="1243"/>
                </a:lnTo>
                <a:lnTo>
                  <a:pt x="900" y="1234"/>
                </a:lnTo>
                <a:lnTo>
                  <a:pt x="859" y="1224"/>
                </a:lnTo>
                <a:lnTo>
                  <a:pt x="820" y="1214"/>
                </a:lnTo>
                <a:lnTo>
                  <a:pt x="784" y="1204"/>
                </a:lnTo>
                <a:lnTo>
                  <a:pt x="751" y="1193"/>
                </a:lnTo>
                <a:lnTo>
                  <a:pt x="719" y="1182"/>
                </a:lnTo>
                <a:lnTo>
                  <a:pt x="660" y="1156"/>
                </a:lnTo>
                <a:lnTo>
                  <a:pt x="606" y="1129"/>
                </a:lnTo>
                <a:lnTo>
                  <a:pt x="556" y="1099"/>
                </a:lnTo>
                <a:lnTo>
                  <a:pt x="509" y="1068"/>
                </a:lnTo>
                <a:lnTo>
                  <a:pt x="503" y="1080"/>
                </a:lnTo>
                <a:lnTo>
                  <a:pt x="513" y="1070"/>
                </a:lnTo>
                <a:lnTo>
                  <a:pt x="469" y="1037"/>
                </a:lnTo>
                <a:lnTo>
                  <a:pt x="429" y="1002"/>
                </a:lnTo>
                <a:lnTo>
                  <a:pt x="390" y="966"/>
                </a:lnTo>
                <a:lnTo>
                  <a:pt x="355" y="928"/>
                </a:lnTo>
                <a:lnTo>
                  <a:pt x="322" y="891"/>
                </a:lnTo>
                <a:lnTo>
                  <a:pt x="291" y="852"/>
                </a:lnTo>
                <a:lnTo>
                  <a:pt x="262" y="812"/>
                </a:lnTo>
                <a:lnTo>
                  <a:pt x="235" y="773"/>
                </a:lnTo>
                <a:lnTo>
                  <a:pt x="225" y="783"/>
                </a:lnTo>
                <a:lnTo>
                  <a:pt x="238" y="778"/>
                </a:lnTo>
                <a:lnTo>
                  <a:pt x="212" y="738"/>
                </a:lnTo>
                <a:lnTo>
                  <a:pt x="188" y="699"/>
                </a:lnTo>
                <a:lnTo>
                  <a:pt x="166" y="660"/>
                </a:lnTo>
                <a:lnTo>
                  <a:pt x="142" y="622"/>
                </a:lnTo>
                <a:lnTo>
                  <a:pt x="123" y="585"/>
                </a:lnTo>
                <a:lnTo>
                  <a:pt x="105" y="547"/>
                </a:lnTo>
                <a:lnTo>
                  <a:pt x="88" y="509"/>
                </a:lnTo>
                <a:lnTo>
                  <a:pt x="75" y="471"/>
                </a:lnTo>
                <a:lnTo>
                  <a:pt x="64" y="432"/>
                </a:lnTo>
                <a:lnTo>
                  <a:pt x="54" y="393"/>
                </a:lnTo>
                <a:lnTo>
                  <a:pt x="42" y="399"/>
                </a:lnTo>
                <a:lnTo>
                  <a:pt x="55" y="399"/>
                </a:lnTo>
                <a:lnTo>
                  <a:pt x="47" y="359"/>
                </a:lnTo>
                <a:lnTo>
                  <a:pt x="42" y="320"/>
                </a:lnTo>
                <a:lnTo>
                  <a:pt x="36" y="281"/>
                </a:lnTo>
                <a:lnTo>
                  <a:pt x="33" y="241"/>
                </a:lnTo>
                <a:lnTo>
                  <a:pt x="29" y="161"/>
                </a:lnTo>
                <a:lnTo>
                  <a:pt x="27" y="81"/>
                </a:lnTo>
                <a:lnTo>
                  <a:pt x="2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12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41" grpId="0" animBg="1"/>
      <p:bldP spid="3635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0" y="-5041"/>
            <a:ext cx="12192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Impact" pitchFamily="34" charset="0"/>
              </a:rPr>
              <a:t>Variable Cost per Unit and Total Variable Costs</a:t>
            </a:r>
          </a:p>
        </p:txBody>
      </p:sp>
      <p:grpSp>
        <p:nvGrpSpPr>
          <p:cNvPr id="10243" name="Group 9"/>
          <p:cNvGrpSpPr>
            <a:grpSpLocks/>
          </p:cNvGrpSpPr>
          <p:nvPr/>
        </p:nvGrpSpPr>
        <p:grpSpPr bwMode="auto">
          <a:xfrm>
            <a:off x="6629401" y="2525713"/>
            <a:ext cx="119063" cy="1778000"/>
            <a:chOff x="3216" y="1591"/>
            <a:chExt cx="75" cy="1120"/>
          </a:xfrm>
        </p:grpSpPr>
        <p:sp>
          <p:nvSpPr>
            <p:cNvPr id="10264" name="Line 7"/>
            <p:cNvSpPr>
              <a:spLocks noChangeShapeType="1"/>
            </p:cNvSpPr>
            <p:nvPr/>
          </p:nvSpPr>
          <p:spPr bwMode="auto">
            <a:xfrm flipV="1">
              <a:off x="3253" y="1664"/>
              <a:ext cx="0" cy="104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10265" name="Freeform 8"/>
            <p:cNvSpPr>
              <a:spLocks/>
            </p:cNvSpPr>
            <p:nvPr/>
          </p:nvSpPr>
          <p:spPr bwMode="auto">
            <a:xfrm>
              <a:off x="3216" y="1591"/>
              <a:ext cx="75" cy="76"/>
            </a:xfrm>
            <a:custGeom>
              <a:avLst/>
              <a:gdLst>
                <a:gd name="T0" fmla="*/ 75 w 75"/>
                <a:gd name="T1" fmla="*/ 76 h 76"/>
                <a:gd name="T2" fmla="*/ 37 w 75"/>
                <a:gd name="T3" fmla="*/ 0 h 76"/>
                <a:gd name="T4" fmla="*/ 0 w 75"/>
                <a:gd name="T5" fmla="*/ 76 h 76"/>
                <a:gd name="T6" fmla="*/ 75 w 75"/>
                <a:gd name="T7" fmla="*/ 76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76"/>
                <a:gd name="T14" fmla="*/ 75 w 75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76">
                  <a:moveTo>
                    <a:pt x="75" y="76"/>
                  </a:moveTo>
                  <a:lnTo>
                    <a:pt x="37" y="0"/>
                  </a:lnTo>
                  <a:lnTo>
                    <a:pt x="0" y="76"/>
                  </a:lnTo>
                  <a:lnTo>
                    <a:pt x="75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</p:grpSp>
      <p:grpSp>
        <p:nvGrpSpPr>
          <p:cNvPr id="10244" name="Group 12"/>
          <p:cNvGrpSpPr>
            <a:grpSpLocks/>
          </p:cNvGrpSpPr>
          <p:nvPr/>
        </p:nvGrpSpPr>
        <p:grpSpPr bwMode="auto">
          <a:xfrm>
            <a:off x="6688138" y="4256088"/>
            <a:ext cx="3683000" cy="120650"/>
            <a:chOff x="3253" y="2681"/>
            <a:chExt cx="2320" cy="76"/>
          </a:xfrm>
        </p:grpSpPr>
        <p:sp>
          <p:nvSpPr>
            <p:cNvPr id="10262" name="Line 10"/>
            <p:cNvSpPr>
              <a:spLocks noChangeShapeType="1"/>
            </p:cNvSpPr>
            <p:nvPr/>
          </p:nvSpPr>
          <p:spPr bwMode="auto">
            <a:xfrm>
              <a:off x="3253" y="2711"/>
              <a:ext cx="2247" cy="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10263" name="Freeform 11"/>
            <p:cNvSpPr>
              <a:spLocks/>
            </p:cNvSpPr>
            <p:nvPr/>
          </p:nvSpPr>
          <p:spPr bwMode="auto">
            <a:xfrm>
              <a:off x="5497" y="2681"/>
              <a:ext cx="76" cy="76"/>
            </a:xfrm>
            <a:custGeom>
              <a:avLst/>
              <a:gdLst>
                <a:gd name="T0" fmla="*/ 0 w 76"/>
                <a:gd name="T1" fmla="*/ 76 h 76"/>
                <a:gd name="T2" fmla="*/ 76 w 76"/>
                <a:gd name="T3" fmla="*/ 37 h 76"/>
                <a:gd name="T4" fmla="*/ 0 w 76"/>
                <a:gd name="T5" fmla="*/ 0 h 76"/>
                <a:gd name="T6" fmla="*/ 0 w 76"/>
                <a:gd name="T7" fmla="*/ 76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"/>
                <a:gd name="T13" fmla="*/ 0 h 76"/>
                <a:gd name="T14" fmla="*/ 76 w 76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" h="76">
                  <a:moveTo>
                    <a:pt x="0" y="76"/>
                  </a:moveTo>
                  <a:lnTo>
                    <a:pt x="76" y="37"/>
                  </a:lnTo>
                  <a:lnTo>
                    <a:pt x="0" y="0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</p:grpSp>
      <p:sp>
        <p:nvSpPr>
          <p:cNvPr id="371725" name="Line 13"/>
          <p:cNvSpPr>
            <a:spLocks noChangeShapeType="1"/>
          </p:cNvSpPr>
          <p:nvPr/>
        </p:nvSpPr>
        <p:spPr bwMode="auto">
          <a:xfrm flipV="1">
            <a:off x="6688138" y="2827339"/>
            <a:ext cx="3224212" cy="14446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6491289" y="1736725"/>
            <a:ext cx="26706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Total Variable costs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0247" name="Rectangle 16"/>
          <p:cNvSpPr>
            <a:spLocks noChangeArrowheads="1"/>
          </p:cNvSpPr>
          <p:nvPr/>
        </p:nvSpPr>
        <p:spPr bwMode="auto">
          <a:xfrm>
            <a:off x="6564314" y="2097088"/>
            <a:ext cx="6700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(VQ)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0248" name="Rectangle 18"/>
          <p:cNvSpPr>
            <a:spLocks noChangeArrowheads="1"/>
          </p:cNvSpPr>
          <p:nvPr/>
        </p:nvSpPr>
        <p:spPr bwMode="auto">
          <a:xfrm>
            <a:off x="1479919" y="1599129"/>
            <a:ext cx="259846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Variable costs</a:t>
            </a:r>
          </a:p>
          <a:p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Per unit of product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0249" name="Rectangle 20"/>
          <p:cNvSpPr>
            <a:spLocks noChangeArrowheads="1"/>
          </p:cNvSpPr>
          <p:nvPr/>
        </p:nvSpPr>
        <p:spPr bwMode="auto">
          <a:xfrm>
            <a:off x="1479919" y="2356366"/>
            <a:ext cx="4280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(V)</a:t>
            </a:r>
            <a:endParaRPr lang="en-US" dirty="0">
              <a:latin typeface="Book Antiqua" pitchFamily="18" charset="0"/>
            </a:endParaRPr>
          </a:p>
        </p:txBody>
      </p:sp>
      <p:grpSp>
        <p:nvGrpSpPr>
          <p:cNvPr id="10250" name="Group 23"/>
          <p:cNvGrpSpPr>
            <a:grpSpLocks/>
          </p:cNvGrpSpPr>
          <p:nvPr/>
        </p:nvGrpSpPr>
        <p:grpSpPr bwMode="auto">
          <a:xfrm>
            <a:off x="1392607" y="2861192"/>
            <a:ext cx="120650" cy="1641475"/>
            <a:chOff x="103" y="1730"/>
            <a:chExt cx="76" cy="1034"/>
          </a:xfrm>
        </p:grpSpPr>
        <p:sp>
          <p:nvSpPr>
            <p:cNvPr id="10260" name="Line 21"/>
            <p:cNvSpPr>
              <a:spLocks noChangeShapeType="1"/>
            </p:cNvSpPr>
            <p:nvPr/>
          </p:nvSpPr>
          <p:spPr bwMode="auto">
            <a:xfrm flipV="1">
              <a:off x="140" y="1803"/>
              <a:ext cx="0" cy="96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10261" name="Freeform 22"/>
            <p:cNvSpPr>
              <a:spLocks/>
            </p:cNvSpPr>
            <p:nvPr/>
          </p:nvSpPr>
          <p:spPr bwMode="auto">
            <a:xfrm>
              <a:off x="103" y="1730"/>
              <a:ext cx="76" cy="76"/>
            </a:xfrm>
            <a:custGeom>
              <a:avLst/>
              <a:gdLst>
                <a:gd name="T0" fmla="*/ 76 w 76"/>
                <a:gd name="T1" fmla="*/ 76 h 76"/>
                <a:gd name="T2" fmla="*/ 37 w 76"/>
                <a:gd name="T3" fmla="*/ 0 h 76"/>
                <a:gd name="T4" fmla="*/ 0 w 76"/>
                <a:gd name="T5" fmla="*/ 76 h 76"/>
                <a:gd name="T6" fmla="*/ 76 w 76"/>
                <a:gd name="T7" fmla="*/ 76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"/>
                <a:gd name="T13" fmla="*/ 0 h 76"/>
                <a:gd name="T14" fmla="*/ 76 w 76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" h="76">
                  <a:moveTo>
                    <a:pt x="76" y="76"/>
                  </a:moveTo>
                  <a:lnTo>
                    <a:pt x="37" y="0"/>
                  </a:lnTo>
                  <a:lnTo>
                    <a:pt x="0" y="76"/>
                  </a:lnTo>
                  <a:lnTo>
                    <a:pt x="76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</p:grpSp>
      <p:grpSp>
        <p:nvGrpSpPr>
          <p:cNvPr id="10251" name="Group 26"/>
          <p:cNvGrpSpPr>
            <a:grpSpLocks/>
          </p:cNvGrpSpPr>
          <p:nvPr/>
        </p:nvGrpSpPr>
        <p:grpSpPr bwMode="auto">
          <a:xfrm>
            <a:off x="1451344" y="4442341"/>
            <a:ext cx="3335338" cy="120650"/>
            <a:chOff x="140" y="2726"/>
            <a:chExt cx="2101" cy="76"/>
          </a:xfrm>
        </p:grpSpPr>
        <p:sp>
          <p:nvSpPr>
            <p:cNvPr id="10258" name="Line 24"/>
            <p:cNvSpPr>
              <a:spLocks noChangeShapeType="1"/>
            </p:cNvSpPr>
            <p:nvPr/>
          </p:nvSpPr>
          <p:spPr bwMode="auto">
            <a:xfrm>
              <a:off x="140" y="2764"/>
              <a:ext cx="202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10259" name="Freeform 25"/>
            <p:cNvSpPr>
              <a:spLocks/>
            </p:cNvSpPr>
            <p:nvPr/>
          </p:nvSpPr>
          <p:spPr bwMode="auto">
            <a:xfrm>
              <a:off x="2165" y="2726"/>
              <a:ext cx="76" cy="76"/>
            </a:xfrm>
            <a:custGeom>
              <a:avLst/>
              <a:gdLst>
                <a:gd name="T0" fmla="*/ 0 w 76"/>
                <a:gd name="T1" fmla="*/ 76 h 76"/>
                <a:gd name="T2" fmla="*/ 76 w 76"/>
                <a:gd name="T3" fmla="*/ 38 h 76"/>
                <a:gd name="T4" fmla="*/ 0 w 76"/>
                <a:gd name="T5" fmla="*/ 0 h 76"/>
                <a:gd name="T6" fmla="*/ 0 w 76"/>
                <a:gd name="T7" fmla="*/ 76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"/>
                <a:gd name="T13" fmla="*/ 0 h 76"/>
                <a:gd name="T14" fmla="*/ 76 w 76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" h="76">
                  <a:moveTo>
                    <a:pt x="0" y="76"/>
                  </a:moveTo>
                  <a:lnTo>
                    <a:pt x="76" y="38"/>
                  </a:lnTo>
                  <a:lnTo>
                    <a:pt x="0" y="0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</p:grpSp>
      <p:sp>
        <p:nvSpPr>
          <p:cNvPr id="10252" name="Rectangle 27"/>
          <p:cNvSpPr>
            <a:spLocks noChangeArrowheads="1"/>
          </p:cNvSpPr>
          <p:nvPr/>
        </p:nvSpPr>
        <p:spPr bwMode="auto">
          <a:xfrm>
            <a:off x="1449758" y="4616966"/>
            <a:ext cx="3405187" cy="509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3" name="Rectangle 28"/>
          <p:cNvSpPr>
            <a:spLocks noChangeArrowheads="1"/>
          </p:cNvSpPr>
          <p:nvPr/>
        </p:nvSpPr>
        <p:spPr bwMode="auto">
          <a:xfrm>
            <a:off x="1560883" y="4715391"/>
            <a:ext cx="3162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Production volume (Q)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71741" name="Line 29"/>
          <p:cNvSpPr>
            <a:spLocks noChangeShapeType="1"/>
          </p:cNvSpPr>
          <p:nvPr/>
        </p:nvSpPr>
        <p:spPr bwMode="auto">
          <a:xfrm>
            <a:off x="1451344" y="3651766"/>
            <a:ext cx="315595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5" name="Rectangle 30"/>
          <p:cNvSpPr>
            <a:spLocks noChangeArrowheads="1"/>
          </p:cNvSpPr>
          <p:nvPr/>
        </p:nvSpPr>
        <p:spPr bwMode="auto">
          <a:xfrm>
            <a:off x="6467475" y="4430714"/>
            <a:ext cx="4122738" cy="4730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6" name="Rectangle 31"/>
          <p:cNvSpPr>
            <a:spLocks noChangeArrowheads="1"/>
          </p:cNvSpPr>
          <p:nvPr/>
        </p:nvSpPr>
        <p:spPr bwMode="auto">
          <a:xfrm>
            <a:off x="6578601" y="4530725"/>
            <a:ext cx="3162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Production volume (Q)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1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1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25" grpId="0" animBg="1"/>
      <p:bldP spid="3717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1039429"/>
            <a:ext cx="2925052" cy="2346081"/>
          </a:xfrm>
          <a:prstGeom prst="rect">
            <a:avLst/>
          </a:prstGeom>
        </p:spPr>
      </p:pic>
      <p:sp>
        <p:nvSpPr>
          <p:cNvPr id="10" name="AutoShape 3"/>
          <p:cNvSpPr>
            <a:spLocks noChangeAspect="1" noChangeArrowheads="1" noTextEdit="1"/>
          </p:cNvSpPr>
          <p:nvPr/>
        </p:nvSpPr>
        <p:spPr bwMode="auto">
          <a:xfrm>
            <a:off x="2239010" y="3826400"/>
            <a:ext cx="2925763" cy="234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2499360" y="5580341"/>
            <a:ext cx="260351" cy="5715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2348548" y="5729812"/>
            <a:ext cx="2817813" cy="3238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2364423" y="3883549"/>
            <a:ext cx="2651125" cy="2155826"/>
            <a:chOff x="307022" y="3883549"/>
            <a:chExt cx="2651125" cy="2155826"/>
          </a:xfrm>
        </p:grpSpPr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V="1">
              <a:off x="441959" y="4507437"/>
              <a:ext cx="0" cy="113665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400684" y="4428062"/>
              <a:ext cx="82550" cy="82550"/>
            </a:xfrm>
            <a:custGeom>
              <a:avLst/>
              <a:gdLst>
                <a:gd name="T0" fmla="*/ 102 w 102"/>
                <a:gd name="T1" fmla="*/ 104 h 104"/>
                <a:gd name="T2" fmla="*/ 50 w 102"/>
                <a:gd name="T3" fmla="*/ 0 h 104"/>
                <a:gd name="T4" fmla="*/ 0 w 102"/>
                <a:gd name="T5" fmla="*/ 104 h 104"/>
                <a:gd name="T6" fmla="*/ 102 w 102"/>
                <a:gd name="T7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4">
                  <a:moveTo>
                    <a:pt x="102" y="104"/>
                  </a:moveTo>
                  <a:lnTo>
                    <a:pt x="50" y="0"/>
                  </a:lnTo>
                  <a:lnTo>
                    <a:pt x="0" y="104"/>
                  </a:lnTo>
                  <a:lnTo>
                    <a:pt x="102" y="1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441959" y="5644087"/>
              <a:ext cx="2436813" cy="635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2875597" y="5610749"/>
              <a:ext cx="82550" cy="82550"/>
            </a:xfrm>
            <a:custGeom>
              <a:avLst/>
              <a:gdLst>
                <a:gd name="T0" fmla="*/ 0 w 103"/>
                <a:gd name="T1" fmla="*/ 103 h 103"/>
                <a:gd name="T2" fmla="*/ 103 w 103"/>
                <a:gd name="T3" fmla="*/ 50 h 103"/>
                <a:gd name="T4" fmla="*/ 0 w 103"/>
                <a:gd name="T5" fmla="*/ 0 h 103"/>
                <a:gd name="T6" fmla="*/ 0 w 103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" h="103">
                  <a:moveTo>
                    <a:pt x="0" y="103"/>
                  </a:moveTo>
                  <a:lnTo>
                    <a:pt x="103" y="50"/>
                  </a:lnTo>
                  <a:lnTo>
                    <a:pt x="0" y="0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307022" y="3883549"/>
              <a:ext cx="6667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Output</a:t>
              </a:r>
              <a:endParaRPr lang="en-US" altLang="en-US" dirty="0"/>
            </a:p>
          </p:txBody>
        </p:sp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367347" y="5793312"/>
              <a:ext cx="50323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Input</a:t>
              </a:r>
              <a:endParaRPr lang="en-US" altLang="en-US" dirty="0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1806" y="1069926"/>
            <a:ext cx="2926080" cy="2346960"/>
          </a:xfrm>
          <a:prstGeom prst="rect">
            <a:avLst/>
          </a:prstGeom>
        </p:spPr>
      </p:pic>
      <p:sp>
        <p:nvSpPr>
          <p:cNvPr id="54" name="Line 9"/>
          <p:cNvSpPr>
            <a:spLocks noChangeShapeType="1"/>
          </p:cNvSpPr>
          <p:nvPr/>
        </p:nvSpPr>
        <p:spPr bwMode="auto">
          <a:xfrm flipV="1">
            <a:off x="2766478" y="5460912"/>
            <a:ext cx="286384" cy="118366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Line 9"/>
          <p:cNvSpPr>
            <a:spLocks noChangeShapeType="1"/>
          </p:cNvSpPr>
          <p:nvPr/>
        </p:nvSpPr>
        <p:spPr bwMode="auto">
          <a:xfrm flipV="1">
            <a:off x="3052862" y="5253491"/>
            <a:ext cx="250224" cy="213688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9"/>
          <p:cNvSpPr>
            <a:spLocks noChangeShapeType="1"/>
          </p:cNvSpPr>
          <p:nvPr/>
        </p:nvSpPr>
        <p:spPr bwMode="auto">
          <a:xfrm flipV="1">
            <a:off x="3292934" y="5042578"/>
            <a:ext cx="150731" cy="217488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Line 9"/>
          <p:cNvSpPr>
            <a:spLocks noChangeShapeType="1"/>
          </p:cNvSpPr>
          <p:nvPr/>
        </p:nvSpPr>
        <p:spPr bwMode="auto">
          <a:xfrm flipV="1">
            <a:off x="3443664" y="4831268"/>
            <a:ext cx="250224" cy="213688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Line 9"/>
          <p:cNvSpPr>
            <a:spLocks noChangeShapeType="1"/>
          </p:cNvSpPr>
          <p:nvPr/>
        </p:nvSpPr>
        <p:spPr bwMode="auto">
          <a:xfrm flipV="1">
            <a:off x="3688874" y="4713370"/>
            <a:ext cx="286384" cy="118366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Line 9"/>
          <p:cNvSpPr>
            <a:spLocks noChangeShapeType="1"/>
          </p:cNvSpPr>
          <p:nvPr/>
        </p:nvSpPr>
        <p:spPr bwMode="auto">
          <a:xfrm flipV="1">
            <a:off x="3964808" y="4656220"/>
            <a:ext cx="260351" cy="5715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Line 9"/>
          <p:cNvSpPr>
            <a:spLocks noChangeShapeType="1"/>
          </p:cNvSpPr>
          <p:nvPr/>
        </p:nvSpPr>
        <p:spPr bwMode="auto">
          <a:xfrm flipV="1">
            <a:off x="4223527" y="4656429"/>
            <a:ext cx="276701" cy="1715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Line 9"/>
          <p:cNvSpPr>
            <a:spLocks noChangeShapeType="1"/>
          </p:cNvSpPr>
          <p:nvPr/>
        </p:nvSpPr>
        <p:spPr bwMode="auto">
          <a:xfrm>
            <a:off x="4500228" y="4663881"/>
            <a:ext cx="260351" cy="71477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Line 9"/>
          <p:cNvSpPr>
            <a:spLocks noChangeShapeType="1"/>
          </p:cNvSpPr>
          <p:nvPr/>
        </p:nvSpPr>
        <p:spPr bwMode="auto">
          <a:xfrm>
            <a:off x="4760578" y="4735357"/>
            <a:ext cx="226192" cy="183504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Line 9"/>
          <p:cNvSpPr>
            <a:spLocks noChangeShapeType="1"/>
          </p:cNvSpPr>
          <p:nvPr/>
        </p:nvSpPr>
        <p:spPr bwMode="auto">
          <a:xfrm>
            <a:off x="4974272" y="4903193"/>
            <a:ext cx="181266" cy="215978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Line 9"/>
          <p:cNvSpPr>
            <a:spLocks noChangeShapeType="1"/>
          </p:cNvSpPr>
          <p:nvPr/>
        </p:nvSpPr>
        <p:spPr bwMode="auto">
          <a:xfrm flipV="1">
            <a:off x="7064083" y="5233363"/>
            <a:ext cx="2272005" cy="8916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7013575" y="3732214"/>
            <a:ext cx="2322512" cy="2376487"/>
            <a:chOff x="5489575" y="3732213"/>
            <a:chExt cx="2322512" cy="2376487"/>
          </a:xfrm>
        </p:grpSpPr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5548313" y="3732213"/>
              <a:ext cx="125996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Variable costs</a:t>
              </a:r>
              <a:endParaRPr lang="en-US" altLang="en-US" dirty="0"/>
            </a:p>
          </p:txBody>
        </p:sp>
        <p:sp>
          <p:nvSpPr>
            <p:cNvPr id="27" name="Rectangle 20"/>
            <p:cNvSpPr>
              <a:spLocks noChangeArrowheads="1"/>
            </p:cNvSpPr>
            <p:nvPr/>
          </p:nvSpPr>
          <p:spPr bwMode="auto">
            <a:xfrm>
              <a:off x="5548313" y="3978275"/>
              <a:ext cx="173284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Book Antiqua" panose="02040602050305030304" pitchFamily="18" charset="0"/>
                </a:rPr>
                <a:t>Per unit of product</a:t>
              </a:r>
              <a:endParaRPr lang="en-US" altLang="en-US"/>
            </a:p>
          </p:txBody>
        </p:sp>
        <p:sp>
          <p:nvSpPr>
            <p:cNvPr id="28" name="Rectangle 21"/>
            <p:cNvSpPr>
              <a:spLocks noChangeArrowheads="1"/>
            </p:cNvSpPr>
            <p:nvPr/>
          </p:nvSpPr>
          <p:spPr bwMode="auto">
            <a:xfrm>
              <a:off x="5548313" y="4241800"/>
              <a:ext cx="28533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Book Antiqua" panose="02040602050305030304" pitchFamily="18" charset="0"/>
                </a:rPr>
                <a:t>(V)</a:t>
              </a:r>
              <a:endParaRPr lang="en-US" altLang="en-US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flipV="1">
              <a:off x="5529263" y="4664075"/>
              <a:ext cx="0" cy="102393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/>
            <p:cNvSpPr>
              <a:spLocks/>
            </p:cNvSpPr>
            <p:nvPr/>
          </p:nvSpPr>
          <p:spPr bwMode="auto">
            <a:xfrm>
              <a:off x="5489575" y="4586288"/>
              <a:ext cx="79375" cy="80963"/>
            </a:xfrm>
            <a:custGeom>
              <a:avLst/>
              <a:gdLst>
                <a:gd name="T0" fmla="*/ 102 w 102"/>
                <a:gd name="T1" fmla="*/ 102 h 102"/>
                <a:gd name="T2" fmla="*/ 49 w 102"/>
                <a:gd name="T3" fmla="*/ 0 h 102"/>
                <a:gd name="T4" fmla="*/ 0 w 102"/>
                <a:gd name="T5" fmla="*/ 102 h 102"/>
                <a:gd name="T6" fmla="*/ 102 w 102"/>
                <a:gd name="T7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102" y="102"/>
                  </a:moveTo>
                  <a:lnTo>
                    <a:pt x="49" y="0"/>
                  </a:lnTo>
                  <a:lnTo>
                    <a:pt x="0" y="102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>
              <a:off x="5529263" y="5688013"/>
              <a:ext cx="2159000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5"/>
            <p:cNvSpPr>
              <a:spLocks/>
            </p:cNvSpPr>
            <p:nvPr/>
          </p:nvSpPr>
          <p:spPr bwMode="auto">
            <a:xfrm>
              <a:off x="7685088" y="5648325"/>
              <a:ext cx="80962" cy="80963"/>
            </a:xfrm>
            <a:custGeom>
              <a:avLst/>
              <a:gdLst>
                <a:gd name="T0" fmla="*/ 0 w 102"/>
                <a:gd name="T1" fmla="*/ 102 h 102"/>
                <a:gd name="T2" fmla="*/ 102 w 102"/>
                <a:gd name="T3" fmla="*/ 51 h 102"/>
                <a:gd name="T4" fmla="*/ 0 w 102"/>
                <a:gd name="T5" fmla="*/ 0 h 102"/>
                <a:gd name="T6" fmla="*/ 0 w 102"/>
                <a:gd name="T7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0" y="102"/>
                  </a:moveTo>
                  <a:lnTo>
                    <a:pt x="102" y="51"/>
                  </a:lnTo>
                  <a:lnTo>
                    <a:pt x="0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6"/>
            <p:cNvSpPr>
              <a:spLocks noChangeArrowheads="1"/>
            </p:cNvSpPr>
            <p:nvPr/>
          </p:nvSpPr>
          <p:spPr bwMode="auto">
            <a:xfrm>
              <a:off x="5527675" y="5765800"/>
              <a:ext cx="2284412" cy="342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5602288" y="5824538"/>
              <a:ext cx="180818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Production volume </a:t>
              </a:r>
              <a:endParaRPr lang="en-US" altLang="en-US" dirty="0"/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7407275" y="5824538"/>
              <a:ext cx="29976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Book Antiqua" panose="02040602050305030304" pitchFamily="18" charset="0"/>
                </a:rPr>
                <a:t>(Q)</a:t>
              </a:r>
              <a:endParaRPr lang="en-US" altLang="en-US"/>
            </a:p>
          </p:txBody>
        </p:sp>
      </p:grpSp>
      <p:sp>
        <p:nvSpPr>
          <p:cNvPr id="38" name="Freeform 37"/>
          <p:cNvSpPr/>
          <p:nvPr/>
        </p:nvSpPr>
        <p:spPr bwMode="auto">
          <a:xfrm>
            <a:off x="7073984" y="5268087"/>
            <a:ext cx="2117558" cy="176538"/>
          </a:xfrm>
          <a:custGeom>
            <a:avLst/>
            <a:gdLst>
              <a:gd name="connsiteX0" fmla="*/ 0 w 2117558"/>
              <a:gd name="connsiteY0" fmla="*/ 0 h 176538"/>
              <a:gd name="connsiteX1" fmla="*/ 858253 w 2117558"/>
              <a:gd name="connsiteY1" fmla="*/ 176463 h 176538"/>
              <a:gd name="connsiteX2" fmla="*/ 2117558 w 2117558"/>
              <a:gd name="connsiteY2" fmla="*/ 24063 h 176538"/>
              <a:gd name="connsiteX3" fmla="*/ 2117558 w 2117558"/>
              <a:gd name="connsiteY3" fmla="*/ 24063 h 176538"/>
              <a:gd name="connsiteX4" fmla="*/ 2117558 w 2117558"/>
              <a:gd name="connsiteY4" fmla="*/ 24063 h 176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7558" h="176538">
                <a:moveTo>
                  <a:pt x="0" y="0"/>
                </a:moveTo>
                <a:cubicBezTo>
                  <a:pt x="252663" y="86226"/>
                  <a:pt x="505327" y="172453"/>
                  <a:pt x="858253" y="176463"/>
                </a:cubicBezTo>
                <a:cubicBezTo>
                  <a:pt x="1211179" y="180474"/>
                  <a:pt x="2117558" y="24063"/>
                  <a:pt x="2117558" y="24063"/>
                </a:cubicBezTo>
                <a:lnTo>
                  <a:pt x="2117558" y="24063"/>
                </a:lnTo>
                <a:lnTo>
                  <a:pt x="2117558" y="24063"/>
                </a:lnTo>
              </a:path>
            </a:pathLst>
          </a:cu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Verdana" pitchFamily="-112" charset="0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51244" y="903654"/>
            <a:ext cx="2375935" cy="2493265"/>
          </a:xfrm>
          <a:prstGeom prst="rect">
            <a:avLst/>
          </a:prstGeom>
        </p:spPr>
      </p:pic>
      <p:sp>
        <p:nvSpPr>
          <p:cNvPr id="89" name="Line 9"/>
          <p:cNvSpPr>
            <a:spLocks noChangeShapeType="1"/>
          </p:cNvSpPr>
          <p:nvPr/>
        </p:nvSpPr>
        <p:spPr bwMode="auto">
          <a:xfrm flipV="1">
            <a:off x="2507874" y="4982361"/>
            <a:ext cx="3207126" cy="653828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EF109C45-06CD-45B7-842E-03399A248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1772" y="18667"/>
            <a:ext cx="121875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3200">
                <a:solidFill>
                  <a:schemeClr val="bg1"/>
                </a:solidFill>
                <a:highlight>
                  <a:srgbClr val="A80000"/>
                </a:highlight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eaLnBrk="1" hangingPunct="1"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eaLnBrk="1" hangingPunct="1"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eaLnBrk="1" hangingPunct="1"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eaLnBrk="1" hangingPunct="1"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r>
              <a:rPr lang="en-US" dirty="0"/>
              <a:t>Diminishing Marginal Return</a:t>
            </a:r>
          </a:p>
        </p:txBody>
      </p:sp>
    </p:spTree>
    <p:extLst>
      <p:ext uri="{BB962C8B-B14F-4D97-AF65-F5344CB8AC3E}">
        <p14:creationId xmlns:p14="http://schemas.microsoft.com/office/powerpoint/2010/main" val="193160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54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38" grpId="0" animBg="1"/>
      <p:bldP spid="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-25021"/>
            <a:ext cx="10744200" cy="634621"/>
          </a:xfrm>
        </p:spPr>
        <p:txBody>
          <a:bodyPr/>
          <a:lstStyle/>
          <a:p>
            <a:r>
              <a:rPr lang="en-US" dirty="0"/>
              <a:t>Economy of Scall &amp; Diseconomy of Scale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sz="half" idx="1"/>
          </p:nvPr>
        </p:nvSpPr>
        <p:spPr>
          <a:xfrm>
            <a:off x="-25940" y="533400"/>
            <a:ext cx="4331215" cy="5562600"/>
          </a:xfrm>
        </p:spPr>
        <p:txBody>
          <a:bodyPr/>
          <a:lstStyle/>
          <a:p>
            <a:pPr marL="0" indent="0">
              <a:buClr>
                <a:srgbClr val="3399FF"/>
              </a:buClr>
              <a:buSzPct val="125000"/>
              <a:buNone/>
            </a:pPr>
            <a:r>
              <a:rPr lang="en-US" altLang="en-US" sz="2400" b="1" dirty="0">
                <a:latin typeface="Book Antiqua" panose="02040602050305030304" pitchFamily="18" charset="0"/>
              </a:rPr>
              <a:t>Economies of scale</a:t>
            </a:r>
          </a:p>
          <a:p>
            <a:pPr marL="457200" lvl="1" indent="0">
              <a:buClr>
                <a:srgbClr val="3399FF"/>
              </a:buClr>
              <a:buSzPct val="125000"/>
              <a:buNone/>
            </a:pPr>
            <a:r>
              <a:rPr lang="en-US" altLang="en-US" dirty="0">
                <a:latin typeface="Book Antiqua" panose="02040602050305030304" pitchFamily="18" charset="0"/>
              </a:rPr>
              <a:t>Labor specialization</a:t>
            </a:r>
          </a:p>
          <a:p>
            <a:pPr marL="457200" lvl="1" indent="0">
              <a:buClr>
                <a:srgbClr val="3399FF"/>
              </a:buClr>
              <a:buSzPct val="125000"/>
              <a:buNone/>
            </a:pPr>
            <a:r>
              <a:rPr lang="en-US" altLang="en-US" dirty="0">
                <a:latin typeface="Book Antiqua" panose="02040602050305030304" pitchFamily="18" charset="0"/>
              </a:rPr>
              <a:t>Managerial specialization</a:t>
            </a:r>
          </a:p>
          <a:p>
            <a:pPr marL="457200" lvl="1" indent="0">
              <a:buClr>
                <a:srgbClr val="3399FF"/>
              </a:buClr>
              <a:buSzPct val="125000"/>
              <a:buNone/>
            </a:pPr>
            <a:r>
              <a:rPr lang="en-US" altLang="en-US" dirty="0">
                <a:latin typeface="Book Antiqua" panose="02040602050305030304" pitchFamily="18" charset="0"/>
              </a:rPr>
              <a:t>Efficient capital</a:t>
            </a:r>
          </a:p>
          <a:p>
            <a:pPr marL="457200" lvl="1" indent="0">
              <a:buClr>
                <a:srgbClr val="3399FF"/>
              </a:buClr>
              <a:buSzPct val="125000"/>
              <a:buNone/>
            </a:pPr>
            <a:r>
              <a:rPr lang="en-US" altLang="en-US" dirty="0">
                <a:latin typeface="Book Antiqua" panose="02040602050305030304" pitchFamily="18" charset="0"/>
              </a:rPr>
              <a:t>-------------</a:t>
            </a:r>
          </a:p>
          <a:p>
            <a:pPr marL="0" indent="0">
              <a:buClr>
                <a:srgbClr val="3399FF"/>
              </a:buClr>
              <a:buSzPct val="125000"/>
              <a:buNone/>
            </a:pPr>
            <a:r>
              <a:rPr lang="en-US" altLang="en-US" sz="2400" b="1" dirty="0">
                <a:latin typeface="Book Antiqua" panose="02040602050305030304" pitchFamily="18" charset="0"/>
              </a:rPr>
              <a:t>Diseconomies of scale</a:t>
            </a:r>
          </a:p>
          <a:p>
            <a:pPr marL="457200" lvl="1" indent="0">
              <a:buClr>
                <a:srgbClr val="3399FF"/>
              </a:buClr>
              <a:buSzPct val="125000"/>
              <a:buNone/>
            </a:pPr>
            <a:r>
              <a:rPr lang="en-US" altLang="en-US" dirty="0">
                <a:latin typeface="Book Antiqua" panose="02040602050305030304" pitchFamily="18" charset="0"/>
              </a:rPr>
              <a:t>Control and coordination problems</a:t>
            </a:r>
          </a:p>
          <a:p>
            <a:pPr marL="457200" lvl="1" indent="0">
              <a:buClr>
                <a:srgbClr val="3399FF"/>
              </a:buClr>
              <a:buSzPct val="125000"/>
              <a:buNone/>
            </a:pPr>
            <a:r>
              <a:rPr lang="en-US" altLang="en-US" dirty="0">
                <a:latin typeface="Book Antiqua" panose="02040602050305030304" pitchFamily="18" charset="0"/>
              </a:rPr>
              <a:t>Communication problems</a:t>
            </a:r>
          </a:p>
          <a:p>
            <a:pPr marL="457200" lvl="1" indent="0">
              <a:buClr>
                <a:srgbClr val="3399FF"/>
              </a:buClr>
              <a:buSzPct val="125000"/>
              <a:buNone/>
            </a:pPr>
            <a:r>
              <a:rPr lang="en-US" altLang="en-US" dirty="0">
                <a:latin typeface="Book Antiqua" panose="02040602050305030304" pitchFamily="18" charset="0"/>
              </a:rPr>
              <a:t>Worker alienation</a:t>
            </a:r>
          </a:p>
          <a:p>
            <a:pPr marL="457200" lvl="1" indent="0">
              <a:buClr>
                <a:srgbClr val="3399FF"/>
              </a:buClr>
              <a:buSzPct val="125000"/>
              <a:buNone/>
            </a:pPr>
            <a:r>
              <a:rPr lang="en-US" altLang="en-US" dirty="0">
                <a:latin typeface="Book Antiqua" panose="02040602050305030304" pitchFamily="18" charset="0"/>
              </a:rPr>
              <a:t>Shirking</a:t>
            </a:r>
          </a:p>
          <a:p>
            <a:pPr marL="457200" lvl="1" indent="0">
              <a:buClr>
                <a:srgbClr val="3399FF"/>
              </a:buClr>
              <a:buSzPct val="125000"/>
              <a:buNone/>
            </a:pPr>
            <a:r>
              <a:rPr lang="en-US" altLang="en-US" dirty="0">
                <a:latin typeface="Book Antiqua" panose="02040602050305030304" pitchFamily="18" charset="0"/>
              </a:rPr>
              <a:t>Dinosaur Effect</a:t>
            </a:r>
          </a:p>
          <a:p>
            <a:pPr marL="0" indent="0">
              <a:buClr>
                <a:srgbClr val="3399FF"/>
              </a:buClr>
              <a:buSzPct val="125000"/>
              <a:buNone/>
            </a:pPr>
            <a:endParaRPr lang="en-US" altLang="en-US" sz="2400" dirty="0">
              <a:latin typeface="Book Antiqua" panose="02040602050305030304" pitchFamily="18" charset="0"/>
            </a:endParaRPr>
          </a:p>
          <a:p>
            <a:pPr>
              <a:buNone/>
            </a:pPr>
            <a:endParaRPr lang="en-US" sz="2400" dirty="0">
              <a:latin typeface="Book Antiqua" panose="02040602050305030304" pitchFamily="18" charset="0"/>
              <a:sym typeface="Wingdings" pitchFamily="2" charset="2"/>
            </a:endParaRPr>
          </a:p>
          <a:p>
            <a:pPr>
              <a:buNone/>
            </a:pPr>
            <a:endParaRPr lang="en-US" sz="2400" dirty="0">
              <a:latin typeface="Book Antiqua" panose="02040602050305030304" pitchFamily="18" charset="0"/>
            </a:endParaRPr>
          </a:p>
        </p:txBody>
      </p:sp>
      <p:pic>
        <p:nvPicPr>
          <p:cNvPr id="4" name="Picture 26" descr="gridlines">
            <a:extLst>
              <a:ext uri="{FF2B5EF4-FFF2-40B4-BE49-F238E27FC236}">
                <a16:creationId xmlns:a16="http://schemas.microsoft.com/office/drawing/2014/main" id="{1534EA41-5F45-4D7A-A712-4BD4862C8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81311"/>
            <a:ext cx="6443662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0059910C-261D-4E97-A283-5424C94CE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4200" y="713062"/>
            <a:ext cx="6369050" cy="3267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>
              <a:latin typeface="Book Antiqua" panose="02040602050305030304" pitchFamily="18" charset="0"/>
            </a:endParaRP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F390F6EA-ABB5-40AB-892F-58096ECA0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1433" y="2577729"/>
            <a:ext cx="2524362" cy="357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sz="2000" dirty="0">
                <a:latin typeface="Book Antiqua" panose="02040602050305030304" pitchFamily="18" charset="0"/>
              </a:rPr>
              <a:t>Long-Run ATC</a:t>
            </a: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9A45E4BF-941E-4AE7-8093-8A05ECCF5BE6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678020" y="2147646"/>
            <a:ext cx="34596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latin typeface="Book Antiqua" panose="02040602050305030304" pitchFamily="18" charset="0"/>
              </a:rPr>
              <a:t>Average Total Costs Per Output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4A23D37-7F13-4BED-B049-EB0EA1754F49}"/>
              </a:ext>
            </a:extLst>
          </p:cNvPr>
          <p:cNvGrpSpPr/>
          <p:nvPr/>
        </p:nvGrpSpPr>
        <p:grpSpPr>
          <a:xfrm>
            <a:off x="5778224" y="1535476"/>
            <a:ext cx="1387495" cy="539486"/>
            <a:chOff x="4945053" y="1422234"/>
            <a:chExt cx="1387495" cy="539486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A3D3CD8D-72FE-4D5C-9C8C-0226140E967D}"/>
                </a:ext>
              </a:extLst>
            </p:cNvPr>
            <p:cNvSpPr>
              <a:spLocks/>
            </p:cNvSpPr>
            <p:nvPr/>
          </p:nvSpPr>
          <p:spPr bwMode="auto">
            <a:xfrm rot="1667553">
              <a:off x="4945053" y="1507768"/>
              <a:ext cx="1387495" cy="453952"/>
            </a:xfrm>
            <a:custGeom>
              <a:avLst/>
              <a:gdLst>
                <a:gd name="T0" fmla="*/ 0 w 693"/>
                <a:gd name="T1" fmla="*/ 2147483647 h 208"/>
                <a:gd name="T2" fmla="*/ 2147483647 w 693"/>
                <a:gd name="T3" fmla="*/ 2147483647 h 208"/>
                <a:gd name="T4" fmla="*/ 2147483647 w 693"/>
                <a:gd name="T5" fmla="*/ 0 h 208"/>
                <a:gd name="T6" fmla="*/ 0 60000 65536"/>
                <a:gd name="T7" fmla="*/ 0 60000 65536"/>
                <a:gd name="T8" fmla="*/ 0 60000 65536"/>
                <a:gd name="T9" fmla="*/ 0 w 693"/>
                <a:gd name="T10" fmla="*/ 0 h 208"/>
                <a:gd name="T11" fmla="*/ 693 w 693"/>
                <a:gd name="T12" fmla="*/ 208 h 2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3" h="208">
                  <a:moveTo>
                    <a:pt x="0" y="14"/>
                  </a:moveTo>
                  <a:cubicBezTo>
                    <a:pt x="124" y="111"/>
                    <a:pt x="248" y="208"/>
                    <a:pt x="363" y="206"/>
                  </a:cubicBezTo>
                  <a:cubicBezTo>
                    <a:pt x="478" y="204"/>
                    <a:pt x="585" y="102"/>
                    <a:pt x="693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anose="02040602050305030304" pitchFamily="18" charset="0"/>
              </a:endParaRPr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5197C5E5-7DA0-43EB-B1A4-F9DB8B772F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5781" y="1422234"/>
              <a:ext cx="80021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Book Antiqua" panose="02040602050305030304" pitchFamily="18" charset="0"/>
                </a:rPr>
                <a:t>ATC-1</a:t>
              </a:r>
            </a:p>
          </p:txBody>
        </p:sp>
      </p:grpSp>
      <p:sp>
        <p:nvSpPr>
          <p:cNvPr id="22" name="Text Box 22">
            <a:extLst>
              <a:ext uri="{FF2B5EF4-FFF2-40B4-BE49-F238E27FC236}">
                <a16:creationId xmlns:a16="http://schemas.microsoft.com/office/drawing/2014/main" id="{D733AE71-BAEE-4F81-8EDD-2AF3F7338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2581" y="4068243"/>
            <a:ext cx="954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latin typeface="Book Antiqua" panose="02040602050305030304" pitchFamily="18" charset="0"/>
              </a:rPr>
              <a:t>Output</a:t>
            </a:r>
          </a:p>
        </p:txBody>
      </p:sp>
      <p:sp>
        <p:nvSpPr>
          <p:cNvPr id="23" name="Freeform 14">
            <a:extLst>
              <a:ext uri="{FF2B5EF4-FFF2-40B4-BE49-F238E27FC236}">
                <a16:creationId xmlns:a16="http://schemas.microsoft.com/office/drawing/2014/main" id="{5AB40563-B692-46CA-BB9F-9D27787D8844}"/>
              </a:ext>
            </a:extLst>
          </p:cNvPr>
          <p:cNvSpPr>
            <a:spLocks/>
          </p:cNvSpPr>
          <p:nvPr/>
        </p:nvSpPr>
        <p:spPr bwMode="auto">
          <a:xfrm>
            <a:off x="5849937" y="1490936"/>
            <a:ext cx="5519738" cy="1271588"/>
          </a:xfrm>
          <a:custGeom>
            <a:avLst/>
            <a:gdLst>
              <a:gd name="T0" fmla="*/ 0 w 3477"/>
              <a:gd name="T1" fmla="*/ 2147483647 h 801"/>
              <a:gd name="T2" fmla="*/ 2147483647 w 3477"/>
              <a:gd name="T3" fmla="*/ 2147483647 h 801"/>
              <a:gd name="T4" fmla="*/ 2147483647 w 3477"/>
              <a:gd name="T5" fmla="*/ 0 h 801"/>
              <a:gd name="T6" fmla="*/ 0 60000 65536"/>
              <a:gd name="T7" fmla="*/ 0 60000 65536"/>
              <a:gd name="T8" fmla="*/ 0 60000 65536"/>
              <a:gd name="T9" fmla="*/ 0 w 3477"/>
              <a:gd name="T10" fmla="*/ 0 h 801"/>
              <a:gd name="T11" fmla="*/ 3477 w 3477"/>
              <a:gd name="T12" fmla="*/ 801 h 8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77" h="801">
                <a:moveTo>
                  <a:pt x="0" y="240"/>
                </a:moveTo>
                <a:cubicBezTo>
                  <a:pt x="684" y="520"/>
                  <a:pt x="1368" y="801"/>
                  <a:pt x="1947" y="761"/>
                </a:cubicBezTo>
                <a:cubicBezTo>
                  <a:pt x="2526" y="721"/>
                  <a:pt x="3001" y="360"/>
                  <a:pt x="3477" y="0"/>
                </a:cubicBezTo>
              </a:path>
            </a:pathLst>
          </a:custGeom>
          <a:noFill/>
          <a:ln w="5715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Book Antiqua" panose="02040602050305030304" pitchFamily="18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34A32D0-5029-422D-BADC-780690DEF86F}"/>
              </a:ext>
            </a:extLst>
          </p:cNvPr>
          <p:cNvGrpSpPr/>
          <p:nvPr/>
        </p:nvGrpSpPr>
        <p:grpSpPr>
          <a:xfrm>
            <a:off x="6855681" y="1905781"/>
            <a:ext cx="1387495" cy="539486"/>
            <a:chOff x="4945053" y="1422234"/>
            <a:chExt cx="1387495" cy="539486"/>
          </a:xfrm>
        </p:grpSpPr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27061BEA-0009-4C69-A17A-E9B3B50AE1F2}"/>
                </a:ext>
              </a:extLst>
            </p:cNvPr>
            <p:cNvSpPr>
              <a:spLocks/>
            </p:cNvSpPr>
            <p:nvPr/>
          </p:nvSpPr>
          <p:spPr bwMode="auto">
            <a:xfrm rot="1667553">
              <a:off x="4945053" y="1507768"/>
              <a:ext cx="1387495" cy="453952"/>
            </a:xfrm>
            <a:custGeom>
              <a:avLst/>
              <a:gdLst>
                <a:gd name="T0" fmla="*/ 0 w 693"/>
                <a:gd name="T1" fmla="*/ 2147483647 h 208"/>
                <a:gd name="T2" fmla="*/ 2147483647 w 693"/>
                <a:gd name="T3" fmla="*/ 2147483647 h 208"/>
                <a:gd name="T4" fmla="*/ 2147483647 w 693"/>
                <a:gd name="T5" fmla="*/ 0 h 208"/>
                <a:gd name="T6" fmla="*/ 0 60000 65536"/>
                <a:gd name="T7" fmla="*/ 0 60000 65536"/>
                <a:gd name="T8" fmla="*/ 0 60000 65536"/>
                <a:gd name="T9" fmla="*/ 0 w 693"/>
                <a:gd name="T10" fmla="*/ 0 h 208"/>
                <a:gd name="T11" fmla="*/ 693 w 693"/>
                <a:gd name="T12" fmla="*/ 208 h 2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3" h="208">
                  <a:moveTo>
                    <a:pt x="0" y="14"/>
                  </a:moveTo>
                  <a:cubicBezTo>
                    <a:pt x="124" y="111"/>
                    <a:pt x="248" y="208"/>
                    <a:pt x="363" y="206"/>
                  </a:cubicBezTo>
                  <a:cubicBezTo>
                    <a:pt x="478" y="204"/>
                    <a:pt x="585" y="102"/>
                    <a:pt x="693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anose="02040602050305030304" pitchFamily="18" charset="0"/>
              </a:endParaRPr>
            </a:p>
          </p:txBody>
        </p:sp>
        <p:sp>
          <p:nvSpPr>
            <p:cNvPr id="28" name="Text Box 17">
              <a:extLst>
                <a:ext uri="{FF2B5EF4-FFF2-40B4-BE49-F238E27FC236}">
                  <a16:creationId xmlns:a16="http://schemas.microsoft.com/office/drawing/2014/main" id="{B792C7E8-2EA2-4007-847E-8723D5EE3F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5781" y="1422234"/>
              <a:ext cx="78739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Book Antiqua" panose="02040602050305030304" pitchFamily="18" charset="0"/>
                </a:rPr>
                <a:t>ATC-2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2567E68-4EF7-4404-9D46-F6E7A9A4AC57}"/>
              </a:ext>
            </a:extLst>
          </p:cNvPr>
          <p:cNvGrpSpPr/>
          <p:nvPr/>
        </p:nvGrpSpPr>
        <p:grpSpPr>
          <a:xfrm rot="20509631">
            <a:off x="8080040" y="2138077"/>
            <a:ext cx="1387495" cy="539486"/>
            <a:chOff x="4945053" y="1422234"/>
            <a:chExt cx="1387495" cy="539486"/>
          </a:xfrm>
        </p:grpSpPr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E3319B7E-CA4F-47B9-91CC-79546930D94B}"/>
                </a:ext>
              </a:extLst>
            </p:cNvPr>
            <p:cNvSpPr>
              <a:spLocks/>
            </p:cNvSpPr>
            <p:nvPr/>
          </p:nvSpPr>
          <p:spPr bwMode="auto">
            <a:xfrm rot="1667553">
              <a:off x="4945053" y="1507768"/>
              <a:ext cx="1387495" cy="453952"/>
            </a:xfrm>
            <a:custGeom>
              <a:avLst/>
              <a:gdLst>
                <a:gd name="T0" fmla="*/ 0 w 693"/>
                <a:gd name="T1" fmla="*/ 2147483647 h 208"/>
                <a:gd name="T2" fmla="*/ 2147483647 w 693"/>
                <a:gd name="T3" fmla="*/ 2147483647 h 208"/>
                <a:gd name="T4" fmla="*/ 2147483647 w 693"/>
                <a:gd name="T5" fmla="*/ 0 h 208"/>
                <a:gd name="T6" fmla="*/ 0 60000 65536"/>
                <a:gd name="T7" fmla="*/ 0 60000 65536"/>
                <a:gd name="T8" fmla="*/ 0 60000 65536"/>
                <a:gd name="T9" fmla="*/ 0 w 693"/>
                <a:gd name="T10" fmla="*/ 0 h 208"/>
                <a:gd name="T11" fmla="*/ 693 w 693"/>
                <a:gd name="T12" fmla="*/ 208 h 2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3" h="208">
                  <a:moveTo>
                    <a:pt x="0" y="14"/>
                  </a:moveTo>
                  <a:cubicBezTo>
                    <a:pt x="124" y="111"/>
                    <a:pt x="248" y="208"/>
                    <a:pt x="363" y="206"/>
                  </a:cubicBezTo>
                  <a:cubicBezTo>
                    <a:pt x="478" y="204"/>
                    <a:pt x="585" y="102"/>
                    <a:pt x="693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anose="02040602050305030304" pitchFamily="18" charset="0"/>
              </a:endParaRPr>
            </a:p>
          </p:txBody>
        </p:sp>
        <p:sp>
          <p:nvSpPr>
            <p:cNvPr id="31" name="Text Box 17">
              <a:extLst>
                <a:ext uri="{FF2B5EF4-FFF2-40B4-BE49-F238E27FC236}">
                  <a16:creationId xmlns:a16="http://schemas.microsoft.com/office/drawing/2014/main" id="{24DD329C-89AD-44DC-8FCA-B668F28890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090369">
              <a:off x="5295780" y="1422234"/>
              <a:ext cx="78739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Book Antiqua" panose="02040602050305030304" pitchFamily="18" charset="0"/>
                </a:rPr>
                <a:t>ATC-3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2A529EE-3918-4E89-8E60-F7D6CA886E71}"/>
              </a:ext>
            </a:extLst>
          </p:cNvPr>
          <p:cNvGrpSpPr/>
          <p:nvPr/>
        </p:nvGrpSpPr>
        <p:grpSpPr>
          <a:xfrm rot="19197897">
            <a:off x="9160537" y="1852919"/>
            <a:ext cx="1387495" cy="539486"/>
            <a:chOff x="4945053" y="1422234"/>
            <a:chExt cx="1387495" cy="539486"/>
          </a:xfrm>
        </p:grpSpPr>
        <p:sp>
          <p:nvSpPr>
            <p:cNvPr id="33" name="Freeform 6">
              <a:extLst>
                <a:ext uri="{FF2B5EF4-FFF2-40B4-BE49-F238E27FC236}">
                  <a16:creationId xmlns:a16="http://schemas.microsoft.com/office/drawing/2014/main" id="{AEFDCA3D-2008-4F24-9871-4FA903E4E57A}"/>
                </a:ext>
              </a:extLst>
            </p:cNvPr>
            <p:cNvSpPr>
              <a:spLocks/>
            </p:cNvSpPr>
            <p:nvPr/>
          </p:nvSpPr>
          <p:spPr bwMode="auto">
            <a:xfrm rot="1667553">
              <a:off x="4945053" y="1507768"/>
              <a:ext cx="1387495" cy="453952"/>
            </a:xfrm>
            <a:custGeom>
              <a:avLst/>
              <a:gdLst>
                <a:gd name="T0" fmla="*/ 0 w 693"/>
                <a:gd name="T1" fmla="*/ 2147483647 h 208"/>
                <a:gd name="T2" fmla="*/ 2147483647 w 693"/>
                <a:gd name="T3" fmla="*/ 2147483647 h 208"/>
                <a:gd name="T4" fmla="*/ 2147483647 w 693"/>
                <a:gd name="T5" fmla="*/ 0 h 208"/>
                <a:gd name="T6" fmla="*/ 0 60000 65536"/>
                <a:gd name="T7" fmla="*/ 0 60000 65536"/>
                <a:gd name="T8" fmla="*/ 0 60000 65536"/>
                <a:gd name="T9" fmla="*/ 0 w 693"/>
                <a:gd name="T10" fmla="*/ 0 h 208"/>
                <a:gd name="T11" fmla="*/ 693 w 693"/>
                <a:gd name="T12" fmla="*/ 208 h 2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3" h="208">
                  <a:moveTo>
                    <a:pt x="0" y="14"/>
                  </a:moveTo>
                  <a:cubicBezTo>
                    <a:pt x="124" y="111"/>
                    <a:pt x="248" y="208"/>
                    <a:pt x="363" y="206"/>
                  </a:cubicBezTo>
                  <a:cubicBezTo>
                    <a:pt x="478" y="204"/>
                    <a:pt x="585" y="102"/>
                    <a:pt x="693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anose="02040602050305030304" pitchFamily="18" charset="0"/>
              </a:endParaRPr>
            </a:p>
          </p:txBody>
        </p:sp>
        <p:sp>
          <p:nvSpPr>
            <p:cNvPr id="34" name="Text Box 17">
              <a:extLst>
                <a:ext uri="{FF2B5EF4-FFF2-40B4-BE49-F238E27FC236}">
                  <a16:creationId xmlns:a16="http://schemas.microsoft.com/office/drawing/2014/main" id="{F0008B50-E63F-417B-9947-0690A01866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402103">
              <a:off x="5295781" y="1422234"/>
              <a:ext cx="78739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Book Antiqua" panose="02040602050305030304" pitchFamily="18" charset="0"/>
                </a:rPr>
                <a:t>ATC-4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D01A415-6CD8-47CC-AB36-5847782461DA}"/>
              </a:ext>
            </a:extLst>
          </p:cNvPr>
          <p:cNvGrpSpPr/>
          <p:nvPr/>
        </p:nvGrpSpPr>
        <p:grpSpPr>
          <a:xfrm rot="18959887">
            <a:off x="10121970" y="1234507"/>
            <a:ext cx="1387495" cy="543941"/>
            <a:chOff x="4945053" y="1417779"/>
            <a:chExt cx="1387495" cy="543941"/>
          </a:xfrm>
        </p:grpSpPr>
        <p:sp>
          <p:nvSpPr>
            <p:cNvPr id="36" name="Freeform 6">
              <a:extLst>
                <a:ext uri="{FF2B5EF4-FFF2-40B4-BE49-F238E27FC236}">
                  <a16:creationId xmlns:a16="http://schemas.microsoft.com/office/drawing/2014/main" id="{E3A76C6D-383B-4A73-B6A4-BB69AA8A5D52}"/>
                </a:ext>
              </a:extLst>
            </p:cNvPr>
            <p:cNvSpPr>
              <a:spLocks/>
            </p:cNvSpPr>
            <p:nvPr/>
          </p:nvSpPr>
          <p:spPr bwMode="auto">
            <a:xfrm rot="1667553">
              <a:off x="4945053" y="1507768"/>
              <a:ext cx="1387495" cy="453952"/>
            </a:xfrm>
            <a:custGeom>
              <a:avLst/>
              <a:gdLst>
                <a:gd name="T0" fmla="*/ 0 w 693"/>
                <a:gd name="T1" fmla="*/ 2147483647 h 208"/>
                <a:gd name="T2" fmla="*/ 2147483647 w 693"/>
                <a:gd name="T3" fmla="*/ 2147483647 h 208"/>
                <a:gd name="T4" fmla="*/ 2147483647 w 693"/>
                <a:gd name="T5" fmla="*/ 0 h 208"/>
                <a:gd name="T6" fmla="*/ 0 60000 65536"/>
                <a:gd name="T7" fmla="*/ 0 60000 65536"/>
                <a:gd name="T8" fmla="*/ 0 60000 65536"/>
                <a:gd name="T9" fmla="*/ 0 w 693"/>
                <a:gd name="T10" fmla="*/ 0 h 208"/>
                <a:gd name="T11" fmla="*/ 693 w 693"/>
                <a:gd name="T12" fmla="*/ 208 h 2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3" h="208">
                  <a:moveTo>
                    <a:pt x="0" y="14"/>
                  </a:moveTo>
                  <a:cubicBezTo>
                    <a:pt x="124" y="111"/>
                    <a:pt x="248" y="208"/>
                    <a:pt x="363" y="206"/>
                  </a:cubicBezTo>
                  <a:cubicBezTo>
                    <a:pt x="478" y="204"/>
                    <a:pt x="585" y="102"/>
                    <a:pt x="693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anose="02040602050305030304" pitchFamily="18" charset="0"/>
              </a:endParaRPr>
            </a:p>
          </p:txBody>
        </p:sp>
        <p:sp>
          <p:nvSpPr>
            <p:cNvPr id="37" name="Text Box 17">
              <a:extLst>
                <a:ext uri="{FF2B5EF4-FFF2-40B4-BE49-F238E27FC236}">
                  <a16:creationId xmlns:a16="http://schemas.microsoft.com/office/drawing/2014/main" id="{D9CCDFB4-69AE-408B-B11E-0355274E13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640113">
              <a:off x="5297581" y="1417779"/>
              <a:ext cx="78739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Book Antiqua" panose="02040602050305030304" pitchFamily="18" charset="0"/>
                </a:rPr>
                <a:t>ATC-5</a:t>
              </a:r>
            </a:p>
          </p:txBody>
        </p:sp>
      </p:grp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D88B99F6-A8A9-4E9D-B43A-6FE8A37264AF}"/>
              </a:ext>
            </a:extLst>
          </p:cNvPr>
          <p:cNvSpPr/>
          <p:nvPr/>
        </p:nvSpPr>
        <p:spPr bwMode="auto">
          <a:xfrm>
            <a:off x="4292870" y="4855936"/>
            <a:ext cx="4965405" cy="1562633"/>
          </a:xfrm>
          <a:custGeom>
            <a:avLst/>
            <a:gdLst>
              <a:gd name="connsiteX0" fmla="*/ 0 w 4965405"/>
              <a:gd name="connsiteY0" fmla="*/ 1562633 h 1562633"/>
              <a:gd name="connsiteX1" fmla="*/ 255182 w 4965405"/>
              <a:gd name="connsiteY1" fmla="*/ 999107 h 1562633"/>
              <a:gd name="connsiteX2" fmla="*/ 659219 w 4965405"/>
              <a:gd name="connsiteY2" fmla="*/ 552540 h 1562633"/>
              <a:gd name="connsiteX3" fmla="*/ 1350335 w 4965405"/>
              <a:gd name="connsiteY3" fmla="*/ 42177 h 1562633"/>
              <a:gd name="connsiteX4" fmla="*/ 1977656 w 4965405"/>
              <a:gd name="connsiteY4" fmla="*/ 63442 h 1562633"/>
              <a:gd name="connsiteX5" fmla="*/ 2594344 w 4965405"/>
              <a:gd name="connsiteY5" fmla="*/ 339889 h 1562633"/>
              <a:gd name="connsiteX6" fmla="*/ 3104707 w 4965405"/>
              <a:gd name="connsiteY6" fmla="*/ 743926 h 1562633"/>
              <a:gd name="connsiteX7" fmla="*/ 3583172 w 4965405"/>
              <a:gd name="connsiteY7" fmla="*/ 1243656 h 1562633"/>
              <a:gd name="connsiteX8" fmla="*/ 4965405 w 4965405"/>
              <a:gd name="connsiteY8" fmla="*/ 1520103 h 1562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65405" h="1562633">
                <a:moveTo>
                  <a:pt x="0" y="1562633"/>
                </a:moveTo>
                <a:cubicBezTo>
                  <a:pt x="72656" y="1365044"/>
                  <a:pt x="145312" y="1167456"/>
                  <a:pt x="255182" y="999107"/>
                </a:cubicBezTo>
                <a:cubicBezTo>
                  <a:pt x="365052" y="830758"/>
                  <a:pt x="476694" y="712028"/>
                  <a:pt x="659219" y="552540"/>
                </a:cubicBezTo>
                <a:cubicBezTo>
                  <a:pt x="841745" y="393052"/>
                  <a:pt x="1130596" y="123693"/>
                  <a:pt x="1350335" y="42177"/>
                </a:cubicBezTo>
                <a:cubicBezTo>
                  <a:pt x="1570074" y="-39339"/>
                  <a:pt x="1770321" y="13823"/>
                  <a:pt x="1977656" y="63442"/>
                </a:cubicBezTo>
                <a:cubicBezTo>
                  <a:pt x="2184991" y="113061"/>
                  <a:pt x="2406502" y="226475"/>
                  <a:pt x="2594344" y="339889"/>
                </a:cubicBezTo>
                <a:cubicBezTo>
                  <a:pt x="2782186" y="453303"/>
                  <a:pt x="2939902" y="593298"/>
                  <a:pt x="3104707" y="743926"/>
                </a:cubicBezTo>
                <a:cubicBezTo>
                  <a:pt x="3269512" y="894554"/>
                  <a:pt x="3273056" y="1114293"/>
                  <a:pt x="3583172" y="1243656"/>
                </a:cubicBezTo>
                <a:cubicBezTo>
                  <a:pt x="3893288" y="1373019"/>
                  <a:pt x="4736805" y="1477573"/>
                  <a:pt x="4965405" y="1520103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154C784-861E-4988-A10E-852381B1DD5B}"/>
              </a:ext>
            </a:extLst>
          </p:cNvPr>
          <p:cNvGrpSpPr/>
          <p:nvPr/>
        </p:nvGrpSpPr>
        <p:grpSpPr>
          <a:xfrm>
            <a:off x="4287554" y="4226123"/>
            <a:ext cx="5556705" cy="2198703"/>
            <a:chOff x="4287554" y="4226123"/>
            <a:chExt cx="5556705" cy="2198703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140A627F-7C84-4C4D-A1C2-C6E9EB518A8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287554" y="6390204"/>
              <a:ext cx="5556705" cy="1778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AEEDE191-2527-448C-9C40-6CA9F3FB26F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287554" y="4226123"/>
              <a:ext cx="0" cy="21987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7" name="Text Box 22">
              <a:extLst>
                <a:ext uri="{FF2B5EF4-FFF2-40B4-BE49-F238E27FC236}">
                  <a16:creationId xmlns:a16="http://schemas.microsoft.com/office/drawing/2014/main" id="{5A894117-83B9-4707-B84E-A69A2A01ED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09949" y="6052366"/>
              <a:ext cx="5998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dirty="0">
                  <a:latin typeface="Book Antiqua" panose="02040602050305030304" pitchFamily="18" charset="0"/>
                </a:rPr>
                <a:t>Size</a:t>
              </a:r>
            </a:p>
          </p:txBody>
        </p:sp>
        <p:sp>
          <p:nvSpPr>
            <p:cNvPr id="48" name="Text Box 22">
              <a:extLst>
                <a:ext uri="{FF2B5EF4-FFF2-40B4-BE49-F238E27FC236}">
                  <a16:creationId xmlns:a16="http://schemas.microsoft.com/office/drawing/2014/main" id="{D2B377B4-50D9-43E8-B4DE-EEEDD28651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7554" y="4696260"/>
              <a:ext cx="9701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dirty="0">
                  <a:latin typeface="Book Antiqua" panose="02040602050305030304" pitchFamily="18" charset="0"/>
                </a:rPr>
                <a:t>Control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86640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418524" y="990600"/>
            <a:ext cx="6106476" cy="495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 rot="-5400000">
            <a:off x="1471939" y="2943463"/>
            <a:ext cx="3298027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400" b="1" dirty="0">
                <a:latin typeface="Book Antiqua" pitchFamily="18" charset="0"/>
              </a:rPr>
              <a:t>Total Costs in $ (TC) 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107635" y="5714050"/>
            <a:ext cx="28257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Book Antiqua" pitchFamily="18" charset="0"/>
              </a:rPr>
              <a:t>0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5558" y="5943600"/>
            <a:ext cx="6428043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 dirty="0">
                <a:latin typeface="Book Antiqua" pitchFamily="18" charset="0"/>
              </a:rPr>
              <a:t>Volume of Production and Sales in units (Q)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3439163" y="2195512"/>
            <a:ext cx="6085837" cy="37480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 rot="19661097">
            <a:off x="4327701" y="3721738"/>
            <a:ext cx="3542637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 dirty="0">
                <a:latin typeface="Book Antiqua" pitchFamily="18" charset="0"/>
              </a:rPr>
              <a:t>Total variable cost (VQ)</a:t>
            </a: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3439163" y="4545013"/>
            <a:ext cx="608583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755083" y="4592477"/>
            <a:ext cx="2842126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 dirty="0">
                <a:latin typeface="Book Antiqua" pitchFamily="18" charset="0"/>
              </a:rPr>
              <a:t>Total Fixed cost (F)</a:t>
            </a: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V="1">
            <a:off x="3438215" y="990600"/>
            <a:ext cx="5768337" cy="3541382"/>
          </a:xfrm>
          <a:prstGeom prst="line">
            <a:avLst/>
          </a:prstGeom>
          <a:noFill/>
          <a:ln w="5715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 rot="19701859">
            <a:off x="5381866" y="1918757"/>
            <a:ext cx="2734724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 dirty="0">
                <a:latin typeface="Book Antiqua" pitchFamily="18" charset="0"/>
              </a:rPr>
              <a:t>Total cost = F+VQ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4590" y="-19881"/>
            <a:ext cx="1217740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Impact" pitchFamily="34" charset="0"/>
              </a:rPr>
              <a:t>Total Costs TC = F+VQ</a:t>
            </a:r>
          </a:p>
        </p:txBody>
      </p:sp>
    </p:spTree>
    <p:extLst>
      <p:ext uri="{BB962C8B-B14F-4D97-AF65-F5344CB8AC3E}">
        <p14:creationId xmlns:p14="http://schemas.microsoft.com/office/powerpoint/2010/main" val="152075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/>
      <p:bldP spid="10" grpId="0" animBg="1"/>
    </p:bldLst>
  </p:timing>
</p:sld>
</file>

<file path=ppt/theme/theme1.xml><?xml version="1.0" encoding="utf-8"?>
<a:theme xmlns:a="http://schemas.openxmlformats.org/drawingml/2006/main" name="Lean Thinking Final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28972</TotalTime>
  <Words>1542</Words>
  <Application>Microsoft Office PowerPoint</Application>
  <PresentationFormat>Widescreen</PresentationFormat>
  <Paragraphs>201</Paragraphs>
  <Slides>20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Book Antiqua</vt:lpstr>
      <vt:lpstr>Garamond</vt:lpstr>
      <vt:lpstr>Impact</vt:lpstr>
      <vt:lpstr>Lucida Calligraphy</vt:lpstr>
      <vt:lpstr>MS Reference Sans Serif</vt:lpstr>
      <vt:lpstr>Times New Roman</vt:lpstr>
      <vt:lpstr>Verdana</vt:lpstr>
      <vt:lpstr>Wingdings</vt:lpstr>
      <vt:lpstr>Lean Thinking Final</vt:lpstr>
      <vt:lpstr>508 Lecture</vt:lpstr>
      <vt:lpstr>Document</vt:lpstr>
      <vt:lpstr>PowerPoint Presentation</vt:lpstr>
      <vt:lpstr>PowerPoint Presentation</vt:lpstr>
      <vt:lpstr>Seven Principles of Supply Chain Management </vt:lpstr>
      <vt:lpstr>Five Elements of the Process View</vt:lpstr>
      <vt:lpstr>PowerPoint Presentation</vt:lpstr>
      <vt:lpstr>PowerPoint Presentation</vt:lpstr>
      <vt:lpstr>PowerPoint Presentation</vt:lpstr>
      <vt:lpstr>Economy of Scall &amp; Diseconomy of Scale</vt:lpstr>
      <vt:lpstr>PowerPoint Presentation</vt:lpstr>
      <vt:lpstr>PowerPoint Presentation</vt:lpstr>
      <vt:lpstr>PowerPoint Presentation</vt:lpstr>
      <vt:lpstr>PowerPoint Presentation</vt:lpstr>
      <vt:lpstr>Financial Throughput and Fixed Operating Costs</vt:lpstr>
      <vt:lpstr>Financial Throughput and Fixed Operating Costs</vt:lpstr>
      <vt:lpstr>A Viable Vision – Eliyahu Goldratt</vt:lpstr>
      <vt:lpstr>Break-Even Analysis - Math-Quiz (A)</vt:lpstr>
      <vt:lpstr>Throughput Profit Multiplier</vt:lpstr>
      <vt:lpstr>Throughput Profit Multiplier -Second Example</vt:lpstr>
      <vt:lpstr>Throughput Profit Multiplier- Second Example</vt:lpstr>
      <vt:lpstr>A Viable Vision- Goldratt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Greys Sosic</dc:creator>
  <cp:lastModifiedBy>Asef-Vaziri , Ardavan</cp:lastModifiedBy>
  <cp:revision>603</cp:revision>
  <cp:lastPrinted>2021-08-25T16:42:58Z</cp:lastPrinted>
  <dcterms:created xsi:type="dcterms:W3CDTF">1995-06-17T23:31:02Z</dcterms:created>
  <dcterms:modified xsi:type="dcterms:W3CDTF">2024-01-07T08:04:53Z</dcterms:modified>
</cp:coreProperties>
</file>