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582" r:id="rId2"/>
    <p:sldId id="584" r:id="rId3"/>
    <p:sldId id="585" r:id="rId4"/>
    <p:sldId id="586" r:id="rId5"/>
    <p:sldId id="549" r:id="rId6"/>
    <p:sldId id="548" r:id="rId7"/>
    <p:sldId id="438" r:id="rId8"/>
    <p:sldId id="587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9933FF"/>
    <a:srgbClr val="CC66FF"/>
    <a:srgbClr val="800080"/>
    <a:srgbClr val="33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34" autoAdjust="0"/>
    <p:restoredTop sz="94617" autoAdjust="0"/>
  </p:normalViewPr>
  <p:slideViewPr>
    <p:cSldViewPr>
      <p:cViewPr>
        <p:scale>
          <a:sx n="100" d="100"/>
          <a:sy n="100" d="100"/>
        </p:scale>
        <p:origin x="2238" y="312"/>
      </p:cViewPr>
      <p:guideLst>
        <p:guide orient="horz" pos="2160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1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>
            <a:extLst>
              <a:ext uri="{FF2B5EF4-FFF2-40B4-BE49-F238E27FC236}">
                <a16:creationId xmlns:a16="http://schemas.microsoft.com/office/drawing/2014/main" id="{4DE6629F-FD96-4672-8015-144A76F741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4483" name="Rectangle 3">
            <a:extLst>
              <a:ext uri="{FF2B5EF4-FFF2-40B4-BE49-F238E27FC236}">
                <a16:creationId xmlns:a16="http://schemas.microsoft.com/office/drawing/2014/main" id="{CB657AD5-BC77-426E-9DC2-93E937EA07D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4484" name="Rectangle 4">
            <a:extLst>
              <a:ext uri="{FF2B5EF4-FFF2-40B4-BE49-F238E27FC236}">
                <a16:creationId xmlns:a16="http://schemas.microsoft.com/office/drawing/2014/main" id="{F95EBD17-F01C-4C84-83C1-C5C7FA54612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4485" name="Rectangle 5">
            <a:extLst>
              <a:ext uri="{FF2B5EF4-FFF2-40B4-BE49-F238E27FC236}">
                <a16:creationId xmlns:a16="http://schemas.microsoft.com/office/drawing/2014/main" id="{9AA3A7C6-CEE4-40D1-A013-573783C4631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DD2C37-25B5-4456-BE1C-8DBBE75006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AD173DB7-C793-4CAF-9592-555471055E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994A0152-B844-4CA6-86CD-BEAB63A1F4A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C6F5F1D-E2A0-4159-8519-A5D046A35BC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8117" name="Rectangle 5">
            <a:extLst>
              <a:ext uri="{FF2B5EF4-FFF2-40B4-BE49-F238E27FC236}">
                <a16:creationId xmlns:a16="http://schemas.microsoft.com/office/drawing/2014/main" id="{CD894381-250C-4450-8CAB-E5D7FC7424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8118" name="Rectangle 6">
            <a:extLst>
              <a:ext uri="{FF2B5EF4-FFF2-40B4-BE49-F238E27FC236}">
                <a16:creationId xmlns:a16="http://schemas.microsoft.com/office/drawing/2014/main" id="{3040381B-6FE0-440A-9F61-947B4A506C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8119" name="Rectangle 7">
            <a:extLst>
              <a:ext uri="{FF2B5EF4-FFF2-40B4-BE49-F238E27FC236}">
                <a16:creationId xmlns:a16="http://schemas.microsoft.com/office/drawing/2014/main" id="{A01390C2-972D-4FD5-8ED0-EF9F1EE534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46919F-0336-40B3-B4FC-4747608AB1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4276BE38-835E-4D2C-9FE6-0E35EA6E11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0C03517-A1C8-4D99-B0E1-4703A366EAF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32AF360-9F30-4B91-8B0B-38498069D0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C414F96-E68C-4C77-8173-5C68D8D59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45D15B9-E839-4E04-BEB5-F0E59B40F8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2E034785-36C1-496C-A614-DD2F6D91C993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979E57F-5998-4C6D-B591-73689A53A8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56866177-FCC7-4046-AB9D-0DDD7F742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3808E05-415F-4CFC-A948-6F8CF54D59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281A7F2-682A-4D02-B8D9-91566978CFD1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4E97505-F57A-4FA9-BB8C-0E1E3A58FE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E760321-6E79-43D1-96C6-9411088D40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AAEE6BDC-BA2D-4E32-9C2E-357EDA1EC2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4C88AB4-714C-4B2D-AFB8-E59B0F864230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F520479-9193-4C71-A56A-9327CA41C3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E50C6A9-5F6B-407E-A1D6-080021078D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DFB5103-84E0-49AF-8C55-E62FB4E437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246F13E-285D-458A-A18E-1C5F04C384E9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AA98D84-1293-4F84-B323-5C835DD7A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F4835F6-1769-43D0-9490-013513CA21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56A4CC69-921C-4FF7-9CF0-77066E60B7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91772DA-A416-45B3-B160-177C490CA397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E8E84DC-8689-40DF-BCC1-74215324E0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28B826F1-659E-47B5-9F82-C2740D8E0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5E80757-9400-45AE-A6F0-94CD9BC28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1D3A657-F35F-498F-90CB-20C7CF4804B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EA7A0EFA-DD29-4AAA-A600-F123EBFFF6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E7BB33E-EADA-4A22-A830-4B50E37813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C923F83-E75A-433D-A285-3C81D53FF7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261F767B-9069-417B-B669-39B5CD82E800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8B99FDA-489B-4332-A194-7E91EBD0F7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8740E71-BFD1-48FA-8176-22BC42F96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69CCC9-6134-4292-9A07-41FC2E4395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5EC6A0-E22C-4248-B643-F396EB0DD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7A50FE-4A2A-497F-ACFD-95745DDC0D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5A76A3-7CF9-4169-9500-4B18F13AFF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83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D1C0B1-5485-4E77-B10D-7AF91F027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410C1C-7D79-413A-BD24-5455B39030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7AFE37-64AD-4804-8AAC-BBD917254D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E5F78-4A90-4CAB-9557-F166878FCF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42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64BAC6-ED8C-4FAE-B6F7-C29A1E622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B3F7F9-1A12-4DA1-B084-381F78D54B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1C3845-B0EC-48E8-B870-1EF2E0EE14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DFD69-47BB-4D6F-8D7D-27A751F317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747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2F642FF-C4F3-47E1-8E6D-88E1C7E5D1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A82E25D-1076-48D9-B8D9-392332A816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6895042-C57C-4987-B421-C008659AE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2BF2C-D887-4218-B5BF-D10F5CAB93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095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7739EB4-EA43-4D69-A294-A1947F1C24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041E322-EB99-4F30-ACBD-579CAEE9D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D437925-DF47-41A1-81AB-BADF726DF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1B57E-0DE5-49B9-BCCC-976DF70AB8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17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AAD396-4194-4FA1-9AFA-40F61787EA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2CA772-3273-4747-8F9C-F4BEFB236B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96D510-AD47-43DE-BF3B-7E14AA7B45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91EC21-B7A7-4B94-9327-B1D32537CE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51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190D4B-F369-44A1-88BD-581BB5AA7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B7B77F-8D3F-4ABD-BF5B-A292302A7B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33B52A-969C-40EE-913C-11BC9D8129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1998F9-5D2E-477E-A674-6AEE5278DC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888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0F8D87-CDC2-46E6-B9FF-7DFDC364EB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A5CEF6-9C81-4CC2-95B3-3EE7577406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C80707-9696-4A45-84B1-9CDAE95A41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94454-5CC8-49E3-8341-07953A8733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41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E2B6A4B-0E7E-4C64-BD58-33D3FBC134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ADE577-AB37-4FAD-BD5B-79B690FF3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5021690-E905-43FC-82E3-6A4FBEA02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95F54-A64F-4A1A-91C3-6D6B995D7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87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934D13-FFC3-413B-B02A-E91D80D34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780F7C-0F95-498B-B6F8-17751C3BB2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64575E-3D96-40B4-BC0B-E367C1B566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BF84A-A5E4-45F3-A3A2-65EF6D1697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56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49854D1-77AF-4F84-9184-05710EECEB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1C2B8A-8102-403E-8A87-CB12F3E73C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4D2470E-9E5C-4F60-BC10-DCC61AAEF2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7BBF8-B887-43E4-A8E5-F994956F1C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14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C61259-7D48-4949-977E-43C9D249EC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3480C9-792F-4F36-8723-5F9A3E1A9E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EF9996-3BBC-49E9-B5D9-F8533E9DB1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1E014-9744-4B5E-89F8-BAB210B0A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86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908C23-DC25-45A5-B76F-3AEB79A1C3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9014A-A5DF-459E-8596-57F2491860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988DD3-E36E-4BEE-869A-70E981400F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EAABCA-E492-47E6-9BFE-AC26A5589C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5A354CF-1A36-4D7C-8B84-31CE780A4D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7BABDF2-282E-43E6-8540-6E069DF128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67D63EEB-F70C-40DB-AD22-582D2C2B9A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CA1D3C38-24ED-43E7-9817-95520DC5E0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42BB9BC4-57DD-4E47-B529-A2D7FB7632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780B3B-05D0-440C-AC34-36B40570A55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aa2035/CourseBase/LP/a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aa2035/CourseBase/LP/a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4.w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>
            <a:extLst>
              <a:ext uri="{FF2B5EF4-FFF2-40B4-BE49-F238E27FC236}">
                <a16:creationId xmlns:a16="http://schemas.microsoft.com/office/drawing/2014/main" id="{9118C9FA-DCFA-4982-9421-8E1EE054D7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03238" y="5842000"/>
            <a:ext cx="8137525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Ardavan Asef-Vaziri   Systems and Operations Management </a:t>
            </a:r>
          </a:p>
        </p:txBody>
      </p:sp>
      <p:sp>
        <p:nvSpPr>
          <p:cNvPr id="4099" name="WordArt 3">
            <a:extLst>
              <a:ext uri="{FF2B5EF4-FFF2-40B4-BE49-F238E27FC236}">
                <a16:creationId xmlns:a16="http://schemas.microsoft.com/office/drawing/2014/main" id="{B75CD518-260C-4395-BE02-E70A8C60B4C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63600" y="620713"/>
            <a:ext cx="7453313" cy="4824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Introduction to  </a:t>
            </a:r>
          </a:p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Linear </a:t>
            </a:r>
          </a:p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Programming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899686-5C92-41B2-8375-56B21E2D1734}"/>
              </a:ext>
            </a:extLst>
          </p:cNvPr>
          <p:cNvSpPr/>
          <p:nvPr/>
        </p:nvSpPr>
        <p:spPr>
          <a:xfrm>
            <a:off x="0" y="1463259"/>
            <a:ext cx="89284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highlight>
                  <a:srgbClr val="FFCC00"/>
                </a:highlight>
                <a:latin typeface="Arial" panose="020B0604020202020204" pitchFamily="34" charset="0"/>
              </a:rPr>
              <a:t>The Lecture is available at </a:t>
            </a:r>
            <a:r>
              <a:rPr lang="en-US" dirty="0">
                <a:solidFill>
                  <a:srgbClr val="FF0000"/>
                </a:solidFill>
                <a:highlight>
                  <a:srgbClr val="FFCC00"/>
                </a:highlight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http://www.csun.edu/~aa2035/CourseBase/LP/a.html</a:t>
            </a:r>
            <a:endParaRPr lang="en-US" dirty="0">
              <a:solidFill>
                <a:srgbClr val="FF0000"/>
              </a:solidFill>
              <a:highlight>
                <a:srgbClr val="FFCC00"/>
              </a:highlight>
              <a:latin typeface="Arial" panose="020B0604020202020204" pitchFamily="34" charset="0"/>
            </a:endParaRPr>
          </a:p>
          <a:p>
            <a:endParaRPr lang="en-US" dirty="0">
              <a:solidFill>
                <a:srgbClr val="FF0000"/>
              </a:solidFill>
              <a:highlight>
                <a:srgbClr val="FFCC00"/>
              </a:highlight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2060"/>
                </a:solidFill>
                <a:highlight>
                  <a:srgbClr val="FFCC00"/>
                </a:highlight>
                <a:latin typeface="Arial" panose="020B0604020202020204" pitchFamily="34" charset="0"/>
              </a:rPr>
              <a:t>It requires JavaScript to be enabled and the latest version of the Macromedia Flash Player. </a:t>
            </a:r>
            <a:endParaRPr lang="en-US" dirty="0">
              <a:highlight>
                <a:srgbClr val="FFCC00"/>
              </a:highlight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633ADA43-2095-4D2B-8544-B6622020B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484313"/>
            <a:ext cx="8078788" cy="356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You have a set of legos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8 small bricks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6 large bricks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These are your “raw materials”.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You have to produce tables and chairs out of these legos. These are your “products”.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86DB50C8-AB94-400E-9A78-9A8B07ED25F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55B1124D-7643-4CB6-A803-9A223C354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526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800" b="1">
                <a:latin typeface="Arial" panose="020B0604020202020204" pitchFamily="34" charset="0"/>
              </a:rPr>
              <a:t>The Lego Production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93C2441-150C-42C0-8171-277A07850B75}"/>
              </a:ext>
            </a:extLst>
          </p:cNvPr>
          <p:cNvSpPr/>
          <p:nvPr/>
        </p:nvSpPr>
        <p:spPr>
          <a:xfrm>
            <a:off x="215516" y="4725144"/>
            <a:ext cx="89284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</a:rPr>
              <a:t>The Lecture is available at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http://www.csun.edu/~aa2035/CourseBase/LP/a.html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</a:rPr>
              <a:t>It requires JavaScript to be enabled and the latest version of the Macromedia Flash Player.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2">
            <a:extLst>
              <a:ext uri="{FF2B5EF4-FFF2-40B4-BE49-F238E27FC236}">
                <a16:creationId xmlns:a16="http://schemas.microsoft.com/office/drawing/2014/main" id="{EE8AC619-A3CA-456C-9C19-D35373031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89025"/>
            <a:ext cx="365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latin typeface="Palatino" pitchFamily="18" charset="0"/>
              </a:rPr>
              <a:t>Weekly supply of raw materials:</a:t>
            </a:r>
            <a:endParaRPr lang="en-US" altLang="en-US">
              <a:latin typeface="Palatino" pitchFamily="18" charset="0"/>
            </a:endParaRPr>
          </a:p>
        </p:txBody>
      </p:sp>
      <p:graphicFrame>
        <p:nvGraphicFramePr>
          <p:cNvPr id="1026" name="Object 3">
            <a:extLst>
              <a:ext uri="{FF2B5EF4-FFF2-40B4-BE49-F238E27FC236}">
                <a16:creationId xmlns:a16="http://schemas.microsoft.com/office/drawing/2014/main" id="{55BBE6CA-F986-4CDF-AE7F-4A6593C29F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6213" y="1665288"/>
          <a:ext cx="1676400" cy="159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4" imgW="2172819" imgH="2191670" progId="Word.Document.8">
                  <p:embed/>
                </p:oleObj>
              </mc:Choice>
              <mc:Fallback>
                <p:oleObj name="Document" r:id="rId4" imgW="2172819" imgH="219167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213" y="1665288"/>
                        <a:ext cx="1676400" cy="159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>
            <a:extLst>
              <a:ext uri="{FF2B5EF4-FFF2-40B4-BE49-F238E27FC236}">
                <a16:creationId xmlns:a16="http://schemas.microsoft.com/office/drawing/2014/main" id="{303D3FC6-8CC7-4902-8302-395E35A629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1981200"/>
          <a:ext cx="14478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6" imgW="1840992" imgH="1612392" progId="Word.Document.8">
                  <p:embed/>
                </p:oleObj>
              </mc:Choice>
              <mc:Fallback>
                <p:oleObj name="Document" r:id="rId6" imgW="1840992" imgH="161239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981200"/>
                        <a:ext cx="1447800" cy="126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Box 5">
            <a:extLst>
              <a:ext uri="{FF2B5EF4-FFF2-40B4-BE49-F238E27FC236}">
                <a16:creationId xmlns:a16="http://schemas.microsoft.com/office/drawing/2014/main" id="{98865FF5-2D4C-4005-98C2-CB59B9A6C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3528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Palatino" pitchFamily="18" charset="0"/>
              </a:rPr>
              <a:t>6 Large Bricks</a:t>
            </a:r>
            <a:endParaRPr lang="en-US" altLang="en-US">
              <a:latin typeface="Palatino" pitchFamily="18" charset="0"/>
            </a:endParaRPr>
          </a:p>
        </p:txBody>
      </p:sp>
      <p:sp>
        <p:nvSpPr>
          <p:cNvPr id="1032" name="Text Box 6">
            <a:extLst>
              <a:ext uri="{FF2B5EF4-FFF2-40B4-BE49-F238E27FC236}">
                <a16:creationId xmlns:a16="http://schemas.microsoft.com/office/drawing/2014/main" id="{DB85BE74-EE34-4377-A3AC-11DAB753F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276600"/>
            <a:ext cx="152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Palatino" pitchFamily="18" charset="0"/>
              </a:rPr>
              <a:t>8 Small Bricks</a:t>
            </a:r>
            <a:endParaRPr lang="en-US" altLang="en-US">
              <a:latin typeface="Palatino" pitchFamily="18" charset="0"/>
            </a:endParaRPr>
          </a:p>
        </p:txBody>
      </p:sp>
      <p:sp>
        <p:nvSpPr>
          <p:cNvPr id="1033" name="Text Box 7">
            <a:extLst>
              <a:ext uri="{FF2B5EF4-FFF2-40B4-BE49-F238E27FC236}">
                <a16:creationId xmlns:a16="http://schemas.microsoft.com/office/drawing/2014/main" id="{47E1FDCA-4416-4078-83A0-15E2A742C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6576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latin typeface="Palatino" pitchFamily="18" charset="0"/>
              </a:rPr>
              <a:t>Products:</a:t>
            </a:r>
            <a:endParaRPr lang="en-US" altLang="en-US">
              <a:latin typeface="Palatino" pitchFamily="18" charset="0"/>
            </a:endParaRPr>
          </a:p>
        </p:txBody>
      </p:sp>
      <p:graphicFrame>
        <p:nvGraphicFramePr>
          <p:cNvPr id="1028" name="Object 8">
            <a:extLst>
              <a:ext uri="{FF2B5EF4-FFF2-40B4-BE49-F238E27FC236}">
                <a16:creationId xmlns:a16="http://schemas.microsoft.com/office/drawing/2014/main" id="{635742D5-A95F-4EFB-8E15-BC9C978D31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08513" y="4292600"/>
          <a:ext cx="1905000" cy="171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8" imgW="2807208" imgH="2526792" progId="Word.Document.8">
                  <p:embed/>
                </p:oleObj>
              </mc:Choice>
              <mc:Fallback>
                <p:oleObj name="Document" r:id="rId8" imgW="2807208" imgH="2526792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8513" y="4292600"/>
                        <a:ext cx="1905000" cy="171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9">
            <a:extLst>
              <a:ext uri="{FF2B5EF4-FFF2-40B4-BE49-F238E27FC236}">
                <a16:creationId xmlns:a16="http://schemas.microsoft.com/office/drawing/2014/main" id="{B41DEB3B-DB79-40D7-8869-172C7B7B32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11300" y="4257675"/>
          <a:ext cx="1279525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10" imgW="1892808" imgH="2462784" progId="Word.Document.8">
                  <p:embed/>
                </p:oleObj>
              </mc:Choice>
              <mc:Fallback>
                <p:oleObj name="Document" r:id="rId10" imgW="1892808" imgH="2462784" progId="Word.Documen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4257675"/>
                        <a:ext cx="1279525" cy="166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Text Box 10">
            <a:extLst>
              <a:ext uri="{FF2B5EF4-FFF2-40B4-BE49-F238E27FC236}">
                <a16:creationId xmlns:a16="http://schemas.microsoft.com/office/drawing/2014/main" id="{61228C48-0E59-4B3A-83D3-368FF8BF6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842000"/>
            <a:ext cx="70580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600" b="1">
                <a:latin typeface="Palatino" pitchFamily="18" charset="0"/>
              </a:rPr>
              <a:t>              Chair  </a:t>
            </a:r>
            <a:r>
              <a:rPr lang="en-US" altLang="en-US" b="1"/>
              <a:t>		                    </a:t>
            </a:r>
            <a:r>
              <a:rPr lang="en-US" altLang="en-US" sz="1600" b="1">
                <a:latin typeface="Palatino" pitchFamily="18" charset="0"/>
              </a:rPr>
              <a:t>Table	</a:t>
            </a:r>
            <a:endParaRPr lang="en-US" altLang="en-US" b="1"/>
          </a:p>
          <a:p>
            <a:r>
              <a:rPr lang="en-US" altLang="en-US" sz="1600">
                <a:latin typeface="Times New Roman" panose="02020603050405020304" pitchFamily="18" charset="0"/>
              </a:rPr>
              <a:t>Profit = 15 cents per Chair	            Profit = 20 cents per Table			</a:t>
            </a:r>
          </a:p>
        </p:txBody>
      </p:sp>
      <p:sp>
        <p:nvSpPr>
          <p:cNvPr id="1035" name="Line 11">
            <a:extLst>
              <a:ext uri="{FF2B5EF4-FFF2-40B4-BE49-F238E27FC236}">
                <a16:creationId xmlns:a16="http://schemas.microsoft.com/office/drawing/2014/main" id="{88EDD122-DB92-4568-841C-DC154E4A1A9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Text Box 12">
            <a:extLst>
              <a:ext uri="{FF2B5EF4-FFF2-40B4-BE49-F238E27FC236}">
                <a16:creationId xmlns:a16="http://schemas.microsoft.com/office/drawing/2014/main" id="{AC7B90CA-4392-491F-99CB-F76CB014E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526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800" b="1">
                <a:latin typeface="Arial" panose="020B0604020202020204" pitchFamily="34" charset="0"/>
              </a:rPr>
              <a:t>The Lego Production Problem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Text Box 2">
            <a:extLst>
              <a:ext uri="{FF2B5EF4-FFF2-40B4-BE49-F238E27FC236}">
                <a16:creationId xmlns:a16="http://schemas.microsoft.com/office/drawing/2014/main" id="{1F8E120D-24E9-4B02-9F32-0EF0B2D3F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4800" cy="538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X1 is the number of Chairs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X2 is the number of Tables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Large brick constraint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X1+2X2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>
                <a:latin typeface="Times New Roman" panose="02020603050405020304" pitchFamily="18" charset="0"/>
              </a:rPr>
              <a:t> 6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Small  brick constraint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2X1+2X2 </a:t>
            </a:r>
            <a:r>
              <a:rPr lang="en-US" altLang="en-US">
                <a:sym typeface="Symbol" panose="05050102010706020507" pitchFamily="18" charset="2"/>
              </a:rPr>
              <a:t></a:t>
            </a:r>
            <a:r>
              <a:rPr lang="en-US" altLang="en-US">
                <a:latin typeface="Times New Roman" panose="02020603050405020304" pitchFamily="18" charset="0"/>
              </a:rPr>
              <a:t> 8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Objective function is  to Maximize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15X1+20 X2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X1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en-US" altLang="en-US">
                <a:latin typeface="Times New Roman" panose="02020603050405020304" pitchFamily="18" charset="0"/>
              </a:rPr>
              <a:t>0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X2 </a:t>
            </a:r>
            <a:r>
              <a:rPr lang="en-US" altLang="en-US"/>
              <a:t>≥</a:t>
            </a:r>
            <a:r>
              <a:rPr lang="en-US" altLang="en-US">
                <a:latin typeface="Times New Roman" panose="02020603050405020304" pitchFamily="18" charset="0"/>
              </a:rPr>
              <a:t> 0</a:t>
            </a:r>
          </a:p>
        </p:txBody>
      </p:sp>
      <p:sp>
        <p:nvSpPr>
          <p:cNvPr id="2055" name="Line 3">
            <a:extLst>
              <a:ext uri="{FF2B5EF4-FFF2-40B4-BE49-F238E27FC236}">
                <a16:creationId xmlns:a16="http://schemas.microsoft.com/office/drawing/2014/main" id="{AA2FD162-A6EA-4E70-B2B2-A281275EC08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Text Box 4">
            <a:extLst>
              <a:ext uri="{FF2B5EF4-FFF2-40B4-BE49-F238E27FC236}">
                <a16:creationId xmlns:a16="http://schemas.microsoft.com/office/drawing/2014/main" id="{2DC28004-AD21-47D7-90DB-2B12F539B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859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800" b="1">
                <a:latin typeface="Arial" panose="020B0604020202020204" pitchFamily="34" charset="0"/>
              </a:rPr>
              <a:t>Problem Formulation </a:t>
            </a:r>
          </a:p>
        </p:txBody>
      </p:sp>
      <p:grpSp>
        <p:nvGrpSpPr>
          <p:cNvPr id="2057" name="Group 5">
            <a:extLst>
              <a:ext uri="{FF2B5EF4-FFF2-40B4-BE49-F238E27FC236}">
                <a16:creationId xmlns:a16="http://schemas.microsoft.com/office/drawing/2014/main" id="{FE7E9AB5-B6F7-4B4D-B63E-939F38C96F42}"/>
              </a:ext>
            </a:extLst>
          </p:cNvPr>
          <p:cNvGrpSpPr>
            <a:grpSpLocks/>
          </p:cNvGrpSpPr>
          <p:nvPr/>
        </p:nvGrpSpPr>
        <p:grpSpPr bwMode="auto">
          <a:xfrm>
            <a:off x="4751388" y="1916113"/>
            <a:ext cx="3600450" cy="2449512"/>
            <a:chOff x="1224" y="981"/>
            <a:chExt cx="2644" cy="2261"/>
          </a:xfrm>
        </p:grpSpPr>
        <p:graphicFrame>
          <p:nvGraphicFramePr>
            <p:cNvPr id="2050" name="Object 6">
              <a:extLst>
                <a:ext uri="{FF2B5EF4-FFF2-40B4-BE49-F238E27FC236}">
                  <a16:creationId xmlns:a16="http://schemas.microsoft.com/office/drawing/2014/main" id="{1303C096-CA56-4B59-9AAA-3BD4C652A2A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12" y="981"/>
            <a:ext cx="1056" cy="10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" name="Document" r:id="rId4" imgW="2172819" imgH="2191670" progId="Word.Document.8">
                    <p:embed/>
                  </p:oleObj>
                </mc:Choice>
                <mc:Fallback>
                  <p:oleObj name="Document" r:id="rId4" imgW="2172819" imgH="2191670" progId="Word.Document.8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2" y="981"/>
                          <a:ext cx="1056" cy="10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7">
              <a:extLst>
                <a:ext uri="{FF2B5EF4-FFF2-40B4-BE49-F238E27FC236}">
                  <a16:creationId xmlns:a16="http://schemas.microsoft.com/office/drawing/2014/main" id="{CD12A5E7-992A-47FC-9E55-8170A1F4F26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78" y="1049"/>
            <a:ext cx="912" cy="7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5" name="Document" r:id="rId6" imgW="1840992" imgH="1612392" progId="Word.Document.8">
                    <p:embed/>
                  </p:oleObj>
                </mc:Choice>
                <mc:Fallback>
                  <p:oleObj name="Document" r:id="rId6" imgW="1840992" imgH="1612392" progId="Word.Document.8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8" y="1049"/>
                          <a:ext cx="912" cy="7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2" name="Object 8">
              <a:extLst>
                <a:ext uri="{FF2B5EF4-FFF2-40B4-BE49-F238E27FC236}">
                  <a16:creationId xmlns:a16="http://schemas.microsoft.com/office/drawing/2014/main" id="{F882152D-C953-4B64-9E33-C32C2E2C80C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53" y="2160"/>
            <a:ext cx="1200" cy="10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6" name="Document" r:id="rId8" imgW="2807208" imgH="2526792" progId="Word.Document.8">
                    <p:embed/>
                  </p:oleObj>
                </mc:Choice>
                <mc:Fallback>
                  <p:oleObj name="Document" r:id="rId8" imgW="2807208" imgH="2526792" progId="Word.Document.8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3" y="2160"/>
                          <a:ext cx="1200" cy="10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9">
              <a:extLst>
                <a:ext uri="{FF2B5EF4-FFF2-40B4-BE49-F238E27FC236}">
                  <a16:creationId xmlns:a16="http://schemas.microsoft.com/office/drawing/2014/main" id="{2952BAA7-DD91-4279-A14A-5C25435A306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24" y="2092"/>
            <a:ext cx="806" cy="10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7" name="Document" r:id="rId10" imgW="1892808" imgH="2462784" progId="Word.Document.8">
                    <p:embed/>
                  </p:oleObj>
                </mc:Choice>
                <mc:Fallback>
                  <p:oleObj name="Document" r:id="rId10" imgW="1892808" imgH="2462784" progId="Word.Document.8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4" y="2092"/>
                          <a:ext cx="806" cy="10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0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0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0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0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0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30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30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1F223921-19C2-436E-83B4-A9D474B9B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We can make Product1 and Product2.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There are 3 resources; Resource1, </a:t>
            </a:r>
            <a:r>
              <a:rPr lang="en-US" altLang="en-US">
                <a:latin typeface="Times New Roman" panose="02020603050405020304" pitchFamily="18" charset="0"/>
              </a:rPr>
              <a:t>Resource2, Resource3.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Product1 needs one hour of Resource1, nothing of Resource2, and three hours of resource3.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Product2 needs nothing from Resource1, two hours of Resource2, and two hours of resource3.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Available hours of resources 1, 2, 3 are 4, 12, 18, respectively.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Contribution Margin of product 1 and Product2 are $300 and $500, respectively.</a:t>
            </a:r>
          </a:p>
          <a:p>
            <a:pPr lvl="1">
              <a:spcBef>
                <a:spcPct val="50000"/>
              </a:spcBef>
              <a:buFont typeface="Symbol" panose="05050102010706020507" pitchFamily="18" charset="2"/>
              <a:buChar char="-"/>
            </a:pPr>
            <a:r>
              <a:rPr lang="en-US" altLang="en-US">
                <a:latin typeface="Times New Roman" panose="02020603050405020304" pitchFamily="18" charset="0"/>
              </a:rPr>
              <a:t>Formulate the Problem</a:t>
            </a:r>
          </a:p>
          <a:p>
            <a:pPr lvl="1">
              <a:spcBef>
                <a:spcPct val="50000"/>
              </a:spcBef>
              <a:buFont typeface="Symbol" panose="05050102010706020507" pitchFamily="18" charset="2"/>
              <a:buChar char="-"/>
            </a:pPr>
            <a:r>
              <a:rPr lang="en-US" altLang="en-US">
                <a:latin typeface="Times New Roman" panose="02020603050405020304" pitchFamily="18" charset="0"/>
              </a:rPr>
              <a:t>Solve the problem using solver in excel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147" name="Line 3">
            <a:extLst>
              <a:ext uri="{FF2B5EF4-FFF2-40B4-BE49-F238E27FC236}">
                <a16:creationId xmlns:a16="http://schemas.microsoft.com/office/drawing/2014/main" id="{1427401E-1C82-4A0C-8F77-AD012B957BC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7F48B3B3-6759-479A-948C-965A33A56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6623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800" b="1">
                <a:latin typeface="Arial" panose="020B0604020202020204" pitchFamily="34" charset="0"/>
              </a:rPr>
              <a:t>Linear Programming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>
            <a:extLst>
              <a:ext uri="{FF2B5EF4-FFF2-40B4-BE49-F238E27FC236}">
                <a16:creationId xmlns:a16="http://schemas.microsoft.com/office/drawing/2014/main" id="{493A7621-2C9C-4874-AC5E-9F1A1669D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0350"/>
            <a:ext cx="8837612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">
            <a:extLst>
              <a:ext uri="{FF2B5EF4-FFF2-40B4-BE49-F238E27FC236}">
                <a16:creationId xmlns:a16="http://schemas.microsoft.com/office/drawing/2014/main" id="{1DD6EFD0-0921-4812-A518-EB2675AE2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538" y="5235575"/>
            <a:ext cx="4589462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>
            <a:extLst>
              <a:ext uri="{FF2B5EF4-FFF2-40B4-BE49-F238E27FC236}">
                <a16:creationId xmlns:a16="http://schemas.microsoft.com/office/drawing/2014/main" id="{F1156B62-E6A2-4CC7-962F-1D37028F8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246688"/>
            <a:ext cx="2879725" cy="161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>
            <a:extLst>
              <a:ext uri="{FF2B5EF4-FFF2-40B4-BE49-F238E27FC236}">
                <a16:creationId xmlns:a16="http://schemas.microsoft.com/office/drawing/2014/main" id="{B2C83343-78D4-415B-8C54-FE1930A46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65738"/>
            <a:ext cx="1558925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9">
            <a:extLst>
              <a:ext uri="{FF2B5EF4-FFF2-40B4-BE49-F238E27FC236}">
                <a16:creationId xmlns:a16="http://schemas.microsoft.com/office/drawing/2014/main" id="{2A0F03EF-7F94-4AD6-BA13-4E56F88C4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275" y="2960688"/>
            <a:ext cx="2286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0">
            <a:extLst>
              <a:ext uri="{FF2B5EF4-FFF2-40B4-BE49-F238E27FC236}">
                <a16:creationId xmlns:a16="http://schemas.microsoft.com/office/drawing/2014/main" id="{4CF14F26-422C-4491-A083-D097A7ACD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536950"/>
            <a:ext cx="2286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ext Box 2">
            <a:extLst>
              <a:ext uri="{FF2B5EF4-FFF2-40B4-BE49-F238E27FC236}">
                <a16:creationId xmlns:a16="http://schemas.microsoft.com/office/drawing/2014/main" id="{BCA2D1A0-8E8D-403B-8033-D34F26C7C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908050"/>
            <a:ext cx="27559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b="1"/>
              <a:t>Objective Function </a:t>
            </a:r>
          </a:p>
          <a:p>
            <a:r>
              <a:rPr lang="en-US" altLang="en-US" b="1" i="1">
                <a:solidFill>
                  <a:srgbClr val="CC0066"/>
                </a:solidFill>
              </a:rPr>
              <a:t>Z = 3 x</a:t>
            </a:r>
            <a:r>
              <a:rPr lang="en-US" altLang="en-US" b="1" i="1" baseline="-25000">
                <a:solidFill>
                  <a:srgbClr val="CC0066"/>
                </a:solidFill>
              </a:rPr>
              <a:t>1</a:t>
            </a:r>
            <a:r>
              <a:rPr lang="en-US" altLang="en-US" b="1" i="1">
                <a:solidFill>
                  <a:srgbClr val="CC0066"/>
                </a:solidFill>
              </a:rPr>
              <a:t> +5 x</a:t>
            </a:r>
            <a:r>
              <a:rPr lang="en-US" altLang="en-US" b="1" i="1" baseline="-25000">
                <a:solidFill>
                  <a:srgbClr val="CC0066"/>
                </a:solidFill>
              </a:rPr>
              <a:t>2</a:t>
            </a:r>
            <a:endParaRPr lang="en-US" altLang="en-US" i="1" baseline="-25000">
              <a:solidFill>
                <a:srgbClr val="CC0066"/>
              </a:solidFill>
            </a:endParaRPr>
          </a:p>
          <a:p>
            <a:r>
              <a:rPr lang="en-US" altLang="en-US" b="1"/>
              <a:t>Constraints</a:t>
            </a:r>
          </a:p>
          <a:p>
            <a:r>
              <a:rPr lang="en-US" altLang="en-US" b="1" i="1">
                <a:solidFill>
                  <a:schemeClr val="accent1"/>
                </a:solidFill>
              </a:rPr>
              <a:t>Resource 1</a:t>
            </a:r>
          </a:p>
          <a:p>
            <a:r>
              <a:rPr lang="en-US" altLang="en-US" b="1" i="1">
                <a:solidFill>
                  <a:schemeClr val="accent1"/>
                </a:solidFill>
              </a:rPr>
              <a:t>x</a:t>
            </a:r>
            <a:r>
              <a:rPr lang="en-US" altLang="en-US" b="1" i="1" baseline="-25000">
                <a:solidFill>
                  <a:schemeClr val="accent1"/>
                </a:solidFill>
              </a:rPr>
              <a:t>1</a:t>
            </a:r>
            <a:r>
              <a:rPr lang="en-US" altLang="en-US" b="1" i="1">
                <a:solidFill>
                  <a:schemeClr val="accent1"/>
                </a:solidFill>
              </a:rPr>
              <a:t>                </a:t>
            </a:r>
            <a:r>
              <a:rPr lang="en-US" altLang="en-US" b="1" i="1">
                <a:solidFill>
                  <a:schemeClr val="accent1"/>
                </a:solidFill>
                <a:sym typeface="Symbol" panose="05050102010706020507" pitchFamily="18" charset="2"/>
              </a:rPr>
              <a:t></a:t>
            </a:r>
            <a:r>
              <a:rPr lang="en-US" altLang="en-US" b="1" i="1">
                <a:solidFill>
                  <a:schemeClr val="accent1"/>
                </a:solidFill>
              </a:rPr>
              <a:t> 4 </a:t>
            </a:r>
          </a:p>
          <a:p>
            <a:r>
              <a:rPr lang="en-US" altLang="en-US" b="1" i="1">
                <a:solidFill>
                  <a:srgbClr val="FF9900"/>
                </a:solidFill>
              </a:rPr>
              <a:t>Resource 2	</a:t>
            </a:r>
          </a:p>
          <a:p>
            <a:r>
              <a:rPr lang="en-US" altLang="en-US" b="1" i="1">
                <a:solidFill>
                  <a:srgbClr val="FF9900"/>
                </a:solidFill>
              </a:rPr>
              <a:t>             2x</a:t>
            </a:r>
            <a:r>
              <a:rPr lang="en-US" altLang="en-US" b="1" i="1" baseline="-25000">
                <a:solidFill>
                  <a:srgbClr val="FF9900"/>
                </a:solidFill>
              </a:rPr>
              <a:t>2  </a:t>
            </a:r>
            <a:r>
              <a:rPr lang="en-US" altLang="en-US" b="1" i="1">
                <a:solidFill>
                  <a:srgbClr val="FF9900"/>
                </a:solidFill>
                <a:sym typeface="Symbol" panose="05050102010706020507" pitchFamily="18" charset="2"/>
              </a:rPr>
              <a:t></a:t>
            </a:r>
            <a:r>
              <a:rPr lang="en-US" altLang="en-US" b="1" i="1">
                <a:solidFill>
                  <a:srgbClr val="FF9900"/>
                </a:solidFill>
              </a:rPr>
              <a:t>  12</a:t>
            </a:r>
          </a:p>
          <a:p>
            <a:r>
              <a:rPr lang="en-US" altLang="en-US" b="1" i="1">
                <a:solidFill>
                  <a:schemeClr val="accent2"/>
                </a:solidFill>
                <a:sym typeface="Symbol" panose="05050102010706020507" pitchFamily="18" charset="2"/>
              </a:rPr>
              <a:t>Resource 3 </a:t>
            </a:r>
          </a:p>
          <a:p>
            <a:r>
              <a:rPr lang="en-US" altLang="en-US" b="1" i="1">
                <a:solidFill>
                  <a:schemeClr val="accent2"/>
                </a:solidFill>
              </a:rPr>
              <a:t>3 x</a:t>
            </a:r>
            <a:r>
              <a:rPr lang="en-US" altLang="en-US" b="1" i="1" baseline="-25000">
                <a:solidFill>
                  <a:schemeClr val="accent2"/>
                </a:solidFill>
              </a:rPr>
              <a:t>1</a:t>
            </a:r>
            <a:r>
              <a:rPr lang="en-US" altLang="en-US" b="1" i="1">
                <a:solidFill>
                  <a:schemeClr val="accent2"/>
                </a:solidFill>
              </a:rPr>
              <a:t> + 2 x</a:t>
            </a:r>
            <a:r>
              <a:rPr lang="en-US" altLang="en-US" b="1" i="1" baseline="-25000">
                <a:solidFill>
                  <a:schemeClr val="accent2"/>
                </a:solidFill>
              </a:rPr>
              <a:t>2 </a:t>
            </a:r>
            <a:r>
              <a:rPr lang="en-US" altLang="en-US" b="1" i="1">
                <a:solidFill>
                  <a:schemeClr val="accent2"/>
                </a:solidFill>
                <a:sym typeface="Symbol" panose="05050102010706020507" pitchFamily="18" charset="2"/>
              </a:rPr>
              <a:t></a:t>
            </a:r>
            <a:r>
              <a:rPr lang="en-US" altLang="en-US" b="1" i="1">
                <a:solidFill>
                  <a:schemeClr val="accent2"/>
                </a:solidFill>
              </a:rPr>
              <a:t> </a:t>
            </a:r>
            <a:r>
              <a:rPr lang="en-US" altLang="en-US" b="1" i="1">
                <a:solidFill>
                  <a:schemeClr val="accent2"/>
                </a:solidFill>
                <a:sym typeface="Symbol" panose="05050102010706020507" pitchFamily="18" charset="2"/>
              </a:rPr>
              <a:t> 18</a:t>
            </a:r>
            <a:endParaRPr lang="en-US" altLang="en-US" b="1" i="1">
              <a:solidFill>
                <a:schemeClr val="accent2"/>
              </a:solidFill>
            </a:endParaRPr>
          </a:p>
          <a:p>
            <a:r>
              <a:rPr lang="en-US" altLang="en-US" b="1" i="1"/>
              <a:t>Nonnegativity</a:t>
            </a:r>
          </a:p>
          <a:p>
            <a:r>
              <a:rPr lang="en-US" altLang="en-US" b="1" i="1"/>
              <a:t>x</a:t>
            </a:r>
            <a:r>
              <a:rPr lang="en-US" altLang="en-US" b="1" i="1" baseline="-25000"/>
              <a:t>1 </a:t>
            </a:r>
            <a:r>
              <a:rPr lang="en-US" altLang="en-US" b="1" i="1">
                <a:sym typeface="Symbol" panose="05050102010706020507" pitchFamily="18" charset="2"/>
              </a:rPr>
              <a:t></a:t>
            </a:r>
            <a:r>
              <a:rPr lang="en-US" altLang="en-US" b="1" i="1"/>
              <a:t> 0, x</a:t>
            </a:r>
            <a:r>
              <a:rPr lang="en-US" altLang="en-US" b="1" i="1" baseline="-25000"/>
              <a:t>2 </a:t>
            </a:r>
            <a:r>
              <a:rPr lang="en-US" altLang="en-US" b="1" i="1">
                <a:sym typeface="Symbol" panose="05050102010706020507" pitchFamily="18" charset="2"/>
              </a:rPr>
              <a:t></a:t>
            </a:r>
            <a:r>
              <a:rPr lang="en-US" altLang="en-US" b="1" i="1"/>
              <a:t> 0</a:t>
            </a:r>
          </a:p>
          <a:p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8195" name="Line 8">
            <a:extLst>
              <a:ext uri="{FF2B5EF4-FFF2-40B4-BE49-F238E27FC236}">
                <a16:creationId xmlns:a16="http://schemas.microsoft.com/office/drawing/2014/main" id="{A2190341-2C43-4161-88B8-ACC3DEF00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9">
            <a:extLst>
              <a:ext uri="{FF2B5EF4-FFF2-40B4-BE49-F238E27FC236}">
                <a16:creationId xmlns:a16="http://schemas.microsoft.com/office/drawing/2014/main" id="{0A1853BD-1D25-41B7-9E61-A60E8B2DE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7607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800" b="1">
                <a:latin typeface="Arial" panose="020B0604020202020204" pitchFamily="34" charset="0"/>
              </a:rPr>
              <a:t>Problem Formulation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4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4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4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4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4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4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40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40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40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40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40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6DD6C7B9-2635-4B1C-B3A4-FDC21212F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00100"/>
            <a:ext cx="8785225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000">
                <a:latin typeface="Times New Roman" panose="02020603050405020304" pitchFamily="18" charset="0"/>
              </a:rPr>
              <a:t>Given the following problem</a:t>
            </a:r>
          </a:p>
          <a:p>
            <a:pPr lvl="1"/>
            <a:endParaRPr lang="en-US" altLang="en-US" sz="2000">
              <a:latin typeface="Times New Roman" panose="02020603050405020304" pitchFamily="18" charset="0"/>
            </a:endParaRPr>
          </a:p>
          <a:p>
            <a:pPr lvl="1"/>
            <a:r>
              <a:rPr lang="en-US" altLang="en-US" sz="2000">
                <a:latin typeface="Times New Roman" panose="02020603050405020304" pitchFamily="18" charset="0"/>
              </a:rPr>
              <a:t>Maximize Z = 3x1 + 5x2 </a:t>
            </a:r>
          </a:p>
          <a:p>
            <a:pPr lvl="1"/>
            <a:r>
              <a:rPr lang="en-US" altLang="en-US" sz="2000">
                <a:latin typeface="Times New Roman" panose="02020603050405020304" pitchFamily="18" charset="0"/>
              </a:rPr>
              <a:t>Subject to: the following constraints</a:t>
            </a:r>
          </a:p>
          <a:p>
            <a:pPr lvl="1"/>
            <a:r>
              <a:rPr lang="en-US" altLang="en-US" sz="2000">
                <a:latin typeface="Times New Roman" panose="02020603050405020304" pitchFamily="18" charset="0"/>
              </a:rPr>
              <a:t>		</a:t>
            </a:r>
          </a:p>
          <a:p>
            <a:pPr lvl="3"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x1         ≤ 4</a:t>
            </a:r>
          </a:p>
          <a:p>
            <a:pPr lvl="3"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  2x2 ≤ 12</a:t>
            </a:r>
          </a:p>
          <a:p>
            <a:pPr lvl="3"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3x1 + 2x2 ≤ 18 </a:t>
            </a:r>
          </a:p>
          <a:p>
            <a:r>
              <a:rPr lang="en-US" altLang="en-US" sz="2000">
                <a:latin typeface="Times New Roman" panose="02020603050405020304" pitchFamily="18" charset="0"/>
              </a:rPr>
              <a:t>x1, x2 ≥ 0</a:t>
            </a:r>
          </a:p>
          <a:p>
            <a:r>
              <a:rPr lang="en-US" altLang="en-US" sz="2000">
                <a:latin typeface="Times New Roman" panose="02020603050405020304" pitchFamily="18" charset="0"/>
              </a:rPr>
              <a:t>What combination of x1 and x2 could be the optimal solution? </a:t>
            </a:r>
          </a:p>
          <a:p>
            <a:pPr lvl="2"/>
            <a:r>
              <a:rPr lang="en-US" altLang="en-US" sz="2000">
                <a:latin typeface="Times New Roman" panose="02020603050405020304" pitchFamily="18" charset="0"/>
              </a:rPr>
              <a:t>A)	x1 = 4, x2 = 4 </a:t>
            </a:r>
          </a:p>
          <a:p>
            <a:pPr lvl="2"/>
            <a:r>
              <a:rPr lang="en-US" altLang="en-US" sz="2000">
                <a:latin typeface="Times New Roman" panose="02020603050405020304" pitchFamily="18" charset="0"/>
              </a:rPr>
              <a:t>B)	x1 = -3, </a:t>
            </a:r>
            <a:r>
              <a:rPr lang="en-US" altLang="en-US" sz="2000"/>
              <a:t>x2</a:t>
            </a:r>
            <a:r>
              <a:rPr lang="en-US" altLang="en-US" sz="2000">
                <a:latin typeface="Times New Roman" panose="02020603050405020304" pitchFamily="18" charset="0"/>
              </a:rPr>
              <a:t> = 6 </a:t>
            </a:r>
          </a:p>
          <a:p>
            <a:pPr lvl="2"/>
            <a:r>
              <a:rPr lang="en-US" altLang="en-US" sz="2000">
                <a:latin typeface="Times New Roman" panose="02020603050405020304" pitchFamily="18" charset="0"/>
              </a:rPr>
              <a:t>C)	x1 = 3, </a:t>
            </a:r>
            <a:r>
              <a:rPr lang="en-US" altLang="en-US" sz="2000"/>
              <a:t>x2</a:t>
            </a:r>
            <a:r>
              <a:rPr lang="en-US" altLang="en-US" sz="2000">
                <a:latin typeface="Times New Roman" panose="02020603050405020304" pitchFamily="18" charset="0"/>
              </a:rPr>
              <a:t> = 4 </a:t>
            </a:r>
          </a:p>
          <a:p>
            <a:pPr lvl="2"/>
            <a:r>
              <a:rPr lang="en-US" altLang="en-US" sz="2000">
                <a:latin typeface="Times New Roman" panose="02020603050405020304" pitchFamily="18" charset="0"/>
              </a:rPr>
              <a:t>D)	x1 = 0, </a:t>
            </a:r>
            <a:r>
              <a:rPr lang="en-US" altLang="en-US" sz="2000"/>
              <a:t>x2</a:t>
            </a:r>
            <a:r>
              <a:rPr lang="en-US" altLang="en-US" sz="2000">
                <a:latin typeface="Times New Roman" panose="02020603050405020304" pitchFamily="18" charset="0"/>
              </a:rPr>
              <a:t> = 7 </a:t>
            </a:r>
          </a:p>
          <a:p>
            <a:pPr lvl="2"/>
            <a:r>
              <a:rPr lang="en-US" altLang="en-US" sz="2000">
                <a:latin typeface="Times New Roman" panose="02020603050405020304" pitchFamily="18" charset="0"/>
              </a:rPr>
              <a:t>E)	x1 = 2, </a:t>
            </a:r>
            <a:r>
              <a:rPr lang="en-US" altLang="en-US" sz="2000"/>
              <a:t>x2</a:t>
            </a:r>
            <a:r>
              <a:rPr lang="en-US" altLang="en-US" sz="2000">
                <a:latin typeface="Times New Roman" panose="02020603050405020304" pitchFamily="18" charset="0"/>
              </a:rPr>
              <a:t> = 6 </a:t>
            </a: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BB900192-1301-4FA7-B952-939CA16BA1F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E1C31C86-E7AC-45A9-B3E3-531918A1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223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800" b="1">
                <a:latin typeface="Arial" panose="020B0604020202020204" pitchFamily="34" charset="0"/>
              </a:rPr>
              <a:t>Feasible, Infeasible, and Optimal Solution</a:t>
            </a:r>
          </a:p>
        </p:txBody>
      </p:sp>
      <p:sp>
        <p:nvSpPr>
          <p:cNvPr id="431112" name="Text Box 8">
            <a:extLst>
              <a:ext uri="{FF2B5EF4-FFF2-40B4-BE49-F238E27FC236}">
                <a16:creationId xmlns:a16="http://schemas.microsoft.com/office/drawing/2014/main" id="{FBFFC47A-7A3B-41A3-A91C-F2364B5D3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789363"/>
            <a:ext cx="347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000"/>
              <a:t>Infeasible; Violates Constraint 3</a:t>
            </a:r>
          </a:p>
        </p:txBody>
      </p:sp>
      <p:sp>
        <p:nvSpPr>
          <p:cNvPr id="431114" name="Text Box 10">
            <a:extLst>
              <a:ext uri="{FF2B5EF4-FFF2-40B4-BE49-F238E27FC236}">
                <a16:creationId xmlns:a16="http://schemas.microsoft.com/office/drawing/2014/main" id="{7FA53CB1-01BC-49F4-9175-C55C0E66B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738" y="4076700"/>
            <a:ext cx="3621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000"/>
              <a:t>Infeasible; Violates nonnegativity</a:t>
            </a:r>
          </a:p>
        </p:txBody>
      </p:sp>
      <p:sp>
        <p:nvSpPr>
          <p:cNvPr id="431115" name="Text Box 11">
            <a:extLst>
              <a:ext uri="{FF2B5EF4-FFF2-40B4-BE49-F238E27FC236}">
                <a16:creationId xmlns:a16="http://schemas.microsoft.com/office/drawing/2014/main" id="{E9373231-857A-413B-81EF-FC456EC6D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9025" y="4314825"/>
            <a:ext cx="3144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000"/>
              <a:t>Feasible; z = 3×3+ 5×4</a:t>
            </a:r>
            <a:r>
              <a:rPr lang="en-US" altLang="en-US"/>
              <a:t> </a:t>
            </a:r>
            <a:r>
              <a:rPr lang="en-US" altLang="en-US" sz="2000"/>
              <a:t> = 29</a:t>
            </a:r>
          </a:p>
        </p:txBody>
      </p:sp>
      <p:sp>
        <p:nvSpPr>
          <p:cNvPr id="431117" name="Text Box 13">
            <a:extLst>
              <a:ext uri="{FF2B5EF4-FFF2-40B4-BE49-F238E27FC236}">
                <a16:creationId xmlns:a16="http://schemas.microsoft.com/office/drawing/2014/main" id="{AF67CC3C-71F6-4242-87AD-5669B4E5A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4678363"/>
            <a:ext cx="347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000"/>
              <a:t>Infeasible; Violates Constraint 2</a:t>
            </a:r>
          </a:p>
        </p:txBody>
      </p:sp>
      <p:sp>
        <p:nvSpPr>
          <p:cNvPr id="431118" name="Text Box 14">
            <a:extLst>
              <a:ext uri="{FF2B5EF4-FFF2-40B4-BE49-F238E27FC236}">
                <a16:creationId xmlns:a16="http://schemas.microsoft.com/office/drawing/2014/main" id="{B6699CF2-0BD8-4434-871B-DA6A7FB82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5013325"/>
            <a:ext cx="4500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</a:rPr>
              <a:t>Feasible; z = 3×2+ 5×6</a:t>
            </a:r>
            <a:r>
              <a:rPr lang="en-US" altLang="en-US">
                <a:solidFill>
                  <a:srgbClr val="FF0000"/>
                </a:solidFill>
              </a:rPr>
              <a:t> </a:t>
            </a:r>
            <a:r>
              <a:rPr lang="en-US" altLang="en-US" sz="2000">
                <a:solidFill>
                  <a:srgbClr val="FF0000"/>
                </a:solidFill>
              </a:rPr>
              <a:t> = 36 and Optimal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1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1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12" grpId="0"/>
      <p:bldP spid="431114" grpId="0"/>
      <p:bldP spid="431115" grpId="0"/>
      <p:bldP spid="431117" grpId="0"/>
      <p:bldP spid="431118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14266</TotalTime>
  <Words>495</Words>
  <Application>Microsoft Office PowerPoint</Application>
  <PresentationFormat>On-screen Show (4:3)</PresentationFormat>
  <Paragraphs>83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Palatino</vt:lpstr>
      <vt:lpstr>Symbol</vt:lpstr>
      <vt:lpstr>Times</vt:lpstr>
      <vt:lpstr>Times New Roman</vt:lpstr>
      <vt:lpstr>Blank Presentation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Example: The Lego Production Problem</dc:title>
  <dc:creator>Fred S. Hillier</dc:creator>
  <cp:lastModifiedBy>Asef-Vaziri , Ardavan</cp:lastModifiedBy>
  <cp:revision>191</cp:revision>
  <cp:lastPrinted>1999-08-10T18:04:41Z</cp:lastPrinted>
  <dcterms:created xsi:type="dcterms:W3CDTF">1999-05-17T19:27:27Z</dcterms:created>
  <dcterms:modified xsi:type="dcterms:W3CDTF">2020-11-09T01:28:33Z</dcterms:modified>
</cp:coreProperties>
</file>