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18"/>
  </p:notesMasterIdLst>
  <p:handoutMasterIdLst>
    <p:handoutMasterId r:id="rId19"/>
  </p:handoutMasterIdLst>
  <p:sldIdLst>
    <p:sldId id="693" r:id="rId7"/>
    <p:sldId id="692" r:id="rId8"/>
    <p:sldId id="682" r:id="rId9"/>
    <p:sldId id="684" r:id="rId10"/>
    <p:sldId id="687" r:id="rId11"/>
    <p:sldId id="699" r:id="rId12"/>
    <p:sldId id="696" r:id="rId13"/>
    <p:sldId id="697" r:id="rId14"/>
    <p:sldId id="685" r:id="rId15"/>
    <p:sldId id="679" r:id="rId16"/>
    <p:sldId id="681" r:id="rId17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000000"/>
    <a:srgbClr val="AA0000"/>
    <a:srgbClr val="A50023"/>
    <a:srgbClr val="00007D"/>
    <a:srgbClr val="9E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1618" autoAdjust="0"/>
  </p:normalViewPr>
  <p:slideViewPr>
    <p:cSldViewPr>
      <p:cViewPr varScale="1">
        <p:scale>
          <a:sx n="104" d="100"/>
          <a:sy n="104" d="100"/>
        </p:scale>
        <p:origin x="76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22:43:55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22:45:04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0-14T16:24:55.28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25065 13917 0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7/30/2025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6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3792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51200" y="5562600"/>
            <a:ext cx="8636000" cy="990600"/>
          </a:xfrm>
          <a:prstGeom prst="rect">
            <a:avLst/>
          </a:prstGeo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6138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14616" y="6502379"/>
            <a:ext cx="2540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2096" y="6550224"/>
            <a:ext cx="9422853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Introduction to Linear Programing &amp; Product Mix, 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Ardavan Asef-Vaziri.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9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55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1.xml"/><Relationship Id="rId11" Type="http://schemas.openxmlformats.org/officeDocument/2006/relationships/image" Target="../media/image11.png"/><Relationship Id="rId5" Type="http://schemas.openxmlformats.org/officeDocument/2006/relationships/image" Target="../media/image17.emf"/><Relationship Id="rId10" Type="http://schemas.openxmlformats.org/officeDocument/2006/relationships/customXml" Target="../ink/ink3.xml"/><Relationship Id="rId4" Type="http://schemas.openxmlformats.org/officeDocument/2006/relationships/package" Target="../embeddings/Microsoft_Excel_Worksheet3.xlsx"/><Relationship Id="rId9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1_T4mdr8x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212B47F-A593-45C3-9259-CA051F683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17"/>
            <a:ext cx="12192000" cy="6840583"/>
          </a:xfrm>
        </p:spPr>
        <p:txBody>
          <a:bodyPr anchor="t"/>
          <a:lstStyle/>
          <a:p>
            <a:r>
              <a:rPr lang="en-US" sz="7200" dirty="0"/>
              <a:t>Linear Programing</a:t>
            </a:r>
            <a:br>
              <a:rPr lang="en-US" sz="7200" dirty="0"/>
            </a:br>
            <a:r>
              <a:rPr lang="en-US" dirty="0"/>
              <a:t>Introduction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>
                <a:latin typeface="Brush Script MT" panose="03060802040406070304" pitchFamily="66" charset="0"/>
                <a:cs typeface="Hadassah Friedlaender" panose="020B0604020202020204" pitchFamily="18" charset="-79"/>
              </a:rPr>
              <a:t>Ardavan Asef-Vaziri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424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AA25A4-B6F4-427D-943A-17C1A5352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5462062" cy="5715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You have a set of Legos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8 small bricks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6 large bricks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These are your “raw materials”.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You have to produce tables and chairs out of these Legos. These are your “products”.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How many chairs and how many tables do you produce?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Les assume X1 as the number of chairs and X2 as the number of tables we produce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0539D-C32A-40DA-8BAD-C9BEB9B3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- The Lego Production Problem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3C1F3ED-424E-4858-AE35-D2911A280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688" y="94152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Weekly supply of raw materials</a:t>
            </a:r>
            <a:endParaRPr lang="en-US" altLang="en-US" sz="2000" dirty="0">
              <a:latin typeface="Palatino" pitchFamily="18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EFA4977-0A8A-4F44-9058-F405CAA20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4167" y="959148"/>
          <a:ext cx="1676400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2" name="Document" r:id="rId3" imgW="2172819" imgH="2191670" progId="Word.Document.8">
                  <p:embed/>
                </p:oleObj>
              </mc:Choice>
              <mc:Fallback>
                <p:oleObj name="Document" r:id="rId3" imgW="2172819" imgH="2191670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DEFA4977-0A8A-4F44-9058-F405CAA20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167" y="959148"/>
                        <a:ext cx="1676400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3D69EE7B-6C0C-4E01-95FD-35059C890E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4533" y="975518"/>
          <a:ext cx="14478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3" name="Document" r:id="rId5" imgW="1840992" imgH="1612392" progId="Word.Document.8">
                  <p:embed/>
                </p:oleObj>
              </mc:Choice>
              <mc:Fallback>
                <p:oleObj name="Document" r:id="rId5" imgW="1840992" imgH="1612392" progId="Word.Document.8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3D69EE7B-6C0C-4E01-95FD-35059C890E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533" y="975518"/>
                        <a:ext cx="14478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67F3CEE0-122E-4B2F-9908-E22F68A0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214" y="2594243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Palatino" pitchFamily="18" charset="0"/>
              </a:rPr>
              <a:t>6 Large Bricks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A273CF4-FB3E-41AF-89A0-FD0534D3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234" y="2188215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Palatino" pitchFamily="18" charset="0"/>
              </a:rPr>
              <a:t>8 Small Bricks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54A125B-187A-4709-B681-406A71C7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595" y="3294309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Products</a:t>
            </a:r>
            <a:endParaRPr lang="en-US" altLang="en-US" sz="2000" dirty="0">
              <a:latin typeface="Palatino" pitchFamily="18" charset="0"/>
            </a:endParaRPr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BAD207B8-58A4-4FE2-BDD8-79A84688D1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7400" y="3182846"/>
          <a:ext cx="19050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4" name="Document" r:id="rId7" imgW="2807208" imgH="2526792" progId="Word.Document.8">
                  <p:embed/>
                </p:oleObj>
              </mc:Choice>
              <mc:Fallback>
                <p:oleObj name="Document" r:id="rId7" imgW="2807208" imgH="2526792" progId="Word.Document.8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BAD207B8-58A4-4FE2-BDD8-79A84688D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3182846"/>
                        <a:ext cx="1905000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76B5134F-F888-41E6-AA00-6B2E7EF733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1432" y="3420727"/>
          <a:ext cx="1279525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Document" r:id="rId9" imgW="1892808" imgH="2462784" progId="Word.Document.8">
                  <p:embed/>
                </p:oleObj>
              </mc:Choice>
              <mc:Fallback>
                <p:oleObj name="Document" r:id="rId9" imgW="1892808" imgH="2462784" progId="Word.Document.8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76B5134F-F888-41E6-AA00-6B2E7EF733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432" y="3420727"/>
                        <a:ext cx="1279525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>
            <a:extLst>
              <a:ext uri="{FF2B5EF4-FFF2-40B4-BE49-F238E27FC236}">
                <a16:creationId xmlns:a16="http://schemas.microsoft.com/office/drawing/2014/main" id="{C913FE69-1DB2-4D73-B139-9661BF19A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062" y="4786940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Chair 	</a:t>
            </a:r>
            <a:endParaRPr lang="en-US" altLang="en-US" sz="20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Profit = 15 cents per Chair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CD28500-91EF-4F2D-BD10-B12522B6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7" y="4786940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Table	</a:t>
            </a:r>
            <a:endParaRPr lang="en-US" altLang="en-US" sz="20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Profit = 20 cents per Table	</a:t>
            </a:r>
          </a:p>
        </p:txBody>
      </p:sp>
    </p:spTree>
    <p:extLst>
      <p:ext uri="{BB962C8B-B14F-4D97-AF65-F5344CB8AC3E}">
        <p14:creationId xmlns:p14="http://schemas.microsoft.com/office/powerpoint/2010/main" val="31657191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3A0CC8-6720-4ECF-825F-68BB5702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Formulation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14D950F-A87D-4202-BE8F-2CD6B71E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92183"/>
            <a:ext cx="5867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X1 is the number of Chairs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X2 is the number of Tables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Large brick constraint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X1+2X2 </a:t>
            </a:r>
            <a:r>
              <a:rPr lang="en-US" alt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latin typeface="Book Antiqua" panose="02040602050305030304" pitchFamily="18" charset="0"/>
              </a:rPr>
              <a:t> 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Small  brick constraint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2X1+2X2 </a:t>
            </a:r>
            <a:r>
              <a:rPr lang="en-US" alt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latin typeface="Book Antiqua" panose="02040602050305030304" pitchFamily="18" charset="0"/>
              </a:rPr>
              <a:t> 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Objective function is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Maximize 15X1+20 X2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X1 </a:t>
            </a:r>
            <a:r>
              <a:rPr lang="en-US" altLang="en-US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en-US" sz="2400" dirty="0">
                <a:latin typeface="Book Antiqua" panose="02040602050305030304" pitchFamily="18" charset="0"/>
              </a:rPr>
              <a:t>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X2 ≥ 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1F7FA-AE33-4EA5-A741-93BD67AB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219" y="3525715"/>
            <a:ext cx="8077200" cy="29512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08EC64-4FC1-49D6-ACC1-EEC3D6C5E85B}"/>
              </a:ext>
            </a:extLst>
          </p:cNvPr>
          <p:cNvSpPr/>
          <p:nvPr/>
        </p:nvSpPr>
        <p:spPr bwMode="auto">
          <a:xfrm>
            <a:off x="4419600" y="3974743"/>
            <a:ext cx="7527917" cy="2432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8FF3BD9-5C9E-46FD-9EBE-F043C1ABB4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3567" y="3955228"/>
          <a:ext cx="7643852" cy="209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Worksheet" r:id="rId4" imgW="3905373" imgH="1085696" progId="Excel.Sheet.12">
                  <p:embed/>
                </p:oleObj>
              </mc:Choice>
              <mc:Fallback>
                <p:oleObj name="Worksheet" r:id="rId4" imgW="3905373" imgH="1085696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8FF3BD9-5C9E-46FD-9EBE-F043C1ABB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3567" y="3955228"/>
                        <a:ext cx="7643852" cy="2092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7F1090-DA0F-48CC-B1B2-B70A7DD5D2FC}"/>
                  </a:ext>
                </a:extLst>
              </p14:cNvPr>
              <p14:cNvContentPartPr/>
              <p14:nvPr/>
            </p14:nvContentPartPr>
            <p14:xfrm>
              <a:off x="7516080" y="387775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7F1090-DA0F-48CC-B1B2-B70A7DD5D2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7440" y="386875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6B4806-12A2-42A5-8496-DA1D1A84B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955169"/>
            <a:ext cx="3729282" cy="25319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FE1B7A-5C21-451C-9580-1D12AE8B02CA}"/>
                  </a:ext>
                </a:extLst>
              </p14:cNvPr>
              <p14:cNvContentPartPr/>
              <p14:nvPr/>
            </p14:nvContentPartPr>
            <p14:xfrm>
              <a:off x="10893475" y="249689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FE1B7A-5C21-451C-9580-1D12AE8B02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84835" y="24878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60BF65-22C7-4F32-B168-CC79A19D2A33}"/>
                  </a:ext>
                </a:extLst>
              </p14:cNvPr>
              <p14:cNvContentPartPr/>
              <p14:nvPr/>
            </p14:nvContentPartPr>
            <p14:xfrm>
              <a:off x="9023400" y="50101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60BF65-22C7-4F32-B168-CC79A19D2A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14040" y="5000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4814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B8CF79-C75A-4568-9AD7-BB877A36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BB439B-7100-4A4A-B215-8ABC7D8FC410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2" name="Online Media 1" title="LP0">
            <a:hlinkClick r:id="" action="ppaction://media"/>
            <a:extLst>
              <a:ext uri="{FF2B5EF4-FFF2-40B4-BE49-F238E27FC236}">
                <a16:creationId xmlns:a16="http://schemas.microsoft.com/office/drawing/2014/main" id="{272721CD-1795-44D6-86BE-E4BE3D4EFF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2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19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BA6AA-A6AD-454F-89D2-701B9F57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and Window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78EE4C2-F954-4465-B8A5-FDB3734CC06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762000"/>
            <a:ext cx="6019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Two products (Product1 and Product2) and three resources (Resource1, </a:t>
            </a:r>
            <a:r>
              <a:rPr lang="en-US" altLang="en-US" sz="2400" dirty="0">
                <a:latin typeface="Book Antiqua" panose="02040602050305030304" pitchFamily="18" charset="0"/>
              </a:rPr>
              <a:t>Resource2, Resource3).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Contribution Margin of product 1 and Product2 are $300 and $500, respectively.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Product1 needs 1 hour of Resource1, nothing of Resource2, and 3 hours of resource3. Product2 needs nothing from Resource1, 2 hours of Resource2, and 2 hours of resource3.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Available hours of resources 1, 2, 3 are 4, 12, 18, respectively.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Formulate the Problem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Solve the problem using solver in excel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en-US" sz="24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3E65BC-CEC1-4F8E-B6C0-E19FB513579F}"/>
              </a:ext>
            </a:extLst>
          </p:cNvPr>
          <p:cNvGrpSpPr/>
          <p:nvPr/>
        </p:nvGrpSpPr>
        <p:grpSpPr>
          <a:xfrm>
            <a:off x="5791200" y="1066800"/>
            <a:ext cx="6323012" cy="3429000"/>
            <a:chOff x="1830388" y="260350"/>
            <a:chExt cx="8837612" cy="4905376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B281816-8FE8-4980-9D62-B451EFD0B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388" y="260350"/>
              <a:ext cx="8837612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67E00E79-BE3E-44A3-ACC5-767E145A6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275" y="2960689"/>
              <a:ext cx="22860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A3B5FB8E-1944-4429-9EC8-F226CBEF9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536951"/>
              <a:ext cx="22860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C02097-B37B-48E6-A53C-934011C4A7E6}"/>
              </a:ext>
            </a:extLst>
          </p:cNvPr>
          <p:cNvGrpSpPr/>
          <p:nvPr/>
        </p:nvGrpSpPr>
        <p:grpSpPr>
          <a:xfrm>
            <a:off x="5968637" y="4570041"/>
            <a:ext cx="6019800" cy="1054002"/>
            <a:chOff x="1524001" y="5235576"/>
            <a:chExt cx="9143999" cy="1622425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E7826162-944A-41AE-B778-5C5E23340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538" y="5235576"/>
              <a:ext cx="4589462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941684BA-FD4E-4A83-8F31-36C408B67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578" y="5246688"/>
              <a:ext cx="2879725" cy="1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88373E5C-C450-47D7-AE73-3BEC725D7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1" y="5265738"/>
              <a:ext cx="1558925" cy="159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305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BE2C0-5131-4D7E-BC02-F1CEDB13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B4C3EBF-35E2-45EE-90E0-A45C6C5C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" y="914400"/>
            <a:ext cx="27815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Objective Function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0066"/>
                </a:solidFill>
                <a:latin typeface="Times" panose="02020603050405020304" pitchFamily="18" charset="0"/>
              </a:rPr>
              <a:t>Z = 300X1 +500X2</a:t>
            </a:r>
            <a:endParaRPr lang="en-US" altLang="en-US" sz="2400" i="1" baseline="-25000" dirty="0">
              <a:solidFill>
                <a:srgbClr val="CC0066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Constraints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Resource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X1                </a:t>
            </a: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 4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Resource 2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             2X2</a:t>
            </a:r>
            <a:r>
              <a:rPr lang="en-US" altLang="en-US" sz="2400" b="1" i="1" baseline="-25000" dirty="0">
                <a:solidFill>
                  <a:srgbClr val="FF9900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 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Resource 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</a:rPr>
              <a:t>3X1+ 2X2 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18</a:t>
            </a:r>
            <a:endParaRPr lang="en-US" altLang="en-US" sz="2400" b="1" i="1" dirty="0">
              <a:solidFill>
                <a:srgbClr val="00B050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</a:rPr>
              <a:t>Nonnegativity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  <a:sym typeface="Symbol" panose="05050102010706020507" pitchFamily="18" charset="2"/>
              </a:rPr>
              <a:t>X1</a:t>
            </a:r>
            <a:r>
              <a:rPr lang="en-US" altLang="en-US" sz="2400" b="1" i="1" dirty="0">
                <a:latin typeface="Times" panose="02020603050405020304" pitchFamily="18" charset="0"/>
              </a:rPr>
              <a:t> 0, X2</a:t>
            </a:r>
            <a:r>
              <a:rPr lang="en-US" altLang="en-US" sz="2400" b="1" i="1" dirty="0">
                <a:latin typeface="Times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400" b="1" i="1" dirty="0">
                <a:latin typeface="Times" panose="02020603050405020304" pitchFamily="18" charset="0"/>
              </a:rPr>
              <a:t>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8CD9D6-EA06-4B1D-B988-B2EBB7B77332}"/>
              </a:ext>
            </a:extLst>
          </p:cNvPr>
          <p:cNvGrpSpPr/>
          <p:nvPr/>
        </p:nvGrpSpPr>
        <p:grpSpPr>
          <a:xfrm>
            <a:off x="3810000" y="3124200"/>
            <a:ext cx="8249194" cy="3328289"/>
            <a:chOff x="3519371" y="1344967"/>
            <a:chExt cx="8249194" cy="3328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A4EB81-4396-49B9-93C5-D9B27F0C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9371" y="1344967"/>
              <a:ext cx="8249194" cy="33282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75ECDA-E351-422D-AA40-69471FB9DB44}"/>
                </a:ext>
              </a:extLst>
            </p:cNvPr>
            <p:cNvSpPr/>
            <p:nvPr/>
          </p:nvSpPr>
          <p:spPr bwMode="auto">
            <a:xfrm>
              <a:off x="4038600" y="1889364"/>
              <a:ext cx="7719249" cy="27838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F29784-0318-4078-8857-F7521A872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44604"/>
              </p:ext>
            </p:extLst>
          </p:nvPr>
        </p:nvGraphicFramePr>
        <p:xfrm>
          <a:off x="4684713" y="3668713"/>
          <a:ext cx="658812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3" name="Worksheet" r:id="rId4" imgW="3295391" imgH="1295334" progId="Excel.Sheet.12">
                  <p:embed/>
                </p:oleObj>
              </mc:Choice>
              <mc:Fallback>
                <p:oleObj name="Worksheet" r:id="rId4" imgW="3295391" imgH="129533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7DEE90-82DC-4FE4-965E-CD34815313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4713" y="3668713"/>
                        <a:ext cx="6588125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A71FCA1-D253-4BFA-8DFF-3F0CF0556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820017"/>
            <a:ext cx="3124200" cy="2250950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495EA2E2-B7A8-47EF-8550-DFA37DE05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818" y="745163"/>
            <a:ext cx="33293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Decision Variables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</a:rPr>
              <a:t>X1: Volume of Product 1</a:t>
            </a:r>
            <a:endParaRPr lang="en-US" altLang="en-US" sz="2400" i="1" baseline="-250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</a:rPr>
              <a:t>X2: Volume of Product 2</a:t>
            </a:r>
          </a:p>
        </p:txBody>
      </p:sp>
    </p:spTree>
    <p:extLst>
      <p:ext uri="{BB962C8B-B14F-4D97-AF65-F5344CB8AC3E}">
        <p14:creationId xmlns:p14="http://schemas.microsoft.com/office/powerpoint/2010/main" val="333498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0762C-8481-4892-83DA-47CC459C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Will You Pay for One Additional Unit of Resource-1?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7DEE90-82DC-4FE4-965E-CD3481531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066346"/>
              </p:ext>
            </p:extLst>
          </p:nvPr>
        </p:nvGraphicFramePr>
        <p:xfrm>
          <a:off x="304800" y="952500"/>
          <a:ext cx="884424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Worksheet" r:id="rId3" imgW="3667282" imgH="1295400" progId="Excel.Sheet.12">
                  <p:embed/>
                </p:oleObj>
              </mc:Choice>
              <mc:Fallback>
                <p:oleObj name="Worksheet" r:id="rId3" imgW="3667282" imgH="129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52500"/>
                        <a:ext cx="8844243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8B2D56C-A26F-44AA-981E-A989B10D81A9}"/>
              </a:ext>
            </a:extLst>
          </p:cNvPr>
          <p:cNvSpPr txBox="1"/>
          <p:nvPr/>
        </p:nvSpPr>
        <p:spPr>
          <a:xfrm>
            <a:off x="9296400" y="1524000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750706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0762C-8481-4892-83DA-47CC459C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Will You Pay for One Additional Unit of Resource-2?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10E454FD-4F9B-4CB6-B6E7-EB3631EE1BE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9594" y="938213"/>
            <a:ext cx="88455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7CBFB-1596-4F3F-AC27-F0AF8A8B6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938213"/>
            <a:ext cx="9413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Door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D74F2D-238F-415F-AE0E-2B72D9A6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938213"/>
            <a:ext cx="14922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Window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CE4DB-B2EB-4B57-825E-DB70A29A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938213"/>
            <a:ext cx="8493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LHS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6175F5-E551-42B2-8DEE-C5CB34141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263" y="938213"/>
            <a:ext cx="8493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RHS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BA941-FD55-4E56-84C8-B76864AE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1444625"/>
            <a:ext cx="15160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Station-1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29888-DA77-431A-A0D9-CD7E6100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1444625"/>
            <a:ext cx="3444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EC58DC-DAA5-4CB0-A8B0-D455DC490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1444625"/>
            <a:ext cx="5730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&lt;=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73A3C2-7F96-4EFC-98D5-242674FD4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5" y="1444625"/>
            <a:ext cx="3444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D9BF8-7D66-4433-938B-AF343973B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1949450"/>
            <a:ext cx="15160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Station-2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4DD715-ADEC-4B53-BDC0-E366BFF6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1949450"/>
            <a:ext cx="3444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9E255B-F27D-4169-8E77-E55F7C47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1949450"/>
            <a:ext cx="5730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&lt;=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1F1B44-938F-4089-9D7A-1B957F24B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1949450"/>
            <a:ext cx="3462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5A05F2-9CBA-475D-8164-2ACC09C40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2454275"/>
            <a:ext cx="15160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Station-3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6241C9-BF72-4794-B295-1DA58B97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2454275"/>
            <a:ext cx="3444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0CBD10-F341-408D-B8CA-153A713E9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2454275"/>
            <a:ext cx="3444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35A5F73-EF3C-4661-A850-2D6CA413AD49}"/>
              </a:ext>
            </a:extLst>
          </p:cNvPr>
          <p:cNvGrpSpPr/>
          <p:nvPr/>
        </p:nvGrpSpPr>
        <p:grpSpPr>
          <a:xfrm>
            <a:off x="5049105" y="1443465"/>
            <a:ext cx="779059" cy="1426308"/>
            <a:chOff x="5049105" y="1443465"/>
            <a:chExt cx="779059" cy="14263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1BA4F7-01D7-48F4-9D22-39B9F7F3B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105" y="1443465"/>
              <a:ext cx="77905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Book Antiqua" panose="02040602050305030304" pitchFamily="18" charset="0"/>
                </a:rPr>
                <a:t>1.667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0F276E-5B58-4D44-8998-9DD16607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138" y="1949450"/>
              <a:ext cx="34624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Book Antiqua" panose="02040602050305030304" pitchFamily="18" charset="0"/>
                </a:rPr>
                <a:t>13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1D4282-BD10-4E42-8098-1DA4F4581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138" y="2454275"/>
              <a:ext cx="34624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Book Antiqua" panose="02040602050305030304" pitchFamily="18" charset="0"/>
                </a:rPr>
                <a:t>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5D2DBD6-AC21-4F75-8CB7-E9A8975C1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454275"/>
            <a:ext cx="5730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&lt;=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E1AEB3-7C1B-47B5-9929-511A543D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454275"/>
            <a:ext cx="504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A42B90-17AA-4EB7-A6B6-4B41A627D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2982913"/>
            <a:ext cx="8624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Profit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6D31A3-3428-4EAF-8FC9-D4B4BF823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2982913"/>
            <a:ext cx="6889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300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0C9B8C-E570-4B37-BA56-10AE4A77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2982913"/>
            <a:ext cx="6889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2EF0C4-D8D4-4197-BBC0-D95CCF035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988" y="2982913"/>
            <a:ext cx="6924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3750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B4F8B1-9A75-4200-B71B-C37CD8AF4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3511550"/>
            <a:ext cx="13081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DecVar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E3A340E-74C1-44F3-90E1-82E54F7F28D6}"/>
              </a:ext>
            </a:extLst>
          </p:cNvPr>
          <p:cNvGrpSpPr/>
          <p:nvPr/>
        </p:nvGrpSpPr>
        <p:grpSpPr>
          <a:xfrm>
            <a:off x="2165349" y="3529411"/>
            <a:ext cx="1972687" cy="450497"/>
            <a:chOff x="2165349" y="3529411"/>
            <a:chExt cx="1972687" cy="4504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4B91301-4995-4CE2-8AF2-9695CDE16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49" y="3529411"/>
              <a:ext cx="77905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700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1.667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171B32-744E-4252-B041-488903A62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225" y="3564410"/>
              <a:ext cx="4328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Book Antiqua" panose="02040602050305030304" pitchFamily="18" charset="0"/>
                </a:rPr>
                <a:t>6.5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35" name="Line 34">
            <a:extLst>
              <a:ext uri="{FF2B5EF4-FFF2-40B4-BE49-F238E27FC236}">
                <a16:creationId xmlns:a16="http://schemas.microsoft.com/office/drawing/2014/main" id="{6A02801A-8B52-4C39-A73C-F45B2CF70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8" y="2960688"/>
            <a:ext cx="4386263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979AE1-C8DD-42E5-9C03-0EF20A37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2960688"/>
            <a:ext cx="4386263" cy="222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EBCDDB3E-F5D5-4E3E-993F-86A5CD60A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915988"/>
            <a:ext cx="0" cy="20208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368D0A-B582-46CF-AEF9-C8C51728D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915988"/>
            <a:ext cx="22225" cy="202088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60A76D-7599-4FE6-9E11-B40F5149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36875"/>
            <a:ext cx="1470025" cy="460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BF382165-EEB4-4473-AEFF-ADE151D01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6488" y="915988"/>
            <a:ext cx="0" cy="20208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210B8E-BADD-4A50-9384-8511583DC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915988"/>
            <a:ext cx="22225" cy="202088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41">
            <a:extLst>
              <a:ext uri="{FF2B5EF4-FFF2-40B4-BE49-F238E27FC236}">
                <a16:creationId xmlns:a16="http://schemas.microsoft.com/office/drawing/2014/main" id="{E126AE4D-5C88-496F-800D-0C498E4DF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8" y="3487738"/>
            <a:ext cx="1446213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9F601C5-FE05-445B-8E2F-8AEFCB70F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3487738"/>
            <a:ext cx="1446213" cy="238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Line 43">
            <a:extLst>
              <a:ext uri="{FF2B5EF4-FFF2-40B4-BE49-F238E27FC236}">
                <a16:creationId xmlns:a16="http://schemas.microsoft.com/office/drawing/2014/main" id="{8D4F9CAF-947B-4FD2-AA64-F2FAE25FB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413" y="915988"/>
            <a:ext cx="0" cy="254952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58E37D-9D5B-4A4A-A7FF-D43725363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915988"/>
            <a:ext cx="22225" cy="254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45">
            <a:extLst>
              <a:ext uri="{FF2B5EF4-FFF2-40B4-BE49-F238E27FC236}">
                <a16:creationId xmlns:a16="http://schemas.microsoft.com/office/drawing/2014/main" id="{CE161032-8C1D-458F-B227-D4071FC94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6438" y="915988"/>
            <a:ext cx="0" cy="254952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67D428-D46C-454B-B561-FB8D149BD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915988"/>
            <a:ext cx="22225" cy="254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1D4C17-84D8-4FC8-B88F-623658B0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3465513"/>
            <a:ext cx="4410075" cy="460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771411-0497-4579-8187-78C2F2A5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982913"/>
            <a:ext cx="46038" cy="528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Line 49">
            <a:extLst>
              <a:ext uri="{FF2B5EF4-FFF2-40B4-BE49-F238E27FC236}">
                <a16:creationId xmlns:a16="http://schemas.microsoft.com/office/drawing/2014/main" id="{F1CFACBD-7186-4669-A4D0-96CB65548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8" y="4016375"/>
            <a:ext cx="1446213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0777C6-CC6F-4CF1-ACC6-7B5ADED65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4016375"/>
            <a:ext cx="1446213" cy="238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9E8A971-39A3-494D-B802-C7C0844D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465513"/>
            <a:ext cx="46038" cy="5746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F436D73B-C945-41B5-AC3A-AD1D3FEE2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6438" y="3511550"/>
            <a:ext cx="0" cy="48260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91740D9-851E-4793-AA05-24B2740EE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3511550"/>
            <a:ext cx="22225" cy="48260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2D861B-E04A-4A1B-B7AE-0101F98C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3994150"/>
            <a:ext cx="2940050" cy="460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4F4A90-58AE-4CC2-B91B-EE107DF3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2936875"/>
            <a:ext cx="46038" cy="11033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671CEA65-E89C-44E7-8AB4-6D16E98BD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8" y="915988"/>
            <a:ext cx="1588" cy="312420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30B8DDB-D59E-4875-BC52-2FE8F6AD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915988"/>
            <a:ext cx="22225" cy="3146426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Line 58">
            <a:extLst>
              <a:ext uri="{FF2B5EF4-FFF2-40B4-BE49-F238E27FC236}">
                <a16:creationId xmlns:a16="http://schemas.microsoft.com/office/drawing/2014/main" id="{6E0999EB-92EA-4F6F-A326-C8C19C6FB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413" y="404018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5B3D7B-AC41-4E10-943C-263BF2760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4040188"/>
            <a:ext cx="22225" cy="222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Line 60">
            <a:extLst>
              <a:ext uri="{FF2B5EF4-FFF2-40B4-BE49-F238E27FC236}">
                <a16:creationId xmlns:a16="http://schemas.microsoft.com/office/drawing/2014/main" id="{0249B391-506E-4D9D-ADF4-AC845A283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6438" y="404018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D3F5965-6A42-438D-937F-C7BC9D36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4040188"/>
            <a:ext cx="22225" cy="222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Line 62">
            <a:extLst>
              <a:ext uri="{FF2B5EF4-FFF2-40B4-BE49-F238E27FC236}">
                <a16:creationId xmlns:a16="http://schemas.microsoft.com/office/drawing/2014/main" id="{7ECC8A76-399B-4BF3-9833-CFE49B82E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04018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92942B-D00C-42AA-8ADF-6314938A2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040188"/>
            <a:ext cx="22225" cy="222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Line 64">
            <a:extLst>
              <a:ext uri="{FF2B5EF4-FFF2-40B4-BE49-F238E27FC236}">
                <a16:creationId xmlns:a16="http://schemas.microsoft.com/office/drawing/2014/main" id="{22DFDE73-866F-4BE4-BE49-E0E9F75BB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6488" y="3511550"/>
            <a:ext cx="1588" cy="52863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DAC1DFE-24AC-427A-ABFA-903EF79E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511550"/>
            <a:ext cx="22225" cy="5508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E4FEB4D5-1005-40DF-9247-52C42571F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6513" y="915988"/>
            <a:ext cx="1588" cy="312420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5AD0C1-D879-40BA-B3EE-95DF4514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513" y="915988"/>
            <a:ext cx="22225" cy="3146426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Line 68">
            <a:extLst>
              <a:ext uri="{FF2B5EF4-FFF2-40B4-BE49-F238E27FC236}">
                <a16:creationId xmlns:a16="http://schemas.microsoft.com/office/drawing/2014/main" id="{FD316E51-9913-422D-AA9C-ECB930057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6538" y="915988"/>
            <a:ext cx="1588" cy="312420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ABE2516-A4A8-47BA-BDEA-67499C0B5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915988"/>
            <a:ext cx="22225" cy="3146426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Line 70">
            <a:extLst>
              <a:ext uri="{FF2B5EF4-FFF2-40B4-BE49-F238E27FC236}">
                <a16:creationId xmlns:a16="http://schemas.microsoft.com/office/drawing/2014/main" id="{605E5BD3-5B23-4A5F-BF96-A86BC0711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8" y="915988"/>
            <a:ext cx="88423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4CE258-12B7-4BE2-9403-3832FFA4B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915988"/>
            <a:ext cx="8866188" cy="222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Line 72">
            <a:extLst>
              <a:ext uri="{FF2B5EF4-FFF2-40B4-BE49-F238E27FC236}">
                <a16:creationId xmlns:a16="http://schemas.microsoft.com/office/drawing/2014/main" id="{56EE2EDD-C81E-4DAD-8DBF-F904E4904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8" y="1420813"/>
            <a:ext cx="88423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75747F3-C8A2-4FB3-8561-2582B4E34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1420813"/>
            <a:ext cx="8866188" cy="238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Line 74">
            <a:extLst>
              <a:ext uri="{FF2B5EF4-FFF2-40B4-BE49-F238E27FC236}">
                <a16:creationId xmlns:a16="http://schemas.microsoft.com/office/drawing/2014/main" id="{B066946D-CB2D-45A9-ADE0-AF977D3B8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8" y="1925638"/>
            <a:ext cx="88423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3E1EE28-F2DD-48B2-95D0-A1FA8EAD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1925638"/>
            <a:ext cx="8866188" cy="238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Line 76">
            <a:extLst>
              <a:ext uri="{FF2B5EF4-FFF2-40B4-BE49-F238E27FC236}">
                <a16:creationId xmlns:a16="http://schemas.microsoft.com/office/drawing/2014/main" id="{63F11A30-BA34-43BA-BFA0-3AA511879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8" y="2432050"/>
            <a:ext cx="88423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72AF50B-05A2-4CC3-8EB1-A3AE2F020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2432050"/>
            <a:ext cx="8866188" cy="222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Line 78">
            <a:extLst>
              <a:ext uri="{FF2B5EF4-FFF2-40B4-BE49-F238E27FC236}">
                <a16:creationId xmlns:a16="http://schemas.microsoft.com/office/drawing/2014/main" id="{43AC31BD-8448-4D1E-B04A-9BA5716BB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713" y="2960688"/>
            <a:ext cx="2940050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F973E2B-4300-4561-9AE8-8D4A1DC50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2960688"/>
            <a:ext cx="2963863" cy="222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Line 80">
            <a:extLst>
              <a:ext uri="{FF2B5EF4-FFF2-40B4-BE49-F238E27FC236}">
                <a16:creationId xmlns:a16="http://schemas.microsoft.com/office/drawing/2014/main" id="{E45DC827-BDED-482D-92DD-11BD45C037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713" y="3487738"/>
            <a:ext cx="2940050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EA0F0D0-FFDD-4C26-B7CE-32D0B777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3487738"/>
            <a:ext cx="2963863" cy="238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Line 82">
            <a:extLst>
              <a:ext uri="{FF2B5EF4-FFF2-40B4-BE49-F238E27FC236}">
                <a16:creationId xmlns:a16="http://schemas.microsoft.com/office/drawing/2014/main" id="{3C129CA7-E03D-43EF-9BDE-30F16F4E6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4016375"/>
            <a:ext cx="44100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A1A2970-CDCC-444E-B964-4CAF1E8E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016375"/>
            <a:ext cx="4433888" cy="238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B90E243-3B94-47C4-AA4D-946DEC730F65}"/>
              </a:ext>
            </a:extLst>
          </p:cNvPr>
          <p:cNvSpPr txBox="1"/>
          <p:nvPr/>
        </p:nvSpPr>
        <p:spPr>
          <a:xfrm>
            <a:off x="9266961" y="195991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Up to $150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A6798E1-2EF9-454B-B5BA-C02FB329EC57}"/>
              </a:ext>
            </a:extLst>
          </p:cNvPr>
          <p:cNvSpPr txBox="1"/>
          <p:nvPr/>
        </p:nvSpPr>
        <p:spPr>
          <a:xfrm>
            <a:off x="199595" y="4518314"/>
            <a:ext cx="1192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Real numbers like 1.667 for product-1 and 6.5 for product-2 are OK.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We may assume in 3 days we produce 3(1.667) = 5 units of product-1 and in two days produce 2(6.5) = 13 units of product-2. </a:t>
            </a:r>
          </a:p>
        </p:txBody>
      </p:sp>
    </p:spTree>
    <p:extLst>
      <p:ext uri="{BB962C8B-B14F-4D97-AF65-F5344CB8AC3E}">
        <p14:creationId xmlns:p14="http://schemas.microsoft.com/office/powerpoint/2010/main" val="3849683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87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0762C-8481-4892-83DA-47CC459C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Solver Optimal Solution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3599861-9551-4FF2-958A-3D2D7BEE8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93697"/>
              </p:ext>
            </p:extLst>
          </p:nvPr>
        </p:nvGraphicFramePr>
        <p:xfrm>
          <a:off x="304800" y="952500"/>
          <a:ext cx="884424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Worksheet" r:id="rId3" imgW="3667070" imgH="1295334" progId="Excel.Sheet.12">
                  <p:embed/>
                </p:oleObj>
              </mc:Choice>
              <mc:Fallback>
                <p:oleObj name="Worksheet" r:id="rId3" imgW="3667070" imgH="129533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7DEE90-82DC-4FE4-965E-CD34815313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52500"/>
                        <a:ext cx="8844243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4377AB5-7139-4301-816A-993B96DB5ACE}"/>
              </a:ext>
            </a:extLst>
          </p:cNvPr>
          <p:cNvSpPr txBox="1"/>
          <p:nvPr/>
        </p:nvSpPr>
        <p:spPr>
          <a:xfrm>
            <a:off x="9296400" y="24384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Up to $100 </a:t>
            </a:r>
          </a:p>
        </p:txBody>
      </p:sp>
    </p:spTree>
    <p:extLst>
      <p:ext uri="{BB962C8B-B14F-4D97-AF65-F5344CB8AC3E}">
        <p14:creationId xmlns:p14="http://schemas.microsoft.com/office/powerpoint/2010/main" val="3346298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0762C-8481-4892-83DA-47CC459C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Linear Programming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35A0C-38A0-44E4-99D6-1859F8B085BE}"/>
              </a:ext>
            </a:extLst>
          </p:cNvPr>
          <p:cNvSpPr txBox="1"/>
          <p:nvPr/>
        </p:nvSpPr>
        <p:spPr>
          <a:xfrm>
            <a:off x="38100" y="780473"/>
            <a:ext cx="12115800" cy="570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3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 numbers: </a:t>
            </a:r>
            <a:r>
              <a:rPr lang="en-US" sz="23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produce decimals of products, like 1.667, 6.5, 2.33, etc.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3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Linear: </a:t>
            </a:r>
            <a:r>
              <a:rPr lang="en-US" sz="23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components in the formulation are formed by a constant multiplied by a variable, like 2X1. No square, no square root, no power, no log, etc.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3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Deterministic: </a:t>
            </a:r>
            <a:r>
              <a:rPr lang="en-US" sz="23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know the parameters of the model, such as profit and consumption rates, and the availability of resources.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3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Multiplicativity: </a:t>
            </a:r>
            <a:r>
              <a:rPr lang="en-US" sz="23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one unit of a Product consumes 2 units of a Resource, then X1 units of this product need 2X1 units of the Resource - the same for the profit and all other components of the model.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3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Additivity: </a:t>
            </a:r>
            <a:r>
              <a:rPr lang="en-US" sz="23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X1 units of product-1 require 2X1 units of a Resource, and X2 units of product-2 require 3X2 units of the same Resource, then for X1 units of Product-1 and X2 units of Product-2, we need 2X1+3X2 units of this Resource - the same for the profit and all other components of the model.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3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we have 3 products, any combination of three numbers is a Solution. A Feasible </a:t>
            </a:r>
            <a:r>
              <a:rPr lang="en-US" sz="23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3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olution satisfies all constraints. An Optimal </a:t>
            </a:r>
            <a:r>
              <a:rPr lang="en-US" sz="23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3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olution is the best among all Feasible solutions. </a:t>
            </a:r>
          </a:p>
        </p:txBody>
      </p:sp>
    </p:spTree>
    <p:extLst>
      <p:ext uri="{BB962C8B-B14F-4D97-AF65-F5344CB8AC3E}">
        <p14:creationId xmlns:p14="http://schemas.microsoft.com/office/powerpoint/2010/main" val="28596574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E9D679-2779-4952-8B60-EE73D290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Infeasible, Feasible, Optimal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3C0C224-B5A7-4622-AC7C-F129E1FC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90303"/>
            <a:ext cx="87852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>
                <a:latin typeface="Book Antiqua" panose="02040602050305030304" pitchFamily="18" charset="0"/>
              </a:rPr>
              <a:t>Given the following problem</a:t>
            </a:r>
          </a:p>
          <a:p>
            <a:pPr lvl="1"/>
            <a:endParaRPr lang="en-US" altLang="en-US" dirty="0">
              <a:latin typeface="Book Antiqua" panose="02040602050305030304" pitchFamily="18" charset="0"/>
            </a:endParaRP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Maximize Z = 3x1 + 5x2 </a:t>
            </a: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Subject to: the following constraints</a:t>
            </a: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		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    x1         ≤ 4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          2x2 ≤ 12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3x1 + 2x2 ≤ 18 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x1, x2 ≥ 0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What combination of x1 and x2 could be the optimal solution?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A)	x1 = 4, x2 = 4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B)	x1 = -3, x2 = 6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C)	x1 = 3, x2 = 4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D)	x1 = 0, x2 = 7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E)	x1 = 2, x2 = 6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1C42A70-F958-4F43-BFE0-F0C6716E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365" y="888798"/>
            <a:ext cx="450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Infeasible; Violates Constraint 3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C46E7C2-A2AB-426E-B86B-404B3895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959" y="1378766"/>
            <a:ext cx="4738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Infeasible; Violates nonnegativity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54F5861-BD2C-42B5-83D1-784B520A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357" y="1854219"/>
            <a:ext cx="4150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Feasible; z = 3×3+ 5×4  = 29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7BB51D96-51D6-4024-9490-B9A9FDF1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700" y="2286791"/>
            <a:ext cx="450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Infeasible; Violates Constraint 2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D7ECE807-4445-4B2D-8012-1EC1E3B6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743200"/>
            <a:ext cx="4500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Feasible; z = 3×2+ 5×6  = 36 and Optimal</a:t>
            </a:r>
          </a:p>
        </p:txBody>
      </p:sp>
    </p:spTree>
    <p:extLst>
      <p:ext uri="{BB962C8B-B14F-4D97-AF65-F5344CB8AC3E}">
        <p14:creationId xmlns:p14="http://schemas.microsoft.com/office/powerpoint/2010/main" val="3205352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Lean Thinking Final.ppt">
  <a:themeElements>
    <a:clrScheme name="Custom 27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57977</TotalTime>
  <Words>757</Words>
  <Application>Microsoft Office PowerPoint</Application>
  <PresentationFormat>Widescreen</PresentationFormat>
  <Paragraphs>114</Paragraphs>
  <Slides>11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Arial</vt:lpstr>
      <vt:lpstr>Book Antiqua</vt:lpstr>
      <vt:lpstr>Brush Script MT</vt:lpstr>
      <vt:lpstr>Calibri</vt:lpstr>
      <vt:lpstr>Calibri Light</vt:lpstr>
      <vt:lpstr>Garamond</vt:lpstr>
      <vt:lpstr>Impact</vt:lpstr>
      <vt:lpstr>Lucida Calligraphy</vt:lpstr>
      <vt:lpstr>MS Reference Sans Serif</vt:lpstr>
      <vt:lpstr>Palatino</vt:lpstr>
      <vt:lpstr>Times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Worksheet</vt:lpstr>
      <vt:lpstr>Document</vt:lpstr>
      <vt:lpstr>Linear Programing Introduction      Ardavan Asef-Vaziri </vt:lpstr>
      <vt:lpstr>PowerPoint Presentation</vt:lpstr>
      <vt:lpstr>Door and Window</vt:lpstr>
      <vt:lpstr>Formulation</vt:lpstr>
      <vt:lpstr>How Much Will You Pay for One Additional Unit of Resource-1?</vt:lpstr>
      <vt:lpstr>How Much Will You Pay for One Additional Unit of Resource-2?</vt:lpstr>
      <vt:lpstr>Solver Optimal Solution</vt:lpstr>
      <vt:lpstr>Assumptions of Linear Programming</vt:lpstr>
      <vt:lpstr>Infeasible, Feasible, Optimal</vt:lpstr>
      <vt:lpstr>Practice - The Lego Production Problem</vt:lpstr>
      <vt:lpstr>Mathematical Formulation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805</cp:revision>
  <cp:lastPrinted>2019-05-09T17:43:43Z</cp:lastPrinted>
  <dcterms:created xsi:type="dcterms:W3CDTF">2008-11-22T01:06:20Z</dcterms:created>
  <dcterms:modified xsi:type="dcterms:W3CDTF">2025-07-30T17:17:33Z</dcterms:modified>
</cp:coreProperties>
</file>