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23"/>
  </p:notesMasterIdLst>
  <p:handoutMasterIdLst>
    <p:handoutMasterId r:id="rId24"/>
  </p:handoutMasterIdLst>
  <p:sldIdLst>
    <p:sldId id="449" r:id="rId2"/>
    <p:sldId id="450" r:id="rId3"/>
    <p:sldId id="451" r:id="rId4"/>
    <p:sldId id="452" r:id="rId5"/>
    <p:sldId id="453" r:id="rId6"/>
    <p:sldId id="454" r:id="rId7"/>
    <p:sldId id="456" r:id="rId8"/>
    <p:sldId id="457" r:id="rId9"/>
    <p:sldId id="572" r:id="rId10"/>
    <p:sldId id="461" r:id="rId11"/>
    <p:sldId id="463" r:id="rId12"/>
    <p:sldId id="464" r:id="rId13"/>
    <p:sldId id="467" r:id="rId14"/>
    <p:sldId id="468" r:id="rId15"/>
    <p:sldId id="469" r:id="rId16"/>
    <p:sldId id="470" r:id="rId17"/>
    <p:sldId id="473" r:id="rId18"/>
    <p:sldId id="472" r:id="rId19"/>
    <p:sldId id="474" r:id="rId20"/>
    <p:sldId id="552" r:id="rId21"/>
    <p:sldId id="553" r:id="rId22"/>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5pPr>
    <a:lvl6pPr marL="2286000" algn="l" defTabSz="914400" rtl="0" eaLnBrk="1" latinLnBrk="0" hangingPunct="1">
      <a:defRPr sz="2400" kern="1200">
        <a:solidFill>
          <a:schemeClr val="tx1"/>
        </a:solidFill>
        <a:latin typeface="Times" panose="02020603050405020304" pitchFamily="18" charset="0"/>
        <a:ea typeface="+mn-ea"/>
        <a:cs typeface="+mn-cs"/>
      </a:defRPr>
    </a:lvl6pPr>
    <a:lvl7pPr marL="2743200" algn="l" defTabSz="914400" rtl="0" eaLnBrk="1" latinLnBrk="0" hangingPunct="1">
      <a:defRPr sz="2400" kern="1200">
        <a:solidFill>
          <a:schemeClr val="tx1"/>
        </a:solidFill>
        <a:latin typeface="Times" panose="02020603050405020304" pitchFamily="18" charset="0"/>
        <a:ea typeface="+mn-ea"/>
        <a:cs typeface="+mn-cs"/>
      </a:defRPr>
    </a:lvl7pPr>
    <a:lvl8pPr marL="3200400" algn="l" defTabSz="914400" rtl="0" eaLnBrk="1" latinLnBrk="0" hangingPunct="1">
      <a:defRPr sz="2400" kern="1200">
        <a:solidFill>
          <a:schemeClr val="tx1"/>
        </a:solidFill>
        <a:latin typeface="Times" panose="02020603050405020304" pitchFamily="18" charset="0"/>
        <a:ea typeface="+mn-ea"/>
        <a:cs typeface="+mn-cs"/>
      </a:defRPr>
    </a:lvl8pPr>
    <a:lvl9pPr marL="3657600" algn="l" defTabSz="914400" rtl="0" eaLnBrk="1" latinLnBrk="0" hangingPunct="1">
      <a:defRPr sz="2400" kern="1200">
        <a:solidFill>
          <a:schemeClr val="tx1"/>
        </a:solidFill>
        <a:latin typeface="Times"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575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00"/>
    <a:srgbClr val="CC66FF"/>
    <a:srgbClr val="9933FF"/>
    <a:srgbClr val="800080"/>
    <a:srgbClr val="3333C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634" autoAdjust="0"/>
    <p:restoredTop sz="94617" autoAdjust="0"/>
  </p:normalViewPr>
  <p:slideViewPr>
    <p:cSldViewPr>
      <p:cViewPr>
        <p:scale>
          <a:sx n="100" d="100"/>
          <a:sy n="100" d="100"/>
        </p:scale>
        <p:origin x="2238" y="312"/>
      </p:cViewPr>
      <p:guideLst>
        <p:guide orient="horz" pos="2160"/>
        <p:guide pos="575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212"/>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4482" name="Rectangle 2">
            <a:extLst>
              <a:ext uri="{FF2B5EF4-FFF2-40B4-BE49-F238E27FC236}">
                <a16:creationId xmlns:a16="http://schemas.microsoft.com/office/drawing/2014/main" id="{9D108EAA-6E50-4C7B-87E8-DBDD87902702}"/>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404483" name="Rectangle 3">
            <a:extLst>
              <a:ext uri="{FF2B5EF4-FFF2-40B4-BE49-F238E27FC236}">
                <a16:creationId xmlns:a16="http://schemas.microsoft.com/office/drawing/2014/main" id="{E0B072F6-CA4D-4FA2-810A-E277B20F9D2E}"/>
              </a:ext>
            </a:extLst>
          </p:cNvPr>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404484" name="Rectangle 4">
            <a:extLst>
              <a:ext uri="{FF2B5EF4-FFF2-40B4-BE49-F238E27FC236}">
                <a16:creationId xmlns:a16="http://schemas.microsoft.com/office/drawing/2014/main" id="{F6451972-FED2-4E3F-A234-C2CC471EB851}"/>
              </a:ext>
            </a:extLst>
          </p:cNvPr>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404485" name="Rectangle 5">
            <a:extLst>
              <a:ext uri="{FF2B5EF4-FFF2-40B4-BE49-F238E27FC236}">
                <a16:creationId xmlns:a16="http://schemas.microsoft.com/office/drawing/2014/main" id="{C350E60F-24C0-466C-9CE3-DA47C4764A69}"/>
              </a:ext>
            </a:extLst>
          </p:cNvPr>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F52F5BEF-BF56-44C9-A9A4-7244CB6AC24A}"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8114" name="Rectangle 2">
            <a:extLst>
              <a:ext uri="{FF2B5EF4-FFF2-40B4-BE49-F238E27FC236}">
                <a16:creationId xmlns:a16="http://schemas.microsoft.com/office/drawing/2014/main" id="{F8ACB9C8-ED13-4789-AB61-2D10DF1EFDC7}"/>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18115" name="Rectangle 3">
            <a:extLst>
              <a:ext uri="{FF2B5EF4-FFF2-40B4-BE49-F238E27FC236}">
                <a16:creationId xmlns:a16="http://schemas.microsoft.com/office/drawing/2014/main" id="{11BC85EA-21A3-4C83-92E8-62DAB69EA8EE}"/>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23556" name="Rectangle 4">
            <a:extLst>
              <a:ext uri="{FF2B5EF4-FFF2-40B4-BE49-F238E27FC236}">
                <a16:creationId xmlns:a16="http://schemas.microsoft.com/office/drawing/2014/main" id="{86C2C029-B03E-42D4-B5A4-1EFE277451D5}"/>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8117" name="Rectangle 5">
            <a:extLst>
              <a:ext uri="{FF2B5EF4-FFF2-40B4-BE49-F238E27FC236}">
                <a16:creationId xmlns:a16="http://schemas.microsoft.com/office/drawing/2014/main" id="{A77D9FFC-3BEA-4EDF-B174-29CB0EF6748C}"/>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18118" name="Rectangle 6">
            <a:extLst>
              <a:ext uri="{FF2B5EF4-FFF2-40B4-BE49-F238E27FC236}">
                <a16:creationId xmlns:a16="http://schemas.microsoft.com/office/drawing/2014/main" id="{5A130ADE-961F-4C1A-9A66-EA6E9FC8A2F9}"/>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18119" name="Rectangle 7">
            <a:extLst>
              <a:ext uri="{FF2B5EF4-FFF2-40B4-BE49-F238E27FC236}">
                <a16:creationId xmlns:a16="http://schemas.microsoft.com/office/drawing/2014/main" id="{CC98310F-0DD5-4B87-9B38-B8F3C6725D0F}"/>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1EFA93A7-F8ED-49A9-A24B-C491C41E38F9}"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142123E2-7E2D-41DB-A0CC-7CEC5926FE8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D1A3220A-F7D1-4A97-84AF-C43B5F437892}" type="slidenum">
              <a:rPr lang="en-US" altLang="en-US" sz="1200"/>
              <a:pPr/>
              <a:t>1</a:t>
            </a:fld>
            <a:endParaRPr lang="en-US" altLang="en-US" sz="1200"/>
          </a:p>
        </p:txBody>
      </p:sp>
      <p:sp>
        <p:nvSpPr>
          <p:cNvPr id="24579" name="Rectangle 2">
            <a:extLst>
              <a:ext uri="{FF2B5EF4-FFF2-40B4-BE49-F238E27FC236}">
                <a16:creationId xmlns:a16="http://schemas.microsoft.com/office/drawing/2014/main" id="{626BFF40-33A2-4E50-9217-5084D202BEFA}"/>
              </a:ext>
            </a:extLst>
          </p:cNvPr>
          <p:cNvSpPr>
            <a:spLocks noGrp="1" noRot="1" noChangeAspect="1" noChangeArrowheads="1" noTextEdit="1"/>
          </p:cNvSpPr>
          <p:nvPr>
            <p:ph type="sldImg"/>
          </p:nvPr>
        </p:nvSpPr>
        <p:spPr>
          <a:ln/>
        </p:spPr>
      </p:sp>
      <p:sp>
        <p:nvSpPr>
          <p:cNvPr id="24580" name="Rectangle 3">
            <a:extLst>
              <a:ext uri="{FF2B5EF4-FFF2-40B4-BE49-F238E27FC236}">
                <a16:creationId xmlns:a16="http://schemas.microsoft.com/office/drawing/2014/main" id="{34EE7DCF-B29C-4E86-8C26-F33E0D7B3BA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a:extLst>
              <a:ext uri="{FF2B5EF4-FFF2-40B4-BE49-F238E27FC236}">
                <a16:creationId xmlns:a16="http://schemas.microsoft.com/office/drawing/2014/main" id="{0DC9B9D5-A58B-4859-B386-E59960454A7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9E236465-7F21-4D54-A1DB-918EA8F378BB}" type="slidenum">
              <a:rPr lang="en-US" altLang="en-US" sz="1200"/>
              <a:pPr/>
              <a:t>10</a:t>
            </a:fld>
            <a:endParaRPr lang="en-US" altLang="en-US" sz="1200"/>
          </a:p>
        </p:txBody>
      </p:sp>
      <p:sp>
        <p:nvSpPr>
          <p:cNvPr id="33795" name="Rectangle 2">
            <a:extLst>
              <a:ext uri="{FF2B5EF4-FFF2-40B4-BE49-F238E27FC236}">
                <a16:creationId xmlns:a16="http://schemas.microsoft.com/office/drawing/2014/main" id="{1B086610-002C-4B49-81A5-6766A7170A57}"/>
              </a:ext>
            </a:extLst>
          </p:cNvPr>
          <p:cNvSpPr>
            <a:spLocks noGrp="1" noRot="1" noChangeAspect="1" noChangeArrowheads="1" noTextEdit="1"/>
          </p:cNvSpPr>
          <p:nvPr>
            <p:ph type="sldImg"/>
          </p:nvPr>
        </p:nvSpPr>
        <p:spPr>
          <a:ln/>
        </p:spPr>
      </p:sp>
      <p:sp>
        <p:nvSpPr>
          <p:cNvPr id="33796" name="Rectangle 3">
            <a:extLst>
              <a:ext uri="{FF2B5EF4-FFF2-40B4-BE49-F238E27FC236}">
                <a16:creationId xmlns:a16="http://schemas.microsoft.com/office/drawing/2014/main" id="{9F06F7EA-2275-4FF6-82AC-FCBD7B161EE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a:extLst>
              <a:ext uri="{FF2B5EF4-FFF2-40B4-BE49-F238E27FC236}">
                <a16:creationId xmlns:a16="http://schemas.microsoft.com/office/drawing/2014/main" id="{B05EEDA6-B04C-430D-B7C7-7C348A2DF4A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37485DA4-502E-41A0-8245-FD80CDCB4898}" type="slidenum">
              <a:rPr lang="en-US" altLang="en-US" sz="1200"/>
              <a:pPr/>
              <a:t>11</a:t>
            </a:fld>
            <a:endParaRPr lang="en-US" altLang="en-US" sz="1200"/>
          </a:p>
        </p:txBody>
      </p:sp>
      <p:sp>
        <p:nvSpPr>
          <p:cNvPr id="34819" name="Rectangle 2">
            <a:extLst>
              <a:ext uri="{FF2B5EF4-FFF2-40B4-BE49-F238E27FC236}">
                <a16:creationId xmlns:a16="http://schemas.microsoft.com/office/drawing/2014/main" id="{EAE47BEA-9142-47B7-8026-A21ACDABABD4}"/>
              </a:ext>
            </a:extLst>
          </p:cNvPr>
          <p:cNvSpPr>
            <a:spLocks noGrp="1" noRot="1" noChangeAspect="1" noChangeArrowheads="1" noTextEdit="1"/>
          </p:cNvSpPr>
          <p:nvPr>
            <p:ph type="sldImg"/>
          </p:nvPr>
        </p:nvSpPr>
        <p:spPr>
          <a:ln/>
        </p:spPr>
      </p:sp>
      <p:sp>
        <p:nvSpPr>
          <p:cNvPr id="34820" name="Rectangle 3">
            <a:extLst>
              <a:ext uri="{FF2B5EF4-FFF2-40B4-BE49-F238E27FC236}">
                <a16:creationId xmlns:a16="http://schemas.microsoft.com/office/drawing/2014/main" id="{A70616F2-0043-44ED-9FC0-5DA4B1824B8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a:extLst>
              <a:ext uri="{FF2B5EF4-FFF2-40B4-BE49-F238E27FC236}">
                <a16:creationId xmlns:a16="http://schemas.microsoft.com/office/drawing/2014/main" id="{3CF70115-3B16-4C11-B4A9-7BB1EEF8A62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DCAA87E2-89EE-4D9E-87C6-D08356540E20}" type="slidenum">
              <a:rPr lang="en-US" altLang="en-US" sz="1200"/>
              <a:pPr/>
              <a:t>12</a:t>
            </a:fld>
            <a:endParaRPr lang="en-US" altLang="en-US" sz="1200"/>
          </a:p>
        </p:txBody>
      </p:sp>
      <p:sp>
        <p:nvSpPr>
          <p:cNvPr id="35843" name="Rectangle 2">
            <a:extLst>
              <a:ext uri="{FF2B5EF4-FFF2-40B4-BE49-F238E27FC236}">
                <a16:creationId xmlns:a16="http://schemas.microsoft.com/office/drawing/2014/main" id="{935850E1-32A3-4CEC-9098-CDEF87D99D70}"/>
              </a:ext>
            </a:extLst>
          </p:cNvPr>
          <p:cNvSpPr>
            <a:spLocks noGrp="1" noRot="1" noChangeAspect="1" noChangeArrowheads="1" noTextEdit="1"/>
          </p:cNvSpPr>
          <p:nvPr>
            <p:ph type="sldImg"/>
          </p:nvPr>
        </p:nvSpPr>
        <p:spPr>
          <a:ln/>
        </p:spPr>
      </p:sp>
      <p:sp>
        <p:nvSpPr>
          <p:cNvPr id="35844" name="Rectangle 3">
            <a:extLst>
              <a:ext uri="{FF2B5EF4-FFF2-40B4-BE49-F238E27FC236}">
                <a16:creationId xmlns:a16="http://schemas.microsoft.com/office/drawing/2014/main" id="{BAC1173F-B9D4-4E38-83FC-D55EEF6CE86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a:extLst>
              <a:ext uri="{FF2B5EF4-FFF2-40B4-BE49-F238E27FC236}">
                <a16:creationId xmlns:a16="http://schemas.microsoft.com/office/drawing/2014/main" id="{EA1CB278-AC02-44A4-90A0-EA8B4107E5D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A036A0AB-F26D-4B19-9F7B-7C725572CFB1}" type="slidenum">
              <a:rPr lang="en-US" altLang="en-US" sz="1200"/>
              <a:pPr/>
              <a:t>13</a:t>
            </a:fld>
            <a:endParaRPr lang="en-US" altLang="en-US" sz="1200"/>
          </a:p>
        </p:txBody>
      </p:sp>
      <p:sp>
        <p:nvSpPr>
          <p:cNvPr id="36867" name="Rectangle 2">
            <a:extLst>
              <a:ext uri="{FF2B5EF4-FFF2-40B4-BE49-F238E27FC236}">
                <a16:creationId xmlns:a16="http://schemas.microsoft.com/office/drawing/2014/main" id="{B48024AF-6C36-40EE-94BE-0E64AC775315}"/>
              </a:ext>
            </a:extLst>
          </p:cNvPr>
          <p:cNvSpPr>
            <a:spLocks noGrp="1" noRot="1" noChangeAspect="1" noChangeArrowheads="1" noTextEdit="1"/>
          </p:cNvSpPr>
          <p:nvPr>
            <p:ph type="sldImg"/>
          </p:nvPr>
        </p:nvSpPr>
        <p:spPr>
          <a:ln/>
        </p:spPr>
      </p:sp>
      <p:sp>
        <p:nvSpPr>
          <p:cNvPr id="36868" name="Rectangle 3">
            <a:extLst>
              <a:ext uri="{FF2B5EF4-FFF2-40B4-BE49-F238E27FC236}">
                <a16:creationId xmlns:a16="http://schemas.microsoft.com/office/drawing/2014/main" id="{F75C343A-BFC2-40EE-8BD6-51569FE3610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a:extLst>
              <a:ext uri="{FF2B5EF4-FFF2-40B4-BE49-F238E27FC236}">
                <a16:creationId xmlns:a16="http://schemas.microsoft.com/office/drawing/2014/main" id="{5A8215B9-F334-4840-BB2F-F3C2363744E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6F68A4D2-A69C-4B9F-849F-2F1C3B63F9E2}" type="slidenum">
              <a:rPr lang="en-US" altLang="en-US" sz="1200"/>
              <a:pPr/>
              <a:t>14</a:t>
            </a:fld>
            <a:endParaRPr lang="en-US" altLang="en-US" sz="1200"/>
          </a:p>
        </p:txBody>
      </p:sp>
      <p:sp>
        <p:nvSpPr>
          <p:cNvPr id="37891" name="Rectangle 2">
            <a:extLst>
              <a:ext uri="{FF2B5EF4-FFF2-40B4-BE49-F238E27FC236}">
                <a16:creationId xmlns:a16="http://schemas.microsoft.com/office/drawing/2014/main" id="{F6568914-EAE5-4A28-B6D2-D74C6D0ED400}"/>
              </a:ext>
            </a:extLst>
          </p:cNvPr>
          <p:cNvSpPr>
            <a:spLocks noGrp="1" noRot="1" noChangeAspect="1" noChangeArrowheads="1" noTextEdit="1"/>
          </p:cNvSpPr>
          <p:nvPr>
            <p:ph type="sldImg"/>
          </p:nvPr>
        </p:nvSpPr>
        <p:spPr>
          <a:ln/>
        </p:spPr>
      </p:sp>
      <p:sp>
        <p:nvSpPr>
          <p:cNvPr id="37892" name="Rectangle 3">
            <a:extLst>
              <a:ext uri="{FF2B5EF4-FFF2-40B4-BE49-F238E27FC236}">
                <a16:creationId xmlns:a16="http://schemas.microsoft.com/office/drawing/2014/main" id="{773A7D3B-469D-4A06-B1DE-3770A86933A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a:extLst>
              <a:ext uri="{FF2B5EF4-FFF2-40B4-BE49-F238E27FC236}">
                <a16:creationId xmlns:a16="http://schemas.microsoft.com/office/drawing/2014/main" id="{3C32F18C-4AF9-44EC-AFFC-FBC0F30B387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471E0BAA-1A94-46D4-B266-CF1DEFC8F8F0}" type="slidenum">
              <a:rPr lang="en-US" altLang="en-US" sz="1200"/>
              <a:pPr/>
              <a:t>15</a:t>
            </a:fld>
            <a:endParaRPr lang="en-US" altLang="en-US" sz="1200"/>
          </a:p>
        </p:txBody>
      </p:sp>
      <p:sp>
        <p:nvSpPr>
          <p:cNvPr id="38915" name="Rectangle 2">
            <a:extLst>
              <a:ext uri="{FF2B5EF4-FFF2-40B4-BE49-F238E27FC236}">
                <a16:creationId xmlns:a16="http://schemas.microsoft.com/office/drawing/2014/main" id="{2C815485-69F8-4A8D-A9B4-BF04863D2197}"/>
              </a:ext>
            </a:extLst>
          </p:cNvPr>
          <p:cNvSpPr>
            <a:spLocks noGrp="1" noRot="1" noChangeAspect="1" noChangeArrowheads="1" noTextEdit="1"/>
          </p:cNvSpPr>
          <p:nvPr>
            <p:ph type="sldImg"/>
          </p:nvPr>
        </p:nvSpPr>
        <p:spPr>
          <a:ln/>
        </p:spPr>
      </p:sp>
      <p:sp>
        <p:nvSpPr>
          <p:cNvPr id="38916" name="Rectangle 3">
            <a:extLst>
              <a:ext uri="{FF2B5EF4-FFF2-40B4-BE49-F238E27FC236}">
                <a16:creationId xmlns:a16="http://schemas.microsoft.com/office/drawing/2014/main" id="{8075C00E-31C0-4EB9-9064-3638662286B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a:extLst>
              <a:ext uri="{FF2B5EF4-FFF2-40B4-BE49-F238E27FC236}">
                <a16:creationId xmlns:a16="http://schemas.microsoft.com/office/drawing/2014/main" id="{106C7827-1A13-4962-8226-F2CA45AE9FF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491185F1-CB3C-4CFA-8E2A-98110AAFD742}" type="slidenum">
              <a:rPr lang="en-US" altLang="en-US" sz="1200"/>
              <a:pPr/>
              <a:t>16</a:t>
            </a:fld>
            <a:endParaRPr lang="en-US" altLang="en-US" sz="1200"/>
          </a:p>
        </p:txBody>
      </p:sp>
      <p:sp>
        <p:nvSpPr>
          <p:cNvPr id="39939" name="Rectangle 2">
            <a:extLst>
              <a:ext uri="{FF2B5EF4-FFF2-40B4-BE49-F238E27FC236}">
                <a16:creationId xmlns:a16="http://schemas.microsoft.com/office/drawing/2014/main" id="{27EFBD1C-601B-44DB-AAA2-E8EBFB47F803}"/>
              </a:ext>
            </a:extLst>
          </p:cNvPr>
          <p:cNvSpPr>
            <a:spLocks noGrp="1" noRot="1" noChangeAspect="1" noChangeArrowheads="1" noTextEdit="1"/>
          </p:cNvSpPr>
          <p:nvPr>
            <p:ph type="sldImg"/>
          </p:nvPr>
        </p:nvSpPr>
        <p:spPr>
          <a:ln/>
        </p:spPr>
      </p:sp>
      <p:sp>
        <p:nvSpPr>
          <p:cNvPr id="39940" name="Rectangle 3">
            <a:extLst>
              <a:ext uri="{FF2B5EF4-FFF2-40B4-BE49-F238E27FC236}">
                <a16:creationId xmlns:a16="http://schemas.microsoft.com/office/drawing/2014/main" id="{F1F928B4-F794-4501-9C9A-E5F7693ED92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a:extLst>
              <a:ext uri="{FF2B5EF4-FFF2-40B4-BE49-F238E27FC236}">
                <a16:creationId xmlns:a16="http://schemas.microsoft.com/office/drawing/2014/main" id="{217227DF-5B5D-44C5-97F8-61A5E42791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9A36989C-C0AB-48F4-B4A7-A7A8D1DE89F4}" type="slidenum">
              <a:rPr lang="en-US" altLang="en-US" sz="1200"/>
              <a:pPr/>
              <a:t>17</a:t>
            </a:fld>
            <a:endParaRPr lang="en-US" altLang="en-US" sz="1200"/>
          </a:p>
        </p:txBody>
      </p:sp>
      <p:sp>
        <p:nvSpPr>
          <p:cNvPr id="40963" name="Rectangle 2">
            <a:extLst>
              <a:ext uri="{FF2B5EF4-FFF2-40B4-BE49-F238E27FC236}">
                <a16:creationId xmlns:a16="http://schemas.microsoft.com/office/drawing/2014/main" id="{929DB9C3-ECFB-4663-B60D-4605F4831902}"/>
              </a:ext>
            </a:extLst>
          </p:cNvPr>
          <p:cNvSpPr>
            <a:spLocks noGrp="1" noRot="1" noChangeAspect="1" noChangeArrowheads="1" noTextEdit="1"/>
          </p:cNvSpPr>
          <p:nvPr>
            <p:ph type="sldImg"/>
          </p:nvPr>
        </p:nvSpPr>
        <p:spPr>
          <a:ln/>
        </p:spPr>
      </p:sp>
      <p:sp>
        <p:nvSpPr>
          <p:cNvPr id="40964" name="Rectangle 3">
            <a:extLst>
              <a:ext uri="{FF2B5EF4-FFF2-40B4-BE49-F238E27FC236}">
                <a16:creationId xmlns:a16="http://schemas.microsoft.com/office/drawing/2014/main" id="{24739AF7-948B-484D-8BB6-A9E2B5B7F31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a:extLst>
              <a:ext uri="{FF2B5EF4-FFF2-40B4-BE49-F238E27FC236}">
                <a16:creationId xmlns:a16="http://schemas.microsoft.com/office/drawing/2014/main" id="{56A9B6AE-C34B-4EEA-ACF2-9B91689DC41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0F910A91-B99B-40B6-9B7B-11D594B1AABE}" type="slidenum">
              <a:rPr lang="en-US" altLang="en-US" sz="1200"/>
              <a:pPr/>
              <a:t>18</a:t>
            </a:fld>
            <a:endParaRPr lang="en-US" altLang="en-US" sz="1200"/>
          </a:p>
        </p:txBody>
      </p:sp>
      <p:sp>
        <p:nvSpPr>
          <p:cNvPr id="41987" name="Rectangle 2">
            <a:extLst>
              <a:ext uri="{FF2B5EF4-FFF2-40B4-BE49-F238E27FC236}">
                <a16:creationId xmlns:a16="http://schemas.microsoft.com/office/drawing/2014/main" id="{6D9A59DC-402D-4D6C-AA47-F074817B2999}"/>
              </a:ext>
            </a:extLst>
          </p:cNvPr>
          <p:cNvSpPr>
            <a:spLocks noGrp="1" noRot="1" noChangeAspect="1" noChangeArrowheads="1" noTextEdit="1"/>
          </p:cNvSpPr>
          <p:nvPr>
            <p:ph type="sldImg"/>
          </p:nvPr>
        </p:nvSpPr>
        <p:spPr>
          <a:ln/>
        </p:spPr>
      </p:sp>
      <p:sp>
        <p:nvSpPr>
          <p:cNvPr id="41988" name="Rectangle 3">
            <a:extLst>
              <a:ext uri="{FF2B5EF4-FFF2-40B4-BE49-F238E27FC236}">
                <a16:creationId xmlns:a16="http://schemas.microsoft.com/office/drawing/2014/main" id="{CCD57485-9D5C-4B9D-917E-DD245A8D801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a:extLst>
              <a:ext uri="{FF2B5EF4-FFF2-40B4-BE49-F238E27FC236}">
                <a16:creationId xmlns:a16="http://schemas.microsoft.com/office/drawing/2014/main" id="{BC534611-5A88-42A4-906F-492CBB0B3C2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19530AEF-B067-46C4-97ED-475F32DF9BE1}" type="slidenum">
              <a:rPr lang="en-US" altLang="en-US" sz="1200"/>
              <a:pPr/>
              <a:t>19</a:t>
            </a:fld>
            <a:endParaRPr lang="en-US" altLang="en-US" sz="1200"/>
          </a:p>
        </p:txBody>
      </p:sp>
      <p:sp>
        <p:nvSpPr>
          <p:cNvPr id="43011" name="Rectangle 2">
            <a:extLst>
              <a:ext uri="{FF2B5EF4-FFF2-40B4-BE49-F238E27FC236}">
                <a16:creationId xmlns:a16="http://schemas.microsoft.com/office/drawing/2014/main" id="{CAD543C3-971F-497C-8BB9-C88A68A9E57A}"/>
              </a:ext>
            </a:extLst>
          </p:cNvPr>
          <p:cNvSpPr>
            <a:spLocks noGrp="1" noRot="1" noChangeAspect="1" noChangeArrowheads="1" noTextEdit="1"/>
          </p:cNvSpPr>
          <p:nvPr>
            <p:ph type="sldImg"/>
          </p:nvPr>
        </p:nvSpPr>
        <p:spPr>
          <a:ln/>
        </p:spPr>
      </p:sp>
      <p:sp>
        <p:nvSpPr>
          <p:cNvPr id="43012" name="Rectangle 3">
            <a:extLst>
              <a:ext uri="{FF2B5EF4-FFF2-40B4-BE49-F238E27FC236}">
                <a16:creationId xmlns:a16="http://schemas.microsoft.com/office/drawing/2014/main" id="{C28F3395-F19E-4203-960D-CC9393A13E3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a:extLst>
              <a:ext uri="{FF2B5EF4-FFF2-40B4-BE49-F238E27FC236}">
                <a16:creationId xmlns:a16="http://schemas.microsoft.com/office/drawing/2014/main" id="{ADB5B49A-D1B1-45BF-A2EE-9D199C23898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B29CE6F1-7FCC-49D6-A0C0-3F681BA472C0}" type="slidenum">
              <a:rPr lang="en-US" altLang="en-US" sz="1200"/>
              <a:pPr/>
              <a:t>2</a:t>
            </a:fld>
            <a:endParaRPr lang="en-US" altLang="en-US" sz="1200"/>
          </a:p>
        </p:txBody>
      </p:sp>
      <p:sp>
        <p:nvSpPr>
          <p:cNvPr id="25603" name="Rectangle 2">
            <a:extLst>
              <a:ext uri="{FF2B5EF4-FFF2-40B4-BE49-F238E27FC236}">
                <a16:creationId xmlns:a16="http://schemas.microsoft.com/office/drawing/2014/main" id="{263AA9CC-28A5-4BC5-927E-08E2B65B55ED}"/>
              </a:ext>
            </a:extLst>
          </p:cNvPr>
          <p:cNvSpPr>
            <a:spLocks noGrp="1" noRot="1" noChangeAspect="1" noChangeArrowheads="1" noTextEdit="1"/>
          </p:cNvSpPr>
          <p:nvPr>
            <p:ph type="sldImg"/>
          </p:nvPr>
        </p:nvSpPr>
        <p:spPr>
          <a:ln/>
        </p:spPr>
      </p:sp>
      <p:sp>
        <p:nvSpPr>
          <p:cNvPr id="25604" name="Rectangle 3">
            <a:extLst>
              <a:ext uri="{FF2B5EF4-FFF2-40B4-BE49-F238E27FC236}">
                <a16:creationId xmlns:a16="http://schemas.microsoft.com/office/drawing/2014/main" id="{E54342A5-17A2-45E5-AB3B-E639B4CC262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a:extLst>
              <a:ext uri="{FF2B5EF4-FFF2-40B4-BE49-F238E27FC236}">
                <a16:creationId xmlns:a16="http://schemas.microsoft.com/office/drawing/2014/main" id="{AAE20CB0-B433-48F8-9617-1C69975BA4F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A83BD20E-C8E7-44B2-ADBE-9F9FAB2DB2A6}" type="slidenum">
              <a:rPr lang="en-US" altLang="en-US" sz="1200"/>
              <a:pPr/>
              <a:t>20</a:t>
            </a:fld>
            <a:endParaRPr lang="en-US" altLang="en-US" sz="1200"/>
          </a:p>
        </p:txBody>
      </p:sp>
      <p:sp>
        <p:nvSpPr>
          <p:cNvPr id="44035" name="Rectangle 2">
            <a:extLst>
              <a:ext uri="{FF2B5EF4-FFF2-40B4-BE49-F238E27FC236}">
                <a16:creationId xmlns:a16="http://schemas.microsoft.com/office/drawing/2014/main" id="{5F81D45B-E3DB-4A33-ACD6-3512286FD9AC}"/>
              </a:ext>
            </a:extLst>
          </p:cNvPr>
          <p:cNvSpPr>
            <a:spLocks noGrp="1" noRot="1" noChangeAspect="1" noChangeArrowheads="1" noTextEdit="1"/>
          </p:cNvSpPr>
          <p:nvPr>
            <p:ph type="sldImg"/>
          </p:nvPr>
        </p:nvSpPr>
        <p:spPr>
          <a:ln/>
        </p:spPr>
      </p:sp>
      <p:sp>
        <p:nvSpPr>
          <p:cNvPr id="44036" name="Rectangle 3">
            <a:extLst>
              <a:ext uri="{FF2B5EF4-FFF2-40B4-BE49-F238E27FC236}">
                <a16:creationId xmlns:a16="http://schemas.microsoft.com/office/drawing/2014/main" id="{51B94F61-2EEA-484D-8AD9-770244873DD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a:extLst>
              <a:ext uri="{FF2B5EF4-FFF2-40B4-BE49-F238E27FC236}">
                <a16:creationId xmlns:a16="http://schemas.microsoft.com/office/drawing/2014/main" id="{4A0996E1-1F2B-4422-9A32-99F2C6244AF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7737A62F-06B8-4BBA-8A3F-38234D6C2D65}" type="slidenum">
              <a:rPr lang="en-US" altLang="en-US" sz="1200"/>
              <a:pPr/>
              <a:t>21</a:t>
            </a:fld>
            <a:endParaRPr lang="en-US" altLang="en-US" sz="1200"/>
          </a:p>
        </p:txBody>
      </p:sp>
      <p:sp>
        <p:nvSpPr>
          <p:cNvPr id="45059" name="Rectangle 2">
            <a:extLst>
              <a:ext uri="{FF2B5EF4-FFF2-40B4-BE49-F238E27FC236}">
                <a16:creationId xmlns:a16="http://schemas.microsoft.com/office/drawing/2014/main" id="{626E584F-6F90-4B84-9994-560F4BB073E1}"/>
              </a:ext>
            </a:extLst>
          </p:cNvPr>
          <p:cNvSpPr>
            <a:spLocks noGrp="1" noRot="1" noChangeAspect="1" noChangeArrowheads="1" noTextEdit="1"/>
          </p:cNvSpPr>
          <p:nvPr>
            <p:ph type="sldImg"/>
          </p:nvPr>
        </p:nvSpPr>
        <p:spPr>
          <a:ln/>
        </p:spPr>
      </p:sp>
      <p:sp>
        <p:nvSpPr>
          <p:cNvPr id="45060" name="Rectangle 3">
            <a:extLst>
              <a:ext uri="{FF2B5EF4-FFF2-40B4-BE49-F238E27FC236}">
                <a16:creationId xmlns:a16="http://schemas.microsoft.com/office/drawing/2014/main" id="{8C6DD854-D0B9-4A4C-8FFB-BD584263AC2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a:extLst>
              <a:ext uri="{FF2B5EF4-FFF2-40B4-BE49-F238E27FC236}">
                <a16:creationId xmlns:a16="http://schemas.microsoft.com/office/drawing/2014/main" id="{0ACC8C18-D45D-47AF-9795-969453D5B31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7B7521E8-492F-4A13-BF59-AD482E5B08F5}" type="slidenum">
              <a:rPr lang="en-US" altLang="en-US" sz="1200"/>
              <a:pPr/>
              <a:t>3</a:t>
            </a:fld>
            <a:endParaRPr lang="en-US" altLang="en-US" sz="1200"/>
          </a:p>
        </p:txBody>
      </p:sp>
      <p:sp>
        <p:nvSpPr>
          <p:cNvPr id="26627" name="Rectangle 2">
            <a:extLst>
              <a:ext uri="{FF2B5EF4-FFF2-40B4-BE49-F238E27FC236}">
                <a16:creationId xmlns:a16="http://schemas.microsoft.com/office/drawing/2014/main" id="{526B424F-AA12-409E-8F97-F6D9AD78ECC7}"/>
              </a:ext>
            </a:extLst>
          </p:cNvPr>
          <p:cNvSpPr>
            <a:spLocks noGrp="1" noRot="1" noChangeAspect="1" noChangeArrowheads="1" noTextEdit="1"/>
          </p:cNvSpPr>
          <p:nvPr>
            <p:ph type="sldImg"/>
          </p:nvPr>
        </p:nvSpPr>
        <p:spPr>
          <a:ln/>
        </p:spPr>
      </p:sp>
      <p:sp>
        <p:nvSpPr>
          <p:cNvPr id="26628" name="Rectangle 3">
            <a:extLst>
              <a:ext uri="{FF2B5EF4-FFF2-40B4-BE49-F238E27FC236}">
                <a16:creationId xmlns:a16="http://schemas.microsoft.com/office/drawing/2014/main" id="{B4E7557A-1D42-46BD-8014-54BA7EA54E3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a:extLst>
              <a:ext uri="{FF2B5EF4-FFF2-40B4-BE49-F238E27FC236}">
                <a16:creationId xmlns:a16="http://schemas.microsoft.com/office/drawing/2014/main" id="{DA4A6F74-9F29-4FEE-84F3-556355B0C7A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F63AD456-3328-4A8C-BCA8-BBF37E6B0761}" type="slidenum">
              <a:rPr lang="en-US" altLang="en-US" sz="1200"/>
              <a:pPr/>
              <a:t>4</a:t>
            </a:fld>
            <a:endParaRPr lang="en-US" altLang="en-US" sz="1200"/>
          </a:p>
        </p:txBody>
      </p:sp>
      <p:sp>
        <p:nvSpPr>
          <p:cNvPr id="27651" name="Rectangle 2">
            <a:extLst>
              <a:ext uri="{FF2B5EF4-FFF2-40B4-BE49-F238E27FC236}">
                <a16:creationId xmlns:a16="http://schemas.microsoft.com/office/drawing/2014/main" id="{8D7B48D5-3AB6-4D1A-90B6-FEC9DD0B8151}"/>
              </a:ext>
            </a:extLst>
          </p:cNvPr>
          <p:cNvSpPr>
            <a:spLocks noGrp="1" noRot="1" noChangeAspect="1" noChangeArrowheads="1" noTextEdit="1"/>
          </p:cNvSpPr>
          <p:nvPr>
            <p:ph type="sldImg"/>
          </p:nvPr>
        </p:nvSpPr>
        <p:spPr>
          <a:ln/>
        </p:spPr>
      </p:sp>
      <p:sp>
        <p:nvSpPr>
          <p:cNvPr id="27652" name="Rectangle 3">
            <a:extLst>
              <a:ext uri="{FF2B5EF4-FFF2-40B4-BE49-F238E27FC236}">
                <a16:creationId xmlns:a16="http://schemas.microsoft.com/office/drawing/2014/main" id="{E7C47B14-81E4-4D5F-B1EA-655C87AF94C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a:extLst>
              <a:ext uri="{FF2B5EF4-FFF2-40B4-BE49-F238E27FC236}">
                <a16:creationId xmlns:a16="http://schemas.microsoft.com/office/drawing/2014/main" id="{1C5E83D0-52BD-42F7-AF66-A3D06FE8EEE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2BA9600B-B0F8-446D-93E1-C5DBDEA20E5B}" type="slidenum">
              <a:rPr lang="en-US" altLang="en-US" sz="1200"/>
              <a:pPr/>
              <a:t>5</a:t>
            </a:fld>
            <a:endParaRPr lang="en-US" altLang="en-US" sz="1200"/>
          </a:p>
        </p:txBody>
      </p:sp>
      <p:sp>
        <p:nvSpPr>
          <p:cNvPr id="28675" name="Rectangle 2">
            <a:extLst>
              <a:ext uri="{FF2B5EF4-FFF2-40B4-BE49-F238E27FC236}">
                <a16:creationId xmlns:a16="http://schemas.microsoft.com/office/drawing/2014/main" id="{1E22CA38-8EFF-45CF-B9C7-9A1F376A3E9E}"/>
              </a:ext>
            </a:extLst>
          </p:cNvPr>
          <p:cNvSpPr>
            <a:spLocks noGrp="1" noRot="1" noChangeAspect="1" noChangeArrowheads="1" noTextEdit="1"/>
          </p:cNvSpPr>
          <p:nvPr>
            <p:ph type="sldImg"/>
          </p:nvPr>
        </p:nvSpPr>
        <p:spPr>
          <a:ln/>
        </p:spPr>
      </p:sp>
      <p:sp>
        <p:nvSpPr>
          <p:cNvPr id="28676" name="Rectangle 3">
            <a:extLst>
              <a:ext uri="{FF2B5EF4-FFF2-40B4-BE49-F238E27FC236}">
                <a16:creationId xmlns:a16="http://schemas.microsoft.com/office/drawing/2014/main" id="{862335FE-06A4-4BD8-B652-3D14003A9C0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a:extLst>
              <a:ext uri="{FF2B5EF4-FFF2-40B4-BE49-F238E27FC236}">
                <a16:creationId xmlns:a16="http://schemas.microsoft.com/office/drawing/2014/main" id="{3BF01F07-ED14-465B-B5D4-661CC07C4AE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40A672F1-9698-4BC6-828C-69558F7E3FDA}" type="slidenum">
              <a:rPr lang="en-US" altLang="en-US" sz="1200"/>
              <a:pPr/>
              <a:t>6</a:t>
            </a:fld>
            <a:endParaRPr lang="en-US" altLang="en-US" sz="1200"/>
          </a:p>
        </p:txBody>
      </p:sp>
      <p:sp>
        <p:nvSpPr>
          <p:cNvPr id="29699" name="Rectangle 2">
            <a:extLst>
              <a:ext uri="{FF2B5EF4-FFF2-40B4-BE49-F238E27FC236}">
                <a16:creationId xmlns:a16="http://schemas.microsoft.com/office/drawing/2014/main" id="{102F870A-6871-4B32-98A6-00140A990C1F}"/>
              </a:ext>
            </a:extLst>
          </p:cNvPr>
          <p:cNvSpPr>
            <a:spLocks noGrp="1" noRot="1" noChangeAspect="1" noChangeArrowheads="1" noTextEdit="1"/>
          </p:cNvSpPr>
          <p:nvPr>
            <p:ph type="sldImg"/>
          </p:nvPr>
        </p:nvSpPr>
        <p:spPr>
          <a:ln/>
        </p:spPr>
      </p:sp>
      <p:sp>
        <p:nvSpPr>
          <p:cNvPr id="29700" name="Rectangle 3">
            <a:extLst>
              <a:ext uri="{FF2B5EF4-FFF2-40B4-BE49-F238E27FC236}">
                <a16:creationId xmlns:a16="http://schemas.microsoft.com/office/drawing/2014/main" id="{04055661-F65B-4379-BD75-4BF5D1FDC8E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a:extLst>
              <a:ext uri="{FF2B5EF4-FFF2-40B4-BE49-F238E27FC236}">
                <a16:creationId xmlns:a16="http://schemas.microsoft.com/office/drawing/2014/main" id="{8276CD31-3522-4078-899B-26A06D808AC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CC306124-1230-4342-86C5-F557DD0DC9F8}" type="slidenum">
              <a:rPr lang="en-US" altLang="en-US" sz="1200"/>
              <a:pPr/>
              <a:t>7</a:t>
            </a:fld>
            <a:endParaRPr lang="en-US" altLang="en-US" sz="1200"/>
          </a:p>
        </p:txBody>
      </p:sp>
      <p:sp>
        <p:nvSpPr>
          <p:cNvPr id="30723" name="Rectangle 2">
            <a:extLst>
              <a:ext uri="{FF2B5EF4-FFF2-40B4-BE49-F238E27FC236}">
                <a16:creationId xmlns:a16="http://schemas.microsoft.com/office/drawing/2014/main" id="{BA84D5EB-84EE-45D5-826F-47D9433721A8}"/>
              </a:ext>
            </a:extLst>
          </p:cNvPr>
          <p:cNvSpPr>
            <a:spLocks noGrp="1" noRot="1" noChangeAspect="1" noChangeArrowheads="1" noTextEdit="1"/>
          </p:cNvSpPr>
          <p:nvPr>
            <p:ph type="sldImg"/>
          </p:nvPr>
        </p:nvSpPr>
        <p:spPr>
          <a:ln/>
        </p:spPr>
      </p:sp>
      <p:sp>
        <p:nvSpPr>
          <p:cNvPr id="30724" name="Rectangle 3">
            <a:extLst>
              <a:ext uri="{FF2B5EF4-FFF2-40B4-BE49-F238E27FC236}">
                <a16:creationId xmlns:a16="http://schemas.microsoft.com/office/drawing/2014/main" id="{3E840A79-5AD5-40D7-AD3F-2D838CB7B26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a:extLst>
              <a:ext uri="{FF2B5EF4-FFF2-40B4-BE49-F238E27FC236}">
                <a16:creationId xmlns:a16="http://schemas.microsoft.com/office/drawing/2014/main" id="{9EDD19A6-3EDC-47D3-B02F-BFD6A82447D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E35E9227-5889-4A0D-B039-54A072B2B9F8}" type="slidenum">
              <a:rPr lang="en-US" altLang="en-US" sz="1200"/>
              <a:pPr/>
              <a:t>8</a:t>
            </a:fld>
            <a:endParaRPr lang="en-US" altLang="en-US" sz="1200"/>
          </a:p>
        </p:txBody>
      </p:sp>
      <p:sp>
        <p:nvSpPr>
          <p:cNvPr id="31747" name="Rectangle 2">
            <a:extLst>
              <a:ext uri="{FF2B5EF4-FFF2-40B4-BE49-F238E27FC236}">
                <a16:creationId xmlns:a16="http://schemas.microsoft.com/office/drawing/2014/main" id="{9A232394-BCE4-4A1C-B599-3A04B5480777}"/>
              </a:ext>
            </a:extLst>
          </p:cNvPr>
          <p:cNvSpPr>
            <a:spLocks noGrp="1" noRot="1" noChangeAspect="1" noChangeArrowheads="1" noTextEdit="1"/>
          </p:cNvSpPr>
          <p:nvPr>
            <p:ph type="sldImg"/>
          </p:nvPr>
        </p:nvSpPr>
        <p:spPr>
          <a:ln/>
        </p:spPr>
      </p:sp>
      <p:sp>
        <p:nvSpPr>
          <p:cNvPr id="31748" name="Rectangle 3">
            <a:extLst>
              <a:ext uri="{FF2B5EF4-FFF2-40B4-BE49-F238E27FC236}">
                <a16:creationId xmlns:a16="http://schemas.microsoft.com/office/drawing/2014/main" id="{A60C2581-8E18-42AE-9EA5-55BC37EE2AC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a:extLst>
              <a:ext uri="{FF2B5EF4-FFF2-40B4-BE49-F238E27FC236}">
                <a16:creationId xmlns:a16="http://schemas.microsoft.com/office/drawing/2014/main" id="{1F054C6D-E9B3-4D23-9D8E-02AB2FDA5EF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222C6B16-41F4-460C-9387-7E4608959EA9}" type="slidenum">
              <a:rPr lang="en-US" altLang="en-US" sz="1200"/>
              <a:pPr/>
              <a:t>9</a:t>
            </a:fld>
            <a:endParaRPr lang="en-US" altLang="en-US" sz="1200"/>
          </a:p>
        </p:txBody>
      </p:sp>
      <p:sp>
        <p:nvSpPr>
          <p:cNvPr id="32771" name="Rectangle 2">
            <a:extLst>
              <a:ext uri="{FF2B5EF4-FFF2-40B4-BE49-F238E27FC236}">
                <a16:creationId xmlns:a16="http://schemas.microsoft.com/office/drawing/2014/main" id="{CD460729-8F09-435B-92C2-91F78119DE02}"/>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C32175FE-4691-4845-928A-CAB9194C5C2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5756DE2C-479A-4FAC-A493-C8E72A66EF70}"/>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87FC9EB1-D237-49FA-B917-3F813238BF0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AEBA1646-06C1-424D-BDEC-2B77BED9D0F0}"/>
              </a:ext>
            </a:extLst>
          </p:cNvPr>
          <p:cNvSpPr>
            <a:spLocks noGrp="1" noChangeArrowheads="1"/>
          </p:cNvSpPr>
          <p:nvPr>
            <p:ph type="sldNum" sz="quarter" idx="12"/>
          </p:nvPr>
        </p:nvSpPr>
        <p:spPr>
          <a:ln/>
        </p:spPr>
        <p:txBody>
          <a:bodyPr/>
          <a:lstStyle>
            <a:lvl1pPr>
              <a:defRPr/>
            </a:lvl1pPr>
          </a:lstStyle>
          <a:p>
            <a:fld id="{0662F201-DBB4-4F26-AA3C-90B6B81BA5BE}" type="slidenum">
              <a:rPr lang="en-US" altLang="en-US"/>
              <a:pPr/>
              <a:t>‹#›</a:t>
            </a:fld>
            <a:endParaRPr lang="en-US" altLang="en-US"/>
          </a:p>
        </p:txBody>
      </p:sp>
    </p:spTree>
    <p:extLst>
      <p:ext uri="{BB962C8B-B14F-4D97-AF65-F5344CB8AC3E}">
        <p14:creationId xmlns:p14="http://schemas.microsoft.com/office/powerpoint/2010/main" val="2195362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824FC1C-94E3-48A9-99F6-EB738341A5D0}"/>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BDEC70EA-DA32-4DC9-A292-DC680F1F930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9289C107-4D25-4FE7-B02D-A45679F71015}"/>
              </a:ext>
            </a:extLst>
          </p:cNvPr>
          <p:cNvSpPr>
            <a:spLocks noGrp="1" noChangeArrowheads="1"/>
          </p:cNvSpPr>
          <p:nvPr>
            <p:ph type="sldNum" sz="quarter" idx="12"/>
          </p:nvPr>
        </p:nvSpPr>
        <p:spPr>
          <a:ln/>
        </p:spPr>
        <p:txBody>
          <a:bodyPr/>
          <a:lstStyle>
            <a:lvl1pPr>
              <a:defRPr/>
            </a:lvl1pPr>
          </a:lstStyle>
          <a:p>
            <a:fld id="{ED6B6E7F-77DF-4F6A-AB83-8C8C35469E9B}" type="slidenum">
              <a:rPr lang="en-US" altLang="en-US"/>
              <a:pPr/>
              <a:t>‹#›</a:t>
            </a:fld>
            <a:endParaRPr lang="en-US" altLang="en-US"/>
          </a:p>
        </p:txBody>
      </p:sp>
    </p:spTree>
    <p:extLst>
      <p:ext uri="{BB962C8B-B14F-4D97-AF65-F5344CB8AC3E}">
        <p14:creationId xmlns:p14="http://schemas.microsoft.com/office/powerpoint/2010/main" val="3334040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DE96A799-03D3-42AD-9856-FCADF6DCD8B8}"/>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77136474-5CC3-4200-A1FD-2C33221BE91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6320701D-63DB-4A99-BF8A-A54B09CA5635}"/>
              </a:ext>
            </a:extLst>
          </p:cNvPr>
          <p:cNvSpPr>
            <a:spLocks noGrp="1" noChangeArrowheads="1"/>
          </p:cNvSpPr>
          <p:nvPr>
            <p:ph type="sldNum" sz="quarter" idx="12"/>
          </p:nvPr>
        </p:nvSpPr>
        <p:spPr>
          <a:ln/>
        </p:spPr>
        <p:txBody>
          <a:bodyPr/>
          <a:lstStyle>
            <a:lvl1pPr>
              <a:defRPr/>
            </a:lvl1pPr>
          </a:lstStyle>
          <a:p>
            <a:fld id="{68403F66-80E9-40A8-B9F3-F8849BEE2DE0}" type="slidenum">
              <a:rPr lang="en-US" altLang="en-US"/>
              <a:pPr/>
              <a:t>‹#›</a:t>
            </a:fld>
            <a:endParaRPr lang="en-US" altLang="en-US"/>
          </a:p>
        </p:txBody>
      </p:sp>
    </p:spTree>
    <p:extLst>
      <p:ext uri="{BB962C8B-B14F-4D97-AF65-F5344CB8AC3E}">
        <p14:creationId xmlns:p14="http://schemas.microsoft.com/office/powerpoint/2010/main" val="37629924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609600"/>
            <a:ext cx="7772400" cy="5486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a:extLst>
              <a:ext uri="{FF2B5EF4-FFF2-40B4-BE49-F238E27FC236}">
                <a16:creationId xmlns:a16="http://schemas.microsoft.com/office/drawing/2014/main" id="{0DD41DC5-0726-42BE-80AB-CEA9530386B2}"/>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F30D813B-2A36-45CC-8EB8-7C3CC9F6E24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3865D05C-D01B-491A-9B40-7854FEB2BAC9}"/>
              </a:ext>
            </a:extLst>
          </p:cNvPr>
          <p:cNvSpPr>
            <a:spLocks noGrp="1" noChangeArrowheads="1"/>
          </p:cNvSpPr>
          <p:nvPr>
            <p:ph type="sldNum" sz="quarter" idx="12"/>
          </p:nvPr>
        </p:nvSpPr>
        <p:spPr>
          <a:ln/>
        </p:spPr>
        <p:txBody>
          <a:bodyPr/>
          <a:lstStyle>
            <a:lvl1pPr>
              <a:defRPr/>
            </a:lvl1pPr>
          </a:lstStyle>
          <a:p>
            <a:fld id="{3F582932-1611-4A91-AC03-A2B1D35C6EAB}" type="slidenum">
              <a:rPr lang="en-US" altLang="en-US"/>
              <a:pPr/>
              <a:t>‹#›</a:t>
            </a:fld>
            <a:endParaRPr lang="en-US" altLang="en-US"/>
          </a:p>
        </p:txBody>
      </p:sp>
    </p:spTree>
    <p:extLst>
      <p:ext uri="{BB962C8B-B14F-4D97-AF65-F5344CB8AC3E}">
        <p14:creationId xmlns:p14="http://schemas.microsoft.com/office/powerpoint/2010/main" val="26057284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9812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48200" y="41148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
            <a:extLst>
              <a:ext uri="{FF2B5EF4-FFF2-40B4-BE49-F238E27FC236}">
                <a16:creationId xmlns:a16="http://schemas.microsoft.com/office/drawing/2014/main" id="{94EF95DD-E75B-4BB7-AE39-3DF91A390FCC}"/>
              </a:ext>
            </a:extLst>
          </p:cNvPr>
          <p:cNvSpPr>
            <a:spLocks noGrp="1" noChangeArrowheads="1"/>
          </p:cNvSpPr>
          <p:nvPr>
            <p:ph type="dt" sz="half" idx="10"/>
          </p:nvPr>
        </p:nvSpPr>
        <p:spPr>
          <a:ln/>
        </p:spPr>
        <p:txBody>
          <a:bodyPr/>
          <a:lstStyle>
            <a:lvl1pPr>
              <a:defRPr/>
            </a:lvl1pPr>
          </a:lstStyle>
          <a:p>
            <a:pPr>
              <a:defRPr/>
            </a:pPr>
            <a:endParaRPr lang="en-US"/>
          </a:p>
        </p:txBody>
      </p:sp>
      <p:sp>
        <p:nvSpPr>
          <p:cNvPr id="7" name="Rectangle 5">
            <a:extLst>
              <a:ext uri="{FF2B5EF4-FFF2-40B4-BE49-F238E27FC236}">
                <a16:creationId xmlns:a16="http://schemas.microsoft.com/office/drawing/2014/main" id="{9FFB7D41-2889-47F2-9EE0-D282BB40B0D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8" name="Rectangle 6">
            <a:extLst>
              <a:ext uri="{FF2B5EF4-FFF2-40B4-BE49-F238E27FC236}">
                <a16:creationId xmlns:a16="http://schemas.microsoft.com/office/drawing/2014/main" id="{A3B0ACAB-29E1-4EF9-89E9-B70BADB0E0B6}"/>
              </a:ext>
            </a:extLst>
          </p:cNvPr>
          <p:cNvSpPr>
            <a:spLocks noGrp="1" noChangeArrowheads="1"/>
          </p:cNvSpPr>
          <p:nvPr>
            <p:ph type="sldNum" sz="quarter" idx="12"/>
          </p:nvPr>
        </p:nvSpPr>
        <p:spPr>
          <a:ln/>
        </p:spPr>
        <p:txBody>
          <a:bodyPr/>
          <a:lstStyle>
            <a:lvl1pPr>
              <a:defRPr/>
            </a:lvl1pPr>
          </a:lstStyle>
          <a:p>
            <a:fld id="{B4D7657F-8032-404F-9CAD-FF797D256A39}" type="slidenum">
              <a:rPr lang="en-US" altLang="en-US"/>
              <a:pPr/>
              <a:t>‹#›</a:t>
            </a:fld>
            <a:endParaRPr lang="en-US" altLang="en-US"/>
          </a:p>
        </p:txBody>
      </p:sp>
    </p:spTree>
    <p:extLst>
      <p:ext uri="{BB962C8B-B14F-4D97-AF65-F5344CB8AC3E}">
        <p14:creationId xmlns:p14="http://schemas.microsoft.com/office/powerpoint/2010/main" val="3998179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0801014E-DCA9-41DF-A295-CFB577138499}"/>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8F1E00C2-3343-48BD-A9E8-17A3582C639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CE23D72F-07B1-460A-BFB6-F8238C767A61}"/>
              </a:ext>
            </a:extLst>
          </p:cNvPr>
          <p:cNvSpPr>
            <a:spLocks noGrp="1" noChangeArrowheads="1"/>
          </p:cNvSpPr>
          <p:nvPr>
            <p:ph type="sldNum" sz="quarter" idx="12"/>
          </p:nvPr>
        </p:nvSpPr>
        <p:spPr>
          <a:ln/>
        </p:spPr>
        <p:txBody>
          <a:bodyPr/>
          <a:lstStyle>
            <a:lvl1pPr>
              <a:defRPr/>
            </a:lvl1pPr>
          </a:lstStyle>
          <a:p>
            <a:fld id="{F9487313-266D-41E1-A44D-C6CD2368E225}" type="slidenum">
              <a:rPr lang="en-US" altLang="en-US"/>
              <a:pPr/>
              <a:t>‹#›</a:t>
            </a:fld>
            <a:endParaRPr lang="en-US" altLang="en-US"/>
          </a:p>
        </p:txBody>
      </p:sp>
    </p:spTree>
    <p:extLst>
      <p:ext uri="{BB962C8B-B14F-4D97-AF65-F5344CB8AC3E}">
        <p14:creationId xmlns:p14="http://schemas.microsoft.com/office/powerpoint/2010/main" val="1901890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9A177A55-5D2E-4EA0-B809-8A389E878406}"/>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F53AADC8-6897-4DFB-A9F3-DCD8CF7E133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69E1C51D-31EA-433F-A60E-2CED70A6C500}"/>
              </a:ext>
            </a:extLst>
          </p:cNvPr>
          <p:cNvSpPr>
            <a:spLocks noGrp="1" noChangeArrowheads="1"/>
          </p:cNvSpPr>
          <p:nvPr>
            <p:ph type="sldNum" sz="quarter" idx="12"/>
          </p:nvPr>
        </p:nvSpPr>
        <p:spPr>
          <a:ln/>
        </p:spPr>
        <p:txBody>
          <a:bodyPr/>
          <a:lstStyle>
            <a:lvl1pPr>
              <a:defRPr/>
            </a:lvl1pPr>
          </a:lstStyle>
          <a:p>
            <a:fld id="{32FFE9E1-CEA0-4F38-B2C7-70E8406DD62F}" type="slidenum">
              <a:rPr lang="en-US" altLang="en-US"/>
              <a:pPr/>
              <a:t>‹#›</a:t>
            </a:fld>
            <a:endParaRPr lang="en-US" altLang="en-US"/>
          </a:p>
        </p:txBody>
      </p:sp>
    </p:spTree>
    <p:extLst>
      <p:ext uri="{BB962C8B-B14F-4D97-AF65-F5344CB8AC3E}">
        <p14:creationId xmlns:p14="http://schemas.microsoft.com/office/powerpoint/2010/main" val="41632007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E2C11B41-02A9-4CBC-9580-8C3D6E54DDC2}"/>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0C38EBB3-2155-4855-B9E0-C07A3E48D80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642C05E0-FA3A-4EDB-91C0-ECAC5E122ABD}"/>
              </a:ext>
            </a:extLst>
          </p:cNvPr>
          <p:cNvSpPr>
            <a:spLocks noGrp="1" noChangeArrowheads="1"/>
          </p:cNvSpPr>
          <p:nvPr>
            <p:ph type="sldNum" sz="quarter" idx="12"/>
          </p:nvPr>
        </p:nvSpPr>
        <p:spPr>
          <a:ln/>
        </p:spPr>
        <p:txBody>
          <a:bodyPr/>
          <a:lstStyle>
            <a:lvl1pPr>
              <a:defRPr/>
            </a:lvl1pPr>
          </a:lstStyle>
          <a:p>
            <a:fld id="{B6D0150C-27B3-4A09-A405-B3BBBA1C0695}" type="slidenum">
              <a:rPr lang="en-US" altLang="en-US"/>
              <a:pPr/>
              <a:t>‹#›</a:t>
            </a:fld>
            <a:endParaRPr lang="en-US" altLang="en-US"/>
          </a:p>
        </p:txBody>
      </p:sp>
    </p:spTree>
    <p:extLst>
      <p:ext uri="{BB962C8B-B14F-4D97-AF65-F5344CB8AC3E}">
        <p14:creationId xmlns:p14="http://schemas.microsoft.com/office/powerpoint/2010/main" val="24568940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2FF66501-1CCC-45B3-AAE7-21FFFCE01A3B}"/>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CEA830FA-34F5-4D19-8FB2-614E24C7BD4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291538D8-F213-4EF3-86EB-A73A191A9FD7}"/>
              </a:ext>
            </a:extLst>
          </p:cNvPr>
          <p:cNvSpPr>
            <a:spLocks noGrp="1" noChangeArrowheads="1"/>
          </p:cNvSpPr>
          <p:nvPr>
            <p:ph type="sldNum" sz="quarter" idx="12"/>
          </p:nvPr>
        </p:nvSpPr>
        <p:spPr>
          <a:ln/>
        </p:spPr>
        <p:txBody>
          <a:bodyPr/>
          <a:lstStyle>
            <a:lvl1pPr>
              <a:defRPr/>
            </a:lvl1pPr>
          </a:lstStyle>
          <a:p>
            <a:fld id="{0E6B53ED-F2DD-4A91-9A49-B79C6009C39C}" type="slidenum">
              <a:rPr lang="en-US" altLang="en-US"/>
              <a:pPr/>
              <a:t>‹#›</a:t>
            </a:fld>
            <a:endParaRPr lang="en-US" altLang="en-US"/>
          </a:p>
        </p:txBody>
      </p:sp>
    </p:spTree>
    <p:extLst>
      <p:ext uri="{BB962C8B-B14F-4D97-AF65-F5344CB8AC3E}">
        <p14:creationId xmlns:p14="http://schemas.microsoft.com/office/powerpoint/2010/main" val="39876966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557E5D7-5D6C-42D1-A105-8D36517575FD}"/>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0DE099B7-FC9F-4986-A958-53DB74DA528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15147D60-5CE1-4B31-B777-6B75E643E033}"/>
              </a:ext>
            </a:extLst>
          </p:cNvPr>
          <p:cNvSpPr>
            <a:spLocks noGrp="1" noChangeArrowheads="1"/>
          </p:cNvSpPr>
          <p:nvPr>
            <p:ph type="sldNum" sz="quarter" idx="12"/>
          </p:nvPr>
        </p:nvSpPr>
        <p:spPr>
          <a:ln/>
        </p:spPr>
        <p:txBody>
          <a:bodyPr/>
          <a:lstStyle>
            <a:lvl1pPr>
              <a:defRPr/>
            </a:lvl1pPr>
          </a:lstStyle>
          <a:p>
            <a:fld id="{3913045E-74D7-4E42-A474-2D3F21439605}" type="slidenum">
              <a:rPr lang="en-US" altLang="en-US"/>
              <a:pPr/>
              <a:t>‹#›</a:t>
            </a:fld>
            <a:endParaRPr lang="en-US" altLang="en-US"/>
          </a:p>
        </p:txBody>
      </p:sp>
    </p:spTree>
    <p:extLst>
      <p:ext uri="{BB962C8B-B14F-4D97-AF65-F5344CB8AC3E}">
        <p14:creationId xmlns:p14="http://schemas.microsoft.com/office/powerpoint/2010/main" val="36652286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BC02036D-E157-4AE1-B4A1-26B174D023EC}"/>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17563F56-1D55-4595-9D2C-5FDCDE74F3A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F4199C5E-4BBB-4E56-B4CA-89661AC3CDBC}"/>
              </a:ext>
            </a:extLst>
          </p:cNvPr>
          <p:cNvSpPr>
            <a:spLocks noGrp="1" noChangeArrowheads="1"/>
          </p:cNvSpPr>
          <p:nvPr>
            <p:ph type="sldNum" sz="quarter" idx="12"/>
          </p:nvPr>
        </p:nvSpPr>
        <p:spPr>
          <a:ln/>
        </p:spPr>
        <p:txBody>
          <a:bodyPr/>
          <a:lstStyle>
            <a:lvl1pPr>
              <a:defRPr/>
            </a:lvl1pPr>
          </a:lstStyle>
          <a:p>
            <a:fld id="{BCD1712F-41B6-4F4B-99DC-432BDA6682A7}" type="slidenum">
              <a:rPr lang="en-US" altLang="en-US"/>
              <a:pPr/>
              <a:t>‹#›</a:t>
            </a:fld>
            <a:endParaRPr lang="en-US" altLang="en-US"/>
          </a:p>
        </p:txBody>
      </p:sp>
    </p:spTree>
    <p:extLst>
      <p:ext uri="{BB962C8B-B14F-4D97-AF65-F5344CB8AC3E}">
        <p14:creationId xmlns:p14="http://schemas.microsoft.com/office/powerpoint/2010/main" val="29192423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1906AE31-12B4-49DD-9DDD-EC7754AC6FDF}"/>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ADA0ADEA-00BE-4EE5-81C2-24FA86ADAB3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9EDF44DE-C3EA-4FA7-9697-BB929AC55280}"/>
              </a:ext>
            </a:extLst>
          </p:cNvPr>
          <p:cNvSpPr>
            <a:spLocks noGrp="1" noChangeArrowheads="1"/>
          </p:cNvSpPr>
          <p:nvPr>
            <p:ph type="sldNum" sz="quarter" idx="12"/>
          </p:nvPr>
        </p:nvSpPr>
        <p:spPr>
          <a:ln/>
        </p:spPr>
        <p:txBody>
          <a:bodyPr/>
          <a:lstStyle>
            <a:lvl1pPr>
              <a:defRPr/>
            </a:lvl1pPr>
          </a:lstStyle>
          <a:p>
            <a:fld id="{D607B6EE-543C-48C3-8ADA-A23E0EB404D6}" type="slidenum">
              <a:rPr lang="en-US" altLang="en-US"/>
              <a:pPr/>
              <a:t>‹#›</a:t>
            </a:fld>
            <a:endParaRPr lang="en-US" altLang="en-US"/>
          </a:p>
        </p:txBody>
      </p:sp>
    </p:spTree>
    <p:extLst>
      <p:ext uri="{BB962C8B-B14F-4D97-AF65-F5344CB8AC3E}">
        <p14:creationId xmlns:p14="http://schemas.microsoft.com/office/powerpoint/2010/main" val="30040757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F703B1A2-4C20-4CC7-A89D-24E62E31326C}"/>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C61E6A3A-B70B-4323-9BD5-2FD19C7FB71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D8195F58-337C-43EC-AFF5-93A1E2E6F3A6}"/>
              </a:ext>
            </a:extLst>
          </p:cNvPr>
          <p:cNvSpPr>
            <a:spLocks noGrp="1" noChangeArrowheads="1"/>
          </p:cNvSpPr>
          <p:nvPr>
            <p:ph type="sldNum" sz="quarter" idx="12"/>
          </p:nvPr>
        </p:nvSpPr>
        <p:spPr>
          <a:ln/>
        </p:spPr>
        <p:txBody>
          <a:bodyPr/>
          <a:lstStyle>
            <a:lvl1pPr>
              <a:defRPr/>
            </a:lvl1pPr>
          </a:lstStyle>
          <a:p>
            <a:fld id="{9D644C5E-C3A2-4549-92DE-BCA2FF3784EE}" type="slidenum">
              <a:rPr lang="en-US" altLang="en-US"/>
              <a:pPr/>
              <a:t>‹#›</a:t>
            </a:fld>
            <a:endParaRPr lang="en-US" altLang="en-US"/>
          </a:p>
        </p:txBody>
      </p:sp>
    </p:spTree>
    <p:extLst>
      <p:ext uri="{BB962C8B-B14F-4D97-AF65-F5344CB8AC3E}">
        <p14:creationId xmlns:p14="http://schemas.microsoft.com/office/powerpoint/2010/main" val="26263685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0F0A78F-BDE1-40BE-9223-0AABCA931639}"/>
              </a:ext>
            </a:extLst>
          </p:cNvPr>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8E91741A-73F3-4806-B8DD-F145E20A2FC3}"/>
              </a:ext>
            </a:extLst>
          </p:cNvPr>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1204" name="Rectangle 4">
            <a:extLst>
              <a:ext uri="{FF2B5EF4-FFF2-40B4-BE49-F238E27FC236}">
                <a16:creationId xmlns:a16="http://schemas.microsoft.com/office/drawing/2014/main" id="{DA572594-7286-4FEE-A1D0-A8ED92E2DC93}"/>
              </a:ext>
            </a:extLst>
          </p:cNvPr>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51205" name="Rectangle 5">
            <a:extLst>
              <a:ext uri="{FF2B5EF4-FFF2-40B4-BE49-F238E27FC236}">
                <a16:creationId xmlns:a16="http://schemas.microsoft.com/office/drawing/2014/main" id="{C6736D55-172A-4B20-8000-27912EB71D60}"/>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51206" name="Rectangle 6">
            <a:extLst>
              <a:ext uri="{FF2B5EF4-FFF2-40B4-BE49-F238E27FC236}">
                <a16:creationId xmlns:a16="http://schemas.microsoft.com/office/drawing/2014/main" id="{4CC23032-71C5-4C49-9B86-0A60725595EC}"/>
              </a:ext>
            </a:extLst>
          </p:cNvPr>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25592C26-2A50-4F14-A754-358EBF8BE98C}"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hyperlink" Target="http://www.csun.edu/~aa2035/CourseBase/LP/Ch6b.html"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4.xml"/><Relationship Id="rId4" Type="http://schemas.openxmlformats.org/officeDocument/2006/relationships/image" Target="../media/image11.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notesSlide" Target="../notesSlides/notesSlide12.xml"/><Relationship Id="rId1" Type="http://schemas.openxmlformats.org/officeDocument/2006/relationships/slideLayout" Target="../slideLayouts/slideLayout4.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6.xml"/><Relationship Id="rId1" Type="http://schemas.openxmlformats.org/officeDocument/2006/relationships/slideLayout" Target="../slideLayouts/slideLayout12.xml"/><Relationship Id="rId4" Type="http://schemas.openxmlformats.org/officeDocument/2006/relationships/image" Target="../media/image20.png"/></Relationships>
</file>

<file path=ppt/slides/_rels/slide17.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7.xml"/><Relationship Id="rId1" Type="http://schemas.openxmlformats.org/officeDocument/2006/relationships/slideLayout" Target="../slideLayouts/slideLayout12.xml"/><Relationship Id="rId4" Type="http://schemas.openxmlformats.org/officeDocument/2006/relationships/image" Target="../media/image22.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21.xml"/><Relationship Id="rId1" Type="http://schemas.openxmlformats.org/officeDocument/2006/relationships/slideLayout" Target="../slideLayouts/slideLayout7.xml"/><Relationship Id="rId5" Type="http://schemas.openxmlformats.org/officeDocument/2006/relationships/image" Target="../media/image25.png"/><Relationship Id="rId4" Type="http://schemas.openxmlformats.org/officeDocument/2006/relationships/image" Target="../media/image24.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Line 2">
            <a:extLst>
              <a:ext uri="{FF2B5EF4-FFF2-40B4-BE49-F238E27FC236}">
                <a16:creationId xmlns:a16="http://schemas.microsoft.com/office/drawing/2014/main" id="{9FB215C2-2111-42BA-97A2-82C5FEB25D19}"/>
              </a:ext>
            </a:extLst>
          </p:cNvPr>
          <p:cNvSpPr>
            <a:spLocks noChangeShapeType="1"/>
          </p:cNvSpPr>
          <p:nvPr/>
        </p:nvSpPr>
        <p:spPr bwMode="auto">
          <a:xfrm>
            <a:off x="0" y="685800"/>
            <a:ext cx="9144000"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051" name="Text Box 3">
            <a:extLst>
              <a:ext uri="{FF2B5EF4-FFF2-40B4-BE49-F238E27FC236}">
                <a16:creationId xmlns:a16="http://schemas.microsoft.com/office/drawing/2014/main" id="{46AF0D36-C3A5-46E3-B32E-B7C682629168}"/>
              </a:ext>
            </a:extLst>
          </p:cNvPr>
          <p:cNvSpPr txBox="1">
            <a:spLocks noChangeArrowheads="1"/>
          </p:cNvSpPr>
          <p:nvPr/>
        </p:nvSpPr>
        <p:spPr bwMode="auto">
          <a:xfrm>
            <a:off x="0" y="0"/>
            <a:ext cx="50292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2800" b="1">
                <a:latin typeface="Arial" panose="020B0604020202020204" pitchFamily="34" charset="0"/>
              </a:rPr>
              <a:t>Wyndor Example; Enter data</a:t>
            </a:r>
          </a:p>
        </p:txBody>
      </p:sp>
      <p:sp>
        <p:nvSpPr>
          <p:cNvPr id="2052" name="Rectangle 5">
            <a:extLst>
              <a:ext uri="{FF2B5EF4-FFF2-40B4-BE49-F238E27FC236}">
                <a16:creationId xmlns:a16="http://schemas.microsoft.com/office/drawing/2014/main" id="{F2F35E7B-2FAE-45FE-A3D8-C21270DC14A0}"/>
              </a:ext>
            </a:extLst>
          </p:cNvPr>
          <p:cNvSpPr>
            <a:spLocks noChangeArrowheads="1"/>
          </p:cNvSpPr>
          <p:nvPr/>
        </p:nvSpPr>
        <p:spPr bwMode="auto">
          <a:xfrm>
            <a:off x="0" y="873125"/>
            <a:ext cx="9144000"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609600" indent="-609600">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nSpc>
                <a:spcPct val="80000"/>
              </a:lnSpc>
              <a:spcBef>
                <a:spcPct val="20000"/>
              </a:spcBef>
            </a:pPr>
            <a:r>
              <a:rPr lang="en-US" altLang="en-US" b="1">
                <a:solidFill>
                  <a:srgbClr val="FF0000"/>
                </a:solidFill>
                <a:latin typeface="Times New Roman" panose="02020603050405020304" pitchFamily="18" charset="0"/>
                <a:cs typeface="Arial" panose="020B0604020202020204" pitchFamily="34" charset="0"/>
              </a:rPr>
              <a:t>Organize</a:t>
            </a:r>
            <a:r>
              <a:rPr lang="en-US" altLang="en-US">
                <a:latin typeface="Times New Roman" panose="02020603050405020304" pitchFamily="18" charset="0"/>
                <a:cs typeface="Arial" panose="020B0604020202020204" pitchFamily="34" charset="0"/>
              </a:rPr>
              <a:t> the data for the model on the spreadsheet. Type in the coefficients of the constraints and the objective function</a:t>
            </a:r>
          </a:p>
          <a:p>
            <a:pPr>
              <a:lnSpc>
                <a:spcPct val="80000"/>
              </a:lnSpc>
              <a:spcBef>
                <a:spcPct val="20000"/>
              </a:spcBef>
            </a:pPr>
            <a:endParaRPr lang="en-US" altLang="en-US">
              <a:latin typeface="Times New Roman" panose="02020603050405020304" pitchFamily="18" charset="0"/>
              <a:cs typeface="Arial" panose="020B0604020202020204" pitchFamily="34" charset="0"/>
            </a:endParaRPr>
          </a:p>
        </p:txBody>
      </p:sp>
      <p:pic>
        <p:nvPicPr>
          <p:cNvPr id="2053" name="Picture 8">
            <a:extLst>
              <a:ext uri="{FF2B5EF4-FFF2-40B4-BE49-F238E27FC236}">
                <a16:creationId xmlns:a16="http://schemas.microsoft.com/office/drawing/2014/main" id="{39D392B1-3B13-4D9B-8F53-AF85AED848A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4213" y="1809750"/>
            <a:ext cx="7667625" cy="464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4C5C01BA-386F-4D3A-A4B3-B68E3CD4355A}"/>
              </a:ext>
            </a:extLst>
          </p:cNvPr>
          <p:cNvSpPr/>
          <p:nvPr/>
        </p:nvSpPr>
        <p:spPr>
          <a:xfrm>
            <a:off x="107758" y="4797152"/>
            <a:ext cx="8928484" cy="1569660"/>
          </a:xfrm>
          <a:prstGeom prst="rect">
            <a:avLst/>
          </a:prstGeom>
        </p:spPr>
        <p:txBody>
          <a:bodyPr wrap="square">
            <a:spAutoFit/>
          </a:bodyPr>
          <a:lstStyle/>
          <a:p>
            <a:r>
              <a:rPr lang="en-US" dirty="0">
                <a:solidFill>
                  <a:srgbClr val="002060"/>
                </a:solidFill>
                <a:highlight>
                  <a:srgbClr val="FFCC00"/>
                </a:highlight>
                <a:latin typeface="Arial" panose="020B0604020202020204" pitchFamily="34" charset="0"/>
              </a:rPr>
              <a:t>The Lecture is available at </a:t>
            </a:r>
            <a:r>
              <a:rPr lang="en-US" dirty="0">
                <a:solidFill>
                  <a:srgbClr val="FF0000"/>
                </a:solidFill>
                <a:highlight>
                  <a:srgbClr val="FFCC00"/>
                </a:highlight>
                <a:latin typeface="Arial" panose="020B0604020202020204" pitchFamily="34" charset="0"/>
                <a:hlinkClick r:id="rId4">
                  <a:extLst>
                    <a:ext uri="{A12FA001-AC4F-418D-AE19-62706E023703}">
                      <ahyp:hlinkClr xmlns:ahyp="http://schemas.microsoft.com/office/drawing/2018/hyperlinkcolor" val="tx"/>
                    </a:ext>
                  </a:extLst>
                </a:hlinkClick>
              </a:rPr>
              <a:t>http://www.csun.edu/~aa2035/CourseBase/LP/Ch6b.html</a:t>
            </a:r>
            <a:endParaRPr lang="en-US" dirty="0">
              <a:solidFill>
                <a:srgbClr val="FF0000"/>
              </a:solidFill>
              <a:highlight>
                <a:srgbClr val="FFCC00"/>
              </a:highlight>
              <a:latin typeface="Arial" panose="020B0604020202020204" pitchFamily="34" charset="0"/>
            </a:endParaRPr>
          </a:p>
          <a:p>
            <a:r>
              <a:rPr lang="en-US" dirty="0">
                <a:solidFill>
                  <a:srgbClr val="002060"/>
                </a:solidFill>
                <a:highlight>
                  <a:srgbClr val="FFCC00"/>
                </a:highlight>
                <a:latin typeface="Arial" panose="020B0604020202020204" pitchFamily="34" charset="0"/>
              </a:rPr>
              <a:t>It requires JavaScript to be enabled and the latest version of the Macromedia Flash Player. </a:t>
            </a:r>
            <a:endParaRPr lang="en-US" dirty="0">
              <a:highlight>
                <a:srgbClr val="FFCC00"/>
              </a:highlight>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Line 2">
            <a:extLst>
              <a:ext uri="{FF2B5EF4-FFF2-40B4-BE49-F238E27FC236}">
                <a16:creationId xmlns:a16="http://schemas.microsoft.com/office/drawing/2014/main" id="{7BA7B8D7-66FC-4072-A6C2-8A416AE92D4E}"/>
              </a:ext>
            </a:extLst>
          </p:cNvPr>
          <p:cNvSpPr>
            <a:spLocks noChangeShapeType="1"/>
          </p:cNvSpPr>
          <p:nvPr/>
        </p:nvSpPr>
        <p:spPr bwMode="auto">
          <a:xfrm>
            <a:off x="0" y="685800"/>
            <a:ext cx="9144000"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267" name="Text Box 3">
            <a:extLst>
              <a:ext uri="{FF2B5EF4-FFF2-40B4-BE49-F238E27FC236}">
                <a16:creationId xmlns:a16="http://schemas.microsoft.com/office/drawing/2014/main" id="{71F7BF77-01AE-4955-B57F-04AC7C479489}"/>
              </a:ext>
            </a:extLst>
          </p:cNvPr>
          <p:cNvSpPr txBox="1">
            <a:spLocks noChangeArrowheads="1"/>
          </p:cNvSpPr>
          <p:nvPr/>
        </p:nvSpPr>
        <p:spPr bwMode="auto">
          <a:xfrm>
            <a:off x="0" y="0"/>
            <a:ext cx="90058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2800" b="1">
                <a:latin typeface="Arial" panose="020B0604020202020204" pitchFamily="34" charset="0"/>
              </a:rPr>
              <a:t>Identifying the Changing Cells ( Decision Variables) </a:t>
            </a:r>
          </a:p>
        </p:txBody>
      </p:sp>
      <p:sp>
        <p:nvSpPr>
          <p:cNvPr id="11268" name="Text Box 5">
            <a:extLst>
              <a:ext uri="{FF2B5EF4-FFF2-40B4-BE49-F238E27FC236}">
                <a16:creationId xmlns:a16="http://schemas.microsoft.com/office/drawing/2014/main" id="{318132B9-3B23-4EF2-A9AC-F3C6C085AB72}"/>
              </a:ext>
            </a:extLst>
          </p:cNvPr>
          <p:cNvSpPr txBox="1">
            <a:spLocks noChangeArrowheads="1"/>
          </p:cNvSpPr>
          <p:nvPr/>
        </p:nvSpPr>
        <p:spPr bwMode="auto">
          <a:xfrm>
            <a:off x="0" y="5305425"/>
            <a:ext cx="8856663"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spcBef>
                <a:spcPct val="50000"/>
              </a:spcBef>
            </a:pPr>
            <a:r>
              <a:rPr lang="en-US" altLang="en-US"/>
              <a:t>You next tell Excel which cells are decision variables, i.e., which cells excel is allowed to change when trying to optimize. Move the cursor to the “By Changing Cells” window, and drag the cursor across all cells you wish to treat as decision variables</a:t>
            </a:r>
            <a:endParaRPr lang="en-US" altLang="en-US">
              <a:latin typeface="Arial" panose="020B0604020202020204" pitchFamily="34" charset="0"/>
              <a:cs typeface="Arial" panose="020B0604020202020204" pitchFamily="34" charset="0"/>
            </a:endParaRPr>
          </a:p>
        </p:txBody>
      </p:sp>
      <p:pic>
        <p:nvPicPr>
          <p:cNvPr id="11269" name="Picture 6">
            <a:extLst>
              <a:ext uri="{FF2B5EF4-FFF2-40B4-BE49-F238E27FC236}">
                <a16:creationId xmlns:a16="http://schemas.microsoft.com/office/drawing/2014/main" id="{097FB579-EE9D-4A4A-9C17-93BCEB6E412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9088" y="3284538"/>
            <a:ext cx="3744912" cy="2106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0" name="Picture 8">
            <a:extLst>
              <a:ext uri="{FF2B5EF4-FFF2-40B4-BE49-F238E27FC236}">
                <a16:creationId xmlns:a16="http://schemas.microsoft.com/office/drawing/2014/main" id="{68AC72FD-4DC8-4079-91E6-1598A8CE322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728663"/>
            <a:ext cx="5353050" cy="324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2">
            <a:extLst>
              <a:ext uri="{FF2B5EF4-FFF2-40B4-BE49-F238E27FC236}">
                <a16:creationId xmlns:a16="http://schemas.microsoft.com/office/drawing/2014/main" id="{2FD4B2AE-96DB-4ED6-A3F1-91E1EED8294A}"/>
              </a:ext>
            </a:extLst>
          </p:cNvPr>
          <p:cNvSpPr txBox="1">
            <a:spLocks noChangeArrowheads="1"/>
          </p:cNvSpPr>
          <p:nvPr/>
        </p:nvSpPr>
        <p:spPr bwMode="auto">
          <a:xfrm>
            <a:off x="0" y="762000"/>
            <a:ext cx="9144000" cy="593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just"/>
            <a:r>
              <a:rPr lang="en-US" altLang="en-US">
                <a:latin typeface="Arial" panose="020B0604020202020204" pitchFamily="34" charset="0"/>
                <a:cs typeface="Arial" panose="020B0604020202020204" pitchFamily="34" charset="0"/>
              </a:rPr>
              <a:t>Click on the “Add” button to the right of the constraints window.</a:t>
            </a:r>
          </a:p>
          <a:p>
            <a:pPr algn="just"/>
            <a:endParaRPr lang="en-US" altLang="en-US">
              <a:latin typeface="Arial" panose="020B0604020202020204" pitchFamily="34" charset="0"/>
              <a:cs typeface="Arial" panose="020B0604020202020204" pitchFamily="34" charset="0"/>
            </a:endParaRPr>
          </a:p>
          <a:p>
            <a:pPr algn="just"/>
            <a:r>
              <a:rPr lang="en-US" altLang="en-US">
                <a:latin typeface="Arial" panose="020B0604020202020204" pitchFamily="34" charset="0"/>
                <a:cs typeface="Arial" panose="020B0604020202020204" pitchFamily="34" charset="0"/>
              </a:rPr>
              <a:t>A new dialogue box will appear. The cursor will be in the “Cell Reference” window within this dialogue box.</a:t>
            </a:r>
          </a:p>
          <a:p>
            <a:pPr algn="just"/>
            <a:endParaRPr lang="en-US" altLang="en-US">
              <a:latin typeface="Arial" panose="020B0604020202020204" pitchFamily="34" charset="0"/>
              <a:cs typeface="Arial" panose="020B0604020202020204" pitchFamily="34" charset="0"/>
            </a:endParaRPr>
          </a:p>
          <a:p>
            <a:pPr algn="just"/>
            <a:r>
              <a:rPr lang="en-US" altLang="en-US">
                <a:latin typeface="Arial" panose="020B0604020202020204" pitchFamily="34" charset="0"/>
                <a:cs typeface="Arial" panose="020B0604020202020204" pitchFamily="34" charset="0"/>
              </a:rPr>
              <a:t>Click on the cell that contains the quantity you want to constrain. </a:t>
            </a:r>
          </a:p>
          <a:p>
            <a:pPr algn="just"/>
            <a:endParaRPr lang="en-US" altLang="en-US">
              <a:latin typeface="Arial" panose="020B0604020202020204" pitchFamily="34" charset="0"/>
              <a:cs typeface="Arial" panose="020B0604020202020204" pitchFamily="34" charset="0"/>
            </a:endParaRPr>
          </a:p>
          <a:p>
            <a:pPr algn="just"/>
            <a:r>
              <a:rPr lang="en-US" altLang="en-US">
                <a:latin typeface="Arial" panose="020B0604020202020204" pitchFamily="34" charset="0"/>
                <a:cs typeface="Arial" panose="020B0604020202020204" pitchFamily="34" charset="0"/>
              </a:rPr>
              <a:t>The default inequality that first appears for a constraint is “&lt;= ”. </a:t>
            </a:r>
          </a:p>
          <a:p>
            <a:pPr algn="just"/>
            <a:endParaRPr lang="en-US" altLang="en-US">
              <a:latin typeface="Arial" panose="020B0604020202020204" pitchFamily="34" charset="0"/>
              <a:cs typeface="Arial" panose="020B0604020202020204" pitchFamily="34" charset="0"/>
            </a:endParaRPr>
          </a:p>
          <a:p>
            <a:pPr algn="just"/>
            <a:r>
              <a:rPr lang="en-US" altLang="en-US">
                <a:latin typeface="Arial" panose="020B0604020202020204" pitchFamily="34" charset="0"/>
                <a:cs typeface="Arial" panose="020B0604020202020204" pitchFamily="34" charset="0"/>
              </a:rPr>
              <a:t>To change this,   click on the arrow beside the “&lt;= ” sign.</a:t>
            </a:r>
          </a:p>
          <a:p>
            <a:pPr algn="just"/>
            <a:endParaRPr lang="en-US" altLang="en-US">
              <a:latin typeface="Arial" panose="020B0604020202020204" pitchFamily="34" charset="0"/>
              <a:cs typeface="Arial" panose="020B0604020202020204" pitchFamily="34" charset="0"/>
            </a:endParaRPr>
          </a:p>
          <a:p>
            <a:r>
              <a:rPr lang="en-US" altLang="en-US">
                <a:latin typeface="Arial" panose="020B0604020202020204" pitchFamily="34" charset="0"/>
                <a:cs typeface="Arial" panose="020B0604020202020204" pitchFamily="34" charset="0"/>
              </a:rPr>
              <a:t>After setting the inequality, move the cursor to the “Constraint” window.</a:t>
            </a:r>
          </a:p>
          <a:p>
            <a:endParaRPr lang="en-US" altLang="en-US">
              <a:latin typeface="Arial" panose="020B0604020202020204" pitchFamily="34" charset="0"/>
              <a:cs typeface="Arial" panose="020B0604020202020204" pitchFamily="34" charset="0"/>
            </a:endParaRPr>
          </a:p>
          <a:p>
            <a:r>
              <a:rPr lang="en-US" altLang="en-US">
                <a:latin typeface="Arial" panose="020B0604020202020204" pitchFamily="34" charset="0"/>
                <a:cs typeface="Arial" panose="020B0604020202020204" pitchFamily="34" charset="0"/>
              </a:rPr>
              <a:t>Click on the cell you want to use as the constraining value for that constraint.</a:t>
            </a:r>
          </a:p>
        </p:txBody>
      </p:sp>
      <p:sp>
        <p:nvSpPr>
          <p:cNvPr id="12291" name="Line 3">
            <a:extLst>
              <a:ext uri="{FF2B5EF4-FFF2-40B4-BE49-F238E27FC236}">
                <a16:creationId xmlns:a16="http://schemas.microsoft.com/office/drawing/2014/main" id="{484687C5-C027-4C0F-8004-AD4232EAB955}"/>
              </a:ext>
            </a:extLst>
          </p:cNvPr>
          <p:cNvSpPr>
            <a:spLocks noChangeShapeType="1"/>
          </p:cNvSpPr>
          <p:nvPr/>
        </p:nvSpPr>
        <p:spPr bwMode="auto">
          <a:xfrm>
            <a:off x="0" y="685800"/>
            <a:ext cx="9144000"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2292" name="Text Box 4">
            <a:extLst>
              <a:ext uri="{FF2B5EF4-FFF2-40B4-BE49-F238E27FC236}">
                <a16:creationId xmlns:a16="http://schemas.microsoft.com/office/drawing/2014/main" id="{3D284487-61BE-4135-AD74-677646B8F1F9}"/>
              </a:ext>
            </a:extLst>
          </p:cNvPr>
          <p:cNvSpPr txBox="1">
            <a:spLocks noChangeArrowheads="1"/>
          </p:cNvSpPr>
          <p:nvPr/>
        </p:nvSpPr>
        <p:spPr bwMode="auto">
          <a:xfrm>
            <a:off x="0" y="0"/>
            <a:ext cx="35861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2800" b="1">
                <a:latin typeface="Arial" panose="020B0604020202020204" pitchFamily="34" charset="0"/>
              </a:rPr>
              <a:t>Adding Constraints </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Line 2">
            <a:extLst>
              <a:ext uri="{FF2B5EF4-FFF2-40B4-BE49-F238E27FC236}">
                <a16:creationId xmlns:a16="http://schemas.microsoft.com/office/drawing/2014/main" id="{9C2DB1C1-B8B5-4442-88C5-09144AB4663D}"/>
              </a:ext>
            </a:extLst>
          </p:cNvPr>
          <p:cNvSpPr>
            <a:spLocks noChangeShapeType="1"/>
          </p:cNvSpPr>
          <p:nvPr/>
        </p:nvSpPr>
        <p:spPr bwMode="auto">
          <a:xfrm>
            <a:off x="0" y="685800"/>
            <a:ext cx="9144000"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3315" name="Text Box 3">
            <a:extLst>
              <a:ext uri="{FF2B5EF4-FFF2-40B4-BE49-F238E27FC236}">
                <a16:creationId xmlns:a16="http://schemas.microsoft.com/office/drawing/2014/main" id="{B986CA35-0FB1-4DF1-A35F-BA655794BF36}"/>
              </a:ext>
            </a:extLst>
          </p:cNvPr>
          <p:cNvSpPr txBox="1">
            <a:spLocks noChangeArrowheads="1"/>
          </p:cNvSpPr>
          <p:nvPr/>
        </p:nvSpPr>
        <p:spPr bwMode="auto">
          <a:xfrm>
            <a:off x="0" y="0"/>
            <a:ext cx="35861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2800" b="1">
                <a:latin typeface="Arial" panose="020B0604020202020204" pitchFamily="34" charset="0"/>
              </a:rPr>
              <a:t>Adding Constraints </a:t>
            </a:r>
          </a:p>
        </p:txBody>
      </p:sp>
      <p:pic>
        <p:nvPicPr>
          <p:cNvPr id="245766" name="Picture 6">
            <a:extLst>
              <a:ext uri="{FF2B5EF4-FFF2-40B4-BE49-F238E27FC236}">
                <a16:creationId xmlns:a16="http://schemas.microsoft.com/office/drawing/2014/main" id="{6202ED95-87BB-4ACC-9D89-CC93E176B3E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0825" y="4076700"/>
            <a:ext cx="3533775" cy="1171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767" name="Picture 7">
            <a:extLst>
              <a:ext uri="{FF2B5EF4-FFF2-40B4-BE49-F238E27FC236}">
                <a16:creationId xmlns:a16="http://schemas.microsoft.com/office/drawing/2014/main" id="{42353390-A7F3-4EB1-BA0A-E1C4ACAA17E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00675" y="5157788"/>
            <a:ext cx="3533775" cy="1171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8" name="Picture 8">
            <a:extLst>
              <a:ext uri="{FF2B5EF4-FFF2-40B4-BE49-F238E27FC236}">
                <a16:creationId xmlns:a16="http://schemas.microsoft.com/office/drawing/2014/main" id="{CD9F7606-8EDF-4661-BD8B-53EBBD2AA5A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728663"/>
            <a:ext cx="5353050" cy="324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 name="Group 12">
            <a:extLst>
              <a:ext uri="{FF2B5EF4-FFF2-40B4-BE49-F238E27FC236}">
                <a16:creationId xmlns:a16="http://schemas.microsoft.com/office/drawing/2014/main" id="{502B3EFC-6807-4B0B-AAA9-7D56BF2E079D}"/>
              </a:ext>
            </a:extLst>
          </p:cNvPr>
          <p:cNvGrpSpPr>
            <a:grpSpLocks/>
          </p:cNvGrpSpPr>
          <p:nvPr/>
        </p:nvGrpSpPr>
        <p:grpSpPr bwMode="auto">
          <a:xfrm>
            <a:off x="287338" y="5445125"/>
            <a:ext cx="3533775" cy="1343025"/>
            <a:chOff x="952" y="3271"/>
            <a:chExt cx="2226" cy="846"/>
          </a:xfrm>
        </p:grpSpPr>
        <p:pic>
          <p:nvPicPr>
            <p:cNvPr id="13321" name="Picture 10">
              <a:extLst>
                <a:ext uri="{FF2B5EF4-FFF2-40B4-BE49-F238E27FC236}">
                  <a16:creationId xmlns:a16="http://schemas.microsoft.com/office/drawing/2014/main" id="{9A7AFDC3-0C78-47F1-9E9E-041683C3884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52" y="3271"/>
              <a:ext cx="2226" cy="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22" name="Picture 11">
              <a:extLst>
                <a:ext uri="{FF2B5EF4-FFF2-40B4-BE49-F238E27FC236}">
                  <a16:creationId xmlns:a16="http://schemas.microsoft.com/office/drawing/2014/main" id="{7A6DA06D-6491-4972-804C-A205599B4CD5}"/>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05" y="3589"/>
              <a:ext cx="294" cy="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245773" name="Picture 13">
            <a:extLst>
              <a:ext uri="{FF2B5EF4-FFF2-40B4-BE49-F238E27FC236}">
                <a16:creationId xmlns:a16="http://schemas.microsoft.com/office/drawing/2014/main" id="{A61878C9-0F82-4467-9809-BF126B5ACD8E}"/>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787900" y="2133600"/>
            <a:ext cx="4356100" cy="245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xit" presetSubtype="0" fill="hold" nodeType="clickEffect">
                                  <p:stCondLst>
                                    <p:cond delay="0"/>
                                  </p:stCondLst>
                                  <p:childTnLst>
                                    <p:set>
                                      <p:cBhvr>
                                        <p:cTn id="6" dur="1" fill="hold">
                                          <p:stCondLst>
                                            <p:cond delay="0"/>
                                          </p:stCondLst>
                                        </p:cTn>
                                        <p:tgtEl>
                                          <p:spTgt spid="245773"/>
                                        </p:tgtEl>
                                        <p:attrNameLst>
                                          <p:attrName>style.visibility</p:attrName>
                                        </p:attrNameLst>
                                      </p:cBhvr>
                                      <p:to>
                                        <p:strVal val="hidden"/>
                                      </p:to>
                                    </p:set>
                                  </p:childTnLst>
                                </p:cTn>
                              </p:par>
                              <p:par>
                                <p:cTn id="7" presetID="9" presetClass="entr" presetSubtype="0" fill="hold" nodeType="withEffect">
                                  <p:stCondLst>
                                    <p:cond delay="0"/>
                                  </p:stCondLst>
                                  <p:childTnLst>
                                    <p:set>
                                      <p:cBhvr>
                                        <p:cTn id="8" dur="1" fill="hold">
                                          <p:stCondLst>
                                            <p:cond delay="0"/>
                                          </p:stCondLst>
                                        </p:cTn>
                                        <p:tgtEl>
                                          <p:spTgt spid="245766"/>
                                        </p:tgtEl>
                                        <p:attrNameLst>
                                          <p:attrName>style.visibility</p:attrName>
                                        </p:attrNameLst>
                                      </p:cBhvr>
                                      <p:to>
                                        <p:strVal val="visible"/>
                                      </p:to>
                                    </p:set>
                                    <p:animEffect transition="in" filter="dissolve">
                                      <p:cBhvr>
                                        <p:cTn id="9" dur="500"/>
                                        <p:tgtEl>
                                          <p:spTgt spid="245766"/>
                                        </p:tgtEl>
                                      </p:cBhvr>
                                    </p:animEffect>
                                  </p:childTnLst>
                                  <p:subTnLst>
                                    <p:set>
                                      <p:cBhvr override="childStyle">
                                        <p:cTn dur="1" fill="hold" display="0" masterRel="nextClick" afterEffect="1"/>
                                        <p:tgtEl>
                                          <p:spTgt spid="245766"/>
                                        </p:tgtEl>
                                        <p:attrNameLst>
                                          <p:attrName>style.visibility</p:attrName>
                                        </p:attrNameLst>
                                      </p:cBhvr>
                                      <p:to>
                                        <p:strVal val="hidden"/>
                                      </p:to>
                                    </p:set>
                                  </p:subTnLst>
                                </p:cTn>
                              </p:par>
                            </p:childTnLst>
                          </p:cTn>
                        </p:par>
                      </p:childTnLst>
                    </p:cTn>
                  </p:par>
                  <p:par>
                    <p:cTn id="10" fill="hold" nodeType="clickPar">
                      <p:stCondLst>
                        <p:cond delay="indefinite"/>
                      </p:stCondLst>
                      <p:childTnLst>
                        <p:par>
                          <p:cTn id="11" fill="hold" nodeType="withGroup">
                            <p:stCondLst>
                              <p:cond delay="0"/>
                            </p:stCondLst>
                            <p:childTnLst>
                              <p:par>
                                <p:cTn id="12" presetID="9" presetClass="entr" presetSubtype="0" fill="hold"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dissolve">
                                      <p:cBhvr>
                                        <p:cTn id="14" dur="500"/>
                                        <p:tgtEl>
                                          <p:spTgt spid="2"/>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9" presetClass="exit" presetSubtype="0" fill="hold" nodeType="clickEffect">
                                  <p:stCondLst>
                                    <p:cond delay="0"/>
                                  </p:stCondLst>
                                  <p:childTnLst>
                                    <p:animEffect transition="out" filter="dissolve">
                                      <p:cBhvr>
                                        <p:cTn id="18" dur="500"/>
                                        <p:tgtEl>
                                          <p:spTgt spid="2"/>
                                        </p:tgtEl>
                                      </p:cBhvr>
                                    </p:animEffect>
                                    <p:set>
                                      <p:cBhvr>
                                        <p:cTn id="19" dur="1" fill="hold">
                                          <p:stCondLst>
                                            <p:cond delay="499"/>
                                          </p:stCondLst>
                                        </p:cTn>
                                        <p:tgtEl>
                                          <p:spTgt spid="2"/>
                                        </p:tgtEl>
                                        <p:attrNameLst>
                                          <p:attrName>style.visibility</p:attrName>
                                        </p:attrNameLst>
                                      </p:cBhvr>
                                      <p:to>
                                        <p:strVal val="hidden"/>
                                      </p:to>
                                    </p:set>
                                  </p:childTnLst>
                                </p:cTn>
                              </p:par>
                              <p:par>
                                <p:cTn id="20" presetID="9" presetClass="entr" presetSubtype="0" fill="hold" nodeType="withEffect">
                                  <p:stCondLst>
                                    <p:cond delay="0"/>
                                  </p:stCondLst>
                                  <p:childTnLst>
                                    <p:set>
                                      <p:cBhvr>
                                        <p:cTn id="21" dur="1" fill="hold">
                                          <p:stCondLst>
                                            <p:cond delay="0"/>
                                          </p:stCondLst>
                                        </p:cTn>
                                        <p:tgtEl>
                                          <p:spTgt spid="245767"/>
                                        </p:tgtEl>
                                        <p:attrNameLst>
                                          <p:attrName>style.visibility</p:attrName>
                                        </p:attrNameLst>
                                      </p:cBhvr>
                                      <p:to>
                                        <p:strVal val="visible"/>
                                      </p:to>
                                    </p:set>
                                    <p:animEffect transition="in" filter="dissolve">
                                      <p:cBhvr>
                                        <p:cTn id="22" dur="500"/>
                                        <p:tgtEl>
                                          <p:spTgt spid="2457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a:extLst>
              <a:ext uri="{FF2B5EF4-FFF2-40B4-BE49-F238E27FC236}">
                <a16:creationId xmlns:a16="http://schemas.microsoft.com/office/drawing/2014/main" id="{CCBCA155-6216-4C40-A1D9-419FA796071F}"/>
              </a:ext>
            </a:extLst>
          </p:cNvPr>
          <p:cNvSpPr txBox="1">
            <a:spLocks noChangeArrowheads="1"/>
          </p:cNvSpPr>
          <p:nvPr/>
        </p:nvSpPr>
        <p:spPr bwMode="auto">
          <a:xfrm>
            <a:off x="381000" y="838200"/>
            <a:ext cx="8763000" cy="556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defRPr>
            </a:lvl1pPr>
            <a:lvl2pPr>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just"/>
            <a:r>
              <a:rPr lang="en-US" altLang="en-US">
                <a:latin typeface="Arial" panose="020B0604020202020204" pitchFamily="34" charset="0"/>
              </a:rPr>
              <a:t>You may define a set of similar constraints (e.g., all &lt;= constraints, or all &gt;= constraints) in one step if they are in adjacent rows. </a:t>
            </a:r>
          </a:p>
          <a:p>
            <a:pPr algn="just"/>
            <a:endParaRPr lang="en-US" altLang="en-US">
              <a:latin typeface="Arial" panose="020B0604020202020204" pitchFamily="34" charset="0"/>
            </a:endParaRPr>
          </a:p>
          <a:p>
            <a:pPr algn="just"/>
            <a:r>
              <a:rPr lang="en-US" altLang="en-US">
                <a:latin typeface="Arial" panose="020B0604020202020204" pitchFamily="34" charset="0"/>
              </a:rPr>
              <a:t>Simply select the range of cells for the set of constraints in both the “Cell Reference” and “Constraint” window.</a:t>
            </a:r>
          </a:p>
          <a:p>
            <a:pPr algn="just"/>
            <a:endParaRPr lang="en-US" altLang="en-US">
              <a:latin typeface="Arial" panose="020B0604020202020204" pitchFamily="34" charset="0"/>
            </a:endParaRPr>
          </a:p>
          <a:p>
            <a:pPr algn="just"/>
            <a:r>
              <a:rPr lang="en-US" altLang="en-US">
                <a:latin typeface="Arial" panose="020B0604020202020204" pitchFamily="34" charset="0"/>
              </a:rPr>
              <a:t>After you are satisfied with the constraint(s),</a:t>
            </a:r>
          </a:p>
          <a:p>
            <a:pPr lvl="1" algn="just">
              <a:buFont typeface="Wingdings" panose="05000000000000000000" pitchFamily="2" charset="2"/>
              <a:buChar char="ü"/>
            </a:pPr>
            <a:r>
              <a:rPr lang="en-US" altLang="en-US">
                <a:latin typeface="Arial" panose="020B0604020202020204" pitchFamily="34" charset="0"/>
              </a:rPr>
              <a:t>click the “Add” button if you want to add another constraint, or</a:t>
            </a:r>
          </a:p>
          <a:p>
            <a:pPr lvl="1" algn="just">
              <a:buFont typeface="Wingdings" panose="05000000000000000000" pitchFamily="2" charset="2"/>
              <a:buChar char="ü"/>
            </a:pPr>
            <a:r>
              <a:rPr lang="en-US" altLang="en-US">
                <a:latin typeface="Arial" panose="020B0604020202020204" pitchFamily="34" charset="0"/>
              </a:rPr>
              <a:t>click the “OK” button if you want to go back to the original dialogue box.</a:t>
            </a:r>
          </a:p>
          <a:p>
            <a:endParaRPr lang="en-US" altLang="en-US">
              <a:latin typeface="Arial" panose="020B0604020202020204" pitchFamily="34" charset="0"/>
            </a:endParaRPr>
          </a:p>
          <a:p>
            <a:r>
              <a:rPr lang="en-US" altLang="en-US">
                <a:latin typeface="Arial" panose="020B0604020202020204" pitchFamily="34" charset="0"/>
              </a:rPr>
              <a:t>Notice that you may also force a decision variable to be an integer or binary (i.e., either 0 or 1) using this window. </a:t>
            </a:r>
          </a:p>
        </p:txBody>
      </p:sp>
      <p:sp>
        <p:nvSpPr>
          <p:cNvPr id="14339" name="Line 3">
            <a:extLst>
              <a:ext uri="{FF2B5EF4-FFF2-40B4-BE49-F238E27FC236}">
                <a16:creationId xmlns:a16="http://schemas.microsoft.com/office/drawing/2014/main" id="{C272367D-EE46-4F4D-ACE0-62418176CF7B}"/>
              </a:ext>
            </a:extLst>
          </p:cNvPr>
          <p:cNvSpPr>
            <a:spLocks noChangeShapeType="1"/>
          </p:cNvSpPr>
          <p:nvPr/>
        </p:nvSpPr>
        <p:spPr bwMode="auto">
          <a:xfrm>
            <a:off x="0" y="685800"/>
            <a:ext cx="9144000"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4340" name="Text Box 4">
            <a:extLst>
              <a:ext uri="{FF2B5EF4-FFF2-40B4-BE49-F238E27FC236}">
                <a16:creationId xmlns:a16="http://schemas.microsoft.com/office/drawing/2014/main" id="{40542F3A-BFBA-4C8A-BF9F-5C32489EFEF0}"/>
              </a:ext>
            </a:extLst>
          </p:cNvPr>
          <p:cNvSpPr txBox="1">
            <a:spLocks noChangeArrowheads="1"/>
          </p:cNvSpPr>
          <p:nvPr/>
        </p:nvSpPr>
        <p:spPr bwMode="auto">
          <a:xfrm>
            <a:off x="0" y="0"/>
            <a:ext cx="35861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2800" b="1">
                <a:latin typeface="Arial" panose="020B0604020202020204" pitchFamily="34" charset="0"/>
              </a:rPr>
              <a:t>Adding Constraints </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7">
            <a:extLst>
              <a:ext uri="{FF2B5EF4-FFF2-40B4-BE49-F238E27FC236}">
                <a16:creationId xmlns:a16="http://schemas.microsoft.com/office/drawing/2014/main" id="{7A979FF1-F49D-4F01-9875-6185DA75A06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3238" y="2133600"/>
            <a:ext cx="7740650" cy="435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3" name="Text Box 2">
            <a:extLst>
              <a:ext uri="{FF2B5EF4-FFF2-40B4-BE49-F238E27FC236}">
                <a16:creationId xmlns:a16="http://schemas.microsoft.com/office/drawing/2014/main" id="{AB60C0EA-AA32-4415-822D-761092EC53B2}"/>
              </a:ext>
            </a:extLst>
          </p:cNvPr>
          <p:cNvSpPr txBox="1">
            <a:spLocks noChangeArrowheads="1"/>
          </p:cNvSpPr>
          <p:nvPr/>
        </p:nvSpPr>
        <p:spPr bwMode="auto">
          <a:xfrm>
            <a:off x="381000" y="838200"/>
            <a:ext cx="777240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spcBef>
                <a:spcPct val="50000"/>
              </a:spcBef>
            </a:pPr>
            <a:r>
              <a:rPr lang="en-US" altLang="en-US">
                <a:latin typeface="Arial" panose="020B0604020202020204" pitchFamily="34" charset="0"/>
                <a:cs typeface="Arial" panose="020B0604020202020204" pitchFamily="34" charset="0"/>
              </a:rPr>
              <a:t>The Solver dialogue box now contains the optimization model, including the target cell (objective function), changing cells (decision variables), and constraints.</a:t>
            </a:r>
          </a:p>
        </p:txBody>
      </p:sp>
      <p:sp>
        <p:nvSpPr>
          <p:cNvPr id="15364" name="Line 3">
            <a:extLst>
              <a:ext uri="{FF2B5EF4-FFF2-40B4-BE49-F238E27FC236}">
                <a16:creationId xmlns:a16="http://schemas.microsoft.com/office/drawing/2014/main" id="{F2A35B91-8A0C-4699-96D7-51FC65A632B4}"/>
              </a:ext>
            </a:extLst>
          </p:cNvPr>
          <p:cNvSpPr>
            <a:spLocks noChangeShapeType="1"/>
          </p:cNvSpPr>
          <p:nvPr/>
        </p:nvSpPr>
        <p:spPr bwMode="auto">
          <a:xfrm>
            <a:off x="0" y="685800"/>
            <a:ext cx="9144000"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365" name="Text Box 4">
            <a:extLst>
              <a:ext uri="{FF2B5EF4-FFF2-40B4-BE49-F238E27FC236}">
                <a16:creationId xmlns:a16="http://schemas.microsoft.com/office/drawing/2014/main" id="{F82CD812-39F9-4DB8-A76A-2217E1549545}"/>
              </a:ext>
            </a:extLst>
          </p:cNvPr>
          <p:cNvSpPr txBox="1">
            <a:spLocks noChangeArrowheads="1"/>
          </p:cNvSpPr>
          <p:nvPr/>
        </p:nvSpPr>
        <p:spPr bwMode="auto">
          <a:xfrm>
            <a:off x="0" y="0"/>
            <a:ext cx="33670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2800" b="1">
                <a:latin typeface="Arial" panose="020B0604020202020204" pitchFamily="34" charset="0"/>
              </a:rPr>
              <a:t>Important Options </a:t>
            </a:r>
          </a:p>
        </p:txBody>
      </p:sp>
      <p:sp>
        <p:nvSpPr>
          <p:cNvPr id="15366" name="Oval 6">
            <a:extLst>
              <a:ext uri="{FF2B5EF4-FFF2-40B4-BE49-F238E27FC236}">
                <a16:creationId xmlns:a16="http://schemas.microsoft.com/office/drawing/2014/main" id="{AC25A521-BFE2-4DEC-9422-3685CEBE0D5B}"/>
              </a:ext>
            </a:extLst>
          </p:cNvPr>
          <p:cNvSpPr>
            <a:spLocks noChangeArrowheads="1"/>
          </p:cNvSpPr>
          <p:nvPr/>
        </p:nvSpPr>
        <p:spPr bwMode="auto">
          <a:xfrm>
            <a:off x="6629400" y="4038600"/>
            <a:ext cx="2057400" cy="914400"/>
          </a:xfrm>
          <a:prstGeom prst="ellipse">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US" altLang="en-US"/>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a:extLst>
              <a:ext uri="{FF2B5EF4-FFF2-40B4-BE49-F238E27FC236}">
                <a16:creationId xmlns:a16="http://schemas.microsoft.com/office/drawing/2014/main" id="{494807D4-55F2-4788-8F20-D34622E11099}"/>
              </a:ext>
            </a:extLst>
          </p:cNvPr>
          <p:cNvSpPr txBox="1">
            <a:spLocks noChangeArrowheads="1"/>
          </p:cNvSpPr>
          <p:nvPr/>
        </p:nvSpPr>
        <p:spPr bwMode="auto">
          <a:xfrm>
            <a:off x="0" y="685800"/>
            <a:ext cx="8229600" cy="5021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US" altLang="en-US">
              <a:latin typeface="Arial" panose="020B0604020202020204" pitchFamily="34" charset="0"/>
              <a:cs typeface="Arial" panose="020B0604020202020204" pitchFamily="34" charset="0"/>
            </a:endParaRPr>
          </a:p>
          <a:p>
            <a:r>
              <a:rPr lang="en-US" altLang="en-US">
                <a:latin typeface="Arial" panose="020B0604020202020204" pitchFamily="34" charset="0"/>
                <a:cs typeface="Arial" panose="020B0604020202020204" pitchFamily="34" charset="0"/>
              </a:rPr>
              <a:t>Click on the “Options” button in the Solver dialogue box, and click in both the “Assume Linear Model” and the “Assume Non-Negative” box.</a:t>
            </a:r>
          </a:p>
          <a:p>
            <a:endParaRPr lang="en-US" altLang="en-US">
              <a:latin typeface="Arial" panose="020B0604020202020204" pitchFamily="34" charset="0"/>
              <a:cs typeface="Arial" panose="020B0604020202020204" pitchFamily="34" charset="0"/>
            </a:endParaRPr>
          </a:p>
          <a:p>
            <a:r>
              <a:rPr lang="en-US" altLang="en-US">
                <a:latin typeface="Arial" panose="020B0604020202020204" pitchFamily="34" charset="0"/>
                <a:cs typeface="Arial" panose="020B0604020202020204" pitchFamily="34" charset="0"/>
              </a:rPr>
              <a:t>The “Assume Linear Model” option tells  Excel  that it is a </a:t>
            </a:r>
            <a:r>
              <a:rPr lang="en-US" altLang="en-US" i="1">
                <a:latin typeface="Arial" panose="020B0604020202020204" pitchFamily="34" charset="0"/>
                <a:cs typeface="Arial" panose="020B0604020202020204" pitchFamily="34" charset="0"/>
              </a:rPr>
              <a:t>linear</a:t>
            </a:r>
            <a:r>
              <a:rPr lang="en-US" altLang="en-US">
                <a:latin typeface="Arial" panose="020B0604020202020204" pitchFamily="34" charset="0"/>
                <a:cs typeface="Arial" panose="020B0604020202020204" pitchFamily="34" charset="0"/>
              </a:rPr>
              <a:t> program. This speeds the solution process, makes it more accurate, and enables the more informative sensitivity report.</a:t>
            </a:r>
          </a:p>
          <a:p>
            <a:endParaRPr lang="en-US" altLang="en-US">
              <a:latin typeface="Arial" panose="020B0604020202020204" pitchFamily="34" charset="0"/>
              <a:cs typeface="Arial" panose="020B0604020202020204" pitchFamily="34" charset="0"/>
            </a:endParaRPr>
          </a:p>
          <a:p>
            <a:r>
              <a:rPr lang="en-US" altLang="en-US">
                <a:latin typeface="Arial" panose="020B0604020202020204" pitchFamily="34" charset="0"/>
                <a:cs typeface="Arial" panose="020B0604020202020204" pitchFamily="34" charset="0"/>
              </a:rPr>
              <a:t>The “Assume Non-Negative” box adds non-negativity constraints to </a:t>
            </a:r>
            <a:r>
              <a:rPr lang="en-US" altLang="en-US" i="1">
                <a:latin typeface="Arial" panose="020B0604020202020204" pitchFamily="34" charset="0"/>
                <a:cs typeface="Arial" panose="020B0604020202020204" pitchFamily="34" charset="0"/>
              </a:rPr>
              <a:t>all</a:t>
            </a:r>
            <a:r>
              <a:rPr lang="en-US" altLang="en-US">
                <a:latin typeface="Arial" panose="020B0604020202020204" pitchFamily="34" charset="0"/>
                <a:cs typeface="Arial" panose="020B0604020202020204" pitchFamily="34" charset="0"/>
              </a:rPr>
              <a:t> of the decision variables.</a:t>
            </a:r>
          </a:p>
          <a:p>
            <a:pPr>
              <a:spcBef>
                <a:spcPct val="50000"/>
              </a:spcBef>
            </a:pPr>
            <a:endParaRPr lang="en-US" altLang="en-US">
              <a:latin typeface="Arial" panose="020B0604020202020204" pitchFamily="34" charset="0"/>
              <a:cs typeface="Arial" panose="020B0604020202020204" pitchFamily="34" charset="0"/>
            </a:endParaRPr>
          </a:p>
        </p:txBody>
      </p:sp>
      <p:sp>
        <p:nvSpPr>
          <p:cNvPr id="16387" name="Line 3">
            <a:extLst>
              <a:ext uri="{FF2B5EF4-FFF2-40B4-BE49-F238E27FC236}">
                <a16:creationId xmlns:a16="http://schemas.microsoft.com/office/drawing/2014/main" id="{365EB333-A482-4949-BE3A-D82A8B224F87}"/>
              </a:ext>
            </a:extLst>
          </p:cNvPr>
          <p:cNvSpPr>
            <a:spLocks noChangeShapeType="1"/>
          </p:cNvSpPr>
          <p:nvPr/>
        </p:nvSpPr>
        <p:spPr bwMode="auto">
          <a:xfrm>
            <a:off x="0" y="685800"/>
            <a:ext cx="9144000"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6388" name="Text Box 4">
            <a:extLst>
              <a:ext uri="{FF2B5EF4-FFF2-40B4-BE49-F238E27FC236}">
                <a16:creationId xmlns:a16="http://schemas.microsoft.com/office/drawing/2014/main" id="{7CFBDF5B-9D11-4CF1-A29F-7589A1B5B07D}"/>
              </a:ext>
            </a:extLst>
          </p:cNvPr>
          <p:cNvSpPr txBox="1">
            <a:spLocks noChangeArrowheads="1"/>
          </p:cNvSpPr>
          <p:nvPr/>
        </p:nvSpPr>
        <p:spPr bwMode="auto">
          <a:xfrm>
            <a:off x="0" y="0"/>
            <a:ext cx="33670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2800" b="1">
                <a:latin typeface="Arial" panose="020B0604020202020204" pitchFamily="34" charset="0"/>
              </a:rPr>
              <a:t>Important Options </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Line 2">
            <a:extLst>
              <a:ext uri="{FF2B5EF4-FFF2-40B4-BE49-F238E27FC236}">
                <a16:creationId xmlns:a16="http://schemas.microsoft.com/office/drawing/2014/main" id="{A60D9F65-96F0-4438-8FDF-6670F91DFF5B}"/>
              </a:ext>
            </a:extLst>
          </p:cNvPr>
          <p:cNvSpPr>
            <a:spLocks noChangeShapeType="1"/>
          </p:cNvSpPr>
          <p:nvPr/>
        </p:nvSpPr>
        <p:spPr bwMode="auto">
          <a:xfrm>
            <a:off x="0" y="685800"/>
            <a:ext cx="9144000"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7411" name="Text Box 3">
            <a:extLst>
              <a:ext uri="{FF2B5EF4-FFF2-40B4-BE49-F238E27FC236}">
                <a16:creationId xmlns:a16="http://schemas.microsoft.com/office/drawing/2014/main" id="{59AEB71E-94F3-4C26-B29F-7D5C643F9CD7}"/>
              </a:ext>
            </a:extLst>
          </p:cNvPr>
          <p:cNvSpPr txBox="1">
            <a:spLocks noChangeArrowheads="1"/>
          </p:cNvSpPr>
          <p:nvPr/>
        </p:nvSpPr>
        <p:spPr bwMode="auto">
          <a:xfrm>
            <a:off x="0" y="0"/>
            <a:ext cx="52292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2800" b="1">
                <a:latin typeface="Arial" panose="020B0604020202020204" pitchFamily="34" charset="0"/>
              </a:rPr>
              <a:t>Check the Options then Solve</a:t>
            </a:r>
          </a:p>
        </p:txBody>
      </p:sp>
      <p:pic>
        <p:nvPicPr>
          <p:cNvPr id="251910" name="Picture 6">
            <a:extLst>
              <a:ext uri="{FF2B5EF4-FFF2-40B4-BE49-F238E27FC236}">
                <a16:creationId xmlns:a16="http://schemas.microsoft.com/office/drawing/2014/main" id="{7B3B36FF-F21D-4650-927F-C99DBF66296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850" y="908050"/>
            <a:ext cx="3333750" cy="283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1912" name="Picture 8">
            <a:extLst>
              <a:ext uri="{FF2B5EF4-FFF2-40B4-BE49-F238E27FC236}">
                <a16:creationId xmlns:a16="http://schemas.microsoft.com/office/drawing/2014/main" id="{63CA6927-20DE-46B5-8567-3A22853CAC9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59225" y="3933825"/>
            <a:ext cx="4333875"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xit" presetSubtype="0" fill="hold" nodeType="clickEffect">
                                  <p:stCondLst>
                                    <p:cond delay="0"/>
                                  </p:stCondLst>
                                  <p:childTnLst>
                                    <p:animEffect transition="out" filter="dissolve">
                                      <p:cBhvr>
                                        <p:cTn id="6" dur="500"/>
                                        <p:tgtEl>
                                          <p:spTgt spid="251910"/>
                                        </p:tgtEl>
                                      </p:cBhvr>
                                    </p:animEffect>
                                    <p:set>
                                      <p:cBhvr>
                                        <p:cTn id="7" dur="1" fill="hold">
                                          <p:stCondLst>
                                            <p:cond delay="499"/>
                                          </p:stCondLst>
                                        </p:cTn>
                                        <p:tgtEl>
                                          <p:spTgt spid="251910"/>
                                        </p:tgtEl>
                                        <p:attrNameLst>
                                          <p:attrName>style.visibility</p:attrName>
                                        </p:attrNameLst>
                                      </p:cBhvr>
                                      <p:to>
                                        <p:strVal val="hidden"/>
                                      </p:to>
                                    </p:set>
                                  </p:childTnLst>
                                </p:cTn>
                              </p:par>
                              <p:par>
                                <p:cTn id="8" presetID="9" presetClass="entr" presetSubtype="0" fill="hold" nodeType="withEffect">
                                  <p:stCondLst>
                                    <p:cond delay="0"/>
                                  </p:stCondLst>
                                  <p:childTnLst>
                                    <p:set>
                                      <p:cBhvr>
                                        <p:cTn id="9" dur="1" fill="hold">
                                          <p:stCondLst>
                                            <p:cond delay="0"/>
                                          </p:stCondLst>
                                        </p:cTn>
                                        <p:tgtEl>
                                          <p:spTgt spid="251912"/>
                                        </p:tgtEl>
                                        <p:attrNameLst>
                                          <p:attrName>style.visibility</p:attrName>
                                        </p:attrNameLst>
                                      </p:cBhvr>
                                      <p:to>
                                        <p:strVal val="visible"/>
                                      </p:to>
                                    </p:set>
                                    <p:animEffect transition="in" filter="dissolve">
                                      <p:cBhvr>
                                        <p:cTn id="10" dur="500"/>
                                        <p:tgtEl>
                                          <p:spTgt spid="2519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Line 3">
            <a:extLst>
              <a:ext uri="{FF2B5EF4-FFF2-40B4-BE49-F238E27FC236}">
                <a16:creationId xmlns:a16="http://schemas.microsoft.com/office/drawing/2014/main" id="{8CD5682E-6894-44EF-9171-E50E15B41B89}"/>
              </a:ext>
            </a:extLst>
          </p:cNvPr>
          <p:cNvSpPr>
            <a:spLocks noChangeShapeType="1"/>
          </p:cNvSpPr>
          <p:nvPr/>
        </p:nvSpPr>
        <p:spPr bwMode="auto">
          <a:xfrm>
            <a:off x="0" y="685800"/>
            <a:ext cx="9144000"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8435" name="Text Box 4">
            <a:extLst>
              <a:ext uri="{FF2B5EF4-FFF2-40B4-BE49-F238E27FC236}">
                <a16:creationId xmlns:a16="http://schemas.microsoft.com/office/drawing/2014/main" id="{E1BB7B57-36F2-4A90-949D-A1183338693E}"/>
              </a:ext>
            </a:extLst>
          </p:cNvPr>
          <p:cNvSpPr txBox="1">
            <a:spLocks noChangeArrowheads="1"/>
          </p:cNvSpPr>
          <p:nvPr/>
        </p:nvSpPr>
        <p:spPr bwMode="auto">
          <a:xfrm>
            <a:off x="0" y="0"/>
            <a:ext cx="243681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2800" b="1">
                <a:latin typeface="Arial" panose="020B0604020202020204" pitchFamily="34" charset="0"/>
              </a:rPr>
              <a:t>The Solution </a:t>
            </a:r>
          </a:p>
        </p:txBody>
      </p:sp>
      <p:pic>
        <p:nvPicPr>
          <p:cNvPr id="18436" name="Picture 5">
            <a:extLst>
              <a:ext uri="{FF2B5EF4-FFF2-40B4-BE49-F238E27FC236}">
                <a16:creationId xmlns:a16="http://schemas.microsoft.com/office/drawing/2014/main" id="{491C34FF-744F-4BE0-928A-ABF1D69E419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95625" y="4257675"/>
            <a:ext cx="4067175" cy="163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7" name="Picture 7">
            <a:extLst>
              <a:ext uri="{FF2B5EF4-FFF2-40B4-BE49-F238E27FC236}">
                <a16:creationId xmlns:a16="http://schemas.microsoft.com/office/drawing/2014/main" id="{5EF1A3F4-9825-4C8D-B560-B57C647B0AE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8775" y="800100"/>
            <a:ext cx="5353050" cy="324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2">
            <a:extLst>
              <a:ext uri="{FF2B5EF4-FFF2-40B4-BE49-F238E27FC236}">
                <a16:creationId xmlns:a16="http://schemas.microsoft.com/office/drawing/2014/main" id="{B4B390B8-45B1-43EE-9DFA-1F6568C09BD3}"/>
              </a:ext>
            </a:extLst>
          </p:cNvPr>
          <p:cNvSpPr txBox="1">
            <a:spLocks noChangeArrowheads="1"/>
          </p:cNvSpPr>
          <p:nvPr/>
        </p:nvSpPr>
        <p:spPr bwMode="auto">
          <a:xfrm>
            <a:off x="0" y="762000"/>
            <a:ext cx="9144000" cy="545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just"/>
            <a:r>
              <a:rPr lang="en-US" altLang="en-US" sz="2200">
                <a:latin typeface="Times New Roman" panose="02020603050405020304" pitchFamily="18" charset="0"/>
              </a:rPr>
              <a:t>When it is done, you will receive one of four messages:</a:t>
            </a:r>
          </a:p>
          <a:p>
            <a:pPr algn="just"/>
            <a:endParaRPr lang="en-US" altLang="en-US" sz="2200" b="1">
              <a:latin typeface="Times New Roman" panose="02020603050405020304" pitchFamily="18" charset="0"/>
            </a:endParaRPr>
          </a:p>
          <a:p>
            <a:pPr algn="just"/>
            <a:r>
              <a:rPr lang="en-US" altLang="en-US" sz="2200" b="1">
                <a:latin typeface="Times New Roman" panose="02020603050405020304" pitchFamily="18" charset="0"/>
              </a:rPr>
              <a:t>Solver found a solution. All constraints and optimality conditions are satisfied.</a:t>
            </a:r>
            <a:r>
              <a:rPr lang="en-US" altLang="en-US" sz="2200">
                <a:latin typeface="Times New Roman" panose="02020603050405020304" pitchFamily="18" charset="0"/>
              </a:rPr>
              <a:t> This means that Solver has found the optimal solution.</a:t>
            </a:r>
          </a:p>
          <a:p>
            <a:pPr algn="just"/>
            <a:endParaRPr lang="en-US" altLang="en-US" sz="2200" b="1">
              <a:latin typeface="Times New Roman" panose="02020603050405020304" pitchFamily="18" charset="0"/>
            </a:endParaRPr>
          </a:p>
          <a:p>
            <a:pPr algn="just"/>
            <a:r>
              <a:rPr lang="en-US" altLang="en-US" sz="2200" b="1">
                <a:latin typeface="Times New Roman" panose="02020603050405020304" pitchFamily="18" charset="0"/>
              </a:rPr>
              <a:t>Cell values did not converge.</a:t>
            </a:r>
            <a:r>
              <a:rPr lang="en-US" altLang="en-US" sz="2200">
                <a:latin typeface="Times New Roman" panose="02020603050405020304" pitchFamily="18" charset="0"/>
              </a:rPr>
              <a:t> This means that the objective function can be improved to infinity. You may have forgotten a constraint (perhaps the non-negativity constraints) or made a mistake in a formula.</a:t>
            </a:r>
          </a:p>
          <a:p>
            <a:pPr algn="just"/>
            <a:endParaRPr lang="en-US" altLang="en-US" sz="2200" b="1">
              <a:latin typeface="Times New Roman" panose="02020603050405020304" pitchFamily="18" charset="0"/>
            </a:endParaRPr>
          </a:p>
          <a:p>
            <a:pPr algn="just"/>
            <a:r>
              <a:rPr lang="en-US" altLang="en-US" sz="2200" b="1">
                <a:latin typeface="Times New Roman" panose="02020603050405020304" pitchFamily="18" charset="0"/>
              </a:rPr>
              <a:t>Solver could not find a feasible solution.</a:t>
            </a:r>
            <a:r>
              <a:rPr lang="en-US" altLang="en-US" sz="2200">
                <a:latin typeface="Times New Roman" panose="02020603050405020304" pitchFamily="18" charset="0"/>
              </a:rPr>
              <a:t> This means that Solver could not find a feasible solution to the constraints you entered. You may have made a mistake in typing the constraints or in entering a formula in your spreadsheet.</a:t>
            </a:r>
          </a:p>
          <a:p>
            <a:pPr algn="just"/>
            <a:endParaRPr lang="en-US" altLang="en-US" sz="2200" b="1">
              <a:latin typeface="Times New Roman" panose="02020603050405020304" pitchFamily="18" charset="0"/>
            </a:endParaRPr>
          </a:p>
          <a:p>
            <a:pPr algn="just"/>
            <a:r>
              <a:rPr lang="en-US" altLang="en-US" sz="2200" b="1">
                <a:latin typeface="Times New Roman" panose="02020603050405020304" pitchFamily="18" charset="0"/>
              </a:rPr>
              <a:t>Conditions for Assume Linear Model not satisfied.</a:t>
            </a:r>
            <a:r>
              <a:rPr lang="en-US" altLang="en-US" sz="2200">
                <a:latin typeface="Times New Roman" panose="02020603050405020304" pitchFamily="18" charset="0"/>
              </a:rPr>
              <a:t> You may have included a formula in your model that is nonlinear. There is also a slim chance that Solver has made an error. (This</a:t>
            </a:r>
            <a:r>
              <a:rPr lang="en-US" altLang="en-US" sz="2000">
                <a:latin typeface="Times New Roman" panose="02020603050405020304" pitchFamily="18" charset="0"/>
              </a:rPr>
              <a:t> bug shows up occasionally.)</a:t>
            </a:r>
          </a:p>
        </p:txBody>
      </p:sp>
      <p:sp>
        <p:nvSpPr>
          <p:cNvPr id="19459" name="Line 3">
            <a:extLst>
              <a:ext uri="{FF2B5EF4-FFF2-40B4-BE49-F238E27FC236}">
                <a16:creationId xmlns:a16="http://schemas.microsoft.com/office/drawing/2014/main" id="{89A6A9A9-7372-458B-BE1D-631B578D3A17}"/>
              </a:ext>
            </a:extLst>
          </p:cNvPr>
          <p:cNvSpPr>
            <a:spLocks noChangeShapeType="1"/>
          </p:cNvSpPr>
          <p:nvPr/>
        </p:nvSpPr>
        <p:spPr bwMode="auto">
          <a:xfrm>
            <a:off x="0" y="685800"/>
            <a:ext cx="9144000"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9460" name="Text Box 4">
            <a:extLst>
              <a:ext uri="{FF2B5EF4-FFF2-40B4-BE49-F238E27FC236}">
                <a16:creationId xmlns:a16="http://schemas.microsoft.com/office/drawing/2014/main" id="{0A39B31C-DA14-44EE-BE54-D0E8F95C0989}"/>
              </a:ext>
            </a:extLst>
          </p:cNvPr>
          <p:cNvSpPr txBox="1">
            <a:spLocks noChangeArrowheads="1"/>
          </p:cNvSpPr>
          <p:nvPr/>
        </p:nvSpPr>
        <p:spPr bwMode="auto">
          <a:xfrm>
            <a:off x="0" y="0"/>
            <a:ext cx="243681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2800" b="1">
                <a:latin typeface="Arial" panose="020B0604020202020204" pitchFamily="34" charset="0"/>
              </a:rPr>
              <a:t>The Solution </a:t>
            </a: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76F9D235-1A71-4676-8143-4DB0CFC42916}"/>
              </a:ext>
            </a:extLst>
          </p:cNvPr>
          <p:cNvSpPr>
            <a:spLocks noGrp="1" noChangeArrowheads="1"/>
          </p:cNvSpPr>
          <p:nvPr>
            <p:ph type="title"/>
          </p:nvPr>
        </p:nvSpPr>
        <p:spPr>
          <a:xfrm>
            <a:off x="250825" y="800100"/>
            <a:ext cx="8893175" cy="5697538"/>
          </a:xfrm>
        </p:spPr>
        <p:txBody>
          <a:bodyPr/>
          <a:lstStyle/>
          <a:p>
            <a:pPr algn="l"/>
            <a:r>
              <a:rPr lang="en-US" altLang="en-US" sz="2400">
                <a:solidFill>
                  <a:schemeClr val="tx1"/>
                </a:solidFill>
              </a:rPr>
              <a:t>If Solver finds an optimal solution, you have some options. </a:t>
            </a:r>
            <a:br>
              <a:rPr lang="en-US" altLang="en-US" sz="2400">
                <a:solidFill>
                  <a:schemeClr val="tx1"/>
                </a:solidFill>
              </a:rPr>
            </a:br>
            <a:r>
              <a:rPr lang="en-US" altLang="en-US" sz="2400">
                <a:solidFill>
                  <a:schemeClr val="tx1"/>
                </a:solidFill>
              </a:rPr>
              <a:t>First, you must choose whether you want Solver to keep the optimal values in the spreadsheet (you usually want this one) or go back to the original numbers you typed in. </a:t>
            </a:r>
            <a:br>
              <a:rPr lang="en-US" altLang="en-US" sz="2400">
                <a:solidFill>
                  <a:schemeClr val="tx1"/>
                </a:solidFill>
              </a:rPr>
            </a:br>
            <a:br>
              <a:rPr lang="en-US" altLang="en-US" sz="2400">
                <a:solidFill>
                  <a:schemeClr val="tx1"/>
                </a:solidFill>
              </a:rPr>
            </a:br>
            <a:r>
              <a:rPr lang="en-US" altLang="en-US" sz="2400">
                <a:solidFill>
                  <a:schemeClr val="tx1"/>
                </a:solidFill>
              </a:rPr>
              <a:t>Click the appropriate box to make you selection. you also get to choose what kind of reports you want. </a:t>
            </a:r>
            <a:br>
              <a:rPr lang="en-US" altLang="en-US" sz="2400">
                <a:solidFill>
                  <a:schemeClr val="tx1"/>
                </a:solidFill>
              </a:rPr>
            </a:br>
            <a:br>
              <a:rPr lang="en-US" altLang="en-US" sz="2400">
                <a:solidFill>
                  <a:schemeClr val="tx1"/>
                </a:solidFill>
              </a:rPr>
            </a:br>
            <a:r>
              <a:rPr lang="en-US" altLang="en-US" sz="2400">
                <a:solidFill>
                  <a:schemeClr val="tx1"/>
                </a:solidFill>
              </a:rPr>
              <a:t>Once you have made your selections, click on “OK”. </a:t>
            </a:r>
            <a:br>
              <a:rPr lang="en-US" altLang="en-US" sz="2400">
                <a:solidFill>
                  <a:schemeClr val="tx1"/>
                </a:solidFill>
              </a:rPr>
            </a:br>
            <a:br>
              <a:rPr lang="en-US" altLang="en-US" sz="2400">
                <a:solidFill>
                  <a:schemeClr val="tx1"/>
                </a:solidFill>
              </a:rPr>
            </a:br>
            <a:r>
              <a:rPr lang="en-US" altLang="en-US" sz="2400">
                <a:solidFill>
                  <a:schemeClr val="tx1"/>
                </a:solidFill>
              </a:rPr>
              <a:t>You will often want to also have the  “Sensitivity Report”. </a:t>
            </a:r>
            <a:br>
              <a:rPr lang="en-US" altLang="en-US" sz="2400">
                <a:solidFill>
                  <a:schemeClr val="tx1"/>
                </a:solidFill>
              </a:rPr>
            </a:br>
            <a:br>
              <a:rPr lang="en-US" altLang="en-US" sz="2400">
                <a:solidFill>
                  <a:schemeClr val="tx1"/>
                </a:solidFill>
              </a:rPr>
            </a:br>
            <a:r>
              <a:rPr lang="en-US" altLang="en-US" sz="2400">
                <a:solidFill>
                  <a:schemeClr val="tx1"/>
                </a:solidFill>
              </a:rPr>
              <a:t>To view the sensitivity report, click on the “Sensitivity Report” tab in the lower-left-hand corner of the window.</a:t>
            </a:r>
          </a:p>
        </p:txBody>
      </p:sp>
      <p:sp>
        <p:nvSpPr>
          <p:cNvPr id="20483" name="Line 3">
            <a:extLst>
              <a:ext uri="{FF2B5EF4-FFF2-40B4-BE49-F238E27FC236}">
                <a16:creationId xmlns:a16="http://schemas.microsoft.com/office/drawing/2014/main" id="{2FE8A21F-8047-4B2E-8206-519F29B36DCA}"/>
              </a:ext>
            </a:extLst>
          </p:cNvPr>
          <p:cNvSpPr>
            <a:spLocks noChangeShapeType="1"/>
          </p:cNvSpPr>
          <p:nvPr/>
        </p:nvSpPr>
        <p:spPr bwMode="auto">
          <a:xfrm>
            <a:off x="0" y="685800"/>
            <a:ext cx="9144000"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0484" name="Text Box 4">
            <a:extLst>
              <a:ext uri="{FF2B5EF4-FFF2-40B4-BE49-F238E27FC236}">
                <a16:creationId xmlns:a16="http://schemas.microsoft.com/office/drawing/2014/main" id="{9C238391-4A0C-470F-B3CC-1DBE2EF9AAA7}"/>
              </a:ext>
            </a:extLst>
          </p:cNvPr>
          <p:cNvSpPr txBox="1">
            <a:spLocks noChangeArrowheads="1"/>
          </p:cNvSpPr>
          <p:nvPr/>
        </p:nvSpPr>
        <p:spPr bwMode="auto">
          <a:xfrm>
            <a:off x="0" y="0"/>
            <a:ext cx="243681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2800" b="1">
                <a:latin typeface="Arial" panose="020B0604020202020204" pitchFamily="34" charset="0"/>
              </a:rPr>
              <a:t>The Solution </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Line 2">
            <a:extLst>
              <a:ext uri="{FF2B5EF4-FFF2-40B4-BE49-F238E27FC236}">
                <a16:creationId xmlns:a16="http://schemas.microsoft.com/office/drawing/2014/main" id="{38286022-F207-4F87-BD7C-F31E0B45EC2D}"/>
              </a:ext>
            </a:extLst>
          </p:cNvPr>
          <p:cNvSpPr>
            <a:spLocks noChangeShapeType="1"/>
          </p:cNvSpPr>
          <p:nvPr/>
        </p:nvSpPr>
        <p:spPr bwMode="auto">
          <a:xfrm>
            <a:off x="0" y="685800"/>
            <a:ext cx="9144000"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075" name="Text Box 3">
            <a:extLst>
              <a:ext uri="{FF2B5EF4-FFF2-40B4-BE49-F238E27FC236}">
                <a16:creationId xmlns:a16="http://schemas.microsoft.com/office/drawing/2014/main" id="{D4B77632-2B59-4AE0-9367-E887D392CAAE}"/>
              </a:ext>
            </a:extLst>
          </p:cNvPr>
          <p:cNvSpPr txBox="1">
            <a:spLocks noChangeArrowheads="1"/>
          </p:cNvSpPr>
          <p:nvPr/>
        </p:nvSpPr>
        <p:spPr bwMode="auto">
          <a:xfrm>
            <a:off x="0" y="0"/>
            <a:ext cx="80359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2800" b="1">
                <a:latin typeface="Arial" panose="020B0604020202020204" pitchFamily="34" charset="0"/>
              </a:rPr>
              <a:t>Noncomputational Entries and Changing Cells</a:t>
            </a:r>
          </a:p>
        </p:txBody>
      </p:sp>
      <p:sp>
        <p:nvSpPr>
          <p:cNvPr id="3076" name="Text Box 5">
            <a:extLst>
              <a:ext uri="{FF2B5EF4-FFF2-40B4-BE49-F238E27FC236}">
                <a16:creationId xmlns:a16="http://schemas.microsoft.com/office/drawing/2014/main" id="{4277DBF6-2F49-40CA-BA1F-5DEA73BECFA8}"/>
              </a:ext>
            </a:extLst>
          </p:cNvPr>
          <p:cNvSpPr txBox="1">
            <a:spLocks noChangeArrowheads="1"/>
          </p:cNvSpPr>
          <p:nvPr/>
        </p:nvSpPr>
        <p:spPr bwMode="auto">
          <a:xfrm>
            <a:off x="0" y="4940300"/>
            <a:ext cx="9144000" cy="191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b="1">
                <a:solidFill>
                  <a:srgbClr val="FF0000"/>
                </a:solidFill>
              </a:rPr>
              <a:t>Changing cells. </a:t>
            </a:r>
            <a:r>
              <a:rPr lang="en-US" altLang="en-US"/>
              <a:t>Assign  a set of  </a:t>
            </a:r>
            <a:r>
              <a:rPr lang="en-US" altLang="en-US" b="1">
                <a:solidFill>
                  <a:srgbClr val="FF0000"/>
                </a:solidFill>
              </a:rPr>
              <a:t>cells</a:t>
            </a:r>
            <a:r>
              <a:rPr lang="en-US" altLang="en-US"/>
              <a:t>  to</a:t>
            </a:r>
            <a:r>
              <a:rPr lang="en-US" altLang="en-US" b="1">
                <a:solidFill>
                  <a:srgbClr val="FF0000"/>
                </a:solidFill>
              </a:rPr>
              <a:t> represent the decision variable</a:t>
            </a:r>
            <a:r>
              <a:rPr lang="en-US" altLang="en-US"/>
              <a:t> in the model.</a:t>
            </a:r>
          </a:p>
          <a:p>
            <a:pPr>
              <a:lnSpc>
                <a:spcPct val="90000"/>
              </a:lnSpc>
              <a:spcBef>
                <a:spcPct val="20000"/>
              </a:spcBef>
            </a:pPr>
            <a:r>
              <a:rPr lang="en-US" altLang="en-US"/>
              <a:t>The problem starts with assuming a  value of 0 in each decision variable cell, and find the optimal solution.</a:t>
            </a:r>
          </a:p>
          <a:p>
            <a:endParaRPr lang="en-US" altLang="en-US"/>
          </a:p>
        </p:txBody>
      </p:sp>
      <p:pic>
        <p:nvPicPr>
          <p:cNvPr id="3077" name="Picture 6">
            <a:extLst>
              <a:ext uri="{FF2B5EF4-FFF2-40B4-BE49-F238E27FC236}">
                <a16:creationId xmlns:a16="http://schemas.microsoft.com/office/drawing/2014/main" id="{34A362AA-3F92-4D11-B97C-03967154517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31913" y="820738"/>
            <a:ext cx="6335712" cy="383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2">
            <a:extLst>
              <a:ext uri="{FF2B5EF4-FFF2-40B4-BE49-F238E27FC236}">
                <a16:creationId xmlns:a16="http://schemas.microsoft.com/office/drawing/2014/main" id="{44EDB0CE-CE65-4080-A2B9-E7014E963882}"/>
              </a:ext>
            </a:extLst>
          </p:cNvPr>
          <p:cNvSpPr txBox="1">
            <a:spLocks noChangeArrowheads="1"/>
          </p:cNvSpPr>
          <p:nvPr/>
        </p:nvSpPr>
        <p:spPr bwMode="auto">
          <a:xfrm>
            <a:off x="0" y="838200"/>
            <a:ext cx="9144000" cy="5873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buFont typeface="Symbol" panose="05050102010706020507" pitchFamily="18" charset="2"/>
              <a:buChar char="-"/>
            </a:pPr>
            <a:r>
              <a:rPr lang="en-US" altLang="en-US">
                <a:latin typeface="Arial" panose="020B0604020202020204" pitchFamily="34" charset="0"/>
              </a:rPr>
              <a:t> </a:t>
            </a:r>
            <a:r>
              <a:rPr lang="en-US" altLang="en-US"/>
              <a:t>What is the Optimal Solution?</a:t>
            </a:r>
          </a:p>
          <a:p>
            <a:pPr>
              <a:buFont typeface="Symbol" panose="05050102010706020507" pitchFamily="18" charset="2"/>
              <a:buChar char="-"/>
            </a:pPr>
            <a:endParaRPr lang="en-US" altLang="en-US"/>
          </a:p>
          <a:p>
            <a:pPr>
              <a:buFont typeface="Symbol" panose="05050102010706020507" pitchFamily="18" charset="2"/>
              <a:buChar char="-"/>
            </a:pPr>
            <a:r>
              <a:rPr lang="en-US" altLang="en-US"/>
              <a:t> What is the value of the Objective Function  for the Optimal Solution?</a:t>
            </a:r>
          </a:p>
          <a:p>
            <a:pPr>
              <a:buFont typeface="Symbol" panose="05050102010706020507" pitchFamily="18" charset="2"/>
              <a:buChar char="-"/>
            </a:pPr>
            <a:endParaRPr lang="en-US" altLang="en-US"/>
          </a:p>
          <a:p>
            <a:pPr>
              <a:buFont typeface="Symbol" panose="05050102010706020507" pitchFamily="18" charset="2"/>
              <a:buChar char="-"/>
            </a:pPr>
            <a:r>
              <a:rPr lang="en-US" altLang="en-US"/>
              <a:t> If the net profit for a product changes, will the optimal  solution change?</a:t>
            </a:r>
          </a:p>
          <a:p>
            <a:pPr>
              <a:buFont typeface="Symbol" panose="05050102010706020507" pitchFamily="18" charset="2"/>
              <a:buChar char="-"/>
            </a:pPr>
            <a:endParaRPr lang="en-US" altLang="en-US"/>
          </a:p>
          <a:p>
            <a:pPr>
              <a:buFont typeface="Symbol" panose="05050102010706020507" pitchFamily="18" charset="2"/>
              <a:buChar char="-"/>
            </a:pPr>
            <a:r>
              <a:rPr lang="en-US" altLang="en-US"/>
              <a:t>  If more (or less) of a resource is available, how it affect our profit?</a:t>
            </a:r>
          </a:p>
          <a:p>
            <a:pPr>
              <a:buFont typeface="Symbol" panose="05050102010706020507" pitchFamily="18" charset="2"/>
              <a:buChar char="-"/>
            </a:pPr>
            <a:endParaRPr lang="en-US" altLang="en-US"/>
          </a:p>
          <a:p>
            <a:pPr>
              <a:buFont typeface="Symbol" panose="05050102010706020507" pitchFamily="18" charset="2"/>
              <a:buNone/>
            </a:pPr>
            <a:r>
              <a:rPr lang="en-US" altLang="en-US"/>
              <a:t>For example: </a:t>
            </a:r>
          </a:p>
          <a:p>
            <a:pPr>
              <a:buFont typeface="Symbol" panose="05050102010706020507" pitchFamily="18" charset="2"/>
              <a:buNone/>
            </a:pPr>
            <a:endParaRPr lang="en-US" altLang="en-US"/>
          </a:p>
          <a:p>
            <a:pPr>
              <a:buFont typeface="Symbol" panose="05050102010706020507" pitchFamily="18" charset="2"/>
              <a:buChar char="-"/>
            </a:pPr>
            <a:r>
              <a:rPr lang="en-US" altLang="en-US"/>
              <a:t>How much do you pay to have one extra unit of Resource1 </a:t>
            </a:r>
          </a:p>
          <a:p>
            <a:pPr>
              <a:buFont typeface="Symbol" panose="05050102010706020507" pitchFamily="18" charset="2"/>
              <a:buChar char="-"/>
            </a:pPr>
            <a:r>
              <a:rPr lang="en-US" altLang="en-US"/>
              <a:t>How much do you pay to have one extra unit of Resource3 </a:t>
            </a:r>
          </a:p>
          <a:p>
            <a:pPr>
              <a:buFont typeface="Symbol" panose="05050102010706020507" pitchFamily="18" charset="2"/>
              <a:buChar char="-"/>
            </a:pPr>
            <a:r>
              <a:rPr lang="en-US" altLang="en-US"/>
              <a:t>How much do you pay to have one extra unit of Resource2 </a:t>
            </a:r>
          </a:p>
          <a:p>
            <a:pPr>
              <a:buFont typeface="Symbol" panose="05050102010706020507" pitchFamily="18" charset="2"/>
              <a:buChar char="-"/>
            </a:pPr>
            <a:endParaRPr lang="en-US" altLang="en-US" sz="2200">
              <a:latin typeface="Times New Roman" panose="02020603050405020304" pitchFamily="18" charset="0"/>
            </a:endParaRPr>
          </a:p>
          <a:p>
            <a:pPr>
              <a:buFontTx/>
              <a:buChar char="•"/>
            </a:pPr>
            <a:endParaRPr lang="en-US" altLang="en-US" sz="2200">
              <a:latin typeface="Times New Roman" panose="02020603050405020304" pitchFamily="18" charset="0"/>
            </a:endParaRPr>
          </a:p>
        </p:txBody>
      </p:sp>
      <p:sp>
        <p:nvSpPr>
          <p:cNvPr id="21507" name="Line 3">
            <a:extLst>
              <a:ext uri="{FF2B5EF4-FFF2-40B4-BE49-F238E27FC236}">
                <a16:creationId xmlns:a16="http://schemas.microsoft.com/office/drawing/2014/main" id="{DE26A3D3-397E-41CB-AD31-842533A8F671}"/>
              </a:ext>
            </a:extLst>
          </p:cNvPr>
          <p:cNvSpPr>
            <a:spLocks noChangeShapeType="1"/>
          </p:cNvSpPr>
          <p:nvPr/>
        </p:nvSpPr>
        <p:spPr bwMode="auto">
          <a:xfrm>
            <a:off x="0" y="685800"/>
            <a:ext cx="9144000"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1508" name="Text Box 4">
            <a:extLst>
              <a:ext uri="{FF2B5EF4-FFF2-40B4-BE49-F238E27FC236}">
                <a16:creationId xmlns:a16="http://schemas.microsoft.com/office/drawing/2014/main" id="{2906B754-14DC-4822-8CF4-7BC04AA9EDA3}"/>
              </a:ext>
            </a:extLst>
          </p:cNvPr>
          <p:cNvSpPr txBox="1">
            <a:spLocks noChangeArrowheads="1"/>
          </p:cNvSpPr>
          <p:nvPr/>
        </p:nvSpPr>
        <p:spPr bwMode="auto">
          <a:xfrm>
            <a:off x="212725" y="115888"/>
            <a:ext cx="46196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b="1">
                <a:latin typeface="Arial" panose="020B0604020202020204" pitchFamily="34" charset="0"/>
              </a:rPr>
              <a:t>Questions Answered by Excel </a:t>
            </a:r>
            <a:endParaRPr lang="en-US" altLang="en-US">
              <a:latin typeface="Arial" panose="020B0604020202020204" pitchFamily="34" charset="0"/>
            </a:endParaRP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Line 3">
            <a:extLst>
              <a:ext uri="{FF2B5EF4-FFF2-40B4-BE49-F238E27FC236}">
                <a16:creationId xmlns:a16="http://schemas.microsoft.com/office/drawing/2014/main" id="{29CC69EE-8B8E-47C4-B960-9E597E52F826}"/>
              </a:ext>
            </a:extLst>
          </p:cNvPr>
          <p:cNvSpPr>
            <a:spLocks noChangeShapeType="1"/>
          </p:cNvSpPr>
          <p:nvPr/>
        </p:nvSpPr>
        <p:spPr bwMode="auto">
          <a:xfrm>
            <a:off x="0" y="685800"/>
            <a:ext cx="9144000"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2531" name="Text Box 4">
            <a:extLst>
              <a:ext uri="{FF2B5EF4-FFF2-40B4-BE49-F238E27FC236}">
                <a16:creationId xmlns:a16="http://schemas.microsoft.com/office/drawing/2014/main" id="{2CCE5EC3-3EC2-412A-B1F7-622547CEFD71}"/>
              </a:ext>
            </a:extLst>
          </p:cNvPr>
          <p:cNvSpPr txBox="1">
            <a:spLocks noChangeArrowheads="1"/>
          </p:cNvSpPr>
          <p:nvPr/>
        </p:nvSpPr>
        <p:spPr bwMode="auto">
          <a:xfrm>
            <a:off x="212725" y="115888"/>
            <a:ext cx="17922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b="1">
                <a:latin typeface="Arial" panose="020B0604020202020204" pitchFamily="34" charset="0"/>
              </a:rPr>
              <a:t>Sensitivity </a:t>
            </a:r>
            <a:endParaRPr lang="en-US" altLang="en-US">
              <a:latin typeface="Arial" panose="020B0604020202020204" pitchFamily="34" charset="0"/>
            </a:endParaRPr>
          </a:p>
        </p:txBody>
      </p:sp>
      <p:pic>
        <p:nvPicPr>
          <p:cNvPr id="22532" name="Picture 6">
            <a:extLst>
              <a:ext uri="{FF2B5EF4-FFF2-40B4-BE49-F238E27FC236}">
                <a16:creationId xmlns:a16="http://schemas.microsoft.com/office/drawing/2014/main" id="{803D39B7-0F1D-406B-B67B-AECE16C5361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65175"/>
            <a:ext cx="3841750" cy="233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3" name="Picture 7">
            <a:extLst>
              <a:ext uri="{FF2B5EF4-FFF2-40B4-BE49-F238E27FC236}">
                <a16:creationId xmlns:a16="http://schemas.microsoft.com/office/drawing/2014/main" id="{3E859087-B0DA-4DD7-97E5-9B2FB741545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64050" y="765175"/>
            <a:ext cx="4067175" cy="163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0939" name="Picture 11">
            <a:extLst>
              <a:ext uri="{FF2B5EF4-FFF2-40B4-BE49-F238E27FC236}">
                <a16:creationId xmlns:a16="http://schemas.microsoft.com/office/drawing/2014/main" id="{4D819816-9382-4DCF-AFD9-5E5D74B5724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51275" y="2484438"/>
            <a:ext cx="5111750" cy="4373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380939"/>
                                        </p:tgtEl>
                                        <p:attrNameLst>
                                          <p:attrName>style.visibility</p:attrName>
                                        </p:attrNameLst>
                                      </p:cBhvr>
                                      <p:to>
                                        <p:strVal val="visible"/>
                                      </p:to>
                                    </p:set>
                                    <p:animEffect transition="in" filter="dissolve">
                                      <p:cBhvr>
                                        <p:cTn id="7" dur="500"/>
                                        <p:tgtEl>
                                          <p:spTgt spid="3809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a:extLst>
              <a:ext uri="{FF2B5EF4-FFF2-40B4-BE49-F238E27FC236}">
                <a16:creationId xmlns:a16="http://schemas.microsoft.com/office/drawing/2014/main" id="{E4D6007F-285E-4EDC-A223-1AC8737B1FDD}"/>
              </a:ext>
            </a:extLst>
          </p:cNvPr>
          <p:cNvSpPr txBox="1">
            <a:spLocks noChangeArrowheads="1"/>
          </p:cNvSpPr>
          <p:nvPr/>
        </p:nvSpPr>
        <p:spPr bwMode="auto">
          <a:xfrm>
            <a:off x="0" y="762000"/>
            <a:ext cx="9144000" cy="542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nSpc>
                <a:spcPct val="80000"/>
              </a:lnSpc>
              <a:spcBef>
                <a:spcPct val="20000"/>
              </a:spcBef>
            </a:pPr>
            <a:r>
              <a:rPr lang="en-US" altLang="en-US" b="1">
                <a:solidFill>
                  <a:srgbClr val="FF0000"/>
                </a:solidFill>
                <a:latin typeface="Times New Roman" panose="02020603050405020304" pitchFamily="18" charset="0"/>
              </a:rPr>
              <a:t>Constraint cells. </a:t>
            </a:r>
            <a:r>
              <a:rPr lang="en-US" altLang="en-US">
                <a:latin typeface="Times New Roman" panose="02020603050405020304" pitchFamily="18" charset="0"/>
              </a:rPr>
              <a:t>For </a:t>
            </a:r>
            <a:r>
              <a:rPr lang="en-US" altLang="en-US" b="1">
                <a:solidFill>
                  <a:srgbClr val="FF0000"/>
                </a:solidFill>
                <a:latin typeface="Times New Roman" panose="02020603050405020304" pitchFamily="18" charset="0"/>
              </a:rPr>
              <a:t>each constraint</a:t>
            </a:r>
            <a:r>
              <a:rPr lang="en-US" altLang="en-US">
                <a:latin typeface="Times New Roman" panose="02020603050405020304" pitchFamily="18" charset="0"/>
              </a:rPr>
              <a:t>, create </a:t>
            </a:r>
            <a:r>
              <a:rPr lang="en-US" altLang="en-US" b="1">
                <a:solidFill>
                  <a:srgbClr val="FF0000"/>
                </a:solidFill>
                <a:latin typeface="Times New Roman" panose="02020603050405020304" pitchFamily="18" charset="0"/>
              </a:rPr>
              <a:t>a formula in a separate cell</a:t>
            </a:r>
            <a:r>
              <a:rPr lang="en-US" altLang="en-US">
                <a:latin typeface="Times New Roman" panose="02020603050405020304" pitchFamily="18" charset="0"/>
              </a:rPr>
              <a:t> that corresponds to the left-hand side </a:t>
            </a:r>
            <a:r>
              <a:rPr lang="en-US" altLang="en-US" b="1">
                <a:solidFill>
                  <a:srgbClr val="FF0000"/>
                </a:solidFill>
                <a:latin typeface="Times New Roman" panose="02020603050405020304" pitchFamily="18" charset="0"/>
              </a:rPr>
              <a:t>(LHS)</a:t>
            </a:r>
            <a:r>
              <a:rPr lang="en-US" altLang="en-US">
                <a:latin typeface="Times New Roman" panose="02020603050405020304" pitchFamily="18" charset="0"/>
              </a:rPr>
              <a:t> of the constraint. </a:t>
            </a:r>
          </a:p>
          <a:p>
            <a:pPr>
              <a:spcBef>
                <a:spcPct val="50000"/>
              </a:spcBef>
            </a:pPr>
            <a:r>
              <a:rPr lang="en-US" altLang="en-US" b="1">
                <a:solidFill>
                  <a:srgbClr val="FF0000"/>
                </a:solidFill>
                <a:latin typeface="Times New Roman" panose="02020603050405020304" pitchFamily="18" charset="0"/>
                <a:cs typeface="Arial" panose="020B0604020202020204" pitchFamily="34" charset="0"/>
              </a:rPr>
              <a:t>SUMPRODUCT</a:t>
            </a:r>
            <a:r>
              <a:rPr lang="en-US" altLang="en-US">
                <a:latin typeface="Times New Roman" panose="02020603050405020304" pitchFamily="18" charset="0"/>
                <a:cs typeface="Arial" panose="020B0604020202020204" pitchFamily="34" charset="0"/>
              </a:rPr>
              <a:t> function is used to multiply element by element of two tables and addup all values. </a:t>
            </a:r>
          </a:p>
          <a:p>
            <a:pPr>
              <a:spcBef>
                <a:spcPct val="50000"/>
              </a:spcBef>
            </a:pPr>
            <a:r>
              <a:rPr lang="en-US" altLang="en-US">
                <a:latin typeface="Times New Roman" panose="02020603050405020304" pitchFamily="18" charset="0"/>
                <a:cs typeface="Arial" panose="020B0604020202020204" pitchFamily="34" charset="0"/>
              </a:rPr>
              <a:t>SUMPRODUCT:  sums the products of individual cells in two ranges. </a:t>
            </a:r>
          </a:p>
          <a:p>
            <a:pPr>
              <a:spcBef>
                <a:spcPct val="50000"/>
              </a:spcBef>
            </a:pPr>
            <a:r>
              <a:rPr lang="en-US" altLang="en-US" b="1">
                <a:solidFill>
                  <a:srgbClr val="FF0000"/>
                </a:solidFill>
                <a:latin typeface="Times New Roman" panose="02020603050405020304" pitchFamily="18" charset="0"/>
                <a:cs typeface="Arial" panose="020B0604020202020204" pitchFamily="34" charset="0"/>
              </a:rPr>
              <a:t>SUMPRODUCT(C6:E6, C4:E4) = C6*C4 + D6*D4+ E6*E4</a:t>
            </a:r>
          </a:p>
          <a:p>
            <a:pPr>
              <a:spcBef>
                <a:spcPct val="50000"/>
              </a:spcBef>
            </a:pPr>
            <a:r>
              <a:rPr lang="en-US" altLang="en-US">
                <a:latin typeface="Times New Roman" panose="02020603050405020304" pitchFamily="18" charset="0"/>
                <a:cs typeface="Arial" panose="020B0604020202020204" pitchFamily="34" charset="0"/>
              </a:rPr>
              <a:t>The two specified ranges must be of the same size </a:t>
            </a:r>
            <a:r>
              <a:rPr lang="en-US" altLang="en-US" b="1">
                <a:solidFill>
                  <a:srgbClr val="FF0000"/>
                </a:solidFill>
                <a:latin typeface="Times New Roman" panose="02020603050405020304" pitchFamily="18" charset="0"/>
                <a:cs typeface="Arial" panose="020B0604020202020204" pitchFamily="34" charset="0"/>
              </a:rPr>
              <a:t>( the same number of rows and columns). </a:t>
            </a:r>
          </a:p>
          <a:p>
            <a:pPr>
              <a:spcBef>
                <a:spcPct val="50000"/>
              </a:spcBef>
            </a:pPr>
            <a:r>
              <a:rPr lang="en-US" altLang="en-US">
                <a:latin typeface="Times New Roman" panose="02020603050405020304" pitchFamily="18" charset="0"/>
                <a:cs typeface="Arial" panose="020B0604020202020204" pitchFamily="34" charset="0"/>
              </a:rPr>
              <a:t>For linear programming you should try to always use the </a:t>
            </a:r>
            <a:r>
              <a:rPr lang="en-US" altLang="en-US" b="1">
                <a:solidFill>
                  <a:srgbClr val="FF0000"/>
                </a:solidFill>
                <a:latin typeface="Times New Roman" panose="02020603050405020304" pitchFamily="18" charset="0"/>
                <a:cs typeface="Arial" panose="020B0604020202020204" pitchFamily="34" charset="0"/>
              </a:rPr>
              <a:t>SUMPRODUCT</a:t>
            </a:r>
            <a:r>
              <a:rPr lang="en-US" altLang="en-US">
                <a:latin typeface="Times New Roman" panose="02020603050405020304" pitchFamily="18" charset="0"/>
                <a:cs typeface="Arial" panose="020B0604020202020204" pitchFamily="34" charset="0"/>
              </a:rPr>
              <a:t> function (or </a:t>
            </a:r>
            <a:r>
              <a:rPr lang="en-US" altLang="en-US" b="1">
                <a:solidFill>
                  <a:srgbClr val="FF0000"/>
                </a:solidFill>
                <a:latin typeface="Times New Roman" panose="02020603050405020304" pitchFamily="18" charset="0"/>
                <a:cs typeface="Arial" panose="020B0604020202020204" pitchFamily="34" charset="0"/>
              </a:rPr>
              <a:t>SUM</a:t>
            </a:r>
            <a:r>
              <a:rPr lang="en-US" altLang="en-US">
                <a:latin typeface="Times New Roman" panose="02020603050405020304" pitchFamily="18" charset="0"/>
                <a:cs typeface="Arial" panose="020B0604020202020204" pitchFamily="34" charset="0"/>
              </a:rPr>
              <a:t>) for the objective function and constraints. This is to remember that the </a:t>
            </a:r>
            <a:r>
              <a:rPr lang="en-US" altLang="en-US" b="1">
                <a:solidFill>
                  <a:srgbClr val="FF0000"/>
                </a:solidFill>
                <a:latin typeface="Times New Roman" panose="02020603050405020304" pitchFamily="18" charset="0"/>
                <a:cs typeface="Arial" panose="020B0604020202020204" pitchFamily="34" charset="0"/>
              </a:rPr>
              <a:t>equations are all linear</a:t>
            </a:r>
            <a:r>
              <a:rPr lang="en-US" altLang="en-US">
                <a:latin typeface="Arial" panose="020B0604020202020204" pitchFamily="34" charset="0"/>
                <a:cs typeface="Arial" panose="020B0604020202020204" pitchFamily="34" charset="0"/>
              </a:rPr>
              <a:t>.</a:t>
            </a:r>
          </a:p>
          <a:p>
            <a:pPr>
              <a:spcBef>
                <a:spcPct val="50000"/>
              </a:spcBef>
            </a:pPr>
            <a:r>
              <a:rPr lang="en-US" altLang="en-US">
                <a:latin typeface="Times New Roman" panose="02020603050405020304" pitchFamily="18" charset="0"/>
                <a:cs typeface="Arial" panose="020B0604020202020204" pitchFamily="34" charset="0"/>
              </a:rPr>
              <a:t>In LP we do not have square, square-root, log, exponential, cos, etc.</a:t>
            </a:r>
          </a:p>
        </p:txBody>
      </p:sp>
      <p:sp>
        <p:nvSpPr>
          <p:cNvPr id="4099" name="Line 3">
            <a:extLst>
              <a:ext uri="{FF2B5EF4-FFF2-40B4-BE49-F238E27FC236}">
                <a16:creationId xmlns:a16="http://schemas.microsoft.com/office/drawing/2014/main" id="{5474D494-F2E9-483A-932E-31B834750990}"/>
              </a:ext>
            </a:extLst>
          </p:cNvPr>
          <p:cNvSpPr>
            <a:spLocks noChangeShapeType="1"/>
          </p:cNvSpPr>
          <p:nvPr/>
        </p:nvSpPr>
        <p:spPr bwMode="auto">
          <a:xfrm>
            <a:off x="0" y="685800"/>
            <a:ext cx="9144000"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100" name="Text Box 4">
            <a:extLst>
              <a:ext uri="{FF2B5EF4-FFF2-40B4-BE49-F238E27FC236}">
                <a16:creationId xmlns:a16="http://schemas.microsoft.com/office/drawing/2014/main" id="{8A9CF479-7AD1-4B71-9E78-2F1D28BDC410}"/>
              </a:ext>
            </a:extLst>
          </p:cNvPr>
          <p:cNvSpPr txBox="1">
            <a:spLocks noChangeArrowheads="1"/>
          </p:cNvSpPr>
          <p:nvPr/>
        </p:nvSpPr>
        <p:spPr bwMode="auto">
          <a:xfrm>
            <a:off x="0" y="0"/>
            <a:ext cx="27336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2800" b="1">
                <a:latin typeface="Arial" panose="020B0604020202020204" pitchFamily="34" charset="0"/>
              </a:rPr>
              <a:t>SUMPRODUCT</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Line 2">
            <a:extLst>
              <a:ext uri="{FF2B5EF4-FFF2-40B4-BE49-F238E27FC236}">
                <a16:creationId xmlns:a16="http://schemas.microsoft.com/office/drawing/2014/main" id="{C2872DC2-D0C9-43B2-B289-CDF7D413F871}"/>
              </a:ext>
            </a:extLst>
          </p:cNvPr>
          <p:cNvSpPr>
            <a:spLocks noChangeShapeType="1"/>
          </p:cNvSpPr>
          <p:nvPr/>
        </p:nvSpPr>
        <p:spPr bwMode="auto">
          <a:xfrm>
            <a:off x="0" y="685800"/>
            <a:ext cx="9144000"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123" name="Text Box 3">
            <a:extLst>
              <a:ext uri="{FF2B5EF4-FFF2-40B4-BE49-F238E27FC236}">
                <a16:creationId xmlns:a16="http://schemas.microsoft.com/office/drawing/2014/main" id="{AB464DFF-9562-47EB-8E56-6904A50ED7B7}"/>
              </a:ext>
            </a:extLst>
          </p:cNvPr>
          <p:cNvSpPr txBox="1">
            <a:spLocks noChangeArrowheads="1"/>
          </p:cNvSpPr>
          <p:nvPr/>
        </p:nvSpPr>
        <p:spPr bwMode="auto">
          <a:xfrm>
            <a:off x="0" y="0"/>
            <a:ext cx="27336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2800" b="1">
                <a:latin typeface="Arial" panose="020B0604020202020204" pitchFamily="34" charset="0"/>
              </a:rPr>
              <a:t>SUMPRODUCT</a:t>
            </a:r>
          </a:p>
        </p:txBody>
      </p:sp>
      <p:pic>
        <p:nvPicPr>
          <p:cNvPr id="5124" name="Picture 6">
            <a:extLst>
              <a:ext uri="{FF2B5EF4-FFF2-40B4-BE49-F238E27FC236}">
                <a16:creationId xmlns:a16="http://schemas.microsoft.com/office/drawing/2014/main" id="{8AA077C2-A1CC-4325-B1EF-1621737659C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8775" y="793750"/>
            <a:ext cx="8569325" cy="51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Line 2">
            <a:extLst>
              <a:ext uri="{FF2B5EF4-FFF2-40B4-BE49-F238E27FC236}">
                <a16:creationId xmlns:a16="http://schemas.microsoft.com/office/drawing/2014/main" id="{598C8458-2279-456E-8394-7DCC5BB1601B}"/>
              </a:ext>
            </a:extLst>
          </p:cNvPr>
          <p:cNvSpPr>
            <a:spLocks noChangeShapeType="1"/>
          </p:cNvSpPr>
          <p:nvPr/>
        </p:nvSpPr>
        <p:spPr bwMode="auto">
          <a:xfrm>
            <a:off x="0" y="685800"/>
            <a:ext cx="9144000"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147" name="Text Box 3">
            <a:extLst>
              <a:ext uri="{FF2B5EF4-FFF2-40B4-BE49-F238E27FC236}">
                <a16:creationId xmlns:a16="http://schemas.microsoft.com/office/drawing/2014/main" id="{8B847320-AD74-4CC1-ADB1-AC81F4941A86}"/>
              </a:ext>
            </a:extLst>
          </p:cNvPr>
          <p:cNvSpPr txBox="1">
            <a:spLocks noChangeArrowheads="1"/>
          </p:cNvSpPr>
          <p:nvPr/>
        </p:nvSpPr>
        <p:spPr bwMode="auto">
          <a:xfrm>
            <a:off x="0" y="0"/>
            <a:ext cx="6000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2800" b="1">
                <a:latin typeface="Arial" panose="020B0604020202020204" pitchFamily="34" charset="0"/>
              </a:rPr>
              <a:t>F4</a:t>
            </a:r>
          </a:p>
        </p:txBody>
      </p:sp>
      <p:pic>
        <p:nvPicPr>
          <p:cNvPr id="6148" name="Picture 5">
            <a:extLst>
              <a:ext uri="{FF2B5EF4-FFF2-40B4-BE49-F238E27FC236}">
                <a16:creationId xmlns:a16="http://schemas.microsoft.com/office/drawing/2014/main" id="{3B49A697-6F3D-4E1B-A26C-F888D692599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8775" y="836613"/>
            <a:ext cx="8137525" cy="4922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Line 2">
            <a:extLst>
              <a:ext uri="{FF2B5EF4-FFF2-40B4-BE49-F238E27FC236}">
                <a16:creationId xmlns:a16="http://schemas.microsoft.com/office/drawing/2014/main" id="{E0303A6F-5A65-4862-A493-ACC0FFCB381B}"/>
              </a:ext>
            </a:extLst>
          </p:cNvPr>
          <p:cNvSpPr>
            <a:spLocks noChangeShapeType="1"/>
          </p:cNvSpPr>
          <p:nvPr/>
        </p:nvSpPr>
        <p:spPr bwMode="auto">
          <a:xfrm>
            <a:off x="0" y="685800"/>
            <a:ext cx="9144000"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171" name="Text Box 3">
            <a:extLst>
              <a:ext uri="{FF2B5EF4-FFF2-40B4-BE49-F238E27FC236}">
                <a16:creationId xmlns:a16="http://schemas.microsoft.com/office/drawing/2014/main" id="{B3CAE379-C221-4251-9A50-CAB00A682F52}"/>
              </a:ext>
            </a:extLst>
          </p:cNvPr>
          <p:cNvSpPr txBox="1">
            <a:spLocks noChangeArrowheads="1"/>
          </p:cNvSpPr>
          <p:nvPr/>
        </p:nvSpPr>
        <p:spPr bwMode="auto">
          <a:xfrm>
            <a:off x="0" y="0"/>
            <a:ext cx="78374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2800" b="1">
                <a:latin typeface="Arial" panose="020B0604020202020204" pitchFamily="34" charset="0"/>
              </a:rPr>
              <a:t>Copy Down; LHS, and the Objective Function</a:t>
            </a:r>
          </a:p>
        </p:txBody>
      </p:sp>
      <p:pic>
        <p:nvPicPr>
          <p:cNvPr id="7172" name="Picture 5">
            <a:extLst>
              <a:ext uri="{FF2B5EF4-FFF2-40B4-BE49-F238E27FC236}">
                <a16:creationId xmlns:a16="http://schemas.microsoft.com/office/drawing/2014/main" id="{DAF5FD5B-9031-4B47-96FF-E1649DF2F49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7338" y="908050"/>
            <a:ext cx="8605837" cy="520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Line 2">
            <a:extLst>
              <a:ext uri="{FF2B5EF4-FFF2-40B4-BE49-F238E27FC236}">
                <a16:creationId xmlns:a16="http://schemas.microsoft.com/office/drawing/2014/main" id="{E051C103-75B7-4350-AE08-5D0E79B717D6}"/>
              </a:ext>
            </a:extLst>
          </p:cNvPr>
          <p:cNvSpPr>
            <a:spLocks noChangeShapeType="1"/>
          </p:cNvSpPr>
          <p:nvPr/>
        </p:nvSpPr>
        <p:spPr bwMode="auto">
          <a:xfrm>
            <a:off x="0" y="685800"/>
            <a:ext cx="9144000"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195" name="Text Box 3">
            <a:extLst>
              <a:ext uri="{FF2B5EF4-FFF2-40B4-BE49-F238E27FC236}">
                <a16:creationId xmlns:a16="http://schemas.microsoft.com/office/drawing/2014/main" id="{E03888E4-6D64-4338-A4CE-98876FA8B387}"/>
              </a:ext>
            </a:extLst>
          </p:cNvPr>
          <p:cNvSpPr txBox="1">
            <a:spLocks noChangeArrowheads="1"/>
          </p:cNvSpPr>
          <p:nvPr/>
        </p:nvSpPr>
        <p:spPr bwMode="auto">
          <a:xfrm>
            <a:off x="0" y="0"/>
            <a:ext cx="61785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2800" b="1">
                <a:latin typeface="Arial" panose="020B0604020202020204" pitchFamily="34" charset="0"/>
              </a:rPr>
              <a:t>Target Cell: The Objective Function</a:t>
            </a:r>
          </a:p>
        </p:txBody>
      </p:sp>
      <p:sp>
        <p:nvSpPr>
          <p:cNvPr id="8196" name="Text Box 5">
            <a:extLst>
              <a:ext uri="{FF2B5EF4-FFF2-40B4-BE49-F238E27FC236}">
                <a16:creationId xmlns:a16="http://schemas.microsoft.com/office/drawing/2014/main" id="{463EF56B-EEEE-4E34-94AB-9CC7F0C68E4E}"/>
              </a:ext>
            </a:extLst>
          </p:cNvPr>
          <p:cNvSpPr txBox="1">
            <a:spLocks noChangeArrowheads="1"/>
          </p:cNvSpPr>
          <p:nvPr/>
        </p:nvSpPr>
        <p:spPr bwMode="auto">
          <a:xfrm>
            <a:off x="0" y="5805488"/>
            <a:ext cx="9020175"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spcBef>
                <a:spcPct val="20000"/>
              </a:spcBef>
            </a:pPr>
            <a:r>
              <a:rPr lang="en-US" altLang="en-US" b="1">
                <a:solidFill>
                  <a:srgbClr val="FF0000"/>
                </a:solidFill>
              </a:rPr>
              <a:t>Target cell. </a:t>
            </a:r>
            <a:r>
              <a:rPr lang="en-US" altLang="en-US"/>
              <a:t>A cell containing a formula that corresponds to the </a:t>
            </a:r>
            <a:r>
              <a:rPr lang="en-US" altLang="en-US" b="1">
                <a:solidFill>
                  <a:srgbClr val="FF0000"/>
                </a:solidFill>
              </a:rPr>
              <a:t>objective function</a:t>
            </a:r>
            <a:r>
              <a:rPr lang="en-US" altLang="en-US"/>
              <a:t>. </a:t>
            </a:r>
          </a:p>
          <a:p>
            <a:endParaRPr lang="en-US" altLang="en-US"/>
          </a:p>
        </p:txBody>
      </p:sp>
      <p:pic>
        <p:nvPicPr>
          <p:cNvPr id="8197" name="Picture 6">
            <a:extLst>
              <a:ext uri="{FF2B5EF4-FFF2-40B4-BE49-F238E27FC236}">
                <a16:creationId xmlns:a16="http://schemas.microsoft.com/office/drawing/2014/main" id="{B71DF2C4-9E90-4D8D-963D-5F6A7AB0AB1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1550" y="966788"/>
            <a:ext cx="7524750" cy="4552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Line 2">
            <a:extLst>
              <a:ext uri="{FF2B5EF4-FFF2-40B4-BE49-F238E27FC236}">
                <a16:creationId xmlns:a16="http://schemas.microsoft.com/office/drawing/2014/main" id="{A4BFBEE2-92FD-44AC-8FB0-58DE3001F67F}"/>
              </a:ext>
            </a:extLst>
          </p:cNvPr>
          <p:cNvSpPr>
            <a:spLocks noChangeShapeType="1"/>
          </p:cNvSpPr>
          <p:nvPr/>
        </p:nvSpPr>
        <p:spPr bwMode="auto">
          <a:xfrm>
            <a:off x="0" y="685800"/>
            <a:ext cx="9144000"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219" name="Text Box 3">
            <a:extLst>
              <a:ext uri="{FF2B5EF4-FFF2-40B4-BE49-F238E27FC236}">
                <a16:creationId xmlns:a16="http://schemas.microsoft.com/office/drawing/2014/main" id="{FFDBB757-CFDC-4593-BD74-22D822E7FE21}"/>
              </a:ext>
            </a:extLst>
          </p:cNvPr>
          <p:cNvSpPr txBox="1">
            <a:spLocks noChangeArrowheads="1"/>
          </p:cNvSpPr>
          <p:nvPr/>
        </p:nvSpPr>
        <p:spPr bwMode="auto">
          <a:xfrm>
            <a:off x="0" y="0"/>
            <a:ext cx="38417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2800" b="1">
                <a:latin typeface="Arial" panose="020B0604020202020204" pitchFamily="34" charset="0"/>
              </a:rPr>
              <a:t>Tools/Add-Ins/Solver </a:t>
            </a:r>
          </a:p>
        </p:txBody>
      </p:sp>
      <p:grpSp>
        <p:nvGrpSpPr>
          <p:cNvPr id="9220" name="Group 7">
            <a:extLst>
              <a:ext uri="{FF2B5EF4-FFF2-40B4-BE49-F238E27FC236}">
                <a16:creationId xmlns:a16="http://schemas.microsoft.com/office/drawing/2014/main" id="{9F5E22F3-BE87-4510-A94C-0BF326BABED0}"/>
              </a:ext>
            </a:extLst>
          </p:cNvPr>
          <p:cNvGrpSpPr>
            <a:grpSpLocks/>
          </p:cNvGrpSpPr>
          <p:nvPr/>
        </p:nvGrpSpPr>
        <p:grpSpPr bwMode="auto">
          <a:xfrm>
            <a:off x="358775" y="800100"/>
            <a:ext cx="7597775" cy="5868988"/>
            <a:chOff x="1194" y="1137"/>
            <a:chExt cx="3372" cy="2836"/>
          </a:xfrm>
        </p:grpSpPr>
        <p:pic>
          <p:nvPicPr>
            <p:cNvPr id="9221" name="Picture 5">
              <a:extLst>
                <a:ext uri="{FF2B5EF4-FFF2-40B4-BE49-F238E27FC236}">
                  <a16:creationId xmlns:a16="http://schemas.microsoft.com/office/drawing/2014/main" id="{8373B6A1-218A-4545-8F82-EA5C5FC2E3B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94" y="1137"/>
              <a:ext cx="3372" cy="20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2" name="Picture 6">
              <a:extLst>
                <a:ext uri="{FF2B5EF4-FFF2-40B4-BE49-F238E27FC236}">
                  <a16:creationId xmlns:a16="http://schemas.microsoft.com/office/drawing/2014/main" id="{591E4E2B-9841-4B8B-AC72-18D225ADF25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83" y="1321"/>
              <a:ext cx="1386" cy="2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a:extLst>
              <a:ext uri="{FF2B5EF4-FFF2-40B4-BE49-F238E27FC236}">
                <a16:creationId xmlns:a16="http://schemas.microsoft.com/office/drawing/2014/main" id="{6D7F87E8-0937-4390-91EF-63EDAE6E5668}"/>
              </a:ext>
            </a:extLst>
          </p:cNvPr>
          <p:cNvSpPr txBox="1">
            <a:spLocks noChangeArrowheads="1"/>
          </p:cNvSpPr>
          <p:nvPr/>
        </p:nvSpPr>
        <p:spPr bwMode="auto">
          <a:xfrm>
            <a:off x="0" y="4094163"/>
            <a:ext cx="9144000" cy="264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a:latin typeface="Times New Roman" panose="02020603050405020304" pitchFamily="18" charset="0"/>
                <a:cs typeface="Arial" panose="020B0604020202020204" pitchFamily="34" charset="0"/>
              </a:rPr>
              <a:t>The target cell contains </a:t>
            </a:r>
            <a:r>
              <a:rPr lang="en-US" altLang="en-US" b="1">
                <a:solidFill>
                  <a:srgbClr val="FF0000"/>
                </a:solidFill>
                <a:latin typeface="Times New Roman" panose="02020603050405020304" pitchFamily="18" charset="0"/>
                <a:cs typeface="Arial" panose="020B0604020202020204" pitchFamily="34" charset="0"/>
              </a:rPr>
              <a:t>an equation that defines the objective and depends on the decision variables.  </a:t>
            </a:r>
            <a:r>
              <a:rPr lang="en-US" altLang="en-US">
                <a:latin typeface="Times New Roman" panose="02020603050405020304" pitchFamily="18" charset="0"/>
                <a:cs typeface="Arial" panose="020B0604020202020204" pitchFamily="34" charset="0"/>
              </a:rPr>
              <a:t>You can only have </a:t>
            </a:r>
            <a:r>
              <a:rPr lang="en-US" altLang="en-US" b="1">
                <a:solidFill>
                  <a:srgbClr val="FF0000"/>
                </a:solidFill>
                <a:latin typeface="Times New Roman" panose="02020603050405020304" pitchFamily="18" charset="0"/>
                <a:cs typeface="Arial" panose="020B0604020202020204" pitchFamily="34" charset="0"/>
              </a:rPr>
              <a:t>one objective function. </a:t>
            </a:r>
            <a:r>
              <a:rPr lang="en-US" altLang="en-US">
                <a:latin typeface="Times New Roman" panose="02020603050405020304" pitchFamily="18" charset="0"/>
                <a:cs typeface="Arial" panose="020B0604020202020204" pitchFamily="34" charset="0"/>
              </a:rPr>
              <a:t>Target cell must be </a:t>
            </a:r>
            <a:r>
              <a:rPr lang="en-US" altLang="en-US" b="1">
                <a:solidFill>
                  <a:srgbClr val="FF0000"/>
                </a:solidFill>
                <a:latin typeface="Times New Roman" panose="02020603050405020304" pitchFamily="18" charset="0"/>
                <a:cs typeface="Arial" panose="020B0604020202020204" pitchFamily="34" charset="0"/>
              </a:rPr>
              <a:t>a single cell</a:t>
            </a:r>
            <a:r>
              <a:rPr lang="en-US" altLang="en-US">
                <a:latin typeface="Times New Roman" panose="02020603050405020304" pitchFamily="18" charset="0"/>
                <a:cs typeface="Arial" panose="020B0604020202020204" pitchFamily="34" charset="0"/>
              </a:rPr>
              <a:t>.</a:t>
            </a:r>
          </a:p>
          <a:p>
            <a:r>
              <a:rPr lang="en-US" altLang="en-US">
                <a:latin typeface="Times New Roman" panose="02020603050405020304" pitchFamily="18" charset="0"/>
                <a:cs typeface="Arial" panose="020B0604020202020204" pitchFamily="34" charset="0"/>
              </a:rPr>
              <a:t>In the </a:t>
            </a:r>
            <a:r>
              <a:rPr lang="en-US" altLang="en-US" b="1">
                <a:solidFill>
                  <a:srgbClr val="FF0000"/>
                </a:solidFill>
                <a:latin typeface="Times New Roman" panose="02020603050405020304" pitchFamily="18" charset="0"/>
                <a:cs typeface="Arial" panose="020B0604020202020204" pitchFamily="34" charset="0"/>
              </a:rPr>
              <a:t>Solver dialogue box</a:t>
            </a:r>
            <a:r>
              <a:rPr lang="en-US" altLang="en-US" b="1">
                <a:latin typeface="Times New Roman" panose="02020603050405020304" pitchFamily="18" charset="0"/>
                <a:cs typeface="Arial" panose="020B0604020202020204" pitchFamily="34" charset="0"/>
              </a:rPr>
              <a:t> </a:t>
            </a:r>
            <a:r>
              <a:rPr lang="en-US" altLang="en-US">
                <a:latin typeface="Times New Roman" panose="02020603050405020304" pitchFamily="18" charset="0"/>
                <a:cs typeface="Arial" panose="020B0604020202020204" pitchFamily="34" charset="0"/>
              </a:rPr>
              <a:t>select the “</a:t>
            </a:r>
            <a:r>
              <a:rPr lang="en-US" altLang="en-US" b="1">
                <a:solidFill>
                  <a:srgbClr val="FF0000"/>
                </a:solidFill>
                <a:latin typeface="Times New Roman" panose="02020603050405020304" pitchFamily="18" charset="0"/>
                <a:cs typeface="Arial" panose="020B0604020202020204" pitchFamily="34" charset="0"/>
              </a:rPr>
              <a:t>Set</a:t>
            </a:r>
            <a:r>
              <a:rPr lang="en-US" altLang="en-US">
                <a:latin typeface="Times New Roman" panose="02020603050405020304" pitchFamily="18" charset="0"/>
                <a:cs typeface="Arial" panose="020B0604020202020204" pitchFamily="34" charset="0"/>
              </a:rPr>
              <a:t> </a:t>
            </a:r>
            <a:r>
              <a:rPr lang="en-US" altLang="en-US" b="1">
                <a:solidFill>
                  <a:srgbClr val="FF0000"/>
                </a:solidFill>
                <a:latin typeface="Times New Roman" panose="02020603050405020304" pitchFamily="18" charset="0"/>
                <a:cs typeface="Arial" panose="020B0604020202020204" pitchFamily="34" charset="0"/>
              </a:rPr>
              <a:t>Target Cell</a:t>
            </a:r>
            <a:r>
              <a:rPr lang="en-US" altLang="en-US">
                <a:latin typeface="Times New Roman" panose="02020603050405020304" pitchFamily="18" charset="0"/>
                <a:cs typeface="Arial" panose="020B0604020202020204" pitchFamily="34" charset="0"/>
              </a:rPr>
              <a:t>” window, then click on the  cell that you have already defined it as the objective function. This is the cell  you wish to optimize. Then lick on the radio button of either </a:t>
            </a:r>
            <a:r>
              <a:rPr lang="en-US" altLang="en-US" b="1">
                <a:solidFill>
                  <a:srgbClr val="FF0000"/>
                </a:solidFill>
                <a:latin typeface="Times New Roman" panose="02020603050405020304" pitchFamily="18" charset="0"/>
                <a:cs typeface="Arial" panose="020B0604020202020204" pitchFamily="34" charset="0"/>
              </a:rPr>
              <a:t>Max </a:t>
            </a:r>
            <a:r>
              <a:rPr lang="en-US" altLang="en-US">
                <a:latin typeface="Times New Roman" panose="02020603050405020304" pitchFamily="18" charset="0"/>
                <a:cs typeface="Arial" panose="020B0604020202020204" pitchFamily="34" charset="0"/>
              </a:rPr>
              <a:t>or</a:t>
            </a:r>
            <a:r>
              <a:rPr lang="en-US" altLang="en-US" b="1">
                <a:solidFill>
                  <a:srgbClr val="FF0000"/>
                </a:solidFill>
                <a:latin typeface="Times New Roman" panose="02020603050405020304" pitchFamily="18" charset="0"/>
                <a:cs typeface="Arial" panose="020B0604020202020204" pitchFamily="34" charset="0"/>
              </a:rPr>
              <a:t> Min</a:t>
            </a:r>
            <a:r>
              <a:rPr lang="en-US" altLang="en-US">
                <a:latin typeface="Times New Roman" panose="02020603050405020304" pitchFamily="18" charset="0"/>
                <a:cs typeface="Arial" panose="020B0604020202020204" pitchFamily="34" charset="0"/>
              </a:rPr>
              <a:t>.</a:t>
            </a:r>
          </a:p>
        </p:txBody>
      </p:sp>
      <p:sp>
        <p:nvSpPr>
          <p:cNvPr id="10243" name="Line 3">
            <a:extLst>
              <a:ext uri="{FF2B5EF4-FFF2-40B4-BE49-F238E27FC236}">
                <a16:creationId xmlns:a16="http://schemas.microsoft.com/office/drawing/2014/main" id="{C2FC429F-5F01-456E-87C7-8CC12F1BBEB8}"/>
              </a:ext>
            </a:extLst>
          </p:cNvPr>
          <p:cNvSpPr>
            <a:spLocks noChangeShapeType="1"/>
          </p:cNvSpPr>
          <p:nvPr/>
        </p:nvSpPr>
        <p:spPr bwMode="auto">
          <a:xfrm>
            <a:off x="0" y="685800"/>
            <a:ext cx="9144000"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244" name="Text Box 4">
            <a:extLst>
              <a:ext uri="{FF2B5EF4-FFF2-40B4-BE49-F238E27FC236}">
                <a16:creationId xmlns:a16="http://schemas.microsoft.com/office/drawing/2014/main" id="{C19CED7C-B65D-449E-8AC7-9EBF3577A746}"/>
              </a:ext>
            </a:extLst>
          </p:cNvPr>
          <p:cNvSpPr txBox="1">
            <a:spLocks noChangeArrowheads="1"/>
          </p:cNvSpPr>
          <p:nvPr/>
        </p:nvSpPr>
        <p:spPr bwMode="auto">
          <a:xfrm>
            <a:off x="0" y="0"/>
            <a:ext cx="86502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2800" b="1">
                <a:latin typeface="Arial" panose="020B0604020202020204" pitchFamily="34" charset="0"/>
              </a:rPr>
              <a:t>Defining the Target Cell ( The Objective Function) </a:t>
            </a:r>
          </a:p>
        </p:txBody>
      </p:sp>
      <p:pic>
        <p:nvPicPr>
          <p:cNvPr id="10245" name="Picture 6">
            <a:extLst>
              <a:ext uri="{FF2B5EF4-FFF2-40B4-BE49-F238E27FC236}">
                <a16:creationId xmlns:a16="http://schemas.microsoft.com/office/drawing/2014/main" id="{921F70D5-B85B-4260-B183-8259092D8EE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84325" y="800100"/>
            <a:ext cx="5759450" cy="3240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Office\Templates\Blank Presentation.pot</Template>
  <TotalTime>8188</TotalTime>
  <Words>1215</Words>
  <Application>Microsoft Office PowerPoint</Application>
  <PresentationFormat>On-screen Show (4:3)</PresentationFormat>
  <Paragraphs>110</Paragraphs>
  <Slides>21</Slides>
  <Notes>21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Symbol</vt:lpstr>
      <vt:lpstr>Times</vt:lpstr>
      <vt:lpstr>Times New Roman</vt:lpstr>
      <vt:lpstr>Wingdings</vt:lpstr>
      <vt:lpstr>Blank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If Solver finds an optimal solution, you have some options.  First, you must choose whether you want Solver to keep the optimal values in the spreadsheet (you usually want this one) or go back to the original numbers you typed in.   Click the appropriate box to make you selection. you also get to choose what kind of reports you want.   Once you have made your selections, click on “OK”.   You will often want to also have the  “Sensitivity Report”.   To view the sensitivity report, click on the “Sensitivity Report” tab in the lower-left-hand corner of the window.</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Example: The Lego Production Problem</dc:title>
  <dc:creator>Fred S. Hillier</dc:creator>
  <cp:lastModifiedBy>Asef-Vaziri , Ardavan</cp:lastModifiedBy>
  <cp:revision>160</cp:revision>
  <cp:lastPrinted>1999-08-10T18:04:41Z</cp:lastPrinted>
  <dcterms:created xsi:type="dcterms:W3CDTF">1999-05-17T19:27:27Z</dcterms:created>
  <dcterms:modified xsi:type="dcterms:W3CDTF">2020-11-09T01:29:09Z</dcterms:modified>
</cp:coreProperties>
</file>