
<file path=[Content_Types].xml><?xml version="1.0" encoding="utf-8"?>
<Types xmlns="http://schemas.openxmlformats.org/package/2006/content-types">
  <Default Extension="bin" ContentType="application/vnd.openxmlformats-officedocument.oleObject"/>
  <Default Extension="xlsm" ContentType="application/vnd.ms-excel.sheet.macroEnabled.12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8" r:id="rId1"/>
    <p:sldMasterId id="2147483682" r:id="rId2"/>
  </p:sldMasterIdLst>
  <p:notesMasterIdLst>
    <p:notesMasterId r:id="rId40"/>
  </p:notesMasterIdLst>
  <p:handoutMasterIdLst>
    <p:handoutMasterId r:id="rId41"/>
  </p:handoutMasterIdLst>
  <p:sldIdLst>
    <p:sldId id="256" r:id="rId3"/>
    <p:sldId id="378" r:id="rId4"/>
    <p:sldId id="379" r:id="rId5"/>
    <p:sldId id="380" r:id="rId6"/>
    <p:sldId id="381" r:id="rId7"/>
    <p:sldId id="382" r:id="rId8"/>
    <p:sldId id="383" r:id="rId9"/>
    <p:sldId id="316" r:id="rId10"/>
    <p:sldId id="318" r:id="rId11"/>
    <p:sldId id="400" r:id="rId12"/>
    <p:sldId id="399" r:id="rId13"/>
    <p:sldId id="350" r:id="rId14"/>
    <p:sldId id="353" r:id="rId15"/>
    <p:sldId id="351" r:id="rId16"/>
    <p:sldId id="401" r:id="rId17"/>
    <p:sldId id="361" r:id="rId18"/>
    <p:sldId id="393" r:id="rId19"/>
    <p:sldId id="394" r:id="rId20"/>
    <p:sldId id="358" r:id="rId21"/>
    <p:sldId id="359" r:id="rId22"/>
    <p:sldId id="397" r:id="rId23"/>
    <p:sldId id="360" r:id="rId24"/>
    <p:sldId id="355" r:id="rId25"/>
    <p:sldId id="384" r:id="rId26"/>
    <p:sldId id="385" r:id="rId27"/>
    <p:sldId id="386" r:id="rId28"/>
    <p:sldId id="387" r:id="rId29"/>
    <p:sldId id="388" r:id="rId30"/>
    <p:sldId id="389" r:id="rId31"/>
    <p:sldId id="390" r:id="rId32"/>
    <p:sldId id="363" r:id="rId33"/>
    <p:sldId id="364" r:id="rId34"/>
    <p:sldId id="365" r:id="rId35"/>
    <p:sldId id="366" r:id="rId36"/>
    <p:sldId id="367" r:id="rId37"/>
    <p:sldId id="368" r:id="rId38"/>
    <p:sldId id="373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3399FF"/>
    <a:srgbClr val="CC0000"/>
    <a:srgbClr val="FFFFFF"/>
    <a:srgbClr val="856E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73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24"/>
    </p:cViewPr>
  </p:sorterViewPr>
  <p:notesViewPr>
    <p:cSldViewPr>
      <p:cViewPr varScale="1">
        <p:scale>
          <a:sx n="42" d="100"/>
          <a:sy n="42" d="100"/>
        </p:scale>
        <p:origin x="-1253" y="-93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5085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i="1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i="1"/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000" i="1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000" i="1"/>
            </a:lvl1pPr>
          </a:lstStyle>
          <a:p>
            <a:fld id="{897DD01F-0F39-4E9C-B9D1-03B83A4352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112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174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9658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758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1233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8570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6586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1847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8802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1880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3027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865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92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986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2113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4918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9501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0200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94970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899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76975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7547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772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9947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81624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27125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41903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99886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E2A59D82-6C7D-43DD-9107-1F6E801B1F3A}" type="slidenum">
              <a:rPr lang="en-US"/>
              <a:pPr/>
              <a:t>37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312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155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30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355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2542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7288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DD01F-0F39-4E9C-B9D1-03B83A4352F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517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© 2014 </a:t>
            </a:r>
            <a:r>
              <a:rPr lang="en-US" dirty="0" err="1" smtClean="0"/>
              <a:t>Cengage</a:t>
            </a:r>
            <a:r>
              <a:rPr lang="en-US" dirty="0" smtClean="0"/>
              <a:t> Learning. All Rights Reserved. May not be scanned, copied or duplicated, or posted to a publicly accessible website, in whole or in part.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7B7A0-8ECE-423C-99A2-CCE79E7F40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821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© 2014 </a:t>
            </a:r>
            <a:r>
              <a:rPr lang="en-US" dirty="0" err="1" smtClean="0"/>
              <a:t>Cengage</a:t>
            </a:r>
            <a:r>
              <a:rPr lang="en-US" dirty="0" smtClean="0"/>
              <a:t> Learning. All Rights Reserved. May not be scanned, copied or duplicated, or posted to a publicly accessible website, in whole or in part.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22F03C-7E5C-4216-871A-E1335B15F0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860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© 2014 </a:t>
            </a:r>
            <a:r>
              <a:rPr lang="en-US" dirty="0" err="1" smtClean="0"/>
              <a:t>Cengage</a:t>
            </a:r>
            <a:r>
              <a:rPr lang="en-US" dirty="0" smtClean="0"/>
              <a:t> Learning. All Rights Reserved. May not be scanned, copied or duplicated, or posted to a publicly accessible website, in whole or in part.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A2FABA-EF28-45D4-9B29-E03F2A90E4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70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7703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486400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21683463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" y="152400"/>
            <a:ext cx="89281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4216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9775567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" y="152400"/>
            <a:ext cx="89281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183425276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62037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© 2014 </a:t>
            </a:r>
            <a:r>
              <a:rPr lang="en-US" dirty="0" err="1" smtClean="0"/>
              <a:t>Cengage</a:t>
            </a:r>
            <a:r>
              <a:rPr lang="en-US" dirty="0" smtClean="0"/>
              <a:t> Learning. All Rights Reserved. May not be scanned, copied or duplicated, or posted to a publicly accessible website, in whole or in part.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12278-10A6-4AD0-AADD-7CA0E36130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688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© 2014 </a:t>
            </a:r>
            <a:r>
              <a:rPr lang="en-US" dirty="0" err="1" smtClean="0"/>
              <a:t>Cengage</a:t>
            </a:r>
            <a:r>
              <a:rPr lang="en-US" dirty="0" smtClean="0"/>
              <a:t> Learning. All Rights Reserved. May not be scanned, copied or duplicated, or posted to a publicly accessible website, in whole or in part.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BE6B8B-9455-4DE3-8FDA-C93ADACC41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735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© 2014 </a:t>
            </a:r>
            <a:r>
              <a:rPr lang="en-US" dirty="0" err="1" smtClean="0"/>
              <a:t>Cengage</a:t>
            </a:r>
            <a:r>
              <a:rPr lang="en-US" dirty="0" smtClean="0"/>
              <a:t> Learning. All Rights Reserved. May not be scanned, copied or duplicated, or posted to a publicly accessible website, in whole or in part.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828AC-B2EB-4964-BB58-76DE097CF0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063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© 2014 </a:t>
            </a:r>
            <a:r>
              <a:rPr lang="en-US" dirty="0" err="1" smtClean="0"/>
              <a:t>Cengage</a:t>
            </a:r>
            <a:r>
              <a:rPr lang="en-US" dirty="0" smtClean="0"/>
              <a:t> Learning. All Rights Reserved. May not be scanned, copied or duplicated, or posted to a publicly accessible website, in whole or in part.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DACD76-F788-4371-B328-B1C8372095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383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© 2014 </a:t>
            </a:r>
            <a:r>
              <a:rPr lang="en-US" dirty="0" err="1" smtClean="0"/>
              <a:t>Cengage</a:t>
            </a:r>
            <a:r>
              <a:rPr lang="en-US" dirty="0" smtClean="0"/>
              <a:t> Learning. All Rights Reserved. May not be scanned, copied or duplicated, or posted to a publicly accessible website, in whole or in part.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24B28-A7C5-4A53-A0DC-01B64EE75D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374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© 2014 </a:t>
            </a:r>
            <a:r>
              <a:rPr lang="en-US" dirty="0" err="1" smtClean="0"/>
              <a:t>Cengage</a:t>
            </a:r>
            <a:r>
              <a:rPr lang="en-US" dirty="0" smtClean="0"/>
              <a:t> Learning. All Rights Reserved. May not be scanned, copied or duplicated, or posted to a publicly accessible website, in whole or in part.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8B4E1-93B5-45C3-BC88-EA076AC40B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475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© 2014 </a:t>
            </a:r>
            <a:r>
              <a:rPr lang="en-US" dirty="0" err="1" smtClean="0"/>
              <a:t>Cengage</a:t>
            </a:r>
            <a:r>
              <a:rPr lang="en-US" dirty="0" smtClean="0"/>
              <a:t> Learning. All Rights Reserved. May not be scanned, copied or duplicated, or posted to a publicly accessible website, in whole or in part.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5A537B-C38B-450F-95EB-D5BFC1A3C2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39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© 2014 </a:t>
            </a:r>
            <a:r>
              <a:rPr lang="en-US" dirty="0" err="1" smtClean="0"/>
              <a:t>Cengage</a:t>
            </a:r>
            <a:r>
              <a:rPr lang="en-US" dirty="0" smtClean="0"/>
              <a:t> Learning. All Rights Reserved. May not be scanned, copied or duplicated, or posted to a publicly accessible website, in whole or in part.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410AC6-6AB5-4104-A40C-2CC669F1A9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3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dirty="0" smtClean="0"/>
              <a:t>© 2014 </a:t>
            </a:r>
            <a:r>
              <a:rPr lang="en-US" dirty="0" err="1" smtClean="0"/>
              <a:t>Cengage</a:t>
            </a:r>
            <a:r>
              <a:rPr lang="en-US" dirty="0" smtClean="0"/>
              <a:t> Learning. All Rights Reserved. May not be scanned, copied or duplicated, or posted to a publicly accessible website, in whole or in part.  </a:t>
            </a:r>
            <a:endParaRPr lang="en-US" dirty="0"/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61C9B21-07E9-4070-B4AB-9BBE2ABECB49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14400"/>
            <a:ext cx="9144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Ardavan Asef-Vaziri    </a:t>
            </a:r>
            <a:r>
              <a:rPr lang="en-US" sz="1200" b="1" i="1" kern="1200" dirty="0" smtClean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Jan-2017</a:t>
            </a:r>
            <a:endParaRPr lang="en-US" sz="1200" b="1" i="1" kern="1200" dirty="0">
              <a:solidFill>
                <a:schemeClr val="tx1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baseline="0" dirty="0" smtClean="0">
                <a:solidFill>
                  <a:schemeClr val="tx1"/>
                </a:solidFill>
              </a:rPr>
              <a:t>LP-Formulation</a:t>
            </a:r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8382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0" y="6477000"/>
            <a:ext cx="9144000" cy="15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02542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5.bin"/><Relationship Id="rId4" Type="http://schemas.openxmlformats.org/officeDocument/2006/relationships/hyperlink" Target="Ch03CengExcl/Fig3-37Ard.xlsm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emf"/><Relationship Id="rId5" Type="http://schemas.openxmlformats.org/officeDocument/2006/relationships/package" Target="../embeddings/Microsoft_Excel_Macro-Enabled_Worksheet1.xlsm"/><Relationship Id="rId4" Type="http://schemas.openxmlformats.org/officeDocument/2006/relationships/hyperlink" Target="Ch03CengExcl/Fig3-37Ard.xlsm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emf"/><Relationship Id="rId5" Type="http://schemas.openxmlformats.org/officeDocument/2006/relationships/package" Target="../embeddings/Microsoft_Excel_Macro-Enabled_Worksheet2.xlsm"/><Relationship Id="rId4" Type="http://schemas.openxmlformats.org/officeDocument/2006/relationships/hyperlink" Target="Ch03CengExcl/Fig3-37Ard.xlsm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package" Target="../embeddings/Microsoft_Excel_Macro-Enabled_Worksheet4.xlsm"/><Relationship Id="rId5" Type="http://schemas.openxmlformats.org/officeDocument/2006/relationships/image" Target="../media/image10.emf"/><Relationship Id="rId4" Type="http://schemas.openxmlformats.org/officeDocument/2006/relationships/package" Target="../embeddings/Microsoft_Excel_Macro-Enabled_Worksheet3.xlsm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emf"/><Relationship Id="rId5" Type="http://schemas.openxmlformats.org/officeDocument/2006/relationships/package" Target="../embeddings/Microsoft_Excel_Macro-Enabled_Worksheet5.xlsm"/><Relationship Id="rId4" Type="http://schemas.openxmlformats.org/officeDocument/2006/relationships/hyperlink" Target="Ch03CengExcl/Fig3-40.xlsm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3.emf"/><Relationship Id="rId5" Type="http://schemas.openxmlformats.org/officeDocument/2006/relationships/package" Target="../embeddings/Microsoft_Excel_Macro-Enabled_Worksheet6.xlsm"/><Relationship Id="rId4" Type="http://schemas.openxmlformats.org/officeDocument/2006/relationships/hyperlink" Target="Ch03CengExcl/Fig3-33Ard.xlsm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Fig3-43.xlsm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Ch03CengExcl/Fig3-30Ard.xlsm" TargetMode="External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Macro-Enabled_Worksheet.xlsm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28800"/>
            <a:ext cx="7772400" cy="2362200"/>
          </a:xfrm>
          <a:noFill/>
          <a:ln/>
        </p:spPr>
        <p:txBody>
          <a:bodyPr lIns="92075" tIns="46038" rIns="92075" bIns="46038"/>
          <a:lstStyle/>
          <a:p>
            <a:r>
              <a:rPr lang="en-US">
                <a:solidFill>
                  <a:schemeClr val="tx1"/>
                </a:solidFill>
              </a:rPr>
              <a:t>Modeling and Solving LP Problems in a Spreadsheet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762000" y="228600"/>
            <a:ext cx="77724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US" sz="4400" b="1" i="1">
                <a:solidFill>
                  <a:schemeClr val="hlink"/>
                </a:solidFill>
                <a:latin typeface="Tahoma" pitchFamily="34" charset="0"/>
              </a:rPr>
              <a:t>Chapter 3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0" hangingPunct="0">
              <a:spcBef>
                <a:spcPct val="50000"/>
              </a:spcBef>
              <a:buNone/>
            </a:pP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MAX: .0865X1+ .095X2+ .10X3+ </a:t>
            </a:r>
          </a:p>
          <a:p>
            <a:pPr marL="0" indent="0" eaLnBrk="0" hangingPunct="0">
              <a:spcBef>
                <a:spcPct val="50000"/>
              </a:spcBef>
              <a:buNone/>
            </a:pP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       .0875X4+ .0925X5+ .09X6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Total amount invested 750,000.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X1 + X2 + X3 + X4 + X5 + X6  = 750,000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At most 25% in any one investment.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X</a:t>
            </a:r>
            <a:r>
              <a:rPr lang="en-US" sz="2400" i="1" dirty="0">
                <a:solidFill>
                  <a:schemeClr val="accent4">
                    <a:lumMod val="10000"/>
                  </a:schemeClr>
                </a:solidFill>
              </a:rPr>
              <a:t>i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&lt;= 0.25(750,000) =187,500,  for all </a:t>
            </a:r>
            <a:r>
              <a:rPr lang="en-US" sz="2400" b="1" i="1" dirty="0">
                <a:solidFill>
                  <a:schemeClr val="accent4">
                    <a:lumMod val="10000"/>
                  </a:schemeClr>
                </a:solidFill>
              </a:rPr>
              <a:t>i </a:t>
            </a:r>
            <a:endParaRPr lang="en-US" sz="2400" dirty="0">
              <a:solidFill>
                <a:schemeClr val="accent4">
                  <a:lumMod val="10000"/>
                </a:schemeClr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At least 50% long term investment.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X1 + X2 + X4 + X6 &gt;= 0.5(750,000) = 375,000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At most 35% Good and less (3 and 4).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X2 + X3 + X5  &lt;= 0.35(750,000) = 262,500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Nonnegativity constraints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X</a:t>
            </a:r>
            <a:r>
              <a:rPr lang="en-US" sz="2400" i="1" dirty="0">
                <a:solidFill>
                  <a:schemeClr val="accent4">
                    <a:lumMod val="10000"/>
                  </a:schemeClr>
                </a:solidFill>
              </a:rPr>
              <a:t>i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&gt;= 0  for all </a:t>
            </a:r>
            <a:r>
              <a:rPr lang="en-US" sz="2400" b="1" i="1" dirty="0">
                <a:solidFill>
                  <a:schemeClr val="accent4">
                    <a:lumMod val="10000"/>
                  </a:schemeClr>
                </a:solidFill>
              </a:rPr>
              <a:t>i </a:t>
            </a:r>
            <a:endParaRPr lang="en-US" sz="2400" baseline="-25000" dirty="0">
              <a:solidFill>
                <a:schemeClr val="accent4">
                  <a:lumMod val="1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21550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Solver</a:t>
            </a:r>
            <a:endParaRPr lang="en-US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3460842"/>
              </p:ext>
            </p:extLst>
          </p:nvPr>
        </p:nvGraphicFramePr>
        <p:xfrm>
          <a:off x="1" y="990600"/>
          <a:ext cx="9143999" cy="19656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Worksheet" r:id="rId3" imgW="7000916" imgH="1504880" progId="Excel.Sheet.12">
                  <p:embed/>
                </p:oleObj>
              </mc:Choice>
              <mc:Fallback>
                <p:oleObj name="Worksheet" r:id="rId3" imgW="7000916" imgH="15048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" y="990600"/>
                        <a:ext cx="9143999" cy="19656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8262722"/>
              </p:ext>
            </p:extLst>
          </p:nvPr>
        </p:nvGraphicFramePr>
        <p:xfrm>
          <a:off x="76200" y="3113565"/>
          <a:ext cx="8991600" cy="747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Worksheet" r:id="rId5" imgW="8019943" imgH="666736" progId="Excel.Sheet.12">
                  <p:embed/>
                </p:oleObj>
              </mc:Choice>
              <mc:Fallback>
                <p:oleObj name="Worksheet" r:id="rId5" imgW="8019943" imgH="66673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200" y="3113565"/>
                        <a:ext cx="8991600" cy="747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3061797"/>
              </p:ext>
            </p:extLst>
          </p:nvPr>
        </p:nvGraphicFramePr>
        <p:xfrm>
          <a:off x="76200" y="4267200"/>
          <a:ext cx="897636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name="Worksheet" r:id="rId7" imgW="7086488" imgH="1142899" progId="Excel.Sheet.12">
                  <p:embed/>
                </p:oleObj>
              </mc:Choice>
              <mc:Fallback>
                <p:oleObj name="Worksheet" r:id="rId7" imgW="7086488" imgH="114289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6200" y="4267200"/>
                        <a:ext cx="8976360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28576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68338" y="414338"/>
            <a:ext cx="7772400" cy="1109662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80000"/>
              </a:lnSpc>
            </a:pPr>
            <a:r>
              <a:rPr lang="en-US" sz="4000" i="1">
                <a:solidFill>
                  <a:schemeClr val="hlink"/>
                </a:solidFill>
              </a:rPr>
              <a:t>A Multi-Period Cash Flow Problem:</a:t>
            </a:r>
            <a:br>
              <a:rPr lang="en-US" sz="4000" i="1">
                <a:solidFill>
                  <a:schemeClr val="hlink"/>
                </a:solidFill>
              </a:rPr>
            </a:br>
            <a:r>
              <a:rPr lang="en-US" sz="4000" i="1">
                <a:solidFill>
                  <a:schemeClr val="hlink"/>
                </a:solidFill>
              </a:rPr>
              <a:t>The Taco-Viva Sinking Fund - I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727200"/>
            <a:ext cx="8307387" cy="2540000"/>
          </a:xfrm>
          <a:noFill/>
          <a:ln/>
        </p:spPr>
        <p:txBody>
          <a:bodyPr lIns="92075" tIns="46038" rIns="92075" bIns="46038"/>
          <a:lstStyle/>
          <a:p>
            <a:r>
              <a:rPr lang="en-US" sz="2400"/>
              <a:t>Taco-Viva needs a sinking fund to pay $800,000 in building costs for a new restaurant in the next 6 months. </a:t>
            </a:r>
          </a:p>
          <a:p>
            <a:r>
              <a:rPr lang="en-US" sz="2400"/>
              <a:t> Payments of $250,000 are due at the end of months 2 and 4, and a final payment of $300,000 is due at the end of month 6.</a:t>
            </a:r>
          </a:p>
          <a:p>
            <a:r>
              <a:rPr lang="en-US" sz="2400"/>
              <a:t>The following investments may be used.</a:t>
            </a:r>
          </a:p>
        </p:txBody>
      </p:sp>
      <p:grpSp>
        <p:nvGrpSpPr>
          <p:cNvPr id="57350" name="Group 6"/>
          <p:cNvGrpSpPr>
            <a:grpSpLocks/>
          </p:cNvGrpSpPr>
          <p:nvPr/>
        </p:nvGrpSpPr>
        <p:grpSpPr bwMode="auto">
          <a:xfrm>
            <a:off x="195263" y="4343400"/>
            <a:ext cx="8920162" cy="2224088"/>
            <a:chOff x="123" y="2566"/>
            <a:chExt cx="5619" cy="1401"/>
          </a:xfrm>
        </p:grpSpPr>
        <p:sp>
          <p:nvSpPr>
            <p:cNvPr id="57348" name="Rectangle 4"/>
            <p:cNvSpPr>
              <a:spLocks noChangeArrowheads="1"/>
            </p:cNvSpPr>
            <p:nvPr/>
          </p:nvSpPr>
          <p:spPr bwMode="auto">
            <a:xfrm>
              <a:off x="123" y="2566"/>
              <a:ext cx="5619" cy="1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80000"/>
                </a:lnSpc>
                <a:spcBef>
                  <a:spcPct val="50000"/>
                </a:spcBef>
                <a:tabLst>
                  <a:tab pos="685800" algn="ctr"/>
                  <a:tab pos="2740025" algn="ctr"/>
                  <a:tab pos="5197475" algn="ctr"/>
                  <a:tab pos="7535863" algn="ctr"/>
                </a:tabLst>
              </a:pPr>
              <a:r>
                <a:rPr lang="en-US" sz="2000" b="1" dirty="0"/>
                <a:t>Investment	Available in Month	Months to Maturity	Yield at Maturity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  <a:tabLst>
                  <a:tab pos="685800" algn="ctr"/>
                  <a:tab pos="2740025" algn="ctr"/>
                  <a:tab pos="5197475" algn="ctr"/>
                  <a:tab pos="7535863" algn="ctr"/>
                </a:tabLst>
              </a:pPr>
              <a:r>
                <a:rPr lang="en-US" sz="2000" b="1" dirty="0"/>
                <a:t>	A	1, 2, 3, 4, 5, 6	1	1.8%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  <a:tabLst>
                  <a:tab pos="685800" algn="ctr"/>
                  <a:tab pos="2740025" algn="ctr"/>
                  <a:tab pos="5197475" algn="ctr"/>
                  <a:tab pos="7535863" algn="ctr"/>
                </a:tabLst>
              </a:pPr>
              <a:r>
                <a:rPr lang="en-US" sz="2000" b="1" dirty="0"/>
                <a:t>	B	1, 3, 5	2	3.5%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  <a:tabLst>
                  <a:tab pos="685800" algn="ctr"/>
                  <a:tab pos="2740025" algn="ctr"/>
                  <a:tab pos="5197475" algn="ctr"/>
                  <a:tab pos="7535863" algn="ctr"/>
                </a:tabLst>
              </a:pPr>
              <a:r>
                <a:rPr lang="en-US" sz="2000" b="1" dirty="0"/>
                <a:t>	C	1, 4	3	5.8%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  <a:tabLst>
                  <a:tab pos="685800" algn="ctr"/>
                  <a:tab pos="2740025" algn="ctr"/>
                  <a:tab pos="5197475" algn="ctr"/>
                  <a:tab pos="7535863" algn="ctr"/>
                </a:tabLst>
              </a:pPr>
              <a:r>
                <a:rPr lang="en-US" sz="2000" b="1" dirty="0"/>
                <a:t>	D	1	6	11.0%</a:t>
              </a:r>
            </a:p>
            <a:p>
              <a:pPr eaLnBrk="0" hangingPunct="0">
                <a:lnSpc>
                  <a:spcPct val="90000"/>
                </a:lnSpc>
                <a:spcBef>
                  <a:spcPct val="50000"/>
                </a:spcBef>
                <a:tabLst>
                  <a:tab pos="685800" algn="ctr"/>
                  <a:tab pos="2740025" algn="ctr"/>
                  <a:tab pos="5197475" algn="ctr"/>
                  <a:tab pos="7535863" algn="ctr"/>
                </a:tabLst>
              </a:pPr>
              <a:endParaRPr lang="en-US" sz="2000" b="1" dirty="0"/>
            </a:p>
          </p:txBody>
        </p:sp>
        <p:sp>
          <p:nvSpPr>
            <p:cNvPr id="57349" name="Line 5"/>
            <p:cNvSpPr>
              <a:spLocks noChangeShapeType="1"/>
            </p:cNvSpPr>
            <p:nvPr/>
          </p:nvSpPr>
          <p:spPr bwMode="auto">
            <a:xfrm flipV="1">
              <a:off x="154" y="2756"/>
              <a:ext cx="5416" cy="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254000" y="4699000"/>
            <a:ext cx="8758238" cy="185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27025"/>
            <a:ext cx="7772400" cy="660400"/>
          </a:xfrm>
          <a:noFill/>
          <a:ln/>
        </p:spPr>
        <p:txBody>
          <a:bodyPr lIns="92075" tIns="46038" rIns="92075" bIns="46038"/>
          <a:lstStyle/>
          <a:p>
            <a:r>
              <a:rPr lang="en-US" sz="3800" i="1" dirty="0">
                <a:solidFill>
                  <a:schemeClr val="hlink"/>
                </a:solidFill>
              </a:rPr>
              <a:t>Summary of Possible Cash Flows</a:t>
            </a:r>
          </a:p>
        </p:txBody>
      </p:sp>
      <p:grpSp>
        <p:nvGrpSpPr>
          <p:cNvPr id="58375" name="Group 7"/>
          <p:cNvGrpSpPr>
            <a:grpSpLocks/>
          </p:cNvGrpSpPr>
          <p:nvPr/>
        </p:nvGrpSpPr>
        <p:grpSpPr bwMode="auto">
          <a:xfrm>
            <a:off x="228600" y="1143000"/>
            <a:ext cx="8837613" cy="5360988"/>
            <a:chOff x="165" y="487"/>
            <a:chExt cx="5567" cy="3377"/>
          </a:xfrm>
        </p:grpSpPr>
        <p:sp>
          <p:nvSpPr>
            <p:cNvPr id="58371" name="Rectangle 3"/>
            <p:cNvSpPr>
              <a:spLocks noChangeArrowheads="1"/>
            </p:cNvSpPr>
            <p:nvPr/>
          </p:nvSpPr>
          <p:spPr bwMode="auto">
            <a:xfrm>
              <a:off x="165" y="711"/>
              <a:ext cx="5567" cy="3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defTabSz="919163" eaLnBrk="0" hangingPunct="0">
                <a:lnSpc>
                  <a:spcPct val="90000"/>
                </a:lnSpc>
                <a:tabLst>
                  <a:tab pos="919163" algn="ctr"/>
                  <a:tab pos="2339975" algn="ctr"/>
                  <a:tab pos="3259138" algn="ctr"/>
                  <a:tab pos="4178300" algn="ctr"/>
                  <a:tab pos="5080000" algn="ctr"/>
                  <a:tab pos="5999163" algn="ctr"/>
                  <a:tab pos="6918325" algn="ctr"/>
                  <a:tab pos="7837488" algn="ctr"/>
                </a:tabLst>
              </a:pPr>
              <a:r>
                <a:rPr lang="en-US" sz="2400" b="1" dirty="0">
                  <a:latin typeface="Times New Roman" pitchFamily="18" charset="0"/>
                </a:rPr>
                <a:t>	</a:t>
              </a:r>
              <a:r>
                <a:rPr lang="en-US" sz="2300" b="1" dirty="0" smtClean="0">
                  <a:latin typeface="Times New Roman" pitchFamily="18" charset="0"/>
                </a:rPr>
                <a:t>Investment	1</a:t>
              </a:r>
              <a:r>
                <a:rPr lang="en-US" sz="2300" b="1" dirty="0">
                  <a:latin typeface="Times New Roman" pitchFamily="18" charset="0"/>
                </a:rPr>
                <a:t>	2	3	4	5	6	7</a:t>
              </a:r>
            </a:p>
            <a:p>
              <a:pPr defTabSz="919163" eaLnBrk="0" hangingPunct="0">
                <a:lnSpc>
                  <a:spcPct val="120000"/>
                </a:lnSpc>
                <a:tabLst>
                  <a:tab pos="919163" algn="ctr"/>
                  <a:tab pos="2339975" algn="ctr"/>
                  <a:tab pos="3259138" algn="ctr"/>
                  <a:tab pos="4178300" algn="ctr"/>
                  <a:tab pos="5080000" algn="ctr"/>
                  <a:tab pos="5999163" algn="ctr"/>
                  <a:tab pos="6918325" algn="ctr"/>
                  <a:tab pos="7837488" algn="ctr"/>
                </a:tabLst>
              </a:pPr>
              <a:r>
                <a:rPr lang="en-US" sz="2300" b="1" dirty="0">
                  <a:latin typeface="Times New Roman" pitchFamily="18" charset="0"/>
                </a:rPr>
                <a:t>	A</a:t>
              </a:r>
              <a:r>
                <a:rPr lang="en-US" sz="2300" b="1" baseline="-25000" dirty="0">
                  <a:latin typeface="Times New Roman" pitchFamily="18" charset="0"/>
                </a:rPr>
                <a:t>1</a:t>
              </a:r>
              <a:r>
                <a:rPr lang="en-US" sz="2300" b="1" dirty="0">
                  <a:latin typeface="Times New Roman" pitchFamily="18" charset="0"/>
                </a:rPr>
                <a:t>	-1	1.018						</a:t>
              </a:r>
            </a:p>
            <a:p>
              <a:pPr defTabSz="919163" eaLnBrk="0" hangingPunct="0">
                <a:lnSpc>
                  <a:spcPct val="90000"/>
                </a:lnSpc>
                <a:tabLst>
                  <a:tab pos="919163" algn="ctr"/>
                  <a:tab pos="2339975" algn="ctr"/>
                  <a:tab pos="3259138" algn="ctr"/>
                  <a:tab pos="4178300" algn="ctr"/>
                  <a:tab pos="5080000" algn="ctr"/>
                  <a:tab pos="5999163" algn="ctr"/>
                  <a:tab pos="6918325" algn="ctr"/>
                  <a:tab pos="7837488" algn="ctr"/>
                </a:tabLst>
              </a:pPr>
              <a:r>
                <a:rPr lang="en-US" sz="2300" b="1" dirty="0">
                  <a:latin typeface="Times New Roman" pitchFamily="18" charset="0"/>
                </a:rPr>
                <a:t>	B</a:t>
              </a:r>
              <a:r>
                <a:rPr lang="en-US" sz="2300" b="1" baseline="-25000" dirty="0">
                  <a:latin typeface="Times New Roman" pitchFamily="18" charset="0"/>
                </a:rPr>
                <a:t>1</a:t>
              </a:r>
              <a:r>
                <a:rPr lang="en-US" sz="2300" b="1" dirty="0">
                  <a:latin typeface="Times New Roman" pitchFamily="18" charset="0"/>
                </a:rPr>
                <a:t>	-1	&lt;</a:t>
              </a:r>
              <a:r>
                <a:rPr lang="en-US" sz="2300" b="1" baseline="38000" dirty="0">
                  <a:latin typeface="Times New Roman" pitchFamily="18" charset="0"/>
                </a:rPr>
                <a:t>_____</a:t>
              </a:r>
              <a:r>
                <a:rPr lang="en-US" sz="2300" b="1" dirty="0">
                  <a:latin typeface="Times New Roman" pitchFamily="18" charset="0"/>
                </a:rPr>
                <a:t>&gt;	1.035					</a:t>
              </a:r>
            </a:p>
            <a:p>
              <a:pPr defTabSz="919163" eaLnBrk="0" hangingPunct="0">
                <a:lnSpc>
                  <a:spcPct val="90000"/>
                </a:lnSpc>
                <a:tabLst>
                  <a:tab pos="919163" algn="ctr"/>
                  <a:tab pos="2339975" algn="ctr"/>
                  <a:tab pos="3259138" algn="ctr"/>
                  <a:tab pos="4178300" algn="ctr"/>
                  <a:tab pos="5080000" algn="ctr"/>
                  <a:tab pos="5999163" algn="ctr"/>
                  <a:tab pos="6918325" algn="ctr"/>
                  <a:tab pos="7837488" algn="ctr"/>
                </a:tabLst>
              </a:pPr>
              <a:r>
                <a:rPr lang="en-US" sz="2300" b="1" dirty="0">
                  <a:latin typeface="Times New Roman" pitchFamily="18" charset="0"/>
                </a:rPr>
                <a:t>	C</a:t>
              </a:r>
              <a:r>
                <a:rPr lang="en-US" sz="2300" b="1" baseline="-25000" dirty="0">
                  <a:latin typeface="Times New Roman" pitchFamily="18" charset="0"/>
                </a:rPr>
                <a:t>1</a:t>
              </a:r>
              <a:r>
                <a:rPr lang="en-US" sz="2300" b="1" dirty="0">
                  <a:latin typeface="Times New Roman" pitchFamily="18" charset="0"/>
                </a:rPr>
                <a:t>	-1	 &lt;</a:t>
              </a:r>
              <a:r>
                <a:rPr lang="en-US" sz="2300" b="1" baseline="38000" dirty="0">
                  <a:latin typeface="Times New Roman" pitchFamily="18" charset="0"/>
                </a:rPr>
                <a:t>_____</a:t>
              </a:r>
              <a:r>
                <a:rPr lang="en-US" sz="2300" b="1" dirty="0">
                  <a:latin typeface="Times New Roman" pitchFamily="18" charset="0"/>
                </a:rPr>
                <a:t>&gt;	&lt;</a:t>
              </a:r>
              <a:r>
                <a:rPr lang="en-US" sz="2300" b="1" baseline="38000" dirty="0">
                  <a:latin typeface="Times New Roman" pitchFamily="18" charset="0"/>
                </a:rPr>
                <a:t>_____</a:t>
              </a:r>
              <a:r>
                <a:rPr lang="en-US" sz="2300" b="1" dirty="0">
                  <a:latin typeface="Times New Roman" pitchFamily="18" charset="0"/>
                </a:rPr>
                <a:t>&gt;	 1.058				</a:t>
              </a:r>
            </a:p>
            <a:p>
              <a:pPr defTabSz="919163" eaLnBrk="0" hangingPunct="0">
                <a:lnSpc>
                  <a:spcPct val="90000"/>
                </a:lnSpc>
                <a:tabLst>
                  <a:tab pos="919163" algn="ctr"/>
                  <a:tab pos="2339975" algn="ctr"/>
                  <a:tab pos="3259138" algn="ctr"/>
                  <a:tab pos="4178300" algn="ctr"/>
                  <a:tab pos="5080000" algn="ctr"/>
                  <a:tab pos="5999163" algn="ctr"/>
                  <a:tab pos="6918325" algn="ctr"/>
                  <a:tab pos="7837488" algn="ctr"/>
                </a:tabLst>
              </a:pPr>
              <a:r>
                <a:rPr lang="en-US" sz="2300" b="1" dirty="0">
                  <a:latin typeface="Times New Roman" pitchFamily="18" charset="0"/>
                </a:rPr>
                <a:t>	D</a:t>
              </a:r>
              <a:r>
                <a:rPr lang="en-US" sz="2300" b="1" baseline="-25000" dirty="0">
                  <a:latin typeface="Times New Roman" pitchFamily="18" charset="0"/>
                </a:rPr>
                <a:t>1</a:t>
              </a:r>
              <a:r>
                <a:rPr lang="en-US" sz="2300" b="1" dirty="0">
                  <a:latin typeface="Times New Roman" pitchFamily="18" charset="0"/>
                </a:rPr>
                <a:t>	-1	 &lt;</a:t>
              </a:r>
              <a:r>
                <a:rPr lang="en-US" sz="2300" b="1" baseline="38000" dirty="0">
                  <a:latin typeface="Times New Roman" pitchFamily="18" charset="0"/>
                </a:rPr>
                <a:t>_____</a:t>
              </a:r>
              <a:r>
                <a:rPr lang="en-US" sz="2300" b="1" dirty="0">
                  <a:latin typeface="Times New Roman" pitchFamily="18" charset="0"/>
                </a:rPr>
                <a:t>&gt;	 &lt;</a:t>
              </a:r>
              <a:r>
                <a:rPr lang="en-US" sz="2300" b="1" baseline="38000" dirty="0">
                  <a:latin typeface="Times New Roman" pitchFamily="18" charset="0"/>
                </a:rPr>
                <a:t>_____</a:t>
              </a:r>
              <a:r>
                <a:rPr lang="en-US" sz="2300" b="1" dirty="0">
                  <a:latin typeface="Times New Roman" pitchFamily="18" charset="0"/>
                </a:rPr>
                <a:t>&gt;	 &lt;</a:t>
              </a:r>
              <a:r>
                <a:rPr lang="en-US" sz="2300" b="1" baseline="38000" dirty="0">
                  <a:latin typeface="Times New Roman" pitchFamily="18" charset="0"/>
                </a:rPr>
                <a:t>_____</a:t>
              </a:r>
              <a:r>
                <a:rPr lang="en-US" sz="2300" b="1" dirty="0">
                  <a:latin typeface="Times New Roman" pitchFamily="18" charset="0"/>
                </a:rPr>
                <a:t>&gt;	 &lt;</a:t>
              </a:r>
              <a:r>
                <a:rPr lang="en-US" sz="2300" b="1" baseline="38000" dirty="0">
                  <a:latin typeface="Times New Roman" pitchFamily="18" charset="0"/>
                </a:rPr>
                <a:t>_____</a:t>
              </a:r>
              <a:r>
                <a:rPr lang="en-US" sz="2300" b="1" dirty="0">
                  <a:latin typeface="Times New Roman" pitchFamily="18" charset="0"/>
                </a:rPr>
                <a:t>&gt;	 &lt;</a:t>
              </a:r>
              <a:r>
                <a:rPr lang="en-US" sz="2300" b="1" baseline="38000" dirty="0">
                  <a:latin typeface="Times New Roman" pitchFamily="18" charset="0"/>
                </a:rPr>
                <a:t>_____</a:t>
              </a:r>
              <a:r>
                <a:rPr lang="en-US" sz="2300" b="1" dirty="0">
                  <a:latin typeface="Times New Roman" pitchFamily="18" charset="0"/>
                </a:rPr>
                <a:t>&gt;	 </a:t>
              </a:r>
              <a:r>
                <a:rPr lang="en-US" sz="2300" b="1" dirty="0" smtClean="0">
                  <a:latin typeface="Times New Roman" pitchFamily="18" charset="0"/>
                </a:rPr>
                <a:t>1.11</a:t>
              </a:r>
              <a:endParaRPr lang="en-US" sz="2300" b="1" dirty="0">
                <a:latin typeface="Times New Roman" pitchFamily="18" charset="0"/>
              </a:endParaRPr>
            </a:p>
            <a:p>
              <a:pPr defTabSz="919163" eaLnBrk="0" hangingPunct="0">
                <a:lnSpc>
                  <a:spcPct val="90000"/>
                </a:lnSpc>
                <a:tabLst>
                  <a:tab pos="919163" algn="ctr"/>
                  <a:tab pos="2339975" algn="ctr"/>
                  <a:tab pos="3259138" algn="ctr"/>
                  <a:tab pos="4178300" algn="ctr"/>
                  <a:tab pos="5080000" algn="ctr"/>
                  <a:tab pos="5999163" algn="ctr"/>
                  <a:tab pos="6918325" algn="ctr"/>
                  <a:tab pos="7837488" algn="ctr"/>
                </a:tabLst>
              </a:pPr>
              <a:r>
                <a:rPr lang="en-US" sz="2300" b="1" dirty="0">
                  <a:latin typeface="Times New Roman" pitchFamily="18" charset="0"/>
                </a:rPr>
                <a:t>	A</a:t>
              </a:r>
              <a:r>
                <a:rPr lang="en-US" sz="2300" b="1" baseline="-25000" dirty="0">
                  <a:latin typeface="Times New Roman" pitchFamily="18" charset="0"/>
                </a:rPr>
                <a:t>2</a:t>
              </a:r>
              <a:r>
                <a:rPr lang="en-US" sz="2300" b="1" dirty="0">
                  <a:latin typeface="Times New Roman" pitchFamily="18" charset="0"/>
                </a:rPr>
                <a:t>		-1	1.018					</a:t>
              </a:r>
            </a:p>
            <a:p>
              <a:pPr defTabSz="919163" eaLnBrk="0" hangingPunct="0">
                <a:lnSpc>
                  <a:spcPct val="90000"/>
                </a:lnSpc>
                <a:tabLst>
                  <a:tab pos="919163" algn="ctr"/>
                  <a:tab pos="2339975" algn="ctr"/>
                  <a:tab pos="3259138" algn="ctr"/>
                  <a:tab pos="4178300" algn="ctr"/>
                  <a:tab pos="5080000" algn="ctr"/>
                  <a:tab pos="5999163" algn="ctr"/>
                  <a:tab pos="6918325" algn="ctr"/>
                  <a:tab pos="7837488" algn="ctr"/>
                </a:tabLst>
              </a:pPr>
              <a:r>
                <a:rPr lang="en-US" sz="2300" b="1" dirty="0">
                  <a:latin typeface="Times New Roman" pitchFamily="18" charset="0"/>
                </a:rPr>
                <a:t>	A</a:t>
              </a:r>
              <a:r>
                <a:rPr lang="en-US" sz="2300" b="1" baseline="-25000" dirty="0">
                  <a:latin typeface="Times New Roman" pitchFamily="18" charset="0"/>
                </a:rPr>
                <a:t>3</a:t>
              </a:r>
              <a:r>
                <a:rPr lang="en-US" sz="2300" b="1" dirty="0">
                  <a:latin typeface="Times New Roman" pitchFamily="18" charset="0"/>
                </a:rPr>
                <a:t>			-1	1.018				</a:t>
              </a:r>
            </a:p>
            <a:p>
              <a:pPr defTabSz="919163" eaLnBrk="0" hangingPunct="0">
                <a:lnSpc>
                  <a:spcPct val="90000"/>
                </a:lnSpc>
                <a:tabLst>
                  <a:tab pos="919163" algn="ctr"/>
                  <a:tab pos="2339975" algn="ctr"/>
                  <a:tab pos="3259138" algn="ctr"/>
                  <a:tab pos="4178300" algn="ctr"/>
                  <a:tab pos="5080000" algn="ctr"/>
                  <a:tab pos="5999163" algn="ctr"/>
                  <a:tab pos="6918325" algn="ctr"/>
                  <a:tab pos="7837488" algn="ctr"/>
                </a:tabLst>
              </a:pPr>
              <a:r>
                <a:rPr lang="en-US" sz="2300" b="1" dirty="0">
                  <a:latin typeface="Times New Roman" pitchFamily="18" charset="0"/>
                </a:rPr>
                <a:t>	B</a:t>
              </a:r>
              <a:r>
                <a:rPr lang="en-US" sz="2300" b="1" baseline="-25000" dirty="0">
                  <a:latin typeface="Times New Roman" pitchFamily="18" charset="0"/>
                </a:rPr>
                <a:t>3</a:t>
              </a:r>
              <a:r>
                <a:rPr lang="en-US" sz="2300" b="1" dirty="0">
                  <a:latin typeface="Times New Roman" pitchFamily="18" charset="0"/>
                </a:rPr>
                <a:t>			-1	 &lt;</a:t>
              </a:r>
              <a:r>
                <a:rPr lang="en-US" sz="2300" b="1" baseline="38000" dirty="0">
                  <a:latin typeface="Times New Roman" pitchFamily="18" charset="0"/>
                </a:rPr>
                <a:t>_____</a:t>
              </a:r>
              <a:r>
                <a:rPr lang="en-US" sz="2300" b="1" dirty="0">
                  <a:latin typeface="Times New Roman" pitchFamily="18" charset="0"/>
                </a:rPr>
                <a:t>&gt;	 1.035			</a:t>
              </a:r>
            </a:p>
            <a:p>
              <a:pPr defTabSz="919163" eaLnBrk="0" hangingPunct="0">
                <a:lnSpc>
                  <a:spcPct val="90000"/>
                </a:lnSpc>
                <a:tabLst>
                  <a:tab pos="919163" algn="ctr"/>
                  <a:tab pos="2339975" algn="ctr"/>
                  <a:tab pos="3259138" algn="ctr"/>
                  <a:tab pos="4178300" algn="ctr"/>
                  <a:tab pos="5080000" algn="ctr"/>
                  <a:tab pos="5999163" algn="ctr"/>
                  <a:tab pos="6918325" algn="ctr"/>
                  <a:tab pos="7837488" algn="ctr"/>
                </a:tabLst>
              </a:pPr>
              <a:r>
                <a:rPr lang="en-US" sz="2300" b="1" dirty="0">
                  <a:latin typeface="Times New Roman" pitchFamily="18" charset="0"/>
                </a:rPr>
                <a:t>	A</a:t>
              </a:r>
              <a:r>
                <a:rPr lang="en-US" sz="2300" b="1" baseline="-25000" dirty="0">
                  <a:latin typeface="Times New Roman" pitchFamily="18" charset="0"/>
                </a:rPr>
                <a:t>4</a:t>
              </a:r>
              <a:r>
                <a:rPr lang="en-US" sz="2300" b="1" dirty="0">
                  <a:latin typeface="Times New Roman" pitchFamily="18" charset="0"/>
                </a:rPr>
                <a:t>				-1	1.018			</a:t>
              </a:r>
            </a:p>
            <a:p>
              <a:pPr defTabSz="919163" eaLnBrk="0" hangingPunct="0">
                <a:lnSpc>
                  <a:spcPct val="90000"/>
                </a:lnSpc>
                <a:tabLst>
                  <a:tab pos="919163" algn="ctr"/>
                  <a:tab pos="2339975" algn="ctr"/>
                  <a:tab pos="3259138" algn="ctr"/>
                  <a:tab pos="4178300" algn="ctr"/>
                  <a:tab pos="5080000" algn="ctr"/>
                  <a:tab pos="5999163" algn="ctr"/>
                  <a:tab pos="6918325" algn="ctr"/>
                  <a:tab pos="7837488" algn="ctr"/>
                </a:tabLst>
              </a:pPr>
              <a:r>
                <a:rPr lang="en-US" sz="2300" b="1" dirty="0">
                  <a:latin typeface="Times New Roman" pitchFamily="18" charset="0"/>
                </a:rPr>
                <a:t>	C</a:t>
              </a:r>
              <a:r>
                <a:rPr lang="en-US" sz="2300" b="1" baseline="-25000" dirty="0">
                  <a:latin typeface="Times New Roman" pitchFamily="18" charset="0"/>
                </a:rPr>
                <a:t>4</a:t>
              </a:r>
              <a:r>
                <a:rPr lang="en-US" sz="2300" b="1" dirty="0">
                  <a:latin typeface="Times New Roman" pitchFamily="18" charset="0"/>
                </a:rPr>
                <a:t>				-1	 &lt;</a:t>
              </a:r>
              <a:r>
                <a:rPr lang="en-US" sz="2300" b="1" baseline="38000" dirty="0">
                  <a:latin typeface="Times New Roman" pitchFamily="18" charset="0"/>
                </a:rPr>
                <a:t>_____</a:t>
              </a:r>
              <a:r>
                <a:rPr lang="en-US" sz="2300" b="1" dirty="0">
                  <a:latin typeface="Times New Roman" pitchFamily="18" charset="0"/>
                </a:rPr>
                <a:t>&gt;	 &lt;</a:t>
              </a:r>
              <a:r>
                <a:rPr lang="en-US" sz="2300" b="1" baseline="38000" dirty="0">
                  <a:latin typeface="Times New Roman" pitchFamily="18" charset="0"/>
                </a:rPr>
                <a:t>_____</a:t>
              </a:r>
              <a:r>
                <a:rPr lang="en-US" sz="2300" b="1" dirty="0">
                  <a:latin typeface="Times New Roman" pitchFamily="18" charset="0"/>
                </a:rPr>
                <a:t>&gt;	 </a:t>
              </a:r>
              <a:r>
                <a:rPr lang="en-US" sz="2300" b="1" dirty="0" smtClean="0">
                  <a:latin typeface="Times New Roman" pitchFamily="18" charset="0"/>
                </a:rPr>
                <a:t>1.058</a:t>
              </a:r>
              <a:endParaRPr lang="en-US" sz="2300" b="1" dirty="0">
                <a:latin typeface="Times New Roman" pitchFamily="18" charset="0"/>
              </a:endParaRPr>
            </a:p>
            <a:p>
              <a:pPr defTabSz="919163" eaLnBrk="0" hangingPunct="0">
                <a:lnSpc>
                  <a:spcPct val="90000"/>
                </a:lnSpc>
                <a:tabLst>
                  <a:tab pos="919163" algn="ctr"/>
                  <a:tab pos="2339975" algn="ctr"/>
                  <a:tab pos="3259138" algn="ctr"/>
                  <a:tab pos="4178300" algn="ctr"/>
                  <a:tab pos="5080000" algn="ctr"/>
                  <a:tab pos="5999163" algn="ctr"/>
                  <a:tab pos="6918325" algn="ctr"/>
                  <a:tab pos="7837488" algn="ctr"/>
                </a:tabLst>
              </a:pPr>
              <a:r>
                <a:rPr lang="en-US" sz="2300" b="1" dirty="0">
                  <a:latin typeface="Times New Roman" pitchFamily="18" charset="0"/>
                </a:rPr>
                <a:t>	A</a:t>
              </a:r>
              <a:r>
                <a:rPr lang="en-US" sz="2300" b="1" baseline="-25000" dirty="0">
                  <a:latin typeface="Times New Roman" pitchFamily="18" charset="0"/>
                </a:rPr>
                <a:t>5</a:t>
              </a:r>
              <a:r>
                <a:rPr lang="en-US" sz="2300" b="1" dirty="0">
                  <a:latin typeface="Times New Roman" pitchFamily="18" charset="0"/>
                </a:rPr>
                <a:t>					-1	1.018		</a:t>
              </a:r>
            </a:p>
            <a:p>
              <a:pPr defTabSz="919163" eaLnBrk="0" hangingPunct="0">
                <a:lnSpc>
                  <a:spcPct val="90000"/>
                </a:lnSpc>
                <a:tabLst>
                  <a:tab pos="919163" algn="ctr"/>
                  <a:tab pos="2339975" algn="ctr"/>
                  <a:tab pos="3259138" algn="ctr"/>
                  <a:tab pos="4178300" algn="ctr"/>
                  <a:tab pos="5080000" algn="ctr"/>
                  <a:tab pos="5999163" algn="ctr"/>
                  <a:tab pos="6918325" algn="ctr"/>
                  <a:tab pos="7837488" algn="ctr"/>
                </a:tabLst>
              </a:pPr>
              <a:r>
                <a:rPr lang="en-US" sz="2300" b="1" dirty="0">
                  <a:latin typeface="Times New Roman" pitchFamily="18" charset="0"/>
                </a:rPr>
                <a:t>	B</a:t>
              </a:r>
              <a:r>
                <a:rPr lang="en-US" sz="2300" b="1" baseline="-25000" dirty="0">
                  <a:latin typeface="Times New Roman" pitchFamily="18" charset="0"/>
                </a:rPr>
                <a:t>5</a:t>
              </a:r>
              <a:r>
                <a:rPr lang="en-US" sz="2300" b="1" dirty="0">
                  <a:latin typeface="Times New Roman" pitchFamily="18" charset="0"/>
                </a:rPr>
                <a:t>					-1	 &lt;</a:t>
              </a:r>
              <a:r>
                <a:rPr lang="en-US" sz="2300" b="1" baseline="38000" dirty="0">
                  <a:latin typeface="Times New Roman" pitchFamily="18" charset="0"/>
                </a:rPr>
                <a:t>_____</a:t>
              </a:r>
              <a:r>
                <a:rPr lang="en-US" sz="2300" b="1" dirty="0">
                  <a:latin typeface="Times New Roman" pitchFamily="18" charset="0"/>
                </a:rPr>
                <a:t>&gt;	 </a:t>
              </a:r>
              <a:r>
                <a:rPr lang="en-US" sz="2300" b="1" dirty="0" smtClean="0">
                  <a:latin typeface="Times New Roman" pitchFamily="18" charset="0"/>
                </a:rPr>
                <a:t>1.035</a:t>
              </a:r>
              <a:endParaRPr lang="en-US" sz="2300" b="1" dirty="0">
                <a:latin typeface="Times New Roman" pitchFamily="18" charset="0"/>
              </a:endParaRPr>
            </a:p>
            <a:p>
              <a:pPr defTabSz="919163" eaLnBrk="0" hangingPunct="0">
                <a:lnSpc>
                  <a:spcPct val="90000"/>
                </a:lnSpc>
                <a:tabLst>
                  <a:tab pos="919163" algn="ctr"/>
                  <a:tab pos="2339975" algn="ctr"/>
                  <a:tab pos="3259138" algn="ctr"/>
                  <a:tab pos="4178300" algn="ctr"/>
                  <a:tab pos="5080000" algn="ctr"/>
                  <a:tab pos="5999163" algn="ctr"/>
                  <a:tab pos="6918325" algn="ctr"/>
                  <a:tab pos="7837488" algn="ctr"/>
                </a:tabLst>
              </a:pPr>
              <a:r>
                <a:rPr lang="en-US" sz="2300" b="1" dirty="0">
                  <a:latin typeface="Times New Roman" pitchFamily="18" charset="0"/>
                </a:rPr>
                <a:t>	A</a:t>
              </a:r>
              <a:r>
                <a:rPr lang="en-US" sz="2300" b="1" baseline="-25000" dirty="0">
                  <a:latin typeface="Times New Roman" pitchFamily="18" charset="0"/>
                </a:rPr>
                <a:t>6</a:t>
              </a:r>
              <a:r>
                <a:rPr lang="en-US" sz="2300" b="1" dirty="0">
                  <a:latin typeface="Times New Roman" pitchFamily="18" charset="0"/>
                </a:rPr>
                <a:t>						-1	1.018	</a:t>
              </a:r>
              <a:r>
                <a:rPr lang="en-US" sz="2300" b="1" dirty="0" err="1" smtClean="0">
                  <a:latin typeface="Times New Roman" pitchFamily="18" charset="0"/>
                </a:rPr>
                <a:t>Req’d</a:t>
              </a:r>
              <a:r>
                <a:rPr lang="en-US" sz="2300" b="1" dirty="0" smtClean="0">
                  <a:latin typeface="Times New Roman" pitchFamily="18" charset="0"/>
                </a:rPr>
                <a:t> </a:t>
              </a:r>
              <a:r>
                <a:rPr lang="en-US" sz="2300" b="1" dirty="0">
                  <a:latin typeface="Times New Roman" pitchFamily="18" charset="0"/>
                </a:rPr>
                <a:t>Payments 	$0	$0	$250	</a:t>
              </a:r>
              <a:r>
                <a:rPr lang="en-US" sz="2400" b="1" dirty="0">
                  <a:latin typeface="Times New Roman" pitchFamily="18" charset="0"/>
                </a:rPr>
                <a:t>$0	$250	$0	$300</a:t>
              </a:r>
              <a:endParaRPr lang="en-US" sz="2300" b="1" dirty="0">
                <a:latin typeface="Times New Roman" pitchFamily="18" charset="0"/>
              </a:endParaRPr>
            </a:p>
            <a:p>
              <a:pPr defTabSz="919163" eaLnBrk="0" hangingPunct="0">
                <a:lnSpc>
                  <a:spcPct val="90000"/>
                </a:lnSpc>
                <a:tabLst>
                  <a:tab pos="919163" algn="ctr"/>
                  <a:tab pos="2339975" algn="ctr"/>
                  <a:tab pos="3259138" algn="ctr"/>
                  <a:tab pos="4178300" algn="ctr"/>
                  <a:tab pos="5080000" algn="ctr"/>
                  <a:tab pos="5999163" algn="ctr"/>
                  <a:tab pos="6918325" algn="ctr"/>
                  <a:tab pos="7837488" algn="ctr"/>
                </a:tabLst>
              </a:pPr>
              <a:r>
                <a:rPr lang="en-US" sz="2300" b="1" dirty="0">
                  <a:latin typeface="Times New Roman" pitchFamily="18" charset="0"/>
                </a:rPr>
                <a:t>	(in $1,000s)	</a:t>
              </a:r>
            </a:p>
          </p:txBody>
        </p:sp>
        <p:sp>
          <p:nvSpPr>
            <p:cNvPr id="58372" name="Line 4"/>
            <p:cNvSpPr>
              <a:spLocks noChangeShapeType="1"/>
            </p:cNvSpPr>
            <p:nvPr/>
          </p:nvSpPr>
          <p:spPr bwMode="auto">
            <a:xfrm>
              <a:off x="312" y="949"/>
              <a:ext cx="520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73" name="Line 5"/>
            <p:cNvSpPr>
              <a:spLocks noChangeShapeType="1"/>
            </p:cNvSpPr>
            <p:nvPr/>
          </p:nvSpPr>
          <p:spPr bwMode="auto">
            <a:xfrm>
              <a:off x="229" y="3414"/>
              <a:ext cx="520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74" name="Rectangle 6"/>
            <p:cNvSpPr>
              <a:spLocks noChangeArrowheads="1"/>
            </p:cNvSpPr>
            <p:nvPr/>
          </p:nvSpPr>
          <p:spPr bwMode="auto">
            <a:xfrm>
              <a:off x="450" y="487"/>
              <a:ext cx="52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  <a:tabLst>
                  <a:tab pos="1487488" algn="l"/>
                </a:tabLst>
              </a:pPr>
              <a:r>
                <a:rPr lang="en-US" sz="2400"/>
                <a:t>	</a:t>
              </a:r>
              <a:r>
                <a:rPr lang="en-US" sz="2400">
                  <a:latin typeface="Times New Roman" pitchFamily="18" charset="0"/>
                </a:rPr>
                <a:t>Cash Inflow/Outflow at the Beginning of Month</a:t>
              </a:r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08037"/>
          </a:xfrm>
          <a:noFill/>
          <a:ln/>
        </p:spPr>
        <p:txBody>
          <a:bodyPr lIns="92075" tIns="46038" rIns="92075" bIns="46038"/>
          <a:lstStyle/>
          <a:p>
            <a:r>
              <a:rPr lang="en-US" i="1">
                <a:solidFill>
                  <a:schemeClr val="hlink"/>
                </a:solidFill>
              </a:rPr>
              <a:t>Defining the Decision Variables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396875" y="1444625"/>
            <a:ext cx="8670925" cy="41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marL="635000" indent="-635000" eaLnBrk="0" hangingPunct="0">
              <a:lnSpc>
                <a:spcPct val="120000"/>
              </a:lnSpc>
            </a:pPr>
            <a:r>
              <a:rPr lang="en-US" sz="2800" dirty="0">
                <a:latin typeface="Tahoma" pitchFamily="34" charset="0"/>
              </a:rPr>
              <a:t>A</a:t>
            </a:r>
            <a:r>
              <a:rPr lang="en-US" sz="2800" i="1" dirty="0">
                <a:latin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>
                <a:latin typeface="Tahoma" pitchFamily="34" charset="0"/>
              </a:rPr>
              <a:t>= amount (in $1,000s) placed in investment A at the beginning of month </a:t>
            </a:r>
            <a:r>
              <a:rPr lang="en-US" sz="2800" i="1" dirty="0">
                <a:latin typeface="Times New Roman" pitchFamily="18" charset="0"/>
              </a:rPr>
              <a:t>i</a:t>
            </a:r>
            <a:r>
              <a:rPr lang="en-US" sz="2800" dirty="0">
                <a:latin typeface="Tahoma" pitchFamily="34" charset="0"/>
              </a:rPr>
              <a:t>=1, 2, 3, 4, 5, 6</a:t>
            </a:r>
          </a:p>
          <a:p>
            <a:pPr marL="635000" indent="-635000" eaLnBrk="0" hangingPunct="0">
              <a:lnSpc>
                <a:spcPct val="120000"/>
              </a:lnSpc>
            </a:pPr>
            <a:r>
              <a:rPr lang="en-US" sz="2800" dirty="0">
                <a:latin typeface="Tahoma" pitchFamily="34" charset="0"/>
              </a:rPr>
              <a:t>B</a:t>
            </a:r>
            <a:r>
              <a:rPr lang="en-US" sz="2800" i="1" dirty="0">
                <a:latin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>
                <a:latin typeface="Tahoma" pitchFamily="34" charset="0"/>
              </a:rPr>
              <a:t>= amount (in $1,000s) placed in investment B at the beginning of month </a:t>
            </a:r>
            <a:r>
              <a:rPr lang="en-US" sz="2800" i="1" dirty="0">
                <a:latin typeface="Times New Roman" pitchFamily="18" charset="0"/>
              </a:rPr>
              <a:t>i</a:t>
            </a:r>
            <a:r>
              <a:rPr lang="en-US" sz="2800" dirty="0">
                <a:latin typeface="Tahoma" pitchFamily="34" charset="0"/>
              </a:rPr>
              <a:t>=1, 3, 5</a:t>
            </a:r>
          </a:p>
          <a:p>
            <a:pPr marL="635000" indent="-635000" eaLnBrk="0" hangingPunct="0">
              <a:lnSpc>
                <a:spcPct val="120000"/>
              </a:lnSpc>
            </a:pPr>
            <a:r>
              <a:rPr lang="en-US" sz="2800" dirty="0">
                <a:latin typeface="Tahoma" pitchFamily="34" charset="0"/>
              </a:rPr>
              <a:t>C</a:t>
            </a:r>
            <a:r>
              <a:rPr lang="en-US" sz="2800" i="1" dirty="0">
                <a:latin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>
                <a:latin typeface="Tahoma" pitchFamily="34" charset="0"/>
              </a:rPr>
              <a:t>= amount (in $1,000s) placed in investment C at the beginning of month </a:t>
            </a:r>
            <a:r>
              <a:rPr lang="en-US" sz="2800" i="1" dirty="0">
                <a:latin typeface="Times New Roman" pitchFamily="18" charset="0"/>
              </a:rPr>
              <a:t>i</a:t>
            </a:r>
            <a:r>
              <a:rPr lang="en-US" sz="2800" dirty="0">
                <a:latin typeface="Tahoma" pitchFamily="34" charset="0"/>
              </a:rPr>
              <a:t>=1, 4</a:t>
            </a:r>
          </a:p>
          <a:p>
            <a:pPr marL="635000" indent="-635000" eaLnBrk="0" hangingPunct="0">
              <a:lnSpc>
                <a:spcPct val="120000"/>
              </a:lnSpc>
            </a:pPr>
            <a:r>
              <a:rPr lang="en-US" sz="2800" dirty="0">
                <a:latin typeface="Tahoma" pitchFamily="34" charset="0"/>
              </a:rPr>
              <a:t>D</a:t>
            </a:r>
            <a:r>
              <a:rPr lang="en-US" sz="2800" i="1" dirty="0">
                <a:latin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>
                <a:latin typeface="Tahoma" pitchFamily="34" charset="0"/>
              </a:rPr>
              <a:t>= amount (in $1,000s) placed in investment D at the beginning of month </a:t>
            </a:r>
            <a:r>
              <a:rPr lang="en-US" sz="2800" i="1" dirty="0">
                <a:latin typeface="Times New Roman" pitchFamily="18" charset="0"/>
              </a:rPr>
              <a:t>i</a:t>
            </a:r>
            <a:r>
              <a:rPr lang="en-US" sz="2800" dirty="0">
                <a:latin typeface="Tahoma" pitchFamily="34" charset="0"/>
              </a:rPr>
              <a:t>=1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Formulation</a:t>
            </a:r>
            <a:endParaRPr 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584291" y="838200"/>
            <a:ext cx="4613593" cy="2161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marL="919163" indent="-919163" eaLnBrk="0" hangingPunct="0">
              <a:lnSpc>
                <a:spcPct val="130000"/>
              </a:lnSpc>
              <a:spcBef>
                <a:spcPts val="0"/>
              </a:spcBef>
              <a:tabLst>
                <a:tab pos="1836738" algn="l"/>
              </a:tabLst>
            </a:pPr>
            <a:r>
              <a:rPr lang="en-US" sz="2400" dirty="0" smtClean="0">
                <a:latin typeface="Book Antiqua" panose="02040602050305030304" pitchFamily="18" charset="0"/>
              </a:rPr>
              <a:t>Objective Function.</a:t>
            </a:r>
          </a:p>
          <a:p>
            <a:pPr marL="919163" indent="-919163" eaLnBrk="0" hangingPunct="0">
              <a:lnSpc>
                <a:spcPct val="130000"/>
              </a:lnSpc>
              <a:spcBef>
                <a:spcPts val="0"/>
              </a:spcBef>
              <a:tabLst>
                <a:tab pos="1836738" algn="l"/>
              </a:tabLst>
            </a:pP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smtClean="0">
                <a:latin typeface="Book Antiqua" panose="02040602050305030304" pitchFamily="18" charset="0"/>
              </a:rPr>
              <a:t>     MIN</a:t>
            </a:r>
            <a:r>
              <a:rPr lang="en-US" sz="2400" dirty="0">
                <a:latin typeface="Book Antiqua" panose="02040602050305030304" pitchFamily="18" charset="0"/>
              </a:rPr>
              <a:t>: A1 + B1 + C1 + </a:t>
            </a:r>
            <a:r>
              <a:rPr lang="en-US" sz="2400" dirty="0" smtClean="0">
                <a:latin typeface="Book Antiqua" panose="02040602050305030304" pitchFamily="18" charset="0"/>
              </a:rPr>
              <a:t>D1</a:t>
            </a:r>
          </a:p>
          <a:p>
            <a:pPr lvl="1">
              <a:spcBef>
                <a:spcPts val="0"/>
              </a:spcBef>
              <a:buFontTx/>
              <a:buNone/>
            </a:pPr>
            <a:r>
              <a:rPr lang="en-US" sz="2400" dirty="0" smtClean="0">
                <a:latin typeface="Book Antiqua" panose="02040602050305030304" pitchFamily="18" charset="0"/>
              </a:rPr>
              <a:t>A</a:t>
            </a:r>
            <a:r>
              <a:rPr lang="en-US" sz="2400" i="1" dirty="0" smtClean="0">
                <a:latin typeface="Book Antiqua" panose="02040602050305030304" pitchFamily="18" charset="0"/>
              </a:rPr>
              <a:t>i</a:t>
            </a:r>
            <a:r>
              <a:rPr lang="en-US" sz="2400" dirty="0">
                <a:latin typeface="Book Antiqua" panose="02040602050305030304" pitchFamily="18" charset="0"/>
              </a:rPr>
              <a:t>, B</a:t>
            </a:r>
            <a:r>
              <a:rPr lang="en-US" sz="2400" i="1" dirty="0">
                <a:latin typeface="Book Antiqua" panose="02040602050305030304" pitchFamily="18" charset="0"/>
              </a:rPr>
              <a:t>i</a:t>
            </a:r>
            <a:r>
              <a:rPr lang="en-US" sz="2400" dirty="0">
                <a:latin typeface="Book Antiqua" panose="02040602050305030304" pitchFamily="18" charset="0"/>
              </a:rPr>
              <a:t>, C</a:t>
            </a:r>
            <a:r>
              <a:rPr lang="en-US" sz="2400" i="1" dirty="0">
                <a:latin typeface="Book Antiqua" panose="02040602050305030304" pitchFamily="18" charset="0"/>
              </a:rPr>
              <a:t>i</a:t>
            </a:r>
            <a:r>
              <a:rPr lang="en-US" sz="2400" dirty="0">
                <a:latin typeface="Book Antiqua" panose="02040602050305030304" pitchFamily="18" charset="0"/>
              </a:rPr>
              <a:t>, D</a:t>
            </a:r>
            <a:r>
              <a:rPr lang="en-US" sz="2400" i="1" dirty="0">
                <a:latin typeface="Book Antiqua" panose="02040602050305030304" pitchFamily="18" charset="0"/>
              </a:rPr>
              <a:t>i </a:t>
            </a:r>
            <a:r>
              <a:rPr lang="en-US" sz="2400" dirty="0">
                <a:latin typeface="Book Antiqua" panose="02040602050305030304" pitchFamily="18" charset="0"/>
              </a:rPr>
              <a:t>&gt;=  0, for all </a:t>
            </a:r>
            <a:r>
              <a:rPr lang="en-US" sz="2400" i="1" dirty="0" smtClean="0">
                <a:latin typeface="Book Antiqua" panose="02040602050305030304" pitchFamily="18" charset="0"/>
              </a:rPr>
              <a:t>I </a:t>
            </a:r>
            <a:endParaRPr lang="en-US" sz="2400" i="1" dirty="0">
              <a:latin typeface="Book Antiqua" panose="02040602050305030304" pitchFamily="18" charset="0"/>
            </a:endParaRPr>
          </a:p>
          <a:p>
            <a:pPr lvl="1">
              <a:spcBef>
                <a:spcPts val="0"/>
              </a:spcBef>
              <a:buFontTx/>
              <a:buNone/>
            </a:pPr>
            <a:r>
              <a:rPr lang="en-US" sz="2400" i="1" dirty="0" smtClean="0">
                <a:latin typeface="Book Antiqua" panose="02040602050305030304" pitchFamily="18" charset="0"/>
              </a:rPr>
              <a:t>1.018, 1.035, 1.058, 1.11</a:t>
            </a:r>
          </a:p>
          <a:p>
            <a:pPr lvl="1">
              <a:spcBef>
                <a:spcPts val="0"/>
              </a:spcBef>
              <a:buFontTx/>
              <a:buNone/>
            </a:pPr>
            <a:r>
              <a:rPr lang="en-US" sz="2400" i="1" dirty="0" smtClean="0">
                <a:latin typeface="Book Antiqua" panose="02040602050305030304" pitchFamily="18" charset="0"/>
              </a:rPr>
              <a:t>3:250, 5:250, 7:300</a:t>
            </a:r>
            <a:endParaRPr lang="en-US" sz="3600" dirty="0">
              <a:latin typeface="Book Antiqua" panose="02040602050305030304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" y="1905000"/>
            <a:ext cx="6640513" cy="4524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r>
              <a:rPr lang="en-US" sz="2400" dirty="0" smtClean="0">
                <a:latin typeface="Book Antiqua" panose="02040602050305030304" pitchFamily="18" charset="0"/>
              </a:rPr>
              <a:t>Beg</a:t>
            </a:r>
            <a:r>
              <a:rPr lang="en-US" sz="2400" dirty="0">
                <a:latin typeface="Book Antiqua" panose="02040602050305030304" pitchFamily="18" charset="0"/>
              </a:rPr>
              <a:t>. month </a:t>
            </a:r>
            <a:r>
              <a:rPr lang="en-US" sz="2400" dirty="0" smtClean="0">
                <a:latin typeface="Book Antiqua" panose="02040602050305030304" pitchFamily="18" charset="0"/>
              </a:rPr>
              <a:t>2	 </a:t>
            </a:r>
          </a:p>
          <a:p>
            <a:r>
              <a:rPr lang="en-US" sz="2400" dirty="0" smtClean="0">
                <a:latin typeface="Book Antiqua" panose="02040602050305030304" pitchFamily="18" charset="0"/>
              </a:rPr>
              <a:t>1.018A1 – 1A2 =  0</a:t>
            </a:r>
          </a:p>
          <a:p>
            <a:r>
              <a:rPr lang="en-US" sz="2400" dirty="0" smtClean="0">
                <a:latin typeface="Book Antiqua" panose="02040602050305030304" pitchFamily="18" charset="0"/>
              </a:rPr>
              <a:t>Beg</a:t>
            </a:r>
            <a:r>
              <a:rPr lang="en-US" sz="2400" dirty="0">
                <a:latin typeface="Book Antiqua" panose="02040602050305030304" pitchFamily="18" charset="0"/>
              </a:rPr>
              <a:t>. month </a:t>
            </a:r>
            <a:r>
              <a:rPr lang="en-US" sz="2400" dirty="0" smtClean="0">
                <a:latin typeface="Book Antiqua" panose="02040602050305030304" pitchFamily="18" charset="0"/>
              </a:rPr>
              <a:t>3		</a:t>
            </a:r>
          </a:p>
          <a:p>
            <a:r>
              <a:rPr lang="en-US" sz="2400" dirty="0" smtClean="0">
                <a:latin typeface="Book Antiqua" panose="02040602050305030304" pitchFamily="18" charset="0"/>
              </a:rPr>
              <a:t>1.035B1 </a:t>
            </a:r>
            <a:r>
              <a:rPr lang="en-US" sz="2400" dirty="0">
                <a:latin typeface="Book Antiqua" panose="02040602050305030304" pitchFamily="18" charset="0"/>
              </a:rPr>
              <a:t>+ 1.018A2 – 1A3 – 1B3 = </a:t>
            </a:r>
            <a:r>
              <a:rPr lang="en-US" sz="2400" dirty="0" smtClean="0">
                <a:latin typeface="Book Antiqua" panose="02040602050305030304" pitchFamily="18" charset="0"/>
              </a:rPr>
              <a:t>250</a:t>
            </a:r>
          </a:p>
          <a:p>
            <a:r>
              <a:rPr lang="en-US" sz="2400" dirty="0" smtClean="0">
                <a:latin typeface="Book Antiqua" panose="02040602050305030304" pitchFamily="18" charset="0"/>
              </a:rPr>
              <a:t>Beg</a:t>
            </a:r>
            <a:r>
              <a:rPr lang="en-US" sz="2400" dirty="0">
                <a:latin typeface="Book Antiqua" panose="02040602050305030304" pitchFamily="18" charset="0"/>
              </a:rPr>
              <a:t>. month </a:t>
            </a:r>
            <a:r>
              <a:rPr lang="en-US" sz="2400" dirty="0" smtClean="0">
                <a:latin typeface="Book Antiqua" panose="02040602050305030304" pitchFamily="18" charset="0"/>
              </a:rPr>
              <a:t>4		</a:t>
            </a:r>
          </a:p>
          <a:p>
            <a:r>
              <a:rPr lang="en-US" sz="2400" dirty="0" smtClean="0">
                <a:latin typeface="Book Antiqua" panose="02040602050305030304" pitchFamily="18" charset="0"/>
              </a:rPr>
              <a:t>1.058C1 </a:t>
            </a:r>
            <a:r>
              <a:rPr lang="en-US" sz="2400" dirty="0">
                <a:latin typeface="Book Antiqua" panose="02040602050305030304" pitchFamily="18" charset="0"/>
              </a:rPr>
              <a:t>+ 1.018A3 – 1A4 – 1C4 =  </a:t>
            </a:r>
            <a:r>
              <a:rPr lang="en-US" sz="2400" dirty="0" smtClean="0">
                <a:latin typeface="Book Antiqua" panose="02040602050305030304" pitchFamily="18" charset="0"/>
              </a:rPr>
              <a:t>0</a:t>
            </a:r>
          </a:p>
          <a:p>
            <a:r>
              <a:rPr lang="en-US" sz="2400" dirty="0" smtClean="0">
                <a:latin typeface="Book Antiqua" panose="02040602050305030304" pitchFamily="18" charset="0"/>
              </a:rPr>
              <a:t>Beg</a:t>
            </a:r>
            <a:r>
              <a:rPr lang="en-US" sz="2400" dirty="0">
                <a:latin typeface="Book Antiqua" panose="02040602050305030304" pitchFamily="18" charset="0"/>
              </a:rPr>
              <a:t>. month </a:t>
            </a:r>
            <a:r>
              <a:rPr lang="en-US" sz="2400" dirty="0" smtClean="0">
                <a:latin typeface="Book Antiqua" panose="02040602050305030304" pitchFamily="18" charset="0"/>
              </a:rPr>
              <a:t>5		</a:t>
            </a:r>
          </a:p>
          <a:p>
            <a:r>
              <a:rPr lang="en-US" sz="2400" dirty="0" smtClean="0">
                <a:latin typeface="Book Antiqua" panose="02040602050305030304" pitchFamily="18" charset="0"/>
              </a:rPr>
              <a:t>1.035B3 + 1.018A4 – 1A5 – 1B5 = 250</a:t>
            </a:r>
          </a:p>
          <a:p>
            <a:r>
              <a:rPr lang="en-US" sz="2400" dirty="0" smtClean="0">
                <a:latin typeface="Book Antiqua" panose="02040602050305030304" pitchFamily="18" charset="0"/>
              </a:rPr>
              <a:t>Beg</a:t>
            </a:r>
            <a:r>
              <a:rPr lang="en-US" sz="2400" dirty="0">
                <a:latin typeface="Book Antiqua" panose="02040602050305030304" pitchFamily="18" charset="0"/>
              </a:rPr>
              <a:t>. month </a:t>
            </a:r>
            <a:r>
              <a:rPr lang="en-US" sz="2400" dirty="0" smtClean="0">
                <a:latin typeface="Book Antiqua" panose="02040602050305030304" pitchFamily="18" charset="0"/>
              </a:rPr>
              <a:t>6		</a:t>
            </a:r>
          </a:p>
          <a:p>
            <a:r>
              <a:rPr lang="en-US" sz="2400" dirty="0" smtClean="0">
                <a:latin typeface="Book Antiqua" panose="02040602050305030304" pitchFamily="18" charset="0"/>
              </a:rPr>
              <a:t>1.018A5 </a:t>
            </a:r>
            <a:r>
              <a:rPr lang="en-US" sz="2400" dirty="0">
                <a:latin typeface="Book Antiqua" panose="02040602050305030304" pitchFamily="18" charset="0"/>
              </a:rPr>
              <a:t>–1A6 =  0 </a:t>
            </a:r>
            <a:endParaRPr lang="en-US" sz="2400" dirty="0" smtClean="0">
              <a:latin typeface="Book Antiqua" panose="02040602050305030304" pitchFamily="18" charset="0"/>
            </a:endParaRPr>
          </a:p>
          <a:p>
            <a:r>
              <a:rPr lang="en-US" sz="2400" dirty="0" smtClean="0">
                <a:latin typeface="Book Antiqua" panose="02040602050305030304" pitchFamily="18" charset="0"/>
              </a:rPr>
              <a:t>Beg. month 7		</a:t>
            </a:r>
          </a:p>
          <a:p>
            <a:r>
              <a:rPr lang="en-US" sz="2400" dirty="0" smtClean="0">
                <a:latin typeface="Book Antiqua" panose="02040602050305030304" pitchFamily="18" charset="0"/>
              </a:rPr>
              <a:t>1.11D1 </a:t>
            </a:r>
            <a:r>
              <a:rPr lang="en-US" sz="2400" dirty="0">
                <a:latin typeface="Book Antiqua" panose="02040602050305030304" pitchFamily="18" charset="0"/>
              </a:rPr>
              <a:t>+ 1.058C4 + 1.035B5 + 1.018A6 = 300 </a:t>
            </a:r>
            <a:endParaRPr lang="en-US" sz="2400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8678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348" y="5791200"/>
            <a:ext cx="1752600" cy="609600"/>
          </a:xfrm>
          <a:noFill/>
          <a:ln/>
        </p:spPr>
        <p:txBody>
          <a:bodyPr lIns="92075" tIns="46038" rIns="92075" bIns="46038"/>
          <a:lstStyle/>
          <a:p>
            <a:pPr algn="ctr">
              <a:buFont typeface="Wingdings" pitchFamily="2" charset="2"/>
              <a:buNone/>
            </a:pPr>
            <a:r>
              <a:rPr lang="en-US" dirty="0" smtClean="0">
                <a:hlinkClick r:id="rId4" action="ppaction://hlinkfile"/>
              </a:rPr>
              <a:t>Fig3-37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427038" y="1821655"/>
            <a:ext cx="8183561" cy="2978945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10000"/>
                  </a:schemeClr>
                </a:solidFill>
                <a:effectLst/>
                <a:latin typeface="Arial" charset="0"/>
                <a:cs typeface="Arial" charset="0"/>
              </a:rPr>
              <a:t>Just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accent4">
                    <a:lumMod val="10000"/>
                  </a:schemeClr>
                </a:solidFill>
                <a:effectLst/>
                <a:latin typeface="Arial" charset="0"/>
                <a:cs typeface="Arial" charset="0"/>
              </a:rPr>
              <a:t> Type it in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10000"/>
                </a:schemeClr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7470523"/>
              </p:ext>
            </p:extLst>
          </p:nvPr>
        </p:nvGraphicFramePr>
        <p:xfrm>
          <a:off x="819150" y="2284413"/>
          <a:ext cx="7566025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Macro-Enabled Worksheet" r:id="rId5" imgW="6343610" imgH="1647945" progId="Excel.SheetMacroEnabled.12">
                  <p:embed/>
                </p:oleObj>
              </mc:Choice>
              <mc:Fallback>
                <p:oleObj name="Macro-Enabled Worksheet" r:id="rId5" imgW="6343610" imgH="1647945" progId="Excel.Sheet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19150" y="2284413"/>
                        <a:ext cx="7566025" cy="197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17538" y="387350"/>
            <a:ext cx="7772400" cy="676275"/>
          </a:xfrm>
          <a:noFill/>
          <a:ln/>
        </p:spPr>
        <p:txBody>
          <a:bodyPr lIns="92075" tIns="46038" rIns="92075" bIns="46038"/>
          <a:lstStyle/>
          <a:p>
            <a:r>
              <a:rPr lang="en-US" sz="4000" i="1" dirty="0" smtClean="0">
                <a:solidFill>
                  <a:schemeClr val="hlink"/>
                </a:solidFill>
              </a:rPr>
              <a:t>Trial 1</a:t>
            </a:r>
            <a:endParaRPr lang="en-US" sz="4000" i="1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348" y="5791200"/>
            <a:ext cx="1752600" cy="609600"/>
          </a:xfrm>
          <a:noFill/>
          <a:ln/>
        </p:spPr>
        <p:txBody>
          <a:bodyPr lIns="92075" tIns="46038" rIns="92075" bIns="46038"/>
          <a:lstStyle/>
          <a:p>
            <a:pPr algn="ctr">
              <a:buFont typeface="Wingdings" pitchFamily="2" charset="2"/>
              <a:buNone/>
            </a:pPr>
            <a:r>
              <a:rPr lang="en-US" dirty="0" smtClean="0">
                <a:hlinkClick r:id="rId4" action="ppaction://hlinkfile"/>
              </a:rPr>
              <a:t>Fig3-37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33400" y="1063625"/>
            <a:ext cx="8153399" cy="3660775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17538" y="387350"/>
            <a:ext cx="7772400" cy="676275"/>
          </a:xfrm>
          <a:noFill/>
          <a:ln/>
        </p:spPr>
        <p:txBody>
          <a:bodyPr lIns="92075" tIns="46038" rIns="92075" bIns="46038"/>
          <a:lstStyle/>
          <a:p>
            <a:r>
              <a:rPr lang="en-US" sz="4000" i="1" dirty="0" smtClean="0">
                <a:solidFill>
                  <a:schemeClr val="hlink"/>
                </a:solidFill>
              </a:rPr>
              <a:t>Trial 2</a:t>
            </a:r>
            <a:endParaRPr lang="en-US" sz="4000" i="1" dirty="0">
              <a:solidFill>
                <a:schemeClr val="hlink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1526819"/>
              </p:ext>
            </p:extLst>
          </p:nvPr>
        </p:nvGraphicFramePr>
        <p:xfrm>
          <a:off x="652463" y="2443163"/>
          <a:ext cx="7839075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5" name="Macro-Enabled Worksheet" r:id="rId5" imgW="7839143" imgH="1971675" progId="Excel.SheetMacroEnabled.12">
                  <p:embed/>
                </p:oleObj>
              </mc:Choice>
              <mc:Fallback>
                <p:oleObj name="Macro-Enabled Worksheet" r:id="rId5" imgW="7839143" imgH="1971675" progId="Excel.Sheet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2463" y="2443163"/>
                        <a:ext cx="7839075" cy="197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1376363"/>
            <a:ext cx="7589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4">
                    <a:lumMod val="10000"/>
                  </a:schemeClr>
                </a:solidFill>
              </a:rPr>
              <a:t>=IF($A8=B$5,-1,IF($A8=B$6,1+B$4,""))</a:t>
            </a:r>
          </a:p>
        </p:txBody>
      </p:sp>
    </p:spTree>
    <p:extLst>
      <p:ext uri="{BB962C8B-B14F-4D97-AF65-F5344CB8AC3E}">
        <p14:creationId xmlns:p14="http://schemas.microsoft.com/office/powerpoint/2010/main" val="216630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348" y="5791200"/>
            <a:ext cx="1752600" cy="609600"/>
          </a:xfrm>
          <a:noFill/>
          <a:ln/>
        </p:spPr>
        <p:txBody>
          <a:bodyPr lIns="92075" tIns="46038" rIns="92075" bIns="46038"/>
          <a:lstStyle/>
          <a:p>
            <a:pPr algn="ctr">
              <a:buFont typeface="Wingdings" pitchFamily="2" charset="2"/>
              <a:buNone/>
            </a:pPr>
            <a:r>
              <a:rPr lang="en-US" dirty="0" smtClean="0">
                <a:hlinkClick r:id="rId4" action="ppaction://hlinkfile"/>
              </a:rPr>
              <a:t>Fig3-37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44970" y="1947582"/>
            <a:ext cx="8998698" cy="2548784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17538" y="387350"/>
            <a:ext cx="7772400" cy="676275"/>
          </a:xfrm>
          <a:noFill/>
          <a:ln/>
        </p:spPr>
        <p:txBody>
          <a:bodyPr lIns="92075" tIns="46038" rIns="92075" bIns="46038"/>
          <a:lstStyle/>
          <a:p>
            <a:r>
              <a:rPr lang="en-US" sz="4000" i="1" dirty="0" smtClean="0">
                <a:solidFill>
                  <a:schemeClr val="hlink"/>
                </a:solidFill>
              </a:rPr>
              <a:t>Trial 3</a:t>
            </a:r>
            <a:endParaRPr lang="en-US" sz="4000" i="1" dirty="0">
              <a:solidFill>
                <a:schemeClr val="hlink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602812"/>
              </p:ext>
            </p:extLst>
          </p:nvPr>
        </p:nvGraphicFramePr>
        <p:xfrm>
          <a:off x="178752" y="2180731"/>
          <a:ext cx="8786496" cy="21626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9" name="Macro-Enabled Worksheet" r:id="rId5" imgW="8010457" imgH="1971675" progId="Excel.SheetMacroEnabled.12">
                  <p:embed/>
                </p:oleObj>
              </mc:Choice>
              <mc:Fallback>
                <p:oleObj name="Macro-Enabled Worksheet" r:id="rId5" imgW="8010457" imgH="1971675" progId="Excel.Sheet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8752" y="2180731"/>
                        <a:ext cx="8786496" cy="21626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75348" y="1038694"/>
            <a:ext cx="8998698" cy="64554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b="1" dirty="0">
                <a:solidFill>
                  <a:schemeClr val="accent4">
                    <a:lumMod val="10000"/>
                  </a:schemeClr>
                </a:solidFill>
              </a:rPr>
              <a:t>=IF($A8=B$5,-1,IF($A8=B$6,1+B$4,IF(AND($A8&gt;B$5,$A8&lt;B$6),"||","")))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9627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68338" y="228600"/>
            <a:ext cx="7772400" cy="1109663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80000"/>
              </a:lnSpc>
            </a:pPr>
            <a:r>
              <a:rPr lang="en-US" sz="4000" i="1" dirty="0">
                <a:solidFill>
                  <a:schemeClr val="hlink"/>
                </a:solidFill>
              </a:rPr>
              <a:t>Risk Management:</a:t>
            </a:r>
            <a:br>
              <a:rPr lang="en-US" sz="4000" i="1" dirty="0">
                <a:solidFill>
                  <a:schemeClr val="hlink"/>
                </a:solidFill>
              </a:rPr>
            </a:br>
            <a:r>
              <a:rPr lang="en-US" sz="4000" i="1" dirty="0">
                <a:solidFill>
                  <a:schemeClr val="hlink"/>
                </a:solidFill>
              </a:rPr>
              <a:t>The Taco-Viva Sinking Fund - II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390650"/>
            <a:ext cx="8758237" cy="819150"/>
          </a:xfrm>
          <a:noFill/>
          <a:ln/>
        </p:spPr>
        <p:txBody>
          <a:bodyPr lIns="92075" tIns="46038" rIns="92075" bIns="46038"/>
          <a:lstStyle/>
          <a:p>
            <a:r>
              <a:rPr lang="en-US" sz="2400" dirty="0"/>
              <a:t>Assume the CFO has assigned the following risk ratings to each investment on a scale from 1 to 10 (10 = max risk)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2667000" y="2514600"/>
            <a:ext cx="3640138" cy="186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  <a:tabLst>
                <a:tab pos="685800" algn="ctr"/>
                <a:tab pos="2740025" algn="ctr"/>
                <a:tab pos="5197475" algn="ctr"/>
                <a:tab pos="7535863" algn="ctr"/>
              </a:tabLst>
            </a:pPr>
            <a:r>
              <a:rPr lang="en-US" sz="2000" b="1" dirty="0"/>
              <a:t>Investment	Risk Rating	</a:t>
            </a:r>
          </a:p>
          <a:p>
            <a:pPr eaLnBrk="0" hangingPunct="0">
              <a:lnSpc>
                <a:spcPct val="40000"/>
              </a:lnSpc>
              <a:spcBef>
                <a:spcPct val="50000"/>
              </a:spcBef>
              <a:tabLst>
                <a:tab pos="685800" algn="ctr"/>
                <a:tab pos="2740025" algn="ctr"/>
                <a:tab pos="5197475" algn="ctr"/>
                <a:tab pos="7535863" algn="ctr"/>
              </a:tabLst>
            </a:pPr>
            <a:r>
              <a:rPr lang="en-US" sz="2000" b="1" dirty="0"/>
              <a:t>	A	1	</a:t>
            </a:r>
          </a:p>
          <a:p>
            <a:pPr eaLnBrk="0" hangingPunct="0">
              <a:lnSpc>
                <a:spcPct val="40000"/>
              </a:lnSpc>
              <a:spcBef>
                <a:spcPct val="50000"/>
              </a:spcBef>
              <a:tabLst>
                <a:tab pos="685800" algn="ctr"/>
                <a:tab pos="2740025" algn="ctr"/>
                <a:tab pos="5197475" algn="ctr"/>
                <a:tab pos="7535863" algn="ctr"/>
              </a:tabLst>
            </a:pPr>
            <a:r>
              <a:rPr lang="en-US" sz="2000" b="1" dirty="0"/>
              <a:t>	B	3	</a:t>
            </a:r>
          </a:p>
          <a:p>
            <a:pPr eaLnBrk="0" hangingPunct="0">
              <a:lnSpc>
                <a:spcPct val="40000"/>
              </a:lnSpc>
              <a:spcBef>
                <a:spcPct val="50000"/>
              </a:spcBef>
              <a:tabLst>
                <a:tab pos="685800" algn="ctr"/>
                <a:tab pos="2740025" algn="ctr"/>
                <a:tab pos="5197475" algn="ctr"/>
                <a:tab pos="7535863" algn="ctr"/>
              </a:tabLst>
            </a:pPr>
            <a:r>
              <a:rPr lang="en-US" sz="2000" b="1" dirty="0"/>
              <a:t>	C	8	</a:t>
            </a:r>
          </a:p>
          <a:p>
            <a:pPr eaLnBrk="0" hangingPunct="0">
              <a:lnSpc>
                <a:spcPct val="40000"/>
              </a:lnSpc>
              <a:spcBef>
                <a:spcPct val="50000"/>
              </a:spcBef>
              <a:tabLst>
                <a:tab pos="685800" algn="ctr"/>
                <a:tab pos="2740025" algn="ctr"/>
                <a:tab pos="5197475" algn="ctr"/>
                <a:tab pos="7535863" algn="ctr"/>
              </a:tabLst>
            </a:pPr>
            <a:r>
              <a:rPr lang="en-US" sz="2000" b="1" dirty="0"/>
              <a:t>	D	6	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  <a:tabLst>
                <a:tab pos="685800" algn="ctr"/>
                <a:tab pos="2740025" algn="ctr"/>
                <a:tab pos="5197475" algn="ctr"/>
                <a:tab pos="7535863" algn="ctr"/>
              </a:tabLst>
            </a:pPr>
            <a:endParaRPr lang="en-US" sz="2000" b="1" dirty="0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>
            <a:off x="2647950" y="2840038"/>
            <a:ext cx="36766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5" name="Rectangle 7"/>
          <p:cNvSpPr>
            <a:spLocks noChangeArrowheads="1"/>
          </p:cNvSpPr>
          <p:nvPr/>
        </p:nvSpPr>
        <p:spPr bwMode="auto">
          <a:xfrm>
            <a:off x="307975" y="4333875"/>
            <a:ext cx="8758238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2400" dirty="0">
                <a:latin typeface="Tahoma" pitchFamily="34" charset="0"/>
              </a:rPr>
              <a:t>The CFO wants the weighted average risk to not exceed 5.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9713" y="534988"/>
            <a:ext cx="8758237" cy="1900237"/>
          </a:xfrm>
          <a:noFill/>
          <a:ln/>
        </p:spPr>
        <p:txBody>
          <a:bodyPr lIns="92075" tIns="46038" rIns="92075" bIns="46038"/>
          <a:lstStyle/>
          <a:p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Agri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-Pro has received an order for 8,000 pounds of chicken feed to be mixed from the following feeds.</a:t>
            </a:r>
          </a:p>
        </p:txBody>
      </p:sp>
      <p:grpSp>
        <p:nvGrpSpPr>
          <p:cNvPr id="38919" name="Group 7"/>
          <p:cNvGrpSpPr>
            <a:grpSpLocks/>
          </p:cNvGrpSpPr>
          <p:nvPr/>
        </p:nvGrpSpPr>
        <p:grpSpPr bwMode="auto">
          <a:xfrm>
            <a:off x="566738" y="1617663"/>
            <a:ext cx="7993062" cy="2955925"/>
            <a:chOff x="405" y="1445"/>
            <a:chExt cx="5035" cy="1862"/>
          </a:xfrm>
        </p:grpSpPr>
        <p:sp>
          <p:nvSpPr>
            <p:cNvPr id="38916" name="Rectangle 4"/>
            <p:cNvSpPr>
              <a:spLocks noChangeArrowheads="1"/>
            </p:cNvSpPr>
            <p:nvPr/>
          </p:nvSpPr>
          <p:spPr bwMode="auto">
            <a:xfrm>
              <a:off x="458" y="1690"/>
              <a:ext cx="4779" cy="16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110000"/>
                </a:lnSpc>
                <a:spcBef>
                  <a:spcPct val="50000"/>
                </a:spcBef>
                <a:tabLst>
                  <a:tab pos="2738438" algn="ctr"/>
                  <a:tab pos="4116388" algn="ctr"/>
                  <a:tab pos="5494338" algn="ctr"/>
                  <a:tab pos="6854825" algn="ctr"/>
                </a:tabLst>
              </a:pPr>
              <a:r>
                <a:rPr lang="en-US" sz="2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Nutrient	Feed 1	Feed 2 	 Feed 3	Feed 4</a:t>
              </a:r>
            </a:p>
            <a:p>
              <a:pPr eaLnBrk="0" hangingPunct="0">
                <a:lnSpc>
                  <a:spcPct val="90000"/>
                </a:lnSpc>
                <a:spcBef>
                  <a:spcPct val="50000"/>
                </a:spcBef>
                <a:tabLst>
                  <a:tab pos="2738438" algn="ctr"/>
                  <a:tab pos="4116388" algn="ctr"/>
                  <a:tab pos="5494338" algn="ctr"/>
                  <a:tab pos="6854825" algn="ctr"/>
                </a:tabLst>
              </a:pPr>
              <a:r>
                <a:rPr lang="en-US" sz="2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Corn	30%	5%	20%	10%</a:t>
              </a:r>
            </a:p>
            <a:p>
              <a:pPr eaLnBrk="0" hangingPunct="0">
                <a:lnSpc>
                  <a:spcPct val="90000"/>
                </a:lnSpc>
                <a:spcBef>
                  <a:spcPct val="50000"/>
                </a:spcBef>
                <a:tabLst>
                  <a:tab pos="2738438" algn="ctr"/>
                  <a:tab pos="4116388" algn="ctr"/>
                  <a:tab pos="5494338" algn="ctr"/>
                  <a:tab pos="6854825" algn="ctr"/>
                </a:tabLst>
              </a:pPr>
              <a:r>
                <a:rPr lang="en-US" sz="2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Grain	10%	</a:t>
              </a:r>
              <a:r>
                <a:rPr lang="en-US" sz="24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30%</a:t>
              </a:r>
              <a:r>
                <a:rPr lang="en-US" sz="2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	15%	10%</a:t>
              </a:r>
            </a:p>
            <a:p>
              <a:pPr eaLnBrk="0" hangingPunct="0">
                <a:lnSpc>
                  <a:spcPct val="90000"/>
                </a:lnSpc>
                <a:spcBef>
                  <a:spcPct val="50000"/>
                </a:spcBef>
                <a:tabLst>
                  <a:tab pos="2738438" algn="ctr"/>
                  <a:tab pos="4116388" algn="ctr"/>
                  <a:tab pos="5494338" algn="ctr"/>
                  <a:tab pos="6854825" algn="ctr"/>
                </a:tabLst>
              </a:pPr>
              <a:r>
                <a:rPr lang="en-US" sz="2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Minerals	20%	20%	20%	30%</a:t>
              </a:r>
            </a:p>
            <a:p>
              <a:pPr eaLnBrk="0" hangingPunct="0">
                <a:lnSpc>
                  <a:spcPct val="90000"/>
                </a:lnSpc>
                <a:spcBef>
                  <a:spcPct val="50000"/>
                </a:spcBef>
                <a:tabLst>
                  <a:tab pos="2738438" algn="ctr"/>
                  <a:tab pos="4116388" algn="ctr"/>
                  <a:tab pos="5494338" algn="ctr"/>
                  <a:tab pos="6854825" algn="ctr"/>
                </a:tabLst>
              </a:pPr>
              <a:r>
                <a:rPr lang="en-US" sz="2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Cost per pound	$0.25	$0.30	$0.32	$0.15</a:t>
              </a:r>
            </a:p>
          </p:txBody>
        </p:sp>
        <p:sp>
          <p:nvSpPr>
            <p:cNvPr id="38917" name="Line 5"/>
            <p:cNvSpPr>
              <a:spLocks noChangeShapeType="1"/>
            </p:cNvSpPr>
            <p:nvPr/>
          </p:nvSpPr>
          <p:spPr bwMode="auto">
            <a:xfrm>
              <a:off x="489" y="1935"/>
              <a:ext cx="46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8918" name="Rectangle 6"/>
            <p:cNvSpPr>
              <a:spLocks noChangeArrowheads="1"/>
            </p:cNvSpPr>
            <p:nvPr/>
          </p:nvSpPr>
          <p:spPr bwMode="auto">
            <a:xfrm>
              <a:off x="405" y="1445"/>
              <a:ext cx="503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  <a:tabLst>
                  <a:tab pos="4694238" algn="ctr"/>
                </a:tabLst>
              </a:pPr>
              <a:r>
                <a:rPr lang="en-US" sz="2400" b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	Percent of Nutrient in</a:t>
              </a:r>
            </a:p>
          </p:txBody>
        </p:sp>
      </p:grp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239712" y="4759325"/>
            <a:ext cx="8758238" cy="103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order must contain at least 20% corn, 15% grain, and 15% minerals.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</p:spTree>
    <p:extLst>
      <p:ext uri="{BB962C8B-B14F-4D97-AF65-F5344CB8AC3E}">
        <p14:creationId xmlns:p14="http://schemas.microsoft.com/office/powerpoint/2010/main" val="359265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77825"/>
            <a:ext cx="7772400" cy="676275"/>
          </a:xfrm>
          <a:noFill/>
          <a:ln/>
        </p:spPr>
        <p:txBody>
          <a:bodyPr lIns="92075" tIns="46038" rIns="92075" bIns="46038"/>
          <a:lstStyle/>
          <a:p>
            <a:r>
              <a:rPr lang="en-US" sz="4000" i="1">
                <a:solidFill>
                  <a:schemeClr val="hlink"/>
                </a:solidFill>
              </a:rPr>
              <a:t>Defining the Constraints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1014413"/>
            <a:ext cx="4354512" cy="509587"/>
          </a:xfrm>
          <a:ln/>
        </p:spPr>
        <p:txBody>
          <a:bodyPr lIns="92075" tIns="46038" rIns="92075" bIns="46038"/>
          <a:lstStyle/>
          <a:p>
            <a:r>
              <a:rPr lang="en-US" sz="2800" dirty="0"/>
              <a:t>Risk Constraints</a:t>
            </a:r>
          </a:p>
          <a:p>
            <a:pPr>
              <a:buFont typeface="Wingdings" pitchFamily="2" charset="2"/>
              <a:buNone/>
            </a:pPr>
            <a:r>
              <a:rPr lang="en-US" sz="2400" i="1" dirty="0">
                <a:latin typeface="Times New Roman" pitchFamily="18" charset="0"/>
              </a:rPr>
              <a:t>		 </a:t>
            </a:r>
          </a:p>
        </p:txBody>
      </p:sp>
      <p:grpSp>
        <p:nvGrpSpPr>
          <p:cNvPr id="64519" name="Group 7"/>
          <p:cNvGrpSpPr>
            <a:grpSpLocks/>
          </p:cNvGrpSpPr>
          <p:nvPr/>
        </p:nvGrpSpPr>
        <p:grpSpPr bwMode="auto">
          <a:xfrm>
            <a:off x="1498600" y="1531938"/>
            <a:ext cx="5278438" cy="754062"/>
            <a:chOff x="944" y="750"/>
            <a:chExt cx="3325" cy="475"/>
          </a:xfrm>
        </p:grpSpPr>
        <p:sp>
          <p:nvSpPr>
            <p:cNvPr id="64516" name="Rectangle 4"/>
            <p:cNvSpPr>
              <a:spLocks noChangeArrowheads="1"/>
            </p:cNvSpPr>
            <p:nvPr/>
          </p:nvSpPr>
          <p:spPr bwMode="auto">
            <a:xfrm>
              <a:off x="944" y="750"/>
              <a:ext cx="3325" cy="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/>
                <a:t>1A</a:t>
              </a:r>
              <a:r>
                <a:rPr lang="en-US" baseline="-25000"/>
                <a:t>1</a:t>
              </a:r>
              <a:r>
                <a:rPr lang="en-US"/>
                <a:t> + 3B</a:t>
              </a:r>
              <a:r>
                <a:rPr lang="en-US" baseline="-25000"/>
                <a:t>1</a:t>
              </a:r>
              <a:r>
                <a:rPr lang="en-US"/>
                <a:t> + 8C</a:t>
              </a:r>
              <a:r>
                <a:rPr lang="en-US" baseline="-25000"/>
                <a:t>1</a:t>
              </a:r>
              <a:r>
                <a:rPr lang="en-US"/>
                <a:t> + 6D</a:t>
              </a:r>
              <a:r>
                <a:rPr lang="en-US" baseline="-25000"/>
                <a:t>1</a:t>
              </a:r>
              <a:endParaRPr lang="en-US"/>
            </a:p>
            <a:p>
              <a:pPr eaLnBrk="0" hangingPunct="0">
                <a:lnSpc>
                  <a:spcPct val="20000"/>
                </a:lnSpc>
                <a:spcBef>
                  <a:spcPct val="50000"/>
                </a:spcBef>
              </a:pPr>
              <a:r>
                <a:rPr lang="en-US"/>
                <a:t>			</a:t>
              </a:r>
              <a:r>
                <a:rPr lang="en-US" u="sng"/>
                <a:t>&lt;</a:t>
              </a:r>
              <a:r>
                <a:rPr lang="en-US"/>
                <a:t> 5</a:t>
              </a:r>
            </a:p>
            <a:p>
              <a:pPr eaLnBrk="0" hangingPunct="0">
                <a:lnSpc>
                  <a:spcPct val="20000"/>
                </a:lnSpc>
                <a:spcBef>
                  <a:spcPct val="50000"/>
                </a:spcBef>
              </a:pPr>
              <a:r>
                <a:rPr lang="en-US"/>
                <a:t>   A</a:t>
              </a:r>
              <a:r>
                <a:rPr lang="en-US" baseline="-25000"/>
                <a:t>1</a:t>
              </a:r>
              <a:r>
                <a:rPr lang="en-US"/>
                <a:t> + B</a:t>
              </a:r>
              <a:r>
                <a:rPr lang="en-US" baseline="-25000"/>
                <a:t>1</a:t>
              </a:r>
              <a:r>
                <a:rPr lang="en-US"/>
                <a:t> + C</a:t>
              </a:r>
              <a:r>
                <a:rPr lang="en-US" baseline="-25000"/>
                <a:t>1</a:t>
              </a:r>
              <a:r>
                <a:rPr lang="en-US"/>
                <a:t> + D</a:t>
              </a:r>
              <a:r>
                <a:rPr lang="en-US" baseline="-25000"/>
                <a:t>1</a:t>
              </a:r>
            </a:p>
          </p:txBody>
        </p:sp>
        <p:sp>
          <p:nvSpPr>
            <p:cNvPr id="64517" name="Line 5"/>
            <p:cNvSpPr>
              <a:spLocks noChangeShapeType="1"/>
            </p:cNvSpPr>
            <p:nvPr/>
          </p:nvSpPr>
          <p:spPr bwMode="auto">
            <a:xfrm flipV="1">
              <a:off x="996" y="1012"/>
              <a:ext cx="1547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18" name="Rectangle 6"/>
            <p:cNvSpPr>
              <a:spLocks noChangeArrowheads="1"/>
            </p:cNvSpPr>
            <p:nvPr/>
          </p:nvSpPr>
          <p:spPr bwMode="auto">
            <a:xfrm>
              <a:off x="3132" y="876"/>
              <a:ext cx="92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/>
                <a:t>} month 1</a:t>
              </a:r>
            </a:p>
          </p:txBody>
        </p:sp>
      </p:grpSp>
      <p:grpSp>
        <p:nvGrpSpPr>
          <p:cNvPr id="64523" name="Group 11"/>
          <p:cNvGrpSpPr>
            <a:grpSpLocks/>
          </p:cNvGrpSpPr>
          <p:nvPr/>
        </p:nvGrpSpPr>
        <p:grpSpPr bwMode="auto">
          <a:xfrm>
            <a:off x="1516063" y="2370138"/>
            <a:ext cx="5278437" cy="754062"/>
            <a:chOff x="955" y="1299"/>
            <a:chExt cx="3325" cy="475"/>
          </a:xfrm>
        </p:grpSpPr>
        <p:sp>
          <p:nvSpPr>
            <p:cNvPr id="64520" name="Rectangle 8"/>
            <p:cNvSpPr>
              <a:spLocks noChangeArrowheads="1"/>
            </p:cNvSpPr>
            <p:nvPr/>
          </p:nvSpPr>
          <p:spPr bwMode="auto">
            <a:xfrm>
              <a:off x="955" y="1299"/>
              <a:ext cx="3325" cy="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/>
                <a:t>1A</a:t>
              </a:r>
              <a:r>
                <a:rPr lang="en-US" baseline="-25000"/>
                <a:t>2</a:t>
              </a:r>
              <a:r>
                <a:rPr lang="en-US"/>
                <a:t> + 3B</a:t>
              </a:r>
              <a:r>
                <a:rPr lang="en-US" baseline="-25000"/>
                <a:t>1</a:t>
              </a:r>
              <a:r>
                <a:rPr lang="en-US"/>
                <a:t> + 8C</a:t>
              </a:r>
              <a:r>
                <a:rPr lang="en-US" baseline="-25000"/>
                <a:t>1</a:t>
              </a:r>
              <a:r>
                <a:rPr lang="en-US"/>
                <a:t> + 6D</a:t>
              </a:r>
              <a:r>
                <a:rPr lang="en-US" baseline="-25000"/>
                <a:t>1</a:t>
              </a:r>
              <a:endParaRPr lang="en-US"/>
            </a:p>
            <a:p>
              <a:pPr eaLnBrk="0" hangingPunct="0">
                <a:lnSpc>
                  <a:spcPct val="20000"/>
                </a:lnSpc>
                <a:spcBef>
                  <a:spcPct val="50000"/>
                </a:spcBef>
              </a:pPr>
              <a:r>
                <a:rPr lang="en-US"/>
                <a:t>			</a:t>
              </a:r>
              <a:r>
                <a:rPr lang="en-US" u="sng"/>
                <a:t>&lt;</a:t>
              </a:r>
              <a:r>
                <a:rPr lang="en-US"/>
                <a:t> 5</a:t>
              </a:r>
            </a:p>
            <a:p>
              <a:pPr eaLnBrk="0" hangingPunct="0">
                <a:lnSpc>
                  <a:spcPct val="20000"/>
                </a:lnSpc>
                <a:spcBef>
                  <a:spcPct val="50000"/>
                </a:spcBef>
              </a:pPr>
              <a:r>
                <a:rPr lang="en-US"/>
                <a:t>   A</a:t>
              </a:r>
              <a:r>
                <a:rPr lang="en-US" baseline="-25000"/>
                <a:t>2</a:t>
              </a:r>
              <a:r>
                <a:rPr lang="en-US"/>
                <a:t> + B</a:t>
              </a:r>
              <a:r>
                <a:rPr lang="en-US" baseline="-25000"/>
                <a:t>1</a:t>
              </a:r>
              <a:r>
                <a:rPr lang="en-US"/>
                <a:t> + C</a:t>
              </a:r>
              <a:r>
                <a:rPr lang="en-US" baseline="-25000"/>
                <a:t>1</a:t>
              </a:r>
              <a:r>
                <a:rPr lang="en-US"/>
                <a:t> + D</a:t>
              </a:r>
              <a:r>
                <a:rPr lang="en-US" baseline="-25000"/>
                <a:t>1</a:t>
              </a:r>
            </a:p>
          </p:txBody>
        </p:sp>
        <p:sp>
          <p:nvSpPr>
            <p:cNvPr id="64521" name="Line 9"/>
            <p:cNvSpPr>
              <a:spLocks noChangeShapeType="1"/>
            </p:cNvSpPr>
            <p:nvPr/>
          </p:nvSpPr>
          <p:spPr bwMode="auto">
            <a:xfrm flipV="1">
              <a:off x="1007" y="1561"/>
              <a:ext cx="1547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22" name="Rectangle 10"/>
            <p:cNvSpPr>
              <a:spLocks noChangeArrowheads="1"/>
            </p:cNvSpPr>
            <p:nvPr/>
          </p:nvSpPr>
          <p:spPr bwMode="auto">
            <a:xfrm>
              <a:off x="3143" y="1425"/>
              <a:ext cx="92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/>
                <a:t>} month 2</a:t>
              </a:r>
            </a:p>
          </p:txBody>
        </p:sp>
      </p:grpSp>
      <p:grpSp>
        <p:nvGrpSpPr>
          <p:cNvPr id="64527" name="Group 15"/>
          <p:cNvGrpSpPr>
            <a:grpSpLocks/>
          </p:cNvGrpSpPr>
          <p:nvPr/>
        </p:nvGrpSpPr>
        <p:grpSpPr bwMode="auto">
          <a:xfrm>
            <a:off x="1550988" y="3208338"/>
            <a:ext cx="5278437" cy="754062"/>
            <a:chOff x="977" y="1846"/>
            <a:chExt cx="3325" cy="475"/>
          </a:xfrm>
        </p:grpSpPr>
        <p:sp>
          <p:nvSpPr>
            <p:cNvPr id="64524" name="Rectangle 12"/>
            <p:cNvSpPr>
              <a:spLocks noChangeArrowheads="1"/>
            </p:cNvSpPr>
            <p:nvPr/>
          </p:nvSpPr>
          <p:spPr bwMode="auto">
            <a:xfrm>
              <a:off x="977" y="1846"/>
              <a:ext cx="3325" cy="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/>
                <a:t>1A</a:t>
              </a:r>
              <a:r>
                <a:rPr lang="en-US" baseline="-25000"/>
                <a:t>3</a:t>
              </a:r>
              <a:r>
                <a:rPr lang="en-US"/>
                <a:t> + 3B</a:t>
              </a:r>
              <a:r>
                <a:rPr lang="en-US" baseline="-25000"/>
                <a:t>3</a:t>
              </a:r>
              <a:r>
                <a:rPr lang="en-US"/>
                <a:t> + 8C</a:t>
              </a:r>
              <a:r>
                <a:rPr lang="en-US" baseline="-25000"/>
                <a:t>1</a:t>
              </a:r>
              <a:r>
                <a:rPr lang="en-US"/>
                <a:t> + 6D</a:t>
              </a:r>
              <a:r>
                <a:rPr lang="en-US" baseline="-25000"/>
                <a:t>1</a:t>
              </a:r>
              <a:endParaRPr lang="en-US"/>
            </a:p>
            <a:p>
              <a:pPr eaLnBrk="0" hangingPunct="0">
                <a:lnSpc>
                  <a:spcPct val="20000"/>
                </a:lnSpc>
                <a:spcBef>
                  <a:spcPct val="50000"/>
                </a:spcBef>
              </a:pPr>
              <a:r>
                <a:rPr lang="en-US"/>
                <a:t>			</a:t>
              </a:r>
              <a:r>
                <a:rPr lang="en-US" u="sng">
                  <a:latin typeface="Tahoma" pitchFamily="34" charset="0"/>
                </a:rPr>
                <a:t>&lt;</a:t>
              </a:r>
              <a:r>
                <a:rPr lang="en-US">
                  <a:latin typeface="Tahoma" pitchFamily="34" charset="0"/>
                </a:rPr>
                <a:t> 5</a:t>
              </a:r>
            </a:p>
            <a:p>
              <a:pPr eaLnBrk="0" hangingPunct="0">
                <a:lnSpc>
                  <a:spcPct val="20000"/>
                </a:lnSpc>
                <a:spcBef>
                  <a:spcPct val="50000"/>
                </a:spcBef>
              </a:pPr>
              <a:r>
                <a:rPr lang="en-US"/>
                <a:t>   A</a:t>
              </a:r>
              <a:r>
                <a:rPr lang="en-US" baseline="-25000"/>
                <a:t>3</a:t>
              </a:r>
              <a:r>
                <a:rPr lang="en-US"/>
                <a:t> + B</a:t>
              </a:r>
              <a:r>
                <a:rPr lang="en-US" baseline="-25000"/>
                <a:t>3</a:t>
              </a:r>
              <a:r>
                <a:rPr lang="en-US"/>
                <a:t> + C</a:t>
              </a:r>
              <a:r>
                <a:rPr lang="en-US" baseline="-25000"/>
                <a:t>1</a:t>
              </a:r>
              <a:r>
                <a:rPr lang="en-US"/>
                <a:t> + D</a:t>
              </a:r>
              <a:r>
                <a:rPr lang="en-US" baseline="-25000"/>
                <a:t>1</a:t>
              </a:r>
            </a:p>
          </p:txBody>
        </p:sp>
        <p:sp>
          <p:nvSpPr>
            <p:cNvPr id="64525" name="Line 13"/>
            <p:cNvSpPr>
              <a:spLocks noChangeShapeType="1"/>
            </p:cNvSpPr>
            <p:nvPr/>
          </p:nvSpPr>
          <p:spPr bwMode="auto">
            <a:xfrm flipV="1">
              <a:off x="1029" y="2108"/>
              <a:ext cx="1547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26" name="Rectangle 14"/>
            <p:cNvSpPr>
              <a:spLocks noChangeArrowheads="1"/>
            </p:cNvSpPr>
            <p:nvPr/>
          </p:nvSpPr>
          <p:spPr bwMode="auto">
            <a:xfrm>
              <a:off x="3165" y="1972"/>
              <a:ext cx="92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/>
                <a:t>} month 3</a:t>
              </a:r>
            </a:p>
          </p:txBody>
        </p:sp>
      </p:grpSp>
      <p:grpSp>
        <p:nvGrpSpPr>
          <p:cNvPr id="64531" name="Group 19"/>
          <p:cNvGrpSpPr>
            <a:grpSpLocks/>
          </p:cNvGrpSpPr>
          <p:nvPr/>
        </p:nvGrpSpPr>
        <p:grpSpPr bwMode="auto">
          <a:xfrm>
            <a:off x="1550988" y="4046538"/>
            <a:ext cx="5278437" cy="754062"/>
            <a:chOff x="977" y="2393"/>
            <a:chExt cx="3325" cy="475"/>
          </a:xfrm>
        </p:grpSpPr>
        <p:sp>
          <p:nvSpPr>
            <p:cNvPr id="64528" name="Rectangle 16"/>
            <p:cNvSpPr>
              <a:spLocks noChangeArrowheads="1"/>
            </p:cNvSpPr>
            <p:nvPr/>
          </p:nvSpPr>
          <p:spPr bwMode="auto">
            <a:xfrm>
              <a:off x="977" y="2393"/>
              <a:ext cx="3325" cy="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/>
                <a:t>1A</a:t>
              </a:r>
              <a:r>
                <a:rPr lang="en-US" baseline="-25000"/>
                <a:t>4</a:t>
              </a:r>
              <a:r>
                <a:rPr lang="en-US"/>
                <a:t> + 3B</a:t>
              </a:r>
              <a:r>
                <a:rPr lang="en-US" baseline="-25000"/>
                <a:t>3</a:t>
              </a:r>
              <a:r>
                <a:rPr lang="en-US"/>
                <a:t> + 8C</a:t>
              </a:r>
              <a:r>
                <a:rPr lang="en-US" baseline="-25000"/>
                <a:t>4</a:t>
              </a:r>
              <a:r>
                <a:rPr lang="en-US"/>
                <a:t> + 6D</a:t>
              </a:r>
              <a:r>
                <a:rPr lang="en-US" baseline="-25000"/>
                <a:t>1</a:t>
              </a:r>
              <a:endParaRPr lang="en-US"/>
            </a:p>
            <a:p>
              <a:pPr eaLnBrk="0" hangingPunct="0">
                <a:lnSpc>
                  <a:spcPct val="20000"/>
                </a:lnSpc>
                <a:spcBef>
                  <a:spcPct val="50000"/>
                </a:spcBef>
              </a:pPr>
              <a:r>
                <a:rPr lang="en-US"/>
                <a:t>			</a:t>
              </a:r>
              <a:r>
                <a:rPr lang="en-US" u="sng">
                  <a:latin typeface="Tahoma" pitchFamily="34" charset="0"/>
                </a:rPr>
                <a:t>&lt;</a:t>
              </a:r>
              <a:r>
                <a:rPr lang="en-US">
                  <a:latin typeface="Tahoma" pitchFamily="34" charset="0"/>
                </a:rPr>
                <a:t> 5</a:t>
              </a:r>
            </a:p>
            <a:p>
              <a:pPr eaLnBrk="0" hangingPunct="0">
                <a:lnSpc>
                  <a:spcPct val="20000"/>
                </a:lnSpc>
                <a:spcBef>
                  <a:spcPct val="50000"/>
                </a:spcBef>
              </a:pPr>
              <a:r>
                <a:rPr lang="en-US"/>
                <a:t>   A</a:t>
              </a:r>
              <a:r>
                <a:rPr lang="en-US" baseline="-25000"/>
                <a:t>4</a:t>
              </a:r>
              <a:r>
                <a:rPr lang="en-US"/>
                <a:t> + B</a:t>
              </a:r>
              <a:r>
                <a:rPr lang="en-US" baseline="-25000"/>
                <a:t>3</a:t>
              </a:r>
              <a:r>
                <a:rPr lang="en-US"/>
                <a:t> + C</a:t>
              </a:r>
              <a:r>
                <a:rPr lang="en-US" baseline="-25000"/>
                <a:t>4</a:t>
              </a:r>
              <a:r>
                <a:rPr lang="en-US"/>
                <a:t> + D</a:t>
              </a:r>
              <a:r>
                <a:rPr lang="en-US" baseline="-25000"/>
                <a:t>1</a:t>
              </a:r>
            </a:p>
          </p:txBody>
        </p:sp>
        <p:sp>
          <p:nvSpPr>
            <p:cNvPr id="64529" name="Line 17"/>
            <p:cNvSpPr>
              <a:spLocks noChangeShapeType="1"/>
            </p:cNvSpPr>
            <p:nvPr/>
          </p:nvSpPr>
          <p:spPr bwMode="auto">
            <a:xfrm flipV="1">
              <a:off x="1029" y="2655"/>
              <a:ext cx="1547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0" name="Rectangle 18"/>
            <p:cNvSpPr>
              <a:spLocks noChangeArrowheads="1"/>
            </p:cNvSpPr>
            <p:nvPr/>
          </p:nvSpPr>
          <p:spPr bwMode="auto">
            <a:xfrm>
              <a:off x="3165" y="2519"/>
              <a:ext cx="92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/>
                <a:t>} month 4</a:t>
              </a:r>
            </a:p>
          </p:txBody>
        </p:sp>
      </p:grpSp>
      <p:grpSp>
        <p:nvGrpSpPr>
          <p:cNvPr id="64535" name="Group 23"/>
          <p:cNvGrpSpPr>
            <a:grpSpLocks/>
          </p:cNvGrpSpPr>
          <p:nvPr/>
        </p:nvGrpSpPr>
        <p:grpSpPr bwMode="auto">
          <a:xfrm>
            <a:off x="1584325" y="4783138"/>
            <a:ext cx="5278438" cy="754062"/>
            <a:chOff x="998" y="2920"/>
            <a:chExt cx="3325" cy="475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998" y="2920"/>
              <a:ext cx="3325" cy="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/>
                <a:t>1A</a:t>
              </a:r>
              <a:r>
                <a:rPr lang="en-US" baseline="-25000"/>
                <a:t>5</a:t>
              </a:r>
              <a:r>
                <a:rPr lang="en-US"/>
                <a:t> + 3B</a:t>
              </a:r>
              <a:r>
                <a:rPr lang="en-US" baseline="-25000"/>
                <a:t>5</a:t>
              </a:r>
              <a:r>
                <a:rPr lang="en-US"/>
                <a:t> + 8C</a:t>
              </a:r>
              <a:r>
                <a:rPr lang="en-US" baseline="-25000"/>
                <a:t>4</a:t>
              </a:r>
              <a:r>
                <a:rPr lang="en-US"/>
                <a:t> + 6D</a:t>
              </a:r>
              <a:r>
                <a:rPr lang="en-US" baseline="-25000"/>
                <a:t>1</a:t>
              </a:r>
              <a:endParaRPr lang="en-US"/>
            </a:p>
            <a:p>
              <a:pPr eaLnBrk="0" hangingPunct="0">
                <a:lnSpc>
                  <a:spcPct val="20000"/>
                </a:lnSpc>
                <a:spcBef>
                  <a:spcPct val="50000"/>
                </a:spcBef>
              </a:pPr>
              <a:r>
                <a:rPr lang="en-US"/>
                <a:t>			</a:t>
              </a:r>
              <a:r>
                <a:rPr lang="en-US" u="sng">
                  <a:latin typeface="Tahoma" pitchFamily="34" charset="0"/>
                </a:rPr>
                <a:t>&lt;</a:t>
              </a:r>
              <a:r>
                <a:rPr lang="en-US">
                  <a:latin typeface="Tahoma" pitchFamily="34" charset="0"/>
                </a:rPr>
                <a:t> 5</a:t>
              </a:r>
            </a:p>
            <a:p>
              <a:pPr eaLnBrk="0" hangingPunct="0">
                <a:lnSpc>
                  <a:spcPct val="20000"/>
                </a:lnSpc>
                <a:spcBef>
                  <a:spcPct val="50000"/>
                </a:spcBef>
              </a:pPr>
              <a:r>
                <a:rPr lang="en-US"/>
                <a:t>   A</a:t>
              </a:r>
              <a:r>
                <a:rPr lang="en-US" baseline="-25000"/>
                <a:t>5 </a:t>
              </a:r>
              <a:r>
                <a:rPr lang="en-US"/>
                <a:t>+ B</a:t>
              </a:r>
              <a:r>
                <a:rPr lang="en-US" baseline="-25000"/>
                <a:t>5</a:t>
              </a:r>
              <a:r>
                <a:rPr lang="en-US"/>
                <a:t> + C</a:t>
              </a:r>
              <a:r>
                <a:rPr lang="en-US" baseline="-25000"/>
                <a:t>4</a:t>
              </a:r>
              <a:r>
                <a:rPr lang="en-US"/>
                <a:t> + D</a:t>
              </a:r>
              <a:r>
                <a:rPr lang="en-US" baseline="-25000"/>
                <a:t>1</a:t>
              </a:r>
            </a:p>
          </p:txBody>
        </p:sp>
        <p:sp>
          <p:nvSpPr>
            <p:cNvPr id="64533" name="Line 21"/>
            <p:cNvSpPr>
              <a:spLocks noChangeShapeType="1"/>
            </p:cNvSpPr>
            <p:nvPr/>
          </p:nvSpPr>
          <p:spPr bwMode="auto">
            <a:xfrm flipV="1">
              <a:off x="1050" y="3182"/>
              <a:ext cx="1547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4" name="Rectangle 22"/>
            <p:cNvSpPr>
              <a:spLocks noChangeArrowheads="1"/>
            </p:cNvSpPr>
            <p:nvPr/>
          </p:nvSpPr>
          <p:spPr bwMode="auto">
            <a:xfrm>
              <a:off x="3186" y="3022"/>
              <a:ext cx="92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dirty="0"/>
                <a:t>} month 5</a:t>
              </a:r>
            </a:p>
          </p:txBody>
        </p:sp>
      </p:grpSp>
      <p:grpSp>
        <p:nvGrpSpPr>
          <p:cNvPr id="64539" name="Group 27"/>
          <p:cNvGrpSpPr>
            <a:grpSpLocks/>
          </p:cNvGrpSpPr>
          <p:nvPr/>
        </p:nvGrpSpPr>
        <p:grpSpPr bwMode="auto">
          <a:xfrm>
            <a:off x="1611313" y="5549900"/>
            <a:ext cx="5278437" cy="754062"/>
            <a:chOff x="1015" y="3433"/>
            <a:chExt cx="3325" cy="475"/>
          </a:xfrm>
        </p:grpSpPr>
        <p:sp>
          <p:nvSpPr>
            <p:cNvPr id="64536" name="Rectangle 24"/>
            <p:cNvSpPr>
              <a:spLocks noChangeArrowheads="1"/>
            </p:cNvSpPr>
            <p:nvPr/>
          </p:nvSpPr>
          <p:spPr bwMode="auto">
            <a:xfrm>
              <a:off x="1015" y="3433"/>
              <a:ext cx="3325" cy="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dirty="0"/>
                <a:t>1A</a:t>
              </a:r>
              <a:r>
                <a:rPr lang="en-US" baseline="-25000" dirty="0"/>
                <a:t>6</a:t>
              </a:r>
              <a:r>
                <a:rPr lang="en-US" dirty="0"/>
                <a:t> + 3B</a:t>
              </a:r>
              <a:r>
                <a:rPr lang="en-US" baseline="-25000" dirty="0"/>
                <a:t>5</a:t>
              </a:r>
              <a:r>
                <a:rPr lang="en-US" dirty="0"/>
                <a:t> + 8C</a:t>
              </a:r>
              <a:r>
                <a:rPr lang="en-US" baseline="-25000" dirty="0"/>
                <a:t>4</a:t>
              </a:r>
              <a:r>
                <a:rPr lang="en-US" dirty="0"/>
                <a:t> + 6D</a:t>
              </a:r>
              <a:r>
                <a:rPr lang="en-US" baseline="-25000" dirty="0"/>
                <a:t>1</a:t>
              </a:r>
              <a:endParaRPr lang="en-US" dirty="0"/>
            </a:p>
            <a:p>
              <a:pPr eaLnBrk="0" hangingPunct="0">
                <a:lnSpc>
                  <a:spcPct val="20000"/>
                </a:lnSpc>
                <a:spcBef>
                  <a:spcPct val="50000"/>
                </a:spcBef>
              </a:pPr>
              <a:r>
                <a:rPr lang="en-US" dirty="0"/>
                <a:t>			</a:t>
              </a:r>
              <a:r>
                <a:rPr lang="en-US" u="sng" dirty="0">
                  <a:latin typeface="Tahoma" pitchFamily="34" charset="0"/>
                </a:rPr>
                <a:t>&lt;</a:t>
              </a:r>
              <a:r>
                <a:rPr lang="en-US" dirty="0">
                  <a:latin typeface="Tahoma" pitchFamily="34" charset="0"/>
                </a:rPr>
                <a:t> 5</a:t>
              </a:r>
            </a:p>
            <a:p>
              <a:pPr eaLnBrk="0" hangingPunct="0">
                <a:lnSpc>
                  <a:spcPct val="20000"/>
                </a:lnSpc>
                <a:spcBef>
                  <a:spcPct val="50000"/>
                </a:spcBef>
              </a:pPr>
              <a:r>
                <a:rPr lang="en-US" dirty="0"/>
                <a:t>   A</a:t>
              </a:r>
              <a:r>
                <a:rPr lang="en-US" baseline="-25000" dirty="0"/>
                <a:t>6</a:t>
              </a:r>
              <a:r>
                <a:rPr lang="en-US" dirty="0"/>
                <a:t> + B</a:t>
              </a:r>
              <a:r>
                <a:rPr lang="en-US" baseline="-25000" dirty="0"/>
                <a:t>5</a:t>
              </a:r>
              <a:r>
                <a:rPr lang="en-US" dirty="0"/>
                <a:t> + C</a:t>
              </a:r>
              <a:r>
                <a:rPr lang="en-US" baseline="-25000" dirty="0"/>
                <a:t>4</a:t>
              </a:r>
              <a:r>
                <a:rPr lang="en-US" dirty="0"/>
                <a:t> + D</a:t>
              </a:r>
              <a:r>
                <a:rPr lang="en-US" baseline="-25000" dirty="0"/>
                <a:t>1</a:t>
              </a:r>
            </a:p>
          </p:txBody>
        </p:sp>
        <p:sp>
          <p:nvSpPr>
            <p:cNvPr id="64537" name="Line 25"/>
            <p:cNvSpPr>
              <a:spLocks noChangeShapeType="1"/>
            </p:cNvSpPr>
            <p:nvPr/>
          </p:nvSpPr>
          <p:spPr bwMode="auto">
            <a:xfrm flipV="1">
              <a:off x="1019" y="3751"/>
              <a:ext cx="1547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8" name="Rectangle 26"/>
            <p:cNvSpPr>
              <a:spLocks noChangeArrowheads="1"/>
            </p:cNvSpPr>
            <p:nvPr/>
          </p:nvSpPr>
          <p:spPr bwMode="auto">
            <a:xfrm>
              <a:off x="3155" y="3567"/>
              <a:ext cx="92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/>
                <a:t>} month 6</a:t>
              </a:r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124200" y="6407150"/>
            <a:ext cx="2895600" cy="476250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6050" y="381000"/>
            <a:ext cx="8616950" cy="660400"/>
          </a:xfrm>
          <a:noFill/>
          <a:ln/>
        </p:spPr>
        <p:txBody>
          <a:bodyPr lIns="92075" tIns="46038" rIns="92075" bIns="46038"/>
          <a:lstStyle/>
          <a:p>
            <a:r>
              <a:rPr lang="en-US" sz="4000" i="1" dirty="0">
                <a:solidFill>
                  <a:schemeClr val="hlink"/>
                </a:solidFill>
              </a:rPr>
              <a:t>An Alternate Version </a:t>
            </a:r>
            <a:r>
              <a:rPr lang="en-US" sz="4000" i="1" dirty="0" smtClean="0">
                <a:solidFill>
                  <a:schemeClr val="hlink"/>
                </a:solidFill>
              </a:rPr>
              <a:t>of </a:t>
            </a:r>
            <a:br>
              <a:rPr lang="en-US" sz="4000" i="1" dirty="0" smtClean="0">
                <a:solidFill>
                  <a:schemeClr val="hlink"/>
                </a:solidFill>
              </a:rPr>
            </a:br>
            <a:r>
              <a:rPr lang="en-US" sz="4000" i="1" dirty="0" smtClean="0">
                <a:solidFill>
                  <a:schemeClr val="hlink"/>
                </a:solidFill>
              </a:rPr>
              <a:t>the </a:t>
            </a:r>
            <a:r>
              <a:rPr lang="en-US" sz="4000" i="1" dirty="0">
                <a:solidFill>
                  <a:schemeClr val="hlink"/>
                </a:solidFill>
              </a:rPr>
              <a:t>Risk Constraints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82725" y="1219200"/>
            <a:ext cx="5943600" cy="3657600"/>
          </a:xfrm>
          <a:solidFill>
            <a:schemeClr val="tx1"/>
          </a:solidFill>
          <a:ln/>
        </p:spPr>
        <p:txBody>
          <a:bodyPr lIns="92075" tIns="46038" rIns="92075" bIns="46038"/>
          <a:lstStyle/>
          <a:p>
            <a:pPr>
              <a:spcAft>
                <a:spcPct val="48000"/>
              </a:spcAft>
              <a:buFont typeface="Wingdings" pitchFamily="2" charset="2"/>
              <a:buNone/>
            </a:pP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	-4A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– 2B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+ 3C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+ 1D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 </a:t>
            </a:r>
            <a:r>
              <a:rPr lang="en-US" sz="2400" u="sng" dirty="0">
                <a:solidFill>
                  <a:schemeClr val="accent4">
                    <a:lumMod val="10000"/>
                  </a:schemeClr>
                </a:solidFill>
              </a:rPr>
              <a:t>&lt;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0 } month 1</a:t>
            </a:r>
          </a:p>
          <a:p>
            <a:pPr>
              <a:spcAft>
                <a:spcPct val="48000"/>
              </a:spcAft>
              <a:buFont typeface="Wingdings" pitchFamily="2" charset="2"/>
              <a:buNone/>
            </a:pP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	-2B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+ 3C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+ 1D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– 4A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2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 </a:t>
            </a:r>
            <a:r>
              <a:rPr lang="en-US" sz="2400" u="sng" dirty="0">
                <a:solidFill>
                  <a:schemeClr val="accent4">
                    <a:lumMod val="10000"/>
                  </a:schemeClr>
                </a:solidFill>
              </a:rPr>
              <a:t>&lt;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0 } month 2</a:t>
            </a:r>
          </a:p>
          <a:p>
            <a:pPr>
              <a:spcAft>
                <a:spcPct val="48000"/>
              </a:spcAft>
              <a:buFont typeface="Wingdings" pitchFamily="2" charset="2"/>
              <a:buNone/>
            </a:pP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	3C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+ 1D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– 4A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3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– 2B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3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  </a:t>
            </a:r>
            <a:r>
              <a:rPr lang="en-US" sz="2400" u="sng" dirty="0">
                <a:solidFill>
                  <a:schemeClr val="accent4">
                    <a:lumMod val="10000"/>
                  </a:schemeClr>
                </a:solidFill>
              </a:rPr>
              <a:t>&lt;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0 } month 3</a:t>
            </a:r>
          </a:p>
          <a:p>
            <a:pPr>
              <a:spcAft>
                <a:spcPct val="48000"/>
              </a:spcAft>
              <a:buFont typeface="Wingdings" pitchFamily="2" charset="2"/>
              <a:buNone/>
            </a:pP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	1D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– 2B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3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– 4A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4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+ 3C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4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  </a:t>
            </a:r>
            <a:r>
              <a:rPr lang="en-US" sz="2400" u="sng" dirty="0">
                <a:solidFill>
                  <a:schemeClr val="accent4">
                    <a:lumMod val="10000"/>
                  </a:schemeClr>
                </a:solidFill>
              </a:rPr>
              <a:t>&lt;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0 } month 4</a:t>
            </a:r>
          </a:p>
          <a:p>
            <a:pPr>
              <a:spcAft>
                <a:spcPct val="48000"/>
              </a:spcAft>
              <a:buFont typeface="Wingdings" pitchFamily="2" charset="2"/>
              <a:buNone/>
            </a:pP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	1D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+ 3C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4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– 4A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5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– 2B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5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  </a:t>
            </a:r>
            <a:r>
              <a:rPr lang="en-US" sz="2400" u="sng" dirty="0">
                <a:solidFill>
                  <a:schemeClr val="accent4">
                    <a:lumMod val="10000"/>
                  </a:schemeClr>
                </a:solidFill>
              </a:rPr>
              <a:t>&lt;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0 } month 5</a:t>
            </a:r>
          </a:p>
          <a:p>
            <a:pPr>
              <a:spcAft>
                <a:spcPct val="48000"/>
              </a:spcAft>
              <a:buFont typeface="Wingdings" pitchFamily="2" charset="2"/>
              <a:buNone/>
            </a:pP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	1D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+ 3C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4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– 2B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5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– 4A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6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  </a:t>
            </a:r>
            <a:r>
              <a:rPr lang="en-US" sz="2400" u="sng" dirty="0">
                <a:solidFill>
                  <a:schemeClr val="accent4">
                    <a:lumMod val="10000"/>
                  </a:schemeClr>
                </a:solidFill>
              </a:rPr>
              <a:t>&lt;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0 } month 6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2725" y="4909279"/>
            <a:ext cx="4308475" cy="132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66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6050" y="381000"/>
            <a:ext cx="8616950" cy="660400"/>
          </a:xfrm>
          <a:noFill/>
          <a:ln/>
        </p:spPr>
        <p:txBody>
          <a:bodyPr lIns="92075" tIns="46038" rIns="92075" bIns="46038"/>
          <a:lstStyle/>
          <a:p>
            <a:r>
              <a:rPr lang="en-US" sz="4000" i="1" dirty="0">
                <a:solidFill>
                  <a:schemeClr val="hlink"/>
                </a:solidFill>
              </a:rPr>
              <a:t>An Alternate Version </a:t>
            </a:r>
            <a:r>
              <a:rPr lang="en-US" sz="4000" i="1" dirty="0" smtClean="0">
                <a:solidFill>
                  <a:schemeClr val="hlink"/>
                </a:solidFill>
              </a:rPr>
              <a:t>of </a:t>
            </a:r>
            <a:br>
              <a:rPr lang="en-US" sz="4000" i="1" dirty="0" smtClean="0">
                <a:solidFill>
                  <a:schemeClr val="hlink"/>
                </a:solidFill>
              </a:rPr>
            </a:br>
            <a:r>
              <a:rPr lang="en-US" sz="4000" i="1" dirty="0" smtClean="0">
                <a:solidFill>
                  <a:schemeClr val="hlink"/>
                </a:solidFill>
              </a:rPr>
              <a:t>the </a:t>
            </a:r>
            <a:r>
              <a:rPr lang="en-US" sz="4000" i="1" dirty="0">
                <a:solidFill>
                  <a:schemeClr val="hlink"/>
                </a:solidFill>
              </a:rPr>
              <a:t>Risk Constraints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6050" y="1371600"/>
            <a:ext cx="3740150" cy="3657600"/>
          </a:xfrm>
          <a:solidFill>
            <a:schemeClr val="tx1"/>
          </a:solidFill>
          <a:ln/>
        </p:spPr>
        <p:txBody>
          <a:bodyPr lIns="92075" tIns="46038" rIns="92075" bIns="46038"/>
          <a:lstStyle/>
          <a:p>
            <a:pPr>
              <a:spcAft>
                <a:spcPct val="48000"/>
              </a:spcAft>
              <a:buFont typeface="Wingdings" pitchFamily="2" charset="2"/>
              <a:buNone/>
            </a:pP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	-4A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– 2B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+ 3C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+ </a:t>
            </a:r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</a:rPr>
              <a:t>1D</a:t>
            </a:r>
            <a:r>
              <a:rPr lang="en-US" sz="2400" baseline="-25000" dirty="0" smtClean="0">
                <a:solidFill>
                  <a:schemeClr val="accent4">
                    <a:lumMod val="10000"/>
                  </a:schemeClr>
                </a:solidFill>
              </a:rPr>
              <a:t>1</a:t>
            </a:r>
            <a:endParaRPr lang="en-US" sz="2400" dirty="0" smtClean="0">
              <a:solidFill>
                <a:schemeClr val="accent4">
                  <a:lumMod val="10000"/>
                </a:schemeClr>
              </a:solidFill>
            </a:endParaRPr>
          </a:p>
          <a:p>
            <a:pPr>
              <a:spcAft>
                <a:spcPct val="48000"/>
              </a:spcAft>
              <a:buFont typeface="Wingdings" pitchFamily="2" charset="2"/>
              <a:buNone/>
            </a:pPr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</a:rPr>
              <a:t>	-2B</a:t>
            </a:r>
            <a:r>
              <a:rPr lang="en-US" sz="2400" baseline="-25000" dirty="0" smtClean="0">
                <a:solidFill>
                  <a:schemeClr val="accent4">
                    <a:lumMod val="10000"/>
                  </a:schemeClr>
                </a:solidFill>
              </a:rPr>
              <a:t>1</a:t>
            </a:r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</a:rPr>
              <a:t> + 3C</a:t>
            </a:r>
            <a:r>
              <a:rPr lang="en-US" sz="2400" baseline="-25000" dirty="0" smtClean="0">
                <a:solidFill>
                  <a:schemeClr val="accent4">
                    <a:lumMod val="10000"/>
                  </a:schemeClr>
                </a:solidFill>
              </a:rPr>
              <a:t>1</a:t>
            </a:r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</a:rPr>
              <a:t> + 1D</a:t>
            </a:r>
            <a:r>
              <a:rPr lang="en-US" sz="2400" baseline="-25000" dirty="0" smtClean="0">
                <a:solidFill>
                  <a:schemeClr val="accent4">
                    <a:lumMod val="10000"/>
                  </a:schemeClr>
                </a:solidFill>
              </a:rPr>
              <a:t>1</a:t>
            </a:r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</a:rPr>
              <a:t> – 4A</a:t>
            </a:r>
            <a:r>
              <a:rPr lang="en-US" sz="2400" baseline="-25000" dirty="0" smtClean="0">
                <a:solidFill>
                  <a:schemeClr val="accent4">
                    <a:lumMod val="10000"/>
                  </a:schemeClr>
                </a:solidFill>
              </a:rPr>
              <a:t>2</a:t>
            </a:r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</a:rPr>
              <a:t>  </a:t>
            </a:r>
          </a:p>
          <a:p>
            <a:pPr>
              <a:spcAft>
                <a:spcPct val="48000"/>
              </a:spcAft>
              <a:buFont typeface="Wingdings" pitchFamily="2" charset="2"/>
              <a:buNone/>
            </a:pP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	3C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+ 1D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– 4A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3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– 2B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3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  </a:t>
            </a:r>
            <a:endParaRPr lang="en-US" sz="2400" dirty="0" smtClean="0">
              <a:solidFill>
                <a:schemeClr val="accent4">
                  <a:lumMod val="10000"/>
                </a:schemeClr>
              </a:solidFill>
            </a:endParaRPr>
          </a:p>
          <a:p>
            <a:pPr>
              <a:spcAft>
                <a:spcPct val="48000"/>
              </a:spcAft>
              <a:buFont typeface="Wingdings" pitchFamily="2" charset="2"/>
              <a:buNone/>
            </a:pP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	1D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– 2B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3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– 4A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4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+ 3C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4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  </a:t>
            </a:r>
            <a:endParaRPr lang="en-US" sz="2400" dirty="0" smtClean="0">
              <a:solidFill>
                <a:schemeClr val="accent4">
                  <a:lumMod val="10000"/>
                </a:schemeClr>
              </a:solidFill>
            </a:endParaRPr>
          </a:p>
          <a:p>
            <a:pPr>
              <a:spcAft>
                <a:spcPct val="48000"/>
              </a:spcAft>
              <a:buFont typeface="Wingdings" pitchFamily="2" charset="2"/>
              <a:buNone/>
            </a:pP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	1D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+ 3C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4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– 4A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5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– 2B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5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  </a:t>
            </a:r>
            <a:endParaRPr lang="en-US" sz="2400" dirty="0" smtClean="0">
              <a:solidFill>
                <a:schemeClr val="accent4">
                  <a:lumMod val="10000"/>
                </a:schemeClr>
              </a:solidFill>
            </a:endParaRPr>
          </a:p>
          <a:p>
            <a:pPr>
              <a:spcAft>
                <a:spcPct val="48000"/>
              </a:spcAft>
              <a:buFont typeface="Wingdings" pitchFamily="2" charset="2"/>
              <a:buNone/>
            </a:pP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	1D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+ 3C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4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– 2B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5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– 4A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</a:rPr>
              <a:t>6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 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0908081"/>
              </p:ext>
            </p:extLst>
          </p:nvPr>
        </p:nvGraphicFramePr>
        <p:xfrm>
          <a:off x="3942927" y="1719853"/>
          <a:ext cx="49720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4" name="Macro-Enabled Worksheet" r:id="rId4" imgW="4972175" imgH="1142899" progId="Excel.SheetMacroEnabled.12">
                  <p:embed/>
                </p:oleObj>
              </mc:Choice>
              <mc:Fallback>
                <p:oleObj name="Macro-Enabled Worksheet" r:id="rId4" imgW="4972175" imgH="1142899" progId="Excel.Sheet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42927" y="1719853"/>
                        <a:ext cx="4972050" cy="114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9108513"/>
              </p:ext>
            </p:extLst>
          </p:nvPr>
        </p:nvGraphicFramePr>
        <p:xfrm>
          <a:off x="4055353" y="4246112"/>
          <a:ext cx="4934575" cy="1155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5" name="Macro-Enabled Worksheet" r:id="rId6" imgW="5895930" imgH="1381250" progId="Excel.SheetMacroEnabled.12">
                  <p:embed/>
                </p:oleObj>
              </mc:Choice>
              <mc:Fallback>
                <p:oleObj name="Macro-Enabled Worksheet" r:id="rId6" imgW="5895930" imgH="1381250" progId="Excel.Sheet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055353" y="4246112"/>
                        <a:ext cx="4934575" cy="11559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3954170" y="1289725"/>
            <a:ext cx="42627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=IF(AND($A8&gt;=B$5,$A8&lt;B$6),B$7,"")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86200" y="3079751"/>
            <a:ext cx="5103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=IF(B16="","",IF(B16&lt;0,B16&amp;B$15,"+"&amp;B16&amp;B$15))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"/>
            <a:ext cx="3124200" cy="868363"/>
          </a:xfrm>
          <a:noFill/>
          <a:ln/>
        </p:spPr>
        <p:txBody>
          <a:bodyPr lIns="92075" tIns="46038" rIns="92075" bIns="46038"/>
          <a:lstStyle/>
          <a:p>
            <a:pPr algn="ctr">
              <a:buFont typeface="Wingdings" pitchFamily="2" charset="2"/>
              <a:buNone/>
            </a:pPr>
            <a:r>
              <a:rPr lang="en-US" dirty="0" smtClean="0">
                <a:hlinkClick r:id="rId4" action="ppaction://hlinkfile"/>
              </a:rPr>
              <a:t>Fig3-40.xlsm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407194" y="736600"/>
            <a:ext cx="8329612" cy="59436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4679010"/>
              </p:ext>
            </p:extLst>
          </p:nvPr>
        </p:nvGraphicFramePr>
        <p:xfrm>
          <a:off x="485775" y="914400"/>
          <a:ext cx="8124825" cy="568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Macro-Enabled Worksheet" r:id="rId5" imgW="8124950" imgH="5686421" progId="Excel.SheetMacroEnabled.12">
                  <p:embed/>
                </p:oleObj>
              </mc:Choice>
              <mc:Fallback>
                <p:oleObj name="Macro-Enabled Worksheet" r:id="rId5" imgW="8124950" imgH="5686421" progId="Excel.Sheet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5775" y="914400"/>
                        <a:ext cx="8124825" cy="5686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68338" y="185738"/>
            <a:ext cx="7772400" cy="1109662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80000"/>
              </a:lnSpc>
            </a:pPr>
            <a:r>
              <a:rPr lang="en-US" sz="4000" i="1">
                <a:solidFill>
                  <a:schemeClr val="hlink"/>
                </a:solidFill>
              </a:rPr>
              <a:t>A Production Planning Problem:</a:t>
            </a:r>
            <a:br>
              <a:rPr lang="en-US" sz="4000" i="1">
                <a:solidFill>
                  <a:schemeClr val="hlink"/>
                </a:solidFill>
              </a:rPr>
            </a:br>
            <a:r>
              <a:rPr lang="en-US" sz="4000" i="1">
                <a:solidFill>
                  <a:schemeClr val="hlink"/>
                </a:solidFill>
              </a:rPr>
              <a:t>The Upton Corporation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384300"/>
            <a:ext cx="8758237" cy="901700"/>
          </a:xfrm>
          <a:noFill/>
          <a:ln/>
        </p:spPr>
        <p:txBody>
          <a:bodyPr lIns="92075" tIns="46038" rIns="92075" bIns="46038"/>
          <a:lstStyle/>
          <a:p>
            <a:r>
              <a:rPr lang="en-US" sz="2400"/>
              <a:t>Upton is planning the production of their heavy-duty air compressors for the next 6 months.</a:t>
            </a:r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330200" y="4468812"/>
            <a:ext cx="7899400" cy="185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lang="en-US" sz="2400" dirty="0">
                <a:latin typeface="Tahoma" pitchFamily="34" charset="0"/>
              </a:rPr>
              <a:t>Beginning inventory = 2,750 units 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lang="en-US" sz="2400" dirty="0">
                <a:latin typeface="Tahoma" pitchFamily="34" charset="0"/>
              </a:rPr>
              <a:t>Safety stock = 1,500 units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lang="en-US" sz="2400" dirty="0">
                <a:latin typeface="Tahoma" pitchFamily="34" charset="0"/>
              </a:rPr>
              <a:t>Unit carrying cost = 1.5% of unit production cost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lang="en-US" sz="2400" dirty="0">
                <a:latin typeface="Tahoma" pitchFamily="34" charset="0"/>
              </a:rPr>
              <a:t>Maximum warehouse capacity = 6,000 units</a:t>
            </a:r>
          </a:p>
        </p:txBody>
      </p:sp>
      <p:grpSp>
        <p:nvGrpSpPr>
          <p:cNvPr id="51211" name="Group 11"/>
          <p:cNvGrpSpPr>
            <a:grpSpLocks/>
          </p:cNvGrpSpPr>
          <p:nvPr/>
        </p:nvGrpSpPr>
        <p:grpSpPr bwMode="auto">
          <a:xfrm>
            <a:off x="381000" y="1981200"/>
            <a:ext cx="8753475" cy="2378075"/>
            <a:chOff x="240" y="1430"/>
            <a:chExt cx="5514" cy="1498"/>
          </a:xfrm>
        </p:grpSpPr>
        <p:sp>
          <p:nvSpPr>
            <p:cNvPr id="51204" name="Rectangle 4"/>
            <p:cNvSpPr>
              <a:spLocks noChangeArrowheads="1"/>
            </p:cNvSpPr>
            <p:nvPr/>
          </p:nvSpPr>
          <p:spPr bwMode="auto">
            <a:xfrm>
              <a:off x="240" y="1583"/>
              <a:ext cx="5514" cy="13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110000"/>
                </a:lnSpc>
                <a:spcBef>
                  <a:spcPct val="50000"/>
                </a:spcBef>
                <a:tabLst>
                  <a:tab pos="3141663" algn="ctr"/>
                  <a:tab pos="4110038" algn="ctr"/>
                  <a:tab pos="5029200" algn="ctr"/>
                  <a:tab pos="5999163" algn="ctr"/>
                  <a:tab pos="6851650" algn="ctr"/>
                  <a:tab pos="7837488" algn="ctr"/>
                </a:tabLst>
              </a:pPr>
              <a:r>
                <a:rPr lang="en-US" sz="2000">
                  <a:latin typeface="Tahoma" pitchFamily="34" charset="0"/>
                </a:rPr>
                <a:t>	1	2 	 3	4	5	6</a:t>
              </a:r>
            </a:p>
            <a:p>
              <a:pPr eaLnBrk="0" hangingPunct="0">
                <a:lnSpc>
                  <a:spcPct val="90000"/>
                </a:lnSpc>
                <a:spcBef>
                  <a:spcPct val="50000"/>
                </a:spcBef>
                <a:tabLst>
                  <a:tab pos="3141663" algn="ctr"/>
                  <a:tab pos="4110038" algn="ctr"/>
                  <a:tab pos="5029200" algn="ctr"/>
                  <a:tab pos="5999163" algn="ctr"/>
                  <a:tab pos="6851650" algn="ctr"/>
                  <a:tab pos="7837488" algn="ctr"/>
                </a:tabLst>
              </a:pPr>
              <a:r>
                <a:rPr lang="en-US" sz="2000">
                  <a:latin typeface="Tahoma" pitchFamily="34" charset="0"/>
                </a:rPr>
                <a:t>Unit Production Cost	$240	$250	$265	$285	$280	$260</a:t>
              </a:r>
            </a:p>
            <a:p>
              <a:pPr eaLnBrk="0" hangingPunct="0">
                <a:lnSpc>
                  <a:spcPct val="90000"/>
                </a:lnSpc>
                <a:spcBef>
                  <a:spcPct val="50000"/>
                </a:spcBef>
                <a:tabLst>
                  <a:tab pos="3141663" algn="ctr"/>
                  <a:tab pos="4110038" algn="ctr"/>
                  <a:tab pos="5029200" algn="ctr"/>
                  <a:tab pos="5999163" algn="ctr"/>
                  <a:tab pos="6851650" algn="ctr"/>
                  <a:tab pos="7837488" algn="ctr"/>
                </a:tabLst>
              </a:pPr>
              <a:r>
                <a:rPr lang="en-US" sz="2000">
                  <a:latin typeface="Tahoma" pitchFamily="34" charset="0"/>
                </a:rPr>
                <a:t>Units Demanded	1,000	4,500	6,000	5,500	3,500	4,000</a:t>
              </a:r>
            </a:p>
            <a:p>
              <a:pPr eaLnBrk="0" hangingPunct="0">
                <a:lnSpc>
                  <a:spcPct val="90000"/>
                </a:lnSpc>
                <a:spcBef>
                  <a:spcPct val="50000"/>
                </a:spcBef>
                <a:tabLst>
                  <a:tab pos="3141663" algn="ctr"/>
                  <a:tab pos="4110038" algn="ctr"/>
                  <a:tab pos="5029200" algn="ctr"/>
                  <a:tab pos="5999163" algn="ctr"/>
                  <a:tab pos="6851650" algn="ctr"/>
                  <a:tab pos="7837488" algn="ctr"/>
                </a:tabLst>
              </a:pPr>
              <a:r>
                <a:rPr lang="en-US" sz="2000">
                  <a:latin typeface="Tahoma" pitchFamily="34" charset="0"/>
                </a:rPr>
                <a:t>Maximum Production	4,000	3,500	4,000	4,500	4,000	3,500</a:t>
              </a:r>
            </a:p>
            <a:p>
              <a:pPr eaLnBrk="0" hangingPunct="0">
                <a:lnSpc>
                  <a:spcPct val="90000"/>
                </a:lnSpc>
                <a:spcBef>
                  <a:spcPct val="50000"/>
                </a:spcBef>
                <a:tabLst>
                  <a:tab pos="3141663" algn="ctr"/>
                  <a:tab pos="4110038" algn="ctr"/>
                  <a:tab pos="5029200" algn="ctr"/>
                  <a:tab pos="5999163" algn="ctr"/>
                  <a:tab pos="6851650" algn="ctr"/>
                  <a:tab pos="7837488" algn="ctr"/>
                </a:tabLst>
              </a:pPr>
              <a:r>
                <a:rPr lang="en-US" sz="2000">
                  <a:latin typeface="Tahoma" pitchFamily="34" charset="0"/>
                </a:rPr>
                <a:t>Minimum Production	2,000	1,750	2,000	2,250	2,000	1,750</a:t>
              </a:r>
            </a:p>
          </p:txBody>
        </p:sp>
        <p:sp>
          <p:nvSpPr>
            <p:cNvPr id="51206" name="Rectangle 6"/>
            <p:cNvSpPr>
              <a:spLocks noChangeArrowheads="1"/>
            </p:cNvSpPr>
            <p:nvPr/>
          </p:nvSpPr>
          <p:spPr bwMode="auto">
            <a:xfrm>
              <a:off x="522" y="1430"/>
              <a:ext cx="503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  <a:tabLst>
                  <a:tab pos="5080000" algn="ctr"/>
                </a:tabLst>
              </a:pPr>
              <a:r>
                <a:rPr lang="en-US" sz="2000" b="1"/>
                <a:t>	</a:t>
              </a:r>
              <a:r>
                <a:rPr lang="en-US" sz="2000"/>
                <a:t>Month</a:t>
              </a:r>
            </a:p>
          </p:txBody>
        </p:sp>
        <p:sp>
          <p:nvSpPr>
            <p:cNvPr id="51209" name="Line 9"/>
            <p:cNvSpPr>
              <a:spLocks noChangeShapeType="1"/>
            </p:cNvSpPr>
            <p:nvPr/>
          </p:nvSpPr>
          <p:spPr bwMode="auto">
            <a:xfrm>
              <a:off x="288" y="2928"/>
              <a:ext cx="51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10" name="Line 10"/>
            <p:cNvSpPr>
              <a:spLocks noChangeShapeType="1"/>
            </p:cNvSpPr>
            <p:nvPr/>
          </p:nvSpPr>
          <p:spPr bwMode="auto">
            <a:xfrm>
              <a:off x="288" y="1872"/>
              <a:ext cx="51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</p:spTree>
    <p:extLst>
      <p:ext uri="{BB962C8B-B14F-4D97-AF65-F5344CB8AC3E}">
        <p14:creationId xmlns:p14="http://schemas.microsoft.com/office/powerpoint/2010/main" val="198809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08037"/>
          </a:xfrm>
          <a:noFill/>
          <a:ln/>
        </p:spPr>
        <p:txBody>
          <a:bodyPr lIns="92075" tIns="46038" rIns="92075" bIns="46038"/>
          <a:lstStyle/>
          <a:p>
            <a:r>
              <a:rPr lang="en-US" i="1">
                <a:solidFill>
                  <a:schemeClr val="hlink"/>
                </a:solidFill>
              </a:rPr>
              <a:t>Defining the Decision Variables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304800" y="1524000"/>
            <a:ext cx="8839200" cy="192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marL="752475" indent="-752475" eaLnBrk="0" hangingPunct="0">
              <a:lnSpc>
                <a:spcPct val="110000"/>
              </a:lnSpc>
            </a:pPr>
            <a:r>
              <a:rPr lang="en-US" sz="2800" dirty="0">
                <a:latin typeface="Tahoma" pitchFamily="34" charset="0"/>
              </a:rPr>
              <a:t>P</a:t>
            </a:r>
            <a:r>
              <a:rPr lang="en-US" sz="2800" i="1" baseline="-25000" dirty="0">
                <a:latin typeface="Times New Roman" pitchFamily="18" charset="0"/>
              </a:rPr>
              <a:t>i</a:t>
            </a:r>
            <a:r>
              <a:rPr lang="en-US" sz="2800" dirty="0">
                <a:latin typeface="Tahoma" pitchFamily="34" charset="0"/>
              </a:rPr>
              <a:t> = number of units to produce in month </a:t>
            </a:r>
            <a:r>
              <a:rPr lang="en-US" sz="2800" i="1" dirty="0">
                <a:latin typeface="Times New Roman" pitchFamily="18" charset="0"/>
              </a:rPr>
              <a:t>i,</a:t>
            </a:r>
            <a:r>
              <a:rPr lang="en-US" sz="2800" i="1" dirty="0">
                <a:latin typeface="Tahoma" pitchFamily="34" charset="0"/>
              </a:rPr>
              <a:t> </a:t>
            </a:r>
            <a:r>
              <a:rPr lang="en-US" sz="2800" i="1" dirty="0">
                <a:latin typeface="Times New Roman" pitchFamily="18" charset="0"/>
              </a:rPr>
              <a:t>i</a:t>
            </a:r>
            <a:r>
              <a:rPr lang="en-US" sz="2800" dirty="0">
                <a:latin typeface="Tahoma" pitchFamily="34" charset="0"/>
              </a:rPr>
              <a:t>=1 to 6</a:t>
            </a:r>
          </a:p>
          <a:p>
            <a:pPr marL="752475" indent="-752475" eaLnBrk="0" hangingPunct="0">
              <a:lnSpc>
                <a:spcPct val="110000"/>
              </a:lnSpc>
            </a:pPr>
            <a:endParaRPr lang="en-US" sz="2800" i="1" dirty="0">
              <a:latin typeface="Tahoma" pitchFamily="34" charset="0"/>
            </a:endParaRPr>
          </a:p>
          <a:p>
            <a:pPr marL="752475" indent="-752475" eaLnBrk="0" hangingPunct="0">
              <a:lnSpc>
                <a:spcPct val="110000"/>
              </a:lnSpc>
            </a:pPr>
            <a:r>
              <a:rPr lang="en-US" sz="2800" dirty="0">
                <a:latin typeface="Tahoma" pitchFamily="34" charset="0"/>
              </a:rPr>
              <a:t>B</a:t>
            </a:r>
            <a:r>
              <a:rPr lang="en-US" sz="2800" i="1" baseline="-25000" dirty="0">
                <a:latin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>
                <a:latin typeface="Tahoma" pitchFamily="34" charset="0"/>
              </a:rPr>
              <a:t>= beginning inventory month </a:t>
            </a:r>
            <a:r>
              <a:rPr lang="en-US" sz="2800" i="1" dirty="0">
                <a:latin typeface="Times New Roman" pitchFamily="18" charset="0"/>
              </a:rPr>
              <a:t>i,</a:t>
            </a:r>
            <a:r>
              <a:rPr lang="en-US" sz="2800" i="1" dirty="0">
                <a:latin typeface="Tahoma" pitchFamily="34" charset="0"/>
              </a:rPr>
              <a:t>  </a:t>
            </a:r>
            <a:r>
              <a:rPr lang="en-US" sz="2800" i="1" dirty="0">
                <a:latin typeface="Times New Roman" pitchFamily="18" charset="0"/>
              </a:rPr>
              <a:t>i</a:t>
            </a:r>
            <a:r>
              <a:rPr lang="en-US" sz="2800" dirty="0">
                <a:latin typeface="Tahoma" pitchFamily="34" charset="0"/>
              </a:rPr>
              <a:t>=1 to 6</a:t>
            </a:r>
          </a:p>
          <a:p>
            <a:pPr marL="752475" indent="-752475" eaLnBrk="0" hangingPunct="0"/>
            <a:endParaRPr lang="en-US" sz="2800" dirty="0">
              <a:latin typeface="Tahoma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800" dirty="0" smtClean="0"/>
              <a:t>© 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Learning. All Rights Reserved. May not be scanned, copied or duplicated, or posted to a publicly accessible website, in whole or in part.  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6523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i="1">
                <a:solidFill>
                  <a:schemeClr val="hlink"/>
                </a:solidFill>
              </a:rPr>
              <a:t>Defining the Objective Function</a:t>
            </a: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381000" y="1728788"/>
            <a:ext cx="8534400" cy="346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marL="919163" indent="-919163" algn="ctr" eaLnBrk="0" hangingPunct="0">
              <a:lnSpc>
                <a:spcPct val="50000"/>
              </a:lnSpc>
              <a:spcBef>
                <a:spcPct val="50000"/>
              </a:spcBef>
              <a:tabLst>
                <a:tab pos="1836738" algn="l"/>
              </a:tabLst>
            </a:pPr>
            <a:r>
              <a:rPr lang="en-US" sz="3200">
                <a:latin typeface="Tahoma" pitchFamily="34" charset="0"/>
              </a:rPr>
              <a:t>Minimize the total cost production </a:t>
            </a:r>
          </a:p>
          <a:p>
            <a:pPr marL="919163" indent="-919163" algn="ctr" eaLnBrk="0" hangingPunct="0">
              <a:lnSpc>
                <a:spcPct val="50000"/>
              </a:lnSpc>
              <a:spcBef>
                <a:spcPct val="50000"/>
              </a:spcBef>
              <a:tabLst>
                <a:tab pos="1836738" algn="l"/>
              </a:tabLst>
            </a:pPr>
            <a:r>
              <a:rPr lang="en-US" sz="3200">
                <a:latin typeface="Tahoma" pitchFamily="34" charset="0"/>
              </a:rPr>
              <a:t>&amp; inventory costs.</a:t>
            </a:r>
            <a:endParaRPr lang="en-US" sz="2800">
              <a:latin typeface="Tahoma" pitchFamily="34" charset="0"/>
            </a:endParaRPr>
          </a:p>
          <a:p>
            <a:pPr marL="919163" indent="-919163" eaLnBrk="0" hangingPunct="0">
              <a:lnSpc>
                <a:spcPct val="130000"/>
              </a:lnSpc>
              <a:spcBef>
                <a:spcPct val="50000"/>
              </a:spcBef>
              <a:tabLst>
                <a:tab pos="1836738" algn="l"/>
              </a:tabLst>
            </a:pPr>
            <a:r>
              <a:rPr lang="en-US" sz="2800">
                <a:latin typeface="Tahoma" pitchFamily="34" charset="0"/>
              </a:rPr>
              <a:t>MIN</a:t>
            </a:r>
            <a:r>
              <a:rPr lang="en-US" sz="3600">
                <a:latin typeface="Tahoma" pitchFamily="34" charset="0"/>
              </a:rPr>
              <a:t>:	</a:t>
            </a:r>
            <a:r>
              <a:rPr lang="en-US" sz="2800">
                <a:latin typeface="Tahoma" pitchFamily="34" charset="0"/>
              </a:rPr>
              <a:t>240P</a:t>
            </a:r>
            <a:r>
              <a:rPr lang="en-US" sz="2800" baseline="-25000">
                <a:latin typeface="Tahoma" pitchFamily="34" charset="0"/>
              </a:rPr>
              <a:t>1</a:t>
            </a:r>
            <a:r>
              <a:rPr lang="en-US" sz="2800">
                <a:latin typeface="Tahoma" pitchFamily="34" charset="0"/>
              </a:rPr>
              <a:t>+250P</a:t>
            </a:r>
            <a:r>
              <a:rPr lang="en-US" sz="2800" baseline="-25000">
                <a:latin typeface="Tahoma" pitchFamily="34" charset="0"/>
              </a:rPr>
              <a:t>2</a:t>
            </a:r>
            <a:r>
              <a:rPr lang="en-US" sz="2800">
                <a:latin typeface="Tahoma" pitchFamily="34" charset="0"/>
              </a:rPr>
              <a:t>+265P</a:t>
            </a:r>
            <a:r>
              <a:rPr lang="en-US" sz="2800" baseline="-25000">
                <a:latin typeface="Tahoma" pitchFamily="34" charset="0"/>
              </a:rPr>
              <a:t>3</a:t>
            </a:r>
            <a:r>
              <a:rPr lang="en-US" sz="2800">
                <a:latin typeface="Tahoma" pitchFamily="34" charset="0"/>
              </a:rPr>
              <a:t>+285P</a:t>
            </a:r>
            <a:r>
              <a:rPr lang="en-US" sz="2800" baseline="-25000">
                <a:latin typeface="Tahoma" pitchFamily="34" charset="0"/>
              </a:rPr>
              <a:t>4</a:t>
            </a:r>
            <a:r>
              <a:rPr lang="en-US" sz="2800">
                <a:latin typeface="Tahoma" pitchFamily="34" charset="0"/>
              </a:rPr>
              <a:t>+280P</a:t>
            </a:r>
            <a:r>
              <a:rPr lang="en-US" sz="2800" baseline="-25000">
                <a:latin typeface="Tahoma" pitchFamily="34" charset="0"/>
              </a:rPr>
              <a:t>5</a:t>
            </a:r>
            <a:r>
              <a:rPr lang="en-US" sz="2800">
                <a:latin typeface="Tahoma" pitchFamily="34" charset="0"/>
              </a:rPr>
              <a:t>+260P</a:t>
            </a:r>
            <a:r>
              <a:rPr lang="en-US" sz="2800" baseline="-25000">
                <a:latin typeface="Tahoma" pitchFamily="34" charset="0"/>
              </a:rPr>
              <a:t>6</a:t>
            </a:r>
          </a:p>
          <a:p>
            <a:pPr marL="919163" indent="-919163" eaLnBrk="0" hangingPunct="0">
              <a:spcBef>
                <a:spcPct val="50000"/>
              </a:spcBef>
              <a:tabLst>
                <a:tab pos="1836738" algn="l"/>
              </a:tabLst>
            </a:pPr>
            <a:r>
              <a:rPr lang="en-US" sz="2800">
                <a:latin typeface="Tahoma" pitchFamily="34" charset="0"/>
              </a:rPr>
              <a:t>   + 3.6(B</a:t>
            </a:r>
            <a:r>
              <a:rPr lang="en-US" sz="2800" baseline="-25000">
                <a:latin typeface="Tahoma" pitchFamily="34" charset="0"/>
              </a:rPr>
              <a:t>1</a:t>
            </a:r>
            <a:r>
              <a:rPr lang="en-US" sz="2800">
                <a:latin typeface="Tahoma" pitchFamily="34" charset="0"/>
              </a:rPr>
              <a:t>+B</a:t>
            </a:r>
            <a:r>
              <a:rPr lang="en-US" sz="2800" baseline="-25000">
                <a:latin typeface="Tahoma" pitchFamily="34" charset="0"/>
              </a:rPr>
              <a:t>2</a:t>
            </a:r>
            <a:r>
              <a:rPr lang="en-US" sz="2800">
                <a:latin typeface="Tahoma" pitchFamily="34" charset="0"/>
              </a:rPr>
              <a:t>)/2 + 3.75(B</a:t>
            </a:r>
            <a:r>
              <a:rPr lang="en-US" sz="2800" baseline="-25000">
                <a:latin typeface="Tahoma" pitchFamily="34" charset="0"/>
              </a:rPr>
              <a:t>2</a:t>
            </a:r>
            <a:r>
              <a:rPr lang="en-US" sz="2800">
                <a:latin typeface="Tahoma" pitchFamily="34" charset="0"/>
              </a:rPr>
              <a:t>+B</a:t>
            </a:r>
            <a:r>
              <a:rPr lang="en-US" sz="2800" baseline="-25000">
                <a:latin typeface="Tahoma" pitchFamily="34" charset="0"/>
              </a:rPr>
              <a:t>3</a:t>
            </a:r>
            <a:r>
              <a:rPr lang="en-US" sz="2800">
                <a:latin typeface="Tahoma" pitchFamily="34" charset="0"/>
              </a:rPr>
              <a:t>)/2 + 3.98(B</a:t>
            </a:r>
            <a:r>
              <a:rPr lang="en-US" sz="2800" baseline="-25000">
                <a:latin typeface="Tahoma" pitchFamily="34" charset="0"/>
              </a:rPr>
              <a:t>3</a:t>
            </a:r>
            <a:r>
              <a:rPr lang="en-US" sz="2800">
                <a:latin typeface="Tahoma" pitchFamily="34" charset="0"/>
              </a:rPr>
              <a:t>+B</a:t>
            </a:r>
            <a:r>
              <a:rPr lang="en-US" sz="2800" baseline="-25000">
                <a:latin typeface="Tahoma" pitchFamily="34" charset="0"/>
              </a:rPr>
              <a:t>4</a:t>
            </a:r>
            <a:r>
              <a:rPr lang="en-US" sz="2800">
                <a:latin typeface="Tahoma" pitchFamily="34" charset="0"/>
              </a:rPr>
              <a:t>)/2 </a:t>
            </a:r>
          </a:p>
          <a:p>
            <a:pPr marL="919163" indent="-919163" eaLnBrk="0" hangingPunct="0">
              <a:spcBef>
                <a:spcPct val="50000"/>
              </a:spcBef>
              <a:tabLst>
                <a:tab pos="1836738" algn="l"/>
              </a:tabLst>
            </a:pPr>
            <a:r>
              <a:rPr lang="en-US" sz="2800">
                <a:latin typeface="Tahoma" pitchFamily="34" charset="0"/>
              </a:rPr>
              <a:t>   + 4.28(B</a:t>
            </a:r>
            <a:r>
              <a:rPr lang="en-US" sz="2800" baseline="-25000">
                <a:latin typeface="Tahoma" pitchFamily="34" charset="0"/>
              </a:rPr>
              <a:t>4</a:t>
            </a:r>
            <a:r>
              <a:rPr lang="en-US" sz="2800">
                <a:latin typeface="Tahoma" pitchFamily="34" charset="0"/>
              </a:rPr>
              <a:t>+B</a:t>
            </a:r>
            <a:r>
              <a:rPr lang="en-US" sz="2800" baseline="-25000">
                <a:latin typeface="Tahoma" pitchFamily="34" charset="0"/>
              </a:rPr>
              <a:t>5</a:t>
            </a:r>
            <a:r>
              <a:rPr lang="en-US" sz="2800">
                <a:latin typeface="Tahoma" pitchFamily="34" charset="0"/>
              </a:rPr>
              <a:t>)/2 + 4.20(B</a:t>
            </a:r>
            <a:r>
              <a:rPr lang="en-US" sz="2800" baseline="-25000">
                <a:latin typeface="Tahoma" pitchFamily="34" charset="0"/>
              </a:rPr>
              <a:t>5</a:t>
            </a:r>
            <a:r>
              <a:rPr lang="en-US" sz="2800">
                <a:latin typeface="Tahoma" pitchFamily="34" charset="0"/>
              </a:rPr>
              <a:t>+ B</a:t>
            </a:r>
            <a:r>
              <a:rPr lang="en-US" sz="2800" baseline="-25000">
                <a:latin typeface="Tahoma" pitchFamily="34" charset="0"/>
              </a:rPr>
              <a:t>6</a:t>
            </a:r>
            <a:r>
              <a:rPr lang="en-US" sz="2800">
                <a:latin typeface="Tahoma" pitchFamily="34" charset="0"/>
              </a:rPr>
              <a:t>)/2 + 3.9(B</a:t>
            </a:r>
            <a:r>
              <a:rPr lang="en-US" sz="2800" baseline="-25000">
                <a:latin typeface="Tahoma" pitchFamily="34" charset="0"/>
              </a:rPr>
              <a:t>6</a:t>
            </a:r>
            <a:r>
              <a:rPr lang="en-US" sz="2800">
                <a:latin typeface="Tahoma" pitchFamily="34" charset="0"/>
              </a:rPr>
              <a:t>+B</a:t>
            </a:r>
            <a:r>
              <a:rPr lang="en-US" sz="2800" baseline="-25000">
                <a:latin typeface="Tahoma" pitchFamily="34" charset="0"/>
              </a:rPr>
              <a:t>7</a:t>
            </a:r>
            <a:r>
              <a:rPr lang="en-US" sz="2800">
                <a:latin typeface="Tahoma" pitchFamily="34" charset="0"/>
              </a:rPr>
              <a:t>)/2</a:t>
            </a:r>
            <a:r>
              <a:rPr lang="en-US" sz="2400">
                <a:latin typeface="Tahoma" pitchFamily="34" charset="0"/>
              </a:rPr>
              <a:t> </a:t>
            </a:r>
          </a:p>
          <a:p>
            <a:pPr marL="919163" indent="-919163" eaLnBrk="0" hangingPunct="0">
              <a:lnSpc>
                <a:spcPct val="50000"/>
              </a:lnSpc>
              <a:spcBef>
                <a:spcPct val="50000"/>
              </a:spcBef>
              <a:tabLst>
                <a:tab pos="1836738" algn="l"/>
              </a:tabLst>
            </a:pPr>
            <a:endParaRPr lang="en-US" sz="2400">
              <a:latin typeface="Tahoma" pitchFamily="34" charset="0"/>
            </a:endParaRP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762000" y="5349875"/>
            <a:ext cx="7543800" cy="8223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Note: The beginning inventory in any month is the same as the ending inventory in the previous month.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</p:spTree>
    <p:extLst>
      <p:ext uri="{BB962C8B-B14F-4D97-AF65-F5344CB8AC3E}">
        <p14:creationId xmlns:p14="http://schemas.microsoft.com/office/powerpoint/2010/main" val="228310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4025"/>
            <a:ext cx="7772400" cy="676275"/>
          </a:xfrm>
          <a:noFill/>
          <a:ln/>
        </p:spPr>
        <p:txBody>
          <a:bodyPr lIns="92075" tIns="46038" rIns="92075" bIns="46038"/>
          <a:lstStyle/>
          <a:p>
            <a:r>
              <a:rPr lang="en-US" sz="4000" i="1">
                <a:solidFill>
                  <a:schemeClr val="hlink"/>
                </a:solidFill>
              </a:rPr>
              <a:t>Defining the Constraints - I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848600" cy="44196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105000"/>
              </a:lnSpc>
              <a:spcBef>
                <a:spcPct val="0"/>
              </a:spcBef>
            </a:pPr>
            <a:r>
              <a:rPr lang="en-US"/>
              <a:t>Production levels</a:t>
            </a:r>
          </a:p>
          <a:p>
            <a:pPr>
              <a:lnSpc>
                <a:spcPct val="105000"/>
              </a:lnSpc>
              <a:buFont typeface="Wingdings" pitchFamily="2" charset="2"/>
              <a:buNone/>
            </a:pPr>
            <a:r>
              <a:rPr lang="en-US"/>
              <a:t>		2,000 &lt;= P</a:t>
            </a:r>
            <a:r>
              <a:rPr lang="en-US" baseline="-25000"/>
              <a:t>1</a:t>
            </a:r>
            <a:r>
              <a:rPr lang="en-US"/>
              <a:t> &lt;= 4,000 } month 1</a:t>
            </a:r>
          </a:p>
          <a:p>
            <a:pPr>
              <a:lnSpc>
                <a:spcPct val="105000"/>
              </a:lnSpc>
              <a:buFont typeface="Wingdings" pitchFamily="2" charset="2"/>
              <a:buNone/>
            </a:pPr>
            <a:r>
              <a:rPr lang="en-US"/>
              <a:t>		1,750 &lt;= P</a:t>
            </a:r>
            <a:r>
              <a:rPr lang="en-US" baseline="-25000"/>
              <a:t>2</a:t>
            </a:r>
            <a:r>
              <a:rPr lang="en-US"/>
              <a:t> &lt;= 3,500 } month 2</a:t>
            </a:r>
          </a:p>
          <a:p>
            <a:pPr>
              <a:lnSpc>
                <a:spcPct val="105000"/>
              </a:lnSpc>
              <a:buFont typeface="Wingdings" pitchFamily="2" charset="2"/>
              <a:buNone/>
            </a:pPr>
            <a:r>
              <a:rPr lang="en-US"/>
              <a:t>		2,000 &lt;= P</a:t>
            </a:r>
            <a:r>
              <a:rPr lang="en-US" baseline="-25000"/>
              <a:t>3</a:t>
            </a:r>
            <a:r>
              <a:rPr lang="en-US"/>
              <a:t> &lt;= 4,000 } month 3</a:t>
            </a:r>
          </a:p>
          <a:p>
            <a:pPr>
              <a:lnSpc>
                <a:spcPct val="105000"/>
              </a:lnSpc>
              <a:buFont typeface="Wingdings" pitchFamily="2" charset="2"/>
              <a:buNone/>
            </a:pPr>
            <a:r>
              <a:rPr lang="en-US"/>
              <a:t>		2,250 &lt;= P</a:t>
            </a:r>
            <a:r>
              <a:rPr lang="en-US" baseline="-25000"/>
              <a:t>4</a:t>
            </a:r>
            <a:r>
              <a:rPr lang="en-US"/>
              <a:t> &lt;= 4,500 } month 4</a:t>
            </a:r>
          </a:p>
          <a:p>
            <a:pPr>
              <a:lnSpc>
                <a:spcPct val="105000"/>
              </a:lnSpc>
              <a:buFont typeface="Wingdings" pitchFamily="2" charset="2"/>
              <a:buNone/>
            </a:pPr>
            <a:r>
              <a:rPr lang="en-US"/>
              <a:t>		2,000 &lt;= P</a:t>
            </a:r>
            <a:r>
              <a:rPr lang="en-US" baseline="-25000"/>
              <a:t>5</a:t>
            </a:r>
            <a:r>
              <a:rPr lang="en-US"/>
              <a:t> &lt;= 4,000 } month 5</a:t>
            </a:r>
          </a:p>
          <a:p>
            <a:pPr>
              <a:lnSpc>
                <a:spcPct val="105000"/>
              </a:lnSpc>
              <a:buFont typeface="Wingdings" pitchFamily="2" charset="2"/>
              <a:buNone/>
            </a:pPr>
            <a:r>
              <a:rPr lang="en-US"/>
              <a:t>		1,750 &lt;= P</a:t>
            </a:r>
            <a:r>
              <a:rPr lang="en-US" baseline="-25000"/>
              <a:t>6</a:t>
            </a:r>
            <a:r>
              <a:rPr lang="en-US"/>
              <a:t> &lt;= 3,500 } month 6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</p:spTree>
    <p:extLst>
      <p:ext uri="{BB962C8B-B14F-4D97-AF65-F5344CB8AC3E}">
        <p14:creationId xmlns:p14="http://schemas.microsoft.com/office/powerpoint/2010/main" val="3205234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4025"/>
            <a:ext cx="7772400" cy="676275"/>
          </a:xfrm>
          <a:noFill/>
          <a:ln/>
        </p:spPr>
        <p:txBody>
          <a:bodyPr lIns="92075" tIns="46038" rIns="92075" bIns="46038"/>
          <a:lstStyle/>
          <a:p>
            <a:r>
              <a:rPr lang="en-US" sz="4000" i="1">
                <a:solidFill>
                  <a:schemeClr val="hlink"/>
                </a:solidFill>
              </a:rPr>
              <a:t>Defining the Constraints - II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82000" cy="4419600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Ending Inventory (EI = BI + P - D)</a:t>
            </a:r>
          </a:p>
          <a:p>
            <a:pPr algn="ctr">
              <a:lnSpc>
                <a:spcPct val="110000"/>
              </a:lnSpc>
              <a:buFont typeface="Wingdings" pitchFamily="2" charset="2"/>
              <a:buNone/>
            </a:pPr>
            <a:r>
              <a:rPr lang="en-US" sz="3000"/>
              <a:t>1,500 </a:t>
            </a:r>
            <a:r>
              <a:rPr lang="en-US" sz="3000" u="sng"/>
              <a:t>&lt;</a:t>
            </a:r>
            <a:r>
              <a:rPr lang="en-US" sz="3000"/>
              <a:t>  B</a:t>
            </a:r>
            <a:r>
              <a:rPr lang="en-US" sz="3000" baseline="-25000"/>
              <a:t>1 </a:t>
            </a:r>
            <a:r>
              <a:rPr lang="en-US" sz="3000"/>
              <a:t>+ P</a:t>
            </a:r>
            <a:r>
              <a:rPr lang="en-US" sz="3000" baseline="-25000"/>
              <a:t>1 </a:t>
            </a:r>
            <a:r>
              <a:rPr lang="en-US" sz="3000"/>
              <a:t>- 1,000 </a:t>
            </a:r>
            <a:r>
              <a:rPr lang="en-US" sz="3000" u="sng"/>
              <a:t>&lt;</a:t>
            </a:r>
            <a:r>
              <a:rPr lang="en-US" sz="3000"/>
              <a:t> 6,000 } month 1</a:t>
            </a:r>
          </a:p>
          <a:p>
            <a:pPr algn="ctr">
              <a:lnSpc>
                <a:spcPct val="110000"/>
              </a:lnSpc>
              <a:buFont typeface="Wingdings" pitchFamily="2" charset="2"/>
              <a:buNone/>
            </a:pPr>
            <a:r>
              <a:rPr lang="en-US" sz="3000"/>
              <a:t>1,500 </a:t>
            </a:r>
            <a:r>
              <a:rPr lang="en-US" sz="3000" u="sng"/>
              <a:t>&lt;</a:t>
            </a:r>
            <a:r>
              <a:rPr lang="en-US" sz="3000"/>
              <a:t>  B</a:t>
            </a:r>
            <a:r>
              <a:rPr lang="en-US" sz="3000" baseline="-25000"/>
              <a:t>2 </a:t>
            </a:r>
            <a:r>
              <a:rPr lang="en-US" sz="3000"/>
              <a:t>+ P</a:t>
            </a:r>
            <a:r>
              <a:rPr lang="en-US" sz="3000" baseline="-25000"/>
              <a:t>2 </a:t>
            </a:r>
            <a:r>
              <a:rPr lang="en-US" sz="3000"/>
              <a:t>- 4,500 </a:t>
            </a:r>
            <a:r>
              <a:rPr lang="en-US" sz="3000" u="sng"/>
              <a:t>&lt;</a:t>
            </a:r>
            <a:r>
              <a:rPr lang="en-US" sz="3000"/>
              <a:t> 6,000 } month 2</a:t>
            </a:r>
          </a:p>
          <a:p>
            <a:pPr algn="ctr">
              <a:lnSpc>
                <a:spcPct val="110000"/>
              </a:lnSpc>
              <a:buFont typeface="Wingdings" pitchFamily="2" charset="2"/>
              <a:buNone/>
            </a:pPr>
            <a:r>
              <a:rPr lang="en-US" sz="3000"/>
              <a:t>1,500 </a:t>
            </a:r>
            <a:r>
              <a:rPr lang="en-US" sz="3000" u="sng"/>
              <a:t>&lt;</a:t>
            </a:r>
            <a:r>
              <a:rPr lang="en-US" sz="3000"/>
              <a:t>  B</a:t>
            </a:r>
            <a:r>
              <a:rPr lang="en-US" sz="3000" baseline="-25000"/>
              <a:t>3 </a:t>
            </a:r>
            <a:r>
              <a:rPr lang="en-US" sz="3000"/>
              <a:t>+ P</a:t>
            </a:r>
            <a:r>
              <a:rPr lang="en-US" sz="3000" baseline="-25000"/>
              <a:t>3 </a:t>
            </a:r>
            <a:r>
              <a:rPr lang="en-US" sz="3000"/>
              <a:t>- 6,000 </a:t>
            </a:r>
            <a:r>
              <a:rPr lang="en-US" sz="3000" u="sng"/>
              <a:t>&lt;</a:t>
            </a:r>
            <a:r>
              <a:rPr lang="en-US" sz="3000"/>
              <a:t> 6,000 } month 3</a:t>
            </a:r>
          </a:p>
          <a:p>
            <a:pPr algn="ctr">
              <a:lnSpc>
                <a:spcPct val="110000"/>
              </a:lnSpc>
              <a:buFont typeface="Wingdings" pitchFamily="2" charset="2"/>
              <a:buNone/>
            </a:pPr>
            <a:r>
              <a:rPr lang="en-US" sz="3000"/>
              <a:t>1,500 </a:t>
            </a:r>
            <a:r>
              <a:rPr lang="en-US" sz="3000" u="sng"/>
              <a:t>&lt;</a:t>
            </a:r>
            <a:r>
              <a:rPr lang="en-US" sz="3000"/>
              <a:t>  B</a:t>
            </a:r>
            <a:r>
              <a:rPr lang="en-US" sz="3000" baseline="-25000"/>
              <a:t>4 </a:t>
            </a:r>
            <a:r>
              <a:rPr lang="en-US" sz="3000"/>
              <a:t>+ P</a:t>
            </a:r>
            <a:r>
              <a:rPr lang="en-US" sz="3000" baseline="-25000"/>
              <a:t>4 </a:t>
            </a:r>
            <a:r>
              <a:rPr lang="en-US" sz="3000"/>
              <a:t>- 5,500 </a:t>
            </a:r>
            <a:r>
              <a:rPr lang="en-US" sz="3000" u="sng"/>
              <a:t>&lt;</a:t>
            </a:r>
            <a:r>
              <a:rPr lang="en-US" sz="3000"/>
              <a:t> 6,000 } month 4</a:t>
            </a:r>
          </a:p>
          <a:p>
            <a:pPr algn="ctr">
              <a:lnSpc>
                <a:spcPct val="110000"/>
              </a:lnSpc>
              <a:buFont typeface="Wingdings" pitchFamily="2" charset="2"/>
              <a:buNone/>
            </a:pPr>
            <a:r>
              <a:rPr lang="en-US" sz="3000"/>
              <a:t>1,500 </a:t>
            </a:r>
            <a:r>
              <a:rPr lang="en-US" sz="3000" u="sng"/>
              <a:t>&lt;</a:t>
            </a:r>
            <a:r>
              <a:rPr lang="en-US" sz="3000"/>
              <a:t>  B</a:t>
            </a:r>
            <a:r>
              <a:rPr lang="en-US" sz="3000" baseline="-25000"/>
              <a:t>5 </a:t>
            </a:r>
            <a:r>
              <a:rPr lang="en-US" sz="3000"/>
              <a:t>+ P</a:t>
            </a:r>
            <a:r>
              <a:rPr lang="en-US" sz="3000" baseline="-25000"/>
              <a:t>5 </a:t>
            </a:r>
            <a:r>
              <a:rPr lang="en-US" sz="3000"/>
              <a:t>- 3,500 </a:t>
            </a:r>
            <a:r>
              <a:rPr lang="en-US" sz="3000" u="sng"/>
              <a:t>&lt;</a:t>
            </a:r>
            <a:r>
              <a:rPr lang="en-US" sz="3000"/>
              <a:t> 6,000 } month 5</a:t>
            </a:r>
          </a:p>
          <a:p>
            <a:pPr algn="ctr">
              <a:lnSpc>
                <a:spcPct val="110000"/>
              </a:lnSpc>
              <a:buFont typeface="Wingdings" pitchFamily="2" charset="2"/>
              <a:buNone/>
            </a:pPr>
            <a:r>
              <a:rPr lang="en-US" sz="3000"/>
              <a:t>1,500 </a:t>
            </a:r>
            <a:r>
              <a:rPr lang="en-US" sz="3000" u="sng"/>
              <a:t>&lt;</a:t>
            </a:r>
            <a:r>
              <a:rPr lang="en-US" sz="3000"/>
              <a:t>  B</a:t>
            </a:r>
            <a:r>
              <a:rPr lang="en-US" sz="3000" baseline="-25000"/>
              <a:t>6 </a:t>
            </a:r>
            <a:r>
              <a:rPr lang="en-US" sz="3000"/>
              <a:t>+ P</a:t>
            </a:r>
            <a:r>
              <a:rPr lang="en-US" sz="3000" baseline="-25000"/>
              <a:t>6 </a:t>
            </a:r>
            <a:r>
              <a:rPr lang="en-US" sz="3000"/>
              <a:t>- 4,000 </a:t>
            </a:r>
            <a:r>
              <a:rPr lang="en-US" sz="3000" u="sng"/>
              <a:t>&lt;</a:t>
            </a:r>
            <a:r>
              <a:rPr lang="en-US" sz="3000"/>
              <a:t> 6,000 } month 6</a:t>
            </a:r>
          </a:p>
          <a:p>
            <a:pPr>
              <a:buFont typeface="Wingdings" pitchFamily="2" charset="2"/>
              <a:buNone/>
            </a:pPr>
            <a:endParaRPr lang="en-US" sz="3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</p:spTree>
    <p:extLst>
      <p:ext uri="{BB962C8B-B14F-4D97-AF65-F5344CB8AC3E}">
        <p14:creationId xmlns:p14="http://schemas.microsoft.com/office/powerpoint/2010/main" val="202514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69925" y="169863"/>
            <a:ext cx="7772400" cy="809625"/>
          </a:xfrm>
          <a:noFill/>
          <a:ln/>
        </p:spPr>
        <p:txBody>
          <a:bodyPr lIns="92075" tIns="46038" rIns="92075" bIns="46038"/>
          <a:lstStyle/>
          <a:p>
            <a:r>
              <a:rPr lang="en-US" sz="4000" i="1">
                <a:solidFill>
                  <a:schemeClr val="hlink"/>
                </a:solidFill>
              </a:rPr>
              <a:t>Defining the Constraints - III</a:t>
            </a:r>
            <a:endParaRPr lang="en-US" sz="1600" i="1">
              <a:solidFill>
                <a:schemeClr val="hlink"/>
              </a:solidFill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914400"/>
            <a:ext cx="6858000" cy="3887788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Beginning Balances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Times New Roman" pitchFamily="18" charset="0"/>
              </a:rPr>
              <a:t>		B</a:t>
            </a:r>
            <a:r>
              <a:rPr lang="en-US" baseline="-25000">
                <a:latin typeface="Times New Roman" pitchFamily="18" charset="0"/>
              </a:rPr>
              <a:t>1</a:t>
            </a:r>
            <a:r>
              <a:rPr lang="en-US">
                <a:latin typeface="Times New Roman" pitchFamily="18" charset="0"/>
              </a:rPr>
              <a:t> = 2750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Times New Roman" pitchFamily="18" charset="0"/>
              </a:rPr>
              <a:t>		B</a:t>
            </a:r>
            <a:r>
              <a:rPr lang="en-US" baseline="-25000">
                <a:latin typeface="Times New Roman" pitchFamily="18" charset="0"/>
              </a:rPr>
              <a:t>2</a:t>
            </a:r>
            <a:r>
              <a:rPr lang="en-US">
                <a:latin typeface="Times New Roman" pitchFamily="18" charset="0"/>
              </a:rPr>
              <a:t> = B</a:t>
            </a:r>
            <a:r>
              <a:rPr lang="en-US" baseline="-25000">
                <a:latin typeface="Times New Roman" pitchFamily="18" charset="0"/>
              </a:rPr>
              <a:t>1</a:t>
            </a:r>
            <a:r>
              <a:rPr lang="en-US">
                <a:latin typeface="Times New Roman" pitchFamily="18" charset="0"/>
              </a:rPr>
              <a:t> + P</a:t>
            </a:r>
            <a:r>
              <a:rPr lang="en-US" baseline="-25000">
                <a:latin typeface="Times New Roman" pitchFamily="18" charset="0"/>
              </a:rPr>
              <a:t>1</a:t>
            </a:r>
            <a:r>
              <a:rPr lang="en-US">
                <a:latin typeface="Times New Roman" pitchFamily="18" charset="0"/>
              </a:rPr>
              <a:t> - 1,000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Times New Roman" pitchFamily="18" charset="0"/>
              </a:rPr>
              <a:t>		B</a:t>
            </a:r>
            <a:r>
              <a:rPr lang="en-US" baseline="-25000">
                <a:latin typeface="Times New Roman" pitchFamily="18" charset="0"/>
              </a:rPr>
              <a:t>3</a:t>
            </a:r>
            <a:r>
              <a:rPr lang="en-US">
                <a:latin typeface="Times New Roman" pitchFamily="18" charset="0"/>
              </a:rPr>
              <a:t> = B</a:t>
            </a:r>
            <a:r>
              <a:rPr lang="en-US" baseline="-25000">
                <a:latin typeface="Times New Roman" pitchFamily="18" charset="0"/>
              </a:rPr>
              <a:t>2</a:t>
            </a:r>
            <a:r>
              <a:rPr lang="en-US">
                <a:latin typeface="Times New Roman" pitchFamily="18" charset="0"/>
              </a:rPr>
              <a:t> + P</a:t>
            </a:r>
            <a:r>
              <a:rPr lang="en-US" baseline="-25000">
                <a:latin typeface="Times New Roman" pitchFamily="18" charset="0"/>
              </a:rPr>
              <a:t>2</a:t>
            </a:r>
            <a:r>
              <a:rPr lang="en-US">
                <a:latin typeface="Times New Roman" pitchFamily="18" charset="0"/>
              </a:rPr>
              <a:t> - 4,500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Times New Roman" pitchFamily="18" charset="0"/>
              </a:rPr>
              <a:t>		B</a:t>
            </a:r>
            <a:r>
              <a:rPr lang="en-US" baseline="-25000">
                <a:latin typeface="Times New Roman" pitchFamily="18" charset="0"/>
              </a:rPr>
              <a:t>4</a:t>
            </a:r>
            <a:r>
              <a:rPr lang="en-US">
                <a:latin typeface="Times New Roman" pitchFamily="18" charset="0"/>
              </a:rPr>
              <a:t> = B</a:t>
            </a:r>
            <a:r>
              <a:rPr lang="en-US" baseline="-25000">
                <a:latin typeface="Times New Roman" pitchFamily="18" charset="0"/>
              </a:rPr>
              <a:t>3</a:t>
            </a:r>
            <a:r>
              <a:rPr lang="en-US">
                <a:latin typeface="Times New Roman" pitchFamily="18" charset="0"/>
              </a:rPr>
              <a:t> + P</a:t>
            </a:r>
            <a:r>
              <a:rPr lang="en-US" baseline="-25000">
                <a:latin typeface="Times New Roman" pitchFamily="18" charset="0"/>
              </a:rPr>
              <a:t>3</a:t>
            </a:r>
            <a:r>
              <a:rPr lang="en-US">
                <a:latin typeface="Times New Roman" pitchFamily="18" charset="0"/>
              </a:rPr>
              <a:t> - 6,000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Times New Roman" pitchFamily="18" charset="0"/>
              </a:rPr>
              <a:t>		B</a:t>
            </a:r>
            <a:r>
              <a:rPr lang="en-US" baseline="-25000">
                <a:latin typeface="Times New Roman" pitchFamily="18" charset="0"/>
              </a:rPr>
              <a:t>5</a:t>
            </a:r>
            <a:r>
              <a:rPr lang="en-US">
                <a:latin typeface="Times New Roman" pitchFamily="18" charset="0"/>
              </a:rPr>
              <a:t> = B</a:t>
            </a:r>
            <a:r>
              <a:rPr lang="en-US" baseline="-25000">
                <a:latin typeface="Times New Roman" pitchFamily="18" charset="0"/>
              </a:rPr>
              <a:t>4</a:t>
            </a:r>
            <a:r>
              <a:rPr lang="en-US">
                <a:latin typeface="Times New Roman" pitchFamily="18" charset="0"/>
              </a:rPr>
              <a:t> + P</a:t>
            </a:r>
            <a:r>
              <a:rPr lang="en-US" baseline="-25000">
                <a:latin typeface="Times New Roman" pitchFamily="18" charset="0"/>
              </a:rPr>
              <a:t>4</a:t>
            </a:r>
            <a:r>
              <a:rPr lang="en-US">
                <a:latin typeface="Times New Roman" pitchFamily="18" charset="0"/>
              </a:rPr>
              <a:t> - 5,500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Times New Roman" pitchFamily="18" charset="0"/>
              </a:rPr>
              <a:t>		B</a:t>
            </a:r>
            <a:r>
              <a:rPr lang="en-US" baseline="-25000">
                <a:latin typeface="Times New Roman" pitchFamily="18" charset="0"/>
              </a:rPr>
              <a:t>6</a:t>
            </a:r>
            <a:r>
              <a:rPr lang="en-US">
                <a:latin typeface="Times New Roman" pitchFamily="18" charset="0"/>
              </a:rPr>
              <a:t> = B</a:t>
            </a:r>
            <a:r>
              <a:rPr lang="en-US" baseline="-25000">
                <a:latin typeface="Times New Roman" pitchFamily="18" charset="0"/>
              </a:rPr>
              <a:t>5</a:t>
            </a:r>
            <a:r>
              <a:rPr lang="en-US">
                <a:latin typeface="Times New Roman" pitchFamily="18" charset="0"/>
              </a:rPr>
              <a:t> + P</a:t>
            </a:r>
            <a:r>
              <a:rPr lang="en-US" baseline="-25000">
                <a:latin typeface="Times New Roman" pitchFamily="18" charset="0"/>
              </a:rPr>
              <a:t>5</a:t>
            </a:r>
            <a:r>
              <a:rPr lang="en-US">
                <a:latin typeface="Times New Roman" pitchFamily="18" charset="0"/>
              </a:rPr>
              <a:t> - 3,500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Times New Roman" pitchFamily="18" charset="0"/>
              </a:rPr>
              <a:t>		B</a:t>
            </a:r>
            <a:r>
              <a:rPr lang="en-US" baseline="-25000">
                <a:latin typeface="Times New Roman" pitchFamily="18" charset="0"/>
              </a:rPr>
              <a:t>7</a:t>
            </a:r>
            <a:r>
              <a:rPr lang="en-US">
                <a:latin typeface="Times New Roman" pitchFamily="18" charset="0"/>
              </a:rPr>
              <a:t> = B</a:t>
            </a:r>
            <a:r>
              <a:rPr lang="en-US" baseline="-25000">
                <a:latin typeface="Times New Roman" pitchFamily="18" charset="0"/>
              </a:rPr>
              <a:t>6</a:t>
            </a:r>
            <a:r>
              <a:rPr lang="en-US">
                <a:latin typeface="Times New Roman" pitchFamily="18" charset="0"/>
              </a:rPr>
              <a:t> + P</a:t>
            </a:r>
            <a:r>
              <a:rPr lang="en-US" baseline="-25000">
                <a:latin typeface="Times New Roman" pitchFamily="18" charset="0"/>
              </a:rPr>
              <a:t>6</a:t>
            </a:r>
            <a:r>
              <a:rPr lang="en-US">
                <a:latin typeface="Times New Roman" pitchFamily="18" charset="0"/>
              </a:rPr>
              <a:t> - 4,000</a:t>
            </a:r>
          </a:p>
          <a:p>
            <a:pPr>
              <a:buFont typeface="Wingdings" pitchFamily="2" charset="2"/>
              <a:buNone/>
            </a:pPr>
            <a:endParaRPr lang="en-US">
              <a:latin typeface="Times New Roman" pitchFamily="18" charset="0"/>
            </a:endParaRP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6019800" y="1981200"/>
            <a:ext cx="2514600" cy="30130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Notice that the B</a:t>
            </a:r>
            <a:r>
              <a:rPr lang="en-US" sz="2400" i="1" baseline="-25000">
                <a:solidFill>
                  <a:schemeClr val="bg1"/>
                </a:solidFill>
                <a:latin typeface="Times New Roman" pitchFamily="18" charset="0"/>
              </a:rPr>
              <a:t>i</a:t>
            </a:r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 can be computed directly from the P</a:t>
            </a:r>
            <a:r>
              <a:rPr lang="en-US" sz="2400" i="1" baseline="-25000">
                <a:solidFill>
                  <a:schemeClr val="bg1"/>
                </a:solidFill>
                <a:latin typeface="Times New Roman" pitchFamily="18" charset="0"/>
              </a:rPr>
              <a:t>i</a:t>
            </a:r>
            <a:r>
              <a:rPr lang="en-US" sz="2400" i="1">
                <a:solidFill>
                  <a:schemeClr val="bg1"/>
                </a:solidFill>
                <a:latin typeface="Tahoma" pitchFamily="34" charset="0"/>
              </a:rPr>
              <a:t>.  </a:t>
            </a:r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Therefore, only the P</a:t>
            </a:r>
            <a:r>
              <a:rPr lang="en-US" sz="2400" i="1" baseline="-25000">
                <a:solidFill>
                  <a:schemeClr val="bg1"/>
                </a:solidFill>
                <a:latin typeface="Times New Roman" pitchFamily="18" charset="0"/>
              </a:rPr>
              <a:t>i</a:t>
            </a:r>
            <a:r>
              <a:rPr lang="en-US" sz="2400" i="1">
                <a:solidFill>
                  <a:schemeClr val="bg1"/>
                </a:solidFill>
                <a:latin typeface="Tahoma" pitchFamily="34" charset="0"/>
              </a:rPr>
              <a:t> </a:t>
            </a:r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need to be identified as changing cells.</a:t>
            </a:r>
            <a:r>
              <a:rPr lang="en-US" sz="2400" i="1">
                <a:solidFill>
                  <a:schemeClr val="bg1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</p:spTree>
    <p:extLst>
      <p:ext uri="{BB962C8B-B14F-4D97-AF65-F5344CB8AC3E}">
        <p14:creationId xmlns:p14="http://schemas.microsoft.com/office/powerpoint/2010/main" val="70366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  <p:bldP spid="5530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1666081" y="152400"/>
            <a:ext cx="5811838" cy="2308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en-US" sz="2400" dirty="0" smtClean="0">
                <a:latin typeface="Tahoma" pitchFamily="34" charset="0"/>
              </a:rPr>
              <a:t>X1 </a:t>
            </a:r>
            <a:r>
              <a:rPr lang="en-US" sz="2400" dirty="0">
                <a:latin typeface="Tahoma" pitchFamily="34" charset="0"/>
              </a:rPr>
              <a:t>= pounds of feed 1 to use in the mix</a:t>
            </a:r>
          </a:p>
          <a:p>
            <a:pPr eaLnBrk="0" hangingPunct="0">
              <a:lnSpc>
                <a:spcPct val="150000"/>
              </a:lnSpc>
            </a:pPr>
            <a:r>
              <a:rPr lang="en-US" sz="2400" dirty="0" smtClean="0">
                <a:latin typeface="Tahoma" pitchFamily="34" charset="0"/>
              </a:rPr>
              <a:t>X2 </a:t>
            </a:r>
            <a:r>
              <a:rPr lang="en-US" sz="2400" dirty="0">
                <a:latin typeface="Tahoma" pitchFamily="34" charset="0"/>
              </a:rPr>
              <a:t>= pounds of feed 2 to use in the mix</a:t>
            </a:r>
          </a:p>
          <a:p>
            <a:pPr eaLnBrk="0" hangingPunct="0">
              <a:lnSpc>
                <a:spcPct val="150000"/>
              </a:lnSpc>
            </a:pPr>
            <a:r>
              <a:rPr lang="en-US" sz="2400" dirty="0" smtClean="0">
                <a:latin typeface="Tahoma" pitchFamily="34" charset="0"/>
              </a:rPr>
              <a:t>X3 </a:t>
            </a:r>
            <a:r>
              <a:rPr lang="en-US" sz="2400" dirty="0">
                <a:latin typeface="Tahoma" pitchFamily="34" charset="0"/>
              </a:rPr>
              <a:t>= pounds of feed 3 to use in the mix</a:t>
            </a:r>
          </a:p>
          <a:p>
            <a:pPr eaLnBrk="0" hangingPunct="0">
              <a:lnSpc>
                <a:spcPct val="150000"/>
              </a:lnSpc>
            </a:pPr>
            <a:r>
              <a:rPr lang="en-US" sz="2400" dirty="0" smtClean="0">
                <a:latin typeface="Tahoma" pitchFamily="34" charset="0"/>
              </a:rPr>
              <a:t>X4 </a:t>
            </a:r>
            <a:r>
              <a:rPr lang="en-US" sz="2400" dirty="0">
                <a:latin typeface="Tahoma" pitchFamily="34" charset="0"/>
              </a:rPr>
              <a:t>= pounds of feed 4 to use in the mix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81000" y="2522432"/>
            <a:ext cx="7977187" cy="73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marL="919163" indent="-919163" algn="ctr" eaLnBrk="0" hangingPunct="0">
              <a:lnSpc>
                <a:spcPct val="130000"/>
              </a:lnSpc>
              <a:spcBef>
                <a:spcPct val="50000"/>
              </a:spcBef>
              <a:tabLst>
                <a:tab pos="1836738" algn="l"/>
              </a:tabLst>
            </a:pPr>
            <a:r>
              <a:rPr lang="en-US" sz="3200" dirty="0" smtClean="0">
                <a:latin typeface="Tahoma" pitchFamily="34" charset="0"/>
              </a:rPr>
              <a:t>MIN</a:t>
            </a:r>
            <a:r>
              <a:rPr lang="en-US" sz="3200" dirty="0">
                <a:latin typeface="Tahoma" pitchFamily="34" charset="0"/>
              </a:rPr>
              <a:t>:	   </a:t>
            </a:r>
            <a:r>
              <a:rPr lang="en-US" sz="3200" dirty="0" smtClean="0">
                <a:latin typeface="Tahoma" pitchFamily="34" charset="0"/>
              </a:rPr>
              <a:t>0.25X1+ 0.30X2+ 0.32X3+ 0.15X4</a:t>
            </a:r>
            <a:endParaRPr lang="en-US" sz="3200" baseline="-25000" dirty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98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/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"/>
            <a:ext cx="3124200" cy="492122"/>
          </a:xfrm>
          <a:noFill/>
          <a:ln/>
        </p:spPr>
        <p:txBody>
          <a:bodyPr lIns="92075" tIns="46038" rIns="92075" bIns="46038"/>
          <a:lstStyle/>
          <a:p>
            <a:pPr algn="ctr">
              <a:buFont typeface="Wingdings" pitchFamily="2" charset="2"/>
              <a:buNone/>
            </a:pPr>
            <a:r>
              <a:rPr lang="en-US" dirty="0" smtClean="0">
                <a:hlinkClick r:id="rId4" action="ppaction://hlinkfile"/>
              </a:rPr>
              <a:t>Fig3-33.xlsm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8575" y="838200"/>
            <a:ext cx="9144000" cy="472440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457200" y="990600"/>
          <a:ext cx="8086725" cy="44517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2" name="Macro-Enabled Worksheet" r:id="rId5" imgW="5657961" imgH="3114764" progId="Excel.SheetMacroEnabled.12">
                  <p:embed/>
                </p:oleObj>
              </mc:Choice>
              <mc:Fallback>
                <p:oleObj name="Macro-Enabled Worksheet" r:id="rId5" imgW="5657961" imgH="3114764" progId="Excel.Sheet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" y="990600"/>
                        <a:ext cx="8086725" cy="44517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415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38138"/>
            <a:ext cx="8305800" cy="1109662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80000"/>
              </a:lnSpc>
            </a:pPr>
            <a:r>
              <a:rPr lang="en-US" sz="4000" i="1">
                <a:solidFill>
                  <a:schemeClr val="hlink"/>
                </a:solidFill>
              </a:rPr>
              <a:t>Data Envelopment Analysis (DEA):</a:t>
            </a:r>
            <a:br>
              <a:rPr lang="en-US" sz="4000" i="1">
                <a:solidFill>
                  <a:schemeClr val="hlink"/>
                </a:solidFill>
              </a:rPr>
            </a:br>
            <a:r>
              <a:rPr lang="en-US" sz="4000" i="1">
                <a:solidFill>
                  <a:schemeClr val="hlink"/>
                </a:solidFill>
              </a:rPr>
              <a:t>Steak &amp; Burger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447800"/>
            <a:ext cx="8758237" cy="2540000"/>
          </a:xfrm>
          <a:noFill/>
          <a:ln/>
        </p:spPr>
        <p:txBody>
          <a:bodyPr lIns="92075" tIns="46038" rIns="92075" bIns="46038"/>
          <a:lstStyle/>
          <a:p>
            <a:r>
              <a:rPr lang="en-US" sz="2400"/>
              <a:t>Steak &amp; Burger needs to evaluate the performance (efficiency) of 12 units. </a:t>
            </a:r>
          </a:p>
          <a:p>
            <a:r>
              <a:rPr lang="en-US" sz="2400"/>
              <a:t>Outputs for each unit (</a:t>
            </a:r>
            <a:r>
              <a:rPr lang="en-US" sz="2400" i="1"/>
              <a:t>O</a:t>
            </a:r>
            <a:r>
              <a:rPr lang="en-US" sz="2400" i="1" baseline="-25000">
                <a:latin typeface="Times New Roman" pitchFamily="18" charset="0"/>
              </a:rPr>
              <a:t>ij</a:t>
            </a:r>
            <a:r>
              <a:rPr lang="en-US" sz="2400"/>
              <a:t>) include measures of: Profit, Customer Satisfaction, and Cleanliness</a:t>
            </a:r>
          </a:p>
          <a:p>
            <a:r>
              <a:rPr lang="en-US" sz="2400"/>
              <a:t>Inputs for each unit (</a:t>
            </a:r>
            <a:r>
              <a:rPr lang="en-US" sz="2400" i="1"/>
              <a:t>I</a:t>
            </a:r>
            <a:r>
              <a:rPr lang="en-US" sz="2400" i="1" baseline="-25000">
                <a:latin typeface="Times New Roman" pitchFamily="18" charset="0"/>
              </a:rPr>
              <a:t>ij</a:t>
            </a:r>
            <a:r>
              <a:rPr lang="en-US" sz="2400"/>
              <a:t>) include: Labor Hours, and  Operating Costs</a:t>
            </a:r>
          </a:p>
          <a:p>
            <a:r>
              <a:rPr lang="en-US" sz="2400"/>
              <a:t>The “Efficiency” of unit  </a:t>
            </a:r>
            <a:r>
              <a:rPr lang="en-US" sz="2400" i="1">
                <a:latin typeface="Times New Roman" pitchFamily="18" charset="0"/>
              </a:rPr>
              <a:t>i</a:t>
            </a:r>
            <a:r>
              <a:rPr lang="en-US" sz="2400">
                <a:latin typeface="Times New Roman" pitchFamily="18" charset="0"/>
              </a:rPr>
              <a:t> </a:t>
            </a:r>
            <a:r>
              <a:rPr lang="en-US" sz="2400"/>
              <a:t> is defined as follows:</a:t>
            </a:r>
          </a:p>
          <a:p>
            <a:pPr>
              <a:buFont typeface="Wingdings" pitchFamily="2" charset="2"/>
              <a:buNone/>
            </a:pPr>
            <a:endParaRPr lang="en-US" sz="2400"/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254000" y="4699000"/>
            <a:ext cx="8758238" cy="185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9636" name="Group 4"/>
          <p:cNvGrpSpPr>
            <a:grpSpLocks/>
          </p:cNvGrpSpPr>
          <p:nvPr/>
        </p:nvGrpSpPr>
        <p:grpSpPr bwMode="auto">
          <a:xfrm>
            <a:off x="1371600" y="4814888"/>
            <a:ext cx="4419600" cy="366712"/>
            <a:chOff x="123" y="2566"/>
            <a:chExt cx="5619" cy="231"/>
          </a:xfrm>
        </p:grpSpPr>
        <p:sp>
          <p:nvSpPr>
            <p:cNvPr id="69637" name="Rectangle 5"/>
            <p:cNvSpPr>
              <a:spLocks noChangeArrowheads="1"/>
            </p:cNvSpPr>
            <p:nvPr/>
          </p:nvSpPr>
          <p:spPr bwMode="auto">
            <a:xfrm>
              <a:off x="123" y="2566"/>
              <a:ext cx="561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  <a:spcBef>
                  <a:spcPct val="50000"/>
                </a:spcBef>
                <a:tabLst>
                  <a:tab pos="685800" algn="ctr"/>
                  <a:tab pos="2740025" algn="ctr"/>
                  <a:tab pos="5197475" algn="ctr"/>
                  <a:tab pos="7535863" algn="ctr"/>
                </a:tabLst>
              </a:pPr>
              <a:endParaRPr lang="en-US" sz="2000" b="1"/>
            </a:p>
          </p:txBody>
        </p:sp>
        <p:sp>
          <p:nvSpPr>
            <p:cNvPr id="69638" name="Line 6"/>
            <p:cNvSpPr>
              <a:spLocks noChangeShapeType="1"/>
            </p:cNvSpPr>
            <p:nvPr/>
          </p:nvSpPr>
          <p:spPr bwMode="auto">
            <a:xfrm flipV="1">
              <a:off x="154" y="2756"/>
              <a:ext cx="5416" cy="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1295400" y="4572000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Weighted sum of unit </a:t>
            </a:r>
            <a:r>
              <a:rPr lang="en-US" sz="2400" i="1">
                <a:latin typeface="Times New Roman" pitchFamily="18" charset="0"/>
              </a:rPr>
              <a:t>i</a:t>
            </a:r>
            <a:r>
              <a:rPr lang="en-US" sz="2400">
                <a:latin typeface="Times New Roman" pitchFamily="18" charset="0"/>
              </a:rPr>
              <a:t>’s outputs</a:t>
            </a: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1295400" y="5105400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Weighted sum of unit </a:t>
            </a:r>
            <a:r>
              <a:rPr lang="en-US" sz="2400" i="1">
                <a:latin typeface="Times New Roman" pitchFamily="18" charset="0"/>
              </a:rPr>
              <a:t>i</a:t>
            </a:r>
            <a:r>
              <a:rPr lang="en-US" sz="2400">
                <a:latin typeface="Times New Roman" pitchFamily="18" charset="0"/>
              </a:rPr>
              <a:t>’s inputs</a:t>
            </a:r>
          </a:p>
        </p:txBody>
      </p:sp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5867400" y="48768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=</a:t>
            </a:r>
          </a:p>
        </p:txBody>
      </p:sp>
      <p:pic>
        <p:nvPicPr>
          <p:cNvPr id="69645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267200"/>
            <a:ext cx="1150938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08037"/>
          </a:xfrm>
          <a:noFill/>
          <a:ln/>
        </p:spPr>
        <p:txBody>
          <a:bodyPr lIns="92075" tIns="46038" rIns="92075" bIns="46038"/>
          <a:lstStyle/>
          <a:p>
            <a:r>
              <a:rPr lang="en-US" i="1">
                <a:solidFill>
                  <a:schemeClr val="hlink"/>
                </a:solidFill>
              </a:rPr>
              <a:t>Defining the Decision Variables</a:t>
            </a:r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1524000" y="1447800"/>
            <a:ext cx="6096000" cy="111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marL="635000" indent="-635000" algn="ctr" eaLnBrk="0" hangingPunct="0">
              <a:lnSpc>
                <a:spcPct val="120000"/>
              </a:lnSpc>
            </a:pPr>
            <a:r>
              <a:rPr lang="en-US" sz="2800">
                <a:latin typeface="Tahoma" pitchFamily="34" charset="0"/>
              </a:rPr>
              <a:t>w</a:t>
            </a:r>
            <a:r>
              <a:rPr lang="en-US" sz="2800" i="1" baseline="-25000">
                <a:latin typeface="Times New Roman" pitchFamily="18" charset="0"/>
              </a:rPr>
              <a:t>j</a:t>
            </a:r>
            <a:r>
              <a:rPr lang="en-US" sz="2800">
                <a:latin typeface="Times New Roman" pitchFamily="18" charset="0"/>
              </a:rPr>
              <a:t> </a:t>
            </a:r>
            <a:r>
              <a:rPr lang="en-US" sz="2800">
                <a:latin typeface="Tahoma" pitchFamily="34" charset="0"/>
              </a:rPr>
              <a:t>= weight assigned to output </a:t>
            </a:r>
            <a:r>
              <a:rPr lang="en-US" sz="2800" i="1">
                <a:latin typeface="Times New Roman" pitchFamily="18" charset="0"/>
              </a:rPr>
              <a:t>j</a:t>
            </a:r>
            <a:r>
              <a:rPr lang="en-US" sz="2800">
                <a:latin typeface="Times New Roman" pitchFamily="18" charset="0"/>
              </a:rPr>
              <a:t> </a:t>
            </a:r>
          </a:p>
          <a:p>
            <a:pPr marL="635000" indent="-635000" algn="ctr" eaLnBrk="0" hangingPunct="0">
              <a:lnSpc>
                <a:spcPct val="120000"/>
              </a:lnSpc>
            </a:pPr>
            <a:r>
              <a:rPr lang="en-US" sz="2800">
                <a:latin typeface="Tahoma" pitchFamily="34" charset="0"/>
              </a:rPr>
              <a:t>v</a:t>
            </a:r>
            <a:r>
              <a:rPr lang="en-US" sz="2800" i="1" baseline="-25000">
                <a:latin typeface="Times New Roman" pitchFamily="18" charset="0"/>
              </a:rPr>
              <a:t>j</a:t>
            </a:r>
            <a:r>
              <a:rPr lang="en-US" sz="2800">
                <a:latin typeface="Tahoma" pitchFamily="34" charset="0"/>
              </a:rPr>
              <a:t> = weight assigned to input </a:t>
            </a:r>
            <a:r>
              <a:rPr lang="en-US" sz="2800" i="1">
                <a:latin typeface="Times New Roman" pitchFamily="18" charset="0"/>
              </a:rPr>
              <a:t>j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609600" y="3124200"/>
            <a:ext cx="7696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latin typeface="Tahoma" pitchFamily="34" charset="0"/>
              </a:rPr>
              <a:t>A separate LP is solved for each unit, allowing each unit to select the best possible weights for itself.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i="1">
                <a:solidFill>
                  <a:schemeClr val="hlink"/>
                </a:solidFill>
              </a:rPr>
              <a:t>Defining the Objective Function</a:t>
            </a:r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28588" y="1728788"/>
            <a:ext cx="9013825" cy="72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marL="919163" indent="-919163" algn="ctr" eaLnBrk="0" hangingPunct="0">
              <a:lnSpc>
                <a:spcPct val="130000"/>
              </a:lnSpc>
              <a:spcBef>
                <a:spcPct val="50000"/>
              </a:spcBef>
              <a:tabLst>
                <a:tab pos="1836738" algn="l"/>
              </a:tabLst>
            </a:pPr>
            <a:r>
              <a:rPr lang="en-US" sz="3200">
                <a:latin typeface="Tahoma" pitchFamily="34" charset="0"/>
              </a:rPr>
              <a:t>Maximize the weighted output for unit </a:t>
            </a:r>
            <a:r>
              <a:rPr lang="en-US" sz="3200" i="1">
                <a:latin typeface="Times New Roman" pitchFamily="18" charset="0"/>
              </a:rPr>
              <a:t>i</a:t>
            </a:r>
            <a:r>
              <a:rPr lang="en-US" sz="3200">
                <a:latin typeface="Tahoma" pitchFamily="34" charset="0"/>
              </a:rPr>
              <a:t> :</a:t>
            </a:r>
            <a:endParaRPr lang="en-US" sz="2800">
              <a:latin typeface="Tahoma" pitchFamily="34" charset="0"/>
            </a:endParaRPr>
          </a:p>
        </p:txBody>
      </p:sp>
      <p:grpSp>
        <p:nvGrpSpPr>
          <p:cNvPr id="71688" name="Group 8"/>
          <p:cNvGrpSpPr>
            <a:grpSpLocks/>
          </p:cNvGrpSpPr>
          <p:nvPr/>
        </p:nvGrpSpPr>
        <p:grpSpPr bwMode="auto">
          <a:xfrm>
            <a:off x="2895600" y="3048000"/>
            <a:ext cx="2895600" cy="1057275"/>
            <a:chOff x="1824" y="1920"/>
            <a:chExt cx="1824" cy="666"/>
          </a:xfrm>
        </p:grpSpPr>
        <p:pic>
          <p:nvPicPr>
            <p:cNvPr id="71685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2" y="1920"/>
              <a:ext cx="816" cy="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1686" name="Text Box 6"/>
            <p:cNvSpPr txBox="1">
              <a:spLocks noChangeArrowheads="1"/>
            </p:cNvSpPr>
            <p:nvPr/>
          </p:nvSpPr>
          <p:spPr bwMode="auto">
            <a:xfrm>
              <a:off x="1824" y="2016"/>
              <a:ext cx="1152" cy="4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130000"/>
                </a:lnSpc>
                <a:spcBef>
                  <a:spcPct val="50000"/>
                </a:spcBef>
              </a:pPr>
              <a:r>
                <a:rPr lang="en-US" sz="3200">
                  <a:latin typeface="Tahoma" pitchFamily="34" charset="0"/>
                </a:rPr>
                <a:t>MAX:</a:t>
              </a:r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0225"/>
            <a:ext cx="7772400" cy="676275"/>
          </a:xfrm>
          <a:noFill/>
          <a:ln/>
        </p:spPr>
        <p:txBody>
          <a:bodyPr lIns="92075" tIns="46038" rIns="92075" bIns="46038"/>
          <a:lstStyle/>
          <a:p>
            <a:r>
              <a:rPr lang="en-US" sz="4000" i="1">
                <a:solidFill>
                  <a:schemeClr val="hlink"/>
                </a:solidFill>
              </a:rPr>
              <a:t>Defining the Constraints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4438"/>
            <a:ext cx="7929563" cy="4652962"/>
          </a:xfrm>
          <a:ln/>
        </p:spPr>
        <p:txBody>
          <a:bodyPr lIns="92075" tIns="46038" rIns="92075" bIns="46038"/>
          <a:lstStyle/>
          <a:p>
            <a:r>
              <a:rPr lang="en-US" sz="2800"/>
              <a:t>Efficiency cannot exceed 100% for any unit</a:t>
            </a:r>
          </a:p>
          <a:p>
            <a:pPr lvl="1">
              <a:buFontTx/>
              <a:buNone/>
            </a:pPr>
            <a:endParaRPr lang="en-US" sz="2400"/>
          </a:p>
          <a:p>
            <a:pPr lvl="1">
              <a:buFontTx/>
              <a:buNone/>
            </a:pPr>
            <a:endParaRPr lang="en-US" sz="2400">
              <a:latin typeface="Times New Roman" pitchFamily="18" charset="0"/>
            </a:endParaRPr>
          </a:p>
          <a:p>
            <a:pPr lvl="1">
              <a:buFontTx/>
              <a:buNone/>
            </a:pPr>
            <a:endParaRPr lang="en-US" sz="2400">
              <a:latin typeface="Times New Roman" pitchFamily="18" charset="0"/>
            </a:endParaRPr>
          </a:p>
          <a:p>
            <a:r>
              <a:rPr lang="en-US" sz="2800"/>
              <a:t>Sum of weighted inputs for unit </a:t>
            </a:r>
            <a:r>
              <a:rPr lang="en-US" sz="2800" i="1">
                <a:latin typeface="Times New Roman" pitchFamily="18" charset="0"/>
              </a:rPr>
              <a:t>i</a:t>
            </a:r>
            <a:r>
              <a:rPr lang="en-US" sz="2800">
                <a:latin typeface="Times New Roman" pitchFamily="18" charset="0"/>
              </a:rPr>
              <a:t> </a:t>
            </a:r>
            <a:r>
              <a:rPr lang="en-US" sz="2800"/>
              <a:t>must equal 1</a:t>
            </a:r>
          </a:p>
          <a:p>
            <a:pPr lvl="1">
              <a:buFontTx/>
              <a:buNone/>
            </a:pPr>
            <a:endParaRPr lang="en-US" sz="2400"/>
          </a:p>
          <a:p>
            <a:pPr lvl="1">
              <a:buFontTx/>
              <a:buNone/>
            </a:pPr>
            <a:endParaRPr lang="en-US" sz="2400">
              <a:latin typeface="Times New Roman" pitchFamily="18" charset="0"/>
            </a:endParaRPr>
          </a:p>
          <a:p>
            <a:pPr lvl="1">
              <a:buFontTx/>
              <a:buNone/>
            </a:pPr>
            <a:endParaRPr lang="en-US" sz="2400">
              <a:latin typeface="Times New Roman" pitchFamily="18" charset="0"/>
            </a:endParaRPr>
          </a:p>
          <a:p>
            <a:r>
              <a:rPr lang="en-US" sz="2800"/>
              <a:t>Nonnegativity Conditions</a:t>
            </a:r>
            <a:endParaRPr lang="en-US" sz="3600"/>
          </a:p>
          <a:p>
            <a:pPr lvl="1">
              <a:buFontTx/>
              <a:buNone/>
            </a:pPr>
            <a:r>
              <a:rPr lang="en-US" sz="2400">
                <a:latin typeface="Times New Roman" pitchFamily="18" charset="0"/>
              </a:rPr>
              <a:t>w</a:t>
            </a:r>
            <a:r>
              <a:rPr lang="en-US" sz="2400" i="1" baseline="-25000">
                <a:latin typeface="Times New Roman" pitchFamily="18" charset="0"/>
              </a:rPr>
              <a:t>j</a:t>
            </a:r>
            <a:r>
              <a:rPr lang="en-US" sz="2400">
                <a:latin typeface="Times New Roman" pitchFamily="18" charset="0"/>
              </a:rPr>
              <a:t>, v</a:t>
            </a:r>
            <a:r>
              <a:rPr lang="en-US" sz="2400" i="1" baseline="-25000">
                <a:latin typeface="Times New Roman" pitchFamily="18" charset="0"/>
              </a:rPr>
              <a:t>j</a:t>
            </a:r>
            <a:r>
              <a:rPr lang="en-US" sz="2400">
                <a:latin typeface="Times New Roman" pitchFamily="18" charset="0"/>
              </a:rPr>
              <a:t> </a:t>
            </a:r>
            <a:r>
              <a:rPr lang="en-US" sz="2400" i="1" baseline="-25000">
                <a:latin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</a:rPr>
              <a:t>&gt;=  0, for all </a:t>
            </a:r>
            <a:r>
              <a:rPr lang="en-US" sz="2400" i="1">
                <a:latin typeface="Times New Roman" pitchFamily="18" charset="0"/>
              </a:rPr>
              <a:t>j </a:t>
            </a:r>
          </a:p>
        </p:txBody>
      </p:sp>
      <p:pic>
        <p:nvPicPr>
          <p:cNvPr id="727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600200"/>
            <a:ext cx="7239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71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352800"/>
            <a:ext cx="1905000" cy="125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08037"/>
          </a:xfrm>
          <a:noFill/>
          <a:ln/>
        </p:spPr>
        <p:txBody>
          <a:bodyPr lIns="92075" tIns="46038" rIns="92075" bIns="46038"/>
          <a:lstStyle/>
          <a:p>
            <a:r>
              <a:rPr lang="en-US" i="1">
                <a:solidFill>
                  <a:schemeClr val="hlink"/>
                </a:solidFill>
              </a:rPr>
              <a:t>Important Point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457200" y="2057400"/>
            <a:ext cx="7696200" cy="205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lnSpc>
                <a:spcPct val="115000"/>
              </a:lnSpc>
              <a:spcBef>
                <a:spcPct val="50000"/>
              </a:spcBef>
            </a:pPr>
            <a:r>
              <a:rPr lang="en-US" sz="2800"/>
              <a:t>When using DEA, output variables should be expressed on a scale where “more is better” and input variables should be expressed on a scale where “less is better”.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i="1">
                <a:solidFill>
                  <a:schemeClr val="hlink"/>
                </a:solidFill>
              </a:rPr>
              <a:t>Implementing the Model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868363"/>
          </a:xfrm>
          <a:noFill/>
          <a:ln/>
        </p:spPr>
        <p:txBody>
          <a:bodyPr lIns="92075" tIns="46038" rIns="92075" bIns="46038"/>
          <a:lstStyle/>
          <a:p>
            <a:pPr algn="ctr">
              <a:buFont typeface="Wingdings" pitchFamily="2" charset="2"/>
              <a:buNone/>
            </a:pPr>
            <a:r>
              <a:rPr lang="en-US" dirty="0"/>
              <a:t>See file </a:t>
            </a:r>
            <a:r>
              <a:rPr lang="en-US" dirty="0" smtClean="0">
                <a:hlinkClick r:id="rId3" action="ppaction://hlinkfile"/>
              </a:rPr>
              <a:t>Fig3-43.xlsm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1752600"/>
            <a:ext cx="8001000" cy="19050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</a:rPr>
              <a:t>The Analytic Solver Platform software featured in this book is provided by Frontline Systems.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http://www.solver.com</a:t>
            </a:r>
            <a:br>
              <a:rPr lang="en-US" sz="4000" dirty="0" smtClean="0">
                <a:solidFill>
                  <a:schemeClr val="tx1"/>
                </a:solidFill>
              </a:rPr>
            </a:br>
            <a:endParaRPr lang="en-US" sz="4000" dirty="0" smtClean="0">
              <a:solidFill>
                <a:schemeClr val="tx1"/>
              </a:solidFill>
            </a:endParaRPr>
          </a:p>
        </p:txBody>
      </p:sp>
      <p:pic>
        <p:nvPicPr>
          <p:cNvPr id="2051" name="Picture 2" descr="C:\Users\BIT\Documents\My Dropbox\SMDA\frontline-system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25" y="4495800"/>
            <a:ext cx="2235200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</p:spTree>
    <p:extLst>
      <p:ext uri="{BB962C8B-B14F-4D97-AF65-F5344CB8AC3E}">
        <p14:creationId xmlns:p14="http://schemas.microsoft.com/office/powerpoint/2010/main" val="338024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7538" y="417513"/>
            <a:ext cx="7772400" cy="722312"/>
          </a:xfrm>
          <a:noFill/>
          <a:ln/>
        </p:spPr>
        <p:txBody>
          <a:bodyPr lIns="92075" tIns="46038" rIns="92075" bIns="46038"/>
          <a:lstStyle/>
          <a:p>
            <a:r>
              <a:rPr lang="en-US" i="1" dirty="0">
                <a:solidFill>
                  <a:schemeClr val="hlink"/>
                </a:solidFill>
              </a:rPr>
              <a:t>Defining the Constraints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55738"/>
            <a:ext cx="8077200" cy="4945062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 sz="2800" dirty="0" smtClean="0"/>
              <a:t>8,000 </a:t>
            </a:r>
            <a:r>
              <a:rPr lang="en-US" sz="2800" dirty="0"/>
              <a:t>pounds of feed</a:t>
            </a:r>
          </a:p>
          <a:p>
            <a:pPr lvl="1" indent="-284163">
              <a:buFontTx/>
              <a:buNone/>
            </a:pPr>
            <a:r>
              <a:rPr lang="en-US" sz="2400" dirty="0"/>
              <a:t>X1 + X2 + X3 + X4 = 8,000</a:t>
            </a:r>
          </a:p>
          <a:p>
            <a:r>
              <a:rPr lang="en-US" sz="2800" dirty="0"/>
              <a:t>A</a:t>
            </a:r>
            <a:r>
              <a:rPr lang="en-US" sz="2800" dirty="0" smtClean="0"/>
              <a:t>t </a:t>
            </a:r>
            <a:r>
              <a:rPr lang="en-US" sz="2800" dirty="0"/>
              <a:t>least 20% corn </a:t>
            </a:r>
            <a:endParaRPr lang="en-US" dirty="0"/>
          </a:p>
          <a:p>
            <a:pPr lvl="1" indent="-284163">
              <a:buFontTx/>
              <a:buNone/>
            </a:pPr>
            <a:r>
              <a:rPr lang="en-US" sz="2400" dirty="0"/>
              <a:t>(0.3X1 + 0.5X2 + 0.2X3 + 0.1X4)/8000 &gt;= 0.2</a:t>
            </a:r>
          </a:p>
          <a:p>
            <a:r>
              <a:rPr lang="en-US" sz="2800" dirty="0" smtClean="0"/>
              <a:t>At </a:t>
            </a:r>
            <a:r>
              <a:rPr lang="en-US" sz="2800" dirty="0"/>
              <a:t>least 15% grain</a:t>
            </a:r>
            <a:endParaRPr lang="en-US" dirty="0"/>
          </a:p>
          <a:p>
            <a:pPr lvl="1" indent="-284163">
              <a:buFontTx/>
              <a:buNone/>
            </a:pPr>
            <a:r>
              <a:rPr lang="en-US" sz="2400" dirty="0"/>
              <a:t>(0.1X1 + 0.3X2 + 0.15X3 + 0.1X4)/8000 &gt;= 0.15</a:t>
            </a:r>
          </a:p>
          <a:p>
            <a:r>
              <a:rPr lang="en-US" sz="2800" dirty="0"/>
              <a:t>A</a:t>
            </a:r>
            <a:r>
              <a:rPr lang="en-US" sz="2800" dirty="0" smtClean="0"/>
              <a:t>t </a:t>
            </a:r>
            <a:r>
              <a:rPr lang="en-US" sz="2800" dirty="0"/>
              <a:t>least 15% minerals</a:t>
            </a:r>
          </a:p>
          <a:p>
            <a:pPr lvl="1" indent="-284163">
              <a:buFontTx/>
              <a:buNone/>
            </a:pPr>
            <a:r>
              <a:rPr lang="en-US" sz="2400" dirty="0"/>
              <a:t>(0.2X1 + 0.2X2 + 0.2X3 + 0.3X4)/8000 &gt;= 0.15</a:t>
            </a:r>
          </a:p>
          <a:p>
            <a:r>
              <a:rPr lang="en-US" sz="2800" dirty="0" err="1"/>
              <a:t>Nonnegativity</a:t>
            </a:r>
            <a:r>
              <a:rPr lang="en-US" sz="2800" dirty="0"/>
              <a:t> conditions</a:t>
            </a:r>
          </a:p>
          <a:p>
            <a:pPr lvl="1" indent="-284163">
              <a:buFontTx/>
              <a:buNone/>
            </a:pPr>
            <a:r>
              <a:rPr lang="en-US" sz="2400" dirty="0"/>
              <a:t>X1, X2, X3, X4  &gt;= 0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</p:spTree>
    <p:extLst>
      <p:ext uri="{BB962C8B-B14F-4D97-AF65-F5344CB8AC3E}">
        <p14:creationId xmlns:p14="http://schemas.microsoft.com/office/powerpoint/2010/main" val="401636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77825"/>
            <a:ext cx="7772400" cy="522288"/>
          </a:xfrm>
          <a:noFill/>
          <a:ln/>
        </p:spPr>
        <p:txBody>
          <a:bodyPr lIns="92075" tIns="46038" rIns="92075" bIns="46038"/>
          <a:lstStyle/>
          <a:p>
            <a:r>
              <a:rPr lang="en-US" sz="4000" i="1">
                <a:solidFill>
                  <a:schemeClr val="hlink"/>
                </a:solidFill>
              </a:rPr>
              <a:t>A Comment About Scaling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71563"/>
            <a:ext cx="8229600" cy="5557837"/>
          </a:xfrm>
          <a:noFill/>
          <a:ln/>
        </p:spPr>
        <p:txBody>
          <a:bodyPr lIns="92075" tIns="46038" rIns="92075" bIns="46038"/>
          <a:lstStyle/>
          <a:p>
            <a:r>
              <a:rPr lang="en-US" sz="2800" dirty="0"/>
              <a:t>Notice the coefficient for </a:t>
            </a:r>
            <a:r>
              <a:rPr lang="en-US" sz="2800" dirty="0" smtClean="0"/>
              <a:t>X2 </a:t>
            </a:r>
            <a:r>
              <a:rPr lang="en-US" sz="2800" dirty="0"/>
              <a:t>in the ‘corn’ constraint is 0.05/8000 = 0.00000625</a:t>
            </a:r>
          </a:p>
          <a:p>
            <a:r>
              <a:rPr lang="en-US" sz="2800" dirty="0"/>
              <a:t>As Solver runs, intermediate calculations are made that make coefficients larger or smaller.</a:t>
            </a:r>
          </a:p>
          <a:p>
            <a:r>
              <a:rPr lang="en-US" sz="2800" dirty="0"/>
              <a:t>Storage problems may force the computer to use approximations of the actual numbers.</a:t>
            </a:r>
          </a:p>
          <a:p>
            <a:r>
              <a:rPr lang="en-US" sz="2800" dirty="0"/>
              <a:t>Such ‘scaling’ problems sometimes prevents Solver from being able to solve the problem accurately.</a:t>
            </a:r>
          </a:p>
          <a:p>
            <a:r>
              <a:rPr lang="en-US" sz="2800" dirty="0"/>
              <a:t>Most problems can be formulated in a way to minimize scaling errors...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</p:spTree>
    <p:extLst>
      <p:ext uri="{BB962C8B-B14F-4D97-AF65-F5344CB8AC3E}">
        <p14:creationId xmlns:p14="http://schemas.microsoft.com/office/powerpoint/2010/main" val="84536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i="1">
                <a:solidFill>
                  <a:schemeClr val="hlink"/>
                </a:solidFill>
              </a:rPr>
              <a:t>Re-Defining the Decision Variables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533400" y="1524000"/>
            <a:ext cx="8001000" cy="1520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en-US" sz="2400" baseline="-25000" dirty="0">
                <a:latin typeface="Tahoma" pitchFamily="34" charset="0"/>
              </a:rPr>
              <a:t>X1 = </a:t>
            </a:r>
            <a:r>
              <a:rPr lang="en-US" sz="2400" b="1" i="1" baseline="-25000" dirty="0">
                <a:latin typeface="Tahoma" pitchFamily="34" charset="0"/>
              </a:rPr>
              <a:t>thousands of pounds</a:t>
            </a:r>
            <a:r>
              <a:rPr lang="en-US" sz="2400" baseline="-25000" dirty="0">
                <a:latin typeface="Tahoma" pitchFamily="34" charset="0"/>
              </a:rPr>
              <a:t> of feed 1 to use in the mix</a:t>
            </a:r>
          </a:p>
          <a:p>
            <a:pPr eaLnBrk="0" hangingPunct="0">
              <a:lnSpc>
                <a:spcPct val="150000"/>
              </a:lnSpc>
            </a:pPr>
            <a:r>
              <a:rPr lang="en-US" sz="2400" baseline="-25000" dirty="0">
                <a:latin typeface="Tahoma" pitchFamily="34" charset="0"/>
              </a:rPr>
              <a:t>X2 = </a:t>
            </a:r>
            <a:r>
              <a:rPr lang="en-US" sz="2400" b="1" i="1" baseline="-25000" dirty="0">
                <a:latin typeface="Tahoma" pitchFamily="34" charset="0"/>
              </a:rPr>
              <a:t>thousands of pounds</a:t>
            </a:r>
            <a:r>
              <a:rPr lang="en-US" sz="2400" baseline="-25000" dirty="0">
                <a:latin typeface="Tahoma" pitchFamily="34" charset="0"/>
              </a:rPr>
              <a:t> of feed 2 to use in the mix</a:t>
            </a:r>
          </a:p>
          <a:p>
            <a:pPr eaLnBrk="0" hangingPunct="0">
              <a:lnSpc>
                <a:spcPct val="150000"/>
              </a:lnSpc>
            </a:pPr>
            <a:r>
              <a:rPr lang="en-US" sz="2400" baseline="-25000" dirty="0">
                <a:latin typeface="Tahoma" pitchFamily="34" charset="0"/>
              </a:rPr>
              <a:t>X3 = </a:t>
            </a:r>
            <a:r>
              <a:rPr lang="en-US" sz="2400" b="1" i="1" baseline="-25000" dirty="0">
                <a:latin typeface="Tahoma" pitchFamily="34" charset="0"/>
              </a:rPr>
              <a:t>thousands of pounds</a:t>
            </a:r>
            <a:r>
              <a:rPr lang="en-US" sz="2400" baseline="-25000" dirty="0">
                <a:latin typeface="Tahoma" pitchFamily="34" charset="0"/>
              </a:rPr>
              <a:t> of feed 3 to use in the mix</a:t>
            </a:r>
          </a:p>
          <a:p>
            <a:pPr eaLnBrk="0" hangingPunct="0">
              <a:lnSpc>
                <a:spcPct val="150000"/>
              </a:lnSpc>
            </a:pPr>
            <a:r>
              <a:rPr lang="en-US" sz="2400" baseline="-25000" dirty="0">
                <a:latin typeface="Tahoma" pitchFamily="34" charset="0"/>
              </a:rPr>
              <a:t>X4 = </a:t>
            </a:r>
            <a:r>
              <a:rPr lang="en-US" sz="2400" b="1" i="1" baseline="-25000" dirty="0">
                <a:latin typeface="Tahoma" pitchFamily="34" charset="0"/>
              </a:rPr>
              <a:t>thousands of pounds</a:t>
            </a:r>
            <a:r>
              <a:rPr lang="en-US" sz="2400" baseline="-25000" dirty="0">
                <a:latin typeface="Tahoma" pitchFamily="34" charset="0"/>
              </a:rPr>
              <a:t> of feed 4 to use in the mix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</p:spTree>
    <p:extLst>
      <p:ext uri="{BB962C8B-B14F-4D97-AF65-F5344CB8AC3E}">
        <p14:creationId xmlns:p14="http://schemas.microsoft.com/office/powerpoint/2010/main" val="340395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0" y="990600"/>
            <a:ext cx="9144000" cy="472440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4946573"/>
              </p:ext>
            </p:extLst>
          </p:nvPr>
        </p:nvGraphicFramePr>
        <p:xfrm>
          <a:off x="0" y="1142999"/>
          <a:ext cx="8995146" cy="3406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9" name="Macro-Enabled Worksheet" r:id="rId4" imgW="5686304" imgH="2152720" progId="Excel.SheetMacroEnabled.12">
                  <p:embed/>
                </p:oleObj>
              </mc:Choice>
              <mc:Fallback>
                <p:oleObj name="Macro-Enabled Worksheet" r:id="rId4" imgW="5686304" imgH="2152720" progId="Excel.Sheet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1142999"/>
                        <a:ext cx="8995146" cy="34062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5054177"/>
              </p:ext>
            </p:extLst>
          </p:nvPr>
        </p:nvGraphicFramePr>
        <p:xfrm>
          <a:off x="7086600" y="5079473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0" name="Macro-Enabled Worksheet" showAsIcon="1" r:id="rId6" imgW="914400" imgH="771480" progId="Excel.SheetMacroEnabled.12">
                  <p:embed/>
                </p:oleObj>
              </mc:Choice>
              <mc:Fallback>
                <p:oleObj name="Macro-Enabled Worksheet" showAsIcon="1" r:id="rId6" imgW="914400" imgH="771480" progId="Excel.Sheet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086600" y="5079473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867400" y="5886449"/>
            <a:ext cx="2971800" cy="86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n-US" kern="0" dirty="0" smtClean="0">
                <a:hlinkClick r:id="rId8" action="ppaction://hlinkfile"/>
              </a:rPr>
              <a:t>Fig3-30.xlsm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69005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9125" y="590550"/>
            <a:ext cx="8067676" cy="2536826"/>
          </a:xfrm>
          <a:noFill/>
          <a:ln/>
        </p:spPr>
        <p:txBody>
          <a:bodyPr lIns="92075" tIns="46038" rIns="92075" bIns="46038"/>
          <a:lstStyle/>
          <a:p>
            <a:r>
              <a:rPr lang="en-US" sz="2800" dirty="0"/>
              <a:t>I</a:t>
            </a:r>
            <a:r>
              <a:rPr lang="en-US" sz="2800" dirty="0" smtClean="0"/>
              <a:t>nvest </a:t>
            </a:r>
            <a:r>
              <a:rPr lang="en-US" sz="2800" dirty="0"/>
              <a:t>$750,000 in the following bonds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No more than 25% in any single company.</a:t>
            </a:r>
          </a:p>
          <a:p>
            <a:r>
              <a:rPr lang="en-US" sz="2800" dirty="0"/>
              <a:t>At least 50% in long-term bonds (10+ year).</a:t>
            </a:r>
          </a:p>
          <a:p>
            <a:r>
              <a:rPr lang="en-US" sz="2800" dirty="0"/>
              <a:t>No more than 35% in </a:t>
            </a:r>
            <a:r>
              <a:rPr lang="en-US" sz="2800" dirty="0" smtClean="0"/>
              <a:t>Good </a:t>
            </a:r>
            <a:r>
              <a:rPr lang="en-US" sz="2800" smtClean="0"/>
              <a:t>and less </a:t>
            </a:r>
            <a:r>
              <a:rPr lang="en-US" sz="2800" dirty="0" smtClean="0"/>
              <a:t>than Good</a:t>
            </a:r>
            <a:endParaRPr lang="en-US" sz="2800" dirty="0"/>
          </a:p>
          <a:p>
            <a:endParaRPr lang="en-US" sz="2800" dirty="0"/>
          </a:p>
        </p:txBody>
      </p:sp>
      <p:grpSp>
        <p:nvGrpSpPr>
          <p:cNvPr id="21511" name="Group 7"/>
          <p:cNvGrpSpPr>
            <a:grpSpLocks/>
          </p:cNvGrpSpPr>
          <p:nvPr/>
        </p:nvGrpSpPr>
        <p:grpSpPr bwMode="auto">
          <a:xfrm>
            <a:off x="619125" y="3276600"/>
            <a:ext cx="7874000" cy="2819400"/>
            <a:chOff x="416" y="1440"/>
            <a:chExt cx="4960" cy="1776"/>
          </a:xfrm>
        </p:grpSpPr>
        <p:sp>
          <p:nvSpPr>
            <p:cNvPr id="21508" name="Rectangle 4"/>
            <p:cNvSpPr>
              <a:spLocks noChangeArrowheads="1"/>
            </p:cNvSpPr>
            <p:nvPr/>
          </p:nvSpPr>
          <p:spPr bwMode="auto">
            <a:xfrm>
              <a:off x="416" y="1440"/>
              <a:ext cx="4960" cy="17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40000"/>
                </a:lnSpc>
                <a:spcBef>
                  <a:spcPct val="50000"/>
                </a:spcBef>
                <a:tabLst>
                  <a:tab pos="3878263" algn="ctr"/>
                  <a:tab pos="5205413" algn="ctr"/>
                  <a:tab pos="6735763" algn="ctr"/>
                </a:tabLst>
              </a:pPr>
              <a:r>
                <a:rPr lang="en-US" b="1" dirty="0"/>
                <a:t>		Years to</a:t>
              </a:r>
            </a:p>
            <a:p>
              <a:pPr eaLnBrk="0" hangingPunct="0">
                <a:lnSpc>
                  <a:spcPct val="40000"/>
                </a:lnSpc>
                <a:spcBef>
                  <a:spcPct val="50000"/>
                </a:spcBef>
                <a:tabLst>
                  <a:tab pos="3878263" algn="ctr"/>
                  <a:tab pos="5205413" algn="ctr"/>
                  <a:tab pos="6735763" algn="ctr"/>
                </a:tabLst>
              </a:pPr>
              <a:r>
                <a:rPr lang="en-US" b="1" dirty="0"/>
                <a:t>Company	Return 	 Maturity	Rating</a:t>
              </a:r>
            </a:p>
            <a:p>
              <a:pPr eaLnBrk="0" hangingPunct="0">
                <a:lnSpc>
                  <a:spcPct val="90000"/>
                </a:lnSpc>
                <a:spcBef>
                  <a:spcPct val="50000"/>
                </a:spcBef>
                <a:tabLst>
                  <a:tab pos="3878263" algn="ctr"/>
                  <a:tab pos="5205413" algn="ctr"/>
                  <a:tab pos="6735763" algn="ctr"/>
                </a:tabLst>
              </a:pPr>
              <a:r>
                <a:rPr lang="en-US" b="1" dirty="0"/>
                <a:t>Acme Chemical	8.65%	11	1-Excellent</a:t>
              </a:r>
            </a:p>
            <a:p>
              <a:pPr eaLnBrk="0" hangingPunct="0">
                <a:lnSpc>
                  <a:spcPct val="90000"/>
                </a:lnSpc>
                <a:spcBef>
                  <a:spcPct val="50000"/>
                </a:spcBef>
                <a:tabLst>
                  <a:tab pos="3878263" algn="ctr"/>
                  <a:tab pos="5205413" algn="ctr"/>
                  <a:tab pos="6735763" algn="ctr"/>
                </a:tabLst>
              </a:pPr>
              <a:r>
                <a:rPr lang="en-US" b="1" dirty="0" err="1"/>
                <a:t>DynaStar</a:t>
              </a:r>
              <a:r>
                <a:rPr lang="en-US" b="1" dirty="0"/>
                <a:t>	9.50%	10	3-Good</a:t>
              </a:r>
            </a:p>
            <a:p>
              <a:pPr eaLnBrk="0" hangingPunct="0">
                <a:lnSpc>
                  <a:spcPct val="90000"/>
                </a:lnSpc>
                <a:spcBef>
                  <a:spcPct val="50000"/>
                </a:spcBef>
                <a:tabLst>
                  <a:tab pos="3878263" algn="ctr"/>
                  <a:tab pos="5205413" algn="ctr"/>
                  <a:tab pos="6735763" algn="ctr"/>
                </a:tabLst>
              </a:pPr>
              <a:r>
                <a:rPr lang="en-US" b="1" dirty="0"/>
                <a:t>Eagle Vision	10.00%	6	4-Fair</a:t>
              </a:r>
            </a:p>
            <a:p>
              <a:pPr eaLnBrk="0" hangingPunct="0">
                <a:lnSpc>
                  <a:spcPct val="90000"/>
                </a:lnSpc>
                <a:spcBef>
                  <a:spcPct val="50000"/>
                </a:spcBef>
                <a:tabLst>
                  <a:tab pos="3878263" algn="ctr"/>
                  <a:tab pos="5205413" algn="ctr"/>
                  <a:tab pos="6735763" algn="ctr"/>
                </a:tabLst>
              </a:pPr>
              <a:r>
                <a:rPr lang="en-US" b="1" dirty="0"/>
                <a:t>Micro Modeling	8.75%	10	1-Excellent</a:t>
              </a:r>
            </a:p>
            <a:p>
              <a:pPr eaLnBrk="0" hangingPunct="0">
                <a:lnSpc>
                  <a:spcPct val="90000"/>
                </a:lnSpc>
                <a:spcBef>
                  <a:spcPct val="50000"/>
                </a:spcBef>
                <a:tabLst>
                  <a:tab pos="3878263" algn="ctr"/>
                  <a:tab pos="5205413" algn="ctr"/>
                  <a:tab pos="6735763" algn="ctr"/>
                </a:tabLst>
              </a:pPr>
              <a:r>
                <a:rPr lang="en-US" b="1" dirty="0" err="1"/>
                <a:t>OptiPro</a:t>
              </a:r>
              <a:r>
                <a:rPr lang="en-US" b="1" dirty="0"/>
                <a:t>	9.25%	7	3-Good</a:t>
              </a:r>
              <a:endParaRPr lang="en-US" dirty="0"/>
            </a:p>
            <a:p>
              <a:pPr eaLnBrk="0" hangingPunct="0">
                <a:spcBef>
                  <a:spcPct val="50000"/>
                </a:spcBef>
                <a:tabLst>
                  <a:tab pos="3878263" algn="ctr"/>
                  <a:tab pos="5205413" algn="ctr"/>
                  <a:tab pos="6735763" algn="ctr"/>
                </a:tabLst>
              </a:pPr>
              <a:r>
                <a:rPr lang="en-US" b="1" dirty="0"/>
                <a:t>Sabre Systems	9.00%	13	2-Very Good</a:t>
              </a:r>
            </a:p>
          </p:txBody>
        </p:sp>
        <p:sp>
          <p:nvSpPr>
            <p:cNvPr id="21509" name="Line 5"/>
            <p:cNvSpPr>
              <a:spLocks noChangeShapeType="1"/>
            </p:cNvSpPr>
            <p:nvPr/>
          </p:nvSpPr>
          <p:spPr bwMode="auto">
            <a:xfrm>
              <a:off x="459" y="1728"/>
              <a:ext cx="478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0" name="Line 6"/>
            <p:cNvSpPr>
              <a:spLocks noChangeShapeType="1"/>
            </p:cNvSpPr>
            <p:nvPr/>
          </p:nvSpPr>
          <p:spPr bwMode="auto">
            <a:xfrm>
              <a:off x="457" y="3216"/>
              <a:ext cx="48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i="1" dirty="0">
                <a:solidFill>
                  <a:schemeClr val="hlink"/>
                </a:solidFill>
              </a:rPr>
              <a:t>Defining the Decision Variables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762000" y="2057400"/>
            <a:ext cx="7821613" cy="318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2600" dirty="0" smtClean="0">
                <a:latin typeface="Tahoma" pitchFamily="34" charset="0"/>
              </a:rPr>
              <a:t>X</a:t>
            </a:r>
            <a:r>
              <a:rPr lang="en-US" sz="2600" baseline="-25000" dirty="0" smtClean="0">
                <a:latin typeface="Tahoma" pitchFamily="34" charset="0"/>
              </a:rPr>
              <a:t>1</a:t>
            </a:r>
            <a:r>
              <a:rPr lang="en-US" sz="2600" dirty="0" smtClean="0">
                <a:latin typeface="Tahoma" pitchFamily="34" charset="0"/>
              </a:rPr>
              <a:t> </a:t>
            </a:r>
            <a:r>
              <a:rPr lang="en-US" sz="2600" dirty="0">
                <a:latin typeface="Tahoma" pitchFamily="34" charset="0"/>
              </a:rPr>
              <a:t>= amount of money to invest in Acme Chemical</a:t>
            </a:r>
          </a:p>
          <a:p>
            <a:pPr eaLnBrk="0" hangingPunct="0">
              <a:lnSpc>
                <a:spcPct val="130000"/>
              </a:lnSpc>
            </a:pPr>
            <a:r>
              <a:rPr lang="en-US" sz="2600" dirty="0">
                <a:latin typeface="Tahoma" pitchFamily="34" charset="0"/>
              </a:rPr>
              <a:t>X</a:t>
            </a:r>
            <a:r>
              <a:rPr lang="en-US" sz="2600" baseline="-25000" dirty="0">
                <a:latin typeface="Tahoma" pitchFamily="34" charset="0"/>
              </a:rPr>
              <a:t>2</a:t>
            </a:r>
            <a:r>
              <a:rPr lang="en-US" sz="2600" dirty="0">
                <a:latin typeface="Tahoma" pitchFamily="34" charset="0"/>
              </a:rPr>
              <a:t> = amount of money to invest in </a:t>
            </a:r>
            <a:r>
              <a:rPr lang="en-US" sz="2600" dirty="0" err="1">
                <a:latin typeface="Tahoma" pitchFamily="34" charset="0"/>
              </a:rPr>
              <a:t>DynaStar</a:t>
            </a:r>
            <a:endParaRPr lang="en-US" sz="2600" dirty="0">
              <a:latin typeface="Tahoma" pitchFamily="34" charset="0"/>
            </a:endParaRPr>
          </a:p>
          <a:p>
            <a:pPr eaLnBrk="0" hangingPunct="0">
              <a:lnSpc>
                <a:spcPct val="130000"/>
              </a:lnSpc>
            </a:pPr>
            <a:r>
              <a:rPr lang="en-US" sz="2600" dirty="0">
                <a:latin typeface="Tahoma" pitchFamily="34" charset="0"/>
              </a:rPr>
              <a:t>X</a:t>
            </a:r>
            <a:r>
              <a:rPr lang="en-US" sz="2600" baseline="-25000" dirty="0">
                <a:latin typeface="Tahoma" pitchFamily="34" charset="0"/>
              </a:rPr>
              <a:t>3</a:t>
            </a:r>
            <a:r>
              <a:rPr lang="en-US" sz="2600" dirty="0">
                <a:latin typeface="Tahoma" pitchFamily="34" charset="0"/>
              </a:rPr>
              <a:t> = amount of money to invest in Eagle Vision</a:t>
            </a:r>
          </a:p>
          <a:p>
            <a:pPr eaLnBrk="0" hangingPunct="0">
              <a:lnSpc>
                <a:spcPct val="130000"/>
              </a:lnSpc>
            </a:pPr>
            <a:r>
              <a:rPr lang="en-US" sz="2600" dirty="0">
                <a:latin typeface="Tahoma" pitchFamily="34" charset="0"/>
              </a:rPr>
              <a:t>X</a:t>
            </a:r>
            <a:r>
              <a:rPr lang="en-US" sz="2600" baseline="-25000" dirty="0">
                <a:latin typeface="Tahoma" pitchFamily="34" charset="0"/>
              </a:rPr>
              <a:t>4</a:t>
            </a:r>
            <a:r>
              <a:rPr lang="en-US" sz="2600" dirty="0">
                <a:latin typeface="Tahoma" pitchFamily="34" charset="0"/>
              </a:rPr>
              <a:t> = amount of money to invest in </a:t>
            </a:r>
            <a:r>
              <a:rPr lang="en-US" sz="2600" dirty="0" err="1">
                <a:latin typeface="Tahoma" pitchFamily="34" charset="0"/>
              </a:rPr>
              <a:t>MicroModeling</a:t>
            </a:r>
            <a:endParaRPr lang="en-US" sz="2600" dirty="0">
              <a:latin typeface="Tahoma" pitchFamily="34" charset="0"/>
            </a:endParaRPr>
          </a:p>
          <a:p>
            <a:pPr eaLnBrk="0" hangingPunct="0">
              <a:lnSpc>
                <a:spcPct val="130000"/>
              </a:lnSpc>
            </a:pPr>
            <a:r>
              <a:rPr lang="en-US" sz="2600" dirty="0">
                <a:latin typeface="Tahoma" pitchFamily="34" charset="0"/>
              </a:rPr>
              <a:t>X</a:t>
            </a:r>
            <a:r>
              <a:rPr lang="en-US" sz="2600" baseline="-25000" dirty="0">
                <a:latin typeface="Tahoma" pitchFamily="34" charset="0"/>
              </a:rPr>
              <a:t>5</a:t>
            </a:r>
            <a:r>
              <a:rPr lang="en-US" sz="2600" dirty="0">
                <a:latin typeface="Tahoma" pitchFamily="34" charset="0"/>
              </a:rPr>
              <a:t> = amount of money to invest in </a:t>
            </a:r>
            <a:r>
              <a:rPr lang="en-US" sz="2600" dirty="0" err="1">
                <a:latin typeface="Tahoma" pitchFamily="34" charset="0"/>
              </a:rPr>
              <a:t>OptiPro</a:t>
            </a:r>
            <a:endParaRPr lang="en-US" sz="2600" dirty="0">
              <a:latin typeface="Tahoma" pitchFamily="34" charset="0"/>
            </a:endParaRPr>
          </a:p>
          <a:p>
            <a:pPr eaLnBrk="0" hangingPunct="0">
              <a:lnSpc>
                <a:spcPct val="130000"/>
              </a:lnSpc>
            </a:pPr>
            <a:r>
              <a:rPr lang="en-US" sz="2600" dirty="0">
                <a:latin typeface="Tahoma" pitchFamily="34" charset="0"/>
              </a:rPr>
              <a:t>X</a:t>
            </a:r>
            <a:r>
              <a:rPr lang="en-US" sz="2600" baseline="-25000" dirty="0">
                <a:latin typeface="Tahoma" pitchFamily="34" charset="0"/>
              </a:rPr>
              <a:t>6</a:t>
            </a:r>
            <a:r>
              <a:rPr lang="en-US" sz="2600" dirty="0">
                <a:latin typeface="Tahoma" pitchFamily="34" charset="0"/>
              </a:rPr>
              <a:t> = amount of money to invest in Sabre Systems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© </a:t>
            </a:r>
            <a:r>
              <a:rPr lang="en-US" sz="800" dirty="0" smtClean="0"/>
              <a:t>2014 </a:t>
            </a:r>
            <a:r>
              <a:rPr lang="en-US" sz="800" dirty="0" err="1" smtClean="0"/>
              <a:t>Cengage</a:t>
            </a:r>
            <a:r>
              <a:rPr lang="en-US" sz="800" dirty="0" smtClean="0"/>
              <a:t> </a:t>
            </a:r>
            <a:r>
              <a:rPr lang="en-US" sz="800" dirty="0"/>
              <a:t>Learning. All Rights Reserved. May not be scanned, copied or duplicated, or posted to a publicly accessible website, in whole or in part.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DA5">
  <a:themeElements>
    <a:clrScheme name="SMDA5 8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SMDA5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MDA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DA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DA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DA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DA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DA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DA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DA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DA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DA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DA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DA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SMDA5</Template>
  <TotalTime>4567</TotalTime>
  <Words>2475</Words>
  <Application>Microsoft Office PowerPoint</Application>
  <PresentationFormat>On-screen Show (4:3)</PresentationFormat>
  <Paragraphs>329</Paragraphs>
  <Slides>37</Slides>
  <Notes>34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51" baseType="lpstr">
      <vt:lpstr>ＭＳ Ｐゴシック</vt:lpstr>
      <vt:lpstr>Arial</vt:lpstr>
      <vt:lpstr>Book Antiqua</vt:lpstr>
      <vt:lpstr>Garamond</vt:lpstr>
      <vt:lpstr>Impact</vt:lpstr>
      <vt:lpstr>MS Reference Sans Serif</vt:lpstr>
      <vt:lpstr>Tahoma</vt:lpstr>
      <vt:lpstr>Times New Roman</vt:lpstr>
      <vt:lpstr>Verdana</vt:lpstr>
      <vt:lpstr>Wingdings</vt:lpstr>
      <vt:lpstr>SMDA5</vt:lpstr>
      <vt:lpstr>Lean Thinking Final</vt:lpstr>
      <vt:lpstr>Macro-Enabled Worksheet</vt:lpstr>
      <vt:lpstr>Microsoft Excel Worksheet</vt:lpstr>
      <vt:lpstr>Modeling and Solving LP Problems in a Spreadsheet</vt:lpstr>
      <vt:lpstr>PowerPoint Presentation</vt:lpstr>
      <vt:lpstr>PowerPoint Presentation</vt:lpstr>
      <vt:lpstr>Defining the Constraints</vt:lpstr>
      <vt:lpstr>A Comment About Scaling</vt:lpstr>
      <vt:lpstr>Re-Defining the Decision Variables</vt:lpstr>
      <vt:lpstr>PowerPoint Presentation</vt:lpstr>
      <vt:lpstr>PowerPoint Presentation</vt:lpstr>
      <vt:lpstr>Defining the Decision Variables</vt:lpstr>
      <vt:lpstr>Formulation</vt:lpstr>
      <vt:lpstr>Solver</vt:lpstr>
      <vt:lpstr>A Multi-Period Cash Flow Problem: The Taco-Viva Sinking Fund - I</vt:lpstr>
      <vt:lpstr>Summary of Possible Cash Flows</vt:lpstr>
      <vt:lpstr>Defining the Decision Variables</vt:lpstr>
      <vt:lpstr>Formulation</vt:lpstr>
      <vt:lpstr>Trial 1</vt:lpstr>
      <vt:lpstr>Trial 2</vt:lpstr>
      <vt:lpstr>Trial 3</vt:lpstr>
      <vt:lpstr>Risk Management: The Taco-Viva Sinking Fund - II</vt:lpstr>
      <vt:lpstr>Defining the Constraints</vt:lpstr>
      <vt:lpstr>An Alternate Version of  the Risk Constraints</vt:lpstr>
      <vt:lpstr>An Alternate Version of  the Risk Constraints</vt:lpstr>
      <vt:lpstr>PowerPoint Presentation</vt:lpstr>
      <vt:lpstr>A Production Planning Problem: The Upton Corporation</vt:lpstr>
      <vt:lpstr>Defining the Decision Variables</vt:lpstr>
      <vt:lpstr>Defining the Objective Function</vt:lpstr>
      <vt:lpstr>Defining the Constraints - I</vt:lpstr>
      <vt:lpstr>Defining the Constraints - II</vt:lpstr>
      <vt:lpstr>Defining the Constraints - III</vt:lpstr>
      <vt:lpstr>PowerPoint Presentation</vt:lpstr>
      <vt:lpstr>Data Envelopment Analysis (DEA): Steak &amp; Burger</vt:lpstr>
      <vt:lpstr>Defining the Decision Variables</vt:lpstr>
      <vt:lpstr>Defining the Objective Function</vt:lpstr>
      <vt:lpstr>Defining the Constraints</vt:lpstr>
      <vt:lpstr>Important Point</vt:lpstr>
      <vt:lpstr>Implementing the Model</vt:lpstr>
      <vt:lpstr>The Analytic Solver Platform software featured in this book is provided by Frontline Systems.  http://www.solver.com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Spreadsheet Modeling &amp; Decision Analysis:</dc:title>
  <dc:creator>Cliff Ragsdale</dc:creator>
  <cp:lastModifiedBy>Asef-Vaziri, Ardavan</cp:lastModifiedBy>
  <cp:revision>186</cp:revision>
  <dcterms:created xsi:type="dcterms:W3CDTF">1995-06-17T23:31:02Z</dcterms:created>
  <dcterms:modified xsi:type="dcterms:W3CDTF">2017-01-22T23:05:43Z</dcterms:modified>
</cp:coreProperties>
</file>