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784" r:id="rId2"/>
    <p:sldMasterId id="2147483764" r:id="rId3"/>
    <p:sldMasterId id="2147483785" r:id="rId4"/>
  </p:sldMasterIdLst>
  <p:notesMasterIdLst>
    <p:notesMasterId r:id="rId32"/>
  </p:notesMasterIdLst>
  <p:handoutMasterIdLst>
    <p:handoutMasterId r:id="rId33"/>
  </p:handoutMasterIdLst>
  <p:sldIdLst>
    <p:sldId id="330" r:id="rId5"/>
    <p:sldId id="348" r:id="rId6"/>
    <p:sldId id="349" r:id="rId7"/>
    <p:sldId id="350" r:id="rId8"/>
    <p:sldId id="351" r:id="rId9"/>
    <p:sldId id="352" r:id="rId10"/>
    <p:sldId id="376" r:id="rId11"/>
    <p:sldId id="354" r:id="rId12"/>
    <p:sldId id="397" r:id="rId13"/>
    <p:sldId id="396" r:id="rId14"/>
    <p:sldId id="395" r:id="rId15"/>
    <p:sldId id="361" r:id="rId16"/>
    <p:sldId id="362" r:id="rId17"/>
    <p:sldId id="384" r:id="rId18"/>
    <p:sldId id="385" r:id="rId19"/>
    <p:sldId id="394" r:id="rId20"/>
    <p:sldId id="364" r:id="rId21"/>
    <p:sldId id="365" r:id="rId22"/>
    <p:sldId id="366" r:id="rId23"/>
    <p:sldId id="367" r:id="rId24"/>
    <p:sldId id="368" r:id="rId25"/>
    <p:sldId id="377" r:id="rId26"/>
    <p:sldId id="378" r:id="rId27"/>
    <p:sldId id="379" r:id="rId28"/>
    <p:sldId id="380" r:id="rId29"/>
    <p:sldId id="381" r:id="rId30"/>
    <p:sldId id="382" r:id="rId3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19B1"/>
    <a:srgbClr val="00007D"/>
    <a:srgbClr val="000078"/>
    <a:srgbClr val="A50023"/>
    <a:srgbClr val="A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51" autoAdjust="0"/>
    <p:restoredTop sz="94660"/>
  </p:normalViewPr>
  <p:slideViewPr>
    <p:cSldViewPr>
      <p:cViewPr varScale="1">
        <p:scale>
          <a:sx n="41" d="100"/>
          <a:sy n="41" d="100"/>
        </p:scale>
        <p:origin x="1363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1363" y="-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6186B-400D-4624-82D1-203DE0AF0EEF}" type="datetimeFigureOut">
              <a:rPr lang="en-US" smtClean="0"/>
              <a:pPr/>
              <a:t>4/13/2018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5336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8C8DB6-9E1D-439C-B96B-0657302EFE49}" type="datetime1">
              <a:rPr lang="en-US"/>
              <a:pPr/>
              <a:t>4/13/2018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9215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64BB1B-442D-4FDE-9937-42B3C33643F6}" type="slidenum">
              <a:rPr lang="en-US"/>
              <a:pPr/>
              <a:t>2</a:t>
            </a:fld>
            <a:endParaRPr lang="en-US"/>
          </a:p>
        </p:txBody>
      </p:sp>
      <p:sp>
        <p:nvSpPr>
          <p:cNvPr id="506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6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7026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A1B570-EF8C-428C-A4E1-A4D6BC355A6B}" type="slidenum">
              <a:rPr lang="en-US"/>
              <a:pPr/>
              <a:t>13</a:t>
            </a:fld>
            <a:endParaRPr lang="en-US"/>
          </a:p>
        </p:txBody>
      </p:sp>
      <p:sp>
        <p:nvSpPr>
          <p:cNvPr id="544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4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9867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A1B570-EF8C-428C-A4E1-A4D6BC355A6B}" type="slidenum">
              <a:rPr lang="en-US"/>
              <a:pPr/>
              <a:t>14</a:t>
            </a:fld>
            <a:endParaRPr lang="en-US"/>
          </a:p>
        </p:txBody>
      </p:sp>
      <p:sp>
        <p:nvSpPr>
          <p:cNvPr id="544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4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7579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A1B570-EF8C-428C-A4E1-A4D6BC355A6B}" type="slidenum">
              <a:rPr lang="en-US"/>
              <a:pPr/>
              <a:t>15</a:t>
            </a:fld>
            <a:endParaRPr lang="en-US"/>
          </a:p>
        </p:txBody>
      </p:sp>
      <p:sp>
        <p:nvSpPr>
          <p:cNvPr id="544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4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7562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A1B570-EF8C-428C-A4E1-A4D6BC355A6B}" type="slidenum">
              <a:rPr lang="en-US"/>
              <a:pPr/>
              <a:t>16</a:t>
            </a:fld>
            <a:endParaRPr lang="en-US"/>
          </a:p>
        </p:txBody>
      </p:sp>
      <p:sp>
        <p:nvSpPr>
          <p:cNvPr id="544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4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3145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26E97F-C389-49F1-AA2E-EE3AF0F71B70}" type="slidenum">
              <a:rPr lang="en-US"/>
              <a:pPr/>
              <a:t>22</a:t>
            </a:fld>
            <a:endParaRPr lang="en-US"/>
          </a:p>
        </p:txBody>
      </p:sp>
      <p:sp>
        <p:nvSpPr>
          <p:cNvPr id="18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525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8155EA-0E0C-4CE5-8C7B-B31894904B8D}" type="slidenum">
              <a:rPr lang="en-US"/>
              <a:pPr/>
              <a:t>23</a:t>
            </a:fld>
            <a:endParaRPr lang="en-US"/>
          </a:p>
        </p:txBody>
      </p:sp>
      <p:sp>
        <p:nvSpPr>
          <p:cNvPr id="18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0770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6DE618-EC5B-48CC-96E8-87802F736969}" type="slidenum">
              <a:rPr lang="en-US"/>
              <a:pPr/>
              <a:t>24</a:t>
            </a:fld>
            <a:endParaRPr lang="en-US"/>
          </a:p>
        </p:txBody>
      </p:sp>
      <p:sp>
        <p:nvSpPr>
          <p:cNvPr id="189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3155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8547DC-52FA-43BA-B901-BE0D584CAFBF}" type="slidenum">
              <a:rPr lang="en-US"/>
              <a:pPr/>
              <a:t>25</a:t>
            </a:fld>
            <a:endParaRPr lang="en-US"/>
          </a:p>
        </p:txBody>
      </p:sp>
      <p:sp>
        <p:nvSpPr>
          <p:cNvPr id="191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6423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C6F442-5843-4249-A072-1C013A09E0AC}" type="slidenum">
              <a:rPr lang="en-US"/>
              <a:pPr/>
              <a:t>26</a:t>
            </a:fld>
            <a:endParaRPr lang="en-US"/>
          </a:p>
        </p:txBody>
      </p:sp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8413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8F66C3-2F46-460A-8522-94690D6803CA}" type="slidenum">
              <a:rPr lang="en-US"/>
              <a:pPr/>
              <a:t>27</a:t>
            </a:fld>
            <a:endParaRPr lang="en-US"/>
          </a:p>
        </p:txBody>
      </p:sp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133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819233-AB60-45D8-AA1C-416BE4503A86}" type="slidenum">
              <a:rPr lang="en-US"/>
              <a:pPr/>
              <a:t>3</a:t>
            </a:fld>
            <a:endParaRPr lang="en-US"/>
          </a:p>
        </p:txBody>
      </p:sp>
      <p:sp>
        <p:nvSpPr>
          <p:cNvPr id="508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8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346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BCFA69-5805-4F98-ADC0-2B2B941C109C}" type="slidenum">
              <a:rPr lang="en-US"/>
              <a:pPr/>
              <a:t>4</a:t>
            </a:fld>
            <a:endParaRPr lang="en-US"/>
          </a:p>
        </p:txBody>
      </p:sp>
      <p:sp>
        <p:nvSpPr>
          <p:cNvPr id="510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0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1292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D87706-1CD0-45D3-A0DF-436D6466F447}" type="slidenum">
              <a:rPr lang="en-US"/>
              <a:pPr/>
              <a:t>5</a:t>
            </a:fld>
            <a:endParaRPr lang="en-US"/>
          </a:p>
        </p:txBody>
      </p:sp>
      <p:sp>
        <p:nvSpPr>
          <p:cNvPr id="513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3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7432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62339F-803C-405F-A7CE-63EE25F36DDD}" type="slidenum">
              <a:rPr lang="en-US"/>
              <a:pPr/>
              <a:t>6</a:t>
            </a:fld>
            <a:endParaRPr lang="en-US"/>
          </a:p>
        </p:txBody>
      </p:sp>
      <p:sp>
        <p:nvSpPr>
          <p:cNvPr id="515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5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5880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62339F-803C-405F-A7CE-63EE25F36DDD}" type="slidenum">
              <a:rPr lang="en-US"/>
              <a:pPr/>
              <a:t>7</a:t>
            </a:fld>
            <a:endParaRPr lang="en-US"/>
          </a:p>
        </p:txBody>
      </p:sp>
      <p:sp>
        <p:nvSpPr>
          <p:cNvPr id="515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5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6592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B7BC6B-04C2-4CBE-8C80-920360FCD59D}" type="slidenum">
              <a:rPr lang="en-US"/>
              <a:pPr/>
              <a:t>8</a:t>
            </a:fld>
            <a:endParaRPr lang="en-US"/>
          </a:p>
        </p:txBody>
      </p:sp>
      <p:sp>
        <p:nvSpPr>
          <p:cNvPr id="517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7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8754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B31747-3C5C-4B78-8DB3-C5A577534192}" type="slidenum">
              <a:rPr lang="en-US"/>
              <a:pPr/>
              <a:t>11</a:t>
            </a:fld>
            <a:endParaRPr lang="en-US"/>
          </a:p>
        </p:txBody>
      </p:sp>
      <p:sp>
        <p:nvSpPr>
          <p:cNvPr id="475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5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8410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5E1006-734E-4CEF-8035-ED65CB859B45}" type="slidenum">
              <a:rPr lang="en-US"/>
              <a:pPr/>
              <a:t>12</a:t>
            </a:fld>
            <a:endParaRPr lang="en-US"/>
          </a:p>
        </p:txBody>
      </p:sp>
      <p:sp>
        <p:nvSpPr>
          <p:cNvPr id="477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7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118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65000"/>
              <a:lumOff val="3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89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B99454D-EEDF-4AA3-9607-755096ADFF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2284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89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914400"/>
            <a:ext cx="8915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tx1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tx1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kern="1200" dirty="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Ardavan Asef-Vaziri    </a:t>
            </a:r>
            <a:r>
              <a:rPr lang="en-US" sz="1200" b="1" i="1" kern="1200" dirty="0" smtClean="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June-2013</a:t>
            </a:r>
            <a:endParaRPr lang="en-US" sz="1200" b="1" i="1" kern="1200" dirty="0">
              <a:solidFill>
                <a:schemeClr val="tx1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baseline="0" dirty="0" smtClean="0">
                <a:solidFill>
                  <a:schemeClr val="tx1"/>
                </a:solidFill>
              </a:rPr>
              <a:t>LP-Formulation</a:t>
            </a:r>
            <a:endParaRPr lang="en-US" sz="1200" b="1" i="1" dirty="0">
              <a:solidFill>
                <a:schemeClr val="tx1"/>
              </a:solidFill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0" y="838200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0" y="6477000"/>
            <a:ext cx="9144000" cy="1588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  <p:sldLayoutId id="2147483788" r:id="rId6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400">
          <a:solidFill>
            <a:schemeClr val="tx1"/>
          </a:solidFill>
          <a:latin typeface="Book Antiqua" pitchFamily="18" charset="0"/>
          <a:ea typeface="ＭＳ Ｐゴシック" pitchFamily="-65" charset="-128"/>
          <a:cs typeface="Book Antiqua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2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1" name="Text Box 57"/>
          <p:cNvSpPr txBox="1">
            <a:spLocks noChangeArrowheads="1"/>
          </p:cNvSpPr>
          <p:nvPr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B050"/>
                </a:solidFill>
              </a:rPr>
              <a:t>Ardavan</a:t>
            </a:r>
            <a:r>
              <a:rPr lang="en-US" sz="1200" b="1" i="1" dirty="0">
                <a:solidFill>
                  <a:srgbClr val="00B050"/>
                </a:solidFill>
              </a:rPr>
              <a:t> </a:t>
            </a:r>
            <a:r>
              <a:rPr lang="en-US" sz="1200" b="1" i="1" dirty="0" err="1">
                <a:solidFill>
                  <a:srgbClr val="00B050"/>
                </a:solidFill>
              </a:rPr>
              <a:t>Asef-Vaziri</a:t>
            </a:r>
            <a:r>
              <a:rPr lang="en-US" sz="1200" b="1" i="1" dirty="0">
                <a:solidFill>
                  <a:srgbClr val="00B050"/>
                </a:solidFill>
              </a:rPr>
              <a:t>    </a:t>
            </a:r>
            <a:r>
              <a:rPr lang="en-US" sz="1200" b="1" i="1" dirty="0" smtClean="0">
                <a:solidFill>
                  <a:srgbClr val="00B050"/>
                </a:solidFill>
              </a:rPr>
              <a:t>Jul-09</a:t>
            </a:r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 smtClean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  <a:endParaRPr lang="en-US" sz="1200" b="1" i="1" kern="1200" dirty="0">
              <a:solidFill>
                <a:srgbClr val="00B050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 smtClean="0">
                <a:solidFill>
                  <a:srgbClr val="00B050"/>
                </a:solidFill>
                <a:latin typeface="Impact" pitchFamily="34" charset="0"/>
              </a:rPr>
              <a:t>Information</a:t>
            </a:r>
            <a:endParaRPr lang="en-US" sz="2800" b="0" i="0" dirty="0">
              <a:solidFill>
                <a:srgbClr val="00B050"/>
              </a:solidFill>
              <a:latin typeface="Impac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12875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2060"/>
                </a:solidFill>
              </a:rPr>
              <a:t>Ardavan</a:t>
            </a:r>
            <a:r>
              <a:rPr lang="en-US" sz="1200" b="1" i="1" dirty="0">
                <a:solidFill>
                  <a:srgbClr val="002060"/>
                </a:solidFill>
              </a:rPr>
              <a:t> </a:t>
            </a:r>
            <a:r>
              <a:rPr lang="en-US" sz="1200" b="1" i="1" dirty="0" err="1">
                <a:solidFill>
                  <a:srgbClr val="002060"/>
                </a:solidFill>
              </a:rPr>
              <a:t>Asef-Vaziri</a:t>
            </a:r>
            <a:r>
              <a:rPr lang="en-US" sz="1200" b="1" i="1" dirty="0">
                <a:solidFill>
                  <a:srgbClr val="002060"/>
                </a:solidFill>
              </a:rPr>
              <a:t>    </a:t>
            </a:r>
            <a:r>
              <a:rPr lang="en-US" sz="1200" b="1" i="1" dirty="0" smtClean="0">
                <a:solidFill>
                  <a:srgbClr val="002060"/>
                </a:solidFill>
              </a:rPr>
              <a:t>Jul-09</a:t>
            </a:r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 smtClean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  <a:endParaRPr lang="en-US" sz="1200" b="1" i="1" kern="1200" dirty="0">
              <a:solidFill>
                <a:srgbClr val="002060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6645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Practice: </a:t>
            </a:r>
            <a:br>
              <a:rPr lang="en-US" dirty="0" smtClean="0"/>
            </a:br>
            <a:endParaRPr lang="en-US" dirty="0" smtClean="0"/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0" y="11414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1" name="Text Box 57"/>
          <p:cNvSpPr txBox="1">
            <a:spLocks noChangeArrowheads="1"/>
          </p:cNvSpPr>
          <p:nvPr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/>
        </p:nvSpPr>
        <p:spPr bwMode="auto">
          <a:xfrm>
            <a:off x="4171950" y="6553200"/>
            <a:ext cx="306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B050"/>
                </a:solidFill>
              </a:rPr>
              <a:t>Ardavan</a:t>
            </a:r>
            <a:r>
              <a:rPr lang="en-US" sz="1200" b="1" i="1" dirty="0">
                <a:solidFill>
                  <a:srgbClr val="00B050"/>
                </a:solidFill>
              </a:rPr>
              <a:t> </a:t>
            </a:r>
            <a:r>
              <a:rPr lang="en-US" sz="1200" b="1" i="1" dirty="0" err="1">
                <a:solidFill>
                  <a:srgbClr val="00B050"/>
                </a:solidFill>
              </a:rPr>
              <a:t>Asef-Vaziri</a:t>
            </a:r>
            <a:r>
              <a:rPr lang="en-US" sz="1200" b="1" i="1" dirty="0">
                <a:solidFill>
                  <a:srgbClr val="00B050"/>
                </a:solidFill>
              </a:rPr>
              <a:t>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 smtClean="0">
                <a:solidFill>
                  <a:srgbClr val="00B050"/>
                </a:solidFill>
              </a:rPr>
              <a:t>Lean Thinking:  1- Introduction </a:t>
            </a:r>
            <a:endParaRPr lang="en-US" sz="1200" b="1" i="1" dirty="0">
              <a:solidFill>
                <a:srgbClr val="00B050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 smtClean="0">
                <a:solidFill>
                  <a:srgbClr val="00B050"/>
                </a:solidFill>
                <a:latin typeface="Impact" pitchFamily="34" charset="0"/>
              </a:rPr>
              <a:t>Information</a:t>
            </a:r>
            <a:endParaRPr lang="en-US" sz="2800" b="0" i="0" dirty="0">
              <a:solidFill>
                <a:srgbClr val="00B050"/>
              </a:solidFill>
              <a:latin typeface="Impac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_Worksheet1.xlsx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3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2133600"/>
            <a:ext cx="9144000" cy="2438400"/>
          </a:xfrm>
        </p:spPr>
        <p:txBody>
          <a:bodyPr/>
          <a:lstStyle/>
          <a:p>
            <a:r>
              <a:rPr lang="en-US" sz="8800" dirty="0" smtClean="0"/>
              <a:t>LP Formulation</a:t>
            </a:r>
            <a:br>
              <a:rPr lang="en-US" sz="8800" dirty="0" smtClean="0"/>
            </a:br>
            <a:r>
              <a:rPr lang="en-US" sz="8800" dirty="0" smtClean="0"/>
              <a:t>Set 2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37972970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9973418"/>
              </p:ext>
            </p:extLst>
          </p:nvPr>
        </p:nvGraphicFramePr>
        <p:xfrm>
          <a:off x="0" y="990600"/>
          <a:ext cx="9041914" cy="30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Worksheet" r:id="rId3" imgW="5905496" imgH="1990760" progId="Excel.Sheet.12">
                  <p:embed/>
                </p:oleObj>
              </mc:Choice>
              <mc:Fallback>
                <p:oleObj name="Worksheet" r:id="rId3" imgW="5905496" imgH="19907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990600"/>
                        <a:ext cx="9041914" cy="304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0" y="101025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3200" b="0">
                <a:latin typeface="Impact" panose="020B0806030902050204" pitchFamily="34" charset="0"/>
              </a:defRPr>
            </a:lvl1pPr>
          </a:lstStyle>
          <a:p>
            <a:r>
              <a:rPr lang="en-US" dirty="0" smtClean="0"/>
              <a:t>Good Enough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45917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5" name="Text Box 3"/>
          <p:cNvSpPr txBox="1">
            <a:spLocks noChangeArrowheads="1"/>
          </p:cNvSpPr>
          <p:nvPr/>
        </p:nvSpPr>
        <p:spPr bwMode="auto">
          <a:xfrm>
            <a:off x="0" y="101025"/>
            <a:ext cx="484517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3200" b="0">
                <a:latin typeface="Impact" panose="020B0806030902050204" pitchFamily="34" charset="0"/>
              </a:defRPr>
            </a:lvl1pPr>
          </a:lstStyle>
          <a:p>
            <a:r>
              <a:rPr lang="en-US" dirty="0"/>
              <a:t>SAVE-IT Company : Narrative</a:t>
            </a:r>
          </a:p>
        </p:txBody>
      </p:sp>
      <p:sp>
        <p:nvSpPr>
          <p:cNvPr id="474116" name="Text Box 4"/>
          <p:cNvSpPr txBox="1">
            <a:spLocks noChangeArrowheads="1"/>
          </p:cNvSpPr>
          <p:nvPr/>
        </p:nvSpPr>
        <p:spPr bwMode="auto">
          <a:xfrm>
            <a:off x="0" y="990600"/>
            <a:ext cx="9030036" cy="58893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A reclamation center collects 4 types of solid waste material,  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treat them, then amalgamate them to produce 3 grades of 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product. Techno-economical specifications are given below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200" dirty="0" smtClean="0">
                <a:latin typeface="Book Antiqua" pitchFamily="18" charset="0"/>
              </a:rPr>
              <a:t>Grade	Specifications          Processing cost/pound </a:t>
            </a:r>
            <a:r>
              <a:rPr lang="en-US" altLang="en-US" sz="2200" dirty="0">
                <a:latin typeface="Book Antiqua" pitchFamily="18" charset="0"/>
              </a:rPr>
              <a:t> </a:t>
            </a:r>
            <a:r>
              <a:rPr lang="en-US" altLang="en-US" sz="2200" dirty="0" smtClean="0">
                <a:latin typeface="Book Antiqua" pitchFamily="18" charset="0"/>
              </a:rPr>
              <a:t>Sales price/ pound 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en-US" altLang="en-US" sz="2200" dirty="0">
                <a:latin typeface="Book Antiqua" pitchFamily="18" charset="0"/>
              </a:rPr>
              <a:t>						</a:t>
            </a:r>
            <a:r>
              <a:rPr lang="en-US" altLang="en-US" sz="2200" dirty="0" smtClean="0">
                <a:latin typeface="Book Antiqua" pitchFamily="18" charset="0"/>
              </a:rPr>
              <a:t>		</a:t>
            </a:r>
            <a:r>
              <a:rPr lang="en-US" altLang="en-US" sz="2200" dirty="0">
                <a:latin typeface="Book Antiqua" pitchFamily="18" charset="0"/>
              </a:rPr>
              <a:t>	</a:t>
            </a:r>
            <a:endParaRPr lang="en-US" altLang="en-US" sz="2200" dirty="0" smtClean="0">
              <a:latin typeface="Book Antiqua" pitchFamily="18" charset="0"/>
            </a:endParaRP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en-US" altLang="en-US" sz="2200" dirty="0">
                <a:latin typeface="Book Antiqua" pitchFamily="18" charset="0"/>
              </a:rPr>
              <a:t>	</a:t>
            </a:r>
            <a:r>
              <a:rPr lang="en-US" altLang="en-US" sz="2200" dirty="0" smtClean="0">
                <a:latin typeface="Book Antiqua" pitchFamily="18" charset="0"/>
              </a:rPr>
              <a:t>M1 : </a:t>
            </a:r>
            <a:r>
              <a:rPr lang="en-US" altLang="en-US" sz="2200" dirty="0" smtClean="0">
                <a:latin typeface="Book Antiqua" pitchFamily="18" charset="0"/>
                <a:sym typeface="Symbol" pitchFamily="18" charset="2"/>
              </a:rPr>
              <a:t> 30% of total</a:t>
            </a:r>
            <a:endParaRPr lang="en-US" altLang="en-US" sz="2200" dirty="0" smtClean="0"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200" dirty="0" smtClean="0">
                <a:latin typeface="Book Antiqua" pitchFamily="18" charset="0"/>
              </a:rPr>
              <a:t>A</a:t>
            </a:r>
            <a:r>
              <a:rPr lang="en-US" altLang="en-US" sz="2200" dirty="0">
                <a:latin typeface="Book Antiqua" pitchFamily="18" charset="0"/>
              </a:rPr>
              <a:t>	</a:t>
            </a:r>
            <a:r>
              <a:rPr lang="en-US" altLang="en-US" sz="2200" dirty="0" smtClean="0">
                <a:latin typeface="Book Antiqua" pitchFamily="18" charset="0"/>
              </a:rPr>
              <a:t>M2 </a:t>
            </a:r>
            <a:r>
              <a:rPr lang="en-US" altLang="en-US" sz="2200" dirty="0">
                <a:latin typeface="Book Antiqua" pitchFamily="18" charset="0"/>
              </a:rPr>
              <a:t>: </a:t>
            </a:r>
            <a:r>
              <a:rPr lang="en-US" altLang="en-US" sz="2200" dirty="0">
                <a:latin typeface="Book Antiqua" pitchFamily="18" charset="0"/>
                <a:sym typeface="Symbol" pitchFamily="18" charset="2"/>
              </a:rPr>
              <a:t> 40% of total		 3			8.5</a:t>
            </a:r>
            <a:endParaRPr lang="en-US" altLang="en-US" sz="2200" dirty="0"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200" dirty="0">
                <a:latin typeface="Book Antiqua" pitchFamily="18" charset="0"/>
              </a:rPr>
              <a:t>	</a:t>
            </a:r>
            <a:r>
              <a:rPr lang="en-US" altLang="en-US" sz="2200" dirty="0" smtClean="0">
                <a:latin typeface="Book Antiqua" pitchFamily="18" charset="0"/>
              </a:rPr>
              <a:t>M3 </a:t>
            </a:r>
            <a:r>
              <a:rPr lang="en-US" altLang="en-US" sz="2200" dirty="0">
                <a:latin typeface="Book Antiqua" pitchFamily="18" charset="0"/>
              </a:rPr>
              <a:t>: </a:t>
            </a:r>
            <a:r>
              <a:rPr lang="en-US" altLang="en-US" sz="2200" dirty="0">
                <a:latin typeface="Book Antiqua" pitchFamily="18" charset="0"/>
                <a:sym typeface="Symbol" pitchFamily="18" charset="2"/>
              </a:rPr>
              <a:t> 50% of total</a:t>
            </a:r>
            <a:endParaRPr lang="en-US" altLang="en-US" sz="2200" dirty="0">
              <a:latin typeface="Book Antiqua" pitchFamily="18" charset="0"/>
            </a:endParaRPr>
          </a:p>
          <a:p>
            <a:r>
              <a:rPr lang="en-US" altLang="en-US" sz="2200" dirty="0">
                <a:latin typeface="Book Antiqua" pitchFamily="18" charset="0"/>
                <a:sym typeface="Symbol" pitchFamily="18" charset="2"/>
              </a:rPr>
              <a:t>	</a:t>
            </a:r>
            <a:r>
              <a:rPr lang="en-US" altLang="en-US" sz="2200" dirty="0" smtClean="0">
                <a:latin typeface="Book Antiqua" pitchFamily="18" charset="0"/>
                <a:sym typeface="Symbol" pitchFamily="18" charset="2"/>
              </a:rPr>
              <a:t>M4 </a:t>
            </a:r>
            <a:r>
              <a:rPr lang="en-US" altLang="en-US" sz="2200" dirty="0">
                <a:latin typeface="Book Antiqua" pitchFamily="18" charset="0"/>
                <a:sym typeface="Symbol" pitchFamily="18" charset="2"/>
              </a:rPr>
              <a:t>: exactly 20%</a:t>
            </a:r>
            <a:endParaRPr lang="en-US" altLang="en-US" sz="2200" dirty="0"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200" dirty="0">
                <a:latin typeface="Book Antiqua" pitchFamily="18" charset="0"/>
              </a:rPr>
              <a:t>	</a:t>
            </a:r>
            <a:r>
              <a:rPr lang="en-US" altLang="en-US" sz="2200" dirty="0" smtClean="0">
                <a:latin typeface="Book Antiqua" pitchFamily="18" charset="0"/>
              </a:rPr>
              <a:t>M1 </a:t>
            </a:r>
            <a:r>
              <a:rPr lang="en-US" altLang="en-US" sz="2200" dirty="0">
                <a:latin typeface="Book Antiqua" pitchFamily="18" charset="0"/>
              </a:rPr>
              <a:t>: </a:t>
            </a:r>
            <a:r>
              <a:rPr lang="en-US" altLang="en-US" sz="2200" dirty="0">
                <a:latin typeface="Book Antiqua" pitchFamily="18" charset="0"/>
                <a:sym typeface="Symbol" pitchFamily="18" charset="2"/>
              </a:rPr>
              <a:t> 50% of total					</a:t>
            </a:r>
            <a:endParaRPr lang="en-US" altLang="en-US" sz="2200" dirty="0"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200" dirty="0">
                <a:latin typeface="Book Antiqua" pitchFamily="18" charset="0"/>
              </a:rPr>
              <a:t>B	</a:t>
            </a:r>
            <a:r>
              <a:rPr lang="en-US" altLang="en-US" sz="2200" dirty="0" smtClean="0">
                <a:latin typeface="Book Antiqua" pitchFamily="18" charset="0"/>
              </a:rPr>
              <a:t>M2 </a:t>
            </a:r>
            <a:r>
              <a:rPr lang="en-US" altLang="en-US" sz="2200" dirty="0">
                <a:latin typeface="Book Antiqua" pitchFamily="18" charset="0"/>
              </a:rPr>
              <a:t>: </a:t>
            </a:r>
            <a:r>
              <a:rPr lang="en-US" altLang="en-US" sz="2200" dirty="0">
                <a:latin typeface="Book Antiqua" pitchFamily="18" charset="0"/>
                <a:sym typeface="Symbol" pitchFamily="18" charset="2"/>
              </a:rPr>
              <a:t> 10% of total		2.5			7</a:t>
            </a:r>
            <a:endParaRPr lang="en-US" altLang="en-US" sz="2200" dirty="0">
              <a:latin typeface="Book Antiqua" pitchFamily="18" charset="0"/>
            </a:endParaRPr>
          </a:p>
          <a:p>
            <a:r>
              <a:rPr lang="en-US" altLang="en-US" sz="2200" dirty="0">
                <a:latin typeface="Book Antiqua" pitchFamily="18" charset="0"/>
                <a:sym typeface="Symbol" pitchFamily="18" charset="2"/>
              </a:rPr>
              <a:t>	</a:t>
            </a:r>
            <a:r>
              <a:rPr lang="en-US" altLang="en-US" sz="2200" dirty="0" smtClean="0">
                <a:latin typeface="Book Antiqua" pitchFamily="18" charset="0"/>
                <a:sym typeface="Symbol" pitchFamily="18" charset="2"/>
              </a:rPr>
              <a:t>M4 </a:t>
            </a:r>
            <a:r>
              <a:rPr lang="en-US" altLang="en-US" sz="2200" dirty="0">
                <a:latin typeface="Book Antiqua" pitchFamily="18" charset="0"/>
                <a:sym typeface="Symbol" pitchFamily="18" charset="2"/>
              </a:rPr>
              <a:t>: exactly 10%</a:t>
            </a:r>
            <a:r>
              <a:rPr lang="en-US" altLang="en-US" sz="2200" dirty="0">
                <a:latin typeface="Book Antiqua" pitchFamily="18" charset="0"/>
              </a:rPr>
              <a:t> 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200" dirty="0">
                <a:latin typeface="Book Antiqua" pitchFamily="18" charset="0"/>
              </a:rPr>
              <a:t>C	</a:t>
            </a:r>
            <a:r>
              <a:rPr lang="en-US" altLang="en-US" sz="2200" dirty="0" smtClean="0">
                <a:latin typeface="Book Antiqua" pitchFamily="18" charset="0"/>
              </a:rPr>
              <a:t>M1 </a:t>
            </a:r>
            <a:r>
              <a:rPr lang="en-US" altLang="en-US" sz="2200" dirty="0">
                <a:latin typeface="Book Antiqua" pitchFamily="18" charset="0"/>
              </a:rPr>
              <a:t>: </a:t>
            </a:r>
            <a:r>
              <a:rPr lang="en-US" altLang="en-US" sz="2200" dirty="0">
                <a:latin typeface="Book Antiqua" pitchFamily="18" charset="0"/>
                <a:sym typeface="Symbol" pitchFamily="18" charset="2"/>
              </a:rPr>
              <a:t> 70% of total		2			5.5	</a:t>
            </a:r>
            <a:endParaRPr lang="en-US" altLang="en-US" sz="2200" dirty="0"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endParaRPr lang="en-US" altLang="en-US" sz="2200" dirty="0">
              <a:latin typeface="Book Antiqua" pitchFamily="18" charset="0"/>
            </a:endParaRPr>
          </a:p>
        </p:txBody>
      </p:sp>
      <p:sp>
        <p:nvSpPr>
          <p:cNvPr id="474117" name="Line 5"/>
          <p:cNvSpPr>
            <a:spLocks noChangeShapeType="1"/>
          </p:cNvSpPr>
          <p:nvPr/>
        </p:nvSpPr>
        <p:spPr bwMode="auto">
          <a:xfrm>
            <a:off x="0" y="28956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>
              <a:latin typeface="Book Antiqua" pitchFamily="18" charset="0"/>
            </a:endParaRPr>
          </a:p>
        </p:txBody>
      </p:sp>
      <p:sp>
        <p:nvSpPr>
          <p:cNvPr id="474118" name="Line 6"/>
          <p:cNvSpPr>
            <a:spLocks noChangeShapeType="1"/>
          </p:cNvSpPr>
          <p:nvPr/>
        </p:nvSpPr>
        <p:spPr bwMode="auto">
          <a:xfrm>
            <a:off x="0" y="59436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>
              <a:latin typeface="Book Antiqua" pitchFamily="18" charset="0"/>
            </a:endParaRPr>
          </a:p>
        </p:txBody>
      </p:sp>
      <p:sp>
        <p:nvSpPr>
          <p:cNvPr id="474119" name="Line 7"/>
          <p:cNvSpPr>
            <a:spLocks noChangeShapeType="1"/>
          </p:cNvSpPr>
          <p:nvPr/>
        </p:nvSpPr>
        <p:spPr bwMode="auto">
          <a:xfrm>
            <a:off x="0" y="47244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>
              <a:latin typeface="Book Antiqua" pitchFamily="18" charset="0"/>
            </a:endParaRPr>
          </a:p>
        </p:txBody>
      </p:sp>
      <p:sp>
        <p:nvSpPr>
          <p:cNvPr id="474121" name="Line 9"/>
          <p:cNvSpPr>
            <a:spLocks noChangeShapeType="1"/>
          </p:cNvSpPr>
          <p:nvPr/>
        </p:nvSpPr>
        <p:spPr bwMode="auto">
          <a:xfrm>
            <a:off x="6324600" y="2514600"/>
            <a:ext cx="0" cy="388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>
              <a:latin typeface="Book Antiqua" pitchFamily="18" charset="0"/>
            </a:endParaRPr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>
            <a:off x="3352800" y="2514600"/>
            <a:ext cx="0" cy="388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>
              <a:latin typeface="Book Antiqua" pitchFamily="18" charset="0"/>
            </a:endParaRPr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>
            <a:off x="914400" y="2514600"/>
            <a:ext cx="0" cy="388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625860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3" name="Text Box 3"/>
          <p:cNvSpPr txBox="1">
            <a:spLocks noChangeArrowheads="1"/>
          </p:cNvSpPr>
          <p:nvPr/>
        </p:nvSpPr>
        <p:spPr bwMode="auto">
          <a:xfrm>
            <a:off x="0" y="27965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3200" b="0">
                <a:latin typeface="Impact" panose="020B0806030902050204" pitchFamily="34" charset="0"/>
              </a:defRPr>
            </a:lvl1pPr>
          </a:lstStyle>
          <a:p>
            <a:r>
              <a:rPr lang="en-US" dirty="0"/>
              <a:t>SAVE-IT Company : Narrative</a:t>
            </a:r>
          </a:p>
        </p:txBody>
      </p:sp>
      <p:sp>
        <p:nvSpPr>
          <p:cNvPr id="476164" name="Text Box 4"/>
          <p:cNvSpPr txBox="1">
            <a:spLocks noChangeArrowheads="1"/>
          </p:cNvSpPr>
          <p:nvPr/>
        </p:nvSpPr>
        <p:spPr bwMode="auto">
          <a:xfrm>
            <a:off x="0" y="863560"/>
            <a:ext cx="9144000" cy="5392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Availability and cost of the solid waste materials M1, M2, M3,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and M4 per week are given below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Material	Pounds available / week	Treatment cost / pound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M1			3000					3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M2			2000					6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M3			4000					4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M4			1000					5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 smtClean="0">
                <a:latin typeface="Book Antiqua" pitchFamily="18" charset="0"/>
              </a:rPr>
              <a:t>Due </a:t>
            </a:r>
            <a:r>
              <a:rPr lang="en-US" altLang="en-US" sz="2400" dirty="0">
                <a:latin typeface="Book Antiqua" pitchFamily="18" charset="0"/>
              </a:rPr>
              <a:t>to environmental considerations, a budget  of 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$</a:t>
            </a:r>
            <a:r>
              <a:rPr lang="en-US" altLang="en-US" sz="2400" dirty="0" smtClean="0">
                <a:latin typeface="Book Antiqua" pitchFamily="18" charset="0"/>
              </a:rPr>
              <a:t>30000/week  </a:t>
            </a:r>
            <a:r>
              <a:rPr lang="en-US" altLang="en-US" sz="2400" dirty="0">
                <a:latin typeface="Book Antiqua" pitchFamily="18" charset="0"/>
              </a:rPr>
              <a:t>should be used to treat these material.  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Furthermore, for each material, at least half of the pounds 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per week available should be collected and treated</a:t>
            </a:r>
            <a:r>
              <a:rPr lang="en-US" altLang="en-US" sz="2400" dirty="0" smtClean="0">
                <a:latin typeface="Book Antiqua" pitchFamily="18" charset="0"/>
              </a:rPr>
              <a:t>.</a:t>
            </a:r>
            <a:endParaRPr lang="en-US" altLang="en-US" sz="24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6131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7" name="Text Box 3"/>
          <p:cNvSpPr txBox="1">
            <a:spLocks noChangeArrowheads="1"/>
          </p:cNvSpPr>
          <p:nvPr/>
        </p:nvSpPr>
        <p:spPr bwMode="auto">
          <a:xfrm>
            <a:off x="0" y="101025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3200" b="0">
                <a:latin typeface="Impact" panose="020B0806030902050204" pitchFamily="34" charset="0"/>
              </a:defRPr>
            </a:lvl1pPr>
          </a:lstStyle>
          <a:p>
            <a:r>
              <a:rPr lang="en-US" dirty="0"/>
              <a:t>SAVE-IT Co. Mixture Specification</a:t>
            </a:r>
          </a:p>
        </p:txBody>
      </p:sp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5862" y="914400"/>
            <a:ext cx="9290538" cy="58908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i="1" dirty="0">
                <a:solidFill>
                  <a:schemeClr val="accent1"/>
                </a:solidFill>
                <a:latin typeface="Book Antiqua" pitchFamily="18" charset="0"/>
              </a:rPr>
              <a:t> </a:t>
            </a:r>
            <a:r>
              <a:rPr lang="en-US" altLang="en-US" sz="2400" b="1" i="1" dirty="0" smtClean="0">
                <a:latin typeface="Book Antiqua" pitchFamily="18" charset="0"/>
              </a:rPr>
              <a:t>A1: </a:t>
            </a:r>
            <a:r>
              <a:rPr lang="en-US" altLang="en-US" sz="2400" b="1" dirty="0" smtClean="0">
                <a:latin typeface="Book Antiqua" pitchFamily="18" charset="0"/>
              </a:rPr>
              <a:t>weight of solid waste 1 in grade A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i="1" dirty="0" smtClean="0">
                <a:latin typeface="Book Antiqua" pitchFamily="18" charset="0"/>
              </a:rPr>
              <a:t>A1, </a:t>
            </a:r>
            <a:r>
              <a:rPr lang="en-US" altLang="en-US" sz="2400" b="1" i="1" dirty="0">
                <a:latin typeface="Book Antiqua" pitchFamily="18" charset="0"/>
              </a:rPr>
              <a:t>A2, </a:t>
            </a:r>
            <a:r>
              <a:rPr lang="en-US" altLang="en-US" sz="2400" b="1" i="1" dirty="0" smtClean="0">
                <a:latin typeface="Book Antiqua" pitchFamily="18" charset="0"/>
              </a:rPr>
              <a:t>A2, </a:t>
            </a:r>
            <a:r>
              <a:rPr lang="en-US" altLang="en-US" sz="2400" b="1" i="1" dirty="0">
                <a:latin typeface="Book Antiqua" pitchFamily="18" charset="0"/>
              </a:rPr>
              <a:t>A4, B1, B2, B3, B4, C1, C2, C3, C4</a:t>
            </a:r>
            <a:endParaRPr lang="en-US" altLang="en-US" sz="2400" b="1" i="1" dirty="0">
              <a:solidFill>
                <a:srgbClr val="FF0066"/>
              </a:solidFill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i="1" dirty="0">
                <a:solidFill>
                  <a:srgbClr val="D519B1"/>
                </a:solidFill>
                <a:latin typeface="Book Antiqua" pitchFamily="18" charset="0"/>
              </a:rPr>
              <a:t>Mixture </a:t>
            </a:r>
            <a:r>
              <a:rPr lang="en-US" altLang="en-US" sz="2400" b="1" i="1" dirty="0" smtClean="0">
                <a:solidFill>
                  <a:srgbClr val="D519B1"/>
                </a:solidFill>
                <a:latin typeface="Book Antiqua" pitchFamily="18" charset="0"/>
              </a:rPr>
              <a:t>Specifications: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i="1" dirty="0">
                <a:solidFill>
                  <a:srgbClr val="D519B1"/>
                </a:solidFill>
                <a:latin typeface="Book Antiqua" pitchFamily="18" charset="0"/>
              </a:rPr>
              <a:t>Grade </a:t>
            </a:r>
            <a:r>
              <a:rPr lang="en-US" altLang="en-US" sz="2400" b="1" i="1" dirty="0" smtClean="0">
                <a:solidFill>
                  <a:srgbClr val="D519B1"/>
                </a:solidFill>
                <a:latin typeface="Book Antiqua" pitchFamily="18" charset="0"/>
              </a:rPr>
              <a:t>A: 	A1 </a:t>
            </a:r>
            <a:r>
              <a:rPr lang="en-US" altLang="en-US" sz="2400" b="1" i="1" dirty="0">
                <a:solidFill>
                  <a:srgbClr val="D519B1"/>
                </a:solidFill>
                <a:latin typeface="Book Antiqua" pitchFamily="18" charset="0"/>
                <a:sym typeface="Symbol" pitchFamily="18" charset="2"/>
              </a:rPr>
              <a:t> </a:t>
            </a:r>
            <a:r>
              <a:rPr lang="en-US" altLang="en-US" sz="2400" b="1" i="1" dirty="0" smtClean="0">
                <a:solidFill>
                  <a:srgbClr val="D519B1"/>
                </a:solidFill>
                <a:latin typeface="Book Antiqua" pitchFamily="18" charset="0"/>
                <a:sym typeface="Symbol" pitchFamily="18" charset="2"/>
              </a:rPr>
              <a:t> 0.3 (A1+A2+A3+A4) 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i="1" dirty="0" smtClean="0">
                <a:solidFill>
                  <a:srgbClr val="D519B1"/>
                </a:solidFill>
                <a:latin typeface="Book Antiqua" pitchFamily="18" charset="0"/>
              </a:rPr>
              <a:t>		A2 </a:t>
            </a:r>
            <a:r>
              <a:rPr lang="en-US" altLang="en-US" sz="2400" b="1" i="1" dirty="0">
                <a:solidFill>
                  <a:srgbClr val="D519B1"/>
                </a:solidFill>
                <a:latin typeface="Book Antiqua" pitchFamily="18" charset="0"/>
                <a:sym typeface="Symbol" pitchFamily="18" charset="2"/>
              </a:rPr>
              <a:t></a:t>
            </a:r>
            <a:r>
              <a:rPr lang="en-US" altLang="en-US" sz="2400" b="1" i="1" dirty="0" smtClean="0">
                <a:latin typeface="Book Antiqua" pitchFamily="18" charset="0"/>
                <a:sym typeface="Symbol" pitchFamily="18" charset="2"/>
              </a:rPr>
              <a:t> </a:t>
            </a:r>
            <a:r>
              <a:rPr lang="en-US" altLang="en-US" sz="2400" b="1" i="1" dirty="0" smtClean="0">
                <a:solidFill>
                  <a:srgbClr val="D519B1"/>
                </a:solidFill>
                <a:latin typeface="Book Antiqua" pitchFamily="18" charset="0"/>
                <a:sym typeface="Symbol" pitchFamily="18" charset="2"/>
              </a:rPr>
              <a:t> 0.4 </a:t>
            </a:r>
            <a:r>
              <a:rPr lang="en-US" altLang="en-US" sz="2400" b="1" i="1" dirty="0">
                <a:solidFill>
                  <a:srgbClr val="D519B1"/>
                </a:solidFill>
                <a:latin typeface="Book Antiqua" pitchFamily="18" charset="0"/>
                <a:sym typeface="Symbol" pitchFamily="18" charset="2"/>
              </a:rPr>
              <a:t>(A1+A2+A3+A4) 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i="1" dirty="0" smtClean="0">
                <a:solidFill>
                  <a:srgbClr val="D519B1"/>
                </a:solidFill>
                <a:latin typeface="Book Antiqua" pitchFamily="18" charset="0"/>
              </a:rPr>
              <a:t>		A3 </a:t>
            </a:r>
            <a:r>
              <a:rPr lang="en-US" altLang="en-US" sz="2400" b="1" i="1" dirty="0">
                <a:solidFill>
                  <a:srgbClr val="D519B1"/>
                </a:solidFill>
                <a:latin typeface="Book Antiqua" pitchFamily="18" charset="0"/>
                <a:sym typeface="Symbol" pitchFamily="18" charset="2"/>
              </a:rPr>
              <a:t>  </a:t>
            </a:r>
            <a:r>
              <a:rPr lang="en-US" altLang="en-US" sz="2400" b="1" i="1" dirty="0" smtClean="0">
                <a:solidFill>
                  <a:srgbClr val="D519B1"/>
                </a:solidFill>
                <a:latin typeface="Book Antiqua" pitchFamily="18" charset="0"/>
                <a:sym typeface="Symbol" pitchFamily="18" charset="2"/>
              </a:rPr>
              <a:t>0.5 </a:t>
            </a:r>
            <a:r>
              <a:rPr lang="en-US" altLang="en-US" sz="2400" b="1" i="1" dirty="0">
                <a:solidFill>
                  <a:srgbClr val="D519B1"/>
                </a:solidFill>
                <a:latin typeface="Book Antiqua" pitchFamily="18" charset="0"/>
                <a:sym typeface="Symbol" pitchFamily="18" charset="2"/>
              </a:rPr>
              <a:t>(A1+A2+A3+A4) </a:t>
            </a:r>
            <a:endParaRPr lang="en-US" altLang="en-US" sz="2400" b="1" i="1" dirty="0" smtClean="0">
              <a:solidFill>
                <a:srgbClr val="D519B1"/>
              </a:solidFill>
              <a:latin typeface="Book Antiqua" pitchFamily="18" charset="0"/>
              <a:sym typeface="Symbol" pitchFamily="18" charset="2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i="1" dirty="0" smtClean="0">
                <a:solidFill>
                  <a:srgbClr val="D519B1"/>
                </a:solidFill>
                <a:latin typeface="Book Antiqua" pitchFamily="18" charset="0"/>
              </a:rPr>
              <a:t>	</a:t>
            </a:r>
            <a:r>
              <a:rPr lang="en-US" altLang="en-US" sz="2400" b="1" i="1" smtClean="0">
                <a:solidFill>
                  <a:srgbClr val="D519B1"/>
                </a:solidFill>
                <a:latin typeface="Book Antiqua" pitchFamily="18" charset="0"/>
              </a:rPr>
              <a:t>	</a:t>
            </a:r>
            <a:r>
              <a:rPr lang="en-US" altLang="en-US" sz="2400" b="1" i="1" smtClean="0">
                <a:solidFill>
                  <a:srgbClr val="D519B1"/>
                </a:solidFill>
                <a:latin typeface="Book Antiqua" pitchFamily="18" charset="0"/>
              </a:rPr>
              <a:t>A4 </a:t>
            </a:r>
            <a:r>
              <a:rPr lang="en-US" altLang="en-US" sz="2400" b="1" i="1" dirty="0" smtClean="0">
                <a:solidFill>
                  <a:srgbClr val="D519B1"/>
                </a:solidFill>
                <a:latin typeface="Book Antiqua" pitchFamily="18" charset="0"/>
                <a:sym typeface="Symbol" pitchFamily="18" charset="2"/>
              </a:rPr>
              <a:t>= 0.2 </a:t>
            </a:r>
            <a:r>
              <a:rPr lang="en-US" altLang="en-US" sz="2400" b="1" i="1" dirty="0">
                <a:solidFill>
                  <a:srgbClr val="D519B1"/>
                </a:solidFill>
                <a:latin typeface="Book Antiqua" pitchFamily="18" charset="0"/>
                <a:sym typeface="Symbol" pitchFamily="18" charset="2"/>
              </a:rPr>
              <a:t>(A1+A2+A3+A4) 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i="1" dirty="0">
                <a:solidFill>
                  <a:srgbClr val="D519B1"/>
                </a:solidFill>
                <a:latin typeface="Book Antiqua" pitchFamily="18" charset="0"/>
              </a:rPr>
              <a:t>Grade </a:t>
            </a:r>
            <a:r>
              <a:rPr lang="en-US" altLang="en-US" sz="2400" b="1" i="1" dirty="0" smtClean="0">
                <a:solidFill>
                  <a:srgbClr val="D519B1"/>
                </a:solidFill>
                <a:latin typeface="Book Antiqua" pitchFamily="18" charset="0"/>
              </a:rPr>
              <a:t>B: 	B1 </a:t>
            </a:r>
            <a:r>
              <a:rPr lang="en-US" altLang="en-US" sz="2400" b="1" i="1" dirty="0">
                <a:solidFill>
                  <a:srgbClr val="D519B1"/>
                </a:solidFill>
                <a:latin typeface="Book Antiqua" pitchFamily="18" charset="0"/>
                <a:sym typeface="Symbol" pitchFamily="18" charset="2"/>
              </a:rPr>
              <a:t>  0.5(B1+B2+B3+B4)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i="1" dirty="0" smtClean="0">
                <a:solidFill>
                  <a:srgbClr val="D519B1"/>
                </a:solidFill>
                <a:latin typeface="Book Antiqua" pitchFamily="18" charset="0"/>
              </a:rPr>
              <a:t>		B2 </a:t>
            </a:r>
            <a:r>
              <a:rPr lang="en-US" altLang="en-US" sz="2400" b="1" i="1" dirty="0">
                <a:solidFill>
                  <a:srgbClr val="D519B1"/>
                </a:solidFill>
                <a:latin typeface="Book Antiqua" pitchFamily="18" charset="0"/>
                <a:sym typeface="Symbol" pitchFamily="18" charset="2"/>
              </a:rPr>
              <a:t>  0.1(B1+B2+B3+B4)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i="1" dirty="0" smtClean="0">
                <a:solidFill>
                  <a:srgbClr val="D519B1"/>
                </a:solidFill>
                <a:latin typeface="Book Antiqua" pitchFamily="18" charset="0"/>
              </a:rPr>
              <a:t>		B4 </a:t>
            </a:r>
            <a:r>
              <a:rPr lang="en-US" altLang="en-US" sz="2400" b="1" i="1" dirty="0" smtClean="0">
                <a:solidFill>
                  <a:srgbClr val="D519B1"/>
                </a:solidFill>
                <a:latin typeface="Book Antiqua" pitchFamily="18" charset="0"/>
                <a:sym typeface="Symbol" pitchFamily="18" charset="2"/>
              </a:rPr>
              <a:t>= </a:t>
            </a:r>
            <a:r>
              <a:rPr lang="en-US" altLang="en-US" sz="2400" b="1" i="1" dirty="0">
                <a:solidFill>
                  <a:srgbClr val="D519B1"/>
                </a:solidFill>
                <a:latin typeface="Book Antiqua" pitchFamily="18" charset="0"/>
                <a:sym typeface="Symbol" pitchFamily="18" charset="2"/>
              </a:rPr>
              <a:t>0.1(B1+B2+B3+B4</a:t>
            </a:r>
            <a:r>
              <a:rPr lang="en-US" altLang="en-US" sz="2400" b="1" i="1" dirty="0" smtClean="0">
                <a:solidFill>
                  <a:srgbClr val="D519B1"/>
                </a:solidFill>
                <a:latin typeface="Book Antiqua" pitchFamily="18" charset="0"/>
                <a:sym typeface="Symbol" pitchFamily="18" charset="2"/>
              </a:rPr>
              <a:t>)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i="1" dirty="0">
                <a:solidFill>
                  <a:srgbClr val="D519B1"/>
                </a:solidFill>
                <a:latin typeface="Book Antiqua" pitchFamily="18" charset="0"/>
              </a:rPr>
              <a:t>Grade C: </a:t>
            </a:r>
            <a:r>
              <a:rPr lang="en-US" altLang="en-US" sz="2400" b="1" i="1" dirty="0" smtClean="0">
                <a:solidFill>
                  <a:srgbClr val="D519B1"/>
                </a:solidFill>
                <a:latin typeface="Book Antiqua" pitchFamily="18" charset="0"/>
              </a:rPr>
              <a:t>	C1 </a:t>
            </a:r>
            <a:r>
              <a:rPr lang="en-US" altLang="en-US" sz="2400" b="1" i="1" dirty="0">
                <a:solidFill>
                  <a:srgbClr val="D519B1"/>
                </a:solidFill>
                <a:latin typeface="Book Antiqua" pitchFamily="18" charset="0"/>
                <a:sym typeface="Symbol" pitchFamily="18" charset="2"/>
              </a:rPr>
              <a:t>  0.3 (C1+C2+C3+C4) 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endParaRPr lang="en-US" sz="2400" b="1" i="1" dirty="0">
              <a:solidFill>
                <a:srgbClr val="D519B1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1905978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7" name="Text Box 3"/>
          <p:cNvSpPr txBox="1">
            <a:spLocks noChangeArrowheads="1"/>
          </p:cNvSpPr>
          <p:nvPr/>
        </p:nvSpPr>
        <p:spPr bwMode="auto">
          <a:xfrm>
            <a:off x="0" y="0"/>
            <a:ext cx="867974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3200" b="0">
                <a:latin typeface="Impact" panose="020B0806030902050204" pitchFamily="34" charset="0"/>
              </a:defRPr>
            </a:lvl1pPr>
          </a:lstStyle>
          <a:p>
            <a:r>
              <a:rPr lang="en-US" dirty="0"/>
              <a:t>SAVE-IT Co. Material Availability and usage</a:t>
            </a:r>
          </a:p>
        </p:txBody>
      </p:sp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35169" y="914399"/>
            <a:ext cx="9290538" cy="5392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 smtClean="0">
                <a:latin typeface="Book Antiqua" pitchFamily="18" charset="0"/>
              </a:rPr>
              <a:t>Availability </a:t>
            </a:r>
            <a:r>
              <a:rPr lang="en-US" altLang="en-US" sz="2400" dirty="0">
                <a:latin typeface="Book Antiqua" pitchFamily="18" charset="0"/>
              </a:rPr>
              <a:t>of </a:t>
            </a:r>
            <a:r>
              <a:rPr lang="en-US" altLang="en-US" sz="2400" dirty="0" smtClean="0">
                <a:latin typeface="Book Antiqua" pitchFamily="18" charset="0"/>
              </a:rPr>
              <a:t>material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i="1" dirty="0" smtClean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  <a:sym typeface="Symbol" pitchFamily="18" charset="2"/>
              </a:rPr>
              <a:t>A1+B1+C1   3000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i="1" dirty="0" smtClean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  <a:sym typeface="Symbol" pitchFamily="18" charset="2"/>
              </a:rPr>
              <a:t>A2+B2+C2 </a:t>
            </a:r>
            <a:r>
              <a:rPr lang="en-US" altLang="en-US" sz="2400" b="1" i="1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  <a:sym typeface="Symbol" pitchFamily="18" charset="2"/>
              </a:rPr>
              <a:t>  </a:t>
            </a:r>
            <a:r>
              <a:rPr lang="en-US" altLang="en-US" sz="2400" b="1" i="1" dirty="0" smtClean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  <a:sym typeface="Symbol" pitchFamily="18" charset="2"/>
              </a:rPr>
              <a:t>2000</a:t>
            </a:r>
            <a:endParaRPr lang="en-US" altLang="en-US" sz="2400" b="1" i="1" dirty="0">
              <a:solidFill>
                <a:schemeClr val="accent1">
                  <a:lumMod val="75000"/>
                </a:schemeClr>
              </a:solidFill>
              <a:latin typeface="Book Antiqua" pitchFamily="18" charset="0"/>
              <a:sym typeface="Symbol" pitchFamily="18" charset="2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i="1" dirty="0" smtClean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  <a:sym typeface="Symbol" pitchFamily="18" charset="2"/>
              </a:rPr>
              <a:t>A3+B3+C3 </a:t>
            </a:r>
            <a:r>
              <a:rPr lang="en-US" altLang="en-US" sz="2400" b="1" i="1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  <a:sym typeface="Symbol" pitchFamily="18" charset="2"/>
              </a:rPr>
              <a:t>  </a:t>
            </a:r>
            <a:r>
              <a:rPr lang="en-US" altLang="en-US" sz="2400" b="1" i="1" dirty="0" smtClean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  <a:sym typeface="Symbol" pitchFamily="18" charset="2"/>
              </a:rPr>
              <a:t>4000</a:t>
            </a:r>
            <a:endParaRPr lang="en-US" altLang="en-US" sz="2400" b="1" i="1" dirty="0">
              <a:solidFill>
                <a:schemeClr val="accent1">
                  <a:lumMod val="75000"/>
                </a:schemeClr>
              </a:solidFill>
              <a:latin typeface="Book Antiqua" pitchFamily="18" charset="0"/>
              <a:sym typeface="Symbol" pitchFamily="18" charset="2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i="1" dirty="0" smtClean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  <a:sym typeface="Symbol" pitchFamily="18" charset="2"/>
              </a:rPr>
              <a:t>A4+B4+C4 </a:t>
            </a:r>
            <a:r>
              <a:rPr lang="en-US" altLang="en-US" sz="2400" b="1" i="1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  <a:sym typeface="Symbol" pitchFamily="18" charset="2"/>
              </a:rPr>
              <a:t>  </a:t>
            </a:r>
            <a:r>
              <a:rPr lang="en-US" altLang="en-US" sz="2400" b="1" i="1" dirty="0" smtClean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  <a:sym typeface="Symbol" pitchFamily="18" charset="2"/>
              </a:rPr>
              <a:t>1000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At least half of the material </a:t>
            </a:r>
            <a:r>
              <a:rPr lang="en-US" altLang="en-US" sz="2400" dirty="0" smtClean="0">
                <a:latin typeface="Book Antiqua" pitchFamily="18" charset="0"/>
              </a:rPr>
              <a:t>treated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i="1" dirty="0">
                <a:solidFill>
                  <a:srgbClr val="0070C0"/>
                </a:solidFill>
                <a:latin typeface="Book Antiqua" pitchFamily="18" charset="0"/>
                <a:sym typeface="Symbol" pitchFamily="18" charset="2"/>
              </a:rPr>
              <a:t>A1+B1+C1   </a:t>
            </a:r>
            <a:r>
              <a:rPr lang="en-US" altLang="en-US" sz="2400" b="1" i="1" dirty="0" smtClean="0">
                <a:solidFill>
                  <a:srgbClr val="0070C0"/>
                </a:solidFill>
                <a:latin typeface="Book Antiqua" pitchFamily="18" charset="0"/>
                <a:sym typeface="Symbol" pitchFamily="18" charset="2"/>
              </a:rPr>
              <a:t>1500</a:t>
            </a:r>
            <a:endParaRPr lang="en-US" altLang="en-US" sz="2400" b="1" i="1" dirty="0">
              <a:solidFill>
                <a:srgbClr val="0070C0"/>
              </a:solidFill>
              <a:latin typeface="Book Antiqua" pitchFamily="18" charset="0"/>
              <a:sym typeface="Symbol" pitchFamily="18" charset="2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i="1" dirty="0">
                <a:solidFill>
                  <a:srgbClr val="0070C0"/>
                </a:solidFill>
                <a:latin typeface="Book Antiqua" pitchFamily="18" charset="0"/>
                <a:sym typeface="Symbol" pitchFamily="18" charset="2"/>
              </a:rPr>
              <a:t>A2+B2+C2 </a:t>
            </a:r>
            <a:r>
              <a:rPr lang="en-US" altLang="en-US" sz="2400" b="1" i="1" dirty="0" smtClean="0">
                <a:solidFill>
                  <a:srgbClr val="0070C0"/>
                </a:solidFill>
                <a:latin typeface="Book Antiqua" pitchFamily="18" charset="0"/>
                <a:sym typeface="Symbol" pitchFamily="18" charset="2"/>
              </a:rPr>
              <a:t>  1000</a:t>
            </a:r>
            <a:endParaRPr lang="en-US" altLang="en-US" sz="2400" b="1" i="1" dirty="0">
              <a:solidFill>
                <a:srgbClr val="0070C0"/>
              </a:solidFill>
              <a:latin typeface="Book Antiqua" pitchFamily="18" charset="0"/>
              <a:sym typeface="Symbol" pitchFamily="18" charset="2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i="1" dirty="0" smtClean="0">
                <a:solidFill>
                  <a:srgbClr val="0070C0"/>
                </a:solidFill>
                <a:latin typeface="Book Antiqua" pitchFamily="18" charset="0"/>
                <a:sym typeface="Symbol" pitchFamily="18" charset="2"/>
              </a:rPr>
              <a:t>A3+B3+C3 </a:t>
            </a:r>
            <a:r>
              <a:rPr lang="en-US" altLang="en-US" sz="2400" b="1" i="1" dirty="0">
                <a:solidFill>
                  <a:srgbClr val="0070C0"/>
                </a:solidFill>
                <a:latin typeface="Book Antiqua" pitchFamily="18" charset="0"/>
                <a:sym typeface="Symbol" pitchFamily="18" charset="2"/>
              </a:rPr>
              <a:t>  </a:t>
            </a:r>
            <a:r>
              <a:rPr lang="en-US" altLang="en-US" sz="2400" b="1" i="1" dirty="0" smtClean="0">
                <a:solidFill>
                  <a:srgbClr val="0070C0"/>
                </a:solidFill>
                <a:latin typeface="Book Antiqua" pitchFamily="18" charset="0"/>
                <a:sym typeface="Symbol" pitchFamily="18" charset="2"/>
              </a:rPr>
              <a:t>2000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i="1" dirty="0" smtClean="0">
                <a:solidFill>
                  <a:srgbClr val="0070C0"/>
                </a:solidFill>
                <a:latin typeface="Book Antiqua" pitchFamily="18" charset="0"/>
                <a:sym typeface="Symbol" pitchFamily="18" charset="2"/>
              </a:rPr>
              <a:t>A4+B4+C4 </a:t>
            </a:r>
            <a:r>
              <a:rPr lang="en-US" altLang="en-US" sz="2400" b="1" i="1" dirty="0">
                <a:solidFill>
                  <a:srgbClr val="0070C0"/>
                </a:solidFill>
                <a:latin typeface="Book Antiqua" pitchFamily="18" charset="0"/>
                <a:sym typeface="Symbol" pitchFamily="18" charset="2"/>
              </a:rPr>
              <a:t> 500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endParaRPr lang="en-US" altLang="en-US" sz="2400" b="1" i="1" dirty="0">
              <a:solidFill>
                <a:srgbClr val="0070C0"/>
              </a:solidFill>
              <a:latin typeface="Book Antiqua" pitchFamily="18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313533394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7" name="Text Box 3"/>
          <p:cNvSpPr txBox="1">
            <a:spLocks noChangeArrowheads="1"/>
          </p:cNvSpPr>
          <p:nvPr/>
        </p:nvSpPr>
        <p:spPr bwMode="auto">
          <a:xfrm>
            <a:off x="0" y="101025"/>
            <a:ext cx="9220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3200" b="0">
                <a:latin typeface="Impact" panose="020B0806030902050204" pitchFamily="34" charset="0"/>
              </a:defRPr>
            </a:lvl1pPr>
          </a:lstStyle>
          <a:p>
            <a:r>
              <a:rPr lang="en-US" dirty="0"/>
              <a:t>SAVE-IT Co. Treatment and Processing Costs, and Profit</a:t>
            </a:r>
          </a:p>
        </p:txBody>
      </p:sp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35169" y="914399"/>
            <a:ext cx="9290538" cy="5207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 smtClean="0">
                <a:latin typeface="Book Antiqua" pitchFamily="18" charset="0"/>
              </a:rPr>
              <a:t>Spend </a:t>
            </a:r>
            <a:r>
              <a:rPr lang="en-US" altLang="en-US" sz="2400" dirty="0">
                <a:latin typeface="Book Antiqua" pitchFamily="18" charset="0"/>
              </a:rPr>
              <a:t>all the treatment </a:t>
            </a:r>
            <a:r>
              <a:rPr lang="en-US" altLang="en-US" sz="2400" dirty="0" smtClean="0">
                <a:latin typeface="Book Antiqua" pitchFamily="18" charset="0"/>
              </a:rPr>
              <a:t>budget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i="1" dirty="0" smtClean="0">
                <a:solidFill>
                  <a:srgbClr val="92D050"/>
                </a:solidFill>
                <a:latin typeface="Book Antiqua" pitchFamily="18" charset="0"/>
                <a:sym typeface="Symbol" pitchFamily="18" charset="2"/>
              </a:rPr>
              <a:t>3(A1+B1+C1)+6(A2+B2+C2)+4(A3+B3+C3)+5(A4+B4+C4) </a:t>
            </a:r>
            <a:r>
              <a:rPr lang="en-US" altLang="en-US" sz="2400" b="1" i="1" dirty="0" smtClean="0">
                <a:solidFill>
                  <a:srgbClr val="FF0000"/>
                </a:solidFill>
                <a:latin typeface="Book Antiqua" pitchFamily="18" charset="0"/>
                <a:sym typeface="Symbol" pitchFamily="18" charset="2"/>
              </a:rPr>
              <a:t>=</a:t>
            </a:r>
            <a:r>
              <a:rPr lang="en-US" altLang="en-US" sz="2400" b="1" i="1" dirty="0" smtClean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  <a:sym typeface="Symbol" pitchFamily="18" charset="2"/>
              </a:rPr>
              <a:t> </a:t>
            </a:r>
            <a:r>
              <a:rPr lang="en-US" altLang="en-US" sz="2400" b="1" i="1" dirty="0" smtClean="0">
                <a:solidFill>
                  <a:srgbClr val="92D050"/>
                </a:solidFill>
                <a:latin typeface="Book Antiqua" pitchFamily="18" charset="0"/>
                <a:sym typeface="Symbol" pitchFamily="18" charset="2"/>
              </a:rPr>
              <a:t>30000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 smtClean="0">
                <a:latin typeface="Book Antiqua" pitchFamily="18" charset="0"/>
              </a:rPr>
              <a:t>Maximize profit Z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i="1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  <a:sym typeface="Symbol" pitchFamily="18" charset="2"/>
              </a:rPr>
              <a:t>(8.5-3)(A1+A2+A3+A4)+(7-2.5) (B1+B2+B3+B4)+(5.5-2) (C1+C2+C3+C4</a:t>
            </a:r>
            <a:r>
              <a:rPr lang="en-US" altLang="en-US" sz="2400" b="1" i="1" dirty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  <a:sym typeface="Symbol" pitchFamily="18" charset="2"/>
              </a:rPr>
              <a:t>) </a:t>
            </a:r>
            <a:endParaRPr lang="en-US" altLang="en-US" sz="2400" b="1" i="1" dirty="0" smtClean="0">
              <a:solidFill>
                <a:schemeClr val="accent1">
                  <a:lumMod val="50000"/>
                </a:schemeClr>
              </a:solidFill>
              <a:latin typeface="Book Antiqua" pitchFamily="18" charset="0"/>
              <a:sym typeface="Symbol" pitchFamily="18" charset="2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i="1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  <a:sym typeface="Symbol" pitchFamily="18" charset="2"/>
              </a:rPr>
              <a:t>– </a:t>
            </a:r>
            <a:r>
              <a:rPr lang="en-US" altLang="en-US" sz="2400" b="1" i="1" dirty="0" smtClean="0">
                <a:solidFill>
                  <a:srgbClr val="FF0000"/>
                </a:solidFill>
                <a:latin typeface="Book Antiqua" pitchFamily="18" charset="0"/>
                <a:sym typeface="Symbol" pitchFamily="18" charset="2"/>
              </a:rPr>
              <a:t>3(A1+B1+C1)-6(A2+B2+C2)-4(A3+B3+C3)-5(A4+B4+C4)) 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endParaRPr lang="en-US" altLang="en-US" sz="2400" b="1" i="1" dirty="0">
              <a:solidFill>
                <a:srgbClr val="FF0000"/>
              </a:solidFill>
              <a:latin typeface="Book Antiqua" pitchFamily="18" charset="0"/>
              <a:sym typeface="Symbol" pitchFamily="18" charset="2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i="1" dirty="0">
                <a:latin typeface="Book Antiqua" pitchFamily="18" charset="0"/>
              </a:rPr>
              <a:t>A1, A2, A1, A4, B1, B2, B3, B4, C1, C2, C3, </a:t>
            </a:r>
            <a:r>
              <a:rPr lang="en-US" altLang="en-US" sz="2400" b="1" i="1" dirty="0" smtClean="0">
                <a:latin typeface="Book Antiqua" pitchFamily="18" charset="0"/>
              </a:rPr>
              <a:t>C4</a:t>
            </a:r>
            <a:r>
              <a:rPr lang="en-US" altLang="en-US" sz="2400" b="1" i="1" dirty="0">
                <a:latin typeface="Book Antiqua" pitchFamily="18" charset="0"/>
                <a:sym typeface="Symbol" pitchFamily="18" charset="2"/>
              </a:rPr>
              <a:t> </a:t>
            </a:r>
            <a:r>
              <a:rPr lang="en-US" altLang="en-US" sz="2400" b="1" i="1" dirty="0" smtClean="0">
                <a:latin typeface="Book Antiqua" pitchFamily="18" charset="0"/>
                <a:sym typeface="Symbol" pitchFamily="18" charset="2"/>
              </a:rPr>
              <a:t>0</a:t>
            </a:r>
            <a:endParaRPr lang="en-US" altLang="en-US" sz="2400" b="1" i="1" dirty="0">
              <a:latin typeface="Book Antiqua" pitchFamily="18" charset="0"/>
              <a:sym typeface="Symbol" pitchFamily="18" charset="2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endParaRPr lang="en-US" altLang="en-US" sz="2400" b="1" i="1" dirty="0">
              <a:solidFill>
                <a:srgbClr val="92D050"/>
              </a:solidFill>
              <a:latin typeface="Book Antiqua" pitchFamily="18" charset="0"/>
              <a:sym typeface="Symbol" pitchFamily="18" charset="2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endParaRPr lang="en-US" altLang="en-US" sz="2400" dirty="0"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endParaRPr lang="en-US" altLang="en-US" sz="2400" b="1" i="1" dirty="0">
              <a:solidFill>
                <a:srgbClr val="0070C0"/>
              </a:solidFill>
              <a:latin typeface="Book Antiqua" pitchFamily="18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484723638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7" name="Text Box 3"/>
          <p:cNvSpPr txBox="1">
            <a:spLocks noChangeArrowheads="1"/>
          </p:cNvSpPr>
          <p:nvPr/>
        </p:nvSpPr>
        <p:spPr bwMode="auto">
          <a:xfrm>
            <a:off x="-76200" y="0"/>
            <a:ext cx="9296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3200" b="0">
                <a:latin typeface="Impact" panose="020B0806030902050204" pitchFamily="34" charset="0"/>
              </a:defRPr>
            </a:lvl1pPr>
          </a:lstStyle>
          <a:p>
            <a:r>
              <a:rPr lang="en-US" dirty="0"/>
              <a:t>SAVE-IT Co. Treatment and Processing Costs, and Profit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2963124"/>
              </p:ext>
            </p:extLst>
          </p:nvPr>
        </p:nvGraphicFramePr>
        <p:xfrm>
          <a:off x="304800" y="1066800"/>
          <a:ext cx="8120297" cy="49782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Worksheet" r:id="rId4" imgW="5686304" imgH="3486192" progId="Excel.Sheet.12">
                  <p:embed/>
                </p:oleObj>
              </mc:Choice>
              <mc:Fallback>
                <p:oleObj name="Worksheet" r:id="rId4" imgW="5686304" imgH="348619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04800" y="1066800"/>
                        <a:ext cx="8120297" cy="49782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5277066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9" name="Text Box 3"/>
          <p:cNvSpPr txBox="1">
            <a:spLocks noChangeArrowheads="1"/>
          </p:cNvSpPr>
          <p:nvPr/>
        </p:nvSpPr>
        <p:spPr bwMode="auto">
          <a:xfrm>
            <a:off x="-1" y="101025"/>
            <a:ext cx="914399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3200" b="0">
                <a:latin typeface="Impact" panose="020B0806030902050204" pitchFamily="34" charset="0"/>
              </a:defRPr>
            </a:lvl1pPr>
          </a:lstStyle>
          <a:p>
            <a:r>
              <a:rPr lang="en-US" dirty="0"/>
              <a:t>Capital budgeting : Narrative representation </a:t>
            </a:r>
          </a:p>
        </p:txBody>
      </p:sp>
      <p:sp>
        <p:nvSpPr>
          <p:cNvPr id="536580" name="Text Box 4"/>
          <p:cNvSpPr txBox="1">
            <a:spLocks noChangeArrowheads="1"/>
          </p:cNvSpPr>
          <p:nvPr/>
        </p:nvSpPr>
        <p:spPr bwMode="auto">
          <a:xfrm>
            <a:off x="0" y="838200"/>
            <a:ext cx="9144000" cy="5410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T</a:t>
            </a:r>
            <a:r>
              <a:rPr lang="en-US" altLang="en-US" sz="2400" dirty="0" smtClean="0">
                <a:solidFill>
                  <a:schemeClr val="tx1"/>
                </a:solidFill>
                <a:latin typeface="Book Antiqua" pitchFamily="18" charset="0"/>
              </a:rPr>
              <a:t>here 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are 3 investment projects offered to the public.</a:t>
            </a:r>
          </a:p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We may invest in any portion of one or more projects.</a:t>
            </a:r>
          </a:p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Investment requirements of each project in each year ( in millions of dollars) is given below. The Net Present Value (NPV) of total cash flow is also given.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Year		Project 1	Project 2	Project 3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0		40		80		90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1		60		80		60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2		90		80		20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3		10		70		60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 b="1" dirty="0">
                <a:solidFill>
                  <a:schemeClr val="tx1"/>
                </a:solidFill>
                <a:latin typeface="Book Antiqua" pitchFamily="18" charset="0"/>
              </a:rPr>
              <a:t>NPV		45		70		50</a:t>
            </a:r>
          </a:p>
        </p:txBody>
      </p:sp>
    </p:spTree>
    <p:extLst>
      <p:ext uri="{BB962C8B-B14F-4D97-AF65-F5344CB8AC3E}">
        <p14:creationId xmlns:p14="http://schemas.microsoft.com/office/powerpoint/2010/main" val="185569388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603" name="Text Box 3"/>
          <p:cNvSpPr txBox="1">
            <a:spLocks noChangeArrowheads="1"/>
          </p:cNvSpPr>
          <p:nvPr/>
        </p:nvSpPr>
        <p:spPr bwMode="auto">
          <a:xfrm>
            <a:off x="11723" y="-24789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3200" b="0">
                <a:latin typeface="Impact" panose="020B0806030902050204" pitchFamily="34" charset="0"/>
              </a:defRPr>
            </a:lvl1pPr>
          </a:lstStyle>
          <a:p>
            <a:r>
              <a:rPr lang="en-US" dirty="0"/>
              <a:t>Capital budgeting : Narrative representation </a:t>
            </a:r>
          </a:p>
        </p:txBody>
      </p:sp>
      <p:sp>
        <p:nvSpPr>
          <p:cNvPr id="537604" name="Text Box 4"/>
          <p:cNvSpPr txBox="1">
            <a:spLocks noChangeArrowheads="1"/>
          </p:cNvSpPr>
          <p:nvPr/>
        </p:nvSpPr>
        <p:spPr bwMode="auto">
          <a:xfrm>
            <a:off x="11723" y="938213"/>
            <a:ext cx="914400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If we invest in </a:t>
            </a:r>
            <a:r>
              <a:rPr lang="en-US" altLang="en-US" sz="2400" dirty="0" smtClean="0">
                <a:solidFill>
                  <a:schemeClr val="tx1"/>
                </a:solidFill>
                <a:latin typeface="Book Antiqua" pitchFamily="18" charset="0"/>
              </a:rPr>
              <a:t>5% 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of project 1, then we need to invest </a:t>
            </a:r>
            <a:r>
              <a:rPr lang="en-US" altLang="en-US" sz="2400" dirty="0" smtClean="0">
                <a:solidFill>
                  <a:schemeClr val="tx1"/>
                </a:solidFill>
                <a:latin typeface="Book Antiqua" pitchFamily="18" charset="0"/>
              </a:rPr>
              <a:t>2, 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3, 4.5, and 0.5 million dollars in years 0, 1, 2, 3 respectively. The NPV of our investment would be also equal to 5% of the NPV of this project, i.e. 2.25 million dollars.</a:t>
            </a:r>
          </a:p>
          <a:p>
            <a:endParaRPr lang="en-US" altLang="en-US" sz="2400" dirty="0">
              <a:solidFill>
                <a:schemeClr val="tx1"/>
              </a:solidFill>
              <a:latin typeface="Book Antiqua" pitchFamily="18" charset="0"/>
            </a:endParaRPr>
          </a:p>
          <a:p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Year		Project 1	5% of Project 1</a:t>
            </a:r>
          </a:p>
          <a:p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0		40			2</a:t>
            </a:r>
          </a:p>
          <a:p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1		60			3</a:t>
            </a:r>
          </a:p>
          <a:p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2		90			4.5</a:t>
            </a:r>
          </a:p>
          <a:p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3		10			</a:t>
            </a:r>
            <a:r>
              <a:rPr lang="en-US" altLang="en-US" sz="2400" dirty="0" smtClean="0">
                <a:solidFill>
                  <a:schemeClr val="tx1"/>
                </a:solidFill>
                <a:latin typeface="Book Antiqua" pitchFamily="18" charset="0"/>
              </a:rPr>
              <a:t>0.5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		</a:t>
            </a:r>
          </a:p>
          <a:p>
            <a:r>
              <a:rPr lang="en-US" altLang="en-US" sz="2400" b="1" dirty="0">
                <a:solidFill>
                  <a:schemeClr val="tx1"/>
                </a:solidFill>
                <a:latin typeface="Book Antiqua" pitchFamily="18" charset="0"/>
              </a:rPr>
              <a:t>NPV		45			2.25</a:t>
            </a:r>
            <a:endParaRPr lang="en-US" altLang="en-US" sz="2400" dirty="0">
              <a:solidFill>
                <a:schemeClr val="tx1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38317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7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3200" b="0">
                <a:latin typeface="Impact" panose="020B0806030902050204" pitchFamily="34" charset="0"/>
              </a:defRPr>
            </a:lvl1pPr>
          </a:lstStyle>
          <a:p>
            <a:r>
              <a:rPr lang="en-US" dirty="0"/>
              <a:t>Capital budgeting : Narrative representation </a:t>
            </a:r>
          </a:p>
          <a:p>
            <a:r>
              <a:rPr lang="en-US" dirty="0"/>
              <a:t> </a:t>
            </a:r>
          </a:p>
        </p:txBody>
      </p:sp>
      <p:sp>
        <p:nvSpPr>
          <p:cNvPr id="538628" name="Text Box 4"/>
          <p:cNvSpPr txBox="1">
            <a:spLocks noChangeArrowheads="1"/>
          </p:cNvSpPr>
          <p:nvPr/>
        </p:nvSpPr>
        <p:spPr bwMode="auto">
          <a:xfrm>
            <a:off x="0" y="985421"/>
            <a:ext cx="9144000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Based on our budget forecasts, </a:t>
            </a:r>
          </a:p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Our total available money to invest in year</a:t>
            </a:r>
            <a:r>
              <a:rPr lang="en-US" altLang="en-US" sz="2400" b="1" dirty="0">
                <a:solidFill>
                  <a:schemeClr val="tx1"/>
                </a:solidFill>
                <a:latin typeface="Book Antiqua" pitchFamily="18" charset="0"/>
              </a:rPr>
              <a:t> 0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is 25M.</a:t>
            </a:r>
          </a:p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Our total available money to invest in years </a:t>
            </a:r>
            <a:r>
              <a:rPr lang="en-US" altLang="en-US" sz="2400" b="1" dirty="0">
                <a:solidFill>
                  <a:schemeClr val="tx1"/>
                </a:solidFill>
                <a:latin typeface="Book Antiqua" pitchFamily="18" charset="0"/>
              </a:rPr>
              <a:t>0 and 1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is 45M</a:t>
            </a:r>
          </a:p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Our total available money to invest in years </a:t>
            </a:r>
            <a:r>
              <a:rPr lang="en-US" altLang="en-US" sz="2400" b="1" dirty="0">
                <a:solidFill>
                  <a:schemeClr val="tx1"/>
                </a:solidFill>
                <a:latin typeface="Book Antiqua" pitchFamily="18" charset="0"/>
              </a:rPr>
              <a:t>0, 1, 2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 is 65M</a:t>
            </a:r>
          </a:p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Our total available money to invest in years </a:t>
            </a:r>
            <a:r>
              <a:rPr lang="en-US" altLang="en-US" sz="2400" b="1" dirty="0">
                <a:solidFill>
                  <a:schemeClr val="tx1"/>
                </a:solidFill>
                <a:latin typeface="Book Antiqua" pitchFamily="18" charset="0"/>
              </a:rPr>
              <a:t>0, 1, 2, 3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 is 80M</a:t>
            </a:r>
          </a:p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To clarify, in year 0 we can not invest more than 25M. </a:t>
            </a:r>
          </a:p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In year 1 we can invest 45M minus what we have invested in year 0. </a:t>
            </a:r>
          </a:p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The same is true for years 2 and 3.</a:t>
            </a:r>
          </a:p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The objective is to maximize the NPV of our investments</a:t>
            </a:r>
          </a:p>
        </p:txBody>
      </p:sp>
    </p:spTree>
    <p:extLst>
      <p:ext uri="{BB962C8B-B14F-4D97-AF65-F5344CB8AC3E}">
        <p14:creationId xmlns:p14="http://schemas.microsoft.com/office/powerpoint/2010/main" val="81864512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9" name="Text Box 3"/>
          <p:cNvSpPr txBox="1">
            <a:spLocks noChangeArrowheads="1"/>
          </p:cNvSpPr>
          <p:nvPr/>
        </p:nvSpPr>
        <p:spPr bwMode="auto">
          <a:xfrm>
            <a:off x="0" y="15240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  <a:latin typeface="Impact" panose="020B0806030902050204" pitchFamily="34" charset="0"/>
              </a:rPr>
              <a:t>Agricultural planning : narrative</a:t>
            </a:r>
          </a:p>
        </p:txBody>
      </p:sp>
      <p:sp>
        <p:nvSpPr>
          <p:cNvPr id="505860" name="Text Box 4"/>
          <p:cNvSpPr txBox="1">
            <a:spLocks noChangeArrowheads="1"/>
          </p:cNvSpPr>
          <p:nvPr/>
        </p:nvSpPr>
        <p:spPr bwMode="auto">
          <a:xfrm>
            <a:off x="-11723" y="817930"/>
            <a:ext cx="9155724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Three  farming communities are developing a  joint agricultural  </a:t>
            </a: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production plan for the coming year.</a:t>
            </a: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Production capacity of each community is limited by their land </a:t>
            </a: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and water.</a:t>
            </a:r>
          </a:p>
          <a:p>
            <a:endParaRPr lang="en-US" sz="2400" dirty="0">
              <a:solidFill>
                <a:schemeClr val="tx1"/>
              </a:solidFill>
              <a:latin typeface="Book Antiqua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Community		Land (Acres)		Water (Acres Feet)</a:t>
            </a: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1			400			600</a:t>
            </a: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2			600			800</a:t>
            </a: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3			300			375</a:t>
            </a:r>
          </a:p>
          <a:p>
            <a:endParaRPr lang="en-US" sz="2400" dirty="0">
              <a:solidFill>
                <a:schemeClr val="tx1"/>
              </a:solidFill>
              <a:latin typeface="Book Antiqua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The crops suited for this region include sugar beets, cotton, and </a:t>
            </a: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sorghum. These are the three being considered for the next year. </a:t>
            </a:r>
          </a:p>
          <a:p>
            <a:endParaRPr lang="en-US" sz="2400" dirty="0">
              <a:solidFill>
                <a:schemeClr val="tx1"/>
              </a:solidFill>
              <a:latin typeface="Book Antiqua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Information regarding the maximum desired production of each </a:t>
            </a: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product, water consumption , and net profit are given below</a:t>
            </a:r>
          </a:p>
        </p:txBody>
      </p:sp>
    </p:spTree>
    <p:extLst>
      <p:ext uri="{BB962C8B-B14F-4D97-AF65-F5344CB8AC3E}">
        <p14:creationId xmlns:p14="http://schemas.microsoft.com/office/powerpoint/2010/main" val="269591363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Text Box 2"/>
          <p:cNvSpPr txBox="1">
            <a:spLocks noChangeArrowheads="1"/>
          </p:cNvSpPr>
          <p:nvPr/>
        </p:nvSpPr>
        <p:spPr bwMode="auto">
          <a:xfrm>
            <a:off x="252046" y="990600"/>
            <a:ext cx="8915400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1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= proportion of project 1 invested by us.</a:t>
            </a:r>
          </a:p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2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= proportion</a:t>
            </a:r>
            <a:r>
              <a:rPr lang="en-US" altLang="en-US" sz="2400" dirty="0">
                <a:latin typeface="Book Antiqua" pitchFamily="18" charset="0"/>
              </a:rPr>
              <a:t> 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of project 2 invested by us.</a:t>
            </a:r>
          </a:p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3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= proportion</a:t>
            </a:r>
            <a:r>
              <a:rPr lang="en-US" altLang="en-US" sz="2400" dirty="0">
                <a:latin typeface="Book Antiqua" pitchFamily="18" charset="0"/>
              </a:rPr>
              <a:t> 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of project 3 invested by us.</a:t>
            </a:r>
          </a:p>
          <a:p>
            <a:pPr>
              <a:spcBef>
                <a:spcPct val="50000"/>
              </a:spcBef>
            </a:pPr>
            <a:r>
              <a:rPr lang="en-US" altLang="en-US" sz="2400" dirty="0" smtClean="0">
                <a:solidFill>
                  <a:schemeClr val="tx1"/>
                </a:solidFill>
                <a:latin typeface="Book Antiqua" pitchFamily="18" charset="0"/>
              </a:rPr>
              <a:t>Maximize  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NPV  </a:t>
            </a:r>
            <a:r>
              <a:rPr lang="en-US" altLang="en-US" sz="2400" b="1" i="1" dirty="0">
                <a:solidFill>
                  <a:srgbClr val="FF0066"/>
                </a:solidFill>
                <a:latin typeface="Book Antiqua" pitchFamily="18" charset="0"/>
              </a:rPr>
              <a:t>Z  =  45x</a:t>
            </a:r>
            <a:r>
              <a:rPr lang="en-US" altLang="en-US" sz="2400" b="1" i="1" baseline="-25000" dirty="0">
                <a:solidFill>
                  <a:srgbClr val="FF0066"/>
                </a:solidFill>
                <a:latin typeface="Book Antiqua" pitchFamily="18" charset="0"/>
              </a:rPr>
              <a:t>1</a:t>
            </a:r>
            <a:r>
              <a:rPr lang="en-US" altLang="en-US" sz="2400" b="1" i="1" dirty="0">
                <a:solidFill>
                  <a:srgbClr val="FF0066"/>
                </a:solidFill>
                <a:latin typeface="Book Antiqua" pitchFamily="18" charset="0"/>
              </a:rPr>
              <a:t>  + 70 x</a:t>
            </a:r>
            <a:r>
              <a:rPr lang="en-US" altLang="en-US" sz="2400" b="1" i="1" baseline="-25000" dirty="0">
                <a:solidFill>
                  <a:srgbClr val="FF0066"/>
                </a:solidFill>
                <a:latin typeface="Book Antiqua" pitchFamily="18" charset="0"/>
              </a:rPr>
              <a:t>2 </a:t>
            </a:r>
            <a:r>
              <a:rPr lang="en-US" altLang="en-US" sz="2400" b="1" i="1" dirty="0">
                <a:solidFill>
                  <a:srgbClr val="FF0066"/>
                </a:solidFill>
                <a:latin typeface="Book Antiqua" pitchFamily="18" charset="0"/>
              </a:rPr>
              <a:t>+ 50 x</a:t>
            </a:r>
            <a:r>
              <a:rPr lang="en-US" altLang="en-US" sz="2400" b="1" i="1" baseline="-25000" dirty="0">
                <a:solidFill>
                  <a:srgbClr val="FF0066"/>
                </a:solidFill>
                <a:latin typeface="Book Antiqua" pitchFamily="18" charset="0"/>
              </a:rPr>
              <a:t>3</a:t>
            </a:r>
            <a:r>
              <a:rPr lang="en-US" altLang="en-US" sz="2400" b="1" i="1" baseline="-250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endParaRPr lang="en-US" altLang="en-US" sz="2400" b="1" i="1" dirty="0">
              <a:solidFill>
                <a:schemeClr val="tx1"/>
              </a:solidFill>
              <a:latin typeface="Book Antiqua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subject to </a:t>
            </a:r>
          </a:p>
          <a:p>
            <a:pPr>
              <a:spcBef>
                <a:spcPct val="50000"/>
              </a:spcBef>
            </a:pPr>
            <a:r>
              <a:rPr lang="en-US" altLang="en-US" sz="2400" dirty="0" smtClean="0">
                <a:solidFill>
                  <a:srgbClr val="339933"/>
                </a:solidFill>
                <a:latin typeface="Book Antiqua" pitchFamily="18" charset="0"/>
              </a:rPr>
              <a:t>Year 0 :  </a:t>
            </a:r>
            <a:r>
              <a:rPr lang="en-US" altLang="en-US" sz="2400" b="1" i="1" dirty="0" smtClean="0">
                <a:solidFill>
                  <a:srgbClr val="339933"/>
                </a:solidFill>
                <a:latin typeface="Book Antiqua" pitchFamily="18" charset="0"/>
              </a:rPr>
              <a:t>40 x</a:t>
            </a:r>
            <a:r>
              <a:rPr lang="en-US" altLang="en-US" sz="2400" b="1" i="1" baseline="-25000" dirty="0" smtClean="0">
                <a:solidFill>
                  <a:srgbClr val="339933"/>
                </a:solidFill>
                <a:latin typeface="Book Antiqua" pitchFamily="18" charset="0"/>
              </a:rPr>
              <a:t>1  </a:t>
            </a:r>
            <a:r>
              <a:rPr lang="en-US" altLang="en-US" sz="2400" b="1" i="1" dirty="0" smtClean="0">
                <a:solidFill>
                  <a:srgbClr val="339933"/>
                </a:solidFill>
                <a:latin typeface="Book Antiqua" pitchFamily="18" charset="0"/>
              </a:rPr>
              <a:t> + 80 x</a:t>
            </a:r>
            <a:r>
              <a:rPr lang="en-US" altLang="en-US" sz="2400" b="1" i="1" baseline="-25000" dirty="0" smtClean="0">
                <a:solidFill>
                  <a:srgbClr val="339933"/>
                </a:solidFill>
                <a:latin typeface="Book Antiqua" pitchFamily="18" charset="0"/>
              </a:rPr>
              <a:t>2</a:t>
            </a:r>
            <a:r>
              <a:rPr lang="en-US" altLang="en-US" sz="2400" b="1" i="1" dirty="0" smtClean="0">
                <a:solidFill>
                  <a:srgbClr val="339933"/>
                </a:solidFill>
                <a:latin typeface="Book Antiqua" pitchFamily="18" charset="0"/>
              </a:rPr>
              <a:t> + 90 x</a:t>
            </a:r>
            <a:r>
              <a:rPr lang="en-US" altLang="en-US" sz="2400" b="1" i="1" baseline="-25000" dirty="0" smtClean="0">
                <a:solidFill>
                  <a:srgbClr val="339933"/>
                </a:solidFill>
                <a:latin typeface="Book Antiqua" pitchFamily="18" charset="0"/>
              </a:rPr>
              <a:t>3</a:t>
            </a:r>
            <a:r>
              <a:rPr lang="en-US" altLang="en-US" sz="2400" b="1" i="1" dirty="0" smtClean="0">
                <a:solidFill>
                  <a:srgbClr val="339933"/>
                </a:solidFill>
                <a:latin typeface="Book Antiqua" pitchFamily="18" charset="0"/>
                <a:sym typeface="Symbol" pitchFamily="18" charset="2"/>
              </a:rPr>
              <a:t>   25</a:t>
            </a:r>
          </a:p>
          <a:p>
            <a:pPr>
              <a:spcBef>
                <a:spcPct val="50000"/>
              </a:spcBef>
            </a:pPr>
            <a:r>
              <a:rPr lang="en-US" altLang="en-US" sz="2400" dirty="0" smtClean="0">
                <a:latin typeface="Book Antiqua" pitchFamily="18" charset="0"/>
                <a:sym typeface="Symbol" pitchFamily="18" charset="2"/>
              </a:rPr>
              <a:t>Year</a:t>
            </a:r>
            <a:r>
              <a:rPr lang="en-US" altLang="en-US" sz="2400" i="1" dirty="0" smtClean="0">
                <a:latin typeface="Book Antiqua" pitchFamily="18" charset="0"/>
                <a:sym typeface="Symbol" pitchFamily="18" charset="2"/>
              </a:rPr>
              <a:t> </a:t>
            </a:r>
            <a:r>
              <a:rPr lang="en-US" altLang="en-US" sz="2400" i="1" dirty="0">
                <a:latin typeface="Book Antiqua" pitchFamily="18" charset="0"/>
                <a:sym typeface="Symbol" pitchFamily="18" charset="2"/>
              </a:rPr>
              <a:t>1 :</a:t>
            </a:r>
            <a:r>
              <a:rPr lang="en-US" altLang="en-US" sz="2400" i="1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 </a:t>
            </a:r>
            <a:r>
              <a:rPr lang="en-US" altLang="en-US" sz="2400" i="1" dirty="0">
                <a:solidFill>
                  <a:srgbClr val="339933"/>
                </a:solidFill>
                <a:latin typeface="Book Antiqua" pitchFamily="18" charset="0"/>
                <a:sym typeface="Symbol" pitchFamily="18" charset="2"/>
              </a:rPr>
              <a:t>Investment in year 0</a:t>
            </a:r>
            <a:r>
              <a:rPr lang="en-US" altLang="en-US" sz="2400" i="1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 + Investment in year 1   </a:t>
            </a:r>
            <a:r>
              <a:rPr lang="en-US" altLang="en-US" sz="2400" i="1" dirty="0" smtClean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45</a:t>
            </a:r>
          </a:p>
          <a:p>
            <a:pPr>
              <a:spcBef>
                <a:spcPct val="50000"/>
              </a:spcBef>
            </a:pPr>
            <a:endParaRPr lang="en-US" altLang="en-US" sz="2400" i="1" dirty="0">
              <a:latin typeface="Book Antiqua" pitchFamily="18" charset="0"/>
              <a:sym typeface="Symbol" pitchFamily="18" charset="2"/>
            </a:endParaRPr>
          </a:p>
          <a:p>
            <a:r>
              <a:rPr lang="en-US" altLang="en-US" sz="2400" i="1" smtClean="0">
                <a:latin typeface="Book Antiqua" pitchFamily="18" charset="0"/>
                <a:sym typeface="Symbol" pitchFamily="18" charset="2"/>
              </a:rPr>
              <a:t>Investment </a:t>
            </a:r>
            <a:r>
              <a:rPr lang="en-US" altLang="en-US" sz="2400" i="1" dirty="0">
                <a:latin typeface="Book Antiqua" pitchFamily="18" charset="0"/>
                <a:sym typeface="Symbol" pitchFamily="18" charset="2"/>
              </a:rPr>
              <a:t>in year 1 = </a:t>
            </a:r>
            <a:r>
              <a:rPr lang="en-US" altLang="en-US" sz="2400" b="1" dirty="0">
                <a:latin typeface="Book Antiqua" pitchFamily="18" charset="0"/>
                <a:sym typeface="Symbol" pitchFamily="18" charset="2"/>
              </a:rPr>
              <a:t> </a:t>
            </a:r>
            <a:r>
              <a:rPr lang="en-US" altLang="en-US" sz="2400" b="1" dirty="0">
                <a:latin typeface="Book Antiqua" pitchFamily="18" charset="0"/>
              </a:rPr>
              <a:t>60 x</a:t>
            </a:r>
            <a:r>
              <a:rPr lang="en-US" altLang="en-US" sz="2400" b="1" baseline="-25000" dirty="0">
                <a:latin typeface="Book Antiqua" pitchFamily="18" charset="0"/>
              </a:rPr>
              <a:t>1 </a:t>
            </a:r>
            <a:r>
              <a:rPr lang="en-US" altLang="en-US" sz="2400" b="1" dirty="0">
                <a:latin typeface="Book Antiqua" pitchFamily="18" charset="0"/>
              </a:rPr>
              <a:t>  +  80 x</a:t>
            </a:r>
            <a:r>
              <a:rPr lang="en-US" altLang="en-US" sz="2400" b="1" baseline="-25000" dirty="0">
                <a:latin typeface="Book Antiqua" pitchFamily="18" charset="0"/>
              </a:rPr>
              <a:t>2</a:t>
            </a:r>
            <a:r>
              <a:rPr lang="en-US" altLang="en-US" sz="2400" b="1" dirty="0">
                <a:latin typeface="Book Antiqua" pitchFamily="18" charset="0"/>
              </a:rPr>
              <a:t> +  60 x</a:t>
            </a:r>
            <a:r>
              <a:rPr lang="en-US" altLang="en-US" sz="2400" b="1" baseline="-25000" dirty="0">
                <a:latin typeface="Book Antiqua" pitchFamily="18" charset="0"/>
              </a:rPr>
              <a:t>3</a:t>
            </a:r>
            <a:r>
              <a:rPr lang="en-US" altLang="en-US" sz="2400" b="1" dirty="0">
                <a:latin typeface="Book Antiqua" pitchFamily="18" charset="0"/>
                <a:sym typeface="Symbol" pitchFamily="18" charset="2"/>
              </a:rPr>
              <a:t> </a:t>
            </a:r>
          </a:p>
          <a:p>
            <a:pPr>
              <a:spcBef>
                <a:spcPct val="50000"/>
              </a:spcBef>
            </a:pPr>
            <a:endParaRPr lang="en-US" altLang="en-US" sz="2400" i="1" dirty="0">
              <a:solidFill>
                <a:schemeClr val="tx1"/>
              </a:solidFill>
              <a:latin typeface="Book Antiqua" pitchFamily="18" charset="0"/>
              <a:sym typeface="Symbol" pitchFamily="18" charset="2"/>
            </a:endParaRPr>
          </a:p>
        </p:txBody>
      </p:sp>
      <p:sp>
        <p:nvSpPr>
          <p:cNvPr id="539651" name="Text Box 3"/>
          <p:cNvSpPr txBox="1">
            <a:spLocks noChangeArrowheads="1"/>
          </p:cNvSpPr>
          <p:nvPr/>
        </p:nvSpPr>
        <p:spPr bwMode="auto">
          <a:xfrm>
            <a:off x="288925" y="152400"/>
            <a:ext cx="8855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539652" name="Text Box 4"/>
          <p:cNvSpPr txBox="1">
            <a:spLocks noChangeArrowheads="1"/>
          </p:cNvSpPr>
          <p:nvPr/>
        </p:nvSpPr>
        <p:spPr bwMode="auto">
          <a:xfrm>
            <a:off x="0" y="0"/>
            <a:ext cx="552426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3200" b="0">
                <a:latin typeface="Impact" panose="020B0806030902050204" pitchFamily="34" charset="0"/>
              </a:defRPr>
            </a:lvl1pPr>
          </a:lstStyle>
          <a:p>
            <a:r>
              <a:rPr lang="en-US" dirty="0"/>
              <a:t>Capital budgeting  : Formulation</a:t>
            </a:r>
          </a:p>
        </p:txBody>
      </p:sp>
    </p:spTree>
    <p:extLst>
      <p:ext uri="{BB962C8B-B14F-4D97-AF65-F5344CB8AC3E}">
        <p14:creationId xmlns:p14="http://schemas.microsoft.com/office/powerpoint/2010/main" val="15655008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9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39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39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39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39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396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396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396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9650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Text Box 2"/>
          <p:cNvSpPr txBox="1">
            <a:spLocks noChangeArrowheads="1"/>
          </p:cNvSpPr>
          <p:nvPr/>
        </p:nvSpPr>
        <p:spPr bwMode="auto">
          <a:xfrm>
            <a:off x="228600" y="876300"/>
            <a:ext cx="8915400" cy="637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Maximize  NPV  </a:t>
            </a:r>
            <a:r>
              <a:rPr lang="en-US" altLang="en-US" sz="2400" b="1" i="1" dirty="0">
                <a:solidFill>
                  <a:srgbClr val="FF0066"/>
                </a:solidFill>
                <a:latin typeface="Book Antiqua" pitchFamily="18" charset="0"/>
              </a:rPr>
              <a:t>Z  =  45x</a:t>
            </a:r>
            <a:r>
              <a:rPr lang="en-US" altLang="en-US" sz="2400" b="1" i="1" baseline="-25000" dirty="0">
                <a:solidFill>
                  <a:srgbClr val="FF0066"/>
                </a:solidFill>
                <a:latin typeface="Book Antiqua" pitchFamily="18" charset="0"/>
              </a:rPr>
              <a:t>1</a:t>
            </a:r>
            <a:r>
              <a:rPr lang="en-US" altLang="en-US" sz="2400" b="1" i="1" dirty="0">
                <a:solidFill>
                  <a:srgbClr val="FF0066"/>
                </a:solidFill>
                <a:latin typeface="Book Antiqua" pitchFamily="18" charset="0"/>
              </a:rPr>
              <a:t>  + 70 x</a:t>
            </a:r>
            <a:r>
              <a:rPr lang="en-US" altLang="en-US" sz="2400" b="1" i="1" baseline="-25000" dirty="0">
                <a:solidFill>
                  <a:srgbClr val="FF0066"/>
                </a:solidFill>
                <a:latin typeface="Book Antiqua" pitchFamily="18" charset="0"/>
              </a:rPr>
              <a:t>2 </a:t>
            </a:r>
            <a:r>
              <a:rPr lang="en-US" altLang="en-US" sz="2400" b="1" i="1" dirty="0">
                <a:solidFill>
                  <a:srgbClr val="FF0066"/>
                </a:solidFill>
                <a:latin typeface="Book Antiqua" pitchFamily="18" charset="0"/>
              </a:rPr>
              <a:t>+ 50 x</a:t>
            </a:r>
            <a:r>
              <a:rPr lang="en-US" altLang="en-US" sz="2400" b="1" i="1" baseline="-25000" dirty="0">
                <a:solidFill>
                  <a:srgbClr val="FF0066"/>
                </a:solidFill>
                <a:latin typeface="Book Antiqua" pitchFamily="18" charset="0"/>
              </a:rPr>
              <a:t>3</a:t>
            </a:r>
            <a:r>
              <a:rPr lang="en-US" altLang="en-US" sz="2400" b="1" i="1" baseline="-25000" dirty="0">
                <a:latin typeface="Book Antiqua" pitchFamily="18" charset="0"/>
              </a:rPr>
              <a:t> </a:t>
            </a:r>
            <a:endParaRPr lang="en-US" altLang="en-US" sz="2400" b="1" i="1" dirty="0">
              <a:latin typeface="Book Antiqua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subject to </a:t>
            </a:r>
          </a:p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rgbClr val="339933"/>
                </a:solidFill>
                <a:latin typeface="Book Antiqua" pitchFamily="18" charset="0"/>
              </a:rPr>
              <a:t>Year 0 :  </a:t>
            </a:r>
            <a:r>
              <a:rPr lang="en-US" altLang="en-US" sz="2400" b="1" i="1" dirty="0">
                <a:solidFill>
                  <a:srgbClr val="339933"/>
                </a:solidFill>
                <a:latin typeface="Book Antiqua" pitchFamily="18" charset="0"/>
              </a:rPr>
              <a:t>40 x</a:t>
            </a:r>
            <a:r>
              <a:rPr lang="en-US" altLang="en-US" sz="2400" b="1" i="1" baseline="-25000" dirty="0">
                <a:solidFill>
                  <a:srgbClr val="339933"/>
                </a:solidFill>
                <a:latin typeface="Book Antiqua" pitchFamily="18" charset="0"/>
              </a:rPr>
              <a:t>1  </a:t>
            </a:r>
            <a:r>
              <a:rPr lang="en-US" altLang="en-US" sz="2400" b="1" i="1" dirty="0">
                <a:solidFill>
                  <a:srgbClr val="339933"/>
                </a:solidFill>
                <a:latin typeface="Book Antiqua" pitchFamily="18" charset="0"/>
              </a:rPr>
              <a:t> + 80 x</a:t>
            </a:r>
            <a:r>
              <a:rPr lang="en-US" altLang="en-US" sz="2400" b="1" i="1" baseline="-25000" dirty="0">
                <a:solidFill>
                  <a:srgbClr val="339933"/>
                </a:solidFill>
                <a:latin typeface="Book Antiqua" pitchFamily="18" charset="0"/>
              </a:rPr>
              <a:t>2</a:t>
            </a:r>
            <a:r>
              <a:rPr lang="en-US" altLang="en-US" sz="2400" b="1" i="1" dirty="0">
                <a:solidFill>
                  <a:srgbClr val="339933"/>
                </a:solidFill>
                <a:latin typeface="Book Antiqua" pitchFamily="18" charset="0"/>
              </a:rPr>
              <a:t> + 90 x</a:t>
            </a:r>
            <a:r>
              <a:rPr lang="en-US" altLang="en-US" sz="2400" b="1" i="1" baseline="-25000" dirty="0">
                <a:solidFill>
                  <a:srgbClr val="339933"/>
                </a:solidFill>
                <a:latin typeface="Book Antiqua" pitchFamily="18" charset="0"/>
              </a:rPr>
              <a:t>3</a:t>
            </a:r>
            <a:r>
              <a:rPr lang="en-US" altLang="en-US" sz="2400" b="1" i="1" dirty="0">
                <a:solidFill>
                  <a:srgbClr val="339933"/>
                </a:solidFill>
                <a:latin typeface="Book Antiqua" pitchFamily="18" charset="0"/>
                <a:sym typeface="Symbol" pitchFamily="18" charset="2"/>
              </a:rPr>
              <a:t>   25</a:t>
            </a:r>
          </a:p>
          <a:p>
            <a:r>
              <a:rPr lang="en-US" altLang="en-US" sz="2400" i="1" dirty="0" smtClean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Investment in year 0 = </a:t>
            </a:r>
            <a:r>
              <a:rPr lang="en-US" altLang="en-US" sz="2400" b="1" dirty="0" smtClean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 </a:t>
            </a:r>
            <a:r>
              <a:rPr lang="en-US" altLang="en-US" sz="2400" b="1" dirty="0" smtClean="0">
                <a:solidFill>
                  <a:srgbClr val="339933"/>
                </a:solidFill>
                <a:latin typeface="Book Antiqua" pitchFamily="18" charset="0"/>
              </a:rPr>
              <a:t>40 x</a:t>
            </a:r>
            <a:r>
              <a:rPr lang="en-US" altLang="en-US" sz="2400" b="1" baseline="-25000" dirty="0" smtClean="0">
                <a:solidFill>
                  <a:srgbClr val="339933"/>
                </a:solidFill>
                <a:latin typeface="Book Antiqua" pitchFamily="18" charset="0"/>
              </a:rPr>
              <a:t>1</a:t>
            </a:r>
            <a:r>
              <a:rPr lang="en-US" altLang="en-US" sz="2400" b="1" dirty="0" smtClean="0">
                <a:solidFill>
                  <a:srgbClr val="339933"/>
                </a:solidFill>
                <a:latin typeface="Book Antiqua" pitchFamily="18" charset="0"/>
              </a:rPr>
              <a:t>   +  80 x</a:t>
            </a:r>
            <a:r>
              <a:rPr lang="en-US" altLang="en-US" sz="2400" b="1" baseline="-25000" dirty="0" smtClean="0">
                <a:solidFill>
                  <a:srgbClr val="339933"/>
                </a:solidFill>
                <a:latin typeface="Book Antiqua" pitchFamily="18" charset="0"/>
              </a:rPr>
              <a:t>2</a:t>
            </a:r>
            <a:r>
              <a:rPr lang="en-US" altLang="en-US" sz="2400" b="1" dirty="0" smtClean="0">
                <a:solidFill>
                  <a:srgbClr val="339933"/>
                </a:solidFill>
                <a:latin typeface="Book Antiqua" pitchFamily="18" charset="0"/>
              </a:rPr>
              <a:t> +  90 x</a:t>
            </a:r>
            <a:r>
              <a:rPr lang="en-US" altLang="en-US" sz="2400" b="1" baseline="-25000" dirty="0" smtClean="0">
                <a:solidFill>
                  <a:srgbClr val="339933"/>
                </a:solidFill>
                <a:latin typeface="Book Antiqua" pitchFamily="18" charset="0"/>
              </a:rPr>
              <a:t>3</a:t>
            </a:r>
            <a:r>
              <a:rPr lang="en-US" altLang="en-US" sz="2400" b="1" dirty="0" smtClean="0">
                <a:solidFill>
                  <a:srgbClr val="339933"/>
                </a:solidFill>
                <a:latin typeface="Book Antiqua" pitchFamily="18" charset="0"/>
                <a:sym typeface="Symbol" pitchFamily="18" charset="2"/>
              </a:rPr>
              <a:t> </a:t>
            </a:r>
          </a:p>
          <a:p>
            <a:r>
              <a:rPr lang="en-US" altLang="en-US" sz="2400" i="1" dirty="0" smtClean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Investment in year 1 = </a:t>
            </a:r>
            <a:r>
              <a:rPr lang="en-US" altLang="en-US" sz="2400" b="1" dirty="0" smtClean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 </a:t>
            </a:r>
            <a:r>
              <a:rPr lang="en-US" altLang="en-US" sz="2400" b="1" dirty="0" smtClean="0">
                <a:latin typeface="Book Antiqua" pitchFamily="18" charset="0"/>
              </a:rPr>
              <a:t>60 x</a:t>
            </a:r>
            <a:r>
              <a:rPr lang="en-US" altLang="en-US" sz="2400" b="1" baseline="-25000" dirty="0" smtClean="0">
                <a:latin typeface="Book Antiqua" pitchFamily="18" charset="0"/>
              </a:rPr>
              <a:t>1 </a:t>
            </a:r>
            <a:r>
              <a:rPr lang="en-US" altLang="en-US" sz="2400" b="1" dirty="0" smtClean="0">
                <a:latin typeface="Book Antiqua" pitchFamily="18" charset="0"/>
              </a:rPr>
              <a:t>  +  80 x</a:t>
            </a:r>
            <a:r>
              <a:rPr lang="en-US" altLang="en-US" sz="2400" b="1" baseline="-25000" dirty="0" smtClean="0">
                <a:latin typeface="Book Antiqua" pitchFamily="18" charset="0"/>
              </a:rPr>
              <a:t>2</a:t>
            </a:r>
            <a:r>
              <a:rPr lang="en-US" altLang="en-US" sz="2400" b="1" dirty="0" smtClean="0">
                <a:latin typeface="Book Antiqua" pitchFamily="18" charset="0"/>
              </a:rPr>
              <a:t> +  60 x</a:t>
            </a:r>
            <a:r>
              <a:rPr lang="en-US" altLang="en-US" sz="2400" b="1" baseline="-25000" dirty="0" smtClean="0">
                <a:latin typeface="Book Antiqua" pitchFamily="18" charset="0"/>
              </a:rPr>
              <a:t>3</a:t>
            </a:r>
            <a:r>
              <a:rPr lang="en-US" altLang="en-US" sz="2400" b="1" dirty="0" smtClean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 </a:t>
            </a:r>
          </a:p>
          <a:p>
            <a:endParaRPr lang="en-US" altLang="en-US" sz="2400" dirty="0" smtClean="0">
              <a:latin typeface="Book Antiqua" pitchFamily="18" charset="0"/>
              <a:sym typeface="Symbol" pitchFamily="18" charset="2"/>
            </a:endParaRPr>
          </a:p>
          <a:p>
            <a:r>
              <a:rPr lang="en-US" altLang="en-US" sz="2400" dirty="0" smtClean="0">
                <a:latin typeface="Book Antiqua" pitchFamily="18" charset="0"/>
                <a:sym typeface="Symbol" pitchFamily="18" charset="2"/>
              </a:rPr>
              <a:t>Year</a:t>
            </a:r>
            <a:r>
              <a:rPr lang="en-US" altLang="en-US" sz="2400" i="1" dirty="0" smtClean="0">
                <a:latin typeface="Book Antiqua" pitchFamily="18" charset="0"/>
                <a:sym typeface="Symbol" pitchFamily="18" charset="2"/>
              </a:rPr>
              <a:t> </a:t>
            </a:r>
            <a:r>
              <a:rPr lang="en-US" altLang="en-US" sz="2400" i="1" dirty="0">
                <a:latin typeface="Book Antiqua" pitchFamily="18" charset="0"/>
                <a:sym typeface="Symbol" pitchFamily="18" charset="2"/>
              </a:rPr>
              <a:t>1 : </a:t>
            </a:r>
            <a:r>
              <a:rPr lang="en-US" altLang="en-US" sz="2400" b="1" dirty="0">
                <a:latin typeface="Book Antiqua" pitchFamily="18" charset="0"/>
              </a:rPr>
              <a:t>60 x</a:t>
            </a:r>
            <a:r>
              <a:rPr lang="en-US" altLang="en-US" sz="2400" b="1" baseline="-25000" dirty="0">
                <a:latin typeface="Book Antiqua" pitchFamily="18" charset="0"/>
              </a:rPr>
              <a:t>1</a:t>
            </a:r>
            <a:r>
              <a:rPr lang="en-US" altLang="en-US" sz="2400" b="1" dirty="0">
                <a:latin typeface="Book Antiqua" pitchFamily="18" charset="0"/>
              </a:rPr>
              <a:t>   + 80 x</a:t>
            </a:r>
            <a:r>
              <a:rPr lang="en-US" altLang="en-US" sz="2400" b="1" baseline="-25000" dirty="0">
                <a:latin typeface="Book Antiqua" pitchFamily="18" charset="0"/>
              </a:rPr>
              <a:t>2</a:t>
            </a:r>
            <a:r>
              <a:rPr lang="en-US" altLang="en-US" sz="2400" b="1" dirty="0">
                <a:latin typeface="Book Antiqua" pitchFamily="18" charset="0"/>
              </a:rPr>
              <a:t> + 60 x</a:t>
            </a:r>
            <a:r>
              <a:rPr lang="en-US" altLang="en-US" sz="2400" b="1" baseline="-25000" dirty="0">
                <a:latin typeface="Book Antiqua" pitchFamily="18" charset="0"/>
              </a:rPr>
              <a:t>3</a:t>
            </a:r>
            <a:r>
              <a:rPr lang="en-US" altLang="en-US" sz="2400" b="1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 +  </a:t>
            </a:r>
            <a:r>
              <a:rPr lang="en-US" altLang="en-US" sz="2400" b="1" dirty="0">
                <a:solidFill>
                  <a:srgbClr val="339933"/>
                </a:solidFill>
                <a:latin typeface="Book Antiqua" pitchFamily="18" charset="0"/>
              </a:rPr>
              <a:t>40 x</a:t>
            </a:r>
            <a:r>
              <a:rPr lang="en-US" altLang="en-US" sz="2400" b="1" baseline="-25000" dirty="0">
                <a:solidFill>
                  <a:srgbClr val="339933"/>
                </a:solidFill>
                <a:latin typeface="Book Antiqua" pitchFamily="18" charset="0"/>
              </a:rPr>
              <a:t>1</a:t>
            </a:r>
            <a:r>
              <a:rPr lang="en-US" altLang="en-US" sz="2400" b="1" dirty="0">
                <a:solidFill>
                  <a:srgbClr val="339933"/>
                </a:solidFill>
                <a:latin typeface="Book Antiqua" pitchFamily="18" charset="0"/>
              </a:rPr>
              <a:t>   + 80 x</a:t>
            </a:r>
            <a:r>
              <a:rPr lang="en-US" altLang="en-US" sz="2400" b="1" baseline="-25000" dirty="0">
                <a:solidFill>
                  <a:srgbClr val="339933"/>
                </a:solidFill>
                <a:latin typeface="Book Antiqua" pitchFamily="18" charset="0"/>
              </a:rPr>
              <a:t>2</a:t>
            </a:r>
            <a:r>
              <a:rPr lang="en-US" altLang="en-US" sz="2400" b="1" dirty="0">
                <a:solidFill>
                  <a:srgbClr val="339933"/>
                </a:solidFill>
                <a:latin typeface="Book Antiqua" pitchFamily="18" charset="0"/>
              </a:rPr>
              <a:t> + 90 x</a:t>
            </a:r>
            <a:r>
              <a:rPr lang="en-US" altLang="en-US" sz="2400" b="1" baseline="-25000" dirty="0">
                <a:solidFill>
                  <a:srgbClr val="339933"/>
                </a:solidFill>
                <a:latin typeface="Book Antiqua" pitchFamily="18" charset="0"/>
              </a:rPr>
              <a:t>3</a:t>
            </a:r>
            <a:r>
              <a:rPr lang="en-US" altLang="en-US" sz="2400" b="1" dirty="0">
                <a:solidFill>
                  <a:srgbClr val="339933"/>
                </a:solidFill>
                <a:latin typeface="Book Antiqua" pitchFamily="18" charset="0"/>
                <a:sym typeface="Symbol" pitchFamily="18" charset="2"/>
              </a:rPr>
              <a:t>  </a:t>
            </a:r>
            <a:r>
              <a:rPr lang="en-US" altLang="en-US" sz="2400" b="1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  45</a:t>
            </a:r>
            <a:endParaRPr lang="en-US" altLang="en-US" sz="2400" i="1" dirty="0">
              <a:solidFill>
                <a:schemeClr val="tx1"/>
              </a:solidFill>
              <a:latin typeface="Book Antiqua" pitchFamily="18" charset="0"/>
              <a:sym typeface="Symbol" pitchFamily="18" charset="2"/>
            </a:endParaRPr>
          </a:p>
          <a:p>
            <a:r>
              <a:rPr lang="en-US" altLang="en-US" sz="2400" dirty="0">
                <a:latin typeface="Book Antiqua" pitchFamily="18" charset="0"/>
                <a:sym typeface="Symbol" pitchFamily="18" charset="2"/>
              </a:rPr>
              <a:t>Year</a:t>
            </a:r>
            <a:r>
              <a:rPr lang="en-US" altLang="en-US" sz="2400" i="1" dirty="0">
                <a:latin typeface="Book Antiqua" pitchFamily="18" charset="0"/>
                <a:sym typeface="Symbol" pitchFamily="18" charset="2"/>
              </a:rPr>
              <a:t> 1 : </a:t>
            </a:r>
            <a:r>
              <a:rPr lang="en-US" altLang="en-US" sz="2400" dirty="0">
                <a:latin typeface="Book Antiqua" pitchFamily="18" charset="0"/>
              </a:rPr>
              <a:t> </a:t>
            </a:r>
            <a:r>
              <a:rPr lang="en-US" altLang="en-US" sz="2400" b="1" dirty="0">
                <a:latin typeface="Book Antiqua" pitchFamily="18" charset="0"/>
              </a:rPr>
              <a:t>100</a:t>
            </a:r>
            <a:r>
              <a:rPr lang="en-US" altLang="en-US" sz="2400" b="1" i="1" dirty="0">
                <a:latin typeface="Book Antiqua" pitchFamily="18" charset="0"/>
              </a:rPr>
              <a:t>x</a:t>
            </a:r>
            <a:r>
              <a:rPr lang="en-US" altLang="en-US" sz="2400" b="1" baseline="-25000" dirty="0">
                <a:latin typeface="Book Antiqua" pitchFamily="18" charset="0"/>
              </a:rPr>
              <a:t>1</a:t>
            </a:r>
            <a:r>
              <a:rPr lang="en-US" altLang="en-US" sz="2400" b="1" i="1" dirty="0">
                <a:latin typeface="Book Antiqua" pitchFamily="18" charset="0"/>
              </a:rPr>
              <a:t>   + 160 x</a:t>
            </a:r>
            <a:r>
              <a:rPr lang="en-US" altLang="en-US" sz="2400" b="1" baseline="-25000" dirty="0">
                <a:latin typeface="Book Antiqua" pitchFamily="18" charset="0"/>
              </a:rPr>
              <a:t>2</a:t>
            </a:r>
            <a:r>
              <a:rPr lang="en-US" altLang="en-US" sz="2400" b="1" i="1" dirty="0">
                <a:latin typeface="Book Antiqua" pitchFamily="18" charset="0"/>
              </a:rPr>
              <a:t> + 150 x</a:t>
            </a:r>
            <a:r>
              <a:rPr lang="en-US" altLang="en-US" sz="2400" b="1" baseline="-25000" dirty="0">
                <a:latin typeface="Book Antiqua" pitchFamily="18" charset="0"/>
              </a:rPr>
              <a:t>3</a:t>
            </a:r>
            <a:r>
              <a:rPr lang="en-US" altLang="en-US" sz="2400" b="1" i="1" dirty="0">
                <a:latin typeface="Book Antiqua" pitchFamily="18" charset="0"/>
              </a:rPr>
              <a:t> </a:t>
            </a:r>
            <a:r>
              <a:rPr lang="en-US" altLang="en-US" sz="2400" b="1" i="1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  45</a:t>
            </a:r>
          </a:p>
          <a:p>
            <a:endParaRPr lang="en-US" altLang="en-US" sz="2400" dirty="0">
              <a:solidFill>
                <a:srgbClr val="CC6600"/>
              </a:solidFill>
              <a:latin typeface="Book Antiqua" pitchFamily="18" charset="0"/>
              <a:sym typeface="Symbol" pitchFamily="18" charset="2"/>
            </a:endParaRPr>
          </a:p>
          <a:p>
            <a:r>
              <a:rPr lang="en-US" altLang="en-US" sz="2400" dirty="0">
                <a:solidFill>
                  <a:srgbClr val="CC6600"/>
                </a:solidFill>
                <a:latin typeface="Book Antiqua" pitchFamily="18" charset="0"/>
                <a:sym typeface="Symbol" pitchFamily="18" charset="2"/>
              </a:rPr>
              <a:t>Year 2</a:t>
            </a:r>
            <a:r>
              <a:rPr lang="en-US" altLang="en-US" sz="2400" b="1" dirty="0">
                <a:solidFill>
                  <a:srgbClr val="CC6600"/>
                </a:solidFill>
                <a:latin typeface="Book Antiqua" pitchFamily="18" charset="0"/>
                <a:sym typeface="Symbol" pitchFamily="18" charset="2"/>
              </a:rPr>
              <a:t> : </a:t>
            </a:r>
            <a:r>
              <a:rPr lang="en-US" altLang="en-US" sz="2400" b="1" i="1" dirty="0">
                <a:solidFill>
                  <a:srgbClr val="CC6600"/>
                </a:solidFill>
                <a:latin typeface="Book Antiqua" pitchFamily="18" charset="0"/>
                <a:sym typeface="Symbol" pitchFamily="18" charset="2"/>
              </a:rPr>
              <a:t>90</a:t>
            </a:r>
            <a:r>
              <a:rPr lang="en-US" altLang="en-US" sz="2400" b="1" i="1" dirty="0">
                <a:solidFill>
                  <a:srgbClr val="CC6600"/>
                </a:solidFill>
                <a:latin typeface="Book Antiqua" pitchFamily="18" charset="0"/>
              </a:rPr>
              <a:t>x</a:t>
            </a:r>
            <a:r>
              <a:rPr lang="en-US" altLang="en-US" sz="2400" b="1" i="1" baseline="-25000" dirty="0">
                <a:solidFill>
                  <a:srgbClr val="CC6600"/>
                </a:solidFill>
                <a:latin typeface="Book Antiqua" pitchFamily="18" charset="0"/>
              </a:rPr>
              <a:t>1  </a:t>
            </a:r>
            <a:r>
              <a:rPr lang="en-US" altLang="en-US" sz="2400" b="1" i="1" dirty="0">
                <a:solidFill>
                  <a:srgbClr val="CC6600"/>
                </a:solidFill>
                <a:latin typeface="Book Antiqua" pitchFamily="18" charset="0"/>
              </a:rPr>
              <a:t> + 80x</a:t>
            </a:r>
            <a:r>
              <a:rPr lang="en-US" altLang="en-US" sz="2400" b="1" i="1" baseline="-25000" dirty="0">
                <a:solidFill>
                  <a:srgbClr val="CC6600"/>
                </a:solidFill>
                <a:latin typeface="Book Antiqua" pitchFamily="18" charset="0"/>
              </a:rPr>
              <a:t>2</a:t>
            </a:r>
            <a:r>
              <a:rPr lang="en-US" altLang="en-US" sz="2400" b="1" i="1" dirty="0">
                <a:solidFill>
                  <a:srgbClr val="CC6600"/>
                </a:solidFill>
                <a:latin typeface="Book Antiqua" pitchFamily="18" charset="0"/>
              </a:rPr>
              <a:t> + 20 x</a:t>
            </a:r>
            <a:r>
              <a:rPr lang="en-US" altLang="en-US" sz="2400" b="1" i="1" baseline="-25000" dirty="0">
                <a:solidFill>
                  <a:srgbClr val="CC6600"/>
                </a:solidFill>
                <a:latin typeface="Book Antiqua" pitchFamily="18" charset="0"/>
              </a:rPr>
              <a:t>3</a:t>
            </a:r>
            <a:r>
              <a:rPr lang="en-US" altLang="en-US" sz="2400" b="1" i="1" baseline="-25000" dirty="0">
                <a:latin typeface="Book Antiqua" pitchFamily="18" charset="0"/>
              </a:rPr>
              <a:t> </a:t>
            </a:r>
            <a:r>
              <a:rPr lang="en-US" altLang="en-US" sz="2400" b="1" i="1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+ </a:t>
            </a:r>
            <a:r>
              <a:rPr lang="en-US" altLang="en-US" sz="2400" b="1" i="1" dirty="0">
                <a:latin typeface="Book Antiqua" pitchFamily="18" charset="0"/>
                <a:sym typeface="Symbol" pitchFamily="18" charset="2"/>
              </a:rPr>
              <a:t>100</a:t>
            </a:r>
            <a:r>
              <a:rPr lang="en-US" altLang="en-US" sz="2400" b="1" i="1" dirty="0">
                <a:latin typeface="Book Antiqua" pitchFamily="18" charset="0"/>
              </a:rPr>
              <a:t>x</a:t>
            </a:r>
            <a:r>
              <a:rPr lang="en-US" altLang="en-US" sz="2400" b="1" i="1" baseline="-25000" dirty="0">
                <a:latin typeface="Book Antiqua" pitchFamily="18" charset="0"/>
              </a:rPr>
              <a:t>1  </a:t>
            </a:r>
            <a:r>
              <a:rPr lang="en-US" altLang="en-US" sz="2400" b="1" i="1" dirty="0">
                <a:latin typeface="Book Antiqua" pitchFamily="18" charset="0"/>
              </a:rPr>
              <a:t> + 160 x</a:t>
            </a:r>
            <a:r>
              <a:rPr lang="en-US" altLang="en-US" sz="2400" b="1" i="1" baseline="-25000" dirty="0">
                <a:latin typeface="Book Antiqua" pitchFamily="18" charset="0"/>
              </a:rPr>
              <a:t>2</a:t>
            </a:r>
            <a:r>
              <a:rPr lang="en-US" altLang="en-US" sz="2400" b="1" i="1" dirty="0">
                <a:latin typeface="Book Antiqua" pitchFamily="18" charset="0"/>
              </a:rPr>
              <a:t> + 150 x</a:t>
            </a:r>
            <a:r>
              <a:rPr lang="en-US" altLang="en-US" sz="2400" b="1" i="1" baseline="-25000" dirty="0">
                <a:latin typeface="Book Antiqua" pitchFamily="18" charset="0"/>
              </a:rPr>
              <a:t>3 </a:t>
            </a:r>
            <a:r>
              <a:rPr lang="en-US" altLang="en-US" sz="2400" b="1" i="1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  65</a:t>
            </a:r>
          </a:p>
          <a:p>
            <a:r>
              <a:rPr lang="en-US" altLang="en-US" sz="2400" b="1" baseline="-25000" dirty="0">
                <a:latin typeface="Book Antiqua" pitchFamily="18" charset="0"/>
              </a:rPr>
              <a:t> </a:t>
            </a:r>
            <a:r>
              <a:rPr lang="en-US" altLang="en-US" sz="2400" dirty="0">
                <a:solidFill>
                  <a:srgbClr val="CC6600"/>
                </a:solidFill>
                <a:latin typeface="Book Antiqua" pitchFamily="18" charset="0"/>
                <a:sym typeface="Symbol" pitchFamily="18" charset="2"/>
              </a:rPr>
              <a:t>Year 2</a:t>
            </a:r>
            <a:r>
              <a:rPr lang="en-US" altLang="en-US" sz="2400" b="1" dirty="0">
                <a:solidFill>
                  <a:srgbClr val="CC6600"/>
                </a:solidFill>
                <a:latin typeface="Book Antiqua" pitchFamily="18" charset="0"/>
                <a:sym typeface="Symbol" pitchFamily="18" charset="2"/>
              </a:rPr>
              <a:t> : </a:t>
            </a:r>
            <a:r>
              <a:rPr lang="en-US" altLang="en-US" sz="2400" b="1" i="1" dirty="0">
                <a:solidFill>
                  <a:srgbClr val="CC6600"/>
                </a:solidFill>
                <a:latin typeface="Book Antiqua" pitchFamily="18" charset="0"/>
                <a:sym typeface="Symbol" pitchFamily="18" charset="2"/>
              </a:rPr>
              <a:t>190</a:t>
            </a:r>
            <a:r>
              <a:rPr lang="en-US" altLang="en-US" sz="2400" b="1" i="1" dirty="0">
                <a:solidFill>
                  <a:srgbClr val="CC6600"/>
                </a:solidFill>
                <a:latin typeface="Book Antiqua" pitchFamily="18" charset="0"/>
              </a:rPr>
              <a:t>x</a:t>
            </a:r>
            <a:r>
              <a:rPr lang="en-US" altLang="en-US" sz="2400" b="1" i="1" baseline="-25000" dirty="0">
                <a:solidFill>
                  <a:srgbClr val="CC6600"/>
                </a:solidFill>
                <a:latin typeface="Book Antiqua" pitchFamily="18" charset="0"/>
              </a:rPr>
              <a:t>1  </a:t>
            </a:r>
            <a:r>
              <a:rPr lang="en-US" altLang="en-US" sz="2400" b="1" i="1" dirty="0">
                <a:solidFill>
                  <a:srgbClr val="CC6600"/>
                </a:solidFill>
                <a:latin typeface="Book Antiqua" pitchFamily="18" charset="0"/>
              </a:rPr>
              <a:t> + 240x</a:t>
            </a:r>
            <a:r>
              <a:rPr lang="en-US" altLang="en-US" sz="2400" b="1" i="1" baseline="-25000" dirty="0">
                <a:solidFill>
                  <a:srgbClr val="CC6600"/>
                </a:solidFill>
                <a:latin typeface="Book Antiqua" pitchFamily="18" charset="0"/>
              </a:rPr>
              <a:t>2</a:t>
            </a:r>
            <a:r>
              <a:rPr lang="en-US" altLang="en-US" sz="2400" b="1" i="1" dirty="0">
                <a:solidFill>
                  <a:srgbClr val="CC6600"/>
                </a:solidFill>
                <a:latin typeface="Book Antiqua" pitchFamily="18" charset="0"/>
              </a:rPr>
              <a:t> + 170 x</a:t>
            </a:r>
            <a:r>
              <a:rPr lang="en-US" altLang="en-US" sz="2400" b="1" i="1" baseline="-25000" dirty="0">
                <a:solidFill>
                  <a:srgbClr val="CC6600"/>
                </a:solidFill>
                <a:latin typeface="Book Antiqua" pitchFamily="18" charset="0"/>
              </a:rPr>
              <a:t>3</a:t>
            </a:r>
            <a:r>
              <a:rPr lang="en-US" altLang="en-US" sz="2400" b="1" i="1" baseline="-25000" dirty="0">
                <a:latin typeface="Book Antiqua" pitchFamily="18" charset="0"/>
              </a:rPr>
              <a:t> </a:t>
            </a:r>
            <a:r>
              <a:rPr lang="en-US" altLang="en-US" sz="2400" b="1" i="1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  65</a:t>
            </a:r>
          </a:p>
          <a:p>
            <a:endParaRPr lang="en-US" altLang="en-US" sz="2400" dirty="0">
              <a:solidFill>
                <a:srgbClr val="FF00FF"/>
              </a:solidFill>
              <a:latin typeface="Book Antiqua" pitchFamily="18" charset="0"/>
              <a:sym typeface="Symbol" pitchFamily="18" charset="2"/>
            </a:endParaRPr>
          </a:p>
          <a:p>
            <a:r>
              <a:rPr lang="en-US" altLang="en-US" sz="2400" dirty="0">
                <a:solidFill>
                  <a:srgbClr val="FF00FF"/>
                </a:solidFill>
                <a:latin typeface="Book Antiqua" pitchFamily="18" charset="0"/>
                <a:sym typeface="Symbol" pitchFamily="18" charset="2"/>
              </a:rPr>
              <a:t>Year 3</a:t>
            </a:r>
            <a:r>
              <a:rPr lang="en-US" altLang="en-US" sz="2400" b="1" dirty="0">
                <a:solidFill>
                  <a:srgbClr val="FF00FF"/>
                </a:solidFill>
                <a:latin typeface="Book Antiqua" pitchFamily="18" charset="0"/>
                <a:sym typeface="Symbol" pitchFamily="18" charset="2"/>
              </a:rPr>
              <a:t> : </a:t>
            </a:r>
            <a:r>
              <a:rPr lang="en-US" altLang="en-US" sz="2400" b="1" i="1" dirty="0">
                <a:solidFill>
                  <a:srgbClr val="FF00FF"/>
                </a:solidFill>
                <a:latin typeface="Book Antiqua" pitchFamily="18" charset="0"/>
                <a:sym typeface="Symbol" pitchFamily="18" charset="2"/>
              </a:rPr>
              <a:t>10</a:t>
            </a:r>
            <a:r>
              <a:rPr lang="en-US" altLang="en-US" sz="2400" b="1" i="1" dirty="0">
                <a:solidFill>
                  <a:srgbClr val="FF00FF"/>
                </a:solidFill>
                <a:latin typeface="Book Antiqua" pitchFamily="18" charset="0"/>
              </a:rPr>
              <a:t>x</a:t>
            </a:r>
            <a:r>
              <a:rPr lang="en-US" altLang="en-US" sz="2400" b="1" i="1" baseline="-25000" dirty="0">
                <a:solidFill>
                  <a:srgbClr val="FF00FF"/>
                </a:solidFill>
                <a:latin typeface="Book Antiqua" pitchFamily="18" charset="0"/>
              </a:rPr>
              <a:t>1  </a:t>
            </a:r>
            <a:r>
              <a:rPr lang="en-US" altLang="en-US" sz="2400" b="1" i="1" dirty="0">
                <a:solidFill>
                  <a:srgbClr val="FF00FF"/>
                </a:solidFill>
                <a:latin typeface="Book Antiqua" pitchFamily="18" charset="0"/>
              </a:rPr>
              <a:t> + 70x</a:t>
            </a:r>
            <a:r>
              <a:rPr lang="en-US" altLang="en-US" sz="2400" b="1" i="1" baseline="-25000" dirty="0">
                <a:solidFill>
                  <a:srgbClr val="FF00FF"/>
                </a:solidFill>
                <a:latin typeface="Book Antiqua" pitchFamily="18" charset="0"/>
              </a:rPr>
              <a:t>2</a:t>
            </a:r>
            <a:r>
              <a:rPr lang="en-US" altLang="en-US" sz="2400" b="1" i="1" dirty="0">
                <a:solidFill>
                  <a:srgbClr val="FF00FF"/>
                </a:solidFill>
                <a:latin typeface="Book Antiqua" pitchFamily="18" charset="0"/>
              </a:rPr>
              <a:t> + 60 x</a:t>
            </a:r>
            <a:r>
              <a:rPr lang="en-US" altLang="en-US" sz="2400" b="1" i="1" baseline="-25000" dirty="0">
                <a:solidFill>
                  <a:srgbClr val="FF00FF"/>
                </a:solidFill>
                <a:latin typeface="Book Antiqua" pitchFamily="18" charset="0"/>
              </a:rPr>
              <a:t>3 </a:t>
            </a:r>
            <a:r>
              <a:rPr lang="en-US" altLang="en-US" sz="2400" b="1" i="1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+</a:t>
            </a:r>
            <a:r>
              <a:rPr lang="en-US" altLang="en-US" sz="2400" b="1" i="1" baseline="-25000" dirty="0">
                <a:solidFill>
                  <a:srgbClr val="FF00FF"/>
                </a:solidFill>
                <a:latin typeface="Book Antiqua" pitchFamily="18" charset="0"/>
              </a:rPr>
              <a:t> </a:t>
            </a:r>
            <a:r>
              <a:rPr lang="en-US" altLang="en-US" sz="2400" b="1" i="1" dirty="0">
                <a:solidFill>
                  <a:srgbClr val="CC6600"/>
                </a:solidFill>
                <a:latin typeface="Book Antiqua" pitchFamily="18" charset="0"/>
                <a:sym typeface="Symbol" pitchFamily="18" charset="2"/>
              </a:rPr>
              <a:t>190</a:t>
            </a:r>
            <a:r>
              <a:rPr lang="en-US" altLang="en-US" sz="2400" b="1" i="1" dirty="0">
                <a:solidFill>
                  <a:srgbClr val="CC6600"/>
                </a:solidFill>
                <a:latin typeface="Book Antiqua" pitchFamily="18" charset="0"/>
              </a:rPr>
              <a:t>x</a:t>
            </a:r>
            <a:r>
              <a:rPr lang="en-US" altLang="en-US" sz="2400" b="1" i="1" baseline="-25000" dirty="0">
                <a:solidFill>
                  <a:srgbClr val="CC6600"/>
                </a:solidFill>
                <a:latin typeface="Book Antiqua" pitchFamily="18" charset="0"/>
              </a:rPr>
              <a:t>1  </a:t>
            </a:r>
            <a:r>
              <a:rPr lang="en-US" altLang="en-US" sz="2400" b="1" i="1" dirty="0">
                <a:solidFill>
                  <a:srgbClr val="CC6600"/>
                </a:solidFill>
                <a:latin typeface="Book Antiqua" pitchFamily="18" charset="0"/>
              </a:rPr>
              <a:t> + 240x</a:t>
            </a:r>
            <a:r>
              <a:rPr lang="en-US" altLang="en-US" sz="2400" b="1" i="1" baseline="-25000" dirty="0">
                <a:solidFill>
                  <a:srgbClr val="CC6600"/>
                </a:solidFill>
                <a:latin typeface="Book Antiqua" pitchFamily="18" charset="0"/>
              </a:rPr>
              <a:t>2</a:t>
            </a:r>
            <a:r>
              <a:rPr lang="en-US" altLang="en-US" sz="2400" b="1" i="1" dirty="0">
                <a:solidFill>
                  <a:srgbClr val="CC6600"/>
                </a:solidFill>
                <a:latin typeface="Book Antiqua" pitchFamily="18" charset="0"/>
              </a:rPr>
              <a:t> + 170 x</a:t>
            </a:r>
            <a:r>
              <a:rPr lang="en-US" altLang="en-US" sz="2400" b="1" i="1" baseline="-25000" dirty="0">
                <a:solidFill>
                  <a:srgbClr val="CC6600"/>
                </a:solidFill>
                <a:latin typeface="Book Antiqua" pitchFamily="18" charset="0"/>
              </a:rPr>
              <a:t>3</a:t>
            </a:r>
            <a:r>
              <a:rPr lang="en-US" altLang="en-US" sz="2400" b="1" i="1" baseline="-25000" dirty="0">
                <a:latin typeface="Book Antiqua" pitchFamily="18" charset="0"/>
              </a:rPr>
              <a:t> </a:t>
            </a:r>
            <a:r>
              <a:rPr lang="en-US" altLang="en-US" sz="2400" b="1" i="1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  80</a:t>
            </a:r>
          </a:p>
          <a:p>
            <a:r>
              <a:rPr lang="en-US" altLang="en-US" sz="2400" dirty="0">
                <a:solidFill>
                  <a:srgbClr val="FF00FF"/>
                </a:solidFill>
                <a:latin typeface="Book Antiqua" pitchFamily="18" charset="0"/>
                <a:sym typeface="Symbol" pitchFamily="18" charset="2"/>
              </a:rPr>
              <a:t>Year 3</a:t>
            </a:r>
            <a:r>
              <a:rPr lang="en-US" altLang="en-US" sz="2400" b="1" dirty="0">
                <a:solidFill>
                  <a:srgbClr val="FF00FF"/>
                </a:solidFill>
                <a:latin typeface="Book Antiqua" pitchFamily="18" charset="0"/>
                <a:sym typeface="Symbol" pitchFamily="18" charset="2"/>
              </a:rPr>
              <a:t> : </a:t>
            </a:r>
            <a:r>
              <a:rPr lang="en-US" altLang="en-US" sz="2400" b="1" i="1" dirty="0">
                <a:solidFill>
                  <a:srgbClr val="FF00FF"/>
                </a:solidFill>
                <a:latin typeface="Book Antiqua" pitchFamily="18" charset="0"/>
                <a:sym typeface="Symbol" pitchFamily="18" charset="2"/>
              </a:rPr>
              <a:t>200</a:t>
            </a:r>
            <a:r>
              <a:rPr lang="en-US" altLang="en-US" sz="2400" b="1" i="1" dirty="0">
                <a:solidFill>
                  <a:srgbClr val="FF00FF"/>
                </a:solidFill>
                <a:latin typeface="Book Antiqua" pitchFamily="18" charset="0"/>
              </a:rPr>
              <a:t>x</a:t>
            </a:r>
            <a:r>
              <a:rPr lang="en-US" altLang="en-US" sz="2400" b="1" i="1" baseline="-25000" dirty="0">
                <a:solidFill>
                  <a:srgbClr val="FF00FF"/>
                </a:solidFill>
                <a:latin typeface="Book Antiqua" pitchFamily="18" charset="0"/>
              </a:rPr>
              <a:t>1  </a:t>
            </a:r>
            <a:r>
              <a:rPr lang="en-US" altLang="en-US" sz="2400" b="1" i="1" dirty="0">
                <a:solidFill>
                  <a:srgbClr val="FF00FF"/>
                </a:solidFill>
                <a:latin typeface="Book Antiqua" pitchFamily="18" charset="0"/>
              </a:rPr>
              <a:t> + 310x</a:t>
            </a:r>
            <a:r>
              <a:rPr lang="en-US" altLang="en-US" sz="2400" b="1" i="1" baseline="-25000" dirty="0">
                <a:solidFill>
                  <a:srgbClr val="FF00FF"/>
                </a:solidFill>
                <a:latin typeface="Book Antiqua" pitchFamily="18" charset="0"/>
              </a:rPr>
              <a:t>2</a:t>
            </a:r>
            <a:r>
              <a:rPr lang="en-US" altLang="en-US" sz="2400" b="1" i="1" dirty="0">
                <a:solidFill>
                  <a:srgbClr val="FF00FF"/>
                </a:solidFill>
                <a:latin typeface="Book Antiqua" pitchFamily="18" charset="0"/>
              </a:rPr>
              <a:t> + 230 x</a:t>
            </a:r>
            <a:r>
              <a:rPr lang="en-US" altLang="en-US" sz="2400" b="1" i="1" baseline="-25000" dirty="0">
                <a:solidFill>
                  <a:srgbClr val="FF00FF"/>
                </a:solidFill>
                <a:latin typeface="Book Antiqua" pitchFamily="18" charset="0"/>
              </a:rPr>
              <a:t>3 </a:t>
            </a:r>
            <a:r>
              <a:rPr lang="en-US" altLang="en-US" sz="2400" b="1" i="1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  </a:t>
            </a:r>
            <a:r>
              <a:rPr lang="en-US" altLang="en-US" sz="2400" b="1" i="1" dirty="0" smtClean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80</a:t>
            </a:r>
          </a:p>
          <a:p>
            <a:r>
              <a:rPr lang="en-US" altLang="en-US" sz="2400" dirty="0" smtClean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en-US" sz="2400" baseline="-25000" dirty="0" smtClean="0">
                <a:solidFill>
                  <a:schemeClr val="tx1"/>
                </a:solidFill>
                <a:latin typeface="Book Antiqua" pitchFamily="18" charset="0"/>
              </a:rPr>
              <a:t>1 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, 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2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, 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3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altLang="en-US" sz="2400" i="1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 </a:t>
            </a:r>
            <a:r>
              <a:rPr lang="en-US" altLang="en-US" sz="2400" i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0.</a:t>
            </a:r>
          </a:p>
          <a:p>
            <a:pPr>
              <a:spcBef>
                <a:spcPct val="50000"/>
              </a:spcBef>
            </a:pPr>
            <a:endParaRPr lang="en-US" altLang="en-US" sz="1600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540675" name="Text Box 3"/>
          <p:cNvSpPr txBox="1">
            <a:spLocks noChangeArrowheads="1"/>
          </p:cNvSpPr>
          <p:nvPr/>
        </p:nvSpPr>
        <p:spPr bwMode="auto">
          <a:xfrm>
            <a:off x="288925" y="152400"/>
            <a:ext cx="8855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54067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3200" b="0">
                <a:latin typeface="Impact" panose="020B0806030902050204" pitchFamily="34" charset="0"/>
              </a:defRPr>
            </a:lvl1pPr>
          </a:lstStyle>
          <a:p>
            <a:r>
              <a:rPr lang="en-US" dirty="0"/>
              <a:t>Capital budgeting  : Formulation</a:t>
            </a:r>
          </a:p>
        </p:txBody>
      </p:sp>
    </p:spTree>
    <p:extLst>
      <p:ext uri="{BB962C8B-B14F-4D97-AF65-F5344CB8AC3E}">
        <p14:creationId xmlns:p14="http://schemas.microsoft.com/office/powerpoint/2010/main" val="36388444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40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40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40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40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40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406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406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4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406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8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54067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1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54067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4067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8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54067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0674" grpId="0" build="p" autoUpdateAnimBg="0" advAuto="300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3" name="Text Box 3"/>
          <p:cNvSpPr txBox="1">
            <a:spLocks noChangeArrowheads="1"/>
          </p:cNvSpPr>
          <p:nvPr/>
        </p:nvSpPr>
        <p:spPr bwMode="auto">
          <a:xfrm>
            <a:off x="0" y="0"/>
            <a:ext cx="17171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3200" b="0">
                <a:latin typeface="Impact" panose="020B0806030902050204" pitchFamily="34" charset="0"/>
              </a:defRPr>
            </a:lvl1pPr>
          </a:lstStyle>
          <a:p>
            <a:r>
              <a:rPr lang="en-US" dirty="0"/>
              <a:t>Refresh   </a:t>
            </a:r>
          </a:p>
        </p:txBody>
      </p:sp>
      <p:sp>
        <p:nvSpPr>
          <p:cNvPr id="184324" name="Text Box 4"/>
          <p:cNvSpPr txBox="1">
            <a:spLocks noChangeArrowheads="1"/>
          </p:cNvSpPr>
          <p:nvPr/>
        </p:nvSpPr>
        <p:spPr bwMode="auto">
          <a:xfrm>
            <a:off x="212725" y="954088"/>
            <a:ext cx="8931275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dirty="0">
                <a:latin typeface="Book Antiqua" pitchFamily="18" charset="0"/>
              </a:rPr>
              <a:t>We need to lease warehouse space. The estimated required space ( in 1000 </a:t>
            </a:r>
            <a:r>
              <a:rPr lang="en-US" sz="2400" dirty="0" err="1">
                <a:latin typeface="Book Antiqua" pitchFamily="18" charset="0"/>
              </a:rPr>
              <a:t>sq</a:t>
            </a:r>
            <a:r>
              <a:rPr lang="en-US" sz="2400" dirty="0">
                <a:latin typeface="Book Antiqua" pitchFamily="18" charset="0"/>
              </a:rPr>
              <a:t> </a:t>
            </a:r>
            <a:r>
              <a:rPr lang="en-US" sz="2400" dirty="0" err="1">
                <a:latin typeface="Book Antiqua" pitchFamily="18" charset="0"/>
              </a:rPr>
              <a:t>ft</a:t>
            </a:r>
            <a:r>
              <a:rPr lang="en-US" sz="2400" dirty="0">
                <a:latin typeface="Book Antiqua" pitchFamily="18" charset="0"/>
              </a:rPr>
              <a:t>) is given below. </a:t>
            </a:r>
          </a:p>
          <a:p>
            <a:r>
              <a:rPr lang="en-US" sz="2400" dirty="0">
                <a:latin typeface="Book Antiqua" pitchFamily="18" charset="0"/>
              </a:rPr>
              <a:t>Month 		 1	 2	 3	 4	 5</a:t>
            </a:r>
          </a:p>
          <a:p>
            <a:r>
              <a:rPr lang="en-US" sz="2400" dirty="0">
                <a:latin typeface="Book Antiqua" pitchFamily="18" charset="0"/>
              </a:rPr>
              <a:t>Space required     	30	20	40	10	50	</a:t>
            </a:r>
          </a:p>
          <a:p>
            <a:endParaRPr lang="en-US" sz="2400" dirty="0">
              <a:latin typeface="Book Antiqua" pitchFamily="18" charset="0"/>
            </a:endParaRPr>
          </a:p>
          <a:p>
            <a:r>
              <a:rPr lang="en-US" sz="2400" dirty="0">
                <a:latin typeface="Book Antiqua" pitchFamily="18" charset="0"/>
              </a:rPr>
              <a:t>If the leasing cost was fixed the best strategy was to lease as needed. But this is not the case</a:t>
            </a:r>
          </a:p>
          <a:p>
            <a:r>
              <a:rPr lang="en-US" sz="2400" dirty="0">
                <a:latin typeface="Book Antiqua" pitchFamily="18" charset="0"/>
              </a:rPr>
              <a:t>Leasing period (months) 	1	2	3	4	5</a:t>
            </a:r>
          </a:p>
          <a:p>
            <a:r>
              <a:rPr lang="en-US" sz="2400" dirty="0">
                <a:latin typeface="Book Antiqua" pitchFamily="18" charset="0"/>
              </a:rPr>
              <a:t>Cost per </a:t>
            </a:r>
            <a:r>
              <a:rPr lang="en-US" sz="2400" dirty="0" err="1">
                <a:latin typeface="Book Antiqua" pitchFamily="18" charset="0"/>
              </a:rPr>
              <a:t>sq</a:t>
            </a:r>
            <a:r>
              <a:rPr lang="en-US" sz="2400" dirty="0">
                <a:latin typeface="Book Antiqua" pitchFamily="18" charset="0"/>
              </a:rPr>
              <a:t>-feet leased    </a:t>
            </a:r>
            <a:r>
              <a:rPr lang="en-US" sz="2400" dirty="0" smtClean="0">
                <a:latin typeface="Book Antiqua" pitchFamily="18" charset="0"/>
              </a:rPr>
              <a:t>    </a:t>
            </a:r>
            <a:r>
              <a:rPr lang="en-US" sz="2400" dirty="0">
                <a:latin typeface="Book Antiqua" pitchFamily="18" charset="0"/>
              </a:rPr>
              <a:t>65      100    </a:t>
            </a:r>
            <a:r>
              <a:rPr lang="en-US" sz="2400" dirty="0" smtClean="0">
                <a:latin typeface="Book Antiqua" pitchFamily="18" charset="0"/>
              </a:rPr>
              <a:t>  135      160      </a:t>
            </a:r>
            <a:r>
              <a:rPr lang="en-US" sz="2400" dirty="0">
                <a:latin typeface="Book Antiqua" pitchFamily="18" charset="0"/>
              </a:rPr>
              <a:t>190</a:t>
            </a:r>
          </a:p>
          <a:p>
            <a:r>
              <a:rPr lang="en-US" sz="2400" dirty="0">
                <a:latin typeface="Book Antiqua" pitchFamily="18" charset="0"/>
              </a:rPr>
              <a:t>Now it may be more economical to lease for more than one month and take advantage of the lower rates for longer periods. </a:t>
            </a:r>
          </a:p>
          <a:p>
            <a:endParaRPr lang="en-US" sz="2400" dirty="0">
              <a:latin typeface="Book Antiqua" pitchFamily="18" charset="0"/>
            </a:endParaRPr>
          </a:p>
          <a:p>
            <a:r>
              <a:rPr lang="en-US" sz="2400" dirty="0">
                <a:latin typeface="Book Antiqua" pitchFamily="18" charset="0"/>
              </a:rPr>
              <a:t>Find the optimal leasing strategy to minimize leasing costs.</a:t>
            </a:r>
          </a:p>
        </p:txBody>
      </p:sp>
    </p:spTree>
    <p:extLst>
      <p:ext uri="{BB962C8B-B14F-4D97-AF65-F5344CB8AC3E}">
        <p14:creationId xmlns:p14="http://schemas.microsoft.com/office/powerpoint/2010/main" val="240928881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1" name="Text Box 3"/>
          <p:cNvSpPr txBox="1">
            <a:spLocks noChangeArrowheads="1"/>
          </p:cNvSpPr>
          <p:nvPr/>
        </p:nvSpPr>
        <p:spPr bwMode="auto">
          <a:xfrm>
            <a:off x="23446" y="0"/>
            <a:ext cx="350288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3200" b="0">
                <a:latin typeface="Impact" panose="020B0806030902050204" pitchFamily="34" charset="0"/>
              </a:defRPr>
            </a:lvl1pPr>
          </a:lstStyle>
          <a:p>
            <a:r>
              <a:rPr lang="en-US" dirty="0"/>
              <a:t> Decision Variables </a:t>
            </a:r>
          </a:p>
        </p:txBody>
      </p:sp>
      <p:sp>
        <p:nvSpPr>
          <p:cNvPr id="186372" name="Text Box 4"/>
          <p:cNvSpPr txBox="1">
            <a:spLocks noChangeArrowheads="1"/>
          </p:cNvSpPr>
          <p:nvPr/>
        </p:nvSpPr>
        <p:spPr bwMode="auto">
          <a:xfrm>
            <a:off x="212725" y="954088"/>
            <a:ext cx="8452955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i="1" dirty="0" err="1">
                <a:latin typeface="Book Antiqua" pitchFamily="18" charset="0"/>
              </a:rPr>
              <a:t>X</a:t>
            </a:r>
            <a:r>
              <a:rPr lang="en-US" sz="2400" b="1" i="1" baseline="-25000" dirty="0" err="1">
                <a:latin typeface="Book Antiqua" pitchFamily="18" charset="0"/>
              </a:rPr>
              <a:t>ij</a:t>
            </a:r>
            <a:r>
              <a:rPr lang="en-US" sz="2400" dirty="0">
                <a:latin typeface="Book Antiqua" pitchFamily="18" charset="0"/>
              </a:rPr>
              <a:t> spaced leased in month i and kept until month  j months. </a:t>
            </a:r>
          </a:p>
          <a:p>
            <a:r>
              <a:rPr lang="en-US" sz="2400" dirty="0">
                <a:latin typeface="Book Antiqua" pitchFamily="18" charset="0"/>
              </a:rPr>
              <a:t>	</a:t>
            </a:r>
            <a:r>
              <a:rPr lang="en-US" sz="2400" i="1" dirty="0">
                <a:latin typeface="Book Antiqua" pitchFamily="18" charset="0"/>
              </a:rPr>
              <a:t>i</a:t>
            </a:r>
            <a:r>
              <a:rPr lang="en-US" sz="2400" dirty="0">
                <a:latin typeface="Book Antiqua" pitchFamily="18" charset="0"/>
              </a:rPr>
              <a:t> = 1, 2, 3, 4, 5.     </a:t>
            </a:r>
            <a:r>
              <a:rPr lang="en-US" sz="2400" i="1" dirty="0">
                <a:latin typeface="Book Antiqua" pitchFamily="18" charset="0"/>
              </a:rPr>
              <a:t>j</a:t>
            </a:r>
            <a:r>
              <a:rPr lang="en-US" sz="2400" dirty="0">
                <a:latin typeface="Book Antiqua" pitchFamily="18" charset="0"/>
              </a:rPr>
              <a:t>= i, i+1, …, 5</a:t>
            </a:r>
          </a:p>
          <a:p>
            <a:endParaRPr lang="en-US" sz="2400" dirty="0">
              <a:latin typeface="Book Antiqua" pitchFamily="18" charset="0"/>
            </a:endParaRPr>
          </a:p>
          <a:p>
            <a:r>
              <a:rPr lang="en-US" sz="2400" dirty="0">
                <a:latin typeface="Book Antiqua" pitchFamily="18" charset="0"/>
              </a:rPr>
              <a:t>Min z =   </a:t>
            </a:r>
            <a:r>
              <a:rPr lang="en-US" sz="2400" b="1" dirty="0">
                <a:latin typeface="Book Antiqua" pitchFamily="18" charset="0"/>
              </a:rPr>
              <a:t>65</a:t>
            </a:r>
            <a:r>
              <a:rPr lang="en-US" sz="2400" b="1" i="1" dirty="0">
                <a:latin typeface="Book Antiqua" pitchFamily="18" charset="0"/>
              </a:rPr>
              <a:t>X</a:t>
            </a:r>
            <a:r>
              <a:rPr lang="en-US" sz="2400" b="1" i="1" baseline="-25000" dirty="0">
                <a:latin typeface="Book Antiqua" pitchFamily="18" charset="0"/>
              </a:rPr>
              <a:t>11 </a:t>
            </a:r>
            <a:r>
              <a:rPr lang="en-US" sz="2400" b="1" i="1" dirty="0">
                <a:latin typeface="Book Antiqua" pitchFamily="18" charset="0"/>
              </a:rPr>
              <a:t>+100 X</a:t>
            </a:r>
            <a:r>
              <a:rPr lang="en-US" sz="2400" b="1" i="1" baseline="-25000" dirty="0">
                <a:latin typeface="Book Antiqua" pitchFamily="18" charset="0"/>
              </a:rPr>
              <a:t>12 </a:t>
            </a:r>
            <a:r>
              <a:rPr lang="en-US" sz="2400" b="1" i="1" dirty="0">
                <a:latin typeface="Book Antiqua" pitchFamily="18" charset="0"/>
              </a:rPr>
              <a:t>+135 X</a:t>
            </a:r>
            <a:r>
              <a:rPr lang="en-US" sz="2400" b="1" i="1" baseline="-25000" dirty="0">
                <a:latin typeface="Book Antiqua" pitchFamily="18" charset="0"/>
              </a:rPr>
              <a:t>13 </a:t>
            </a:r>
            <a:r>
              <a:rPr lang="en-US" sz="2400" b="1" i="1" dirty="0">
                <a:latin typeface="Book Antiqua" pitchFamily="18" charset="0"/>
              </a:rPr>
              <a:t>+160 X</a:t>
            </a:r>
            <a:r>
              <a:rPr lang="en-US" sz="2400" b="1" i="1" baseline="-25000" dirty="0">
                <a:latin typeface="Book Antiqua" pitchFamily="18" charset="0"/>
              </a:rPr>
              <a:t>14</a:t>
            </a:r>
            <a:r>
              <a:rPr lang="en-US" sz="2400" b="1" i="1" dirty="0">
                <a:latin typeface="Book Antiqua" pitchFamily="18" charset="0"/>
              </a:rPr>
              <a:t>+190 X</a:t>
            </a:r>
            <a:r>
              <a:rPr lang="en-US" sz="2400" b="1" i="1" baseline="-25000" dirty="0">
                <a:latin typeface="Book Antiqua" pitchFamily="18" charset="0"/>
              </a:rPr>
              <a:t>15</a:t>
            </a:r>
            <a:endParaRPr lang="en-US" sz="2400" b="1" i="1" dirty="0">
              <a:latin typeface="Book Antiqua" pitchFamily="18" charset="0"/>
            </a:endParaRPr>
          </a:p>
          <a:p>
            <a:r>
              <a:rPr lang="en-US" sz="2400" b="1" dirty="0">
                <a:latin typeface="Book Antiqua" pitchFamily="18" charset="0"/>
              </a:rPr>
              <a:t>           </a:t>
            </a:r>
            <a:r>
              <a:rPr lang="en-US" sz="2400" b="1" i="1" dirty="0">
                <a:latin typeface="Book Antiqua" pitchFamily="18" charset="0"/>
              </a:rPr>
              <a:t>+</a:t>
            </a:r>
            <a:r>
              <a:rPr lang="en-US" sz="2400" b="1" dirty="0">
                <a:latin typeface="Book Antiqua" pitchFamily="18" charset="0"/>
              </a:rPr>
              <a:t> 65</a:t>
            </a:r>
            <a:r>
              <a:rPr lang="en-US" sz="2400" b="1" i="1" dirty="0">
                <a:latin typeface="Book Antiqua" pitchFamily="18" charset="0"/>
              </a:rPr>
              <a:t>X</a:t>
            </a:r>
            <a:r>
              <a:rPr lang="en-US" sz="2400" b="1" i="1" baseline="-25000" dirty="0">
                <a:latin typeface="Book Antiqua" pitchFamily="18" charset="0"/>
              </a:rPr>
              <a:t>22</a:t>
            </a:r>
            <a:r>
              <a:rPr lang="en-US" sz="2400" b="1" i="1" dirty="0">
                <a:latin typeface="Book Antiqua" pitchFamily="18" charset="0"/>
              </a:rPr>
              <a:t>+100 X</a:t>
            </a:r>
            <a:r>
              <a:rPr lang="en-US" sz="2400" b="1" i="1" baseline="-25000" dirty="0">
                <a:latin typeface="Book Antiqua" pitchFamily="18" charset="0"/>
              </a:rPr>
              <a:t>23 </a:t>
            </a:r>
            <a:r>
              <a:rPr lang="en-US" sz="2400" b="1" i="1" dirty="0">
                <a:latin typeface="Book Antiqua" pitchFamily="18" charset="0"/>
              </a:rPr>
              <a:t>+135 X</a:t>
            </a:r>
            <a:r>
              <a:rPr lang="en-US" sz="2400" b="1" i="1" baseline="-25000" dirty="0">
                <a:latin typeface="Book Antiqua" pitchFamily="18" charset="0"/>
              </a:rPr>
              <a:t>24 </a:t>
            </a:r>
            <a:r>
              <a:rPr lang="en-US" sz="2400" b="1" i="1" dirty="0">
                <a:latin typeface="Book Antiqua" pitchFamily="18" charset="0"/>
              </a:rPr>
              <a:t>+160 X</a:t>
            </a:r>
            <a:r>
              <a:rPr lang="en-US" sz="2400" b="1" i="1" baseline="-25000" dirty="0">
                <a:latin typeface="Book Antiqua" pitchFamily="18" charset="0"/>
              </a:rPr>
              <a:t>25</a:t>
            </a:r>
            <a:r>
              <a:rPr lang="en-US" sz="2400" b="1" i="1" dirty="0">
                <a:latin typeface="Book Antiqua" pitchFamily="18" charset="0"/>
              </a:rPr>
              <a:t> </a:t>
            </a:r>
          </a:p>
          <a:p>
            <a:r>
              <a:rPr lang="en-US" sz="2400" b="1" i="1" dirty="0">
                <a:latin typeface="Book Antiqua" pitchFamily="18" charset="0"/>
              </a:rPr>
              <a:t>           +</a:t>
            </a:r>
            <a:r>
              <a:rPr lang="en-US" sz="2400" b="1" dirty="0">
                <a:latin typeface="Book Antiqua" pitchFamily="18" charset="0"/>
              </a:rPr>
              <a:t> 65</a:t>
            </a:r>
            <a:r>
              <a:rPr lang="en-US" sz="2400" b="1" i="1" dirty="0">
                <a:latin typeface="Book Antiqua" pitchFamily="18" charset="0"/>
              </a:rPr>
              <a:t>X</a:t>
            </a:r>
            <a:r>
              <a:rPr lang="en-US" sz="2400" b="1" i="1" baseline="-25000" dirty="0">
                <a:latin typeface="Book Antiqua" pitchFamily="18" charset="0"/>
              </a:rPr>
              <a:t>33</a:t>
            </a:r>
            <a:r>
              <a:rPr lang="en-US" sz="2400" b="1" i="1" dirty="0">
                <a:latin typeface="Book Antiqua" pitchFamily="18" charset="0"/>
              </a:rPr>
              <a:t>+100 X</a:t>
            </a:r>
            <a:r>
              <a:rPr lang="en-US" sz="2400" b="1" i="1" baseline="-25000" dirty="0">
                <a:latin typeface="Book Antiqua" pitchFamily="18" charset="0"/>
              </a:rPr>
              <a:t>34 </a:t>
            </a:r>
            <a:r>
              <a:rPr lang="en-US" sz="2400" b="1" i="1" dirty="0">
                <a:latin typeface="Book Antiqua" pitchFamily="18" charset="0"/>
              </a:rPr>
              <a:t>+135 X</a:t>
            </a:r>
            <a:r>
              <a:rPr lang="en-US" sz="2400" b="1" i="1" baseline="-25000" dirty="0">
                <a:latin typeface="Book Antiqua" pitchFamily="18" charset="0"/>
              </a:rPr>
              <a:t>35</a:t>
            </a:r>
          </a:p>
          <a:p>
            <a:r>
              <a:rPr lang="en-US" sz="2400" b="1" i="1" dirty="0">
                <a:latin typeface="Book Antiqua" pitchFamily="18" charset="0"/>
              </a:rPr>
              <a:t>           +</a:t>
            </a:r>
            <a:r>
              <a:rPr lang="en-US" sz="2400" b="1" dirty="0">
                <a:latin typeface="Book Antiqua" pitchFamily="18" charset="0"/>
              </a:rPr>
              <a:t> 65</a:t>
            </a:r>
            <a:r>
              <a:rPr lang="en-US" sz="2400" b="1" i="1" dirty="0">
                <a:latin typeface="Book Antiqua" pitchFamily="18" charset="0"/>
              </a:rPr>
              <a:t>X</a:t>
            </a:r>
            <a:r>
              <a:rPr lang="en-US" sz="2400" b="1" i="1" baseline="-25000" dirty="0">
                <a:latin typeface="Book Antiqua" pitchFamily="18" charset="0"/>
              </a:rPr>
              <a:t>44</a:t>
            </a:r>
            <a:r>
              <a:rPr lang="en-US" sz="2400" b="1" i="1" dirty="0">
                <a:latin typeface="Book Antiqua" pitchFamily="18" charset="0"/>
              </a:rPr>
              <a:t>+100 X</a:t>
            </a:r>
            <a:r>
              <a:rPr lang="en-US" sz="2400" b="1" i="1" baseline="-25000" dirty="0">
                <a:latin typeface="Book Antiqua" pitchFamily="18" charset="0"/>
              </a:rPr>
              <a:t>45</a:t>
            </a:r>
          </a:p>
          <a:p>
            <a:r>
              <a:rPr lang="en-US" sz="2400" b="1" i="1" dirty="0">
                <a:latin typeface="Book Antiqua" pitchFamily="18" charset="0"/>
              </a:rPr>
              <a:t>           +</a:t>
            </a:r>
            <a:r>
              <a:rPr lang="en-US" sz="2400" b="1" dirty="0">
                <a:latin typeface="Book Antiqua" pitchFamily="18" charset="0"/>
              </a:rPr>
              <a:t> 65</a:t>
            </a:r>
            <a:r>
              <a:rPr lang="en-US" sz="2400" b="1" i="1" dirty="0">
                <a:latin typeface="Book Antiqua" pitchFamily="18" charset="0"/>
              </a:rPr>
              <a:t>X</a:t>
            </a:r>
            <a:r>
              <a:rPr lang="en-US" sz="2400" b="1" i="1" baseline="-25000" dirty="0">
                <a:latin typeface="Book Antiqua" pitchFamily="18" charset="0"/>
              </a:rPr>
              <a:t>55</a:t>
            </a:r>
          </a:p>
        </p:txBody>
      </p:sp>
    </p:spTree>
    <p:extLst>
      <p:ext uri="{BB962C8B-B14F-4D97-AF65-F5344CB8AC3E}">
        <p14:creationId xmlns:p14="http://schemas.microsoft.com/office/powerpoint/2010/main" val="2795110434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6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63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63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63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63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63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63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2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9" name="Text Box 3"/>
          <p:cNvSpPr txBox="1">
            <a:spLocks noChangeArrowheads="1"/>
          </p:cNvSpPr>
          <p:nvPr/>
        </p:nvSpPr>
        <p:spPr bwMode="auto">
          <a:xfrm>
            <a:off x="23446" y="-7204"/>
            <a:ext cx="222849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3200" b="0">
                <a:latin typeface="Impact" panose="020B0806030902050204" pitchFamily="34" charset="0"/>
              </a:defRPr>
            </a:lvl1pPr>
          </a:lstStyle>
          <a:p>
            <a:r>
              <a:rPr lang="en-US" dirty="0"/>
              <a:t>Constraints </a:t>
            </a:r>
          </a:p>
        </p:txBody>
      </p:sp>
      <p:sp>
        <p:nvSpPr>
          <p:cNvPr id="188420" name="Text Box 4"/>
          <p:cNvSpPr txBox="1">
            <a:spLocks noChangeArrowheads="1"/>
          </p:cNvSpPr>
          <p:nvPr/>
        </p:nvSpPr>
        <p:spPr bwMode="auto">
          <a:xfrm>
            <a:off x="212725" y="949325"/>
            <a:ext cx="8931275" cy="435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X</a:t>
            </a:r>
            <a:r>
              <a:rPr lang="en-US" b="1" i="1" baseline="-25000" dirty="0">
                <a:solidFill>
                  <a:srgbClr val="FF0000"/>
                </a:solidFill>
              </a:rPr>
              <a:t>11 </a:t>
            </a:r>
            <a:r>
              <a:rPr lang="en-US" b="1" i="1" dirty="0">
                <a:solidFill>
                  <a:srgbClr val="FF0000"/>
                </a:solidFill>
              </a:rPr>
              <a:t>+ X</a:t>
            </a:r>
            <a:r>
              <a:rPr lang="en-US" b="1" i="1" baseline="-25000" dirty="0">
                <a:solidFill>
                  <a:srgbClr val="FF0000"/>
                </a:solidFill>
              </a:rPr>
              <a:t>12 </a:t>
            </a:r>
            <a:r>
              <a:rPr lang="en-US" b="1" i="1" dirty="0">
                <a:solidFill>
                  <a:srgbClr val="FF0000"/>
                </a:solidFill>
              </a:rPr>
              <a:t>+ X</a:t>
            </a:r>
            <a:r>
              <a:rPr lang="en-US" b="1" i="1" baseline="-25000" dirty="0">
                <a:solidFill>
                  <a:srgbClr val="FF0000"/>
                </a:solidFill>
              </a:rPr>
              <a:t>13 </a:t>
            </a:r>
            <a:r>
              <a:rPr lang="en-US" b="1" i="1" dirty="0">
                <a:solidFill>
                  <a:srgbClr val="FF0000"/>
                </a:solidFill>
              </a:rPr>
              <a:t>+ X</a:t>
            </a:r>
            <a:r>
              <a:rPr lang="en-US" b="1" i="1" baseline="-25000" dirty="0">
                <a:solidFill>
                  <a:srgbClr val="FF0000"/>
                </a:solidFill>
              </a:rPr>
              <a:t>14</a:t>
            </a:r>
            <a:r>
              <a:rPr lang="en-US" b="1" i="1" dirty="0">
                <a:solidFill>
                  <a:srgbClr val="FF0000"/>
                </a:solidFill>
              </a:rPr>
              <a:t>+ X</a:t>
            </a:r>
            <a:r>
              <a:rPr lang="en-US" b="1" i="1" baseline="-25000" dirty="0">
                <a:solidFill>
                  <a:srgbClr val="FF0000"/>
                </a:solidFill>
              </a:rPr>
              <a:t>15</a:t>
            </a:r>
            <a:r>
              <a:rPr lang="en-US" b="1" i="1" dirty="0">
                <a:solidFill>
                  <a:srgbClr val="FF0000"/>
                </a:solidFill>
              </a:rPr>
              <a:t>  </a:t>
            </a:r>
            <a:r>
              <a:rPr lang="en-US" b="1" i="1" dirty="0">
                <a:solidFill>
                  <a:srgbClr val="FF0000"/>
                </a:solidFill>
                <a:sym typeface="Symbol" pitchFamily="18" charset="2"/>
              </a:rPr>
              <a:t>    30,000</a:t>
            </a:r>
          </a:p>
          <a:p>
            <a:endParaRPr lang="en-US" b="1" i="1" dirty="0">
              <a:solidFill>
                <a:srgbClr val="FF0000"/>
              </a:solidFill>
              <a:sym typeface="Symbol" pitchFamily="18" charset="2"/>
            </a:endParaRPr>
          </a:p>
          <a:p>
            <a:r>
              <a:rPr lang="en-US" b="1" i="1" dirty="0">
                <a:solidFill>
                  <a:srgbClr val="FF0000"/>
                </a:solidFill>
              </a:rPr>
              <a:t>X</a:t>
            </a:r>
            <a:r>
              <a:rPr lang="en-US" b="1" i="1" baseline="-25000" dirty="0">
                <a:solidFill>
                  <a:srgbClr val="FF0000"/>
                </a:solidFill>
              </a:rPr>
              <a:t>12 </a:t>
            </a:r>
            <a:r>
              <a:rPr lang="en-US" b="1" i="1" dirty="0">
                <a:solidFill>
                  <a:srgbClr val="FF0000"/>
                </a:solidFill>
              </a:rPr>
              <a:t>+ X</a:t>
            </a:r>
            <a:r>
              <a:rPr lang="en-US" b="1" i="1" baseline="-25000" dirty="0">
                <a:solidFill>
                  <a:srgbClr val="FF0000"/>
                </a:solidFill>
              </a:rPr>
              <a:t>13 </a:t>
            </a:r>
            <a:r>
              <a:rPr lang="en-US" b="1" i="1" dirty="0">
                <a:solidFill>
                  <a:srgbClr val="FF0000"/>
                </a:solidFill>
              </a:rPr>
              <a:t>+ X</a:t>
            </a:r>
            <a:r>
              <a:rPr lang="en-US" b="1" i="1" baseline="-25000" dirty="0">
                <a:solidFill>
                  <a:srgbClr val="FF0000"/>
                </a:solidFill>
              </a:rPr>
              <a:t>14</a:t>
            </a:r>
            <a:r>
              <a:rPr lang="en-US" b="1" i="1" dirty="0">
                <a:solidFill>
                  <a:srgbClr val="FF0000"/>
                </a:solidFill>
              </a:rPr>
              <a:t>+ X</a:t>
            </a:r>
            <a:r>
              <a:rPr lang="en-US" b="1" i="1" baseline="-25000" dirty="0">
                <a:solidFill>
                  <a:srgbClr val="FF0000"/>
                </a:solidFill>
              </a:rPr>
              <a:t>15 </a:t>
            </a:r>
            <a:r>
              <a:rPr lang="en-US" b="1" i="1" dirty="0"/>
              <a:t>+</a:t>
            </a:r>
            <a:r>
              <a:rPr lang="en-US" b="1" dirty="0"/>
              <a:t> </a:t>
            </a:r>
            <a:r>
              <a:rPr lang="en-US" b="1" i="1" dirty="0">
                <a:solidFill>
                  <a:schemeClr val="accent2"/>
                </a:solidFill>
              </a:rPr>
              <a:t>X</a:t>
            </a:r>
            <a:r>
              <a:rPr lang="en-US" b="1" i="1" baseline="-25000" dirty="0">
                <a:solidFill>
                  <a:schemeClr val="accent2"/>
                </a:solidFill>
              </a:rPr>
              <a:t>22</a:t>
            </a:r>
            <a:r>
              <a:rPr lang="en-US" b="1" i="1" dirty="0">
                <a:solidFill>
                  <a:schemeClr val="accent2"/>
                </a:solidFill>
              </a:rPr>
              <a:t>+ X</a:t>
            </a:r>
            <a:r>
              <a:rPr lang="en-US" b="1" i="1" baseline="-25000" dirty="0">
                <a:solidFill>
                  <a:schemeClr val="accent2"/>
                </a:solidFill>
              </a:rPr>
              <a:t>23 </a:t>
            </a:r>
            <a:r>
              <a:rPr lang="en-US" b="1" i="1" dirty="0">
                <a:solidFill>
                  <a:schemeClr val="accent2"/>
                </a:solidFill>
              </a:rPr>
              <a:t>+ X</a:t>
            </a:r>
            <a:r>
              <a:rPr lang="en-US" b="1" i="1" baseline="-25000" dirty="0">
                <a:solidFill>
                  <a:schemeClr val="accent2"/>
                </a:solidFill>
              </a:rPr>
              <a:t>24 </a:t>
            </a:r>
            <a:r>
              <a:rPr lang="en-US" b="1" i="1" dirty="0">
                <a:solidFill>
                  <a:schemeClr val="accent2"/>
                </a:solidFill>
              </a:rPr>
              <a:t>+ X</a:t>
            </a:r>
            <a:r>
              <a:rPr lang="en-US" b="1" i="1" baseline="-25000" dirty="0">
                <a:solidFill>
                  <a:schemeClr val="accent2"/>
                </a:solidFill>
              </a:rPr>
              <a:t>25</a:t>
            </a:r>
            <a:r>
              <a:rPr lang="en-US" b="1" i="1" dirty="0">
                <a:solidFill>
                  <a:schemeClr val="accent2"/>
                </a:solidFill>
              </a:rPr>
              <a:t> </a:t>
            </a:r>
            <a:r>
              <a:rPr lang="en-US" b="1" i="1" dirty="0">
                <a:solidFill>
                  <a:schemeClr val="accent2"/>
                </a:solidFill>
                <a:sym typeface="Symbol" pitchFamily="18" charset="2"/>
              </a:rPr>
              <a:t>  20,000</a:t>
            </a:r>
          </a:p>
          <a:p>
            <a:endParaRPr lang="en-US" b="1" i="1" dirty="0"/>
          </a:p>
          <a:p>
            <a:r>
              <a:rPr lang="en-US" b="1" i="1" dirty="0">
                <a:solidFill>
                  <a:srgbClr val="FF0000"/>
                </a:solidFill>
              </a:rPr>
              <a:t>X</a:t>
            </a:r>
            <a:r>
              <a:rPr lang="en-US" b="1" i="1" baseline="-25000" dirty="0">
                <a:solidFill>
                  <a:srgbClr val="FF0000"/>
                </a:solidFill>
              </a:rPr>
              <a:t>13 </a:t>
            </a:r>
            <a:r>
              <a:rPr lang="en-US" b="1" i="1" dirty="0">
                <a:solidFill>
                  <a:srgbClr val="FF0000"/>
                </a:solidFill>
              </a:rPr>
              <a:t>+ X</a:t>
            </a:r>
            <a:r>
              <a:rPr lang="en-US" b="1" i="1" baseline="-25000" dirty="0">
                <a:solidFill>
                  <a:srgbClr val="FF0000"/>
                </a:solidFill>
              </a:rPr>
              <a:t>14</a:t>
            </a:r>
            <a:r>
              <a:rPr lang="en-US" b="1" i="1" dirty="0">
                <a:solidFill>
                  <a:srgbClr val="FF0000"/>
                </a:solidFill>
              </a:rPr>
              <a:t>+ X</a:t>
            </a:r>
            <a:r>
              <a:rPr lang="en-US" b="1" i="1" baseline="-25000" dirty="0">
                <a:solidFill>
                  <a:srgbClr val="FF0000"/>
                </a:solidFill>
              </a:rPr>
              <a:t>15 </a:t>
            </a:r>
            <a:r>
              <a:rPr lang="en-US" b="1" i="1" dirty="0"/>
              <a:t>+</a:t>
            </a:r>
            <a:r>
              <a:rPr lang="en-US" b="1" dirty="0"/>
              <a:t> </a:t>
            </a:r>
            <a:r>
              <a:rPr lang="en-US" b="1" i="1" dirty="0">
                <a:solidFill>
                  <a:schemeClr val="accent2"/>
                </a:solidFill>
              </a:rPr>
              <a:t>X</a:t>
            </a:r>
            <a:r>
              <a:rPr lang="en-US" b="1" i="1" baseline="-25000" dirty="0">
                <a:solidFill>
                  <a:schemeClr val="accent2"/>
                </a:solidFill>
              </a:rPr>
              <a:t>23 </a:t>
            </a:r>
            <a:r>
              <a:rPr lang="en-US" b="1" i="1" dirty="0">
                <a:solidFill>
                  <a:schemeClr val="accent2"/>
                </a:solidFill>
              </a:rPr>
              <a:t>+ X</a:t>
            </a:r>
            <a:r>
              <a:rPr lang="en-US" b="1" i="1" baseline="-25000" dirty="0">
                <a:solidFill>
                  <a:schemeClr val="accent2"/>
                </a:solidFill>
              </a:rPr>
              <a:t>24 </a:t>
            </a:r>
            <a:r>
              <a:rPr lang="en-US" b="1" i="1" dirty="0">
                <a:solidFill>
                  <a:schemeClr val="accent2"/>
                </a:solidFill>
              </a:rPr>
              <a:t>+ X</a:t>
            </a:r>
            <a:r>
              <a:rPr lang="en-US" b="1" i="1" baseline="-25000" dirty="0">
                <a:solidFill>
                  <a:schemeClr val="accent2"/>
                </a:solidFill>
              </a:rPr>
              <a:t>25</a:t>
            </a:r>
            <a:r>
              <a:rPr lang="en-US" b="1" i="1" dirty="0">
                <a:solidFill>
                  <a:schemeClr val="accent2"/>
                </a:solidFill>
              </a:rPr>
              <a:t> </a:t>
            </a:r>
            <a:r>
              <a:rPr lang="en-US" b="1" i="1" dirty="0"/>
              <a:t>+</a:t>
            </a:r>
            <a:r>
              <a:rPr lang="en-US" b="1" dirty="0"/>
              <a:t> </a:t>
            </a:r>
            <a:r>
              <a:rPr lang="en-US" b="1" i="1" dirty="0">
                <a:solidFill>
                  <a:srgbClr val="339933"/>
                </a:solidFill>
              </a:rPr>
              <a:t>X</a:t>
            </a:r>
            <a:r>
              <a:rPr lang="en-US" b="1" i="1" baseline="-25000" dirty="0">
                <a:solidFill>
                  <a:srgbClr val="339933"/>
                </a:solidFill>
              </a:rPr>
              <a:t>33</a:t>
            </a:r>
            <a:r>
              <a:rPr lang="en-US" b="1" i="1" dirty="0">
                <a:solidFill>
                  <a:srgbClr val="339933"/>
                </a:solidFill>
              </a:rPr>
              <a:t>+ X</a:t>
            </a:r>
            <a:r>
              <a:rPr lang="en-US" b="1" i="1" baseline="-25000" dirty="0">
                <a:solidFill>
                  <a:srgbClr val="339933"/>
                </a:solidFill>
              </a:rPr>
              <a:t>34 </a:t>
            </a:r>
            <a:r>
              <a:rPr lang="en-US" b="1" i="1" dirty="0">
                <a:solidFill>
                  <a:srgbClr val="339933"/>
                </a:solidFill>
              </a:rPr>
              <a:t>+ X</a:t>
            </a:r>
            <a:r>
              <a:rPr lang="en-US" b="1" i="1" baseline="-25000" dirty="0">
                <a:solidFill>
                  <a:srgbClr val="339933"/>
                </a:solidFill>
              </a:rPr>
              <a:t>35 </a:t>
            </a:r>
            <a:r>
              <a:rPr lang="en-US" b="1" i="1" dirty="0">
                <a:solidFill>
                  <a:srgbClr val="339933"/>
                </a:solidFill>
                <a:sym typeface="Symbol" pitchFamily="18" charset="2"/>
              </a:rPr>
              <a:t>  40,000</a:t>
            </a:r>
            <a:endParaRPr lang="en-US" b="1" i="1" baseline="-25000" dirty="0">
              <a:solidFill>
                <a:srgbClr val="339933"/>
              </a:solidFill>
            </a:endParaRPr>
          </a:p>
          <a:p>
            <a:endParaRPr lang="en-US" b="1" i="1" dirty="0"/>
          </a:p>
          <a:p>
            <a:r>
              <a:rPr lang="en-US" b="1" i="1" dirty="0">
                <a:solidFill>
                  <a:srgbClr val="FF0000"/>
                </a:solidFill>
              </a:rPr>
              <a:t>X</a:t>
            </a:r>
            <a:r>
              <a:rPr lang="en-US" b="1" i="1" baseline="-25000" dirty="0">
                <a:solidFill>
                  <a:srgbClr val="FF0000"/>
                </a:solidFill>
              </a:rPr>
              <a:t>14</a:t>
            </a:r>
            <a:r>
              <a:rPr lang="en-US" b="1" i="1" dirty="0">
                <a:solidFill>
                  <a:srgbClr val="FF0000"/>
                </a:solidFill>
              </a:rPr>
              <a:t>+ X</a:t>
            </a:r>
            <a:r>
              <a:rPr lang="en-US" b="1" i="1" baseline="-25000" dirty="0">
                <a:solidFill>
                  <a:srgbClr val="FF0000"/>
                </a:solidFill>
              </a:rPr>
              <a:t>15 </a:t>
            </a:r>
            <a:r>
              <a:rPr lang="en-US" b="1" i="1" dirty="0"/>
              <a:t>+</a:t>
            </a:r>
            <a:r>
              <a:rPr lang="en-US" b="1" dirty="0"/>
              <a:t> </a:t>
            </a:r>
            <a:r>
              <a:rPr lang="en-US" b="1" i="1" dirty="0">
                <a:solidFill>
                  <a:schemeClr val="accent2"/>
                </a:solidFill>
              </a:rPr>
              <a:t> X</a:t>
            </a:r>
            <a:r>
              <a:rPr lang="en-US" b="1" i="1" baseline="-25000" dirty="0">
                <a:solidFill>
                  <a:schemeClr val="accent2"/>
                </a:solidFill>
              </a:rPr>
              <a:t>24 </a:t>
            </a:r>
            <a:r>
              <a:rPr lang="en-US" b="1" i="1" dirty="0">
                <a:solidFill>
                  <a:schemeClr val="accent2"/>
                </a:solidFill>
              </a:rPr>
              <a:t>+ X</a:t>
            </a:r>
            <a:r>
              <a:rPr lang="en-US" b="1" i="1" baseline="-25000" dirty="0">
                <a:solidFill>
                  <a:schemeClr val="accent2"/>
                </a:solidFill>
              </a:rPr>
              <a:t>25</a:t>
            </a:r>
            <a:r>
              <a:rPr lang="en-US" b="1" i="1" dirty="0">
                <a:solidFill>
                  <a:schemeClr val="accent2"/>
                </a:solidFill>
              </a:rPr>
              <a:t> </a:t>
            </a:r>
            <a:r>
              <a:rPr lang="en-US" b="1" i="1" dirty="0"/>
              <a:t>+</a:t>
            </a:r>
            <a:r>
              <a:rPr lang="en-US" b="1" dirty="0"/>
              <a:t> </a:t>
            </a:r>
            <a:r>
              <a:rPr lang="en-US" b="1" i="1" dirty="0">
                <a:solidFill>
                  <a:srgbClr val="339933"/>
                </a:solidFill>
              </a:rPr>
              <a:t> X</a:t>
            </a:r>
            <a:r>
              <a:rPr lang="en-US" b="1" i="1" baseline="-25000" dirty="0">
                <a:solidFill>
                  <a:srgbClr val="339933"/>
                </a:solidFill>
              </a:rPr>
              <a:t>34 </a:t>
            </a:r>
            <a:r>
              <a:rPr lang="en-US" b="1" i="1" dirty="0">
                <a:solidFill>
                  <a:srgbClr val="339933"/>
                </a:solidFill>
              </a:rPr>
              <a:t>+ X</a:t>
            </a:r>
            <a:r>
              <a:rPr lang="en-US" b="1" i="1" baseline="-25000" dirty="0">
                <a:solidFill>
                  <a:srgbClr val="339933"/>
                </a:solidFill>
              </a:rPr>
              <a:t>35 </a:t>
            </a:r>
            <a:r>
              <a:rPr lang="en-US" b="1" i="1" dirty="0"/>
              <a:t>+</a:t>
            </a:r>
            <a:r>
              <a:rPr lang="en-US" b="1" dirty="0"/>
              <a:t> </a:t>
            </a:r>
            <a:r>
              <a:rPr lang="en-US" b="1" i="1" dirty="0">
                <a:solidFill>
                  <a:srgbClr val="996633"/>
                </a:solidFill>
              </a:rPr>
              <a:t>X</a:t>
            </a:r>
            <a:r>
              <a:rPr lang="en-US" b="1" i="1" baseline="-25000" dirty="0">
                <a:solidFill>
                  <a:srgbClr val="996633"/>
                </a:solidFill>
              </a:rPr>
              <a:t>44</a:t>
            </a:r>
            <a:r>
              <a:rPr lang="en-US" b="1" i="1" dirty="0">
                <a:solidFill>
                  <a:srgbClr val="996633"/>
                </a:solidFill>
              </a:rPr>
              <a:t>+ X</a:t>
            </a:r>
            <a:r>
              <a:rPr lang="en-US" b="1" i="1" baseline="-25000" dirty="0">
                <a:solidFill>
                  <a:srgbClr val="996633"/>
                </a:solidFill>
              </a:rPr>
              <a:t>45</a:t>
            </a:r>
            <a:r>
              <a:rPr lang="en-US" b="1" i="1" dirty="0">
                <a:solidFill>
                  <a:srgbClr val="996633"/>
                </a:solidFill>
                <a:sym typeface="Symbol" pitchFamily="18" charset="2"/>
              </a:rPr>
              <a:t>  10,000</a:t>
            </a:r>
            <a:endParaRPr lang="en-US" b="1" i="1" baseline="-25000" dirty="0">
              <a:solidFill>
                <a:srgbClr val="996633"/>
              </a:solidFill>
            </a:endParaRPr>
          </a:p>
          <a:p>
            <a:endParaRPr lang="en-US" b="1" i="1" baseline="-25000" dirty="0">
              <a:solidFill>
                <a:srgbClr val="996633"/>
              </a:solidFill>
            </a:endParaRPr>
          </a:p>
          <a:p>
            <a:r>
              <a:rPr lang="en-US" b="1" i="1" dirty="0">
                <a:solidFill>
                  <a:srgbClr val="FF0000"/>
                </a:solidFill>
              </a:rPr>
              <a:t> X</a:t>
            </a:r>
            <a:r>
              <a:rPr lang="en-US" b="1" i="1" baseline="-25000" dirty="0">
                <a:solidFill>
                  <a:srgbClr val="FF0000"/>
                </a:solidFill>
              </a:rPr>
              <a:t>15 </a:t>
            </a:r>
            <a:r>
              <a:rPr lang="en-US" b="1" i="1" dirty="0"/>
              <a:t>+</a:t>
            </a:r>
            <a:r>
              <a:rPr lang="en-US" b="1" i="1" dirty="0">
                <a:solidFill>
                  <a:schemeClr val="accent2"/>
                </a:solidFill>
              </a:rPr>
              <a:t> X</a:t>
            </a:r>
            <a:r>
              <a:rPr lang="en-US" b="1" i="1" baseline="-25000" dirty="0">
                <a:solidFill>
                  <a:schemeClr val="accent2"/>
                </a:solidFill>
              </a:rPr>
              <a:t>25</a:t>
            </a:r>
            <a:r>
              <a:rPr lang="en-US" b="1" i="1" dirty="0">
                <a:solidFill>
                  <a:schemeClr val="accent2"/>
                </a:solidFill>
              </a:rPr>
              <a:t> </a:t>
            </a:r>
            <a:r>
              <a:rPr lang="en-US" b="1" i="1" dirty="0"/>
              <a:t>+</a:t>
            </a:r>
            <a:r>
              <a:rPr lang="en-US" b="1" i="1" dirty="0">
                <a:solidFill>
                  <a:srgbClr val="339933"/>
                </a:solidFill>
              </a:rPr>
              <a:t> X</a:t>
            </a:r>
            <a:r>
              <a:rPr lang="en-US" b="1" i="1" baseline="-25000" dirty="0">
                <a:solidFill>
                  <a:srgbClr val="339933"/>
                </a:solidFill>
              </a:rPr>
              <a:t>35 </a:t>
            </a:r>
            <a:r>
              <a:rPr lang="en-US" b="1" i="1" dirty="0"/>
              <a:t>+</a:t>
            </a:r>
            <a:r>
              <a:rPr lang="en-US" b="1" i="1" dirty="0">
                <a:solidFill>
                  <a:srgbClr val="996633"/>
                </a:solidFill>
              </a:rPr>
              <a:t> X</a:t>
            </a:r>
            <a:r>
              <a:rPr lang="en-US" b="1" i="1" baseline="-25000" dirty="0">
                <a:solidFill>
                  <a:srgbClr val="996633"/>
                </a:solidFill>
              </a:rPr>
              <a:t>45</a:t>
            </a:r>
            <a:r>
              <a:rPr lang="en-US" b="1" i="1" dirty="0">
                <a:solidFill>
                  <a:srgbClr val="339933"/>
                </a:solidFill>
                <a:sym typeface="Symbol" pitchFamily="18" charset="2"/>
              </a:rPr>
              <a:t> </a:t>
            </a:r>
            <a:r>
              <a:rPr lang="en-US" b="1" i="1" dirty="0"/>
              <a:t>+</a:t>
            </a:r>
            <a:r>
              <a:rPr lang="en-US" b="1" dirty="0"/>
              <a:t> </a:t>
            </a:r>
            <a:r>
              <a:rPr lang="en-US" b="1" i="1" dirty="0">
                <a:solidFill>
                  <a:srgbClr val="FFCC00"/>
                </a:solidFill>
              </a:rPr>
              <a:t>X</a:t>
            </a:r>
            <a:r>
              <a:rPr lang="en-US" b="1" i="1" baseline="-25000" dirty="0">
                <a:solidFill>
                  <a:srgbClr val="FFCC00"/>
                </a:solidFill>
              </a:rPr>
              <a:t>55  </a:t>
            </a:r>
            <a:r>
              <a:rPr lang="en-US" b="1" i="1" dirty="0">
                <a:solidFill>
                  <a:srgbClr val="FFCC00"/>
                </a:solidFill>
                <a:sym typeface="Symbol" pitchFamily="18" charset="2"/>
              </a:rPr>
              <a:t>  50,000</a:t>
            </a:r>
            <a:r>
              <a:rPr lang="en-US" b="1" i="1" dirty="0">
                <a:solidFill>
                  <a:srgbClr val="FFCC00"/>
                </a:solidFill>
              </a:rPr>
              <a:t> </a:t>
            </a:r>
          </a:p>
          <a:p>
            <a:endParaRPr lang="en-US" b="1" i="1" dirty="0">
              <a:solidFill>
                <a:srgbClr val="FFCC00"/>
              </a:solidFill>
            </a:endParaRPr>
          </a:p>
          <a:p>
            <a:r>
              <a:rPr lang="en-US" b="1" i="1" dirty="0">
                <a:solidFill>
                  <a:srgbClr val="FF0000"/>
                </a:solidFill>
              </a:rPr>
              <a:t>X</a:t>
            </a:r>
            <a:r>
              <a:rPr lang="en-US" b="1" i="1" baseline="-25000" dirty="0">
                <a:solidFill>
                  <a:srgbClr val="FF0000"/>
                </a:solidFill>
              </a:rPr>
              <a:t>11 </a:t>
            </a:r>
            <a:r>
              <a:rPr lang="en-US" b="1" i="1" dirty="0">
                <a:solidFill>
                  <a:srgbClr val="FF0000"/>
                </a:solidFill>
              </a:rPr>
              <a:t>,  X</a:t>
            </a:r>
            <a:r>
              <a:rPr lang="en-US" b="1" i="1" baseline="-25000" dirty="0">
                <a:solidFill>
                  <a:srgbClr val="FF0000"/>
                </a:solidFill>
              </a:rPr>
              <a:t>12 </a:t>
            </a:r>
            <a:r>
              <a:rPr lang="en-US" b="1" i="1" dirty="0">
                <a:solidFill>
                  <a:srgbClr val="FF0000"/>
                </a:solidFill>
              </a:rPr>
              <a:t>, X</a:t>
            </a:r>
            <a:r>
              <a:rPr lang="en-US" b="1" i="1" baseline="-25000" dirty="0">
                <a:solidFill>
                  <a:srgbClr val="FF0000"/>
                </a:solidFill>
              </a:rPr>
              <a:t>13 </a:t>
            </a:r>
            <a:r>
              <a:rPr lang="en-US" b="1" i="1" dirty="0">
                <a:solidFill>
                  <a:srgbClr val="FF0000"/>
                </a:solidFill>
              </a:rPr>
              <a:t>, X</a:t>
            </a:r>
            <a:r>
              <a:rPr lang="en-US" b="1" i="1" baseline="-25000" dirty="0">
                <a:solidFill>
                  <a:srgbClr val="FF0000"/>
                </a:solidFill>
              </a:rPr>
              <a:t>14</a:t>
            </a:r>
            <a:r>
              <a:rPr lang="en-US" b="1" i="1" dirty="0">
                <a:solidFill>
                  <a:srgbClr val="FF0000"/>
                </a:solidFill>
              </a:rPr>
              <a:t> , X</a:t>
            </a:r>
            <a:r>
              <a:rPr lang="en-US" b="1" i="1" baseline="-25000" dirty="0">
                <a:solidFill>
                  <a:srgbClr val="FF0000"/>
                </a:solidFill>
              </a:rPr>
              <a:t>15 </a:t>
            </a:r>
            <a:r>
              <a:rPr lang="en-US" b="1" i="1" dirty="0">
                <a:solidFill>
                  <a:srgbClr val="FF0000"/>
                </a:solidFill>
              </a:rPr>
              <a:t>, </a:t>
            </a:r>
            <a:r>
              <a:rPr lang="en-US" b="1" i="1" dirty="0">
                <a:solidFill>
                  <a:schemeClr val="accent2"/>
                </a:solidFill>
              </a:rPr>
              <a:t>X</a:t>
            </a:r>
            <a:r>
              <a:rPr lang="en-US" b="1" i="1" baseline="-25000" dirty="0">
                <a:solidFill>
                  <a:schemeClr val="accent2"/>
                </a:solidFill>
              </a:rPr>
              <a:t>22</a:t>
            </a:r>
            <a:r>
              <a:rPr lang="en-US" b="1" i="1" dirty="0">
                <a:solidFill>
                  <a:schemeClr val="accent2"/>
                </a:solidFill>
              </a:rPr>
              <a:t> , X</a:t>
            </a:r>
            <a:r>
              <a:rPr lang="en-US" b="1" i="1" baseline="-25000" dirty="0">
                <a:solidFill>
                  <a:schemeClr val="accent2"/>
                </a:solidFill>
              </a:rPr>
              <a:t>23 </a:t>
            </a:r>
            <a:r>
              <a:rPr lang="en-US" b="1" i="1" dirty="0">
                <a:solidFill>
                  <a:schemeClr val="accent2"/>
                </a:solidFill>
              </a:rPr>
              <a:t> , X</a:t>
            </a:r>
            <a:r>
              <a:rPr lang="en-US" b="1" i="1" baseline="-25000" dirty="0">
                <a:solidFill>
                  <a:schemeClr val="accent2"/>
                </a:solidFill>
              </a:rPr>
              <a:t>24 </a:t>
            </a:r>
            <a:r>
              <a:rPr lang="en-US" b="1" i="1" dirty="0">
                <a:solidFill>
                  <a:schemeClr val="accent2"/>
                </a:solidFill>
              </a:rPr>
              <a:t> , X</a:t>
            </a:r>
            <a:r>
              <a:rPr lang="en-US" b="1" i="1" baseline="-25000" dirty="0">
                <a:solidFill>
                  <a:schemeClr val="accent2"/>
                </a:solidFill>
              </a:rPr>
              <a:t>25</a:t>
            </a:r>
            <a:r>
              <a:rPr lang="en-US" b="1" i="1" dirty="0">
                <a:solidFill>
                  <a:schemeClr val="accent2"/>
                </a:solidFill>
              </a:rPr>
              <a:t> </a:t>
            </a:r>
            <a:r>
              <a:rPr lang="en-US" b="1" i="1" dirty="0">
                <a:solidFill>
                  <a:srgbClr val="339933"/>
                </a:solidFill>
              </a:rPr>
              <a:t>,</a:t>
            </a:r>
            <a:r>
              <a:rPr lang="en-US" b="1" i="1" dirty="0">
                <a:solidFill>
                  <a:schemeClr val="accent2"/>
                </a:solidFill>
              </a:rPr>
              <a:t> </a:t>
            </a:r>
            <a:r>
              <a:rPr lang="en-US" b="1" i="1" dirty="0">
                <a:solidFill>
                  <a:srgbClr val="339933"/>
                </a:solidFill>
              </a:rPr>
              <a:t>X</a:t>
            </a:r>
            <a:r>
              <a:rPr lang="en-US" b="1" i="1" baseline="-25000" dirty="0">
                <a:solidFill>
                  <a:srgbClr val="339933"/>
                </a:solidFill>
              </a:rPr>
              <a:t>33 </a:t>
            </a:r>
            <a:r>
              <a:rPr lang="en-US" b="1" i="1" dirty="0">
                <a:solidFill>
                  <a:srgbClr val="339933"/>
                </a:solidFill>
              </a:rPr>
              <a:t>, X</a:t>
            </a:r>
            <a:r>
              <a:rPr lang="en-US" b="1" i="1" baseline="-25000" dirty="0">
                <a:solidFill>
                  <a:srgbClr val="339933"/>
                </a:solidFill>
              </a:rPr>
              <a:t>34 </a:t>
            </a:r>
            <a:r>
              <a:rPr lang="en-US" b="1" i="1" dirty="0">
                <a:solidFill>
                  <a:srgbClr val="339933"/>
                </a:solidFill>
              </a:rPr>
              <a:t>, X</a:t>
            </a:r>
            <a:r>
              <a:rPr lang="en-US" b="1" i="1" baseline="-25000" dirty="0">
                <a:solidFill>
                  <a:srgbClr val="339933"/>
                </a:solidFill>
              </a:rPr>
              <a:t>35 </a:t>
            </a:r>
          </a:p>
          <a:p>
            <a:r>
              <a:rPr lang="en-US" b="1" i="1" dirty="0">
                <a:solidFill>
                  <a:srgbClr val="996633"/>
                </a:solidFill>
              </a:rPr>
              <a:t>X</a:t>
            </a:r>
            <a:r>
              <a:rPr lang="en-US" b="1" i="1" baseline="-25000" dirty="0">
                <a:solidFill>
                  <a:srgbClr val="996633"/>
                </a:solidFill>
              </a:rPr>
              <a:t>44</a:t>
            </a:r>
            <a:r>
              <a:rPr lang="en-US" b="1" i="1" dirty="0">
                <a:solidFill>
                  <a:srgbClr val="996633"/>
                </a:solidFill>
              </a:rPr>
              <a:t> , X</a:t>
            </a:r>
            <a:r>
              <a:rPr lang="en-US" b="1" i="1" baseline="-25000" dirty="0">
                <a:solidFill>
                  <a:srgbClr val="996633"/>
                </a:solidFill>
              </a:rPr>
              <a:t>45 </a:t>
            </a:r>
            <a:r>
              <a:rPr lang="en-US" b="1" i="1" dirty="0">
                <a:solidFill>
                  <a:srgbClr val="996633"/>
                </a:solidFill>
              </a:rPr>
              <a:t> ,</a:t>
            </a:r>
            <a:r>
              <a:rPr lang="en-US" b="1" i="1" baseline="-25000" dirty="0">
                <a:solidFill>
                  <a:srgbClr val="996633"/>
                </a:solidFill>
              </a:rPr>
              <a:t> </a:t>
            </a:r>
            <a:r>
              <a:rPr lang="en-US" b="1" i="1" dirty="0">
                <a:solidFill>
                  <a:srgbClr val="FFCC00"/>
                </a:solidFill>
              </a:rPr>
              <a:t>X</a:t>
            </a:r>
            <a:r>
              <a:rPr lang="en-US" b="1" i="1" baseline="-25000" dirty="0">
                <a:solidFill>
                  <a:srgbClr val="FFCC00"/>
                </a:solidFill>
              </a:rPr>
              <a:t>55 </a:t>
            </a:r>
            <a:r>
              <a:rPr lang="en-US" b="1" i="1" dirty="0">
                <a:sym typeface="Symbol" pitchFamily="18" charset="2"/>
              </a:rPr>
              <a:t>  0</a:t>
            </a:r>
          </a:p>
        </p:txBody>
      </p:sp>
    </p:spTree>
    <p:extLst>
      <p:ext uri="{BB962C8B-B14F-4D97-AF65-F5344CB8AC3E}">
        <p14:creationId xmlns:p14="http://schemas.microsoft.com/office/powerpoint/2010/main" val="171287590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7" name="Text Box 3"/>
          <p:cNvSpPr txBox="1">
            <a:spLocks noChangeArrowheads="1"/>
          </p:cNvSpPr>
          <p:nvPr/>
        </p:nvSpPr>
        <p:spPr bwMode="auto">
          <a:xfrm>
            <a:off x="0" y="0"/>
            <a:ext cx="272542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3200" b="0">
                <a:latin typeface="Impact" panose="020B0806030902050204" pitchFamily="34" charset="0"/>
              </a:defRPr>
            </a:lvl1pPr>
          </a:lstStyle>
          <a:p>
            <a:r>
              <a:rPr lang="en-US" dirty="0"/>
              <a:t>excel; Format 1 </a:t>
            </a:r>
          </a:p>
        </p:txBody>
      </p:sp>
      <p:graphicFrame>
        <p:nvGraphicFramePr>
          <p:cNvPr id="190468" name="Object 4"/>
          <p:cNvGraphicFramePr>
            <a:graphicFrameLocks noChangeAspect="1"/>
          </p:cNvGraphicFramePr>
          <p:nvPr/>
        </p:nvGraphicFramePr>
        <p:xfrm>
          <a:off x="0" y="1371600"/>
          <a:ext cx="9144000" cy="223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Worksheet" r:id="rId4" imgW="6019800" imgH="1466698" progId="Excel.Sheet.8">
                  <p:embed/>
                </p:oleObj>
              </mc:Choice>
              <mc:Fallback>
                <p:oleObj name="Worksheet" r:id="rId4" imgW="6019800" imgH="1466698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371600"/>
                        <a:ext cx="9144000" cy="2238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329992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5" name="Text Box 3"/>
          <p:cNvSpPr txBox="1">
            <a:spLocks noChangeArrowheads="1"/>
          </p:cNvSpPr>
          <p:nvPr/>
        </p:nvSpPr>
        <p:spPr bwMode="auto">
          <a:xfrm>
            <a:off x="0" y="0"/>
            <a:ext cx="277511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3200" b="0">
                <a:latin typeface="Impact" panose="020B0806030902050204" pitchFamily="34" charset="0"/>
              </a:defRPr>
            </a:lvl1pPr>
          </a:lstStyle>
          <a:p>
            <a:r>
              <a:rPr lang="en-US" dirty="0"/>
              <a:t>excel; Format 2 </a:t>
            </a:r>
          </a:p>
        </p:txBody>
      </p:sp>
      <p:graphicFrame>
        <p:nvGraphicFramePr>
          <p:cNvPr id="19251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71633"/>
              </p:ext>
            </p:extLst>
          </p:nvPr>
        </p:nvGraphicFramePr>
        <p:xfrm>
          <a:off x="457200" y="914400"/>
          <a:ext cx="8458200" cy="54703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Worksheet" r:id="rId4" imgW="4886325" imgH="3429203" progId="Excel.Sheet.8">
                  <p:embed/>
                </p:oleObj>
              </mc:Choice>
              <mc:Fallback>
                <p:oleObj name="Worksheet" r:id="rId4" imgW="4886325" imgH="3429203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914400"/>
                        <a:ext cx="8458200" cy="54703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8649596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3" name="Text Box 3"/>
          <p:cNvSpPr txBox="1">
            <a:spLocks noChangeArrowheads="1"/>
          </p:cNvSpPr>
          <p:nvPr/>
        </p:nvSpPr>
        <p:spPr bwMode="auto">
          <a:xfrm>
            <a:off x="0" y="-33010"/>
            <a:ext cx="419377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3200" b="0">
                <a:latin typeface="Impact" panose="020B0806030902050204" pitchFamily="34" charset="0"/>
              </a:defRPr>
            </a:lvl1pPr>
          </a:lstStyle>
          <a:p>
            <a:r>
              <a:rPr lang="en-US" dirty="0"/>
              <a:t>excel; Best Format (Ctrl)</a:t>
            </a:r>
          </a:p>
        </p:txBody>
      </p:sp>
      <p:graphicFrame>
        <p:nvGraphicFramePr>
          <p:cNvPr id="19456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0032776"/>
              </p:ext>
            </p:extLst>
          </p:nvPr>
        </p:nvGraphicFramePr>
        <p:xfrm>
          <a:off x="152400" y="969963"/>
          <a:ext cx="8839200" cy="51761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Worksheet" r:id="rId4" imgW="4886325" imgH="3105302" progId="Excel.Sheet.8">
                  <p:embed/>
                </p:oleObj>
              </mc:Choice>
              <mc:Fallback>
                <p:oleObj name="Worksheet" r:id="rId4" imgW="4886325" imgH="3105302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969963"/>
                        <a:ext cx="8839200" cy="51761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7295303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907" name="Text Box 3"/>
          <p:cNvSpPr txBox="1">
            <a:spLocks noChangeArrowheads="1"/>
          </p:cNvSpPr>
          <p:nvPr/>
        </p:nvSpPr>
        <p:spPr bwMode="auto">
          <a:xfrm>
            <a:off x="-11723" y="152400"/>
            <a:ext cx="915572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3200" b="1">
                <a:latin typeface="Impact" panose="020B0806030902050204" pitchFamily="34" charset="0"/>
              </a:defRPr>
            </a:lvl1pPr>
          </a:lstStyle>
          <a:p>
            <a:r>
              <a:rPr lang="en-US" b="0" dirty="0"/>
              <a:t>Agricultural planning : narrative</a:t>
            </a:r>
          </a:p>
        </p:txBody>
      </p:sp>
      <p:sp>
        <p:nvSpPr>
          <p:cNvPr id="507908" name="Text Box 4"/>
          <p:cNvSpPr txBox="1">
            <a:spLocks noChangeArrowheads="1"/>
          </p:cNvSpPr>
          <p:nvPr/>
        </p:nvSpPr>
        <p:spPr bwMode="auto">
          <a:xfrm>
            <a:off x="76200" y="838200"/>
            <a:ext cx="9010800" cy="2431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Crop 		Max desired 	   Water consumption	Net return</a:t>
            </a: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		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  (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Acres)	   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 (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Acre feet / Acre)	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 ($/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Acre)</a:t>
            </a:r>
          </a:p>
          <a:p>
            <a:endParaRPr lang="en-US" sz="800" dirty="0" smtClean="0">
              <a:solidFill>
                <a:schemeClr val="tx1"/>
              </a:solidFill>
              <a:latin typeface="Book Antiqua" pitchFamily="18" charset="0"/>
            </a:endParaRPr>
          </a:p>
          <a:p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1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		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    600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		   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              3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			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   1000</a:t>
            </a:r>
            <a:endParaRPr lang="en-US" sz="2400" dirty="0">
              <a:solidFill>
                <a:schemeClr val="tx1"/>
              </a:solidFill>
              <a:latin typeface="Book Antiqua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2		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    500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		   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              2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			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    750</a:t>
            </a:r>
            <a:endParaRPr lang="en-US" sz="2400" dirty="0">
              <a:solidFill>
                <a:schemeClr val="tx1"/>
              </a:solidFill>
              <a:latin typeface="Book Antiqua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3		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    325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		   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              1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			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    250</a:t>
            </a:r>
            <a:endParaRPr lang="en-US" sz="2400" dirty="0">
              <a:solidFill>
                <a:schemeClr val="tx1"/>
              </a:solidFill>
              <a:latin typeface="Book Antiqua" pitchFamily="18" charset="0"/>
            </a:endParaRPr>
          </a:p>
          <a:p>
            <a:endParaRPr lang="en-US" sz="2400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507909" name="Line 5"/>
          <p:cNvSpPr>
            <a:spLocks noChangeShapeType="1"/>
          </p:cNvSpPr>
          <p:nvPr/>
        </p:nvSpPr>
        <p:spPr bwMode="auto">
          <a:xfrm>
            <a:off x="0" y="1652955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>
              <a:latin typeface="Book Antiqua" pitchFamily="18" charset="0"/>
            </a:endParaRPr>
          </a:p>
        </p:txBody>
      </p:sp>
      <p:sp>
        <p:nvSpPr>
          <p:cNvPr id="507910" name="Line 6"/>
          <p:cNvSpPr>
            <a:spLocks noChangeShapeType="1"/>
          </p:cNvSpPr>
          <p:nvPr/>
        </p:nvSpPr>
        <p:spPr bwMode="auto">
          <a:xfrm>
            <a:off x="0" y="28956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>
              <a:latin typeface="Book Antiqua" pitchFamily="18" charset="0"/>
            </a:endParaRPr>
          </a:p>
        </p:txBody>
      </p:sp>
      <p:sp>
        <p:nvSpPr>
          <p:cNvPr id="507911" name="Text Box 7"/>
          <p:cNvSpPr txBox="1">
            <a:spLocks noChangeArrowheads="1"/>
          </p:cNvSpPr>
          <p:nvPr/>
        </p:nvSpPr>
        <p:spPr bwMode="auto">
          <a:xfrm>
            <a:off x="0" y="3048000"/>
            <a:ext cx="90637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Because of the limited available water, it has been agreed that</a:t>
            </a: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 every community will plant the same proportion of its available </a:t>
            </a: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irritable land. For example, if community 1 plants 200 of its </a:t>
            </a: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available 400 acres, then communities 2 and 3 should plant 300</a:t>
            </a: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out of 600, and 150 out of 300 acres respectively. </a:t>
            </a: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However, any combination of crops may be grown at any </a:t>
            </a: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community.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Goal 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: find the optimal combination of crops in each community, </a:t>
            </a: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in order to maximize total return of all communities</a:t>
            </a:r>
          </a:p>
        </p:txBody>
      </p:sp>
    </p:spTree>
    <p:extLst>
      <p:ext uri="{BB962C8B-B14F-4D97-AF65-F5344CB8AC3E}">
        <p14:creationId xmlns:p14="http://schemas.microsoft.com/office/powerpoint/2010/main" val="101784541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5" name="Text Box 3"/>
          <p:cNvSpPr txBox="1">
            <a:spLocks noChangeArrowheads="1"/>
          </p:cNvSpPr>
          <p:nvPr/>
        </p:nvSpPr>
        <p:spPr bwMode="auto">
          <a:xfrm>
            <a:off x="-11723" y="101025"/>
            <a:ext cx="915572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3200" b="1">
                <a:latin typeface="Impact" panose="020B0806030902050204" pitchFamily="34" charset="0"/>
              </a:defRPr>
            </a:lvl1pPr>
          </a:lstStyle>
          <a:p>
            <a:r>
              <a:rPr lang="en-US" b="0" dirty="0"/>
              <a:t>Agricultural planning : decision variables</a:t>
            </a:r>
          </a:p>
        </p:txBody>
      </p:sp>
      <p:sp>
        <p:nvSpPr>
          <p:cNvPr id="509956" name="Text Box 4"/>
          <p:cNvSpPr txBox="1">
            <a:spLocks noChangeArrowheads="1"/>
          </p:cNvSpPr>
          <p:nvPr/>
        </p:nvSpPr>
        <p:spPr bwMode="auto">
          <a:xfrm>
            <a:off x="152400" y="964621"/>
            <a:ext cx="8686800" cy="5212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 smtClean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en-US" sz="2400" baseline="-25000" dirty="0" smtClean="0">
                <a:solidFill>
                  <a:schemeClr val="tx1"/>
                </a:solidFill>
                <a:latin typeface="Book Antiqua" pitchFamily="18" charset="0"/>
              </a:rPr>
              <a:t>11</a:t>
            </a:r>
            <a:r>
              <a:rPr lang="en-US" altLang="en-US" sz="24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=  Acres allocated to Crop 1 in Community 1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21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=  Acres allocated to Crop 2 in Community 1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31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=  Acres allocated to Crop 3 in Community 1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12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=  Acres allocated to Crop 1 in Community 2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22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=  Acres allocated to Crop 2 in Community 2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32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=  Acres allocated to Crop 3 in Community 2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……………..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 err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en-US" sz="2400" baseline="-25000" dirty="0" err="1">
                <a:solidFill>
                  <a:schemeClr val="tx1"/>
                </a:solidFill>
                <a:latin typeface="Book Antiqua" pitchFamily="18" charset="0"/>
              </a:rPr>
              <a:t>ij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=  Acres allocated to Crop i in Community j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i for crop j for community, we could have switched them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Note that x is volume not portion, we could have had it as portion</a:t>
            </a:r>
          </a:p>
        </p:txBody>
      </p:sp>
    </p:spTree>
    <p:extLst>
      <p:ext uri="{BB962C8B-B14F-4D97-AF65-F5344CB8AC3E}">
        <p14:creationId xmlns:p14="http://schemas.microsoft.com/office/powerpoint/2010/main" val="158454124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99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099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099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099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099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099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099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099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099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099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995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03" name="Text Box 3"/>
          <p:cNvSpPr txBox="1">
            <a:spLocks noChangeArrowheads="1"/>
          </p:cNvSpPr>
          <p:nvPr/>
        </p:nvSpPr>
        <p:spPr bwMode="auto">
          <a:xfrm>
            <a:off x="-23446" y="101025"/>
            <a:ext cx="916744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3200" b="1">
                <a:latin typeface="Impact" panose="020B0806030902050204" pitchFamily="34" charset="0"/>
              </a:defRPr>
            </a:lvl1pPr>
          </a:lstStyle>
          <a:p>
            <a:r>
              <a:rPr lang="en-US" b="0" dirty="0"/>
              <a:t>Agricultural planning : Formulation</a:t>
            </a:r>
          </a:p>
        </p:txBody>
      </p:sp>
      <p:sp>
        <p:nvSpPr>
          <p:cNvPr id="512004" name="Text Box 4"/>
          <p:cNvSpPr txBox="1">
            <a:spLocks noChangeArrowheads="1"/>
          </p:cNvSpPr>
          <p:nvPr/>
        </p:nvSpPr>
        <p:spPr bwMode="auto">
          <a:xfrm>
            <a:off x="251312" y="1143000"/>
            <a:ext cx="5158887" cy="47328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dirty="0">
                <a:solidFill>
                  <a:srgbClr val="CC6600"/>
                </a:solidFill>
                <a:latin typeface="Book Antiqua" pitchFamily="18" charset="0"/>
              </a:rPr>
              <a:t>Land 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dirty="0">
                <a:solidFill>
                  <a:srgbClr val="CC6600"/>
                </a:solidFill>
                <a:latin typeface="Book Antiqua" pitchFamily="18" charset="0"/>
              </a:rPr>
              <a:t>x</a:t>
            </a:r>
            <a:r>
              <a:rPr lang="en-US" altLang="en-US" sz="2400" b="1" baseline="-25000" dirty="0">
                <a:solidFill>
                  <a:srgbClr val="CC6600"/>
                </a:solidFill>
                <a:latin typeface="Book Antiqua" pitchFamily="18" charset="0"/>
              </a:rPr>
              <a:t>11</a:t>
            </a:r>
            <a:r>
              <a:rPr lang="en-US" altLang="en-US" sz="2400" b="1" dirty="0">
                <a:solidFill>
                  <a:srgbClr val="CC6600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>
                <a:solidFill>
                  <a:srgbClr val="CC6600"/>
                </a:solidFill>
                <a:latin typeface="Book Antiqua" pitchFamily="18" charset="0"/>
              </a:rPr>
              <a:t>21</a:t>
            </a:r>
            <a:r>
              <a:rPr lang="en-US" altLang="en-US" sz="2400" b="1" dirty="0">
                <a:solidFill>
                  <a:srgbClr val="CC6600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>
                <a:solidFill>
                  <a:srgbClr val="CC6600"/>
                </a:solidFill>
                <a:latin typeface="Book Antiqua" pitchFamily="18" charset="0"/>
              </a:rPr>
              <a:t>31  </a:t>
            </a:r>
            <a:r>
              <a:rPr lang="en-US" altLang="en-US" sz="2400" b="1" baseline="-25000" dirty="0">
                <a:solidFill>
                  <a:srgbClr val="CC6600"/>
                </a:solidFill>
                <a:latin typeface="Book Antiqua" pitchFamily="18" charset="0"/>
                <a:sym typeface="Symbol" pitchFamily="18" charset="2"/>
              </a:rPr>
              <a:t></a:t>
            </a:r>
            <a:r>
              <a:rPr lang="en-US" altLang="en-US" sz="2400" b="1" dirty="0">
                <a:solidFill>
                  <a:srgbClr val="CC6600"/>
                </a:solidFill>
                <a:latin typeface="Book Antiqua" pitchFamily="18" charset="0"/>
                <a:sym typeface="Symbol" pitchFamily="18" charset="2"/>
              </a:rPr>
              <a:t> 400</a:t>
            </a:r>
            <a:endParaRPr lang="en-US" altLang="en-US" sz="2400" b="1" dirty="0">
              <a:solidFill>
                <a:srgbClr val="CC6600"/>
              </a:solidFill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dirty="0">
                <a:solidFill>
                  <a:srgbClr val="CC6600"/>
                </a:solidFill>
                <a:latin typeface="Book Antiqua" pitchFamily="18" charset="0"/>
              </a:rPr>
              <a:t>x</a:t>
            </a:r>
            <a:r>
              <a:rPr lang="en-US" altLang="en-US" sz="2400" b="1" baseline="-25000" dirty="0">
                <a:solidFill>
                  <a:srgbClr val="CC6600"/>
                </a:solidFill>
                <a:latin typeface="Book Antiqua" pitchFamily="18" charset="0"/>
              </a:rPr>
              <a:t>12</a:t>
            </a:r>
            <a:r>
              <a:rPr lang="en-US" altLang="en-US" sz="2400" b="1" dirty="0">
                <a:solidFill>
                  <a:srgbClr val="CC6600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>
                <a:solidFill>
                  <a:srgbClr val="CC6600"/>
                </a:solidFill>
                <a:latin typeface="Book Antiqua" pitchFamily="18" charset="0"/>
              </a:rPr>
              <a:t>22</a:t>
            </a:r>
            <a:r>
              <a:rPr lang="en-US" altLang="en-US" sz="2400" b="1" dirty="0">
                <a:solidFill>
                  <a:srgbClr val="CC6600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>
                <a:solidFill>
                  <a:srgbClr val="CC6600"/>
                </a:solidFill>
                <a:latin typeface="Book Antiqua" pitchFamily="18" charset="0"/>
              </a:rPr>
              <a:t>32</a:t>
            </a:r>
            <a:r>
              <a:rPr lang="en-US" altLang="en-US" sz="2400" b="1" baseline="-25000" dirty="0">
                <a:solidFill>
                  <a:srgbClr val="CC6600"/>
                </a:solidFill>
                <a:latin typeface="Book Antiqua" pitchFamily="18" charset="0"/>
                <a:sym typeface="Symbol" pitchFamily="18" charset="2"/>
              </a:rPr>
              <a:t>  </a:t>
            </a:r>
            <a:r>
              <a:rPr lang="en-US" altLang="en-US" sz="2400" b="1" dirty="0">
                <a:solidFill>
                  <a:srgbClr val="CC6600"/>
                </a:solidFill>
                <a:latin typeface="Book Antiqua" pitchFamily="18" charset="0"/>
                <a:sym typeface="Symbol" pitchFamily="18" charset="2"/>
              </a:rPr>
              <a:t> 600</a:t>
            </a:r>
            <a:endParaRPr lang="en-US" altLang="en-US" sz="2400" b="1" dirty="0">
              <a:solidFill>
                <a:srgbClr val="CC6600"/>
              </a:solidFill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dirty="0">
                <a:solidFill>
                  <a:srgbClr val="CC6600"/>
                </a:solidFill>
                <a:latin typeface="Book Antiqua" pitchFamily="18" charset="0"/>
              </a:rPr>
              <a:t>x</a:t>
            </a:r>
            <a:r>
              <a:rPr lang="en-US" altLang="en-US" sz="2400" b="1" baseline="-25000" dirty="0">
                <a:solidFill>
                  <a:srgbClr val="CC6600"/>
                </a:solidFill>
                <a:latin typeface="Book Antiqua" pitchFamily="18" charset="0"/>
              </a:rPr>
              <a:t>13</a:t>
            </a:r>
            <a:r>
              <a:rPr lang="en-US" altLang="en-US" sz="2400" b="1" dirty="0">
                <a:solidFill>
                  <a:srgbClr val="CC6600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>
                <a:solidFill>
                  <a:srgbClr val="CC6600"/>
                </a:solidFill>
                <a:latin typeface="Book Antiqua" pitchFamily="18" charset="0"/>
              </a:rPr>
              <a:t>23</a:t>
            </a:r>
            <a:r>
              <a:rPr lang="en-US" altLang="en-US" sz="2400" b="1" dirty="0">
                <a:solidFill>
                  <a:srgbClr val="CC6600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>
                <a:solidFill>
                  <a:srgbClr val="CC6600"/>
                </a:solidFill>
                <a:latin typeface="Book Antiqua" pitchFamily="18" charset="0"/>
              </a:rPr>
              <a:t>33   </a:t>
            </a:r>
            <a:r>
              <a:rPr lang="en-US" altLang="en-US" sz="2400" b="1" dirty="0">
                <a:solidFill>
                  <a:srgbClr val="CC6600"/>
                </a:solidFill>
                <a:latin typeface="Book Antiqua" pitchFamily="18" charset="0"/>
                <a:sym typeface="Symbol" pitchFamily="18" charset="2"/>
              </a:rPr>
              <a:t> 300</a:t>
            </a:r>
            <a:endParaRPr lang="en-US" altLang="en-US" sz="2400" b="1" dirty="0">
              <a:solidFill>
                <a:srgbClr val="CC6600"/>
              </a:solidFill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endParaRPr lang="en-US" altLang="en-US" sz="2400" b="1" baseline="-25000" dirty="0">
              <a:solidFill>
                <a:srgbClr val="CC6600"/>
              </a:solidFill>
              <a:latin typeface="Book Antiqua" pitchFamily="18" charset="0"/>
              <a:sym typeface="Symbol" pitchFamily="18" charset="2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dirty="0">
                <a:latin typeface="Book Antiqua" pitchFamily="18" charset="0"/>
              </a:rPr>
              <a:t>Water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dirty="0">
                <a:latin typeface="Book Antiqua" pitchFamily="18" charset="0"/>
              </a:rPr>
              <a:t>3x</a:t>
            </a:r>
            <a:r>
              <a:rPr lang="en-US" altLang="en-US" sz="2400" b="1" baseline="-25000" dirty="0">
                <a:latin typeface="Book Antiqua" pitchFamily="18" charset="0"/>
              </a:rPr>
              <a:t>11</a:t>
            </a:r>
            <a:r>
              <a:rPr lang="en-US" altLang="en-US" sz="2400" b="1" dirty="0">
                <a:latin typeface="Book Antiqua" pitchFamily="18" charset="0"/>
              </a:rPr>
              <a:t>+2x</a:t>
            </a:r>
            <a:r>
              <a:rPr lang="en-US" altLang="en-US" sz="2400" b="1" baseline="-25000" dirty="0">
                <a:latin typeface="Book Antiqua" pitchFamily="18" charset="0"/>
              </a:rPr>
              <a:t>21</a:t>
            </a:r>
            <a:r>
              <a:rPr lang="en-US" altLang="en-US" sz="2400" b="1" dirty="0">
                <a:latin typeface="Book Antiqua" pitchFamily="18" charset="0"/>
              </a:rPr>
              <a:t>+1x</a:t>
            </a:r>
            <a:r>
              <a:rPr lang="en-US" altLang="en-US" sz="2400" b="1" baseline="-25000" dirty="0">
                <a:latin typeface="Book Antiqua" pitchFamily="18" charset="0"/>
              </a:rPr>
              <a:t>31  </a:t>
            </a:r>
            <a:r>
              <a:rPr lang="en-US" altLang="en-US" sz="2400" b="1" baseline="-25000" dirty="0">
                <a:latin typeface="Book Antiqua" pitchFamily="18" charset="0"/>
                <a:sym typeface="Symbol" pitchFamily="18" charset="2"/>
              </a:rPr>
              <a:t></a:t>
            </a:r>
            <a:r>
              <a:rPr lang="en-US" altLang="en-US" sz="2400" b="1" dirty="0">
                <a:latin typeface="Book Antiqua" pitchFamily="18" charset="0"/>
                <a:sym typeface="Symbol" pitchFamily="18" charset="2"/>
              </a:rPr>
              <a:t> 600</a:t>
            </a:r>
            <a:endParaRPr lang="en-US" altLang="en-US" sz="2400" b="1" dirty="0"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dirty="0">
                <a:latin typeface="Book Antiqua" pitchFamily="18" charset="0"/>
              </a:rPr>
              <a:t>3x</a:t>
            </a:r>
            <a:r>
              <a:rPr lang="en-US" altLang="en-US" sz="2400" b="1" baseline="-25000" dirty="0">
                <a:latin typeface="Book Antiqua" pitchFamily="18" charset="0"/>
              </a:rPr>
              <a:t>12</a:t>
            </a:r>
            <a:r>
              <a:rPr lang="en-US" altLang="en-US" sz="2400" b="1" dirty="0">
                <a:latin typeface="Book Antiqua" pitchFamily="18" charset="0"/>
              </a:rPr>
              <a:t>+2x</a:t>
            </a:r>
            <a:r>
              <a:rPr lang="en-US" altLang="en-US" sz="2400" b="1" baseline="-25000" dirty="0">
                <a:latin typeface="Book Antiqua" pitchFamily="18" charset="0"/>
              </a:rPr>
              <a:t>22</a:t>
            </a:r>
            <a:r>
              <a:rPr lang="en-US" altLang="en-US" sz="2400" b="1" dirty="0">
                <a:latin typeface="Book Antiqua" pitchFamily="18" charset="0"/>
              </a:rPr>
              <a:t>+1x</a:t>
            </a:r>
            <a:r>
              <a:rPr lang="en-US" altLang="en-US" sz="2400" b="1" baseline="-25000" dirty="0">
                <a:latin typeface="Book Antiqua" pitchFamily="18" charset="0"/>
              </a:rPr>
              <a:t>32</a:t>
            </a:r>
            <a:r>
              <a:rPr lang="en-US" altLang="en-US" sz="2400" b="1" baseline="-25000" dirty="0">
                <a:latin typeface="Book Antiqua" pitchFamily="18" charset="0"/>
                <a:sym typeface="Symbol" pitchFamily="18" charset="2"/>
              </a:rPr>
              <a:t>  </a:t>
            </a:r>
            <a:r>
              <a:rPr lang="en-US" altLang="en-US" sz="2400" b="1" dirty="0">
                <a:latin typeface="Book Antiqua" pitchFamily="18" charset="0"/>
                <a:sym typeface="Symbol" pitchFamily="18" charset="2"/>
              </a:rPr>
              <a:t> 800</a:t>
            </a:r>
            <a:endParaRPr lang="en-US" altLang="en-US" sz="2400" b="1" dirty="0"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dirty="0">
                <a:latin typeface="Book Antiqua" pitchFamily="18" charset="0"/>
              </a:rPr>
              <a:t>3x</a:t>
            </a:r>
            <a:r>
              <a:rPr lang="en-US" altLang="en-US" sz="2400" b="1" baseline="-25000" dirty="0">
                <a:latin typeface="Book Antiqua" pitchFamily="18" charset="0"/>
              </a:rPr>
              <a:t>13</a:t>
            </a:r>
            <a:r>
              <a:rPr lang="en-US" altLang="en-US" sz="2400" b="1" dirty="0">
                <a:latin typeface="Book Antiqua" pitchFamily="18" charset="0"/>
              </a:rPr>
              <a:t>+2x</a:t>
            </a:r>
            <a:r>
              <a:rPr lang="en-US" altLang="en-US" sz="2400" b="1" baseline="-25000" dirty="0">
                <a:latin typeface="Book Antiqua" pitchFamily="18" charset="0"/>
              </a:rPr>
              <a:t>23</a:t>
            </a:r>
            <a:r>
              <a:rPr lang="en-US" altLang="en-US" sz="2400" b="1" dirty="0">
                <a:latin typeface="Book Antiqua" pitchFamily="18" charset="0"/>
              </a:rPr>
              <a:t>+1x</a:t>
            </a:r>
            <a:r>
              <a:rPr lang="en-US" altLang="en-US" sz="2400" b="1" baseline="-25000" dirty="0">
                <a:latin typeface="Book Antiqua" pitchFamily="18" charset="0"/>
              </a:rPr>
              <a:t>33   </a:t>
            </a:r>
            <a:r>
              <a:rPr lang="en-US" altLang="en-US" sz="2400" b="1" dirty="0">
                <a:latin typeface="Book Antiqua" pitchFamily="18" charset="0"/>
                <a:sym typeface="Symbol" pitchFamily="18" charset="2"/>
              </a:rPr>
              <a:t> 375</a:t>
            </a:r>
            <a:endParaRPr lang="en-US" altLang="en-US" sz="2400" b="1" dirty="0"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endParaRPr lang="en-US" altLang="en-US" sz="2400" dirty="0">
              <a:solidFill>
                <a:srgbClr val="CC660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9506580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0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20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120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120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120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120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120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120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0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1" name="Text Box 3"/>
          <p:cNvSpPr txBox="1">
            <a:spLocks noChangeArrowheads="1"/>
          </p:cNvSpPr>
          <p:nvPr/>
        </p:nvSpPr>
        <p:spPr bwMode="auto">
          <a:xfrm>
            <a:off x="0" y="101025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3200" b="0">
                <a:latin typeface="Impact" panose="020B0806030902050204" pitchFamily="34" charset="0"/>
              </a:defRPr>
            </a:lvl1pPr>
          </a:lstStyle>
          <a:p>
            <a:r>
              <a:rPr lang="en-US" dirty="0"/>
              <a:t>Agricultural planning : Formulation</a:t>
            </a:r>
          </a:p>
        </p:txBody>
      </p:sp>
      <p:sp>
        <p:nvSpPr>
          <p:cNvPr id="514052" name="Text Box 4"/>
          <p:cNvSpPr txBox="1">
            <a:spLocks noChangeArrowheads="1"/>
          </p:cNvSpPr>
          <p:nvPr/>
        </p:nvSpPr>
        <p:spPr bwMode="auto">
          <a:xfrm>
            <a:off x="228600" y="998047"/>
            <a:ext cx="3359150" cy="1902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dirty="0">
                <a:solidFill>
                  <a:srgbClr val="339933"/>
                </a:solidFill>
                <a:latin typeface="Book Antiqua" pitchFamily="18" charset="0"/>
              </a:rPr>
              <a:t>Crops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dirty="0">
                <a:solidFill>
                  <a:srgbClr val="339933"/>
                </a:solidFill>
                <a:latin typeface="Book Antiqua" pitchFamily="18" charset="0"/>
              </a:rPr>
              <a:t>x</a:t>
            </a:r>
            <a:r>
              <a:rPr lang="en-US" altLang="en-US" sz="2400" b="1" baseline="-25000" dirty="0">
                <a:solidFill>
                  <a:srgbClr val="339933"/>
                </a:solidFill>
                <a:latin typeface="Book Antiqua" pitchFamily="18" charset="0"/>
              </a:rPr>
              <a:t>11</a:t>
            </a:r>
            <a:r>
              <a:rPr lang="en-US" altLang="en-US" sz="2400" b="1" dirty="0">
                <a:solidFill>
                  <a:srgbClr val="339933"/>
                </a:solidFill>
                <a:latin typeface="Book Antiqua" pitchFamily="18" charset="0"/>
              </a:rPr>
              <a:t>+ x</a:t>
            </a:r>
            <a:r>
              <a:rPr lang="en-US" altLang="en-US" sz="2400" b="1" baseline="-25000" dirty="0">
                <a:solidFill>
                  <a:srgbClr val="339933"/>
                </a:solidFill>
                <a:latin typeface="Book Antiqua" pitchFamily="18" charset="0"/>
              </a:rPr>
              <a:t>12</a:t>
            </a:r>
            <a:r>
              <a:rPr lang="en-US" altLang="en-US" sz="2400" b="1" dirty="0">
                <a:solidFill>
                  <a:srgbClr val="339933"/>
                </a:solidFill>
                <a:latin typeface="Book Antiqua" pitchFamily="18" charset="0"/>
              </a:rPr>
              <a:t> + x</a:t>
            </a:r>
            <a:r>
              <a:rPr lang="en-US" altLang="en-US" sz="2400" b="1" baseline="-25000" dirty="0">
                <a:solidFill>
                  <a:srgbClr val="339933"/>
                </a:solidFill>
                <a:latin typeface="Book Antiqua" pitchFamily="18" charset="0"/>
              </a:rPr>
              <a:t>13  </a:t>
            </a:r>
            <a:r>
              <a:rPr lang="en-US" altLang="en-US" sz="2400" b="1" baseline="-25000" dirty="0">
                <a:solidFill>
                  <a:srgbClr val="339933"/>
                </a:solidFill>
                <a:latin typeface="Book Antiqua" pitchFamily="18" charset="0"/>
                <a:sym typeface="Symbol" pitchFamily="18" charset="2"/>
              </a:rPr>
              <a:t></a:t>
            </a:r>
            <a:r>
              <a:rPr lang="en-US" altLang="en-US" sz="2400" b="1" dirty="0">
                <a:solidFill>
                  <a:srgbClr val="339933"/>
                </a:solidFill>
                <a:latin typeface="Book Antiqua" pitchFamily="18" charset="0"/>
                <a:sym typeface="Symbol" pitchFamily="18" charset="2"/>
              </a:rPr>
              <a:t> 600</a:t>
            </a:r>
            <a:endParaRPr lang="en-US" altLang="en-US" sz="2400" b="1" dirty="0">
              <a:solidFill>
                <a:srgbClr val="339933"/>
              </a:solidFill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dirty="0">
                <a:solidFill>
                  <a:srgbClr val="339933"/>
                </a:solidFill>
                <a:latin typeface="Book Antiqua" pitchFamily="18" charset="0"/>
              </a:rPr>
              <a:t>x</a:t>
            </a:r>
            <a:r>
              <a:rPr lang="en-US" altLang="en-US" sz="2400" b="1" baseline="-25000" dirty="0">
                <a:solidFill>
                  <a:srgbClr val="339933"/>
                </a:solidFill>
                <a:latin typeface="Book Antiqua" pitchFamily="18" charset="0"/>
              </a:rPr>
              <a:t>21 </a:t>
            </a:r>
            <a:r>
              <a:rPr lang="en-US" altLang="en-US" sz="2400" b="1" dirty="0">
                <a:solidFill>
                  <a:srgbClr val="339933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>
                <a:solidFill>
                  <a:srgbClr val="339933"/>
                </a:solidFill>
                <a:latin typeface="Book Antiqua" pitchFamily="18" charset="0"/>
              </a:rPr>
              <a:t>22 </a:t>
            </a:r>
            <a:r>
              <a:rPr lang="en-US" altLang="en-US" sz="2400" b="1" dirty="0">
                <a:solidFill>
                  <a:srgbClr val="339933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>
                <a:solidFill>
                  <a:srgbClr val="339933"/>
                </a:solidFill>
                <a:latin typeface="Book Antiqua" pitchFamily="18" charset="0"/>
              </a:rPr>
              <a:t>23 </a:t>
            </a:r>
            <a:r>
              <a:rPr lang="en-US" altLang="en-US" sz="2400" b="1" baseline="-25000" dirty="0">
                <a:solidFill>
                  <a:srgbClr val="339933"/>
                </a:solidFill>
                <a:latin typeface="Book Antiqua" pitchFamily="18" charset="0"/>
                <a:sym typeface="Symbol" pitchFamily="18" charset="2"/>
              </a:rPr>
              <a:t>   </a:t>
            </a:r>
            <a:r>
              <a:rPr lang="en-US" altLang="en-US" sz="2400" b="1" dirty="0">
                <a:solidFill>
                  <a:srgbClr val="339933"/>
                </a:solidFill>
                <a:latin typeface="Book Antiqua" pitchFamily="18" charset="0"/>
                <a:sym typeface="Symbol" pitchFamily="18" charset="2"/>
              </a:rPr>
              <a:t> 500</a:t>
            </a:r>
            <a:endParaRPr lang="en-US" altLang="en-US" sz="2400" b="1" baseline="-25000" dirty="0">
              <a:solidFill>
                <a:srgbClr val="339933"/>
              </a:solidFill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dirty="0">
                <a:solidFill>
                  <a:srgbClr val="339933"/>
                </a:solidFill>
                <a:latin typeface="Book Antiqua" pitchFamily="18" charset="0"/>
              </a:rPr>
              <a:t>x</a:t>
            </a:r>
            <a:r>
              <a:rPr lang="en-US" altLang="en-US" sz="2400" b="1" baseline="-25000" dirty="0">
                <a:solidFill>
                  <a:srgbClr val="339933"/>
                </a:solidFill>
                <a:latin typeface="Book Antiqua" pitchFamily="18" charset="0"/>
              </a:rPr>
              <a:t>31</a:t>
            </a:r>
            <a:r>
              <a:rPr lang="en-US" altLang="en-US" sz="2400" b="1" dirty="0">
                <a:solidFill>
                  <a:srgbClr val="339933"/>
                </a:solidFill>
                <a:latin typeface="Book Antiqua" pitchFamily="18" charset="0"/>
              </a:rPr>
              <a:t> +x</a:t>
            </a:r>
            <a:r>
              <a:rPr lang="en-US" altLang="en-US" sz="2400" b="1" baseline="-25000" dirty="0">
                <a:solidFill>
                  <a:srgbClr val="339933"/>
                </a:solidFill>
                <a:latin typeface="Book Antiqua" pitchFamily="18" charset="0"/>
              </a:rPr>
              <a:t>32</a:t>
            </a:r>
            <a:r>
              <a:rPr lang="en-US" altLang="en-US" sz="2400" b="1" dirty="0">
                <a:solidFill>
                  <a:srgbClr val="339933"/>
                </a:solidFill>
                <a:latin typeface="Book Antiqua" pitchFamily="18" charset="0"/>
              </a:rPr>
              <a:t> +x</a:t>
            </a:r>
            <a:r>
              <a:rPr lang="en-US" altLang="en-US" sz="2400" b="1" baseline="-25000" dirty="0">
                <a:solidFill>
                  <a:srgbClr val="339933"/>
                </a:solidFill>
                <a:latin typeface="Book Antiqua" pitchFamily="18" charset="0"/>
              </a:rPr>
              <a:t>33 </a:t>
            </a:r>
            <a:r>
              <a:rPr lang="en-US" altLang="en-US" sz="2400" b="1" baseline="-25000" dirty="0">
                <a:solidFill>
                  <a:srgbClr val="339933"/>
                </a:solidFill>
                <a:latin typeface="Book Antiqua" pitchFamily="18" charset="0"/>
                <a:sym typeface="Symbol" pitchFamily="18" charset="2"/>
              </a:rPr>
              <a:t>   </a:t>
            </a:r>
            <a:r>
              <a:rPr lang="en-US" altLang="en-US" sz="2400" b="1" dirty="0">
                <a:solidFill>
                  <a:srgbClr val="339933"/>
                </a:solidFill>
                <a:latin typeface="Book Antiqua" pitchFamily="18" charset="0"/>
                <a:sym typeface="Symbol" pitchFamily="18" charset="2"/>
              </a:rPr>
              <a:t> </a:t>
            </a:r>
            <a:r>
              <a:rPr lang="en-US" altLang="en-US" sz="2400" b="1" dirty="0" smtClean="0">
                <a:solidFill>
                  <a:srgbClr val="339933"/>
                </a:solidFill>
                <a:latin typeface="Book Antiqua" pitchFamily="18" charset="0"/>
                <a:sym typeface="Symbol" pitchFamily="18" charset="2"/>
              </a:rPr>
              <a:t>320</a:t>
            </a:r>
          </a:p>
        </p:txBody>
      </p:sp>
      <p:grpSp>
        <p:nvGrpSpPr>
          <p:cNvPr id="514053" name="Group 5"/>
          <p:cNvGrpSpPr>
            <a:grpSpLocks/>
          </p:cNvGrpSpPr>
          <p:nvPr/>
        </p:nvGrpSpPr>
        <p:grpSpPr bwMode="auto">
          <a:xfrm>
            <a:off x="4121150" y="1828800"/>
            <a:ext cx="3886200" cy="76200"/>
            <a:chOff x="0" y="2640"/>
            <a:chExt cx="2448" cy="48"/>
          </a:xfrm>
        </p:grpSpPr>
        <p:sp>
          <p:nvSpPr>
            <p:cNvPr id="514054" name="Line 6"/>
            <p:cNvSpPr>
              <a:spLocks noChangeShapeType="1"/>
            </p:cNvSpPr>
            <p:nvPr/>
          </p:nvSpPr>
          <p:spPr bwMode="auto">
            <a:xfrm>
              <a:off x="0" y="2687"/>
              <a:ext cx="1056" cy="1"/>
            </a:xfrm>
            <a:prstGeom prst="line">
              <a:avLst/>
            </a:prstGeom>
            <a:noFill/>
            <a:ln w="19050">
              <a:solidFill>
                <a:srgbClr val="CC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>
                <a:latin typeface="Book Antiqua" pitchFamily="18" charset="0"/>
              </a:endParaRPr>
            </a:p>
          </p:txBody>
        </p:sp>
        <p:grpSp>
          <p:nvGrpSpPr>
            <p:cNvPr id="514055" name="Group 7"/>
            <p:cNvGrpSpPr>
              <a:grpSpLocks/>
            </p:cNvGrpSpPr>
            <p:nvPr/>
          </p:nvGrpSpPr>
          <p:grpSpPr bwMode="auto">
            <a:xfrm>
              <a:off x="1152" y="2640"/>
              <a:ext cx="144" cy="48"/>
              <a:chOff x="1104" y="2928"/>
              <a:chExt cx="144" cy="48"/>
            </a:xfrm>
          </p:grpSpPr>
          <p:sp>
            <p:nvSpPr>
              <p:cNvPr id="514056" name="Line 8"/>
              <p:cNvSpPr>
                <a:spLocks noChangeShapeType="1"/>
              </p:cNvSpPr>
              <p:nvPr/>
            </p:nvSpPr>
            <p:spPr bwMode="auto">
              <a:xfrm>
                <a:off x="1104" y="2928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CC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400">
                  <a:latin typeface="Book Antiqua" pitchFamily="18" charset="0"/>
                </a:endParaRPr>
              </a:p>
            </p:txBody>
          </p:sp>
          <p:sp>
            <p:nvSpPr>
              <p:cNvPr id="514057" name="Line 9"/>
              <p:cNvSpPr>
                <a:spLocks noChangeShapeType="1"/>
              </p:cNvSpPr>
              <p:nvPr/>
            </p:nvSpPr>
            <p:spPr bwMode="auto">
              <a:xfrm>
                <a:off x="1104" y="2976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CC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400">
                  <a:latin typeface="Book Antiqua" pitchFamily="18" charset="0"/>
                </a:endParaRPr>
              </a:p>
            </p:txBody>
          </p:sp>
        </p:grpSp>
        <p:sp>
          <p:nvSpPr>
            <p:cNvPr id="514058" name="Line 10"/>
            <p:cNvSpPr>
              <a:spLocks noChangeShapeType="1"/>
            </p:cNvSpPr>
            <p:nvPr/>
          </p:nvSpPr>
          <p:spPr bwMode="auto">
            <a:xfrm>
              <a:off x="1392" y="2687"/>
              <a:ext cx="1056" cy="1"/>
            </a:xfrm>
            <a:prstGeom prst="line">
              <a:avLst/>
            </a:prstGeom>
            <a:noFill/>
            <a:ln w="19050">
              <a:solidFill>
                <a:srgbClr val="CC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>
                <a:latin typeface="Book Antiqua" pitchFamily="18" charset="0"/>
              </a:endParaRPr>
            </a:p>
          </p:txBody>
        </p:sp>
      </p:grp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4121150" y="1371600"/>
            <a:ext cx="5105400" cy="406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dirty="0" smtClean="0">
                <a:solidFill>
                  <a:srgbClr val="CC9900"/>
                </a:solidFill>
                <a:latin typeface="Book Antiqua" pitchFamily="18" charset="0"/>
              </a:rPr>
              <a:t>x</a:t>
            </a:r>
            <a:r>
              <a:rPr lang="en-US" altLang="en-US" sz="2400" b="1" baseline="-25000" dirty="0" smtClean="0">
                <a:solidFill>
                  <a:srgbClr val="CC9900"/>
                </a:solidFill>
                <a:latin typeface="Book Antiqua" pitchFamily="18" charset="0"/>
              </a:rPr>
              <a:t>11</a:t>
            </a:r>
            <a:r>
              <a:rPr lang="en-US" altLang="en-US" sz="2400" b="1" dirty="0" smtClean="0">
                <a:solidFill>
                  <a:srgbClr val="CC9900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 smtClean="0">
                <a:solidFill>
                  <a:srgbClr val="CC9900"/>
                </a:solidFill>
                <a:latin typeface="Book Antiqua" pitchFamily="18" charset="0"/>
              </a:rPr>
              <a:t>21</a:t>
            </a:r>
            <a:r>
              <a:rPr lang="en-US" altLang="en-US" sz="2400" b="1" dirty="0" smtClean="0">
                <a:solidFill>
                  <a:srgbClr val="CC9900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 smtClean="0">
                <a:solidFill>
                  <a:srgbClr val="CC9900"/>
                </a:solidFill>
                <a:latin typeface="Book Antiqua" pitchFamily="18" charset="0"/>
              </a:rPr>
              <a:t>31                </a:t>
            </a:r>
            <a:r>
              <a:rPr lang="en-US" altLang="en-US" sz="2400" b="1" dirty="0" smtClean="0">
                <a:solidFill>
                  <a:srgbClr val="CC9900"/>
                </a:solidFill>
                <a:latin typeface="Book Antiqua" pitchFamily="18" charset="0"/>
              </a:rPr>
              <a:t>x</a:t>
            </a:r>
            <a:r>
              <a:rPr lang="en-US" altLang="en-US" sz="2400" b="1" baseline="-25000" dirty="0" smtClean="0">
                <a:solidFill>
                  <a:srgbClr val="CC9900"/>
                </a:solidFill>
                <a:latin typeface="Book Antiqua" pitchFamily="18" charset="0"/>
              </a:rPr>
              <a:t>12</a:t>
            </a:r>
            <a:r>
              <a:rPr lang="en-US" altLang="en-US" sz="2400" b="1" dirty="0" smtClean="0">
                <a:solidFill>
                  <a:srgbClr val="CC9900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 smtClean="0">
                <a:solidFill>
                  <a:srgbClr val="CC9900"/>
                </a:solidFill>
                <a:latin typeface="Book Antiqua" pitchFamily="18" charset="0"/>
              </a:rPr>
              <a:t>22</a:t>
            </a:r>
            <a:r>
              <a:rPr lang="en-US" altLang="en-US" sz="2400" b="1" dirty="0" smtClean="0">
                <a:solidFill>
                  <a:srgbClr val="CC9900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 smtClean="0">
                <a:solidFill>
                  <a:srgbClr val="CC9900"/>
                </a:solidFill>
                <a:latin typeface="Book Antiqua" pitchFamily="18" charset="0"/>
              </a:rPr>
              <a:t>32 </a:t>
            </a:r>
            <a:endParaRPr lang="en-US" altLang="en-US" sz="2400" b="1" baseline="-25000" dirty="0">
              <a:solidFill>
                <a:srgbClr val="CC9900"/>
              </a:solidFill>
              <a:latin typeface="Book Antiqua" pitchFamily="18" charset="0"/>
            </a:endParaRP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4098471" y="2438400"/>
            <a:ext cx="3985079" cy="410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dirty="0" smtClean="0">
                <a:solidFill>
                  <a:srgbClr val="CC9900"/>
                </a:solidFill>
                <a:latin typeface="Book Antiqua" pitchFamily="18" charset="0"/>
              </a:rPr>
              <a:t>x</a:t>
            </a:r>
            <a:r>
              <a:rPr lang="en-US" altLang="en-US" sz="2400" b="1" baseline="-25000" dirty="0" smtClean="0">
                <a:solidFill>
                  <a:srgbClr val="CC9900"/>
                </a:solidFill>
                <a:latin typeface="Book Antiqua" pitchFamily="18" charset="0"/>
              </a:rPr>
              <a:t>11</a:t>
            </a:r>
            <a:r>
              <a:rPr lang="en-US" altLang="en-US" sz="2400" b="1" dirty="0" smtClean="0">
                <a:solidFill>
                  <a:srgbClr val="CC9900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 smtClean="0">
                <a:solidFill>
                  <a:srgbClr val="CC9900"/>
                </a:solidFill>
                <a:latin typeface="Book Antiqua" pitchFamily="18" charset="0"/>
              </a:rPr>
              <a:t>21</a:t>
            </a:r>
            <a:r>
              <a:rPr lang="en-US" altLang="en-US" sz="2400" b="1" dirty="0" smtClean="0">
                <a:solidFill>
                  <a:srgbClr val="CC9900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 smtClean="0">
                <a:solidFill>
                  <a:srgbClr val="CC9900"/>
                </a:solidFill>
                <a:latin typeface="Book Antiqua" pitchFamily="18" charset="0"/>
              </a:rPr>
              <a:t>31               </a:t>
            </a:r>
            <a:r>
              <a:rPr lang="en-US" altLang="en-US" sz="2400" b="1" dirty="0" smtClean="0">
                <a:solidFill>
                  <a:srgbClr val="CC9900"/>
                </a:solidFill>
                <a:latin typeface="Book Antiqua" pitchFamily="18" charset="0"/>
              </a:rPr>
              <a:t>x</a:t>
            </a:r>
            <a:r>
              <a:rPr lang="en-US" altLang="en-US" sz="2400" b="1" baseline="-25000" dirty="0" smtClean="0">
                <a:solidFill>
                  <a:srgbClr val="CC9900"/>
                </a:solidFill>
                <a:latin typeface="Book Antiqua" pitchFamily="18" charset="0"/>
              </a:rPr>
              <a:t>13</a:t>
            </a:r>
            <a:r>
              <a:rPr lang="en-US" altLang="en-US" sz="2400" b="1" dirty="0" smtClean="0">
                <a:solidFill>
                  <a:srgbClr val="CC9900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 smtClean="0">
                <a:solidFill>
                  <a:srgbClr val="CC9900"/>
                </a:solidFill>
                <a:latin typeface="Book Antiqua" pitchFamily="18" charset="0"/>
              </a:rPr>
              <a:t>23</a:t>
            </a:r>
            <a:r>
              <a:rPr lang="en-US" altLang="en-US" sz="2400" b="1" dirty="0" smtClean="0">
                <a:solidFill>
                  <a:srgbClr val="CC9900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 smtClean="0">
                <a:solidFill>
                  <a:srgbClr val="CC9900"/>
                </a:solidFill>
                <a:latin typeface="Book Antiqua" pitchFamily="18" charset="0"/>
              </a:rPr>
              <a:t>33 </a:t>
            </a:r>
            <a:endParaRPr lang="en-US" altLang="en-US" sz="2400" b="1" baseline="-25000" dirty="0">
              <a:solidFill>
                <a:srgbClr val="CC9900"/>
              </a:solidFill>
              <a:latin typeface="Book Antiqua" pitchFamily="18" charset="0"/>
            </a:endParaRPr>
          </a:p>
        </p:txBody>
      </p:sp>
      <p:grpSp>
        <p:nvGrpSpPr>
          <p:cNvPr id="19" name="Group 5"/>
          <p:cNvGrpSpPr>
            <a:grpSpLocks/>
          </p:cNvGrpSpPr>
          <p:nvPr/>
        </p:nvGrpSpPr>
        <p:grpSpPr bwMode="auto">
          <a:xfrm>
            <a:off x="4191000" y="2916339"/>
            <a:ext cx="3886200" cy="76200"/>
            <a:chOff x="0" y="2640"/>
            <a:chExt cx="2448" cy="48"/>
          </a:xfrm>
        </p:grpSpPr>
        <p:sp>
          <p:nvSpPr>
            <p:cNvPr id="20" name="Line 6"/>
            <p:cNvSpPr>
              <a:spLocks noChangeShapeType="1"/>
            </p:cNvSpPr>
            <p:nvPr/>
          </p:nvSpPr>
          <p:spPr bwMode="auto">
            <a:xfrm>
              <a:off x="0" y="2675"/>
              <a:ext cx="1056" cy="1"/>
            </a:xfrm>
            <a:prstGeom prst="line">
              <a:avLst/>
            </a:prstGeom>
            <a:noFill/>
            <a:ln w="19050">
              <a:solidFill>
                <a:srgbClr val="CC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>
                <a:latin typeface="Book Antiqua" pitchFamily="18" charset="0"/>
              </a:endParaRPr>
            </a:p>
          </p:txBody>
        </p:sp>
        <p:grpSp>
          <p:nvGrpSpPr>
            <p:cNvPr id="21" name="Group 7"/>
            <p:cNvGrpSpPr>
              <a:grpSpLocks/>
            </p:cNvGrpSpPr>
            <p:nvPr/>
          </p:nvGrpSpPr>
          <p:grpSpPr bwMode="auto">
            <a:xfrm>
              <a:off x="1152" y="2640"/>
              <a:ext cx="144" cy="48"/>
              <a:chOff x="1104" y="2928"/>
              <a:chExt cx="144" cy="48"/>
            </a:xfrm>
          </p:grpSpPr>
          <p:sp>
            <p:nvSpPr>
              <p:cNvPr id="29" name="Line 8"/>
              <p:cNvSpPr>
                <a:spLocks noChangeShapeType="1"/>
              </p:cNvSpPr>
              <p:nvPr/>
            </p:nvSpPr>
            <p:spPr bwMode="auto">
              <a:xfrm>
                <a:off x="1104" y="2928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CC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400">
                  <a:latin typeface="Book Antiqua" pitchFamily="18" charset="0"/>
                </a:endParaRPr>
              </a:p>
            </p:txBody>
          </p:sp>
          <p:sp>
            <p:nvSpPr>
              <p:cNvPr id="30" name="Line 9"/>
              <p:cNvSpPr>
                <a:spLocks noChangeShapeType="1"/>
              </p:cNvSpPr>
              <p:nvPr/>
            </p:nvSpPr>
            <p:spPr bwMode="auto">
              <a:xfrm>
                <a:off x="1104" y="2976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CC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400">
                  <a:latin typeface="Book Antiqua" pitchFamily="18" charset="0"/>
                </a:endParaRPr>
              </a:p>
            </p:txBody>
          </p:sp>
        </p:grpSp>
        <p:sp>
          <p:nvSpPr>
            <p:cNvPr id="22" name="Line 10"/>
            <p:cNvSpPr>
              <a:spLocks noChangeShapeType="1"/>
            </p:cNvSpPr>
            <p:nvPr/>
          </p:nvSpPr>
          <p:spPr bwMode="auto">
            <a:xfrm>
              <a:off x="1392" y="2675"/>
              <a:ext cx="1056" cy="1"/>
            </a:xfrm>
            <a:prstGeom prst="line">
              <a:avLst/>
            </a:prstGeom>
            <a:noFill/>
            <a:ln w="19050">
              <a:solidFill>
                <a:srgbClr val="CC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>
                <a:latin typeface="Book Antiqua" pitchFamily="18" charset="0"/>
              </a:endParaRPr>
            </a:p>
          </p:txBody>
        </p:sp>
      </p:grp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4502150" y="1952023"/>
            <a:ext cx="3308350" cy="410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dirty="0" smtClean="0">
                <a:solidFill>
                  <a:srgbClr val="CC9900"/>
                </a:solidFill>
                <a:latin typeface="Book Antiqua" pitchFamily="18" charset="0"/>
              </a:rPr>
              <a:t>400                       600</a:t>
            </a:r>
            <a:endParaRPr lang="en-US" altLang="en-US" sz="2400" b="1" dirty="0">
              <a:solidFill>
                <a:srgbClr val="CC9900"/>
              </a:solidFill>
              <a:latin typeface="Book Antiqua" pitchFamily="18" charset="0"/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4495800" y="3134915"/>
            <a:ext cx="5105400" cy="410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dirty="0" smtClean="0">
                <a:solidFill>
                  <a:srgbClr val="CC9900"/>
                </a:solidFill>
                <a:latin typeface="Book Antiqua" pitchFamily="18" charset="0"/>
              </a:rPr>
              <a:t>400                    300</a:t>
            </a:r>
            <a:endParaRPr lang="en-US" altLang="en-US" sz="2400" b="1" dirty="0">
              <a:solidFill>
                <a:srgbClr val="CC9900"/>
              </a:solidFill>
              <a:latin typeface="Book Antiqua" pitchFamily="18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4105912" y="4038600"/>
            <a:ext cx="4580888" cy="1902059"/>
            <a:chOff x="4603955" y="4382970"/>
            <a:chExt cx="4580888" cy="1902059"/>
          </a:xfrm>
        </p:grpSpPr>
        <p:sp>
          <p:nvSpPr>
            <p:cNvPr id="24" name="Text Box 4"/>
            <p:cNvSpPr txBox="1">
              <a:spLocks noChangeArrowheads="1"/>
            </p:cNvSpPr>
            <p:nvPr/>
          </p:nvSpPr>
          <p:spPr bwMode="auto">
            <a:xfrm>
              <a:off x="4634681" y="4382970"/>
              <a:ext cx="4205748" cy="19020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CC66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lnSpc>
                  <a:spcPct val="85000"/>
                </a:lnSpc>
                <a:spcBef>
                  <a:spcPct val="50000"/>
                </a:spcBef>
              </a:pPr>
              <a:r>
                <a:rPr lang="en-US" altLang="en-US" sz="2400" b="1" dirty="0" smtClean="0">
                  <a:solidFill>
                    <a:srgbClr val="CC9900"/>
                  </a:solidFill>
                  <a:latin typeface="Book Antiqua" pitchFamily="18" charset="0"/>
                </a:rPr>
                <a:t>x</a:t>
              </a:r>
              <a:r>
                <a:rPr lang="en-US" altLang="en-US" sz="2400" b="1" baseline="-25000" dirty="0" smtClean="0">
                  <a:solidFill>
                    <a:srgbClr val="CC9900"/>
                  </a:solidFill>
                  <a:latin typeface="Book Antiqua" pitchFamily="18" charset="0"/>
                </a:rPr>
                <a:t>11</a:t>
              </a:r>
              <a:r>
                <a:rPr lang="en-US" altLang="en-US" sz="2400" b="1" dirty="0" smtClean="0">
                  <a:solidFill>
                    <a:srgbClr val="CC9900"/>
                  </a:solidFill>
                  <a:latin typeface="Book Antiqua" pitchFamily="18" charset="0"/>
                </a:rPr>
                <a:t>+x</a:t>
              </a:r>
              <a:r>
                <a:rPr lang="en-US" altLang="en-US" sz="2400" b="1" baseline="-25000" dirty="0" smtClean="0">
                  <a:solidFill>
                    <a:srgbClr val="CC9900"/>
                  </a:solidFill>
                  <a:latin typeface="Book Antiqua" pitchFamily="18" charset="0"/>
                </a:rPr>
                <a:t>21</a:t>
              </a:r>
              <a:r>
                <a:rPr lang="en-US" altLang="en-US" sz="2400" b="1" dirty="0" smtClean="0">
                  <a:solidFill>
                    <a:srgbClr val="CC9900"/>
                  </a:solidFill>
                  <a:latin typeface="Book Antiqua" pitchFamily="18" charset="0"/>
                </a:rPr>
                <a:t>+x</a:t>
              </a:r>
              <a:r>
                <a:rPr lang="en-US" altLang="en-US" sz="2400" b="1" baseline="-25000" dirty="0" smtClean="0">
                  <a:solidFill>
                    <a:srgbClr val="CC9900"/>
                  </a:solidFill>
                  <a:latin typeface="Book Antiqua" pitchFamily="18" charset="0"/>
                </a:rPr>
                <a:t>31                </a:t>
              </a:r>
              <a:r>
                <a:rPr lang="en-US" altLang="en-US" sz="2400" b="1" dirty="0" smtClean="0">
                  <a:solidFill>
                    <a:srgbClr val="CC9900"/>
                  </a:solidFill>
                  <a:latin typeface="Book Antiqua" pitchFamily="18" charset="0"/>
                </a:rPr>
                <a:t>x</a:t>
              </a:r>
              <a:r>
                <a:rPr lang="en-US" altLang="en-US" sz="2400" b="1" baseline="-25000" dirty="0" smtClean="0">
                  <a:solidFill>
                    <a:srgbClr val="CC9900"/>
                  </a:solidFill>
                  <a:latin typeface="Book Antiqua" pitchFamily="18" charset="0"/>
                </a:rPr>
                <a:t>12</a:t>
              </a:r>
              <a:r>
                <a:rPr lang="en-US" altLang="en-US" sz="2400" b="1" dirty="0" smtClean="0">
                  <a:solidFill>
                    <a:srgbClr val="CC9900"/>
                  </a:solidFill>
                  <a:latin typeface="Book Antiqua" pitchFamily="18" charset="0"/>
                </a:rPr>
                <a:t>+x</a:t>
              </a:r>
              <a:r>
                <a:rPr lang="en-US" altLang="en-US" sz="2400" b="1" baseline="-25000" dirty="0" smtClean="0">
                  <a:solidFill>
                    <a:srgbClr val="CC9900"/>
                  </a:solidFill>
                  <a:latin typeface="Book Antiqua" pitchFamily="18" charset="0"/>
                </a:rPr>
                <a:t>22</a:t>
              </a:r>
              <a:r>
                <a:rPr lang="en-US" altLang="en-US" sz="2400" b="1" dirty="0" smtClean="0">
                  <a:solidFill>
                    <a:srgbClr val="CC9900"/>
                  </a:solidFill>
                  <a:latin typeface="Book Antiqua" pitchFamily="18" charset="0"/>
                </a:rPr>
                <a:t>+x</a:t>
              </a:r>
              <a:r>
                <a:rPr lang="en-US" altLang="en-US" sz="2400" b="1" baseline="-25000" dirty="0" smtClean="0">
                  <a:solidFill>
                    <a:srgbClr val="CC9900"/>
                  </a:solidFill>
                  <a:latin typeface="Book Antiqua" pitchFamily="18" charset="0"/>
                </a:rPr>
                <a:t>32 </a:t>
              </a:r>
              <a:endPara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endParaRPr>
            </a:p>
            <a:p>
              <a:pPr>
                <a:lnSpc>
                  <a:spcPct val="85000"/>
                </a:lnSpc>
                <a:spcBef>
                  <a:spcPct val="50000"/>
                </a:spcBef>
              </a:pPr>
              <a:r>
                <a:rPr lang="en-US" altLang="en-US" sz="2400" b="1" baseline="-25000" dirty="0">
                  <a:solidFill>
                    <a:srgbClr val="CC9900"/>
                  </a:solidFill>
                  <a:latin typeface="Book Antiqua" pitchFamily="18" charset="0"/>
                </a:rPr>
                <a:t>         </a:t>
              </a:r>
              <a:r>
                <a:rPr lang="en-US" altLang="en-US" sz="2400" b="1" dirty="0">
                  <a:solidFill>
                    <a:srgbClr val="CC9900"/>
                  </a:solidFill>
                  <a:latin typeface="Book Antiqua" pitchFamily="18" charset="0"/>
                </a:rPr>
                <a:t>400                  </a:t>
              </a:r>
              <a:r>
                <a:rPr lang="en-US" altLang="en-US" sz="2400" b="1" dirty="0" smtClean="0">
                  <a:solidFill>
                    <a:srgbClr val="CC9900"/>
                  </a:solidFill>
                  <a:latin typeface="Book Antiqua" pitchFamily="18" charset="0"/>
                </a:rPr>
                <a:t>     600</a:t>
              </a:r>
              <a:endParaRPr lang="en-US" altLang="en-US" sz="2400" b="1" dirty="0">
                <a:solidFill>
                  <a:srgbClr val="CC9900"/>
                </a:solidFill>
                <a:latin typeface="Book Antiqua" pitchFamily="18" charset="0"/>
              </a:endParaRPr>
            </a:p>
            <a:p>
              <a:pPr>
                <a:lnSpc>
                  <a:spcPct val="85000"/>
                </a:lnSpc>
                <a:spcBef>
                  <a:spcPct val="50000"/>
                </a:spcBef>
              </a:pPr>
              <a:r>
                <a:rPr lang="en-US" altLang="en-US" sz="2400" b="1" dirty="0">
                  <a:solidFill>
                    <a:srgbClr val="CC9900"/>
                  </a:solidFill>
                  <a:latin typeface="Book Antiqua" pitchFamily="18" charset="0"/>
                </a:rPr>
                <a:t>x</a:t>
              </a:r>
              <a:r>
                <a:rPr lang="en-US" altLang="en-US" sz="2400" b="1" baseline="-25000" dirty="0">
                  <a:solidFill>
                    <a:srgbClr val="CC9900"/>
                  </a:solidFill>
                  <a:latin typeface="Book Antiqua" pitchFamily="18" charset="0"/>
                </a:rPr>
                <a:t>11</a:t>
              </a:r>
              <a:r>
                <a:rPr lang="en-US" altLang="en-US" sz="2400" b="1" dirty="0">
                  <a:solidFill>
                    <a:srgbClr val="CC9900"/>
                  </a:solidFill>
                  <a:latin typeface="Book Antiqua" pitchFamily="18" charset="0"/>
                </a:rPr>
                <a:t>+x</a:t>
              </a:r>
              <a:r>
                <a:rPr lang="en-US" altLang="en-US" sz="2400" b="1" baseline="-25000" dirty="0">
                  <a:solidFill>
                    <a:srgbClr val="CC9900"/>
                  </a:solidFill>
                  <a:latin typeface="Book Antiqua" pitchFamily="18" charset="0"/>
                </a:rPr>
                <a:t>21</a:t>
              </a:r>
              <a:r>
                <a:rPr lang="en-US" altLang="en-US" sz="2400" b="1" dirty="0">
                  <a:solidFill>
                    <a:srgbClr val="CC9900"/>
                  </a:solidFill>
                  <a:latin typeface="Book Antiqua" pitchFamily="18" charset="0"/>
                </a:rPr>
                <a:t>+x</a:t>
              </a:r>
              <a:r>
                <a:rPr lang="en-US" altLang="en-US" sz="2400" b="1" baseline="-25000" dirty="0">
                  <a:solidFill>
                    <a:srgbClr val="CC9900"/>
                  </a:solidFill>
                  <a:latin typeface="Book Antiqua" pitchFamily="18" charset="0"/>
                </a:rPr>
                <a:t>31             </a:t>
              </a:r>
              <a:r>
                <a:rPr lang="en-US" altLang="en-US" sz="2400" b="1" baseline="-25000" dirty="0" smtClean="0">
                  <a:solidFill>
                    <a:srgbClr val="CC9900"/>
                  </a:solidFill>
                  <a:latin typeface="Book Antiqua" pitchFamily="18" charset="0"/>
                </a:rPr>
                <a:t>  </a:t>
              </a:r>
              <a:r>
                <a:rPr lang="en-US" altLang="en-US" sz="2400" b="1" dirty="0" smtClean="0">
                  <a:solidFill>
                    <a:srgbClr val="CC9900"/>
                  </a:solidFill>
                  <a:latin typeface="Book Antiqua" pitchFamily="18" charset="0"/>
                </a:rPr>
                <a:t>x</a:t>
              </a:r>
              <a:r>
                <a:rPr lang="en-US" altLang="en-US" sz="2400" b="1" baseline="-25000" dirty="0" smtClean="0">
                  <a:solidFill>
                    <a:srgbClr val="CC9900"/>
                  </a:solidFill>
                  <a:latin typeface="Book Antiqua" pitchFamily="18" charset="0"/>
                </a:rPr>
                <a:t>13</a:t>
              </a:r>
              <a:r>
                <a:rPr lang="en-US" altLang="en-US" sz="2400" b="1" dirty="0" smtClean="0">
                  <a:solidFill>
                    <a:srgbClr val="CC9900"/>
                  </a:solidFill>
                  <a:latin typeface="Book Antiqua" pitchFamily="18" charset="0"/>
                </a:rPr>
                <a:t>+x</a:t>
              </a:r>
              <a:r>
                <a:rPr lang="en-US" altLang="en-US" sz="2400" b="1" baseline="-25000" dirty="0" smtClean="0">
                  <a:solidFill>
                    <a:srgbClr val="CC9900"/>
                  </a:solidFill>
                  <a:latin typeface="Book Antiqua" pitchFamily="18" charset="0"/>
                </a:rPr>
                <a:t>23</a:t>
              </a:r>
              <a:r>
                <a:rPr lang="en-US" altLang="en-US" sz="2400" b="1" dirty="0" smtClean="0">
                  <a:solidFill>
                    <a:srgbClr val="CC9900"/>
                  </a:solidFill>
                  <a:latin typeface="Book Antiqua" pitchFamily="18" charset="0"/>
                </a:rPr>
                <a:t>+x</a:t>
              </a:r>
              <a:r>
                <a:rPr lang="en-US" altLang="en-US" sz="2400" b="1" baseline="-25000" dirty="0" smtClean="0">
                  <a:solidFill>
                    <a:srgbClr val="CC9900"/>
                  </a:solidFill>
                  <a:latin typeface="Book Antiqua" pitchFamily="18" charset="0"/>
                </a:rPr>
                <a:t>33 </a:t>
              </a:r>
              <a:endPara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endParaRPr>
            </a:p>
            <a:p>
              <a:pPr>
                <a:lnSpc>
                  <a:spcPct val="85000"/>
                </a:lnSpc>
                <a:spcBef>
                  <a:spcPct val="50000"/>
                </a:spcBef>
              </a:pPr>
              <a:r>
                <a:rPr lang="en-US" altLang="en-US" sz="2400" b="1" baseline="-25000" dirty="0">
                  <a:solidFill>
                    <a:srgbClr val="CC9900"/>
                  </a:solidFill>
                  <a:latin typeface="Book Antiqua" pitchFamily="18" charset="0"/>
                </a:rPr>
                <a:t>         </a:t>
              </a:r>
              <a:r>
                <a:rPr lang="en-US" altLang="en-US" sz="2400" b="1" dirty="0">
                  <a:solidFill>
                    <a:srgbClr val="CC9900"/>
                  </a:solidFill>
                  <a:latin typeface="Book Antiqua" pitchFamily="18" charset="0"/>
                </a:rPr>
                <a:t>400                  </a:t>
              </a:r>
              <a:r>
                <a:rPr lang="en-US" altLang="en-US" sz="2400" b="1" dirty="0" smtClean="0">
                  <a:solidFill>
                    <a:srgbClr val="CC9900"/>
                  </a:solidFill>
                  <a:latin typeface="Book Antiqua" pitchFamily="18" charset="0"/>
                </a:rPr>
                <a:t>  300</a:t>
              </a:r>
              <a:endParaRPr lang="en-US" altLang="en-US" sz="2400" b="1" dirty="0">
                <a:solidFill>
                  <a:srgbClr val="CC9900"/>
                </a:solidFill>
                <a:latin typeface="Book Antiqua" pitchFamily="18" charset="0"/>
              </a:endParaRPr>
            </a:p>
          </p:txBody>
        </p:sp>
        <p:grpSp>
          <p:nvGrpSpPr>
            <p:cNvPr id="25" name="Group 5"/>
            <p:cNvGrpSpPr>
              <a:grpSpLocks/>
            </p:cNvGrpSpPr>
            <p:nvPr/>
          </p:nvGrpSpPr>
          <p:grpSpPr bwMode="auto">
            <a:xfrm>
              <a:off x="4603955" y="4843815"/>
              <a:ext cx="3886200" cy="1001713"/>
              <a:chOff x="0" y="2682"/>
              <a:chExt cx="2448" cy="631"/>
            </a:xfrm>
          </p:grpSpPr>
          <p:sp>
            <p:nvSpPr>
              <p:cNvPr id="39" name="Line 6"/>
              <p:cNvSpPr>
                <a:spLocks noChangeShapeType="1"/>
              </p:cNvSpPr>
              <p:nvPr/>
            </p:nvSpPr>
            <p:spPr bwMode="auto">
              <a:xfrm>
                <a:off x="0" y="2687"/>
                <a:ext cx="1056" cy="1"/>
              </a:xfrm>
              <a:prstGeom prst="line">
                <a:avLst/>
              </a:prstGeom>
              <a:noFill/>
              <a:ln w="19050">
                <a:solidFill>
                  <a:srgbClr val="CC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400">
                  <a:latin typeface="Book Antiqua" pitchFamily="18" charset="0"/>
                </a:endParaRPr>
              </a:p>
            </p:txBody>
          </p:sp>
          <p:sp>
            <p:nvSpPr>
              <p:cNvPr id="40" name="Line 8"/>
              <p:cNvSpPr>
                <a:spLocks noChangeShapeType="1"/>
              </p:cNvSpPr>
              <p:nvPr/>
            </p:nvSpPr>
            <p:spPr bwMode="auto">
              <a:xfrm>
                <a:off x="1152" y="2682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CC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400">
                  <a:latin typeface="Book Antiqua" pitchFamily="18" charset="0"/>
                </a:endParaRPr>
              </a:p>
            </p:txBody>
          </p:sp>
          <p:sp>
            <p:nvSpPr>
              <p:cNvPr id="41" name="Line 10"/>
              <p:cNvSpPr>
                <a:spLocks noChangeShapeType="1"/>
              </p:cNvSpPr>
              <p:nvPr/>
            </p:nvSpPr>
            <p:spPr bwMode="auto">
              <a:xfrm>
                <a:off x="1392" y="2687"/>
                <a:ext cx="1056" cy="1"/>
              </a:xfrm>
              <a:prstGeom prst="line">
                <a:avLst/>
              </a:prstGeom>
              <a:noFill/>
              <a:ln w="19050">
                <a:solidFill>
                  <a:srgbClr val="CC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400">
                  <a:latin typeface="Book Antiqua" pitchFamily="18" charset="0"/>
                </a:endParaRPr>
              </a:p>
            </p:txBody>
          </p:sp>
          <p:grpSp>
            <p:nvGrpSpPr>
              <p:cNvPr id="42" name="Group 11"/>
              <p:cNvGrpSpPr>
                <a:grpSpLocks/>
              </p:cNvGrpSpPr>
              <p:nvPr/>
            </p:nvGrpSpPr>
            <p:grpSpPr bwMode="auto">
              <a:xfrm>
                <a:off x="0" y="3312"/>
                <a:ext cx="2448" cy="1"/>
                <a:chOff x="0" y="3312"/>
                <a:chExt cx="2448" cy="1"/>
              </a:xfrm>
            </p:grpSpPr>
            <p:sp>
              <p:nvSpPr>
                <p:cNvPr id="43" name="Line 12"/>
                <p:cNvSpPr>
                  <a:spLocks noChangeShapeType="1"/>
                </p:cNvSpPr>
                <p:nvPr/>
              </p:nvSpPr>
              <p:spPr bwMode="auto">
                <a:xfrm>
                  <a:off x="0" y="3312"/>
                  <a:ext cx="1056" cy="1"/>
                </a:xfrm>
                <a:prstGeom prst="line">
                  <a:avLst/>
                </a:prstGeom>
                <a:noFill/>
                <a:ln w="19050">
                  <a:solidFill>
                    <a:srgbClr val="CC99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Book Antiqua" pitchFamily="18" charset="0"/>
                  </a:endParaRPr>
                </a:p>
              </p:txBody>
            </p:sp>
            <p:sp>
              <p:nvSpPr>
                <p:cNvPr id="44" name="Line 15"/>
                <p:cNvSpPr>
                  <a:spLocks noChangeShapeType="1"/>
                </p:cNvSpPr>
                <p:nvPr/>
              </p:nvSpPr>
              <p:spPr bwMode="auto">
                <a:xfrm>
                  <a:off x="1152" y="3312"/>
                  <a:ext cx="144" cy="0"/>
                </a:xfrm>
                <a:prstGeom prst="line">
                  <a:avLst/>
                </a:prstGeom>
                <a:noFill/>
                <a:ln w="9525">
                  <a:solidFill>
                    <a:srgbClr val="CC99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Book Antiqua" pitchFamily="18" charset="0"/>
                  </a:endParaRPr>
                </a:p>
              </p:txBody>
            </p:sp>
            <p:sp>
              <p:nvSpPr>
                <p:cNvPr id="45" name="Line 16"/>
                <p:cNvSpPr>
                  <a:spLocks noChangeShapeType="1"/>
                </p:cNvSpPr>
                <p:nvPr/>
              </p:nvSpPr>
              <p:spPr bwMode="auto">
                <a:xfrm>
                  <a:off x="1392" y="3312"/>
                  <a:ext cx="1056" cy="1"/>
                </a:xfrm>
                <a:prstGeom prst="line">
                  <a:avLst/>
                </a:prstGeom>
                <a:noFill/>
                <a:ln w="19050">
                  <a:solidFill>
                    <a:srgbClr val="CC99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Book Antiqua" pitchFamily="18" charset="0"/>
                  </a:endParaRPr>
                </a:p>
              </p:txBody>
            </p:sp>
          </p:grpSp>
        </p:grpSp>
        <p:grpSp>
          <p:nvGrpSpPr>
            <p:cNvPr id="26" name="Group 5"/>
            <p:cNvGrpSpPr>
              <a:grpSpLocks/>
            </p:cNvGrpSpPr>
            <p:nvPr/>
          </p:nvGrpSpPr>
          <p:grpSpPr bwMode="auto">
            <a:xfrm>
              <a:off x="8566355" y="4800599"/>
              <a:ext cx="228600" cy="1066800"/>
              <a:chOff x="1152" y="2640"/>
              <a:chExt cx="144" cy="672"/>
            </a:xfrm>
          </p:grpSpPr>
          <p:grpSp>
            <p:nvGrpSpPr>
              <p:cNvPr id="33" name="Group 7"/>
              <p:cNvGrpSpPr>
                <a:grpSpLocks/>
              </p:cNvGrpSpPr>
              <p:nvPr/>
            </p:nvGrpSpPr>
            <p:grpSpPr bwMode="auto">
              <a:xfrm>
                <a:off x="1152" y="2640"/>
                <a:ext cx="144" cy="48"/>
                <a:chOff x="1104" y="2928"/>
                <a:chExt cx="144" cy="48"/>
              </a:xfrm>
            </p:grpSpPr>
            <p:sp>
              <p:nvSpPr>
                <p:cNvPr id="37" name="Line 8"/>
                <p:cNvSpPr>
                  <a:spLocks noChangeShapeType="1"/>
                </p:cNvSpPr>
                <p:nvPr/>
              </p:nvSpPr>
              <p:spPr bwMode="auto">
                <a:xfrm>
                  <a:off x="1104" y="2928"/>
                  <a:ext cx="144" cy="0"/>
                </a:xfrm>
                <a:prstGeom prst="line">
                  <a:avLst/>
                </a:prstGeom>
                <a:noFill/>
                <a:ln w="9525">
                  <a:solidFill>
                    <a:srgbClr val="CC99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Book Antiqua" pitchFamily="18" charset="0"/>
                  </a:endParaRPr>
                </a:p>
              </p:txBody>
            </p:sp>
            <p:sp>
              <p:nvSpPr>
                <p:cNvPr id="38" name="Line 9"/>
                <p:cNvSpPr>
                  <a:spLocks noChangeShapeType="1"/>
                </p:cNvSpPr>
                <p:nvPr/>
              </p:nvSpPr>
              <p:spPr bwMode="auto">
                <a:xfrm>
                  <a:off x="1104" y="2976"/>
                  <a:ext cx="144" cy="0"/>
                </a:xfrm>
                <a:prstGeom prst="line">
                  <a:avLst/>
                </a:prstGeom>
                <a:noFill/>
                <a:ln w="9525">
                  <a:solidFill>
                    <a:srgbClr val="CC99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Book Antiqua" pitchFamily="18" charset="0"/>
                  </a:endParaRPr>
                </a:p>
              </p:txBody>
            </p:sp>
          </p:grpSp>
          <p:grpSp>
            <p:nvGrpSpPr>
              <p:cNvPr id="34" name="Group 13"/>
              <p:cNvGrpSpPr>
                <a:grpSpLocks/>
              </p:cNvGrpSpPr>
              <p:nvPr/>
            </p:nvGrpSpPr>
            <p:grpSpPr bwMode="auto">
              <a:xfrm>
                <a:off x="1152" y="3264"/>
                <a:ext cx="144" cy="48"/>
                <a:chOff x="1104" y="2928"/>
                <a:chExt cx="144" cy="48"/>
              </a:xfrm>
            </p:grpSpPr>
            <p:sp>
              <p:nvSpPr>
                <p:cNvPr id="35" name="Line 14"/>
                <p:cNvSpPr>
                  <a:spLocks noChangeShapeType="1"/>
                </p:cNvSpPr>
                <p:nvPr/>
              </p:nvSpPr>
              <p:spPr bwMode="auto">
                <a:xfrm>
                  <a:off x="1104" y="2928"/>
                  <a:ext cx="144" cy="0"/>
                </a:xfrm>
                <a:prstGeom prst="line">
                  <a:avLst/>
                </a:prstGeom>
                <a:noFill/>
                <a:ln w="9525">
                  <a:solidFill>
                    <a:srgbClr val="CC99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Book Antiqua" pitchFamily="18" charset="0"/>
                  </a:endParaRPr>
                </a:p>
              </p:txBody>
            </p:sp>
            <p:sp>
              <p:nvSpPr>
                <p:cNvPr id="36" name="Line 15"/>
                <p:cNvSpPr>
                  <a:spLocks noChangeShapeType="1"/>
                </p:cNvSpPr>
                <p:nvPr/>
              </p:nvSpPr>
              <p:spPr bwMode="auto">
                <a:xfrm>
                  <a:off x="1104" y="2976"/>
                  <a:ext cx="144" cy="0"/>
                </a:xfrm>
                <a:prstGeom prst="line">
                  <a:avLst/>
                </a:prstGeom>
                <a:noFill/>
                <a:ln w="9525">
                  <a:solidFill>
                    <a:srgbClr val="CC99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Book Antiqua" pitchFamily="18" charset="0"/>
                  </a:endParaRPr>
                </a:p>
              </p:txBody>
            </p:sp>
          </p:grpSp>
        </p:grpSp>
        <p:sp>
          <p:nvSpPr>
            <p:cNvPr id="27" name="Rectangle 26"/>
            <p:cNvSpPr/>
            <p:nvPr/>
          </p:nvSpPr>
          <p:spPr>
            <a:xfrm>
              <a:off x="8839200" y="4662948"/>
              <a:ext cx="338554" cy="4062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50000"/>
                </a:spcBef>
              </a:pPr>
              <a:r>
                <a:rPr lang="en-US" altLang="en-US" sz="2400" b="1" dirty="0">
                  <a:solidFill>
                    <a:srgbClr val="CC9900"/>
                  </a:solidFill>
                  <a:latin typeface="Book Antiqua" pitchFamily="18" charset="0"/>
                </a:rPr>
                <a:t>0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8846289" y="5640807"/>
              <a:ext cx="338554" cy="4062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50000"/>
                </a:spcBef>
              </a:pPr>
              <a:r>
                <a:rPr lang="en-US" altLang="en-US" sz="2400" b="1" dirty="0">
                  <a:solidFill>
                    <a:srgbClr val="CC9900"/>
                  </a:solidFill>
                  <a:latin typeface="Book Antiqua" pitchFamily="18" charset="0"/>
                </a:rPr>
                <a:t>0</a:t>
              </a:r>
            </a:p>
          </p:txBody>
        </p:sp>
      </p:grpSp>
      <p:sp>
        <p:nvSpPr>
          <p:cNvPr id="46" name="Text Box 4"/>
          <p:cNvSpPr txBox="1">
            <a:spLocks noChangeArrowheads="1"/>
          </p:cNvSpPr>
          <p:nvPr/>
        </p:nvSpPr>
        <p:spPr bwMode="auto">
          <a:xfrm>
            <a:off x="4217834" y="987507"/>
            <a:ext cx="4883515" cy="410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dirty="0" smtClean="0">
                <a:solidFill>
                  <a:srgbClr val="CC9900"/>
                </a:solidFill>
                <a:latin typeface="Book Antiqua" pitchFamily="18" charset="0"/>
              </a:rPr>
              <a:t>Proportionality 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of land </a:t>
            </a:r>
            <a:r>
              <a:rPr lang="en-US" altLang="en-US" sz="2400" b="1" dirty="0" smtClean="0">
                <a:solidFill>
                  <a:srgbClr val="CC9900"/>
                </a:solidFill>
                <a:latin typeface="Book Antiqua" pitchFamily="18" charset="0"/>
              </a:rPr>
              <a:t>use</a:t>
            </a:r>
            <a:endParaRPr lang="en-US" altLang="en-US" sz="2400" b="1" dirty="0">
              <a:solidFill>
                <a:srgbClr val="CC990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977680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4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4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14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14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14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052" grpId="0" build="p"/>
      <p:bldP spid="17" grpId="0" build="p"/>
      <p:bldP spid="18" grpId="0" build="p"/>
      <p:bldP spid="31" grpId="0" build="p"/>
      <p:bldP spid="32" grpId="0" build="p"/>
      <p:bldP spid="4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1" name="Text Box 3"/>
          <p:cNvSpPr txBox="1">
            <a:spLocks noChangeArrowheads="1"/>
          </p:cNvSpPr>
          <p:nvPr/>
        </p:nvSpPr>
        <p:spPr bwMode="auto">
          <a:xfrm>
            <a:off x="0" y="101025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3200" b="1">
                <a:latin typeface="Impact" panose="020B0806030902050204" pitchFamily="34" charset="0"/>
              </a:defRPr>
            </a:lvl1pPr>
          </a:lstStyle>
          <a:p>
            <a:r>
              <a:rPr lang="en-US" dirty="0"/>
              <a:t>Agricultural planning : Formulation</a:t>
            </a:r>
          </a:p>
        </p:txBody>
      </p:sp>
      <p:sp>
        <p:nvSpPr>
          <p:cNvPr id="514052" name="Text Box 4"/>
          <p:cNvSpPr txBox="1">
            <a:spLocks noChangeArrowheads="1"/>
          </p:cNvSpPr>
          <p:nvPr/>
        </p:nvSpPr>
        <p:spPr bwMode="auto">
          <a:xfrm>
            <a:off x="228600" y="998047"/>
            <a:ext cx="891540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dirty="0">
                <a:solidFill>
                  <a:srgbClr val="339933"/>
                </a:solidFill>
                <a:latin typeface="Book Antiqua" pitchFamily="18" charset="0"/>
              </a:rPr>
              <a:t>Crops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dirty="0">
                <a:solidFill>
                  <a:srgbClr val="339933"/>
                </a:solidFill>
                <a:latin typeface="Book Antiqua" pitchFamily="18" charset="0"/>
              </a:rPr>
              <a:t>x</a:t>
            </a:r>
            <a:r>
              <a:rPr lang="en-US" altLang="en-US" sz="2400" b="1" baseline="-25000" dirty="0">
                <a:solidFill>
                  <a:srgbClr val="339933"/>
                </a:solidFill>
                <a:latin typeface="Book Antiqua" pitchFamily="18" charset="0"/>
              </a:rPr>
              <a:t>11</a:t>
            </a:r>
            <a:r>
              <a:rPr lang="en-US" altLang="en-US" sz="2400" b="1" dirty="0">
                <a:solidFill>
                  <a:srgbClr val="339933"/>
                </a:solidFill>
                <a:latin typeface="Book Antiqua" pitchFamily="18" charset="0"/>
              </a:rPr>
              <a:t>+ x</a:t>
            </a:r>
            <a:r>
              <a:rPr lang="en-US" altLang="en-US" sz="2400" b="1" baseline="-25000" dirty="0">
                <a:solidFill>
                  <a:srgbClr val="339933"/>
                </a:solidFill>
                <a:latin typeface="Book Antiqua" pitchFamily="18" charset="0"/>
              </a:rPr>
              <a:t>12</a:t>
            </a:r>
            <a:r>
              <a:rPr lang="en-US" altLang="en-US" sz="2400" b="1" dirty="0">
                <a:solidFill>
                  <a:srgbClr val="339933"/>
                </a:solidFill>
                <a:latin typeface="Book Antiqua" pitchFamily="18" charset="0"/>
              </a:rPr>
              <a:t> + x</a:t>
            </a:r>
            <a:r>
              <a:rPr lang="en-US" altLang="en-US" sz="2400" b="1" baseline="-25000" dirty="0">
                <a:solidFill>
                  <a:srgbClr val="339933"/>
                </a:solidFill>
                <a:latin typeface="Book Antiqua" pitchFamily="18" charset="0"/>
              </a:rPr>
              <a:t>13  </a:t>
            </a:r>
            <a:r>
              <a:rPr lang="en-US" altLang="en-US" sz="2400" b="1" baseline="-25000" dirty="0">
                <a:solidFill>
                  <a:srgbClr val="339933"/>
                </a:solidFill>
                <a:latin typeface="Book Antiqua" pitchFamily="18" charset="0"/>
                <a:sym typeface="Symbol" pitchFamily="18" charset="2"/>
              </a:rPr>
              <a:t></a:t>
            </a:r>
            <a:r>
              <a:rPr lang="en-US" altLang="en-US" sz="2400" b="1" dirty="0">
                <a:solidFill>
                  <a:srgbClr val="339933"/>
                </a:solidFill>
                <a:latin typeface="Book Antiqua" pitchFamily="18" charset="0"/>
                <a:sym typeface="Symbol" pitchFamily="18" charset="2"/>
              </a:rPr>
              <a:t> 600</a:t>
            </a:r>
            <a:endParaRPr lang="en-US" altLang="en-US" sz="2400" b="1" dirty="0">
              <a:solidFill>
                <a:srgbClr val="339933"/>
              </a:solidFill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dirty="0">
                <a:solidFill>
                  <a:srgbClr val="339933"/>
                </a:solidFill>
                <a:latin typeface="Book Antiqua" pitchFamily="18" charset="0"/>
              </a:rPr>
              <a:t>x</a:t>
            </a:r>
            <a:r>
              <a:rPr lang="en-US" altLang="en-US" sz="2400" b="1" baseline="-25000" dirty="0">
                <a:solidFill>
                  <a:srgbClr val="339933"/>
                </a:solidFill>
                <a:latin typeface="Book Antiqua" pitchFamily="18" charset="0"/>
              </a:rPr>
              <a:t>21 </a:t>
            </a:r>
            <a:r>
              <a:rPr lang="en-US" altLang="en-US" sz="2400" b="1" dirty="0">
                <a:solidFill>
                  <a:srgbClr val="339933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>
                <a:solidFill>
                  <a:srgbClr val="339933"/>
                </a:solidFill>
                <a:latin typeface="Book Antiqua" pitchFamily="18" charset="0"/>
              </a:rPr>
              <a:t>22 </a:t>
            </a:r>
            <a:r>
              <a:rPr lang="en-US" altLang="en-US" sz="2400" b="1" dirty="0">
                <a:solidFill>
                  <a:srgbClr val="339933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>
                <a:solidFill>
                  <a:srgbClr val="339933"/>
                </a:solidFill>
                <a:latin typeface="Book Antiqua" pitchFamily="18" charset="0"/>
              </a:rPr>
              <a:t>23 </a:t>
            </a:r>
            <a:r>
              <a:rPr lang="en-US" altLang="en-US" sz="2400" b="1" baseline="-25000" dirty="0">
                <a:solidFill>
                  <a:srgbClr val="339933"/>
                </a:solidFill>
                <a:latin typeface="Book Antiqua" pitchFamily="18" charset="0"/>
                <a:sym typeface="Symbol" pitchFamily="18" charset="2"/>
              </a:rPr>
              <a:t>   </a:t>
            </a:r>
            <a:r>
              <a:rPr lang="en-US" altLang="en-US" sz="2400" b="1" dirty="0">
                <a:solidFill>
                  <a:srgbClr val="339933"/>
                </a:solidFill>
                <a:latin typeface="Book Antiqua" pitchFamily="18" charset="0"/>
                <a:sym typeface="Symbol" pitchFamily="18" charset="2"/>
              </a:rPr>
              <a:t> 500</a:t>
            </a:r>
            <a:endParaRPr lang="en-US" altLang="en-US" sz="2400" b="1" baseline="-25000" dirty="0">
              <a:solidFill>
                <a:srgbClr val="339933"/>
              </a:solidFill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dirty="0">
                <a:solidFill>
                  <a:srgbClr val="339933"/>
                </a:solidFill>
                <a:latin typeface="Book Antiqua" pitchFamily="18" charset="0"/>
              </a:rPr>
              <a:t>x</a:t>
            </a:r>
            <a:r>
              <a:rPr lang="en-US" altLang="en-US" sz="2400" b="1" baseline="-25000" dirty="0">
                <a:solidFill>
                  <a:srgbClr val="339933"/>
                </a:solidFill>
                <a:latin typeface="Book Antiqua" pitchFamily="18" charset="0"/>
              </a:rPr>
              <a:t>31</a:t>
            </a:r>
            <a:r>
              <a:rPr lang="en-US" altLang="en-US" sz="2400" b="1" dirty="0">
                <a:solidFill>
                  <a:srgbClr val="339933"/>
                </a:solidFill>
                <a:latin typeface="Book Antiqua" pitchFamily="18" charset="0"/>
              </a:rPr>
              <a:t> +x</a:t>
            </a:r>
            <a:r>
              <a:rPr lang="en-US" altLang="en-US" sz="2400" b="1" baseline="-25000" dirty="0">
                <a:solidFill>
                  <a:srgbClr val="339933"/>
                </a:solidFill>
                <a:latin typeface="Book Antiqua" pitchFamily="18" charset="0"/>
              </a:rPr>
              <a:t>32</a:t>
            </a:r>
            <a:r>
              <a:rPr lang="en-US" altLang="en-US" sz="2400" b="1" dirty="0">
                <a:solidFill>
                  <a:srgbClr val="339933"/>
                </a:solidFill>
                <a:latin typeface="Book Antiqua" pitchFamily="18" charset="0"/>
              </a:rPr>
              <a:t> +x</a:t>
            </a:r>
            <a:r>
              <a:rPr lang="en-US" altLang="en-US" sz="2400" b="1" baseline="-25000" dirty="0">
                <a:solidFill>
                  <a:srgbClr val="339933"/>
                </a:solidFill>
                <a:latin typeface="Book Antiqua" pitchFamily="18" charset="0"/>
              </a:rPr>
              <a:t>33 </a:t>
            </a:r>
            <a:r>
              <a:rPr lang="en-US" altLang="en-US" sz="2400" b="1" baseline="-25000" dirty="0">
                <a:solidFill>
                  <a:srgbClr val="339933"/>
                </a:solidFill>
                <a:latin typeface="Book Antiqua" pitchFamily="18" charset="0"/>
                <a:sym typeface="Symbol" pitchFamily="18" charset="2"/>
              </a:rPr>
              <a:t>   </a:t>
            </a:r>
            <a:r>
              <a:rPr lang="en-US" altLang="en-US" sz="2400" b="1" dirty="0">
                <a:solidFill>
                  <a:srgbClr val="339933"/>
                </a:solidFill>
                <a:latin typeface="Book Antiqua" pitchFamily="18" charset="0"/>
                <a:sym typeface="Symbol" pitchFamily="18" charset="2"/>
              </a:rPr>
              <a:t> 320</a:t>
            </a:r>
            <a:endParaRPr lang="en-US" altLang="en-US" sz="2400" b="1" dirty="0">
              <a:solidFill>
                <a:srgbClr val="339933"/>
              </a:solidFill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endParaRPr lang="en-US" altLang="en-US" sz="2400" b="1" dirty="0">
              <a:solidFill>
                <a:srgbClr val="CC9900"/>
              </a:solidFill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Proportionality of land use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x</a:t>
            </a: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11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21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31             </a:t>
            </a:r>
            <a:r>
              <a:rPr lang="en-US" altLang="en-US" sz="2400" b="1" baseline="-25000" dirty="0" smtClean="0">
                <a:solidFill>
                  <a:srgbClr val="CC9900"/>
                </a:solidFill>
                <a:latin typeface="Book Antiqua" pitchFamily="18" charset="0"/>
              </a:rPr>
              <a:t>   </a:t>
            </a:r>
            <a:r>
              <a:rPr lang="en-US" altLang="en-US" sz="2400" b="1" dirty="0" smtClean="0">
                <a:solidFill>
                  <a:srgbClr val="CC9900"/>
                </a:solidFill>
                <a:latin typeface="Book Antiqua" pitchFamily="18" charset="0"/>
              </a:rPr>
              <a:t>x</a:t>
            </a:r>
            <a:r>
              <a:rPr lang="en-US" altLang="en-US" sz="2400" b="1" baseline="-25000" dirty="0" smtClean="0">
                <a:solidFill>
                  <a:srgbClr val="CC9900"/>
                </a:solidFill>
                <a:latin typeface="Book Antiqua" pitchFamily="18" charset="0"/>
              </a:rPr>
              <a:t>12</a:t>
            </a:r>
            <a:r>
              <a:rPr lang="en-US" altLang="en-US" sz="2400" b="1" dirty="0" smtClean="0">
                <a:solidFill>
                  <a:srgbClr val="CC9900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 smtClean="0">
                <a:solidFill>
                  <a:srgbClr val="CC9900"/>
                </a:solidFill>
                <a:latin typeface="Book Antiqua" pitchFamily="18" charset="0"/>
              </a:rPr>
              <a:t>22</a:t>
            </a:r>
            <a:r>
              <a:rPr lang="en-US" altLang="en-US" sz="2400" b="1" dirty="0" smtClean="0">
                <a:solidFill>
                  <a:srgbClr val="CC9900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 smtClean="0">
                <a:solidFill>
                  <a:srgbClr val="CC9900"/>
                </a:solidFill>
                <a:latin typeface="Book Antiqua" pitchFamily="18" charset="0"/>
              </a:rPr>
              <a:t>32 </a:t>
            </a:r>
            <a:endParaRPr lang="en-US" altLang="en-US" sz="2400" b="1" baseline="-25000" dirty="0">
              <a:solidFill>
                <a:srgbClr val="CC9900"/>
              </a:solidFill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         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400                  </a:t>
            </a:r>
            <a:r>
              <a:rPr lang="en-US" altLang="en-US" sz="2400" b="1" dirty="0" smtClean="0">
                <a:solidFill>
                  <a:srgbClr val="CC9900"/>
                </a:solidFill>
                <a:latin typeface="Book Antiqua" pitchFamily="18" charset="0"/>
              </a:rPr>
              <a:t>     600</a:t>
            </a:r>
            <a:endParaRPr lang="en-US" altLang="en-US" sz="2400" b="1" dirty="0">
              <a:solidFill>
                <a:srgbClr val="CC9900"/>
              </a:solidFill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x</a:t>
            </a: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11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21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31             </a:t>
            </a:r>
            <a:r>
              <a:rPr lang="en-US" altLang="en-US" sz="2400" b="1" baseline="-25000" dirty="0" smtClean="0">
                <a:solidFill>
                  <a:srgbClr val="CC9900"/>
                </a:solidFill>
                <a:latin typeface="Book Antiqua" pitchFamily="18" charset="0"/>
              </a:rPr>
              <a:t>  </a:t>
            </a:r>
            <a:r>
              <a:rPr lang="en-US" altLang="en-US" sz="2400" b="1" dirty="0" smtClean="0">
                <a:solidFill>
                  <a:srgbClr val="CC9900"/>
                </a:solidFill>
                <a:latin typeface="Book Antiqua" pitchFamily="18" charset="0"/>
              </a:rPr>
              <a:t>x</a:t>
            </a:r>
            <a:r>
              <a:rPr lang="en-US" altLang="en-US" sz="2400" b="1" baseline="-25000" dirty="0" smtClean="0">
                <a:solidFill>
                  <a:srgbClr val="CC9900"/>
                </a:solidFill>
                <a:latin typeface="Book Antiqua" pitchFamily="18" charset="0"/>
              </a:rPr>
              <a:t>13</a:t>
            </a:r>
            <a:r>
              <a:rPr lang="en-US" altLang="en-US" sz="2400" b="1" dirty="0" smtClean="0">
                <a:solidFill>
                  <a:srgbClr val="CC9900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 smtClean="0">
                <a:solidFill>
                  <a:srgbClr val="CC9900"/>
                </a:solidFill>
                <a:latin typeface="Book Antiqua" pitchFamily="18" charset="0"/>
              </a:rPr>
              <a:t>23</a:t>
            </a:r>
            <a:r>
              <a:rPr lang="en-US" altLang="en-US" sz="2400" b="1" dirty="0" smtClean="0">
                <a:solidFill>
                  <a:srgbClr val="CC9900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 smtClean="0">
                <a:solidFill>
                  <a:srgbClr val="CC9900"/>
                </a:solidFill>
                <a:latin typeface="Book Antiqua" pitchFamily="18" charset="0"/>
              </a:rPr>
              <a:t>33 </a:t>
            </a:r>
            <a:endParaRPr lang="en-US" altLang="en-US" sz="2400" b="1" baseline="-25000" dirty="0">
              <a:solidFill>
                <a:srgbClr val="CC9900"/>
              </a:solidFill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         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400                  </a:t>
            </a:r>
            <a:r>
              <a:rPr lang="en-US" altLang="en-US" sz="2400" b="1" dirty="0" smtClean="0">
                <a:solidFill>
                  <a:srgbClr val="CC9900"/>
                </a:solidFill>
                <a:latin typeface="Book Antiqua" pitchFamily="18" charset="0"/>
              </a:rPr>
              <a:t>  300</a:t>
            </a:r>
            <a:endParaRPr lang="en-US" altLang="en-US" sz="2400" b="1" dirty="0">
              <a:solidFill>
                <a:srgbClr val="CC9900"/>
              </a:solidFill>
              <a:latin typeface="Book Antiqua" pitchFamily="18" charset="0"/>
            </a:endParaRPr>
          </a:p>
        </p:txBody>
      </p:sp>
      <p:grpSp>
        <p:nvGrpSpPr>
          <p:cNvPr id="514053" name="Group 5"/>
          <p:cNvGrpSpPr>
            <a:grpSpLocks/>
          </p:cNvGrpSpPr>
          <p:nvPr/>
        </p:nvGrpSpPr>
        <p:grpSpPr bwMode="auto">
          <a:xfrm>
            <a:off x="304800" y="4343400"/>
            <a:ext cx="3886200" cy="1068388"/>
            <a:chOff x="0" y="2640"/>
            <a:chExt cx="2448" cy="673"/>
          </a:xfrm>
        </p:grpSpPr>
        <p:sp>
          <p:nvSpPr>
            <p:cNvPr id="514054" name="Line 6"/>
            <p:cNvSpPr>
              <a:spLocks noChangeShapeType="1"/>
            </p:cNvSpPr>
            <p:nvPr/>
          </p:nvSpPr>
          <p:spPr bwMode="auto">
            <a:xfrm>
              <a:off x="0" y="2687"/>
              <a:ext cx="1056" cy="1"/>
            </a:xfrm>
            <a:prstGeom prst="line">
              <a:avLst/>
            </a:prstGeom>
            <a:noFill/>
            <a:ln w="19050">
              <a:solidFill>
                <a:srgbClr val="CC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>
                <a:latin typeface="Book Antiqua" pitchFamily="18" charset="0"/>
              </a:endParaRPr>
            </a:p>
          </p:txBody>
        </p:sp>
        <p:grpSp>
          <p:nvGrpSpPr>
            <p:cNvPr id="514055" name="Group 7"/>
            <p:cNvGrpSpPr>
              <a:grpSpLocks/>
            </p:cNvGrpSpPr>
            <p:nvPr/>
          </p:nvGrpSpPr>
          <p:grpSpPr bwMode="auto">
            <a:xfrm>
              <a:off x="1152" y="2640"/>
              <a:ext cx="144" cy="48"/>
              <a:chOff x="1104" y="2928"/>
              <a:chExt cx="144" cy="48"/>
            </a:xfrm>
          </p:grpSpPr>
          <p:sp>
            <p:nvSpPr>
              <p:cNvPr id="514056" name="Line 8"/>
              <p:cNvSpPr>
                <a:spLocks noChangeShapeType="1"/>
              </p:cNvSpPr>
              <p:nvPr/>
            </p:nvSpPr>
            <p:spPr bwMode="auto">
              <a:xfrm>
                <a:off x="1104" y="2928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CC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400">
                  <a:latin typeface="Book Antiqua" pitchFamily="18" charset="0"/>
                </a:endParaRPr>
              </a:p>
            </p:txBody>
          </p:sp>
          <p:sp>
            <p:nvSpPr>
              <p:cNvPr id="514057" name="Line 9"/>
              <p:cNvSpPr>
                <a:spLocks noChangeShapeType="1"/>
              </p:cNvSpPr>
              <p:nvPr/>
            </p:nvSpPr>
            <p:spPr bwMode="auto">
              <a:xfrm>
                <a:off x="1104" y="2976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CC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400">
                  <a:latin typeface="Book Antiqua" pitchFamily="18" charset="0"/>
                </a:endParaRPr>
              </a:p>
            </p:txBody>
          </p:sp>
        </p:grpSp>
        <p:sp>
          <p:nvSpPr>
            <p:cNvPr id="514058" name="Line 10"/>
            <p:cNvSpPr>
              <a:spLocks noChangeShapeType="1"/>
            </p:cNvSpPr>
            <p:nvPr/>
          </p:nvSpPr>
          <p:spPr bwMode="auto">
            <a:xfrm>
              <a:off x="1392" y="2687"/>
              <a:ext cx="1056" cy="1"/>
            </a:xfrm>
            <a:prstGeom prst="line">
              <a:avLst/>
            </a:prstGeom>
            <a:noFill/>
            <a:ln w="19050">
              <a:solidFill>
                <a:srgbClr val="CC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>
                <a:latin typeface="Book Antiqua" pitchFamily="18" charset="0"/>
              </a:endParaRPr>
            </a:p>
          </p:txBody>
        </p:sp>
        <p:grpSp>
          <p:nvGrpSpPr>
            <p:cNvPr id="514059" name="Group 11"/>
            <p:cNvGrpSpPr>
              <a:grpSpLocks/>
            </p:cNvGrpSpPr>
            <p:nvPr/>
          </p:nvGrpSpPr>
          <p:grpSpPr bwMode="auto">
            <a:xfrm>
              <a:off x="0" y="3264"/>
              <a:ext cx="2448" cy="49"/>
              <a:chOff x="0" y="3264"/>
              <a:chExt cx="2448" cy="49"/>
            </a:xfrm>
          </p:grpSpPr>
          <p:sp>
            <p:nvSpPr>
              <p:cNvPr id="514060" name="Line 12"/>
              <p:cNvSpPr>
                <a:spLocks noChangeShapeType="1"/>
              </p:cNvSpPr>
              <p:nvPr/>
            </p:nvSpPr>
            <p:spPr bwMode="auto">
              <a:xfrm>
                <a:off x="0" y="3312"/>
                <a:ext cx="1056" cy="1"/>
              </a:xfrm>
              <a:prstGeom prst="line">
                <a:avLst/>
              </a:prstGeom>
              <a:noFill/>
              <a:ln w="19050">
                <a:solidFill>
                  <a:srgbClr val="CC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400">
                  <a:latin typeface="Book Antiqua" pitchFamily="18" charset="0"/>
                </a:endParaRPr>
              </a:p>
            </p:txBody>
          </p:sp>
          <p:grpSp>
            <p:nvGrpSpPr>
              <p:cNvPr id="514061" name="Group 13"/>
              <p:cNvGrpSpPr>
                <a:grpSpLocks/>
              </p:cNvGrpSpPr>
              <p:nvPr/>
            </p:nvGrpSpPr>
            <p:grpSpPr bwMode="auto">
              <a:xfrm>
                <a:off x="1152" y="3264"/>
                <a:ext cx="144" cy="48"/>
                <a:chOff x="1104" y="2928"/>
                <a:chExt cx="144" cy="48"/>
              </a:xfrm>
            </p:grpSpPr>
            <p:sp>
              <p:nvSpPr>
                <p:cNvPr id="514062" name="Line 14"/>
                <p:cNvSpPr>
                  <a:spLocks noChangeShapeType="1"/>
                </p:cNvSpPr>
                <p:nvPr/>
              </p:nvSpPr>
              <p:spPr bwMode="auto">
                <a:xfrm>
                  <a:off x="1104" y="2928"/>
                  <a:ext cx="144" cy="0"/>
                </a:xfrm>
                <a:prstGeom prst="line">
                  <a:avLst/>
                </a:prstGeom>
                <a:noFill/>
                <a:ln w="9525">
                  <a:solidFill>
                    <a:srgbClr val="CC99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Book Antiqua" pitchFamily="18" charset="0"/>
                  </a:endParaRPr>
                </a:p>
              </p:txBody>
            </p:sp>
            <p:sp>
              <p:nvSpPr>
                <p:cNvPr id="514063" name="Line 15"/>
                <p:cNvSpPr>
                  <a:spLocks noChangeShapeType="1"/>
                </p:cNvSpPr>
                <p:nvPr/>
              </p:nvSpPr>
              <p:spPr bwMode="auto">
                <a:xfrm>
                  <a:off x="1104" y="2976"/>
                  <a:ext cx="144" cy="0"/>
                </a:xfrm>
                <a:prstGeom prst="line">
                  <a:avLst/>
                </a:prstGeom>
                <a:noFill/>
                <a:ln w="9525">
                  <a:solidFill>
                    <a:srgbClr val="CC99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Book Antiqua" pitchFamily="18" charset="0"/>
                  </a:endParaRPr>
                </a:p>
              </p:txBody>
            </p:sp>
          </p:grpSp>
          <p:sp>
            <p:nvSpPr>
              <p:cNvPr id="514064" name="Line 16"/>
              <p:cNvSpPr>
                <a:spLocks noChangeShapeType="1"/>
              </p:cNvSpPr>
              <p:nvPr/>
            </p:nvSpPr>
            <p:spPr bwMode="auto">
              <a:xfrm>
                <a:off x="1392" y="3312"/>
                <a:ext cx="1056" cy="1"/>
              </a:xfrm>
              <a:prstGeom prst="line">
                <a:avLst/>
              </a:prstGeom>
              <a:noFill/>
              <a:ln w="19050">
                <a:solidFill>
                  <a:srgbClr val="CC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400">
                  <a:latin typeface="Book Antiqua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7358707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099" name="Text Box 3"/>
          <p:cNvSpPr txBox="1">
            <a:spLocks noChangeArrowheads="1"/>
          </p:cNvSpPr>
          <p:nvPr/>
        </p:nvSpPr>
        <p:spPr bwMode="auto">
          <a:xfrm>
            <a:off x="0" y="101025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3200" b="0">
                <a:latin typeface="Impact" panose="020B0806030902050204" pitchFamily="34" charset="0"/>
              </a:defRPr>
            </a:lvl1pPr>
          </a:lstStyle>
          <a:p>
            <a:r>
              <a:rPr lang="en-US" dirty="0"/>
              <a:t>Agricultural planning : all variables on LHS</a:t>
            </a:r>
          </a:p>
        </p:txBody>
      </p:sp>
      <p:sp>
        <p:nvSpPr>
          <p:cNvPr id="516100" name="Text Box 4"/>
          <p:cNvSpPr txBox="1">
            <a:spLocks noChangeArrowheads="1"/>
          </p:cNvSpPr>
          <p:nvPr/>
        </p:nvSpPr>
        <p:spPr bwMode="auto">
          <a:xfrm>
            <a:off x="152400" y="1020762"/>
            <a:ext cx="7772400" cy="58908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Proportionality of land use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600(x</a:t>
            </a: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11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21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31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 ) -  400(x</a:t>
            </a: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12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22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32 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 )</a:t>
            </a: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 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  <a:sym typeface="Symbol" pitchFamily="18" charset="2"/>
              </a:rPr>
              <a:t>= 0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300(x</a:t>
            </a: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11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21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31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 ) -  400(x</a:t>
            </a: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13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23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33 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 )</a:t>
            </a: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 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  <a:sym typeface="Symbol" pitchFamily="18" charset="2"/>
              </a:rPr>
              <a:t>= 0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endParaRPr lang="en-US" altLang="en-US" sz="2400" b="1" dirty="0">
              <a:solidFill>
                <a:srgbClr val="CC9900"/>
              </a:solidFill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600x</a:t>
            </a: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11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+ </a:t>
            </a:r>
            <a:r>
              <a:rPr lang="en-US" altLang="en-US" sz="2400" b="1" dirty="0" smtClean="0">
                <a:solidFill>
                  <a:srgbClr val="CC9900"/>
                </a:solidFill>
                <a:latin typeface="Book Antiqua" pitchFamily="18" charset="0"/>
              </a:rPr>
              <a:t>600x</a:t>
            </a:r>
            <a:r>
              <a:rPr lang="en-US" altLang="en-US" sz="2400" b="1" baseline="-25000" dirty="0" smtClean="0">
                <a:solidFill>
                  <a:srgbClr val="CC9900"/>
                </a:solidFill>
                <a:latin typeface="Book Antiqua" pitchFamily="18" charset="0"/>
              </a:rPr>
              <a:t>21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+ </a:t>
            </a:r>
            <a:r>
              <a:rPr lang="en-US" altLang="en-US" sz="2400" b="1" dirty="0" smtClean="0">
                <a:solidFill>
                  <a:srgbClr val="CC9900"/>
                </a:solidFill>
                <a:latin typeface="Book Antiqua" pitchFamily="18" charset="0"/>
              </a:rPr>
              <a:t>600x</a:t>
            </a:r>
            <a:r>
              <a:rPr lang="en-US" altLang="en-US" sz="2400" b="1" baseline="-25000" dirty="0" smtClean="0">
                <a:solidFill>
                  <a:srgbClr val="CC9900"/>
                </a:solidFill>
                <a:latin typeface="Book Antiqua" pitchFamily="18" charset="0"/>
              </a:rPr>
              <a:t>31</a:t>
            </a:r>
            <a:r>
              <a:rPr lang="en-US" altLang="en-US" sz="2400" b="1" dirty="0" smtClean="0">
                <a:solidFill>
                  <a:srgbClr val="CC9900"/>
                </a:solidFill>
                <a:latin typeface="Book Antiqua" pitchFamily="18" charset="0"/>
              </a:rPr>
              <a:t>  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-  400x</a:t>
            </a: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12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- </a:t>
            </a:r>
            <a:r>
              <a:rPr lang="en-US" altLang="en-US" sz="2400" b="1" dirty="0" smtClean="0">
                <a:solidFill>
                  <a:srgbClr val="CC9900"/>
                </a:solidFill>
                <a:latin typeface="Book Antiqua" pitchFamily="18" charset="0"/>
              </a:rPr>
              <a:t>400x</a:t>
            </a:r>
            <a:r>
              <a:rPr lang="en-US" altLang="en-US" sz="2400" b="1" baseline="-25000" dirty="0" smtClean="0">
                <a:solidFill>
                  <a:srgbClr val="CC9900"/>
                </a:solidFill>
                <a:latin typeface="Book Antiqua" pitchFamily="18" charset="0"/>
              </a:rPr>
              <a:t>22</a:t>
            </a:r>
            <a:r>
              <a:rPr lang="en-US" altLang="en-US" sz="2400" b="1" dirty="0" smtClean="0">
                <a:solidFill>
                  <a:srgbClr val="CC9900"/>
                </a:solidFill>
                <a:latin typeface="Book Antiqua" pitchFamily="18" charset="0"/>
              </a:rPr>
              <a:t>-400x</a:t>
            </a:r>
            <a:r>
              <a:rPr lang="en-US" altLang="en-US" sz="2400" b="1" baseline="-25000" dirty="0" smtClean="0">
                <a:solidFill>
                  <a:srgbClr val="CC9900"/>
                </a:solidFill>
                <a:latin typeface="Book Antiqua" pitchFamily="18" charset="0"/>
              </a:rPr>
              <a:t>32 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  <a:sym typeface="Symbol" pitchFamily="18" charset="2"/>
              </a:rPr>
              <a:t>= 0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300x</a:t>
            </a: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11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+ </a:t>
            </a:r>
            <a:r>
              <a:rPr lang="en-US" altLang="en-US" sz="2400" b="1" dirty="0" smtClean="0">
                <a:solidFill>
                  <a:srgbClr val="CC9900"/>
                </a:solidFill>
                <a:latin typeface="Book Antiqua" pitchFamily="18" charset="0"/>
              </a:rPr>
              <a:t>300x</a:t>
            </a:r>
            <a:r>
              <a:rPr lang="en-US" altLang="en-US" sz="2400" b="1" baseline="-25000" dirty="0" smtClean="0">
                <a:solidFill>
                  <a:srgbClr val="CC9900"/>
                </a:solidFill>
                <a:latin typeface="Book Antiqua" pitchFamily="18" charset="0"/>
              </a:rPr>
              <a:t>21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+ </a:t>
            </a:r>
            <a:r>
              <a:rPr lang="en-US" altLang="en-US" sz="2400" b="1" dirty="0" smtClean="0">
                <a:solidFill>
                  <a:srgbClr val="CC9900"/>
                </a:solidFill>
                <a:latin typeface="Book Antiqua" pitchFamily="18" charset="0"/>
              </a:rPr>
              <a:t>300x</a:t>
            </a:r>
            <a:r>
              <a:rPr lang="en-US" altLang="en-US" sz="2400" b="1" baseline="-25000" dirty="0" smtClean="0">
                <a:solidFill>
                  <a:srgbClr val="CC9900"/>
                </a:solidFill>
                <a:latin typeface="Book Antiqua" pitchFamily="18" charset="0"/>
              </a:rPr>
              <a:t>31</a:t>
            </a:r>
            <a:r>
              <a:rPr lang="en-US" altLang="en-US" sz="2400" b="1" dirty="0" smtClean="0">
                <a:solidFill>
                  <a:srgbClr val="CC9900"/>
                </a:solidFill>
                <a:latin typeface="Book Antiqua" pitchFamily="18" charset="0"/>
              </a:rPr>
              <a:t>  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-  400x</a:t>
            </a: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13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- </a:t>
            </a:r>
            <a:r>
              <a:rPr lang="en-US" altLang="en-US" sz="2400" b="1" dirty="0" smtClean="0">
                <a:solidFill>
                  <a:srgbClr val="CC9900"/>
                </a:solidFill>
                <a:latin typeface="Book Antiqua" pitchFamily="18" charset="0"/>
              </a:rPr>
              <a:t>400x</a:t>
            </a:r>
            <a:r>
              <a:rPr lang="en-US" altLang="en-US" sz="2400" b="1" baseline="-25000" dirty="0" smtClean="0">
                <a:solidFill>
                  <a:srgbClr val="CC9900"/>
                </a:solidFill>
                <a:latin typeface="Book Antiqua" pitchFamily="18" charset="0"/>
              </a:rPr>
              <a:t>23</a:t>
            </a:r>
            <a:r>
              <a:rPr lang="en-US" altLang="en-US" sz="2400" b="1" dirty="0" smtClean="0">
                <a:solidFill>
                  <a:srgbClr val="CC9900"/>
                </a:solidFill>
                <a:latin typeface="Book Antiqua" pitchFamily="18" charset="0"/>
              </a:rPr>
              <a:t>-400x</a:t>
            </a:r>
            <a:r>
              <a:rPr lang="en-US" altLang="en-US" sz="2400" b="1" baseline="-25000" dirty="0" smtClean="0">
                <a:solidFill>
                  <a:srgbClr val="CC9900"/>
                </a:solidFill>
                <a:latin typeface="Book Antiqua" pitchFamily="18" charset="0"/>
              </a:rPr>
              <a:t>33  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  <a:sym typeface="Symbol" pitchFamily="18" charset="2"/>
              </a:rPr>
              <a:t>= 0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endParaRPr lang="en-US" altLang="en-US" sz="2400" b="1" dirty="0" smtClean="0">
              <a:solidFill>
                <a:srgbClr val="CC9900"/>
              </a:solidFill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dirty="0" smtClean="0">
                <a:solidFill>
                  <a:srgbClr val="CC9900"/>
                </a:solidFill>
                <a:latin typeface="Book Antiqua" pitchFamily="18" charset="0"/>
              </a:rPr>
              <a:t>6x</a:t>
            </a:r>
            <a:r>
              <a:rPr lang="en-US" altLang="en-US" sz="2400" b="1" baseline="-25000" dirty="0" smtClean="0">
                <a:solidFill>
                  <a:srgbClr val="CC9900"/>
                </a:solidFill>
                <a:latin typeface="Book Antiqua" pitchFamily="18" charset="0"/>
              </a:rPr>
              <a:t>11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+ </a:t>
            </a:r>
            <a:r>
              <a:rPr lang="en-US" altLang="en-US" sz="2400" b="1" dirty="0" smtClean="0">
                <a:solidFill>
                  <a:srgbClr val="CC9900"/>
                </a:solidFill>
                <a:latin typeface="Book Antiqua" pitchFamily="18" charset="0"/>
              </a:rPr>
              <a:t>6x</a:t>
            </a:r>
            <a:r>
              <a:rPr lang="en-US" altLang="en-US" sz="2400" b="1" baseline="-25000" dirty="0" smtClean="0">
                <a:solidFill>
                  <a:srgbClr val="CC9900"/>
                </a:solidFill>
                <a:latin typeface="Book Antiqua" pitchFamily="18" charset="0"/>
              </a:rPr>
              <a:t>21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+ </a:t>
            </a:r>
            <a:r>
              <a:rPr lang="en-US" altLang="en-US" sz="2400" b="1" dirty="0" smtClean="0">
                <a:solidFill>
                  <a:srgbClr val="CC9900"/>
                </a:solidFill>
                <a:latin typeface="Book Antiqua" pitchFamily="18" charset="0"/>
              </a:rPr>
              <a:t>6x</a:t>
            </a:r>
            <a:r>
              <a:rPr lang="en-US" altLang="en-US" sz="2400" b="1" baseline="-25000" dirty="0" smtClean="0">
                <a:solidFill>
                  <a:srgbClr val="CC9900"/>
                </a:solidFill>
                <a:latin typeface="Book Antiqua" pitchFamily="18" charset="0"/>
              </a:rPr>
              <a:t>31</a:t>
            </a:r>
            <a:r>
              <a:rPr lang="en-US" altLang="en-US" sz="2400" b="1" dirty="0" smtClean="0">
                <a:solidFill>
                  <a:srgbClr val="CC9900"/>
                </a:solidFill>
                <a:latin typeface="Book Antiqua" pitchFamily="18" charset="0"/>
              </a:rPr>
              <a:t>  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-  </a:t>
            </a:r>
            <a:r>
              <a:rPr lang="en-US" altLang="en-US" sz="2400" b="1" dirty="0" smtClean="0">
                <a:solidFill>
                  <a:srgbClr val="CC9900"/>
                </a:solidFill>
                <a:latin typeface="Book Antiqua" pitchFamily="18" charset="0"/>
              </a:rPr>
              <a:t>4x</a:t>
            </a:r>
            <a:r>
              <a:rPr lang="en-US" altLang="en-US" sz="2400" b="1" baseline="-25000" dirty="0" smtClean="0">
                <a:solidFill>
                  <a:srgbClr val="CC9900"/>
                </a:solidFill>
                <a:latin typeface="Book Antiqua" pitchFamily="18" charset="0"/>
              </a:rPr>
              <a:t>12</a:t>
            </a:r>
            <a:r>
              <a:rPr lang="en-US" altLang="en-US" sz="2400" b="1" dirty="0" smtClean="0">
                <a:solidFill>
                  <a:srgbClr val="CC9900"/>
                </a:solidFill>
                <a:latin typeface="Book Antiqua" pitchFamily="18" charset="0"/>
              </a:rPr>
              <a:t>- 4 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x</a:t>
            </a: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22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- </a:t>
            </a:r>
            <a:r>
              <a:rPr lang="en-US" altLang="en-US" sz="2400" b="1" dirty="0" smtClean="0">
                <a:solidFill>
                  <a:srgbClr val="CC9900"/>
                </a:solidFill>
                <a:latin typeface="Book Antiqua" pitchFamily="18" charset="0"/>
              </a:rPr>
              <a:t>4 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x</a:t>
            </a: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32 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  <a:sym typeface="Symbol" pitchFamily="18" charset="2"/>
              </a:rPr>
              <a:t>= 0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dirty="0" smtClean="0">
                <a:solidFill>
                  <a:srgbClr val="CC9900"/>
                </a:solidFill>
                <a:latin typeface="Book Antiqua" pitchFamily="18" charset="0"/>
              </a:rPr>
              <a:t>3x</a:t>
            </a:r>
            <a:r>
              <a:rPr lang="en-US" altLang="en-US" sz="2400" b="1" baseline="-25000" dirty="0" smtClean="0">
                <a:solidFill>
                  <a:srgbClr val="CC9900"/>
                </a:solidFill>
                <a:latin typeface="Book Antiqua" pitchFamily="18" charset="0"/>
              </a:rPr>
              <a:t>11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+ </a:t>
            </a:r>
            <a:r>
              <a:rPr lang="en-US" altLang="en-US" sz="2400" b="1" dirty="0" smtClean="0">
                <a:solidFill>
                  <a:srgbClr val="CC9900"/>
                </a:solidFill>
                <a:latin typeface="Book Antiqua" pitchFamily="18" charset="0"/>
              </a:rPr>
              <a:t>3x</a:t>
            </a:r>
            <a:r>
              <a:rPr lang="en-US" altLang="en-US" sz="2400" b="1" baseline="-25000" dirty="0" smtClean="0">
                <a:solidFill>
                  <a:srgbClr val="CC9900"/>
                </a:solidFill>
                <a:latin typeface="Book Antiqua" pitchFamily="18" charset="0"/>
              </a:rPr>
              <a:t>21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+ </a:t>
            </a:r>
            <a:r>
              <a:rPr lang="en-US" altLang="en-US" sz="2400" b="1" dirty="0" smtClean="0">
                <a:solidFill>
                  <a:srgbClr val="CC9900"/>
                </a:solidFill>
                <a:latin typeface="Book Antiqua" pitchFamily="18" charset="0"/>
              </a:rPr>
              <a:t>3 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x</a:t>
            </a: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31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  -  </a:t>
            </a:r>
            <a:r>
              <a:rPr lang="en-US" altLang="en-US" sz="2400" b="1" dirty="0" smtClean="0">
                <a:solidFill>
                  <a:srgbClr val="CC9900"/>
                </a:solidFill>
                <a:latin typeface="Book Antiqua" pitchFamily="18" charset="0"/>
              </a:rPr>
              <a:t>4x</a:t>
            </a:r>
            <a:r>
              <a:rPr lang="en-US" altLang="en-US" sz="2400" b="1" baseline="-25000" dirty="0" smtClean="0">
                <a:solidFill>
                  <a:srgbClr val="CC9900"/>
                </a:solidFill>
                <a:latin typeface="Book Antiqua" pitchFamily="18" charset="0"/>
              </a:rPr>
              <a:t>13</a:t>
            </a:r>
            <a:r>
              <a:rPr lang="en-US" altLang="en-US" sz="2400" b="1" dirty="0" smtClean="0">
                <a:solidFill>
                  <a:srgbClr val="CC9900"/>
                </a:solidFill>
                <a:latin typeface="Book Antiqua" pitchFamily="18" charset="0"/>
              </a:rPr>
              <a:t>- 4x</a:t>
            </a:r>
            <a:r>
              <a:rPr lang="en-US" altLang="en-US" sz="2400" b="1" baseline="-25000" dirty="0" smtClean="0">
                <a:solidFill>
                  <a:srgbClr val="CC9900"/>
                </a:solidFill>
                <a:latin typeface="Book Antiqua" pitchFamily="18" charset="0"/>
              </a:rPr>
              <a:t>23</a:t>
            </a:r>
            <a:r>
              <a:rPr lang="en-US" altLang="en-US" sz="2400" b="1" dirty="0" smtClean="0">
                <a:solidFill>
                  <a:srgbClr val="CC9900"/>
                </a:solidFill>
                <a:latin typeface="Book Antiqua" pitchFamily="18" charset="0"/>
              </a:rPr>
              <a:t>- 4x</a:t>
            </a:r>
            <a:r>
              <a:rPr lang="en-US" altLang="en-US" sz="2400" b="1" baseline="-25000" dirty="0" smtClean="0">
                <a:solidFill>
                  <a:srgbClr val="CC9900"/>
                </a:solidFill>
                <a:latin typeface="Book Antiqua" pitchFamily="18" charset="0"/>
              </a:rPr>
              <a:t>33  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  <a:sym typeface="Symbol" pitchFamily="18" charset="2"/>
              </a:rPr>
              <a:t>= 0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endParaRPr lang="en-US" altLang="en-US" sz="2400" b="1" dirty="0">
              <a:solidFill>
                <a:srgbClr val="CC9900"/>
              </a:solidFill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dirty="0" smtClean="0">
                <a:solidFill>
                  <a:schemeClr val="tx2"/>
                </a:solidFill>
                <a:latin typeface="Book Antiqua" pitchFamily="18" charset="0"/>
              </a:rPr>
              <a:t>x</a:t>
            </a:r>
            <a:r>
              <a:rPr lang="en-US" altLang="en-US" sz="2400" b="1" baseline="-25000" dirty="0" smtClean="0">
                <a:solidFill>
                  <a:schemeClr val="tx2"/>
                </a:solidFill>
                <a:latin typeface="Book Antiqua" pitchFamily="18" charset="0"/>
              </a:rPr>
              <a:t>11</a:t>
            </a:r>
            <a:r>
              <a:rPr lang="en-US" altLang="en-US" sz="2400" b="1" dirty="0">
                <a:solidFill>
                  <a:schemeClr val="tx2"/>
                </a:solidFill>
                <a:latin typeface="Book Antiqua" pitchFamily="18" charset="0"/>
              </a:rPr>
              <a:t>, x</a:t>
            </a:r>
            <a:r>
              <a:rPr lang="en-US" altLang="en-US" sz="2400" b="1" baseline="-25000" dirty="0">
                <a:solidFill>
                  <a:schemeClr val="tx2"/>
                </a:solidFill>
                <a:latin typeface="Book Antiqua" pitchFamily="18" charset="0"/>
              </a:rPr>
              <a:t>21</a:t>
            </a:r>
            <a:r>
              <a:rPr lang="en-US" altLang="en-US" sz="2400" b="1" dirty="0">
                <a:solidFill>
                  <a:schemeClr val="tx2"/>
                </a:solidFill>
                <a:latin typeface="Book Antiqua" pitchFamily="18" charset="0"/>
              </a:rPr>
              <a:t>,x</a:t>
            </a:r>
            <a:r>
              <a:rPr lang="en-US" altLang="en-US" sz="2400" b="1" baseline="-25000" dirty="0">
                <a:solidFill>
                  <a:schemeClr val="tx2"/>
                </a:solidFill>
                <a:latin typeface="Book Antiqua" pitchFamily="18" charset="0"/>
              </a:rPr>
              <a:t>31</a:t>
            </a:r>
            <a:r>
              <a:rPr lang="en-US" altLang="en-US" sz="2400" b="1" dirty="0">
                <a:solidFill>
                  <a:schemeClr val="tx2"/>
                </a:solidFill>
                <a:latin typeface="Book Antiqua" pitchFamily="18" charset="0"/>
                <a:sym typeface="Symbol" pitchFamily="18" charset="2"/>
              </a:rPr>
              <a:t>, </a:t>
            </a:r>
            <a:r>
              <a:rPr lang="en-US" altLang="en-US" sz="2400" b="1" dirty="0">
                <a:solidFill>
                  <a:schemeClr val="tx2"/>
                </a:solidFill>
                <a:latin typeface="Book Antiqua" pitchFamily="18" charset="0"/>
              </a:rPr>
              <a:t>x</a:t>
            </a:r>
            <a:r>
              <a:rPr lang="en-US" altLang="en-US" sz="2400" b="1" baseline="-25000" dirty="0">
                <a:solidFill>
                  <a:schemeClr val="tx2"/>
                </a:solidFill>
                <a:latin typeface="Book Antiqua" pitchFamily="18" charset="0"/>
              </a:rPr>
              <a:t>12</a:t>
            </a:r>
            <a:r>
              <a:rPr lang="en-US" altLang="en-US" sz="2400" b="1" dirty="0">
                <a:solidFill>
                  <a:schemeClr val="tx2"/>
                </a:solidFill>
                <a:latin typeface="Book Antiqua" pitchFamily="18" charset="0"/>
              </a:rPr>
              <a:t>, x</a:t>
            </a:r>
            <a:r>
              <a:rPr lang="en-US" altLang="en-US" sz="2400" b="1" baseline="-25000" dirty="0">
                <a:solidFill>
                  <a:schemeClr val="tx2"/>
                </a:solidFill>
                <a:latin typeface="Book Antiqua" pitchFamily="18" charset="0"/>
              </a:rPr>
              <a:t>22</a:t>
            </a:r>
            <a:r>
              <a:rPr lang="en-US" altLang="en-US" sz="2400" b="1" dirty="0">
                <a:solidFill>
                  <a:schemeClr val="tx2"/>
                </a:solidFill>
                <a:latin typeface="Book Antiqua" pitchFamily="18" charset="0"/>
              </a:rPr>
              <a:t>, x</a:t>
            </a:r>
            <a:r>
              <a:rPr lang="en-US" altLang="en-US" sz="2400" b="1" baseline="-25000" dirty="0">
                <a:solidFill>
                  <a:schemeClr val="tx2"/>
                </a:solidFill>
                <a:latin typeface="Book Antiqua" pitchFamily="18" charset="0"/>
              </a:rPr>
              <a:t>32</a:t>
            </a:r>
            <a:r>
              <a:rPr lang="en-US" altLang="en-US" sz="2400" b="1" dirty="0">
                <a:solidFill>
                  <a:schemeClr val="tx2"/>
                </a:solidFill>
                <a:latin typeface="Book Antiqua" pitchFamily="18" charset="0"/>
                <a:sym typeface="Symbol" pitchFamily="18" charset="2"/>
              </a:rPr>
              <a:t>, </a:t>
            </a:r>
            <a:r>
              <a:rPr lang="en-US" altLang="en-US" sz="2400" b="1" dirty="0">
                <a:solidFill>
                  <a:schemeClr val="tx2"/>
                </a:solidFill>
                <a:latin typeface="Book Antiqua" pitchFamily="18" charset="0"/>
              </a:rPr>
              <a:t>x</a:t>
            </a:r>
            <a:r>
              <a:rPr lang="en-US" altLang="en-US" sz="2400" b="1" baseline="-25000" dirty="0">
                <a:solidFill>
                  <a:schemeClr val="tx2"/>
                </a:solidFill>
                <a:latin typeface="Book Antiqua" pitchFamily="18" charset="0"/>
              </a:rPr>
              <a:t>13</a:t>
            </a:r>
            <a:r>
              <a:rPr lang="en-US" altLang="en-US" sz="2400" b="1" dirty="0">
                <a:solidFill>
                  <a:schemeClr val="tx2"/>
                </a:solidFill>
                <a:latin typeface="Book Antiqua" pitchFamily="18" charset="0"/>
              </a:rPr>
              <a:t>, x</a:t>
            </a:r>
            <a:r>
              <a:rPr lang="en-US" altLang="en-US" sz="2400" b="1" baseline="-25000" dirty="0">
                <a:solidFill>
                  <a:schemeClr val="tx2"/>
                </a:solidFill>
                <a:latin typeface="Book Antiqua" pitchFamily="18" charset="0"/>
              </a:rPr>
              <a:t>23</a:t>
            </a:r>
            <a:r>
              <a:rPr lang="en-US" altLang="en-US" sz="2400" b="1" dirty="0">
                <a:solidFill>
                  <a:schemeClr val="tx2"/>
                </a:solidFill>
                <a:latin typeface="Book Antiqua" pitchFamily="18" charset="0"/>
              </a:rPr>
              <a:t>, x</a:t>
            </a:r>
            <a:r>
              <a:rPr lang="en-US" altLang="en-US" sz="2400" b="1" baseline="-25000" dirty="0">
                <a:solidFill>
                  <a:schemeClr val="tx2"/>
                </a:solidFill>
                <a:latin typeface="Book Antiqua" pitchFamily="18" charset="0"/>
              </a:rPr>
              <a:t>33   </a:t>
            </a:r>
            <a:r>
              <a:rPr lang="en-US" altLang="en-US" sz="2400" b="1" dirty="0">
                <a:solidFill>
                  <a:schemeClr val="tx2"/>
                </a:solidFill>
                <a:latin typeface="Book Antiqua" pitchFamily="18" charset="0"/>
                <a:sym typeface="Symbol" pitchFamily="18" charset="2"/>
              </a:rPr>
              <a:t> 0</a:t>
            </a:r>
            <a:endParaRPr lang="en-US" altLang="en-US" sz="2400" b="1" dirty="0">
              <a:solidFill>
                <a:schemeClr val="tx2"/>
              </a:solidFill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endParaRPr lang="en-US" altLang="en-US" sz="2400" b="1" dirty="0">
              <a:solidFill>
                <a:srgbClr val="CC990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1219336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6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6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16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16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161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161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161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0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1610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6100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670496"/>
              </p:ext>
            </p:extLst>
          </p:nvPr>
        </p:nvGraphicFramePr>
        <p:xfrm>
          <a:off x="228600" y="1066800"/>
          <a:ext cx="8622130" cy="480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Worksheet" r:id="rId3" imgW="5200599" imgH="2895480" progId="Excel.Sheet.12">
                  <p:embed/>
                </p:oleObj>
              </mc:Choice>
              <mc:Fallback>
                <p:oleObj name="Worksheet" r:id="rId3" imgW="5200599" imgH="2895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600" y="1066800"/>
                        <a:ext cx="8622130" cy="480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101025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3200" b="0">
                <a:latin typeface="Impact" panose="020B0806030902050204" pitchFamily="34" charset="0"/>
              </a:defRPr>
            </a:lvl1pPr>
          </a:lstStyle>
          <a:p>
            <a:r>
              <a:rPr lang="en-US" dirty="0" smtClean="0"/>
              <a:t>Not Good Enough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77055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an Thinking Final.ppt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14274</TotalTime>
  <Words>1354</Words>
  <Application>Microsoft Office PowerPoint</Application>
  <PresentationFormat>On-screen Show (4:3)</PresentationFormat>
  <Paragraphs>265</Paragraphs>
  <Slides>27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41" baseType="lpstr">
      <vt:lpstr>ＭＳ Ｐゴシック</vt:lpstr>
      <vt:lpstr>Book Antiqua</vt:lpstr>
      <vt:lpstr>Calibri</vt:lpstr>
      <vt:lpstr>Garamond</vt:lpstr>
      <vt:lpstr>Impact</vt:lpstr>
      <vt:lpstr>MS Reference Sans Serif</vt:lpstr>
      <vt:lpstr>Symbol</vt:lpstr>
      <vt:lpstr>Verdana</vt:lpstr>
      <vt:lpstr>Wingdings</vt:lpstr>
      <vt:lpstr>Lean Thinking Final.ppt</vt:lpstr>
      <vt:lpstr>1_Lean Thinking Final</vt:lpstr>
      <vt:lpstr>Lean Thinking Final</vt:lpstr>
      <vt:lpstr>2_Lean Thinking Final</vt:lpstr>
      <vt:lpstr>Worksheet</vt:lpstr>
      <vt:lpstr>LP Formulation Set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Asef-Vaziri, Ardavan</cp:lastModifiedBy>
  <cp:revision>338</cp:revision>
  <dcterms:created xsi:type="dcterms:W3CDTF">2008-11-22T01:06:20Z</dcterms:created>
  <dcterms:modified xsi:type="dcterms:W3CDTF">2018-04-13T20:22:46Z</dcterms:modified>
</cp:coreProperties>
</file>