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41"/>
  </p:notesMasterIdLst>
  <p:handoutMasterIdLst>
    <p:handoutMasterId r:id="rId42"/>
  </p:handoutMasterIdLst>
  <p:sldIdLst>
    <p:sldId id="477" r:id="rId5"/>
    <p:sldId id="507" r:id="rId6"/>
    <p:sldId id="479" r:id="rId7"/>
    <p:sldId id="480" r:id="rId8"/>
    <p:sldId id="481" r:id="rId9"/>
    <p:sldId id="482" r:id="rId10"/>
    <p:sldId id="509" r:id="rId11"/>
    <p:sldId id="514" r:id="rId12"/>
    <p:sldId id="511" r:id="rId13"/>
    <p:sldId id="513" r:id="rId14"/>
    <p:sldId id="512" r:id="rId15"/>
    <p:sldId id="495" r:id="rId16"/>
    <p:sldId id="437" r:id="rId17"/>
    <p:sldId id="389" r:id="rId18"/>
    <p:sldId id="393" r:id="rId19"/>
    <p:sldId id="394" r:id="rId20"/>
    <p:sldId id="395" r:id="rId21"/>
    <p:sldId id="396" r:id="rId22"/>
    <p:sldId id="475" r:id="rId23"/>
    <p:sldId id="468" r:id="rId24"/>
    <p:sldId id="470" r:id="rId25"/>
    <p:sldId id="504" r:id="rId26"/>
    <p:sldId id="505" r:id="rId27"/>
    <p:sldId id="471" r:id="rId28"/>
    <p:sldId id="473" r:id="rId29"/>
    <p:sldId id="458" r:id="rId30"/>
    <p:sldId id="503" r:id="rId31"/>
    <p:sldId id="506" r:id="rId32"/>
    <p:sldId id="460" r:id="rId33"/>
    <p:sldId id="502" r:id="rId34"/>
    <p:sldId id="459" r:id="rId35"/>
    <p:sldId id="450" r:id="rId36"/>
    <p:sldId id="498" r:id="rId37"/>
    <p:sldId id="499" r:id="rId38"/>
    <p:sldId id="500" r:id="rId39"/>
    <p:sldId id="50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00863D"/>
    <a:srgbClr val="9B0000"/>
    <a:srgbClr val="370000"/>
    <a:srgbClr val="FF9900"/>
    <a:srgbClr val="FF0066"/>
    <a:srgbClr val="A50023"/>
    <a:srgbClr val="A80000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7" autoAdjust="0"/>
    <p:restoredTop sz="94660"/>
  </p:normalViewPr>
  <p:slideViewPr>
    <p:cSldViewPr>
      <p:cViewPr varScale="1">
        <p:scale>
          <a:sx n="80" d="100"/>
          <a:sy n="80" d="100"/>
        </p:scale>
        <p:origin x="101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2.ROP-Apple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57150">
              <a:solidFill>
                <a:srgbClr val="000078"/>
              </a:solidFill>
            </a:ln>
          </c:spPr>
          <c:marker>
            <c:symbol val="none"/>
          </c:marker>
          <c:xVal>
            <c:numRef>
              <c:f>Sheet1!$A$1:$A$121</c:f>
              <c:numCache>
                <c:formatCode>General</c:formatCode>
                <c:ptCount val="121"/>
                <c:pt idx="0">
                  <c:v>-3</c:v>
                </c:pt>
                <c:pt idx="1">
                  <c:v>-2.95</c:v>
                </c:pt>
                <c:pt idx="2">
                  <c:v>-2.9</c:v>
                </c:pt>
                <c:pt idx="3">
                  <c:v>-2.85</c:v>
                </c:pt>
                <c:pt idx="4">
                  <c:v>-2.8</c:v>
                </c:pt>
                <c:pt idx="5">
                  <c:v>-2.75</c:v>
                </c:pt>
                <c:pt idx="6">
                  <c:v>-2.7</c:v>
                </c:pt>
                <c:pt idx="7">
                  <c:v>-2.65</c:v>
                </c:pt>
                <c:pt idx="8">
                  <c:v>-2.6</c:v>
                </c:pt>
                <c:pt idx="9">
                  <c:v>-2.5499999999999998</c:v>
                </c:pt>
                <c:pt idx="10">
                  <c:v>-2.5</c:v>
                </c:pt>
                <c:pt idx="11">
                  <c:v>-2.4500000000000002</c:v>
                </c:pt>
                <c:pt idx="12">
                  <c:v>-2.4</c:v>
                </c:pt>
                <c:pt idx="13">
                  <c:v>-2.35</c:v>
                </c:pt>
                <c:pt idx="14">
                  <c:v>-2.2999999999999998</c:v>
                </c:pt>
                <c:pt idx="15">
                  <c:v>-2.25</c:v>
                </c:pt>
                <c:pt idx="16">
                  <c:v>-2.2000000000000002</c:v>
                </c:pt>
                <c:pt idx="17">
                  <c:v>-2.15</c:v>
                </c:pt>
                <c:pt idx="18">
                  <c:v>-2.1</c:v>
                </c:pt>
                <c:pt idx="19">
                  <c:v>-2.0499999999999998</c:v>
                </c:pt>
                <c:pt idx="20">
                  <c:v>-2</c:v>
                </c:pt>
                <c:pt idx="21">
                  <c:v>-1.94999999999999</c:v>
                </c:pt>
                <c:pt idx="22">
                  <c:v>-1.8999999999999899</c:v>
                </c:pt>
                <c:pt idx="23">
                  <c:v>-1.8499999999999901</c:v>
                </c:pt>
                <c:pt idx="24">
                  <c:v>-1.7999999999999901</c:v>
                </c:pt>
                <c:pt idx="25">
                  <c:v>-1.74999999999999</c:v>
                </c:pt>
                <c:pt idx="26">
                  <c:v>-1.69999999999999</c:v>
                </c:pt>
                <c:pt idx="27">
                  <c:v>-1.6499999999999899</c:v>
                </c:pt>
                <c:pt idx="28">
                  <c:v>-1.5999999999999901</c:v>
                </c:pt>
                <c:pt idx="29">
                  <c:v>-1.5499999999999901</c:v>
                </c:pt>
                <c:pt idx="30">
                  <c:v>-1.49999999999999</c:v>
                </c:pt>
                <c:pt idx="31">
                  <c:v>-1.44999999999999</c:v>
                </c:pt>
                <c:pt idx="32">
                  <c:v>-1.3999999999999899</c:v>
                </c:pt>
                <c:pt idx="33">
                  <c:v>-1.3499999999999901</c:v>
                </c:pt>
                <c:pt idx="34">
                  <c:v>-1.2999999999999901</c:v>
                </c:pt>
                <c:pt idx="35">
                  <c:v>-1.24999999999999</c:v>
                </c:pt>
                <c:pt idx="36">
                  <c:v>-1.19999999999999</c:v>
                </c:pt>
                <c:pt idx="37">
                  <c:v>-1.1499999999999899</c:v>
                </c:pt>
                <c:pt idx="38">
                  <c:v>-1.0999999999999901</c:v>
                </c:pt>
                <c:pt idx="39">
                  <c:v>-1.0499999999999901</c:v>
                </c:pt>
                <c:pt idx="40">
                  <c:v>-0.99999999999999001</c:v>
                </c:pt>
                <c:pt idx="41">
                  <c:v>-0.94999999999998996</c:v>
                </c:pt>
                <c:pt idx="42">
                  <c:v>-0.89999999999999003</c:v>
                </c:pt>
                <c:pt idx="43">
                  <c:v>-0.84999999999998999</c:v>
                </c:pt>
                <c:pt idx="44">
                  <c:v>-0.79999999999999005</c:v>
                </c:pt>
                <c:pt idx="45">
                  <c:v>-0.74999999999999001</c:v>
                </c:pt>
                <c:pt idx="46">
                  <c:v>-0.69999999999998996</c:v>
                </c:pt>
                <c:pt idx="47">
                  <c:v>-0.64999999999999003</c:v>
                </c:pt>
                <c:pt idx="48">
                  <c:v>-0.59999999999998999</c:v>
                </c:pt>
                <c:pt idx="49">
                  <c:v>-0.54999999999999005</c:v>
                </c:pt>
                <c:pt idx="50">
                  <c:v>-0.49999999999999001</c:v>
                </c:pt>
                <c:pt idx="51">
                  <c:v>-0.44999999999999002</c:v>
                </c:pt>
                <c:pt idx="52">
                  <c:v>-0.39999999999998997</c:v>
                </c:pt>
                <c:pt idx="53">
                  <c:v>-0.34999999999998999</c:v>
                </c:pt>
                <c:pt idx="54">
                  <c:v>-0.29999999999999</c:v>
                </c:pt>
                <c:pt idx="55">
                  <c:v>-0.24999999999999001</c:v>
                </c:pt>
                <c:pt idx="56">
                  <c:v>-0.19999999999998999</c:v>
                </c:pt>
                <c:pt idx="57">
                  <c:v>-0.14999999999999</c:v>
                </c:pt>
                <c:pt idx="58">
                  <c:v>-9.9999999999980105E-2</c:v>
                </c:pt>
                <c:pt idx="59">
                  <c:v>-4.9999999999980303E-2</c:v>
                </c:pt>
                <c:pt idx="60">
                  <c:v>1.9984014443252799E-14</c:v>
                </c:pt>
                <c:pt idx="61">
                  <c:v>5.0000000000019799E-2</c:v>
                </c:pt>
                <c:pt idx="62">
                  <c:v>0.10000000000002</c:v>
                </c:pt>
                <c:pt idx="63">
                  <c:v>0.15000000000002001</c:v>
                </c:pt>
                <c:pt idx="64">
                  <c:v>0.20000000000002</c:v>
                </c:pt>
                <c:pt idx="65">
                  <c:v>0.25000000000001998</c:v>
                </c:pt>
                <c:pt idx="66">
                  <c:v>0.30000000000001997</c:v>
                </c:pt>
                <c:pt idx="67">
                  <c:v>0.35000000000002002</c:v>
                </c:pt>
                <c:pt idx="68">
                  <c:v>0.40000000000002001</c:v>
                </c:pt>
                <c:pt idx="69">
                  <c:v>0.45000000000002</c:v>
                </c:pt>
                <c:pt idx="70">
                  <c:v>0.50000000000001998</c:v>
                </c:pt>
                <c:pt idx="71">
                  <c:v>0.55000000000002003</c:v>
                </c:pt>
                <c:pt idx="72">
                  <c:v>0.60000000000001996</c:v>
                </c:pt>
                <c:pt idx="73">
                  <c:v>0.65000000000002001</c:v>
                </c:pt>
                <c:pt idx="74">
                  <c:v>0.70000000000002005</c:v>
                </c:pt>
                <c:pt idx="75">
                  <c:v>0.75000000000001998</c:v>
                </c:pt>
                <c:pt idx="76">
                  <c:v>0.80000000000002003</c:v>
                </c:pt>
                <c:pt idx="77">
                  <c:v>0.85000000000001996</c:v>
                </c:pt>
                <c:pt idx="78">
                  <c:v>0.90000000000002001</c:v>
                </c:pt>
                <c:pt idx="79">
                  <c:v>0.95000000000002005</c:v>
                </c:pt>
                <c:pt idx="80">
                  <c:v>1.00000000000002</c:v>
                </c:pt>
                <c:pt idx="81">
                  <c:v>1.05000000000002</c:v>
                </c:pt>
                <c:pt idx="82">
                  <c:v>1.1000000000000201</c:v>
                </c:pt>
                <c:pt idx="83">
                  <c:v>1.1500000000000199</c:v>
                </c:pt>
                <c:pt idx="84">
                  <c:v>1.2000000000000199</c:v>
                </c:pt>
                <c:pt idx="85">
                  <c:v>1.25000000000002</c:v>
                </c:pt>
                <c:pt idx="86">
                  <c:v>1.30000000000002</c:v>
                </c:pt>
                <c:pt idx="87">
                  <c:v>1.3500000000000201</c:v>
                </c:pt>
                <c:pt idx="88">
                  <c:v>1.4000000000000199</c:v>
                </c:pt>
                <c:pt idx="89">
                  <c:v>1.4500000000000199</c:v>
                </c:pt>
                <c:pt idx="90">
                  <c:v>1.50000000000002</c:v>
                </c:pt>
                <c:pt idx="91">
                  <c:v>1.55000000000002</c:v>
                </c:pt>
                <c:pt idx="92">
                  <c:v>1.6000000000000201</c:v>
                </c:pt>
                <c:pt idx="93">
                  <c:v>1.6500000000000199</c:v>
                </c:pt>
                <c:pt idx="94">
                  <c:v>1.7000000000000299</c:v>
                </c:pt>
                <c:pt idx="95">
                  <c:v>1.75000000000003</c:v>
                </c:pt>
                <c:pt idx="96">
                  <c:v>1.80000000000002</c:v>
                </c:pt>
                <c:pt idx="97">
                  <c:v>1.8500000000000301</c:v>
                </c:pt>
                <c:pt idx="98">
                  <c:v>1.9000000000000301</c:v>
                </c:pt>
                <c:pt idx="99">
                  <c:v>1.9500000000000299</c:v>
                </c:pt>
                <c:pt idx="100">
                  <c:v>2.0000000000000302</c:v>
                </c:pt>
                <c:pt idx="101">
                  <c:v>2.05000000000003</c:v>
                </c:pt>
                <c:pt idx="102">
                  <c:v>2.1000000000000298</c:v>
                </c:pt>
                <c:pt idx="103">
                  <c:v>2.1500000000000301</c:v>
                </c:pt>
                <c:pt idx="104">
                  <c:v>2.2000000000000299</c:v>
                </c:pt>
                <c:pt idx="105">
                  <c:v>2.2500000000000302</c:v>
                </c:pt>
                <c:pt idx="106">
                  <c:v>2.30000000000003</c:v>
                </c:pt>
                <c:pt idx="107">
                  <c:v>2.3500000000000298</c:v>
                </c:pt>
                <c:pt idx="108">
                  <c:v>2.4000000000000301</c:v>
                </c:pt>
                <c:pt idx="109">
                  <c:v>2.4500000000000299</c:v>
                </c:pt>
                <c:pt idx="110">
                  <c:v>2.5000000000000302</c:v>
                </c:pt>
                <c:pt idx="111">
                  <c:v>2.55000000000003</c:v>
                </c:pt>
                <c:pt idx="112">
                  <c:v>2.6000000000000298</c:v>
                </c:pt>
                <c:pt idx="113">
                  <c:v>2.6500000000000301</c:v>
                </c:pt>
                <c:pt idx="114">
                  <c:v>2.7000000000000299</c:v>
                </c:pt>
                <c:pt idx="115">
                  <c:v>2.7500000000000302</c:v>
                </c:pt>
                <c:pt idx="116">
                  <c:v>2.80000000000003</c:v>
                </c:pt>
                <c:pt idx="117">
                  <c:v>2.8500000000000298</c:v>
                </c:pt>
                <c:pt idx="118">
                  <c:v>2.9000000000000301</c:v>
                </c:pt>
                <c:pt idx="119">
                  <c:v>2.9500000000000299</c:v>
                </c:pt>
                <c:pt idx="120">
                  <c:v>3.0000000000000302</c:v>
                </c:pt>
              </c:numCache>
            </c:numRef>
          </c:xVal>
          <c:yVal>
            <c:numRef>
              <c:f>Sheet1!$B$1:$B$121</c:f>
              <c:numCache>
                <c:formatCode>General</c:formatCode>
                <c:ptCount val="121"/>
                <c:pt idx="0">
                  <c:v>4.4318484119380075E-3</c:v>
                </c:pt>
                <c:pt idx="1">
                  <c:v>5.1426409230539392E-3</c:v>
                </c:pt>
                <c:pt idx="2">
                  <c:v>5.9525324197758538E-3</c:v>
                </c:pt>
                <c:pt idx="3">
                  <c:v>6.8727666906139712E-3</c:v>
                </c:pt>
                <c:pt idx="4">
                  <c:v>7.9154515829799686E-3</c:v>
                </c:pt>
                <c:pt idx="5">
                  <c:v>9.0935625015910529E-3</c:v>
                </c:pt>
                <c:pt idx="6">
                  <c:v>1.0420934814422592E-2</c:v>
                </c:pt>
                <c:pt idx="7">
                  <c:v>1.1912243607605179E-2</c:v>
                </c:pt>
                <c:pt idx="8">
                  <c:v>1.3582969233685613E-2</c:v>
                </c:pt>
                <c:pt idx="9">
                  <c:v>1.5449347134395174E-2</c:v>
                </c:pt>
                <c:pt idx="10">
                  <c:v>1.752830049356854E-2</c:v>
                </c:pt>
                <c:pt idx="11">
                  <c:v>1.9837354391795313E-2</c:v>
                </c:pt>
                <c:pt idx="12">
                  <c:v>2.2394530294842899E-2</c:v>
                </c:pt>
                <c:pt idx="13">
                  <c:v>2.5218219915194382E-2</c:v>
                </c:pt>
                <c:pt idx="14">
                  <c:v>2.8327037741601186E-2</c:v>
                </c:pt>
                <c:pt idx="15">
                  <c:v>3.1739651835667418E-2</c:v>
                </c:pt>
                <c:pt idx="16">
                  <c:v>3.5474592846231424E-2</c:v>
                </c:pt>
                <c:pt idx="17">
                  <c:v>3.955004158937022E-2</c:v>
                </c:pt>
                <c:pt idx="18">
                  <c:v>4.3983595980427191E-2</c:v>
                </c:pt>
                <c:pt idx="19">
                  <c:v>4.8792018579182764E-2</c:v>
                </c:pt>
                <c:pt idx="20">
                  <c:v>5.3990966513188063E-2</c:v>
                </c:pt>
                <c:pt idx="21">
                  <c:v>5.9594706068817248E-2</c:v>
                </c:pt>
                <c:pt idx="22">
                  <c:v>6.5615814774677844E-2</c:v>
                </c:pt>
                <c:pt idx="23">
                  <c:v>7.2064874336219317E-2</c:v>
                </c:pt>
                <c:pt idx="24">
                  <c:v>7.8950158300895565E-2</c:v>
                </c:pt>
                <c:pt idx="25">
                  <c:v>8.627731882651303E-2</c:v>
                </c:pt>
                <c:pt idx="26">
                  <c:v>9.4049077376888529E-2</c:v>
                </c:pt>
                <c:pt idx="27">
                  <c:v>0.10226492456397972</c:v>
                </c:pt>
                <c:pt idx="28">
                  <c:v>0.11092083467945732</c:v>
                </c:pt>
                <c:pt idx="29">
                  <c:v>0.12000900069698744</c:v>
                </c:pt>
                <c:pt idx="30">
                  <c:v>0.12951759566589369</c:v>
                </c:pt>
                <c:pt idx="31">
                  <c:v>0.13943056644536231</c:v>
                </c:pt>
                <c:pt idx="32">
                  <c:v>0.14972746563574699</c:v>
                </c:pt>
                <c:pt idx="33">
                  <c:v>0.16038332734192173</c:v>
                </c:pt>
                <c:pt idx="34">
                  <c:v>0.17136859204780958</c:v>
                </c:pt>
                <c:pt idx="35">
                  <c:v>0.18264908538902419</c:v>
                </c:pt>
                <c:pt idx="36">
                  <c:v>0.19418605498321528</c:v>
                </c:pt>
                <c:pt idx="37">
                  <c:v>0.20593626871997714</c:v>
                </c:pt>
                <c:pt idx="38">
                  <c:v>0.21785217703255294</c:v>
                </c:pt>
                <c:pt idx="39">
                  <c:v>0.22988214068423543</c:v>
                </c:pt>
                <c:pt idx="40">
                  <c:v>0.24197072451914581</c:v>
                </c:pt>
                <c:pt idx="41">
                  <c:v>0.25405905646919141</c:v>
                </c:pt>
                <c:pt idx="42">
                  <c:v>0.2660852498987572</c:v>
                </c:pt>
                <c:pt idx="43">
                  <c:v>0.27798488613099881</c:v>
                </c:pt>
                <c:pt idx="44">
                  <c:v>0.28969155276148506</c:v>
                </c:pt>
                <c:pt idx="45">
                  <c:v>0.30113743215480671</c:v>
                </c:pt>
                <c:pt idx="46">
                  <c:v>0.31225393336676349</c:v>
                </c:pt>
                <c:pt idx="47">
                  <c:v>0.32297235966791638</c:v>
                </c:pt>
                <c:pt idx="48">
                  <c:v>0.33322460289180167</c:v>
                </c:pt>
                <c:pt idx="49">
                  <c:v>0.34294385501938579</c:v>
                </c:pt>
                <c:pt idx="50">
                  <c:v>0.35206532676430125</c:v>
                </c:pt>
                <c:pt idx="51">
                  <c:v>0.36052696246164961</c:v>
                </c:pt>
                <c:pt idx="52">
                  <c:v>0.36827014030332483</c:v>
                </c:pt>
                <c:pt idx="53">
                  <c:v>0.37524034691693919</c:v>
                </c:pt>
                <c:pt idx="54">
                  <c:v>0.38138781546052525</c:v>
                </c:pt>
                <c:pt idx="55">
                  <c:v>0.38666811680285018</c:v>
                </c:pt>
                <c:pt idx="56">
                  <c:v>0.39104269397545666</c:v>
                </c:pt>
                <c:pt idx="57">
                  <c:v>0.3944793309078895</c:v>
                </c:pt>
                <c:pt idx="58">
                  <c:v>0.39695254747701259</c:v>
                </c:pt>
                <c:pt idx="59">
                  <c:v>0.39844391409476437</c:v>
                </c:pt>
                <c:pt idx="60">
                  <c:v>0.3989422804014327</c:v>
                </c:pt>
                <c:pt idx="61">
                  <c:v>0.39844391409476365</c:v>
                </c:pt>
                <c:pt idx="62">
                  <c:v>0.39695254747701098</c:v>
                </c:pt>
                <c:pt idx="63">
                  <c:v>0.39447933090788773</c:v>
                </c:pt>
                <c:pt idx="64">
                  <c:v>0.39104269397545433</c:v>
                </c:pt>
                <c:pt idx="65">
                  <c:v>0.38666811680284729</c:v>
                </c:pt>
                <c:pt idx="66">
                  <c:v>0.38138781546052181</c:v>
                </c:pt>
                <c:pt idx="67">
                  <c:v>0.37524034691693525</c:v>
                </c:pt>
                <c:pt idx="68">
                  <c:v>0.36827014030332039</c:v>
                </c:pt>
                <c:pt idx="69">
                  <c:v>0.36052696246164473</c:v>
                </c:pt>
                <c:pt idx="70">
                  <c:v>0.35206532676429597</c:v>
                </c:pt>
                <c:pt idx="71">
                  <c:v>0.34294385501938013</c:v>
                </c:pt>
                <c:pt idx="72">
                  <c:v>0.33322460289179567</c:v>
                </c:pt>
                <c:pt idx="73">
                  <c:v>0.3229723596679101</c:v>
                </c:pt>
                <c:pt idx="74">
                  <c:v>0.31225393336675689</c:v>
                </c:pt>
                <c:pt idx="75">
                  <c:v>0.30113743215479993</c:v>
                </c:pt>
                <c:pt idx="76">
                  <c:v>0.28969155276147812</c:v>
                </c:pt>
                <c:pt idx="77">
                  <c:v>0.27798488613099176</c:v>
                </c:pt>
                <c:pt idx="78">
                  <c:v>0.26608524989875004</c:v>
                </c:pt>
                <c:pt idx="79">
                  <c:v>0.25405905646918414</c:v>
                </c:pt>
                <c:pt idx="80">
                  <c:v>0.24197072451913854</c:v>
                </c:pt>
                <c:pt idx="81">
                  <c:v>0.22988214068422821</c:v>
                </c:pt>
                <c:pt idx="82">
                  <c:v>0.21785217703254575</c:v>
                </c:pt>
                <c:pt idx="83">
                  <c:v>0.20593626871997003</c:v>
                </c:pt>
                <c:pt idx="84">
                  <c:v>0.19418605498320829</c:v>
                </c:pt>
                <c:pt idx="85">
                  <c:v>0.18264908538901736</c:v>
                </c:pt>
                <c:pt idx="86">
                  <c:v>0.17136859204780289</c:v>
                </c:pt>
                <c:pt idx="87">
                  <c:v>0.16038332734191524</c:v>
                </c:pt>
                <c:pt idx="88">
                  <c:v>0.14972746563574069</c:v>
                </c:pt>
                <c:pt idx="89">
                  <c:v>0.13943056644535626</c:v>
                </c:pt>
                <c:pt idx="90">
                  <c:v>0.12951759566588786</c:v>
                </c:pt>
                <c:pt idx="91">
                  <c:v>0.12000900069698188</c:v>
                </c:pt>
                <c:pt idx="92">
                  <c:v>0.110920834679452</c:v>
                </c:pt>
                <c:pt idx="93">
                  <c:v>0.10226492456397464</c:v>
                </c:pt>
                <c:pt idx="94">
                  <c:v>9.4049077376882145E-2</c:v>
                </c:pt>
                <c:pt idx="95">
                  <c:v>8.6277318826506993E-2</c:v>
                </c:pt>
                <c:pt idx="96">
                  <c:v>7.8950158300891318E-2</c:v>
                </c:pt>
                <c:pt idx="97">
                  <c:v>7.2064874336213974E-2</c:v>
                </c:pt>
                <c:pt idx="98">
                  <c:v>6.5615814774672848E-2</c:v>
                </c:pt>
                <c:pt idx="99">
                  <c:v>5.9594706068812599E-2</c:v>
                </c:pt>
                <c:pt idx="100">
                  <c:v>5.3990966513184795E-2</c:v>
                </c:pt>
                <c:pt idx="101">
                  <c:v>4.8792018579179752E-2</c:v>
                </c:pt>
                <c:pt idx="102">
                  <c:v>4.3983595980424443E-2</c:v>
                </c:pt>
                <c:pt idx="103">
                  <c:v>3.955004158936766E-2</c:v>
                </c:pt>
                <c:pt idx="104">
                  <c:v>3.5474592846229107E-2</c:v>
                </c:pt>
                <c:pt idx="105">
                  <c:v>3.173965183566526E-2</c:v>
                </c:pt>
                <c:pt idx="106">
                  <c:v>2.8327037741599222E-2</c:v>
                </c:pt>
                <c:pt idx="107">
                  <c:v>2.5218219915192623E-2</c:v>
                </c:pt>
                <c:pt idx="108">
                  <c:v>2.2394530294841279E-2</c:v>
                </c:pt>
                <c:pt idx="109">
                  <c:v>1.9837354391793866E-2</c:v>
                </c:pt>
                <c:pt idx="110">
                  <c:v>1.7528300493567215E-2</c:v>
                </c:pt>
                <c:pt idx="111">
                  <c:v>1.5449347134393989E-2</c:v>
                </c:pt>
                <c:pt idx="112">
                  <c:v>1.3582969233684565E-2</c:v>
                </c:pt>
                <c:pt idx="113">
                  <c:v>1.1912243607604227E-2</c:v>
                </c:pt>
                <c:pt idx="114">
                  <c:v>1.0420934814421754E-2</c:v>
                </c:pt>
                <c:pt idx="115">
                  <c:v>9.0935625015902983E-3</c:v>
                </c:pt>
                <c:pt idx="116">
                  <c:v>7.9154515829792989E-3</c:v>
                </c:pt>
                <c:pt idx="117">
                  <c:v>6.8727666906133909E-3</c:v>
                </c:pt>
                <c:pt idx="118">
                  <c:v>5.9525324197753351E-3</c:v>
                </c:pt>
                <c:pt idx="119">
                  <c:v>5.1426409230534865E-3</c:v>
                </c:pt>
                <c:pt idx="120">
                  <c:v>4.4318484119376059E-3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B8-45C8-983D-54FB09ED6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474304"/>
        <c:axId val="562004360"/>
      </c:scatterChart>
      <c:valAx>
        <c:axId val="56147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2004360"/>
        <c:crosses val="autoZero"/>
        <c:crossBetween val="midCat"/>
      </c:valAx>
      <c:valAx>
        <c:axId val="562004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14743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'4.Apple'!$U$4:$U$1004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'4.Apple'!$V$4:$V$1004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5-4CB6-87D0-13268CE74DB3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'4.Apple'!$U$4:$U$1004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'4.Apple'!$W$4:$W$64</c:f>
              <c:numCache>
                <c:formatCode>0.000</c:formatCode>
                <c:ptCount val="6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5-4CB6-87D0-13268CE74DB3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'4.Apple'!$U$4:$U$1004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'4.Apple'!$W$4:$W$1004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5-4CB6-87D0-13268CE74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0.11448</cdr:x>
      <cdr:y>0.97049</cdr:y>
    </cdr:from>
    <cdr:to>
      <cdr:x>0.91865</cdr:x>
      <cdr:y>0.97049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68785" y="2662251"/>
          <a:ext cx="4697864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007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7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8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4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2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31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6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52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53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9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01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7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20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0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51D47E-A50C-430E-BA51-1D96DD276BDF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7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81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1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3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5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9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5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4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68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944D79-BC56-44F6-9F07-E5F5D587D5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B40318-DBCB-4F57-B5B5-A894DC146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00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Sep-2018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baseline="0" dirty="0" smtClean="0">
                <a:solidFill>
                  <a:schemeClr val="tx1"/>
                </a:solidFill>
              </a:rPr>
              <a:t>Safety Inventory- Reorder Point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6858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90" r:id="rId6"/>
    <p:sldLayoutId id="2147483791" r:id="rId7"/>
    <p:sldLayoutId id="2147483792" r:id="rId8"/>
    <p:sldLayoutId id="2147483793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2060"/>
                </a:solidFill>
              </a:rPr>
              <a:t>Ardavan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Asef-Vaziri</a:t>
            </a:r>
            <a:r>
              <a:rPr lang="en-US" sz="1200" b="1" i="1" dirty="0">
                <a:solidFill>
                  <a:srgbClr val="002060"/>
                </a:solidFill>
              </a:rPr>
              <a:t>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15.w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iYiOVISWXS4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76200" y="-85050"/>
            <a:ext cx="9248029" cy="701925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8" y="1107232"/>
            <a:ext cx="8574992" cy="55648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09555"/>
            <a:ext cx="9171829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Normal Distribution &amp; Re-Order Point (ROP)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Normal </a:t>
            </a:r>
            <a:r>
              <a:rPr lang="en-US" kern="1200" dirty="0">
                <a:ea typeface="ＭＳ Ｐゴシック" charset="-128"/>
                <a:cs typeface="+mn-cs"/>
              </a:rPr>
              <a:t>Probability Distribution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3" y="765240"/>
            <a:ext cx="92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tabLst>
                <a:tab pos="457200" algn="l"/>
              </a:tabLst>
            </a:pP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between </a:t>
            </a: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8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6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hours?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479892"/>
            <a:ext cx="705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,1) = NORM.DIST(8,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780108" y="1498499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 0.0912112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</a:t>
            </a: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262702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780108" y="2308868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 0.0038304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</a:t>
            </a: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42386" y="2961993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0.08738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580903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60" y="3765569"/>
            <a:ext cx="5006340" cy="27203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25953" y="2318637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NORM.DIST(6,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09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22" grpId="0"/>
      <p:bldP spid="23" grpId="0"/>
      <p:bldP spid="21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Normal </a:t>
            </a:r>
            <a:r>
              <a:rPr lang="en-US" kern="1200" dirty="0">
                <a:ea typeface="ＭＳ Ｐゴシック" charset="-128"/>
                <a:cs typeface="+mn-cs"/>
              </a:rPr>
              <a:t>Probability Distribution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3" y="765240"/>
            <a:ext cx="92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tabLst>
                <a:tab pos="457200" algn="l"/>
              </a:tabLst>
            </a:pP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The bottom 15%  of the batteries live  at most for how many hours?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630" y="1976744"/>
            <a:ext cx="5110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400" dirty="0"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latin typeface="Book Antiqua" panose="02040602050305030304" pitchFamily="18" charset="0"/>
              </a:rPr>
              <a:t>NORM.INV(0.15,10,1.5) </a:t>
            </a:r>
            <a:r>
              <a:rPr lang="en-US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8.44535</a:t>
            </a: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34" y="3200400"/>
            <a:ext cx="863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The top 10% of the batteries live at least for how many hours?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34" y="4191000"/>
            <a:ext cx="5213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400" dirty="0"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latin typeface="Book Antiqua" panose="02040602050305030304" pitchFamily="18" charset="0"/>
              </a:rPr>
              <a:t>NORM.INV(1-0.1,10,1.5) =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11.9223</a:t>
            </a:r>
            <a:r>
              <a:rPr lang="en-US" sz="24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</a:t>
            </a:r>
            <a:endParaRPr lang="en-US" sz="24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54" y="1331158"/>
            <a:ext cx="3569970" cy="1939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891" y="4572000"/>
            <a:ext cx="3478534" cy="18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ROP; total demand during lead time is </a:t>
            </a:r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2616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 dirty="0">
                <a:latin typeface="Book Antiqua" pitchFamily="18" charset="0"/>
              </a:rPr>
              <a:t>a</a:t>
            </a:r>
            <a:r>
              <a:rPr lang="en-US" sz="2800" dirty="0" smtClean="0">
                <a:latin typeface="Book Antiqua" pitchFamily="18" charset="0"/>
              </a:rPr>
              <a:t>)  If </a:t>
            </a: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average demand during the lead </a:t>
            </a:r>
            <a:r>
              <a:rPr lang="en-US" sz="2800" dirty="0">
                <a:latin typeface="Book Antiqua" pitchFamily="18" charset="0"/>
              </a:rPr>
              <a:t>time </a:t>
            </a:r>
            <a:r>
              <a:rPr lang="en-US" sz="2800" dirty="0" smtClean="0">
                <a:latin typeface="Book Antiqua" pitchFamily="18" charset="0"/>
              </a:rPr>
              <a:t>(from the time that we place and order till we receive it) is </a:t>
            </a:r>
            <a:r>
              <a:rPr lang="en-US" sz="2800" dirty="0">
                <a:latin typeface="Book Antiqua" pitchFamily="18" charset="0"/>
              </a:rPr>
              <a:t>200 and </a:t>
            </a: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standard deviation of demand during lead </a:t>
            </a:r>
            <a:r>
              <a:rPr lang="en-US" sz="2800" dirty="0">
                <a:latin typeface="Book Antiqua" pitchFamily="18" charset="0"/>
              </a:rPr>
              <a:t>time is 25. </a:t>
            </a:r>
            <a:r>
              <a:rPr lang="en-US" sz="2800" dirty="0" smtClean="0">
                <a:latin typeface="Book Antiqua" pitchFamily="18" charset="0"/>
              </a:rPr>
              <a:t> Compute Re-Order Point (ROP) at </a:t>
            </a:r>
            <a:r>
              <a:rPr lang="en-US" sz="2800" dirty="0">
                <a:latin typeface="Book Antiqua" pitchFamily="18" charset="0"/>
              </a:rPr>
              <a:t>90% service level</a:t>
            </a:r>
            <a:r>
              <a:rPr lang="en-US" sz="2800" dirty="0" smtClean="0">
                <a:latin typeface="Book Antiqua" pitchFamily="18" charset="0"/>
              </a:rPr>
              <a:t>. Compute safety stock.</a:t>
            </a:r>
            <a:endParaRPr lang="en-US" sz="2800" dirty="0">
              <a:latin typeface="Book Antiqua" pitchFamily="18" charset="0"/>
            </a:endParaRPr>
          </a:p>
          <a:p>
            <a:pPr marL="457200" indent="-457200"/>
            <a:endParaRPr lang="en-US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603254" y="5335587"/>
            <a:ext cx="5111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Book Antiqua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02192" y="4002087"/>
            <a:ext cx="1439862" cy="1265238"/>
            <a:chOff x="2882" y="1454"/>
            <a:chExt cx="928" cy="82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080" y="1454"/>
              <a:ext cx="730" cy="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solidFill>
                    <a:srgbClr val="C00000"/>
                  </a:solidFill>
                  <a:latin typeface="Book Antiqua" pitchFamily="18" charset="0"/>
                </a:rPr>
                <a:t>Risk of a</a:t>
              </a:r>
            </a:p>
            <a:p>
              <a:pPr algn="ctr"/>
              <a:r>
                <a:rPr lang="en-US" sz="1800" b="1">
                  <a:solidFill>
                    <a:srgbClr val="C00000"/>
                  </a:solidFill>
                  <a:latin typeface="Book Antiqua" pitchFamily="18" charset="0"/>
                </a:rPr>
                <a:t>stockout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2882" y="1909"/>
              <a:ext cx="399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52679" y="4006850"/>
            <a:ext cx="2332038" cy="2347912"/>
            <a:chOff x="2159000" y="2097088"/>
            <a:chExt cx="2332038" cy="2347912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491038" y="3024188"/>
              <a:ext cx="0" cy="1420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59000" y="2097088"/>
              <a:ext cx="1565275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Book Antiqua" pitchFamily="18" charset="0"/>
                </a:rPr>
                <a:t>Service level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81242" y="4510087"/>
            <a:ext cx="1641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  <a:latin typeface="Book Antiqua" pitchFamily="18" charset="0"/>
              </a:rPr>
              <a:t>Probability of</a:t>
            </a:r>
          </a:p>
          <a:p>
            <a:pPr algn="ctr"/>
            <a:r>
              <a:rPr lang="en-US" sz="1800" b="1">
                <a:solidFill>
                  <a:srgbClr val="C00000"/>
                </a:solidFill>
                <a:latin typeface="Book Antiqua" pitchFamily="18" charset="0"/>
              </a:rPr>
              <a:t>no stockout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084517" y="5219700"/>
            <a:ext cx="0" cy="1135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Book Antiqua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109918" y="5807081"/>
            <a:ext cx="2664138" cy="366713"/>
            <a:chOff x="1837" y="2591"/>
            <a:chExt cx="974" cy="231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837" y="2614"/>
              <a:ext cx="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50" y="2591"/>
              <a:ext cx="96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800" b="1" dirty="0" smtClean="0">
                  <a:solidFill>
                    <a:srgbClr val="C00000"/>
                  </a:solidFill>
                  <a:latin typeface="Book Antiqua" pitchFamily="18" charset="0"/>
                </a:rPr>
                <a:t>Safety stock</a:t>
              </a:r>
              <a:endParaRPr lang="en-US" sz="1800" b="1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46679" y="5316537"/>
            <a:ext cx="113172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 Antiqua" pitchFamily="18" charset="0"/>
              </a:rPr>
              <a:t>Quantity</a:t>
            </a: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2778004" y="5375275"/>
            <a:ext cx="1260475" cy="673100"/>
            <a:chOff x="998" y="2319"/>
            <a:chExt cx="794" cy="424"/>
          </a:xfrm>
        </p:grpSpPr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998" y="2341"/>
              <a:ext cx="68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Book Antiqua" pitchFamily="18" charset="0"/>
                </a:rPr>
                <a:t>Average</a:t>
              </a:r>
            </a:p>
            <a:p>
              <a:r>
                <a:rPr lang="en-US" sz="1800" b="1">
                  <a:solidFill>
                    <a:srgbClr val="C00000"/>
                  </a:solidFill>
                  <a:latin typeface="Book Antiqua" pitchFamily="18" charset="0"/>
                </a:rPr>
                <a:t>demand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1542" y="2319"/>
              <a:ext cx="25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81303" y="5266753"/>
            <a:ext cx="3528392" cy="398116"/>
            <a:chOff x="1187624" y="3356991"/>
            <a:chExt cx="3528392" cy="398116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746500" y="3357562"/>
              <a:ext cx="96951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Book Antiqua" pitchFamily="18" charset="0"/>
                </a:rPr>
                <a:t>ROP</a:t>
              </a: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187624" y="3356991"/>
              <a:ext cx="3276364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</p:grp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414293"/>
              </p:ext>
            </p:extLst>
          </p:nvPr>
        </p:nvGraphicFramePr>
        <p:xfrm>
          <a:off x="1143000" y="2667000"/>
          <a:ext cx="58418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5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60" y="0"/>
            <a:ext cx="9144000" cy="685800"/>
          </a:xfrm>
        </p:spPr>
        <p:txBody>
          <a:bodyPr/>
          <a:lstStyle/>
          <a:p>
            <a:r>
              <a:rPr lang="en-US" dirty="0"/>
              <a:t>Safety Stock and </a:t>
            </a:r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0" y="762000"/>
            <a:ext cx="9144000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LTD </a:t>
            </a:r>
            <a:r>
              <a:rPr lang="en-US" sz="2400" dirty="0">
                <a:latin typeface="Book Antiqua" pitchFamily="18" charset="0"/>
              </a:rPr>
              <a:t>= 200,  </a:t>
            </a:r>
            <a:r>
              <a:rPr lang="el-GR" sz="2400" dirty="0">
                <a:latin typeface="Book Antiqua" pitchFamily="18" charset="0"/>
              </a:rPr>
              <a:t>σ</a:t>
            </a:r>
            <a:r>
              <a:rPr lang="en-US" sz="2400" baseline="-25000" dirty="0">
                <a:latin typeface="Book Antiqua" pitchFamily="18" charset="0"/>
              </a:rPr>
              <a:t>LTD</a:t>
            </a:r>
            <a:r>
              <a:rPr lang="en-US" sz="2400" dirty="0">
                <a:latin typeface="Book Antiqua" pitchFamily="18" charset="0"/>
              </a:rPr>
              <a:t> = 25, SL=90</a:t>
            </a:r>
            <a:r>
              <a:rPr lang="en-US" sz="2400" dirty="0" smtClean="0">
                <a:latin typeface="Book Antiqua" pitchFamily="18" charset="0"/>
              </a:rPr>
              <a:t>%,</a:t>
            </a:r>
          </a:p>
          <a:p>
            <a:r>
              <a:rPr lang="en-US" sz="2400" dirty="0">
                <a:latin typeface="Book Antiqua" pitchFamily="18" charset="0"/>
              </a:rPr>
              <a:t>If ROP=200, there is 50% probability of stockout.</a:t>
            </a:r>
          </a:p>
          <a:p>
            <a:r>
              <a:rPr lang="en-US" sz="2400" dirty="0">
                <a:latin typeface="Book Antiqua" pitchFamily="18" charset="0"/>
              </a:rPr>
              <a:t>Service Level = 50%</a:t>
            </a:r>
          </a:p>
          <a:p>
            <a:r>
              <a:rPr lang="en-US" sz="2400" dirty="0">
                <a:latin typeface="Book Antiqua" pitchFamily="18" charset="0"/>
              </a:rPr>
              <a:t>Risk= 50%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232.0388 </a:t>
            </a:r>
            <a:r>
              <a:rPr lang="en-US" sz="2400" dirty="0">
                <a:latin typeface="Book Antiqua" panose="02040602050305030304" pitchFamily="18" charset="0"/>
              </a:rPr>
              <a:t>=NORM.INV(0.9,200,25)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By adding a safety stock of  32.04</a:t>
            </a:r>
          </a:p>
          <a:p>
            <a:r>
              <a:rPr lang="en-US" sz="2400" dirty="0">
                <a:latin typeface="Book Antiqua" pitchFamily="18" charset="0"/>
              </a:rPr>
              <a:t>Service Level = </a:t>
            </a:r>
            <a:r>
              <a:rPr lang="en-US" sz="2400" dirty="0" smtClean="0">
                <a:latin typeface="Book Antiqua" pitchFamily="18" charset="0"/>
              </a:rPr>
              <a:t>90</a:t>
            </a:r>
            <a:r>
              <a:rPr lang="en-US" sz="2400" dirty="0">
                <a:latin typeface="Book Antiqua" pitchFamily="18" charset="0"/>
              </a:rPr>
              <a:t>%</a:t>
            </a:r>
          </a:p>
          <a:p>
            <a:r>
              <a:rPr lang="en-US" sz="2400" dirty="0">
                <a:latin typeface="Book Antiqua" pitchFamily="18" charset="0"/>
              </a:rPr>
              <a:t>Risk= </a:t>
            </a:r>
            <a:r>
              <a:rPr lang="en-US" sz="2400" dirty="0" smtClean="0">
                <a:latin typeface="Book Antiqua" pitchFamily="18" charset="0"/>
              </a:rPr>
              <a:t>10</a:t>
            </a:r>
            <a:r>
              <a:rPr lang="en-US" sz="2400" dirty="0">
                <a:latin typeface="Book Antiqua" pitchFamily="18" charset="0"/>
              </a:rPr>
              <a:t>%</a:t>
            </a:r>
          </a:p>
          <a:p>
            <a:r>
              <a:rPr lang="en-US" sz="2400" dirty="0" smtClean="0">
                <a:latin typeface="Book Antiqua" pitchFamily="18" charset="0"/>
              </a:rPr>
              <a:t>ROP </a:t>
            </a:r>
            <a:r>
              <a:rPr lang="en-US" sz="2400" dirty="0">
                <a:latin typeface="Book Antiqua" pitchFamily="18" charset="0"/>
              </a:rPr>
              <a:t>= Average Demand + Isafety</a:t>
            </a:r>
          </a:p>
          <a:p>
            <a:r>
              <a:rPr lang="en-US" sz="2400" dirty="0">
                <a:latin typeface="Book Antiqua" pitchFamily="18" charset="0"/>
              </a:rPr>
              <a:t>ROP = </a:t>
            </a:r>
            <a:r>
              <a:rPr lang="en-US" sz="2400" dirty="0" err="1">
                <a:latin typeface="Book Antiqua" pitchFamily="18" charset="0"/>
              </a:rPr>
              <a:t>LTD+Isafety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Isafety = ROP –LTD</a:t>
            </a:r>
          </a:p>
          <a:p>
            <a:endParaRPr lang="en-US" sz="2400" dirty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59" y="1676400"/>
            <a:ext cx="4066775" cy="22098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03392"/>
              </p:ext>
            </p:extLst>
          </p:nvPr>
        </p:nvGraphicFramePr>
        <p:xfrm>
          <a:off x="4879109" y="4191000"/>
          <a:ext cx="4328101" cy="208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4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8867" name="Text Box 3"/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9144000" cy="71443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/>
                <a:r>
                  <a:rPr lang="en-US" sz="2400" dirty="0">
                    <a:latin typeface="Book Antiqua" pitchFamily="18" charset="0"/>
                  </a:rPr>
                  <a:t>b</a:t>
                </a:r>
                <a:r>
                  <a:rPr lang="en-US" sz="2400" dirty="0" smtClean="0">
                    <a:latin typeface="Book Antiqua" pitchFamily="18" charset="0"/>
                  </a:rPr>
                  <a:t>) If </a:t>
                </a:r>
                <a:r>
                  <a:rPr lang="en-US" sz="2400" dirty="0">
                    <a:latin typeface="Book Antiqua" pitchFamily="18" charset="0"/>
                  </a:rPr>
                  <a:t>average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per day is 20 units </a:t>
                </a:r>
                <a:r>
                  <a:rPr lang="en-US" sz="2400" dirty="0">
                    <a:latin typeface="Book Antiqua" pitchFamily="18" charset="0"/>
                  </a:rPr>
                  <a:t>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standard deviation of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demand per day is 5 units</a:t>
                </a:r>
                <a:r>
                  <a:rPr lang="en-US" sz="2400" dirty="0" smtClean="0">
                    <a:latin typeface="Book Antiqua" pitchFamily="18" charset="0"/>
                  </a:rPr>
                  <a:t>, 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lead time is 16 days</a:t>
                </a:r>
                <a:r>
                  <a:rPr lang="en-US" sz="2400" dirty="0">
                    <a:latin typeface="Book Antiqua" pitchFamily="18" charset="0"/>
                  </a:rPr>
                  <a:t>. </a:t>
                </a:r>
                <a:r>
                  <a:rPr lang="en-US" sz="2400" dirty="0" smtClean="0">
                    <a:latin typeface="Book Antiqua" pitchFamily="18" charset="0"/>
                  </a:rPr>
                  <a:t>Compute </a:t>
                </a:r>
                <a:r>
                  <a:rPr lang="en-US" sz="2400" dirty="0">
                    <a:latin typeface="Book Antiqua" pitchFamily="18" charset="0"/>
                  </a:rPr>
                  <a:t>ROP at 90% service </a:t>
                </a:r>
                <a:r>
                  <a:rPr lang="en-US" sz="2400" dirty="0" smtClean="0">
                    <a:latin typeface="Book Antiqua" pitchFamily="18" charset="0"/>
                  </a:rPr>
                  <a:t>level. Compute safety stock.</a:t>
                </a:r>
              </a:p>
              <a:p>
                <a:pPr marL="457200" indent="-457200"/>
                <a:r>
                  <a:rPr lang="en-US" sz="2400" dirty="0">
                    <a:latin typeface="Book Antiqua" pitchFamily="18" charset="0"/>
                  </a:rPr>
                  <a:t>Previous Problem: If average demand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during the lead time</a:t>
                </a:r>
                <a:r>
                  <a:rPr lang="en-US" sz="2400" dirty="0">
                    <a:latin typeface="Book Antiqua" pitchFamily="18" charset="0"/>
                  </a:rPr>
                  <a:t> is 200 and standard deviation of demand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during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the lead</a:t>
                </a:r>
                <a:r>
                  <a:rPr lang="en-US" sz="2400" dirty="0" smtClean="0">
                    <a:latin typeface="Book Antiqua" pitchFamily="18" charset="0"/>
                  </a:rPr>
                  <a:t> </a:t>
                </a:r>
                <a:r>
                  <a:rPr lang="en-US" sz="2400" dirty="0">
                    <a:latin typeface="Book Antiqua" pitchFamily="18" charset="0"/>
                  </a:rPr>
                  <a:t>time is 25. Compute ROP at 90% service level. Compute safety stock</a:t>
                </a:r>
                <a:r>
                  <a:rPr lang="en-US" sz="2400" dirty="0" smtClean="0">
                    <a:latin typeface="Book Antiqua" pitchFamily="18" charset="0"/>
                  </a:rPr>
                  <a:t>.</a:t>
                </a:r>
              </a:p>
              <a:p>
                <a:pPr marL="457200" indent="-457200"/>
                <a:r>
                  <a:rPr lang="en-US" sz="2400" dirty="0">
                    <a:latin typeface="Book Antiqua" pitchFamily="18" charset="0"/>
                  </a:rPr>
                  <a:t>If we can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transform this problem into the previous problem</a:t>
                </a:r>
                <a:r>
                  <a:rPr lang="en-US" sz="2400" dirty="0">
                    <a:latin typeface="Book Antiqua" pitchFamily="18" charset="0"/>
                  </a:rPr>
                  <a:t>, then we are done, because we already know how to solve the previous problem. </a:t>
                </a:r>
                <a:endParaRPr lang="en-US" sz="2400" dirty="0" smtClean="0">
                  <a:latin typeface="Book Antiqua" pitchFamily="18" charset="0"/>
                </a:endParaRPr>
              </a:p>
              <a:p>
                <a:pPr marL="457200" indent="-457200"/>
                <a:r>
                  <a:rPr lang="en-US" sz="2400" dirty="0" smtClean="0">
                    <a:solidFill>
                      <a:srgbClr val="00B050"/>
                    </a:solidFill>
                    <a:latin typeface="Book Antiqua" pitchFamily="18" charset="0"/>
                  </a:rPr>
                  <a:t>Lead </a:t>
                </a: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time is fixed (L)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per day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R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During Lead Time (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~N(LTD,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Average Demand During Lead Time: LTD = L × R</a:t>
                </a:r>
              </a:p>
              <a:p>
                <a:pPr marL="457200" indent="-457200"/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Standard Deviation of Demand During Lead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rad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457200" indent="-457200"/>
                <a:endParaRPr lang="en-US" sz="2400" dirty="0" smtClean="0">
                  <a:latin typeface="Book Antiqua" pitchFamily="18" charset="0"/>
                </a:endParaRPr>
              </a:p>
              <a:p>
                <a:pPr marL="457200" indent="-457200"/>
                <a:endParaRPr lang="en-US" sz="2400" dirty="0">
                  <a:latin typeface="Book Antiqua" pitchFamily="18" charset="0"/>
                </a:endParaRPr>
              </a:p>
              <a:p>
                <a:pPr marL="457200" indent="-457200"/>
                <a:endParaRPr lang="en-US" sz="2400" b="1" dirty="0">
                  <a:latin typeface="Book Antiqua" pitchFamily="18" charset="0"/>
                </a:endParaRPr>
              </a:p>
              <a:p>
                <a:pPr marL="457200" indent="-457200"/>
                <a:endParaRPr lang="en-US" sz="2400" dirty="0"/>
              </a:p>
            </p:txBody>
          </p:sp>
        </mc:Choice>
        <mc:Fallback xmlns="">
          <p:sp>
            <p:nvSpPr>
              <p:cNvPr id="548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9144000" cy="7144392"/>
              </a:xfrm>
              <a:prstGeom prst="rect">
                <a:avLst/>
              </a:prstGeom>
              <a:blipFill>
                <a:blip r:embed="rId3"/>
                <a:stretch>
                  <a:fillRect l="-1000" t="-683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ROP; Variable  </a:t>
            </a:r>
            <a:r>
              <a:rPr lang="en-US" sz="3200" dirty="0" smtClean="0">
                <a:latin typeface="Impact" pitchFamily="34" charset="0"/>
              </a:rPr>
              <a:t>R, </a:t>
            </a:r>
            <a:r>
              <a:rPr lang="en-US" sz="3200" dirty="0">
                <a:latin typeface="Impact" pitchFamily="34" charset="0"/>
              </a:rPr>
              <a:t>Fixed </a:t>
            </a:r>
            <a:r>
              <a:rPr lang="en-US" sz="3200" dirty="0" smtClean="0">
                <a:latin typeface="Impact" pitchFamily="34" charset="0"/>
              </a:rPr>
              <a:t>L</a:t>
            </a:r>
            <a:endParaRPr lang="en-US" sz="2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95556402"/>
              </p:ext>
            </p:extLst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7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71438" y="762000"/>
            <a:ext cx="9072561" cy="3854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latin typeface="Book Antiqua" pitchFamily="18" charset="0"/>
              </a:rPr>
              <a:t>If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demand</a:t>
            </a:r>
            <a:r>
              <a:rPr lang="en-US" sz="2400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is variable and </a:t>
            </a:r>
            <a:r>
              <a:rPr lang="en-US" sz="2400" dirty="0">
                <a:solidFill>
                  <a:srgbClr val="00863D"/>
                </a:solidFill>
                <a:latin typeface="Book Antiqua" pitchFamily="18" charset="0"/>
              </a:rPr>
              <a:t>Lead time </a:t>
            </a:r>
            <a:r>
              <a:rPr lang="en-US" sz="2400" dirty="0">
                <a:latin typeface="Book Antiqua" pitchFamily="18" charset="0"/>
              </a:rPr>
              <a:t>is </a:t>
            </a:r>
            <a:r>
              <a:rPr lang="en-US" sz="2400" dirty="0" smtClean="0">
                <a:latin typeface="Book Antiqua" pitchFamily="18" charset="0"/>
              </a:rPr>
              <a:t>fixed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latin typeface="Book Antiqua" pitchFamily="18" charset="0"/>
              </a:rPr>
              <a:t>L: Lead Time = 16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days</a:t>
            </a:r>
          </a:p>
          <a:p>
            <a:pPr>
              <a:spcAft>
                <a:spcPts val="900"/>
              </a:spcAft>
            </a:pPr>
            <a:r>
              <a:rPr lang="en-US" sz="2400" b="1" dirty="0" smtClean="0">
                <a:latin typeface="Book Antiqua" pitchFamily="18" charset="0"/>
              </a:rPr>
              <a:t>R</a:t>
            </a:r>
            <a:r>
              <a:rPr lang="en-US" sz="2400" dirty="0" smtClean="0">
                <a:latin typeface="Book Antiqua" pitchFamily="18" charset="0"/>
              </a:rPr>
              <a:t>: Demand per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day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latin typeface="Book Antiqua" pitchFamily="18" charset="0"/>
              </a:rPr>
              <a:t>R: Average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  <a:sym typeface="Symbol"/>
              </a:rPr>
              <a:t>daily</a:t>
            </a:r>
            <a:r>
              <a:rPr lang="en-US" sz="2400" dirty="0" smtClean="0">
                <a:latin typeface="Book Antiqua" pitchFamily="18" charset="0"/>
              </a:rPr>
              <a:t> demand =20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Book Antiqua" pitchFamily="18" charset="0"/>
                <a:sym typeface="Symbol"/>
              </a:rPr>
              <a:t>R</a:t>
            </a:r>
            <a:r>
              <a:rPr lang="en-US" sz="2400" dirty="0" smtClean="0">
                <a:latin typeface="Book Antiqua" pitchFamily="18" charset="0"/>
                <a:sym typeface="Symbol"/>
              </a:rPr>
              <a:t>: Standard deviation of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  <a:sym typeface="Symbol"/>
              </a:rPr>
              <a:t>daily</a:t>
            </a:r>
            <a:r>
              <a:rPr lang="en-US" sz="2400" dirty="0" smtClean="0">
                <a:latin typeface="Book Antiqua" pitchFamily="18" charset="0"/>
                <a:sym typeface="Symbol"/>
              </a:rPr>
              <a:t> demand =5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latin typeface="Book Antiqua" pitchFamily="18" charset="0"/>
                <a:sym typeface="Symbol"/>
              </a:rPr>
              <a:t>LTD: Average Demand During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  <a:sym typeface="Symbol"/>
              </a:rPr>
              <a:t>Lead Time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  <a:sym typeface="Symbol"/>
              </a:rPr>
              <a:t>LTD = L × R = 16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  <a:sym typeface="Symbol"/>
              </a:rPr>
              <a:t>×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  <a:sym typeface="Symbol"/>
              </a:rPr>
              <a:t>20 = 320</a:t>
            </a:r>
          </a:p>
          <a:p>
            <a:pPr>
              <a:spcAft>
                <a:spcPts val="900"/>
              </a:spcAft>
            </a:pPr>
            <a:r>
              <a:rPr lang="en-US" sz="2400" dirty="0" smtClean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Book Antiqua" pitchFamily="18" charset="0"/>
                <a:sym typeface="Symbol"/>
              </a:rPr>
              <a:t>LTD</a:t>
            </a:r>
            <a:r>
              <a:rPr lang="en-US" sz="2400" dirty="0" smtClean="0">
                <a:latin typeface="Book Antiqua" pitchFamily="18" charset="0"/>
                <a:sym typeface="Symbol"/>
              </a:rPr>
              <a:t>: </a:t>
            </a:r>
            <a:r>
              <a:rPr lang="en-US" sz="2400" dirty="0">
                <a:latin typeface="Book Antiqua" pitchFamily="18" charset="0"/>
                <a:sym typeface="Symbol"/>
              </a:rPr>
              <a:t>Standard deviation of demand </a:t>
            </a:r>
            <a:r>
              <a:rPr lang="en-US" sz="2400" dirty="0" smtClean="0">
                <a:latin typeface="Book Antiqua" pitchFamily="18" charset="0"/>
                <a:sym typeface="Symbol"/>
              </a:rPr>
              <a:t>during lead time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" y="24825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200" dirty="0">
                <a:latin typeface="Impact" pitchFamily="34" charset="0"/>
              </a:rPr>
              <a:t>μ</a:t>
            </a:r>
            <a:r>
              <a:rPr lang="en-US" sz="3200" dirty="0">
                <a:latin typeface="Impact" pitchFamily="34" charset="0"/>
              </a:rPr>
              <a:t> and </a:t>
            </a:r>
            <a:r>
              <a:rPr lang="el-GR" sz="3200" dirty="0">
                <a:latin typeface="Impact" pitchFamily="34" charset="0"/>
              </a:rPr>
              <a:t>σ</a:t>
            </a:r>
            <a:r>
              <a:rPr lang="en-US" sz="3200" dirty="0">
                <a:latin typeface="Impact" pitchFamily="34" charset="0"/>
              </a:rPr>
              <a:t> of demand per period and fixed </a:t>
            </a:r>
            <a:r>
              <a:rPr lang="en-US" sz="3200" dirty="0" smtClean="0">
                <a:latin typeface="Impact" pitchFamily="34" charset="0"/>
              </a:rPr>
              <a:t>L</a:t>
            </a:r>
            <a:endParaRPr lang="en-US" sz="3200" dirty="0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227" y="4689167"/>
                <a:ext cx="1732077" cy="496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</m:rad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7" y="4689167"/>
                <a:ext cx="1732077" cy="496418"/>
              </a:xfrm>
              <a:prstGeom prst="rect">
                <a:avLst/>
              </a:prstGeom>
              <a:blipFill>
                <a:blip r:embed="rId6"/>
                <a:stretch>
                  <a:fillRect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4769301"/>
                <a:ext cx="2741969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16</m:t>
                        </m:r>
                      </m:e>
                    </m:rad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=20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769301"/>
                <a:ext cx="2741969" cy="496483"/>
              </a:xfrm>
              <a:prstGeom prst="rect">
                <a:avLst/>
              </a:prstGeom>
              <a:blipFill>
                <a:blip r:embed="rId7"/>
                <a:stretch>
                  <a:fillRect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769301"/>
            <a:ext cx="2971800" cy="16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-55562" y="685800"/>
            <a:ext cx="9144000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dirty="0" smtClean="0">
                <a:latin typeface="Book Antiqua" pitchFamily="18" charset="0"/>
              </a:rPr>
              <a:t>The Problem originally was: If average demand per day is 20 units and standard deviation of demand is 5 per day, and lead time is 16 days. Compute ROP at 90% service level.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We transformed it to: The </a:t>
            </a:r>
            <a:r>
              <a:rPr lang="en-US" sz="2400" dirty="0">
                <a:latin typeface="Book Antiqua" pitchFamily="18" charset="0"/>
              </a:rPr>
              <a:t>average demand during the lead time is 320 and the standard deviation of demand during the lead time is 20. </a:t>
            </a:r>
            <a:r>
              <a:rPr lang="en-US" sz="2400" dirty="0" smtClean="0">
                <a:latin typeface="Book Antiqua" pitchFamily="18" charset="0"/>
              </a:rPr>
              <a:t>Compute </a:t>
            </a:r>
            <a:r>
              <a:rPr lang="en-US" sz="2400" dirty="0">
                <a:latin typeface="Book Antiqua" pitchFamily="18" charset="0"/>
              </a:rPr>
              <a:t>ROP at 90% service level</a:t>
            </a:r>
            <a:r>
              <a:rPr lang="en-US" sz="2400" dirty="0" smtClean="0">
                <a:latin typeface="Book Antiqua" pitchFamily="18" charset="0"/>
              </a:rPr>
              <a:t>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457200" indent="-457200"/>
            <a:r>
              <a:rPr lang="en-US" sz="2400" dirty="0" smtClean="0">
                <a:latin typeface="Book Antiqua" pitchFamily="18" charset="0"/>
              </a:rPr>
              <a:t>Which is the same as the previous problem: If average demand during the lead time is 200 and standard deviation of demand during lead time is 25. Compute ROP at 90% service level. Compute 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safety stock</a:t>
            </a:r>
            <a:r>
              <a:rPr lang="en-US" sz="2400" dirty="0" smtClean="0">
                <a:latin typeface="Book Antiqua" pitchFamily="18" charset="0"/>
              </a:rPr>
              <a:t>.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57076" name="Text Box 20"/>
          <p:cNvSpPr txBox="1">
            <a:spLocks noChangeArrowheads="1"/>
          </p:cNvSpPr>
          <p:nvPr/>
        </p:nvSpPr>
        <p:spPr bwMode="auto">
          <a:xfrm>
            <a:off x="0" y="0"/>
            <a:ext cx="908843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Impact" pitchFamily="34" charset="0"/>
              </a:rPr>
              <a:t>Now It is Transformed</a:t>
            </a:r>
            <a:endParaRPr lang="en-US" sz="32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7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114300" y="692696"/>
            <a:ext cx="891540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LTD = </a:t>
            </a:r>
            <a:r>
              <a:rPr lang="en-US" sz="2400" dirty="0" smtClean="0">
                <a:latin typeface="Book Antiqua" pitchFamily="18" charset="0"/>
              </a:rPr>
              <a:t>320</a:t>
            </a:r>
            <a:r>
              <a:rPr lang="en-US" sz="2400" dirty="0">
                <a:latin typeface="Book Antiqua" pitchFamily="18" charset="0"/>
              </a:rPr>
              <a:t>,  </a:t>
            </a:r>
            <a:r>
              <a:rPr lang="el-GR" sz="2400" dirty="0">
                <a:latin typeface="Book Antiqua" pitchFamily="18" charset="0"/>
              </a:rPr>
              <a:t>σ</a:t>
            </a:r>
            <a:r>
              <a:rPr lang="en-US" sz="2400" baseline="-25000" dirty="0">
                <a:latin typeface="Book Antiqua" pitchFamily="18" charset="0"/>
              </a:rPr>
              <a:t>LTD</a:t>
            </a:r>
            <a:r>
              <a:rPr lang="en-US" sz="2400" dirty="0">
                <a:latin typeface="Book Antiqua" pitchFamily="18" charset="0"/>
              </a:rPr>
              <a:t> = </a:t>
            </a:r>
            <a:r>
              <a:rPr lang="en-US" sz="2400" dirty="0" smtClean="0">
                <a:latin typeface="Book Antiqua" pitchFamily="18" charset="0"/>
              </a:rPr>
              <a:t>20, </a:t>
            </a:r>
            <a:r>
              <a:rPr lang="en-US" sz="2400" dirty="0">
                <a:latin typeface="Book Antiqua" pitchFamily="18" charset="0"/>
              </a:rPr>
              <a:t>SL=90</a:t>
            </a:r>
            <a:r>
              <a:rPr lang="en-US" sz="2400" dirty="0" smtClean="0">
                <a:latin typeface="Book Antiqua" pitchFamily="18" charset="0"/>
              </a:rPr>
              <a:t>%.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ROP = 345.631 </a:t>
            </a:r>
            <a:r>
              <a:rPr lang="en-US" sz="2400" dirty="0">
                <a:latin typeface="Book Antiqua" panose="02040602050305030304" pitchFamily="18" charset="0"/>
              </a:rPr>
              <a:t>=NORM.INV(0.9,320,20)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Isafety = 346-320= 26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0" y="107921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ROP; Variable  </a:t>
            </a:r>
            <a:r>
              <a:rPr lang="en-US" sz="3200" dirty="0" smtClean="0">
                <a:latin typeface="Impact" pitchFamily="34" charset="0"/>
              </a:rPr>
              <a:t>R, </a:t>
            </a:r>
            <a:r>
              <a:rPr lang="en-US" sz="3200" dirty="0">
                <a:latin typeface="Impact" pitchFamily="34" charset="0"/>
              </a:rPr>
              <a:t>Fixed </a:t>
            </a:r>
            <a:r>
              <a:rPr lang="en-US" sz="3200" dirty="0" smtClean="0">
                <a:latin typeface="Impact" pitchFamily="34" charset="0"/>
              </a:rPr>
              <a:t>L</a:t>
            </a:r>
            <a:endParaRPr lang="en-US" sz="3200" dirty="0">
              <a:latin typeface="Impac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95101"/>
            <a:ext cx="40667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8323" name="Text Box 3"/>
              <p:cNvSpPr txBox="1">
                <a:spLocks noChangeArrowheads="1"/>
              </p:cNvSpPr>
              <p:nvPr/>
            </p:nvSpPr>
            <p:spPr bwMode="auto">
              <a:xfrm>
                <a:off x="-36944" y="794802"/>
                <a:ext cx="9144000" cy="90947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latin typeface="Book Antiqua" pitchFamily="18" charset="0"/>
                  </a:rPr>
                  <a:t>c</a:t>
                </a:r>
                <a:r>
                  <a:rPr lang="en-US" sz="2400" dirty="0" smtClean="0">
                    <a:latin typeface="Book Antiqua" pitchFamily="18" charset="0"/>
                  </a:rPr>
                  <a:t>) If  </a:t>
                </a:r>
                <a:r>
                  <a:rPr lang="en-US" sz="2400" dirty="0">
                    <a:latin typeface="Book Antiqua" pitchFamily="18" charset="0"/>
                  </a:rPr>
                  <a:t>demand per day is 20 units and lead time is 16 days and standard deviation of lead time is 4 days. </a:t>
                </a:r>
                <a:r>
                  <a:rPr lang="en-US" sz="2400" dirty="0" smtClean="0">
                    <a:latin typeface="Book Antiqua" pitchFamily="18" charset="0"/>
                  </a:rPr>
                  <a:t>Compute </a:t>
                </a:r>
                <a:r>
                  <a:rPr lang="en-US" sz="2400" dirty="0">
                    <a:latin typeface="Book Antiqua" pitchFamily="18" charset="0"/>
                  </a:rPr>
                  <a:t>ROP at 90% service level</a:t>
                </a:r>
                <a:r>
                  <a:rPr lang="en-US" sz="2400" dirty="0" smtClean="0">
                    <a:latin typeface="Book Antiqua" pitchFamily="18" charset="0"/>
                  </a:rPr>
                  <a:t>. </a:t>
                </a:r>
                <a:r>
                  <a:rPr lang="en-US" sz="2400" dirty="0">
                    <a:latin typeface="Book Antiqua" pitchFamily="18" charset="0"/>
                  </a:rPr>
                  <a:t>Compute safety stock.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 smtClean="0">
                    <a:latin typeface="Book Antiqua" pitchFamily="18" charset="0"/>
                  </a:rPr>
                  <a:t>If we can transform this problem into the original problem, where we have the average and the standard deviation of demand (LTD,  </a:t>
                </a:r>
                <a:r>
                  <a:rPr lang="el-GR" sz="2400" dirty="0">
                    <a:latin typeface="Book Antiqua" pitchFamily="18" charset="0"/>
                  </a:rPr>
                  <a:t>σ</a:t>
                </a:r>
                <a:r>
                  <a:rPr lang="en-US" sz="2400" baseline="-25000" dirty="0" smtClean="0">
                    <a:latin typeface="Book Antiqua" pitchFamily="18" charset="0"/>
                  </a:rPr>
                  <a:t>LTD</a:t>
                </a:r>
                <a:r>
                  <a:rPr lang="en-US" sz="2400" dirty="0" smtClean="0">
                    <a:latin typeface="Book Antiqua" pitchFamily="18" charset="0"/>
                  </a:rPr>
                  <a:t>)= then we are down. 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 smtClean="0">
                    <a:latin typeface="Book Antiqua" pitchFamily="18" charset="0"/>
                  </a:rPr>
                  <a:t>Again we need to answer the following questions.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What is the average demand during the lead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time?</a:t>
                </a:r>
                <a:endParaRPr lang="en-US" sz="2400" dirty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What is standard deviation of demand during lead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time?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00B050"/>
                    </a:solidFill>
                    <a:latin typeface="Book Antiqua" pitchFamily="18" charset="0"/>
                  </a:rPr>
                  <a:t>Demand per day is fixed (R)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Lead time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Demand During Lead Time (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) is a random variable </a:t>
                </a:r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LTD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~N(LTD,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).</a:t>
                </a: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 smtClean="0">
                  <a:latin typeface="Book Antiqua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 smtClean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 smtClean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endParaRPr lang="en-US" sz="2400" b="1" dirty="0">
                  <a:latin typeface="Book Antiqua" panose="02040602050305030304" pitchFamily="18" charset="0"/>
                </a:endParaRPr>
              </a:p>
              <a:p>
                <a:pPr marL="457200" indent="-457200">
                  <a:spcAft>
                    <a:spcPts val="900"/>
                  </a:spcAft>
                </a:pPr>
                <a:endParaRPr lang="en-US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683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944" y="794802"/>
                <a:ext cx="9144000" cy="9094797"/>
              </a:xfrm>
              <a:prstGeom prst="rect">
                <a:avLst/>
              </a:prstGeom>
              <a:blipFill>
                <a:blip r:embed="rId3"/>
                <a:stretch>
                  <a:fillRect l="-1067" t="-536" r="-100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1" y="71917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ROP; Variable  R, Fixed L</a:t>
            </a:r>
          </a:p>
        </p:txBody>
      </p:sp>
    </p:spTree>
    <p:extLst>
      <p:ext uri="{BB962C8B-B14F-4D97-AF65-F5344CB8AC3E}">
        <p14:creationId xmlns:p14="http://schemas.microsoft.com/office/powerpoint/2010/main" val="27235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62" name="Text Box 2"/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9144000" cy="46474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Average Demand During Lead Time: LTD = L×R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Standard Deviation of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Demand During Lead Time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Book Antiqua" pitchFamily="18" charset="0"/>
                  <a:sym typeface="Symbol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If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Lead time 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is variable and </a:t>
                </a:r>
                <a:r>
                  <a:rPr lang="en-US" sz="2400" dirty="0">
                    <a:solidFill>
                      <a:srgbClr val="00863D"/>
                    </a:solidFill>
                    <a:latin typeface="Book Antiqua" pitchFamily="18" charset="0"/>
                  </a:rPr>
                  <a:t>Demand</a:t>
                </a:r>
                <a:r>
                  <a:rPr lang="en-US" sz="2400" dirty="0">
                    <a:solidFill>
                      <a:srgbClr val="3333CC"/>
                    </a:solidFill>
                    <a:latin typeface="Book Antiqua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is fixed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Book Antiqua" pitchFamily="18" charset="0"/>
                  </a:rPr>
                  <a:t>L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: Lead Time</a:t>
                </a:r>
                <a:endParaRPr lang="en-US" sz="2400" dirty="0">
                  <a:solidFill>
                    <a:srgbClr val="FF0000"/>
                  </a:solidFill>
                  <a:latin typeface="Book Antiqua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L: Average Lead Time =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16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days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</a:rPr>
                  <a:t>R: Demand per period = 20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per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day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LTD =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R×L = 20×16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= 320 </a:t>
                </a:r>
                <a:endParaRPr lang="en-US" sz="2400" dirty="0" smtClean="0">
                  <a:solidFill>
                    <a:srgbClr val="C00000"/>
                  </a:solidFill>
                  <a:latin typeface="Book Antiqua" pitchFamily="18" charset="0"/>
                  <a:sym typeface="Symbol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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L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: Standard deviation of </a:t>
                </a:r>
                <a:r>
                  <a:rPr lang="en-US" sz="2400" dirty="0">
                    <a:latin typeface="Book Antiqua" pitchFamily="18" charset="0"/>
                    <a:sym typeface="Symbol"/>
                  </a:rPr>
                  <a:t>Lead time = 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  <a:sym typeface="Symbol"/>
                  </a:rPr>
                  <a:t>4 days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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LTD</a:t>
                </a:r>
                <a:r>
                  <a:rPr lang="en-US" sz="2400" dirty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: Standard deviation of demand during lead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Book Antiqua" pitchFamily="18" charset="0"/>
                    <a:sym typeface="Symbol"/>
                  </a:rPr>
                  <a:t>time</a:t>
                </a:r>
                <a:endParaRPr lang="en-US" sz="2400" dirty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552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9144000" cy="4647426"/>
              </a:xfrm>
              <a:prstGeom prst="rect">
                <a:avLst/>
              </a:prstGeom>
              <a:blipFill>
                <a:blip r:embed="rId3"/>
                <a:stretch>
                  <a:fillRect l="-1000" t="-1706" b="-223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1" y="0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ROP; Variable  R, Fixed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5418662"/>
                <a:ext cx="1474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=R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18662"/>
                <a:ext cx="1474827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5418662"/>
                <a:ext cx="2272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</a:t>
                </a:r>
                <a:r>
                  <a:rPr lang="en-US" sz="2400" dirty="0">
                    <a:solidFill>
                      <a:srgbClr val="C00000"/>
                    </a:solidFill>
                    <a:latin typeface="Book Antiqua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Book Antiqua" pitchFamily="18" charset="0"/>
                  </a:rPr>
                  <a:t>0(4) =80</a:t>
                </a:r>
                <a:endParaRPr lang="en-US" sz="2400" dirty="0">
                  <a:solidFill>
                    <a:srgbClr val="C0000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418662"/>
                <a:ext cx="2272160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0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2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"/>
          </a:xfrm>
        </p:spPr>
        <p:txBody>
          <a:bodyPr/>
          <a:lstStyle/>
          <a:p>
            <a:r>
              <a:rPr lang="en-US" dirty="0" smtClean="0"/>
              <a:t>Uniform, Normal, Exponential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50989"/>
              </p:ext>
            </p:extLst>
          </p:nvPr>
        </p:nvGraphicFramePr>
        <p:xfrm>
          <a:off x="304800" y="704850"/>
          <a:ext cx="8660990" cy="560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Worksheet" r:id="rId3" imgW="7635453" imgH="4945396" progId="Excel.Sheet.12">
                  <p:embed/>
                </p:oleObj>
              </mc:Choice>
              <mc:Fallback>
                <p:oleObj name="Worksheet" r:id="rId3" imgW="7635453" imgH="4945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04850"/>
                        <a:ext cx="8660990" cy="5608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4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00000"/>
                </a:solidFill>
                <a:latin typeface="Impact" pitchFamily="34" charset="0"/>
              </a:rPr>
              <a:t>μ</a:t>
            </a:r>
            <a:r>
              <a:rPr lang="en-US" sz="3200" dirty="0">
                <a:solidFill>
                  <a:srgbClr val="000000"/>
                </a:solidFill>
                <a:latin typeface="Impact" pitchFamily="34" charset="0"/>
              </a:rPr>
              <a:t> and </a:t>
            </a:r>
            <a:r>
              <a:rPr lang="el-GR" sz="3200" dirty="0">
                <a:solidFill>
                  <a:srgbClr val="000000"/>
                </a:solidFill>
                <a:latin typeface="Impact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Impact" pitchFamily="34" charset="0"/>
              </a:rPr>
              <a:t> of </a:t>
            </a:r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L and Fixed R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99623"/>
            <a:ext cx="9072561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Book Antiqua" panose="02040602050305030304" pitchFamily="18" charset="0"/>
                <a:sym typeface="Symbol"/>
              </a:rPr>
              <a:t>LDT = 320, 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000000"/>
                </a:solidFill>
                <a:latin typeface="Book Antiqua" pitchFamily="18" charset="0"/>
                <a:sym typeface="Symbol"/>
              </a:rPr>
              <a:t>LTD  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  <a:sym typeface="Symbol"/>
              </a:rPr>
              <a:t>= 80, SL = 90%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  <a:sym typeface="Symbol"/>
              </a:rPr>
              <a:t>ROP = </a:t>
            </a:r>
            <a:r>
              <a:rPr lang="en-US" sz="2400" dirty="0">
                <a:latin typeface="Book Antiqua" panose="02040602050305030304" pitchFamily="18" charset="0"/>
              </a:rPr>
              <a:t>422.5241 =NORM.INV(0.9,320,80)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  <a:sym typeface="Symbol"/>
              </a:rPr>
              <a:t>Isafety = </a:t>
            </a:r>
            <a:r>
              <a:rPr lang="en-US" sz="2400" dirty="0" smtClean="0">
                <a:latin typeface="Book Antiqua" panose="02040602050305030304" pitchFamily="18" charset="0"/>
              </a:rPr>
              <a:t>423-320</a:t>
            </a:r>
            <a:r>
              <a:rPr lang="en-US" altLang="zh-CN" sz="2400" dirty="0" smtClean="0">
                <a:latin typeface="Book Antiqua" pitchFamily="18" charset="0"/>
                <a:sym typeface="Symbol"/>
              </a:rPr>
              <a:t>  ≈ 103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2333041"/>
            <a:ext cx="40667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4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6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-11545" y="718096"/>
            <a:ext cx="9072561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AutoNum type="romanUcPeriod"/>
            </a:pPr>
            <a:r>
              <a:rPr lang="en-US" sz="2400" dirty="0">
                <a:latin typeface="Book Antiqua" pitchFamily="18" charset="0"/>
              </a:rPr>
              <a:t>A</a:t>
            </a:r>
            <a:r>
              <a:rPr lang="en-US" sz="2400" dirty="0" smtClean="0">
                <a:latin typeface="Book Antiqua" pitchFamily="18" charset="0"/>
              </a:rPr>
              <a:t>verage </a:t>
            </a:r>
            <a:r>
              <a:rPr lang="en-US" sz="2400" dirty="0">
                <a:latin typeface="Book Antiqua" pitchFamily="18" charset="0"/>
              </a:rPr>
              <a:t>demand per day is </a:t>
            </a:r>
            <a:r>
              <a:rPr lang="en-US" sz="2400" dirty="0" smtClean="0">
                <a:latin typeface="Book Antiqua" pitchFamily="18" charset="0"/>
              </a:rPr>
              <a:t>10 </a:t>
            </a:r>
            <a:r>
              <a:rPr lang="en-US" sz="2400" dirty="0">
                <a:latin typeface="Book Antiqua" pitchFamily="18" charset="0"/>
              </a:rPr>
              <a:t>units and standard deviation of demand </a:t>
            </a:r>
            <a:r>
              <a:rPr lang="en-US" sz="2400" dirty="0" smtClean="0">
                <a:latin typeface="Book Antiqua" pitchFamily="18" charset="0"/>
              </a:rPr>
              <a:t>per day is </a:t>
            </a:r>
            <a:r>
              <a:rPr lang="en-US" sz="2400" dirty="0">
                <a:latin typeface="Book Antiqua" pitchFamily="18" charset="0"/>
              </a:rPr>
              <a:t>3 </a:t>
            </a:r>
            <a:r>
              <a:rPr lang="en-US" sz="2400" dirty="0" smtClean="0">
                <a:latin typeface="Book Antiqua" pitchFamily="18" charset="0"/>
              </a:rPr>
              <a:t>units. The </a:t>
            </a:r>
            <a:r>
              <a:rPr lang="en-US" sz="2400" dirty="0">
                <a:latin typeface="Book Antiqua" pitchFamily="18" charset="0"/>
              </a:rPr>
              <a:t>lead time is </a:t>
            </a:r>
            <a:r>
              <a:rPr lang="en-US" sz="2400" dirty="0" smtClean="0">
                <a:latin typeface="Book Antiqua" pitchFamily="18" charset="0"/>
              </a:rPr>
              <a:t>5 days</a:t>
            </a:r>
          </a:p>
          <a:p>
            <a:pPr marL="571500" indent="-571500">
              <a:buAutoNum type="romanUcPeriod"/>
            </a:pPr>
            <a:r>
              <a:rPr lang="en-US" sz="2400" dirty="0">
                <a:latin typeface="Book Antiqua" pitchFamily="18" charset="0"/>
              </a:rPr>
              <a:t>D</a:t>
            </a:r>
            <a:r>
              <a:rPr lang="en-US" sz="2400" dirty="0" smtClean="0">
                <a:latin typeface="Book Antiqua" pitchFamily="18" charset="0"/>
              </a:rPr>
              <a:t>emand </a:t>
            </a:r>
            <a:r>
              <a:rPr lang="en-US" sz="2400" dirty="0">
                <a:latin typeface="Book Antiqua" pitchFamily="18" charset="0"/>
              </a:rPr>
              <a:t>per day is </a:t>
            </a:r>
            <a:r>
              <a:rPr lang="en-US" sz="2400" dirty="0" smtClean="0">
                <a:latin typeface="Book Antiqua" pitchFamily="18" charset="0"/>
              </a:rPr>
              <a:t>10 units. The average lead </a:t>
            </a:r>
            <a:r>
              <a:rPr lang="en-US" sz="2400" dirty="0">
                <a:latin typeface="Book Antiqua" pitchFamily="18" charset="0"/>
              </a:rPr>
              <a:t>time is </a:t>
            </a:r>
            <a:r>
              <a:rPr lang="en-US" sz="2400" dirty="0" smtClean="0">
                <a:latin typeface="Book Antiqua" pitchFamily="18" charset="0"/>
              </a:rPr>
              <a:t>3 days </a:t>
            </a:r>
            <a:r>
              <a:rPr lang="en-US" sz="2400" dirty="0">
                <a:latin typeface="Book Antiqua" pitchFamily="18" charset="0"/>
              </a:rPr>
              <a:t>and standard deviation of lead time is </a:t>
            </a:r>
            <a:r>
              <a:rPr lang="en-US" sz="2400" dirty="0" smtClean="0">
                <a:latin typeface="Book Antiqua" pitchFamily="18" charset="0"/>
              </a:rPr>
              <a:t>1 days.</a:t>
            </a:r>
          </a:p>
          <a:p>
            <a:r>
              <a:rPr lang="en-US" sz="2400" dirty="0" smtClean="0">
                <a:latin typeface="Book Antiqua" pitchFamily="18" charset="0"/>
              </a:rPr>
              <a:t>Click on the graph below, then hit delete button  several times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Comparing the two problems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2486" y="3429000"/>
          <a:ext cx="89800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7" name="Worksheet" r:id="rId6" imgW="9153455" imgH="3057480" progId="Excel.Sheet.12">
                  <p:embed/>
                </p:oleObj>
              </mc:Choice>
              <mc:Fallback>
                <p:oleObj name="Worksheet" r:id="rId6" imgW="9153455" imgH="305748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486" y="3429000"/>
                        <a:ext cx="89800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28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6927" y="692696"/>
            <a:ext cx="9072561" cy="4016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Average lead </a:t>
            </a:r>
            <a:r>
              <a:rPr lang="en-US" sz="2400" dirty="0">
                <a:latin typeface="Book Antiqua" pitchFamily="18" charset="0"/>
              </a:rPr>
              <a:t>time demand </a:t>
            </a:r>
            <a:r>
              <a:rPr lang="en-US" sz="2400" dirty="0" smtClean="0">
                <a:latin typeface="Book Antiqua" pitchFamily="18" charset="0"/>
              </a:rPr>
              <a:t>is 20,000 </a:t>
            </a:r>
            <a:r>
              <a:rPr lang="en-US" sz="2400" dirty="0">
                <a:latin typeface="Book Antiqua" pitchFamily="18" charset="0"/>
              </a:rPr>
              <a:t>units.  </a:t>
            </a:r>
            <a:r>
              <a:rPr lang="en-US" sz="2400" dirty="0" smtClean="0">
                <a:latin typeface="Book Antiqua" pitchFamily="18" charset="0"/>
              </a:rPr>
              <a:t>Standard </a:t>
            </a:r>
            <a:r>
              <a:rPr lang="en-US" sz="2400" dirty="0">
                <a:latin typeface="Book Antiqua" pitchFamily="18" charset="0"/>
              </a:rPr>
              <a:t>deviation of lead time demand is </a:t>
            </a:r>
            <a:r>
              <a:rPr lang="en-US" sz="2400" dirty="0" smtClean="0">
                <a:latin typeface="Book Antiqua" pitchFamily="18" charset="0"/>
              </a:rPr>
              <a:t>5,000 </a:t>
            </a:r>
            <a:r>
              <a:rPr lang="en-US" sz="2400" dirty="0">
                <a:latin typeface="Book Antiqua" pitchFamily="18" charset="0"/>
              </a:rPr>
              <a:t>units. </a:t>
            </a:r>
            <a:r>
              <a:rPr lang="en-US" sz="2400" dirty="0" smtClean="0">
                <a:latin typeface="Book Antiqua" pitchFamily="18" charset="0"/>
              </a:rPr>
              <a:t>Each </a:t>
            </a:r>
            <a:r>
              <a:rPr lang="en-US" sz="2400" dirty="0">
                <a:latin typeface="Book Antiqua" pitchFamily="18" charset="0"/>
              </a:rPr>
              <a:t>time the inventory level drops to 24,000 </a:t>
            </a:r>
            <a:r>
              <a:rPr lang="en-US" sz="2400" dirty="0" smtClean="0">
                <a:latin typeface="Book Antiqua" pitchFamily="18" charset="0"/>
              </a:rPr>
              <a:t>units, we order a </a:t>
            </a:r>
            <a:r>
              <a:rPr lang="en-US" sz="2400" dirty="0">
                <a:latin typeface="Book Antiqua" pitchFamily="18" charset="0"/>
              </a:rPr>
              <a:t>14-day </a:t>
            </a:r>
            <a:r>
              <a:rPr lang="en-US" sz="2400" dirty="0" smtClean="0">
                <a:latin typeface="Book Antiqua" pitchFamily="18" charset="0"/>
              </a:rPr>
              <a:t>supply of 28,000 units. Suppose holding cost is $2 per unit per year.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LTD = 20,000,  </a:t>
            </a:r>
            <a:r>
              <a:rPr lang="en-US" sz="2400" i="1" dirty="0" smtClean="0">
                <a:latin typeface="Book Antiqua" pitchFamily="18" charset="0"/>
                <a:sym typeface="Symbol"/>
              </a:rPr>
              <a:t></a:t>
            </a:r>
            <a:r>
              <a:rPr lang="en-US" sz="2400" i="1" baseline="-25000" dirty="0" smtClean="0">
                <a:latin typeface="Book Antiqua" pitchFamily="18" charset="0"/>
              </a:rPr>
              <a:t>LTD</a:t>
            </a:r>
            <a:r>
              <a:rPr lang="en-US" sz="2400" dirty="0" smtClean="0">
                <a:latin typeface="Book Antiqua" pitchFamily="18" charset="0"/>
              </a:rPr>
              <a:t> = 5,000, ROP = 24,000, H=$2, R = 2,000 / day, Q or EOQ = 28,000.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a) Compute </a:t>
            </a:r>
            <a:r>
              <a:rPr lang="en-US" sz="2400" dirty="0">
                <a:latin typeface="Book Antiqua" pitchFamily="18" charset="0"/>
              </a:rPr>
              <a:t>the service level. 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SL= </a:t>
            </a:r>
            <a:r>
              <a:rPr lang="en-US" sz="2400" dirty="0">
                <a:latin typeface="Book Antiqua" panose="02040602050305030304" pitchFamily="18" charset="0"/>
              </a:rPr>
              <a:t>0.788145 =NORM.DIST(24000,20000,5000,1)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In </a:t>
            </a:r>
            <a:r>
              <a:rPr lang="en-US" sz="2400" dirty="0">
                <a:latin typeface="Book Antiqua" pitchFamily="18" charset="0"/>
              </a:rPr>
              <a:t>78.81 </a:t>
            </a:r>
            <a:r>
              <a:rPr lang="en-US" sz="2400" dirty="0" smtClean="0">
                <a:latin typeface="Book Antiqua" pitchFamily="18" charset="0"/>
              </a:rPr>
              <a:t>% </a:t>
            </a:r>
            <a:r>
              <a:rPr lang="en-US" sz="2400" dirty="0">
                <a:latin typeface="Book Antiqua" pitchFamily="18" charset="0"/>
              </a:rPr>
              <a:t>of the order cycles, the warehouse will not have a </a:t>
            </a:r>
            <a:r>
              <a:rPr lang="en-US" sz="2400" dirty="0" smtClean="0">
                <a:latin typeface="Book Antiqua" pitchFamily="18" charset="0"/>
              </a:rPr>
              <a:t>stockout.  Risk = 100-78.81 = 21.19%.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Given Safety Inventory Compute Service Level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26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872716"/>
            <a:ext cx="9144000" cy="5370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b) Compute </a:t>
            </a:r>
            <a:r>
              <a:rPr lang="en-US" sz="2400" dirty="0" smtClean="0">
                <a:latin typeface="Book Antiqua" pitchFamily="18" charset="0"/>
              </a:rPr>
              <a:t>the cycle inventory, and average inventory.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At reorder point we order 28,000 units.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latin typeface="Book Antiqua" pitchFamily="18" charset="0"/>
              </a:rPr>
              <a:t>Icycle</a:t>
            </a:r>
            <a:r>
              <a:rPr lang="en-US" sz="2400" dirty="0" smtClean="0">
                <a:latin typeface="Book Antiqua" pitchFamily="18" charset="0"/>
              </a:rPr>
              <a:t> = Q/2</a:t>
            </a:r>
            <a:r>
              <a:rPr lang="en-US" sz="2400" i="1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 28,000/2 = 14,000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Book Antiqua" pitchFamily="18" charset="0"/>
              </a:rPr>
              <a:t>Isafety</a:t>
            </a:r>
            <a:r>
              <a:rPr lang="en-US" sz="2400" dirty="0">
                <a:latin typeface="Book Antiqua" pitchFamily="18" charset="0"/>
              </a:rPr>
              <a:t> =  4,000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Average Inventory = I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= </a:t>
            </a:r>
            <a:r>
              <a:rPr lang="en-US" sz="2400" dirty="0" err="1" smtClean="0">
                <a:latin typeface="Book Antiqua" pitchFamily="18" charset="0"/>
              </a:rPr>
              <a:t>Icycle</a:t>
            </a:r>
            <a:r>
              <a:rPr lang="en-US" sz="2400" dirty="0" smtClean="0">
                <a:latin typeface="Book Antiqua" pitchFamily="18" charset="0"/>
              </a:rPr>
              <a:t> + </a:t>
            </a:r>
            <a:r>
              <a:rPr lang="en-US" sz="2400" dirty="0" err="1" smtClean="0">
                <a:latin typeface="Book Antiqua" pitchFamily="18" charset="0"/>
              </a:rPr>
              <a:t>Isafety</a:t>
            </a:r>
            <a:r>
              <a:rPr lang="en-US" sz="2400" dirty="0" smtClean="0">
                <a:latin typeface="Book Antiqua" pitchFamily="18" charset="0"/>
              </a:rPr>
              <a:t> =14,000 + 4,000 = 18000.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c) Compute </a:t>
            </a:r>
            <a:r>
              <a:rPr lang="en-US" sz="2400">
                <a:latin typeface="Book Antiqua" pitchFamily="18" charset="0"/>
              </a:rPr>
              <a:t>the </a:t>
            </a:r>
            <a:r>
              <a:rPr lang="en-US" sz="2400" smtClean="0">
                <a:latin typeface="Book Antiqua" pitchFamily="18" charset="0"/>
              </a:rPr>
              <a:t>total </a:t>
            </a:r>
            <a:r>
              <a:rPr lang="en-US" sz="2400" dirty="0">
                <a:latin typeface="Book Antiqua" pitchFamily="18" charset="0"/>
              </a:rPr>
              <a:t>holding costs per year.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H(Average Inventory)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H(I) = 2 </a:t>
            </a:r>
            <a:r>
              <a:rPr lang="en-US" sz="2400" dirty="0" smtClean="0">
                <a:latin typeface="Book Antiqua" pitchFamily="18" charset="0"/>
                <a:sym typeface="Symbol"/>
              </a:rPr>
              <a:t>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18,000 = </a:t>
            </a:r>
            <a:r>
              <a:rPr lang="en-US" sz="2400" dirty="0" smtClean="0">
                <a:latin typeface="Book Antiqua" pitchFamily="18" charset="0"/>
              </a:rPr>
              <a:t>36,000/year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d) Compute </a:t>
            </a:r>
            <a:r>
              <a:rPr lang="en-US" sz="2400" dirty="0">
                <a:latin typeface="Book Antiqua" pitchFamily="18" charset="0"/>
              </a:rPr>
              <a:t>the average </a:t>
            </a:r>
            <a:r>
              <a:rPr lang="en-US" sz="2400" dirty="0" smtClean="0">
                <a:latin typeface="Book Antiqua" pitchFamily="18" charset="0"/>
              </a:rPr>
              <a:t>flow time.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R = 2,000 / day, I = 18,000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RT = I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Book Antiqua" pitchFamily="18" charset="0"/>
              </a:rPr>
              <a:t>2000T = 18,000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T = 9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9 days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Given Safety Inventory Compute Service Level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8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8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58349790"/>
              </p:ext>
            </p:extLst>
          </p:nvPr>
        </p:nvGraphicFramePr>
        <p:xfrm>
          <a:off x="61912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0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685800"/>
            <a:ext cx="9072561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MassPC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Inc</a:t>
            </a:r>
            <a:r>
              <a:rPr lang="en-US" sz="2400" dirty="0">
                <a:latin typeface="Book Antiqua" pitchFamily="18" charset="0"/>
              </a:rPr>
              <a:t>. produces a 4-week supply of </a:t>
            </a:r>
            <a:r>
              <a:rPr lang="en-US" sz="2400" dirty="0" smtClean="0">
                <a:latin typeface="Book Antiqua" pitchFamily="18" charset="0"/>
              </a:rPr>
              <a:t>its </a:t>
            </a:r>
            <a:r>
              <a:rPr lang="en-US" sz="2400" dirty="0">
                <a:latin typeface="Book Antiqua" pitchFamily="18" charset="0"/>
              </a:rPr>
              <a:t>PC </a:t>
            </a:r>
            <a:r>
              <a:rPr lang="en-US" sz="2400" dirty="0" smtClean="0">
                <a:latin typeface="Book Antiqua" pitchFamily="18" charset="0"/>
              </a:rPr>
              <a:t>Pal model </a:t>
            </a:r>
            <a:r>
              <a:rPr lang="en-US" sz="2400" dirty="0">
                <a:latin typeface="Book Antiqua" pitchFamily="18" charset="0"/>
              </a:rPr>
              <a:t>when stock on hand drops to </a:t>
            </a:r>
            <a:r>
              <a:rPr lang="en-US" sz="2400" dirty="0" smtClean="0">
                <a:latin typeface="Book Antiqua" pitchFamily="18" charset="0"/>
              </a:rPr>
              <a:t>525 </a:t>
            </a:r>
            <a:r>
              <a:rPr lang="en-US" sz="2400" dirty="0">
                <a:latin typeface="Book Antiqua" pitchFamily="18" charset="0"/>
              </a:rPr>
              <a:t>units. </a:t>
            </a:r>
            <a:r>
              <a:rPr lang="en-US" sz="2400" dirty="0" smtClean="0">
                <a:latin typeface="Book Antiqua" pitchFamily="18" charset="0"/>
              </a:rPr>
              <a:t>It </a:t>
            </a:r>
            <a:r>
              <a:rPr lang="en-US" sz="2400" dirty="0">
                <a:latin typeface="Book Antiqua" pitchFamily="18" charset="0"/>
              </a:rPr>
              <a:t>takes 1 week to produce a batch</a:t>
            </a:r>
            <a:r>
              <a:rPr lang="en-US" sz="2400" dirty="0" smtClean="0">
                <a:latin typeface="Book Antiqua" pitchFamily="18" charset="0"/>
              </a:rPr>
              <a:t>. </a:t>
            </a:r>
            <a:r>
              <a:rPr lang="en-US" sz="2400" dirty="0">
                <a:latin typeface="Book Antiqua" pitchFamily="18" charset="0"/>
              </a:rPr>
              <a:t>O</a:t>
            </a:r>
            <a:r>
              <a:rPr lang="en-US" sz="2400" dirty="0" smtClean="0">
                <a:latin typeface="Book Antiqua" pitchFamily="18" charset="0"/>
              </a:rPr>
              <a:t>rders </a:t>
            </a:r>
            <a:r>
              <a:rPr lang="en-US" sz="2400" dirty="0">
                <a:latin typeface="Book Antiqua" pitchFamily="18" charset="0"/>
              </a:rPr>
              <a:t>average 400 units per week, and standard deviation of </a:t>
            </a:r>
            <a:r>
              <a:rPr lang="en-US" sz="2400" dirty="0" smtClean="0">
                <a:latin typeface="Book Antiqua" pitchFamily="18" charset="0"/>
              </a:rPr>
              <a:t>demand forecast </a:t>
            </a:r>
            <a:r>
              <a:rPr lang="en-US" sz="2400" dirty="0">
                <a:latin typeface="Book Antiqua" pitchFamily="18" charset="0"/>
              </a:rPr>
              <a:t>is 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125 units</a:t>
            </a:r>
            <a:r>
              <a:rPr lang="en-US" sz="2400" dirty="0" smtClean="0">
                <a:latin typeface="Book Antiqua" pitchFamily="18" charset="0"/>
              </a:rPr>
              <a:t>. Compute the risk of stockout.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Problem 7.1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2235926"/>
            <a:ext cx="12977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ROP =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14400" y="2252589"/>
            <a:ext cx="68818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525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063937" y="2205335"/>
            <a:ext cx="7322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Q =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0" y="2256712"/>
            <a:ext cx="6488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L</a:t>
            </a:r>
            <a:r>
              <a:rPr lang="en-US" sz="2400" dirty="0" smtClean="0">
                <a:latin typeface="Book Antiqua" pitchFamily="18" charset="0"/>
              </a:rPr>
              <a:t> =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059778" y="2241480"/>
            <a:ext cx="12168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1 week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124200" y="2257986"/>
            <a:ext cx="129777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LTD =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14800" y="2243379"/>
            <a:ext cx="161607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400/week</a:t>
            </a:r>
            <a:endParaRPr lang="en-US" sz="24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5638800" y="2233060"/>
                <a:ext cx="160020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Book Antiqua" pitchFamily="18" charset="0"/>
                  </a:rPr>
                  <a:t>=125</a:t>
                </a:r>
                <a:endParaRPr lang="en-US" sz="24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2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233060"/>
                <a:ext cx="1600200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796216" y="2181798"/>
            <a:ext cx="1066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4(400)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1848" y="2723300"/>
            <a:ext cx="5420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0.841345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=NORM.DIST(525,400,125,1)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-71439" y="320322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b) Compute </a:t>
            </a:r>
            <a:r>
              <a:rPr lang="en-US" sz="2400" dirty="0" err="1" smtClean="0">
                <a:latin typeface="Book Antiqua" pitchFamily="18" charset="0"/>
              </a:rPr>
              <a:t>Isafety</a:t>
            </a:r>
            <a:r>
              <a:rPr lang="en-US" sz="2400" dirty="0" smtClean="0">
                <a:latin typeface="Book Antiqua" pitchFamily="18" charset="0"/>
              </a:rPr>
              <a:t> for 80%, 90%, 95%, 99% service levels. 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7607"/>
              </p:ext>
            </p:extLst>
          </p:nvPr>
        </p:nvGraphicFramePr>
        <p:xfrm>
          <a:off x="1539874" y="3767247"/>
          <a:ext cx="6064250" cy="262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1" name="Worksheet" r:id="rId7" imgW="2179249" imgH="944707" progId="Excel.Sheet.8">
                  <p:embed/>
                </p:oleObj>
              </mc:Choice>
              <mc:Fallback>
                <p:oleObj name="Worksheet" r:id="rId7" imgW="2179249" imgH="944707" progId="Excel.Sheet.8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9874" y="3767247"/>
                        <a:ext cx="6064250" cy="262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51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  <p:bldP spid="19" grpId="0" build="p" bldLvl="2"/>
      <p:bldP spid="21" grpId="0" build="p" bldLvl="2"/>
      <p:bldP spid="22" grpId="0" build="p" bldLvl="2"/>
      <p:bldP spid="23" grpId="0" build="p" bldLvl="2"/>
      <p:bldP spid="24" grpId="0" build="p" bldLvl="2"/>
      <p:bldP spid="25" grpId="0" build="p" bldLvl="2"/>
      <p:bldP spid="26" grpId="0" build="p" bldLvl="2"/>
      <p:bldP spid="27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S</a:t>
            </a:r>
            <a:r>
              <a:rPr lang="en-US" sz="2400" dirty="0" smtClean="0">
                <a:latin typeface="Book Antiqua" pitchFamily="18" charset="0"/>
              </a:rPr>
              <a:t>electing </a:t>
            </a:r>
            <a:r>
              <a:rPr lang="en-US" sz="2400" dirty="0">
                <a:latin typeface="Book Antiqua" pitchFamily="18" charset="0"/>
              </a:rPr>
              <a:t>service level and safety inventory level is an important </a:t>
            </a:r>
            <a:r>
              <a:rPr lang="en-US" sz="2400" b="1" dirty="0">
                <a:latin typeface="Book Antiqua" pitchFamily="18" charset="0"/>
              </a:rPr>
              <a:t>strategic decision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A </a:t>
            </a:r>
            <a:r>
              <a:rPr lang="en-US" sz="2400" dirty="0">
                <a:latin typeface="Book Antiqua" pitchFamily="18" charset="0"/>
              </a:rPr>
              <a:t>firm may </a:t>
            </a:r>
            <a:r>
              <a:rPr lang="en-US" sz="2400" dirty="0" smtClean="0">
                <a:latin typeface="Book Antiqua" pitchFamily="18" charset="0"/>
              </a:rPr>
              <a:t>choose </a:t>
            </a:r>
            <a:r>
              <a:rPr lang="en-US" sz="2400" dirty="0">
                <a:latin typeface="Book Antiqua" pitchFamily="18" charset="0"/>
              </a:rPr>
              <a:t>high quality service in terms of product availability. </a:t>
            </a:r>
            <a:r>
              <a:rPr lang="en-US" sz="2400" dirty="0" smtClean="0">
                <a:latin typeface="Book Antiqua" pitchFamily="18" charset="0"/>
              </a:rPr>
              <a:t> Or 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The firm may choose to be a low cost supplier by holding down inventory </a:t>
            </a:r>
            <a:r>
              <a:rPr lang="en-US" sz="2400" dirty="0" smtClean="0">
                <a:latin typeface="Book Antiqua" pitchFamily="18" charset="0"/>
              </a:rPr>
              <a:t>costs. In </a:t>
            </a:r>
            <a:r>
              <a:rPr lang="en-US" sz="2400" dirty="0">
                <a:latin typeface="Book Antiqua" pitchFamily="18" charset="0"/>
              </a:rPr>
              <a:t>either case, it is positioning itself along the quality vs. cost trade-off curve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05400" y="4104053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This graph is a perfect example to show how a strategic position could be operationalized.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0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Problem 7.1 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3735666"/>
            <a:ext cx="4405745" cy="26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p"/>
      <p:bldP spid="163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6927" y="76200"/>
            <a:ext cx="9137073" cy="201285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9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Additional Problems</a:t>
            </a:r>
          </a:p>
          <a:p>
            <a:pPr algn="ctr">
              <a:spcAft>
                <a:spcPts val="1800"/>
              </a:spcAft>
            </a:pPr>
            <a:r>
              <a:rPr lang="en-US" sz="9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Not Needed</a:t>
            </a:r>
            <a:endParaRPr lang="en-US" sz="9600" dirty="0">
              <a:latin typeface="Book Antiqua" pitchFamily="18" charset="0"/>
              <a:sym typeface="Symbol"/>
            </a:endParaRPr>
          </a:p>
          <a:p>
            <a:pPr>
              <a:spcAft>
                <a:spcPts val="1800"/>
              </a:spcAft>
            </a:pPr>
            <a:endParaRPr lang="en-US" sz="9600" dirty="0"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>
              <a:solidFill>
                <a:srgbClr val="00B050"/>
              </a:solidFill>
              <a:latin typeface="Book Antiqua" pitchFamily="18" charset="0"/>
              <a:sym typeface="Symbol"/>
            </a:endParaRPr>
          </a:p>
          <a:p>
            <a:pPr>
              <a:spcAft>
                <a:spcPts val="1800"/>
              </a:spcAft>
            </a:pPr>
            <a:endParaRPr lang="en-US" sz="96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96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9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68" y="895691"/>
            <a:ext cx="9125931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Standard </a:t>
            </a:r>
            <a:r>
              <a:rPr lang="en-US" b="1" dirty="0"/>
              <a:t>normal probability </a:t>
            </a:r>
            <a:r>
              <a:rPr lang="en-US" b="1" dirty="0" smtClean="0"/>
              <a:t>distribution</a:t>
            </a:r>
            <a:r>
              <a:rPr lang="en-US" dirty="0" smtClean="0"/>
              <a:t>, z,  has a </a:t>
            </a:r>
            <a:r>
              <a:rPr lang="en-US" dirty="0"/>
              <a:t>mean of 0 and a standard deviation of </a:t>
            </a:r>
            <a:r>
              <a:rPr lang="en-US" dirty="0" smtClean="0"/>
              <a:t>1. </a:t>
            </a:r>
          </a:p>
          <a:p>
            <a:pPr marL="0" indent="0">
              <a:buNone/>
            </a:pPr>
            <a:r>
              <a:rPr lang="en-US" dirty="0" smtClean="0"/>
              <a:t>Given z find cumulative probability =NORM.S.DIS(x,1)</a:t>
            </a:r>
          </a:p>
          <a:p>
            <a:pPr marL="0" indent="0">
              <a:buNone/>
            </a:pPr>
            <a:r>
              <a:rPr lang="en-US" dirty="0" smtClean="0"/>
              <a:t>Given cumulative probability find z = NORM.S.INV(probability)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" y="0"/>
            <a:ext cx="8893175" cy="764704"/>
          </a:xfrm>
        </p:spPr>
        <p:txBody>
          <a:bodyPr/>
          <a:lstStyle/>
          <a:p>
            <a:pPr eaLnBrk="0" hangingPunct="0"/>
            <a:r>
              <a:rPr lang="en-US" kern="1200" dirty="0">
                <a:ea typeface="ＭＳ Ｐゴシック" charset="-128"/>
                <a:cs typeface="+mn-cs"/>
              </a:rPr>
              <a:t>Standard Normal Distribution in Excel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72" y="3097719"/>
            <a:ext cx="798547" cy="270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6912"/>
            <a:ext cx="2880320" cy="3421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467" y="2670421"/>
            <a:ext cx="4465536" cy="34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838200"/>
            <a:ext cx="9072561" cy="558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W</a:t>
            </a:r>
            <a:r>
              <a:rPr lang="en-US" sz="2400" dirty="0" smtClean="0">
                <a:latin typeface="Book Antiqua" pitchFamily="18" charset="0"/>
              </a:rPr>
              <a:t>ithin </a:t>
            </a:r>
            <a:r>
              <a:rPr lang="en-US" sz="2400" dirty="0">
                <a:latin typeface="Book Antiqua" pitchFamily="18" charset="0"/>
              </a:rPr>
              <a:t>100 time intervals, </a:t>
            </a:r>
            <a:r>
              <a:rPr lang="en-US" sz="2400" dirty="0" err="1">
                <a:latin typeface="Book Antiqua" pitchFamily="18" charset="0"/>
              </a:rPr>
              <a:t>stockouts</a:t>
            </a:r>
            <a:r>
              <a:rPr lang="en-US" sz="2400" dirty="0">
                <a:latin typeface="Book Antiqua" pitchFamily="18" charset="0"/>
              </a:rPr>
              <a:t> occur in 20.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Service </a:t>
            </a:r>
            <a:r>
              <a:rPr lang="en-US" sz="2400" dirty="0">
                <a:latin typeface="Book Antiqua" pitchFamily="18" charset="0"/>
              </a:rPr>
              <a:t>L</a:t>
            </a:r>
            <a:r>
              <a:rPr lang="en-US" sz="2400" dirty="0" smtClean="0">
                <a:latin typeface="Book Antiqua" pitchFamily="18" charset="0"/>
              </a:rPr>
              <a:t>evel  = 80/100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80%.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P</a:t>
            </a:r>
            <a:r>
              <a:rPr lang="en-US" sz="2400" dirty="0" smtClean="0">
                <a:latin typeface="Book Antiqua" pitchFamily="18" charset="0"/>
              </a:rPr>
              <a:t>robability </a:t>
            </a:r>
            <a:r>
              <a:rPr lang="en-US" sz="2400" dirty="0">
                <a:latin typeface="Book Antiqua" pitchFamily="18" charset="0"/>
              </a:rPr>
              <a:t>of stock-out = 20%.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Risk =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# of </a:t>
            </a:r>
            <a:r>
              <a:rPr lang="en-US" sz="2400" dirty="0" err="1">
                <a:solidFill>
                  <a:srgbClr val="C00000"/>
                </a:solidFill>
                <a:latin typeface="Book Antiqua" pitchFamily="18" charset="0"/>
              </a:rPr>
              <a:t>stockout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intervals/ Total # of  intervals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Service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Level  =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1- (# of </a:t>
            </a:r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stockout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 intervals/ Total # </a:t>
            </a:r>
            <a:r>
              <a:rPr lang="en-US" sz="2400">
                <a:solidFill>
                  <a:srgbClr val="C00000"/>
                </a:solidFill>
                <a:latin typeface="Book Antiqua" pitchFamily="18" charset="0"/>
              </a:rPr>
              <a:t>of </a:t>
            </a:r>
            <a:r>
              <a:rPr lang="en-US" sz="2400" smtClean="0">
                <a:solidFill>
                  <a:srgbClr val="C00000"/>
                </a:solidFill>
                <a:latin typeface="Book Antiqua" pitchFamily="18" charset="0"/>
              </a:rPr>
              <a:t> intervals) </a:t>
            </a:r>
            <a:endParaRPr lang="en-US" sz="24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Suppose </a:t>
            </a:r>
            <a:r>
              <a:rPr lang="en-US" sz="2400" dirty="0">
                <a:latin typeface="Book Antiqua" pitchFamily="18" charset="0"/>
              </a:rPr>
              <a:t>that in each time interval in which a </a:t>
            </a:r>
            <a:r>
              <a:rPr lang="en-US" sz="2400" dirty="0" err="1">
                <a:latin typeface="Book Antiqua" pitchFamily="18" charset="0"/>
              </a:rPr>
              <a:t>stockout</a:t>
            </a:r>
            <a:r>
              <a:rPr lang="en-US" sz="2400" dirty="0">
                <a:latin typeface="Book Antiqua" pitchFamily="18" charset="0"/>
              </a:rPr>
              <a:t> occurred,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number of units by which we were short.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Suppose </a:t>
            </a:r>
            <a:r>
              <a:rPr lang="en-US" sz="2400" dirty="0">
                <a:latin typeface="Book Antiqua" pitchFamily="18" charset="0"/>
              </a:rPr>
              <a:t>that cumulative demand during the 100 time intervals was 15,000 units and the total number of units short in the 20 intervals with </a:t>
            </a:r>
            <a:r>
              <a:rPr lang="en-US" sz="2400" dirty="0" err="1">
                <a:latin typeface="Book Antiqua" pitchFamily="18" charset="0"/>
              </a:rPr>
              <a:t>stockouts</a:t>
            </a:r>
            <a:r>
              <a:rPr lang="en-US" sz="2400" dirty="0">
                <a:latin typeface="Book Antiqua" pitchFamily="18" charset="0"/>
              </a:rPr>
              <a:t> was 1,500 units.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F</a:t>
            </a:r>
            <a:r>
              <a:rPr lang="en-US" sz="2400" dirty="0" smtClean="0">
                <a:latin typeface="Book Antiqua" pitchFamily="18" charset="0"/>
              </a:rPr>
              <a:t>ill rate =  (15,000-1,500)/15,000 = 13,500/15,000 = 90%.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Fill </a:t>
            </a:r>
            <a:r>
              <a:rPr lang="en-US" sz="2400" dirty="0">
                <a:latin typeface="Book Antiqua" pitchFamily="18" charset="0"/>
              </a:rPr>
              <a:t>Rate = Expected Sales / Expected Demand </a:t>
            </a:r>
            <a:r>
              <a:rPr lang="en-US" sz="2400" dirty="0" smtClean="0">
                <a:latin typeface="Book Antiqua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Fill Rate = (1- Expected </a:t>
            </a:r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Stockout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 )/ Expected Demand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Service Level, Fill Rate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40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8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Both Lead Time and Demand are Variable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2057400" y="692696"/>
                <a:ext cx="3168352" cy="62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Book Antiqua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3200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692696"/>
                <a:ext cx="3168352" cy="623056"/>
              </a:xfrm>
              <a:prstGeom prst="rect">
                <a:avLst/>
              </a:prstGeom>
              <a:blipFill>
                <a:blip r:embed="rId6"/>
                <a:stretch>
                  <a:fillRect b="-25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87069" y="854087"/>
                <a:ext cx="16370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𝐿𝑇𝐷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𝐿𝑅</m:t>
                    </m:r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69" y="854087"/>
                <a:ext cx="1637081" cy="461665"/>
              </a:xfrm>
              <a:prstGeom prst="rect">
                <a:avLst/>
              </a:prstGeom>
              <a:blipFill>
                <a:blip r:embed="rId7"/>
                <a:stretch>
                  <a:fillRect l="-1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315752"/>
            <a:ext cx="9072561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Lead time has mean of 10 days and a </a:t>
            </a:r>
            <a:r>
              <a:rPr lang="en-US" sz="2400" dirty="0" err="1" smtClean="0">
                <a:latin typeface="Book Antiqua" pitchFamily="18" charset="0"/>
              </a:rPr>
              <a:t>stddev</a:t>
            </a:r>
            <a:r>
              <a:rPr lang="en-US" sz="2400" dirty="0" smtClean="0">
                <a:latin typeface="Book Antiqua" pitchFamily="18" charset="0"/>
              </a:rPr>
              <a:t> of 3 days.  Demand per day has a mean of 3000 and </a:t>
            </a:r>
            <a:r>
              <a:rPr lang="en-US" sz="2400" dirty="0" err="1" smtClean="0">
                <a:latin typeface="Book Antiqua" pitchFamily="18" charset="0"/>
              </a:rPr>
              <a:t>stddev</a:t>
            </a:r>
            <a:r>
              <a:rPr lang="en-US" sz="2400" dirty="0" smtClean="0">
                <a:latin typeface="Book Antiqua" pitchFamily="18" charset="0"/>
              </a:rPr>
              <a:t> of 1000. How much safety inventory is needed in order to provide a 95% service level?</a:t>
            </a:r>
          </a:p>
          <a:p>
            <a:r>
              <a:rPr lang="en-US" sz="2400" i="1" dirty="0" smtClean="0">
                <a:solidFill>
                  <a:srgbClr val="1A1A7E"/>
                </a:solidFill>
                <a:latin typeface="Book Antiqua" pitchFamily="18" charset="0"/>
              </a:rPr>
              <a:t>R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</a:rPr>
              <a:t>: Average demand rate= </a:t>
            </a:r>
            <a:r>
              <a:rPr lang="en-US" sz="2400" dirty="0" smtClean="0">
                <a:solidFill>
                  <a:srgbClr val="1A1A7E"/>
                </a:solidFill>
                <a:latin typeface="Book Antiqua" pitchFamily="18" charset="0"/>
              </a:rPr>
              <a:t>3000 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</a:rPr>
              <a:t>units</a:t>
            </a:r>
          </a:p>
          <a:p>
            <a:r>
              <a:rPr lang="el-GR" sz="2400" i="1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sz="2400" i="1" baseline="-250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R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:</a:t>
            </a:r>
            <a:r>
              <a:rPr lang="en-US" sz="2400" baseline="-250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Standard deviation of demand = </a:t>
            </a:r>
            <a:r>
              <a:rPr lang="en-US" sz="2400" dirty="0" smtClean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1000 units </a:t>
            </a:r>
            <a:endParaRPr lang="en-US" sz="2400" dirty="0">
              <a:solidFill>
                <a:srgbClr val="1A1A7E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rgbClr val="1A1A7E"/>
                </a:solidFill>
                <a:latin typeface="Book Antiqua" pitchFamily="18" charset="0"/>
              </a:rPr>
              <a:t>L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</a:rPr>
              <a:t>: Average lead time = 10 days</a:t>
            </a:r>
          </a:p>
          <a:p>
            <a:r>
              <a:rPr lang="el-GR" sz="2400" i="1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sz="2400" i="1" baseline="-250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L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:</a:t>
            </a:r>
            <a:r>
              <a:rPr lang="en-US" sz="2400" baseline="-250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Standard deviation of the lead time  = 2 </a:t>
            </a:r>
            <a:r>
              <a:rPr lang="en-US" sz="2400" dirty="0" smtClean="0">
                <a:solidFill>
                  <a:srgbClr val="1A1A7E"/>
                </a:solidFill>
                <a:latin typeface="Book Antiqua" pitchFamily="18" charset="0"/>
                <a:cs typeface="Times New Roman" pitchFamily="18" charset="0"/>
              </a:rPr>
              <a:t>days</a:t>
            </a:r>
            <a:endParaRPr lang="en-US" sz="2400" dirty="0">
              <a:solidFill>
                <a:srgbClr val="1A1A7E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8" y="4203233"/>
            <a:ext cx="9018125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80999" y="4572000"/>
            <a:ext cx="8732982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42225"/>
              </p:ext>
            </p:extLst>
          </p:nvPr>
        </p:nvGraphicFramePr>
        <p:xfrm>
          <a:off x="390236" y="4572000"/>
          <a:ext cx="8696036" cy="134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9" name="Worksheet" r:id="rId9" imgW="5966566" imgH="922224" progId="Excel.Sheet.12">
                  <p:embed/>
                </p:oleObj>
              </mc:Choice>
              <mc:Fallback>
                <p:oleObj name="Worksheet" r:id="rId9" imgW="5966566" imgH="922224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0236" y="4572000"/>
                        <a:ext cx="8696036" cy="134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118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-31750"/>
            <a:ext cx="9252520" cy="79645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Normal Probability Distribution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iYiOVISWXS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94" y="836712"/>
            <a:ext cx="9089010" cy="5112568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6956078" y="16684"/>
            <a:ext cx="868383" cy="79208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885" y="43636"/>
            <a:ext cx="1190707" cy="7441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520" y="59660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https://www.youtube.com/watch?v=iYiOVISWXS4</a:t>
            </a:r>
          </a:p>
        </p:txBody>
      </p:sp>
    </p:spTree>
    <p:extLst>
      <p:ext uri="{BB962C8B-B14F-4D97-AF65-F5344CB8AC3E}">
        <p14:creationId xmlns:p14="http://schemas.microsoft.com/office/powerpoint/2010/main" val="15000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702504"/>
            <a:ext cx="9072561" cy="9356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Average demand </a:t>
            </a:r>
            <a:r>
              <a:rPr lang="en-US" sz="2400" dirty="0">
                <a:latin typeface="Book Antiqua" pitchFamily="18" charset="0"/>
              </a:rPr>
              <a:t>of a product is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50 tons per week</a:t>
            </a:r>
            <a:r>
              <a:rPr lang="en-US" sz="2400" dirty="0">
                <a:latin typeface="Book Antiqua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Standard deviation</a:t>
            </a:r>
            <a:r>
              <a:rPr lang="en-US" sz="2400" dirty="0">
                <a:latin typeface="Book Antiqua" pitchFamily="18" charset="0"/>
              </a:rPr>
              <a:t> of the weekly demand is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3 tons</a:t>
            </a:r>
            <a:r>
              <a:rPr lang="en-US" sz="2400" dirty="0">
                <a:latin typeface="Book Antiqua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Lead time is 2 weeks</a:t>
            </a:r>
            <a:r>
              <a:rPr lang="en-US" sz="2400" dirty="0">
                <a:latin typeface="Book Antiqua" pitchFamily="18" charset="0"/>
              </a:rPr>
              <a:t>. Assume that the management is willing to accept a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risk no more that 10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%. </a:t>
            </a: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L</a:t>
            </a:r>
            <a:r>
              <a:rPr lang="en-US" sz="2400" dirty="0">
                <a:solidFill>
                  <a:srgbClr val="00B050"/>
                </a:solidFill>
                <a:latin typeface="Book Antiqua" pitchFamily="18" charset="0"/>
              </a:rPr>
              <a:t>= 2 weeks,  R= 50 tons per week,  </a:t>
            </a:r>
            <a:r>
              <a:rPr lang="en-US" sz="2400" dirty="0">
                <a:solidFill>
                  <a:srgbClr val="00B050"/>
                </a:solidFill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solidFill>
                  <a:srgbClr val="00B050"/>
                </a:solidFill>
                <a:latin typeface="Book Antiqua" pitchFamily="18" charset="0"/>
                <a:sym typeface="Symbol"/>
              </a:rPr>
              <a:t>R</a:t>
            </a:r>
            <a:r>
              <a:rPr lang="en-US" sz="2400" dirty="0">
                <a:solidFill>
                  <a:srgbClr val="00B050"/>
                </a:solidFill>
                <a:latin typeface="Book Antiqua" pitchFamily="18" charset="0"/>
                <a:sym typeface="Symbol"/>
              </a:rPr>
              <a:t> = 3 tons per </a:t>
            </a: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  <a:sym typeface="Symbol"/>
              </a:rPr>
              <a:t>week.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LTD = </a:t>
            </a:r>
            <a:r>
              <a:rPr lang="en-US" sz="2400" dirty="0" smtClean="0">
                <a:latin typeface="Book Antiqua" pitchFamily="18" charset="0"/>
              </a:rPr>
              <a:t>L×R = </a:t>
            </a:r>
            <a:r>
              <a:rPr lang="en-US" sz="2400" dirty="0">
                <a:latin typeface="Book Antiqua" pitchFamily="18" charset="0"/>
              </a:rPr>
              <a:t>2(50) = </a:t>
            </a:r>
            <a:r>
              <a:rPr lang="en-US" sz="2400" dirty="0" smtClean="0">
                <a:latin typeface="Book Antiqua" pitchFamily="18" charset="0"/>
              </a:rPr>
              <a:t>100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LTD</a:t>
            </a:r>
            <a:r>
              <a:rPr lang="en-US" sz="2400" dirty="0">
                <a:latin typeface="Book Antiqua" pitchFamily="18" charset="0"/>
                <a:sym typeface="Symbol"/>
              </a:rPr>
              <a:t> </a:t>
            </a:r>
            <a:r>
              <a:rPr lang="en-US" sz="2400" dirty="0" smtClean="0">
                <a:latin typeface="Book Antiqua" pitchFamily="18" charset="0"/>
                <a:sym typeface="Symbol"/>
              </a:rPr>
              <a:t>=(L) 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R</a:t>
            </a:r>
            <a:r>
              <a:rPr lang="en-US" sz="2400" dirty="0">
                <a:latin typeface="Book Antiqua" pitchFamily="18" charset="0"/>
                <a:sym typeface="Symbol"/>
              </a:rPr>
              <a:t> </a:t>
            </a:r>
            <a:r>
              <a:rPr lang="en-US" sz="2400" dirty="0" smtClean="0">
                <a:latin typeface="Book Antiqua" pitchFamily="18" charset="0"/>
                <a:sym typeface="Symbol"/>
              </a:rPr>
              <a:t>=(2) </a:t>
            </a:r>
            <a:r>
              <a:rPr lang="en-US" sz="2400" dirty="0">
                <a:latin typeface="Book Antiqua" pitchFamily="18" charset="0"/>
                <a:sym typeface="Symbol"/>
              </a:rPr>
              <a:t>3  = </a:t>
            </a:r>
            <a:r>
              <a:rPr lang="en-US" sz="2400" dirty="0" smtClean="0">
                <a:latin typeface="Book Antiqua" pitchFamily="18" charset="0"/>
                <a:sym typeface="Symbol"/>
              </a:rPr>
              <a:t>4.24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ROP </a:t>
            </a:r>
            <a:r>
              <a:rPr lang="en-US" sz="2400" dirty="0" smtClean="0">
                <a:latin typeface="Book Antiqua" pitchFamily="18" charset="0"/>
              </a:rPr>
              <a:t>=</a:t>
            </a:r>
            <a:r>
              <a:rPr lang="en-US" sz="2400" dirty="0">
                <a:latin typeface="Book Antiqua" pitchFamily="18" charset="0"/>
              </a:rPr>
              <a:t>NORM.INV(0.9,100,4.24</a:t>
            </a:r>
            <a:r>
              <a:rPr lang="en-US" sz="2400" dirty="0" smtClean="0">
                <a:latin typeface="Book Antiqua" pitchFamily="18" charset="0"/>
              </a:rPr>
              <a:t>) = 105.43 ≈ 106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  <a:sym typeface="Symbol"/>
              </a:rPr>
              <a:t>Isafety = ROP – LTD = 106-100 = 6</a:t>
            </a:r>
            <a:endParaRPr lang="en-US" sz="2400" dirty="0">
              <a:latin typeface="Book Antiqua" pitchFamily="18" charset="0"/>
              <a:sym typeface="Symbol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FF0000"/>
              </a:solidFill>
              <a:latin typeface="Book Antiqua" pitchFamily="18" charset="0"/>
              <a:sym typeface="Symbol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  <a:sym typeface="Symbol"/>
              </a:rPr>
              <a:t> 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00B050"/>
              </a:solidFill>
              <a:latin typeface="Book Antiqua" pitchFamily="18" charset="0"/>
              <a:sym typeface="Symbol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More Practice on the Same Concepts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10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7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702504"/>
            <a:ext cx="9072561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Demand </a:t>
            </a:r>
            <a:r>
              <a:rPr lang="en-US" sz="2400" dirty="0">
                <a:latin typeface="Book Antiqua" pitchFamily="18" charset="0"/>
              </a:rPr>
              <a:t>of sand is fixed and is 50 tons per week. The average lead time is 2 weeks. Standard deviation of lead time is 0.5 week.  Under a risk of no more that 10%, compute ROP and Isafety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Book Antiqua" pitchFamily="18" charset="0"/>
              </a:rPr>
              <a:t>Acceptable risk; 10</a:t>
            </a:r>
            <a:r>
              <a:rPr lang="en-US" sz="2400" dirty="0" smtClean="0">
                <a:latin typeface="Book Antiqua" pitchFamily="18" charset="0"/>
              </a:rPr>
              <a:t>%. </a:t>
            </a: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</a:rPr>
              <a:t>R</a:t>
            </a:r>
            <a:r>
              <a:rPr lang="en-US" sz="2400" dirty="0">
                <a:solidFill>
                  <a:srgbClr val="00B050"/>
                </a:solidFill>
                <a:latin typeface="Book Antiqua" pitchFamily="18" charset="0"/>
              </a:rPr>
              <a:t>: 50 tons,  L = 2 weeks,  </a:t>
            </a:r>
            <a:r>
              <a:rPr lang="en-US" sz="2400" dirty="0">
                <a:solidFill>
                  <a:srgbClr val="00B050"/>
                </a:solidFill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solidFill>
                  <a:srgbClr val="00B050"/>
                </a:solidFill>
                <a:latin typeface="Book Antiqua" pitchFamily="18" charset="0"/>
                <a:sym typeface="Symbol"/>
              </a:rPr>
              <a:t>L</a:t>
            </a:r>
            <a:r>
              <a:rPr lang="en-US" sz="2400" dirty="0">
                <a:solidFill>
                  <a:srgbClr val="00B050"/>
                </a:solidFill>
                <a:latin typeface="Book Antiqua" pitchFamily="18" charset="0"/>
                <a:sym typeface="Symbol"/>
              </a:rPr>
              <a:t> = 0.5 </a:t>
            </a: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  <a:sym typeface="Symbol"/>
              </a:rPr>
              <a:t>week.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LTD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L</a:t>
            </a:r>
            <a:r>
              <a:rPr lang="en-US" sz="2400" dirty="0">
                <a:latin typeface="Book Antiqua" pitchFamily="18" charset="0"/>
              </a:rPr>
              <a:t>×</a:t>
            </a:r>
            <a:r>
              <a:rPr lang="en-US" sz="2400" dirty="0" smtClean="0">
                <a:latin typeface="Book Antiqua" pitchFamily="18" charset="0"/>
              </a:rPr>
              <a:t>R = </a:t>
            </a:r>
            <a:r>
              <a:rPr lang="en-US" sz="2400" dirty="0">
                <a:latin typeface="Book Antiqua" pitchFamily="18" charset="0"/>
              </a:rPr>
              <a:t>2(50) = </a:t>
            </a:r>
            <a:r>
              <a:rPr lang="en-US" sz="2400" dirty="0" smtClean="0">
                <a:latin typeface="Book Antiqua" pitchFamily="18" charset="0"/>
              </a:rPr>
              <a:t>100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  <a:sym typeface="Symbol"/>
              </a:rPr>
              <a:t></a:t>
            </a:r>
            <a:r>
              <a:rPr lang="en-US" sz="2400" baseline="-25000" dirty="0">
                <a:latin typeface="Book Antiqua" pitchFamily="18" charset="0"/>
                <a:sym typeface="Symbol"/>
              </a:rPr>
              <a:t>LTD</a:t>
            </a:r>
            <a:r>
              <a:rPr lang="en-US" sz="2400" dirty="0">
                <a:latin typeface="Book Antiqua" pitchFamily="18" charset="0"/>
                <a:sym typeface="Symbol"/>
              </a:rPr>
              <a:t> = R </a:t>
            </a:r>
            <a:r>
              <a:rPr lang="en-US" sz="2400" baseline="-25000" dirty="0" smtClean="0">
                <a:latin typeface="Book Antiqua" pitchFamily="18" charset="0"/>
                <a:sym typeface="Symbol"/>
              </a:rPr>
              <a:t>L</a:t>
            </a:r>
            <a:r>
              <a:rPr lang="en-US" sz="2400" dirty="0">
                <a:latin typeface="Book Antiqua" pitchFamily="18" charset="0"/>
                <a:sym typeface="Symbol"/>
              </a:rPr>
              <a:t> </a:t>
            </a:r>
            <a:r>
              <a:rPr lang="en-US" sz="2400" dirty="0" smtClean="0">
                <a:latin typeface="Book Antiqua" pitchFamily="18" charset="0"/>
                <a:sym typeface="Symbol"/>
              </a:rPr>
              <a:t>= </a:t>
            </a:r>
            <a:r>
              <a:rPr lang="en-US" sz="2400" dirty="0">
                <a:latin typeface="Book Antiqua" pitchFamily="18" charset="0"/>
                <a:sym typeface="Symbol"/>
              </a:rPr>
              <a:t>50</a:t>
            </a:r>
            <a:r>
              <a:rPr lang="en-US" sz="2400" dirty="0">
                <a:latin typeface="Book Antiqua" pitchFamily="18" charset="0"/>
              </a:rPr>
              <a:t> ×0.5 = </a:t>
            </a:r>
            <a:r>
              <a:rPr lang="en-US" sz="2400" dirty="0">
                <a:latin typeface="Book Antiqua" pitchFamily="18" charset="0"/>
                <a:sym typeface="Symbol"/>
              </a:rPr>
              <a:t> </a:t>
            </a:r>
            <a:r>
              <a:rPr lang="en-US" sz="2400" dirty="0" smtClean="0">
                <a:latin typeface="Book Antiqua" pitchFamily="18" charset="0"/>
                <a:sym typeface="Symbol"/>
              </a:rPr>
              <a:t>25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ROP = </a:t>
            </a:r>
            <a:r>
              <a:rPr lang="en-US" sz="2400" dirty="0" smtClean="0">
                <a:latin typeface="Book Antiqua" pitchFamily="18" charset="0"/>
              </a:rPr>
              <a:t>NORM.INV(0.9,100,25) = </a:t>
            </a:r>
            <a:r>
              <a:rPr lang="en-US" sz="2400" dirty="0">
                <a:latin typeface="Book Antiqua" pitchFamily="18" charset="0"/>
              </a:rPr>
              <a:t>132.04 ≈133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I safety = 133-100 =33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FF0000"/>
              </a:solidFill>
              <a:latin typeface="Book Antiqua" pitchFamily="18" charset="0"/>
              <a:sym typeface="Symbol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More Practice on the Same Concepts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07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47893063"/>
              </p:ext>
            </p:extLst>
          </p:nvPr>
        </p:nvGraphicFramePr>
        <p:xfrm>
          <a:off x="6496050" y="28829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Equation" r:id="rId4" imgW="114102" imgH="177492" progId="">
                  <p:embed/>
                </p:oleObj>
              </mc:Choice>
              <mc:Fallback>
                <p:oleObj name="Equation" r:id="rId4" imgW="114102" imgH="1774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829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0" y="838200"/>
            <a:ext cx="9072561" cy="558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W</a:t>
            </a:r>
            <a:r>
              <a:rPr lang="en-US" sz="2400" dirty="0" smtClean="0">
                <a:latin typeface="Book Antiqua" pitchFamily="18" charset="0"/>
              </a:rPr>
              <a:t>ithin </a:t>
            </a:r>
            <a:r>
              <a:rPr lang="en-US" sz="2400" dirty="0">
                <a:latin typeface="Book Antiqua" pitchFamily="18" charset="0"/>
              </a:rPr>
              <a:t>100 time intervals, </a:t>
            </a:r>
            <a:r>
              <a:rPr lang="en-US" sz="2400" dirty="0" err="1">
                <a:latin typeface="Book Antiqua" pitchFamily="18" charset="0"/>
              </a:rPr>
              <a:t>stockouts</a:t>
            </a:r>
            <a:r>
              <a:rPr lang="en-US" sz="2400" dirty="0">
                <a:latin typeface="Book Antiqua" pitchFamily="18" charset="0"/>
              </a:rPr>
              <a:t> occur in 20.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Service </a:t>
            </a:r>
            <a:r>
              <a:rPr lang="en-US" sz="2400" dirty="0">
                <a:latin typeface="Book Antiqua" pitchFamily="18" charset="0"/>
              </a:rPr>
              <a:t>L</a:t>
            </a:r>
            <a:r>
              <a:rPr lang="en-US" sz="2400" dirty="0" smtClean="0">
                <a:latin typeface="Book Antiqua" pitchFamily="18" charset="0"/>
              </a:rPr>
              <a:t>evel  = 80/100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80%.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P</a:t>
            </a:r>
            <a:r>
              <a:rPr lang="en-US" sz="2400" dirty="0" smtClean="0">
                <a:latin typeface="Book Antiqua" pitchFamily="18" charset="0"/>
              </a:rPr>
              <a:t>robability </a:t>
            </a:r>
            <a:r>
              <a:rPr lang="en-US" sz="2400" dirty="0">
                <a:latin typeface="Book Antiqua" pitchFamily="18" charset="0"/>
              </a:rPr>
              <a:t>of stock-out = 20%.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Risk =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# of </a:t>
            </a:r>
            <a:r>
              <a:rPr lang="en-US" sz="2400" dirty="0" err="1">
                <a:solidFill>
                  <a:srgbClr val="C00000"/>
                </a:solidFill>
                <a:latin typeface="Book Antiqua" pitchFamily="18" charset="0"/>
              </a:rPr>
              <a:t>stockout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intervals/ Total # of  intervals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Service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Level  = 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1- (# of </a:t>
            </a:r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stockout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 intervals/ Total # </a:t>
            </a:r>
            <a:r>
              <a:rPr lang="en-US" sz="2400">
                <a:solidFill>
                  <a:srgbClr val="C00000"/>
                </a:solidFill>
                <a:latin typeface="Book Antiqua" pitchFamily="18" charset="0"/>
              </a:rPr>
              <a:t>of </a:t>
            </a:r>
            <a:r>
              <a:rPr lang="en-US" sz="2400" smtClean="0">
                <a:solidFill>
                  <a:srgbClr val="C00000"/>
                </a:solidFill>
                <a:latin typeface="Book Antiqua" pitchFamily="18" charset="0"/>
              </a:rPr>
              <a:t> intervals) </a:t>
            </a:r>
            <a:endParaRPr lang="en-US" sz="24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Suppose </a:t>
            </a:r>
            <a:r>
              <a:rPr lang="en-US" sz="2400" dirty="0">
                <a:latin typeface="Book Antiqua" pitchFamily="18" charset="0"/>
              </a:rPr>
              <a:t>that in each time interval in which a </a:t>
            </a:r>
            <a:r>
              <a:rPr lang="en-US" sz="2400" dirty="0" err="1">
                <a:latin typeface="Book Antiqua" pitchFamily="18" charset="0"/>
              </a:rPr>
              <a:t>stockout</a:t>
            </a:r>
            <a:r>
              <a:rPr lang="en-US" sz="2400" dirty="0">
                <a:latin typeface="Book Antiqua" pitchFamily="18" charset="0"/>
              </a:rPr>
              <a:t> occurred,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number of units by which we were short.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Suppose </a:t>
            </a:r>
            <a:r>
              <a:rPr lang="en-US" sz="2400" dirty="0">
                <a:latin typeface="Book Antiqua" pitchFamily="18" charset="0"/>
              </a:rPr>
              <a:t>that cumulative demand during the 100 time intervals was 15,000 units and the total number of units short in the 20 intervals with </a:t>
            </a:r>
            <a:r>
              <a:rPr lang="en-US" sz="2400" dirty="0" err="1">
                <a:latin typeface="Book Antiqua" pitchFamily="18" charset="0"/>
              </a:rPr>
              <a:t>stockouts</a:t>
            </a:r>
            <a:r>
              <a:rPr lang="en-US" sz="2400" dirty="0">
                <a:latin typeface="Book Antiqua" pitchFamily="18" charset="0"/>
              </a:rPr>
              <a:t> was 1,500 units. 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F</a:t>
            </a:r>
            <a:r>
              <a:rPr lang="en-US" sz="2400" dirty="0" smtClean="0">
                <a:latin typeface="Book Antiqua" pitchFamily="18" charset="0"/>
              </a:rPr>
              <a:t>ill rate =  (15,000-1,500)/15,000 = 13,500/15,000 = 90%.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Fill </a:t>
            </a:r>
            <a:r>
              <a:rPr lang="en-US" sz="2400" dirty="0">
                <a:latin typeface="Book Antiqua" pitchFamily="18" charset="0"/>
              </a:rPr>
              <a:t>Rate = Expected Sales / Expected Demand </a:t>
            </a:r>
            <a:r>
              <a:rPr lang="en-US" sz="2400" dirty="0" smtClean="0">
                <a:latin typeface="Book Antiqua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Fill Rate = (1- Expected </a:t>
            </a:r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Stockout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 )/ Expected Demand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07921"/>
            <a:ext cx="914399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Impact" pitchFamily="34" charset="0"/>
              </a:rPr>
              <a:t>Service Level, Fill Rate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8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8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8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6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3602" y="-7527"/>
            <a:ext cx="9139563" cy="706438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Given x (or z) Find the Probability</a:t>
            </a:r>
            <a:endParaRPr lang="en-US" kern="1200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14432" name="Rectangle 96"/>
          <p:cNvSpPr>
            <a:spLocks noChangeArrowheads="1"/>
          </p:cNvSpPr>
          <p:nvPr/>
        </p:nvSpPr>
        <p:spPr bwMode="auto">
          <a:xfrm>
            <a:off x="0" y="733161"/>
            <a:ext cx="9144000" cy="19446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When </a:t>
            </a:r>
            <a:r>
              <a:rPr lang="en-US" sz="2400" dirty="0">
                <a:latin typeface="Book Antiqua" pitchFamily="18" charset="0"/>
              </a:rPr>
              <a:t>the stock </a:t>
            </a:r>
            <a:r>
              <a:rPr lang="en-US" sz="2400" dirty="0" smtClean="0">
                <a:latin typeface="Book Antiqua" pitchFamily="18" charset="0"/>
              </a:rPr>
              <a:t>of the oil in an oil change station drops </a:t>
            </a:r>
            <a:r>
              <a:rPr lang="en-US" sz="2400" dirty="0">
                <a:latin typeface="Book Antiqua" pitchFamily="18" charset="0"/>
              </a:rPr>
              <a:t>to </a:t>
            </a:r>
            <a:r>
              <a:rPr lang="en-US" sz="2400" dirty="0" smtClean="0">
                <a:latin typeface="Book Antiqua" pitchFamily="18" charset="0"/>
              </a:rPr>
              <a:t>20 </a:t>
            </a:r>
            <a:r>
              <a:rPr lang="en-US" sz="2400" dirty="0">
                <a:latin typeface="Book Antiqua" pitchFamily="18" charset="0"/>
              </a:rPr>
              <a:t>gallons, </a:t>
            </a:r>
            <a:r>
              <a:rPr lang="en-US" sz="2400" dirty="0" smtClean="0">
                <a:latin typeface="Book Antiqua" pitchFamily="18" charset="0"/>
              </a:rPr>
              <a:t>an </a:t>
            </a:r>
            <a:r>
              <a:rPr lang="en-US" sz="2400" dirty="0">
                <a:latin typeface="Book Antiqua" pitchFamily="18" charset="0"/>
              </a:rPr>
              <a:t>order </a:t>
            </a:r>
            <a:r>
              <a:rPr lang="en-US" sz="2400" dirty="0" smtClean="0">
                <a:latin typeface="Book Antiqua" pitchFamily="18" charset="0"/>
              </a:rPr>
              <a:t>is placed. The demand during lead time (till we receive the order) in gallons is  </a:t>
            </a:r>
            <a:r>
              <a:rPr lang="en-US" sz="2400" dirty="0" err="1" smtClean="0">
                <a:latin typeface="Book Antiqua" pitchFamily="18" charset="0"/>
              </a:rPr>
              <a:t>x~N</a:t>
            </a:r>
            <a:r>
              <a:rPr lang="en-US" sz="2400" dirty="0" smtClean="0">
                <a:latin typeface="Book Antiqua" pitchFamily="18" charset="0"/>
              </a:rPr>
              <a:t>(15, 6). What </a:t>
            </a:r>
            <a:r>
              <a:rPr lang="en-US" sz="2400" dirty="0">
                <a:latin typeface="Book Antiqua" pitchFamily="18" charset="0"/>
              </a:rPr>
              <a:t>is the probability that </a:t>
            </a:r>
            <a:r>
              <a:rPr lang="en-US" sz="2400" dirty="0" smtClean="0">
                <a:latin typeface="Book Antiqua" pitchFamily="18" charset="0"/>
              </a:rPr>
              <a:t>demand during </a:t>
            </a:r>
            <a:r>
              <a:rPr lang="en-US" sz="2400" dirty="0">
                <a:latin typeface="Book Antiqua" pitchFamily="18" charset="0"/>
              </a:rPr>
              <a:t>lead-time will exceed 20 </a:t>
            </a:r>
            <a:r>
              <a:rPr lang="en-US" sz="2400" dirty="0" smtClean="0">
                <a:latin typeface="Book Antiqua" pitchFamily="18" charset="0"/>
              </a:rPr>
              <a:t>gallons (what is probability of stockout)?   </a:t>
            </a:r>
            <a:endParaRPr lang="en-US" sz="2400" dirty="0">
              <a:latin typeface="Book Antiqua" pitchFamily="18" charset="0"/>
            </a:endParaRPr>
          </a:p>
          <a:p>
            <a:pPr indent="4763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latin typeface="Book Antiqu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 Box 274"/>
          <p:cNvSpPr txBox="1">
            <a:spLocks noChangeArrowheads="1"/>
          </p:cNvSpPr>
          <p:nvPr/>
        </p:nvSpPr>
        <p:spPr bwMode="auto">
          <a:xfrm>
            <a:off x="3553146" y="2167602"/>
            <a:ext cx="2001837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91440" bIns="91440" anchor="ctr" anchorCtr="1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i="1" dirty="0">
                <a:latin typeface="Book Antiqua" pitchFamily="18" charset="0"/>
              </a:rPr>
              <a:t>P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400" i="1" dirty="0">
                <a:latin typeface="Book Antiqua" pitchFamily="18" charset="0"/>
              </a:rPr>
              <a:t>x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≥ </a:t>
            </a:r>
            <a:r>
              <a:rPr lang="en-US" sz="2400" dirty="0">
                <a:latin typeface="Book Antiqua" pitchFamily="18" charset="0"/>
              </a:rPr>
              <a:t>20)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5" y="2763827"/>
            <a:ext cx="5789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How far are we from mean? 20-15 = 5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How many standard devotions? (20-15)/6 = 5/6 standard deviations to right.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That is z =5/6 = 0.83.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30581" y="2855094"/>
            <a:ext cx="5002213" cy="3581454"/>
            <a:chOff x="4130581" y="2855094"/>
            <a:chExt cx="5002213" cy="3581454"/>
          </a:xfrm>
        </p:grpSpPr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4364280" y="2933081"/>
              <a:ext cx="4543425" cy="3060700"/>
            </a:xfrm>
            <a:custGeom>
              <a:avLst/>
              <a:gdLst/>
              <a:ahLst/>
              <a:cxnLst>
                <a:cxn ang="0">
                  <a:pos x="1355" y="16"/>
                </a:cxn>
                <a:cxn ang="0">
                  <a:pos x="1263" y="104"/>
                </a:cxn>
                <a:cxn ang="0">
                  <a:pos x="1204" y="196"/>
                </a:cxn>
                <a:cxn ang="0">
                  <a:pos x="1144" y="314"/>
                </a:cxn>
                <a:cxn ang="0">
                  <a:pos x="1102" y="408"/>
                </a:cxn>
                <a:cxn ang="0">
                  <a:pos x="1062" y="504"/>
                </a:cxn>
                <a:cxn ang="0">
                  <a:pos x="1020" y="624"/>
                </a:cxn>
                <a:cxn ang="0">
                  <a:pos x="980" y="736"/>
                </a:cxn>
                <a:cxn ang="0">
                  <a:pos x="950" y="852"/>
                </a:cxn>
                <a:cxn ang="0">
                  <a:pos x="921" y="974"/>
                </a:cxn>
                <a:cxn ang="0">
                  <a:pos x="885" y="1072"/>
                </a:cxn>
                <a:cxn ang="0">
                  <a:pos x="843" y="1186"/>
                </a:cxn>
                <a:cxn ang="0">
                  <a:pos x="811" y="1288"/>
                </a:cxn>
                <a:cxn ang="0">
                  <a:pos x="753" y="1406"/>
                </a:cxn>
                <a:cxn ang="0">
                  <a:pos x="675" y="1520"/>
                </a:cxn>
                <a:cxn ang="0">
                  <a:pos x="603" y="1616"/>
                </a:cxn>
                <a:cxn ang="0">
                  <a:pos x="507" y="1688"/>
                </a:cxn>
                <a:cxn ang="0">
                  <a:pos x="398" y="1738"/>
                </a:cxn>
                <a:cxn ang="0">
                  <a:pos x="291" y="1784"/>
                </a:cxn>
                <a:cxn ang="0">
                  <a:pos x="199" y="1820"/>
                </a:cxn>
                <a:cxn ang="0">
                  <a:pos x="75" y="1860"/>
                </a:cxn>
                <a:cxn ang="0">
                  <a:pos x="2" y="1882"/>
                </a:cxn>
                <a:cxn ang="0">
                  <a:pos x="2860" y="1928"/>
                </a:cxn>
                <a:cxn ang="0">
                  <a:pos x="2816" y="1874"/>
                </a:cxn>
                <a:cxn ang="0">
                  <a:pos x="2694" y="1846"/>
                </a:cxn>
                <a:cxn ang="0">
                  <a:pos x="2577" y="1804"/>
                </a:cxn>
                <a:cxn ang="0">
                  <a:pos x="2463" y="1756"/>
                </a:cxn>
                <a:cxn ang="0">
                  <a:pos x="2342" y="1700"/>
                </a:cxn>
                <a:cxn ang="0">
                  <a:pos x="2284" y="1664"/>
                </a:cxn>
                <a:cxn ang="0">
                  <a:pos x="2204" y="1594"/>
                </a:cxn>
                <a:cxn ang="0">
                  <a:pos x="2122" y="1502"/>
                </a:cxn>
                <a:cxn ang="0">
                  <a:pos x="2066" y="1406"/>
                </a:cxn>
                <a:cxn ang="0">
                  <a:pos x="2014" y="1306"/>
                </a:cxn>
                <a:cxn ang="0">
                  <a:pos x="1970" y="1196"/>
                </a:cxn>
                <a:cxn ang="0">
                  <a:pos x="1940" y="1114"/>
                </a:cxn>
                <a:cxn ang="0">
                  <a:pos x="1914" y="1028"/>
                </a:cxn>
                <a:cxn ang="0">
                  <a:pos x="1878" y="900"/>
                </a:cxn>
                <a:cxn ang="0">
                  <a:pos x="1842" y="770"/>
                </a:cxn>
                <a:cxn ang="0">
                  <a:pos x="1803" y="652"/>
                </a:cxn>
                <a:cxn ang="0">
                  <a:pos x="1761" y="526"/>
                </a:cxn>
                <a:cxn ang="0">
                  <a:pos x="1715" y="404"/>
                </a:cxn>
                <a:cxn ang="0">
                  <a:pos x="1683" y="332"/>
                </a:cxn>
                <a:cxn ang="0">
                  <a:pos x="1634" y="236"/>
                </a:cxn>
                <a:cxn ang="0">
                  <a:pos x="1590" y="156"/>
                </a:cxn>
                <a:cxn ang="0">
                  <a:pos x="1610" y="190"/>
                </a:cxn>
                <a:cxn ang="0">
                  <a:pos x="1587" y="152"/>
                </a:cxn>
                <a:cxn ang="0">
                  <a:pos x="1510" y="52"/>
                </a:cxn>
                <a:cxn ang="0">
                  <a:pos x="1452" y="8"/>
                </a:cxn>
              </a:cxnLst>
              <a:rect l="0" t="0" r="r" b="b"/>
              <a:pathLst>
                <a:path w="2862" h="1928">
                  <a:moveTo>
                    <a:pt x="1430" y="0"/>
                  </a:moveTo>
                  <a:lnTo>
                    <a:pt x="1387" y="4"/>
                  </a:lnTo>
                  <a:lnTo>
                    <a:pt x="1355" y="16"/>
                  </a:lnTo>
                  <a:lnTo>
                    <a:pt x="1319" y="40"/>
                  </a:lnTo>
                  <a:lnTo>
                    <a:pt x="1292" y="68"/>
                  </a:lnTo>
                  <a:lnTo>
                    <a:pt x="1263" y="104"/>
                  </a:lnTo>
                  <a:lnTo>
                    <a:pt x="1239" y="140"/>
                  </a:lnTo>
                  <a:lnTo>
                    <a:pt x="1221" y="170"/>
                  </a:lnTo>
                  <a:lnTo>
                    <a:pt x="1204" y="196"/>
                  </a:lnTo>
                  <a:lnTo>
                    <a:pt x="1179" y="242"/>
                  </a:lnTo>
                  <a:lnTo>
                    <a:pt x="1162" y="276"/>
                  </a:lnTo>
                  <a:lnTo>
                    <a:pt x="1144" y="314"/>
                  </a:lnTo>
                  <a:lnTo>
                    <a:pt x="1132" y="344"/>
                  </a:lnTo>
                  <a:lnTo>
                    <a:pt x="1114" y="380"/>
                  </a:lnTo>
                  <a:lnTo>
                    <a:pt x="1102" y="408"/>
                  </a:lnTo>
                  <a:lnTo>
                    <a:pt x="1090" y="436"/>
                  </a:lnTo>
                  <a:lnTo>
                    <a:pt x="1076" y="472"/>
                  </a:lnTo>
                  <a:lnTo>
                    <a:pt x="1062" y="504"/>
                  </a:lnTo>
                  <a:lnTo>
                    <a:pt x="1048" y="544"/>
                  </a:lnTo>
                  <a:lnTo>
                    <a:pt x="1036" y="580"/>
                  </a:lnTo>
                  <a:lnTo>
                    <a:pt x="1020" y="624"/>
                  </a:lnTo>
                  <a:lnTo>
                    <a:pt x="1014" y="650"/>
                  </a:lnTo>
                  <a:lnTo>
                    <a:pt x="994" y="690"/>
                  </a:lnTo>
                  <a:lnTo>
                    <a:pt x="980" y="736"/>
                  </a:lnTo>
                  <a:lnTo>
                    <a:pt x="970" y="776"/>
                  </a:lnTo>
                  <a:lnTo>
                    <a:pt x="960" y="814"/>
                  </a:lnTo>
                  <a:lnTo>
                    <a:pt x="950" y="852"/>
                  </a:lnTo>
                  <a:lnTo>
                    <a:pt x="940" y="894"/>
                  </a:lnTo>
                  <a:lnTo>
                    <a:pt x="930" y="938"/>
                  </a:lnTo>
                  <a:lnTo>
                    <a:pt x="921" y="974"/>
                  </a:lnTo>
                  <a:lnTo>
                    <a:pt x="915" y="1004"/>
                  </a:lnTo>
                  <a:lnTo>
                    <a:pt x="903" y="1040"/>
                  </a:lnTo>
                  <a:lnTo>
                    <a:pt x="885" y="1072"/>
                  </a:lnTo>
                  <a:lnTo>
                    <a:pt x="873" y="1114"/>
                  </a:lnTo>
                  <a:lnTo>
                    <a:pt x="855" y="1168"/>
                  </a:lnTo>
                  <a:lnTo>
                    <a:pt x="843" y="1186"/>
                  </a:lnTo>
                  <a:lnTo>
                    <a:pt x="837" y="1222"/>
                  </a:lnTo>
                  <a:lnTo>
                    <a:pt x="823" y="1264"/>
                  </a:lnTo>
                  <a:lnTo>
                    <a:pt x="811" y="1288"/>
                  </a:lnTo>
                  <a:lnTo>
                    <a:pt x="789" y="1330"/>
                  </a:lnTo>
                  <a:lnTo>
                    <a:pt x="771" y="1366"/>
                  </a:lnTo>
                  <a:lnTo>
                    <a:pt x="753" y="1406"/>
                  </a:lnTo>
                  <a:lnTo>
                    <a:pt x="729" y="1442"/>
                  </a:lnTo>
                  <a:lnTo>
                    <a:pt x="712" y="1478"/>
                  </a:lnTo>
                  <a:lnTo>
                    <a:pt x="675" y="1520"/>
                  </a:lnTo>
                  <a:lnTo>
                    <a:pt x="658" y="1546"/>
                  </a:lnTo>
                  <a:lnTo>
                    <a:pt x="626" y="1584"/>
                  </a:lnTo>
                  <a:lnTo>
                    <a:pt x="603" y="1616"/>
                  </a:lnTo>
                  <a:lnTo>
                    <a:pt x="579" y="1628"/>
                  </a:lnTo>
                  <a:lnTo>
                    <a:pt x="549" y="1658"/>
                  </a:lnTo>
                  <a:lnTo>
                    <a:pt x="507" y="1688"/>
                  </a:lnTo>
                  <a:lnTo>
                    <a:pt x="462" y="1708"/>
                  </a:lnTo>
                  <a:lnTo>
                    <a:pt x="428" y="1724"/>
                  </a:lnTo>
                  <a:lnTo>
                    <a:pt x="398" y="1738"/>
                  </a:lnTo>
                  <a:lnTo>
                    <a:pt x="362" y="1756"/>
                  </a:lnTo>
                  <a:lnTo>
                    <a:pt x="327" y="1772"/>
                  </a:lnTo>
                  <a:lnTo>
                    <a:pt x="291" y="1784"/>
                  </a:lnTo>
                  <a:lnTo>
                    <a:pt x="274" y="1792"/>
                  </a:lnTo>
                  <a:lnTo>
                    <a:pt x="238" y="1804"/>
                  </a:lnTo>
                  <a:lnTo>
                    <a:pt x="199" y="1820"/>
                  </a:lnTo>
                  <a:lnTo>
                    <a:pt x="159" y="1832"/>
                  </a:lnTo>
                  <a:lnTo>
                    <a:pt x="114" y="1846"/>
                  </a:lnTo>
                  <a:lnTo>
                    <a:pt x="75" y="1860"/>
                  </a:lnTo>
                  <a:lnTo>
                    <a:pt x="38" y="1870"/>
                  </a:lnTo>
                  <a:lnTo>
                    <a:pt x="16" y="1876"/>
                  </a:lnTo>
                  <a:lnTo>
                    <a:pt x="2" y="1882"/>
                  </a:lnTo>
                  <a:lnTo>
                    <a:pt x="0" y="1902"/>
                  </a:lnTo>
                  <a:lnTo>
                    <a:pt x="2" y="1924"/>
                  </a:lnTo>
                  <a:lnTo>
                    <a:pt x="2860" y="1928"/>
                  </a:lnTo>
                  <a:lnTo>
                    <a:pt x="2860" y="1904"/>
                  </a:lnTo>
                  <a:lnTo>
                    <a:pt x="2862" y="1886"/>
                  </a:lnTo>
                  <a:lnTo>
                    <a:pt x="2816" y="1874"/>
                  </a:lnTo>
                  <a:lnTo>
                    <a:pt x="2764" y="1862"/>
                  </a:lnTo>
                  <a:lnTo>
                    <a:pt x="2724" y="1852"/>
                  </a:lnTo>
                  <a:lnTo>
                    <a:pt x="2694" y="1846"/>
                  </a:lnTo>
                  <a:lnTo>
                    <a:pt x="2668" y="1836"/>
                  </a:lnTo>
                  <a:lnTo>
                    <a:pt x="2628" y="1822"/>
                  </a:lnTo>
                  <a:lnTo>
                    <a:pt x="2577" y="1804"/>
                  </a:lnTo>
                  <a:lnTo>
                    <a:pt x="2535" y="1786"/>
                  </a:lnTo>
                  <a:lnTo>
                    <a:pt x="2505" y="1774"/>
                  </a:lnTo>
                  <a:lnTo>
                    <a:pt x="2463" y="1756"/>
                  </a:lnTo>
                  <a:lnTo>
                    <a:pt x="2424" y="1740"/>
                  </a:lnTo>
                  <a:lnTo>
                    <a:pt x="2379" y="1720"/>
                  </a:lnTo>
                  <a:lnTo>
                    <a:pt x="2342" y="1700"/>
                  </a:lnTo>
                  <a:lnTo>
                    <a:pt x="2316" y="1684"/>
                  </a:lnTo>
                  <a:lnTo>
                    <a:pt x="2300" y="1670"/>
                  </a:lnTo>
                  <a:lnTo>
                    <a:pt x="2284" y="1664"/>
                  </a:lnTo>
                  <a:lnTo>
                    <a:pt x="2260" y="1648"/>
                  </a:lnTo>
                  <a:lnTo>
                    <a:pt x="2232" y="1622"/>
                  </a:lnTo>
                  <a:lnTo>
                    <a:pt x="2204" y="1594"/>
                  </a:lnTo>
                  <a:lnTo>
                    <a:pt x="2180" y="1572"/>
                  </a:lnTo>
                  <a:lnTo>
                    <a:pt x="2148" y="1538"/>
                  </a:lnTo>
                  <a:lnTo>
                    <a:pt x="2122" y="1502"/>
                  </a:lnTo>
                  <a:lnTo>
                    <a:pt x="2102" y="1470"/>
                  </a:lnTo>
                  <a:lnTo>
                    <a:pt x="2084" y="1438"/>
                  </a:lnTo>
                  <a:lnTo>
                    <a:pt x="2066" y="1406"/>
                  </a:lnTo>
                  <a:lnTo>
                    <a:pt x="2048" y="1360"/>
                  </a:lnTo>
                  <a:lnTo>
                    <a:pt x="2032" y="1336"/>
                  </a:lnTo>
                  <a:lnTo>
                    <a:pt x="2014" y="1306"/>
                  </a:lnTo>
                  <a:lnTo>
                    <a:pt x="1998" y="1266"/>
                  </a:lnTo>
                  <a:lnTo>
                    <a:pt x="1984" y="1232"/>
                  </a:lnTo>
                  <a:lnTo>
                    <a:pt x="1970" y="1196"/>
                  </a:lnTo>
                  <a:lnTo>
                    <a:pt x="1956" y="1160"/>
                  </a:lnTo>
                  <a:lnTo>
                    <a:pt x="1946" y="1138"/>
                  </a:lnTo>
                  <a:lnTo>
                    <a:pt x="1940" y="1114"/>
                  </a:lnTo>
                  <a:lnTo>
                    <a:pt x="1932" y="1090"/>
                  </a:lnTo>
                  <a:lnTo>
                    <a:pt x="1926" y="1062"/>
                  </a:lnTo>
                  <a:lnTo>
                    <a:pt x="1914" y="1028"/>
                  </a:lnTo>
                  <a:lnTo>
                    <a:pt x="1904" y="994"/>
                  </a:lnTo>
                  <a:lnTo>
                    <a:pt x="1888" y="946"/>
                  </a:lnTo>
                  <a:lnTo>
                    <a:pt x="1878" y="900"/>
                  </a:lnTo>
                  <a:lnTo>
                    <a:pt x="1862" y="850"/>
                  </a:lnTo>
                  <a:lnTo>
                    <a:pt x="1854" y="810"/>
                  </a:lnTo>
                  <a:lnTo>
                    <a:pt x="1842" y="770"/>
                  </a:lnTo>
                  <a:lnTo>
                    <a:pt x="1830" y="732"/>
                  </a:lnTo>
                  <a:lnTo>
                    <a:pt x="1814" y="692"/>
                  </a:lnTo>
                  <a:lnTo>
                    <a:pt x="1803" y="652"/>
                  </a:lnTo>
                  <a:lnTo>
                    <a:pt x="1786" y="604"/>
                  </a:lnTo>
                  <a:lnTo>
                    <a:pt x="1773" y="556"/>
                  </a:lnTo>
                  <a:lnTo>
                    <a:pt x="1761" y="526"/>
                  </a:lnTo>
                  <a:lnTo>
                    <a:pt x="1742" y="478"/>
                  </a:lnTo>
                  <a:lnTo>
                    <a:pt x="1725" y="442"/>
                  </a:lnTo>
                  <a:lnTo>
                    <a:pt x="1715" y="404"/>
                  </a:lnTo>
                  <a:lnTo>
                    <a:pt x="1698" y="368"/>
                  </a:lnTo>
                  <a:lnTo>
                    <a:pt x="1692" y="354"/>
                  </a:lnTo>
                  <a:lnTo>
                    <a:pt x="1683" y="332"/>
                  </a:lnTo>
                  <a:lnTo>
                    <a:pt x="1662" y="294"/>
                  </a:lnTo>
                  <a:lnTo>
                    <a:pt x="1647" y="260"/>
                  </a:lnTo>
                  <a:lnTo>
                    <a:pt x="1634" y="236"/>
                  </a:lnTo>
                  <a:lnTo>
                    <a:pt x="1624" y="208"/>
                  </a:lnTo>
                  <a:lnTo>
                    <a:pt x="1596" y="168"/>
                  </a:lnTo>
                  <a:lnTo>
                    <a:pt x="1590" y="156"/>
                  </a:lnTo>
                  <a:lnTo>
                    <a:pt x="1574" y="136"/>
                  </a:lnTo>
                  <a:lnTo>
                    <a:pt x="1582" y="144"/>
                  </a:lnTo>
                  <a:lnTo>
                    <a:pt x="1610" y="190"/>
                  </a:lnTo>
                  <a:lnTo>
                    <a:pt x="1602" y="180"/>
                  </a:lnTo>
                  <a:lnTo>
                    <a:pt x="1608" y="182"/>
                  </a:lnTo>
                  <a:lnTo>
                    <a:pt x="1587" y="152"/>
                  </a:lnTo>
                  <a:lnTo>
                    <a:pt x="1560" y="114"/>
                  </a:lnTo>
                  <a:lnTo>
                    <a:pt x="1536" y="84"/>
                  </a:lnTo>
                  <a:lnTo>
                    <a:pt x="1510" y="52"/>
                  </a:lnTo>
                  <a:lnTo>
                    <a:pt x="1491" y="32"/>
                  </a:lnTo>
                  <a:lnTo>
                    <a:pt x="1473" y="14"/>
                  </a:lnTo>
                  <a:lnTo>
                    <a:pt x="1452" y="8"/>
                  </a:lnTo>
                  <a:lnTo>
                    <a:pt x="1410" y="2"/>
                  </a:lnTo>
                </a:path>
              </a:pathLst>
            </a:custGeom>
            <a:gradFill rotWithShape="0">
              <a:gsLst>
                <a:gs pos="0">
                  <a:srgbClr val="838383">
                    <a:gamma/>
                    <a:shade val="46275"/>
                    <a:invGamma/>
                  </a:srgbClr>
                </a:gs>
                <a:gs pos="100000">
                  <a:srgbClr val="838383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113"/>
            <p:cNvSpPr>
              <a:spLocks noChangeShapeType="1"/>
            </p:cNvSpPr>
            <p:nvPr/>
          </p:nvSpPr>
          <p:spPr bwMode="auto">
            <a:xfrm flipH="1">
              <a:off x="6603906" y="5912619"/>
              <a:ext cx="1588" cy="185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15"/>
            <p:cNvSpPr>
              <a:spLocks noChangeArrowheads="1"/>
            </p:cNvSpPr>
            <p:nvPr/>
          </p:nvSpPr>
          <p:spPr bwMode="auto">
            <a:xfrm>
              <a:off x="6435631" y="6069781"/>
              <a:ext cx="29816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0</a:t>
              </a:r>
            </a:p>
          </p:txBody>
        </p:sp>
        <p:sp>
          <p:nvSpPr>
            <p:cNvPr id="13" name="Line 117"/>
            <p:cNvSpPr>
              <a:spLocks noChangeShapeType="1"/>
            </p:cNvSpPr>
            <p:nvPr/>
          </p:nvSpPr>
          <p:spPr bwMode="auto">
            <a:xfrm>
              <a:off x="4130581" y="5987231"/>
              <a:ext cx="5002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18"/>
            <p:cNvGrpSpPr>
              <a:grpSpLocks/>
            </p:cNvGrpSpPr>
            <p:nvPr/>
          </p:nvGrpSpPr>
          <p:grpSpPr bwMode="auto">
            <a:xfrm>
              <a:off x="4263931" y="2855094"/>
              <a:ext cx="4719638" cy="2944812"/>
              <a:chOff x="1312" y="1785"/>
              <a:chExt cx="2973" cy="1855"/>
            </a:xfrm>
          </p:grpSpPr>
          <p:sp>
            <p:nvSpPr>
              <p:cNvPr id="15" name="Arc 119"/>
              <p:cNvSpPr>
                <a:spLocks/>
              </p:cNvSpPr>
              <p:nvPr/>
            </p:nvSpPr>
            <p:spPr bwMode="auto">
              <a:xfrm rot="6300000">
                <a:off x="2072" y="2155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Arc 120"/>
              <p:cNvSpPr>
                <a:spLocks/>
              </p:cNvSpPr>
              <p:nvPr/>
            </p:nvSpPr>
            <p:spPr bwMode="auto">
              <a:xfrm rot="16980000">
                <a:off x="1695" y="2911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Arc 121"/>
              <p:cNvSpPr>
                <a:spLocks/>
              </p:cNvSpPr>
              <p:nvPr/>
            </p:nvSpPr>
            <p:spPr bwMode="auto">
              <a:xfrm rot="20700000">
                <a:off x="1312" y="3468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Arc 122"/>
              <p:cNvSpPr>
                <a:spLocks/>
              </p:cNvSpPr>
              <p:nvPr/>
            </p:nvSpPr>
            <p:spPr bwMode="auto">
              <a:xfrm rot="816431">
                <a:off x="3561" y="3467"/>
                <a:ext cx="724" cy="173"/>
              </a:xfrm>
              <a:custGeom>
                <a:avLst/>
                <a:gdLst>
                  <a:gd name="G0" fmla="+- 20765 0 0"/>
                  <a:gd name="G1" fmla="+- 0 0 0"/>
                  <a:gd name="G2" fmla="+- 21600 0 0"/>
                  <a:gd name="T0" fmla="*/ 20314 w 20765"/>
                  <a:gd name="T1" fmla="*/ 21595 h 21595"/>
                  <a:gd name="T2" fmla="*/ 0 w 20765"/>
                  <a:gd name="T3" fmla="*/ 5948 h 21595"/>
                  <a:gd name="T4" fmla="*/ 20765 w 20765"/>
                  <a:gd name="T5" fmla="*/ 0 h 2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65" h="21595" fill="none" extrusionOk="0">
                    <a:moveTo>
                      <a:pt x="20313" y="21595"/>
                    </a:moveTo>
                    <a:cubicBezTo>
                      <a:pt x="10844" y="21397"/>
                      <a:pt x="2608" y="15053"/>
                      <a:pt x="0" y="5947"/>
                    </a:cubicBezTo>
                  </a:path>
                  <a:path w="20765" h="21595" stroke="0" extrusionOk="0">
                    <a:moveTo>
                      <a:pt x="20313" y="21595"/>
                    </a:moveTo>
                    <a:cubicBezTo>
                      <a:pt x="10844" y="21397"/>
                      <a:pt x="2608" y="15053"/>
                      <a:pt x="0" y="5947"/>
                    </a:cubicBezTo>
                    <a:lnTo>
                      <a:pt x="20765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135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Arc 123"/>
              <p:cNvSpPr>
                <a:spLocks/>
              </p:cNvSpPr>
              <p:nvPr/>
            </p:nvSpPr>
            <p:spPr bwMode="auto">
              <a:xfrm rot="15300000">
                <a:off x="2531" y="2151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Arc 124"/>
              <p:cNvSpPr>
                <a:spLocks/>
              </p:cNvSpPr>
              <p:nvPr/>
            </p:nvSpPr>
            <p:spPr bwMode="auto">
              <a:xfrm rot="4587037">
                <a:off x="3070" y="2905"/>
                <a:ext cx="802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Rectangle 128"/>
            <p:cNvSpPr>
              <a:spLocks noChangeArrowheads="1"/>
            </p:cNvSpPr>
            <p:nvPr/>
          </p:nvSpPr>
          <p:spPr bwMode="auto">
            <a:xfrm>
              <a:off x="8588706" y="5915017"/>
              <a:ext cx="318999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z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28704" y="3686031"/>
            <a:ext cx="586700" cy="2715056"/>
            <a:chOff x="7125816" y="3686218"/>
            <a:chExt cx="586700" cy="2715056"/>
          </a:xfrm>
        </p:grpSpPr>
        <p:sp>
          <p:nvSpPr>
            <p:cNvPr id="12" name="Rectangle 116"/>
            <p:cNvSpPr>
              <a:spLocks noChangeArrowheads="1"/>
            </p:cNvSpPr>
            <p:nvPr/>
          </p:nvSpPr>
          <p:spPr bwMode="auto">
            <a:xfrm>
              <a:off x="7125816" y="6034507"/>
              <a:ext cx="58670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b="1" dirty="0" smtClean="0">
                  <a:latin typeface="Book Antiqua" pitchFamily="18" charset="0"/>
                </a:rPr>
                <a:t>0.83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24" name="Line 129"/>
            <p:cNvSpPr>
              <a:spLocks noChangeShapeType="1"/>
            </p:cNvSpPr>
            <p:nvPr/>
          </p:nvSpPr>
          <p:spPr bwMode="auto">
            <a:xfrm flipH="1">
              <a:off x="7361458" y="3686218"/>
              <a:ext cx="0" cy="2266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125"/>
          <p:cNvSpPr>
            <a:spLocks noChangeArrowheads="1"/>
          </p:cNvSpPr>
          <p:nvPr/>
        </p:nvSpPr>
        <p:spPr bwMode="auto">
          <a:xfrm>
            <a:off x="5401919" y="5241209"/>
            <a:ext cx="173445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0.7967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Freeform 111"/>
          <p:cNvSpPr>
            <a:spLocks/>
          </p:cNvSpPr>
          <p:nvPr/>
        </p:nvSpPr>
        <p:spPr bwMode="auto">
          <a:xfrm>
            <a:off x="7175743" y="3859113"/>
            <a:ext cx="1731962" cy="2162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2" y="24"/>
              </a:cxn>
              <a:cxn ang="0">
                <a:pos x="23" y="58"/>
              </a:cxn>
              <a:cxn ang="0">
                <a:pos x="37" y="104"/>
              </a:cxn>
              <a:cxn ang="0">
                <a:pos x="49" y="136"/>
              </a:cxn>
              <a:cxn ang="0">
                <a:pos x="59" y="174"/>
              </a:cxn>
              <a:cxn ang="0">
                <a:pos x="71" y="212"/>
              </a:cxn>
              <a:cxn ang="0">
                <a:pos x="84" y="246"/>
              </a:cxn>
              <a:cxn ang="0">
                <a:pos x="87" y="284"/>
              </a:cxn>
              <a:cxn ang="0">
                <a:pos x="99" y="316"/>
              </a:cxn>
              <a:cxn ang="0">
                <a:pos x="108" y="354"/>
              </a:cxn>
              <a:cxn ang="0">
                <a:pos x="120" y="390"/>
              </a:cxn>
              <a:cxn ang="0">
                <a:pos x="125" y="424"/>
              </a:cxn>
              <a:cxn ang="0">
                <a:pos x="139" y="462"/>
              </a:cxn>
              <a:cxn ang="0">
                <a:pos x="149" y="498"/>
              </a:cxn>
              <a:cxn ang="0">
                <a:pos x="161" y="534"/>
              </a:cxn>
              <a:cxn ang="0">
                <a:pos x="175" y="572"/>
              </a:cxn>
              <a:cxn ang="0">
                <a:pos x="189" y="606"/>
              </a:cxn>
              <a:cxn ang="0">
                <a:pos x="204" y="642"/>
              </a:cxn>
              <a:cxn ang="0">
                <a:pos x="216" y="678"/>
              </a:cxn>
              <a:cxn ang="0">
                <a:pos x="231" y="712"/>
              </a:cxn>
              <a:cxn ang="0">
                <a:pos x="252" y="750"/>
              </a:cxn>
              <a:cxn ang="0">
                <a:pos x="264" y="786"/>
              </a:cxn>
              <a:cxn ang="0">
                <a:pos x="287" y="824"/>
              </a:cxn>
              <a:cxn ang="0">
                <a:pos x="301" y="854"/>
              </a:cxn>
              <a:cxn ang="0">
                <a:pos x="321" y="886"/>
              </a:cxn>
              <a:cxn ang="0">
                <a:pos x="343" y="918"/>
              </a:cxn>
              <a:cxn ang="0">
                <a:pos x="363" y="946"/>
              </a:cxn>
              <a:cxn ang="0">
                <a:pos x="383" y="978"/>
              </a:cxn>
              <a:cxn ang="0">
                <a:pos x="407" y="1004"/>
              </a:cxn>
              <a:cxn ang="0">
                <a:pos x="435" y="1034"/>
              </a:cxn>
              <a:cxn ang="0">
                <a:pos x="465" y="1068"/>
              </a:cxn>
              <a:cxn ang="0">
                <a:pos x="504" y="1098"/>
              </a:cxn>
              <a:cxn ang="0">
                <a:pos x="528" y="1110"/>
              </a:cxn>
              <a:cxn ang="0">
                <a:pos x="559" y="1130"/>
              </a:cxn>
              <a:cxn ang="0">
                <a:pos x="593" y="1148"/>
              </a:cxn>
              <a:cxn ang="0">
                <a:pos x="633" y="1168"/>
              </a:cxn>
              <a:cxn ang="0">
                <a:pos x="675" y="1188"/>
              </a:cxn>
              <a:cxn ang="0">
                <a:pos x="709" y="1202"/>
              </a:cxn>
              <a:cxn ang="0">
                <a:pos x="741" y="1216"/>
              </a:cxn>
              <a:cxn ang="0">
                <a:pos x="771" y="1226"/>
              </a:cxn>
              <a:cxn ang="0">
                <a:pos x="803" y="1236"/>
              </a:cxn>
              <a:cxn ang="0">
                <a:pos x="845" y="1250"/>
              </a:cxn>
              <a:cxn ang="0">
                <a:pos x="825" y="1244"/>
              </a:cxn>
              <a:cxn ang="0">
                <a:pos x="867" y="1258"/>
              </a:cxn>
              <a:cxn ang="0">
                <a:pos x="899" y="1270"/>
              </a:cxn>
              <a:cxn ang="0">
                <a:pos x="954" y="1290"/>
              </a:cxn>
              <a:cxn ang="0">
                <a:pos x="1038" y="1308"/>
              </a:cxn>
              <a:cxn ang="0">
                <a:pos x="1086" y="1320"/>
              </a:cxn>
              <a:cxn ang="0">
                <a:pos x="1087" y="1336"/>
              </a:cxn>
              <a:cxn ang="0">
                <a:pos x="1091" y="1356"/>
              </a:cxn>
              <a:cxn ang="0">
                <a:pos x="0" y="1362"/>
              </a:cxn>
              <a:cxn ang="0">
                <a:pos x="6" y="0"/>
              </a:cxn>
            </a:cxnLst>
            <a:rect l="0" t="0" r="r" b="b"/>
            <a:pathLst>
              <a:path w="1091" h="1362">
                <a:moveTo>
                  <a:pt x="6" y="0"/>
                </a:moveTo>
                <a:lnTo>
                  <a:pt x="12" y="24"/>
                </a:lnTo>
                <a:lnTo>
                  <a:pt x="23" y="58"/>
                </a:lnTo>
                <a:lnTo>
                  <a:pt x="37" y="104"/>
                </a:lnTo>
                <a:lnTo>
                  <a:pt x="49" y="136"/>
                </a:lnTo>
                <a:lnTo>
                  <a:pt x="59" y="174"/>
                </a:lnTo>
                <a:lnTo>
                  <a:pt x="71" y="212"/>
                </a:lnTo>
                <a:lnTo>
                  <a:pt x="84" y="246"/>
                </a:lnTo>
                <a:lnTo>
                  <a:pt x="87" y="284"/>
                </a:lnTo>
                <a:lnTo>
                  <a:pt x="99" y="316"/>
                </a:lnTo>
                <a:lnTo>
                  <a:pt x="108" y="354"/>
                </a:lnTo>
                <a:lnTo>
                  <a:pt x="120" y="390"/>
                </a:lnTo>
                <a:lnTo>
                  <a:pt x="125" y="424"/>
                </a:lnTo>
                <a:lnTo>
                  <a:pt x="139" y="462"/>
                </a:lnTo>
                <a:lnTo>
                  <a:pt x="149" y="498"/>
                </a:lnTo>
                <a:lnTo>
                  <a:pt x="161" y="534"/>
                </a:lnTo>
                <a:lnTo>
                  <a:pt x="175" y="572"/>
                </a:lnTo>
                <a:lnTo>
                  <a:pt x="189" y="606"/>
                </a:lnTo>
                <a:lnTo>
                  <a:pt x="204" y="642"/>
                </a:lnTo>
                <a:lnTo>
                  <a:pt x="216" y="678"/>
                </a:lnTo>
                <a:lnTo>
                  <a:pt x="231" y="712"/>
                </a:lnTo>
                <a:lnTo>
                  <a:pt x="252" y="750"/>
                </a:lnTo>
                <a:lnTo>
                  <a:pt x="264" y="786"/>
                </a:lnTo>
                <a:lnTo>
                  <a:pt x="287" y="824"/>
                </a:lnTo>
                <a:lnTo>
                  <a:pt x="301" y="854"/>
                </a:lnTo>
                <a:lnTo>
                  <a:pt x="321" y="886"/>
                </a:lnTo>
                <a:lnTo>
                  <a:pt x="343" y="918"/>
                </a:lnTo>
                <a:lnTo>
                  <a:pt x="363" y="946"/>
                </a:lnTo>
                <a:lnTo>
                  <a:pt x="383" y="978"/>
                </a:lnTo>
                <a:lnTo>
                  <a:pt x="407" y="1004"/>
                </a:lnTo>
                <a:lnTo>
                  <a:pt x="435" y="1034"/>
                </a:lnTo>
                <a:lnTo>
                  <a:pt x="465" y="1068"/>
                </a:lnTo>
                <a:lnTo>
                  <a:pt x="504" y="1098"/>
                </a:lnTo>
                <a:lnTo>
                  <a:pt x="528" y="1110"/>
                </a:lnTo>
                <a:lnTo>
                  <a:pt x="559" y="1130"/>
                </a:lnTo>
                <a:lnTo>
                  <a:pt x="593" y="1148"/>
                </a:lnTo>
                <a:lnTo>
                  <a:pt x="633" y="1168"/>
                </a:lnTo>
                <a:lnTo>
                  <a:pt x="675" y="1188"/>
                </a:lnTo>
                <a:lnTo>
                  <a:pt x="709" y="1202"/>
                </a:lnTo>
                <a:lnTo>
                  <a:pt x="741" y="1216"/>
                </a:lnTo>
                <a:lnTo>
                  <a:pt x="771" y="1226"/>
                </a:lnTo>
                <a:lnTo>
                  <a:pt x="803" y="1236"/>
                </a:lnTo>
                <a:lnTo>
                  <a:pt x="845" y="1250"/>
                </a:lnTo>
                <a:lnTo>
                  <a:pt x="825" y="1244"/>
                </a:lnTo>
                <a:lnTo>
                  <a:pt x="867" y="1258"/>
                </a:lnTo>
                <a:lnTo>
                  <a:pt x="899" y="1270"/>
                </a:lnTo>
                <a:lnTo>
                  <a:pt x="954" y="1290"/>
                </a:lnTo>
                <a:lnTo>
                  <a:pt x="1038" y="1308"/>
                </a:lnTo>
                <a:lnTo>
                  <a:pt x="1086" y="1320"/>
                </a:lnTo>
                <a:lnTo>
                  <a:pt x="1087" y="1336"/>
                </a:lnTo>
                <a:lnTo>
                  <a:pt x="1091" y="1356"/>
                </a:lnTo>
                <a:lnTo>
                  <a:pt x="0" y="1362"/>
                </a:lnTo>
                <a:lnTo>
                  <a:pt x="6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26"/>
          <p:cNvSpPr>
            <a:spLocks noChangeArrowheads="1"/>
          </p:cNvSpPr>
          <p:nvPr/>
        </p:nvSpPr>
        <p:spPr bwMode="auto">
          <a:xfrm>
            <a:off x="7156668" y="5622002"/>
            <a:ext cx="112530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 dirty="0" smtClean="0">
                <a:latin typeface="Book Antiqua" pitchFamily="18" charset="0"/>
              </a:rPr>
              <a:t>1 </a:t>
            </a:r>
            <a:r>
              <a:rPr lang="en-US" b="1" dirty="0">
                <a:latin typeface="Book Antiqua" pitchFamily="18" charset="0"/>
              </a:rPr>
              <a:t>- </a:t>
            </a:r>
            <a:r>
              <a:rPr lang="en-US" b="1" dirty="0" smtClean="0">
                <a:latin typeface="Book Antiqua" pitchFamily="18" charset="0"/>
              </a:rPr>
              <a:t>0.7977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7136340" y="5365218"/>
            <a:ext cx="81753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 dirty="0" smtClean="0">
                <a:latin typeface="Book Antiqua" pitchFamily="18" charset="0"/>
              </a:rPr>
              <a:t>0.2023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60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/>
      <p:bldP spid="9" grpId="0" animBg="1"/>
      <p:bldP spid="22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50" y="4798"/>
            <a:ext cx="9139563" cy="706438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Standard Normal Probability Distribution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73561"/>
            <a:ext cx="8964488" cy="47876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If the manager of Pep Zone wants the probability of a stockout during replenishment lead-time to be no more than .05, what should the reorder point be?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buClr>
                <a:srgbClr val="66FFFF"/>
              </a:buClr>
              <a:buSzPct val="75000"/>
              <a:buNone/>
            </a:pPr>
            <a:endParaRPr lang="en-US" dirty="0"/>
          </a:p>
        </p:txBody>
      </p:sp>
      <p:sp>
        <p:nvSpPr>
          <p:cNvPr id="8" name="Freeform 109"/>
          <p:cNvSpPr>
            <a:spLocks/>
          </p:cNvSpPr>
          <p:nvPr/>
        </p:nvSpPr>
        <p:spPr bwMode="auto">
          <a:xfrm>
            <a:off x="3999284" y="1842666"/>
            <a:ext cx="4543425" cy="3060700"/>
          </a:xfrm>
          <a:custGeom>
            <a:avLst/>
            <a:gdLst/>
            <a:ahLst/>
            <a:cxnLst>
              <a:cxn ang="0">
                <a:pos x="1355" y="16"/>
              </a:cxn>
              <a:cxn ang="0">
                <a:pos x="1263" y="104"/>
              </a:cxn>
              <a:cxn ang="0">
                <a:pos x="1204" y="196"/>
              </a:cxn>
              <a:cxn ang="0">
                <a:pos x="1144" y="314"/>
              </a:cxn>
              <a:cxn ang="0">
                <a:pos x="1102" y="408"/>
              </a:cxn>
              <a:cxn ang="0">
                <a:pos x="1062" y="504"/>
              </a:cxn>
              <a:cxn ang="0">
                <a:pos x="1020" y="624"/>
              </a:cxn>
              <a:cxn ang="0">
                <a:pos x="980" y="736"/>
              </a:cxn>
              <a:cxn ang="0">
                <a:pos x="950" y="852"/>
              </a:cxn>
              <a:cxn ang="0">
                <a:pos x="921" y="974"/>
              </a:cxn>
              <a:cxn ang="0">
                <a:pos x="885" y="1072"/>
              </a:cxn>
              <a:cxn ang="0">
                <a:pos x="843" y="1186"/>
              </a:cxn>
              <a:cxn ang="0">
                <a:pos x="811" y="1288"/>
              </a:cxn>
              <a:cxn ang="0">
                <a:pos x="753" y="1406"/>
              </a:cxn>
              <a:cxn ang="0">
                <a:pos x="675" y="1520"/>
              </a:cxn>
              <a:cxn ang="0">
                <a:pos x="603" y="1616"/>
              </a:cxn>
              <a:cxn ang="0">
                <a:pos x="507" y="1688"/>
              </a:cxn>
              <a:cxn ang="0">
                <a:pos x="398" y="1738"/>
              </a:cxn>
              <a:cxn ang="0">
                <a:pos x="291" y="1784"/>
              </a:cxn>
              <a:cxn ang="0">
                <a:pos x="199" y="1820"/>
              </a:cxn>
              <a:cxn ang="0">
                <a:pos x="75" y="1860"/>
              </a:cxn>
              <a:cxn ang="0">
                <a:pos x="2" y="1882"/>
              </a:cxn>
              <a:cxn ang="0">
                <a:pos x="2860" y="1928"/>
              </a:cxn>
              <a:cxn ang="0">
                <a:pos x="2816" y="1874"/>
              </a:cxn>
              <a:cxn ang="0">
                <a:pos x="2694" y="1846"/>
              </a:cxn>
              <a:cxn ang="0">
                <a:pos x="2577" y="1804"/>
              </a:cxn>
              <a:cxn ang="0">
                <a:pos x="2463" y="1756"/>
              </a:cxn>
              <a:cxn ang="0">
                <a:pos x="2342" y="1700"/>
              </a:cxn>
              <a:cxn ang="0">
                <a:pos x="2284" y="1664"/>
              </a:cxn>
              <a:cxn ang="0">
                <a:pos x="2204" y="1594"/>
              </a:cxn>
              <a:cxn ang="0">
                <a:pos x="2122" y="1502"/>
              </a:cxn>
              <a:cxn ang="0">
                <a:pos x="2066" y="1406"/>
              </a:cxn>
              <a:cxn ang="0">
                <a:pos x="2014" y="1306"/>
              </a:cxn>
              <a:cxn ang="0">
                <a:pos x="1970" y="1196"/>
              </a:cxn>
              <a:cxn ang="0">
                <a:pos x="1940" y="1114"/>
              </a:cxn>
              <a:cxn ang="0">
                <a:pos x="1914" y="1028"/>
              </a:cxn>
              <a:cxn ang="0">
                <a:pos x="1878" y="900"/>
              </a:cxn>
              <a:cxn ang="0">
                <a:pos x="1842" y="770"/>
              </a:cxn>
              <a:cxn ang="0">
                <a:pos x="1803" y="652"/>
              </a:cxn>
              <a:cxn ang="0">
                <a:pos x="1761" y="526"/>
              </a:cxn>
              <a:cxn ang="0">
                <a:pos x="1715" y="404"/>
              </a:cxn>
              <a:cxn ang="0">
                <a:pos x="1683" y="332"/>
              </a:cxn>
              <a:cxn ang="0">
                <a:pos x="1634" y="236"/>
              </a:cxn>
              <a:cxn ang="0">
                <a:pos x="1590" y="156"/>
              </a:cxn>
              <a:cxn ang="0">
                <a:pos x="1610" y="190"/>
              </a:cxn>
              <a:cxn ang="0">
                <a:pos x="1587" y="152"/>
              </a:cxn>
              <a:cxn ang="0">
                <a:pos x="1510" y="52"/>
              </a:cxn>
              <a:cxn ang="0">
                <a:pos x="1452" y="8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gradFill rotWithShape="0">
            <a:gsLst>
              <a:gs pos="0">
                <a:srgbClr val="838383">
                  <a:gamma/>
                  <a:shade val="46275"/>
                  <a:invGamma/>
                </a:srgbClr>
              </a:gs>
              <a:gs pos="100000">
                <a:srgbClr val="838383"/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Line 111"/>
          <p:cNvSpPr>
            <a:spLocks noChangeShapeType="1"/>
          </p:cNvSpPr>
          <p:nvPr/>
        </p:nvSpPr>
        <p:spPr bwMode="auto">
          <a:xfrm flipH="1">
            <a:off x="6240834" y="4830341"/>
            <a:ext cx="1588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13"/>
          <p:cNvSpPr>
            <a:spLocks noChangeArrowheads="1"/>
          </p:cNvSpPr>
          <p:nvPr/>
        </p:nvSpPr>
        <p:spPr bwMode="auto">
          <a:xfrm>
            <a:off x="6072559" y="498750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</p:txBody>
      </p:sp>
      <p:sp>
        <p:nvSpPr>
          <p:cNvPr id="12" name="Rectangle 123"/>
          <p:cNvSpPr>
            <a:spLocks noChangeArrowheads="1"/>
          </p:cNvSpPr>
          <p:nvPr/>
        </p:nvSpPr>
        <p:spPr bwMode="auto">
          <a:xfrm>
            <a:off x="5866184" y="3748941"/>
            <a:ext cx="72135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0.95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auto">
          <a:xfrm>
            <a:off x="7617847" y="3816442"/>
            <a:ext cx="72135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0.05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Rectangle 126"/>
          <p:cNvSpPr>
            <a:spLocks noChangeArrowheads="1"/>
          </p:cNvSpPr>
          <p:nvPr/>
        </p:nvSpPr>
        <p:spPr bwMode="auto">
          <a:xfrm>
            <a:off x="8828459" y="4663653"/>
            <a:ext cx="315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</a:p>
        </p:txBody>
      </p:sp>
      <p:sp>
        <p:nvSpPr>
          <p:cNvPr id="15" name="Line 132"/>
          <p:cNvSpPr>
            <a:spLocks noChangeShapeType="1"/>
          </p:cNvSpPr>
          <p:nvPr/>
        </p:nvSpPr>
        <p:spPr bwMode="auto">
          <a:xfrm>
            <a:off x="7825159" y="4498553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33"/>
          <p:cNvSpPr>
            <a:spLocks noChangeArrowheads="1"/>
          </p:cNvSpPr>
          <p:nvPr/>
        </p:nvSpPr>
        <p:spPr bwMode="auto">
          <a:xfrm>
            <a:off x="7556872" y="4992266"/>
            <a:ext cx="569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.05</a:t>
            </a:r>
          </a:p>
        </p:txBody>
      </p:sp>
      <p:sp>
        <p:nvSpPr>
          <p:cNvPr id="17" name="Freeform 131"/>
          <p:cNvSpPr>
            <a:spLocks/>
          </p:cNvSpPr>
          <p:nvPr/>
        </p:nvSpPr>
        <p:spPr bwMode="auto">
          <a:xfrm>
            <a:off x="7828334" y="4587453"/>
            <a:ext cx="715963" cy="319088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2" y="24"/>
              </a:cxn>
              <a:cxn ang="0">
                <a:pos x="2" y="48"/>
              </a:cxn>
              <a:cxn ang="0">
                <a:pos x="2" y="78"/>
              </a:cxn>
              <a:cxn ang="0">
                <a:pos x="0" y="104"/>
              </a:cxn>
              <a:cxn ang="0">
                <a:pos x="0" y="128"/>
              </a:cxn>
              <a:cxn ang="0">
                <a:pos x="0" y="152"/>
              </a:cxn>
              <a:cxn ang="0">
                <a:pos x="0" y="176"/>
              </a:cxn>
              <a:cxn ang="0">
                <a:pos x="0" y="200"/>
              </a:cxn>
              <a:cxn ang="0">
                <a:pos x="451" y="201"/>
              </a:cxn>
              <a:cxn ang="0">
                <a:pos x="451" y="159"/>
              </a:cxn>
              <a:cxn ang="0">
                <a:pos x="436" y="154"/>
              </a:cxn>
              <a:cxn ang="0">
                <a:pos x="424" y="152"/>
              </a:cxn>
              <a:cxn ang="0">
                <a:pos x="396" y="144"/>
              </a:cxn>
              <a:cxn ang="0">
                <a:pos x="372" y="136"/>
              </a:cxn>
              <a:cxn ang="0">
                <a:pos x="348" y="132"/>
              </a:cxn>
              <a:cxn ang="0">
                <a:pos x="324" y="126"/>
              </a:cxn>
              <a:cxn ang="0">
                <a:pos x="302" y="118"/>
              </a:cxn>
              <a:cxn ang="0">
                <a:pos x="282" y="114"/>
              </a:cxn>
              <a:cxn ang="0">
                <a:pos x="260" y="104"/>
              </a:cxn>
              <a:cxn ang="0">
                <a:pos x="238" y="96"/>
              </a:cxn>
              <a:cxn ang="0">
                <a:pos x="212" y="90"/>
              </a:cxn>
              <a:cxn ang="0">
                <a:pos x="184" y="82"/>
              </a:cxn>
              <a:cxn ang="0">
                <a:pos x="166" y="72"/>
              </a:cxn>
              <a:cxn ang="0">
                <a:pos x="144" y="64"/>
              </a:cxn>
              <a:cxn ang="0">
                <a:pos x="123" y="59"/>
              </a:cxn>
              <a:cxn ang="0">
                <a:pos x="90" y="46"/>
              </a:cxn>
              <a:cxn ang="0">
                <a:pos x="68" y="36"/>
              </a:cxn>
              <a:cxn ang="0">
                <a:pos x="46" y="26"/>
              </a:cxn>
              <a:cxn ang="0">
                <a:pos x="24" y="17"/>
              </a:cxn>
              <a:cxn ang="0">
                <a:pos x="2" y="6"/>
              </a:cxn>
              <a:cxn ang="0">
                <a:pos x="2" y="0"/>
              </a:cxn>
            </a:cxnLst>
            <a:rect l="0" t="0" r="r" b="b"/>
            <a:pathLst>
              <a:path w="451" h="201">
                <a:moveTo>
                  <a:pt x="3" y="8"/>
                </a:moveTo>
                <a:lnTo>
                  <a:pt x="2" y="24"/>
                </a:lnTo>
                <a:lnTo>
                  <a:pt x="2" y="48"/>
                </a:lnTo>
                <a:lnTo>
                  <a:pt x="2" y="78"/>
                </a:lnTo>
                <a:lnTo>
                  <a:pt x="0" y="104"/>
                </a:lnTo>
                <a:lnTo>
                  <a:pt x="0" y="128"/>
                </a:lnTo>
                <a:lnTo>
                  <a:pt x="0" y="152"/>
                </a:lnTo>
                <a:lnTo>
                  <a:pt x="0" y="176"/>
                </a:lnTo>
                <a:lnTo>
                  <a:pt x="0" y="200"/>
                </a:lnTo>
                <a:lnTo>
                  <a:pt x="451" y="201"/>
                </a:lnTo>
                <a:lnTo>
                  <a:pt x="451" y="159"/>
                </a:lnTo>
                <a:lnTo>
                  <a:pt x="436" y="154"/>
                </a:lnTo>
                <a:lnTo>
                  <a:pt x="424" y="152"/>
                </a:lnTo>
                <a:lnTo>
                  <a:pt x="396" y="144"/>
                </a:lnTo>
                <a:lnTo>
                  <a:pt x="372" y="136"/>
                </a:lnTo>
                <a:lnTo>
                  <a:pt x="348" y="132"/>
                </a:lnTo>
                <a:lnTo>
                  <a:pt x="324" y="126"/>
                </a:lnTo>
                <a:lnTo>
                  <a:pt x="302" y="118"/>
                </a:lnTo>
                <a:lnTo>
                  <a:pt x="282" y="114"/>
                </a:lnTo>
                <a:lnTo>
                  <a:pt x="260" y="104"/>
                </a:lnTo>
                <a:lnTo>
                  <a:pt x="238" y="96"/>
                </a:lnTo>
                <a:lnTo>
                  <a:pt x="212" y="90"/>
                </a:lnTo>
                <a:lnTo>
                  <a:pt x="184" y="82"/>
                </a:lnTo>
                <a:lnTo>
                  <a:pt x="166" y="72"/>
                </a:lnTo>
                <a:lnTo>
                  <a:pt x="144" y="64"/>
                </a:lnTo>
                <a:lnTo>
                  <a:pt x="123" y="59"/>
                </a:lnTo>
                <a:lnTo>
                  <a:pt x="90" y="46"/>
                </a:lnTo>
                <a:lnTo>
                  <a:pt x="68" y="36"/>
                </a:lnTo>
                <a:lnTo>
                  <a:pt x="46" y="26"/>
                </a:lnTo>
                <a:lnTo>
                  <a:pt x="24" y="17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16"/>
          <p:cNvGrpSpPr>
            <a:grpSpLocks/>
          </p:cNvGrpSpPr>
          <p:nvPr/>
        </p:nvGrpSpPr>
        <p:grpSpPr bwMode="auto">
          <a:xfrm>
            <a:off x="3900859" y="1772816"/>
            <a:ext cx="4719638" cy="2944812"/>
            <a:chOff x="1312" y="1785"/>
            <a:chExt cx="2973" cy="1855"/>
          </a:xfrm>
        </p:grpSpPr>
        <p:sp>
          <p:nvSpPr>
            <p:cNvPr id="19" name="Arc 117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Arc 118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Arc 119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Arc 120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Arc 121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Arc 122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" name="Line 125"/>
          <p:cNvSpPr>
            <a:spLocks noChangeShapeType="1"/>
          </p:cNvSpPr>
          <p:nvPr/>
        </p:nvSpPr>
        <p:spPr bwMode="auto">
          <a:xfrm flipH="1">
            <a:off x="8010896" y="4305823"/>
            <a:ext cx="6049" cy="5118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115"/>
          <p:cNvSpPr>
            <a:spLocks noChangeShapeType="1"/>
          </p:cNvSpPr>
          <p:nvPr/>
        </p:nvSpPr>
        <p:spPr bwMode="auto">
          <a:xfrm>
            <a:off x="3767509" y="4904953"/>
            <a:ext cx="5002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202"/>
          <p:cNvSpPr>
            <a:spLocks noChangeArrowheads="1"/>
          </p:cNvSpPr>
          <p:nvPr/>
        </p:nvSpPr>
        <p:spPr bwMode="auto">
          <a:xfrm>
            <a:off x="65123" y="5411133"/>
            <a:ext cx="9079249" cy="8964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US" sz="2400" dirty="0" smtClean="0">
                <a:latin typeface="Book Antiqua" pitchFamily="18" charset="0"/>
              </a:rPr>
              <a:t>A </a:t>
            </a:r>
            <a:r>
              <a:rPr lang="en-US" sz="2400" dirty="0">
                <a:latin typeface="Book Antiqua" pitchFamily="18" charset="0"/>
              </a:rPr>
              <a:t>reorder point of 25 gallons will place the probability</a:t>
            </a:r>
          </a:p>
          <a:p>
            <a:r>
              <a:rPr lang="en-US" sz="2400" dirty="0">
                <a:latin typeface="Book Antiqua" pitchFamily="18" charset="0"/>
              </a:rPr>
              <a:t>    of a stockout during </a:t>
            </a:r>
            <a:r>
              <a:rPr lang="en-US" sz="2400" dirty="0" smtClean="0">
                <a:latin typeface="Book Antiqua" pitchFamily="18" charset="0"/>
              </a:rPr>
              <a:t>lead-times </a:t>
            </a:r>
            <a:r>
              <a:rPr lang="en-US" sz="2400" dirty="0">
                <a:latin typeface="Book Antiqua" pitchFamily="18" charset="0"/>
              </a:rPr>
              <a:t>at (slightly less than) .</a:t>
            </a:r>
            <a:r>
              <a:rPr lang="en-US" sz="2400" dirty="0" smtClean="0">
                <a:latin typeface="Book Antiqua" pitchFamily="18" charset="0"/>
              </a:rPr>
              <a:t>05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8" name="Rectangle 202"/>
          <p:cNvSpPr>
            <a:spLocks noChangeArrowheads="1"/>
          </p:cNvSpPr>
          <p:nvPr/>
        </p:nvSpPr>
        <p:spPr bwMode="auto">
          <a:xfrm>
            <a:off x="9909" y="2058121"/>
            <a:ext cx="5012279" cy="15236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=NORM.S.INV(0.95)=1.465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1.465 standard deviation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latin typeface="Book Antiqua" pitchFamily="18" charset="0"/>
              </a:rPr>
              <a:t>=1.465(6) = 9.87 ≈ 10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2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utoUpdateAnimBg="0"/>
      <p:bldP spid="17" grpId="0" animBg="1"/>
      <p:bldP spid="25" grpId="0" animBg="1"/>
      <p:bldP spid="26" grpId="0" animBg="1"/>
      <p:bldP spid="27" grpId="0" build="p" autoUpdateAnimBg="0"/>
      <p:bldP spid="2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-34534" y="44624"/>
            <a:ext cx="9178534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Standard Normal Probability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38200"/>
            <a:ext cx="9220200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By raising the reorder point from 20 gallons to 25 gallons on hand, the probability of a </a:t>
            </a:r>
            <a:r>
              <a:rPr lang="en-US" sz="2400" dirty="0" smtClean="0">
                <a:latin typeface="Book Antiqua" pitchFamily="18" charset="0"/>
              </a:rPr>
              <a:t>stockout decreases from 0.20 </a:t>
            </a:r>
            <a:r>
              <a:rPr lang="en-US" sz="2400" dirty="0">
                <a:latin typeface="Book Antiqua" pitchFamily="18" charset="0"/>
              </a:rPr>
              <a:t>to .05.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This </a:t>
            </a:r>
            <a:r>
              <a:rPr lang="en-US" sz="2400" dirty="0">
                <a:latin typeface="Book Antiqua" pitchFamily="18" charset="0"/>
              </a:rPr>
              <a:t>is a significant decrease in the chance </a:t>
            </a:r>
            <a:r>
              <a:rPr lang="en-US" sz="2400" dirty="0" smtClean="0">
                <a:latin typeface="Book Antiqua" pitchFamily="18" charset="0"/>
              </a:rPr>
              <a:t>of being out of stock </a:t>
            </a:r>
            <a:r>
              <a:rPr lang="en-US" sz="2400" dirty="0">
                <a:latin typeface="Book Antiqua" pitchFamily="18" charset="0"/>
              </a:rPr>
              <a:t>and unable to meet </a:t>
            </a:r>
            <a:r>
              <a:rPr lang="en-US" sz="2400" dirty="0" smtClean="0">
                <a:latin typeface="Book Antiqua" pitchFamily="18" charset="0"/>
              </a:rPr>
              <a:t>a customer’s </a:t>
            </a:r>
            <a:r>
              <a:rPr lang="en-US" sz="2400" dirty="0">
                <a:latin typeface="Book Antiqua" pitchFamily="18" charset="0"/>
              </a:rPr>
              <a:t>desire to make a purchase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Instead of NORM.S.XX We can directly use NORM.X function.  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=NORM.DIST(20,15,6,1</a:t>
            </a:r>
            <a:r>
              <a:rPr lang="en-US" sz="2400" dirty="0" smtClean="0">
                <a:latin typeface="Book Antiqua" pitchFamily="18" charset="0"/>
              </a:rPr>
              <a:t>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 smtClean="0">
                <a:latin typeface="Book Antiqua" pitchFamily="18" charset="0"/>
              </a:rPr>
              <a:t>0.797671619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P(x≥20) =1-</a:t>
            </a:r>
            <a:r>
              <a:rPr lang="en-US" sz="2400" dirty="0">
                <a:latin typeface="Book Antiqua" pitchFamily="18" charset="0"/>
              </a:rPr>
              <a:t>0.797671619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/>
              <a:t>P(x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≥X1)=0.05</a:t>
            </a:r>
            <a:endParaRPr lang="en-US" sz="2400" dirty="0">
              <a:latin typeface="Book Antiqua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=NORM.INV(0.95,15,6)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Book Antiqua" pitchFamily="18" charset="0"/>
              </a:rPr>
              <a:t>=</a:t>
            </a:r>
            <a:r>
              <a:rPr lang="en-US" sz="2400" dirty="0">
                <a:latin typeface="Book Antiqua" panose="02040602050305030304" pitchFamily="18" charset="0"/>
              </a:rPr>
              <a:t> 24.869122 </a:t>
            </a:r>
          </a:p>
        </p:txBody>
      </p:sp>
    </p:spTree>
    <p:extLst>
      <p:ext uri="{BB962C8B-B14F-4D97-AF65-F5344CB8AC3E}">
        <p14:creationId xmlns:p14="http://schemas.microsoft.com/office/powerpoint/2010/main" val="32236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Reorder Point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sz="2800" dirty="0" smtClean="0">
                <a:latin typeface="Book Antiqua" pitchFamily="18" charset="0"/>
              </a:rPr>
              <a:t>If </a:t>
            </a:r>
            <a:r>
              <a:rPr lang="en-US" sz="2800" dirty="0">
                <a:latin typeface="Book Antiqua" pitchFamily="18" charset="0"/>
              </a:rPr>
              <a:t>average demand during the lead time is 200 and standard deviation of demand during lead time is 25. </a:t>
            </a:r>
            <a:r>
              <a:rPr lang="en-US" sz="2800" dirty="0" smtClean="0">
                <a:latin typeface="Book Antiqua" pitchFamily="18" charset="0"/>
              </a:rPr>
              <a:t> At what level of inventory we should order such that with 90% confidence we will not have stockout. </a:t>
            </a:r>
            <a:endParaRPr lang="en-US" sz="2400" dirty="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2564904"/>
            <a:ext cx="8977086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800" dirty="0">
                <a:latin typeface="Book Antiqua" pitchFamily="18" charset="0"/>
              </a:rPr>
              <a:t>=</a:t>
            </a:r>
            <a:r>
              <a:rPr lang="en-US" sz="2800" dirty="0" smtClean="0">
                <a:latin typeface="Book Antiqua" pitchFamily="18" charset="0"/>
              </a:rPr>
              <a:t>NORM.S.INV(0.9) = 1.2816</a:t>
            </a:r>
            <a:endParaRPr lang="en-US" sz="2800" dirty="0">
              <a:latin typeface="Book Antiqua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We need to go 1.2816 away from average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Book Antiqua" pitchFamily="18" charset="0"/>
                <a:cs typeface="Times New Roman" pitchFamily="18" charset="0"/>
              </a:rPr>
              <a:t>1.2816(25) 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 32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To right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200+32 = 232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  <a:sym typeface="Symbol" panose="05050102010706020507" pitchFamily="18" charset="2"/>
              </a:rPr>
              <a:t>We can also use NORM. function directly</a:t>
            </a:r>
            <a:endParaRPr lang="en-US" sz="2800" dirty="0">
              <a:latin typeface="Book Antiqua" pitchFamily="18" charset="0"/>
              <a:cs typeface="Times New Roman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Book Antiqua" pitchFamily="18" charset="0"/>
                <a:cs typeface="Times New Roman" pitchFamily="18" charset="0"/>
              </a:rPr>
              <a:t>NORM.INV(0.9,200,25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) =  </a:t>
            </a:r>
            <a:r>
              <a:rPr lang="en-US" sz="2800" dirty="0">
                <a:latin typeface="Book Antiqua" pitchFamily="18" charset="0"/>
                <a:cs typeface="Times New Roman" pitchFamily="18" charset="0"/>
              </a:rPr>
              <a:t>232.0388 </a:t>
            </a:r>
          </a:p>
        </p:txBody>
      </p:sp>
    </p:spTree>
    <p:extLst>
      <p:ext uri="{BB962C8B-B14F-4D97-AF65-F5344CB8AC3E}">
        <p14:creationId xmlns:p14="http://schemas.microsoft.com/office/powerpoint/2010/main" val="13279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pPr eaLnBrk="0" hangingPunct="0"/>
            <a:r>
              <a:rPr lang="en-US" kern="1200" dirty="0">
                <a:ea typeface="ＭＳ Ｐゴシック" charset="-128"/>
                <a:cs typeface="+mn-cs"/>
              </a:rPr>
              <a:t>Normal Probability Distribution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560834"/>
          </a:xfrm>
        </p:spPr>
        <p:txBody>
          <a:bodyPr/>
          <a:lstStyle/>
          <a:p>
            <a:pPr marL="225425" indent="-2254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The </a:t>
            </a:r>
            <a:r>
              <a:rPr lang="en-US" b="1" dirty="0" smtClean="0"/>
              <a:t>Normal</a:t>
            </a:r>
            <a:r>
              <a:rPr lang="en-US" dirty="0" smtClean="0"/>
              <a:t> </a:t>
            </a:r>
            <a:r>
              <a:rPr lang="en-US" dirty="0"/>
              <a:t>probability distribution is the </a:t>
            </a:r>
            <a:r>
              <a:rPr lang="en-US" b="1" dirty="0"/>
              <a:t>most </a:t>
            </a:r>
            <a:r>
              <a:rPr lang="en-US" b="1" dirty="0" smtClean="0"/>
              <a:t>applied </a:t>
            </a:r>
            <a:r>
              <a:rPr lang="en-US" dirty="0" smtClean="0"/>
              <a:t>distribution in the real world. Weight of people, test scores, life of a light bulb, number of votes in an election follow Normal Distribution</a:t>
            </a:r>
            <a:r>
              <a:rPr lang="en-US" dirty="0"/>
              <a:t>. </a:t>
            </a:r>
            <a:r>
              <a:rPr lang="en-US" dirty="0" smtClean="0"/>
              <a:t>Normal distribution is symmetric</a:t>
            </a:r>
            <a:r>
              <a:rPr lang="en-US" dirty="0"/>
              <a:t>; skewness = 0. </a:t>
            </a:r>
            <a:endParaRPr lang="en-US" dirty="0" smtClean="0"/>
          </a:p>
          <a:p>
            <a:pPr marL="225425" indent="-2254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Mean, </a:t>
            </a:r>
            <a:r>
              <a:rPr lang="en-US" dirty="0"/>
              <a:t>median and </a:t>
            </a:r>
            <a:r>
              <a:rPr lang="en-US" dirty="0" smtClean="0"/>
              <a:t>mode, are on each others and are at the highest point. Normal  </a:t>
            </a:r>
            <a:r>
              <a:rPr lang="en-US" dirty="0"/>
              <a:t>distributions is </a:t>
            </a:r>
            <a:r>
              <a:rPr lang="en-US" dirty="0" smtClean="0"/>
              <a:t>defined by </a:t>
            </a:r>
            <a:r>
              <a:rPr lang="en-US" dirty="0"/>
              <a:t>its</a:t>
            </a:r>
            <a:r>
              <a:rPr lang="en-US" sz="2800" dirty="0">
                <a:solidFill>
                  <a:srgbClr val="66FFFF"/>
                </a:solidFill>
              </a:rPr>
              <a:t> </a:t>
            </a:r>
            <a:r>
              <a:rPr lang="en-US" dirty="0"/>
              <a:t>mean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and its </a:t>
            </a:r>
            <a:r>
              <a:rPr lang="en-US" dirty="0" smtClean="0"/>
              <a:t>standard deviation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 X~ N(</a:t>
            </a:r>
            <a:r>
              <a:rPr lang="en-US" i="1" dirty="0" smtClean="0">
                <a:latin typeface="Symbol" pitchFamily="18" charset="2"/>
              </a:rPr>
              <a:t>m,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The mean can be any numerical </a:t>
            </a:r>
            <a:r>
              <a:rPr lang="en-US" dirty="0" smtClean="0"/>
              <a:t>value</a:t>
            </a:r>
            <a:r>
              <a:rPr lang="en-US" dirty="0"/>
              <a:t>: negative, zero, or </a:t>
            </a:r>
            <a:r>
              <a:rPr lang="en-US" dirty="0" smtClean="0"/>
              <a:t>positive.</a:t>
            </a:r>
          </a:p>
          <a:p>
            <a:pPr marL="292100" indent="-292100">
              <a:buNone/>
            </a:pPr>
            <a:r>
              <a:rPr lang="en-US" dirty="0"/>
              <a:t>The standard deviation </a:t>
            </a:r>
            <a:r>
              <a:rPr lang="en-US" dirty="0" smtClean="0"/>
              <a:t>determines </a:t>
            </a:r>
            <a:r>
              <a:rPr lang="en-US" dirty="0"/>
              <a:t>the width of the </a:t>
            </a:r>
            <a:r>
              <a:rPr lang="en-US" dirty="0" smtClean="0"/>
              <a:t>curve</a:t>
            </a:r>
            <a:r>
              <a:rPr lang="en-US" dirty="0"/>
              <a:t>: larger values result in </a:t>
            </a:r>
            <a:r>
              <a:rPr lang="en-US" dirty="0" smtClean="0"/>
              <a:t>wider</a:t>
            </a:r>
            <a:r>
              <a:rPr lang="en-US" dirty="0"/>
              <a:t>, flatter curves.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1261" y="1819790"/>
            <a:ext cx="7772400" cy="97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6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77" y="3634275"/>
            <a:ext cx="4694081" cy="2287819"/>
          </a:xfrm>
          <a:prstGeom prst="rect">
            <a:avLst/>
          </a:prstGeom>
        </p:spPr>
      </p:pic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-18550" y="-8298"/>
            <a:ext cx="91625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Normal Probability Distribution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-18550" y="838484"/>
            <a:ext cx="9162550" cy="1265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2400" dirty="0">
                <a:latin typeface="Book Antiqua" pitchFamily="18" charset="0"/>
              </a:rPr>
              <a:t>Probabilities for the normal random variable </a:t>
            </a:r>
            <a:r>
              <a:rPr lang="en-US" sz="2400" dirty="0" smtClean="0">
                <a:latin typeface="Book Antiqua" pitchFamily="18" charset="0"/>
              </a:rPr>
              <a:t>are given </a:t>
            </a:r>
            <a:r>
              <a:rPr lang="en-US" sz="2400" dirty="0">
                <a:latin typeface="Book Antiqua" pitchFamily="18" charset="0"/>
              </a:rPr>
              <a:t>by </a:t>
            </a:r>
            <a:r>
              <a:rPr lang="en-US" sz="2400" b="1" dirty="0">
                <a:latin typeface="Book Antiqua" pitchFamily="18" charset="0"/>
              </a:rPr>
              <a:t>areas under the curve</a:t>
            </a:r>
            <a:r>
              <a:rPr lang="en-US" sz="2400" dirty="0">
                <a:latin typeface="Book Antiqua" pitchFamily="18" charset="0"/>
              </a:rPr>
              <a:t>. The total </a:t>
            </a:r>
            <a:r>
              <a:rPr lang="en-US" sz="2400" dirty="0" smtClean="0">
                <a:latin typeface="Book Antiqua" pitchFamily="18" charset="0"/>
              </a:rPr>
              <a:t>area under </a:t>
            </a:r>
            <a:r>
              <a:rPr lang="en-US" sz="2400" dirty="0">
                <a:latin typeface="Book Antiqua" pitchFamily="18" charset="0"/>
              </a:rPr>
              <a:t>the curve is 1 </a:t>
            </a:r>
            <a:r>
              <a:rPr lang="en-US" sz="2400" dirty="0" smtClean="0">
                <a:latin typeface="Book Antiqua" pitchFamily="18" charset="0"/>
              </a:rPr>
              <a:t>(0.5 </a:t>
            </a:r>
            <a:r>
              <a:rPr lang="en-US" sz="2400" dirty="0">
                <a:latin typeface="Book Antiqua" pitchFamily="18" charset="0"/>
              </a:rPr>
              <a:t>to the left of the mean </a:t>
            </a:r>
            <a:r>
              <a:rPr lang="en-US" sz="2400" dirty="0" smtClean="0">
                <a:latin typeface="Book Antiqua" pitchFamily="18" charset="0"/>
              </a:rPr>
              <a:t>and 0.5 </a:t>
            </a:r>
            <a:r>
              <a:rPr lang="en-US" sz="2400" dirty="0">
                <a:latin typeface="Book Antiqua" pitchFamily="18" charset="0"/>
              </a:rPr>
              <a:t>to the right).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5998418" y="5663654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3020318" y="5788676"/>
            <a:ext cx="5534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8751143" y="537282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5274518" y="2883620"/>
            <a:ext cx="3175" cy="2849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>
            <a:off x="6722318" y="2883620"/>
            <a:ext cx="0" cy="2830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 flipH="1">
            <a:off x="7449393" y="2483570"/>
            <a:ext cx="6350" cy="35290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H="1">
            <a:off x="8208218" y="2073995"/>
            <a:ext cx="0" cy="36877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3275856" y="5714132"/>
            <a:ext cx="9318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3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4780806" y="5714132"/>
            <a:ext cx="9318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1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3999756" y="6018932"/>
            <a:ext cx="93186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2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6195268" y="5714132"/>
            <a:ext cx="962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+ 1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6919168" y="6018932"/>
            <a:ext cx="962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+ 2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7681168" y="5695082"/>
            <a:ext cx="962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+ 3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5817443" y="5738266"/>
            <a:ext cx="3444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 flipH="1">
            <a:off x="3750518" y="2073995"/>
            <a:ext cx="0" cy="36909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 flipH="1">
            <a:off x="4512518" y="2486745"/>
            <a:ext cx="0" cy="3557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51604" name="Group 52"/>
          <p:cNvGrpSpPr>
            <a:grpSpLocks/>
          </p:cNvGrpSpPr>
          <p:nvPr/>
        </p:nvGrpSpPr>
        <p:grpSpPr bwMode="auto">
          <a:xfrm>
            <a:off x="5277693" y="2726457"/>
            <a:ext cx="1428750" cy="427038"/>
            <a:chOff x="2514" y="1560"/>
            <a:chExt cx="912" cy="269"/>
          </a:xfrm>
        </p:grpSpPr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648" y="1560"/>
              <a:ext cx="669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68.26%</a:t>
              </a:r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3270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 flipH="1">
              <a:off x="2514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1605" name="Group 53"/>
          <p:cNvGrpSpPr>
            <a:grpSpLocks/>
          </p:cNvGrpSpPr>
          <p:nvPr/>
        </p:nvGrpSpPr>
        <p:grpSpPr bwMode="auto">
          <a:xfrm>
            <a:off x="4528393" y="2316882"/>
            <a:ext cx="2895600" cy="427038"/>
            <a:chOff x="2046" y="1302"/>
            <a:chExt cx="1824" cy="269"/>
          </a:xfrm>
        </p:grpSpPr>
        <p:sp>
          <p:nvSpPr>
            <p:cNvPr id="151582" name="Text Box 30"/>
            <p:cNvSpPr txBox="1">
              <a:spLocks noChangeArrowheads="1"/>
            </p:cNvSpPr>
            <p:nvPr/>
          </p:nvSpPr>
          <p:spPr bwMode="auto">
            <a:xfrm>
              <a:off x="2652" y="1302"/>
              <a:ext cx="660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95.44%</a:t>
              </a:r>
            </a:p>
          </p:txBody>
        </p:sp>
        <p:sp>
          <p:nvSpPr>
            <p:cNvPr id="151600" name="Line 48"/>
            <p:cNvSpPr>
              <a:spLocks noChangeShapeType="1"/>
            </p:cNvSpPr>
            <p:nvPr/>
          </p:nvSpPr>
          <p:spPr bwMode="auto">
            <a:xfrm flipH="1">
              <a:off x="2046" y="1434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601" name="Line 49"/>
            <p:cNvSpPr>
              <a:spLocks noChangeShapeType="1"/>
            </p:cNvSpPr>
            <p:nvPr/>
          </p:nvSpPr>
          <p:spPr bwMode="auto">
            <a:xfrm>
              <a:off x="3264" y="143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1606" name="Group 54"/>
          <p:cNvGrpSpPr>
            <a:grpSpLocks/>
          </p:cNvGrpSpPr>
          <p:nvPr/>
        </p:nvGrpSpPr>
        <p:grpSpPr bwMode="auto">
          <a:xfrm>
            <a:off x="3794968" y="1916832"/>
            <a:ext cx="4381500" cy="427038"/>
            <a:chOff x="1584" y="1050"/>
            <a:chExt cx="2760" cy="269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2652" y="1050"/>
              <a:ext cx="660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99.72%</a:t>
              </a:r>
            </a:p>
          </p:txBody>
        </p:sp>
        <p:sp>
          <p:nvSpPr>
            <p:cNvPr id="151602" name="Line 50"/>
            <p:cNvSpPr>
              <a:spLocks noChangeShapeType="1"/>
            </p:cNvSpPr>
            <p:nvPr/>
          </p:nvSpPr>
          <p:spPr bwMode="auto">
            <a:xfrm>
              <a:off x="3270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603" name="Line 51"/>
            <p:cNvSpPr>
              <a:spLocks noChangeShapeType="1"/>
            </p:cNvSpPr>
            <p:nvPr/>
          </p:nvSpPr>
          <p:spPr bwMode="auto">
            <a:xfrm flipH="1">
              <a:off x="1584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-4618" y="2441392"/>
            <a:ext cx="3198796" cy="2435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US" sz="2400" b="1" dirty="0" err="1">
                <a:latin typeface="Book Antiqua" pitchFamily="18" charset="0"/>
              </a:rPr>
              <a:t>Chebyshev</a:t>
            </a:r>
            <a:r>
              <a:rPr lang="en-US" sz="2400" b="1" dirty="0">
                <a:latin typeface="Book Antiqua" pitchFamily="18" charset="0"/>
              </a:rPr>
              <a:t> Theorem</a:t>
            </a:r>
          </a:p>
          <a:p>
            <a:r>
              <a:rPr lang="en-US" sz="2400" dirty="0" smtClean="0">
                <a:latin typeface="Book Antiqua" pitchFamily="18" charset="0"/>
              </a:rPr>
              <a:t>At least 1-1/k</a:t>
            </a:r>
            <a:r>
              <a:rPr lang="en-US" sz="2400" baseline="30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 between </a:t>
            </a:r>
            <a:r>
              <a:rPr lang="en-US" sz="2400" dirty="0" smtClean="0">
                <a:latin typeface="Book Antiqua" pitchFamily="18" charset="0"/>
                <a:sym typeface="Symbol" panose="05050102010706020507" pitchFamily="18" charset="2"/>
              </a:rPr>
              <a:t>+k</a:t>
            </a:r>
          </a:p>
          <a:p>
            <a:r>
              <a:rPr lang="en-US" sz="2400" dirty="0" smtClean="0">
                <a:latin typeface="Book Antiqua" pitchFamily="18" charset="0"/>
                <a:sym typeface="Symbol" panose="05050102010706020507" pitchFamily="18" charset="2"/>
              </a:rPr>
              <a:t>K= 1 </a:t>
            </a:r>
            <a:r>
              <a:rPr lang="en-US" sz="2400" dirty="0" smtClean="0">
                <a:latin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latin typeface="Book Antiqua" pitchFamily="18" charset="0"/>
                <a:sym typeface="Symbol" panose="05050102010706020507" pitchFamily="18" charset="2"/>
              </a:rPr>
              <a:t>not defined</a:t>
            </a:r>
          </a:p>
          <a:p>
            <a:r>
              <a:rPr lang="en-US" sz="2400" dirty="0" smtClean="0">
                <a:latin typeface="Book Antiqua" pitchFamily="18" charset="0"/>
                <a:sym typeface="Symbol" panose="05050102010706020507" pitchFamily="18" charset="2"/>
              </a:rPr>
              <a:t>K= 2 </a:t>
            </a:r>
            <a:r>
              <a:rPr lang="en-US" sz="2400" dirty="0" smtClean="0">
                <a:latin typeface="Book Antiqua" pitchFamily="18" charset="0"/>
                <a:sym typeface="Wingdings" panose="05000000000000000000" pitchFamily="2" charset="2"/>
              </a:rPr>
              <a:t> 1-1/4 = 0.75</a:t>
            </a:r>
          </a:p>
          <a:p>
            <a:r>
              <a:rPr lang="en-US" sz="2400" dirty="0">
                <a:latin typeface="Book Antiqua" pitchFamily="18" charset="0"/>
                <a:sym typeface="Symbol" panose="05050102010706020507" pitchFamily="18" charset="2"/>
              </a:rPr>
              <a:t>K= </a:t>
            </a:r>
            <a:r>
              <a:rPr lang="en-US" sz="2400" dirty="0" smtClean="0">
                <a:latin typeface="Book Antiqua" pitchFamily="18" charset="0"/>
                <a:sym typeface="Symbol" panose="05050102010706020507" pitchFamily="18" charset="2"/>
              </a:rPr>
              <a:t>3 </a:t>
            </a:r>
            <a:r>
              <a:rPr lang="en-US" sz="2400" dirty="0">
                <a:latin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latin typeface="Book Antiqua" pitchFamily="18" charset="0"/>
                <a:sym typeface="Wingdings" panose="05000000000000000000" pitchFamily="2" charset="2"/>
              </a:rPr>
              <a:t>1-1/9 </a:t>
            </a:r>
            <a:r>
              <a:rPr lang="en-US" sz="2400" dirty="0">
                <a:latin typeface="Book Antiqua" pitchFamily="18" charset="0"/>
                <a:sym typeface="Wingdings" panose="05000000000000000000" pitchFamily="2" charset="2"/>
              </a:rPr>
              <a:t>= </a:t>
            </a:r>
            <a:r>
              <a:rPr lang="en-US" sz="2400" dirty="0" smtClean="0">
                <a:latin typeface="Book Antiqua" pitchFamily="18" charset="0"/>
                <a:sym typeface="Wingdings" panose="05000000000000000000" pitchFamily="2" charset="2"/>
              </a:rPr>
              <a:t>0.89</a:t>
            </a:r>
            <a:endParaRPr lang="en-US" sz="2400" dirty="0">
              <a:latin typeface="Book Antiqua" pitchFamily="18" charset="0"/>
              <a:sym typeface="Wingdings" panose="05000000000000000000" pitchFamily="2" charset="2"/>
            </a:endParaRPr>
          </a:p>
          <a:p>
            <a:endParaRPr lang="en-US" sz="2400" dirty="0" smtClean="0">
              <a:latin typeface="Book Antiqua" pitchFamily="18" charset="0"/>
              <a:sym typeface="Wingdings" panose="05000000000000000000" pitchFamily="2" charset="2"/>
            </a:endParaRPr>
          </a:p>
          <a:p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5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1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8" dur="500"/>
                                        <p:tgtEl>
                                          <p:spTgt spid="1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  <p:bldP spid="151570" grpId="0" animBg="1"/>
      <p:bldP spid="151571" grpId="0" autoUpdateAnimBg="0"/>
      <p:bldP spid="151577" grpId="0" animBg="1"/>
      <p:bldP spid="151579" grpId="0" animBg="1"/>
      <p:bldP spid="151584" grpId="0" animBg="1"/>
      <p:bldP spid="151585" grpId="0" animBg="1"/>
      <p:bldP spid="151586" grpId="0" autoUpdateAnimBg="0"/>
      <p:bldP spid="151587" grpId="0" autoUpdateAnimBg="0"/>
      <p:bldP spid="151588" grpId="0" autoUpdateAnimBg="0"/>
      <p:bldP spid="151590" grpId="0" autoUpdateAnimBg="0"/>
      <p:bldP spid="151591" grpId="0" autoUpdateAnimBg="0"/>
      <p:bldP spid="151592" grpId="0" autoUpdateAnimBg="0"/>
      <p:bldP spid="151593" grpId="0" autoUpdateAnimBg="0"/>
      <p:bldP spid="151595" grpId="0" animBg="1"/>
      <p:bldP spid="1515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39" y="3728885"/>
            <a:ext cx="4590686" cy="223742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>
                <a:ea typeface="ＭＳ Ｐゴシック" charset="-128"/>
                <a:cs typeface="+mn-cs"/>
              </a:rPr>
              <a:t>Standard Normal Probability Distribution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483643" y="5750293"/>
            <a:ext cx="0" cy="2415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36296" y="4643241"/>
            <a:ext cx="786598" cy="444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 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22494" y="6008351"/>
            <a:ext cx="325489" cy="444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715794" y="5629536"/>
            <a:ext cx="320702" cy="476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4090343" y="5861126"/>
            <a:ext cx="461428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818" y="713461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anose="02040602050305030304" pitchFamily="18" charset="0"/>
              </a:rPr>
              <a:t>A random </a:t>
            </a:r>
            <a:r>
              <a:rPr lang="en-US" sz="2400" dirty="0" smtClean="0">
                <a:latin typeface="Book Antiqua" panose="02040602050305030304" pitchFamily="18" charset="0"/>
              </a:rPr>
              <a:t>variable is standardized x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 z first by subtracting  µ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x- µ ≥ 0, the random variable is greater than or equal to the mean.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X- µ 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≤ 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0, the random variable is 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less 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than or equal to the mean.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Therefore, half a way to standard normal is to see if the random variable is greater than or less than average.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The second step is how much greater or less than, but not in absolute term. In terms of the number of standard deviations.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= (x- µ)/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73" y="4229241"/>
            <a:ext cx="466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letter </a:t>
            </a:r>
            <a:r>
              <a:rPr lang="en-US" sz="2400" i="1" dirty="0">
                <a:latin typeface="Book Antiqua" pitchFamily="18" charset="0"/>
              </a:rPr>
              <a:t>z </a:t>
            </a:r>
            <a:r>
              <a:rPr lang="en-US" sz="2400" dirty="0">
                <a:latin typeface="Book Antiqua" pitchFamily="18" charset="0"/>
              </a:rPr>
              <a:t>is used to designate the standard normal random variable.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We can think of </a:t>
            </a:r>
            <a:r>
              <a:rPr lang="en-US" sz="2400" i="1" dirty="0">
                <a:latin typeface="Book Antiqua" pitchFamily="18" charset="0"/>
              </a:rPr>
              <a:t>z</a:t>
            </a:r>
            <a:r>
              <a:rPr lang="en-US" sz="2400" dirty="0">
                <a:latin typeface="Book Antiqua" pitchFamily="18" charset="0"/>
              </a:rPr>
              <a:t> as a measure of the  number of standard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deviations </a:t>
            </a:r>
            <a:r>
              <a:rPr lang="en-US" sz="2400" i="1" dirty="0">
                <a:latin typeface="Book Antiqua" pitchFamily="18" charset="0"/>
              </a:rPr>
              <a:t>x</a:t>
            </a:r>
            <a:r>
              <a:rPr lang="en-US" sz="2400" dirty="0">
                <a:latin typeface="Book Antiqua" pitchFamily="18" charset="0"/>
              </a:rPr>
              <a:t> is from </a:t>
            </a:r>
            <a:r>
              <a:rPr lang="en-US" sz="2400" i="1" dirty="0">
                <a:latin typeface="Symbol" panose="05050102010706020507" pitchFamily="18" charset="2"/>
              </a:rPr>
              <a:t>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685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Normal </a:t>
            </a:r>
            <a:r>
              <a:rPr lang="en-US" kern="1200" dirty="0">
                <a:ea typeface="ＭＳ Ｐゴシック" charset="-128"/>
                <a:cs typeface="+mn-cs"/>
              </a:rPr>
              <a:t>Probability Distribution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708327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02" y="5099535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=1-NORM.DIST(X,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6770" y="5704853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0.25249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-NORM.DIST(11,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8583" y="736520"/>
            <a:ext cx="9205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In October 2012, Apple introduced a much smaller variant of the Apple i</a:t>
            </a:r>
            <a:r>
              <a:rPr lang="en-US" sz="2000" i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ad, known as the iPad Mini. Assume that battery life of the iPad Mini is normally  distributed with mean od 10 and standard deviation of 1.5 hours</a:t>
            </a:r>
            <a:r>
              <a:rPr lang="en-US" sz="20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2" y="3894710"/>
            <a:ext cx="9224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b) What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at least 11 hours?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1589" y="318477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=0.25249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73" y="2034068"/>
            <a:ext cx="35814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052" y="4651759"/>
            <a:ext cx="3581400" cy="17907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243" y="3177705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 NORM.DIST(9,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68604" y="1683139"/>
            <a:ext cx="888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a) What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9 hours or less?</a:t>
            </a:r>
          </a:p>
        </p:txBody>
      </p:sp>
    </p:spTree>
    <p:extLst>
      <p:ext uri="{BB962C8B-B14F-4D97-AF65-F5344CB8AC3E}">
        <p14:creationId xmlns:p14="http://schemas.microsoft.com/office/powerpoint/2010/main" val="302918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6" grpId="0"/>
      <p:bldP spid="10" grpId="0"/>
      <p:bldP spid="21" grpId="0"/>
      <p:bldP spid="2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Normal </a:t>
            </a:r>
            <a:r>
              <a:rPr lang="en-US" kern="1200" dirty="0">
                <a:ea typeface="ＭＳ Ｐゴシック" charset="-128"/>
                <a:cs typeface="+mn-cs"/>
              </a:rPr>
              <a:t>Probability Distribution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3" y="765240"/>
            <a:ext cx="9140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tabLst>
                <a:tab pos="457200" algn="l"/>
              </a:tabLst>
            </a:pP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between 9.5 and 11.5 hours?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86470" y="1634784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410121" y="1654726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 0.8413447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-86470" y="2153280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410121" y="2216143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 0.3694413  </a:t>
            </a: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399" y="2724153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0.4719</a:t>
            </a:r>
            <a:r>
              <a:rPr lang="en-US" sz="2400" dirty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00" y="3578465"/>
            <a:ext cx="4198950" cy="2289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9000" y="1654726"/>
            <a:ext cx="414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NORM.DIST(11.5,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436976" y="2196201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NORM.DIST(9.5,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9194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22" grpId="0"/>
      <p:bldP spid="23" grpId="0"/>
      <p:bldP spid="21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9"/>
            <a:ext cx="9324528" cy="673100"/>
          </a:xfrm>
          <a:noFill/>
          <a:ln/>
        </p:spPr>
        <p:txBody>
          <a:bodyPr/>
          <a:lstStyle/>
          <a:p>
            <a:pPr eaLnBrk="0" hangingPunct="0"/>
            <a:r>
              <a:rPr lang="en-US" kern="1200" dirty="0" smtClean="0">
                <a:ea typeface="ＭＳ Ｐゴシック" charset="-128"/>
                <a:cs typeface="+mn-cs"/>
              </a:rPr>
              <a:t>Normal </a:t>
            </a:r>
            <a:r>
              <a:rPr lang="en-US" kern="1200" dirty="0">
                <a:ea typeface="ＭＳ Ｐゴシック" charset="-128"/>
                <a:cs typeface="+mn-cs"/>
              </a:rPr>
              <a:t>Probability Distribution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3" y="765240"/>
            <a:ext cx="92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tabLst>
                <a:tab pos="457200" algn="l"/>
              </a:tabLst>
            </a:pP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What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is the probability that the battery life for an iPad Mini will be between </a:t>
            </a: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11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13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</a:rPr>
              <a:t>hours?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479892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,1) = NORM.DIST(13,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967467" y="1439850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 0.9772499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977544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NORM.DIST(X,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,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,1) = NORM.DIST(11,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10,1.5</a:t>
            </a:r>
            <a:r>
              <a:rPr lang="en-US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,1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969538" y="2005823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= 0.7475075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31816" y="252738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0.22974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91000"/>
            <a:ext cx="4231200" cy="2302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379210"/>
            <a:ext cx="3581400" cy="1946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385723"/>
            <a:ext cx="3571875" cy="19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22" grpId="0"/>
      <p:bldP spid="23" grpId="0"/>
      <p:bldP spid="21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Custom 10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00B05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10412</TotalTime>
  <Words>2819</Words>
  <Application>Microsoft Office PowerPoint</Application>
  <PresentationFormat>On-screen Show (4:3)</PresentationFormat>
  <Paragraphs>323</Paragraphs>
  <Slides>36</Slides>
  <Notes>28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ＭＳ Ｐゴシック</vt:lpstr>
      <vt:lpstr>Book Antiqua</vt:lpstr>
      <vt:lpstr>Calibri</vt:lpstr>
      <vt:lpstr>Cambria Math</vt:lpstr>
      <vt:lpstr>Garamond</vt:lpstr>
      <vt:lpstr>Impact</vt:lpstr>
      <vt:lpstr>Monotype Sorts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Equation</vt:lpstr>
      <vt:lpstr>PowerPoint Presentation</vt:lpstr>
      <vt:lpstr>Uniform, Normal, Exponential</vt:lpstr>
      <vt:lpstr>Normal Probability Distribution</vt:lpstr>
      <vt:lpstr>Normal Probability Distribution</vt:lpstr>
      <vt:lpstr>PowerPoint Presentation</vt:lpstr>
      <vt:lpstr>Standard Normal Probability Distribution</vt:lpstr>
      <vt:lpstr>Normal Probability Distribution</vt:lpstr>
      <vt:lpstr>Normal Probability Distribution</vt:lpstr>
      <vt:lpstr>Normal Probability Distribution</vt:lpstr>
      <vt:lpstr>Normal Probability Distribution</vt:lpstr>
      <vt:lpstr>Normal Probability Distribution</vt:lpstr>
      <vt:lpstr>ROP; total demand during lead time is variable</vt:lpstr>
      <vt:lpstr>Safety Stock and 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Normal Distribution in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x (or z) Find the Probability</vt:lpstr>
      <vt:lpstr>Standard Normal Probability Distribution</vt:lpstr>
      <vt:lpstr>PowerPoint Presentation</vt:lpstr>
      <vt:lpstr>Reorder Point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343</cp:revision>
  <dcterms:created xsi:type="dcterms:W3CDTF">2008-11-22T01:06:20Z</dcterms:created>
  <dcterms:modified xsi:type="dcterms:W3CDTF">2018-10-17T18:50:15Z</dcterms:modified>
</cp:coreProperties>
</file>