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801" r:id="rId2"/>
    <p:sldMasterId id="2147483788" r:id="rId3"/>
    <p:sldMasterId id="2147483784" r:id="rId4"/>
    <p:sldMasterId id="2147483764" r:id="rId5"/>
    <p:sldMasterId id="2147483785" r:id="rId6"/>
  </p:sldMasterIdLst>
  <p:notesMasterIdLst>
    <p:notesMasterId r:id="rId25"/>
  </p:notesMasterIdLst>
  <p:handoutMasterIdLst>
    <p:handoutMasterId r:id="rId26"/>
  </p:handoutMasterIdLst>
  <p:sldIdLst>
    <p:sldId id="603" r:id="rId7"/>
    <p:sldId id="514" r:id="rId8"/>
    <p:sldId id="498" r:id="rId9"/>
    <p:sldId id="501" r:id="rId10"/>
    <p:sldId id="636" r:id="rId11"/>
    <p:sldId id="637" r:id="rId12"/>
    <p:sldId id="502" r:id="rId13"/>
    <p:sldId id="506" r:id="rId14"/>
    <p:sldId id="512" r:id="rId15"/>
    <p:sldId id="507" r:id="rId16"/>
    <p:sldId id="509" r:id="rId17"/>
    <p:sldId id="510" r:id="rId18"/>
    <p:sldId id="511" r:id="rId19"/>
    <p:sldId id="441" r:id="rId20"/>
    <p:sldId id="1082" r:id="rId21"/>
    <p:sldId id="1007" r:id="rId22"/>
    <p:sldId id="1081" r:id="rId23"/>
    <p:sldId id="939" r:id="rId24"/>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ldamez, Jonathan" initials="GJ" lastIdx="20" clrIdx="0">
    <p:extLst>
      <p:ext uri="{19B8F6BF-5375-455C-9EA6-DF929625EA0E}">
        <p15:presenceInfo xmlns:p15="http://schemas.microsoft.com/office/powerpoint/2012/main" userId="S::jonathan.galdamez.32@my.csun.edu::e134a394-32d1-4300-8ff0-4ad8322f83a2" providerId="AD"/>
      </p:ext>
    </p:extLst>
  </p:cmAuthor>
  <p:cmAuthor id="2" name="Asef-Vaziri, Ardavan" initials="AA" lastIdx="1" clrIdx="1">
    <p:extLst>
      <p:ext uri="{19B8F6BF-5375-455C-9EA6-DF929625EA0E}">
        <p15:presenceInfo xmlns:p15="http://schemas.microsoft.com/office/powerpoint/2012/main" userId="S-1-5-21-789336058-1708537768-1957994488-2436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3"/>
    <a:srgbClr val="A80000"/>
    <a:srgbClr val="000000"/>
    <a:srgbClr val="AA0000"/>
    <a:srgbClr val="00007D"/>
    <a:srgbClr val="9E0000"/>
    <a:srgbClr val="FF9900"/>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27" autoAdjust="0"/>
    <p:restoredTop sz="91618" autoAdjust="0"/>
  </p:normalViewPr>
  <p:slideViewPr>
    <p:cSldViewPr>
      <p:cViewPr varScale="1">
        <p:scale>
          <a:sx n="104" d="100"/>
          <a:sy n="104" d="100"/>
        </p:scale>
        <p:origin x="792" y="114"/>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324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commentAuthors" Target="commentAuthors.xml"/><Relationship Id="rId30"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321C72-95C5-4F93-85E3-B3A1B29C627B}" type="doc">
      <dgm:prSet loTypeId="urn:microsoft.com/office/officeart/2005/8/layout/pList1#4" loCatId="list" qsTypeId="urn:microsoft.com/office/officeart/2005/8/quickstyle/3d1" qsCatId="3D" csTypeId="urn:microsoft.com/office/officeart/2005/8/colors/accent0_3" csCatId="mainScheme" phldr="1"/>
      <dgm:spPr/>
      <dgm:t>
        <a:bodyPr/>
        <a:lstStyle/>
        <a:p>
          <a:endParaRPr lang="en-US"/>
        </a:p>
      </dgm:t>
    </dgm:pt>
    <dgm:pt modelId="{B5CE60CE-3E02-4D0D-8725-BCC6A3FCC6F9}">
      <dgm:prSet/>
      <dgm:spPr/>
      <dgm:t>
        <a:bodyPr/>
        <a:lstStyle/>
        <a:p>
          <a:pPr rtl="0"/>
          <a:r>
            <a:rPr lang="en-US" dirty="0"/>
            <a:t>A world leader in knitwear</a:t>
          </a:r>
        </a:p>
      </dgm:t>
    </dgm:pt>
    <dgm:pt modelId="{B4F5D37E-B622-479D-9446-3D96E1E0A19A}" type="parTrans" cxnId="{256036A6-FCAC-40C5-9C2F-1559846AE3B6}">
      <dgm:prSet/>
      <dgm:spPr/>
      <dgm:t>
        <a:bodyPr/>
        <a:lstStyle/>
        <a:p>
          <a:endParaRPr lang="en-US"/>
        </a:p>
      </dgm:t>
    </dgm:pt>
    <dgm:pt modelId="{537794D5-E1D2-43EF-810C-E23D472D462A}" type="sibTrans" cxnId="{256036A6-FCAC-40C5-9C2F-1559846AE3B6}">
      <dgm:prSet/>
      <dgm:spPr/>
      <dgm:t>
        <a:bodyPr/>
        <a:lstStyle/>
        <a:p>
          <a:endParaRPr lang="en-US"/>
        </a:p>
      </dgm:t>
    </dgm:pt>
    <dgm:pt modelId="{98CCF680-6C11-4722-8893-0545C6E5B7A6}">
      <dgm:prSet/>
      <dgm:spPr/>
      <dgm:t>
        <a:bodyPr/>
        <a:lstStyle/>
        <a:p>
          <a:pPr rtl="0"/>
          <a:r>
            <a:rPr lang="en-US" dirty="0"/>
            <a:t>Massive volume, many stores</a:t>
          </a:r>
        </a:p>
      </dgm:t>
    </dgm:pt>
    <dgm:pt modelId="{2C27E1EB-179F-47FC-9AC0-B89EF4E95B4E}" type="parTrans" cxnId="{9F75FF27-7A3C-4D6D-8FCB-80100A1C2DDB}">
      <dgm:prSet/>
      <dgm:spPr/>
      <dgm:t>
        <a:bodyPr/>
        <a:lstStyle/>
        <a:p>
          <a:endParaRPr lang="en-US"/>
        </a:p>
      </dgm:t>
    </dgm:pt>
    <dgm:pt modelId="{991F3B21-5A02-405C-BF90-93FB224A24C1}" type="sibTrans" cxnId="{9F75FF27-7A3C-4D6D-8FCB-80100A1C2DDB}">
      <dgm:prSet/>
      <dgm:spPr/>
      <dgm:t>
        <a:bodyPr/>
        <a:lstStyle/>
        <a:p>
          <a:endParaRPr lang="en-US"/>
        </a:p>
      </dgm:t>
    </dgm:pt>
    <dgm:pt modelId="{93C6179D-0FB8-4136-B7EE-BF0C985AFA6B}">
      <dgm:prSet/>
      <dgm:spPr/>
      <dgm:t>
        <a:bodyPr/>
        <a:lstStyle/>
        <a:p>
          <a:pPr rtl="0"/>
          <a:r>
            <a:rPr lang="en-US" dirty="0"/>
            <a:t>Many small stores with limited storage </a:t>
          </a:r>
        </a:p>
      </dgm:t>
    </dgm:pt>
    <dgm:pt modelId="{F181F4F0-50C4-42F6-A79F-B29DDA05B0F9}" type="parTrans" cxnId="{B454582B-FB1F-4C05-9945-637D588E56C1}">
      <dgm:prSet/>
      <dgm:spPr/>
      <dgm:t>
        <a:bodyPr/>
        <a:lstStyle/>
        <a:p>
          <a:endParaRPr lang="en-US"/>
        </a:p>
      </dgm:t>
    </dgm:pt>
    <dgm:pt modelId="{78932DAC-5EEA-4369-B7E1-3AE084DC0063}" type="sibTrans" cxnId="{B454582B-FB1F-4C05-9945-637D588E56C1}">
      <dgm:prSet/>
      <dgm:spPr/>
      <dgm:t>
        <a:bodyPr/>
        <a:lstStyle/>
        <a:p>
          <a:endParaRPr lang="en-US"/>
        </a:p>
      </dgm:t>
    </dgm:pt>
    <dgm:pt modelId="{3D2E8D67-3DF1-4E49-B7DD-A5164D908348}" type="pres">
      <dgm:prSet presAssocID="{0E321C72-95C5-4F93-85E3-B3A1B29C627B}" presName="Name0" presStyleCnt="0">
        <dgm:presLayoutVars>
          <dgm:dir/>
          <dgm:resizeHandles val="exact"/>
        </dgm:presLayoutVars>
      </dgm:prSet>
      <dgm:spPr/>
    </dgm:pt>
    <dgm:pt modelId="{234BE39C-6CE9-4C29-9773-A8E37A6FC3AE}" type="pres">
      <dgm:prSet presAssocID="{B5CE60CE-3E02-4D0D-8725-BCC6A3FCC6F9}" presName="compNode" presStyleCnt="0"/>
      <dgm:spPr/>
    </dgm:pt>
    <dgm:pt modelId="{013DC91A-FF68-4373-9A4B-856C1C7A709C}" type="pres">
      <dgm:prSet presAssocID="{B5CE60CE-3E02-4D0D-8725-BCC6A3FCC6F9}" presName="pictRect" presStyleLbl="node1" presStyleIdx="0" presStyleCnt="3"/>
      <dgm:spPr>
        <a:blipFill rotWithShape="0">
          <a:blip xmlns:r="http://schemas.openxmlformats.org/officeDocument/2006/relationships" r:embed="rId1"/>
          <a:stretch>
            <a:fillRect/>
          </a:stretch>
        </a:blipFill>
      </dgm:spPr>
    </dgm:pt>
    <dgm:pt modelId="{6A7E258E-7C4E-4AEC-83B3-35F86591A54E}" type="pres">
      <dgm:prSet presAssocID="{B5CE60CE-3E02-4D0D-8725-BCC6A3FCC6F9}" presName="textRect" presStyleLbl="revTx" presStyleIdx="0" presStyleCnt="3">
        <dgm:presLayoutVars>
          <dgm:bulletEnabled val="1"/>
        </dgm:presLayoutVars>
      </dgm:prSet>
      <dgm:spPr/>
    </dgm:pt>
    <dgm:pt modelId="{0728EB9A-64A9-4605-B15D-4D5CDF5D6CE9}" type="pres">
      <dgm:prSet presAssocID="{537794D5-E1D2-43EF-810C-E23D472D462A}" presName="sibTrans" presStyleLbl="sibTrans2D1" presStyleIdx="0" presStyleCnt="0"/>
      <dgm:spPr/>
    </dgm:pt>
    <dgm:pt modelId="{D6610120-D2BC-4688-9D56-9592A9B91B01}" type="pres">
      <dgm:prSet presAssocID="{98CCF680-6C11-4722-8893-0545C6E5B7A6}" presName="compNode" presStyleCnt="0"/>
      <dgm:spPr/>
    </dgm:pt>
    <dgm:pt modelId="{66F08453-70A2-4546-892B-32C42AD0CB3B}" type="pres">
      <dgm:prSet presAssocID="{98CCF680-6C11-4722-8893-0545C6E5B7A6}" presName="pictRect" presStyleLbl="node1" presStyleIdx="1" presStyleCnt="3"/>
      <dgm:spPr>
        <a:blipFill rotWithShape="0">
          <a:blip xmlns:r="http://schemas.openxmlformats.org/officeDocument/2006/relationships" r:embed="rId2"/>
          <a:stretch>
            <a:fillRect/>
          </a:stretch>
        </a:blipFill>
      </dgm:spPr>
    </dgm:pt>
    <dgm:pt modelId="{3506A27C-D9EE-46EB-A805-AB38C9F1DF57}" type="pres">
      <dgm:prSet presAssocID="{98CCF680-6C11-4722-8893-0545C6E5B7A6}" presName="textRect" presStyleLbl="revTx" presStyleIdx="1" presStyleCnt="3">
        <dgm:presLayoutVars>
          <dgm:bulletEnabled val="1"/>
        </dgm:presLayoutVars>
      </dgm:prSet>
      <dgm:spPr/>
    </dgm:pt>
    <dgm:pt modelId="{495B6062-E61C-49EE-9D0E-9BE337088255}" type="pres">
      <dgm:prSet presAssocID="{991F3B21-5A02-405C-BF90-93FB224A24C1}" presName="sibTrans" presStyleLbl="sibTrans2D1" presStyleIdx="0" presStyleCnt="0"/>
      <dgm:spPr/>
    </dgm:pt>
    <dgm:pt modelId="{3AEB42EA-75C3-49B2-AA57-73DD3BA66778}" type="pres">
      <dgm:prSet presAssocID="{93C6179D-0FB8-4136-B7EE-BF0C985AFA6B}" presName="compNode" presStyleCnt="0"/>
      <dgm:spPr/>
    </dgm:pt>
    <dgm:pt modelId="{4D9BF8BF-E5E7-467C-A346-5AED257F2692}" type="pres">
      <dgm:prSet presAssocID="{93C6179D-0FB8-4136-B7EE-BF0C985AFA6B}" presName="pictRect" presStyleLbl="node1" presStyleIdx="2" presStyleCnt="3"/>
      <dgm:spPr>
        <a:blipFill rotWithShape="0">
          <a:blip xmlns:r="http://schemas.openxmlformats.org/officeDocument/2006/relationships" r:embed="rId3"/>
          <a:stretch>
            <a:fillRect/>
          </a:stretch>
        </a:blipFill>
      </dgm:spPr>
    </dgm:pt>
    <dgm:pt modelId="{3A038314-405E-4EFD-971A-E703EF805C1D}" type="pres">
      <dgm:prSet presAssocID="{93C6179D-0FB8-4136-B7EE-BF0C985AFA6B}" presName="textRect" presStyleLbl="revTx" presStyleIdx="2" presStyleCnt="3">
        <dgm:presLayoutVars>
          <dgm:bulletEnabled val="1"/>
        </dgm:presLayoutVars>
      </dgm:prSet>
      <dgm:spPr/>
    </dgm:pt>
  </dgm:ptLst>
  <dgm:cxnLst>
    <dgm:cxn modelId="{9F75FF27-7A3C-4D6D-8FCB-80100A1C2DDB}" srcId="{0E321C72-95C5-4F93-85E3-B3A1B29C627B}" destId="{98CCF680-6C11-4722-8893-0545C6E5B7A6}" srcOrd="1" destOrd="0" parTransId="{2C27E1EB-179F-47FC-9AC0-B89EF4E95B4E}" sibTransId="{991F3B21-5A02-405C-BF90-93FB224A24C1}"/>
    <dgm:cxn modelId="{B454582B-FB1F-4C05-9945-637D588E56C1}" srcId="{0E321C72-95C5-4F93-85E3-B3A1B29C627B}" destId="{93C6179D-0FB8-4136-B7EE-BF0C985AFA6B}" srcOrd="2" destOrd="0" parTransId="{F181F4F0-50C4-42F6-A79F-B29DDA05B0F9}" sibTransId="{78932DAC-5EEA-4369-B7E1-3AE084DC0063}"/>
    <dgm:cxn modelId="{093DD66B-7E81-4ADD-AF92-D96AA0CF4682}" type="presOf" srcId="{537794D5-E1D2-43EF-810C-E23D472D462A}" destId="{0728EB9A-64A9-4605-B15D-4D5CDF5D6CE9}" srcOrd="0" destOrd="0" presId="urn:microsoft.com/office/officeart/2005/8/layout/pList1#4"/>
    <dgm:cxn modelId="{01CFFC81-732D-4086-8E15-7CEF1BDE79DC}" type="presOf" srcId="{0E321C72-95C5-4F93-85E3-B3A1B29C627B}" destId="{3D2E8D67-3DF1-4E49-B7DD-A5164D908348}" srcOrd="0" destOrd="0" presId="urn:microsoft.com/office/officeart/2005/8/layout/pList1#4"/>
    <dgm:cxn modelId="{83EE8DA4-15B6-40FC-A63A-8DC51E0CA014}" type="presOf" srcId="{98CCF680-6C11-4722-8893-0545C6E5B7A6}" destId="{3506A27C-D9EE-46EB-A805-AB38C9F1DF57}" srcOrd="0" destOrd="0" presId="urn:microsoft.com/office/officeart/2005/8/layout/pList1#4"/>
    <dgm:cxn modelId="{256036A6-FCAC-40C5-9C2F-1559846AE3B6}" srcId="{0E321C72-95C5-4F93-85E3-B3A1B29C627B}" destId="{B5CE60CE-3E02-4D0D-8725-BCC6A3FCC6F9}" srcOrd="0" destOrd="0" parTransId="{B4F5D37E-B622-479D-9446-3D96E1E0A19A}" sibTransId="{537794D5-E1D2-43EF-810C-E23D472D462A}"/>
    <dgm:cxn modelId="{8B8FC4CF-E10E-4C16-BD9A-6D02B9908D51}" type="presOf" srcId="{991F3B21-5A02-405C-BF90-93FB224A24C1}" destId="{495B6062-E61C-49EE-9D0E-9BE337088255}" srcOrd="0" destOrd="0" presId="urn:microsoft.com/office/officeart/2005/8/layout/pList1#4"/>
    <dgm:cxn modelId="{2F3F88DC-BB72-46A7-86B0-59BD74FD864A}" type="presOf" srcId="{93C6179D-0FB8-4136-B7EE-BF0C985AFA6B}" destId="{3A038314-405E-4EFD-971A-E703EF805C1D}" srcOrd="0" destOrd="0" presId="urn:microsoft.com/office/officeart/2005/8/layout/pList1#4"/>
    <dgm:cxn modelId="{81669BDE-093B-453D-BCED-B8F3104F4B2A}" type="presOf" srcId="{B5CE60CE-3E02-4D0D-8725-BCC6A3FCC6F9}" destId="{6A7E258E-7C4E-4AEC-83B3-35F86591A54E}" srcOrd="0" destOrd="0" presId="urn:microsoft.com/office/officeart/2005/8/layout/pList1#4"/>
    <dgm:cxn modelId="{9EB3FD84-BBA8-46F5-BCEC-C0351638A6F1}" type="presParOf" srcId="{3D2E8D67-3DF1-4E49-B7DD-A5164D908348}" destId="{234BE39C-6CE9-4C29-9773-A8E37A6FC3AE}" srcOrd="0" destOrd="0" presId="urn:microsoft.com/office/officeart/2005/8/layout/pList1#4"/>
    <dgm:cxn modelId="{15D36B52-65DE-4DED-A395-B3B6E33F7647}" type="presParOf" srcId="{234BE39C-6CE9-4C29-9773-A8E37A6FC3AE}" destId="{013DC91A-FF68-4373-9A4B-856C1C7A709C}" srcOrd="0" destOrd="0" presId="urn:microsoft.com/office/officeart/2005/8/layout/pList1#4"/>
    <dgm:cxn modelId="{3FE0B441-4958-406B-A6FE-6FBEA3B795D1}" type="presParOf" srcId="{234BE39C-6CE9-4C29-9773-A8E37A6FC3AE}" destId="{6A7E258E-7C4E-4AEC-83B3-35F86591A54E}" srcOrd="1" destOrd="0" presId="urn:microsoft.com/office/officeart/2005/8/layout/pList1#4"/>
    <dgm:cxn modelId="{BC102E46-2DDD-4291-B050-7DFD075A1218}" type="presParOf" srcId="{3D2E8D67-3DF1-4E49-B7DD-A5164D908348}" destId="{0728EB9A-64A9-4605-B15D-4D5CDF5D6CE9}" srcOrd="1" destOrd="0" presId="urn:microsoft.com/office/officeart/2005/8/layout/pList1#4"/>
    <dgm:cxn modelId="{E5D1240D-4DC0-478B-93BC-CE6EAC012AAB}" type="presParOf" srcId="{3D2E8D67-3DF1-4E49-B7DD-A5164D908348}" destId="{D6610120-D2BC-4688-9D56-9592A9B91B01}" srcOrd="2" destOrd="0" presId="urn:microsoft.com/office/officeart/2005/8/layout/pList1#4"/>
    <dgm:cxn modelId="{752A6ACF-0C72-4A31-9754-4DBD6273E8D7}" type="presParOf" srcId="{D6610120-D2BC-4688-9D56-9592A9B91B01}" destId="{66F08453-70A2-4546-892B-32C42AD0CB3B}" srcOrd="0" destOrd="0" presId="urn:microsoft.com/office/officeart/2005/8/layout/pList1#4"/>
    <dgm:cxn modelId="{9233B6A9-D181-4A49-A9AA-1E27D2C5342E}" type="presParOf" srcId="{D6610120-D2BC-4688-9D56-9592A9B91B01}" destId="{3506A27C-D9EE-46EB-A805-AB38C9F1DF57}" srcOrd="1" destOrd="0" presId="urn:microsoft.com/office/officeart/2005/8/layout/pList1#4"/>
    <dgm:cxn modelId="{4E96A675-8BFE-4A25-92E7-65D54DD948EC}" type="presParOf" srcId="{3D2E8D67-3DF1-4E49-B7DD-A5164D908348}" destId="{495B6062-E61C-49EE-9D0E-9BE337088255}" srcOrd="3" destOrd="0" presId="urn:microsoft.com/office/officeart/2005/8/layout/pList1#4"/>
    <dgm:cxn modelId="{12CF0B08-D8D6-4CEA-8071-C33E59F9E4A8}" type="presParOf" srcId="{3D2E8D67-3DF1-4E49-B7DD-A5164D908348}" destId="{3AEB42EA-75C3-49B2-AA57-73DD3BA66778}" srcOrd="4" destOrd="0" presId="urn:microsoft.com/office/officeart/2005/8/layout/pList1#4"/>
    <dgm:cxn modelId="{40E89915-7EFA-4D07-9044-00BDBD778147}" type="presParOf" srcId="{3AEB42EA-75C3-49B2-AA57-73DD3BA66778}" destId="{4D9BF8BF-E5E7-467C-A346-5AED257F2692}" srcOrd="0" destOrd="0" presId="urn:microsoft.com/office/officeart/2005/8/layout/pList1#4"/>
    <dgm:cxn modelId="{C89A5F28-C7D2-4AB2-9AFA-9EA9FCBFC7E5}" type="presParOf" srcId="{3AEB42EA-75C3-49B2-AA57-73DD3BA66778}" destId="{3A038314-405E-4EFD-971A-E703EF805C1D}" srcOrd="1" destOrd="0" presId="urn:microsoft.com/office/officeart/2005/8/layout/pList1#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3DC91A-FF68-4373-9A4B-856C1C7A709C}">
      <dsp:nvSpPr>
        <dsp:cNvPr id="0" name=""/>
        <dsp:cNvSpPr/>
      </dsp:nvSpPr>
      <dsp:spPr>
        <a:xfrm>
          <a:off x="1668" y="159433"/>
          <a:ext cx="2646540" cy="1823466"/>
        </a:xfrm>
        <a:prstGeom prst="roundRect">
          <a:avLst/>
        </a:prstGeom>
        <a:blipFill rotWithShape="0">
          <a:blip xmlns:r="http://schemas.openxmlformats.org/officeDocument/2006/relationships" r:embed="rId1"/>
          <a:stretch>
            <a:fillRect/>
          </a:stretch>
        </a:blip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6A7E258E-7C4E-4AEC-83B3-35F86591A54E}">
      <dsp:nvSpPr>
        <dsp:cNvPr id="0" name=""/>
        <dsp:cNvSpPr/>
      </dsp:nvSpPr>
      <dsp:spPr>
        <a:xfrm>
          <a:off x="1668" y="1982899"/>
          <a:ext cx="2646540" cy="9818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0" numCol="1" spcCol="1270" anchor="t" anchorCtr="0">
          <a:noAutofit/>
        </a:bodyPr>
        <a:lstStyle/>
        <a:p>
          <a:pPr marL="0" lvl="0" indent="0" algn="ctr" defTabSz="889000" rtl="0">
            <a:lnSpc>
              <a:spcPct val="90000"/>
            </a:lnSpc>
            <a:spcBef>
              <a:spcPct val="0"/>
            </a:spcBef>
            <a:spcAft>
              <a:spcPct val="35000"/>
            </a:spcAft>
            <a:buNone/>
          </a:pPr>
          <a:r>
            <a:rPr lang="en-US" sz="2000" kern="1200" dirty="0"/>
            <a:t>A world leader in knitwear</a:t>
          </a:r>
        </a:p>
      </dsp:txBody>
      <dsp:txXfrm>
        <a:off x="1668" y="1982899"/>
        <a:ext cx="2646540" cy="981866"/>
      </dsp:txXfrm>
    </dsp:sp>
    <dsp:sp modelId="{66F08453-70A2-4546-892B-32C42AD0CB3B}">
      <dsp:nvSpPr>
        <dsp:cNvPr id="0" name=""/>
        <dsp:cNvSpPr/>
      </dsp:nvSpPr>
      <dsp:spPr>
        <a:xfrm>
          <a:off x="2912973" y="159433"/>
          <a:ext cx="2646540" cy="1823466"/>
        </a:xfrm>
        <a:prstGeom prst="roundRect">
          <a:avLst/>
        </a:prstGeom>
        <a:blipFill rotWithShape="0">
          <a:blip xmlns:r="http://schemas.openxmlformats.org/officeDocument/2006/relationships" r:embed="rId2"/>
          <a:stretch>
            <a:fillRect/>
          </a:stretch>
        </a:blip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506A27C-D9EE-46EB-A805-AB38C9F1DF57}">
      <dsp:nvSpPr>
        <dsp:cNvPr id="0" name=""/>
        <dsp:cNvSpPr/>
      </dsp:nvSpPr>
      <dsp:spPr>
        <a:xfrm>
          <a:off x="2912973" y="1982899"/>
          <a:ext cx="2646540" cy="9818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0" numCol="1" spcCol="1270" anchor="t" anchorCtr="0">
          <a:noAutofit/>
        </a:bodyPr>
        <a:lstStyle/>
        <a:p>
          <a:pPr marL="0" lvl="0" indent="0" algn="ctr" defTabSz="889000" rtl="0">
            <a:lnSpc>
              <a:spcPct val="90000"/>
            </a:lnSpc>
            <a:spcBef>
              <a:spcPct val="0"/>
            </a:spcBef>
            <a:spcAft>
              <a:spcPct val="35000"/>
            </a:spcAft>
            <a:buNone/>
          </a:pPr>
          <a:r>
            <a:rPr lang="en-US" sz="2000" kern="1200" dirty="0"/>
            <a:t>Massive volume, many stores</a:t>
          </a:r>
        </a:p>
      </dsp:txBody>
      <dsp:txXfrm>
        <a:off x="2912973" y="1982899"/>
        <a:ext cx="2646540" cy="981866"/>
      </dsp:txXfrm>
    </dsp:sp>
    <dsp:sp modelId="{4D9BF8BF-E5E7-467C-A346-5AED257F2692}">
      <dsp:nvSpPr>
        <dsp:cNvPr id="0" name=""/>
        <dsp:cNvSpPr/>
      </dsp:nvSpPr>
      <dsp:spPr>
        <a:xfrm>
          <a:off x="5824279" y="159433"/>
          <a:ext cx="2646540" cy="1823466"/>
        </a:xfrm>
        <a:prstGeom prst="roundRect">
          <a:avLst/>
        </a:prstGeom>
        <a:blipFill rotWithShape="0">
          <a:blip xmlns:r="http://schemas.openxmlformats.org/officeDocument/2006/relationships" r:embed="rId3"/>
          <a:stretch>
            <a:fillRect/>
          </a:stretch>
        </a:blip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A038314-405E-4EFD-971A-E703EF805C1D}">
      <dsp:nvSpPr>
        <dsp:cNvPr id="0" name=""/>
        <dsp:cNvSpPr/>
      </dsp:nvSpPr>
      <dsp:spPr>
        <a:xfrm>
          <a:off x="5824279" y="1982899"/>
          <a:ext cx="2646540" cy="9818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0" numCol="1" spcCol="1270" anchor="t" anchorCtr="0">
          <a:noAutofit/>
        </a:bodyPr>
        <a:lstStyle/>
        <a:p>
          <a:pPr marL="0" lvl="0" indent="0" algn="ctr" defTabSz="889000" rtl="0">
            <a:lnSpc>
              <a:spcPct val="90000"/>
            </a:lnSpc>
            <a:spcBef>
              <a:spcPct val="0"/>
            </a:spcBef>
            <a:spcAft>
              <a:spcPct val="35000"/>
            </a:spcAft>
            <a:buNone/>
          </a:pPr>
          <a:r>
            <a:rPr lang="en-US" sz="2000" kern="1200" dirty="0"/>
            <a:t>Many small stores with limited storage </a:t>
          </a:r>
        </a:p>
      </dsp:txBody>
      <dsp:txXfrm>
        <a:off x="5824279" y="1982899"/>
        <a:ext cx="2646540" cy="981866"/>
      </dsp:txXfrm>
    </dsp:sp>
  </dsp:spTree>
</dsp:drawing>
</file>

<file path=ppt/diagrams/layout1.xml><?xml version="1.0" encoding="utf-8"?>
<dgm:layoutDef xmlns:dgm="http://schemas.openxmlformats.org/drawingml/2006/diagram" xmlns:a="http://schemas.openxmlformats.org/drawingml/2006/main" uniqueId="urn:microsoft.com/office/officeart/2005/8/layout/pList1#4">
  <dgm:title val=""/>
  <dgm:desc val=""/>
  <dgm:catLst>
    <dgm:cat type="list" pri="20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5" rIns="93170" bIns="46585"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0" tIns="46585" rIns="93170" bIns="46585" rtlCol="0"/>
          <a:lstStyle>
            <a:lvl1pPr algn="r">
              <a:defRPr sz="1300"/>
            </a:lvl1pPr>
          </a:lstStyle>
          <a:p>
            <a:fld id="{3DC6186B-400D-4624-82D1-203DE0AF0EEF}" type="datetimeFigureOut">
              <a:rPr lang="en-US" smtClean="0"/>
              <a:pPr/>
              <a:t>12/8/2023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0" tIns="46585" rIns="93170" bIns="46585"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0" tIns="46585" rIns="93170" bIns="46585" rtlCol="0" anchor="b"/>
          <a:lstStyle>
            <a:lvl1pPr algn="r">
              <a:defRPr sz="13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2493197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3170" tIns="46585" rIns="93170" bIns="46585" numCol="1" anchor="t" anchorCtr="0" compatLnSpc="1">
            <a:prstTxWarp prst="textNoShape">
              <a:avLst/>
            </a:prstTxWarp>
          </a:bodyPr>
          <a:lstStyle>
            <a:lvl1pPr>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0" tIns="46585" rIns="93170" bIns="46585" numCol="1" anchor="t" anchorCtr="0" compatLnSpc="1">
            <a:prstTxWarp prst="textNoShape">
              <a:avLst/>
            </a:prstTxWarp>
          </a:bodyPr>
          <a:lstStyle>
            <a:lvl1pPr algn="r">
              <a:defRPr sz="1300"/>
            </a:lvl1pPr>
          </a:lstStyle>
          <a:p>
            <a:fld id="{FD8C8DB6-9E1D-439C-B96B-0657302EFE49}" type="datetime1">
              <a:rPr lang="en-US"/>
              <a:pPr/>
              <a:t>12/8/2023</a:t>
            </a:fld>
            <a:endParaRPr lang="en-US" dirty="0"/>
          </a:p>
        </p:txBody>
      </p:sp>
      <p:sp>
        <p:nvSpPr>
          <p:cNvPr id="4" name="Slide Image Placeholder 3"/>
          <p:cNvSpPr>
            <a:spLocks noGrp="1" noRot="1" noChangeAspect="1"/>
          </p:cNvSpPr>
          <p:nvPr>
            <p:ph type="sldImg" idx="2"/>
          </p:nvPr>
        </p:nvSpPr>
        <p:spPr>
          <a:xfrm>
            <a:off x="406400" y="698500"/>
            <a:ext cx="6197600" cy="3486150"/>
          </a:xfrm>
          <a:prstGeom prst="rect">
            <a:avLst/>
          </a:prstGeom>
          <a:noFill/>
          <a:ln w="12700">
            <a:solidFill>
              <a:prstClr val="black"/>
            </a:solidFill>
          </a:ln>
        </p:spPr>
        <p:txBody>
          <a:bodyPr vert="horz" wrap="square" lIns="93170" tIns="46585" rIns="93170" bIns="46585"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wrap="square" lIns="93170" tIns="46585" rIns="93170" bIns="46585"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wrap="square" lIns="93170" tIns="46585" rIns="93170" bIns="46585" numCol="1" anchor="b" anchorCtr="0" compatLnSpc="1">
            <a:prstTxWarp prst="textNoShape">
              <a:avLst/>
            </a:prstTxWarp>
          </a:bodyPr>
          <a:lstStyle>
            <a:lvl1pPr>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0" tIns="46585" rIns="93170" bIns="46585" numCol="1" anchor="b" anchorCtr="0" compatLnSpc="1">
            <a:prstTxWarp prst="textNoShape">
              <a:avLst/>
            </a:prstTxWarp>
          </a:bodyPr>
          <a:lstStyle>
            <a:lvl1pPr algn="r">
              <a:defRPr sz="13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39197964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dirty="0"/>
          </a:p>
        </p:txBody>
      </p:sp>
    </p:spTree>
    <p:extLst>
      <p:ext uri="{BB962C8B-B14F-4D97-AF65-F5344CB8AC3E}">
        <p14:creationId xmlns:p14="http://schemas.microsoft.com/office/powerpoint/2010/main" val="22182563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0C249A58-0957-4D4C-A79F-5DE73EE2CF51}" type="slidenum">
              <a:rPr lang="en-US" sz="1200" smtClean="0"/>
              <a:pPr eaLnBrk="1" hangingPunct="1"/>
              <a:t>12</a:t>
            </a:fld>
            <a:endParaRPr lang="en-US" sz="1200" dirty="0"/>
          </a:p>
        </p:txBody>
      </p:sp>
      <p:sp>
        <p:nvSpPr>
          <p:cNvPr id="32771" name="Rectangle 2"/>
          <p:cNvSpPr>
            <a:spLocks noGrp="1" noRot="1" noChangeAspect="1" noChangeArrowheads="1" noTextEdit="1"/>
          </p:cNvSpPr>
          <p:nvPr>
            <p:ph type="sldImg"/>
          </p:nvPr>
        </p:nvSpPr>
        <p:spPr>
          <a:xfrm>
            <a:off x="323850" y="708025"/>
            <a:ext cx="6273800" cy="3530600"/>
          </a:xfrm>
          <a:solidFill>
            <a:srgbClr val="FFFFFF"/>
          </a:solidFill>
          <a:ln/>
        </p:spPr>
      </p:sp>
      <p:sp>
        <p:nvSpPr>
          <p:cNvPr id="3277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latin typeface="Arial" charset="0"/>
            </a:endParaRPr>
          </a:p>
        </p:txBody>
      </p:sp>
    </p:spTree>
    <p:extLst>
      <p:ext uri="{BB962C8B-B14F-4D97-AF65-F5344CB8AC3E}">
        <p14:creationId xmlns:p14="http://schemas.microsoft.com/office/powerpoint/2010/main" val="30237360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E7C04725-BBA1-4DD4-8F25-5ACE3D971A61}" type="slidenum">
              <a:rPr lang="en-US" sz="1200" smtClean="0"/>
              <a:pPr eaLnBrk="1" hangingPunct="1"/>
              <a:t>13</a:t>
            </a:fld>
            <a:endParaRPr lang="en-US" sz="1200" dirty="0"/>
          </a:p>
        </p:txBody>
      </p:sp>
      <p:sp>
        <p:nvSpPr>
          <p:cNvPr id="33795" name="Rectangle 2"/>
          <p:cNvSpPr>
            <a:spLocks noGrp="1" noRot="1" noChangeAspect="1" noChangeArrowheads="1" noTextEdit="1"/>
          </p:cNvSpPr>
          <p:nvPr>
            <p:ph type="sldImg"/>
          </p:nvPr>
        </p:nvSpPr>
        <p:spPr>
          <a:xfrm>
            <a:off x="323850" y="708025"/>
            <a:ext cx="6273800" cy="3530600"/>
          </a:xfrm>
          <a:solidFill>
            <a:srgbClr val="FFFFFF"/>
          </a:solidFill>
          <a:ln/>
        </p:spPr>
      </p:sp>
      <p:sp>
        <p:nvSpPr>
          <p:cNvPr id="3379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latin typeface="Arial" charset="0"/>
            </a:endParaRPr>
          </a:p>
        </p:txBody>
      </p:sp>
    </p:spTree>
    <p:extLst>
      <p:ext uri="{BB962C8B-B14F-4D97-AF65-F5344CB8AC3E}">
        <p14:creationId xmlns:p14="http://schemas.microsoft.com/office/powerpoint/2010/main" val="17315451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8042FB31-899E-40CB-B555-6850C1967500}" type="slidenum">
              <a:rPr lang="en-US" smtClean="0"/>
              <a:pPr/>
              <a:t>14</a:t>
            </a:fld>
            <a:endParaRPr lang="en-US" dirty="0"/>
          </a:p>
        </p:txBody>
      </p:sp>
      <p:sp>
        <p:nvSpPr>
          <p:cNvPr id="52227" name="Rectangle 2"/>
          <p:cNvSpPr>
            <a:spLocks noGrp="1" noRot="1" noChangeAspect="1" noChangeArrowheads="1" noTextEdit="1"/>
          </p:cNvSpPr>
          <p:nvPr>
            <p:ph type="sldImg"/>
          </p:nvPr>
        </p:nvSpPr>
        <p:spPr>
          <a:xfrm>
            <a:off x="469900" y="725488"/>
            <a:ext cx="6375400" cy="3587750"/>
          </a:xfrm>
          <a:ln/>
        </p:spPr>
      </p:sp>
      <p:sp>
        <p:nvSpPr>
          <p:cNvPr id="52228" name="Rectangle 3"/>
          <p:cNvSpPr>
            <a:spLocks noGrp="1" noChangeArrowheads="1"/>
          </p:cNvSpPr>
          <p:nvPr>
            <p:ph type="body" idx="1"/>
          </p:nvPr>
        </p:nvSpPr>
        <p:spPr>
          <a:noFill/>
          <a:ln/>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D33721BE-6454-448C-9647-3148C93B6E8F}" type="slidenum">
              <a:rPr lang="en-US" sz="1200" smtClean="0"/>
              <a:pPr eaLnBrk="1" hangingPunct="1"/>
              <a:t>2</a:t>
            </a:fld>
            <a:endParaRPr lang="en-US" sz="1200" dirty="0"/>
          </a:p>
        </p:txBody>
      </p:sp>
    </p:spTree>
    <p:extLst>
      <p:ext uri="{BB962C8B-B14F-4D97-AF65-F5344CB8AC3E}">
        <p14:creationId xmlns:p14="http://schemas.microsoft.com/office/powerpoint/2010/main" val="492469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9035CB14-9BA6-4715-BB1F-6BC762269452}" type="slidenum">
              <a:rPr lang="en-US" sz="1200" smtClean="0"/>
              <a:pPr eaLnBrk="1" hangingPunct="1"/>
              <a:t>3</a:t>
            </a:fld>
            <a:endParaRPr lang="en-US" sz="1200" dirty="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charset="0"/>
            </a:endParaRPr>
          </a:p>
        </p:txBody>
      </p:sp>
    </p:spTree>
    <p:extLst>
      <p:ext uri="{BB962C8B-B14F-4D97-AF65-F5344CB8AC3E}">
        <p14:creationId xmlns:p14="http://schemas.microsoft.com/office/powerpoint/2010/main" val="362532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F48BB2AD-EE14-49D0-BAB0-41358DBA3C68}" type="slidenum">
              <a:rPr lang="en-US" sz="1200" smtClean="0"/>
              <a:pPr eaLnBrk="1" hangingPunct="1"/>
              <a:t>4</a:t>
            </a:fld>
            <a:endParaRPr lang="en-US" sz="1200" dirty="0"/>
          </a:p>
        </p:txBody>
      </p:sp>
      <p:sp>
        <p:nvSpPr>
          <p:cNvPr id="23555" name="Rectangle 2"/>
          <p:cNvSpPr>
            <a:spLocks noGrp="1" noRot="1" noChangeAspect="1" noChangeArrowheads="1" noTextEdit="1"/>
          </p:cNvSpPr>
          <p:nvPr>
            <p:ph type="sldImg"/>
          </p:nvPr>
        </p:nvSpPr>
        <p:spPr>
          <a:xfrm>
            <a:off x="323850" y="708025"/>
            <a:ext cx="6273800" cy="3530600"/>
          </a:xfrm>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latin typeface="Arial" charset="0"/>
            </a:endParaRPr>
          </a:p>
        </p:txBody>
      </p:sp>
    </p:spTree>
    <p:extLst>
      <p:ext uri="{BB962C8B-B14F-4D97-AF65-F5344CB8AC3E}">
        <p14:creationId xmlns:p14="http://schemas.microsoft.com/office/powerpoint/2010/main" val="2462089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70CB1D49-4741-4E61-BA41-F2E47CD78134}" type="slidenum">
              <a:rPr lang="en-US" sz="1200" smtClean="0"/>
              <a:pPr eaLnBrk="1" hangingPunct="1"/>
              <a:t>7</a:t>
            </a:fld>
            <a:endParaRPr lang="en-US" sz="1200" dirty="0"/>
          </a:p>
        </p:txBody>
      </p:sp>
      <p:sp>
        <p:nvSpPr>
          <p:cNvPr id="24579" name="Rectangle 2"/>
          <p:cNvSpPr>
            <a:spLocks noGrp="1" noRot="1" noChangeAspect="1" noChangeArrowheads="1" noTextEdit="1"/>
          </p:cNvSpPr>
          <p:nvPr>
            <p:ph type="sldImg"/>
          </p:nvPr>
        </p:nvSpPr>
        <p:spPr>
          <a:xfrm>
            <a:off x="323850" y="708025"/>
            <a:ext cx="6273800" cy="3530600"/>
          </a:xfrm>
          <a:solidFill>
            <a:srgbClr val="FFFFFF"/>
          </a:solidFill>
          <a:ln/>
        </p:spPr>
      </p:sp>
      <p:sp>
        <p:nvSpPr>
          <p:cNvPr id="2458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latin typeface="Arial" charset="0"/>
            </a:endParaRPr>
          </a:p>
        </p:txBody>
      </p:sp>
    </p:spTree>
    <p:extLst>
      <p:ext uri="{BB962C8B-B14F-4D97-AF65-F5344CB8AC3E}">
        <p14:creationId xmlns:p14="http://schemas.microsoft.com/office/powerpoint/2010/main" val="818554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96AEB4DA-9454-47D4-A5BF-90FC3FABB9DE}" type="slidenum">
              <a:rPr lang="en-US" sz="1200" smtClean="0"/>
              <a:pPr eaLnBrk="1" hangingPunct="1"/>
              <a:t>8</a:t>
            </a:fld>
            <a:endParaRPr lang="en-US" sz="1200" dirty="0"/>
          </a:p>
        </p:txBody>
      </p:sp>
      <p:sp>
        <p:nvSpPr>
          <p:cNvPr id="28675" name="Rectangle 2"/>
          <p:cNvSpPr>
            <a:spLocks noGrp="1" noRot="1" noChangeAspect="1" noChangeArrowheads="1" noTextEdit="1"/>
          </p:cNvSpPr>
          <p:nvPr>
            <p:ph type="sldImg"/>
          </p:nvPr>
        </p:nvSpPr>
        <p:spPr>
          <a:xfrm>
            <a:off x="323850" y="708025"/>
            <a:ext cx="6273800" cy="3530600"/>
          </a:xfrm>
          <a:solidFill>
            <a:srgbClr val="FFFFFF"/>
          </a:solidFill>
          <a:ln/>
        </p:spPr>
      </p:sp>
      <p:sp>
        <p:nvSpPr>
          <p:cNvPr id="2867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latin typeface="Arial" charset="0"/>
            </a:endParaRPr>
          </a:p>
        </p:txBody>
      </p:sp>
    </p:spTree>
    <p:extLst>
      <p:ext uri="{BB962C8B-B14F-4D97-AF65-F5344CB8AC3E}">
        <p14:creationId xmlns:p14="http://schemas.microsoft.com/office/powerpoint/2010/main" val="11102019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BF2DEB18-86E6-43AE-AF65-48812625F91D}" type="slidenum">
              <a:rPr lang="en-US" sz="1200" smtClean="0"/>
              <a:pPr eaLnBrk="1" hangingPunct="1"/>
              <a:t>9</a:t>
            </a:fld>
            <a:endParaRPr lang="en-US" sz="1200" dirty="0"/>
          </a:p>
        </p:txBody>
      </p:sp>
      <p:sp>
        <p:nvSpPr>
          <p:cNvPr id="34819" name="Rectangle 2"/>
          <p:cNvSpPr>
            <a:spLocks noGrp="1" noRot="1" noChangeAspect="1" noChangeArrowheads="1" noTextEdit="1"/>
          </p:cNvSpPr>
          <p:nvPr>
            <p:ph type="sldImg"/>
          </p:nvPr>
        </p:nvSpPr>
        <p:spPr>
          <a:xfrm>
            <a:off x="323850" y="708025"/>
            <a:ext cx="6273800" cy="3530600"/>
          </a:xfrm>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latin typeface="Arial" charset="0"/>
            </a:endParaRPr>
          </a:p>
        </p:txBody>
      </p:sp>
    </p:spTree>
    <p:extLst>
      <p:ext uri="{BB962C8B-B14F-4D97-AF65-F5344CB8AC3E}">
        <p14:creationId xmlns:p14="http://schemas.microsoft.com/office/powerpoint/2010/main" val="6363436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3F82E8F6-64CB-4E9F-9EEA-621F341593C6}" type="slidenum">
              <a:rPr lang="en-US" sz="1200" smtClean="0"/>
              <a:pPr eaLnBrk="1" hangingPunct="1"/>
              <a:t>10</a:t>
            </a:fld>
            <a:endParaRPr lang="en-US" sz="1200" dirty="0"/>
          </a:p>
        </p:txBody>
      </p:sp>
      <p:sp>
        <p:nvSpPr>
          <p:cNvPr id="29699" name="Rectangle 2"/>
          <p:cNvSpPr>
            <a:spLocks noGrp="1" noRot="1" noChangeAspect="1" noChangeArrowheads="1" noTextEdit="1"/>
          </p:cNvSpPr>
          <p:nvPr>
            <p:ph type="sldImg"/>
          </p:nvPr>
        </p:nvSpPr>
        <p:spPr>
          <a:xfrm>
            <a:off x="323850" y="708025"/>
            <a:ext cx="6273800" cy="3530600"/>
          </a:xfrm>
          <a:solidFill>
            <a:srgbClr val="FFFFFF"/>
          </a:solidFill>
          <a:ln/>
        </p:spPr>
      </p:sp>
      <p:sp>
        <p:nvSpPr>
          <p:cNvPr id="2970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latin typeface="Arial" charset="0"/>
            </a:endParaRPr>
          </a:p>
        </p:txBody>
      </p:sp>
    </p:spTree>
    <p:extLst>
      <p:ext uri="{BB962C8B-B14F-4D97-AF65-F5344CB8AC3E}">
        <p14:creationId xmlns:p14="http://schemas.microsoft.com/office/powerpoint/2010/main" val="42940402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EE7FBC66-B2E8-4B28-9CD2-418B757FC216}" type="slidenum">
              <a:rPr lang="en-US" sz="1200" smtClean="0"/>
              <a:pPr eaLnBrk="1" hangingPunct="1"/>
              <a:t>11</a:t>
            </a:fld>
            <a:endParaRPr lang="en-US" sz="1200" dirty="0"/>
          </a:p>
        </p:txBody>
      </p:sp>
      <p:sp>
        <p:nvSpPr>
          <p:cNvPr id="31747" name="Rectangle 2"/>
          <p:cNvSpPr>
            <a:spLocks noGrp="1" noRot="1" noChangeAspect="1" noChangeArrowheads="1" noTextEdit="1"/>
          </p:cNvSpPr>
          <p:nvPr>
            <p:ph type="sldImg"/>
          </p:nvPr>
        </p:nvSpPr>
        <p:spPr>
          <a:xfrm>
            <a:off x="323850" y="708025"/>
            <a:ext cx="6273800" cy="3530600"/>
          </a:xfrm>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latin typeface="Arial" charset="0"/>
            </a:endParaRPr>
          </a:p>
        </p:txBody>
      </p:sp>
    </p:spTree>
    <p:extLst>
      <p:ext uri="{BB962C8B-B14F-4D97-AF65-F5344CB8AC3E}">
        <p14:creationId xmlns:p14="http://schemas.microsoft.com/office/powerpoint/2010/main" val="3098637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5" name="Rectangle 50"/>
          <p:cNvSpPr>
            <a:spLocks noGrp="1" noChangeArrowheads="1"/>
          </p:cNvSpPr>
          <p:nvPr>
            <p:ph type="title"/>
          </p:nvPr>
        </p:nvSpPr>
        <p:spPr bwMode="gray">
          <a:xfrm>
            <a:off x="10064" y="0"/>
            <a:ext cx="12192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b="0"/>
            </a:lvl1pPr>
          </a:lstStyle>
          <a:p>
            <a:pPr lvl="0"/>
            <a:r>
              <a:rPr lang="en-US" dirty="0"/>
              <a:t>Click to edit Master title style</a:t>
            </a:r>
          </a:p>
        </p:txBody>
      </p:sp>
    </p:spTree>
    <p:extLst>
      <p:ext uri="{BB962C8B-B14F-4D97-AF65-F5344CB8AC3E}">
        <p14:creationId xmlns:p14="http://schemas.microsoft.com/office/powerpoint/2010/main" val="267651494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639976-7488-4967-A659-4DA87FA0AB07}" type="datetimeFigureOut">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323534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343592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639976-7488-4967-A659-4DA87FA0AB07}" type="datetimeFigureOut">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214984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639976-7488-4967-A659-4DA87FA0AB07}" type="datetimeFigureOut">
              <a:rPr lang="en-US" smtClean="0"/>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896128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639976-7488-4967-A659-4DA87FA0AB07}" type="datetimeFigureOut">
              <a:rPr lang="en-US" smtClean="0"/>
              <a:t>12/8/2023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5170778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639976-7488-4967-A659-4DA87FA0AB07}" type="datetimeFigureOut">
              <a:rPr lang="en-US" smtClean="0"/>
              <a:t>12/8/2023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9546983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39976-7488-4967-A659-4DA87FA0AB07}" type="datetimeFigureOut">
              <a:rPr lang="en-US" smtClean="0"/>
              <a:t>12/8/2023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2259678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1770814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898136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715000"/>
          </a:xfrm>
          <a:prstGeom prst="rect">
            <a:avLst/>
          </a:prstGeo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41487901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976902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D12C82F-F615-45AA-8B9A-E34A0A5FCA12}" type="datetimeFigureOut">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0208075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5644872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12C82F-F615-45AA-8B9A-E34A0A5FCA12}" type="datetimeFigureOut">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120280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2C82F-F615-45AA-8B9A-E34A0A5FCA12}" type="datetimeFigureOut">
              <a:rPr lang="en-US" smtClean="0"/>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2699618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12C82F-F615-45AA-8B9A-E34A0A5FCA12}" type="datetimeFigureOut">
              <a:rPr lang="en-US" smtClean="0"/>
              <a:t>12/8/2023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74095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12C82F-F615-45AA-8B9A-E34A0A5FCA12}" type="datetimeFigureOut">
              <a:rPr lang="en-US" smtClean="0"/>
              <a:t>12/8/2023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213828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2C82F-F615-45AA-8B9A-E34A0A5FCA12}" type="datetimeFigureOut">
              <a:rPr lang="en-US" smtClean="0"/>
              <a:t>12/8/2023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507454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21698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055349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12556859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8335202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914400" y="609600"/>
            <a:ext cx="10363200" cy="1143000"/>
          </a:xfrm>
          <a:prstGeom prst="rect">
            <a:avLst/>
          </a:prstGeom>
        </p:spPr>
        <p:txBody>
          <a:bodyPr/>
          <a:lstStyle/>
          <a:p>
            <a:r>
              <a:rPr lang="en-US"/>
              <a:t>Click to edit Master title style</a:t>
            </a:r>
          </a:p>
        </p:txBody>
      </p:sp>
      <p:sp>
        <p:nvSpPr>
          <p:cNvPr id="3" name="Content Placeholder 2"/>
          <p:cNvSpPr>
            <a:spLocks noGrp="1"/>
          </p:cNvSpPr>
          <p:nvPr>
            <p:ph sz="quarter" idx="1"/>
          </p:nvPr>
        </p:nvSpPr>
        <p:spPr>
          <a:xfrm>
            <a:off x="914400" y="1981200"/>
            <a:ext cx="5080000" cy="1981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080000" cy="1981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914400" y="4114800"/>
            <a:ext cx="5080000" cy="1981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4114800"/>
            <a:ext cx="5080000" cy="1981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914400" y="6248400"/>
            <a:ext cx="2540000" cy="457200"/>
          </a:xfrm>
          <a:prstGeom prst="rect">
            <a:avLst/>
          </a:prstGeom>
        </p:spPr>
        <p:txBody>
          <a:bodyPr/>
          <a:lstStyle>
            <a:lvl1pPr>
              <a:defRPr/>
            </a:lvl1pPr>
          </a:lstStyle>
          <a:p>
            <a:endParaRPr lang="en-US" dirty="0"/>
          </a:p>
        </p:txBody>
      </p:sp>
      <p:sp>
        <p:nvSpPr>
          <p:cNvPr id="8" name="Footer Placeholder 7"/>
          <p:cNvSpPr>
            <a:spLocks noGrp="1"/>
          </p:cNvSpPr>
          <p:nvPr>
            <p:ph type="ftr" sz="quarter" idx="11"/>
          </p:nvPr>
        </p:nvSpPr>
        <p:spPr>
          <a:xfrm>
            <a:off x="4165600" y="6248400"/>
            <a:ext cx="3860800" cy="457200"/>
          </a:xfrm>
          <a:prstGeom prst="rect">
            <a:avLst/>
          </a:prstGeom>
        </p:spPr>
        <p:txBody>
          <a:bodyPr/>
          <a:lstStyle>
            <a:lvl1pPr>
              <a:defRPr/>
            </a:lvl1pPr>
          </a:lstStyle>
          <a:p>
            <a:endParaRPr lang="en-US" dirty="0"/>
          </a:p>
        </p:txBody>
      </p:sp>
      <p:sp>
        <p:nvSpPr>
          <p:cNvPr id="9" name="Slide Number Placeholder 8"/>
          <p:cNvSpPr>
            <a:spLocks noGrp="1"/>
          </p:cNvSpPr>
          <p:nvPr>
            <p:ph type="sldNum" sz="quarter" idx="12"/>
          </p:nvPr>
        </p:nvSpPr>
        <p:spPr>
          <a:xfrm>
            <a:off x="8737600" y="6248400"/>
            <a:ext cx="2540000" cy="457200"/>
          </a:xfrm>
          <a:prstGeom prst="rect">
            <a:avLst/>
          </a:prstGeom>
        </p:spPr>
        <p:txBody>
          <a:bodyPr/>
          <a:lstStyle>
            <a:lvl1pPr>
              <a:defRPr/>
            </a:lvl1pPr>
          </a:lstStyle>
          <a:p>
            <a:fld id="{D0944D79-BC56-44F6-9F07-E5F5D587D50A}" type="slidenum">
              <a:rPr lang="en-US"/>
              <a:pPr/>
              <a:t>‹#›</a:t>
            </a:fld>
            <a:endParaRPr lang="en-US" dirty="0"/>
          </a:p>
        </p:txBody>
      </p:sp>
    </p:spTree>
    <p:extLst>
      <p:ext uri="{BB962C8B-B14F-4D97-AF65-F5344CB8AC3E}">
        <p14:creationId xmlns:p14="http://schemas.microsoft.com/office/powerpoint/2010/main" val="1388543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914400" y="6248400"/>
            <a:ext cx="2540000" cy="45720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4165600" y="6248400"/>
            <a:ext cx="3860800" cy="45720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8737600" y="6248400"/>
            <a:ext cx="2540000" cy="457200"/>
          </a:xfrm>
          <a:prstGeom prst="rect">
            <a:avLst/>
          </a:prstGeom>
          <a:ln/>
        </p:spPr>
        <p:txBody>
          <a:bodyPr/>
          <a:lstStyle>
            <a:lvl1pPr>
              <a:defRPr/>
            </a:lvl1pPr>
          </a:lstStyle>
          <a:p>
            <a:pPr>
              <a:defRPr/>
            </a:pPr>
            <a:fld id="{0735138D-BA06-4E7C-99FA-38DDE68AFE99}" type="slidenum">
              <a:rPr lang="en-US"/>
              <a:pPr>
                <a:defRPr/>
              </a:pPr>
              <a:t>‹#›</a:t>
            </a:fld>
            <a:endParaRPr lang="en-US" dirty="0"/>
          </a:p>
        </p:txBody>
      </p:sp>
    </p:spTree>
    <p:extLst>
      <p:ext uri="{BB962C8B-B14F-4D97-AF65-F5344CB8AC3E}">
        <p14:creationId xmlns:p14="http://schemas.microsoft.com/office/powerpoint/2010/main" val="89311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p:spPr>
        <p:txBody>
          <a:bodyPr/>
          <a:lstStyle>
            <a:lvl1pPr algn="ctr">
              <a:defRPr sz="5400" b="0" baseline="0">
                <a:solidFill>
                  <a:schemeClr val="bg1"/>
                </a:solidFill>
              </a:defRPr>
            </a:lvl1pPr>
          </a:lstStyle>
          <a:p>
            <a:r>
              <a:rPr lang="en-US" dirty="0"/>
              <a:t>Click to edit Master title style</a:t>
            </a:r>
          </a:p>
        </p:txBody>
      </p:sp>
      <p:sp>
        <p:nvSpPr>
          <p:cNvPr id="6" name="Content Placeholder 3"/>
          <p:cNvSpPr>
            <a:spLocks noGrp="1"/>
          </p:cNvSpPr>
          <p:nvPr>
            <p:ph sz="half" idx="2"/>
          </p:nvPr>
        </p:nvSpPr>
        <p:spPr>
          <a:xfrm>
            <a:off x="3251200" y="5562600"/>
            <a:ext cx="8636000" cy="990600"/>
          </a:xfrm>
          <a:prstGeom prst="rect">
            <a:avLst/>
          </a:prstGeom>
        </p:spPr>
        <p:txBody>
          <a:bodyPr/>
          <a:lstStyle>
            <a:lvl1pPr algn="r">
              <a:buNone/>
              <a:defRPr>
                <a:solidFill>
                  <a:schemeClr val="bg1"/>
                </a:solidFill>
                <a:latin typeface="Lucida Calligraphy" pitchFamily="66" charset="0"/>
              </a:defRPr>
            </a:lvl1pPr>
          </a:lstStyle>
          <a:p>
            <a:pPr lvl="0"/>
            <a:r>
              <a:rPr lang="en-US" dirty="0"/>
              <a:t>Click to edit Master text styles</a:t>
            </a:r>
          </a:p>
        </p:txBody>
      </p:sp>
    </p:spTree>
    <p:extLst>
      <p:ext uri="{BB962C8B-B14F-4D97-AF65-F5344CB8AC3E}">
        <p14:creationId xmlns:p14="http://schemas.microsoft.com/office/powerpoint/2010/main" val="355361388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953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5.xml"/><Relationship Id="rId2" Type="http://schemas.openxmlformats.org/officeDocument/2006/relationships/slideLayout" Target="../slideLayouts/slideLayout34.xml"/><Relationship Id="rId1" Type="http://schemas.openxmlformats.org/officeDocument/2006/relationships/slideLayout" Target="../slideLayouts/slideLayout33.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37.xml"/><Relationship Id="rId1"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50"/>
          <p:cNvSpPr>
            <a:spLocks noGrp="1" noChangeArrowheads="1"/>
          </p:cNvSpPr>
          <p:nvPr>
            <p:ph type="title"/>
          </p:nvPr>
        </p:nvSpPr>
        <p:spPr bwMode="gray">
          <a:xfrm>
            <a:off x="0" y="0"/>
            <a:ext cx="12192000" cy="687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762000"/>
            <a:ext cx="12192000" cy="1588"/>
          </a:xfrm>
          <a:prstGeom prst="line">
            <a:avLst/>
          </a:prstGeom>
          <a:solidFill>
            <a:schemeClr val="accent1"/>
          </a:solidFill>
          <a:ln w="76200" cap="flat" cmpd="sng" algn="ctr">
            <a:solidFill>
              <a:srgbClr val="A50023"/>
            </a:solidFill>
            <a:prstDash val="solid"/>
            <a:round/>
            <a:headEnd type="none" w="med" len="med"/>
            <a:tailEnd type="none" w="med" len="med"/>
          </a:ln>
          <a:effectLst/>
        </p:spPr>
      </p:cxnSp>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sp>
        <p:nvSpPr>
          <p:cNvPr id="15" name="Text Box 57"/>
          <p:cNvSpPr txBox="1">
            <a:spLocks noChangeArrowheads="1"/>
          </p:cNvSpPr>
          <p:nvPr userDrawn="1"/>
        </p:nvSpPr>
        <p:spPr bwMode="auto">
          <a:xfrm>
            <a:off x="-22096" y="6550224"/>
            <a:ext cx="11147296" cy="307777"/>
          </a:xfrm>
          <a:prstGeom prst="rect">
            <a:avLst/>
          </a:prstGeom>
          <a:solidFill>
            <a:srgbClr val="AA0000"/>
          </a:solid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baseline="0" dirty="0">
                <a:ln>
                  <a:noFill/>
                </a:ln>
                <a:solidFill>
                  <a:schemeClr val="bg1"/>
                </a:solidFill>
                <a:latin typeface="Book Antiqua" panose="02040602050305030304" pitchFamily="18" charset="0"/>
                <a:sym typeface="Symbol" panose="05050102010706020507" pitchFamily="18" charset="2"/>
              </a:rPr>
              <a:t>Re-Order-Point, Centralization, and Postponement</a:t>
            </a:r>
            <a:r>
              <a:rPr lang="en-US" sz="1400" b="1" i="1" dirty="0">
                <a:ln>
                  <a:noFill/>
                </a:ln>
                <a:solidFill>
                  <a:schemeClr val="bg1"/>
                </a:solidFill>
                <a:latin typeface="Book Antiqua" panose="02040602050305030304" pitchFamily="18" charset="0"/>
              </a:rPr>
              <a:t>. </a:t>
            </a: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 id="2147483814" r:id="rId6"/>
    <p:sldLayoutId id="2147483817" r:id="rId7"/>
    <p:sldLayoutId id="2147483819" r:id="rId8"/>
    <p:sldLayoutId id="2147483821" r:id="rId9"/>
    <p:sldLayoutId id="2147483822" r:id="rId10"/>
  </p:sldLayoutIdLst>
  <p:transition/>
  <p:txStyles>
    <p:title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39976-7488-4967-A659-4DA87FA0AB07}" type="datetimeFigureOut">
              <a:rPr lang="en-US" smtClean="0"/>
              <a:t>12/8/2023</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81EBAF-3216-4F7E-8823-7907CE9086A5}" type="slidenum">
              <a:rPr lang="en-US" smtClean="0"/>
              <a:t>‹#›</a:t>
            </a:fld>
            <a:endParaRPr lang="en-US" dirty="0"/>
          </a:p>
        </p:txBody>
      </p:sp>
    </p:spTree>
    <p:extLst>
      <p:ext uri="{BB962C8B-B14F-4D97-AF65-F5344CB8AC3E}">
        <p14:creationId xmlns:p14="http://schemas.microsoft.com/office/powerpoint/2010/main" val="2486697845"/>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12C82F-F615-45AA-8B9A-E34A0A5FCA12}" type="datetimeFigureOut">
              <a:rPr lang="en-US" smtClean="0"/>
              <a:t>12/8/2023</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3009A-CCF2-487A-95ED-24161486F27F}" type="slidenum">
              <a:rPr lang="en-US" smtClean="0"/>
              <a:t>‹#›</a:t>
            </a:fld>
            <a:endParaRPr lang="en-US" dirty="0"/>
          </a:p>
        </p:txBody>
      </p:sp>
    </p:spTree>
    <p:extLst>
      <p:ext uri="{BB962C8B-B14F-4D97-AF65-F5344CB8AC3E}">
        <p14:creationId xmlns:p14="http://schemas.microsoft.com/office/powerpoint/2010/main" val="397140043"/>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kern="1200" dirty="0">
                <a:solidFill>
                  <a:srgbClr val="00B050"/>
                </a:solidFill>
                <a:latin typeface="Verdana" pitchFamily="34" charset="0"/>
                <a:ea typeface="ＭＳ Ｐゴシック" charset="-128"/>
                <a:cs typeface="+mn-cs"/>
              </a:rPr>
              <a:t>Theory of Constraints:  1- Throughput World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8.xml"/><Relationship Id="rId1" Type="http://schemas.openxmlformats.org/officeDocument/2006/relationships/video" Target="https://www.youtube.com/embed/KI_QTa00wJk?feature=oembed"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10.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svg"/><Relationship Id="rId2" Type="http://schemas.openxmlformats.org/officeDocument/2006/relationships/slideLayout" Target="../slideLayouts/slideLayout10.xml"/><Relationship Id="rId1" Type="http://schemas.openxmlformats.org/officeDocument/2006/relationships/tags" Target="../tags/tag4.xml"/><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21.e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2.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tags" Target="../tags/tag2.xml"/><Relationship Id="rId7" Type="http://schemas.openxmlformats.org/officeDocument/2006/relationships/image" Target="../media/image3.emf"/><Relationship Id="rId2" Type="http://schemas.openxmlformats.org/officeDocument/2006/relationships/tags" Target="../tags/tag1.xml"/><Relationship Id="rId1" Type="http://schemas.openxmlformats.org/officeDocument/2006/relationships/vmlDrawing" Target="../drawings/vmlDrawing2.vml"/><Relationship Id="rId6" Type="http://schemas.openxmlformats.org/officeDocument/2006/relationships/package" Target="../embeddings/Microsoft_Excel_Worksheet.xlsx"/><Relationship Id="rId5" Type="http://schemas.openxmlformats.org/officeDocument/2006/relationships/slideLayout" Target="../slideLayouts/slideLayout7.xml"/><Relationship Id="rId4"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9.xml"/><Relationship Id="rId1" Type="http://schemas.openxmlformats.org/officeDocument/2006/relationships/vmlDrawing" Target="../drawings/vmlDrawing4.vml"/><Relationship Id="rId5" Type="http://schemas.openxmlformats.org/officeDocument/2006/relationships/image" Target="../media/image5.w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0" y="0"/>
            <a:ext cx="12192000" cy="914400"/>
          </a:xfrm>
        </p:spPr>
        <p:txBody>
          <a:bodyPr/>
          <a:lstStyle/>
          <a:p>
            <a:r>
              <a:rPr lang="en-US" dirty="0"/>
              <a:t>Re-Order-Point and Centralization</a:t>
            </a:r>
            <a:endParaRPr lang="en-US" dirty="0">
              <a:ea typeface="ＭＳ Ｐゴシック" charset="-128"/>
            </a:endParaRPr>
          </a:p>
        </p:txBody>
      </p:sp>
      <p:pic>
        <p:nvPicPr>
          <p:cNvPr id="2" name="Online Media 1" title="Postponement">
            <a:hlinkClick r:id="" action="ppaction://media"/>
            <a:extLst>
              <a:ext uri="{FF2B5EF4-FFF2-40B4-BE49-F238E27FC236}">
                <a16:creationId xmlns:a16="http://schemas.microsoft.com/office/drawing/2014/main" id="{80564705-545A-46CB-A67F-5206E8289A52}"/>
              </a:ext>
            </a:extLst>
          </p:cNvPr>
          <p:cNvPicPr>
            <a:picLocks noRot="1" noChangeAspect="1"/>
          </p:cNvPicPr>
          <p:nvPr>
            <a:videoFile r:link="rId1"/>
          </p:nvPr>
        </p:nvPicPr>
        <p:blipFill>
          <a:blip r:embed="rId4"/>
          <a:stretch>
            <a:fillRect/>
          </a:stretch>
        </p:blipFill>
        <p:spPr>
          <a:xfrm>
            <a:off x="0" y="0"/>
            <a:ext cx="12138053" cy="6858000"/>
          </a:xfrm>
          <a:prstGeom prst="rect">
            <a:avLst/>
          </a:prstGeom>
        </p:spPr>
      </p:pic>
      <p:sp>
        <p:nvSpPr>
          <p:cNvPr id="4" name="Rectangle 2">
            <a:extLst>
              <a:ext uri="{FF2B5EF4-FFF2-40B4-BE49-F238E27FC236}">
                <a16:creationId xmlns:a16="http://schemas.microsoft.com/office/drawing/2014/main" id="{059712D5-DB12-4D77-ABCA-D222D04A5F2D}"/>
              </a:ext>
            </a:extLst>
          </p:cNvPr>
          <p:cNvSpPr txBox="1">
            <a:spLocks noChangeArrowheads="1"/>
          </p:cNvSpPr>
          <p:nvPr/>
        </p:nvSpPr>
        <p:spPr bwMode="gray">
          <a:xfrm>
            <a:off x="1371600" y="-21771"/>
            <a:ext cx="121920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5400" b="0" baseline="0">
                <a:solidFill>
                  <a:schemeClr val="bg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r>
              <a:rPr lang="en-US" kern="0" dirty="0">
                <a:solidFill>
                  <a:srgbClr val="A50023"/>
                </a:solidFill>
              </a:rPr>
              <a:t>Re-Order-Point and Centralization</a:t>
            </a:r>
            <a:endParaRPr lang="en-US" kern="0" dirty="0">
              <a:solidFill>
                <a:srgbClr val="A50023"/>
              </a:solidFill>
              <a:ea typeface="ＭＳ Ｐゴシック" charset="-128"/>
            </a:endParaRPr>
          </a:p>
        </p:txBody>
      </p:sp>
    </p:spTree>
    <p:extLst>
      <p:ext uri="{BB962C8B-B14F-4D97-AF65-F5344CB8AC3E}">
        <p14:creationId xmlns:p14="http://schemas.microsoft.com/office/powerpoint/2010/main" val="23132640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0"/>
            <a:ext cx="12192000" cy="863600"/>
          </a:xfrm>
        </p:spPr>
        <p:txBody>
          <a:bodyPr/>
          <a:lstStyle/>
          <a:p>
            <a:pPr eaLnBrk="1" hangingPunct="1"/>
            <a:r>
              <a:rPr lang="en-US" sz="3200" dirty="0"/>
              <a:t> Virtual Centralization</a:t>
            </a:r>
          </a:p>
        </p:txBody>
      </p:sp>
      <p:sp>
        <p:nvSpPr>
          <p:cNvPr id="12291" name="Rectangle 3"/>
          <p:cNvSpPr>
            <a:spLocks noGrp="1" noChangeArrowheads="1"/>
          </p:cNvSpPr>
          <p:nvPr>
            <p:ph type="body" idx="1"/>
          </p:nvPr>
        </p:nvSpPr>
        <p:spPr>
          <a:xfrm>
            <a:off x="2340883" y="1955441"/>
            <a:ext cx="3419475" cy="900112"/>
          </a:xfrm>
        </p:spPr>
        <p:txBody>
          <a:bodyPr/>
          <a:lstStyle/>
          <a:p>
            <a:pPr marL="0" indent="0" algn="ctr">
              <a:spcBef>
                <a:spcPts val="0"/>
              </a:spcBef>
              <a:buNone/>
            </a:pPr>
            <a:r>
              <a:rPr lang="en-US" sz="2000" b="1" dirty="0">
                <a:solidFill>
                  <a:srgbClr val="00B050"/>
                </a:solidFill>
                <a:latin typeface="Book Antiqua" pitchFamily="18" charset="0"/>
              </a:rPr>
              <a:t>Location A</a:t>
            </a:r>
          </a:p>
          <a:p>
            <a:pPr marL="0" indent="0" algn="ctr">
              <a:spcBef>
                <a:spcPts val="0"/>
              </a:spcBef>
              <a:buNone/>
            </a:pPr>
            <a:r>
              <a:rPr lang="en-US" sz="2000" b="1" dirty="0">
                <a:solidFill>
                  <a:srgbClr val="00B050"/>
                </a:solidFill>
                <a:latin typeface="Book Antiqua" pitchFamily="18" charset="0"/>
              </a:rPr>
              <a:t>Exceeds Available stock</a:t>
            </a:r>
            <a:r>
              <a:rPr lang="en-US" sz="2000" dirty="0">
                <a:latin typeface="Book Antiqua" pitchFamily="18" charset="0"/>
              </a:rPr>
              <a:t>	</a:t>
            </a:r>
          </a:p>
        </p:txBody>
      </p:sp>
      <p:sp>
        <p:nvSpPr>
          <p:cNvPr id="12292" name="Rectangle 4"/>
          <p:cNvSpPr>
            <a:spLocks noChangeArrowheads="1"/>
          </p:cNvSpPr>
          <p:nvPr/>
        </p:nvSpPr>
        <p:spPr bwMode="auto">
          <a:xfrm>
            <a:off x="152400" y="2741633"/>
            <a:ext cx="12039600" cy="205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81000" indent="-381000">
              <a:lnSpc>
                <a:spcPct val="130000"/>
              </a:lnSpc>
              <a:spcBef>
                <a:spcPct val="20000"/>
              </a:spcBef>
              <a:buClr>
                <a:srgbClr val="000000"/>
              </a:buClr>
            </a:pPr>
            <a:r>
              <a:rPr lang="en-US" sz="2200" dirty="0">
                <a:latin typeface="Book Antiqua" pitchFamily="18" charset="0"/>
              </a:rPr>
              <a:t>1. Information about product demand and availability must be available at both locations</a:t>
            </a:r>
          </a:p>
          <a:p>
            <a:pPr marL="381000" indent="-381000">
              <a:lnSpc>
                <a:spcPct val="130000"/>
              </a:lnSpc>
              <a:spcBef>
                <a:spcPct val="20000"/>
              </a:spcBef>
              <a:buClr>
                <a:srgbClr val="000000"/>
              </a:buClr>
            </a:pPr>
            <a:r>
              <a:rPr lang="en-US" sz="2200" dirty="0">
                <a:latin typeface="Book Antiqua" pitchFamily="18" charset="0"/>
              </a:rPr>
              <a:t>2. Shipping the product from one location to a customer at another location must be fast and cost effective</a:t>
            </a:r>
          </a:p>
        </p:txBody>
      </p:sp>
      <p:sp>
        <p:nvSpPr>
          <p:cNvPr id="12293" name="Rectangle 5"/>
          <p:cNvSpPr>
            <a:spLocks noChangeArrowheads="1"/>
          </p:cNvSpPr>
          <p:nvPr/>
        </p:nvSpPr>
        <p:spPr bwMode="auto">
          <a:xfrm>
            <a:off x="6248400" y="1966665"/>
            <a:ext cx="3257278" cy="924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81000" indent="-381000" algn="ctr">
              <a:spcBef>
                <a:spcPts val="0"/>
              </a:spcBef>
              <a:buClr>
                <a:srgbClr val="000000"/>
              </a:buClr>
            </a:pPr>
            <a:r>
              <a:rPr lang="en-US" sz="2000" b="1" dirty="0">
                <a:solidFill>
                  <a:srgbClr val="C00000"/>
                </a:solidFill>
                <a:latin typeface="Book Antiqua" pitchFamily="18" charset="0"/>
              </a:rPr>
              <a:t>Location B</a:t>
            </a:r>
          </a:p>
          <a:p>
            <a:pPr marL="381000" indent="-381000" algn="ctr">
              <a:spcBef>
                <a:spcPts val="0"/>
              </a:spcBef>
              <a:buClr>
                <a:srgbClr val="000000"/>
              </a:buClr>
            </a:pPr>
            <a:r>
              <a:rPr lang="en-US" sz="2000" b="1" dirty="0">
                <a:solidFill>
                  <a:srgbClr val="C00000"/>
                </a:solidFill>
                <a:latin typeface="Book Antiqua" pitchFamily="18" charset="0"/>
              </a:rPr>
              <a:t>Less than Available stock</a:t>
            </a:r>
          </a:p>
        </p:txBody>
      </p:sp>
      <p:sp>
        <p:nvSpPr>
          <p:cNvPr id="12294" name="Rectangle 6"/>
          <p:cNvSpPr>
            <a:spLocks noChangeArrowheads="1"/>
          </p:cNvSpPr>
          <p:nvPr/>
        </p:nvSpPr>
        <p:spPr bwMode="auto">
          <a:xfrm>
            <a:off x="-4354" y="780293"/>
            <a:ext cx="12196354"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lnSpc>
                <a:spcPct val="130000"/>
              </a:lnSpc>
              <a:spcBef>
                <a:spcPct val="20000"/>
              </a:spcBef>
              <a:buClr>
                <a:srgbClr val="000000"/>
              </a:buClr>
              <a:buFont typeface="Wingdings" pitchFamily="2" charset="2"/>
              <a:buNone/>
            </a:pPr>
            <a:r>
              <a:rPr lang="en-US" sz="2200" b="1" dirty="0">
                <a:latin typeface="Book Antiqua" pitchFamily="18" charset="0"/>
              </a:rPr>
              <a:t>Virtual Centralization:</a:t>
            </a:r>
            <a:r>
              <a:rPr lang="en-US" sz="2200" dirty="0">
                <a:latin typeface="Book Antiqua" pitchFamily="18" charset="0"/>
              </a:rPr>
              <a:t> inventory polling is facilitated using information regarding availability of goods and subsequent transshipment between locations.</a:t>
            </a:r>
          </a:p>
          <a:p>
            <a:pPr eaLnBrk="0" hangingPunct="0">
              <a:lnSpc>
                <a:spcPct val="130000"/>
              </a:lnSpc>
              <a:spcBef>
                <a:spcPct val="20000"/>
              </a:spcBef>
              <a:buClr>
                <a:srgbClr val="000000"/>
              </a:buClr>
              <a:buFont typeface="Wingdings" pitchFamily="2" charset="2"/>
              <a:buNone/>
            </a:pPr>
            <a:r>
              <a:rPr lang="en-US" dirty="0">
                <a:solidFill>
                  <a:srgbClr val="2655B4"/>
                </a:solidFill>
                <a:latin typeface="Book Antiqua" pitchFamily="18" charset="0"/>
              </a:rPr>
              <a:t> </a:t>
            </a:r>
          </a:p>
          <a:p>
            <a:pPr eaLnBrk="0" hangingPunct="0">
              <a:lnSpc>
                <a:spcPct val="130000"/>
              </a:lnSpc>
              <a:spcBef>
                <a:spcPct val="20000"/>
              </a:spcBef>
              <a:buClr>
                <a:srgbClr val="000000"/>
              </a:buClr>
              <a:buFont typeface="Wingdings" pitchFamily="2" charset="2"/>
              <a:buNone/>
            </a:pPr>
            <a:endParaRPr lang="en-US" dirty="0">
              <a:solidFill>
                <a:srgbClr val="1A1A74"/>
              </a:solidFill>
              <a:latin typeface="Book Antiqua" pitchFamily="18" charset="0"/>
            </a:endParaRPr>
          </a:p>
        </p:txBody>
      </p:sp>
      <p:sp>
        <p:nvSpPr>
          <p:cNvPr id="12295" name="Rectangle 7"/>
          <p:cNvSpPr>
            <a:spLocks noChangeArrowheads="1"/>
          </p:cNvSpPr>
          <p:nvPr/>
        </p:nvSpPr>
        <p:spPr bwMode="auto">
          <a:xfrm>
            <a:off x="152400" y="4251610"/>
            <a:ext cx="11582400" cy="1082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lnSpc>
                <a:spcPct val="130000"/>
              </a:lnSpc>
              <a:spcBef>
                <a:spcPct val="20000"/>
              </a:spcBef>
              <a:buClr>
                <a:srgbClr val="000000"/>
              </a:buClr>
              <a:buFont typeface="Wingdings" pitchFamily="2" charset="2"/>
              <a:buNone/>
            </a:pPr>
            <a:r>
              <a:rPr lang="en-US" sz="2200" dirty="0">
                <a:latin typeface="Book Antiqua" pitchFamily="18" charset="0"/>
              </a:rPr>
              <a:t>Polling is achieved by keeping the inventories at decentralized locations. </a:t>
            </a:r>
          </a:p>
        </p:txBody>
      </p:sp>
    </p:spTree>
    <p:extLst>
      <p:ext uri="{BB962C8B-B14F-4D97-AF65-F5344CB8AC3E}">
        <p14:creationId xmlns:p14="http://schemas.microsoft.com/office/powerpoint/2010/main" val="404124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0"/>
            <a:ext cx="12192000" cy="762000"/>
          </a:xfrm>
        </p:spPr>
        <p:txBody>
          <a:bodyPr/>
          <a:lstStyle/>
          <a:p>
            <a:pPr eaLnBrk="1" hangingPunct="1"/>
            <a:r>
              <a:rPr lang="en-US" sz="3200" dirty="0"/>
              <a:t> Component Commonality</a:t>
            </a:r>
          </a:p>
        </p:txBody>
      </p:sp>
      <p:sp>
        <p:nvSpPr>
          <p:cNvPr id="14339" name="Rectangle 3"/>
          <p:cNvSpPr>
            <a:spLocks noGrp="1" noChangeArrowheads="1"/>
          </p:cNvSpPr>
          <p:nvPr>
            <p:ph type="body" idx="1"/>
          </p:nvPr>
        </p:nvSpPr>
        <p:spPr>
          <a:xfrm>
            <a:off x="0" y="788126"/>
            <a:ext cx="12192000" cy="5661025"/>
          </a:xfrm>
        </p:spPr>
        <p:txBody>
          <a:bodyPr/>
          <a:lstStyle/>
          <a:p>
            <a:r>
              <a:rPr lang="en-US" sz="2200" dirty="0">
                <a:latin typeface="Book Antiqua" pitchFamily="18" charset="0"/>
              </a:rPr>
              <a:t>We discussed aggregating demand across various geographic locations, either physical or virtual </a:t>
            </a:r>
          </a:p>
          <a:p>
            <a:r>
              <a:rPr lang="en-US" sz="2200" dirty="0">
                <a:latin typeface="Book Antiqua" pitchFamily="18" charset="0"/>
              </a:rPr>
              <a:t>Aggregating demand across various products has the same benefits.</a:t>
            </a:r>
          </a:p>
          <a:p>
            <a:r>
              <a:rPr lang="en-US" sz="2200" dirty="0">
                <a:latin typeface="Book Antiqua" pitchFamily="18" charset="0"/>
              </a:rPr>
              <a:t>Computer manufacturers:  offer a wide range of models, but few components are used across all product lines.</a:t>
            </a:r>
          </a:p>
          <a:p>
            <a:r>
              <a:rPr lang="en-US" sz="2200" dirty="0">
                <a:latin typeface="Book Antiqua" pitchFamily="18" charset="0"/>
              </a:rPr>
              <a:t>Replace </a:t>
            </a:r>
            <a:r>
              <a:rPr lang="en-US" sz="2200" b="1" dirty="0">
                <a:latin typeface="Book Antiqua" pitchFamily="18" charset="0"/>
              </a:rPr>
              <a:t>Make-to-stock with make Make-to-Order</a:t>
            </a:r>
            <a:r>
              <a:rPr lang="en-US" sz="2200" dirty="0">
                <a:latin typeface="Book Antiqua" pitchFamily="18" charset="0"/>
              </a:rPr>
              <a:t> </a:t>
            </a:r>
          </a:p>
          <a:p>
            <a:r>
              <a:rPr lang="en-US" sz="2200" dirty="0">
                <a:latin typeface="Book Antiqua" pitchFamily="18" charset="0"/>
              </a:rPr>
              <a:t>Commonality + MTO: </a:t>
            </a:r>
          </a:p>
          <a:p>
            <a:r>
              <a:rPr lang="en-US" sz="2200" dirty="0">
                <a:latin typeface="Book Antiqua" pitchFamily="18" charset="0"/>
              </a:rPr>
              <a:t>Commonality: Safety inventory of the common components much less than safety inventory of unique components stored separately. </a:t>
            </a:r>
          </a:p>
          <a:p>
            <a:r>
              <a:rPr lang="en-US" sz="2200" dirty="0">
                <a:latin typeface="Book Antiqua" pitchFamily="18" charset="0"/>
              </a:rPr>
              <a:t>MTO: Inventory cost is computed in terms of WIP cost not in terms of finished good cost (which is higher).</a:t>
            </a:r>
          </a:p>
        </p:txBody>
      </p:sp>
    </p:spTree>
    <p:extLst>
      <p:ext uri="{BB962C8B-B14F-4D97-AF65-F5344CB8AC3E}">
        <p14:creationId xmlns:p14="http://schemas.microsoft.com/office/powerpoint/2010/main" val="371121359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14740"/>
            <a:ext cx="12192000" cy="747260"/>
          </a:xfrm>
        </p:spPr>
        <p:txBody>
          <a:bodyPr/>
          <a:lstStyle/>
          <a:p>
            <a:pPr eaLnBrk="1" hangingPunct="1"/>
            <a:r>
              <a:rPr lang="en-US" sz="3200" dirty="0"/>
              <a:t> Postponement (Delayed Differentiation)</a:t>
            </a:r>
          </a:p>
        </p:txBody>
      </p:sp>
      <p:sp>
        <p:nvSpPr>
          <p:cNvPr id="15363" name="Rectangle 3"/>
          <p:cNvSpPr>
            <a:spLocks noGrp="1" noChangeArrowheads="1"/>
          </p:cNvSpPr>
          <p:nvPr>
            <p:ph type="body" idx="1"/>
          </p:nvPr>
        </p:nvSpPr>
        <p:spPr>
          <a:xfrm>
            <a:off x="76200" y="838200"/>
            <a:ext cx="12115800" cy="5364163"/>
          </a:xfrm>
        </p:spPr>
        <p:txBody>
          <a:bodyPr/>
          <a:lstStyle/>
          <a:p>
            <a:pPr marL="457200" indent="-457200">
              <a:lnSpc>
                <a:spcPct val="120000"/>
              </a:lnSpc>
            </a:pPr>
            <a:r>
              <a:rPr lang="en-US" sz="2200" dirty="0">
                <a:solidFill>
                  <a:srgbClr val="CC0066"/>
                </a:solidFill>
                <a:latin typeface="Book Antiqua" pitchFamily="18" charset="0"/>
              </a:rPr>
              <a:t>Forecasting Characteristic: Forecasts further into the future tends to be less accurate than those of more imminent events.</a:t>
            </a:r>
            <a:r>
              <a:rPr lang="en-US" sz="2200" dirty="0">
                <a:latin typeface="Book Antiqua" pitchFamily="18" charset="0"/>
              </a:rPr>
              <a:t> </a:t>
            </a:r>
          </a:p>
          <a:p>
            <a:pPr marL="457200" indent="-457200">
              <a:lnSpc>
                <a:spcPct val="120000"/>
              </a:lnSpc>
            </a:pPr>
            <a:r>
              <a:rPr lang="en-US" sz="2200" dirty="0">
                <a:latin typeface="Book Antiqua" pitchFamily="18" charset="0"/>
              </a:rPr>
              <a:t>Since shorter-range forecasts are more accurate, </a:t>
            </a:r>
            <a:r>
              <a:rPr lang="en-US" sz="2200" dirty="0">
                <a:latin typeface="Book Antiqua" pitchFamily="18" charset="0"/>
                <a:sym typeface="Wingdings" pitchFamily="2" charset="2"/>
              </a:rPr>
              <a:t>operational </a:t>
            </a:r>
            <a:r>
              <a:rPr lang="en-US" sz="2200" dirty="0">
                <a:latin typeface="Book Antiqua" pitchFamily="18" charset="0"/>
              </a:rPr>
              <a:t>decisions will be more effective if supply is postponed closer to the point of actual demand. </a:t>
            </a:r>
          </a:p>
          <a:p>
            <a:pPr marL="457200" indent="-457200">
              <a:lnSpc>
                <a:spcPct val="120000"/>
              </a:lnSpc>
            </a:pPr>
            <a:r>
              <a:rPr lang="en-US" sz="2200" dirty="0">
                <a:latin typeface="Book Antiqua" pitchFamily="18" charset="0"/>
              </a:rPr>
              <a:t>Two Alternative processes (each activity takes one week)</a:t>
            </a:r>
          </a:p>
          <a:p>
            <a:pPr lvl="1">
              <a:lnSpc>
                <a:spcPct val="120000"/>
              </a:lnSpc>
            </a:pPr>
            <a:r>
              <a:rPr lang="en-US" sz="2200" dirty="0">
                <a:latin typeface="Book Antiqua" pitchFamily="18" charset="0"/>
              </a:rPr>
              <a:t>Alternative A: (1) Coloring the fabric, (2) assembling T-shirts</a:t>
            </a:r>
          </a:p>
          <a:p>
            <a:pPr lvl="1">
              <a:lnSpc>
                <a:spcPct val="120000"/>
              </a:lnSpc>
            </a:pPr>
            <a:r>
              <a:rPr lang="en-US" sz="2200" dirty="0">
                <a:latin typeface="Book Antiqua" pitchFamily="18" charset="0"/>
              </a:rPr>
              <a:t>Alternative B: (1) Assembling T-shirts, (2) coloring the fabric</a:t>
            </a:r>
          </a:p>
          <a:p>
            <a:pPr marL="457200" indent="-457200">
              <a:lnSpc>
                <a:spcPct val="120000"/>
              </a:lnSpc>
            </a:pPr>
            <a:r>
              <a:rPr lang="en-US" sz="2200" dirty="0">
                <a:latin typeface="Book Antiqua" pitchFamily="18" charset="0"/>
              </a:rPr>
              <a:t>No changes in flow time. Alternative B postponed the color difference until one week closer to the time of sale. Takes advantage of the forecasting characteristic: short-Range forecast more accurate.</a:t>
            </a:r>
          </a:p>
        </p:txBody>
      </p:sp>
    </p:spTree>
    <p:extLst>
      <p:ext uri="{BB962C8B-B14F-4D97-AF65-F5344CB8AC3E}">
        <p14:creationId xmlns:p14="http://schemas.microsoft.com/office/powerpoint/2010/main" val="78377967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3949" y="0"/>
            <a:ext cx="12215949" cy="762000"/>
          </a:xfrm>
        </p:spPr>
        <p:txBody>
          <a:bodyPr/>
          <a:lstStyle/>
          <a:p>
            <a:pPr eaLnBrk="1" hangingPunct="1"/>
            <a:r>
              <a:rPr lang="en-US" sz="3200" dirty="0"/>
              <a:t> Postponement (Delayed Differentiation)</a:t>
            </a:r>
          </a:p>
        </p:txBody>
      </p:sp>
      <p:sp>
        <p:nvSpPr>
          <p:cNvPr id="16387" name="Rectangle 3"/>
          <p:cNvSpPr>
            <a:spLocks noGrp="1" noChangeArrowheads="1"/>
          </p:cNvSpPr>
          <p:nvPr>
            <p:ph type="body" idx="1"/>
          </p:nvPr>
        </p:nvSpPr>
        <p:spPr>
          <a:xfrm>
            <a:off x="0" y="838200"/>
            <a:ext cx="12215948" cy="5553075"/>
          </a:xfrm>
        </p:spPr>
        <p:txBody>
          <a:bodyPr/>
          <a:lstStyle/>
          <a:p>
            <a:pPr marL="457200" indent="-457200">
              <a:lnSpc>
                <a:spcPct val="120000"/>
              </a:lnSpc>
            </a:pPr>
            <a:r>
              <a:rPr lang="en-US" sz="2400" dirty="0">
                <a:solidFill>
                  <a:srgbClr val="CC0066"/>
                </a:solidFill>
                <a:latin typeface="Book Antiqua" pitchFamily="18" charset="0"/>
              </a:rPr>
              <a:t>Two advantages: Taking advantage of two demand forecasting characteristics</a:t>
            </a:r>
          </a:p>
          <a:p>
            <a:pPr marL="857250" lvl="1" indent="-457200">
              <a:spcBef>
                <a:spcPct val="0"/>
              </a:spcBef>
              <a:buClr>
                <a:schemeClr val="accent4"/>
              </a:buClr>
            </a:pPr>
            <a:r>
              <a:rPr lang="en-US" sz="2200" dirty="0">
                <a:solidFill>
                  <a:srgbClr val="CC0066"/>
                </a:solidFill>
                <a:latin typeface="Book Antiqua" pitchFamily="18" charset="0"/>
              </a:rPr>
              <a:t>Commonality Advantage:</a:t>
            </a:r>
            <a:r>
              <a:rPr lang="en-US" sz="2200" dirty="0">
                <a:latin typeface="Book Antiqua" pitchFamily="18" charset="0"/>
              </a:rPr>
              <a:t> At week 0; Instead of forecast for each individual item, we forecast for aggregates item – uncolored T-shirt. </a:t>
            </a:r>
            <a:r>
              <a:rPr lang="en-US" sz="2200" dirty="0">
                <a:solidFill>
                  <a:srgbClr val="CC0066"/>
                </a:solidFill>
                <a:latin typeface="Book Antiqua" pitchFamily="18" charset="0"/>
              </a:rPr>
              <a:t>Forecast for aggregate demand is more accurate than forecast for individual item.</a:t>
            </a:r>
            <a:r>
              <a:rPr lang="en-US" sz="2200" dirty="0">
                <a:latin typeface="Book Antiqua" pitchFamily="18" charset="0"/>
              </a:rPr>
              <a:t> It is easier to more accurately forecast total demand for different colored T-shirts for next week than the week after the next. </a:t>
            </a:r>
          </a:p>
          <a:p>
            <a:pPr marL="857250" lvl="1" indent="-457200">
              <a:spcBef>
                <a:spcPct val="0"/>
              </a:spcBef>
              <a:buClr>
                <a:schemeClr val="accent4"/>
              </a:buClr>
            </a:pPr>
            <a:endParaRPr lang="en-US" sz="2200" dirty="0">
              <a:latin typeface="Book Antiqua" pitchFamily="18" charset="0"/>
            </a:endParaRPr>
          </a:p>
          <a:p>
            <a:pPr marL="857250" lvl="1" indent="-457200">
              <a:spcBef>
                <a:spcPct val="0"/>
              </a:spcBef>
              <a:buClr>
                <a:schemeClr val="accent4"/>
              </a:buClr>
            </a:pPr>
            <a:r>
              <a:rPr lang="en-US" sz="2200" dirty="0">
                <a:solidFill>
                  <a:srgbClr val="CC0066"/>
                </a:solidFill>
                <a:latin typeface="Book Antiqua" pitchFamily="18" charset="0"/>
              </a:rPr>
              <a:t>Postponement Advantage:</a:t>
            </a:r>
            <a:r>
              <a:rPr lang="en-US" sz="2200" dirty="0">
                <a:latin typeface="Book Antiqua" pitchFamily="18" charset="0"/>
              </a:rPr>
              <a:t> Instead of forecasting for each individual items two weeks ahead, we do it at week 1. </a:t>
            </a:r>
            <a:r>
              <a:rPr lang="en-US" sz="2200" dirty="0">
                <a:solidFill>
                  <a:srgbClr val="CC0066"/>
                </a:solidFill>
                <a:latin typeface="Book Antiqua" pitchFamily="18" charset="0"/>
              </a:rPr>
              <a:t>Shorter rang forecasts are more accurate.</a:t>
            </a:r>
            <a:r>
              <a:rPr lang="en-US" sz="2200" dirty="0">
                <a:latin typeface="Book Antiqua" pitchFamily="18" charset="0"/>
              </a:rPr>
              <a:t> It is easier to more accurately forecast demand for different colored T-shirts for next week than the week after the next. </a:t>
            </a:r>
          </a:p>
        </p:txBody>
      </p:sp>
    </p:spTree>
    <p:extLst>
      <p:ext uri="{BB962C8B-B14F-4D97-AF65-F5344CB8AC3E}">
        <p14:creationId xmlns:p14="http://schemas.microsoft.com/office/powerpoint/2010/main" val="237863364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pPr eaLnBrk="1" hangingPunct="1"/>
            <a:r>
              <a:rPr lang="en-US" sz="4000" dirty="0"/>
              <a:t>Example of process postponement - Benetton </a:t>
            </a:r>
          </a:p>
        </p:txBody>
      </p:sp>
      <p:graphicFrame>
        <p:nvGraphicFramePr>
          <p:cNvPr id="2" name="Diagram 1"/>
          <p:cNvGraphicFramePr/>
          <p:nvPr>
            <p:extLst>
              <p:ext uri="{D42A27DB-BD31-4B8C-83A1-F6EECF244321}">
                <p14:modId xmlns:p14="http://schemas.microsoft.com/office/powerpoint/2010/main" val="4093100320"/>
              </p:ext>
            </p:extLst>
          </p:nvPr>
        </p:nvGraphicFramePr>
        <p:xfrm>
          <a:off x="1295400" y="1965348"/>
          <a:ext cx="8472488" cy="3124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descr="images2F2PATJT.jpg"/>
          <p:cNvPicPr>
            <a:picLocks noChangeAspect="1"/>
          </p:cNvPicPr>
          <p:nvPr/>
        </p:nvPicPr>
        <p:blipFill>
          <a:blip r:embed="rId8" cstate="print"/>
          <a:stretch>
            <a:fillRect/>
          </a:stretch>
        </p:blipFill>
        <p:spPr>
          <a:xfrm>
            <a:off x="1524000" y="898548"/>
            <a:ext cx="3377514" cy="781050"/>
          </a:xfrm>
          <a:prstGeom prst="rect">
            <a:avLst/>
          </a:prstGeom>
        </p:spPr>
      </p:pic>
      <p:pic>
        <p:nvPicPr>
          <p:cNvPr id="8" name="Picture 7" descr="imagesR2DBXUWL.jpg"/>
          <p:cNvPicPr>
            <a:picLocks noChangeAspect="1"/>
          </p:cNvPicPr>
          <p:nvPr/>
        </p:nvPicPr>
        <p:blipFill>
          <a:blip r:embed="rId9" cstate="print"/>
          <a:stretch>
            <a:fillRect/>
          </a:stretch>
        </p:blipFill>
        <p:spPr>
          <a:xfrm>
            <a:off x="5715000" y="974749"/>
            <a:ext cx="2667000" cy="885825"/>
          </a:xfrm>
          <a:prstGeom prst="rect">
            <a:avLst/>
          </a:prstGeom>
        </p:spPr>
      </p:pic>
      <p:sp>
        <p:nvSpPr>
          <p:cNvPr id="24" name="TextBox 23">
            <a:extLst>
              <a:ext uri="{FF2B5EF4-FFF2-40B4-BE49-F238E27FC236}">
                <a16:creationId xmlns:a16="http://schemas.microsoft.com/office/drawing/2014/main" id="{C99C6BA8-F797-4213-998A-FB5149347EFC}"/>
              </a:ext>
            </a:extLst>
          </p:cNvPr>
          <p:cNvSpPr txBox="1"/>
          <p:nvPr/>
        </p:nvSpPr>
        <p:spPr>
          <a:xfrm>
            <a:off x="-4354" y="5052537"/>
            <a:ext cx="12196354" cy="1477328"/>
          </a:xfrm>
          <a:prstGeom prst="rect">
            <a:avLst/>
          </a:prstGeom>
          <a:noFill/>
        </p:spPr>
        <p:txBody>
          <a:bodyPr wrap="square">
            <a:spAutoFit/>
          </a:bodyPr>
          <a:lstStyle/>
          <a:p>
            <a:r>
              <a:rPr lang="en-US" dirty="0">
                <a:latin typeface="Book Antiqua" panose="02040602050305030304" pitchFamily="18" charset="0"/>
              </a:rPr>
              <a:t>March: Final designs for a collection</a:t>
            </a:r>
          </a:p>
          <a:p>
            <a:r>
              <a:rPr lang="en-US" dirty="0">
                <a:latin typeface="Book Antiqua" panose="02040602050305030304" pitchFamily="18" charset="0"/>
              </a:rPr>
              <a:t>March-July: Store owners place orders</a:t>
            </a:r>
          </a:p>
          <a:p>
            <a:r>
              <a:rPr lang="en-US" dirty="0">
                <a:latin typeface="Book Antiqua" panose="02040602050305030304" pitchFamily="18" charset="0"/>
              </a:rPr>
              <a:t>July: 	Production starts based on first 10% of orders</a:t>
            </a:r>
          </a:p>
          <a:p>
            <a:r>
              <a:rPr lang="en-US" dirty="0">
                <a:latin typeface="Book Antiqua" panose="02040602050305030304" pitchFamily="18" charset="0"/>
              </a:rPr>
              <a:t>August-December: Store adjust orders (colors)</a:t>
            </a:r>
          </a:p>
          <a:p>
            <a:r>
              <a:rPr lang="en-US" dirty="0">
                <a:latin typeface="Book Antiqua" panose="02040602050305030304" pitchFamily="18" charset="0"/>
              </a:rPr>
              <a:t>January: Primary collection hit stores</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72B3317-A170-4EC4-9811-4C7A3EFE3CE4}"/>
              </a:ext>
            </a:extLst>
          </p:cNvPr>
          <p:cNvSpPr>
            <a:spLocks noGrp="1"/>
          </p:cNvSpPr>
          <p:nvPr>
            <p:ph type="title"/>
          </p:nvPr>
        </p:nvSpPr>
        <p:spPr/>
        <p:txBody>
          <a:bodyPr/>
          <a:lstStyle/>
          <a:p>
            <a:r>
              <a:rPr lang="en-US" dirty="0"/>
              <a:t>Benetton - Old and New Manufacturing Process</a:t>
            </a:r>
          </a:p>
        </p:txBody>
      </p:sp>
      <p:grpSp>
        <p:nvGrpSpPr>
          <p:cNvPr id="4" name="Group 12">
            <a:extLst>
              <a:ext uri="{FF2B5EF4-FFF2-40B4-BE49-F238E27FC236}">
                <a16:creationId xmlns:a16="http://schemas.microsoft.com/office/drawing/2014/main" id="{82499771-50F8-43AA-9B3C-3D93A0605B3E}"/>
              </a:ext>
            </a:extLst>
          </p:cNvPr>
          <p:cNvGrpSpPr>
            <a:grpSpLocks/>
          </p:cNvGrpSpPr>
          <p:nvPr/>
        </p:nvGrpSpPr>
        <p:grpSpPr bwMode="auto">
          <a:xfrm>
            <a:off x="2057401" y="1676401"/>
            <a:ext cx="3578225" cy="4278313"/>
            <a:chOff x="1752" y="1380"/>
            <a:chExt cx="2254" cy="2650"/>
          </a:xfrm>
        </p:grpSpPr>
        <p:sp>
          <p:nvSpPr>
            <p:cNvPr id="5" name="Text Box 3">
              <a:extLst>
                <a:ext uri="{FF2B5EF4-FFF2-40B4-BE49-F238E27FC236}">
                  <a16:creationId xmlns:a16="http://schemas.microsoft.com/office/drawing/2014/main" id="{3B33393E-A036-4D63-8356-6407F6EF3DD8}"/>
                </a:ext>
              </a:extLst>
            </p:cNvPr>
            <p:cNvSpPr txBox="1">
              <a:spLocks noChangeArrowheads="1"/>
            </p:cNvSpPr>
            <p:nvPr/>
          </p:nvSpPr>
          <p:spPr bwMode="auto">
            <a:xfrm>
              <a:off x="1948" y="1380"/>
              <a:ext cx="1862" cy="285"/>
            </a:xfrm>
            <a:prstGeom prst="rect">
              <a:avLst/>
            </a:prstGeom>
            <a:solidFill>
              <a:schemeClr val="folHlink"/>
            </a:solidFill>
            <a:ln w="3175">
              <a:solidFill>
                <a:schemeClr val="tx1"/>
              </a:solidFill>
              <a:miter lim="800000"/>
              <a:headEnd/>
              <a:tailEnd/>
            </a:ln>
          </p:spPr>
          <p:txBody>
            <a:bodyPr anchor="ctr">
              <a:spAutoFit/>
            </a:bodyPr>
            <a:lstStyle/>
            <a:p>
              <a:pPr algn="r"/>
              <a:r>
                <a:rPr lang="en-US" sz="2400" dirty="0">
                  <a:latin typeface="Times New Roman" pitchFamily="18" charset="0"/>
                </a:rPr>
                <a:t>Spin or Purchase Yarn</a:t>
              </a:r>
            </a:p>
          </p:txBody>
        </p:sp>
        <p:sp>
          <p:nvSpPr>
            <p:cNvPr id="6" name="Text Box 4">
              <a:extLst>
                <a:ext uri="{FF2B5EF4-FFF2-40B4-BE49-F238E27FC236}">
                  <a16:creationId xmlns:a16="http://schemas.microsoft.com/office/drawing/2014/main" id="{7E59D7F9-433A-4F3F-BA92-58E7295E7605}"/>
                </a:ext>
              </a:extLst>
            </p:cNvPr>
            <p:cNvSpPr txBox="1">
              <a:spLocks noChangeArrowheads="1"/>
            </p:cNvSpPr>
            <p:nvPr/>
          </p:nvSpPr>
          <p:spPr bwMode="auto">
            <a:xfrm>
              <a:off x="2423" y="1971"/>
              <a:ext cx="913" cy="285"/>
            </a:xfrm>
            <a:prstGeom prst="rect">
              <a:avLst/>
            </a:prstGeom>
            <a:solidFill>
              <a:schemeClr val="folHlink"/>
            </a:solidFill>
            <a:ln w="3175">
              <a:solidFill>
                <a:schemeClr val="tx1"/>
              </a:solidFill>
              <a:miter lim="800000"/>
              <a:headEnd/>
              <a:tailEnd/>
            </a:ln>
          </p:spPr>
          <p:txBody>
            <a:bodyPr anchor="ctr">
              <a:spAutoFit/>
            </a:bodyPr>
            <a:lstStyle/>
            <a:p>
              <a:pPr algn="r"/>
              <a:r>
                <a:rPr lang="en-US" sz="2400" dirty="0">
                  <a:latin typeface="Times New Roman" pitchFamily="18" charset="0"/>
                </a:rPr>
                <a:t>Dye Yarn</a:t>
              </a:r>
            </a:p>
          </p:txBody>
        </p:sp>
        <p:sp>
          <p:nvSpPr>
            <p:cNvPr id="7" name="Text Box 5">
              <a:extLst>
                <a:ext uri="{FF2B5EF4-FFF2-40B4-BE49-F238E27FC236}">
                  <a16:creationId xmlns:a16="http://schemas.microsoft.com/office/drawing/2014/main" id="{4E9CD189-1DD6-4155-B767-ACD4B761CF8E}"/>
                </a:ext>
              </a:extLst>
            </p:cNvPr>
            <p:cNvSpPr txBox="1">
              <a:spLocks noChangeArrowheads="1"/>
            </p:cNvSpPr>
            <p:nvPr/>
          </p:nvSpPr>
          <p:spPr bwMode="auto">
            <a:xfrm>
              <a:off x="2325" y="2563"/>
              <a:ext cx="1109" cy="285"/>
            </a:xfrm>
            <a:prstGeom prst="rect">
              <a:avLst/>
            </a:prstGeom>
            <a:solidFill>
              <a:schemeClr val="folHlink"/>
            </a:solidFill>
            <a:ln w="3175">
              <a:solidFill>
                <a:schemeClr val="tx1"/>
              </a:solidFill>
              <a:miter lim="800000"/>
              <a:headEnd/>
              <a:tailEnd/>
            </a:ln>
          </p:spPr>
          <p:txBody>
            <a:bodyPr anchor="ctr">
              <a:spAutoFit/>
            </a:bodyPr>
            <a:lstStyle/>
            <a:p>
              <a:pPr algn="r"/>
              <a:r>
                <a:rPr lang="en-US" sz="2400" dirty="0">
                  <a:latin typeface="Times New Roman" pitchFamily="18" charset="0"/>
                </a:rPr>
                <a:t>Finish Yarn</a:t>
              </a:r>
            </a:p>
          </p:txBody>
        </p:sp>
        <p:sp>
          <p:nvSpPr>
            <p:cNvPr id="8" name="Text Box 6">
              <a:extLst>
                <a:ext uri="{FF2B5EF4-FFF2-40B4-BE49-F238E27FC236}">
                  <a16:creationId xmlns:a16="http://schemas.microsoft.com/office/drawing/2014/main" id="{599D7881-ABEC-40C1-B3CB-90909FA7D024}"/>
                </a:ext>
              </a:extLst>
            </p:cNvPr>
            <p:cNvSpPr txBox="1">
              <a:spLocks noChangeArrowheads="1"/>
            </p:cNvSpPr>
            <p:nvPr/>
          </p:nvSpPr>
          <p:spPr bwMode="auto">
            <a:xfrm>
              <a:off x="1752" y="3153"/>
              <a:ext cx="2254" cy="285"/>
            </a:xfrm>
            <a:prstGeom prst="rect">
              <a:avLst/>
            </a:prstGeom>
            <a:solidFill>
              <a:schemeClr val="folHlink"/>
            </a:solidFill>
            <a:ln w="3175">
              <a:solidFill>
                <a:schemeClr val="tx1"/>
              </a:solidFill>
              <a:miter lim="800000"/>
              <a:headEnd/>
              <a:tailEnd/>
            </a:ln>
          </p:spPr>
          <p:txBody>
            <a:bodyPr anchor="ctr">
              <a:spAutoFit/>
            </a:bodyPr>
            <a:lstStyle/>
            <a:p>
              <a:pPr algn="r"/>
              <a:r>
                <a:rPr lang="en-US" sz="2400" dirty="0">
                  <a:latin typeface="Times New Roman" pitchFamily="18" charset="0"/>
                </a:rPr>
                <a:t>Manufacture Garment Parts</a:t>
              </a:r>
            </a:p>
          </p:txBody>
        </p:sp>
        <p:sp>
          <p:nvSpPr>
            <p:cNvPr id="9" name="Text Box 7">
              <a:extLst>
                <a:ext uri="{FF2B5EF4-FFF2-40B4-BE49-F238E27FC236}">
                  <a16:creationId xmlns:a16="http://schemas.microsoft.com/office/drawing/2014/main" id="{2BFD95A2-4E19-4B01-9647-69BA3AFB982C}"/>
                </a:ext>
              </a:extLst>
            </p:cNvPr>
            <p:cNvSpPr txBox="1">
              <a:spLocks noChangeArrowheads="1"/>
            </p:cNvSpPr>
            <p:nvPr/>
          </p:nvSpPr>
          <p:spPr bwMode="auto">
            <a:xfrm>
              <a:off x="2423" y="3745"/>
              <a:ext cx="912" cy="285"/>
            </a:xfrm>
            <a:prstGeom prst="rect">
              <a:avLst/>
            </a:prstGeom>
            <a:solidFill>
              <a:schemeClr val="folHlink"/>
            </a:solidFill>
            <a:ln w="3175">
              <a:solidFill>
                <a:schemeClr val="tx1"/>
              </a:solidFill>
              <a:miter lim="800000"/>
              <a:headEnd/>
              <a:tailEnd/>
            </a:ln>
          </p:spPr>
          <p:txBody>
            <a:bodyPr anchor="ctr">
              <a:spAutoFit/>
            </a:bodyPr>
            <a:lstStyle/>
            <a:p>
              <a:pPr algn="r"/>
              <a:r>
                <a:rPr lang="en-US" sz="2400" dirty="0">
                  <a:latin typeface="Times New Roman" pitchFamily="18" charset="0"/>
                </a:rPr>
                <a:t>Join Parts</a:t>
              </a:r>
            </a:p>
          </p:txBody>
        </p:sp>
        <p:sp>
          <p:nvSpPr>
            <p:cNvPr id="10" name="Line 8">
              <a:extLst>
                <a:ext uri="{FF2B5EF4-FFF2-40B4-BE49-F238E27FC236}">
                  <a16:creationId xmlns:a16="http://schemas.microsoft.com/office/drawing/2014/main" id="{978EDADC-B84F-40A5-9744-FAB32D50E424}"/>
                </a:ext>
              </a:extLst>
            </p:cNvPr>
            <p:cNvSpPr>
              <a:spLocks noChangeShapeType="1"/>
            </p:cNvSpPr>
            <p:nvPr/>
          </p:nvSpPr>
          <p:spPr bwMode="auto">
            <a:xfrm>
              <a:off x="2879" y="1680"/>
              <a:ext cx="0" cy="288"/>
            </a:xfrm>
            <a:prstGeom prst="line">
              <a:avLst/>
            </a:prstGeom>
            <a:noFill/>
            <a:ln w="9525">
              <a:solidFill>
                <a:schemeClr val="tx1"/>
              </a:solidFill>
              <a:round/>
              <a:headEnd/>
              <a:tailEnd type="triangle" w="med" len="med"/>
            </a:ln>
          </p:spPr>
          <p:txBody>
            <a:bodyPr wrap="none" anchor="ctr"/>
            <a:lstStyle/>
            <a:p>
              <a:endParaRPr lang="en-US" dirty="0"/>
            </a:p>
          </p:txBody>
        </p:sp>
        <p:sp>
          <p:nvSpPr>
            <p:cNvPr id="11" name="Line 9">
              <a:extLst>
                <a:ext uri="{FF2B5EF4-FFF2-40B4-BE49-F238E27FC236}">
                  <a16:creationId xmlns:a16="http://schemas.microsoft.com/office/drawing/2014/main" id="{83432CD2-2544-45DF-B7B5-992531D1F21B}"/>
                </a:ext>
              </a:extLst>
            </p:cNvPr>
            <p:cNvSpPr>
              <a:spLocks noChangeShapeType="1"/>
            </p:cNvSpPr>
            <p:nvPr/>
          </p:nvSpPr>
          <p:spPr bwMode="auto">
            <a:xfrm>
              <a:off x="2879" y="2256"/>
              <a:ext cx="0" cy="288"/>
            </a:xfrm>
            <a:prstGeom prst="line">
              <a:avLst/>
            </a:prstGeom>
            <a:noFill/>
            <a:ln w="9525">
              <a:solidFill>
                <a:schemeClr val="tx1"/>
              </a:solidFill>
              <a:round/>
              <a:headEnd/>
              <a:tailEnd type="triangle" w="med" len="med"/>
            </a:ln>
          </p:spPr>
          <p:txBody>
            <a:bodyPr wrap="none" anchor="ctr"/>
            <a:lstStyle/>
            <a:p>
              <a:endParaRPr lang="en-US" dirty="0"/>
            </a:p>
          </p:txBody>
        </p:sp>
        <p:sp>
          <p:nvSpPr>
            <p:cNvPr id="12" name="Line 10">
              <a:extLst>
                <a:ext uri="{FF2B5EF4-FFF2-40B4-BE49-F238E27FC236}">
                  <a16:creationId xmlns:a16="http://schemas.microsoft.com/office/drawing/2014/main" id="{93F9BA8E-BB46-4E4B-992F-78958FF37769}"/>
                </a:ext>
              </a:extLst>
            </p:cNvPr>
            <p:cNvSpPr>
              <a:spLocks noChangeShapeType="1"/>
            </p:cNvSpPr>
            <p:nvPr/>
          </p:nvSpPr>
          <p:spPr bwMode="auto">
            <a:xfrm>
              <a:off x="2879" y="2832"/>
              <a:ext cx="0" cy="336"/>
            </a:xfrm>
            <a:prstGeom prst="line">
              <a:avLst/>
            </a:prstGeom>
            <a:noFill/>
            <a:ln w="9525">
              <a:solidFill>
                <a:schemeClr val="tx1"/>
              </a:solidFill>
              <a:round/>
              <a:headEnd/>
              <a:tailEnd type="triangle" w="med" len="med"/>
            </a:ln>
          </p:spPr>
          <p:txBody>
            <a:bodyPr wrap="none" anchor="ctr"/>
            <a:lstStyle/>
            <a:p>
              <a:endParaRPr lang="en-US" dirty="0"/>
            </a:p>
          </p:txBody>
        </p:sp>
        <p:sp>
          <p:nvSpPr>
            <p:cNvPr id="13" name="Line 11">
              <a:extLst>
                <a:ext uri="{FF2B5EF4-FFF2-40B4-BE49-F238E27FC236}">
                  <a16:creationId xmlns:a16="http://schemas.microsoft.com/office/drawing/2014/main" id="{7A19D59B-8418-4A6E-93B8-C10BAC2B4B31}"/>
                </a:ext>
              </a:extLst>
            </p:cNvPr>
            <p:cNvSpPr>
              <a:spLocks noChangeShapeType="1"/>
            </p:cNvSpPr>
            <p:nvPr/>
          </p:nvSpPr>
          <p:spPr bwMode="auto">
            <a:xfrm>
              <a:off x="2879" y="3456"/>
              <a:ext cx="0" cy="288"/>
            </a:xfrm>
            <a:prstGeom prst="line">
              <a:avLst/>
            </a:prstGeom>
            <a:noFill/>
            <a:ln w="9525">
              <a:solidFill>
                <a:schemeClr val="tx1"/>
              </a:solidFill>
              <a:round/>
              <a:headEnd/>
              <a:tailEnd type="triangle" w="med" len="med"/>
            </a:ln>
          </p:spPr>
          <p:txBody>
            <a:bodyPr wrap="none" anchor="ctr"/>
            <a:lstStyle/>
            <a:p>
              <a:endParaRPr lang="en-US" dirty="0"/>
            </a:p>
          </p:txBody>
        </p:sp>
      </p:grpSp>
      <p:grpSp>
        <p:nvGrpSpPr>
          <p:cNvPr id="14" name="Group 14">
            <a:extLst>
              <a:ext uri="{FF2B5EF4-FFF2-40B4-BE49-F238E27FC236}">
                <a16:creationId xmlns:a16="http://schemas.microsoft.com/office/drawing/2014/main" id="{185B0B64-5A8F-4D42-B310-70EC3A739165}"/>
              </a:ext>
            </a:extLst>
          </p:cNvPr>
          <p:cNvGrpSpPr>
            <a:grpSpLocks/>
          </p:cNvGrpSpPr>
          <p:nvPr/>
        </p:nvGrpSpPr>
        <p:grpSpPr bwMode="auto">
          <a:xfrm>
            <a:off x="5486400" y="1676400"/>
            <a:ext cx="5181600" cy="4216400"/>
            <a:chOff x="1752" y="1377"/>
            <a:chExt cx="3264" cy="2656"/>
          </a:xfrm>
        </p:grpSpPr>
        <p:sp>
          <p:nvSpPr>
            <p:cNvPr id="15" name="Text Box 3">
              <a:extLst>
                <a:ext uri="{FF2B5EF4-FFF2-40B4-BE49-F238E27FC236}">
                  <a16:creationId xmlns:a16="http://schemas.microsoft.com/office/drawing/2014/main" id="{01752242-58C7-4A9C-AFD9-15ACC1EA934E}"/>
                </a:ext>
              </a:extLst>
            </p:cNvPr>
            <p:cNvSpPr txBox="1">
              <a:spLocks noChangeArrowheads="1"/>
            </p:cNvSpPr>
            <p:nvPr/>
          </p:nvSpPr>
          <p:spPr bwMode="auto">
            <a:xfrm>
              <a:off x="1948" y="1377"/>
              <a:ext cx="1862" cy="290"/>
            </a:xfrm>
            <a:prstGeom prst="rect">
              <a:avLst/>
            </a:prstGeom>
            <a:solidFill>
              <a:schemeClr val="folHlink"/>
            </a:solidFill>
            <a:ln w="3175">
              <a:solidFill>
                <a:schemeClr val="tx1"/>
              </a:solidFill>
              <a:miter lim="800000"/>
              <a:headEnd/>
              <a:tailEnd/>
            </a:ln>
          </p:spPr>
          <p:txBody>
            <a:bodyPr anchor="ctr">
              <a:spAutoFit/>
            </a:bodyPr>
            <a:lstStyle/>
            <a:p>
              <a:pPr algn="r"/>
              <a:r>
                <a:rPr lang="en-US" sz="2400" dirty="0">
                  <a:latin typeface="Times New Roman" pitchFamily="18" charset="0"/>
                </a:rPr>
                <a:t>Spin or Purchase Yarn</a:t>
              </a:r>
            </a:p>
          </p:txBody>
        </p:sp>
        <p:sp>
          <p:nvSpPr>
            <p:cNvPr id="16" name="Text Box 4">
              <a:extLst>
                <a:ext uri="{FF2B5EF4-FFF2-40B4-BE49-F238E27FC236}">
                  <a16:creationId xmlns:a16="http://schemas.microsoft.com/office/drawing/2014/main" id="{08BAA430-AE24-4847-8B58-98522FD5F030}"/>
                </a:ext>
              </a:extLst>
            </p:cNvPr>
            <p:cNvSpPr txBox="1">
              <a:spLocks noChangeArrowheads="1"/>
            </p:cNvSpPr>
            <p:nvPr/>
          </p:nvSpPr>
          <p:spPr bwMode="auto">
            <a:xfrm>
              <a:off x="1752" y="1939"/>
              <a:ext cx="2256" cy="290"/>
            </a:xfrm>
            <a:prstGeom prst="rect">
              <a:avLst/>
            </a:prstGeom>
            <a:solidFill>
              <a:schemeClr val="folHlink"/>
            </a:solidFill>
            <a:ln w="3175">
              <a:solidFill>
                <a:schemeClr val="tx1"/>
              </a:solidFill>
              <a:miter lim="800000"/>
              <a:headEnd/>
              <a:tailEnd/>
            </a:ln>
          </p:spPr>
          <p:txBody>
            <a:bodyPr anchor="ctr">
              <a:spAutoFit/>
            </a:bodyPr>
            <a:lstStyle/>
            <a:p>
              <a:pPr algn="r"/>
              <a:r>
                <a:rPr lang="en-US" sz="2400" dirty="0">
                  <a:latin typeface="Times New Roman" pitchFamily="18" charset="0"/>
                </a:rPr>
                <a:t>Manufacture Garment Parts</a:t>
              </a:r>
            </a:p>
          </p:txBody>
        </p:sp>
        <p:sp>
          <p:nvSpPr>
            <p:cNvPr id="17" name="Text Box 5">
              <a:extLst>
                <a:ext uri="{FF2B5EF4-FFF2-40B4-BE49-F238E27FC236}">
                  <a16:creationId xmlns:a16="http://schemas.microsoft.com/office/drawing/2014/main" id="{91565672-69FA-4F88-8124-8970623A1153}"/>
                </a:ext>
              </a:extLst>
            </p:cNvPr>
            <p:cNvSpPr txBox="1">
              <a:spLocks noChangeArrowheads="1"/>
            </p:cNvSpPr>
            <p:nvPr/>
          </p:nvSpPr>
          <p:spPr bwMode="auto">
            <a:xfrm>
              <a:off x="2434" y="2560"/>
              <a:ext cx="891" cy="290"/>
            </a:xfrm>
            <a:prstGeom prst="rect">
              <a:avLst/>
            </a:prstGeom>
            <a:solidFill>
              <a:schemeClr val="folHlink"/>
            </a:solidFill>
            <a:ln w="3175">
              <a:solidFill>
                <a:schemeClr val="tx1"/>
              </a:solidFill>
              <a:miter lim="800000"/>
              <a:headEnd/>
              <a:tailEnd/>
            </a:ln>
          </p:spPr>
          <p:txBody>
            <a:bodyPr anchor="ctr">
              <a:spAutoFit/>
            </a:bodyPr>
            <a:lstStyle/>
            <a:p>
              <a:pPr algn="r"/>
              <a:r>
                <a:rPr lang="en-US" sz="2400" dirty="0">
                  <a:latin typeface="Times New Roman" pitchFamily="18" charset="0"/>
                </a:rPr>
                <a:t>Join Parts</a:t>
              </a:r>
            </a:p>
          </p:txBody>
        </p:sp>
        <p:sp>
          <p:nvSpPr>
            <p:cNvPr id="18" name="Text Box 6">
              <a:extLst>
                <a:ext uri="{FF2B5EF4-FFF2-40B4-BE49-F238E27FC236}">
                  <a16:creationId xmlns:a16="http://schemas.microsoft.com/office/drawing/2014/main" id="{26FC8C48-10C3-4749-94AE-5F49FE3B00D8}"/>
                </a:ext>
              </a:extLst>
            </p:cNvPr>
            <p:cNvSpPr txBox="1">
              <a:spLocks noChangeArrowheads="1"/>
            </p:cNvSpPr>
            <p:nvPr/>
          </p:nvSpPr>
          <p:spPr bwMode="auto">
            <a:xfrm>
              <a:off x="2291" y="3151"/>
              <a:ext cx="1176" cy="290"/>
            </a:xfrm>
            <a:prstGeom prst="rect">
              <a:avLst/>
            </a:prstGeom>
            <a:solidFill>
              <a:srgbClr val="CC3300"/>
            </a:solidFill>
            <a:ln w="3175">
              <a:solidFill>
                <a:schemeClr val="tx1"/>
              </a:solidFill>
              <a:miter lim="800000"/>
              <a:headEnd/>
              <a:tailEnd/>
            </a:ln>
          </p:spPr>
          <p:txBody>
            <a:bodyPr anchor="ctr">
              <a:spAutoFit/>
            </a:bodyPr>
            <a:lstStyle/>
            <a:p>
              <a:pPr algn="r"/>
              <a:r>
                <a:rPr lang="en-US" sz="2400" dirty="0">
                  <a:latin typeface="Times New Roman" pitchFamily="18" charset="0"/>
                </a:rPr>
                <a:t>Dye Garment</a:t>
              </a:r>
            </a:p>
          </p:txBody>
        </p:sp>
        <p:sp>
          <p:nvSpPr>
            <p:cNvPr id="19" name="Text Box 7">
              <a:extLst>
                <a:ext uri="{FF2B5EF4-FFF2-40B4-BE49-F238E27FC236}">
                  <a16:creationId xmlns:a16="http://schemas.microsoft.com/office/drawing/2014/main" id="{FE47B093-D328-4F21-858F-E21B989321C4}"/>
                </a:ext>
              </a:extLst>
            </p:cNvPr>
            <p:cNvSpPr txBox="1">
              <a:spLocks noChangeArrowheads="1"/>
            </p:cNvSpPr>
            <p:nvPr/>
          </p:nvSpPr>
          <p:spPr bwMode="auto">
            <a:xfrm>
              <a:off x="2219" y="3743"/>
              <a:ext cx="1321" cy="290"/>
            </a:xfrm>
            <a:prstGeom prst="rect">
              <a:avLst/>
            </a:prstGeom>
            <a:solidFill>
              <a:schemeClr val="folHlink"/>
            </a:solidFill>
            <a:ln w="3175">
              <a:solidFill>
                <a:schemeClr val="tx1"/>
              </a:solidFill>
              <a:miter lim="800000"/>
              <a:headEnd/>
              <a:tailEnd/>
            </a:ln>
          </p:spPr>
          <p:txBody>
            <a:bodyPr anchor="ctr">
              <a:spAutoFit/>
            </a:bodyPr>
            <a:lstStyle/>
            <a:p>
              <a:pPr algn="r"/>
              <a:r>
                <a:rPr lang="en-US" sz="2400" dirty="0">
                  <a:latin typeface="Times New Roman" pitchFamily="18" charset="0"/>
                </a:rPr>
                <a:t>Finish Garment</a:t>
              </a:r>
            </a:p>
          </p:txBody>
        </p:sp>
        <p:sp>
          <p:nvSpPr>
            <p:cNvPr id="20" name="Line 8">
              <a:extLst>
                <a:ext uri="{FF2B5EF4-FFF2-40B4-BE49-F238E27FC236}">
                  <a16:creationId xmlns:a16="http://schemas.microsoft.com/office/drawing/2014/main" id="{FE778730-BC26-410C-88FC-C4F19431F3D5}"/>
                </a:ext>
              </a:extLst>
            </p:cNvPr>
            <p:cNvSpPr>
              <a:spLocks noChangeShapeType="1"/>
            </p:cNvSpPr>
            <p:nvPr/>
          </p:nvSpPr>
          <p:spPr bwMode="auto">
            <a:xfrm>
              <a:off x="2879" y="1680"/>
              <a:ext cx="0" cy="288"/>
            </a:xfrm>
            <a:prstGeom prst="line">
              <a:avLst/>
            </a:prstGeom>
            <a:noFill/>
            <a:ln w="9525">
              <a:solidFill>
                <a:schemeClr val="tx1"/>
              </a:solidFill>
              <a:round/>
              <a:headEnd/>
              <a:tailEnd type="triangle" w="med" len="med"/>
            </a:ln>
          </p:spPr>
          <p:txBody>
            <a:bodyPr wrap="none" anchor="ctr"/>
            <a:lstStyle/>
            <a:p>
              <a:endParaRPr lang="en-US" dirty="0"/>
            </a:p>
          </p:txBody>
        </p:sp>
        <p:sp>
          <p:nvSpPr>
            <p:cNvPr id="21" name="Line 9">
              <a:extLst>
                <a:ext uri="{FF2B5EF4-FFF2-40B4-BE49-F238E27FC236}">
                  <a16:creationId xmlns:a16="http://schemas.microsoft.com/office/drawing/2014/main" id="{59E1B0A3-7B2E-4EDB-9118-1566F33A5486}"/>
                </a:ext>
              </a:extLst>
            </p:cNvPr>
            <p:cNvSpPr>
              <a:spLocks noChangeShapeType="1"/>
            </p:cNvSpPr>
            <p:nvPr/>
          </p:nvSpPr>
          <p:spPr bwMode="auto">
            <a:xfrm>
              <a:off x="2879" y="2256"/>
              <a:ext cx="0" cy="288"/>
            </a:xfrm>
            <a:prstGeom prst="line">
              <a:avLst/>
            </a:prstGeom>
            <a:noFill/>
            <a:ln w="9525">
              <a:solidFill>
                <a:schemeClr val="tx1"/>
              </a:solidFill>
              <a:round/>
              <a:headEnd/>
              <a:tailEnd type="triangle" w="med" len="med"/>
            </a:ln>
          </p:spPr>
          <p:txBody>
            <a:bodyPr wrap="none" anchor="ctr"/>
            <a:lstStyle/>
            <a:p>
              <a:endParaRPr lang="en-US" dirty="0"/>
            </a:p>
          </p:txBody>
        </p:sp>
        <p:sp>
          <p:nvSpPr>
            <p:cNvPr id="22" name="Line 10">
              <a:extLst>
                <a:ext uri="{FF2B5EF4-FFF2-40B4-BE49-F238E27FC236}">
                  <a16:creationId xmlns:a16="http://schemas.microsoft.com/office/drawing/2014/main" id="{50FED55A-0CEE-4852-8D23-19FA3DEAB716}"/>
                </a:ext>
              </a:extLst>
            </p:cNvPr>
            <p:cNvSpPr>
              <a:spLocks noChangeShapeType="1"/>
            </p:cNvSpPr>
            <p:nvPr/>
          </p:nvSpPr>
          <p:spPr bwMode="auto">
            <a:xfrm>
              <a:off x="2879" y="2832"/>
              <a:ext cx="0" cy="336"/>
            </a:xfrm>
            <a:prstGeom prst="line">
              <a:avLst/>
            </a:prstGeom>
            <a:noFill/>
            <a:ln w="9525">
              <a:solidFill>
                <a:schemeClr val="tx1"/>
              </a:solidFill>
              <a:round/>
              <a:headEnd/>
              <a:tailEnd type="triangle" w="med" len="med"/>
            </a:ln>
          </p:spPr>
          <p:txBody>
            <a:bodyPr wrap="none" anchor="ctr"/>
            <a:lstStyle/>
            <a:p>
              <a:endParaRPr lang="en-US" dirty="0"/>
            </a:p>
          </p:txBody>
        </p:sp>
        <p:sp>
          <p:nvSpPr>
            <p:cNvPr id="23" name="Line 11">
              <a:extLst>
                <a:ext uri="{FF2B5EF4-FFF2-40B4-BE49-F238E27FC236}">
                  <a16:creationId xmlns:a16="http://schemas.microsoft.com/office/drawing/2014/main" id="{2B78815F-C079-4625-A625-ADB0C9670A93}"/>
                </a:ext>
              </a:extLst>
            </p:cNvPr>
            <p:cNvSpPr>
              <a:spLocks noChangeShapeType="1"/>
            </p:cNvSpPr>
            <p:nvPr/>
          </p:nvSpPr>
          <p:spPr bwMode="auto">
            <a:xfrm>
              <a:off x="2879" y="3456"/>
              <a:ext cx="0" cy="288"/>
            </a:xfrm>
            <a:prstGeom prst="line">
              <a:avLst/>
            </a:prstGeom>
            <a:noFill/>
            <a:ln w="9525">
              <a:solidFill>
                <a:schemeClr val="tx1"/>
              </a:solidFill>
              <a:round/>
              <a:headEnd/>
              <a:tailEnd type="triangle" w="med" len="med"/>
            </a:ln>
          </p:spPr>
          <p:txBody>
            <a:bodyPr wrap="none" anchor="ctr"/>
            <a:lstStyle/>
            <a:p>
              <a:endParaRPr lang="en-US" dirty="0"/>
            </a:p>
          </p:txBody>
        </p:sp>
        <p:sp>
          <p:nvSpPr>
            <p:cNvPr id="24" name="Text Box 12">
              <a:extLst>
                <a:ext uri="{FF2B5EF4-FFF2-40B4-BE49-F238E27FC236}">
                  <a16:creationId xmlns:a16="http://schemas.microsoft.com/office/drawing/2014/main" id="{8A046513-2CEA-42B9-8B68-3DC46C3BE1AC}"/>
                </a:ext>
              </a:extLst>
            </p:cNvPr>
            <p:cNvSpPr txBox="1">
              <a:spLocks noChangeArrowheads="1"/>
            </p:cNvSpPr>
            <p:nvPr/>
          </p:nvSpPr>
          <p:spPr bwMode="auto">
            <a:xfrm>
              <a:off x="3840" y="3076"/>
              <a:ext cx="1176" cy="523"/>
            </a:xfrm>
            <a:prstGeom prst="rect">
              <a:avLst/>
            </a:prstGeom>
            <a:noFill/>
            <a:ln w="9525">
              <a:noFill/>
              <a:miter lim="800000"/>
              <a:headEnd/>
              <a:tailEnd/>
            </a:ln>
          </p:spPr>
          <p:txBody>
            <a:bodyPr wrap="square" anchor="ctr">
              <a:spAutoFit/>
            </a:bodyPr>
            <a:lstStyle/>
            <a:p>
              <a:pPr algn="ctr"/>
              <a:r>
                <a:rPr lang="en-US" sz="2400" dirty="0">
                  <a:latin typeface="Times New Roman" pitchFamily="18" charset="0"/>
                </a:rPr>
                <a:t>This step is</a:t>
              </a:r>
            </a:p>
            <a:p>
              <a:pPr algn="ctr"/>
              <a:r>
                <a:rPr lang="en-US" sz="2400" dirty="0">
                  <a:latin typeface="Times New Roman" pitchFamily="18" charset="0"/>
                </a:rPr>
                <a:t> postponed</a:t>
              </a:r>
            </a:p>
          </p:txBody>
        </p:sp>
        <p:sp>
          <p:nvSpPr>
            <p:cNvPr id="25" name="Line 13">
              <a:extLst>
                <a:ext uri="{FF2B5EF4-FFF2-40B4-BE49-F238E27FC236}">
                  <a16:creationId xmlns:a16="http://schemas.microsoft.com/office/drawing/2014/main" id="{E012B7C4-77E6-4CAC-B010-5CE5D584A157}"/>
                </a:ext>
              </a:extLst>
            </p:cNvPr>
            <p:cNvSpPr>
              <a:spLocks noChangeShapeType="1"/>
            </p:cNvSpPr>
            <p:nvPr/>
          </p:nvSpPr>
          <p:spPr bwMode="auto">
            <a:xfrm flipH="1">
              <a:off x="3504" y="3264"/>
              <a:ext cx="384" cy="0"/>
            </a:xfrm>
            <a:prstGeom prst="line">
              <a:avLst/>
            </a:prstGeom>
            <a:noFill/>
            <a:ln w="9525">
              <a:solidFill>
                <a:schemeClr val="tx1"/>
              </a:solidFill>
              <a:round/>
              <a:headEnd/>
              <a:tailEnd type="triangle" w="med" len="med"/>
            </a:ln>
          </p:spPr>
          <p:txBody>
            <a:bodyPr wrap="none" anchor="ctr"/>
            <a:lstStyle/>
            <a:p>
              <a:endParaRPr lang="en-US" dirty="0"/>
            </a:p>
          </p:txBody>
        </p:sp>
      </p:grpSp>
    </p:spTree>
    <p:extLst>
      <p:ext uri="{BB962C8B-B14F-4D97-AF65-F5344CB8AC3E}">
        <p14:creationId xmlns:p14="http://schemas.microsoft.com/office/powerpoint/2010/main" val="244325370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B9162F-09D2-4724-835B-401B0DE72513}"/>
              </a:ext>
            </a:extLst>
          </p:cNvPr>
          <p:cNvSpPr>
            <a:spLocks noGrp="1"/>
          </p:cNvSpPr>
          <p:nvPr>
            <p:ph type="title"/>
          </p:nvPr>
        </p:nvSpPr>
        <p:spPr/>
        <p:txBody>
          <a:bodyPr/>
          <a:lstStyle/>
          <a:p>
            <a:r>
              <a:rPr lang="en-US" dirty="0"/>
              <a:t>Postponement</a:t>
            </a:r>
          </a:p>
        </p:txBody>
      </p:sp>
      <p:pic>
        <p:nvPicPr>
          <p:cNvPr id="5" name="Graphic 4" descr="Long sleeve shirt with solid fill">
            <a:extLst>
              <a:ext uri="{FF2B5EF4-FFF2-40B4-BE49-F238E27FC236}">
                <a16:creationId xmlns:a16="http://schemas.microsoft.com/office/drawing/2014/main" id="{ABC82F6B-5C6D-4C5E-BF32-32F677168DF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627526" y="683143"/>
            <a:ext cx="1650492" cy="1650492"/>
          </a:xfrm>
          <a:prstGeom prst="rect">
            <a:avLst/>
          </a:prstGeom>
        </p:spPr>
      </p:pic>
      <p:pic>
        <p:nvPicPr>
          <p:cNvPr id="6" name="Graphic 5" descr="Long sleeve shirt with solid fill">
            <a:extLst>
              <a:ext uri="{FF2B5EF4-FFF2-40B4-BE49-F238E27FC236}">
                <a16:creationId xmlns:a16="http://schemas.microsoft.com/office/drawing/2014/main" id="{00405CA5-5D0D-4DC5-A4FC-31D094A5DAA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78018" y="2189898"/>
            <a:ext cx="1650492" cy="1650492"/>
          </a:xfrm>
          <a:prstGeom prst="rect">
            <a:avLst/>
          </a:prstGeom>
        </p:spPr>
      </p:pic>
      <p:pic>
        <p:nvPicPr>
          <p:cNvPr id="7" name="Graphic 6" descr="Long sleeve shirt with solid fill">
            <a:extLst>
              <a:ext uri="{FF2B5EF4-FFF2-40B4-BE49-F238E27FC236}">
                <a16:creationId xmlns:a16="http://schemas.microsoft.com/office/drawing/2014/main" id="{4BD28CC2-8EAE-43C5-B66D-EFB67CFD4C5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386035" y="683143"/>
            <a:ext cx="1650492" cy="1650492"/>
          </a:xfrm>
          <a:prstGeom prst="rect">
            <a:avLst/>
          </a:prstGeom>
        </p:spPr>
      </p:pic>
      <p:pic>
        <p:nvPicPr>
          <p:cNvPr id="8" name="Graphic 7" descr="Long sleeve shirt with solid fill">
            <a:extLst>
              <a:ext uri="{FF2B5EF4-FFF2-40B4-BE49-F238E27FC236}">
                <a16:creationId xmlns:a16="http://schemas.microsoft.com/office/drawing/2014/main" id="{B8765F07-9B6C-4A29-8882-85C73775A7C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673380" y="2104210"/>
            <a:ext cx="1650492" cy="1650492"/>
          </a:xfrm>
          <a:prstGeom prst="rect">
            <a:avLst/>
          </a:prstGeom>
        </p:spPr>
      </p:pic>
      <p:sp useBgFill="1">
        <p:nvSpPr>
          <p:cNvPr id="9" name="Content Placeholder 1">
            <a:extLst>
              <a:ext uri="{FF2B5EF4-FFF2-40B4-BE49-F238E27FC236}">
                <a16:creationId xmlns:a16="http://schemas.microsoft.com/office/drawing/2014/main" id="{2EFFC1D8-B0FC-4E08-91E1-8BDDE4F6433F}"/>
              </a:ext>
            </a:extLst>
          </p:cNvPr>
          <p:cNvSpPr txBox="1">
            <a:spLocks/>
          </p:cNvSpPr>
          <p:nvPr/>
        </p:nvSpPr>
        <p:spPr>
          <a:xfrm>
            <a:off x="60407" y="772804"/>
            <a:ext cx="10391946" cy="2834188"/>
          </a:xfr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spcBef>
                <a:spcPts val="600"/>
              </a:spcBef>
              <a:buNone/>
            </a:pPr>
            <a:r>
              <a:rPr lang="en-US" sz="2400" kern="0" dirty="0">
                <a:latin typeface="Book Antiqua" panose="02040602050305030304" pitchFamily="18" charset="0"/>
              </a:rPr>
              <a:t>Four shirts, the same design, different color. Demand N~(100,25). </a:t>
            </a:r>
          </a:p>
          <a:p>
            <a:pPr marL="0" indent="0">
              <a:spcBef>
                <a:spcPts val="600"/>
              </a:spcBef>
              <a:buNone/>
            </a:pPr>
            <a:r>
              <a:rPr lang="en-US" sz="2400" kern="0" dirty="0">
                <a:latin typeface="Book Antiqua" panose="02040602050305030304" pitchFamily="18" charset="0"/>
              </a:rPr>
              <a:t>If we dye them first and prefer to have a 97.73% service level, </a:t>
            </a:r>
          </a:p>
          <a:p>
            <a:pPr marL="0" indent="0">
              <a:spcBef>
                <a:spcPts val="600"/>
              </a:spcBef>
              <a:buNone/>
            </a:pPr>
            <a:r>
              <a:rPr lang="en-US" sz="2400" kern="0" dirty="0">
                <a:latin typeface="Book Antiqua" panose="02040602050305030304" pitchFamily="18" charset="0"/>
              </a:rPr>
              <a:t>how much safety stock do we need? z97.73% = 2</a:t>
            </a:r>
          </a:p>
          <a:p>
            <a:pPr marL="0" indent="0">
              <a:spcBef>
                <a:spcPts val="600"/>
              </a:spcBef>
              <a:buNone/>
            </a:pPr>
            <a:r>
              <a:rPr lang="en-US" sz="2400" kern="0" dirty="0">
                <a:latin typeface="Book Antiqua" panose="02040602050305030304" pitchFamily="18" charset="0"/>
              </a:rPr>
              <a:t>Isafety for one color = z97.73(25) =2(25) =50</a:t>
            </a:r>
          </a:p>
          <a:p>
            <a:pPr marL="0" indent="0">
              <a:spcBef>
                <a:spcPts val="600"/>
              </a:spcBef>
              <a:buNone/>
            </a:pPr>
            <a:r>
              <a:rPr lang="en-US" sz="2400" kern="0" dirty="0">
                <a:latin typeface="Book Antiqua" panose="02040602050305030304" pitchFamily="18" charset="0"/>
              </a:rPr>
              <a:t>Isafety for four colors = 4(50) = 200</a:t>
            </a:r>
          </a:p>
          <a:p>
            <a:pPr marL="0" indent="0">
              <a:spcBef>
                <a:spcPts val="600"/>
              </a:spcBef>
              <a:buNone/>
            </a:pPr>
            <a:r>
              <a:rPr lang="en-US" sz="2400" kern="0" dirty="0">
                <a:latin typeface="Book Antiqua" panose="02040602050305030304" pitchFamily="18" charset="0"/>
              </a:rPr>
              <a:t> 	</a:t>
            </a:r>
          </a:p>
        </p:txBody>
      </p:sp>
      <p:pic>
        <p:nvPicPr>
          <p:cNvPr id="10" name="Graphic 9" descr="Long sleeve shirt with solid fill">
            <a:extLst>
              <a:ext uri="{FF2B5EF4-FFF2-40B4-BE49-F238E27FC236}">
                <a16:creationId xmlns:a16="http://schemas.microsoft.com/office/drawing/2014/main" id="{B2358654-3BF2-4E50-8A5F-891400925BD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0452353" y="4734196"/>
            <a:ext cx="1650492" cy="1650492"/>
          </a:xfrm>
          <a:prstGeom prst="rect">
            <a:avLst/>
          </a:prstGeom>
        </p:spPr>
      </p:pic>
      <p:sp>
        <p:nvSpPr>
          <p:cNvPr id="11" name="Content Placeholder 1">
            <a:extLst>
              <a:ext uri="{FF2B5EF4-FFF2-40B4-BE49-F238E27FC236}">
                <a16:creationId xmlns:a16="http://schemas.microsoft.com/office/drawing/2014/main" id="{4FB79E13-0391-440D-8AF3-7A44C55C9E4B}"/>
              </a:ext>
            </a:extLst>
          </p:cNvPr>
          <p:cNvSpPr txBox="1">
            <a:spLocks/>
          </p:cNvSpPr>
          <p:nvPr/>
        </p:nvSpPr>
        <p:spPr>
          <a:xfrm>
            <a:off x="89155" y="3514077"/>
            <a:ext cx="11296463" cy="3144062"/>
          </a:xfr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spcBef>
                <a:spcPts val="600"/>
              </a:spcBef>
              <a:buNone/>
            </a:pPr>
            <a:r>
              <a:rPr lang="en-US" sz="2400" kern="0" dirty="0">
                <a:latin typeface="Book Antiqua" panose="02040602050305030304" pitchFamily="18" charset="0"/>
              </a:rPr>
              <a:t>What if we have a high-speed dyeing machine and could postpone dyeing the uncolored fabric to when the demand comes with the same service level?</a:t>
            </a:r>
          </a:p>
          <a:p>
            <a:pPr marL="0" indent="0">
              <a:spcBef>
                <a:spcPts val="600"/>
              </a:spcBef>
              <a:buNone/>
            </a:pPr>
            <a:r>
              <a:rPr lang="en-US" sz="2400" kern="0" dirty="0">
                <a:latin typeface="Book Antiqua" panose="02040602050305030304" pitchFamily="18" charset="0"/>
              </a:rPr>
              <a:t>Standard Deviation of Demand for 4 colors = SQRT(4)(25) =50</a:t>
            </a:r>
          </a:p>
          <a:p>
            <a:pPr marL="0" indent="0">
              <a:spcBef>
                <a:spcPts val="600"/>
              </a:spcBef>
              <a:buNone/>
            </a:pPr>
            <a:r>
              <a:rPr lang="en-US" sz="2400" kern="0" dirty="0">
                <a:latin typeface="Book Antiqua" panose="02040602050305030304" pitchFamily="18" charset="0"/>
              </a:rPr>
              <a:t>Isafety for 4 colors = z97.73(50) =2(50) =100</a:t>
            </a:r>
          </a:p>
          <a:p>
            <a:pPr marL="0" indent="0">
              <a:spcBef>
                <a:spcPts val="600"/>
              </a:spcBef>
              <a:buNone/>
            </a:pPr>
            <a:r>
              <a:rPr lang="en-US" sz="2400" kern="0" dirty="0">
                <a:latin typeface="Book Antiqua" panose="02040602050305030304" pitchFamily="18" charset="0"/>
              </a:rPr>
              <a:t>100/200; that is 50% improvement in safety stock cost </a:t>
            </a:r>
          </a:p>
        </p:txBody>
      </p:sp>
      <p:sp>
        <p:nvSpPr>
          <p:cNvPr id="2" name="SMARTInkShape-5">
            <a:extLst>
              <a:ext uri="{FF2B5EF4-FFF2-40B4-BE49-F238E27FC236}">
                <a16:creationId xmlns:a16="http://schemas.microsoft.com/office/drawing/2014/main" id="{373C956B-E532-4AD4-8E67-AF9B5F5CE406}"/>
              </a:ext>
            </a:extLst>
          </p:cNvPr>
          <p:cNvSpPr/>
          <p:nvPr>
            <p:custDataLst>
              <p:tags r:id="rId1"/>
            </p:custDataLst>
          </p:nvPr>
        </p:nvSpPr>
        <p:spPr bwMode="auto">
          <a:xfrm>
            <a:off x="4889419" y="3006145"/>
            <a:ext cx="41658" cy="48259"/>
          </a:xfrm>
          <a:custGeom>
            <a:avLst/>
            <a:gdLst/>
            <a:ahLst/>
            <a:cxnLst/>
            <a:rect l="0" t="0" r="0" b="0"/>
            <a:pathLst>
              <a:path w="41658" h="48259">
                <a:moveTo>
                  <a:pt x="41657" y="0"/>
                </a:moveTo>
                <a:lnTo>
                  <a:pt x="41657" y="0"/>
                </a:lnTo>
                <a:lnTo>
                  <a:pt x="39015" y="3171"/>
                </a:lnTo>
                <a:lnTo>
                  <a:pt x="18276" y="27355"/>
                </a:lnTo>
                <a:lnTo>
                  <a:pt x="0" y="48258"/>
                </a:lnTo>
              </a:path>
            </a:pathLst>
          </a:custGeom>
          <a:noFill/>
          <a:ln w="1905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extLst>
      <p:ext uri="{BB962C8B-B14F-4D97-AF65-F5344CB8AC3E}">
        <p14:creationId xmlns:p14="http://schemas.microsoft.com/office/powerpoint/2010/main" val="30802808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dissolv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dissolv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dissolv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dissolv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dissolve">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dissolve">
                                      <p:cBhvr>
                                        <p:cTn id="32" dur="500"/>
                                        <p:tgtEl>
                                          <p:spTgt spid="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dissolv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Effect transition="in" filter="dissolve">
                                      <p:cBhvr>
                                        <p:cTn id="42" dur="500"/>
                                        <p:tgtEl>
                                          <p:spTgt spid="11">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1">
                                            <p:txEl>
                                              <p:pRg st="1" end="1"/>
                                            </p:txEl>
                                          </p:spTgt>
                                        </p:tgtEl>
                                        <p:attrNameLst>
                                          <p:attrName>style.visibility</p:attrName>
                                        </p:attrNameLst>
                                      </p:cBhvr>
                                      <p:to>
                                        <p:strVal val="visible"/>
                                      </p:to>
                                    </p:set>
                                    <p:animEffect transition="in" filter="dissolve">
                                      <p:cBhvr>
                                        <p:cTn id="47" dur="500"/>
                                        <p:tgtEl>
                                          <p:spTgt spid="11">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1">
                                            <p:txEl>
                                              <p:pRg st="2" end="2"/>
                                            </p:txEl>
                                          </p:spTgt>
                                        </p:tgtEl>
                                        <p:attrNameLst>
                                          <p:attrName>style.visibility</p:attrName>
                                        </p:attrNameLst>
                                      </p:cBhvr>
                                      <p:to>
                                        <p:strVal val="visible"/>
                                      </p:to>
                                    </p:set>
                                    <p:animEffect transition="in" filter="dissolve">
                                      <p:cBhvr>
                                        <p:cTn id="52" dur="500"/>
                                        <p:tgtEl>
                                          <p:spTgt spid="11">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1">
                                            <p:txEl>
                                              <p:pRg st="3" end="3"/>
                                            </p:txEl>
                                          </p:spTgt>
                                        </p:tgtEl>
                                        <p:attrNameLst>
                                          <p:attrName>style.visibility</p:attrName>
                                        </p:attrNameLst>
                                      </p:cBhvr>
                                      <p:to>
                                        <p:strVal val="visible"/>
                                      </p:to>
                                    </p:set>
                                    <p:animEffect transition="in" filter="dissolve">
                                      <p:cBhvr>
                                        <p:cTn id="57"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CC8B1-9F3D-4058-B9FA-6F0883255198}"/>
              </a:ext>
            </a:extLst>
          </p:cNvPr>
          <p:cNvSpPr>
            <a:spLocks noGrp="1"/>
          </p:cNvSpPr>
          <p:nvPr>
            <p:ph type="title"/>
          </p:nvPr>
        </p:nvSpPr>
        <p:spPr/>
        <p:txBody>
          <a:bodyPr/>
          <a:lstStyle/>
          <a:p>
            <a:r>
              <a:rPr lang="en-US" dirty="0"/>
              <a:t>Value of Postponement</a:t>
            </a:r>
          </a:p>
        </p:txBody>
      </p:sp>
      <p:sp>
        <p:nvSpPr>
          <p:cNvPr id="3" name="Content Placeholder 4" descr="s s = 100 times F sub s to the power of negative 1 times C S L times the square root of L times sigma sub D">
            <a:extLst>
              <a:ext uri="{FF2B5EF4-FFF2-40B4-BE49-F238E27FC236}">
                <a16:creationId xmlns:a16="http://schemas.microsoft.com/office/drawing/2014/main" id="{F40C0108-8ABF-44CE-854E-08632B9245B1}"/>
              </a:ext>
            </a:extLst>
          </p:cNvPr>
          <p:cNvSpPr txBox="1">
            <a:spLocks/>
          </p:cNvSpPr>
          <p:nvPr/>
        </p:nvSpPr>
        <p:spPr>
          <a:xfrm>
            <a:off x="8709" y="762000"/>
            <a:ext cx="12192000" cy="4844092"/>
          </a:xfr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spcAft>
                <a:spcPts val="300"/>
              </a:spcAft>
              <a:buFont typeface="Wingdings" pitchFamily="2" charset="2"/>
              <a:buNone/>
            </a:pPr>
            <a:r>
              <a:rPr lang="en-US" sz="2400" kern="0" dirty="0">
                <a:latin typeface="Book Antiqua" panose="02040602050305030304" pitchFamily="18" charset="0"/>
              </a:rPr>
              <a:t>100 different paint colors, </a:t>
            </a:r>
            <a:r>
              <a:rPr lang="en-US" sz="2400" kern="0" dirty="0">
                <a:latin typeface="Book Antiqua" panose="02040602050305030304" pitchFamily="18" charset="0"/>
                <a:cs typeface="Times New Roman"/>
              </a:rPr>
              <a:t>R</a:t>
            </a:r>
            <a:r>
              <a:rPr lang="en-US" sz="2400" kern="0" dirty="0">
                <a:latin typeface="Book Antiqua" panose="02040602050305030304" pitchFamily="18" charset="0"/>
              </a:rPr>
              <a:t> = 30/week, </a:t>
            </a:r>
            <a:r>
              <a:rPr lang="en-US" sz="2400" kern="1200" dirty="0">
                <a:solidFill>
                  <a:srgbClr val="000000"/>
                </a:solidFill>
                <a:latin typeface="Book Antiqua" panose="02040602050305030304" pitchFamily="18" charset="0"/>
                <a:sym typeface="Symbol" panose="05050102010706020507" pitchFamily="18" charset="2"/>
              </a:rPr>
              <a:t></a:t>
            </a:r>
            <a:r>
              <a:rPr lang="en-US" sz="2400" baseline="-25000" dirty="0">
                <a:solidFill>
                  <a:srgbClr val="000000"/>
                </a:solidFill>
                <a:latin typeface="Book Antiqua" panose="02040602050305030304" pitchFamily="18" charset="0"/>
                <a:sym typeface="Symbol" panose="05050102010706020507" pitchFamily="18" charset="2"/>
              </a:rPr>
              <a:t>R</a:t>
            </a:r>
            <a:r>
              <a:rPr lang="en-US" sz="2400" kern="1200" dirty="0">
                <a:solidFill>
                  <a:srgbClr val="000000"/>
                </a:solidFill>
                <a:latin typeface="Book Antiqua" panose="02040602050305030304" pitchFamily="18" charset="0"/>
                <a:sym typeface="Symbol" panose="05050102010706020507" pitchFamily="18" charset="2"/>
              </a:rPr>
              <a:t> = 10</a:t>
            </a:r>
            <a:r>
              <a:rPr lang="en-US" sz="2400" kern="0" dirty="0">
                <a:latin typeface="Book Antiqua" panose="02040602050305030304" pitchFamily="18" charset="0"/>
              </a:rPr>
              <a:t>, </a:t>
            </a:r>
            <a:r>
              <a:rPr lang="en-US" sz="2400" kern="0" dirty="0">
                <a:latin typeface="Book Antiqua" panose="02040602050305030304" pitchFamily="18" charset="0"/>
                <a:cs typeface="Times New Roman"/>
              </a:rPr>
              <a:t>CSL</a:t>
            </a:r>
            <a:r>
              <a:rPr lang="en-US" sz="2400" kern="0" dirty="0">
                <a:latin typeface="Book Antiqua" panose="02040602050305030304" pitchFamily="18" charset="0"/>
              </a:rPr>
              <a:t> = 0.95</a:t>
            </a:r>
          </a:p>
          <a:p>
            <a:pPr marL="0" indent="0">
              <a:spcAft>
                <a:spcPts val="300"/>
              </a:spcAft>
              <a:buFont typeface="Wingdings" pitchFamily="2" charset="2"/>
              <a:buNone/>
            </a:pPr>
            <a:r>
              <a:rPr lang="en-US" sz="2400" kern="0" dirty="0">
                <a:latin typeface="Book Antiqua" panose="02040602050305030304" pitchFamily="18" charset="0"/>
              </a:rPr>
              <a:t>Isafety_OneProduct = z</a:t>
            </a:r>
            <a:r>
              <a:rPr lang="en-US" sz="2400" kern="0" dirty="0">
                <a:solidFill>
                  <a:srgbClr val="000000"/>
                </a:solidFill>
                <a:latin typeface="Book Antiqua" panose="02040602050305030304" pitchFamily="18" charset="0"/>
              </a:rPr>
              <a:t>0.95(10)</a:t>
            </a:r>
            <a:r>
              <a:rPr lang="en-US" sz="2400" kern="0" dirty="0">
                <a:latin typeface="Book Antiqua" panose="02040602050305030304" pitchFamily="18" charset="0"/>
              </a:rPr>
              <a:t> = 1.65(10)= 16.5</a:t>
            </a:r>
          </a:p>
          <a:p>
            <a:pPr marL="0" indent="0">
              <a:spcAft>
                <a:spcPts val="300"/>
              </a:spcAft>
              <a:buFont typeface="Wingdings" pitchFamily="2" charset="2"/>
              <a:buNone/>
            </a:pPr>
            <a:r>
              <a:rPr lang="en-US" sz="2400" kern="0" dirty="0">
                <a:solidFill>
                  <a:srgbClr val="C00000"/>
                </a:solidFill>
                <a:latin typeface="Book Antiqua" panose="02040602050305030304" pitchFamily="18" charset="0"/>
              </a:rPr>
              <a:t>Isafety_100Products Without Postponement = 100(16.5)= 1650</a:t>
            </a:r>
          </a:p>
          <a:p>
            <a:pPr marL="0" indent="0">
              <a:spcAft>
                <a:spcPts val="300"/>
              </a:spcAft>
              <a:buNone/>
            </a:pPr>
            <a:r>
              <a:rPr lang="en-US" sz="2400" kern="0" dirty="0">
                <a:latin typeface="Book Antiqua" panose="02040602050305030304" pitchFamily="18" charset="0"/>
              </a:rPr>
              <a:t>Standard deviation of demand of 100 products = SQRT(100)*10 =100</a:t>
            </a:r>
          </a:p>
          <a:p>
            <a:pPr marL="0" indent="0">
              <a:spcAft>
                <a:spcPts val="300"/>
              </a:spcAft>
              <a:buNone/>
            </a:pPr>
            <a:r>
              <a:rPr lang="en-US" sz="2400" kern="0" dirty="0">
                <a:solidFill>
                  <a:srgbClr val="C00000"/>
                </a:solidFill>
                <a:latin typeface="Book Antiqua" panose="02040602050305030304" pitchFamily="18" charset="0"/>
              </a:rPr>
              <a:t>Isafety_100Products With Postponement = z0.95(100) = 1.65(100) = 165</a:t>
            </a:r>
          </a:p>
          <a:p>
            <a:pPr marL="0" indent="0">
              <a:spcAft>
                <a:spcPts val="300"/>
              </a:spcAft>
              <a:buNone/>
            </a:pPr>
            <a:r>
              <a:rPr lang="en-US" sz="2400" kern="0" dirty="0">
                <a:solidFill>
                  <a:srgbClr val="C00000"/>
                </a:solidFill>
                <a:latin typeface="Book Antiqua" panose="02040602050305030304" pitchFamily="18" charset="0"/>
              </a:rPr>
              <a:t>1650 is reduced to 165. That is 10 times or SQRT(100)</a:t>
            </a:r>
          </a:p>
          <a:p>
            <a:pPr marL="0" indent="0">
              <a:spcAft>
                <a:spcPts val="300"/>
              </a:spcAft>
              <a:buNone/>
            </a:pPr>
            <a:endParaRPr lang="en-US" sz="2400" kern="0" dirty="0">
              <a:latin typeface="Book Antiqua" panose="02040602050305030304" pitchFamily="18" charset="0"/>
            </a:endParaRPr>
          </a:p>
        </p:txBody>
      </p:sp>
    </p:spTree>
    <p:extLst>
      <p:ext uri="{BB962C8B-B14F-4D97-AF65-F5344CB8AC3E}">
        <p14:creationId xmlns:p14="http://schemas.microsoft.com/office/powerpoint/2010/main" val="31577762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C30C69A-B4E7-4039-804D-E5D9DBF65BC8}"/>
              </a:ext>
            </a:extLst>
          </p:cNvPr>
          <p:cNvSpPr>
            <a:spLocks noGrp="1"/>
          </p:cNvSpPr>
          <p:nvPr>
            <p:ph type="title"/>
          </p:nvPr>
        </p:nvSpPr>
        <p:spPr>
          <a:xfrm>
            <a:off x="0" y="0"/>
            <a:ext cx="12192000" cy="609600"/>
          </a:xfrm>
        </p:spPr>
        <p:txBody>
          <a:bodyPr/>
          <a:lstStyle/>
          <a:p>
            <a:r>
              <a:rPr lang="en-US" dirty="0"/>
              <a:t>Postponement</a:t>
            </a:r>
          </a:p>
        </p:txBody>
      </p:sp>
      <p:sp>
        <p:nvSpPr>
          <p:cNvPr id="14" name="Plus Sign 13">
            <a:extLst>
              <a:ext uri="{FF2B5EF4-FFF2-40B4-BE49-F238E27FC236}">
                <a16:creationId xmlns:a16="http://schemas.microsoft.com/office/drawing/2014/main" id="{05E16A75-291E-428F-81C2-089606B49E46}"/>
              </a:ext>
            </a:extLst>
          </p:cNvPr>
          <p:cNvSpPr/>
          <p:nvPr/>
        </p:nvSpPr>
        <p:spPr bwMode="auto">
          <a:xfrm>
            <a:off x="1964488" y="2019459"/>
            <a:ext cx="1154084" cy="1053826"/>
          </a:xfrm>
          <a:prstGeom prst="mathPlus">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15" name="Minus Sign 14">
            <a:extLst>
              <a:ext uri="{FF2B5EF4-FFF2-40B4-BE49-F238E27FC236}">
                <a16:creationId xmlns:a16="http://schemas.microsoft.com/office/drawing/2014/main" id="{191C91E6-7BB0-499A-A1FE-FC3655DBEC83}"/>
              </a:ext>
            </a:extLst>
          </p:cNvPr>
          <p:cNvSpPr/>
          <p:nvPr/>
        </p:nvSpPr>
        <p:spPr bwMode="auto">
          <a:xfrm>
            <a:off x="1964488" y="2704232"/>
            <a:ext cx="1154084" cy="1012173"/>
          </a:xfrm>
          <a:prstGeom prst="mathMinus">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16" name="Division Sign 15">
            <a:extLst>
              <a:ext uri="{FF2B5EF4-FFF2-40B4-BE49-F238E27FC236}">
                <a16:creationId xmlns:a16="http://schemas.microsoft.com/office/drawing/2014/main" id="{E1E95BE2-5881-4592-A188-2B58FC760969}"/>
              </a:ext>
            </a:extLst>
          </p:cNvPr>
          <p:cNvSpPr/>
          <p:nvPr/>
        </p:nvSpPr>
        <p:spPr bwMode="auto">
          <a:xfrm>
            <a:off x="1978775" y="4065394"/>
            <a:ext cx="1154084" cy="876768"/>
          </a:xfrm>
          <a:prstGeom prst="mathDivide">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17" name="Not Equal 16">
            <a:extLst>
              <a:ext uri="{FF2B5EF4-FFF2-40B4-BE49-F238E27FC236}">
                <a16:creationId xmlns:a16="http://schemas.microsoft.com/office/drawing/2014/main" id="{FE9314D3-CCE7-44FC-992F-491A765C0C20}"/>
              </a:ext>
            </a:extLst>
          </p:cNvPr>
          <p:cNvSpPr/>
          <p:nvPr/>
        </p:nvSpPr>
        <p:spPr bwMode="auto">
          <a:xfrm>
            <a:off x="1978775" y="3404108"/>
            <a:ext cx="1133475" cy="713189"/>
          </a:xfrm>
          <a:prstGeom prst="mathNotEqual">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grpSp>
        <p:nvGrpSpPr>
          <p:cNvPr id="22" name="Group 21">
            <a:extLst>
              <a:ext uri="{FF2B5EF4-FFF2-40B4-BE49-F238E27FC236}">
                <a16:creationId xmlns:a16="http://schemas.microsoft.com/office/drawing/2014/main" id="{C76585C2-1B48-4DD1-ADB8-CB7D7619DD0D}"/>
              </a:ext>
            </a:extLst>
          </p:cNvPr>
          <p:cNvGrpSpPr/>
          <p:nvPr/>
        </p:nvGrpSpPr>
        <p:grpSpPr>
          <a:xfrm>
            <a:off x="1312026" y="2583777"/>
            <a:ext cx="652463" cy="854747"/>
            <a:chOff x="1709737" y="2583777"/>
            <a:chExt cx="652463" cy="854747"/>
          </a:xfrm>
        </p:grpSpPr>
        <p:cxnSp>
          <p:nvCxnSpPr>
            <p:cNvPr id="19" name="Straight Arrow Connector 18">
              <a:extLst>
                <a:ext uri="{FF2B5EF4-FFF2-40B4-BE49-F238E27FC236}">
                  <a16:creationId xmlns:a16="http://schemas.microsoft.com/office/drawing/2014/main" id="{CC4A4F9A-9DAD-4633-ABC5-78F6983EF3FE}"/>
                </a:ext>
              </a:extLst>
            </p:cNvPr>
            <p:cNvCxnSpPr>
              <a:cxnSpLocks/>
            </p:cNvCxnSpPr>
            <p:nvPr/>
          </p:nvCxnSpPr>
          <p:spPr bwMode="auto">
            <a:xfrm flipV="1">
              <a:off x="1752600" y="2583777"/>
              <a:ext cx="609598" cy="719015"/>
            </a:xfrm>
            <a:prstGeom prst="straightConnector1">
              <a:avLst/>
            </a:prstGeom>
            <a:solidFill>
              <a:schemeClr val="accent1"/>
            </a:solidFill>
            <a:ln w="19050" cap="flat" cmpd="sng" algn="ctr">
              <a:solidFill>
                <a:schemeClr val="tx1"/>
              </a:solidFill>
              <a:prstDash val="solid"/>
              <a:round/>
              <a:headEnd type="none" w="med" len="med"/>
              <a:tailEnd type="arrow" w="med" len="med"/>
            </a:ln>
            <a:effectLst/>
          </p:spPr>
        </p:cxnSp>
        <p:cxnSp>
          <p:nvCxnSpPr>
            <p:cNvPr id="20" name="Straight Arrow Connector 19">
              <a:extLst>
                <a:ext uri="{FF2B5EF4-FFF2-40B4-BE49-F238E27FC236}">
                  <a16:creationId xmlns:a16="http://schemas.microsoft.com/office/drawing/2014/main" id="{2EFE51EC-35B4-414F-A134-7C9EF09360F0}"/>
                </a:ext>
              </a:extLst>
            </p:cNvPr>
            <p:cNvCxnSpPr>
              <a:cxnSpLocks/>
            </p:cNvCxnSpPr>
            <p:nvPr/>
          </p:nvCxnSpPr>
          <p:spPr bwMode="auto">
            <a:xfrm flipV="1">
              <a:off x="1709737" y="3183133"/>
              <a:ext cx="652463" cy="255391"/>
            </a:xfrm>
            <a:prstGeom prst="straightConnector1">
              <a:avLst/>
            </a:prstGeom>
            <a:solidFill>
              <a:schemeClr val="accent1"/>
            </a:solidFill>
            <a:ln w="19050" cap="flat" cmpd="sng" algn="ctr">
              <a:solidFill>
                <a:schemeClr val="tx1"/>
              </a:solidFill>
              <a:prstDash val="solid"/>
              <a:round/>
              <a:headEnd type="none" w="med" len="med"/>
              <a:tailEnd type="arrow" w="med" len="med"/>
            </a:ln>
            <a:effectLst/>
          </p:spPr>
        </p:cxnSp>
      </p:grpSp>
      <p:grpSp>
        <p:nvGrpSpPr>
          <p:cNvPr id="23" name="Group 22">
            <a:extLst>
              <a:ext uri="{FF2B5EF4-FFF2-40B4-BE49-F238E27FC236}">
                <a16:creationId xmlns:a16="http://schemas.microsoft.com/office/drawing/2014/main" id="{A43700D8-82D1-47C5-8744-F302BEDE75BD}"/>
              </a:ext>
            </a:extLst>
          </p:cNvPr>
          <p:cNvGrpSpPr/>
          <p:nvPr/>
        </p:nvGrpSpPr>
        <p:grpSpPr>
          <a:xfrm flipV="1">
            <a:off x="1312025" y="3484964"/>
            <a:ext cx="695325" cy="854747"/>
            <a:chOff x="1709737" y="2583777"/>
            <a:chExt cx="695325" cy="854747"/>
          </a:xfrm>
        </p:grpSpPr>
        <p:cxnSp>
          <p:nvCxnSpPr>
            <p:cNvPr id="24" name="Straight Arrow Connector 23">
              <a:extLst>
                <a:ext uri="{FF2B5EF4-FFF2-40B4-BE49-F238E27FC236}">
                  <a16:creationId xmlns:a16="http://schemas.microsoft.com/office/drawing/2014/main" id="{C0860DC4-8247-4633-A286-73158C6D6990}"/>
                </a:ext>
              </a:extLst>
            </p:cNvPr>
            <p:cNvCxnSpPr>
              <a:cxnSpLocks/>
            </p:cNvCxnSpPr>
            <p:nvPr/>
          </p:nvCxnSpPr>
          <p:spPr bwMode="auto">
            <a:xfrm flipV="1">
              <a:off x="1752600" y="2583777"/>
              <a:ext cx="652462" cy="719015"/>
            </a:xfrm>
            <a:prstGeom prst="straightConnector1">
              <a:avLst/>
            </a:prstGeom>
            <a:solidFill>
              <a:schemeClr val="accent1"/>
            </a:solidFill>
            <a:ln w="19050" cap="flat" cmpd="sng" algn="ctr">
              <a:solidFill>
                <a:schemeClr val="tx1"/>
              </a:solidFill>
              <a:prstDash val="solid"/>
              <a:round/>
              <a:headEnd type="none" w="med" len="med"/>
              <a:tailEnd type="arrow" w="med" len="med"/>
            </a:ln>
            <a:effectLst/>
          </p:spPr>
        </p:cxnSp>
        <p:cxnSp>
          <p:nvCxnSpPr>
            <p:cNvPr id="25" name="Straight Arrow Connector 24">
              <a:extLst>
                <a:ext uri="{FF2B5EF4-FFF2-40B4-BE49-F238E27FC236}">
                  <a16:creationId xmlns:a16="http://schemas.microsoft.com/office/drawing/2014/main" id="{7463D1B8-4A80-4E7C-881D-219144CEE7D1}"/>
                </a:ext>
              </a:extLst>
            </p:cNvPr>
            <p:cNvCxnSpPr>
              <a:cxnSpLocks/>
            </p:cNvCxnSpPr>
            <p:nvPr/>
          </p:nvCxnSpPr>
          <p:spPr bwMode="auto">
            <a:xfrm flipV="1">
              <a:off x="1709737" y="3183133"/>
              <a:ext cx="652463" cy="255391"/>
            </a:xfrm>
            <a:prstGeom prst="straightConnector1">
              <a:avLst/>
            </a:prstGeom>
            <a:solidFill>
              <a:schemeClr val="accent1"/>
            </a:solidFill>
            <a:ln w="19050" cap="flat" cmpd="sng" algn="ctr">
              <a:solidFill>
                <a:schemeClr val="tx1"/>
              </a:solidFill>
              <a:prstDash val="solid"/>
              <a:round/>
              <a:headEnd type="none" w="med" len="med"/>
              <a:tailEnd type="arrow" w="med" len="med"/>
            </a:ln>
            <a:effectLst/>
          </p:spPr>
        </p:cxnSp>
      </p:grpSp>
      <p:sp>
        <p:nvSpPr>
          <p:cNvPr id="28" name="Plus Sign 27">
            <a:extLst>
              <a:ext uri="{FF2B5EF4-FFF2-40B4-BE49-F238E27FC236}">
                <a16:creationId xmlns:a16="http://schemas.microsoft.com/office/drawing/2014/main" id="{A28F279B-3967-42D7-B9F2-06DB151AE5CE}"/>
              </a:ext>
            </a:extLst>
          </p:cNvPr>
          <p:cNvSpPr/>
          <p:nvPr/>
        </p:nvSpPr>
        <p:spPr bwMode="auto">
          <a:xfrm>
            <a:off x="9036107" y="1992273"/>
            <a:ext cx="1154084" cy="1053826"/>
          </a:xfrm>
          <a:prstGeom prst="mathPlus">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29" name="Minus Sign 28">
            <a:extLst>
              <a:ext uri="{FF2B5EF4-FFF2-40B4-BE49-F238E27FC236}">
                <a16:creationId xmlns:a16="http://schemas.microsoft.com/office/drawing/2014/main" id="{BF2C7006-4B4B-4153-B53F-DC2FBAFFFB5B}"/>
              </a:ext>
            </a:extLst>
          </p:cNvPr>
          <p:cNvSpPr/>
          <p:nvPr/>
        </p:nvSpPr>
        <p:spPr bwMode="auto">
          <a:xfrm>
            <a:off x="9036107" y="2677046"/>
            <a:ext cx="1154084" cy="1012173"/>
          </a:xfrm>
          <a:prstGeom prst="mathMinus">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0" name="Division Sign 29">
            <a:extLst>
              <a:ext uri="{FF2B5EF4-FFF2-40B4-BE49-F238E27FC236}">
                <a16:creationId xmlns:a16="http://schemas.microsoft.com/office/drawing/2014/main" id="{E9B8A27E-FC98-4D1F-9EFC-108BB8475459}"/>
              </a:ext>
            </a:extLst>
          </p:cNvPr>
          <p:cNvSpPr/>
          <p:nvPr/>
        </p:nvSpPr>
        <p:spPr bwMode="auto">
          <a:xfrm>
            <a:off x="9043209" y="4092271"/>
            <a:ext cx="1154084" cy="876768"/>
          </a:xfrm>
          <a:prstGeom prst="mathDivid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1" name="Not Equal 30">
            <a:extLst>
              <a:ext uri="{FF2B5EF4-FFF2-40B4-BE49-F238E27FC236}">
                <a16:creationId xmlns:a16="http://schemas.microsoft.com/office/drawing/2014/main" id="{637B5DAB-CB5F-47B5-A9DF-F2BB419E4AB4}"/>
              </a:ext>
            </a:extLst>
          </p:cNvPr>
          <p:cNvSpPr/>
          <p:nvPr/>
        </p:nvSpPr>
        <p:spPr bwMode="auto">
          <a:xfrm>
            <a:off x="9053514" y="3414658"/>
            <a:ext cx="1133475" cy="713189"/>
          </a:xfrm>
          <a:prstGeom prst="mathNotEqual">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42" name="Double Wave 41">
            <a:extLst>
              <a:ext uri="{FF2B5EF4-FFF2-40B4-BE49-F238E27FC236}">
                <a16:creationId xmlns:a16="http://schemas.microsoft.com/office/drawing/2014/main" id="{BF67EE88-3E70-46C1-BA6A-6EEA8D229016}"/>
              </a:ext>
            </a:extLst>
          </p:cNvPr>
          <p:cNvSpPr/>
          <p:nvPr/>
        </p:nvSpPr>
        <p:spPr bwMode="auto">
          <a:xfrm>
            <a:off x="264276" y="1144664"/>
            <a:ext cx="874741" cy="379336"/>
          </a:xfrm>
          <a:prstGeom prst="doubleWave">
            <a:avLst>
              <a:gd name="adj1" fmla="val 6250"/>
              <a:gd name="adj2" fmla="val 2012"/>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44" name="Double Wave 43">
            <a:extLst>
              <a:ext uri="{FF2B5EF4-FFF2-40B4-BE49-F238E27FC236}">
                <a16:creationId xmlns:a16="http://schemas.microsoft.com/office/drawing/2014/main" id="{28833BCA-0EEF-48FA-93A1-6A1297970BCF}"/>
              </a:ext>
            </a:extLst>
          </p:cNvPr>
          <p:cNvSpPr/>
          <p:nvPr/>
        </p:nvSpPr>
        <p:spPr bwMode="auto">
          <a:xfrm>
            <a:off x="251548" y="1715332"/>
            <a:ext cx="874741" cy="379336"/>
          </a:xfrm>
          <a:prstGeom prst="doubleWave">
            <a:avLst>
              <a:gd name="adj1" fmla="val 6250"/>
              <a:gd name="adj2" fmla="val 2012"/>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45" name="Double Wave 44">
            <a:extLst>
              <a:ext uri="{FF2B5EF4-FFF2-40B4-BE49-F238E27FC236}">
                <a16:creationId xmlns:a16="http://schemas.microsoft.com/office/drawing/2014/main" id="{385D71D6-3985-44BD-9EBB-238AAF5008AA}"/>
              </a:ext>
            </a:extLst>
          </p:cNvPr>
          <p:cNvSpPr/>
          <p:nvPr/>
        </p:nvSpPr>
        <p:spPr bwMode="auto">
          <a:xfrm>
            <a:off x="260293" y="2226469"/>
            <a:ext cx="874741" cy="379336"/>
          </a:xfrm>
          <a:prstGeom prst="doubleWave">
            <a:avLst>
              <a:gd name="adj1" fmla="val 6250"/>
              <a:gd name="adj2" fmla="val 2012"/>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46" name="Double Wave 45">
            <a:extLst>
              <a:ext uri="{FF2B5EF4-FFF2-40B4-BE49-F238E27FC236}">
                <a16:creationId xmlns:a16="http://schemas.microsoft.com/office/drawing/2014/main" id="{977B29F8-132F-4B0C-B4AB-B96ED9FEC36F}"/>
              </a:ext>
            </a:extLst>
          </p:cNvPr>
          <p:cNvSpPr/>
          <p:nvPr/>
        </p:nvSpPr>
        <p:spPr bwMode="auto">
          <a:xfrm>
            <a:off x="260292" y="2753835"/>
            <a:ext cx="874741" cy="379336"/>
          </a:xfrm>
          <a:prstGeom prst="doubleWave">
            <a:avLst>
              <a:gd name="adj1" fmla="val 6250"/>
              <a:gd name="adj2" fmla="val 2012"/>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47" name="Double Wave 46">
            <a:extLst>
              <a:ext uri="{FF2B5EF4-FFF2-40B4-BE49-F238E27FC236}">
                <a16:creationId xmlns:a16="http://schemas.microsoft.com/office/drawing/2014/main" id="{9D9E2DEB-4B1E-4FE1-A05F-B10EA51628E8}"/>
              </a:ext>
            </a:extLst>
          </p:cNvPr>
          <p:cNvSpPr/>
          <p:nvPr/>
        </p:nvSpPr>
        <p:spPr bwMode="auto">
          <a:xfrm>
            <a:off x="251547" y="3299976"/>
            <a:ext cx="874741" cy="379336"/>
          </a:xfrm>
          <a:prstGeom prst="doubleWave">
            <a:avLst>
              <a:gd name="adj1" fmla="val 6250"/>
              <a:gd name="adj2" fmla="val 2012"/>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C00000"/>
              </a:solidFill>
              <a:effectLst/>
              <a:latin typeface="Verdana" pitchFamily="-112" charset="0"/>
            </a:endParaRPr>
          </a:p>
        </p:txBody>
      </p:sp>
      <p:sp>
        <p:nvSpPr>
          <p:cNvPr id="50" name="Double Wave 49">
            <a:extLst>
              <a:ext uri="{FF2B5EF4-FFF2-40B4-BE49-F238E27FC236}">
                <a16:creationId xmlns:a16="http://schemas.microsoft.com/office/drawing/2014/main" id="{8533D371-90A1-4B8E-BF36-1E9112CEADCF}"/>
              </a:ext>
            </a:extLst>
          </p:cNvPr>
          <p:cNvSpPr/>
          <p:nvPr/>
        </p:nvSpPr>
        <p:spPr bwMode="auto">
          <a:xfrm>
            <a:off x="243666" y="3844364"/>
            <a:ext cx="874741" cy="379336"/>
          </a:xfrm>
          <a:prstGeom prst="doubleWave">
            <a:avLst>
              <a:gd name="adj1" fmla="val 6250"/>
              <a:gd name="adj2" fmla="val 2012"/>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51" name="Double Wave 50">
            <a:extLst>
              <a:ext uri="{FF2B5EF4-FFF2-40B4-BE49-F238E27FC236}">
                <a16:creationId xmlns:a16="http://schemas.microsoft.com/office/drawing/2014/main" id="{970CCC63-1830-4DA6-8BDC-F3201CCDDF66}"/>
              </a:ext>
            </a:extLst>
          </p:cNvPr>
          <p:cNvSpPr/>
          <p:nvPr/>
        </p:nvSpPr>
        <p:spPr bwMode="auto">
          <a:xfrm>
            <a:off x="243665" y="4314110"/>
            <a:ext cx="874741" cy="379336"/>
          </a:xfrm>
          <a:prstGeom prst="doubleWave">
            <a:avLst>
              <a:gd name="adj1" fmla="val 6250"/>
              <a:gd name="adj2" fmla="val 2012"/>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52" name="Double Wave 51">
            <a:extLst>
              <a:ext uri="{FF2B5EF4-FFF2-40B4-BE49-F238E27FC236}">
                <a16:creationId xmlns:a16="http://schemas.microsoft.com/office/drawing/2014/main" id="{634B1371-E9AA-449D-B6FB-CCC4AD2E2C6D}"/>
              </a:ext>
            </a:extLst>
          </p:cNvPr>
          <p:cNvSpPr/>
          <p:nvPr/>
        </p:nvSpPr>
        <p:spPr bwMode="auto">
          <a:xfrm>
            <a:off x="242022" y="4811791"/>
            <a:ext cx="874741" cy="379336"/>
          </a:xfrm>
          <a:prstGeom prst="doubleWave">
            <a:avLst>
              <a:gd name="adj1" fmla="val 6250"/>
              <a:gd name="adj2" fmla="val 2012"/>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53" name="Double Wave 52">
            <a:extLst>
              <a:ext uri="{FF2B5EF4-FFF2-40B4-BE49-F238E27FC236}">
                <a16:creationId xmlns:a16="http://schemas.microsoft.com/office/drawing/2014/main" id="{EDB69928-E894-48C7-A117-DFD112E79F65}"/>
              </a:ext>
            </a:extLst>
          </p:cNvPr>
          <p:cNvSpPr/>
          <p:nvPr/>
        </p:nvSpPr>
        <p:spPr bwMode="auto">
          <a:xfrm>
            <a:off x="241243" y="5252879"/>
            <a:ext cx="874741" cy="379336"/>
          </a:xfrm>
          <a:prstGeom prst="doubleWave">
            <a:avLst>
              <a:gd name="adj1" fmla="val 6250"/>
              <a:gd name="adj2" fmla="val 2012"/>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54" name="Double Wave 53">
            <a:extLst>
              <a:ext uri="{FF2B5EF4-FFF2-40B4-BE49-F238E27FC236}">
                <a16:creationId xmlns:a16="http://schemas.microsoft.com/office/drawing/2014/main" id="{A1FE50F9-B456-4FFC-9524-2A0C870BF485}"/>
              </a:ext>
            </a:extLst>
          </p:cNvPr>
          <p:cNvSpPr/>
          <p:nvPr/>
        </p:nvSpPr>
        <p:spPr bwMode="auto">
          <a:xfrm>
            <a:off x="10883957" y="1334332"/>
            <a:ext cx="874741" cy="379336"/>
          </a:xfrm>
          <a:prstGeom prst="doubleWave">
            <a:avLst>
              <a:gd name="adj1" fmla="val 6250"/>
              <a:gd name="adj2" fmla="val 2012"/>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55" name="Double Wave 54">
            <a:extLst>
              <a:ext uri="{FF2B5EF4-FFF2-40B4-BE49-F238E27FC236}">
                <a16:creationId xmlns:a16="http://schemas.microsoft.com/office/drawing/2014/main" id="{0783BF00-96B5-403D-890A-CC07737DDB5C}"/>
              </a:ext>
            </a:extLst>
          </p:cNvPr>
          <p:cNvSpPr/>
          <p:nvPr/>
        </p:nvSpPr>
        <p:spPr bwMode="auto">
          <a:xfrm>
            <a:off x="10871229" y="1905000"/>
            <a:ext cx="874741" cy="379336"/>
          </a:xfrm>
          <a:prstGeom prst="doubleWave">
            <a:avLst>
              <a:gd name="adj1" fmla="val 6250"/>
              <a:gd name="adj2" fmla="val 2012"/>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56" name="Double Wave 55">
            <a:extLst>
              <a:ext uri="{FF2B5EF4-FFF2-40B4-BE49-F238E27FC236}">
                <a16:creationId xmlns:a16="http://schemas.microsoft.com/office/drawing/2014/main" id="{99C46A44-1688-4837-8CE2-737E16BED6BC}"/>
              </a:ext>
            </a:extLst>
          </p:cNvPr>
          <p:cNvSpPr/>
          <p:nvPr/>
        </p:nvSpPr>
        <p:spPr bwMode="auto">
          <a:xfrm>
            <a:off x="10879974" y="2416137"/>
            <a:ext cx="874741" cy="379336"/>
          </a:xfrm>
          <a:prstGeom prst="doubleWave">
            <a:avLst>
              <a:gd name="adj1" fmla="val 6250"/>
              <a:gd name="adj2" fmla="val 2012"/>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57" name="Double Wave 56">
            <a:extLst>
              <a:ext uri="{FF2B5EF4-FFF2-40B4-BE49-F238E27FC236}">
                <a16:creationId xmlns:a16="http://schemas.microsoft.com/office/drawing/2014/main" id="{AFD07369-501E-4B07-B0F7-0B7D4C3FD59A}"/>
              </a:ext>
            </a:extLst>
          </p:cNvPr>
          <p:cNvSpPr/>
          <p:nvPr/>
        </p:nvSpPr>
        <p:spPr bwMode="auto">
          <a:xfrm>
            <a:off x="10879973" y="2943503"/>
            <a:ext cx="874741" cy="379336"/>
          </a:xfrm>
          <a:prstGeom prst="doubleWave">
            <a:avLst>
              <a:gd name="adj1" fmla="val 6250"/>
              <a:gd name="adj2" fmla="val 2012"/>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58" name="Double Wave 57">
            <a:extLst>
              <a:ext uri="{FF2B5EF4-FFF2-40B4-BE49-F238E27FC236}">
                <a16:creationId xmlns:a16="http://schemas.microsoft.com/office/drawing/2014/main" id="{9F30EF7E-EA5F-49D9-96CD-C9F35B49F2D5}"/>
              </a:ext>
            </a:extLst>
          </p:cNvPr>
          <p:cNvSpPr/>
          <p:nvPr/>
        </p:nvSpPr>
        <p:spPr bwMode="auto">
          <a:xfrm>
            <a:off x="10871228" y="3489644"/>
            <a:ext cx="874741" cy="379336"/>
          </a:xfrm>
          <a:prstGeom prst="doubleWave">
            <a:avLst>
              <a:gd name="adj1" fmla="val 6250"/>
              <a:gd name="adj2" fmla="val 2012"/>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C00000"/>
              </a:solidFill>
              <a:effectLst/>
              <a:latin typeface="Verdana" pitchFamily="-112" charset="0"/>
            </a:endParaRPr>
          </a:p>
        </p:txBody>
      </p:sp>
      <p:sp>
        <p:nvSpPr>
          <p:cNvPr id="59" name="Double Wave 58">
            <a:extLst>
              <a:ext uri="{FF2B5EF4-FFF2-40B4-BE49-F238E27FC236}">
                <a16:creationId xmlns:a16="http://schemas.microsoft.com/office/drawing/2014/main" id="{9A2DBD70-1B9A-4306-9181-874BE375BC6B}"/>
              </a:ext>
            </a:extLst>
          </p:cNvPr>
          <p:cNvSpPr/>
          <p:nvPr/>
        </p:nvSpPr>
        <p:spPr bwMode="auto">
          <a:xfrm>
            <a:off x="10863347" y="4034032"/>
            <a:ext cx="874741" cy="379336"/>
          </a:xfrm>
          <a:prstGeom prst="doubleWave">
            <a:avLst>
              <a:gd name="adj1" fmla="val 6250"/>
              <a:gd name="adj2" fmla="val 2012"/>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60" name="Double Wave 59">
            <a:extLst>
              <a:ext uri="{FF2B5EF4-FFF2-40B4-BE49-F238E27FC236}">
                <a16:creationId xmlns:a16="http://schemas.microsoft.com/office/drawing/2014/main" id="{CFAAFA98-2E78-4A31-AC7E-1A4BCD90C52D}"/>
              </a:ext>
            </a:extLst>
          </p:cNvPr>
          <p:cNvSpPr/>
          <p:nvPr/>
        </p:nvSpPr>
        <p:spPr bwMode="auto">
          <a:xfrm>
            <a:off x="10863346" y="4503778"/>
            <a:ext cx="874741" cy="379336"/>
          </a:xfrm>
          <a:prstGeom prst="doubleWave">
            <a:avLst>
              <a:gd name="adj1" fmla="val 6250"/>
              <a:gd name="adj2" fmla="val 2012"/>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61" name="Double Wave 60">
            <a:extLst>
              <a:ext uri="{FF2B5EF4-FFF2-40B4-BE49-F238E27FC236}">
                <a16:creationId xmlns:a16="http://schemas.microsoft.com/office/drawing/2014/main" id="{F1EA6815-FC6C-45E4-9919-EC3DA073FEEC}"/>
              </a:ext>
            </a:extLst>
          </p:cNvPr>
          <p:cNvSpPr/>
          <p:nvPr/>
        </p:nvSpPr>
        <p:spPr bwMode="auto">
          <a:xfrm>
            <a:off x="10861703" y="5001459"/>
            <a:ext cx="874741" cy="379336"/>
          </a:xfrm>
          <a:prstGeom prst="doubleWave">
            <a:avLst>
              <a:gd name="adj1" fmla="val 6250"/>
              <a:gd name="adj2" fmla="val 2012"/>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62" name="Double Wave 61">
            <a:extLst>
              <a:ext uri="{FF2B5EF4-FFF2-40B4-BE49-F238E27FC236}">
                <a16:creationId xmlns:a16="http://schemas.microsoft.com/office/drawing/2014/main" id="{142EFE51-47C9-4610-A28C-B0E172DEC7B0}"/>
              </a:ext>
            </a:extLst>
          </p:cNvPr>
          <p:cNvSpPr/>
          <p:nvPr/>
        </p:nvSpPr>
        <p:spPr bwMode="auto">
          <a:xfrm>
            <a:off x="10860924" y="5442547"/>
            <a:ext cx="874741" cy="379336"/>
          </a:xfrm>
          <a:prstGeom prst="doubleWave">
            <a:avLst>
              <a:gd name="adj1" fmla="val 6250"/>
              <a:gd name="adj2" fmla="val 2012"/>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cxnSp>
        <p:nvCxnSpPr>
          <p:cNvPr id="63" name="Straight Arrow Connector 62">
            <a:extLst>
              <a:ext uri="{FF2B5EF4-FFF2-40B4-BE49-F238E27FC236}">
                <a16:creationId xmlns:a16="http://schemas.microsoft.com/office/drawing/2014/main" id="{C803E954-A6DA-4CF4-BB1E-2C15AB2E01C8}"/>
              </a:ext>
            </a:extLst>
          </p:cNvPr>
          <p:cNvCxnSpPr>
            <a:cxnSpLocks/>
          </p:cNvCxnSpPr>
          <p:nvPr/>
        </p:nvCxnSpPr>
        <p:spPr bwMode="auto">
          <a:xfrm flipV="1">
            <a:off x="10147328" y="3784763"/>
            <a:ext cx="609598" cy="719015"/>
          </a:xfrm>
          <a:prstGeom prst="straightConnector1">
            <a:avLst/>
          </a:prstGeom>
          <a:solidFill>
            <a:schemeClr val="accent1"/>
          </a:solidFill>
          <a:ln w="19050" cap="flat" cmpd="sng" algn="ctr">
            <a:solidFill>
              <a:schemeClr val="tx1"/>
            </a:solidFill>
            <a:prstDash val="solid"/>
            <a:round/>
            <a:headEnd type="none" w="med" len="med"/>
            <a:tailEnd type="arrow" w="med" len="med"/>
          </a:ln>
          <a:effectLst/>
        </p:spPr>
      </p:cxnSp>
      <p:cxnSp>
        <p:nvCxnSpPr>
          <p:cNvPr id="64" name="Straight Arrow Connector 63">
            <a:extLst>
              <a:ext uri="{FF2B5EF4-FFF2-40B4-BE49-F238E27FC236}">
                <a16:creationId xmlns:a16="http://schemas.microsoft.com/office/drawing/2014/main" id="{A9A43BB5-23CE-41F0-8CA1-A979D6A0222F}"/>
              </a:ext>
            </a:extLst>
          </p:cNvPr>
          <p:cNvCxnSpPr>
            <a:cxnSpLocks/>
          </p:cNvCxnSpPr>
          <p:nvPr/>
        </p:nvCxnSpPr>
        <p:spPr bwMode="auto">
          <a:xfrm>
            <a:off x="10186987" y="2571733"/>
            <a:ext cx="673937" cy="1040926"/>
          </a:xfrm>
          <a:prstGeom prst="straightConnector1">
            <a:avLst/>
          </a:prstGeom>
          <a:solidFill>
            <a:schemeClr val="accent1"/>
          </a:solidFill>
          <a:ln w="19050" cap="flat" cmpd="sng" algn="ctr">
            <a:solidFill>
              <a:schemeClr val="tx1"/>
            </a:solidFill>
            <a:prstDash val="solid"/>
            <a:round/>
            <a:headEnd type="none" w="med" len="med"/>
            <a:tailEnd type="arrow" w="med" len="med"/>
          </a:ln>
          <a:effectLst/>
        </p:spPr>
      </p:cxnSp>
      <p:cxnSp>
        <p:nvCxnSpPr>
          <p:cNvPr id="66" name="Straight Arrow Connector 65">
            <a:extLst>
              <a:ext uri="{FF2B5EF4-FFF2-40B4-BE49-F238E27FC236}">
                <a16:creationId xmlns:a16="http://schemas.microsoft.com/office/drawing/2014/main" id="{96B0FD6F-76A5-4572-BED0-61AB3B34A44E}"/>
              </a:ext>
            </a:extLst>
          </p:cNvPr>
          <p:cNvCxnSpPr>
            <a:cxnSpLocks/>
          </p:cNvCxnSpPr>
          <p:nvPr/>
        </p:nvCxnSpPr>
        <p:spPr bwMode="auto">
          <a:xfrm>
            <a:off x="10102907" y="3238202"/>
            <a:ext cx="654019" cy="441110"/>
          </a:xfrm>
          <a:prstGeom prst="straightConnector1">
            <a:avLst/>
          </a:prstGeom>
          <a:solidFill>
            <a:schemeClr val="accent1"/>
          </a:solidFill>
          <a:ln w="19050" cap="flat" cmpd="sng" algn="ctr">
            <a:solidFill>
              <a:schemeClr val="tx1"/>
            </a:solidFill>
            <a:prstDash val="solid"/>
            <a:round/>
            <a:headEnd type="none" w="med" len="med"/>
            <a:tailEnd type="arrow" w="med" len="med"/>
          </a:ln>
          <a:effectLst/>
        </p:spPr>
      </p:cxnSp>
      <p:cxnSp>
        <p:nvCxnSpPr>
          <p:cNvPr id="70" name="Straight Arrow Connector 69">
            <a:extLst>
              <a:ext uri="{FF2B5EF4-FFF2-40B4-BE49-F238E27FC236}">
                <a16:creationId xmlns:a16="http://schemas.microsoft.com/office/drawing/2014/main" id="{047397CE-7060-4521-9CCC-0900ED0D9178}"/>
              </a:ext>
            </a:extLst>
          </p:cNvPr>
          <p:cNvCxnSpPr>
            <a:cxnSpLocks/>
          </p:cNvCxnSpPr>
          <p:nvPr/>
        </p:nvCxnSpPr>
        <p:spPr bwMode="auto">
          <a:xfrm flipV="1">
            <a:off x="10128278" y="3716340"/>
            <a:ext cx="508029" cy="148910"/>
          </a:xfrm>
          <a:prstGeom prst="straightConnector1">
            <a:avLst/>
          </a:prstGeom>
          <a:solidFill>
            <a:schemeClr val="accent1"/>
          </a:solidFill>
          <a:ln w="19050" cap="flat" cmpd="sng" algn="ctr">
            <a:solidFill>
              <a:schemeClr val="tx1"/>
            </a:solidFill>
            <a:prstDash val="solid"/>
            <a:round/>
            <a:headEnd type="none" w="med" len="med"/>
            <a:tailEnd type="arrow" w="med" len="med"/>
          </a:ln>
          <a:effectLst/>
        </p:spPr>
      </p:cxnSp>
      <p:graphicFrame>
        <p:nvGraphicFramePr>
          <p:cNvPr id="72" name="Object 71">
            <a:extLst>
              <a:ext uri="{FF2B5EF4-FFF2-40B4-BE49-F238E27FC236}">
                <a16:creationId xmlns:a16="http://schemas.microsoft.com/office/drawing/2014/main" id="{3B7E7E48-33E1-4121-8DD5-47EF8EEF29AA}"/>
              </a:ext>
            </a:extLst>
          </p:cNvPr>
          <p:cNvGraphicFramePr>
            <a:graphicFrameLocks noChangeAspect="1"/>
          </p:cNvGraphicFramePr>
          <p:nvPr/>
        </p:nvGraphicFramePr>
        <p:xfrm>
          <a:off x="3177280" y="1767486"/>
          <a:ext cx="5714570" cy="3362326"/>
        </p:xfrm>
        <a:graphic>
          <a:graphicData uri="http://schemas.openxmlformats.org/presentationml/2006/ole">
            <mc:AlternateContent xmlns:mc="http://schemas.openxmlformats.org/markup-compatibility/2006">
              <mc:Choice xmlns:v="urn:schemas-microsoft-com:vml" Requires="v">
                <p:oleObj spid="_x0000_s5132" name="Worksheet" r:id="rId3" imgW="3934047" imgH="2314575" progId="Excel.Sheet.12">
                  <p:embed/>
                </p:oleObj>
              </mc:Choice>
              <mc:Fallback>
                <p:oleObj name="Worksheet" r:id="rId3" imgW="3934047" imgH="2314575" progId="Excel.Sheet.12">
                  <p:embed/>
                  <p:pic>
                    <p:nvPicPr>
                      <p:cNvPr id="72" name="Object 71">
                        <a:extLst>
                          <a:ext uri="{FF2B5EF4-FFF2-40B4-BE49-F238E27FC236}">
                            <a16:creationId xmlns:a16="http://schemas.microsoft.com/office/drawing/2014/main" id="{3B7E7E48-33E1-4121-8DD5-47EF8EEF29AA}"/>
                          </a:ext>
                        </a:extLst>
                      </p:cNvPr>
                      <p:cNvPicPr/>
                      <p:nvPr/>
                    </p:nvPicPr>
                    <p:blipFill>
                      <a:blip r:embed="rId4"/>
                      <a:stretch>
                        <a:fillRect/>
                      </a:stretch>
                    </p:blipFill>
                    <p:spPr>
                      <a:xfrm>
                        <a:off x="3177280" y="1767486"/>
                        <a:ext cx="5714570" cy="3362326"/>
                      </a:xfrm>
                      <a:prstGeom prst="rect">
                        <a:avLst/>
                      </a:prstGeom>
                    </p:spPr>
                  </p:pic>
                </p:oleObj>
              </mc:Fallback>
            </mc:AlternateContent>
          </a:graphicData>
        </a:graphic>
      </p:graphicFrame>
      <p:sp>
        <p:nvSpPr>
          <p:cNvPr id="73" name="TextBox 72">
            <a:extLst>
              <a:ext uri="{FF2B5EF4-FFF2-40B4-BE49-F238E27FC236}">
                <a16:creationId xmlns:a16="http://schemas.microsoft.com/office/drawing/2014/main" id="{9A533824-B94C-4783-9EAD-CCABAC55D516}"/>
              </a:ext>
            </a:extLst>
          </p:cNvPr>
          <p:cNvSpPr txBox="1"/>
          <p:nvPr/>
        </p:nvSpPr>
        <p:spPr>
          <a:xfrm>
            <a:off x="0" y="5646818"/>
            <a:ext cx="12192000" cy="923330"/>
          </a:xfrm>
          <a:prstGeom prst="rect">
            <a:avLst/>
          </a:prstGeom>
          <a:noFill/>
        </p:spPr>
        <p:txBody>
          <a:bodyPr wrap="square" rtlCol="0">
            <a:spAutoFit/>
          </a:bodyPr>
          <a:lstStyle/>
          <a:p>
            <a:r>
              <a:rPr lang="en-US" dirty="0">
                <a:solidFill>
                  <a:srgbClr val="C00000"/>
                </a:solidFill>
                <a:latin typeface="Book Antiqua" panose="02040602050305030304" pitchFamily="18" charset="0"/>
              </a:rPr>
              <a:t>The larger the ratio of the larger to smaller number, the higher the saving in safety Inventory</a:t>
            </a:r>
          </a:p>
          <a:p>
            <a:r>
              <a:rPr lang="en-US" dirty="0">
                <a:solidFill>
                  <a:srgbClr val="C00000"/>
                </a:solidFill>
                <a:latin typeface="Book Antiqua" panose="02040602050305030304" pitchFamily="18" charset="0"/>
              </a:rPr>
              <a:t>Suppose we have 100% right information about the market in the second phase and fulfill the orders to precision as long as we are not out of stock</a:t>
            </a:r>
          </a:p>
        </p:txBody>
      </p:sp>
    </p:spTree>
    <p:extLst>
      <p:ext uri="{BB962C8B-B14F-4D97-AF65-F5344CB8AC3E}">
        <p14:creationId xmlns:p14="http://schemas.microsoft.com/office/powerpoint/2010/main" val="249613208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0" y="-10886"/>
            <a:ext cx="868667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r>
              <a:rPr lang="en-US" sz="4000" dirty="0">
                <a:solidFill>
                  <a:srgbClr val="A80000"/>
                </a:solidFill>
                <a:latin typeface="Impact" pitchFamily="34" charset="0"/>
                <a:ea typeface="ＭＳ Ｐゴシック" pitchFamily="-65" charset="-128"/>
              </a:rPr>
              <a:t>Centralization and ROP</a:t>
            </a:r>
          </a:p>
        </p:txBody>
      </p:sp>
      <p:graphicFrame>
        <p:nvGraphicFramePr>
          <p:cNvPr id="5122" name="Object 4"/>
          <p:cNvGraphicFramePr>
            <a:graphicFrameLocks noGrp="1" noChangeAspect="1"/>
          </p:cNvGraphicFramePr>
          <p:nvPr>
            <p:ph sz="quarter" idx="2"/>
          </p:nvPr>
        </p:nvGraphicFramePr>
        <p:xfrm>
          <a:off x="8181975" y="2535238"/>
          <a:ext cx="122238" cy="201612"/>
        </p:xfrm>
        <a:graphic>
          <a:graphicData uri="http://schemas.openxmlformats.org/presentationml/2006/ole">
            <mc:AlternateContent xmlns:mc="http://schemas.openxmlformats.org/markup-compatibility/2006">
              <mc:Choice xmlns:v="urn:schemas-microsoft-com:vml" Requires="v">
                <p:oleObj spid="_x0000_s1036" name="Equation" r:id="rId4" imgW="114102" imgH="177492" progId="">
                  <p:embed/>
                </p:oleObj>
              </mc:Choice>
              <mc:Fallback>
                <p:oleObj name="Equation" r:id="rId4" imgW="114102" imgH="177492" progId="">
                  <p:embed/>
                  <p:pic>
                    <p:nvPicPr>
                      <p:cNvPr id="5122" name="Object 4"/>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81975" y="2535238"/>
                        <a:ext cx="122238" cy="201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97029" name="Text Box 5"/>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eaLnBrk="0" hangingPunct="0">
              <a:defRPr/>
            </a:pPr>
            <a:endParaRPr lang="en-US" sz="2800" dirty="0">
              <a:latin typeface="Arial" pitchFamily="34" charset="0"/>
            </a:endParaRPr>
          </a:p>
        </p:txBody>
      </p:sp>
      <mc:AlternateContent xmlns:mc="http://schemas.openxmlformats.org/markup-compatibility/2006" xmlns:a14="http://schemas.microsoft.com/office/drawing/2010/main">
        <mc:Choice Requires="a14">
          <p:sp>
            <p:nvSpPr>
              <p:cNvPr id="897030" name="Text Box 6"/>
              <p:cNvSpPr txBox="1">
                <a:spLocks noChangeArrowheads="1"/>
              </p:cNvSpPr>
              <p:nvPr/>
            </p:nvSpPr>
            <p:spPr bwMode="auto">
              <a:xfrm>
                <a:off x="0" y="826647"/>
                <a:ext cx="12192000" cy="3327962"/>
              </a:xfrm>
              <a:prstGeom prst="rect">
                <a:avLst/>
              </a:prstGeom>
              <a:noFill/>
              <a:ln>
                <a:noFill/>
              </a:ln>
              <a:extLst>
                <a:ext uri="{909E8E84-426E-40DD-AFC4-6F175D3DCCD1}">
                  <a14:hiddenFill>
                    <a:solidFill>
                      <a:srgbClr val="FFFFFF"/>
                    </a:solidFill>
                  </a14:hiddenFill>
                </a:ext>
                <a:ext uri="{91240B29-F687-4F45-9708-019B960494DF}">
                  <a14:hiddenLine w="12700">
                    <a:solidFill>
                      <a:srgbClr val="000000"/>
                    </a:solidFill>
                    <a:miter lim="800000"/>
                    <a:headEnd/>
                    <a:tailEnd/>
                  </a14:hiddenLine>
                </a:ext>
              </a:extLst>
            </p:spPr>
            <p:txBody>
              <a:bodyPr wrap="square">
                <a:spAutoFit/>
              </a:bodyPr>
              <a:lstStyle>
                <a:lvl1pPr marL="457200" indent="-457200"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spcAft>
                    <a:spcPts val="1200"/>
                  </a:spcAft>
                  <a:buFont typeface="Wingdings" panose="05000000000000000000" pitchFamily="2" charset="2"/>
                  <a:buChar char="p"/>
                </a:pPr>
                <a:r>
                  <a:rPr lang="en-US" dirty="0">
                    <a:latin typeface="Book Antiqua" pitchFamily="18" charset="0"/>
                  </a:rPr>
                  <a:t>There are N warehouses. Each with lead time demand of </a:t>
                </a:r>
                <a:r>
                  <a:rPr lang="en-US" dirty="0">
                    <a:solidFill>
                      <a:srgbClr val="C00000"/>
                    </a:solidFill>
                    <a:latin typeface="Book Antiqua" pitchFamily="18" charset="0"/>
                  </a:rPr>
                  <a:t>LTD</a:t>
                </a:r>
                <a:r>
                  <a:rPr lang="en-US" dirty="0">
                    <a:latin typeface="Book Antiqua" pitchFamily="18" charset="0"/>
                  </a:rPr>
                  <a:t> and with standard deviation of lead time demand of </a:t>
                </a:r>
                <a:r>
                  <a:rPr lang="el-GR" dirty="0">
                    <a:solidFill>
                      <a:srgbClr val="C00000"/>
                    </a:solidFill>
                    <a:latin typeface="Book Antiqua" pitchFamily="18" charset="0"/>
                  </a:rPr>
                  <a:t>σ</a:t>
                </a:r>
                <a:r>
                  <a:rPr lang="en-US" baseline="-25000" dirty="0">
                    <a:solidFill>
                      <a:srgbClr val="C00000"/>
                    </a:solidFill>
                    <a:latin typeface="Book Antiqua" pitchFamily="18" charset="0"/>
                  </a:rPr>
                  <a:t>LTD</a:t>
                </a:r>
                <a:r>
                  <a:rPr lang="en-US" baseline="-25000" dirty="0">
                    <a:latin typeface="Book Antiqua" pitchFamily="18" charset="0"/>
                  </a:rPr>
                  <a:t>. </a:t>
                </a:r>
                <a:r>
                  <a:rPr lang="en-US" dirty="0">
                    <a:latin typeface="Book Antiqua" pitchFamily="18" charset="0"/>
                  </a:rPr>
                  <a:t> </a:t>
                </a:r>
              </a:p>
              <a:p>
                <a:pPr>
                  <a:spcAft>
                    <a:spcPts val="1200"/>
                  </a:spcAft>
                  <a:buFont typeface="Wingdings" panose="05000000000000000000" pitchFamily="2" charset="2"/>
                  <a:buChar char="p"/>
                </a:pPr>
                <a:r>
                  <a:rPr lang="en-US" dirty="0">
                    <a:latin typeface="Book Antiqua" pitchFamily="18" charset="0"/>
                  </a:rPr>
                  <a:t>If demand in each warehouse is independent of demand in other warehouses.</a:t>
                </a:r>
              </a:p>
              <a:p>
                <a:pPr>
                  <a:spcAft>
                    <a:spcPts val="1200"/>
                  </a:spcAft>
                  <a:buFont typeface="Wingdings" panose="05000000000000000000" pitchFamily="2" charset="2"/>
                  <a:buChar char="p"/>
                </a:pPr>
                <a:r>
                  <a:rPr lang="en-US" dirty="0">
                    <a:latin typeface="Book Antiqua" pitchFamily="18" charset="0"/>
                  </a:rPr>
                  <a:t>If they order all together and have a centralized safety stock then </a:t>
                </a:r>
              </a:p>
              <a:p>
                <a:pPr>
                  <a:spcAft>
                    <a:spcPts val="1200"/>
                  </a:spcAft>
                  <a:buFont typeface="Wingdings" panose="05000000000000000000" pitchFamily="2" charset="2"/>
                  <a:buChar char="p"/>
                </a:pPr>
                <a:r>
                  <a:rPr lang="en-US" dirty="0">
                    <a:latin typeface="Book Antiqua" pitchFamily="18" charset="0"/>
                  </a:rPr>
                  <a:t>The average demand during lead time for all the warehouses is N(LTD).</a:t>
                </a:r>
              </a:p>
              <a:p>
                <a:pPr>
                  <a:spcAft>
                    <a:spcPts val="1200"/>
                  </a:spcAft>
                  <a:buFont typeface="Wingdings" panose="05000000000000000000" pitchFamily="2" charset="2"/>
                  <a:buChar char="p"/>
                </a:pPr>
                <a:r>
                  <a:rPr lang="en-US" dirty="0">
                    <a:latin typeface="Book Antiqua" pitchFamily="18" charset="0"/>
                  </a:rPr>
                  <a:t>The standard deviation of the lead time demand for all warehouses is NOT N</a:t>
                </a:r>
                <a:r>
                  <a:rPr lang="el-GR" dirty="0">
                    <a:latin typeface="Book Antiqua" pitchFamily="18" charset="0"/>
                  </a:rPr>
                  <a:t>σ</a:t>
                </a:r>
                <a:r>
                  <a:rPr lang="en-US" baseline="-25000" dirty="0">
                    <a:latin typeface="Book Antiqua" pitchFamily="18" charset="0"/>
                  </a:rPr>
                  <a:t>LTD</a:t>
                </a:r>
                <a:r>
                  <a:rPr lang="en-US" dirty="0">
                    <a:latin typeface="Book Antiqua" pitchFamily="18" charset="0"/>
                  </a:rPr>
                  <a:t>, </a:t>
                </a:r>
                <a14:m>
                  <m:oMath xmlns:m="http://schemas.openxmlformats.org/officeDocument/2006/math">
                    <m:r>
                      <m:rPr>
                        <m:sty m:val="p"/>
                      </m:rPr>
                      <a:rPr lang="en-US" b="0" i="0" smtClean="0">
                        <a:latin typeface="Cambria Math" panose="02040503050406030204" pitchFamily="18" charset="0"/>
                      </a:rPr>
                      <m:t>it</m:t>
                    </m:r>
                    <m:r>
                      <a:rPr lang="en-US" b="0" i="0" smtClean="0">
                        <a:latin typeface="Cambria Math" panose="02040503050406030204" pitchFamily="18" charset="0"/>
                      </a:rPr>
                      <m:t> </m:t>
                    </m:r>
                    <m:r>
                      <m:rPr>
                        <m:sty m:val="p"/>
                      </m:rPr>
                      <a:rPr lang="en-US" b="0" i="0" smtClean="0">
                        <a:latin typeface="Cambria Math" panose="02040503050406030204" pitchFamily="18" charset="0"/>
                      </a:rPr>
                      <m:t>is</m:t>
                    </m:r>
                    <m:r>
                      <a:rPr lang="en-US" b="0" i="0" smtClean="0">
                        <a:latin typeface="Cambria Math" panose="02040503050406030204" pitchFamily="18" charset="0"/>
                      </a:rPr>
                      <m:t> </m:t>
                    </m:r>
                    <m:rad>
                      <m:radPr>
                        <m:degHide m:val="on"/>
                        <m:ctrlPr>
                          <a:rPr lang="en-US" i="1" smtClean="0">
                            <a:solidFill>
                              <a:srgbClr val="C00000"/>
                            </a:solidFill>
                            <a:latin typeface="Cambria Math" panose="02040503050406030204" pitchFamily="18" charset="0"/>
                          </a:rPr>
                        </m:ctrlPr>
                      </m:radPr>
                      <m:deg/>
                      <m:e>
                        <m:r>
                          <a:rPr lang="en-US" i="1">
                            <a:solidFill>
                              <a:srgbClr val="C00000"/>
                            </a:solidFill>
                            <a:latin typeface="Cambria Math"/>
                          </a:rPr>
                          <m:t>𝑁</m:t>
                        </m:r>
                      </m:e>
                    </m:rad>
                  </m:oMath>
                </a14:m>
                <a:r>
                  <a:rPr lang="en-US" dirty="0">
                    <a:solidFill>
                      <a:srgbClr val="C00000"/>
                    </a:solidFill>
                    <a:latin typeface="Book Antiqua" pitchFamily="18" charset="0"/>
                  </a:rPr>
                  <a:t>(</a:t>
                </a:r>
                <a:r>
                  <a:rPr lang="el-GR" dirty="0">
                    <a:solidFill>
                      <a:srgbClr val="C00000"/>
                    </a:solidFill>
                    <a:latin typeface="Book Antiqua" pitchFamily="18" charset="0"/>
                  </a:rPr>
                  <a:t>σ</a:t>
                </a:r>
                <a:r>
                  <a:rPr lang="en-US" baseline="-25000" dirty="0">
                    <a:solidFill>
                      <a:srgbClr val="C00000"/>
                    </a:solidFill>
                    <a:latin typeface="Book Antiqua" pitchFamily="18" charset="0"/>
                  </a:rPr>
                  <a:t>LTD</a:t>
                </a:r>
                <a:r>
                  <a:rPr lang="en-US" dirty="0">
                    <a:solidFill>
                      <a:srgbClr val="C00000"/>
                    </a:solidFill>
                    <a:latin typeface="Book Antiqua" pitchFamily="18" charset="0"/>
                  </a:rPr>
                  <a:t>)</a:t>
                </a:r>
                <a:endParaRPr lang="en-US" dirty="0">
                  <a:latin typeface="Book Antiqua" pitchFamily="18" charset="0"/>
                </a:endParaRPr>
              </a:p>
            </p:txBody>
          </p:sp>
        </mc:Choice>
        <mc:Fallback xmlns="">
          <p:sp>
            <p:nvSpPr>
              <p:cNvPr id="897030" name="Text Box 6"/>
              <p:cNvSpPr txBox="1">
                <a:spLocks noRot="1" noChangeAspect="1" noMove="1" noResize="1" noEditPoints="1" noAdjustHandles="1" noChangeArrowheads="1" noChangeShapeType="1" noTextEdit="1"/>
              </p:cNvSpPr>
              <p:nvPr/>
            </p:nvSpPr>
            <p:spPr bwMode="auto">
              <a:xfrm>
                <a:off x="0" y="826647"/>
                <a:ext cx="12192000" cy="3327962"/>
              </a:xfrm>
              <a:prstGeom prst="rect">
                <a:avLst/>
              </a:prstGeom>
              <a:blipFill>
                <a:blip r:embed="rId6"/>
                <a:stretch>
                  <a:fillRect l="-650" t="-1465" b="-3480"/>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noFill/>
                  </a:rPr>
                  <a:t> </a:t>
                </a:r>
              </a:p>
            </p:txBody>
          </p:sp>
        </mc:Fallback>
      </mc:AlternateContent>
    </p:spTree>
    <p:extLst>
      <p:ext uri="{BB962C8B-B14F-4D97-AF65-F5344CB8AC3E}">
        <p14:creationId xmlns:p14="http://schemas.microsoft.com/office/powerpoint/2010/main" val="17701202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97030">
                                            <p:txEl>
                                              <p:pRg st="0" end="0"/>
                                            </p:txEl>
                                          </p:spTgt>
                                        </p:tgtEl>
                                        <p:attrNameLst>
                                          <p:attrName>style.visibility</p:attrName>
                                        </p:attrNameLst>
                                      </p:cBhvr>
                                      <p:to>
                                        <p:strVal val="visible"/>
                                      </p:to>
                                    </p:set>
                                    <p:animEffect transition="in" filter="dissolve">
                                      <p:cBhvr>
                                        <p:cTn id="7" dur="500"/>
                                        <p:tgtEl>
                                          <p:spTgt spid="8970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97030">
                                            <p:txEl>
                                              <p:pRg st="1" end="1"/>
                                            </p:txEl>
                                          </p:spTgt>
                                        </p:tgtEl>
                                        <p:attrNameLst>
                                          <p:attrName>style.visibility</p:attrName>
                                        </p:attrNameLst>
                                      </p:cBhvr>
                                      <p:to>
                                        <p:strVal val="visible"/>
                                      </p:to>
                                    </p:set>
                                    <p:animEffect transition="in" filter="dissolve">
                                      <p:cBhvr>
                                        <p:cTn id="12" dur="500"/>
                                        <p:tgtEl>
                                          <p:spTgt spid="89703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97030">
                                            <p:txEl>
                                              <p:pRg st="2" end="2"/>
                                            </p:txEl>
                                          </p:spTgt>
                                        </p:tgtEl>
                                        <p:attrNameLst>
                                          <p:attrName>style.visibility</p:attrName>
                                        </p:attrNameLst>
                                      </p:cBhvr>
                                      <p:to>
                                        <p:strVal val="visible"/>
                                      </p:to>
                                    </p:set>
                                    <p:animEffect transition="in" filter="dissolve">
                                      <p:cBhvr>
                                        <p:cTn id="17" dur="500"/>
                                        <p:tgtEl>
                                          <p:spTgt spid="89703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97030">
                                            <p:txEl>
                                              <p:pRg st="3" end="3"/>
                                            </p:txEl>
                                          </p:spTgt>
                                        </p:tgtEl>
                                        <p:attrNameLst>
                                          <p:attrName>style.visibility</p:attrName>
                                        </p:attrNameLst>
                                      </p:cBhvr>
                                      <p:to>
                                        <p:strVal val="visible"/>
                                      </p:to>
                                    </p:set>
                                    <p:animEffect transition="in" filter="dissolve">
                                      <p:cBhvr>
                                        <p:cTn id="22" dur="500"/>
                                        <p:tgtEl>
                                          <p:spTgt spid="89703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97030">
                                            <p:txEl>
                                              <p:pRg st="4" end="4"/>
                                            </p:txEl>
                                          </p:spTgt>
                                        </p:tgtEl>
                                        <p:attrNameLst>
                                          <p:attrName>style.visibility</p:attrName>
                                        </p:attrNameLst>
                                      </p:cBhvr>
                                      <p:to>
                                        <p:strVal val="visible"/>
                                      </p:to>
                                    </p:set>
                                    <p:animEffect transition="in" filter="dissolve">
                                      <p:cBhvr>
                                        <p:cTn id="27" dur="500"/>
                                        <p:tgtEl>
                                          <p:spTgt spid="89703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703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3458" y="10524"/>
            <a:ext cx="12178542" cy="751476"/>
          </a:xfrm>
        </p:spPr>
        <p:txBody>
          <a:bodyPr/>
          <a:lstStyle/>
          <a:p>
            <a:r>
              <a:rPr lang="en-US" sz="4000" dirty="0"/>
              <a:t>Centralization and ROP</a:t>
            </a:r>
          </a:p>
        </p:txBody>
      </p:sp>
      <p:grpSp>
        <p:nvGrpSpPr>
          <p:cNvPr id="6" name="Group 5"/>
          <p:cNvGrpSpPr/>
          <p:nvPr/>
        </p:nvGrpSpPr>
        <p:grpSpPr>
          <a:xfrm>
            <a:off x="1413012" y="990601"/>
            <a:ext cx="2306638" cy="2514600"/>
            <a:chOff x="359532" y="1382452"/>
            <a:chExt cx="2306638" cy="2514600"/>
          </a:xfrm>
        </p:grpSpPr>
        <p:sp>
          <p:nvSpPr>
            <p:cNvPr id="10257" name="Rectangle 21"/>
            <p:cNvSpPr>
              <a:spLocks noChangeArrowheads="1"/>
            </p:cNvSpPr>
            <p:nvPr/>
          </p:nvSpPr>
          <p:spPr bwMode="auto">
            <a:xfrm>
              <a:off x="359532" y="1382452"/>
              <a:ext cx="2244725" cy="838200"/>
            </a:xfrm>
            <a:prstGeom prst="rect">
              <a:avLst/>
            </a:prstGeom>
            <a:solidFill>
              <a:schemeClr val="accent1"/>
            </a:solidFill>
            <a:ln w="57150">
              <a:solidFill>
                <a:schemeClr val="tx1"/>
              </a:solidFill>
              <a:miter lim="800000"/>
              <a:headEnd/>
              <a:tailEnd/>
            </a:ln>
          </p:spPr>
          <p:txBody>
            <a:bodyPr wrap="none" anchor="ctr"/>
            <a:lstStyle/>
            <a:p>
              <a:endParaRPr lang="en-US" sz="2000" dirty="0">
                <a:latin typeface="Book Antiqua" pitchFamily="18" charset="0"/>
              </a:endParaRPr>
            </a:p>
          </p:txBody>
        </p:sp>
        <p:sp>
          <p:nvSpPr>
            <p:cNvPr id="10258" name="Oval 22"/>
            <p:cNvSpPr>
              <a:spLocks noChangeArrowheads="1"/>
            </p:cNvSpPr>
            <p:nvPr/>
          </p:nvSpPr>
          <p:spPr bwMode="auto">
            <a:xfrm>
              <a:off x="359532" y="2982652"/>
              <a:ext cx="2306638" cy="914400"/>
            </a:xfrm>
            <a:prstGeom prst="ellipse">
              <a:avLst/>
            </a:prstGeom>
            <a:solidFill>
              <a:schemeClr val="accent1"/>
            </a:solidFill>
            <a:ln w="57150">
              <a:solidFill>
                <a:schemeClr val="tx1"/>
              </a:solidFill>
              <a:round/>
              <a:headEnd/>
              <a:tailEnd/>
            </a:ln>
          </p:spPr>
          <p:txBody>
            <a:bodyPr wrap="none" anchor="ctr"/>
            <a:lstStyle/>
            <a:p>
              <a:endParaRPr lang="en-US" sz="2000" dirty="0">
                <a:latin typeface="Book Antiqua" pitchFamily="18" charset="0"/>
              </a:endParaRPr>
            </a:p>
          </p:txBody>
        </p:sp>
        <p:sp>
          <p:nvSpPr>
            <p:cNvPr id="10259" name="Line 23"/>
            <p:cNvSpPr>
              <a:spLocks noChangeShapeType="1"/>
            </p:cNvSpPr>
            <p:nvPr/>
          </p:nvSpPr>
          <p:spPr bwMode="auto">
            <a:xfrm flipH="1" flipV="1">
              <a:off x="1481894" y="2220652"/>
              <a:ext cx="1" cy="762000"/>
            </a:xfrm>
            <a:prstGeom prst="line">
              <a:avLst/>
            </a:prstGeom>
            <a:noFill/>
            <a:ln w="38100">
              <a:solidFill>
                <a:schemeClr val="tx1"/>
              </a:solidFill>
              <a:round/>
              <a:headEnd type="triangle" w="med" len="med"/>
              <a:tailEnd type="none" w="med" len="med"/>
            </a:ln>
            <a:extLst>
              <a:ext uri="{909E8E84-426E-40DD-AFC4-6F175D3DCCD1}">
                <a14:hiddenFill xmlns:a14="http://schemas.microsoft.com/office/drawing/2010/main">
                  <a:noFill/>
                </a14:hiddenFill>
              </a:ext>
            </a:extLst>
          </p:spPr>
          <p:txBody>
            <a:bodyPr wrap="none"/>
            <a:lstStyle/>
            <a:p>
              <a:endParaRPr lang="en-US" sz="2000" dirty="0">
                <a:latin typeface="Book Antiqua" pitchFamily="18" charset="0"/>
              </a:endParaRPr>
            </a:p>
          </p:txBody>
        </p:sp>
        <p:sp>
          <p:nvSpPr>
            <p:cNvPr id="10260" name="Text Box 24"/>
            <p:cNvSpPr txBox="1">
              <a:spLocks noChangeArrowheads="1"/>
            </p:cNvSpPr>
            <p:nvPr/>
          </p:nvSpPr>
          <p:spPr bwMode="auto">
            <a:xfrm>
              <a:off x="611560" y="3045398"/>
              <a:ext cx="1752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en-US" sz="2000" b="1" dirty="0">
                  <a:solidFill>
                    <a:schemeClr val="bg1"/>
                  </a:solidFill>
                  <a:latin typeface="Book Antiqua" pitchFamily="18" charset="0"/>
                </a:rPr>
                <a:t>Demand N(80,10)</a:t>
              </a:r>
            </a:p>
          </p:txBody>
        </p:sp>
        <p:sp>
          <p:nvSpPr>
            <p:cNvPr id="10261" name="Text Box 25"/>
            <p:cNvSpPr txBox="1">
              <a:spLocks noChangeArrowheads="1"/>
            </p:cNvSpPr>
            <p:nvPr/>
          </p:nvSpPr>
          <p:spPr bwMode="auto">
            <a:xfrm>
              <a:off x="588132" y="1611052"/>
              <a:ext cx="2057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sz="2000" b="1" dirty="0">
                  <a:solidFill>
                    <a:schemeClr val="bg1"/>
                  </a:solidFill>
                  <a:latin typeface="Book Antiqua" pitchFamily="18" charset="0"/>
                </a:rPr>
                <a:t>Warehouse A</a:t>
              </a:r>
            </a:p>
          </p:txBody>
        </p:sp>
      </p:grpSp>
      <p:grpSp>
        <p:nvGrpSpPr>
          <p:cNvPr id="5" name="Group 4"/>
          <p:cNvGrpSpPr/>
          <p:nvPr/>
        </p:nvGrpSpPr>
        <p:grpSpPr>
          <a:xfrm>
            <a:off x="4211776" y="990601"/>
            <a:ext cx="2306637" cy="2514600"/>
            <a:chOff x="3158295" y="1382452"/>
            <a:chExt cx="2306637" cy="2514600"/>
          </a:xfrm>
        </p:grpSpPr>
        <p:sp>
          <p:nvSpPr>
            <p:cNvPr id="10255" name="Line 30"/>
            <p:cNvSpPr>
              <a:spLocks noChangeShapeType="1"/>
            </p:cNvSpPr>
            <p:nvPr/>
          </p:nvSpPr>
          <p:spPr bwMode="auto">
            <a:xfrm flipV="1">
              <a:off x="4280657" y="2220652"/>
              <a:ext cx="0" cy="762000"/>
            </a:xfrm>
            <a:prstGeom prst="line">
              <a:avLst/>
            </a:prstGeom>
            <a:noFill/>
            <a:ln w="38100">
              <a:solidFill>
                <a:schemeClr val="tx1"/>
              </a:solidFill>
              <a:round/>
              <a:headEnd type="triangle" w="med" len="med"/>
              <a:tailEnd type="none" w="med" len="med"/>
            </a:ln>
            <a:extLst>
              <a:ext uri="{909E8E84-426E-40DD-AFC4-6F175D3DCCD1}">
                <a14:hiddenFill xmlns:a14="http://schemas.microsoft.com/office/drawing/2010/main">
                  <a:noFill/>
                </a14:hiddenFill>
              </a:ext>
            </a:extLst>
          </p:spPr>
          <p:txBody>
            <a:bodyPr wrap="none"/>
            <a:lstStyle/>
            <a:p>
              <a:endParaRPr lang="en-US" sz="2000" dirty="0">
                <a:latin typeface="Book Antiqua" pitchFamily="18" charset="0"/>
              </a:endParaRPr>
            </a:p>
          </p:txBody>
        </p:sp>
        <p:sp>
          <p:nvSpPr>
            <p:cNvPr id="10262" name="Rectangle 28"/>
            <p:cNvSpPr>
              <a:spLocks noChangeArrowheads="1"/>
            </p:cNvSpPr>
            <p:nvPr/>
          </p:nvSpPr>
          <p:spPr bwMode="auto">
            <a:xfrm>
              <a:off x="3158295" y="1382452"/>
              <a:ext cx="2244725" cy="838200"/>
            </a:xfrm>
            <a:prstGeom prst="rect">
              <a:avLst/>
            </a:prstGeom>
            <a:solidFill>
              <a:schemeClr val="accent1"/>
            </a:solidFill>
            <a:ln w="57150">
              <a:solidFill>
                <a:schemeClr val="tx1"/>
              </a:solidFill>
              <a:miter lim="800000"/>
              <a:headEnd/>
              <a:tailEnd/>
            </a:ln>
          </p:spPr>
          <p:txBody>
            <a:bodyPr wrap="none" anchor="ctr"/>
            <a:lstStyle/>
            <a:p>
              <a:endParaRPr lang="en-US" sz="2000" dirty="0">
                <a:latin typeface="Book Antiqua" pitchFamily="18" charset="0"/>
              </a:endParaRPr>
            </a:p>
          </p:txBody>
        </p:sp>
        <p:sp>
          <p:nvSpPr>
            <p:cNvPr id="10263" name="Oval 29"/>
            <p:cNvSpPr>
              <a:spLocks noChangeArrowheads="1"/>
            </p:cNvSpPr>
            <p:nvPr/>
          </p:nvSpPr>
          <p:spPr bwMode="auto">
            <a:xfrm>
              <a:off x="3158295" y="2982652"/>
              <a:ext cx="2306637" cy="914400"/>
            </a:xfrm>
            <a:prstGeom prst="ellipse">
              <a:avLst/>
            </a:prstGeom>
            <a:solidFill>
              <a:schemeClr val="accent1"/>
            </a:solidFill>
            <a:ln w="57150">
              <a:solidFill>
                <a:schemeClr val="tx1"/>
              </a:solidFill>
              <a:round/>
              <a:headEnd/>
              <a:tailEnd/>
            </a:ln>
          </p:spPr>
          <p:txBody>
            <a:bodyPr wrap="none" anchor="ctr"/>
            <a:lstStyle/>
            <a:p>
              <a:endParaRPr lang="en-US" sz="2000" dirty="0">
                <a:latin typeface="Book Antiqua" pitchFamily="18" charset="0"/>
              </a:endParaRPr>
            </a:p>
          </p:txBody>
        </p:sp>
        <p:sp>
          <p:nvSpPr>
            <p:cNvPr id="10264" name="Text Box 31"/>
            <p:cNvSpPr txBox="1">
              <a:spLocks noChangeArrowheads="1"/>
            </p:cNvSpPr>
            <p:nvPr/>
          </p:nvSpPr>
          <p:spPr bwMode="auto">
            <a:xfrm>
              <a:off x="3431468" y="3045398"/>
              <a:ext cx="1752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en-US" sz="2000" b="1" dirty="0">
                  <a:solidFill>
                    <a:schemeClr val="bg1"/>
                  </a:solidFill>
                  <a:latin typeface="Book Antiqua" pitchFamily="18" charset="0"/>
                </a:rPr>
                <a:t>Demand N(80,10)</a:t>
              </a:r>
            </a:p>
          </p:txBody>
        </p:sp>
        <p:sp>
          <p:nvSpPr>
            <p:cNvPr id="10265" name="Text Box 32"/>
            <p:cNvSpPr txBox="1">
              <a:spLocks noChangeArrowheads="1"/>
            </p:cNvSpPr>
            <p:nvPr/>
          </p:nvSpPr>
          <p:spPr bwMode="auto">
            <a:xfrm>
              <a:off x="3386895" y="1611052"/>
              <a:ext cx="2057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sz="2000" b="1" dirty="0">
                  <a:solidFill>
                    <a:schemeClr val="bg1"/>
                  </a:solidFill>
                  <a:latin typeface="Book Antiqua" pitchFamily="18" charset="0"/>
                </a:rPr>
                <a:t>Warehouse B</a:t>
              </a:r>
            </a:p>
          </p:txBody>
        </p:sp>
      </p:grpSp>
      <p:sp>
        <p:nvSpPr>
          <p:cNvPr id="29" name="Text Box 6"/>
          <p:cNvSpPr txBox="1">
            <a:spLocks noChangeArrowheads="1"/>
          </p:cNvSpPr>
          <p:nvPr/>
        </p:nvSpPr>
        <p:spPr bwMode="auto">
          <a:xfrm>
            <a:off x="6759606" y="1839687"/>
            <a:ext cx="4289394"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marL="457200" indent="-457200"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dirty="0">
                <a:solidFill>
                  <a:srgbClr val="C00000"/>
                </a:solidFill>
                <a:latin typeface="Book Antiqua" pitchFamily="18" charset="0"/>
              </a:rPr>
              <a:t>SL = 95%</a:t>
            </a:r>
          </a:p>
          <a:p>
            <a:r>
              <a:rPr lang="en-US" dirty="0">
                <a:solidFill>
                  <a:srgbClr val="C00000"/>
                </a:solidFill>
                <a:latin typeface="Book Antiqua" pitchFamily="18" charset="0"/>
              </a:rPr>
              <a:t>Isafety each = 1.65(10)</a:t>
            </a:r>
          </a:p>
          <a:p>
            <a:r>
              <a:rPr lang="en-US" dirty="0">
                <a:solidFill>
                  <a:srgbClr val="C00000"/>
                </a:solidFill>
                <a:latin typeface="Book Antiqua" pitchFamily="18" charset="0"/>
              </a:rPr>
              <a:t>Isafety each = 16.5</a:t>
            </a:r>
          </a:p>
          <a:p>
            <a:r>
              <a:rPr lang="en-US" dirty="0">
                <a:solidFill>
                  <a:srgbClr val="C00000"/>
                </a:solidFill>
                <a:latin typeface="Book Antiqua" pitchFamily="18" charset="0"/>
              </a:rPr>
              <a:t>Isafety all = 33</a:t>
            </a:r>
          </a:p>
          <a:p>
            <a:endParaRPr lang="en-US" dirty="0">
              <a:latin typeface="Book Antiqua" pitchFamily="18" charset="0"/>
            </a:endParaRPr>
          </a:p>
        </p:txBody>
      </p:sp>
      <p:grpSp>
        <p:nvGrpSpPr>
          <p:cNvPr id="7" name="Group 6"/>
          <p:cNvGrpSpPr/>
          <p:nvPr/>
        </p:nvGrpSpPr>
        <p:grpSpPr>
          <a:xfrm>
            <a:off x="1516992" y="3856705"/>
            <a:ext cx="5084764" cy="2471109"/>
            <a:chOff x="463512" y="4248555"/>
            <a:chExt cx="5084764" cy="2471109"/>
          </a:xfrm>
        </p:grpSpPr>
        <p:sp>
          <p:nvSpPr>
            <p:cNvPr id="31" name="Rectangle 21"/>
            <p:cNvSpPr>
              <a:spLocks noChangeArrowheads="1"/>
            </p:cNvSpPr>
            <p:nvPr/>
          </p:nvSpPr>
          <p:spPr bwMode="auto">
            <a:xfrm>
              <a:off x="463513" y="4248555"/>
              <a:ext cx="2244725" cy="838200"/>
            </a:xfrm>
            <a:prstGeom prst="rect">
              <a:avLst/>
            </a:prstGeom>
            <a:solidFill>
              <a:srgbClr val="DA2A93"/>
            </a:solidFill>
            <a:ln w="57150">
              <a:solidFill>
                <a:srgbClr val="990033"/>
              </a:solidFill>
              <a:miter lim="800000"/>
              <a:headEnd/>
              <a:tailEnd/>
            </a:ln>
          </p:spPr>
          <p:txBody>
            <a:bodyPr wrap="none" anchor="ctr"/>
            <a:lstStyle/>
            <a:p>
              <a:endParaRPr lang="en-US" sz="2000" dirty="0">
                <a:latin typeface="Book Antiqua" pitchFamily="18" charset="0"/>
              </a:endParaRPr>
            </a:p>
          </p:txBody>
        </p:sp>
        <p:sp>
          <p:nvSpPr>
            <p:cNvPr id="32" name="Oval 22"/>
            <p:cNvSpPr>
              <a:spLocks noChangeArrowheads="1"/>
            </p:cNvSpPr>
            <p:nvPr/>
          </p:nvSpPr>
          <p:spPr bwMode="auto">
            <a:xfrm>
              <a:off x="463512" y="5805264"/>
              <a:ext cx="5001419" cy="914400"/>
            </a:xfrm>
            <a:prstGeom prst="ellipse">
              <a:avLst/>
            </a:prstGeom>
            <a:solidFill>
              <a:srgbClr val="DA2A93"/>
            </a:solidFill>
            <a:ln w="57150">
              <a:solidFill>
                <a:srgbClr val="990033"/>
              </a:solidFill>
              <a:round/>
              <a:headEnd/>
              <a:tailEnd/>
            </a:ln>
          </p:spPr>
          <p:txBody>
            <a:bodyPr wrap="none" anchor="ctr"/>
            <a:lstStyle/>
            <a:p>
              <a:endParaRPr lang="en-US" sz="2000" dirty="0">
                <a:latin typeface="Book Antiqua" pitchFamily="18" charset="0"/>
              </a:endParaRPr>
            </a:p>
          </p:txBody>
        </p:sp>
        <p:sp>
          <p:nvSpPr>
            <p:cNvPr id="33" name="Line 23"/>
            <p:cNvSpPr>
              <a:spLocks noChangeShapeType="1"/>
            </p:cNvSpPr>
            <p:nvPr/>
          </p:nvSpPr>
          <p:spPr bwMode="auto">
            <a:xfrm flipH="1" flipV="1">
              <a:off x="1585875" y="5086755"/>
              <a:ext cx="1" cy="762000"/>
            </a:xfrm>
            <a:prstGeom prst="line">
              <a:avLst/>
            </a:prstGeom>
            <a:noFill/>
            <a:ln w="38100">
              <a:solidFill>
                <a:srgbClr val="990033"/>
              </a:solidFill>
              <a:round/>
              <a:headEnd type="triangle" w="med" len="med"/>
              <a:tailEnd type="none" w="med" len="med"/>
            </a:ln>
            <a:extLst>
              <a:ext uri="{909E8E84-426E-40DD-AFC4-6F175D3DCCD1}">
                <a14:hiddenFill xmlns:a14="http://schemas.microsoft.com/office/drawing/2010/main">
                  <a:noFill/>
                </a14:hiddenFill>
              </a:ext>
            </a:extLst>
          </p:spPr>
          <p:txBody>
            <a:bodyPr wrap="none"/>
            <a:lstStyle/>
            <a:p>
              <a:endParaRPr lang="en-US" sz="2000" dirty="0">
                <a:latin typeface="Book Antiqua" pitchFamily="18" charset="0"/>
              </a:endParaRPr>
            </a:p>
          </p:txBody>
        </p:sp>
        <mc:AlternateContent xmlns:mc="http://schemas.openxmlformats.org/markup-compatibility/2006" xmlns:a14="http://schemas.microsoft.com/office/drawing/2010/main">
          <mc:Choice Requires="a14">
            <p:sp>
              <p:nvSpPr>
                <p:cNvPr id="34" name="Text Box 24"/>
                <p:cNvSpPr txBox="1">
                  <a:spLocks noChangeArrowheads="1"/>
                </p:cNvSpPr>
                <p:nvPr/>
              </p:nvSpPr>
              <p:spPr bwMode="auto">
                <a:xfrm>
                  <a:off x="1286034" y="5894030"/>
                  <a:ext cx="3356374" cy="7368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en-US" sz="2000" b="1" dirty="0">
                      <a:solidFill>
                        <a:schemeClr val="bg1"/>
                      </a:solidFill>
                      <a:latin typeface="Book Antiqua" pitchFamily="18" charset="0"/>
                    </a:rPr>
                    <a:t>Demand N(160,</a:t>
                  </a:r>
                  <a14:m>
                    <m:oMath xmlns:m="http://schemas.openxmlformats.org/officeDocument/2006/math">
                      <m:rad>
                        <m:radPr>
                          <m:degHide m:val="on"/>
                          <m:ctrlPr>
                            <a:rPr lang="en-US" sz="2000" b="1" i="1">
                              <a:solidFill>
                                <a:schemeClr val="bg1"/>
                              </a:solidFill>
                              <a:latin typeface="Cambria Math" panose="02040503050406030204" pitchFamily="18" charset="0"/>
                            </a:rPr>
                          </m:ctrlPr>
                        </m:radPr>
                        <m:deg/>
                        <m:e>
                          <m:r>
                            <a:rPr lang="en-US" sz="2000" b="1" i="1">
                              <a:solidFill>
                                <a:schemeClr val="bg1"/>
                              </a:solidFill>
                              <a:latin typeface="Cambria Math"/>
                            </a:rPr>
                            <m:t>𝟐𝟎𝟎</m:t>
                          </m:r>
                        </m:e>
                      </m:rad>
                    </m:oMath>
                  </a14:m>
                  <a:r>
                    <a:rPr lang="en-US" sz="2000" b="1" dirty="0">
                      <a:solidFill>
                        <a:schemeClr val="bg1"/>
                      </a:solidFill>
                      <a:latin typeface="Book Antiqua" pitchFamily="18" charset="0"/>
                    </a:rPr>
                    <a:t>)=N(160,14.14)</a:t>
                  </a:r>
                </a:p>
              </p:txBody>
            </p:sp>
          </mc:Choice>
          <mc:Fallback xmlns="">
            <p:sp>
              <p:nvSpPr>
                <p:cNvPr id="34" name="Text Box 24"/>
                <p:cNvSpPr txBox="1">
                  <a:spLocks noRot="1" noChangeAspect="1" noMove="1" noResize="1" noEditPoints="1" noAdjustHandles="1" noChangeArrowheads="1" noChangeShapeType="1" noTextEdit="1"/>
                </p:cNvSpPr>
                <p:nvPr/>
              </p:nvSpPr>
              <p:spPr bwMode="auto">
                <a:xfrm>
                  <a:off x="1286034" y="5894030"/>
                  <a:ext cx="3356374" cy="736868"/>
                </a:xfrm>
                <a:prstGeom prst="rect">
                  <a:avLst/>
                </a:prstGeom>
                <a:blipFill rotWithShape="1">
                  <a:blip r:embed="rId3" cstate="print"/>
                  <a:stretch>
                    <a:fillRect t="-4132" b="-14050"/>
                  </a:stretch>
                </a:blip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noFill/>
                    </a:rPr>
                    <a:t> </a:t>
                  </a:r>
                </a:p>
              </p:txBody>
            </p:sp>
          </mc:Fallback>
        </mc:AlternateContent>
        <p:sp>
          <p:nvSpPr>
            <p:cNvPr id="35" name="Text Box 25"/>
            <p:cNvSpPr txBox="1">
              <a:spLocks noChangeArrowheads="1"/>
            </p:cNvSpPr>
            <p:nvPr/>
          </p:nvSpPr>
          <p:spPr bwMode="auto">
            <a:xfrm>
              <a:off x="692113" y="4477155"/>
              <a:ext cx="2057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sz="2000" b="1" dirty="0">
                  <a:solidFill>
                    <a:schemeClr val="bg1"/>
                  </a:solidFill>
                  <a:latin typeface="Book Antiqua" pitchFamily="18" charset="0"/>
                </a:rPr>
                <a:t>Warehouse A</a:t>
              </a:r>
            </a:p>
          </p:txBody>
        </p:sp>
        <p:sp>
          <p:nvSpPr>
            <p:cNvPr id="37" name="Line 30"/>
            <p:cNvSpPr>
              <a:spLocks noChangeShapeType="1"/>
            </p:cNvSpPr>
            <p:nvPr/>
          </p:nvSpPr>
          <p:spPr bwMode="auto">
            <a:xfrm flipV="1">
              <a:off x="4384638" y="5086755"/>
              <a:ext cx="0" cy="762000"/>
            </a:xfrm>
            <a:prstGeom prst="line">
              <a:avLst/>
            </a:prstGeom>
            <a:noFill/>
            <a:ln w="38100">
              <a:solidFill>
                <a:srgbClr val="990033"/>
              </a:solidFill>
              <a:round/>
              <a:headEnd type="triangle" w="med" len="med"/>
              <a:tailEnd type="none" w="med" len="med"/>
            </a:ln>
            <a:extLst>
              <a:ext uri="{909E8E84-426E-40DD-AFC4-6F175D3DCCD1}">
                <a14:hiddenFill xmlns:a14="http://schemas.microsoft.com/office/drawing/2010/main">
                  <a:noFill/>
                </a14:hiddenFill>
              </a:ext>
            </a:extLst>
          </p:spPr>
          <p:txBody>
            <a:bodyPr wrap="none"/>
            <a:lstStyle/>
            <a:p>
              <a:endParaRPr lang="en-US" sz="2000" dirty="0">
                <a:latin typeface="Book Antiqua" pitchFamily="18" charset="0"/>
              </a:endParaRPr>
            </a:p>
          </p:txBody>
        </p:sp>
        <p:sp>
          <p:nvSpPr>
            <p:cNvPr id="38" name="Rectangle 28"/>
            <p:cNvSpPr>
              <a:spLocks noChangeArrowheads="1"/>
            </p:cNvSpPr>
            <p:nvPr/>
          </p:nvSpPr>
          <p:spPr bwMode="auto">
            <a:xfrm>
              <a:off x="3262276" y="4248555"/>
              <a:ext cx="2244725" cy="838200"/>
            </a:xfrm>
            <a:prstGeom prst="rect">
              <a:avLst/>
            </a:prstGeom>
            <a:solidFill>
              <a:srgbClr val="DA2A93"/>
            </a:solidFill>
            <a:ln w="57150">
              <a:solidFill>
                <a:srgbClr val="990033"/>
              </a:solidFill>
              <a:miter lim="800000"/>
              <a:headEnd/>
              <a:tailEnd/>
            </a:ln>
          </p:spPr>
          <p:txBody>
            <a:bodyPr wrap="none" anchor="ctr"/>
            <a:lstStyle/>
            <a:p>
              <a:endParaRPr lang="en-US" sz="2000" dirty="0">
                <a:latin typeface="Book Antiqua" pitchFamily="18" charset="0"/>
              </a:endParaRPr>
            </a:p>
          </p:txBody>
        </p:sp>
        <p:sp>
          <p:nvSpPr>
            <p:cNvPr id="41" name="Text Box 32"/>
            <p:cNvSpPr txBox="1">
              <a:spLocks noChangeArrowheads="1"/>
            </p:cNvSpPr>
            <p:nvPr/>
          </p:nvSpPr>
          <p:spPr bwMode="auto">
            <a:xfrm>
              <a:off x="3490876" y="4477155"/>
              <a:ext cx="2057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sz="2000" b="1" dirty="0">
                  <a:solidFill>
                    <a:schemeClr val="bg1"/>
                  </a:solidFill>
                  <a:latin typeface="Book Antiqua" pitchFamily="18" charset="0"/>
                </a:rPr>
                <a:t>Warehouse B</a:t>
              </a:r>
            </a:p>
          </p:txBody>
        </p:sp>
      </p:grpSp>
      <p:sp>
        <p:nvSpPr>
          <p:cNvPr id="42" name="Text Box 6"/>
          <p:cNvSpPr txBox="1">
            <a:spLocks noChangeArrowheads="1"/>
          </p:cNvSpPr>
          <p:nvPr/>
        </p:nvSpPr>
        <p:spPr bwMode="auto">
          <a:xfrm>
            <a:off x="6753883" y="5034365"/>
            <a:ext cx="356388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marL="457200" indent="-457200"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dirty="0">
                <a:solidFill>
                  <a:srgbClr val="00B050"/>
                </a:solidFill>
                <a:latin typeface="Book Antiqua" pitchFamily="18" charset="0"/>
              </a:rPr>
              <a:t>SL = 95%</a:t>
            </a:r>
          </a:p>
          <a:p>
            <a:r>
              <a:rPr lang="en-US" dirty="0">
                <a:solidFill>
                  <a:srgbClr val="00B050"/>
                </a:solidFill>
                <a:latin typeface="Book Antiqua" pitchFamily="18" charset="0"/>
              </a:rPr>
              <a:t>Isafety all  = 1.65(14.14)</a:t>
            </a:r>
          </a:p>
          <a:p>
            <a:r>
              <a:rPr lang="en-US" dirty="0">
                <a:solidFill>
                  <a:srgbClr val="00B050"/>
                </a:solidFill>
                <a:latin typeface="Book Antiqua" pitchFamily="18" charset="0"/>
              </a:rPr>
              <a:t>Isafety all  = 23.3</a:t>
            </a:r>
          </a:p>
        </p:txBody>
      </p:sp>
    </p:spTree>
    <p:extLst>
      <p:ext uri="{BB962C8B-B14F-4D97-AF65-F5344CB8AC3E}">
        <p14:creationId xmlns:p14="http://schemas.microsoft.com/office/powerpoint/2010/main" val="86282467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9">
                                            <p:txEl>
                                              <p:pRg st="0" end="0"/>
                                            </p:txEl>
                                          </p:spTgt>
                                        </p:tgtEl>
                                        <p:attrNameLst>
                                          <p:attrName>style.visibility</p:attrName>
                                        </p:attrNameLst>
                                      </p:cBhvr>
                                      <p:to>
                                        <p:strVal val="visible"/>
                                      </p:to>
                                    </p:set>
                                    <p:animEffect transition="in" filter="dissolve">
                                      <p:cBhvr>
                                        <p:cTn id="17" dur="500"/>
                                        <p:tgtEl>
                                          <p:spTgt spid="2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9">
                                            <p:txEl>
                                              <p:pRg st="1" end="1"/>
                                            </p:txEl>
                                          </p:spTgt>
                                        </p:tgtEl>
                                        <p:attrNameLst>
                                          <p:attrName>style.visibility</p:attrName>
                                        </p:attrNameLst>
                                      </p:cBhvr>
                                      <p:to>
                                        <p:strVal val="visible"/>
                                      </p:to>
                                    </p:set>
                                    <p:animEffect transition="in" filter="dissolve">
                                      <p:cBhvr>
                                        <p:cTn id="22" dur="500"/>
                                        <p:tgtEl>
                                          <p:spTgt spid="29">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9">
                                            <p:txEl>
                                              <p:pRg st="2" end="2"/>
                                            </p:txEl>
                                          </p:spTgt>
                                        </p:tgtEl>
                                        <p:attrNameLst>
                                          <p:attrName>style.visibility</p:attrName>
                                        </p:attrNameLst>
                                      </p:cBhvr>
                                      <p:to>
                                        <p:strVal val="visible"/>
                                      </p:to>
                                    </p:set>
                                    <p:animEffect transition="in" filter="dissolve">
                                      <p:cBhvr>
                                        <p:cTn id="27" dur="500"/>
                                        <p:tgtEl>
                                          <p:spTgt spid="29">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9">
                                            <p:txEl>
                                              <p:pRg st="3" end="3"/>
                                            </p:txEl>
                                          </p:spTgt>
                                        </p:tgtEl>
                                        <p:attrNameLst>
                                          <p:attrName>style.visibility</p:attrName>
                                        </p:attrNameLst>
                                      </p:cBhvr>
                                      <p:to>
                                        <p:strVal val="visible"/>
                                      </p:to>
                                    </p:set>
                                    <p:animEffect transition="in" filter="dissolve">
                                      <p:cBhvr>
                                        <p:cTn id="32" dur="500"/>
                                        <p:tgtEl>
                                          <p:spTgt spid="29">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dissolve">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2">
                                            <p:txEl>
                                              <p:pRg st="0" end="0"/>
                                            </p:txEl>
                                          </p:spTgt>
                                        </p:tgtEl>
                                        <p:attrNameLst>
                                          <p:attrName>style.visibility</p:attrName>
                                        </p:attrNameLst>
                                      </p:cBhvr>
                                      <p:to>
                                        <p:strVal val="visible"/>
                                      </p:to>
                                    </p:set>
                                    <p:animEffect transition="in" filter="dissolve">
                                      <p:cBhvr>
                                        <p:cTn id="42" dur="500"/>
                                        <p:tgtEl>
                                          <p:spTgt spid="42">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2">
                                            <p:txEl>
                                              <p:pRg st="1" end="1"/>
                                            </p:txEl>
                                          </p:spTgt>
                                        </p:tgtEl>
                                        <p:attrNameLst>
                                          <p:attrName>style.visibility</p:attrName>
                                        </p:attrNameLst>
                                      </p:cBhvr>
                                      <p:to>
                                        <p:strVal val="visible"/>
                                      </p:to>
                                    </p:set>
                                    <p:animEffect transition="in" filter="dissolve">
                                      <p:cBhvr>
                                        <p:cTn id="47" dur="500"/>
                                        <p:tgtEl>
                                          <p:spTgt spid="42">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2">
                                            <p:txEl>
                                              <p:pRg st="2" end="2"/>
                                            </p:txEl>
                                          </p:spTgt>
                                        </p:tgtEl>
                                        <p:attrNameLst>
                                          <p:attrName>style.visibility</p:attrName>
                                        </p:attrNameLst>
                                      </p:cBhvr>
                                      <p:to>
                                        <p:strVal val="visible"/>
                                      </p:to>
                                    </p:set>
                                    <p:animEffect transition="in" filter="dissolve">
                                      <p:cBhvr>
                                        <p:cTn id="52" dur="500"/>
                                        <p:tgtEl>
                                          <p:spTgt spid="4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build="p"/>
      <p:bldP spid="4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2"/>
          <p:cNvSpPr>
            <a:spLocks noGrp="1" noChangeArrowheads="1"/>
          </p:cNvSpPr>
          <p:nvPr>
            <p:ph type="title" idx="4294967295"/>
          </p:nvPr>
        </p:nvSpPr>
        <p:spPr>
          <a:xfrm>
            <a:off x="0" y="0"/>
            <a:ext cx="12192000" cy="728859"/>
          </a:xfrm>
        </p:spPr>
        <p:txBody>
          <a:bodyPr/>
          <a:lstStyle/>
          <a:p>
            <a:pPr eaLnBrk="1" hangingPunct="1"/>
            <a:r>
              <a:rPr lang="en-US" sz="4000" dirty="0"/>
              <a:t>Independent Lead time Demands at  N Locations </a:t>
            </a:r>
          </a:p>
        </p:txBody>
      </p:sp>
      <p:sp>
        <p:nvSpPr>
          <p:cNvPr id="769043" name="Rectangle 19"/>
          <p:cNvSpPr>
            <a:spLocks noChangeArrowheads="1"/>
          </p:cNvSpPr>
          <p:nvPr/>
        </p:nvSpPr>
        <p:spPr bwMode="auto">
          <a:xfrm>
            <a:off x="39188" y="782947"/>
            <a:ext cx="12165874" cy="1274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20000"/>
              </a:spcBef>
              <a:buClr>
                <a:srgbClr val="000000"/>
              </a:buClr>
              <a:buFont typeface="Wingdings" pitchFamily="2" charset="2"/>
              <a:buNone/>
            </a:pPr>
            <a:r>
              <a:rPr lang="en-US" sz="2400" dirty="0">
                <a:latin typeface="Book Antiqua" panose="02040602050305030304" pitchFamily="18" charset="0"/>
              </a:rPr>
              <a:t>GE lighting with 7 warehouses.  LTD for each warehouse has mean of </a:t>
            </a:r>
            <a:r>
              <a:rPr lang="en-US" sz="2400" b="1" dirty="0">
                <a:latin typeface="Book Antiqua" pitchFamily="18" charset="0"/>
              </a:rPr>
              <a:t>20,000</a:t>
            </a:r>
            <a:r>
              <a:rPr lang="en-US" sz="2400" dirty="0">
                <a:latin typeface="Book Antiqua" pitchFamily="18" charset="0"/>
              </a:rPr>
              <a:t> units and StdDev of </a:t>
            </a:r>
            <a:r>
              <a:rPr lang="en-US" sz="2400" b="1" dirty="0">
                <a:latin typeface="Book Antiqua" pitchFamily="18" charset="0"/>
              </a:rPr>
              <a:t>5,000</a:t>
            </a:r>
            <a:r>
              <a:rPr lang="en-US" sz="2400" dirty="0">
                <a:latin typeface="Book Antiqua" pitchFamily="18" charset="0"/>
              </a:rPr>
              <a:t> units and.  Compute total Isafety at SL= </a:t>
            </a:r>
            <a:r>
              <a:rPr lang="en-US" sz="2400" b="1" dirty="0">
                <a:latin typeface="Book Antiqua" pitchFamily="18" charset="0"/>
              </a:rPr>
              <a:t>95%</a:t>
            </a:r>
            <a:r>
              <a:rPr lang="en-US" sz="2400" dirty="0">
                <a:latin typeface="Book Antiqua" pitchFamily="18" charset="0"/>
              </a:rPr>
              <a:t> service level for centralized and decentralized systems. </a:t>
            </a:r>
          </a:p>
          <a:p>
            <a:pPr eaLnBrk="0" hangingPunct="0">
              <a:lnSpc>
                <a:spcPct val="130000"/>
              </a:lnSpc>
              <a:spcBef>
                <a:spcPct val="20000"/>
              </a:spcBef>
              <a:buClr>
                <a:srgbClr val="000000"/>
              </a:buClr>
              <a:buFont typeface="Wingdings" pitchFamily="2" charset="2"/>
              <a:buNone/>
            </a:pPr>
            <a:endParaRPr lang="en-US" sz="2400" b="0" dirty="0">
              <a:latin typeface="Book Antiqua" panose="02040602050305030304" pitchFamily="18" charset="0"/>
            </a:endParaRPr>
          </a:p>
          <a:p>
            <a:pPr eaLnBrk="0" hangingPunct="0">
              <a:lnSpc>
                <a:spcPct val="130000"/>
              </a:lnSpc>
              <a:spcBef>
                <a:spcPct val="20000"/>
              </a:spcBef>
              <a:buClr>
                <a:srgbClr val="000000"/>
              </a:buClr>
              <a:buFont typeface="Wingdings" pitchFamily="2" charset="2"/>
              <a:buNone/>
            </a:pPr>
            <a:endParaRPr lang="en-US" sz="2400" dirty="0">
              <a:latin typeface="Book Antiqua" pitchFamily="18" charset="0"/>
            </a:endParaRPr>
          </a:p>
          <a:p>
            <a:pPr eaLnBrk="0" hangingPunct="0">
              <a:lnSpc>
                <a:spcPct val="130000"/>
              </a:lnSpc>
              <a:spcBef>
                <a:spcPct val="20000"/>
              </a:spcBef>
              <a:buClr>
                <a:srgbClr val="000000"/>
              </a:buClr>
              <a:buFont typeface="Wingdings" pitchFamily="2" charset="2"/>
              <a:buNone/>
            </a:pPr>
            <a:endParaRPr lang="en-US" sz="2400" dirty="0">
              <a:latin typeface="Book Antiqua" pitchFamily="18" charset="0"/>
            </a:endParaRPr>
          </a:p>
          <a:p>
            <a:pPr eaLnBrk="0" hangingPunct="0">
              <a:lnSpc>
                <a:spcPct val="130000"/>
              </a:lnSpc>
              <a:spcBef>
                <a:spcPct val="20000"/>
              </a:spcBef>
              <a:buClr>
                <a:srgbClr val="000000"/>
              </a:buClr>
              <a:buFont typeface="Wingdings" pitchFamily="2" charset="2"/>
              <a:buNone/>
            </a:pPr>
            <a:endParaRPr lang="en-US" sz="2400" dirty="0">
              <a:latin typeface="Book Antiqua" pitchFamily="18" charset="0"/>
            </a:endParaRPr>
          </a:p>
        </p:txBody>
      </p:sp>
      <p:sp>
        <p:nvSpPr>
          <p:cNvPr id="16" name="Rectangle 19"/>
          <p:cNvSpPr>
            <a:spLocks noChangeArrowheads="1"/>
          </p:cNvSpPr>
          <p:nvPr/>
        </p:nvSpPr>
        <p:spPr bwMode="auto">
          <a:xfrm>
            <a:off x="10885" y="1967293"/>
            <a:ext cx="4469674"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lnSpc>
                <a:spcPct val="130000"/>
              </a:lnSpc>
              <a:spcBef>
                <a:spcPct val="20000"/>
              </a:spcBef>
              <a:buClr>
                <a:srgbClr val="000000"/>
              </a:buClr>
              <a:buFont typeface="Wingdings" pitchFamily="2" charset="2"/>
              <a:buNone/>
            </a:pPr>
            <a:r>
              <a:rPr lang="en-US" sz="2400" dirty="0">
                <a:latin typeface="Book Antiqua" pitchFamily="18" charset="0"/>
              </a:rPr>
              <a:t>I</a:t>
            </a:r>
            <a:r>
              <a:rPr lang="en-US" sz="2400" baseline="-25000" dirty="0">
                <a:latin typeface="Book Antiqua" pitchFamily="18" charset="0"/>
              </a:rPr>
              <a:t>safety</a:t>
            </a:r>
            <a:r>
              <a:rPr lang="en-US" sz="2400" dirty="0">
                <a:latin typeface="Book Antiqua" pitchFamily="18" charset="0"/>
              </a:rPr>
              <a:t> = 1.65</a:t>
            </a:r>
            <a:r>
              <a:rPr lang="en-US" sz="2400" dirty="0">
                <a:latin typeface="Book Antiqua" pitchFamily="18" charset="0"/>
                <a:cs typeface="Times New Roman" pitchFamily="18" charset="0"/>
              </a:rPr>
              <a:t>×5000= </a:t>
            </a:r>
            <a:r>
              <a:rPr lang="en-US" sz="2400" dirty="0">
                <a:latin typeface="Book Antiqua" pitchFamily="18" charset="0"/>
              </a:rPr>
              <a:t>8250</a:t>
            </a:r>
          </a:p>
          <a:p>
            <a:pPr eaLnBrk="0" hangingPunct="0">
              <a:lnSpc>
                <a:spcPct val="130000"/>
              </a:lnSpc>
              <a:spcBef>
                <a:spcPct val="20000"/>
              </a:spcBef>
              <a:buClr>
                <a:srgbClr val="000000"/>
              </a:buClr>
              <a:buFont typeface="Wingdings" pitchFamily="2" charset="2"/>
              <a:buNone/>
            </a:pPr>
            <a:endParaRPr lang="en-US" sz="2400" dirty="0">
              <a:latin typeface="Book Antiqua" pitchFamily="18" charset="0"/>
            </a:endParaRPr>
          </a:p>
          <a:p>
            <a:pPr eaLnBrk="0" hangingPunct="0">
              <a:lnSpc>
                <a:spcPct val="130000"/>
              </a:lnSpc>
              <a:spcBef>
                <a:spcPct val="20000"/>
              </a:spcBef>
              <a:buClr>
                <a:srgbClr val="000000"/>
              </a:buClr>
              <a:buFont typeface="Wingdings" pitchFamily="2" charset="2"/>
              <a:buNone/>
            </a:pPr>
            <a:endParaRPr lang="en-US" sz="2400" dirty="0">
              <a:latin typeface="Book Antiqua" pitchFamily="18" charset="0"/>
            </a:endParaRPr>
          </a:p>
          <a:p>
            <a:pPr eaLnBrk="0" hangingPunct="0">
              <a:lnSpc>
                <a:spcPct val="130000"/>
              </a:lnSpc>
              <a:spcBef>
                <a:spcPct val="20000"/>
              </a:spcBef>
              <a:buClr>
                <a:srgbClr val="000000"/>
              </a:buClr>
              <a:buFont typeface="Wingdings" pitchFamily="2" charset="2"/>
              <a:buNone/>
            </a:pPr>
            <a:endParaRPr lang="en-US" sz="2400" dirty="0">
              <a:latin typeface="Book Antiqua" pitchFamily="18" charset="0"/>
            </a:endParaRPr>
          </a:p>
        </p:txBody>
      </p:sp>
      <mc:AlternateContent xmlns:mc="http://schemas.openxmlformats.org/markup-compatibility/2006" xmlns:a14="http://schemas.microsoft.com/office/drawing/2010/main">
        <mc:Choice Requires="a14">
          <p:sp>
            <p:nvSpPr>
              <p:cNvPr id="17" name="Rectangle 19"/>
              <p:cNvSpPr>
                <a:spLocks noChangeArrowheads="1"/>
              </p:cNvSpPr>
              <p:nvPr/>
            </p:nvSpPr>
            <p:spPr bwMode="auto">
              <a:xfrm>
                <a:off x="7186748" y="1979105"/>
                <a:ext cx="4648200" cy="75608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p>
                <a:pPr eaLnBrk="0" hangingPunct="0">
                  <a:lnSpc>
                    <a:spcPct val="130000"/>
                  </a:lnSpc>
                  <a:spcBef>
                    <a:spcPct val="20000"/>
                  </a:spcBef>
                  <a:buClr>
                    <a:srgbClr val="000000"/>
                  </a:buClr>
                  <a:buFont typeface="Wingdings" pitchFamily="2" charset="2"/>
                  <a:buNone/>
                </a:pPr>
                <a14:m>
                  <m:oMathPara xmlns:m="http://schemas.openxmlformats.org/officeDocument/2006/math">
                    <m:oMathParaPr>
                      <m:jc m:val="left"/>
                    </m:oMathParaPr>
                    <m:oMath xmlns:m="http://schemas.openxmlformats.org/officeDocument/2006/math">
                      <m:sSubSup>
                        <m:sSubSupPr>
                          <m:ctrlPr>
                            <a:rPr lang="en-US" sz="2400" i="1" smtClean="0">
                              <a:solidFill>
                                <a:srgbClr val="FF0000"/>
                              </a:solidFill>
                              <a:latin typeface="Cambria Math" panose="02040503050406030204" pitchFamily="18" charset="0"/>
                            </a:rPr>
                          </m:ctrlPr>
                        </m:sSubSupPr>
                        <m:e>
                          <m:r>
                            <m:rPr>
                              <m:sty m:val="p"/>
                            </m:rPr>
                            <a:rPr lang="en-US" sz="2400" b="0" i="0" smtClean="0">
                              <a:solidFill>
                                <a:srgbClr val="FF0000"/>
                              </a:solidFill>
                              <a:latin typeface="Cambria Math"/>
                            </a:rPr>
                            <m:t>I</m:t>
                          </m:r>
                        </m:e>
                        <m:sub>
                          <m:r>
                            <m:rPr>
                              <m:sty m:val="p"/>
                            </m:rPr>
                            <a:rPr lang="en-US" sz="2400" b="0" i="0" smtClean="0">
                              <a:solidFill>
                                <a:srgbClr val="FF0000"/>
                              </a:solidFill>
                              <a:latin typeface="Cambria Math"/>
                            </a:rPr>
                            <m:t>safety</m:t>
                          </m:r>
                        </m:sub>
                        <m:sup>
                          <m:r>
                            <m:rPr>
                              <m:sty m:val="p"/>
                            </m:rPr>
                            <a:rPr lang="en-US" sz="2400" b="0" i="0" smtClean="0">
                              <a:solidFill>
                                <a:srgbClr val="FF0000"/>
                              </a:solidFill>
                              <a:latin typeface="Cambria Math"/>
                            </a:rPr>
                            <m:t>Decentralized</m:t>
                          </m:r>
                        </m:sup>
                      </m:sSubSup>
                      <m:r>
                        <a:rPr lang="en-US" sz="2400" b="0" i="0" smtClean="0">
                          <a:solidFill>
                            <a:srgbClr val="FF0000"/>
                          </a:solidFill>
                          <a:latin typeface="Cambria Math"/>
                        </a:rPr>
                        <m:t>=7</m:t>
                      </m:r>
                      <m:d>
                        <m:dPr>
                          <m:ctrlPr>
                            <a:rPr lang="en-US" sz="2400" b="0" i="1" smtClean="0">
                              <a:solidFill>
                                <a:srgbClr val="FF0000"/>
                              </a:solidFill>
                              <a:latin typeface="Cambria Math" panose="02040503050406030204" pitchFamily="18" charset="0"/>
                            </a:rPr>
                          </m:ctrlPr>
                        </m:dPr>
                        <m:e>
                          <m:r>
                            <a:rPr lang="en-US" sz="2400" b="0" i="0" smtClean="0">
                              <a:solidFill>
                                <a:srgbClr val="FF0000"/>
                              </a:solidFill>
                              <a:latin typeface="Cambria Math"/>
                            </a:rPr>
                            <m:t>8250</m:t>
                          </m:r>
                        </m:e>
                      </m:d>
                      <m:r>
                        <a:rPr lang="en-US" sz="2400" b="0" i="0" smtClean="0">
                          <a:solidFill>
                            <a:srgbClr val="FF0000"/>
                          </a:solidFill>
                          <a:latin typeface="Cambria Math"/>
                        </a:rPr>
                        <m:t>=57,750</m:t>
                      </m:r>
                    </m:oMath>
                  </m:oMathPara>
                </a14:m>
                <a:endParaRPr lang="en-US" sz="2400" b="0" dirty="0">
                  <a:solidFill>
                    <a:srgbClr val="FF0000"/>
                  </a:solidFill>
                  <a:latin typeface="Book Antiqua" panose="02040602050305030304" pitchFamily="18" charset="0"/>
                </a:endParaRPr>
              </a:p>
            </p:txBody>
          </p:sp>
        </mc:Choice>
        <mc:Fallback xmlns="">
          <p:sp>
            <p:nvSpPr>
              <p:cNvPr id="17" name="Rectangle 19"/>
              <p:cNvSpPr>
                <a:spLocks noRot="1" noChangeAspect="1" noMove="1" noResize="1" noEditPoints="1" noAdjustHandles="1" noChangeArrowheads="1" noChangeShapeType="1" noTextEdit="1"/>
              </p:cNvSpPr>
              <p:nvPr/>
            </p:nvSpPr>
            <p:spPr bwMode="auto">
              <a:xfrm>
                <a:off x="7186748" y="1979105"/>
                <a:ext cx="4648200" cy="756084"/>
              </a:xfrm>
              <a:prstGeom prst="rect">
                <a:avLst/>
              </a:prstGeom>
              <a:blipFill>
                <a:blip r:embed="rId3"/>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Rectangle 19"/>
              <p:cNvSpPr>
                <a:spLocks noChangeArrowheads="1"/>
              </p:cNvSpPr>
              <p:nvPr/>
            </p:nvSpPr>
            <p:spPr bwMode="auto">
              <a:xfrm>
                <a:off x="56605" y="2523079"/>
                <a:ext cx="9087395" cy="286551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p>
                <a:pPr eaLnBrk="0" hangingPunct="0">
                  <a:lnSpc>
                    <a:spcPct val="130000"/>
                  </a:lnSpc>
                  <a:spcBef>
                    <a:spcPct val="20000"/>
                  </a:spcBef>
                  <a:spcAft>
                    <a:spcPts val="900"/>
                  </a:spcAft>
                  <a:buClr>
                    <a:srgbClr val="000000"/>
                  </a:buClr>
                </a:pPr>
                <a14:m>
                  <m:oMath xmlns:m="http://schemas.openxmlformats.org/officeDocument/2006/math">
                    <m:sSubSup>
                      <m:sSubSupPr>
                        <m:ctrlPr>
                          <a:rPr lang="en-US" sz="2400" i="1" smtClean="0">
                            <a:solidFill>
                              <a:srgbClr val="FF0000"/>
                            </a:solidFill>
                            <a:latin typeface="Cambria Math" panose="02040503050406030204" pitchFamily="18" charset="0"/>
                          </a:rPr>
                        </m:ctrlPr>
                      </m:sSubSupPr>
                      <m:e>
                        <m:r>
                          <m:rPr>
                            <m:sty m:val="p"/>
                          </m:rPr>
                          <a:rPr lang="en-US" sz="2400" i="0">
                            <a:solidFill>
                              <a:srgbClr val="FF0000"/>
                            </a:solidFill>
                            <a:latin typeface="Cambria Math"/>
                            <a:ea typeface="Cambria Math"/>
                          </a:rPr>
                          <m:t>σ</m:t>
                        </m:r>
                      </m:e>
                      <m:sub>
                        <m:r>
                          <m:rPr>
                            <m:sty m:val="p"/>
                          </m:rPr>
                          <a:rPr lang="en-US" sz="2400" i="0">
                            <a:solidFill>
                              <a:srgbClr val="FF0000"/>
                            </a:solidFill>
                            <a:latin typeface="Cambria Math"/>
                          </a:rPr>
                          <m:t>LTD</m:t>
                        </m:r>
                      </m:sub>
                      <m:sup>
                        <m:r>
                          <m:rPr>
                            <m:sty m:val="p"/>
                          </m:rPr>
                          <a:rPr lang="en-US" sz="2400" i="0">
                            <a:solidFill>
                              <a:srgbClr val="FF0000"/>
                            </a:solidFill>
                            <a:latin typeface="Cambria Math"/>
                          </a:rPr>
                          <m:t>Centralized</m:t>
                        </m:r>
                      </m:sup>
                    </m:sSubSup>
                  </m:oMath>
                </a14:m>
                <a:r>
                  <a:rPr lang="en-US" sz="2400" dirty="0">
                    <a:solidFill>
                      <a:srgbClr val="FF0000"/>
                    </a:solidFill>
                    <a:latin typeface="Book Antiqua" pitchFamily="18" charset="0"/>
                  </a:rPr>
                  <a:t> is not 7(5000)</a:t>
                </a:r>
              </a:p>
              <a:p>
                <a:pPr>
                  <a:lnSpc>
                    <a:spcPct val="130000"/>
                  </a:lnSpc>
                  <a:spcBef>
                    <a:spcPct val="20000"/>
                  </a:spcBef>
                  <a:spcAft>
                    <a:spcPts val="900"/>
                  </a:spcAft>
                  <a:buClr>
                    <a:srgbClr val="000000"/>
                  </a:buClr>
                </a:pPr>
                <a14:m>
                  <m:oMath xmlns:m="http://schemas.openxmlformats.org/officeDocument/2006/math">
                    <m:sSubSup>
                      <m:sSubSupPr>
                        <m:ctrlPr>
                          <a:rPr lang="en-US" sz="2400" i="1" smtClean="0">
                            <a:solidFill>
                              <a:srgbClr val="00B050"/>
                            </a:solidFill>
                            <a:latin typeface="Cambria Math" panose="02040503050406030204" pitchFamily="18" charset="0"/>
                          </a:rPr>
                        </m:ctrlPr>
                      </m:sSubSupPr>
                      <m:e>
                        <m:r>
                          <a:rPr lang="en-US" sz="2400" b="0" i="0" smtClean="0">
                            <a:solidFill>
                              <a:srgbClr val="00B050"/>
                            </a:solidFill>
                            <a:latin typeface="Cambria Math" panose="02040503050406030204" pitchFamily="18" charset="0"/>
                          </a:rPr>
                          <m:t>(</m:t>
                        </m:r>
                        <m:r>
                          <m:rPr>
                            <m:sty m:val="p"/>
                          </m:rPr>
                          <a:rPr lang="en-US" sz="2400" i="0">
                            <a:solidFill>
                              <a:srgbClr val="00B050"/>
                            </a:solidFill>
                            <a:latin typeface="Cambria Math"/>
                            <a:ea typeface="Cambria Math"/>
                          </a:rPr>
                          <m:t>σ</m:t>
                        </m:r>
                        <m:r>
                          <a:rPr lang="en-US" sz="2400" b="0" i="0" baseline="30000" smtClean="0">
                            <a:solidFill>
                              <a:srgbClr val="00B050"/>
                            </a:solidFill>
                            <a:latin typeface="Cambria Math" panose="02040503050406030204" pitchFamily="18" charset="0"/>
                            <a:ea typeface="Cambria Math"/>
                          </a:rPr>
                          <m:t>2</m:t>
                        </m:r>
                        <m:r>
                          <a:rPr lang="en-US" sz="2400" b="0" i="0" smtClean="0">
                            <a:solidFill>
                              <a:srgbClr val="00B050"/>
                            </a:solidFill>
                            <a:latin typeface="Cambria Math" panose="02040503050406030204" pitchFamily="18" charset="0"/>
                            <a:ea typeface="Cambria Math"/>
                          </a:rPr>
                          <m:t>)</m:t>
                        </m:r>
                      </m:e>
                      <m:sub>
                        <m:r>
                          <m:rPr>
                            <m:sty m:val="p"/>
                          </m:rPr>
                          <a:rPr lang="en-US" sz="2400" i="0">
                            <a:solidFill>
                              <a:srgbClr val="00B050"/>
                            </a:solidFill>
                            <a:latin typeface="Cambria Math"/>
                          </a:rPr>
                          <m:t>LTD</m:t>
                        </m:r>
                      </m:sub>
                      <m:sup>
                        <m:r>
                          <m:rPr>
                            <m:sty m:val="p"/>
                          </m:rPr>
                          <a:rPr lang="en-US" sz="2400" i="0">
                            <a:solidFill>
                              <a:srgbClr val="00B050"/>
                            </a:solidFill>
                            <a:latin typeface="Cambria Math"/>
                          </a:rPr>
                          <m:t>Centralized</m:t>
                        </m:r>
                      </m:sup>
                    </m:sSubSup>
                  </m:oMath>
                </a14:m>
                <a:r>
                  <a:rPr lang="en-US" sz="2400" dirty="0">
                    <a:solidFill>
                      <a:srgbClr val="00B050"/>
                    </a:solidFill>
                    <a:latin typeface="Book Antiqua" pitchFamily="18" charset="0"/>
                  </a:rPr>
                  <a:t> is  7(5000)</a:t>
                </a:r>
                <a:r>
                  <a:rPr lang="en-US" sz="2400" baseline="30000" dirty="0">
                    <a:solidFill>
                      <a:srgbClr val="00B050"/>
                    </a:solidFill>
                    <a:latin typeface="Book Antiqua" pitchFamily="18" charset="0"/>
                  </a:rPr>
                  <a:t>2</a:t>
                </a:r>
                <a:r>
                  <a:rPr lang="en-US" sz="2400" dirty="0">
                    <a:solidFill>
                      <a:srgbClr val="00B050"/>
                    </a:solidFill>
                    <a:latin typeface="Book Antiqua" pitchFamily="18" charset="0"/>
                  </a:rPr>
                  <a:t>  </a:t>
                </a:r>
                <a:r>
                  <a:rPr lang="en-US" sz="2400" dirty="0">
                    <a:solidFill>
                      <a:srgbClr val="00B050"/>
                    </a:solidFill>
                    <a:latin typeface="Book Antiqua" pitchFamily="18" charset="0"/>
                    <a:sym typeface="Wingdings" panose="05000000000000000000" pitchFamily="2" charset="2"/>
                  </a:rPr>
                  <a:t> </a:t>
                </a:r>
                <a14:m>
                  <m:oMath xmlns:m="http://schemas.openxmlformats.org/officeDocument/2006/math">
                    <m:sSubSup>
                      <m:sSubSupPr>
                        <m:ctrlPr>
                          <a:rPr lang="en-US" sz="2400" i="1">
                            <a:solidFill>
                              <a:srgbClr val="00B050"/>
                            </a:solidFill>
                            <a:latin typeface="Cambria Math" panose="02040503050406030204" pitchFamily="18" charset="0"/>
                          </a:rPr>
                        </m:ctrlPr>
                      </m:sSubSupPr>
                      <m:e>
                        <m:r>
                          <a:rPr lang="en-US" sz="2400">
                            <a:solidFill>
                              <a:srgbClr val="00B050"/>
                            </a:solidFill>
                            <a:latin typeface="Cambria Math" panose="02040503050406030204" pitchFamily="18" charset="0"/>
                          </a:rPr>
                          <m:t>(</m:t>
                        </m:r>
                        <m:r>
                          <m:rPr>
                            <m:sty m:val="p"/>
                          </m:rPr>
                          <a:rPr lang="en-US" sz="2400">
                            <a:solidFill>
                              <a:srgbClr val="00B050"/>
                            </a:solidFill>
                            <a:latin typeface="Cambria Math"/>
                            <a:ea typeface="Cambria Math"/>
                          </a:rPr>
                          <m:t>σ</m:t>
                        </m:r>
                        <m:r>
                          <a:rPr lang="en-US" sz="2400">
                            <a:solidFill>
                              <a:srgbClr val="00B050"/>
                            </a:solidFill>
                            <a:latin typeface="Cambria Math" panose="02040503050406030204" pitchFamily="18" charset="0"/>
                            <a:ea typeface="Cambria Math"/>
                          </a:rPr>
                          <m:t>)</m:t>
                        </m:r>
                      </m:e>
                      <m:sub>
                        <m:r>
                          <m:rPr>
                            <m:sty m:val="p"/>
                          </m:rPr>
                          <a:rPr lang="en-US" sz="2400">
                            <a:solidFill>
                              <a:srgbClr val="00B050"/>
                            </a:solidFill>
                            <a:latin typeface="Cambria Math"/>
                          </a:rPr>
                          <m:t>LTD</m:t>
                        </m:r>
                      </m:sub>
                      <m:sup>
                        <m:r>
                          <m:rPr>
                            <m:sty m:val="p"/>
                          </m:rPr>
                          <a:rPr lang="en-US" sz="2400">
                            <a:solidFill>
                              <a:srgbClr val="00B050"/>
                            </a:solidFill>
                            <a:latin typeface="Cambria Math"/>
                          </a:rPr>
                          <m:t>Centralized</m:t>
                        </m:r>
                      </m:sup>
                    </m:sSubSup>
                  </m:oMath>
                </a14:m>
                <a:r>
                  <a:rPr lang="en-US" sz="2400" dirty="0">
                    <a:solidFill>
                      <a:srgbClr val="00B050"/>
                    </a:solidFill>
                    <a:latin typeface="Book Antiqua" pitchFamily="18" charset="0"/>
                  </a:rPr>
                  <a:t> = </a:t>
                </a:r>
                <a14:m>
                  <m:oMath xmlns:m="http://schemas.openxmlformats.org/officeDocument/2006/math">
                    <m:rad>
                      <m:radPr>
                        <m:degHide m:val="on"/>
                        <m:ctrlPr>
                          <a:rPr lang="en-US" sz="2400" i="1" smtClean="0">
                            <a:solidFill>
                              <a:srgbClr val="00B050"/>
                            </a:solidFill>
                            <a:latin typeface="Cambria Math" panose="02040503050406030204" pitchFamily="18" charset="0"/>
                          </a:rPr>
                        </m:ctrlPr>
                      </m:radPr>
                      <m:deg/>
                      <m:e>
                        <m:r>
                          <a:rPr lang="en-US" sz="2400">
                            <a:solidFill>
                              <a:srgbClr val="00B050"/>
                            </a:solidFill>
                            <a:latin typeface="Cambria Math"/>
                          </a:rPr>
                          <m:t>7</m:t>
                        </m:r>
                      </m:e>
                    </m:rad>
                    <m:d>
                      <m:dPr>
                        <m:ctrlPr>
                          <a:rPr lang="en-US" sz="2400" i="1">
                            <a:solidFill>
                              <a:srgbClr val="00B050"/>
                            </a:solidFill>
                            <a:latin typeface="Cambria Math" panose="02040503050406030204" pitchFamily="18" charset="0"/>
                          </a:rPr>
                        </m:ctrlPr>
                      </m:dPr>
                      <m:e>
                        <m:r>
                          <a:rPr lang="en-US" sz="2400">
                            <a:solidFill>
                              <a:srgbClr val="00B050"/>
                            </a:solidFill>
                            <a:latin typeface="Cambria Math"/>
                          </a:rPr>
                          <m:t>5000</m:t>
                        </m:r>
                      </m:e>
                    </m:d>
                  </m:oMath>
                </a14:m>
                <a:endParaRPr lang="en-US" sz="2400" baseline="30000" dirty="0">
                  <a:solidFill>
                    <a:srgbClr val="00B050"/>
                  </a:solidFill>
                  <a:latin typeface="Book Antiqua" pitchFamily="18" charset="0"/>
                </a:endParaRPr>
              </a:p>
              <a:p>
                <a:pPr eaLnBrk="0" hangingPunct="0">
                  <a:lnSpc>
                    <a:spcPct val="130000"/>
                  </a:lnSpc>
                  <a:spcBef>
                    <a:spcPct val="20000"/>
                  </a:spcBef>
                  <a:spcAft>
                    <a:spcPts val="900"/>
                  </a:spcAft>
                  <a:buClr>
                    <a:srgbClr val="000000"/>
                  </a:buClr>
                  <a:buFont typeface="Wingdings" pitchFamily="2" charset="2"/>
                  <a:buNone/>
                </a:pPr>
                <a14:m>
                  <m:oMath xmlns:m="http://schemas.openxmlformats.org/officeDocument/2006/math">
                    <m:sSubSup>
                      <m:sSubSupPr>
                        <m:ctrlPr>
                          <a:rPr lang="en-US" sz="2400" b="0" i="1" smtClean="0">
                            <a:latin typeface="Cambria Math" panose="02040503050406030204" pitchFamily="18" charset="0"/>
                          </a:rPr>
                        </m:ctrlPr>
                      </m:sSubSupPr>
                      <m:e>
                        <m:r>
                          <m:rPr>
                            <m:sty m:val="p"/>
                          </m:rPr>
                          <a:rPr lang="en-US" sz="2400" b="0" i="0" smtClean="0">
                            <a:latin typeface="Cambria Math"/>
                            <a:ea typeface="Cambria Math"/>
                          </a:rPr>
                          <m:t>σ</m:t>
                        </m:r>
                      </m:e>
                      <m:sub>
                        <m:r>
                          <m:rPr>
                            <m:sty m:val="p"/>
                          </m:rPr>
                          <a:rPr lang="en-US" sz="2400" b="0" i="0" smtClean="0">
                            <a:latin typeface="Cambria Math"/>
                          </a:rPr>
                          <m:t>LTD</m:t>
                        </m:r>
                      </m:sub>
                      <m:sup>
                        <m:r>
                          <m:rPr>
                            <m:sty m:val="p"/>
                          </m:rPr>
                          <a:rPr lang="en-US" sz="2400" b="0" i="0" smtClean="0">
                            <a:latin typeface="Cambria Math"/>
                          </a:rPr>
                          <m:t>Centralized</m:t>
                        </m:r>
                      </m:sup>
                    </m:sSubSup>
                    <m:r>
                      <a:rPr lang="en-US" sz="2400" b="0" i="0" smtClean="0">
                        <a:latin typeface="Cambria Math"/>
                      </a:rPr>
                      <m:t>=</m:t>
                    </m:r>
                    <m:rad>
                      <m:radPr>
                        <m:degHide m:val="on"/>
                        <m:ctrlPr>
                          <a:rPr lang="en-US" sz="2400" b="0" i="1" smtClean="0">
                            <a:latin typeface="Cambria Math" panose="02040503050406030204" pitchFamily="18" charset="0"/>
                          </a:rPr>
                        </m:ctrlPr>
                      </m:radPr>
                      <m:deg/>
                      <m:e>
                        <m:r>
                          <m:rPr>
                            <m:sty m:val="p"/>
                          </m:rPr>
                          <a:rPr lang="en-US" sz="2400" b="0" i="0" smtClean="0">
                            <a:latin typeface="Cambria Math"/>
                          </a:rPr>
                          <m:t>N</m:t>
                        </m:r>
                      </m:e>
                    </m:rad>
                  </m:oMath>
                </a14:m>
                <a:r>
                  <a:rPr lang="en-US" sz="2400" b="0" dirty="0">
                    <a:latin typeface="Book Antiqua" panose="02040602050305030304" pitchFamily="18" charset="0"/>
                  </a:rPr>
                  <a:t>(</a:t>
                </a:r>
                <a14:m>
                  <m:oMath xmlns:m="http://schemas.openxmlformats.org/officeDocument/2006/math">
                    <m:sSub>
                      <m:sSubPr>
                        <m:ctrlPr>
                          <a:rPr lang="en-US" sz="2400" b="0" i="1" dirty="0" smtClean="0">
                            <a:latin typeface="Cambria Math" panose="02040503050406030204" pitchFamily="18" charset="0"/>
                          </a:rPr>
                        </m:ctrlPr>
                      </m:sSubPr>
                      <m:e>
                        <m:r>
                          <m:rPr>
                            <m:sty m:val="p"/>
                          </m:rPr>
                          <a:rPr lang="en-US" sz="2400" b="0" i="0" dirty="0" smtClean="0">
                            <a:latin typeface="Cambria Math"/>
                            <a:ea typeface="Cambria Math"/>
                          </a:rPr>
                          <m:t>σ</m:t>
                        </m:r>
                      </m:e>
                      <m:sub>
                        <m:r>
                          <m:rPr>
                            <m:sty m:val="p"/>
                          </m:rPr>
                          <a:rPr lang="en-US" sz="2400" b="0" i="0" dirty="0" smtClean="0">
                            <a:latin typeface="Cambria Math"/>
                          </a:rPr>
                          <m:t>LTD</m:t>
                        </m:r>
                      </m:sub>
                    </m:sSub>
                    <m:r>
                      <a:rPr lang="en-US" sz="2400" b="0" i="0" dirty="0" smtClean="0">
                        <a:latin typeface="Cambria Math"/>
                      </a:rPr>
                      <m:t>)=</m:t>
                    </m:r>
                    <m:rad>
                      <m:radPr>
                        <m:degHide m:val="on"/>
                        <m:ctrlPr>
                          <a:rPr lang="en-US" sz="2400" i="1">
                            <a:latin typeface="Cambria Math" panose="02040503050406030204" pitchFamily="18" charset="0"/>
                          </a:rPr>
                        </m:ctrlPr>
                      </m:radPr>
                      <m:deg/>
                      <m:e>
                        <m:r>
                          <a:rPr lang="en-US" sz="2400" b="0" i="0" smtClean="0">
                            <a:latin typeface="Cambria Math"/>
                          </a:rPr>
                          <m:t>7</m:t>
                        </m:r>
                      </m:e>
                    </m:rad>
                    <m:d>
                      <m:dPr>
                        <m:ctrlPr>
                          <a:rPr lang="en-US" sz="2400" b="0" i="1" smtClean="0">
                            <a:latin typeface="Cambria Math" panose="02040503050406030204" pitchFamily="18" charset="0"/>
                          </a:rPr>
                        </m:ctrlPr>
                      </m:dPr>
                      <m:e>
                        <m:r>
                          <a:rPr lang="en-US" sz="2400" b="0" i="0" smtClean="0">
                            <a:latin typeface="Cambria Math"/>
                          </a:rPr>
                          <m:t>5000</m:t>
                        </m:r>
                      </m:e>
                    </m:d>
                    <m:r>
                      <a:rPr lang="en-US" sz="2400" b="0" i="0" smtClean="0">
                        <a:latin typeface="Cambria Math"/>
                      </a:rPr>
                      <m:t>=2.6</m:t>
                    </m:r>
                    <m:r>
                      <a:rPr lang="en-US" sz="2400" b="0" i="0" smtClean="0">
                        <a:latin typeface="Cambria Math" panose="02040503050406030204" pitchFamily="18" charset="0"/>
                      </a:rPr>
                      <m:t>4</m:t>
                    </m:r>
                    <m:r>
                      <a:rPr lang="en-US" sz="2400" b="0" i="0" smtClean="0">
                        <a:latin typeface="Cambria Math"/>
                      </a:rPr>
                      <m:t>5</m:t>
                    </m:r>
                    <m:r>
                      <a:rPr lang="en-US" sz="2400" b="0" i="0" smtClean="0">
                        <a:latin typeface="Cambria Math" panose="02040503050406030204" pitchFamily="18" charset="0"/>
                      </a:rPr>
                      <m:t>7</m:t>
                    </m:r>
                    <m:d>
                      <m:dPr>
                        <m:ctrlPr>
                          <a:rPr lang="en-US" sz="2400" b="0" i="1" smtClean="0">
                            <a:latin typeface="Cambria Math" panose="02040503050406030204" pitchFamily="18" charset="0"/>
                          </a:rPr>
                        </m:ctrlPr>
                      </m:dPr>
                      <m:e>
                        <m:r>
                          <a:rPr lang="en-US" sz="2400" b="0" i="0" smtClean="0">
                            <a:latin typeface="Cambria Math"/>
                          </a:rPr>
                          <m:t>5000</m:t>
                        </m:r>
                      </m:e>
                    </m:d>
                  </m:oMath>
                </a14:m>
                <a:endParaRPr lang="en-US" sz="2400" b="0" dirty="0">
                  <a:latin typeface="Book Antiqua" panose="02040602050305030304" pitchFamily="18" charset="0"/>
                </a:endParaRPr>
              </a:p>
              <a:p>
                <a:pPr>
                  <a:lnSpc>
                    <a:spcPct val="130000"/>
                  </a:lnSpc>
                  <a:spcBef>
                    <a:spcPct val="20000"/>
                  </a:spcBef>
                  <a:spcAft>
                    <a:spcPts val="900"/>
                  </a:spcAft>
                  <a:buClr>
                    <a:srgbClr val="000000"/>
                  </a:buClr>
                </a:pPr>
                <a14:m>
                  <m:oMath xmlns:m="http://schemas.openxmlformats.org/officeDocument/2006/math">
                    <m:sSubSup>
                      <m:sSubSupPr>
                        <m:ctrlPr>
                          <a:rPr lang="en-US" sz="2400" i="1">
                            <a:latin typeface="Cambria Math" panose="02040503050406030204" pitchFamily="18" charset="0"/>
                          </a:rPr>
                        </m:ctrlPr>
                      </m:sSubSupPr>
                      <m:e>
                        <m:r>
                          <m:rPr>
                            <m:sty m:val="p"/>
                          </m:rPr>
                          <a:rPr lang="en-US" sz="2400" i="0">
                            <a:latin typeface="Cambria Math"/>
                            <a:ea typeface="Cambria Math"/>
                          </a:rPr>
                          <m:t>σ</m:t>
                        </m:r>
                      </m:e>
                      <m:sub>
                        <m:r>
                          <m:rPr>
                            <m:sty m:val="p"/>
                          </m:rPr>
                          <a:rPr lang="en-US" sz="2400" i="0">
                            <a:latin typeface="Cambria Math"/>
                          </a:rPr>
                          <m:t>LTD</m:t>
                        </m:r>
                      </m:sub>
                      <m:sup>
                        <m:r>
                          <m:rPr>
                            <m:sty m:val="p"/>
                          </m:rPr>
                          <a:rPr lang="en-US" sz="2400" i="0">
                            <a:latin typeface="Cambria Math"/>
                          </a:rPr>
                          <m:t>Centralized</m:t>
                        </m:r>
                      </m:sup>
                    </m:sSubSup>
                    <m:r>
                      <a:rPr lang="en-US" sz="2400" i="0">
                        <a:latin typeface="Cambria Math"/>
                      </a:rPr>
                      <m:t>=</m:t>
                    </m:r>
                  </m:oMath>
                </a14:m>
                <a:r>
                  <a:rPr lang="en-US" sz="2400" b="0" dirty="0">
                    <a:latin typeface="Book Antiqua" pitchFamily="18" charset="0"/>
                  </a:rPr>
                  <a:t>13228  </a:t>
                </a:r>
                <a:r>
                  <a:rPr lang="en-US" sz="2400" b="0" dirty="0">
                    <a:latin typeface="Book Antiqua" pitchFamily="18" charset="0"/>
                    <a:sym typeface="Wingdings" panose="05000000000000000000" pitchFamily="2" charset="2"/>
                  </a:rPr>
                  <a:t> </a:t>
                </a:r>
                <a14:m>
                  <m:oMath xmlns:m="http://schemas.openxmlformats.org/officeDocument/2006/math">
                    <m:sSubSup>
                      <m:sSubSupPr>
                        <m:ctrlPr>
                          <a:rPr lang="en-US" sz="2400" i="1">
                            <a:latin typeface="Cambria Math" panose="02040503050406030204" pitchFamily="18" charset="0"/>
                          </a:rPr>
                        </m:ctrlPr>
                      </m:sSubSupPr>
                      <m:e>
                        <m:r>
                          <m:rPr>
                            <m:sty m:val="p"/>
                          </m:rPr>
                          <a:rPr lang="en-US" sz="2400" b="0" i="0" smtClean="0">
                            <a:latin typeface="Cambria Math" panose="02040503050406030204" pitchFamily="18" charset="0"/>
                          </a:rPr>
                          <m:t>I</m:t>
                        </m:r>
                      </m:e>
                      <m:sub>
                        <m:r>
                          <m:rPr>
                            <m:sty m:val="p"/>
                          </m:rPr>
                          <a:rPr lang="en-US" sz="2400">
                            <a:latin typeface="Cambria Math"/>
                          </a:rPr>
                          <m:t>LTD</m:t>
                        </m:r>
                      </m:sub>
                      <m:sup>
                        <m:r>
                          <m:rPr>
                            <m:sty m:val="p"/>
                          </m:rPr>
                          <a:rPr lang="en-US" sz="2400">
                            <a:latin typeface="Cambria Math"/>
                          </a:rPr>
                          <m:t>Centralized</m:t>
                        </m:r>
                      </m:sup>
                    </m:sSubSup>
                    <m:r>
                      <a:rPr lang="en-US" sz="2400">
                        <a:latin typeface="Cambria Math"/>
                      </a:rPr>
                      <m:t>=</m:t>
                    </m:r>
                  </m:oMath>
                </a14:m>
                <a:r>
                  <a:rPr lang="en-US" sz="2400" dirty="0">
                    <a:latin typeface="Book Antiqua" pitchFamily="18" charset="0"/>
                  </a:rPr>
                  <a:t>(1.65) 13228 </a:t>
                </a:r>
                <a:endParaRPr lang="en-US" sz="2400" dirty="0">
                  <a:solidFill>
                    <a:srgbClr val="FF0000"/>
                  </a:solidFill>
                  <a:latin typeface="Book Antiqua" panose="02040602050305030304" pitchFamily="18" charset="0"/>
                </a:endParaRPr>
              </a:p>
              <a:p>
                <a:pPr eaLnBrk="0" hangingPunct="0">
                  <a:lnSpc>
                    <a:spcPct val="130000"/>
                  </a:lnSpc>
                  <a:spcBef>
                    <a:spcPct val="20000"/>
                  </a:spcBef>
                  <a:buClr>
                    <a:srgbClr val="000000"/>
                  </a:buClr>
                  <a:buFont typeface="Wingdings" pitchFamily="2" charset="2"/>
                  <a:buNone/>
                </a:pPr>
                <a:endParaRPr lang="en-US" sz="2400" b="0" dirty="0">
                  <a:latin typeface="Book Antiqua" pitchFamily="18" charset="0"/>
                </a:endParaRPr>
              </a:p>
              <a:p>
                <a:pPr eaLnBrk="0" hangingPunct="0">
                  <a:lnSpc>
                    <a:spcPct val="130000"/>
                  </a:lnSpc>
                  <a:spcBef>
                    <a:spcPct val="20000"/>
                  </a:spcBef>
                  <a:buClr>
                    <a:srgbClr val="000000"/>
                  </a:buClr>
                  <a:buFont typeface="Wingdings" pitchFamily="2" charset="2"/>
                  <a:buNone/>
                </a:pPr>
                <a:endParaRPr lang="en-US" sz="2400" b="0" dirty="0">
                  <a:latin typeface="Book Antiqua" pitchFamily="18" charset="0"/>
                </a:endParaRPr>
              </a:p>
              <a:p>
                <a:pPr eaLnBrk="0" hangingPunct="0">
                  <a:lnSpc>
                    <a:spcPct val="130000"/>
                  </a:lnSpc>
                  <a:spcBef>
                    <a:spcPct val="20000"/>
                  </a:spcBef>
                  <a:buClr>
                    <a:srgbClr val="000000"/>
                  </a:buClr>
                  <a:buFont typeface="Wingdings" pitchFamily="2" charset="2"/>
                  <a:buNone/>
                </a:pPr>
                <a:endParaRPr lang="en-US" sz="2400" dirty="0">
                  <a:latin typeface="Book Antiqua" pitchFamily="18" charset="0"/>
                </a:endParaRPr>
              </a:p>
              <a:p>
                <a:pPr eaLnBrk="0" hangingPunct="0">
                  <a:lnSpc>
                    <a:spcPct val="130000"/>
                  </a:lnSpc>
                  <a:spcBef>
                    <a:spcPct val="20000"/>
                  </a:spcBef>
                  <a:buClr>
                    <a:srgbClr val="000000"/>
                  </a:buClr>
                  <a:buFont typeface="Wingdings" pitchFamily="2" charset="2"/>
                  <a:buNone/>
                </a:pPr>
                <a:endParaRPr lang="en-US" sz="2400" dirty="0">
                  <a:latin typeface="Book Antiqua" pitchFamily="18" charset="0"/>
                </a:endParaRPr>
              </a:p>
              <a:p>
                <a:pPr eaLnBrk="0" hangingPunct="0">
                  <a:lnSpc>
                    <a:spcPct val="130000"/>
                  </a:lnSpc>
                  <a:spcBef>
                    <a:spcPct val="20000"/>
                  </a:spcBef>
                  <a:buClr>
                    <a:srgbClr val="000000"/>
                  </a:buClr>
                  <a:buFont typeface="Wingdings" pitchFamily="2" charset="2"/>
                  <a:buNone/>
                </a:pPr>
                <a:endParaRPr lang="en-US" sz="2400" dirty="0">
                  <a:latin typeface="Book Antiqua" pitchFamily="18" charset="0"/>
                </a:endParaRPr>
              </a:p>
            </p:txBody>
          </p:sp>
        </mc:Choice>
        <mc:Fallback xmlns="">
          <p:sp>
            <p:nvSpPr>
              <p:cNvPr id="18" name="Rectangle 19"/>
              <p:cNvSpPr>
                <a:spLocks noRot="1" noChangeAspect="1" noMove="1" noResize="1" noEditPoints="1" noAdjustHandles="1" noChangeArrowheads="1" noChangeShapeType="1" noTextEdit="1"/>
              </p:cNvSpPr>
              <p:nvPr/>
            </p:nvSpPr>
            <p:spPr bwMode="auto">
              <a:xfrm>
                <a:off x="56605" y="2523079"/>
                <a:ext cx="9087395" cy="2865511"/>
              </a:xfrm>
              <a:prstGeom prst="rect">
                <a:avLst/>
              </a:prstGeom>
              <a:blipFill>
                <a:blip r:embed="rId4"/>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19">
                <a:extLst>
                  <a:ext uri="{FF2B5EF4-FFF2-40B4-BE49-F238E27FC236}">
                    <a16:creationId xmlns:a16="http://schemas.microsoft.com/office/drawing/2014/main" id="{AA3BB00F-D808-4493-8B16-A76BDDB41DBC}"/>
                  </a:ext>
                </a:extLst>
              </p:cNvPr>
              <p:cNvSpPr>
                <a:spLocks noChangeArrowheads="1"/>
              </p:cNvSpPr>
              <p:nvPr/>
            </p:nvSpPr>
            <p:spPr bwMode="auto">
              <a:xfrm>
                <a:off x="8939348" y="4741819"/>
                <a:ext cx="2895600" cy="75608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p>
                <a:pPr eaLnBrk="0" hangingPunct="0">
                  <a:lnSpc>
                    <a:spcPct val="130000"/>
                  </a:lnSpc>
                  <a:spcBef>
                    <a:spcPct val="20000"/>
                  </a:spcBef>
                  <a:buClr>
                    <a:srgbClr val="000000"/>
                  </a:buClr>
                </a:pPr>
                <a14:m>
                  <m:oMathPara xmlns:m="http://schemas.openxmlformats.org/officeDocument/2006/math">
                    <m:oMathParaPr>
                      <m:jc m:val="left"/>
                    </m:oMathParaPr>
                    <m:oMath xmlns:m="http://schemas.openxmlformats.org/officeDocument/2006/math">
                      <m:sSubSup>
                        <m:sSubSupPr>
                          <m:ctrlPr>
                            <a:rPr lang="en-US" sz="2400" i="1" smtClean="0">
                              <a:solidFill>
                                <a:srgbClr val="FF0000"/>
                              </a:solidFill>
                              <a:latin typeface="Cambria Math" panose="02040503050406030204" pitchFamily="18" charset="0"/>
                            </a:rPr>
                          </m:ctrlPr>
                        </m:sSubSupPr>
                        <m:e>
                          <m:r>
                            <m:rPr>
                              <m:sty m:val="p"/>
                            </m:rPr>
                            <a:rPr lang="en-US" sz="2400" i="0">
                              <a:solidFill>
                                <a:srgbClr val="FF0000"/>
                              </a:solidFill>
                              <a:latin typeface="Cambria Math"/>
                            </a:rPr>
                            <m:t>I</m:t>
                          </m:r>
                        </m:e>
                        <m:sub>
                          <m:r>
                            <m:rPr>
                              <m:sty m:val="p"/>
                            </m:rPr>
                            <a:rPr lang="en-US" sz="2400" i="0">
                              <a:solidFill>
                                <a:srgbClr val="FF0000"/>
                              </a:solidFill>
                              <a:latin typeface="Cambria Math"/>
                            </a:rPr>
                            <m:t>safety</m:t>
                          </m:r>
                        </m:sub>
                        <m:sup>
                          <m:r>
                            <m:rPr>
                              <m:sty m:val="p"/>
                            </m:rPr>
                            <a:rPr lang="en-US" sz="2400" i="0">
                              <a:solidFill>
                                <a:srgbClr val="FF0000"/>
                              </a:solidFill>
                              <a:latin typeface="Cambria Math"/>
                            </a:rPr>
                            <m:t>Centralized</m:t>
                          </m:r>
                        </m:sup>
                      </m:sSubSup>
                      <m:r>
                        <a:rPr lang="en-US" sz="2400" i="0">
                          <a:solidFill>
                            <a:srgbClr val="FF0000"/>
                          </a:solidFill>
                          <a:latin typeface="Cambria Math"/>
                        </a:rPr>
                        <m:t>=218</m:t>
                      </m:r>
                      <m:r>
                        <a:rPr lang="en-US" sz="2400" b="0" i="0" smtClean="0">
                          <a:solidFill>
                            <a:srgbClr val="FF0000"/>
                          </a:solidFill>
                          <a:latin typeface="Cambria Math" panose="02040503050406030204" pitchFamily="18" charset="0"/>
                        </a:rPr>
                        <m:t>26</m:t>
                      </m:r>
                    </m:oMath>
                  </m:oMathPara>
                </a14:m>
                <a:endParaRPr lang="en-US" sz="2400" dirty="0">
                  <a:solidFill>
                    <a:srgbClr val="FF0000"/>
                  </a:solidFill>
                  <a:latin typeface="Book Antiqua" pitchFamily="18" charset="0"/>
                </a:endParaRPr>
              </a:p>
              <a:p>
                <a:pPr eaLnBrk="0" hangingPunct="0">
                  <a:lnSpc>
                    <a:spcPct val="130000"/>
                  </a:lnSpc>
                  <a:spcBef>
                    <a:spcPct val="20000"/>
                  </a:spcBef>
                  <a:buClr>
                    <a:srgbClr val="000000"/>
                  </a:buClr>
                  <a:buFont typeface="Wingdings" pitchFamily="2" charset="2"/>
                  <a:buNone/>
                </a:pPr>
                <a:endParaRPr lang="en-US" sz="2400" b="0" dirty="0">
                  <a:latin typeface="Book Antiqua" pitchFamily="18" charset="0"/>
                </a:endParaRPr>
              </a:p>
              <a:p>
                <a:pPr eaLnBrk="0" hangingPunct="0">
                  <a:lnSpc>
                    <a:spcPct val="130000"/>
                  </a:lnSpc>
                  <a:spcBef>
                    <a:spcPct val="20000"/>
                  </a:spcBef>
                  <a:buClr>
                    <a:srgbClr val="000000"/>
                  </a:buClr>
                  <a:buFont typeface="Wingdings" pitchFamily="2" charset="2"/>
                  <a:buNone/>
                </a:pPr>
                <a:endParaRPr lang="en-US" sz="2400" b="0" dirty="0">
                  <a:latin typeface="Book Antiqua" pitchFamily="18" charset="0"/>
                </a:endParaRPr>
              </a:p>
              <a:p>
                <a:pPr eaLnBrk="0" hangingPunct="0">
                  <a:lnSpc>
                    <a:spcPct val="130000"/>
                  </a:lnSpc>
                  <a:spcBef>
                    <a:spcPct val="20000"/>
                  </a:spcBef>
                  <a:buClr>
                    <a:srgbClr val="000000"/>
                  </a:buClr>
                  <a:buFont typeface="Wingdings" pitchFamily="2" charset="2"/>
                  <a:buNone/>
                </a:pPr>
                <a:endParaRPr lang="en-US" sz="2400" dirty="0">
                  <a:latin typeface="Book Antiqua" pitchFamily="18" charset="0"/>
                </a:endParaRPr>
              </a:p>
              <a:p>
                <a:pPr eaLnBrk="0" hangingPunct="0">
                  <a:lnSpc>
                    <a:spcPct val="130000"/>
                  </a:lnSpc>
                  <a:spcBef>
                    <a:spcPct val="20000"/>
                  </a:spcBef>
                  <a:buClr>
                    <a:srgbClr val="000000"/>
                  </a:buClr>
                  <a:buFont typeface="Wingdings" pitchFamily="2" charset="2"/>
                  <a:buNone/>
                </a:pPr>
                <a:endParaRPr lang="en-US" sz="2400" dirty="0">
                  <a:latin typeface="Book Antiqua" pitchFamily="18" charset="0"/>
                </a:endParaRPr>
              </a:p>
              <a:p>
                <a:pPr eaLnBrk="0" hangingPunct="0">
                  <a:lnSpc>
                    <a:spcPct val="130000"/>
                  </a:lnSpc>
                  <a:spcBef>
                    <a:spcPct val="20000"/>
                  </a:spcBef>
                  <a:buClr>
                    <a:srgbClr val="000000"/>
                  </a:buClr>
                  <a:buFont typeface="Wingdings" pitchFamily="2" charset="2"/>
                  <a:buNone/>
                </a:pPr>
                <a:endParaRPr lang="en-US" sz="2400" dirty="0">
                  <a:latin typeface="Book Antiqua" pitchFamily="18" charset="0"/>
                </a:endParaRPr>
              </a:p>
            </p:txBody>
          </p:sp>
        </mc:Choice>
        <mc:Fallback xmlns="">
          <p:sp>
            <p:nvSpPr>
              <p:cNvPr id="7" name="Rectangle 19">
                <a:extLst>
                  <a:ext uri="{FF2B5EF4-FFF2-40B4-BE49-F238E27FC236}">
                    <a16:creationId xmlns:a16="http://schemas.microsoft.com/office/drawing/2014/main" id="{AA3BB00F-D808-4493-8B16-A76BDDB41DBC}"/>
                  </a:ext>
                </a:extLst>
              </p:cNvPr>
              <p:cNvSpPr>
                <a:spLocks noRot="1" noChangeAspect="1" noMove="1" noResize="1" noEditPoints="1" noAdjustHandles="1" noChangeArrowheads="1" noChangeShapeType="1" noTextEdit="1"/>
              </p:cNvSpPr>
              <p:nvPr/>
            </p:nvSpPr>
            <p:spPr bwMode="auto">
              <a:xfrm>
                <a:off x="8939348" y="4741819"/>
                <a:ext cx="2895600" cy="756085"/>
              </a:xfrm>
              <a:prstGeom prst="rect">
                <a:avLst/>
              </a:prstGeom>
              <a:blipFill>
                <a:blip r:embed="rId5"/>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angle 19">
                <a:extLst>
                  <a:ext uri="{FF2B5EF4-FFF2-40B4-BE49-F238E27FC236}">
                    <a16:creationId xmlns:a16="http://schemas.microsoft.com/office/drawing/2014/main" id="{8CD63B96-C374-4FAA-8378-9AC01AD424EC}"/>
                  </a:ext>
                </a:extLst>
              </p:cNvPr>
              <p:cNvSpPr>
                <a:spLocks noChangeArrowheads="1"/>
              </p:cNvSpPr>
              <p:nvPr/>
            </p:nvSpPr>
            <p:spPr bwMode="auto">
              <a:xfrm>
                <a:off x="56605" y="5144361"/>
                <a:ext cx="8930642" cy="140883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p>
                <a:pPr>
                  <a:lnSpc>
                    <a:spcPct val="130000"/>
                  </a:lnSpc>
                  <a:spcBef>
                    <a:spcPct val="20000"/>
                  </a:spcBef>
                  <a:buClr>
                    <a:srgbClr val="000000"/>
                  </a:buClr>
                </a:pPr>
                <a14:m>
                  <m:oMathPara xmlns:m="http://schemas.openxmlformats.org/officeDocument/2006/math">
                    <m:oMathParaPr>
                      <m:jc m:val="left"/>
                    </m:oMathParaPr>
                    <m:oMath xmlns:m="http://schemas.openxmlformats.org/officeDocument/2006/math">
                      <m:f>
                        <m:fPr>
                          <m:ctrlPr>
                            <a:rPr lang="en-US" sz="2400" b="0" i="1" smtClean="0">
                              <a:solidFill>
                                <a:srgbClr val="FF0000"/>
                              </a:solidFill>
                              <a:latin typeface="Cambria Math" panose="02040503050406030204" pitchFamily="18" charset="0"/>
                            </a:rPr>
                          </m:ctrlPr>
                        </m:fPr>
                        <m:num>
                          <m:sSubSup>
                            <m:sSubSupPr>
                              <m:ctrlPr>
                                <a:rPr lang="en-US" sz="2400" i="1" smtClean="0">
                                  <a:solidFill>
                                    <a:srgbClr val="FF0000"/>
                                  </a:solidFill>
                                  <a:latin typeface="Cambria Math" panose="02040503050406030204" pitchFamily="18" charset="0"/>
                                </a:rPr>
                              </m:ctrlPr>
                            </m:sSubSupPr>
                            <m:e>
                              <m:r>
                                <m:rPr>
                                  <m:sty m:val="p"/>
                                </m:rPr>
                                <a:rPr lang="en-US" sz="2400">
                                  <a:solidFill>
                                    <a:srgbClr val="FF0000"/>
                                  </a:solidFill>
                                  <a:latin typeface="Cambria Math"/>
                                </a:rPr>
                                <m:t>I</m:t>
                              </m:r>
                            </m:e>
                            <m:sub>
                              <m:r>
                                <m:rPr>
                                  <m:sty m:val="p"/>
                                </m:rPr>
                                <a:rPr lang="en-US" sz="2400">
                                  <a:solidFill>
                                    <a:srgbClr val="FF0000"/>
                                  </a:solidFill>
                                  <a:latin typeface="Cambria Math"/>
                                </a:rPr>
                                <m:t>safety</m:t>
                              </m:r>
                            </m:sub>
                            <m:sup>
                              <m:r>
                                <m:rPr>
                                  <m:sty m:val="p"/>
                                </m:rPr>
                                <a:rPr lang="en-US" sz="2400">
                                  <a:solidFill>
                                    <a:srgbClr val="FF0000"/>
                                  </a:solidFill>
                                  <a:latin typeface="Cambria Math"/>
                                </a:rPr>
                                <m:t>Decentralized</m:t>
                              </m:r>
                            </m:sup>
                          </m:sSubSup>
                        </m:num>
                        <m:den>
                          <m:sSubSup>
                            <m:sSubSupPr>
                              <m:ctrlPr>
                                <a:rPr lang="en-US" sz="2400" i="1">
                                  <a:solidFill>
                                    <a:srgbClr val="FF0000"/>
                                  </a:solidFill>
                                  <a:latin typeface="Cambria Math" panose="02040503050406030204" pitchFamily="18" charset="0"/>
                                </a:rPr>
                              </m:ctrlPr>
                            </m:sSubSupPr>
                            <m:e>
                              <m:r>
                                <m:rPr>
                                  <m:sty m:val="p"/>
                                </m:rPr>
                                <a:rPr lang="en-US" sz="2400">
                                  <a:solidFill>
                                    <a:srgbClr val="FF0000"/>
                                  </a:solidFill>
                                  <a:latin typeface="Cambria Math"/>
                                </a:rPr>
                                <m:t>I</m:t>
                              </m:r>
                            </m:e>
                            <m:sub>
                              <m:r>
                                <m:rPr>
                                  <m:sty m:val="p"/>
                                </m:rPr>
                                <a:rPr lang="en-US" sz="2400">
                                  <a:solidFill>
                                    <a:srgbClr val="FF0000"/>
                                  </a:solidFill>
                                  <a:latin typeface="Cambria Math"/>
                                </a:rPr>
                                <m:t>safety</m:t>
                              </m:r>
                            </m:sub>
                            <m:sup>
                              <m:r>
                                <m:rPr>
                                  <m:sty m:val="p"/>
                                </m:rPr>
                                <a:rPr lang="en-US" sz="2400">
                                  <a:solidFill>
                                    <a:srgbClr val="FF0000"/>
                                  </a:solidFill>
                                  <a:latin typeface="Cambria Math"/>
                                </a:rPr>
                                <m:t>Centralized</m:t>
                              </m:r>
                            </m:sup>
                          </m:sSubSup>
                        </m:den>
                      </m:f>
                      <m:r>
                        <a:rPr lang="en-US" sz="2400" i="0">
                          <a:solidFill>
                            <a:srgbClr val="FF0000"/>
                          </a:solidFill>
                          <a:latin typeface="Cambria Math"/>
                        </a:rPr>
                        <m:t>=</m:t>
                      </m:r>
                      <m:f>
                        <m:fPr>
                          <m:ctrlPr>
                            <a:rPr lang="en-US" sz="2400" b="0" i="1" smtClean="0">
                              <a:solidFill>
                                <a:srgbClr val="FF0000"/>
                              </a:solidFill>
                              <a:latin typeface="Cambria Math" panose="02040503050406030204" pitchFamily="18" charset="0"/>
                            </a:rPr>
                          </m:ctrlPr>
                        </m:fPr>
                        <m:num>
                          <m:r>
                            <a:rPr lang="en-US" sz="2400" b="0" i="0" smtClean="0">
                              <a:solidFill>
                                <a:srgbClr val="FF0000"/>
                              </a:solidFill>
                              <a:latin typeface="Cambria Math" panose="02040503050406030204" pitchFamily="18" charset="0"/>
                            </a:rPr>
                            <m:t>57750</m:t>
                          </m:r>
                        </m:num>
                        <m:den>
                          <m:r>
                            <a:rPr lang="en-US" sz="2400" b="0" i="0" smtClean="0">
                              <a:solidFill>
                                <a:srgbClr val="FF0000"/>
                              </a:solidFill>
                              <a:latin typeface="Cambria Math" panose="02040503050406030204" pitchFamily="18" charset="0"/>
                            </a:rPr>
                            <m:t>21826</m:t>
                          </m:r>
                        </m:den>
                      </m:f>
                      <m:r>
                        <a:rPr lang="en-US" sz="2400" b="0" i="0" smtClean="0">
                          <a:solidFill>
                            <a:srgbClr val="FF0000"/>
                          </a:solidFill>
                          <a:latin typeface="Cambria Math" panose="02040503050406030204" pitchFamily="18" charset="0"/>
                        </a:rPr>
                        <m:t>=2.65 </m:t>
                      </m:r>
                      <m:r>
                        <a:rPr lang="en-US" sz="2400" b="0" i="1" smtClean="0">
                          <a:solidFill>
                            <a:srgbClr val="FF0000"/>
                          </a:solidFill>
                          <a:latin typeface="Cambria Math" panose="02040503050406030204" pitchFamily="18" charset="0"/>
                          <a:sym typeface="Symbol" panose="05050102010706020507" pitchFamily="18" charset="2"/>
                        </a:rPr>
                        <m:t>7</m:t>
                      </m:r>
                    </m:oMath>
                  </m:oMathPara>
                </a14:m>
                <a:endParaRPr lang="en-US" sz="2400" dirty="0">
                  <a:solidFill>
                    <a:srgbClr val="FF0000"/>
                  </a:solidFill>
                  <a:latin typeface="Book Antiqua" pitchFamily="18" charset="0"/>
                </a:endParaRPr>
              </a:p>
              <a:p>
                <a:pPr eaLnBrk="0" hangingPunct="0">
                  <a:lnSpc>
                    <a:spcPct val="130000"/>
                  </a:lnSpc>
                  <a:spcBef>
                    <a:spcPct val="20000"/>
                  </a:spcBef>
                  <a:buClr>
                    <a:srgbClr val="000000"/>
                  </a:buClr>
                  <a:buFont typeface="Wingdings" pitchFamily="2" charset="2"/>
                  <a:buNone/>
                </a:pPr>
                <a:endParaRPr lang="en-US" sz="2400" b="0" dirty="0">
                  <a:latin typeface="Book Antiqua" pitchFamily="18" charset="0"/>
                </a:endParaRPr>
              </a:p>
              <a:p>
                <a:pPr eaLnBrk="0" hangingPunct="0">
                  <a:lnSpc>
                    <a:spcPct val="130000"/>
                  </a:lnSpc>
                  <a:spcBef>
                    <a:spcPct val="20000"/>
                  </a:spcBef>
                  <a:buClr>
                    <a:srgbClr val="000000"/>
                  </a:buClr>
                  <a:buFont typeface="Wingdings" pitchFamily="2" charset="2"/>
                  <a:buNone/>
                </a:pPr>
                <a:endParaRPr lang="en-US" sz="2400" b="0" dirty="0">
                  <a:latin typeface="Book Antiqua" pitchFamily="18" charset="0"/>
                </a:endParaRPr>
              </a:p>
              <a:p>
                <a:pPr eaLnBrk="0" hangingPunct="0">
                  <a:lnSpc>
                    <a:spcPct val="130000"/>
                  </a:lnSpc>
                  <a:spcBef>
                    <a:spcPct val="20000"/>
                  </a:spcBef>
                  <a:buClr>
                    <a:srgbClr val="000000"/>
                  </a:buClr>
                  <a:buFont typeface="Wingdings" pitchFamily="2" charset="2"/>
                  <a:buNone/>
                </a:pPr>
                <a:endParaRPr lang="en-US" sz="2400" dirty="0">
                  <a:latin typeface="Book Antiqua" pitchFamily="18" charset="0"/>
                </a:endParaRPr>
              </a:p>
              <a:p>
                <a:pPr eaLnBrk="0" hangingPunct="0">
                  <a:lnSpc>
                    <a:spcPct val="130000"/>
                  </a:lnSpc>
                  <a:spcBef>
                    <a:spcPct val="20000"/>
                  </a:spcBef>
                  <a:buClr>
                    <a:srgbClr val="000000"/>
                  </a:buClr>
                  <a:buFont typeface="Wingdings" pitchFamily="2" charset="2"/>
                  <a:buNone/>
                </a:pPr>
                <a:endParaRPr lang="en-US" sz="2400" dirty="0">
                  <a:latin typeface="Book Antiqua" pitchFamily="18" charset="0"/>
                </a:endParaRPr>
              </a:p>
              <a:p>
                <a:pPr eaLnBrk="0" hangingPunct="0">
                  <a:lnSpc>
                    <a:spcPct val="130000"/>
                  </a:lnSpc>
                  <a:spcBef>
                    <a:spcPct val="20000"/>
                  </a:spcBef>
                  <a:buClr>
                    <a:srgbClr val="000000"/>
                  </a:buClr>
                  <a:buFont typeface="Wingdings" pitchFamily="2" charset="2"/>
                  <a:buNone/>
                </a:pPr>
                <a:endParaRPr lang="en-US" sz="2400" dirty="0">
                  <a:latin typeface="Book Antiqua" pitchFamily="18" charset="0"/>
                </a:endParaRPr>
              </a:p>
            </p:txBody>
          </p:sp>
        </mc:Choice>
        <mc:Fallback xmlns="">
          <p:sp>
            <p:nvSpPr>
              <p:cNvPr id="8" name="Rectangle 19">
                <a:extLst>
                  <a:ext uri="{FF2B5EF4-FFF2-40B4-BE49-F238E27FC236}">
                    <a16:creationId xmlns:a16="http://schemas.microsoft.com/office/drawing/2014/main" id="{8CD63B96-C374-4FAA-8378-9AC01AD424EC}"/>
                  </a:ext>
                </a:extLst>
              </p:cNvPr>
              <p:cNvSpPr>
                <a:spLocks noRot="1" noChangeAspect="1" noMove="1" noResize="1" noEditPoints="1" noAdjustHandles="1" noChangeArrowheads="1" noChangeShapeType="1" noTextEdit="1"/>
              </p:cNvSpPr>
              <p:nvPr/>
            </p:nvSpPr>
            <p:spPr bwMode="auto">
              <a:xfrm>
                <a:off x="56605" y="5144361"/>
                <a:ext cx="8930642" cy="1408839"/>
              </a:xfrm>
              <a:prstGeom prst="rect">
                <a:avLst/>
              </a:prstGeom>
              <a:blipFill>
                <a:blip r:embed="rId6"/>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Tree>
    <p:extLst>
      <p:ext uri="{BB962C8B-B14F-4D97-AF65-F5344CB8AC3E}">
        <p14:creationId xmlns:p14="http://schemas.microsoft.com/office/powerpoint/2010/main" val="3122160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dissolv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
                                            <p:txEl>
                                              <p:pRg st="0" end="0"/>
                                            </p:txEl>
                                          </p:spTgt>
                                        </p:tgtEl>
                                        <p:attrNameLst>
                                          <p:attrName>style.visibility</p:attrName>
                                        </p:attrNameLst>
                                      </p:cBhvr>
                                      <p:to>
                                        <p:strVal val="visible"/>
                                      </p:to>
                                    </p:set>
                                    <p:animEffect transition="in" filter="dissolve">
                                      <p:cBhvr>
                                        <p:cTn id="17" dur="500"/>
                                        <p:tgtEl>
                                          <p:spTgt spid="1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
                                            <p:txEl>
                                              <p:pRg st="1" end="1"/>
                                            </p:txEl>
                                          </p:spTgt>
                                        </p:tgtEl>
                                        <p:attrNameLst>
                                          <p:attrName>style.visibility</p:attrName>
                                        </p:attrNameLst>
                                      </p:cBhvr>
                                      <p:to>
                                        <p:strVal val="visible"/>
                                      </p:to>
                                    </p:set>
                                    <p:animEffect transition="in" filter="dissolve">
                                      <p:cBhvr>
                                        <p:cTn id="22" dur="500"/>
                                        <p:tgtEl>
                                          <p:spTgt spid="1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
                                            <p:txEl>
                                              <p:pRg st="2" end="2"/>
                                            </p:txEl>
                                          </p:spTgt>
                                        </p:tgtEl>
                                        <p:attrNameLst>
                                          <p:attrName>style.visibility</p:attrName>
                                        </p:attrNameLst>
                                      </p:cBhvr>
                                      <p:to>
                                        <p:strVal val="visible"/>
                                      </p:to>
                                    </p:set>
                                    <p:animEffect transition="in" filter="dissolve">
                                      <p:cBhvr>
                                        <p:cTn id="27" dur="500"/>
                                        <p:tgtEl>
                                          <p:spTgt spid="1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8">
                                            <p:txEl>
                                              <p:pRg st="3" end="3"/>
                                            </p:txEl>
                                          </p:spTgt>
                                        </p:tgtEl>
                                        <p:attrNameLst>
                                          <p:attrName>style.visibility</p:attrName>
                                        </p:attrNameLst>
                                      </p:cBhvr>
                                      <p:to>
                                        <p:strVal val="visible"/>
                                      </p:to>
                                    </p:set>
                                    <p:animEffect transition="in" filter="dissolve">
                                      <p:cBhvr>
                                        <p:cTn id="32" dur="500"/>
                                        <p:tgtEl>
                                          <p:spTgt spid="1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Effect transition="in" filter="dissolve">
                                      <p:cBhvr>
                                        <p:cTn id="37" dur="500"/>
                                        <p:tgtEl>
                                          <p:spTgt spid="7">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8">
                                            <p:txEl>
                                              <p:pRg st="0" end="0"/>
                                            </p:txEl>
                                          </p:spTgt>
                                        </p:tgtEl>
                                        <p:attrNameLst>
                                          <p:attrName>style.visibility</p:attrName>
                                        </p:attrNameLst>
                                      </p:cBhvr>
                                      <p:to>
                                        <p:strVal val="visible"/>
                                      </p:to>
                                    </p:set>
                                    <p:animEffect transition="in" filter="dissolve">
                                      <p:cBhvr>
                                        <p:cTn id="4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build="p"/>
      <p:bldP spid="7" grpId="0" build="p"/>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ChangeArrowheads="1"/>
          </p:cNvSpPr>
          <p:nvPr/>
        </p:nvSpPr>
        <p:spPr bwMode="auto">
          <a:xfrm>
            <a:off x="152400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dirty="0"/>
          </a:p>
        </p:txBody>
      </p:sp>
      <p:sp>
        <p:nvSpPr>
          <p:cNvPr id="20488" name="Text Box 8"/>
          <p:cNvSpPr txBox="1">
            <a:spLocks noChangeArrowheads="1"/>
          </p:cNvSpPr>
          <p:nvPr/>
        </p:nvSpPr>
        <p:spPr bwMode="auto">
          <a:xfrm>
            <a:off x="0" y="798449"/>
            <a:ext cx="89916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pPr lvl="0"/>
            <a:r>
              <a:rPr lang="en-US" sz="2400" dirty="0">
                <a:latin typeface="Book Antiqua" pitchFamily="18" charset="0"/>
              </a:rPr>
              <a:t>Epson produces printers for sale in Europe in its Taiwan factory. Printers sold in different countries differ in terms of the power outlet as well as the language manuals. Currently Epson assembles and packs printers for sale in individual countries. Weekly demand in different countries is normally distributed with mean and standard deviation as shown in table:</a:t>
            </a:r>
          </a:p>
        </p:txBody>
      </p:sp>
      <p:sp>
        <p:nvSpPr>
          <p:cNvPr id="9" name="Text Box 14"/>
          <p:cNvSpPr txBox="1">
            <a:spLocks noChangeArrowheads="1"/>
          </p:cNvSpPr>
          <p:nvPr/>
        </p:nvSpPr>
        <p:spPr bwMode="auto">
          <a:xfrm>
            <a:off x="0" y="90563"/>
            <a:ext cx="9143999" cy="707886"/>
          </a:xfrm>
          <a:prstGeom prst="rect">
            <a:avLst/>
          </a:prstGeom>
          <a:noFill/>
          <a:ln w="12700">
            <a:noFill/>
            <a:miter lim="800000"/>
            <a:headEnd/>
            <a:tailEnd/>
          </a:ln>
        </p:spPr>
        <p:txBody>
          <a:bodyPr wrap="square">
            <a:spAutoFit/>
          </a:bodyPr>
          <a:lstStyle/>
          <a:p>
            <a:pPr eaLnBrk="1" hangingPunct="1"/>
            <a:r>
              <a:rPr lang="en-US" sz="4000" dirty="0">
                <a:solidFill>
                  <a:srgbClr val="A80000"/>
                </a:solidFill>
                <a:latin typeface="Impact" pitchFamily="34" charset="0"/>
                <a:ea typeface="ＭＳ Ｐゴシック" pitchFamily="-65" charset="-128"/>
                <a:cs typeface="Impact" pitchFamily="34" charset="0"/>
              </a:rPr>
              <a:t>Centralization &amp; Postponement</a:t>
            </a:r>
          </a:p>
        </p:txBody>
      </p:sp>
      <p:graphicFrame>
        <p:nvGraphicFramePr>
          <p:cNvPr id="5" name="Object 4">
            <a:extLst>
              <a:ext uri="{FF2B5EF4-FFF2-40B4-BE49-F238E27FC236}">
                <a16:creationId xmlns:a16="http://schemas.microsoft.com/office/drawing/2014/main" id="{7E13EBB3-ADDA-4E67-9588-04F73AE9A978}"/>
              </a:ext>
            </a:extLst>
          </p:cNvPr>
          <p:cNvGraphicFramePr>
            <a:graphicFrameLocks noChangeAspect="1"/>
          </p:cNvGraphicFramePr>
          <p:nvPr/>
        </p:nvGraphicFramePr>
        <p:xfrm>
          <a:off x="8991600" y="990600"/>
          <a:ext cx="3086100" cy="1733550"/>
        </p:xfrm>
        <a:graphic>
          <a:graphicData uri="http://schemas.openxmlformats.org/presentationml/2006/ole">
            <mc:AlternateContent xmlns:mc="http://schemas.openxmlformats.org/markup-compatibility/2006">
              <mc:Choice xmlns:v="urn:schemas-microsoft-com:vml" Requires="v">
                <p:oleObj spid="_x0000_s2062" name="Worksheet" r:id="rId6" imgW="3086100" imgH="1733413" progId="Excel.Sheet.12">
                  <p:embed/>
                </p:oleObj>
              </mc:Choice>
              <mc:Fallback>
                <p:oleObj name="Worksheet" r:id="rId6" imgW="3086100" imgH="1733413" progId="Excel.Sheet.12">
                  <p:embed/>
                  <p:pic>
                    <p:nvPicPr>
                      <p:cNvPr id="5" name="Object 4">
                        <a:extLst>
                          <a:ext uri="{FF2B5EF4-FFF2-40B4-BE49-F238E27FC236}">
                            <a16:creationId xmlns:a16="http://schemas.microsoft.com/office/drawing/2014/main" id="{7E13EBB3-ADDA-4E67-9588-04F73AE9A978}"/>
                          </a:ext>
                        </a:extLst>
                      </p:cNvPr>
                      <p:cNvPicPr/>
                      <p:nvPr/>
                    </p:nvPicPr>
                    <p:blipFill>
                      <a:blip r:embed="rId7"/>
                      <a:stretch>
                        <a:fillRect/>
                      </a:stretch>
                    </p:blipFill>
                    <p:spPr>
                      <a:xfrm>
                        <a:off x="8991600" y="990600"/>
                        <a:ext cx="3086100" cy="1733550"/>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78C72A34-ADDE-4E8B-AAF5-76AC07F6C83A}"/>
              </a:ext>
            </a:extLst>
          </p:cNvPr>
          <p:cNvSpPr txBox="1"/>
          <p:nvPr/>
        </p:nvSpPr>
        <p:spPr>
          <a:xfrm>
            <a:off x="0" y="3113304"/>
            <a:ext cx="120777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marL="342900" lvl="0" indent="-342900">
              <a:defRPr sz="2400">
                <a:latin typeface="Book Antiqua" pitchFamily="18" charset="0"/>
              </a:defRPr>
            </a:lvl1pPr>
            <a:lvl2pPr marL="800100" indent="-342900">
              <a:defRPr>
                <a:latin typeface="Arial" pitchFamily="34" charset="0"/>
              </a:defRPr>
            </a:lvl2pPr>
            <a:lvl3pPr marL="1257300" indent="-342900">
              <a:defRPr>
                <a:latin typeface="Arial" pitchFamily="34" charset="0"/>
              </a:defRPr>
            </a:lvl3pPr>
            <a:lvl4pPr marL="1714500" indent="-342900">
              <a:defRPr>
                <a:latin typeface="Arial" pitchFamily="34" charset="0"/>
              </a:defRPr>
            </a:lvl4pPr>
            <a:lvl5pPr marL="2171700" indent="-342900">
              <a:defRPr>
                <a:latin typeface="Arial" pitchFamily="34" charset="0"/>
              </a:defRPr>
            </a:lvl5pPr>
            <a:lvl6pPr marL="2628900" indent="-342900" fontAlgn="base">
              <a:spcBef>
                <a:spcPct val="0"/>
              </a:spcBef>
              <a:spcAft>
                <a:spcPct val="0"/>
              </a:spcAft>
              <a:defRPr>
                <a:latin typeface="Arial" pitchFamily="34" charset="0"/>
              </a:defRPr>
            </a:lvl6pPr>
            <a:lvl7pPr marL="3086100" indent="-342900" fontAlgn="base">
              <a:spcBef>
                <a:spcPct val="0"/>
              </a:spcBef>
              <a:spcAft>
                <a:spcPct val="0"/>
              </a:spcAft>
              <a:defRPr>
                <a:latin typeface="Arial" pitchFamily="34" charset="0"/>
              </a:defRPr>
            </a:lvl7pPr>
            <a:lvl8pPr marL="3543300" indent="-342900" fontAlgn="base">
              <a:spcBef>
                <a:spcPct val="0"/>
              </a:spcBef>
              <a:spcAft>
                <a:spcPct val="0"/>
              </a:spcAft>
              <a:defRPr>
                <a:latin typeface="Arial" pitchFamily="34" charset="0"/>
              </a:defRPr>
            </a:lvl8pPr>
            <a:lvl9pPr marL="4000500" indent="-342900" fontAlgn="base">
              <a:spcBef>
                <a:spcPct val="0"/>
              </a:spcBef>
              <a:spcAft>
                <a:spcPct val="0"/>
              </a:spcAft>
              <a:defRPr>
                <a:latin typeface="Arial" pitchFamily="34" charset="0"/>
              </a:defRPr>
            </a:lvl9pPr>
          </a:lstStyle>
          <a:p>
            <a:r>
              <a:rPr lang="en-US" dirty="0"/>
              <a:t>Assume demand in different countries to be independent. Given that the lead time from the Taiwan factory is six weeks, how much safety inventory does Epson require in Europe if it targets 96% probability of no stock out (CSL)?</a:t>
            </a:r>
          </a:p>
        </p:txBody>
      </p:sp>
      <p:sp>
        <p:nvSpPr>
          <p:cNvPr id="11" name="TextBox 10">
            <a:extLst>
              <a:ext uri="{FF2B5EF4-FFF2-40B4-BE49-F238E27FC236}">
                <a16:creationId xmlns:a16="http://schemas.microsoft.com/office/drawing/2014/main" id="{E345B5E5-B8B2-41AA-9F62-F8159BC4AB31}"/>
              </a:ext>
            </a:extLst>
          </p:cNvPr>
          <p:cNvSpPr txBox="1"/>
          <p:nvPr/>
        </p:nvSpPr>
        <p:spPr>
          <a:xfrm>
            <a:off x="57150" y="4331050"/>
            <a:ext cx="1207770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marL="342900" lvl="0" indent="-342900">
              <a:defRPr sz="2400">
                <a:latin typeface="Book Antiqua" pitchFamily="18" charset="0"/>
              </a:defRPr>
            </a:lvl1pPr>
            <a:lvl2pPr marL="800100" indent="-342900">
              <a:defRPr>
                <a:latin typeface="Arial" pitchFamily="34" charset="0"/>
              </a:defRPr>
            </a:lvl2pPr>
            <a:lvl3pPr marL="1257300" indent="-342900">
              <a:defRPr>
                <a:latin typeface="Arial" pitchFamily="34" charset="0"/>
              </a:defRPr>
            </a:lvl3pPr>
            <a:lvl4pPr marL="1714500" indent="-342900">
              <a:defRPr>
                <a:latin typeface="Arial" pitchFamily="34" charset="0"/>
              </a:defRPr>
            </a:lvl4pPr>
            <a:lvl5pPr marL="2171700" indent="-342900">
              <a:defRPr>
                <a:latin typeface="Arial" pitchFamily="34" charset="0"/>
              </a:defRPr>
            </a:lvl5pPr>
            <a:lvl6pPr marL="2628900" indent="-342900" fontAlgn="base">
              <a:spcBef>
                <a:spcPct val="0"/>
              </a:spcBef>
              <a:spcAft>
                <a:spcPct val="0"/>
              </a:spcAft>
              <a:defRPr>
                <a:latin typeface="Arial" pitchFamily="34" charset="0"/>
              </a:defRPr>
            </a:lvl6pPr>
            <a:lvl7pPr marL="3086100" indent="-342900" fontAlgn="base">
              <a:spcBef>
                <a:spcPct val="0"/>
              </a:spcBef>
              <a:spcAft>
                <a:spcPct val="0"/>
              </a:spcAft>
              <a:defRPr>
                <a:latin typeface="Arial" pitchFamily="34" charset="0"/>
              </a:defRPr>
            </a:lvl7pPr>
            <a:lvl8pPr marL="3543300" indent="-342900" fontAlgn="base">
              <a:spcBef>
                <a:spcPct val="0"/>
              </a:spcBef>
              <a:spcAft>
                <a:spcPct val="0"/>
              </a:spcAft>
              <a:defRPr>
                <a:latin typeface="Arial" pitchFamily="34" charset="0"/>
              </a:defRPr>
            </a:lvl8pPr>
            <a:lvl9pPr marL="4000500" indent="-342900" fontAlgn="base">
              <a:spcBef>
                <a:spcPct val="0"/>
              </a:spcBef>
              <a:spcAft>
                <a:spcPct val="0"/>
              </a:spcAft>
              <a:defRPr>
                <a:latin typeface="Arial" pitchFamily="34" charset="0"/>
              </a:defRPr>
            </a:lvl9pPr>
          </a:lstStyle>
          <a:p>
            <a:pPr>
              <a:spcAft>
                <a:spcPts val="600"/>
              </a:spcAft>
            </a:pPr>
            <a:r>
              <a:rPr lang="en-US" dirty="0"/>
              <a:t>R = Read From Table, for example for France it is 30,000. L=6 for all.</a:t>
            </a:r>
          </a:p>
          <a:p>
            <a:pPr>
              <a:spcAft>
                <a:spcPts val="600"/>
              </a:spcAft>
            </a:pPr>
            <a:r>
              <a:rPr lang="en-US" dirty="0"/>
              <a:t>LTD</a:t>
            </a:r>
            <a:r>
              <a:rPr lang="en-US" baseline="-25000" dirty="0"/>
              <a:t>France</a:t>
            </a:r>
            <a:r>
              <a:rPr lang="en-US" dirty="0"/>
              <a:t> = 6(30000)=180,000</a:t>
            </a:r>
          </a:p>
          <a:p>
            <a:pPr>
              <a:spcAft>
                <a:spcPts val="600"/>
              </a:spcAft>
            </a:pPr>
            <a:r>
              <a:rPr lang="el-GR" dirty="0">
                <a:latin typeface="MS Reference Sans Serif" panose="020B0604030504040204" pitchFamily="34" charset="0"/>
              </a:rPr>
              <a:t>σ</a:t>
            </a:r>
            <a:r>
              <a:rPr lang="en-US" baseline="-25000" dirty="0"/>
              <a:t>LTDFrance</a:t>
            </a:r>
            <a:r>
              <a:rPr lang="en-US" dirty="0"/>
              <a:t> = SQRT(6)7500 = 2.44949(7500)=</a:t>
            </a:r>
            <a:r>
              <a:rPr lang="en-US" sz="1800" b="0" i="0" u="none" strike="noStrike" dirty="0">
                <a:solidFill>
                  <a:srgbClr val="000000"/>
                </a:solidFill>
                <a:effectLst/>
                <a:latin typeface="Calibri" panose="020F0502020204030204" pitchFamily="34" charset="0"/>
              </a:rPr>
              <a:t> </a:t>
            </a:r>
            <a:r>
              <a:rPr lang="en-US" dirty="0"/>
              <a:t>18371</a:t>
            </a:r>
          </a:p>
          <a:p>
            <a:pPr>
              <a:spcAft>
                <a:spcPts val="600"/>
              </a:spcAft>
            </a:pPr>
            <a:r>
              <a:rPr lang="en-US" dirty="0"/>
              <a:t>Z96% = 1.7507</a:t>
            </a:r>
            <a:r>
              <a:rPr lang="en-US" dirty="0">
                <a:sym typeface="Wingdings" panose="05000000000000000000" pitchFamily="2" charset="2"/>
              </a:rPr>
              <a:t>  </a:t>
            </a:r>
          </a:p>
          <a:p>
            <a:pPr>
              <a:spcAft>
                <a:spcPts val="600"/>
              </a:spcAft>
            </a:pPr>
            <a:r>
              <a:rPr lang="en-US" dirty="0"/>
              <a:t>Is= Z96%(</a:t>
            </a:r>
            <a:r>
              <a:rPr lang="el-GR" dirty="0">
                <a:latin typeface="MS Reference Sans Serif" panose="020B0604030504040204" pitchFamily="34" charset="0"/>
              </a:rPr>
              <a:t>σ</a:t>
            </a:r>
            <a:r>
              <a:rPr lang="en-US" baseline="-25000" dirty="0"/>
              <a:t>LTDFrance</a:t>
            </a:r>
            <a:r>
              <a:rPr lang="en-US" dirty="0"/>
              <a:t>)= 1.7507(18371) = 32182</a:t>
            </a:r>
          </a:p>
        </p:txBody>
      </p:sp>
      <p:sp>
        <p:nvSpPr>
          <p:cNvPr id="4" name="SMARTInkShape-6">
            <a:extLst>
              <a:ext uri="{FF2B5EF4-FFF2-40B4-BE49-F238E27FC236}">
                <a16:creationId xmlns:a16="http://schemas.microsoft.com/office/drawing/2014/main" id="{E3BAA9C2-5723-4FA3-B210-3376720B9A3C}"/>
              </a:ext>
            </a:extLst>
          </p:cNvPr>
          <p:cNvSpPr/>
          <p:nvPr>
            <p:custDataLst>
              <p:tags r:id="rId2"/>
            </p:custDataLst>
          </p:nvPr>
        </p:nvSpPr>
        <p:spPr bwMode="auto">
          <a:xfrm>
            <a:off x="10643503" y="1301972"/>
            <a:ext cx="32537" cy="34039"/>
          </a:xfrm>
          <a:custGeom>
            <a:avLst/>
            <a:gdLst/>
            <a:ahLst/>
            <a:cxnLst/>
            <a:rect l="0" t="0" r="0" b="0"/>
            <a:pathLst>
              <a:path w="32537" h="34039">
                <a:moveTo>
                  <a:pt x="0" y="34038"/>
                </a:moveTo>
                <a:lnTo>
                  <a:pt x="0" y="34038"/>
                </a:lnTo>
                <a:lnTo>
                  <a:pt x="14169" y="18302"/>
                </a:lnTo>
                <a:lnTo>
                  <a:pt x="32536" y="0"/>
                </a:lnTo>
              </a:path>
            </a:pathLst>
          </a:custGeom>
          <a:noFill/>
          <a:ln w="1905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6" name="SMARTInkShape-7">
            <a:extLst>
              <a:ext uri="{FF2B5EF4-FFF2-40B4-BE49-F238E27FC236}">
                <a16:creationId xmlns:a16="http://schemas.microsoft.com/office/drawing/2014/main" id="{FEDB556C-DCBC-4809-A116-FAED527CC28C}"/>
              </a:ext>
            </a:extLst>
          </p:cNvPr>
          <p:cNvSpPr/>
          <p:nvPr>
            <p:custDataLst>
              <p:tags r:id="rId3"/>
            </p:custDataLst>
          </p:nvPr>
        </p:nvSpPr>
        <p:spPr bwMode="auto">
          <a:xfrm>
            <a:off x="11740608" y="3251200"/>
            <a:ext cx="543" cy="94"/>
          </a:xfrm>
          <a:custGeom>
            <a:avLst/>
            <a:gdLst/>
            <a:ahLst/>
            <a:cxnLst/>
            <a:rect l="0" t="0" r="0" b="0"/>
            <a:pathLst>
              <a:path w="543" h="94">
                <a:moveTo>
                  <a:pt x="0" y="93"/>
                </a:moveTo>
                <a:lnTo>
                  <a:pt x="0" y="93"/>
                </a:lnTo>
                <a:lnTo>
                  <a:pt x="542" y="0"/>
                </a:lnTo>
              </a:path>
            </a:pathLst>
          </a:custGeom>
          <a:noFill/>
          <a:ln w="1905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7" name="SMARTInkShape-8">
            <a:extLst>
              <a:ext uri="{FF2B5EF4-FFF2-40B4-BE49-F238E27FC236}">
                <a16:creationId xmlns:a16="http://schemas.microsoft.com/office/drawing/2014/main" id="{7F048B91-C412-475E-89DE-850CA010EC45}"/>
              </a:ext>
            </a:extLst>
          </p:cNvPr>
          <p:cNvSpPr/>
          <p:nvPr>
            <p:custDataLst>
              <p:tags r:id="rId4"/>
            </p:custDataLst>
          </p:nvPr>
        </p:nvSpPr>
        <p:spPr bwMode="auto">
          <a:xfrm>
            <a:off x="10287009" y="1098971"/>
            <a:ext cx="35141" cy="40635"/>
          </a:xfrm>
          <a:custGeom>
            <a:avLst/>
            <a:gdLst/>
            <a:ahLst/>
            <a:cxnLst/>
            <a:rect l="0" t="0" r="0" b="0"/>
            <a:pathLst>
              <a:path w="35141" h="40635">
                <a:moveTo>
                  <a:pt x="196" y="0"/>
                </a:moveTo>
                <a:lnTo>
                  <a:pt x="196" y="0"/>
                </a:lnTo>
                <a:lnTo>
                  <a:pt x="103" y="9185"/>
                </a:lnTo>
                <a:lnTo>
                  <a:pt x="0" y="39994"/>
                </a:lnTo>
                <a:lnTo>
                  <a:pt x="1408" y="40634"/>
                </a:lnTo>
                <a:lnTo>
                  <a:pt x="6736" y="39463"/>
                </a:lnTo>
                <a:lnTo>
                  <a:pt x="21040" y="28095"/>
                </a:lnTo>
                <a:lnTo>
                  <a:pt x="35140" y="8761"/>
                </a:lnTo>
              </a:path>
            </a:pathLst>
          </a:custGeom>
          <a:noFill/>
          <a:ln w="1905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extLst>
      <p:ext uri="{BB962C8B-B14F-4D97-AF65-F5344CB8AC3E}">
        <p14:creationId xmlns:p14="http://schemas.microsoft.com/office/powerpoint/2010/main" val="2885923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dissolv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dissolve">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dissolve">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dissolve">
                                      <p:cBhvr>
                                        <p:cTn id="22" dur="500"/>
                                        <p:tgtEl>
                                          <p:spTgt spid="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Effect transition="in" filter="dissolve">
                                      <p:cBhvr>
                                        <p:cTn id="27"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ChangeArrowheads="1"/>
          </p:cNvSpPr>
          <p:nvPr/>
        </p:nvSpPr>
        <p:spPr bwMode="auto">
          <a:xfrm>
            <a:off x="152400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dirty="0"/>
          </a:p>
        </p:txBody>
      </p:sp>
      <p:sp>
        <p:nvSpPr>
          <p:cNvPr id="9" name="Text Box 14"/>
          <p:cNvSpPr txBox="1">
            <a:spLocks noChangeArrowheads="1"/>
          </p:cNvSpPr>
          <p:nvPr/>
        </p:nvSpPr>
        <p:spPr bwMode="auto">
          <a:xfrm>
            <a:off x="0" y="90563"/>
            <a:ext cx="9143999" cy="707886"/>
          </a:xfrm>
          <a:prstGeom prst="rect">
            <a:avLst/>
          </a:prstGeom>
          <a:noFill/>
          <a:ln w="12700">
            <a:noFill/>
            <a:miter lim="800000"/>
            <a:headEnd/>
            <a:tailEnd/>
          </a:ln>
        </p:spPr>
        <p:txBody>
          <a:bodyPr wrap="square">
            <a:spAutoFit/>
          </a:bodyPr>
          <a:lstStyle/>
          <a:p>
            <a:pPr eaLnBrk="1" hangingPunct="1"/>
            <a:r>
              <a:rPr lang="en-US" sz="4000" dirty="0">
                <a:solidFill>
                  <a:srgbClr val="A80000"/>
                </a:solidFill>
                <a:latin typeface="Impact" pitchFamily="34" charset="0"/>
                <a:ea typeface="ＭＳ Ｐゴシック" pitchFamily="-65" charset="-128"/>
                <a:cs typeface="Impact" pitchFamily="34" charset="0"/>
              </a:rPr>
              <a:t>Centralization</a:t>
            </a:r>
          </a:p>
        </p:txBody>
      </p:sp>
      <p:sp>
        <p:nvSpPr>
          <p:cNvPr id="10" name="TextBox 9">
            <a:extLst>
              <a:ext uri="{FF2B5EF4-FFF2-40B4-BE49-F238E27FC236}">
                <a16:creationId xmlns:a16="http://schemas.microsoft.com/office/drawing/2014/main" id="{78C72A34-ADDE-4E8B-AAF5-76AC07F6C83A}"/>
              </a:ext>
            </a:extLst>
          </p:cNvPr>
          <p:cNvSpPr txBox="1"/>
          <p:nvPr/>
        </p:nvSpPr>
        <p:spPr>
          <a:xfrm>
            <a:off x="0" y="798449"/>
            <a:ext cx="120777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marL="342900" lvl="0" indent="-342900">
              <a:defRPr sz="2400">
                <a:latin typeface="Book Antiqua" pitchFamily="18" charset="0"/>
              </a:defRPr>
            </a:lvl1pPr>
            <a:lvl2pPr marL="800100" indent="-342900">
              <a:defRPr>
                <a:latin typeface="Arial" pitchFamily="34" charset="0"/>
              </a:defRPr>
            </a:lvl2pPr>
            <a:lvl3pPr marL="1257300" indent="-342900">
              <a:defRPr>
                <a:latin typeface="Arial" pitchFamily="34" charset="0"/>
              </a:defRPr>
            </a:lvl3pPr>
            <a:lvl4pPr marL="1714500" indent="-342900">
              <a:defRPr>
                <a:latin typeface="Arial" pitchFamily="34" charset="0"/>
              </a:defRPr>
            </a:lvl4pPr>
            <a:lvl5pPr marL="2171700" indent="-342900">
              <a:defRPr>
                <a:latin typeface="Arial" pitchFamily="34" charset="0"/>
              </a:defRPr>
            </a:lvl5pPr>
            <a:lvl6pPr marL="2628900" indent="-342900" fontAlgn="base">
              <a:spcBef>
                <a:spcPct val="0"/>
              </a:spcBef>
              <a:spcAft>
                <a:spcPct val="0"/>
              </a:spcAft>
              <a:defRPr>
                <a:latin typeface="Arial" pitchFamily="34" charset="0"/>
              </a:defRPr>
            </a:lvl6pPr>
            <a:lvl7pPr marL="3086100" indent="-342900" fontAlgn="base">
              <a:spcBef>
                <a:spcPct val="0"/>
              </a:spcBef>
              <a:spcAft>
                <a:spcPct val="0"/>
              </a:spcAft>
              <a:defRPr>
                <a:latin typeface="Arial" pitchFamily="34" charset="0"/>
              </a:defRPr>
            </a:lvl7pPr>
            <a:lvl8pPr marL="3543300" indent="-342900" fontAlgn="base">
              <a:spcBef>
                <a:spcPct val="0"/>
              </a:spcBef>
              <a:spcAft>
                <a:spcPct val="0"/>
              </a:spcAft>
              <a:defRPr>
                <a:latin typeface="Arial" pitchFamily="34" charset="0"/>
              </a:defRPr>
            </a:lvl8pPr>
            <a:lvl9pPr marL="4000500" indent="-342900" fontAlgn="base">
              <a:spcBef>
                <a:spcPct val="0"/>
              </a:spcBef>
              <a:spcAft>
                <a:spcPct val="0"/>
              </a:spcAft>
              <a:defRPr>
                <a:latin typeface="Arial" pitchFamily="34" charset="0"/>
              </a:defRPr>
            </a:lvl9pPr>
          </a:lstStyle>
          <a:p>
            <a:r>
              <a:rPr lang="en-US" dirty="0"/>
              <a:t>Epson decides to build a central DC in Europe. It will ship base printers (without power supply) to the DC. When an order is received, the DC will assemble power supplies, add manuals, and ship the printers to the appropriate country. The printers are still to be manufactured in Taiwan with the same lead-time. How much safety inventory can Epson expect to save as a result if it still targets 96% CSL?</a:t>
            </a:r>
          </a:p>
        </p:txBody>
      </p:sp>
      <p:graphicFrame>
        <p:nvGraphicFramePr>
          <p:cNvPr id="2" name="Object 1">
            <a:extLst>
              <a:ext uri="{FF2B5EF4-FFF2-40B4-BE49-F238E27FC236}">
                <a16:creationId xmlns:a16="http://schemas.microsoft.com/office/drawing/2014/main" id="{D7E599CC-52D2-4EEB-955C-69E78D2C9610}"/>
              </a:ext>
            </a:extLst>
          </p:cNvPr>
          <p:cNvGraphicFramePr>
            <a:graphicFrameLocks noChangeAspect="1"/>
          </p:cNvGraphicFramePr>
          <p:nvPr>
            <p:extLst>
              <p:ext uri="{D42A27DB-BD31-4B8C-83A1-F6EECF244321}">
                <p14:modId xmlns:p14="http://schemas.microsoft.com/office/powerpoint/2010/main" val="3278846749"/>
              </p:ext>
            </p:extLst>
          </p:nvPr>
        </p:nvGraphicFramePr>
        <p:xfrm>
          <a:off x="228600" y="2725465"/>
          <a:ext cx="11172825" cy="3706661"/>
        </p:xfrm>
        <a:graphic>
          <a:graphicData uri="http://schemas.openxmlformats.org/presentationml/2006/ole">
            <mc:AlternateContent xmlns:mc="http://schemas.openxmlformats.org/markup-compatibility/2006">
              <mc:Choice xmlns:v="urn:schemas-microsoft-com:vml" Requires="v">
                <p:oleObj spid="_x0000_s3086" name="Worksheet" r:id="rId3" imgW="9162826" imgH="3038747" progId="Excel.Sheet.12">
                  <p:embed/>
                </p:oleObj>
              </mc:Choice>
              <mc:Fallback>
                <p:oleObj name="Worksheet" r:id="rId3" imgW="9162826" imgH="3038747" progId="Excel.Sheet.12">
                  <p:embed/>
                  <p:pic>
                    <p:nvPicPr>
                      <p:cNvPr id="2" name="Object 1">
                        <a:extLst>
                          <a:ext uri="{FF2B5EF4-FFF2-40B4-BE49-F238E27FC236}">
                            <a16:creationId xmlns:a16="http://schemas.microsoft.com/office/drawing/2014/main" id="{D7E599CC-52D2-4EEB-955C-69E78D2C9610}"/>
                          </a:ext>
                        </a:extLst>
                      </p:cNvPr>
                      <p:cNvPicPr/>
                      <p:nvPr/>
                    </p:nvPicPr>
                    <p:blipFill>
                      <a:blip r:embed="rId4"/>
                      <a:stretch>
                        <a:fillRect/>
                      </a:stretch>
                    </p:blipFill>
                    <p:spPr>
                      <a:xfrm>
                        <a:off x="228600" y="2725465"/>
                        <a:ext cx="11172825" cy="3706661"/>
                      </a:xfrm>
                      <a:prstGeom prst="rect">
                        <a:avLst/>
                      </a:prstGeom>
                    </p:spPr>
                  </p:pic>
                </p:oleObj>
              </mc:Fallback>
            </mc:AlternateContent>
          </a:graphicData>
        </a:graphic>
      </p:graphicFrame>
    </p:spTree>
    <p:extLst>
      <p:ext uri="{BB962C8B-B14F-4D97-AF65-F5344CB8AC3E}">
        <p14:creationId xmlns:p14="http://schemas.microsoft.com/office/powerpoint/2010/main" val="1538202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idx="4294967295"/>
          </p:nvPr>
        </p:nvSpPr>
        <p:spPr>
          <a:xfrm>
            <a:off x="-6531" y="28303"/>
            <a:ext cx="12198531" cy="676547"/>
          </a:xfrm>
        </p:spPr>
        <p:txBody>
          <a:bodyPr/>
          <a:lstStyle/>
          <a:p>
            <a:r>
              <a:rPr lang="en-US" sz="4000" dirty="0"/>
              <a:t>Independent Lead Time Demands at N  Locations</a:t>
            </a:r>
          </a:p>
        </p:txBody>
      </p:sp>
      <p:sp>
        <p:nvSpPr>
          <p:cNvPr id="5125" name="Rectangle 4"/>
          <p:cNvSpPr>
            <a:spLocks noChangeArrowheads="1"/>
          </p:cNvSpPr>
          <p:nvPr/>
        </p:nvSpPr>
        <p:spPr bwMode="auto">
          <a:xfrm>
            <a:off x="2667000" y="1874838"/>
            <a:ext cx="3810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nchor="ctr">
            <a:spAutoFit/>
          </a:bodyPr>
          <a:lstStyle/>
          <a:p>
            <a:endParaRPr lang="en-US" sz="1400" b="1" dirty="0"/>
          </a:p>
        </p:txBody>
      </p:sp>
      <p:graphicFrame>
        <p:nvGraphicFramePr>
          <p:cNvPr id="5122" name="Object 5"/>
          <p:cNvGraphicFramePr>
            <a:graphicFrameLocks noChangeAspect="1"/>
          </p:cNvGraphicFramePr>
          <p:nvPr/>
        </p:nvGraphicFramePr>
        <p:xfrm>
          <a:off x="1524000" y="3278189"/>
          <a:ext cx="114300" cy="219075"/>
        </p:xfrm>
        <a:graphic>
          <a:graphicData uri="http://schemas.openxmlformats.org/presentationml/2006/ole">
            <mc:AlternateContent xmlns:mc="http://schemas.openxmlformats.org/markup-compatibility/2006">
              <mc:Choice xmlns:v="urn:schemas-microsoft-com:vml" Requires="v">
                <p:oleObj spid="_x0000_s4108" name="Equation" r:id="rId4" imgW="114151" imgH="215619" progId="Equation.3">
                  <p:embed/>
                </p:oleObj>
              </mc:Choice>
              <mc:Fallback>
                <p:oleObj name="Equation" r:id="rId4" imgW="114151" imgH="215619" progId="Equation.3">
                  <p:embed/>
                  <p:pic>
                    <p:nvPicPr>
                      <p:cNvPr id="5122"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3278189"/>
                        <a:ext cx="114300" cy="219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6" name="Rectangle 6"/>
          <p:cNvSpPr>
            <a:spLocks noChangeArrowheads="1"/>
          </p:cNvSpPr>
          <p:nvPr/>
        </p:nvSpPr>
        <p:spPr bwMode="auto">
          <a:xfrm>
            <a:off x="1524000" y="3093522"/>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p>
            <a:endParaRPr lang="en-US" dirty="0"/>
          </a:p>
        </p:txBody>
      </p:sp>
      <p:sp>
        <p:nvSpPr>
          <p:cNvPr id="986136" name="Text Box 24"/>
          <p:cNvSpPr txBox="1">
            <a:spLocks noChangeArrowheads="1"/>
          </p:cNvSpPr>
          <p:nvPr/>
        </p:nvSpPr>
        <p:spPr bwMode="auto">
          <a:xfrm>
            <a:off x="-10885" y="855658"/>
            <a:ext cx="12198531" cy="5530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342900" indent="-342900">
              <a:lnSpc>
                <a:spcPct val="120000"/>
              </a:lnSpc>
              <a:spcBef>
                <a:spcPts val="0"/>
              </a:spcBef>
              <a:buClr>
                <a:srgbClr val="000000"/>
              </a:buClr>
              <a:buFont typeface="Wingdings" panose="05000000000000000000" pitchFamily="2" charset="2"/>
              <a:buChar char="p"/>
            </a:pPr>
            <a:r>
              <a:rPr lang="en-US" dirty="0">
                <a:latin typeface="Book Antiqua" pitchFamily="18" charset="0"/>
              </a:rPr>
              <a:t>In Inventory; Centralization leads to reduction in </a:t>
            </a:r>
          </a:p>
          <a:p>
            <a:pPr marL="800100" lvl="1" indent="-342900">
              <a:lnSpc>
                <a:spcPct val="120000"/>
              </a:lnSpc>
              <a:spcBef>
                <a:spcPts val="0"/>
              </a:spcBef>
              <a:buClr>
                <a:srgbClr val="000000"/>
              </a:buClr>
              <a:buFont typeface="Wingdings" panose="05000000000000000000" pitchFamily="2" charset="2"/>
              <a:buChar char="n"/>
            </a:pPr>
            <a:r>
              <a:rPr lang="en-US" sz="2200" dirty="0">
                <a:latin typeface="Book Antiqua" pitchFamily="18" charset="0"/>
              </a:rPr>
              <a:t>EOQ, and therefore Icycle</a:t>
            </a:r>
          </a:p>
          <a:p>
            <a:pPr marL="800100" lvl="1" indent="-342900">
              <a:lnSpc>
                <a:spcPct val="120000"/>
              </a:lnSpc>
              <a:spcBef>
                <a:spcPts val="0"/>
              </a:spcBef>
              <a:buClr>
                <a:srgbClr val="000000"/>
              </a:buClr>
              <a:buFont typeface="Wingdings" panose="05000000000000000000" pitchFamily="2" charset="2"/>
              <a:buChar char="n"/>
            </a:pPr>
            <a:r>
              <a:rPr lang="en-US" sz="2200" dirty="0">
                <a:latin typeface="Book Antiqua" pitchFamily="18" charset="0"/>
              </a:rPr>
              <a:t>Isafety</a:t>
            </a:r>
          </a:p>
          <a:p>
            <a:pPr marL="800100" lvl="1" indent="-342900">
              <a:lnSpc>
                <a:spcPct val="120000"/>
              </a:lnSpc>
              <a:spcBef>
                <a:spcPts val="0"/>
              </a:spcBef>
              <a:buClr>
                <a:srgbClr val="000000"/>
              </a:buClr>
              <a:buFont typeface="Wingdings" panose="05000000000000000000" pitchFamily="2" charset="2"/>
              <a:buChar char="n"/>
            </a:pPr>
            <a:r>
              <a:rPr lang="en-US" sz="2200" dirty="0">
                <a:latin typeface="Book Antiqua" pitchFamily="18" charset="0"/>
              </a:rPr>
              <a:t>Average inventory</a:t>
            </a:r>
          </a:p>
          <a:p>
            <a:pPr marL="800100" lvl="1" indent="-342900">
              <a:lnSpc>
                <a:spcPct val="120000"/>
              </a:lnSpc>
              <a:spcBef>
                <a:spcPts val="0"/>
              </a:spcBef>
              <a:buClr>
                <a:srgbClr val="000000"/>
              </a:buClr>
              <a:buFont typeface="Wingdings" panose="05000000000000000000" pitchFamily="2" charset="2"/>
              <a:buChar char="n"/>
            </a:pPr>
            <a:r>
              <a:rPr lang="en-US" sz="2200" dirty="0">
                <a:latin typeface="Book Antiqua" pitchFamily="18" charset="0"/>
              </a:rPr>
              <a:t>Flow time</a:t>
            </a:r>
          </a:p>
          <a:p>
            <a:pPr marL="342900" indent="-342900">
              <a:lnSpc>
                <a:spcPct val="120000"/>
              </a:lnSpc>
              <a:spcBef>
                <a:spcPts val="0"/>
              </a:spcBef>
              <a:buClr>
                <a:srgbClr val="000000"/>
              </a:buClr>
              <a:buFont typeface="Wingdings" panose="05000000000000000000" pitchFamily="2" charset="2"/>
              <a:buChar char="p"/>
            </a:pPr>
            <a:r>
              <a:rPr lang="en-US" dirty="0">
                <a:latin typeface="Book Antiqua" pitchFamily="18" charset="0"/>
              </a:rPr>
              <a:t>In Waiting Line; Centralization , or Polling, leads to (</a:t>
            </a:r>
            <a:r>
              <a:rPr lang="en-US" i="1" dirty="0">
                <a:latin typeface="Book Antiqua" pitchFamily="18" charset="0"/>
              </a:rPr>
              <a:t>i</a:t>
            </a:r>
            <a:r>
              <a:rPr lang="en-US" dirty="0">
                <a:latin typeface="Book Antiqua" pitchFamily="18" charset="0"/>
              </a:rPr>
              <a:t>) flow time reduction and (</a:t>
            </a:r>
            <a:r>
              <a:rPr lang="en-US" i="1" dirty="0">
                <a:latin typeface="Book Antiqua" pitchFamily="18" charset="0"/>
              </a:rPr>
              <a:t>ii</a:t>
            </a:r>
            <a:r>
              <a:rPr lang="en-US" dirty="0">
                <a:latin typeface="Book Antiqua" pitchFamily="18" charset="0"/>
              </a:rPr>
              <a:t>) throughput improvement.</a:t>
            </a:r>
          </a:p>
          <a:p>
            <a:pPr marL="342900" indent="-342900">
              <a:lnSpc>
                <a:spcPct val="120000"/>
              </a:lnSpc>
              <a:spcBef>
                <a:spcPts val="0"/>
              </a:spcBef>
              <a:buClr>
                <a:srgbClr val="000000"/>
              </a:buClr>
              <a:buFont typeface="Wingdings" panose="05000000000000000000" pitchFamily="2" charset="2"/>
              <a:buChar char="p"/>
            </a:pPr>
            <a:r>
              <a:rPr lang="en-US" dirty="0">
                <a:latin typeface="Book Antiqua" pitchFamily="18" charset="0"/>
              </a:rPr>
              <a:t>If centralization reduces inventory, why doesn’t everybody do it?  </a:t>
            </a:r>
          </a:p>
          <a:p>
            <a:pPr marL="800100" lvl="1" indent="-342900">
              <a:lnSpc>
                <a:spcPct val="120000"/>
              </a:lnSpc>
              <a:spcBef>
                <a:spcPts val="0"/>
              </a:spcBef>
              <a:buClr>
                <a:srgbClr val="000000"/>
              </a:buClr>
              <a:buFont typeface="Wingdings" panose="05000000000000000000" pitchFamily="2" charset="2"/>
              <a:buChar char="n"/>
            </a:pPr>
            <a:r>
              <a:rPr lang="en-US" sz="2200" dirty="0">
                <a:latin typeface="Book Antiqua" pitchFamily="18" charset="0"/>
              </a:rPr>
              <a:t>Less understanding of customer needs</a:t>
            </a:r>
          </a:p>
          <a:p>
            <a:pPr marL="800100" lvl="1" indent="-342900">
              <a:lnSpc>
                <a:spcPct val="120000"/>
              </a:lnSpc>
              <a:spcBef>
                <a:spcPts val="0"/>
              </a:spcBef>
              <a:buClr>
                <a:srgbClr val="000000"/>
              </a:buClr>
              <a:buFont typeface="Wingdings" panose="05000000000000000000" pitchFamily="2" charset="2"/>
              <a:buChar char="n"/>
            </a:pPr>
            <a:r>
              <a:rPr lang="en-US" sz="2200" dirty="0">
                <a:latin typeface="Book Antiqua" pitchFamily="18" charset="0"/>
              </a:rPr>
              <a:t>Less understanding of cultural, linguistics, and regulatory barriers</a:t>
            </a:r>
          </a:p>
          <a:p>
            <a:pPr marL="800100" lvl="1" indent="-342900">
              <a:lnSpc>
                <a:spcPct val="120000"/>
              </a:lnSpc>
              <a:spcBef>
                <a:spcPts val="0"/>
              </a:spcBef>
              <a:buClr>
                <a:srgbClr val="000000"/>
              </a:buClr>
              <a:buFont typeface="Wingdings" panose="05000000000000000000" pitchFamily="2" charset="2"/>
              <a:buChar char="n"/>
            </a:pPr>
            <a:r>
              <a:rPr lang="en-US" sz="2200" dirty="0">
                <a:latin typeface="Book Antiqua" pitchFamily="18" charset="0"/>
              </a:rPr>
              <a:t>Longer response time</a:t>
            </a:r>
          </a:p>
          <a:p>
            <a:pPr marL="800100" lvl="1" indent="-342900">
              <a:lnSpc>
                <a:spcPct val="120000"/>
              </a:lnSpc>
              <a:spcBef>
                <a:spcPts val="0"/>
              </a:spcBef>
              <a:buClr>
                <a:srgbClr val="000000"/>
              </a:buClr>
              <a:buFont typeface="Wingdings" panose="05000000000000000000" pitchFamily="2" charset="2"/>
              <a:buChar char="n"/>
            </a:pPr>
            <a:r>
              <a:rPr lang="en-US" sz="2200" dirty="0">
                <a:latin typeface="Book Antiqua" pitchFamily="18" charset="0"/>
              </a:rPr>
              <a:t>Higher shipping cost – which may lead to higher prices</a:t>
            </a:r>
          </a:p>
          <a:p>
            <a:pPr marL="342900" indent="-342900">
              <a:lnSpc>
                <a:spcPct val="120000"/>
              </a:lnSpc>
              <a:spcBef>
                <a:spcPts val="0"/>
              </a:spcBef>
              <a:buClr>
                <a:srgbClr val="1A1A74"/>
              </a:buClr>
              <a:buFont typeface="Wingdings" panose="05000000000000000000" pitchFamily="2" charset="2"/>
              <a:buChar char="p"/>
            </a:pPr>
            <a:r>
              <a:rPr lang="en-US" b="1" dirty="0">
                <a:solidFill>
                  <a:srgbClr val="A50023"/>
                </a:solidFill>
                <a:latin typeface="Book Antiqua" pitchFamily="18" charset="0"/>
              </a:rPr>
              <a:t>These disadvantages may reduce the demand.  </a:t>
            </a:r>
          </a:p>
        </p:txBody>
      </p:sp>
    </p:spTree>
    <p:extLst>
      <p:ext uri="{BB962C8B-B14F-4D97-AF65-F5344CB8AC3E}">
        <p14:creationId xmlns:p14="http://schemas.microsoft.com/office/powerpoint/2010/main" val="25371371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86136">
                                            <p:txEl>
                                              <p:pRg st="0" end="0"/>
                                            </p:txEl>
                                          </p:spTgt>
                                        </p:tgtEl>
                                        <p:attrNameLst>
                                          <p:attrName>style.visibility</p:attrName>
                                        </p:attrNameLst>
                                      </p:cBhvr>
                                      <p:to>
                                        <p:strVal val="visible"/>
                                      </p:to>
                                    </p:set>
                                    <p:animEffect transition="in" filter="dissolve">
                                      <p:cBhvr>
                                        <p:cTn id="7" dur="500"/>
                                        <p:tgtEl>
                                          <p:spTgt spid="9861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86136">
                                            <p:txEl>
                                              <p:pRg st="1" end="1"/>
                                            </p:txEl>
                                          </p:spTgt>
                                        </p:tgtEl>
                                        <p:attrNameLst>
                                          <p:attrName>style.visibility</p:attrName>
                                        </p:attrNameLst>
                                      </p:cBhvr>
                                      <p:to>
                                        <p:strVal val="visible"/>
                                      </p:to>
                                    </p:set>
                                    <p:animEffect transition="in" filter="dissolve">
                                      <p:cBhvr>
                                        <p:cTn id="12" dur="500"/>
                                        <p:tgtEl>
                                          <p:spTgt spid="98613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86136">
                                            <p:txEl>
                                              <p:pRg st="2" end="2"/>
                                            </p:txEl>
                                          </p:spTgt>
                                        </p:tgtEl>
                                        <p:attrNameLst>
                                          <p:attrName>style.visibility</p:attrName>
                                        </p:attrNameLst>
                                      </p:cBhvr>
                                      <p:to>
                                        <p:strVal val="visible"/>
                                      </p:to>
                                    </p:set>
                                    <p:animEffect transition="in" filter="dissolve">
                                      <p:cBhvr>
                                        <p:cTn id="17" dur="500"/>
                                        <p:tgtEl>
                                          <p:spTgt spid="98613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86136">
                                            <p:txEl>
                                              <p:pRg st="3" end="3"/>
                                            </p:txEl>
                                          </p:spTgt>
                                        </p:tgtEl>
                                        <p:attrNameLst>
                                          <p:attrName>style.visibility</p:attrName>
                                        </p:attrNameLst>
                                      </p:cBhvr>
                                      <p:to>
                                        <p:strVal val="visible"/>
                                      </p:to>
                                    </p:set>
                                    <p:animEffect transition="in" filter="dissolve">
                                      <p:cBhvr>
                                        <p:cTn id="22" dur="500"/>
                                        <p:tgtEl>
                                          <p:spTgt spid="98613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86136">
                                            <p:txEl>
                                              <p:pRg st="4" end="4"/>
                                            </p:txEl>
                                          </p:spTgt>
                                        </p:tgtEl>
                                        <p:attrNameLst>
                                          <p:attrName>style.visibility</p:attrName>
                                        </p:attrNameLst>
                                      </p:cBhvr>
                                      <p:to>
                                        <p:strVal val="visible"/>
                                      </p:to>
                                    </p:set>
                                    <p:animEffect transition="in" filter="dissolve">
                                      <p:cBhvr>
                                        <p:cTn id="27" dur="500"/>
                                        <p:tgtEl>
                                          <p:spTgt spid="98613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86136">
                                            <p:txEl>
                                              <p:pRg st="5" end="5"/>
                                            </p:txEl>
                                          </p:spTgt>
                                        </p:tgtEl>
                                        <p:attrNameLst>
                                          <p:attrName>style.visibility</p:attrName>
                                        </p:attrNameLst>
                                      </p:cBhvr>
                                      <p:to>
                                        <p:strVal val="visible"/>
                                      </p:to>
                                    </p:set>
                                    <p:animEffect transition="in" filter="dissolve">
                                      <p:cBhvr>
                                        <p:cTn id="32" dur="500"/>
                                        <p:tgtEl>
                                          <p:spTgt spid="98613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86136">
                                            <p:txEl>
                                              <p:pRg st="6" end="6"/>
                                            </p:txEl>
                                          </p:spTgt>
                                        </p:tgtEl>
                                        <p:attrNameLst>
                                          <p:attrName>style.visibility</p:attrName>
                                        </p:attrNameLst>
                                      </p:cBhvr>
                                      <p:to>
                                        <p:strVal val="visible"/>
                                      </p:to>
                                    </p:set>
                                    <p:animEffect transition="in" filter="dissolve">
                                      <p:cBhvr>
                                        <p:cTn id="37" dur="500"/>
                                        <p:tgtEl>
                                          <p:spTgt spid="98613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86136">
                                            <p:txEl>
                                              <p:pRg st="7" end="7"/>
                                            </p:txEl>
                                          </p:spTgt>
                                        </p:tgtEl>
                                        <p:attrNameLst>
                                          <p:attrName>style.visibility</p:attrName>
                                        </p:attrNameLst>
                                      </p:cBhvr>
                                      <p:to>
                                        <p:strVal val="visible"/>
                                      </p:to>
                                    </p:set>
                                    <p:animEffect transition="in" filter="dissolve">
                                      <p:cBhvr>
                                        <p:cTn id="42" dur="500"/>
                                        <p:tgtEl>
                                          <p:spTgt spid="98613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986136">
                                            <p:txEl>
                                              <p:pRg st="8" end="8"/>
                                            </p:txEl>
                                          </p:spTgt>
                                        </p:tgtEl>
                                        <p:attrNameLst>
                                          <p:attrName>style.visibility</p:attrName>
                                        </p:attrNameLst>
                                      </p:cBhvr>
                                      <p:to>
                                        <p:strVal val="visible"/>
                                      </p:to>
                                    </p:set>
                                    <p:animEffect transition="in" filter="dissolve">
                                      <p:cBhvr>
                                        <p:cTn id="47" dur="500"/>
                                        <p:tgtEl>
                                          <p:spTgt spid="98613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986136">
                                            <p:txEl>
                                              <p:pRg st="9" end="9"/>
                                            </p:txEl>
                                          </p:spTgt>
                                        </p:tgtEl>
                                        <p:attrNameLst>
                                          <p:attrName>style.visibility</p:attrName>
                                        </p:attrNameLst>
                                      </p:cBhvr>
                                      <p:to>
                                        <p:strVal val="visible"/>
                                      </p:to>
                                    </p:set>
                                    <p:animEffect transition="in" filter="dissolve">
                                      <p:cBhvr>
                                        <p:cTn id="52" dur="500"/>
                                        <p:tgtEl>
                                          <p:spTgt spid="98613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986136">
                                            <p:txEl>
                                              <p:pRg st="10" end="10"/>
                                            </p:txEl>
                                          </p:spTgt>
                                        </p:tgtEl>
                                        <p:attrNameLst>
                                          <p:attrName>style.visibility</p:attrName>
                                        </p:attrNameLst>
                                      </p:cBhvr>
                                      <p:to>
                                        <p:strVal val="visible"/>
                                      </p:to>
                                    </p:set>
                                    <p:animEffect transition="in" filter="dissolve">
                                      <p:cBhvr>
                                        <p:cTn id="57" dur="500"/>
                                        <p:tgtEl>
                                          <p:spTgt spid="986136">
                                            <p:txEl>
                                              <p:pRg st="10" end="1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986136">
                                            <p:txEl>
                                              <p:pRg st="11" end="11"/>
                                            </p:txEl>
                                          </p:spTgt>
                                        </p:tgtEl>
                                        <p:attrNameLst>
                                          <p:attrName>style.visibility</p:attrName>
                                        </p:attrNameLst>
                                      </p:cBhvr>
                                      <p:to>
                                        <p:strVal val="visible"/>
                                      </p:to>
                                    </p:set>
                                    <p:animEffect transition="in" filter="dissolve">
                                      <p:cBhvr>
                                        <p:cTn id="62" dur="500"/>
                                        <p:tgtEl>
                                          <p:spTgt spid="98613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6136"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30480"/>
            <a:ext cx="12115800" cy="792480"/>
          </a:xfrm>
        </p:spPr>
        <p:txBody>
          <a:bodyPr/>
          <a:lstStyle/>
          <a:p>
            <a:pPr eaLnBrk="1" hangingPunct="1"/>
            <a:r>
              <a:rPr lang="en-US" sz="4000" dirty="0"/>
              <a:t>Principle of Aggregation and polling Inventory</a:t>
            </a:r>
          </a:p>
        </p:txBody>
      </p:sp>
      <p:sp>
        <p:nvSpPr>
          <p:cNvPr id="988163" name="Rectangle 3"/>
          <p:cNvSpPr>
            <a:spLocks noGrp="1" noChangeArrowheads="1"/>
          </p:cNvSpPr>
          <p:nvPr>
            <p:ph type="body" idx="1"/>
          </p:nvPr>
        </p:nvSpPr>
        <p:spPr>
          <a:xfrm>
            <a:off x="15240" y="762000"/>
            <a:ext cx="11963400" cy="5697538"/>
          </a:xfrm>
        </p:spPr>
        <p:txBody>
          <a:bodyPr/>
          <a:lstStyle/>
          <a:p>
            <a:pPr marL="457200" indent="-457200">
              <a:spcBef>
                <a:spcPts val="0"/>
              </a:spcBef>
              <a:spcAft>
                <a:spcPts val="1200"/>
              </a:spcAft>
            </a:pPr>
            <a:r>
              <a:rPr lang="en-US" sz="2400" dirty="0">
                <a:latin typeface="Book Antiqua" pitchFamily="18" charset="0"/>
              </a:rPr>
              <a:t>Inventory benefits </a:t>
            </a:r>
            <a:r>
              <a:rPr lang="en-US" sz="2400" dirty="0">
                <a:latin typeface="Book Antiqua" pitchFamily="18" charset="0"/>
                <a:sym typeface="Wingdings" pitchFamily="2" charset="2"/>
              </a:rPr>
              <a:t> due to principle of aggregation.</a:t>
            </a:r>
          </a:p>
          <a:p>
            <a:pPr marL="457200" indent="-457200">
              <a:spcBef>
                <a:spcPts val="0"/>
              </a:spcBef>
              <a:spcAft>
                <a:spcPts val="1200"/>
              </a:spcAft>
            </a:pPr>
            <a:r>
              <a:rPr lang="en-US" sz="2400" dirty="0">
                <a:latin typeface="Book Antiqua" pitchFamily="18" charset="0"/>
                <a:sym typeface="Wingdings" pitchFamily="2" charset="2"/>
              </a:rPr>
              <a:t>Statistics: standard deviation of sum of random variables is less than the sum of the individual standard deviations.</a:t>
            </a:r>
          </a:p>
          <a:p>
            <a:pPr marL="457200" indent="-457200"/>
            <a:r>
              <a:rPr lang="en-US" sz="2400" dirty="0">
                <a:latin typeface="Book Antiqua" pitchFamily="18" charset="0"/>
                <a:sym typeface="Wingdings" pitchFamily="2" charset="2"/>
              </a:rPr>
              <a:t>Physical consolidation is not essential, as long as available inventory is shared among various locations  </a:t>
            </a:r>
            <a:r>
              <a:rPr lang="en-US" sz="2400" b="1" dirty="0">
                <a:latin typeface="Book Antiqua" pitchFamily="18" charset="0"/>
                <a:sym typeface="Wingdings" pitchFamily="2" charset="2"/>
              </a:rPr>
              <a:t>Polling Inventory</a:t>
            </a:r>
            <a:endParaRPr lang="en-US" sz="2400" b="1" dirty="0">
              <a:latin typeface="Book Antiqua" pitchFamily="18" charset="0"/>
            </a:endParaRPr>
          </a:p>
          <a:p>
            <a:pPr marL="914400" lvl="1" indent="-457200">
              <a:spcBef>
                <a:spcPts val="0"/>
              </a:spcBef>
              <a:spcAft>
                <a:spcPts val="600"/>
              </a:spcAft>
            </a:pPr>
            <a:r>
              <a:rPr lang="en-US" sz="2400" dirty="0">
                <a:latin typeface="Book Antiqua" pitchFamily="18" charset="0"/>
              </a:rPr>
              <a:t>Virtual Centralization</a:t>
            </a:r>
          </a:p>
          <a:p>
            <a:pPr marL="914400" lvl="1" indent="-457200">
              <a:spcBef>
                <a:spcPts val="0"/>
              </a:spcBef>
              <a:spcAft>
                <a:spcPts val="600"/>
              </a:spcAft>
            </a:pPr>
            <a:r>
              <a:rPr lang="en-US" sz="2400" dirty="0">
                <a:latin typeface="Book Antiqua" pitchFamily="18" charset="0"/>
              </a:rPr>
              <a:t>Specialization – one warehouse carries the majority of Isafety for all warehouses</a:t>
            </a:r>
          </a:p>
          <a:p>
            <a:pPr marL="914400" lvl="1" indent="-457200">
              <a:spcBef>
                <a:spcPts val="0"/>
              </a:spcBef>
              <a:spcAft>
                <a:spcPts val="600"/>
              </a:spcAft>
            </a:pPr>
            <a:r>
              <a:rPr lang="en-US" sz="2400" dirty="0">
                <a:latin typeface="Book Antiqua" pitchFamily="18" charset="0"/>
              </a:rPr>
              <a:t>Component Commonality – a single motor in several models of a car factory</a:t>
            </a:r>
          </a:p>
          <a:p>
            <a:pPr marL="914400" lvl="1" indent="-457200">
              <a:spcBef>
                <a:spcPts val="0"/>
              </a:spcBef>
              <a:spcAft>
                <a:spcPts val="600"/>
              </a:spcAft>
            </a:pPr>
            <a:r>
              <a:rPr lang="en-US" sz="2400" dirty="0">
                <a:latin typeface="Book Antiqua" pitchFamily="18" charset="0"/>
              </a:rPr>
              <a:t>Delayed Differentiation – a shirt in 4 model and 9 colors</a:t>
            </a:r>
          </a:p>
          <a:p>
            <a:pPr marL="914400" lvl="1" indent="-457200">
              <a:spcBef>
                <a:spcPts val="0"/>
              </a:spcBef>
              <a:spcAft>
                <a:spcPts val="600"/>
              </a:spcAft>
            </a:pPr>
            <a:r>
              <a:rPr lang="en-US" sz="2400" dirty="0">
                <a:latin typeface="Book Antiqua" pitchFamily="18" charset="0"/>
              </a:rPr>
              <a:t>Product Substitution – a better available product for a less expensive stocked out</a:t>
            </a:r>
          </a:p>
        </p:txBody>
      </p:sp>
    </p:spTree>
    <p:extLst>
      <p:ext uri="{BB962C8B-B14F-4D97-AF65-F5344CB8AC3E}">
        <p14:creationId xmlns:p14="http://schemas.microsoft.com/office/powerpoint/2010/main" val="386293667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88163">
                                            <p:txEl>
                                              <p:pRg st="0" end="0"/>
                                            </p:txEl>
                                          </p:spTgt>
                                        </p:tgtEl>
                                        <p:attrNameLst>
                                          <p:attrName>style.visibility</p:attrName>
                                        </p:attrNameLst>
                                      </p:cBhvr>
                                      <p:to>
                                        <p:strVal val="visible"/>
                                      </p:to>
                                    </p:set>
                                    <p:animEffect transition="in" filter="dissolve">
                                      <p:cBhvr>
                                        <p:cTn id="7" dur="500"/>
                                        <p:tgtEl>
                                          <p:spTgt spid="9881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88163">
                                            <p:txEl>
                                              <p:pRg st="1" end="1"/>
                                            </p:txEl>
                                          </p:spTgt>
                                        </p:tgtEl>
                                        <p:attrNameLst>
                                          <p:attrName>style.visibility</p:attrName>
                                        </p:attrNameLst>
                                      </p:cBhvr>
                                      <p:to>
                                        <p:strVal val="visible"/>
                                      </p:to>
                                    </p:set>
                                    <p:animEffect transition="in" filter="dissolve">
                                      <p:cBhvr>
                                        <p:cTn id="12" dur="500"/>
                                        <p:tgtEl>
                                          <p:spTgt spid="9881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88163">
                                            <p:txEl>
                                              <p:pRg st="2" end="2"/>
                                            </p:txEl>
                                          </p:spTgt>
                                        </p:tgtEl>
                                        <p:attrNameLst>
                                          <p:attrName>style.visibility</p:attrName>
                                        </p:attrNameLst>
                                      </p:cBhvr>
                                      <p:to>
                                        <p:strVal val="visible"/>
                                      </p:to>
                                    </p:set>
                                    <p:animEffect transition="in" filter="dissolve">
                                      <p:cBhvr>
                                        <p:cTn id="17" dur="500"/>
                                        <p:tgtEl>
                                          <p:spTgt spid="9881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88163">
                                            <p:txEl>
                                              <p:pRg st="3" end="3"/>
                                            </p:txEl>
                                          </p:spTgt>
                                        </p:tgtEl>
                                        <p:attrNameLst>
                                          <p:attrName>style.visibility</p:attrName>
                                        </p:attrNameLst>
                                      </p:cBhvr>
                                      <p:to>
                                        <p:strVal val="visible"/>
                                      </p:to>
                                    </p:set>
                                    <p:animEffect transition="in" filter="dissolve">
                                      <p:cBhvr>
                                        <p:cTn id="22" dur="500"/>
                                        <p:tgtEl>
                                          <p:spTgt spid="98816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88163">
                                            <p:txEl>
                                              <p:pRg st="4" end="4"/>
                                            </p:txEl>
                                          </p:spTgt>
                                        </p:tgtEl>
                                        <p:attrNameLst>
                                          <p:attrName>style.visibility</p:attrName>
                                        </p:attrNameLst>
                                      </p:cBhvr>
                                      <p:to>
                                        <p:strVal val="visible"/>
                                      </p:to>
                                    </p:set>
                                    <p:animEffect transition="in" filter="dissolve">
                                      <p:cBhvr>
                                        <p:cTn id="27" dur="500"/>
                                        <p:tgtEl>
                                          <p:spTgt spid="98816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88163">
                                            <p:txEl>
                                              <p:pRg st="5" end="5"/>
                                            </p:txEl>
                                          </p:spTgt>
                                        </p:tgtEl>
                                        <p:attrNameLst>
                                          <p:attrName>style.visibility</p:attrName>
                                        </p:attrNameLst>
                                      </p:cBhvr>
                                      <p:to>
                                        <p:strVal val="visible"/>
                                      </p:to>
                                    </p:set>
                                    <p:animEffect transition="in" filter="dissolve">
                                      <p:cBhvr>
                                        <p:cTn id="32" dur="500"/>
                                        <p:tgtEl>
                                          <p:spTgt spid="98816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88163">
                                            <p:txEl>
                                              <p:pRg st="6" end="6"/>
                                            </p:txEl>
                                          </p:spTgt>
                                        </p:tgtEl>
                                        <p:attrNameLst>
                                          <p:attrName>style.visibility</p:attrName>
                                        </p:attrNameLst>
                                      </p:cBhvr>
                                      <p:to>
                                        <p:strVal val="visible"/>
                                      </p:to>
                                    </p:set>
                                    <p:animEffect transition="in" filter="dissolve">
                                      <p:cBhvr>
                                        <p:cTn id="37" dur="500"/>
                                        <p:tgtEl>
                                          <p:spTgt spid="98816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88163">
                                            <p:txEl>
                                              <p:pRg st="7" end="7"/>
                                            </p:txEl>
                                          </p:spTgt>
                                        </p:tgtEl>
                                        <p:attrNameLst>
                                          <p:attrName>style.visibility</p:attrName>
                                        </p:attrNameLst>
                                      </p:cBhvr>
                                      <p:to>
                                        <p:strVal val="visible"/>
                                      </p:to>
                                    </p:set>
                                    <p:animEffect transition="in" filter="dissolve">
                                      <p:cBhvr>
                                        <p:cTn id="42" dur="500"/>
                                        <p:tgtEl>
                                          <p:spTgt spid="9881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816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0"/>
            <a:ext cx="12192000" cy="762000"/>
          </a:xfrm>
        </p:spPr>
        <p:txBody>
          <a:bodyPr/>
          <a:lstStyle/>
          <a:p>
            <a:pPr eaLnBrk="1" hangingPunct="1"/>
            <a:r>
              <a:rPr lang="en-US" sz="3200" dirty="0"/>
              <a:t>Lessons Learned</a:t>
            </a:r>
          </a:p>
        </p:txBody>
      </p:sp>
      <p:sp>
        <p:nvSpPr>
          <p:cNvPr id="17411" name="Rectangle 3"/>
          <p:cNvSpPr>
            <a:spLocks noGrp="1" noChangeArrowheads="1"/>
          </p:cNvSpPr>
          <p:nvPr>
            <p:ph type="body" idx="1"/>
          </p:nvPr>
        </p:nvSpPr>
        <p:spPr>
          <a:xfrm>
            <a:off x="0" y="762000"/>
            <a:ext cx="12192000" cy="5589587"/>
          </a:xfrm>
        </p:spPr>
        <p:txBody>
          <a:bodyPr/>
          <a:lstStyle/>
          <a:p>
            <a:pPr marL="457200" indent="-457200">
              <a:lnSpc>
                <a:spcPct val="120000"/>
              </a:lnSpc>
              <a:buNone/>
            </a:pPr>
            <a:r>
              <a:rPr lang="en-US" sz="2400" b="1" dirty="0">
                <a:latin typeface="Book Antiqua" pitchFamily="18" charset="0"/>
              </a:rPr>
              <a:t>Levers for Reducing Safety Inventory</a:t>
            </a:r>
          </a:p>
          <a:p>
            <a:pPr>
              <a:lnSpc>
                <a:spcPct val="120000"/>
              </a:lnSpc>
              <a:buClr>
                <a:schemeClr val="accent4"/>
              </a:buClr>
            </a:pPr>
            <a:r>
              <a:rPr lang="en-US" sz="2400" dirty="0">
                <a:latin typeface="Book Antiqua" pitchFamily="18" charset="0"/>
              </a:rPr>
              <a:t>Reduce demand variability through improved forecasting</a:t>
            </a:r>
          </a:p>
          <a:p>
            <a:pPr>
              <a:lnSpc>
                <a:spcPct val="120000"/>
              </a:lnSpc>
              <a:buClr>
                <a:schemeClr val="accent4"/>
              </a:buClr>
            </a:pPr>
            <a:r>
              <a:rPr lang="en-US" sz="2400" dirty="0">
                <a:latin typeface="Book Antiqua" pitchFamily="18" charset="0"/>
              </a:rPr>
              <a:t>Reduce replenishment lead time</a:t>
            </a:r>
          </a:p>
          <a:p>
            <a:pPr>
              <a:lnSpc>
                <a:spcPct val="120000"/>
              </a:lnSpc>
              <a:buClr>
                <a:schemeClr val="accent4"/>
              </a:buClr>
            </a:pPr>
            <a:r>
              <a:rPr lang="en-US" sz="2400" dirty="0">
                <a:latin typeface="Book Antiqua" pitchFamily="18" charset="0"/>
              </a:rPr>
              <a:t>Reduce variability in replenishment lead time</a:t>
            </a:r>
          </a:p>
          <a:p>
            <a:pPr>
              <a:lnSpc>
                <a:spcPct val="120000"/>
              </a:lnSpc>
              <a:buClr>
                <a:schemeClr val="accent4"/>
              </a:buClr>
            </a:pPr>
            <a:r>
              <a:rPr lang="en-US" sz="2400" dirty="0">
                <a:latin typeface="Book Antiqua" pitchFamily="18" charset="0"/>
              </a:rPr>
              <a:t>poll safety inventory for multiple locations or products</a:t>
            </a:r>
          </a:p>
          <a:p>
            <a:pPr>
              <a:lnSpc>
                <a:spcPct val="120000"/>
              </a:lnSpc>
              <a:buClr>
                <a:schemeClr val="accent4"/>
              </a:buClr>
            </a:pPr>
            <a:r>
              <a:rPr lang="en-US" sz="2400" dirty="0">
                <a:latin typeface="Book Antiqua" pitchFamily="18" charset="0"/>
              </a:rPr>
              <a:t>Postpone product-differentiation processing until closer to the point of actual demand</a:t>
            </a:r>
          </a:p>
          <a:p>
            <a:pPr>
              <a:lnSpc>
                <a:spcPct val="120000"/>
              </a:lnSpc>
              <a:buClr>
                <a:schemeClr val="accent4"/>
              </a:buClr>
            </a:pPr>
            <a:r>
              <a:rPr lang="en-US" sz="2400" dirty="0">
                <a:latin typeface="Book Antiqua" pitchFamily="18" charset="0"/>
              </a:rPr>
              <a:t>Use common components</a:t>
            </a:r>
          </a:p>
          <a:p>
            <a:pPr>
              <a:lnSpc>
                <a:spcPct val="120000"/>
              </a:lnSpc>
              <a:buClr>
                <a:schemeClr val="accent4"/>
              </a:buClr>
            </a:pPr>
            <a:r>
              <a:rPr lang="en-US" sz="2400" dirty="0">
                <a:latin typeface="Book Antiqua" pitchFamily="18" charset="0"/>
              </a:rPr>
              <a:t>Exploit product substitution</a:t>
            </a:r>
          </a:p>
        </p:txBody>
      </p:sp>
    </p:spTree>
    <p:extLst>
      <p:ext uri="{BB962C8B-B14F-4D97-AF65-F5344CB8AC3E}">
        <p14:creationId xmlns:p14="http://schemas.microsoft.com/office/powerpoint/2010/main" val="2671132203"/>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HIGHLIGHTER" val="false"/>
</p:tagLst>
</file>

<file path=ppt/tags/tag2.xml><?xml version="1.0" encoding="utf-8"?>
<p:tagLst xmlns:a="http://schemas.openxmlformats.org/drawingml/2006/main" xmlns:r="http://schemas.openxmlformats.org/officeDocument/2006/relationships" xmlns:p="http://schemas.openxmlformats.org/presentationml/2006/main">
  <p:tag name="HIGHLIGHTER" val="false"/>
</p:tagLst>
</file>

<file path=ppt/tags/tag3.xml><?xml version="1.0" encoding="utf-8"?>
<p:tagLst xmlns:a="http://schemas.openxmlformats.org/drawingml/2006/main" xmlns:r="http://schemas.openxmlformats.org/officeDocument/2006/relationships" xmlns:p="http://schemas.openxmlformats.org/presentationml/2006/main">
  <p:tag name="HIGHLIGHTER" val="false"/>
</p:tagLst>
</file>

<file path=ppt/tags/tag4.xml><?xml version="1.0" encoding="utf-8"?>
<p:tagLst xmlns:a="http://schemas.openxmlformats.org/drawingml/2006/main" xmlns:r="http://schemas.openxmlformats.org/officeDocument/2006/relationships" xmlns:p="http://schemas.openxmlformats.org/presentationml/2006/main">
  <p:tag name="HIGHLIGHTER" val="false"/>
</p:tagLst>
</file>

<file path=ppt/theme/theme1.xml><?xml version="1.0" encoding="utf-8"?>
<a:theme xmlns:a="http://schemas.openxmlformats.org/drawingml/2006/main" name="Lean Thinking Final.ppt">
  <a:themeElements>
    <a:clrScheme name="Custom 27">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C000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44155</TotalTime>
  <Words>1550</Words>
  <Application>Microsoft Office PowerPoint</Application>
  <PresentationFormat>Widescreen</PresentationFormat>
  <Paragraphs>171</Paragraphs>
  <Slides>18</Slides>
  <Notes>12</Notes>
  <HiddenSlides>0</HiddenSlides>
  <MMClips>1</MMClips>
  <ScaleCrop>false</ScaleCrop>
  <HeadingPairs>
    <vt:vector size="8" baseType="variant">
      <vt:variant>
        <vt:lpstr>Fonts Used</vt:lpstr>
      </vt:variant>
      <vt:variant>
        <vt:i4>12</vt:i4>
      </vt:variant>
      <vt:variant>
        <vt:lpstr>Theme</vt:lpstr>
      </vt:variant>
      <vt:variant>
        <vt:i4>6</vt:i4>
      </vt:variant>
      <vt:variant>
        <vt:lpstr>Embedded OLE Servers</vt:lpstr>
      </vt:variant>
      <vt:variant>
        <vt:i4>2</vt:i4>
      </vt:variant>
      <vt:variant>
        <vt:lpstr>Slide Titles</vt:lpstr>
      </vt:variant>
      <vt:variant>
        <vt:i4>18</vt:i4>
      </vt:variant>
    </vt:vector>
  </HeadingPairs>
  <TitlesOfParts>
    <vt:vector size="38" baseType="lpstr">
      <vt:lpstr>Arial</vt:lpstr>
      <vt:lpstr>Book Antiqua</vt:lpstr>
      <vt:lpstr>Calibri</vt:lpstr>
      <vt:lpstr>Calibri Light</vt:lpstr>
      <vt:lpstr>Cambria Math</vt:lpstr>
      <vt:lpstr>Garamond</vt:lpstr>
      <vt:lpstr>Impact</vt:lpstr>
      <vt:lpstr>Lucida Calligraphy</vt:lpstr>
      <vt:lpstr>MS Reference Sans Serif</vt:lpstr>
      <vt:lpstr>Times New Roman</vt:lpstr>
      <vt:lpstr>Verdana</vt:lpstr>
      <vt:lpstr>Wingdings</vt:lpstr>
      <vt:lpstr>Lean Thinking Final.ppt</vt:lpstr>
      <vt:lpstr>1_Custom Design</vt:lpstr>
      <vt:lpstr>Custom Design</vt:lpstr>
      <vt:lpstr>1_Lean Thinking Final</vt:lpstr>
      <vt:lpstr>Lean Thinking Final</vt:lpstr>
      <vt:lpstr>2_Lean Thinking Final</vt:lpstr>
      <vt:lpstr>Equation</vt:lpstr>
      <vt:lpstr>Worksheet</vt:lpstr>
      <vt:lpstr>Re-Order-Point and Centralization</vt:lpstr>
      <vt:lpstr>PowerPoint Presentation</vt:lpstr>
      <vt:lpstr>Centralization and ROP</vt:lpstr>
      <vt:lpstr>Independent Lead time Demands at  N Locations </vt:lpstr>
      <vt:lpstr>PowerPoint Presentation</vt:lpstr>
      <vt:lpstr>PowerPoint Presentation</vt:lpstr>
      <vt:lpstr>Independent Lead Time Demands at N  Locations</vt:lpstr>
      <vt:lpstr>Principle of Aggregation and polling Inventory</vt:lpstr>
      <vt:lpstr>Lessons Learned</vt:lpstr>
      <vt:lpstr> Virtual Centralization</vt:lpstr>
      <vt:lpstr> Component Commonality</vt:lpstr>
      <vt:lpstr> Postponement (Delayed Differentiation)</vt:lpstr>
      <vt:lpstr> Postponement (Delayed Differentiation)</vt:lpstr>
      <vt:lpstr>Example of process postponement - Benetton </vt:lpstr>
      <vt:lpstr>Benetton - Old and New Manufacturing Process</vt:lpstr>
      <vt:lpstr>Postponement</vt:lpstr>
      <vt:lpstr>Value of Postponement</vt:lpstr>
      <vt:lpstr>Postponement</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647</cp:revision>
  <cp:lastPrinted>2019-05-09T17:43:43Z</cp:lastPrinted>
  <dcterms:created xsi:type="dcterms:W3CDTF">2008-11-22T01:06:20Z</dcterms:created>
  <dcterms:modified xsi:type="dcterms:W3CDTF">2023-12-09T03:37:35Z</dcterms:modified>
</cp:coreProperties>
</file>