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14" r:id="rId2"/>
    <p:sldId id="498" r:id="rId3"/>
    <p:sldId id="501" r:id="rId4"/>
    <p:sldId id="502" r:id="rId5"/>
    <p:sldId id="506" r:id="rId6"/>
    <p:sldId id="507" r:id="rId7"/>
    <p:sldId id="509" r:id="rId8"/>
    <p:sldId id="510" r:id="rId9"/>
    <p:sldId id="511" r:id="rId10"/>
    <p:sldId id="512" r:id="rId11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627"/>
    <a:srgbClr val="990033"/>
    <a:srgbClr val="DA2A93"/>
    <a:srgbClr val="1A1A7E"/>
    <a:srgbClr val="FF0000"/>
    <a:srgbClr val="EAEAEA"/>
    <a:srgbClr val="12449E"/>
    <a:srgbClr val="1D4087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0" autoAdjust="0"/>
    <p:restoredTop sz="95492" autoAdjust="0"/>
  </p:normalViewPr>
  <p:slideViewPr>
    <p:cSldViewPr>
      <p:cViewPr varScale="1">
        <p:scale>
          <a:sx n="75" d="100"/>
          <a:sy n="75" d="100"/>
        </p:scale>
        <p:origin x="142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E857E50-A48F-4D97-84C6-0F84091DC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040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3721BE-6454-448C-9647-3148C93B6E8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492469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2DEB18-86E6-43AE-AF65-48812625F91D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43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35CB14-9BA6-4715-BB1F-6BC762269452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32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8BB2AD-EE14-49D0-BAB0-41358DBA3C68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8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CB1D49-4741-4E61-BA41-F2E47CD78134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54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AEB4DA-9454-47D4-A5BF-90FC3FABB9DE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0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82E8F6-64CB-4E9F-9EEA-621F341593C6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04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7FBC66-B2E8-4B28-9CD2-418B757FC216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6376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249A58-0957-4D4C-A79F-5DE73EE2CF51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736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C04725-BBA1-4DD4-8F25-5ACE3D971A61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708025"/>
            <a:ext cx="4708525" cy="3530600"/>
          </a:xfrm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45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45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42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8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85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07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3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2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7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5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333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6841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48712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rgbClr val="FFFFF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843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843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328025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8856663" y="1003300"/>
            <a:ext cx="3698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0791C0BD-85B2-499B-9A7C-DCA1BC4BB5C9}" type="slidenum">
              <a:rPr lang="en-US" sz="1200" b="1">
                <a:solidFill>
                  <a:schemeClr val="bg1"/>
                </a:solidFill>
                <a:latin typeface="Arial" pitchFamily="34" charset="0"/>
              </a:rPr>
              <a:pPr>
                <a:defRPr/>
              </a:pPr>
              <a:t>‹#›</a:t>
            </a:fld>
            <a:endParaRPr lang="en-US" sz="1200" b="1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5461000" y="-46038"/>
            <a:ext cx="368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chemeClr val="bg1"/>
                </a:solidFill>
                <a:latin typeface="Arial" pitchFamily="34" charset="0"/>
              </a:rPr>
              <a:t>   Managing Flow Variability:  Safety Inventory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defRPr sz="2400">
          <a:solidFill>
            <a:srgbClr val="1A1A7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1A1A74"/>
        </a:buClr>
        <a:buFont typeface="Times New Roman" pitchFamily="18" charset="0"/>
        <a:buChar char="–"/>
        <a:defRPr sz="2400">
          <a:solidFill>
            <a:srgbClr val="1A1A74"/>
          </a:solidFill>
          <a:latin typeface="+mn-lt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1A1A74"/>
          </a:solidFill>
          <a:latin typeface="+mn-lt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defRPr>
          <a:solidFill>
            <a:srgbClr val="000000"/>
          </a:solidFill>
          <a:latin typeface="Arial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5516" y="368300"/>
            <a:ext cx="8686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Centralization and ROP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57975" y="2535238"/>
          <a:ext cx="122238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71" name="Equation" r:id="rId4" imgW="114102" imgH="177492" progId="">
                  <p:embed/>
                </p:oleObj>
              </mc:Choice>
              <mc:Fallback>
                <p:oleObj name="Equation" r:id="rId4" imgW="114102" imgH="177492" progId="">
                  <p:embed/>
                  <p:pic>
                    <p:nvPicPr>
                      <p:cNvPr id="0" name="Picture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7975" y="2535238"/>
                        <a:ext cx="122238" cy="201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684213" y="5445125"/>
            <a:ext cx="1841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800">
              <a:latin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7030" name="Text Box 6"/>
              <p:cNvSpPr txBox="1">
                <a:spLocks noChangeArrowheads="1"/>
              </p:cNvSpPr>
              <p:nvPr/>
            </p:nvSpPr>
            <p:spPr bwMode="auto">
              <a:xfrm>
                <a:off x="215516" y="1280949"/>
                <a:ext cx="8820150" cy="38204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457200" indent="-4572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dirty="0" smtClean="0">
                    <a:latin typeface="Book Antiqua" pitchFamily="18" charset="0"/>
                  </a:rPr>
                  <a:t>There are N warehouses. Each with lead time demand of LTD and with standard deviation of lead time demand of </a:t>
                </a:r>
                <a:r>
                  <a:rPr lang="el-GR" dirty="0" smtClean="0">
                    <a:latin typeface="Book Antiqua" pitchFamily="18" charset="0"/>
                  </a:rPr>
                  <a:t>σ</a:t>
                </a:r>
                <a:r>
                  <a:rPr lang="en-US" baseline="-25000" dirty="0" smtClean="0">
                    <a:latin typeface="Book Antiqua" pitchFamily="18" charset="0"/>
                  </a:rPr>
                  <a:t>LTD. </a:t>
                </a:r>
                <a:r>
                  <a:rPr lang="en-US" dirty="0" smtClean="0">
                    <a:latin typeface="Book Antiqua" pitchFamily="18" charset="0"/>
                  </a:rPr>
                  <a:t> </a:t>
                </a:r>
              </a:p>
              <a:p>
                <a:r>
                  <a:rPr lang="en-US" dirty="0" smtClean="0">
                    <a:latin typeface="Book Antiqua" pitchFamily="18" charset="0"/>
                  </a:rPr>
                  <a:t>If demand in each warehouse is independent of demand in other warehouses.</a:t>
                </a:r>
                <a:endParaRPr lang="en-US" dirty="0">
                  <a:latin typeface="Book Antiqua" pitchFamily="18" charset="0"/>
                </a:endParaRPr>
              </a:p>
              <a:p>
                <a:r>
                  <a:rPr lang="en-US" dirty="0" smtClean="0">
                    <a:latin typeface="Book Antiqua" pitchFamily="18" charset="0"/>
                  </a:rPr>
                  <a:t>If they order all together and have a centralized safety stock then </a:t>
                </a:r>
              </a:p>
              <a:p>
                <a:r>
                  <a:rPr lang="en-US" dirty="0" smtClean="0">
                    <a:latin typeface="Book Antiqua" pitchFamily="18" charset="0"/>
                  </a:rPr>
                  <a:t> The average demand during lead time for all the warehouses is N(LTD).</a:t>
                </a:r>
              </a:p>
              <a:p>
                <a:r>
                  <a:rPr lang="en-US" dirty="0" smtClean="0">
                    <a:latin typeface="Book Antiqua" pitchFamily="18" charset="0"/>
                  </a:rPr>
                  <a:t>The standard deviation of the lead time demand for all warehouses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dirty="0" smtClean="0">
                    <a:latin typeface="Book Antiqua" pitchFamily="18" charset="0"/>
                  </a:rPr>
                  <a:t>(</a:t>
                </a:r>
                <a:r>
                  <a:rPr lang="el-GR" dirty="0" smtClean="0">
                    <a:latin typeface="Book Antiqua" pitchFamily="18" charset="0"/>
                  </a:rPr>
                  <a:t>σ</a:t>
                </a:r>
                <a:r>
                  <a:rPr lang="en-US" baseline="-25000" dirty="0" smtClean="0">
                    <a:latin typeface="Book Antiqua" pitchFamily="18" charset="0"/>
                  </a:rPr>
                  <a:t>LTD)</a:t>
                </a:r>
                <a:endParaRPr lang="en-US" dirty="0">
                  <a:latin typeface="Book Antiqua" pitchFamily="18" charset="0"/>
                </a:endParaRPr>
              </a:p>
            </p:txBody>
          </p:sp>
        </mc:Choice>
        <mc:Fallback xmlns="">
          <p:sp>
            <p:nvSpPr>
              <p:cNvPr id="89703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5516" y="1280949"/>
                <a:ext cx="8820150" cy="3820405"/>
              </a:xfrm>
              <a:prstGeom prst="rect">
                <a:avLst/>
              </a:prstGeom>
              <a:blipFill rotWithShape="1">
                <a:blip r:embed="rId6" cstate="print"/>
                <a:stretch>
                  <a:fillRect l="-1037" t="-1276" r="-1520" b="-287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01202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7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3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Lessons Learned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1268413"/>
            <a:ext cx="8893175" cy="5589587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Tx/>
              <a:buNone/>
            </a:pPr>
            <a:r>
              <a:rPr lang="en-US" b="1" dirty="0" smtClean="0">
                <a:latin typeface="Book Antiqua" pitchFamily="18" charset="0"/>
              </a:rPr>
              <a:t>Levers for Reducing Safety Inventory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Reduce demand variability through improved forecasting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Reduce replenishment lead time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Reduce variability in replenishment lead time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poll safety inventory for multiple locations or products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Postpone product-differentiation processing until closer to the point of actual demand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>
                <a:latin typeface="Book Antiqua" pitchFamily="18" charset="0"/>
              </a:rPr>
              <a:t>Use common components</a:t>
            </a:r>
          </a:p>
          <a:p>
            <a:pPr marL="457200" indent="-457200">
              <a:lnSpc>
                <a:spcPct val="120000"/>
              </a:lnSpc>
              <a:buClr>
                <a:srgbClr val="1A1A7E"/>
              </a:buClr>
              <a:buFont typeface="Wingdings" pitchFamily="2" charset="2"/>
              <a:buChar char="v"/>
            </a:pPr>
            <a:r>
              <a:rPr lang="en-US" dirty="0" smtClean="0">
                <a:latin typeface="Book Antiqua" pitchFamily="18" charset="0"/>
              </a:rPr>
              <a:t>Exploit 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26711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16" y="188913"/>
            <a:ext cx="8641147" cy="863600"/>
          </a:xfrm>
        </p:spPr>
        <p:txBody>
          <a:bodyPr/>
          <a:lstStyle/>
          <a:p>
            <a:r>
              <a:rPr lang="en-US" sz="3200" dirty="0" smtClean="0"/>
              <a:t>Centralization and ROP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59532" y="1382452"/>
            <a:ext cx="2306638" cy="2514600"/>
            <a:chOff x="359532" y="1382452"/>
            <a:chExt cx="2306638" cy="2514600"/>
          </a:xfrm>
        </p:grpSpPr>
        <p:sp>
          <p:nvSpPr>
            <p:cNvPr id="10257" name="Rectangle 21"/>
            <p:cNvSpPr>
              <a:spLocks noChangeArrowheads="1"/>
            </p:cNvSpPr>
            <p:nvPr/>
          </p:nvSpPr>
          <p:spPr bwMode="auto">
            <a:xfrm>
              <a:off x="359532" y="1382452"/>
              <a:ext cx="2244725" cy="838200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58" name="Oval 22"/>
            <p:cNvSpPr>
              <a:spLocks noChangeArrowheads="1"/>
            </p:cNvSpPr>
            <p:nvPr/>
          </p:nvSpPr>
          <p:spPr bwMode="auto">
            <a:xfrm>
              <a:off x="359532" y="2982652"/>
              <a:ext cx="2306638" cy="9144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59" name="Line 23"/>
            <p:cNvSpPr>
              <a:spLocks noChangeShapeType="1"/>
            </p:cNvSpPr>
            <p:nvPr/>
          </p:nvSpPr>
          <p:spPr bwMode="auto">
            <a:xfrm flipH="1" flipV="1">
              <a:off x="1481894" y="2220652"/>
              <a:ext cx="1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60" name="Text Box 24"/>
            <p:cNvSpPr txBox="1">
              <a:spLocks noChangeArrowheads="1"/>
            </p:cNvSpPr>
            <p:nvPr/>
          </p:nvSpPr>
          <p:spPr bwMode="auto">
            <a:xfrm>
              <a:off x="611560" y="3045398"/>
              <a:ext cx="1752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chemeClr val="bg1"/>
                  </a:solidFill>
                  <a:latin typeface="Book Antiqua" pitchFamily="18" charset="0"/>
                </a:rPr>
                <a:t>Demand </a:t>
              </a:r>
              <a:r>
                <a:rPr lang="en-US" sz="2000" b="1" dirty="0" smtClean="0">
                  <a:solidFill>
                    <a:schemeClr val="bg1"/>
                  </a:solidFill>
                  <a:latin typeface="Book Antiqua" pitchFamily="18" charset="0"/>
                </a:rPr>
                <a:t>N(80,10)</a:t>
              </a:r>
              <a:endParaRPr lang="en-US" sz="2000" b="1" dirty="0">
                <a:solidFill>
                  <a:schemeClr val="bg1"/>
                </a:solidFill>
                <a:latin typeface="Book Antiqua" pitchFamily="18" charset="0"/>
              </a:endParaRPr>
            </a:p>
          </p:txBody>
        </p:sp>
        <p:sp>
          <p:nvSpPr>
            <p:cNvPr id="10261" name="Text Box 25"/>
            <p:cNvSpPr txBox="1">
              <a:spLocks noChangeArrowheads="1"/>
            </p:cNvSpPr>
            <p:nvPr/>
          </p:nvSpPr>
          <p:spPr bwMode="auto">
            <a:xfrm>
              <a:off x="588132" y="1611052"/>
              <a:ext cx="2057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chemeClr val="bg1"/>
                  </a:solidFill>
                  <a:latin typeface="Book Antiqua" pitchFamily="18" charset="0"/>
                </a:rPr>
                <a:t>Warehouse A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158295" y="1382452"/>
            <a:ext cx="2306637" cy="2514600"/>
            <a:chOff x="3158295" y="1382452"/>
            <a:chExt cx="2306637" cy="2514600"/>
          </a:xfrm>
        </p:grpSpPr>
        <p:sp>
          <p:nvSpPr>
            <p:cNvPr id="10255" name="Line 30"/>
            <p:cNvSpPr>
              <a:spLocks noChangeShapeType="1"/>
            </p:cNvSpPr>
            <p:nvPr/>
          </p:nvSpPr>
          <p:spPr bwMode="auto">
            <a:xfrm flipV="1">
              <a:off x="4280657" y="2220652"/>
              <a:ext cx="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62" name="Rectangle 28"/>
            <p:cNvSpPr>
              <a:spLocks noChangeArrowheads="1"/>
            </p:cNvSpPr>
            <p:nvPr/>
          </p:nvSpPr>
          <p:spPr bwMode="auto">
            <a:xfrm>
              <a:off x="3158295" y="1382452"/>
              <a:ext cx="2244725" cy="838200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63" name="Oval 29"/>
            <p:cNvSpPr>
              <a:spLocks noChangeArrowheads="1"/>
            </p:cNvSpPr>
            <p:nvPr/>
          </p:nvSpPr>
          <p:spPr bwMode="auto">
            <a:xfrm>
              <a:off x="3158295" y="2982652"/>
              <a:ext cx="2306637" cy="9144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10264" name="Text Box 31"/>
            <p:cNvSpPr txBox="1">
              <a:spLocks noChangeArrowheads="1"/>
            </p:cNvSpPr>
            <p:nvPr/>
          </p:nvSpPr>
          <p:spPr bwMode="auto">
            <a:xfrm>
              <a:off x="3431468" y="3045398"/>
              <a:ext cx="17526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chemeClr val="bg1"/>
                  </a:solidFill>
                  <a:latin typeface="Book Antiqua" pitchFamily="18" charset="0"/>
                </a:rPr>
                <a:t>Demand </a:t>
              </a:r>
              <a:r>
                <a:rPr lang="en-US" sz="2000" b="1" dirty="0" smtClean="0">
                  <a:solidFill>
                    <a:schemeClr val="bg1"/>
                  </a:solidFill>
                  <a:latin typeface="Book Antiqua" pitchFamily="18" charset="0"/>
                </a:rPr>
                <a:t>N(80,10)</a:t>
              </a:r>
              <a:endParaRPr lang="en-US" sz="2000" b="1" dirty="0">
                <a:solidFill>
                  <a:schemeClr val="bg1"/>
                </a:solidFill>
                <a:latin typeface="Book Antiqua" pitchFamily="18" charset="0"/>
              </a:endParaRPr>
            </a:p>
          </p:txBody>
        </p:sp>
        <p:sp>
          <p:nvSpPr>
            <p:cNvPr id="10265" name="Text Box 32"/>
            <p:cNvSpPr txBox="1">
              <a:spLocks noChangeArrowheads="1"/>
            </p:cNvSpPr>
            <p:nvPr/>
          </p:nvSpPr>
          <p:spPr bwMode="auto">
            <a:xfrm>
              <a:off x="3386895" y="1611052"/>
              <a:ext cx="2057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Book Antiqua" pitchFamily="18" charset="0"/>
                </a:rPr>
                <a:t>Warehouse B</a:t>
              </a:r>
            </a:p>
          </p:txBody>
        </p:sp>
      </p:grp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5652120" y="1382451"/>
            <a:ext cx="331186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latin typeface="Book Antiqua" pitchFamily="18" charset="0"/>
              </a:rPr>
              <a:t>SL = 95%</a:t>
            </a:r>
          </a:p>
          <a:p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each = 1.65(10)</a:t>
            </a:r>
          </a:p>
          <a:p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each = </a:t>
            </a:r>
            <a:r>
              <a:rPr lang="en-US" dirty="0" smtClean="0">
                <a:latin typeface="Book Antiqua" pitchFamily="18" charset="0"/>
              </a:rPr>
              <a:t>16.5</a:t>
            </a:r>
            <a:endParaRPr lang="en-US" dirty="0">
              <a:latin typeface="Book Antiqua" pitchFamily="18" charset="0"/>
            </a:endParaRPr>
          </a:p>
          <a:p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all = 33</a:t>
            </a:r>
            <a:endParaRPr lang="en-US" dirty="0">
              <a:latin typeface="Book Antiqua" pitchFamily="18" charset="0"/>
            </a:endParaRPr>
          </a:p>
          <a:p>
            <a:endParaRPr lang="en-US" dirty="0">
              <a:latin typeface="Book Antiqua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3512" y="4248555"/>
            <a:ext cx="5084764" cy="2471109"/>
            <a:chOff x="463512" y="4248555"/>
            <a:chExt cx="5084764" cy="2471109"/>
          </a:xfrm>
        </p:grpSpPr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463513" y="4248555"/>
              <a:ext cx="2244725" cy="838200"/>
            </a:xfrm>
            <a:prstGeom prst="rect">
              <a:avLst/>
            </a:prstGeom>
            <a:solidFill>
              <a:srgbClr val="DA2A93"/>
            </a:solidFill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32" name="Oval 22"/>
            <p:cNvSpPr>
              <a:spLocks noChangeArrowheads="1"/>
            </p:cNvSpPr>
            <p:nvPr/>
          </p:nvSpPr>
          <p:spPr bwMode="auto">
            <a:xfrm>
              <a:off x="463512" y="5805264"/>
              <a:ext cx="5001419" cy="914400"/>
            </a:xfrm>
            <a:prstGeom prst="ellipse">
              <a:avLst/>
            </a:prstGeom>
            <a:solidFill>
              <a:srgbClr val="DA2A93"/>
            </a:solidFill>
            <a:ln w="57150">
              <a:solidFill>
                <a:srgbClr val="9900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33" name="Line 23"/>
            <p:cNvSpPr>
              <a:spLocks noChangeShapeType="1"/>
            </p:cNvSpPr>
            <p:nvPr/>
          </p:nvSpPr>
          <p:spPr bwMode="auto">
            <a:xfrm flipH="1" flipV="1">
              <a:off x="1585875" y="5086755"/>
              <a:ext cx="1" cy="76200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286034" y="5894030"/>
                  <a:ext cx="3356374" cy="7368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US" sz="2000" b="1" dirty="0" smtClean="0">
                      <a:solidFill>
                        <a:schemeClr val="bg1"/>
                      </a:solidFill>
                      <a:latin typeface="Book Antiqua" pitchFamily="18" charset="0"/>
                    </a:rPr>
                    <a:t>Demand N(160,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𝟐𝟎𝟎</m:t>
                          </m:r>
                        </m:e>
                      </m:rad>
                    </m:oMath>
                  </a14:m>
                  <a:r>
                    <a:rPr lang="en-US" sz="2000" b="1" dirty="0" smtClean="0">
                      <a:solidFill>
                        <a:schemeClr val="bg1"/>
                      </a:solidFill>
                      <a:latin typeface="Book Antiqua" pitchFamily="18" charset="0"/>
                    </a:rPr>
                    <a:t>)=N(160,14.14)</a:t>
                  </a:r>
                  <a:endParaRPr lang="en-US" sz="2000" b="1" dirty="0">
                    <a:solidFill>
                      <a:schemeClr val="bg1"/>
                    </a:solidFill>
                    <a:latin typeface="Book Antiqua" pitchFamily="18" charset="0"/>
                  </a:endParaRPr>
                </a:p>
              </p:txBody>
            </p:sp>
          </mc:Choice>
          <mc:Fallback xmlns="">
            <p:sp>
              <p:nvSpPr>
                <p:cNvPr id="34" name="Text 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86034" y="5894030"/>
                  <a:ext cx="3356374" cy="736868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t="-4132" b="-14050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692113" y="4477155"/>
              <a:ext cx="2057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chemeClr val="bg1"/>
                  </a:solidFill>
                  <a:latin typeface="Book Antiqua" pitchFamily="18" charset="0"/>
                </a:rPr>
                <a:t>Warehouse A</a:t>
              </a:r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 flipV="1">
              <a:off x="4384638" y="5086755"/>
              <a:ext cx="0" cy="762000"/>
            </a:xfrm>
            <a:prstGeom prst="line">
              <a:avLst/>
            </a:prstGeom>
            <a:noFill/>
            <a:ln w="38100">
              <a:solidFill>
                <a:srgbClr val="990033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3262276" y="4248555"/>
              <a:ext cx="2244725" cy="838200"/>
            </a:xfrm>
            <a:prstGeom prst="rect">
              <a:avLst/>
            </a:prstGeom>
            <a:solidFill>
              <a:srgbClr val="DA2A93"/>
            </a:solidFill>
            <a:ln w="57150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Book Antiqua" pitchFamily="18" charset="0"/>
              </a:endParaRPr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3490876" y="4477155"/>
              <a:ext cx="2057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>
                  <a:solidFill>
                    <a:schemeClr val="bg1"/>
                  </a:solidFill>
                  <a:latin typeface="Book Antiqua" pitchFamily="18" charset="0"/>
                </a:rPr>
                <a:t>Warehouse B</a:t>
              </a:r>
            </a:p>
          </p:txBody>
        </p:sp>
      </p:grp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580112" y="4498259"/>
            <a:ext cx="35638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SL = 95%</a:t>
            </a:r>
          </a:p>
          <a:p>
            <a:r>
              <a:rPr lang="en-US" dirty="0" err="1" smtClean="0">
                <a:solidFill>
                  <a:srgbClr val="990033"/>
                </a:solidFill>
                <a:latin typeface="Book Antiqua" pitchFamily="18" charset="0"/>
              </a:rPr>
              <a:t>Isafety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 all  = 1.65(14.14)</a:t>
            </a:r>
          </a:p>
          <a:p>
            <a:r>
              <a:rPr lang="en-US" dirty="0" err="1">
                <a:solidFill>
                  <a:srgbClr val="990033"/>
                </a:solidFill>
                <a:latin typeface="Book Antiqua" pitchFamily="18" charset="0"/>
              </a:rPr>
              <a:t>Isafety</a:t>
            </a:r>
            <a:r>
              <a:rPr lang="en-US" dirty="0">
                <a:solidFill>
                  <a:srgbClr val="990033"/>
                </a:solidFill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all  </a:t>
            </a:r>
            <a:r>
              <a:rPr lang="en-US" dirty="0">
                <a:solidFill>
                  <a:srgbClr val="990033"/>
                </a:solidFill>
                <a:latin typeface="Book Antiqua" pitchFamily="18" charset="0"/>
              </a:rPr>
              <a:t>= </a:t>
            </a:r>
            <a:r>
              <a:rPr lang="en-US" dirty="0" smtClean="0">
                <a:solidFill>
                  <a:srgbClr val="990033"/>
                </a:solidFill>
                <a:latin typeface="Book Antiqua" pitchFamily="18" charset="0"/>
              </a:rPr>
              <a:t>23.33</a:t>
            </a:r>
            <a:endParaRPr lang="en-US" dirty="0">
              <a:solidFill>
                <a:srgbClr val="990033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82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4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188913"/>
            <a:ext cx="885666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Independent Lead time demands at  two locations </a:t>
            </a:r>
          </a:p>
        </p:txBody>
      </p:sp>
      <p:sp>
        <p:nvSpPr>
          <p:cNvPr id="769043" name="Rectangle 19"/>
          <p:cNvSpPr>
            <a:spLocks noChangeArrowheads="1"/>
          </p:cNvSpPr>
          <p:nvPr/>
        </p:nvSpPr>
        <p:spPr bwMode="auto">
          <a:xfrm>
            <a:off x="287338" y="1304924"/>
            <a:ext cx="8856662" cy="201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 smtClean="0">
                <a:latin typeface="Book Antiqua" pitchFamily="18" charset="0"/>
              </a:rPr>
              <a:t>GE lighting with 7 warehouses.  LTD for each warehouse has mean of </a:t>
            </a:r>
            <a:r>
              <a:rPr lang="en-US" b="1" dirty="0" smtClean="0">
                <a:latin typeface="Book Antiqua" pitchFamily="18" charset="0"/>
              </a:rPr>
              <a:t>20,000</a:t>
            </a:r>
            <a:r>
              <a:rPr lang="en-US" dirty="0" smtClean="0">
                <a:latin typeface="Book Antiqua" pitchFamily="18" charset="0"/>
              </a:rPr>
              <a:t> units and </a:t>
            </a:r>
            <a:r>
              <a:rPr lang="en-US" dirty="0" err="1" smtClean="0">
                <a:latin typeface="Book Antiqua" pitchFamily="18" charset="0"/>
              </a:rPr>
              <a:t>StdDev</a:t>
            </a:r>
            <a:r>
              <a:rPr lang="en-US" dirty="0" smtClean="0">
                <a:latin typeface="Book Antiqua" pitchFamily="18" charset="0"/>
              </a:rPr>
              <a:t> of </a:t>
            </a:r>
            <a:r>
              <a:rPr lang="en-US" b="1" dirty="0" smtClean="0">
                <a:latin typeface="Book Antiqua" pitchFamily="18" charset="0"/>
              </a:rPr>
              <a:t>5,000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units </a:t>
            </a:r>
            <a:r>
              <a:rPr lang="en-US" dirty="0" smtClean="0">
                <a:latin typeface="Book Antiqua" pitchFamily="18" charset="0"/>
              </a:rPr>
              <a:t>and.  Compute total </a:t>
            </a:r>
            <a:r>
              <a:rPr lang="en-US" dirty="0" err="1" smtClean="0">
                <a:latin typeface="Book Antiqua" pitchFamily="18" charset="0"/>
              </a:rPr>
              <a:t>Isafety</a:t>
            </a:r>
            <a:r>
              <a:rPr lang="en-US" dirty="0" smtClean="0">
                <a:latin typeface="Book Antiqua" pitchFamily="18" charset="0"/>
              </a:rPr>
              <a:t> at SL= </a:t>
            </a:r>
            <a:r>
              <a:rPr lang="en-US" b="1" dirty="0" smtClean="0">
                <a:latin typeface="Book Antiqua" pitchFamily="18" charset="0"/>
              </a:rPr>
              <a:t>95</a:t>
            </a:r>
            <a:r>
              <a:rPr lang="en-US" b="1" dirty="0">
                <a:latin typeface="Book Antiqua" pitchFamily="18" charset="0"/>
              </a:rPr>
              <a:t>%</a:t>
            </a:r>
            <a:r>
              <a:rPr lang="en-US" dirty="0">
                <a:latin typeface="Book Antiqua" pitchFamily="18" charset="0"/>
              </a:rPr>
              <a:t> service </a:t>
            </a:r>
            <a:r>
              <a:rPr lang="en-US" dirty="0" smtClean="0">
                <a:latin typeface="Book Antiqua" pitchFamily="18" charset="0"/>
              </a:rPr>
              <a:t>level for centralized and decentralized systems. </a:t>
            </a:r>
            <a:endParaRPr lang="en-US" dirty="0"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b="0" dirty="0" smtClean="0"/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 smtClean="0"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>
              <a:latin typeface="Book Antiqua" pitchFamily="18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90437" y="3320988"/>
            <a:ext cx="338146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i="1" dirty="0" err="1" smtClean="0">
                <a:latin typeface="Book Antiqua" pitchFamily="18" charset="0"/>
              </a:rPr>
              <a:t>I</a:t>
            </a:r>
            <a:r>
              <a:rPr lang="en-US" i="1" baseline="-25000" dirty="0" err="1" smtClean="0">
                <a:latin typeface="Book Antiqua" pitchFamily="18" charset="0"/>
              </a:rPr>
              <a:t>safety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= 1.65</a:t>
            </a:r>
            <a:r>
              <a:rPr lang="en-US" dirty="0">
                <a:latin typeface="Book Antiqua" pitchFamily="18" charset="0"/>
                <a:cs typeface="Times New Roman" pitchFamily="18" charset="0"/>
              </a:rPr>
              <a:t>×5000= </a:t>
            </a:r>
            <a:r>
              <a:rPr lang="en-US" dirty="0" smtClean="0">
                <a:latin typeface="Book Antiqua" pitchFamily="18" charset="0"/>
              </a:rPr>
              <a:t>8250</a:t>
            </a: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sz="1400" dirty="0" smtClean="0"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>
              <a:latin typeface="Book Antiqua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9"/>
              <p:cNvSpPr>
                <a:spLocks noChangeArrowheads="1"/>
              </p:cNvSpPr>
              <p:nvPr/>
            </p:nvSpPr>
            <p:spPr bwMode="auto">
              <a:xfrm>
                <a:off x="4283460" y="3209070"/>
                <a:ext cx="4860540" cy="756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/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𝑠𝑎𝑓𝑒𝑡𝑦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𝐷𝑒𝑐𝑒𝑛𝑡𝑟𝑎𝑙𝑖𝑧𝑒𝑑</m:t>
                          </m:r>
                        </m:sup>
                      </m:sSub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8250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=57,750</m:t>
                      </m:r>
                    </m:oMath>
                  </m:oMathPara>
                </a14:m>
                <a:endParaRPr lang="en-US" b="0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3460" y="3209070"/>
                <a:ext cx="4860540" cy="75608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9"/>
              <p:cNvSpPr>
                <a:spLocks noChangeArrowheads="1"/>
              </p:cNvSpPr>
              <p:nvPr/>
            </p:nvSpPr>
            <p:spPr bwMode="auto">
              <a:xfrm>
                <a:off x="287338" y="3897052"/>
                <a:ext cx="8856662" cy="2865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2075" tIns="46038" rIns="92075" bIns="46038"/>
              <a:lstStyle/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𝐿𝑇𝐷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𝐶𝑒𝑛𝑡𝑟𝑎𝑙𝑖𝑧𝑒𝑑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  <a:latin typeface="Book Antiqua" pitchFamily="18" charset="0"/>
                  </a:rPr>
                  <a:t>is not 7(5000</a:t>
                </a:r>
                <a:r>
                  <a:rPr lang="en-US" dirty="0" smtClean="0">
                    <a:solidFill>
                      <a:srgbClr val="FF0000"/>
                    </a:solidFill>
                    <a:latin typeface="Book Antiqua" pitchFamily="18" charset="0"/>
                  </a:rPr>
                  <a:t>)</a:t>
                </a:r>
                <a:endParaRPr lang="en-US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  <m:r>
                          <a:rPr lang="en-US" b="0" i="1" baseline="3000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)</m:t>
                        </m:r>
                      </m:e>
                      <m:sub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𝐿𝑇𝐷</m:t>
                        </m:r>
                      </m:sub>
                      <m:sup>
                        <m:r>
                          <a:rPr lang="en-US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𝐶𝑒𝑛𝑡𝑟𝑎𝑙𝑖𝑧𝑒𝑑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</a:t>
                </a:r>
                <a:r>
                  <a:rPr lang="en-US" dirty="0">
                    <a:solidFill>
                      <a:srgbClr val="00B050"/>
                    </a:solidFill>
                    <a:latin typeface="Book Antiqua" pitchFamily="18" charset="0"/>
                  </a:rPr>
                  <a:t>is not </a:t>
                </a:r>
                <a:r>
                  <a:rPr lang="en-US" dirty="0" smtClean="0">
                    <a:solidFill>
                      <a:srgbClr val="00B050"/>
                    </a:solidFill>
                    <a:latin typeface="Book Antiqua" pitchFamily="18" charset="0"/>
                  </a:rPr>
                  <a:t>7(5000)</a:t>
                </a:r>
                <a:r>
                  <a:rPr lang="en-US" baseline="30000" dirty="0" smtClean="0">
                    <a:solidFill>
                      <a:srgbClr val="00B050"/>
                    </a:solidFill>
                    <a:latin typeface="Book Antiqua" pitchFamily="18" charset="0"/>
                  </a:rPr>
                  <a:t>2</a:t>
                </a:r>
                <a:endParaRPr lang="en-US" baseline="30000" dirty="0">
                  <a:solidFill>
                    <a:srgbClr val="00B050"/>
                  </a:solidFill>
                  <a:latin typeface="Book Antiqua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𝐿𝑇𝐷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𝐶𝑒𝑛𝑡𝑟𝑎𝑙𝑖𝑧𝑒𝑑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</m:rad>
                  </m:oMath>
                </a14:m>
                <a:r>
                  <a:rPr lang="en-US" b="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𝐿𝑇𝐷</m:t>
                        </m:r>
                      </m:sub>
                    </m:sSub>
                    <m:r>
                      <a:rPr lang="en-US" b="0" i="0" dirty="0" smtClean="0">
                        <a:latin typeface="Cambria Math"/>
                      </a:rPr>
                      <m:t>)=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e>
                    </m:ra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/>
                          </a:rPr>
                          <m:t>5000</m:t>
                        </m:r>
                      </m:e>
                    </m:d>
                    <m:r>
                      <a:rPr lang="en-US" b="0" i="0" smtClean="0">
                        <a:latin typeface="Cambria Math"/>
                      </a:rPr>
                      <m:t>=2.6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0" smtClean="0">
                        <a:latin typeface="Cambria Math"/>
                      </a:rPr>
                      <m:t>5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7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latin typeface="Cambria Math"/>
                          </a:rPr>
                          <m:t>5000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𝐿𝑇𝐷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𝐶𝑒𝑛𝑡𝑟𝑎𝑙𝑖𝑧𝑒𝑑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 smtClean="0">
                    <a:latin typeface="Book Antiqua" pitchFamily="18" charset="0"/>
                  </a:rPr>
                  <a:t>13228</a:t>
                </a:r>
                <a:endParaRPr lang="en-US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𝑠𝑎𝑓𝑒𝑡𝑦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𝐶𝑒𝑛𝑡𝑟𝑎𝑙𝑖𝑧𝑒𝑑</m:t>
                          </m:r>
                        </m:sup>
                      </m:sSubSup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=218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Book Antiqua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:endParaRPr lang="en-US" b="0" dirty="0" smtClean="0">
                  <a:latin typeface="Book Antiqua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:endParaRPr lang="en-US" b="0" dirty="0" smtClean="0"/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:endParaRPr lang="en-US" dirty="0" smtClean="0">
                  <a:latin typeface="Book Antiqua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:endParaRPr lang="en-US" dirty="0">
                  <a:latin typeface="Book Antiqua" pitchFamily="18" charset="0"/>
                </a:endParaRPr>
              </a:p>
              <a:p>
                <a:pPr eaLnBrk="0" hangingPunct="0">
                  <a:lnSpc>
                    <a:spcPct val="130000"/>
                  </a:lnSpc>
                  <a:spcBef>
                    <a:spcPct val="20000"/>
                  </a:spcBef>
                  <a:buClr>
                    <a:srgbClr val="000000"/>
                  </a:buClr>
                  <a:buFont typeface="Wingdings" pitchFamily="2" charset="2"/>
                  <a:buNone/>
                </a:pPr>
                <a:endParaRPr lang="en-US" dirty="0">
                  <a:latin typeface="Book Antiqua" pitchFamily="18" charset="0"/>
                </a:endParaRPr>
              </a:p>
            </p:txBody>
          </p:sp>
        </mc:Choice>
        <mc:Fallback>
          <p:sp>
            <p:nvSpPr>
              <p:cNvPr id="18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338" y="3897052"/>
                <a:ext cx="8856662" cy="2865511"/>
              </a:xfrm>
              <a:prstGeom prst="rect">
                <a:avLst/>
              </a:prstGeom>
              <a:blipFill rotWithShape="0">
                <a:blip r:embed="rId4"/>
                <a:stretch>
                  <a:fillRect l="-5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16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0407" y="188913"/>
            <a:ext cx="8873593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independent Lead time demands at N  locations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15975" y="1493838"/>
            <a:ext cx="8328025" cy="4632325"/>
          </a:xfrm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1143000" y="1874838"/>
            <a:ext cx="3810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/>
          <a:p>
            <a:endParaRPr lang="en-US" sz="1400" b="1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0" y="3278188"/>
          <a:ext cx="114300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9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8188"/>
                        <a:ext cx="114300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2781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86136" name="Text Box 24"/>
          <p:cNvSpPr txBox="1">
            <a:spLocks noChangeArrowheads="1"/>
          </p:cNvSpPr>
          <p:nvPr/>
        </p:nvSpPr>
        <p:spPr bwMode="auto">
          <a:xfrm>
            <a:off x="270407" y="1232756"/>
            <a:ext cx="8873593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>
                <a:latin typeface="Book Antiqua" pitchFamily="18" charset="0"/>
              </a:rPr>
              <a:t>In Waiting Line; Centralization </a:t>
            </a:r>
            <a:r>
              <a:rPr lang="en-US" dirty="0" smtClean="0">
                <a:latin typeface="Book Antiqua" pitchFamily="18" charset="0"/>
              </a:rPr>
              <a:t>, or Polling, leads </a:t>
            </a:r>
            <a:r>
              <a:rPr lang="en-US" dirty="0">
                <a:latin typeface="Book Antiqua" pitchFamily="18" charset="0"/>
              </a:rPr>
              <a:t>to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i="1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) flow </a:t>
            </a:r>
            <a:r>
              <a:rPr lang="en-US" dirty="0">
                <a:latin typeface="Book Antiqua" pitchFamily="18" charset="0"/>
              </a:rPr>
              <a:t>time reduction and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i="1" dirty="0" smtClean="0">
                <a:latin typeface="Book Antiqua" pitchFamily="18" charset="0"/>
              </a:rPr>
              <a:t>ii</a:t>
            </a:r>
            <a:r>
              <a:rPr lang="en-US" dirty="0" smtClean="0">
                <a:latin typeface="Book Antiqua" pitchFamily="18" charset="0"/>
              </a:rPr>
              <a:t>) throughput </a:t>
            </a:r>
            <a:r>
              <a:rPr lang="en-US" dirty="0">
                <a:latin typeface="Book Antiqua" pitchFamily="18" charset="0"/>
              </a:rPr>
              <a:t>improvement.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dirty="0">
                <a:latin typeface="Book Antiqua" pitchFamily="18" charset="0"/>
              </a:rPr>
              <a:t>In Inventory; Centralization leads to reduction in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i="1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) cycle </a:t>
            </a:r>
            <a:r>
              <a:rPr lang="en-US" dirty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nventory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i="1" dirty="0" smtClean="0">
                <a:latin typeface="Book Antiqua" pitchFamily="18" charset="0"/>
              </a:rPr>
              <a:t>ii</a:t>
            </a:r>
            <a:r>
              <a:rPr lang="en-US" dirty="0" smtClean="0">
                <a:latin typeface="Book Antiqua" pitchFamily="18" charset="0"/>
              </a:rPr>
              <a:t>) </a:t>
            </a:r>
            <a:r>
              <a:rPr lang="en-US" dirty="0">
                <a:latin typeface="Book Antiqua" pitchFamily="18" charset="0"/>
              </a:rPr>
              <a:t>s</a:t>
            </a:r>
            <a:r>
              <a:rPr lang="en-US" dirty="0" smtClean="0">
                <a:latin typeface="Book Antiqua" pitchFamily="18" charset="0"/>
              </a:rPr>
              <a:t>afety </a:t>
            </a:r>
            <a:r>
              <a:rPr lang="en-US" dirty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nventory</a:t>
            </a:r>
            <a:r>
              <a:rPr lang="en-US" dirty="0">
                <a:latin typeface="Book Antiqua" pitchFamily="18" charset="0"/>
              </a:rPr>
              <a:t>, and </a:t>
            </a:r>
            <a:r>
              <a:rPr lang="en-US" dirty="0" smtClean="0">
                <a:latin typeface="Book Antiqua" pitchFamily="18" charset="0"/>
              </a:rPr>
              <a:t>(</a:t>
            </a:r>
            <a:r>
              <a:rPr lang="en-US" i="1" dirty="0" smtClean="0">
                <a:latin typeface="Book Antiqua" pitchFamily="18" charset="0"/>
              </a:rPr>
              <a:t>iii</a:t>
            </a:r>
            <a:r>
              <a:rPr lang="en-US" dirty="0" smtClean="0">
                <a:latin typeface="Book Antiqua" pitchFamily="18" charset="0"/>
              </a:rPr>
              <a:t>) flow time. </a:t>
            </a:r>
            <a:endParaRPr lang="en-US" dirty="0">
              <a:latin typeface="Book Antiqua" pitchFamily="18" charset="0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dirty="0" smtClean="0">
                <a:latin typeface="Book Antiqua" pitchFamily="18" charset="0"/>
              </a:rPr>
              <a:t>If centralization reduces </a:t>
            </a:r>
            <a:r>
              <a:rPr lang="en-US" dirty="0">
                <a:latin typeface="Book Antiqua" pitchFamily="18" charset="0"/>
              </a:rPr>
              <a:t>inventory, why doesn’t everybody do it?  </a:t>
            </a:r>
            <a:endParaRPr lang="en-US" dirty="0" smtClean="0">
              <a:latin typeface="Book Antiqua" pitchFamily="18" charset="0"/>
            </a:endParaRP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000000"/>
              </a:buClr>
              <a:buFont typeface="Book Antiqua" pitchFamily="18" charset="0"/>
              <a:buChar char="―"/>
            </a:pPr>
            <a:r>
              <a:rPr lang="en-US" sz="2000" dirty="0" smtClean="0">
                <a:latin typeface="Book Antiqua" pitchFamily="18" charset="0"/>
              </a:rPr>
              <a:t> Longer </a:t>
            </a:r>
            <a:r>
              <a:rPr lang="en-US" sz="2000" dirty="0">
                <a:latin typeface="Book Antiqua" pitchFamily="18" charset="0"/>
              </a:rPr>
              <a:t>response </a:t>
            </a:r>
            <a:r>
              <a:rPr lang="en-US" sz="2000" dirty="0" smtClean="0">
                <a:latin typeface="Book Antiqua" pitchFamily="18" charset="0"/>
              </a:rPr>
              <a:t>time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Book Antiqua" pitchFamily="18" charset="0"/>
              <a:buChar char="―"/>
            </a:pPr>
            <a:r>
              <a:rPr lang="en-US" sz="2000" dirty="0" smtClean="0">
                <a:latin typeface="Book Antiqua" pitchFamily="18" charset="0"/>
              </a:rPr>
              <a:t> Higher </a:t>
            </a:r>
            <a:r>
              <a:rPr lang="en-US" sz="2000" dirty="0">
                <a:latin typeface="Book Antiqua" pitchFamily="18" charset="0"/>
              </a:rPr>
              <a:t>shipping </a:t>
            </a:r>
            <a:r>
              <a:rPr lang="en-US" sz="2000" dirty="0" smtClean="0">
                <a:latin typeface="Book Antiqua" pitchFamily="18" charset="0"/>
              </a:rPr>
              <a:t>cost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Book Antiqua" pitchFamily="18" charset="0"/>
              <a:buChar char="―"/>
            </a:pPr>
            <a:r>
              <a:rPr lang="en-US" sz="2000" dirty="0" smtClean="0">
                <a:latin typeface="Book Antiqua" pitchFamily="18" charset="0"/>
              </a:rPr>
              <a:t> Less </a:t>
            </a:r>
            <a:r>
              <a:rPr lang="en-US" sz="2000" dirty="0">
                <a:latin typeface="Book Antiqua" pitchFamily="18" charset="0"/>
              </a:rPr>
              <a:t>understanding of customer </a:t>
            </a:r>
            <a:r>
              <a:rPr lang="en-US" sz="2000" dirty="0" smtClean="0">
                <a:latin typeface="Book Antiqua" pitchFamily="18" charset="0"/>
              </a:rPr>
              <a:t>needs</a:t>
            </a:r>
          </a:p>
          <a:p>
            <a:pPr lvl="1"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Book Antiqua" pitchFamily="18" charset="0"/>
              <a:buChar char="―"/>
            </a:pPr>
            <a:r>
              <a:rPr lang="en-US" sz="2000" dirty="0" smtClean="0">
                <a:latin typeface="Book Antiqua" pitchFamily="18" charset="0"/>
              </a:rPr>
              <a:t> Less </a:t>
            </a:r>
            <a:r>
              <a:rPr lang="en-US" sz="2000" dirty="0">
                <a:latin typeface="Book Antiqua" pitchFamily="18" charset="0"/>
              </a:rPr>
              <a:t>understanding of cultural, linguistics, and regulatory barriers</a:t>
            </a:r>
          </a:p>
          <a:p>
            <a:pPr>
              <a:lnSpc>
                <a:spcPct val="120000"/>
              </a:lnSpc>
              <a:spcBef>
                <a:spcPct val="20000"/>
              </a:spcBef>
              <a:buClr>
                <a:srgbClr val="1A1A74"/>
              </a:buClr>
              <a:buFont typeface="Times New Roman" pitchFamily="18" charset="0"/>
              <a:buNone/>
            </a:pPr>
            <a:r>
              <a:rPr lang="en-US" dirty="0">
                <a:latin typeface="Book Antiqua" pitchFamily="18" charset="0"/>
              </a:rPr>
              <a:t>These disadvantages may reduce the demand.  </a:t>
            </a:r>
          </a:p>
        </p:txBody>
      </p:sp>
    </p:spTree>
    <p:extLst>
      <p:ext uri="{BB962C8B-B14F-4D97-AF65-F5344CB8AC3E}">
        <p14:creationId xmlns:p14="http://schemas.microsoft.com/office/powerpoint/2010/main" val="25371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6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6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6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6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6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86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86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86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13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smtClean="0"/>
              <a:t>Principle of Aggregation and polling Inventory</a:t>
            </a:r>
          </a:p>
        </p:txBody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04764"/>
            <a:ext cx="8856662" cy="56975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</a:rPr>
              <a:t>Inventory benefits </a:t>
            </a:r>
            <a:r>
              <a:rPr lang="en-US" dirty="0" smtClean="0">
                <a:latin typeface="Book Antiqua" pitchFamily="18" charset="0"/>
                <a:sym typeface="Wingdings" pitchFamily="2" charset="2"/>
              </a:rPr>
              <a:t> due to principle of aggregation.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Book Antiqua" pitchFamily="18" charset="0"/>
                <a:sym typeface="Wingdings" pitchFamily="2" charset="2"/>
              </a:rPr>
              <a:t>Statistics: Standard deviation of sum of random variables is less than the sum of the individual standard deviations.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 smtClean="0">
                <a:latin typeface="Book Antiqua" pitchFamily="18" charset="0"/>
                <a:sym typeface="Wingdings" pitchFamily="2" charset="2"/>
              </a:rPr>
              <a:t>Physical consolidation is not essential, as long as available inventory is shared among various locations  </a:t>
            </a:r>
            <a:r>
              <a:rPr lang="en-US" b="1" dirty="0" smtClean="0">
                <a:latin typeface="Book Antiqua" pitchFamily="18" charset="0"/>
                <a:sym typeface="Wingdings" pitchFamily="2" charset="2"/>
              </a:rPr>
              <a:t>Polling Inventory</a:t>
            </a:r>
            <a:endParaRPr lang="en-US" b="1" dirty="0" smtClean="0">
              <a:latin typeface="Book Antiqua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Virtual Centralization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Specialization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Component Commonality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Delayed Differentiation</a:t>
            </a:r>
          </a:p>
          <a:p>
            <a:pPr marL="914400" lvl="1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Book Antiqua" pitchFamily="18" charset="0"/>
              </a:rPr>
              <a:t>Product Substitution</a:t>
            </a:r>
          </a:p>
        </p:txBody>
      </p:sp>
    </p:spTree>
    <p:extLst>
      <p:ext uri="{BB962C8B-B14F-4D97-AF65-F5344CB8AC3E}">
        <p14:creationId xmlns:p14="http://schemas.microsoft.com/office/powerpoint/2010/main" val="386293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8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8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8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88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913"/>
            <a:ext cx="8677151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 Virtual Centralization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1580" y="2636912"/>
            <a:ext cx="3419475" cy="900112"/>
          </a:xfrm>
        </p:spPr>
        <p:txBody>
          <a:bodyPr/>
          <a:lstStyle/>
          <a:p>
            <a:pPr marL="381000" indent="-381000" algn="ctr"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B050"/>
                </a:solidFill>
                <a:latin typeface="Book Antiqua" pitchFamily="18" charset="0"/>
              </a:rPr>
              <a:t>Location A</a:t>
            </a:r>
          </a:p>
          <a:p>
            <a:pPr marL="381000" indent="-381000" algn="ctr">
              <a:lnSpc>
                <a:spcPct val="100000"/>
              </a:lnSpc>
              <a:spcBef>
                <a:spcPts val="0"/>
              </a:spcBef>
            </a:pPr>
            <a:r>
              <a:rPr lang="en-US" sz="2000" b="1" dirty="0" smtClean="0">
                <a:solidFill>
                  <a:srgbClr val="00B050"/>
                </a:solidFill>
                <a:latin typeface="Book Antiqua" pitchFamily="18" charset="0"/>
              </a:rPr>
              <a:t>Exceeds Available stock</a:t>
            </a:r>
            <a:r>
              <a:rPr lang="en-US" sz="2000" dirty="0" smtClean="0">
                <a:latin typeface="Book Antiqua" pitchFamily="18" charset="0"/>
              </a:rPr>
              <a:t>	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66776" y="3356992"/>
            <a:ext cx="8328025" cy="205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81000" indent="-3810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1. Information about product demand and availability must be available at both locations</a:t>
            </a:r>
          </a:p>
          <a:p>
            <a:pPr marL="381000" indent="-381000"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2. Shipping the product from one location to a customer at another location must be fast and cost effective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699098" y="2648136"/>
            <a:ext cx="3257278" cy="924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81000" indent="-381000" algn="ctr" eaLnBrk="0" hangingPunct="0">
              <a:spcBef>
                <a:spcPts val="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  <a:latin typeface="Book Antiqua" pitchFamily="18" charset="0"/>
              </a:rPr>
              <a:t>Location B</a:t>
            </a:r>
          </a:p>
          <a:p>
            <a:pPr marL="381000" indent="-381000" algn="ctr" eaLnBrk="0" hangingPunct="0">
              <a:spcBef>
                <a:spcPts val="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C00000"/>
                </a:solidFill>
                <a:latin typeface="Book Antiqua" pitchFamily="18" charset="0"/>
              </a:rPr>
              <a:t>Less than Available stock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266777" y="1302774"/>
            <a:ext cx="89646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b="1" dirty="0">
                <a:solidFill>
                  <a:srgbClr val="1A1A74"/>
                </a:solidFill>
                <a:latin typeface="Book Antiqua" pitchFamily="18" charset="0"/>
              </a:rPr>
              <a:t>Virtual Centralization:</a:t>
            </a: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 inventory polling </a:t>
            </a:r>
            <a:r>
              <a:rPr lang="en-US" sz="2200" dirty="0" smtClean="0">
                <a:solidFill>
                  <a:srgbClr val="1A1A74"/>
                </a:solidFill>
                <a:latin typeface="Book Antiqua" pitchFamily="18" charset="0"/>
              </a:rPr>
              <a:t>is </a:t>
            </a: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facilitated using information regarding availability of goods and subsequent </a:t>
            </a:r>
            <a:r>
              <a:rPr lang="en-US" sz="2200" dirty="0" smtClean="0">
                <a:solidFill>
                  <a:srgbClr val="1A1A74"/>
                </a:solidFill>
                <a:latin typeface="Book Antiqua" pitchFamily="18" charset="0"/>
              </a:rPr>
              <a:t>transshipment </a:t>
            </a: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between </a:t>
            </a:r>
            <a:r>
              <a:rPr lang="en-US" sz="2200" dirty="0" smtClean="0">
                <a:solidFill>
                  <a:srgbClr val="1A1A74"/>
                </a:solidFill>
                <a:latin typeface="Book Antiqua" pitchFamily="18" charset="0"/>
              </a:rPr>
              <a:t>locations.</a:t>
            </a:r>
            <a:endParaRPr lang="en-US" sz="2200" dirty="0">
              <a:solidFill>
                <a:srgbClr val="1A1A74"/>
              </a:solidFill>
              <a:latin typeface="Book Antiqua" pitchFamily="18" charset="0"/>
            </a:endParaRP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dirty="0">
                <a:solidFill>
                  <a:srgbClr val="2655B4"/>
                </a:solidFill>
                <a:latin typeface="Book Antiqua" pitchFamily="18" charset="0"/>
              </a:rPr>
              <a:t> </a:t>
            </a: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endParaRPr lang="en-US" dirty="0">
              <a:solidFill>
                <a:srgbClr val="1A1A74"/>
              </a:solidFill>
              <a:latin typeface="Book Antiqua" pitchFamily="18" charset="0"/>
            </a:endParaRP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66777" y="5263178"/>
            <a:ext cx="8769720" cy="108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P</a:t>
            </a:r>
            <a:r>
              <a:rPr lang="en-US" sz="2200" dirty="0" smtClean="0">
                <a:solidFill>
                  <a:srgbClr val="1A1A74"/>
                </a:solidFill>
                <a:latin typeface="Book Antiqua" pitchFamily="18" charset="0"/>
              </a:rPr>
              <a:t>olling </a:t>
            </a:r>
            <a:r>
              <a:rPr lang="en-US" sz="2200" dirty="0">
                <a:solidFill>
                  <a:srgbClr val="1A1A74"/>
                </a:solidFill>
                <a:latin typeface="Book Antiqua" pitchFamily="18" charset="0"/>
              </a:rPr>
              <a:t>is achieved by keeping the inventories at decentralized locations. </a:t>
            </a:r>
          </a:p>
        </p:txBody>
      </p:sp>
    </p:spTree>
    <p:extLst>
      <p:ext uri="{BB962C8B-B14F-4D97-AF65-F5344CB8AC3E}">
        <p14:creationId xmlns:p14="http://schemas.microsoft.com/office/powerpoint/2010/main" val="40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 Component Commonality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893175" cy="5661025"/>
          </a:xfrm>
        </p:spPr>
        <p:txBody>
          <a:bodyPr/>
          <a:lstStyle/>
          <a:p>
            <a:r>
              <a:rPr lang="en-US" sz="2200" dirty="0" smtClean="0">
                <a:latin typeface="Book Antiqua" pitchFamily="18" charset="0"/>
              </a:rPr>
              <a:t>We discussed aggregating demand across various geographic locations, either physical or virtual </a:t>
            </a:r>
          </a:p>
          <a:p>
            <a:r>
              <a:rPr lang="en-US" sz="2200" dirty="0" smtClean="0">
                <a:latin typeface="Book Antiqua" pitchFamily="18" charset="0"/>
              </a:rPr>
              <a:t>Aggregating demand across various products has the same benefits.</a:t>
            </a:r>
          </a:p>
          <a:p>
            <a:r>
              <a:rPr lang="en-US" sz="2200" dirty="0" smtClean="0">
                <a:latin typeface="Book Antiqua" pitchFamily="18" charset="0"/>
              </a:rPr>
              <a:t>Computer manufacturers:  offer a wide range of models, but few components are used across all product lines.</a:t>
            </a:r>
          </a:p>
          <a:p>
            <a:r>
              <a:rPr lang="en-US" sz="2200" dirty="0" smtClean="0">
                <a:latin typeface="Book Antiqua" pitchFamily="18" charset="0"/>
              </a:rPr>
              <a:t>Replace </a:t>
            </a:r>
            <a:r>
              <a:rPr lang="en-US" sz="2200" b="1" dirty="0" smtClean="0">
                <a:latin typeface="Book Antiqua" pitchFamily="18" charset="0"/>
              </a:rPr>
              <a:t>Make-to-stock with make Make-to-Order</a:t>
            </a:r>
            <a:r>
              <a:rPr lang="en-US" sz="2200" dirty="0" smtClean="0">
                <a:latin typeface="Book Antiqua" pitchFamily="18" charset="0"/>
              </a:rPr>
              <a:t> </a:t>
            </a:r>
          </a:p>
          <a:p>
            <a:r>
              <a:rPr lang="en-US" sz="2200" dirty="0" smtClean="0">
                <a:latin typeface="Book Antiqua" pitchFamily="18" charset="0"/>
              </a:rPr>
              <a:t>Commonality + MTO: </a:t>
            </a:r>
          </a:p>
          <a:p>
            <a:r>
              <a:rPr lang="en-US" sz="2200" dirty="0" smtClean="0">
                <a:latin typeface="Book Antiqua" pitchFamily="18" charset="0"/>
              </a:rPr>
              <a:t>Commonality: Safety inventory of the common components much less than safety inventory of unique components stored separately. </a:t>
            </a:r>
          </a:p>
          <a:p>
            <a:r>
              <a:rPr lang="en-US" sz="2200" dirty="0" smtClean="0">
                <a:latin typeface="Book Antiqua" pitchFamily="18" charset="0"/>
              </a:rPr>
              <a:t>MTO: Inventory cost is computed in terms of WIP cost not in terms of finished good cost (which is higher).</a:t>
            </a:r>
          </a:p>
        </p:txBody>
      </p:sp>
    </p:spTree>
    <p:extLst>
      <p:ext uri="{BB962C8B-B14F-4D97-AF65-F5344CB8AC3E}">
        <p14:creationId xmlns:p14="http://schemas.microsoft.com/office/powerpoint/2010/main" val="37112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 Postponement (Delayed Differentiation)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304925"/>
            <a:ext cx="8928100" cy="5364163"/>
          </a:xfrm>
        </p:spPr>
        <p:txBody>
          <a:bodyPr/>
          <a:lstStyle/>
          <a:p>
            <a:pPr marL="457200" indent="-457200">
              <a:lnSpc>
                <a:spcPct val="120000"/>
              </a:lnSpc>
            </a:pPr>
            <a:r>
              <a:rPr lang="en-US" sz="2200" dirty="0" smtClean="0">
                <a:solidFill>
                  <a:srgbClr val="CC0066"/>
                </a:solidFill>
                <a:latin typeface="Book Antiqua" pitchFamily="18" charset="0"/>
              </a:rPr>
              <a:t>Forecasting Characteristic: Forecasts further into the future tends to be less accurate than those of more imminent events.</a:t>
            </a:r>
            <a:r>
              <a:rPr lang="en-US" sz="2200" dirty="0" smtClean="0">
                <a:latin typeface="Book Antiqua" pitchFamily="18" charset="0"/>
              </a:rPr>
              <a:t> 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dirty="0" smtClean="0">
                <a:latin typeface="Book Antiqua" pitchFamily="18" charset="0"/>
              </a:rPr>
              <a:t>Since shorter-range forecasts are more accurate, </a:t>
            </a:r>
            <a:r>
              <a:rPr lang="en-US" sz="2200" dirty="0" smtClean="0">
                <a:latin typeface="Book Antiqua" pitchFamily="18" charset="0"/>
                <a:sym typeface="Wingdings" pitchFamily="2" charset="2"/>
              </a:rPr>
              <a:t>operational </a:t>
            </a:r>
            <a:r>
              <a:rPr lang="en-US" sz="2200" dirty="0" smtClean="0">
                <a:latin typeface="Book Antiqua" pitchFamily="18" charset="0"/>
              </a:rPr>
              <a:t>decisions will be more effective if supply is postponed closer to the point of actual demand. 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dirty="0" smtClean="0">
                <a:latin typeface="Book Antiqua" pitchFamily="18" charset="0"/>
              </a:rPr>
              <a:t>Two Alternative processes (each activity takes one week)</a:t>
            </a:r>
          </a:p>
          <a:p>
            <a:pPr marL="914400" lvl="1" indent="-457200">
              <a:lnSpc>
                <a:spcPct val="120000"/>
              </a:lnSpc>
              <a:buFont typeface="Symbol" pitchFamily="18" charset="2"/>
              <a:buChar char="-"/>
            </a:pPr>
            <a:r>
              <a:rPr lang="en-US" sz="2200" dirty="0" smtClean="0">
                <a:latin typeface="Book Antiqua" pitchFamily="18" charset="0"/>
              </a:rPr>
              <a:t>Alternative A: (1) Coloring the fabric, (2) assembling T-shirts</a:t>
            </a:r>
          </a:p>
          <a:p>
            <a:pPr marL="914400" lvl="1" indent="-457200">
              <a:lnSpc>
                <a:spcPct val="120000"/>
              </a:lnSpc>
              <a:buFont typeface="Symbol" pitchFamily="18" charset="2"/>
              <a:buChar char="-"/>
            </a:pPr>
            <a:r>
              <a:rPr lang="en-US" sz="2200" dirty="0" smtClean="0">
                <a:latin typeface="Book Antiqua" pitchFamily="18" charset="0"/>
              </a:rPr>
              <a:t>Alternative B: (1) Assembling T-shirts, (2) coloring the fabric</a:t>
            </a:r>
          </a:p>
          <a:p>
            <a:pPr marL="457200" indent="-457200">
              <a:lnSpc>
                <a:spcPct val="120000"/>
              </a:lnSpc>
            </a:pPr>
            <a:r>
              <a:rPr lang="en-US" sz="2200" dirty="0" smtClean="0">
                <a:latin typeface="Book Antiqua" pitchFamily="18" charset="0"/>
              </a:rPr>
              <a:t>No changes in flow time. Alternative B postponed the color difference until one week closer to the time of sale. Takes advantage of the forecasting characteristic: short-Range forecast more accurate.</a:t>
            </a:r>
          </a:p>
        </p:txBody>
      </p:sp>
    </p:spTree>
    <p:extLst>
      <p:ext uri="{BB962C8B-B14F-4D97-AF65-F5344CB8AC3E}">
        <p14:creationId xmlns:p14="http://schemas.microsoft.com/office/powerpoint/2010/main" val="78377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913"/>
            <a:ext cx="8605143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 Postponement (Delayed Differentiation)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304925"/>
            <a:ext cx="8928100" cy="5553075"/>
          </a:xfrm>
        </p:spPr>
        <p:txBody>
          <a:bodyPr/>
          <a:lstStyle/>
          <a:p>
            <a:pPr marL="457200" indent="-457200">
              <a:lnSpc>
                <a:spcPct val="120000"/>
              </a:lnSpc>
            </a:pPr>
            <a:r>
              <a:rPr lang="en-US" dirty="0" smtClean="0">
                <a:solidFill>
                  <a:srgbClr val="CC0066"/>
                </a:solidFill>
                <a:latin typeface="Book Antiqua" pitchFamily="18" charset="0"/>
              </a:rPr>
              <a:t>Two advantages: Taking advantage of two demand forecasting characteristics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buClrTx/>
              <a:buFont typeface="Symbol" pitchFamily="18" charset="2"/>
              <a:buChar char="-"/>
            </a:pPr>
            <a:r>
              <a:rPr lang="en-US" dirty="0" smtClean="0">
                <a:solidFill>
                  <a:srgbClr val="CC0066"/>
                </a:solidFill>
                <a:latin typeface="Book Antiqua" pitchFamily="18" charset="0"/>
              </a:rPr>
              <a:t>Commonality Advantage:</a:t>
            </a:r>
            <a:r>
              <a:rPr lang="en-US" dirty="0" smtClean="0">
                <a:latin typeface="Book Antiqua" pitchFamily="18" charset="0"/>
              </a:rPr>
              <a:t> At week 0; Instead of forecast for each individual item, we forecast for aggregates item – uncolored T-shirt. </a:t>
            </a:r>
            <a:r>
              <a:rPr lang="en-US" dirty="0" smtClean="0">
                <a:solidFill>
                  <a:srgbClr val="CC0066"/>
                </a:solidFill>
                <a:latin typeface="Book Antiqua" pitchFamily="18" charset="0"/>
              </a:rPr>
              <a:t>Forecast for aggregate demand is more accurate than forecast for individual item.</a:t>
            </a:r>
            <a:r>
              <a:rPr lang="en-US" dirty="0" smtClean="0">
                <a:latin typeface="Book Antiqua" pitchFamily="18" charset="0"/>
              </a:rPr>
              <a:t> It is easier to more accurately forecast total demand for different colored T-shirts for next week than the week after the next. 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buClrTx/>
              <a:buFont typeface="Symbol" pitchFamily="18" charset="2"/>
              <a:buChar char="-"/>
            </a:pPr>
            <a:endParaRPr lang="en-US" dirty="0" smtClean="0">
              <a:latin typeface="Book Antiqua" pitchFamily="18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buClrTx/>
              <a:buFont typeface="Symbol" pitchFamily="18" charset="2"/>
              <a:buChar char="-"/>
            </a:pPr>
            <a:r>
              <a:rPr lang="en-US" dirty="0" smtClean="0">
                <a:solidFill>
                  <a:srgbClr val="CC0066"/>
                </a:solidFill>
                <a:latin typeface="Book Antiqua" pitchFamily="18" charset="0"/>
              </a:rPr>
              <a:t>Postponement Advantage:</a:t>
            </a:r>
            <a:r>
              <a:rPr lang="en-US" dirty="0" smtClean="0">
                <a:latin typeface="Book Antiqua" pitchFamily="18" charset="0"/>
              </a:rPr>
              <a:t> Instead of forecasting for each individual items two weeks ahead, we do it at week 1. </a:t>
            </a:r>
            <a:r>
              <a:rPr lang="en-US" dirty="0" smtClean="0">
                <a:solidFill>
                  <a:srgbClr val="CC0066"/>
                </a:solidFill>
                <a:latin typeface="Book Antiqua" pitchFamily="18" charset="0"/>
              </a:rPr>
              <a:t>Shorter rang forecasts are more accurate.</a:t>
            </a:r>
            <a:r>
              <a:rPr lang="en-US" dirty="0" smtClean="0">
                <a:latin typeface="Book Antiqua" pitchFamily="18" charset="0"/>
              </a:rPr>
              <a:t> It is easier to more accurately forecast demand for different colored T-shirts for next week than the week after the next. </a:t>
            </a:r>
          </a:p>
        </p:txBody>
      </p:sp>
    </p:spTree>
    <p:extLst>
      <p:ext uri="{BB962C8B-B14F-4D97-AF65-F5344CB8AC3E}">
        <p14:creationId xmlns:p14="http://schemas.microsoft.com/office/powerpoint/2010/main" val="23786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11240</TotalTime>
  <Words>828</Words>
  <Application>Microsoft Office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Book Antiqua</vt:lpstr>
      <vt:lpstr>Cambria Math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Equation</vt:lpstr>
      <vt:lpstr>PowerPoint Presentation</vt:lpstr>
      <vt:lpstr>Centralization and ROP</vt:lpstr>
      <vt:lpstr>Independent Lead time demands at  two locations </vt:lpstr>
      <vt:lpstr>independent Lead time demands at N  locations</vt:lpstr>
      <vt:lpstr>Principle of Aggregation and polling Inventory</vt:lpstr>
      <vt:lpstr> Virtual Centralization</vt:lpstr>
      <vt:lpstr> Component Commonality</vt:lpstr>
      <vt:lpstr> Postponement (Delayed Differentiation)</vt:lpstr>
      <vt:lpstr> Postponement (Delayed Differentiation)</vt:lpstr>
      <vt:lpstr>Lessons Learned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248</cp:revision>
  <dcterms:created xsi:type="dcterms:W3CDTF">2005-11-30T06:54:40Z</dcterms:created>
  <dcterms:modified xsi:type="dcterms:W3CDTF">2014-11-20T04:22:14Z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