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445" r:id="rId2"/>
    <p:sldId id="439" r:id="rId3"/>
    <p:sldId id="440" r:id="rId4"/>
    <p:sldId id="442" r:id="rId5"/>
    <p:sldId id="443" r:id="rId6"/>
    <p:sldId id="444" r:id="rId7"/>
  </p:sldIdLst>
  <p:sldSz cx="9144000" cy="6858000" type="screen4x3"/>
  <p:notesSz cx="6921500" cy="9423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1A7E"/>
    <a:srgbClr val="FF0000"/>
    <a:srgbClr val="990033"/>
    <a:srgbClr val="EAEAEA"/>
    <a:srgbClr val="12449E"/>
    <a:srgbClr val="1D4087"/>
    <a:srgbClr val="CC0066"/>
    <a:srgbClr val="1476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40" autoAdjust="0"/>
    <p:restoredTop sz="95492" autoAdjust="0"/>
  </p:normalViewPr>
  <p:slideViewPr>
    <p:cSldViewPr>
      <p:cViewPr varScale="1">
        <p:scale>
          <a:sx n="68" d="100"/>
          <a:sy n="68" d="100"/>
        </p:scale>
        <p:origin x="72" y="2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706438"/>
            <a:ext cx="4711700" cy="3533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2150" y="4476750"/>
            <a:ext cx="5537200" cy="424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50325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8950325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2E857E50-A48F-4D97-84C6-0F84091DC0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1040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452C45B-F99E-411A-888B-11F90D4DCB22}" type="slidenum">
              <a:rPr lang="en-US" sz="1200" smtClean="0"/>
              <a:pPr eaLnBrk="1" hangingPunct="1"/>
              <a:t>2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886F655-8A52-4B5C-BBA0-FD673D4C3E33}" type="slidenum">
              <a:rPr lang="en-US" sz="1200" smtClean="0"/>
              <a:pPr eaLnBrk="1" hangingPunct="1"/>
              <a:t>3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B840127-D2D2-4C2A-B91C-20116A5C5FDD}" type="slidenum">
              <a:rPr lang="en-US" sz="1200" smtClean="0"/>
              <a:pPr eaLnBrk="1" hangingPunct="1"/>
              <a:t>4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BA447C9-035C-4000-8C48-46CEA0707C3A}" type="slidenum">
              <a:rPr lang="en-US" sz="1200" smtClean="0"/>
              <a:pPr eaLnBrk="1" hangingPunct="1"/>
              <a:t>5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126AE6F-03C7-4DB0-83CC-518AD63F482E}" type="slidenum">
              <a:rPr lang="en-US" sz="1200" smtClean="0"/>
              <a:pPr eaLnBrk="1" hangingPunct="1"/>
              <a:t>6</a:t>
            </a:fld>
            <a:endParaRPr lang="en-US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070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745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2588" y="188913"/>
            <a:ext cx="2124075" cy="59642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8775" y="188913"/>
            <a:ext cx="6221413" cy="59642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6420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31800" y="1520825"/>
            <a:ext cx="4087813" cy="2239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2013" y="1520825"/>
            <a:ext cx="4087812" cy="2239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31800" y="3913188"/>
            <a:ext cx="4087813" cy="2239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72013" y="3913188"/>
            <a:ext cx="4087812" cy="2239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9857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2013" y="1520825"/>
            <a:ext cx="4087812" cy="2239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72013" y="3913188"/>
            <a:ext cx="4087812" cy="2239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2857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58775" y="188913"/>
            <a:ext cx="8497888" cy="59642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7075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013" y="1520825"/>
            <a:ext cx="4087812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2335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2013" y="1520825"/>
            <a:ext cx="4087812" cy="2239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72013" y="3913188"/>
            <a:ext cx="4087812" cy="2239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170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221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25746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013" y="1520825"/>
            <a:ext cx="4087812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699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258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843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17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8294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9333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Rectangle 44"/>
          <p:cNvSpPr>
            <a:spLocks noChangeArrowheads="1"/>
          </p:cNvSpPr>
          <p:nvPr/>
        </p:nvSpPr>
        <p:spPr bwMode="gray">
          <a:xfrm>
            <a:off x="179388" y="0"/>
            <a:ext cx="8964612" cy="1268413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069" name="Rectangle 45"/>
          <p:cNvSpPr>
            <a:spLocks noChangeArrowheads="1"/>
          </p:cNvSpPr>
          <p:nvPr/>
        </p:nvSpPr>
        <p:spPr bwMode="gray">
          <a:xfrm>
            <a:off x="179388" y="188913"/>
            <a:ext cx="8748712" cy="893762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071" name="Rectangle 47"/>
          <p:cNvSpPr>
            <a:spLocks noChangeArrowheads="1"/>
          </p:cNvSpPr>
          <p:nvPr/>
        </p:nvSpPr>
        <p:spPr bwMode="gray">
          <a:xfrm>
            <a:off x="0" y="0"/>
            <a:ext cx="215900" cy="6858000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rgbClr val="FFFFFF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843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58775" y="188913"/>
            <a:ext cx="8497888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</a:t>
            </a:r>
            <a:br>
              <a:rPr lang="en-US" smtClean="0"/>
            </a:br>
            <a:r>
              <a:rPr lang="en-US" smtClean="0"/>
              <a:t>title style</a:t>
            </a:r>
          </a:p>
        </p:txBody>
      </p:sp>
      <p:sp>
        <p:nvSpPr>
          <p:cNvPr id="18438" name="Rectangle 5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1800" y="1520825"/>
            <a:ext cx="8328025" cy="463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77" name="Text Box 53"/>
          <p:cNvSpPr txBox="1">
            <a:spLocks noChangeArrowheads="1"/>
          </p:cNvSpPr>
          <p:nvPr userDrawn="1"/>
        </p:nvSpPr>
        <p:spPr bwMode="auto">
          <a:xfrm>
            <a:off x="8856663" y="1003300"/>
            <a:ext cx="3698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fld id="{0791C0BD-85B2-499B-9A7C-DCA1BC4BB5C9}" type="slidenum">
              <a:rPr lang="en-US" sz="1200" b="1">
                <a:solidFill>
                  <a:schemeClr val="bg1"/>
                </a:solidFill>
                <a:latin typeface="Arial" pitchFamily="34" charset="0"/>
              </a:rPr>
              <a:pPr>
                <a:defRPr/>
              </a:pPr>
              <a:t>‹#›</a:t>
            </a:fld>
            <a:endParaRPr lang="en-US" sz="1200" b="1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081" name="Text Box 57"/>
          <p:cNvSpPr txBox="1">
            <a:spLocks noChangeArrowheads="1"/>
          </p:cNvSpPr>
          <p:nvPr userDrawn="1"/>
        </p:nvSpPr>
        <p:spPr bwMode="auto">
          <a:xfrm>
            <a:off x="5461000" y="-46038"/>
            <a:ext cx="3683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>
                <a:solidFill>
                  <a:schemeClr val="bg1"/>
                </a:solidFill>
                <a:latin typeface="Arial" pitchFamily="34" charset="0"/>
              </a:rPr>
              <a:t>   Managing Flow Variability:  Safety Inventory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9pPr>
    </p:titleStyle>
    <p:bodyStyle>
      <a:lvl1pPr marL="342900" indent="-3429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Font typeface="Wingdings" pitchFamily="2" charset="2"/>
        <a:defRPr sz="2400">
          <a:solidFill>
            <a:srgbClr val="1A1A7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1A1A74"/>
        </a:buClr>
        <a:buFont typeface="Times New Roman" pitchFamily="18" charset="0"/>
        <a:buChar char="–"/>
        <a:defRPr sz="2400">
          <a:solidFill>
            <a:srgbClr val="1A1A74"/>
          </a:solidFill>
          <a:latin typeface="+mn-lt"/>
        </a:defRPr>
      </a:lvl2pPr>
      <a:lvl3pPr marL="11430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1A1A74"/>
          </a:solidFill>
          <a:latin typeface="+mn-lt"/>
        </a:defRPr>
      </a:lvl3pPr>
      <a:lvl4pPr marL="16002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Font typeface="Monotype Sorts" pitchFamily="2" charset="2"/>
        <a:defRPr>
          <a:solidFill>
            <a:srgbClr val="000000"/>
          </a:solidFill>
          <a:latin typeface="Arial" pitchFamily="34" charset="0"/>
        </a:defRPr>
      </a:lvl4pPr>
      <a:lvl5pPr marL="20574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5pPr>
      <a:lvl6pPr marL="25146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6pPr>
      <a:lvl7pPr marL="29718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7pPr>
      <a:lvl8pPr marL="34290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8pPr>
      <a:lvl9pPr marL="38862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file:///\\Webdrive\aa2035\public_html\CourseBase\Inventory\ROPFormulaProof&amp;AverageInv.xlsx!SigmaL&amp;R!%5bROPFormulaProof&amp;AverageInv.xlsx%5dSigmaL&amp;R%20Chart%202" TargetMode="Externa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9.e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8.emf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51521" y="368300"/>
            <a:ext cx="867696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Impact" pitchFamily="34" charset="0"/>
                <a:cs typeface="Arial" charset="0"/>
              </a:rPr>
              <a:t>Demand During the Lead Time</a:t>
            </a:r>
            <a:endParaRPr lang="en-US" sz="3200" dirty="0">
              <a:solidFill>
                <a:schemeClr val="bg1"/>
              </a:solidFill>
              <a:latin typeface="Impact" pitchFamily="34" charset="0"/>
              <a:cs typeface="Arial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8606142"/>
              </p:ext>
            </p:extLst>
          </p:nvPr>
        </p:nvGraphicFramePr>
        <p:xfrm>
          <a:off x="474663" y="1527175"/>
          <a:ext cx="7950200" cy="477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1" name="Worksheet" r:id="rId3" imgW="4571989" imgH="2743065" progId="Excel.Sheet.12">
                  <p:link updateAutomatic="1"/>
                </p:oleObj>
              </mc:Choice>
              <mc:Fallback>
                <p:oleObj name="Worksheet" r:id="rId3" imgW="4571989" imgH="2743065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4663" y="1527175"/>
                        <a:ext cx="7950200" cy="4772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1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3"/>
          <p:cNvSpPr txBox="1">
            <a:spLocks noChangeArrowheads="1"/>
          </p:cNvSpPr>
          <p:nvPr/>
        </p:nvSpPr>
        <p:spPr bwMode="auto">
          <a:xfrm>
            <a:off x="251521" y="368300"/>
            <a:ext cx="8676964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l-GR" sz="3200" b="1" dirty="0">
                <a:solidFill>
                  <a:schemeClr val="bg1"/>
                </a:solidFill>
                <a:latin typeface="Impact" pitchFamily="34" charset="0"/>
                <a:cs typeface="Arial" charset="0"/>
              </a:rPr>
              <a:t>μ</a:t>
            </a:r>
            <a:r>
              <a:rPr lang="en-US" sz="3200" dirty="0">
                <a:solidFill>
                  <a:schemeClr val="bg1"/>
                </a:solidFill>
                <a:latin typeface="Impact" pitchFamily="34" charset="0"/>
                <a:cs typeface="Arial" charset="0"/>
              </a:rPr>
              <a:t> and </a:t>
            </a:r>
            <a:r>
              <a:rPr lang="el-GR" sz="3200" b="1" dirty="0">
                <a:solidFill>
                  <a:schemeClr val="bg1"/>
                </a:solidFill>
                <a:latin typeface="Impact" pitchFamily="34" charset="0"/>
                <a:cs typeface="Arial" charset="0"/>
              </a:rPr>
              <a:t>σ</a:t>
            </a:r>
            <a:r>
              <a:rPr lang="en-US" sz="3200" b="1" dirty="0">
                <a:solidFill>
                  <a:schemeClr val="bg1"/>
                </a:solidFill>
                <a:latin typeface="Impact" pitchFamily="34" charset="0"/>
                <a:cs typeface="Arial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Impact" pitchFamily="34" charset="0"/>
                <a:cs typeface="Arial" charset="0"/>
              </a:rPr>
              <a:t>of demand per period and fixed LT</a:t>
            </a:r>
          </a:p>
        </p:txBody>
      </p:sp>
      <p:sp>
        <p:nvSpPr>
          <p:cNvPr id="903179" name="Text Box 11"/>
          <p:cNvSpPr txBox="1">
            <a:spLocks noChangeArrowheads="1"/>
          </p:cNvSpPr>
          <p:nvPr/>
        </p:nvSpPr>
        <p:spPr bwMode="auto">
          <a:xfrm>
            <a:off x="303213" y="1371600"/>
            <a:ext cx="84455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1" i="1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R</a:t>
            </a:r>
            <a:r>
              <a:rPr lang="en-US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: demand rate per</a:t>
            </a:r>
            <a:r>
              <a:rPr lang="en-US">
                <a:solidFill>
                  <a:srgbClr val="000000"/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>
                <a:solidFill>
                  <a:srgbClr val="CC0066"/>
                </a:solidFill>
                <a:latin typeface="Book Antiqua" pitchFamily="18" charset="0"/>
                <a:cs typeface="Times New Roman" pitchFamily="18" charset="0"/>
              </a:rPr>
              <a:t>period</a:t>
            </a:r>
            <a:r>
              <a:rPr lang="en-US">
                <a:solidFill>
                  <a:srgbClr val="000000"/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(a random variable)</a:t>
            </a:r>
            <a:r>
              <a:rPr lang="en-US">
                <a:solidFill>
                  <a:srgbClr val="1A1A7E"/>
                </a:solidFill>
                <a:latin typeface="Book Antiqua" pitchFamily="18" charset="0"/>
              </a:rPr>
              <a:t> </a:t>
            </a:r>
          </a:p>
          <a:p>
            <a:r>
              <a:rPr lang="en-US" i="1">
                <a:solidFill>
                  <a:srgbClr val="1A1A7E"/>
                </a:solidFill>
                <a:latin typeface="Book Antiqua" pitchFamily="18" charset="0"/>
              </a:rPr>
              <a:t>R</a:t>
            </a:r>
            <a:r>
              <a:rPr lang="en-US">
                <a:solidFill>
                  <a:srgbClr val="1A1A7E"/>
                </a:solidFill>
                <a:latin typeface="Book Antiqua" pitchFamily="18" charset="0"/>
              </a:rPr>
              <a:t>: Average demand rate per</a:t>
            </a:r>
            <a:r>
              <a:rPr lang="en-US">
                <a:solidFill>
                  <a:srgbClr val="000000"/>
                </a:solidFill>
                <a:latin typeface="Book Antiqua" pitchFamily="18" charset="0"/>
              </a:rPr>
              <a:t> </a:t>
            </a:r>
            <a:r>
              <a:rPr lang="en-US">
                <a:solidFill>
                  <a:srgbClr val="CC0066"/>
                </a:solidFill>
                <a:latin typeface="Book Antiqua" pitchFamily="18" charset="0"/>
              </a:rPr>
              <a:t>period</a:t>
            </a:r>
          </a:p>
          <a:p>
            <a:r>
              <a:rPr lang="el-GR" i="1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σ</a:t>
            </a:r>
            <a:r>
              <a:rPr lang="en-US" i="1" baseline="-2500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R</a:t>
            </a:r>
            <a:r>
              <a:rPr lang="en-US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:</a:t>
            </a:r>
            <a:r>
              <a:rPr lang="en-US" baseline="-2500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Standard deviation of the demand rate per</a:t>
            </a:r>
            <a:r>
              <a:rPr lang="en-US">
                <a:solidFill>
                  <a:srgbClr val="000000"/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>
                <a:solidFill>
                  <a:srgbClr val="CC0066"/>
                </a:solidFill>
                <a:latin typeface="Book Antiqua" pitchFamily="18" charset="0"/>
                <a:cs typeface="Times New Roman" pitchFamily="18" charset="0"/>
              </a:rPr>
              <a:t>period</a:t>
            </a:r>
          </a:p>
        </p:txBody>
      </p:sp>
      <p:sp>
        <p:nvSpPr>
          <p:cNvPr id="903181" name="Text Box 13"/>
          <p:cNvSpPr txBox="1">
            <a:spLocks noChangeArrowheads="1"/>
          </p:cNvSpPr>
          <p:nvPr/>
        </p:nvSpPr>
        <p:spPr bwMode="auto">
          <a:xfrm>
            <a:off x="395288" y="2852738"/>
            <a:ext cx="84455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>
                <a:solidFill>
                  <a:srgbClr val="1A1A7E"/>
                </a:solidFill>
                <a:latin typeface="Book Antiqua" pitchFamily="18" charset="0"/>
              </a:rPr>
              <a:t>L: Lead time (a constant number of periods)</a:t>
            </a:r>
            <a:endParaRPr lang="en-US" b="1" i="1">
              <a:solidFill>
                <a:srgbClr val="1A1A7E"/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903182" name="Text Box 14"/>
          <p:cNvSpPr txBox="1">
            <a:spLocks noChangeArrowheads="1"/>
          </p:cNvSpPr>
          <p:nvPr/>
        </p:nvSpPr>
        <p:spPr bwMode="auto">
          <a:xfrm>
            <a:off x="395288" y="3532188"/>
            <a:ext cx="84455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1" i="1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LTD</a:t>
            </a:r>
            <a:r>
              <a:rPr lang="en-US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: demand during the lead time (a random variable)</a:t>
            </a:r>
            <a:r>
              <a:rPr lang="en-US">
                <a:solidFill>
                  <a:srgbClr val="1A1A7E"/>
                </a:solidFill>
                <a:latin typeface="Book Antiqua" pitchFamily="18" charset="0"/>
              </a:rPr>
              <a:t> </a:t>
            </a:r>
          </a:p>
          <a:p>
            <a:r>
              <a:rPr lang="en-US" i="1">
                <a:solidFill>
                  <a:srgbClr val="1A1A7E"/>
                </a:solidFill>
                <a:latin typeface="Book Antiqua" pitchFamily="18" charset="0"/>
              </a:rPr>
              <a:t>LTD</a:t>
            </a:r>
            <a:r>
              <a:rPr lang="en-US">
                <a:solidFill>
                  <a:srgbClr val="1A1A7E"/>
                </a:solidFill>
                <a:latin typeface="Book Antiqua" pitchFamily="18" charset="0"/>
              </a:rPr>
              <a:t>: Average demand during the lead time </a:t>
            </a:r>
          </a:p>
          <a:p>
            <a:r>
              <a:rPr lang="el-GR" i="1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σ</a:t>
            </a:r>
            <a:r>
              <a:rPr lang="en-US" i="1" baseline="-2500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LTD</a:t>
            </a:r>
            <a:r>
              <a:rPr lang="en-US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:</a:t>
            </a:r>
            <a:r>
              <a:rPr lang="en-US" baseline="-2500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Standard deviation of the demand during lead time</a:t>
            </a:r>
            <a:endParaRPr lang="en-US">
              <a:solidFill>
                <a:srgbClr val="1A1A7E"/>
              </a:solidFill>
              <a:latin typeface="Book Antiqua" pitchFamily="18" charset="0"/>
            </a:endParaRPr>
          </a:p>
        </p:txBody>
      </p:sp>
      <p:sp>
        <p:nvSpPr>
          <p:cNvPr id="12" name="Line 5"/>
          <p:cNvSpPr>
            <a:spLocks noChangeShapeType="1"/>
          </p:cNvSpPr>
          <p:nvPr/>
        </p:nvSpPr>
        <p:spPr bwMode="auto">
          <a:xfrm>
            <a:off x="3096419" y="6633356"/>
            <a:ext cx="2916237" cy="0"/>
          </a:xfrm>
          <a:prstGeom prst="line">
            <a:avLst/>
          </a:prstGeom>
          <a:noFill/>
          <a:ln w="38100">
            <a:solidFill>
              <a:srgbClr val="36CC5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3" name="Line 6"/>
          <p:cNvSpPr>
            <a:spLocks noChangeShapeType="1"/>
          </p:cNvSpPr>
          <p:nvPr/>
        </p:nvSpPr>
        <p:spPr bwMode="auto">
          <a:xfrm flipV="1">
            <a:off x="3131343" y="6056994"/>
            <a:ext cx="1" cy="5763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 flipV="1">
            <a:off x="3852069" y="5299856"/>
            <a:ext cx="0" cy="133191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5" name="Line 8"/>
          <p:cNvSpPr>
            <a:spLocks noChangeShapeType="1"/>
          </p:cNvSpPr>
          <p:nvPr/>
        </p:nvSpPr>
        <p:spPr bwMode="auto">
          <a:xfrm flipH="1" flipV="1">
            <a:off x="4571205" y="5696953"/>
            <a:ext cx="1589" cy="93481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H="1" flipV="1">
            <a:off x="5291929" y="6273018"/>
            <a:ext cx="2" cy="3603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7" name="Line 10"/>
          <p:cNvSpPr>
            <a:spLocks noChangeShapeType="1"/>
          </p:cNvSpPr>
          <p:nvPr/>
        </p:nvSpPr>
        <p:spPr bwMode="auto">
          <a:xfrm flipH="1" flipV="1">
            <a:off x="6011066" y="5344584"/>
            <a:ext cx="1590" cy="1287184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03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03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03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03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03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031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031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3179" grpId="0" build="p"/>
      <p:bldP spid="903181" grpId="0" build="p"/>
      <p:bldP spid="90318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Text Box 3"/>
          <p:cNvSpPr txBox="1">
            <a:spLocks noChangeArrowheads="1"/>
          </p:cNvSpPr>
          <p:nvPr/>
        </p:nvSpPr>
        <p:spPr bwMode="auto">
          <a:xfrm>
            <a:off x="251520" y="365287"/>
            <a:ext cx="864096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l-GR" sz="3200" b="1" dirty="0">
                <a:solidFill>
                  <a:schemeClr val="bg1"/>
                </a:solidFill>
                <a:latin typeface="Impact" pitchFamily="34" charset="0"/>
                <a:cs typeface="Arial" charset="0"/>
              </a:rPr>
              <a:t>μ</a:t>
            </a:r>
            <a:r>
              <a:rPr lang="en-US" sz="3200" dirty="0">
                <a:solidFill>
                  <a:schemeClr val="bg1"/>
                </a:solidFill>
                <a:latin typeface="Impact" pitchFamily="34" charset="0"/>
                <a:cs typeface="Arial" charset="0"/>
              </a:rPr>
              <a:t> and </a:t>
            </a:r>
            <a:r>
              <a:rPr lang="el-GR" sz="3200" b="1" dirty="0">
                <a:solidFill>
                  <a:schemeClr val="bg1"/>
                </a:solidFill>
                <a:latin typeface="Impact" pitchFamily="34" charset="0"/>
                <a:cs typeface="Arial" charset="0"/>
              </a:rPr>
              <a:t>σ</a:t>
            </a:r>
            <a:r>
              <a:rPr lang="en-US" sz="3200" dirty="0">
                <a:solidFill>
                  <a:schemeClr val="bg1"/>
                </a:solidFill>
                <a:latin typeface="Impact" pitchFamily="34" charset="0"/>
                <a:cs typeface="Arial" charset="0"/>
              </a:rPr>
              <a:t> of</a:t>
            </a:r>
            <a:r>
              <a:rPr lang="en-US" sz="3000" b="1" dirty="0"/>
              <a:t> </a:t>
            </a:r>
            <a:r>
              <a:rPr lang="en-US" sz="3200" dirty="0">
                <a:solidFill>
                  <a:schemeClr val="bg1"/>
                </a:solidFill>
                <a:latin typeface="Impact" pitchFamily="34" charset="0"/>
                <a:cs typeface="Arial" charset="0"/>
              </a:rPr>
              <a:t>demand per period and fixed LT</a:t>
            </a:r>
          </a:p>
        </p:txBody>
      </p:sp>
      <p:sp>
        <p:nvSpPr>
          <p:cNvPr id="11276" name="Text Box 11"/>
          <p:cNvSpPr txBox="1">
            <a:spLocks noChangeArrowheads="1"/>
          </p:cNvSpPr>
          <p:nvPr/>
        </p:nvSpPr>
        <p:spPr bwMode="auto">
          <a:xfrm>
            <a:off x="250825" y="1304925"/>
            <a:ext cx="84455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>
                <a:solidFill>
                  <a:srgbClr val="1A1A7E"/>
                </a:solidFill>
                <a:latin typeface="Book Antiqua" pitchFamily="18" charset="0"/>
              </a:rPr>
              <a:t>A random variable </a:t>
            </a:r>
            <a:r>
              <a:rPr lang="en-US" b="1" i="1" dirty="0">
                <a:solidFill>
                  <a:srgbClr val="1A1A7E"/>
                </a:solidFill>
                <a:latin typeface="Book Antiqua" pitchFamily="18" charset="0"/>
              </a:rPr>
              <a:t>R</a:t>
            </a:r>
            <a:r>
              <a:rPr lang="en-US" i="1" dirty="0">
                <a:solidFill>
                  <a:srgbClr val="1A1A7E"/>
                </a:solidFill>
                <a:latin typeface="Book Antiqua" pitchFamily="18" charset="0"/>
              </a:rPr>
              <a:t>:</a:t>
            </a:r>
            <a:r>
              <a:rPr lang="en-US" b="1" i="1" dirty="0">
                <a:solidFill>
                  <a:srgbClr val="1A1A7E"/>
                </a:solidFill>
                <a:latin typeface="Book Antiqua" pitchFamily="18" charset="0"/>
              </a:rPr>
              <a:t> </a:t>
            </a:r>
            <a:r>
              <a:rPr lang="en-US" i="1" dirty="0">
                <a:solidFill>
                  <a:srgbClr val="1A1A7E"/>
                </a:solidFill>
                <a:latin typeface="Book Antiqua" pitchFamily="18" charset="0"/>
              </a:rPr>
              <a:t>N(R, </a:t>
            </a:r>
            <a:r>
              <a:rPr lang="el-GR" i="1" dirty="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σ</a:t>
            </a:r>
            <a:r>
              <a:rPr lang="en-US" i="1" baseline="-25000" dirty="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R</a:t>
            </a:r>
            <a:r>
              <a:rPr lang="en-US" i="1" dirty="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) </a:t>
            </a:r>
            <a:r>
              <a:rPr lang="en-US" dirty="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repeats itself</a:t>
            </a:r>
            <a:r>
              <a:rPr lang="en-US" i="1" dirty="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 L </a:t>
            </a:r>
            <a:r>
              <a:rPr lang="en-US" dirty="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times during the lead time. The summation of these </a:t>
            </a:r>
            <a:r>
              <a:rPr lang="en-US" i="1" dirty="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L </a:t>
            </a:r>
            <a:r>
              <a:rPr lang="en-US" dirty="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random variables </a:t>
            </a:r>
            <a:r>
              <a:rPr lang="en-US" b="1" i="1" dirty="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R</a:t>
            </a:r>
            <a:r>
              <a:rPr lang="en-US" dirty="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, is a random variable  </a:t>
            </a:r>
            <a:r>
              <a:rPr lang="en-US" b="1" i="1" dirty="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LTD</a:t>
            </a:r>
          </a:p>
        </p:txBody>
      </p:sp>
      <p:graphicFrame>
        <p:nvGraphicFramePr>
          <p:cNvPr id="904204" name="Object 12"/>
          <p:cNvGraphicFramePr>
            <a:graphicFrameLocks noGrp="1" noChangeAspect="1"/>
          </p:cNvGraphicFramePr>
          <p:nvPr>
            <p:ph sz="half" idx="1"/>
          </p:nvPr>
        </p:nvGraphicFramePr>
        <p:xfrm>
          <a:off x="827088" y="5084763"/>
          <a:ext cx="1763712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4" name="Equation" r:id="rId4" imgW="889200" imgH="203400" progId="Equation.3">
                  <p:embed/>
                </p:oleObj>
              </mc:Choice>
              <mc:Fallback>
                <p:oleObj name="Equation" r:id="rId4" imgW="889200" imgH="203400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5084763"/>
                        <a:ext cx="1763712" cy="433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4206" name="Object 1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792163" y="6107113"/>
          <a:ext cx="1979612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5" name="Equation" r:id="rId6" imgW="1117800" imgH="304920" progId="Equation.3">
                  <p:embed/>
                </p:oleObj>
              </mc:Choice>
              <mc:Fallback>
                <p:oleObj name="Equation" r:id="rId6" imgW="1117800" imgH="304920" progId="Equation.3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163" y="6107113"/>
                        <a:ext cx="1979612" cy="561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4205" name="Text Box 13"/>
          <p:cNvSpPr txBox="1">
            <a:spLocks noChangeArrowheads="1"/>
          </p:cNvSpPr>
          <p:nvPr/>
        </p:nvSpPr>
        <p:spPr bwMode="auto">
          <a:xfrm>
            <a:off x="250825" y="2781300"/>
            <a:ext cx="84455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If we have a random variable </a:t>
            </a:r>
            <a:r>
              <a:rPr lang="en-US" b="1" i="1" dirty="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LTD</a:t>
            </a:r>
            <a:r>
              <a:rPr lang="en-US" dirty="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  which is equal to summation of L random variables </a:t>
            </a:r>
            <a:r>
              <a:rPr lang="en-US" b="1" i="1" dirty="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R</a:t>
            </a:r>
          </a:p>
          <a:p>
            <a:r>
              <a:rPr lang="en-US" b="1" i="1" dirty="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LTD = R</a:t>
            </a:r>
            <a:r>
              <a:rPr lang="en-US" b="1" i="1" baseline="-25000" dirty="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1</a:t>
            </a:r>
            <a:r>
              <a:rPr lang="en-US" b="1" i="1" dirty="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+R</a:t>
            </a:r>
            <a:r>
              <a:rPr lang="en-US" b="1" i="1" baseline="-25000" dirty="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2</a:t>
            </a:r>
            <a:r>
              <a:rPr lang="en-US" b="1" i="1" dirty="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+R</a:t>
            </a:r>
            <a:r>
              <a:rPr lang="en-US" b="1" i="1" baseline="-25000" dirty="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3</a:t>
            </a:r>
            <a:r>
              <a:rPr lang="en-US" b="1" i="1" dirty="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+…….+R</a:t>
            </a:r>
            <a:r>
              <a:rPr lang="en-US" b="1" i="1" baseline="-25000" dirty="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L</a:t>
            </a:r>
          </a:p>
          <a:p>
            <a:r>
              <a:rPr lang="en-US" dirty="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Then there is a relationship between mean and standard deviation of the two random variables</a:t>
            </a:r>
            <a:endParaRPr lang="en-US" i="1" dirty="0">
              <a:solidFill>
                <a:srgbClr val="1A1A7E"/>
              </a:solidFill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904209" name="Object 17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792163" y="5526088"/>
          <a:ext cx="1979612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6" name="Equation" r:id="rId8" imgW="990720" imgH="292320" progId="Equation.3">
                  <p:embed/>
                </p:oleObj>
              </mc:Choice>
              <mc:Fallback>
                <p:oleObj name="Equation" r:id="rId8" imgW="990720" imgH="292320" progId="Equation.3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163" y="5526088"/>
                        <a:ext cx="1979612" cy="604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Line 5"/>
          <p:cNvSpPr>
            <a:spLocks noChangeShapeType="1"/>
          </p:cNvSpPr>
          <p:nvPr/>
        </p:nvSpPr>
        <p:spPr bwMode="auto">
          <a:xfrm>
            <a:off x="5400092" y="6340727"/>
            <a:ext cx="2916237" cy="0"/>
          </a:xfrm>
          <a:prstGeom prst="line">
            <a:avLst/>
          </a:prstGeom>
          <a:noFill/>
          <a:ln w="38100">
            <a:solidFill>
              <a:srgbClr val="36CC5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5" name="Line 6"/>
          <p:cNvSpPr>
            <a:spLocks noChangeShapeType="1"/>
          </p:cNvSpPr>
          <p:nvPr/>
        </p:nvSpPr>
        <p:spPr bwMode="auto">
          <a:xfrm flipV="1">
            <a:off x="5435016" y="5764365"/>
            <a:ext cx="1" cy="5763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6" name="Line 7"/>
          <p:cNvSpPr>
            <a:spLocks noChangeShapeType="1"/>
          </p:cNvSpPr>
          <p:nvPr/>
        </p:nvSpPr>
        <p:spPr bwMode="auto">
          <a:xfrm flipV="1">
            <a:off x="6155742" y="5007227"/>
            <a:ext cx="0" cy="133191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 flipH="1" flipV="1">
            <a:off x="6874878" y="5404324"/>
            <a:ext cx="1589" cy="93481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 flipH="1" flipV="1">
            <a:off x="7595602" y="5980389"/>
            <a:ext cx="2" cy="3603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 flipV="1">
            <a:off x="8314739" y="5051955"/>
            <a:ext cx="1590" cy="1287184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04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04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04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04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04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04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420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3"/>
          <p:cNvSpPr txBox="1">
            <a:spLocks noChangeArrowheads="1"/>
          </p:cNvSpPr>
          <p:nvPr/>
        </p:nvSpPr>
        <p:spPr bwMode="auto">
          <a:xfrm>
            <a:off x="215516" y="332656"/>
            <a:ext cx="871296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l-GR" sz="3200" b="1" dirty="0">
                <a:solidFill>
                  <a:schemeClr val="bg1"/>
                </a:solidFill>
                <a:latin typeface="Impact" pitchFamily="34" charset="0"/>
                <a:cs typeface="Arial" charset="0"/>
              </a:rPr>
              <a:t>μ</a:t>
            </a:r>
            <a:r>
              <a:rPr lang="en-US" sz="3200" dirty="0">
                <a:solidFill>
                  <a:schemeClr val="bg1"/>
                </a:solidFill>
                <a:latin typeface="Impact" pitchFamily="34" charset="0"/>
                <a:cs typeface="Arial" charset="0"/>
              </a:rPr>
              <a:t> and </a:t>
            </a:r>
            <a:r>
              <a:rPr lang="el-GR" sz="3200" b="1" dirty="0">
                <a:solidFill>
                  <a:schemeClr val="bg1"/>
                </a:solidFill>
                <a:latin typeface="Impact" pitchFamily="34" charset="0"/>
                <a:cs typeface="Arial" charset="0"/>
              </a:rPr>
              <a:t>σ</a:t>
            </a:r>
            <a:r>
              <a:rPr lang="en-US" sz="3200" dirty="0">
                <a:solidFill>
                  <a:schemeClr val="bg1"/>
                </a:solidFill>
                <a:latin typeface="Impact" pitchFamily="34" charset="0"/>
                <a:cs typeface="Arial" charset="0"/>
              </a:rPr>
              <a:t> of</a:t>
            </a:r>
            <a:r>
              <a:rPr lang="en-US" sz="3000" b="1" dirty="0"/>
              <a:t> </a:t>
            </a:r>
            <a:r>
              <a:rPr lang="en-US" sz="3200" dirty="0">
                <a:solidFill>
                  <a:schemeClr val="bg1"/>
                </a:solidFill>
                <a:latin typeface="Impact" pitchFamily="34" charset="0"/>
                <a:cs typeface="Arial" charset="0"/>
              </a:rPr>
              <a:t>lead time and fixed Demand per period</a:t>
            </a:r>
          </a:p>
        </p:txBody>
      </p:sp>
      <p:sp>
        <p:nvSpPr>
          <p:cNvPr id="906244" name="Text Box 4"/>
          <p:cNvSpPr txBox="1">
            <a:spLocks noChangeArrowheads="1"/>
          </p:cNvSpPr>
          <p:nvPr/>
        </p:nvSpPr>
        <p:spPr bwMode="auto">
          <a:xfrm>
            <a:off x="287338" y="1376363"/>
            <a:ext cx="84455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1" i="1" dirty="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L</a:t>
            </a:r>
            <a:r>
              <a:rPr lang="en-US" dirty="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: lead time (a random variable)</a:t>
            </a:r>
            <a:r>
              <a:rPr lang="en-US" dirty="0">
                <a:solidFill>
                  <a:srgbClr val="1A1A7E"/>
                </a:solidFill>
                <a:latin typeface="Book Antiqua" pitchFamily="18" charset="0"/>
              </a:rPr>
              <a:t> </a:t>
            </a:r>
          </a:p>
          <a:p>
            <a:r>
              <a:rPr lang="en-US" i="1" dirty="0">
                <a:solidFill>
                  <a:srgbClr val="1A1A7E"/>
                </a:solidFill>
                <a:latin typeface="Book Antiqua" pitchFamily="18" charset="0"/>
              </a:rPr>
              <a:t>L</a:t>
            </a:r>
            <a:r>
              <a:rPr lang="en-US" dirty="0">
                <a:solidFill>
                  <a:srgbClr val="1A1A7E"/>
                </a:solidFill>
                <a:latin typeface="Book Antiqua" pitchFamily="18" charset="0"/>
              </a:rPr>
              <a:t>: Average lead time</a:t>
            </a:r>
          </a:p>
          <a:p>
            <a:r>
              <a:rPr lang="el-GR" i="1" dirty="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σ</a:t>
            </a:r>
            <a:r>
              <a:rPr lang="en-US" i="1" baseline="-25000" dirty="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L</a:t>
            </a:r>
            <a:r>
              <a:rPr lang="en-US" dirty="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:</a:t>
            </a:r>
            <a:r>
              <a:rPr lang="en-US" baseline="-25000" dirty="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Standard deviation of the lead time 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5380038" y="5373688"/>
            <a:ext cx="487362" cy="1331912"/>
            <a:chOff x="3389" y="3385"/>
            <a:chExt cx="307" cy="839"/>
          </a:xfrm>
        </p:grpSpPr>
        <p:sp>
          <p:nvSpPr>
            <p:cNvPr id="34829" name="Line 7"/>
            <p:cNvSpPr>
              <a:spLocks noChangeShapeType="1"/>
            </p:cNvSpPr>
            <p:nvPr/>
          </p:nvSpPr>
          <p:spPr bwMode="auto">
            <a:xfrm flipV="1">
              <a:off x="3696" y="3385"/>
              <a:ext cx="0" cy="839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0" name="Text Box 9"/>
            <p:cNvSpPr txBox="1">
              <a:spLocks noChangeArrowheads="1"/>
            </p:cNvSpPr>
            <p:nvPr/>
          </p:nvSpPr>
          <p:spPr bwMode="auto">
            <a:xfrm>
              <a:off x="3389" y="3646"/>
              <a:ext cx="2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i="1">
                  <a:solidFill>
                    <a:srgbClr val="008000"/>
                  </a:solidFill>
                  <a:latin typeface="Times New Roman" pitchFamily="18" charset="0"/>
                </a:rPr>
                <a:t>R</a:t>
              </a:r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5832475" y="6200775"/>
            <a:ext cx="2916238" cy="504825"/>
            <a:chOff x="3674" y="3906"/>
            <a:chExt cx="1837" cy="318"/>
          </a:xfrm>
        </p:grpSpPr>
        <p:sp>
          <p:nvSpPr>
            <p:cNvPr id="34827" name="Line 6"/>
            <p:cNvSpPr>
              <a:spLocks noChangeShapeType="1"/>
            </p:cNvSpPr>
            <p:nvPr/>
          </p:nvSpPr>
          <p:spPr bwMode="auto">
            <a:xfrm>
              <a:off x="3674" y="4224"/>
              <a:ext cx="1837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8" name="Text Box 10"/>
            <p:cNvSpPr txBox="1">
              <a:spLocks noChangeArrowheads="1"/>
            </p:cNvSpPr>
            <p:nvPr/>
          </p:nvSpPr>
          <p:spPr bwMode="auto">
            <a:xfrm>
              <a:off x="4490" y="3906"/>
              <a:ext cx="2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b="1" i="1">
                  <a:solidFill>
                    <a:srgbClr val="FF0000"/>
                  </a:solidFill>
                  <a:latin typeface="Times New Roman" pitchFamily="18" charset="0"/>
                </a:rPr>
                <a:t>L</a:t>
              </a:r>
            </a:p>
          </p:txBody>
        </p: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8243888" y="1303338"/>
            <a:ext cx="555625" cy="5400675"/>
            <a:chOff x="5193" y="821"/>
            <a:chExt cx="350" cy="3402"/>
          </a:xfrm>
        </p:grpSpPr>
        <p:sp>
          <p:nvSpPr>
            <p:cNvPr id="34825" name="Line 8"/>
            <p:cNvSpPr>
              <a:spLocks noChangeShapeType="1"/>
            </p:cNvSpPr>
            <p:nvPr/>
          </p:nvSpPr>
          <p:spPr bwMode="auto">
            <a:xfrm flipV="1">
              <a:off x="5511" y="821"/>
              <a:ext cx="0" cy="340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6" name="Text Box 11"/>
            <p:cNvSpPr txBox="1">
              <a:spLocks noChangeArrowheads="1"/>
            </p:cNvSpPr>
            <p:nvPr/>
          </p:nvSpPr>
          <p:spPr bwMode="auto">
            <a:xfrm>
              <a:off x="5193" y="1342"/>
              <a:ext cx="35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i="1">
                  <a:latin typeface="Times New Roman" pitchFamily="18" charset="0"/>
                </a:rPr>
                <a:t>R</a:t>
              </a:r>
              <a:r>
                <a:rPr lang="en-US" b="1" i="1">
                  <a:latin typeface="Times New Roman" pitchFamily="18" charset="0"/>
                </a:rPr>
                <a:t>L</a:t>
              </a:r>
            </a:p>
          </p:txBody>
        </p:sp>
      </p:grpSp>
      <p:sp>
        <p:nvSpPr>
          <p:cNvPr id="906252" name="Text Box 12"/>
          <p:cNvSpPr txBox="1">
            <a:spLocks noChangeArrowheads="1"/>
          </p:cNvSpPr>
          <p:nvPr/>
        </p:nvSpPr>
        <p:spPr bwMode="auto">
          <a:xfrm>
            <a:off x="323850" y="2889250"/>
            <a:ext cx="56883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>
                <a:solidFill>
                  <a:srgbClr val="1A1A7E"/>
                </a:solidFill>
                <a:latin typeface="Book Antiqua" pitchFamily="18" charset="0"/>
              </a:rPr>
              <a:t>R: Demand per period (a constant value)</a:t>
            </a:r>
          </a:p>
        </p:txBody>
      </p:sp>
      <p:sp>
        <p:nvSpPr>
          <p:cNvPr id="906253" name="Text Box 13"/>
          <p:cNvSpPr txBox="1">
            <a:spLocks noChangeArrowheads="1"/>
          </p:cNvSpPr>
          <p:nvPr/>
        </p:nvSpPr>
        <p:spPr bwMode="auto">
          <a:xfrm>
            <a:off x="358775" y="3716338"/>
            <a:ext cx="84455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1" i="1" dirty="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LTD</a:t>
            </a:r>
            <a:r>
              <a:rPr lang="en-US" dirty="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: demand during the lead time (a random variable)</a:t>
            </a:r>
            <a:r>
              <a:rPr lang="en-US" dirty="0">
                <a:solidFill>
                  <a:srgbClr val="1A1A7E"/>
                </a:solidFill>
                <a:latin typeface="Book Antiqua" pitchFamily="18" charset="0"/>
              </a:rPr>
              <a:t> </a:t>
            </a:r>
          </a:p>
          <a:p>
            <a:r>
              <a:rPr lang="en-US" i="1" dirty="0">
                <a:solidFill>
                  <a:srgbClr val="1A1A7E"/>
                </a:solidFill>
                <a:latin typeface="Book Antiqua" pitchFamily="18" charset="0"/>
              </a:rPr>
              <a:t>LTD</a:t>
            </a:r>
            <a:r>
              <a:rPr lang="en-US" dirty="0">
                <a:solidFill>
                  <a:srgbClr val="1A1A7E"/>
                </a:solidFill>
                <a:latin typeface="Book Antiqua" pitchFamily="18" charset="0"/>
              </a:rPr>
              <a:t>: Average demand during the lead time </a:t>
            </a:r>
          </a:p>
          <a:p>
            <a:r>
              <a:rPr lang="el-GR" i="1" dirty="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σ</a:t>
            </a:r>
            <a:r>
              <a:rPr lang="en-US" i="1" baseline="-25000" dirty="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LTD</a:t>
            </a:r>
            <a:r>
              <a:rPr lang="en-US" dirty="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:</a:t>
            </a:r>
            <a:r>
              <a:rPr lang="en-US" baseline="-25000" dirty="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Standard deviation of the demand during lead </a:t>
            </a:r>
            <a:r>
              <a:rPr lang="en-US" dirty="0" smtClean="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time</a:t>
            </a:r>
            <a:endParaRPr lang="en-US" sz="2800" dirty="0">
              <a:solidFill>
                <a:schemeClr val="tx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06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06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06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06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06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2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062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2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9062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6244" grpId="0" build="p"/>
      <p:bldP spid="906252" grpId="0"/>
      <p:bldP spid="90625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Text Box 3"/>
          <p:cNvSpPr txBox="1">
            <a:spLocks noChangeArrowheads="1"/>
          </p:cNvSpPr>
          <p:nvPr/>
        </p:nvSpPr>
        <p:spPr bwMode="auto">
          <a:xfrm>
            <a:off x="215516" y="368300"/>
            <a:ext cx="871296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l-GR" sz="3200" b="1" dirty="0">
                <a:solidFill>
                  <a:schemeClr val="bg1"/>
                </a:solidFill>
                <a:latin typeface="Impact" pitchFamily="34" charset="0"/>
                <a:cs typeface="Arial" charset="0"/>
              </a:rPr>
              <a:t>μ</a:t>
            </a:r>
            <a:r>
              <a:rPr lang="en-US" sz="3200" dirty="0">
                <a:solidFill>
                  <a:schemeClr val="bg1"/>
                </a:solidFill>
                <a:latin typeface="Impact" pitchFamily="34" charset="0"/>
                <a:cs typeface="Arial" charset="0"/>
              </a:rPr>
              <a:t> and </a:t>
            </a:r>
            <a:r>
              <a:rPr lang="el-GR" sz="3200" b="1" dirty="0">
                <a:solidFill>
                  <a:schemeClr val="bg1"/>
                </a:solidFill>
                <a:latin typeface="Impact" pitchFamily="34" charset="0"/>
                <a:cs typeface="Arial" charset="0"/>
              </a:rPr>
              <a:t>σ</a:t>
            </a:r>
            <a:r>
              <a:rPr lang="en-US" sz="3200" dirty="0">
                <a:solidFill>
                  <a:schemeClr val="bg1"/>
                </a:solidFill>
                <a:latin typeface="Impact" pitchFamily="34" charset="0"/>
                <a:cs typeface="Arial" charset="0"/>
              </a:rPr>
              <a:t> of demand per period and fixed LT</a:t>
            </a:r>
          </a:p>
        </p:txBody>
      </p:sp>
      <p:sp>
        <p:nvSpPr>
          <p:cNvPr id="907268" name="Text Box 4"/>
          <p:cNvSpPr txBox="1">
            <a:spLocks noChangeArrowheads="1"/>
          </p:cNvSpPr>
          <p:nvPr/>
        </p:nvSpPr>
        <p:spPr bwMode="auto">
          <a:xfrm>
            <a:off x="323850" y="1376363"/>
            <a:ext cx="84455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>
                <a:solidFill>
                  <a:srgbClr val="1A1A7E"/>
                </a:solidFill>
                <a:latin typeface="Book Antiqua" pitchFamily="18" charset="0"/>
              </a:rPr>
              <a:t>A random variable </a:t>
            </a:r>
            <a:r>
              <a:rPr lang="en-US" b="1" i="1" dirty="0">
                <a:solidFill>
                  <a:srgbClr val="1A1A7E"/>
                </a:solidFill>
                <a:latin typeface="Book Antiqua" pitchFamily="18" charset="0"/>
              </a:rPr>
              <a:t>L</a:t>
            </a:r>
            <a:r>
              <a:rPr lang="en-US" i="1" dirty="0">
                <a:solidFill>
                  <a:srgbClr val="1A1A7E"/>
                </a:solidFill>
                <a:latin typeface="Book Antiqua" pitchFamily="18" charset="0"/>
              </a:rPr>
              <a:t>:</a:t>
            </a:r>
            <a:r>
              <a:rPr lang="en-US" b="1" i="1" dirty="0">
                <a:solidFill>
                  <a:srgbClr val="1A1A7E"/>
                </a:solidFill>
                <a:latin typeface="Book Antiqua" pitchFamily="18" charset="0"/>
              </a:rPr>
              <a:t> </a:t>
            </a:r>
            <a:r>
              <a:rPr lang="en-US" i="1" dirty="0">
                <a:solidFill>
                  <a:srgbClr val="1A1A7E"/>
                </a:solidFill>
                <a:latin typeface="Book Antiqua" pitchFamily="18" charset="0"/>
              </a:rPr>
              <a:t>N(L, </a:t>
            </a:r>
            <a:r>
              <a:rPr lang="el-GR" i="1" dirty="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σ</a:t>
            </a:r>
            <a:r>
              <a:rPr lang="en-US" i="1" baseline="-25000" dirty="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L</a:t>
            </a:r>
            <a:r>
              <a:rPr lang="en-US" i="1" dirty="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) </a:t>
            </a:r>
            <a:r>
              <a:rPr lang="en-US" dirty="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is multiplied</a:t>
            </a:r>
            <a:r>
              <a:rPr lang="en-US" i="1" dirty="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by a constant </a:t>
            </a:r>
            <a:r>
              <a:rPr lang="en-US" i="1" dirty="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R</a:t>
            </a:r>
            <a:r>
              <a:rPr lang="en-US" dirty="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 and generates the random variable </a:t>
            </a:r>
            <a:r>
              <a:rPr lang="en-US" b="1" i="1" dirty="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LTD. </a:t>
            </a:r>
            <a:r>
              <a:rPr lang="en-US" i="1" dirty="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 </a:t>
            </a:r>
            <a:endParaRPr lang="en-US" b="1" i="1" dirty="0">
              <a:solidFill>
                <a:srgbClr val="1A1A7E"/>
              </a:solidFill>
              <a:latin typeface="Book Antiqua" pitchFamily="18" charset="0"/>
              <a:cs typeface="Times New Roman" pitchFamily="18" charset="0"/>
            </a:endParaRPr>
          </a:p>
          <a:p>
            <a:endParaRPr lang="en-US" b="1" i="1" dirty="0">
              <a:solidFill>
                <a:srgbClr val="1A1A7E"/>
              </a:solidFill>
              <a:latin typeface="Book Antiqua" pitchFamily="18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If we have a random variable </a:t>
            </a:r>
            <a:r>
              <a:rPr lang="en-US" b="1" i="1" dirty="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LTD</a:t>
            </a:r>
            <a:r>
              <a:rPr lang="en-US" dirty="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  which is equal to a constant </a:t>
            </a:r>
            <a:r>
              <a:rPr lang="en-US" i="1" dirty="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R</a:t>
            </a:r>
            <a:r>
              <a:rPr lang="en-US" dirty="0">
                <a:solidFill>
                  <a:srgbClr val="1A1A7E"/>
                </a:solidFill>
                <a:latin typeface="Book Antiqua" pitchFamily="18" charset="0"/>
              </a:rPr>
              <a:t> </a:t>
            </a:r>
            <a:r>
              <a:rPr lang="en-US" dirty="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times a random variables </a:t>
            </a:r>
            <a:r>
              <a:rPr lang="en-US" b="1" i="1" dirty="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L</a:t>
            </a:r>
          </a:p>
          <a:p>
            <a:r>
              <a:rPr lang="en-US" b="1" i="1" dirty="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LTD</a:t>
            </a:r>
            <a:r>
              <a:rPr lang="en-US" i="1" dirty="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 = R</a:t>
            </a:r>
            <a:r>
              <a:rPr lang="en-US" b="1" i="1" dirty="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L</a:t>
            </a:r>
            <a:endParaRPr lang="en-US" b="1" i="1" baseline="-25000" dirty="0">
              <a:solidFill>
                <a:srgbClr val="1A1A7E"/>
              </a:solidFill>
              <a:latin typeface="Book Antiqua" pitchFamily="18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1A1A7E"/>
                </a:solidFill>
                <a:latin typeface="Book Antiqua" pitchFamily="18" charset="0"/>
                <a:cs typeface="Times New Roman" pitchFamily="18" charset="0"/>
              </a:rPr>
              <a:t>Then there is a relationship between mean and standard deviation of the two random variables</a:t>
            </a:r>
          </a:p>
        </p:txBody>
      </p:sp>
      <p:graphicFrame>
        <p:nvGraphicFramePr>
          <p:cNvPr id="907269" name="Object 5"/>
          <p:cNvGraphicFramePr>
            <a:graphicFrameLocks noGrp="1" noChangeAspect="1"/>
          </p:cNvGraphicFramePr>
          <p:nvPr>
            <p:ph sz="half" idx="1"/>
          </p:nvPr>
        </p:nvGraphicFramePr>
        <p:xfrm>
          <a:off x="1836738" y="5086350"/>
          <a:ext cx="1344612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7" name="Equation" r:id="rId4" imgW="889200" imgH="203400" progId="Equation.3">
                  <p:embed/>
                </p:oleObj>
              </mc:Choice>
              <mc:Fallback>
                <p:oleObj name="Equation" r:id="rId4" imgW="889200" imgH="203400" progId="Equation.3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6738" y="5086350"/>
                        <a:ext cx="1344612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7277" name="Object 13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835150" y="5564188"/>
          <a:ext cx="1598613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8" name="Equation" r:id="rId6" imgW="1054440" imgH="292320" progId="Equation.3">
                  <p:embed/>
                </p:oleObj>
              </mc:Choice>
              <mc:Fallback>
                <p:oleObj name="Equation" r:id="rId6" imgW="1054440" imgH="292320" progId="Equation.3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5564188"/>
                        <a:ext cx="1598613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344" name="Group 6"/>
          <p:cNvGrpSpPr>
            <a:grpSpLocks/>
          </p:cNvGrpSpPr>
          <p:nvPr/>
        </p:nvGrpSpPr>
        <p:grpSpPr bwMode="auto">
          <a:xfrm>
            <a:off x="5581650" y="1339850"/>
            <a:ext cx="3419475" cy="5402263"/>
            <a:chOff x="3389" y="754"/>
            <a:chExt cx="2154" cy="3403"/>
          </a:xfrm>
        </p:grpSpPr>
        <p:sp>
          <p:nvSpPr>
            <p:cNvPr id="14345" name="Line 7"/>
            <p:cNvSpPr>
              <a:spLocks noChangeShapeType="1"/>
            </p:cNvSpPr>
            <p:nvPr/>
          </p:nvSpPr>
          <p:spPr bwMode="auto">
            <a:xfrm>
              <a:off x="3674" y="4157"/>
              <a:ext cx="183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6" name="Line 8"/>
            <p:cNvSpPr>
              <a:spLocks noChangeShapeType="1"/>
            </p:cNvSpPr>
            <p:nvPr/>
          </p:nvSpPr>
          <p:spPr bwMode="auto">
            <a:xfrm flipV="1">
              <a:off x="3696" y="3318"/>
              <a:ext cx="0" cy="83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7" name="Line 9"/>
            <p:cNvSpPr>
              <a:spLocks noChangeShapeType="1"/>
            </p:cNvSpPr>
            <p:nvPr/>
          </p:nvSpPr>
          <p:spPr bwMode="auto">
            <a:xfrm flipV="1">
              <a:off x="5511" y="754"/>
              <a:ext cx="0" cy="340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8" name="Text Box 10"/>
            <p:cNvSpPr txBox="1">
              <a:spLocks noChangeArrowheads="1"/>
            </p:cNvSpPr>
            <p:nvPr/>
          </p:nvSpPr>
          <p:spPr bwMode="auto">
            <a:xfrm>
              <a:off x="3389" y="3579"/>
              <a:ext cx="2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i="1">
                  <a:latin typeface="Times New Roman" pitchFamily="18" charset="0"/>
                </a:rPr>
                <a:t>R</a:t>
              </a:r>
            </a:p>
          </p:txBody>
        </p:sp>
        <p:sp>
          <p:nvSpPr>
            <p:cNvPr id="14349" name="Text Box 11"/>
            <p:cNvSpPr txBox="1">
              <a:spLocks noChangeArrowheads="1"/>
            </p:cNvSpPr>
            <p:nvPr/>
          </p:nvSpPr>
          <p:spPr bwMode="auto">
            <a:xfrm>
              <a:off x="4490" y="3839"/>
              <a:ext cx="2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b="1" i="1">
                  <a:latin typeface="Times New Roman" pitchFamily="18" charset="0"/>
                </a:rPr>
                <a:t>L</a:t>
              </a:r>
            </a:p>
          </p:txBody>
        </p:sp>
        <p:sp>
          <p:nvSpPr>
            <p:cNvPr id="14350" name="Text Box 12"/>
            <p:cNvSpPr txBox="1">
              <a:spLocks noChangeArrowheads="1"/>
            </p:cNvSpPr>
            <p:nvPr/>
          </p:nvSpPr>
          <p:spPr bwMode="auto">
            <a:xfrm>
              <a:off x="5193" y="1275"/>
              <a:ext cx="35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i="1">
                  <a:latin typeface="Times New Roman" pitchFamily="18" charset="0"/>
                </a:rPr>
                <a:t>R</a:t>
              </a:r>
              <a:r>
                <a:rPr lang="en-US" b="1" i="1">
                  <a:latin typeface="Times New Roman" pitchFamily="18" charset="0"/>
                </a:rPr>
                <a:t>L</a:t>
              </a:r>
            </a:p>
          </p:txBody>
        </p:sp>
      </p:grpSp>
      <p:graphicFrame>
        <p:nvGraphicFramePr>
          <p:cNvPr id="907280" name="Object 1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800225" y="6165850"/>
          <a:ext cx="14986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9" name="Equation" r:id="rId8" imgW="990720" imgH="279360" progId="Equation.3">
                  <p:embed/>
                </p:oleObj>
              </mc:Choice>
              <mc:Fallback>
                <p:oleObj name="Equation" r:id="rId8" imgW="990720" imgH="279360" progId="Equation.3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0225" y="6165850"/>
                        <a:ext cx="14986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07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07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07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07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07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07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07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726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Text Box 3"/>
          <p:cNvSpPr txBox="1">
            <a:spLocks noChangeArrowheads="1"/>
          </p:cNvSpPr>
          <p:nvPr/>
        </p:nvSpPr>
        <p:spPr bwMode="auto">
          <a:xfrm>
            <a:off x="250824" y="368300"/>
            <a:ext cx="8677659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3200" dirty="0">
                <a:solidFill>
                  <a:schemeClr val="bg1"/>
                </a:solidFill>
                <a:latin typeface="Impact" pitchFamily="34" charset="0"/>
                <a:cs typeface="Arial" charset="0"/>
              </a:rPr>
              <a:t>Variable R fixed L</a:t>
            </a:r>
            <a:r>
              <a:rPr lang="en-US" sz="3200" dirty="0">
                <a:solidFill>
                  <a:schemeClr val="bg1"/>
                </a:solidFill>
                <a:cs typeface="Arial" charset="0"/>
              </a:rPr>
              <a:t>……………</a:t>
            </a:r>
            <a:r>
              <a:rPr lang="en-US" sz="3200" dirty="0">
                <a:solidFill>
                  <a:schemeClr val="bg1"/>
                </a:solidFill>
                <a:latin typeface="Impact" pitchFamily="34" charset="0"/>
                <a:cs typeface="Arial" charset="0"/>
              </a:rPr>
              <a:t>.Variable L fixed R</a:t>
            </a:r>
          </a:p>
        </p:txBody>
      </p:sp>
      <p:graphicFrame>
        <p:nvGraphicFramePr>
          <p:cNvPr id="908292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6084888" y="2349500"/>
          <a:ext cx="1743075" cy="154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5" name="Equation" r:id="rId4" imgW="1067040" imgH="901800" progId="Equation.3">
                  <p:embed/>
                </p:oleObj>
              </mc:Choice>
              <mc:Fallback>
                <p:oleObj name="Equation" r:id="rId4" imgW="1067040" imgH="901800" progId="Equation.3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888" y="2349500"/>
                        <a:ext cx="1743075" cy="1546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5380038" y="5078413"/>
            <a:ext cx="3368675" cy="1331912"/>
            <a:chOff x="3389" y="3199"/>
            <a:chExt cx="2122" cy="839"/>
          </a:xfrm>
        </p:grpSpPr>
        <p:sp>
          <p:nvSpPr>
            <p:cNvPr id="15387" name="Line 5"/>
            <p:cNvSpPr>
              <a:spLocks noChangeShapeType="1"/>
            </p:cNvSpPr>
            <p:nvPr/>
          </p:nvSpPr>
          <p:spPr bwMode="auto">
            <a:xfrm>
              <a:off x="3674" y="4038"/>
              <a:ext cx="183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8" name="Line 6"/>
            <p:cNvSpPr>
              <a:spLocks noChangeShapeType="1"/>
            </p:cNvSpPr>
            <p:nvPr/>
          </p:nvSpPr>
          <p:spPr bwMode="auto">
            <a:xfrm flipV="1">
              <a:off x="3696" y="3199"/>
              <a:ext cx="0" cy="83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9" name="Text Box 8"/>
            <p:cNvSpPr txBox="1">
              <a:spLocks noChangeArrowheads="1"/>
            </p:cNvSpPr>
            <p:nvPr/>
          </p:nvSpPr>
          <p:spPr bwMode="auto">
            <a:xfrm>
              <a:off x="3389" y="3460"/>
              <a:ext cx="2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i="1">
                  <a:latin typeface="Times New Roman" pitchFamily="18" charset="0"/>
                </a:rPr>
                <a:t>R</a:t>
              </a:r>
            </a:p>
          </p:txBody>
        </p:sp>
        <p:sp>
          <p:nvSpPr>
            <p:cNvPr id="15390" name="Text Box 9"/>
            <p:cNvSpPr txBox="1">
              <a:spLocks noChangeArrowheads="1"/>
            </p:cNvSpPr>
            <p:nvPr/>
          </p:nvSpPr>
          <p:spPr bwMode="auto">
            <a:xfrm>
              <a:off x="4490" y="3720"/>
              <a:ext cx="2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b="1" i="1">
                  <a:latin typeface="Times New Roman" pitchFamily="18" charset="0"/>
                </a:rPr>
                <a:t>L</a:t>
              </a:r>
            </a:p>
          </p:txBody>
        </p:sp>
      </p:grpSp>
      <p:grpSp>
        <p:nvGrpSpPr>
          <p:cNvPr id="3" name="Group 32"/>
          <p:cNvGrpSpPr>
            <a:grpSpLocks/>
          </p:cNvGrpSpPr>
          <p:nvPr/>
        </p:nvGrpSpPr>
        <p:grpSpPr bwMode="auto">
          <a:xfrm>
            <a:off x="8208963" y="1736725"/>
            <a:ext cx="573087" cy="4672013"/>
            <a:chOff x="5171" y="1094"/>
            <a:chExt cx="361" cy="2943"/>
          </a:xfrm>
        </p:grpSpPr>
        <p:sp>
          <p:nvSpPr>
            <p:cNvPr id="15385" name="Line 7"/>
            <p:cNvSpPr>
              <a:spLocks noChangeShapeType="1"/>
            </p:cNvSpPr>
            <p:nvPr/>
          </p:nvSpPr>
          <p:spPr bwMode="auto">
            <a:xfrm flipV="1">
              <a:off x="5511" y="1094"/>
              <a:ext cx="0" cy="2943"/>
            </a:xfrm>
            <a:prstGeom prst="line">
              <a:avLst/>
            </a:prstGeom>
            <a:noFill/>
            <a:ln w="5715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6" name="Text Box 10"/>
            <p:cNvSpPr txBox="1">
              <a:spLocks noChangeArrowheads="1"/>
            </p:cNvSpPr>
            <p:nvPr/>
          </p:nvSpPr>
          <p:spPr bwMode="auto">
            <a:xfrm>
              <a:off x="5171" y="1156"/>
              <a:ext cx="36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b="1" i="1">
                  <a:solidFill>
                    <a:srgbClr val="CC0000"/>
                  </a:solidFill>
                  <a:latin typeface="Times New Roman" pitchFamily="18" charset="0"/>
                </a:rPr>
                <a:t>RL</a:t>
              </a:r>
            </a:p>
          </p:txBody>
        </p:sp>
      </p:grpSp>
      <p:graphicFrame>
        <p:nvGraphicFramePr>
          <p:cNvPr id="908306" name="Object 18"/>
          <p:cNvGraphicFramePr>
            <a:graphicFrameLocks noGrp="1" noChangeAspect="1"/>
          </p:cNvGraphicFramePr>
          <p:nvPr>
            <p:ph sz="half" idx="2"/>
          </p:nvPr>
        </p:nvGraphicFramePr>
        <p:xfrm>
          <a:off x="1116013" y="2312988"/>
          <a:ext cx="1831975" cy="160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6" name="Equation" r:id="rId6" imgW="1117800" imgH="939960" progId="Equation.3">
                  <p:embed/>
                </p:oleObj>
              </mc:Choice>
              <mc:Fallback>
                <p:oleObj name="Equation" r:id="rId6" imgW="1117800" imgH="939960" progId="Equation.3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2312988"/>
                        <a:ext cx="1831975" cy="1609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611188" y="4667250"/>
            <a:ext cx="3240087" cy="2208213"/>
            <a:chOff x="385" y="2940"/>
            <a:chExt cx="2041" cy="1391"/>
          </a:xfrm>
        </p:grpSpPr>
        <p:grpSp>
          <p:nvGrpSpPr>
            <p:cNvPr id="15371" name="Group 27"/>
            <p:cNvGrpSpPr>
              <a:grpSpLocks/>
            </p:cNvGrpSpPr>
            <p:nvPr/>
          </p:nvGrpSpPr>
          <p:grpSpPr bwMode="auto">
            <a:xfrm>
              <a:off x="385" y="2940"/>
              <a:ext cx="2041" cy="1121"/>
              <a:chOff x="385" y="2940"/>
              <a:chExt cx="2041" cy="1121"/>
            </a:xfrm>
          </p:grpSpPr>
          <p:grpSp>
            <p:nvGrpSpPr>
              <p:cNvPr id="15373" name="Group 11"/>
              <p:cNvGrpSpPr>
                <a:grpSpLocks/>
              </p:cNvGrpSpPr>
              <p:nvPr/>
            </p:nvGrpSpPr>
            <p:grpSpPr bwMode="auto">
              <a:xfrm>
                <a:off x="476" y="3221"/>
                <a:ext cx="1837" cy="840"/>
                <a:chOff x="703" y="2341"/>
                <a:chExt cx="1837" cy="840"/>
              </a:xfrm>
            </p:grpSpPr>
            <p:sp>
              <p:nvSpPr>
                <p:cNvPr id="15379" name="Line 12"/>
                <p:cNvSpPr>
                  <a:spLocks noChangeShapeType="1"/>
                </p:cNvSpPr>
                <p:nvPr/>
              </p:nvSpPr>
              <p:spPr bwMode="auto">
                <a:xfrm>
                  <a:off x="703" y="3181"/>
                  <a:ext cx="183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380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725" y="2840"/>
                  <a:ext cx="0" cy="341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381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1179" y="2341"/>
                  <a:ext cx="0" cy="839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382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1633" y="2580"/>
                  <a:ext cx="3" cy="60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383" name="Line 16"/>
                <p:cNvSpPr>
                  <a:spLocks noChangeShapeType="1"/>
                </p:cNvSpPr>
                <p:nvPr/>
              </p:nvSpPr>
              <p:spPr bwMode="auto">
                <a:xfrm flipH="1" flipV="1">
                  <a:off x="2083" y="2731"/>
                  <a:ext cx="3" cy="45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384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2540" y="2341"/>
                  <a:ext cx="0" cy="839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5374" name="Text Box 19"/>
              <p:cNvSpPr txBox="1">
                <a:spLocks noChangeArrowheads="1"/>
              </p:cNvSpPr>
              <p:nvPr/>
            </p:nvSpPr>
            <p:spPr bwMode="auto">
              <a:xfrm>
                <a:off x="385" y="2940"/>
                <a:ext cx="24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b="1" i="1">
                    <a:latin typeface="Times New Roman" pitchFamily="18" charset="0"/>
                  </a:rPr>
                  <a:t>R</a:t>
                </a:r>
              </a:p>
            </p:txBody>
          </p:sp>
          <p:sp>
            <p:nvSpPr>
              <p:cNvPr id="15375" name="Text Box 20"/>
              <p:cNvSpPr txBox="1">
                <a:spLocks noChangeArrowheads="1"/>
              </p:cNvSpPr>
              <p:nvPr/>
            </p:nvSpPr>
            <p:spPr bwMode="auto">
              <a:xfrm>
                <a:off x="839" y="2956"/>
                <a:ext cx="24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b="1" i="1">
                    <a:latin typeface="Times New Roman" pitchFamily="18" charset="0"/>
                  </a:rPr>
                  <a:t>R</a:t>
                </a:r>
              </a:p>
            </p:txBody>
          </p:sp>
          <p:sp>
            <p:nvSpPr>
              <p:cNvPr id="15376" name="Text Box 21"/>
              <p:cNvSpPr txBox="1">
                <a:spLocks noChangeArrowheads="1"/>
              </p:cNvSpPr>
              <p:nvPr/>
            </p:nvSpPr>
            <p:spPr bwMode="auto">
              <a:xfrm>
                <a:off x="1247" y="2956"/>
                <a:ext cx="24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b="1" i="1">
                    <a:latin typeface="Times New Roman" pitchFamily="18" charset="0"/>
                  </a:rPr>
                  <a:t>R</a:t>
                </a:r>
              </a:p>
            </p:txBody>
          </p:sp>
          <p:sp>
            <p:nvSpPr>
              <p:cNvPr id="15377" name="Text Box 22"/>
              <p:cNvSpPr txBox="1">
                <a:spLocks noChangeArrowheads="1"/>
              </p:cNvSpPr>
              <p:nvPr/>
            </p:nvSpPr>
            <p:spPr bwMode="auto">
              <a:xfrm>
                <a:off x="1723" y="2971"/>
                <a:ext cx="24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b="1" i="1">
                    <a:latin typeface="Times New Roman" pitchFamily="18" charset="0"/>
                  </a:rPr>
                  <a:t>R</a:t>
                </a:r>
              </a:p>
            </p:txBody>
          </p:sp>
          <p:sp>
            <p:nvSpPr>
              <p:cNvPr id="15378" name="Text Box 23"/>
              <p:cNvSpPr txBox="1">
                <a:spLocks noChangeArrowheads="1"/>
              </p:cNvSpPr>
              <p:nvPr/>
            </p:nvSpPr>
            <p:spPr bwMode="auto">
              <a:xfrm>
                <a:off x="2182" y="2971"/>
                <a:ext cx="24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b="1" i="1">
                    <a:latin typeface="Times New Roman" pitchFamily="18" charset="0"/>
                  </a:rPr>
                  <a:t>R</a:t>
                </a:r>
              </a:p>
            </p:txBody>
          </p:sp>
        </p:grpSp>
        <p:sp>
          <p:nvSpPr>
            <p:cNvPr id="15372" name="Text Box 24"/>
            <p:cNvSpPr txBox="1">
              <a:spLocks noChangeArrowheads="1"/>
            </p:cNvSpPr>
            <p:nvPr/>
          </p:nvSpPr>
          <p:spPr bwMode="auto">
            <a:xfrm>
              <a:off x="1270" y="4043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i="1">
                  <a:latin typeface="Times New Roman" pitchFamily="18" charset="0"/>
                </a:rPr>
                <a:t>L</a:t>
              </a:r>
            </a:p>
          </p:txBody>
        </p:sp>
      </p:grp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3816350" y="1736725"/>
            <a:ext cx="422275" cy="4718050"/>
            <a:chOff x="2404" y="1094"/>
            <a:chExt cx="266" cy="2972"/>
          </a:xfrm>
        </p:grpSpPr>
        <p:sp>
          <p:nvSpPr>
            <p:cNvPr id="15369" name="Line 25"/>
            <p:cNvSpPr>
              <a:spLocks noChangeShapeType="1"/>
            </p:cNvSpPr>
            <p:nvPr/>
          </p:nvSpPr>
          <p:spPr bwMode="auto">
            <a:xfrm flipV="1">
              <a:off x="2404" y="1094"/>
              <a:ext cx="0" cy="2972"/>
            </a:xfrm>
            <a:prstGeom prst="line">
              <a:avLst/>
            </a:prstGeom>
            <a:noFill/>
            <a:ln w="5715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0" name="Text Box 26"/>
            <p:cNvSpPr txBox="1">
              <a:spLocks noChangeArrowheads="1"/>
            </p:cNvSpPr>
            <p:nvPr/>
          </p:nvSpPr>
          <p:spPr bwMode="auto">
            <a:xfrm>
              <a:off x="2426" y="1140"/>
              <a:ext cx="244" cy="2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b="1" i="1">
                  <a:solidFill>
                    <a:srgbClr val="CC0000"/>
                  </a:solidFill>
                  <a:latin typeface="Times New Roman" pitchFamily="18" charset="0"/>
                </a:rPr>
                <a:t>R</a:t>
              </a:r>
            </a:p>
            <a:p>
              <a:r>
                <a:rPr lang="en-US" b="1" i="1">
                  <a:solidFill>
                    <a:srgbClr val="CC0000"/>
                  </a:solidFill>
                  <a:latin typeface="Times New Roman" pitchFamily="18" charset="0"/>
                </a:rPr>
                <a:t>+</a:t>
              </a:r>
            </a:p>
            <a:p>
              <a:r>
                <a:rPr lang="en-US" b="1" i="1">
                  <a:solidFill>
                    <a:srgbClr val="CC0000"/>
                  </a:solidFill>
                  <a:latin typeface="Times New Roman" pitchFamily="18" charset="0"/>
                </a:rPr>
                <a:t>R</a:t>
              </a:r>
            </a:p>
            <a:p>
              <a:r>
                <a:rPr lang="en-US" b="1" i="1">
                  <a:solidFill>
                    <a:srgbClr val="CC0000"/>
                  </a:solidFill>
                  <a:latin typeface="Times New Roman" pitchFamily="18" charset="0"/>
                </a:rPr>
                <a:t>+</a:t>
              </a:r>
            </a:p>
            <a:p>
              <a:r>
                <a:rPr lang="en-US" b="1" i="1">
                  <a:solidFill>
                    <a:srgbClr val="CC0000"/>
                  </a:solidFill>
                  <a:latin typeface="Times New Roman" pitchFamily="18" charset="0"/>
                </a:rPr>
                <a:t>R</a:t>
              </a:r>
            </a:p>
            <a:p>
              <a:r>
                <a:rPr lang="en-US" b="1" i="1">
                  <a:solidFill>
                    <a:srgbClr val="CC0000"/>
                  </a:solidFill>
                  <a:latin typeface="Times New Roman" pitchFamily="18" charset="0"/>
                </a:rPr>
                <a:t>+</a:t>
              </a:r>
            </a:p>
            <a:p>
              <a:r>
                <a:rPr lang="en-US" b="1" i="1">
                  <a:solidFill>
                    <a:srgbClr val="CC0000"/>
                  </a:solidFill>
                  <a:latin typeface="Times New Roman" pitchFamily="18" charset="0"/>
                </a:rPr>
                <a:t>R</a:t>
              </a:r>
            </a:p>
            <a:p>
              <a:r>
                <a:rPr lang="en-US" b="1" i="1">
                  <a:solidFill>
                    <a:srgbClr val="CC0000"/>
                  </a:solidFill>
                  <a:latin typeface="Times New Roman" pitchFamily="18" charset="0"/>
                </a:rPr>
                <a:t>+</a:t>
              </a:r>
            </a:p>
            <a:p>
              <a:r>
                <a:rPr lang="en-US" b="1" i="1">
                  <a:solidFill>
                    <a:srgbClr val="CC0000"/>
                  </a:solidFill>
                  <a:latin typeface="Times New Roman" pitchFamily="18" charset="0"/>
                </a:rPr>
                <a:t>R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08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08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ample presentation slides with animation [2]">
  <a:themeElements>
    <a:clrScheme name="Sample presentation slides with animation [2] 1">
      <a:dk1>
        <a:srgbClr val="1A1A70"/>
      </a:dk1>
      <a:lt1>
        <a:srgbClr val="FFFFFF"/>
      </a:lt1>
      <a:dk2>
        <a:srgbClr val="12449E"/>
      </a:dk2>
      <a:lt2>
        <a:srgbClr val="C0C0C0"/>
      </a:lt2>
      <a:accent1>
        <a:srgbClr val="3167D3"/>
      </a:accent1>
      <a:accent2>
        <a:srgbClr val="87A3E9"/>
      </a:accent2>
      <a:accent3>
        <a:srgbClr val="FFFFFF"/>
      </a:accent3>
      <a:accent4>
        <a:srgbClr val="14145F"/>
      </a:accent4>
      <a:accent5>
        <a:srgbClr val="ADB8E6"/>
      </a:accent5>
      <a:accent6>
        <a:srgbClr val="7A93D3"/>
      </a:accent6>
      <a:hlink>
        <a:srgbClr val="90B54D"/>
      </a:hlink>
      <a:folHlink>
        <a:srgbClr val="F6A23C"/>
      </a:folHlink>
    </a:clrScheme>
    <a:fontScheme name="Sample presentation slides with animation [2]">
      <a:majorFont>
        <a:latin typeface="Impact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presentation slides with animation [2] 1">
        <a:dk1>
          <a:srgbClr val="1A1A70"/>
        </a:dk1>
        <a:lt1>
          <a:srgbClr val="FFFFFF"/>
        </a:lt1>
        <a:dk2>
          <a:srgbClr val="12449E"/>
        </a:dk2>
        <a:lt2>
          <a:srgbClr val="C0C0C0"/>
        </a:lt2>
        <a:accent1>
          <a:srgbClr val="3167D3"/>
        </a:accent1>
        <a:accent2>
          <a:srgbClr val="87A3E9"/>
        </a:accent2>
        <a:accent3>
          <a:srgbClr val="FFFFFF"/>
        </a:accent3>
        <a:accent4>
          <a:srgbClr val="14145F"/>
        </a:accent4>
        <a:accent5>
          <a:srgbClr val="ADB8E6"/>
        </a:accent5>
        <a:accent6>
          <a:srgbClr val="7A93D3"/>
        </a:accent6>
        <a:hlink>
          <a:srgbClr val="90B54D"/>
        </a:hlink>
        <a:folHlink>
          <a:srgbClr val="F6A23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with animation [2] 2">
        <a:dk1>
          <a:srgbClr val="0E5D92"/>
        </a:dk1>
        <a:lt1>
          <a:srgbClr val="FFFFFF"/>
        </a:lt1>
        <a:dk2>
          <a:srgbClr val="137C9D"/>
        </a:dk2>
        <a:lt2>
          <a:srgbClr val="C0C0C0"/>
        </a:lt2>
        <a:accent1>
          <a:srgbClr val="35AACF"/>
        </a:accent1>
        <a:accent2>
          <a:srgbClr val="75CDB2"/>
        </a:accent2>
        <a:accent3>
          <a:srgbClr val="FFFFFF"/>
        </a:accent3>
        <a:accent4>
          <a:srgbClr val="0A4E7C"/>
        </a:accent4>
        <a:accent5>
          <a:srgbClr val="AED2E4"/>
        </a:accent5>
        <a:accent6>
          <a:srgbClr val="69BAA1"/>
        </a:accent6>
        <a:hlink>
          <a:srgbClr val="E8C86E"/>
        </a:hlink>
        <a:folHlink>
          <a:srgbClr val="1E68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with animation [2] 3">
        <a:dk1>
          <a:srgbClr val="164D60"/>
        </a:dk1>
        <a:lt1>
          <a:srgbClr val="FFFFFF"/>
        </a:lt1>
        <a:dk2>
          <a:srgbClr val="2A8486"/>
        </a:dk2>
        <a:lt2>
          <a:srgbClr val="C0C0C0"/>
        </a:lt2>
        <a:accent1>
          <a:srgbClr val="48BC77"/>
        </a:accent1>
        <a:accent2>
          <a:srgbClr val="ECCA4C"/>
        </a:accent2>
        <a:accent3>
          <a:srgbClr val="FFFFFF"/>
        </a:accent3>
        <a:accent4>
          <a:srgbClr val="114051"/>
        </a:accent4>
        <a:accent5>
          <a:srgbClr val="B1DABD"/>
        </a:accent5>
        <a:accent6>
          <a:srgbClr val="D6B744"/>
        </a:accent6>
        <a:hlink>
          <a:srgbClr val="3191E9"/>
        </a:hlink>
        <a:folHlink>
          <a:srgbClr val="E3694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Sample presentation slides with animation [2]</Template>
  <TotalTime>10036</TotalTime>
  <Words>349</Words>
  <Application>Microsoft Office PowerPoint</Application>
  <PresentationFormat>On-screen Show (4:3)</PresentationFormat>
  <Paragraphs>58</Paragraphs>
  <Slides>6</Slides>
  <Notes>5</Notes>
  <HiddenSlides>0</HiddenSlides>
  <MMClips>0</MMClips>
  <ScaleCrop>false</ScaleCrop>
  <HeadingPairs>
    <vt:vector size="10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Links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Book Antiqua</vt:lpstr>
      <vt:lpstr>Impact</vt:lpstr>
      <vt:lpstr>Monotype Sorts</vt:lpstr>
      <vt:lpstr>Times New Roman</vt:lpstr>
      <vt:lpstr>Wingdings</vt:lpstr>
      <vt:lpstr>Sample presentation slides with animation [2]</vt:lpstr>
      <vt:lpstr>file:///\\Webdrive\aa2035\public_html\CourseBase\Inventory\ROPFormulaProof&amp;AverageInv.xlsx!SigmaL&amp;R!%5bROPFormulaProof&amp;AverageInv.xlsx%5dSigmaL&amp;R%20Chart%202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Tony Barnett</dc:creator>
  <cp:lastModifiedBy>Asef-Vaziri, Ardavan</cp:lastModifiedBy>
  <cp:revision>199</cp:revision>
  <dcterms:created xsi:type="dcterms:W3CDTF">2005-11-30T06:54:40Z</dcterms:created>
  <dcterms:modified xsi:type="dcterms:W3CDTF">2018-04-03T19:30:45Z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TC011367991033</vt:lpwstr>
  </property>
</Properties>
</file>