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9"/>
  </p:notesMasterIdLst>
  <p:handoutMasterIdLst>
    <p:handoutMasterId r:id="rId20"/>
  </p:handoutMasterIdLst>
  <p:sldIdLst>
    <p:sldId id="475" r:id="rId5"/>
    <p:sldId id="456" r:id="rId6"/>
    <p:sldId id="482" r:id="rId7"/>
    <p:sldId id="457" r:id="rId8"/>
    <p:sldId id="458" r:id="rId9"/>
    <p:sldId id="469" r:id="rId10"/>
    <p:sldId id="470" r:id="rId11"/>
    <p:sldId id="471" r:id="rId12"/>
    <p:sldId id="476" r:id="rId13"/>
    <p:sldId id="477" r:id="rId14"/>
    <p:sldId id="478" r:id="rId15"/>
    <p:sldId id="479" r:id="rId16"/>
    <p:sldId id="480" r:id="rId17"/>
    <p:sldId id="48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0000"/>
    <a:srgbClr val="00863D"/>
    <a:srgbClr val="000078"/>
    <a:srgbClr val="370000"/>
    <a:srgbClr val="FF9900"/>
    <a:srgbClr val="FF0066"/>
    <a:srgbClr val="A50023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6" autoAdjust="0"/>
    <p:restoredTop sz="94660"/>
  </p:normalViewPr>
  <p:slideViewPr>
    <p:cSldViewPr>
      <p:cViewPr varScale="1">
        <p:scale>
          <a:sx n="65" d="100"/>
          <a:sy n="65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4.wmf"/><Relationship Id="rId7" Type="http://schemas.openxmlformats.org/officeDocument/2006/relationships/image" Target="../media/image20.wmf"/><Relationship Id="rId2" Type="http://schemas.openxmlformats.org/officeDocument/2006/relationships/image" Target="../media/image16.wmf"/><Relationship Id="rId1" Type="http://schemas.openxmlformats.org/officeDocument/2006/relationships/image" Target="../media/image2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7687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944D79-BC56-44F6-9F07-E5F5D587D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5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85FBCE9-D96F-42BF-B127-C319F2884C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64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0200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7"/>
          <p:cNvSpPr txBox="1">
            <a:spLocks noChangeArrowheads="1"/>
          </p:cNvSpPr>
          <p:nvPr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Sep-2012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chemeClr val="tx1"/>
                </a:solidFill>
              </a:rPr>
              <a:t>Flow</a:t>
            </a:r>
            <a:r>
              <a:rPr lang="en-US" sz="1200" b="1" i="1" baseline="0" dirty="0" smtClean="0">
                <a:solidFill>
                  <a:schemeClr val="tx1"/>
                </a:solidFill>
              </a:rPr>
              <a:t> Variability; Safety Inventory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6858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90" r:id="rId6"/>
    <p:sldLayoutId id="2147483791" r:id="rId7"/>
    <p:sldLayoutId id="2147483792" r:id="rId8"/>
    <p:sldLayoutId id="2147483794" r:id="rId9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3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2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7.wmf"/><Relationship Id="rId5" Type="http://schemas.openxmlformats.org/officeDocument/2006/relationships/image" Target="../media/image2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Re-Order Point Problems </a:t>
            </a:r>
            <a:br>
              <a:rPr lang="en-US" dirty="0" smtClean="0"/>
            </a:br>
            <a:r>
              <a:rPr lang="en-US" dirty="0" smtClean="0"/>
              <a:t>Set 3: Advanced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0" y="2438400"/>
            <a:ext cx="5715000" cy="2895600"/>
          </a:xfrm>
        </p:spPr>
        <p:txBody>
          <a:bodyPr/>
          <a:lstStyle/>
          <a:p>
            <a:pPr algn="l"/>
            <a:endParaRPr lang="en-US" dirty="0"/>
          </a:p>
        </p:txBody>
      </p:sp>
      <p:pic>
        <p:nvPicPr>
          <p:cNvPr id="5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4313" y="2438400"/>
            <a:ext cx="3233487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1535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41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238407"/>
              </p:ext>
            </p:extLst>
          </p:nvPr>
        </p:nvGraphicFramePr>
        <p:xfrm>
          <a:off x="4653305" y="2590800"/>
          <a:ext cx="2709432" cy="44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2" name="Equation" r:id="rId3" imgW="1231560" imgH="203040" progId="Equation.3">
                  <p:embed/>
                </p:oleObj>
              </mc:Choice>
              <mc:Fallback>
                <p:oleObj name="Equation" r:id="rId3" imgW="1231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305" y="2590800"/>
                        <a:ext cx="2709432" cy="44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415" name="Group 31"/>
          <p:cNvGrpSpPr>
            <a:grpSpLocks/>
          </p:cNvGrpSpPr>
          <p:nvPr/>
        </p:nvGrpSpPr>
        <p:grpSpPr bwMode="auto">
          <a:xfrm>
            <a:off x="457200" y="3657704"/>
            <a:ext cx="7763577" cy="503251"/>
            <a:chOff x="192" y="2304"/>
            <a:chExt cx="4328" cy="317"/>
          </a:xfrm>
        </p:grpSpPr>
        <p:graphicFrame>
          <p:nvGraphicFramePr>
            <p:cNvPr id="16416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0801431"/>
                </p:ext>
              </p:extLst>
            </p:nvPr>
          </p:nvGraphicFramePr>
          <p:xfrm>
            <a:off x="192" y="2304"/>
            <a:ext cx="638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53" name="Equation" r:id="rId5" imgW="520560" imgH="177480" progId="Equation.3">
                    <p:embed/>
                  </p:oleObj>
                </mc:Choice>
                <mc:Fallback>
                  <p:oleObj name="Equation" r:id="rId5" imgW="5205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2304"/>
                          <a:ext cx="638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17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2791680"/>
                </p:ext>
              </p:extLst>
            </p:nvPr>
          </p:nvGraphicFramePr>
          <p:xfrm>
            <a:off x="1212" y="2304"/>
            <a:ext cx="857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54" name="Equation" r:id="rId7" imgW="698400" imgH="215640" progId="Equation.3">
                    <p:embed/>
                  </p:oleObj>
                </mc:Choice>
                <mc:Fallback>
                  <p:oleObj name="Equation" r:id="rId7" imgW="69840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2" y="2304"/>
                          <a:ext cx="857" cy="2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18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4517124"/>
                </p:ext>
              </p:extLst>
            </p:nvPr>
          </p:nvGraphicFramePr>
          <p:xfrm>
            <a:off x="2401" y="2304"/>
            <a:ext cx="1106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55" name="Equation" r:id="rId9" imgW="901440" imgH="228600" progId="Equation.3">
                    <p:embed/>
                  </p:oleObj>
                </mc:Choice>
                <mc:Fallback>
                  <p:oleObj name="Equation" r:id="rId9" imgW="9014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1" y="2304"/>
                          <a:ext cx="1106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19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0656714"/>
                </p:ext>
              </p:extLst>
            </p:nvPr>
          </p:nvGraphicFramePr>
          <p:xfrm>
            <a:off x="3757" y="2304"/>
            <a:ext cx="763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56" name="Equation" r:id="rId11" imgW="622080" imgH="228600" progId="Equation.3">
                    <p:embed/>
                  </p:oleObj>
                </mc:Choice>
                <mc:Fallback>
                  <p:oleObj name="Equation" r:id="rId11" imgW="6220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7" y="2304"/>
                          <a:ext cx="763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420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33100"/>
              </p:ext>
            </p:extLst>
          </p:nvPr>
        </p:nvGraphicFramePr>
        <p:xfrm>
          <a:off x="86221" y="2514599"/>
          <a:ext cx="2849616" cy="530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7" name="Equation" r:id="rId13" imgW="1295280" imgH="241200" progId="Equation.3">
                  <p:embed/>
                </p:oleObj>
              </mc:Choice>
              <mc:Fallback>
                <p:oleObj name="Equation" r:id="rId13" imgW="1295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21" y="2514599"/>
                        <a:ext cx="2849616" cy="530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4548" y="8382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dirty="0">
                <a:latin typeface="Book Antiqua" pitchFamily="18" charset="0"/>
              </a:rPr>
              <a:t>c) Reduce L from 4 to 1, Increase C by 0.2 per unit. Yes or no? 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0" y="4351347"/>
            <a:ext cx="9267281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Safety stock decrease  </a:t>
            </a:r>
            <a:r>
              <a:rPr lang="en-US" sz="2400" dirty="0"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from 2048 to 1024 </a:t>
            </a:r>
            <a:r>
              <a:rPr lang="en-US" sz="2400" dirty="0">
                <a:latin typeface="Book Antiqua" pitchFamily="18" charset="0"/>
                <a:sym typeface="Wingdings" pitchFamily="2" charset="2"/>
              </a:rPr>
              <a:t> 1024 units reduction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itchFamily="2" charset="2"/>
              </a:rPr>
              <a:t>Safety stock cost saving = 2.5(1024) = 2560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itchFamily="2" charset="2"/>
              </a:rPr>
              <a:t>15600-2560 = 13040 increase in cost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48469" y="1809874"/>
            <a:ext cx="65421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dirty="0">
                <a:latin typeface="Book Antiqua" pitchFamily="18" charset="0"/>
                <a:sym typeface="Wingdings" pitchFamily="2" charset="2"/>
              </a:rPr>
              <a:t>Purchasing cost increase   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0.2(78000</a:t>
            </a:r>
            <a:r>
              <a:rPr lang="en-US" sz="2400" dirty="0">
                <a:latin typeface="Book Antiqua" pitchFamily="18" charset="0"/>
                <a:sym typeface="Wingdings" pitchFamily="2" charset="2"/>
              </a:rPr>
              <a:t>) = 15600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61640" y="134820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dirty="0">
                <a:latin typeface="Book Antiqua" pitchFamily="18" charset="0"/>
              </a:rPr>
              <a:t>c.1) Rough computations. 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0" y="44244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Problem 3: Problem </a:t>
            </a:r>
            <a:r>
              <a:rPr lang="en-US" sz="3200" dirty="0">
                <a:solidFill>
                  <a:srgbClr val="000000"/>
                </a:solidFill>
                <a:latin typeface="Impact" pitchFamily="34" charset="0"/>
              </a:rPr>
              <a:t>7.3- Lead Time vs Purchase Price</a:t>
            </a:r>
          </a:p>
        </p:txBody>
      </p:sp>
    </p:spTree>
    <p:extLst>
      <p:ext uri="{BB962C8B-B14F-4D97-AF65-F5344CB8AC3E}">
        <p14:creationId xmlns:p14="http://schemas.microsoft.com/office/powerpoint/2010/main" val="351376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1" grpId="0"/>
      <p:bldP spid="16422" grpId="0" build="p"/>
      <p:bldP spid="16423" grpId="0" build="p"/>
      <p:bldP spid="164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0" y="838200"/>
            <a:ext cx="2209800" cy="213830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86127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858000" y="914400"/>
            <a:ext cx="2286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dirty="0" smtClean="0">
                <a:latin typeface="Book Antiqua" pitchFamily="18" charset="0"/>
              </a:rPr>
              <a:t>R/week </a:t>
            </a:r>
            <a:r>
              <a:rPr lang="en-US" sz="1600" dirty="0">
                <a:latin typeface="Book Antiqua" pitchFamily="18" charset="0"/>
              </a:rPr>
              <a:t>= N(1500,800)</a:t>
            </a:r>
          </a:p>
          <a:p>
            <a:r>
              <a:rPr lang="en-US" sz="1600" dirty="0">
                <a:latin typeface="Book Antiqua" pitchFamily="18" charset="0"/>
              </a:rPr>
              <a:t>C = 10 + </a:t>
            </a:r>
            <a:r>
              <a:rPr lang="en-US" sz="1600" dirty="0">
                <a:solidFill>
                  <a:srgbClr val="CC0066"/>
                </a:solidFill>
                <a:latin typeface="Book Antiqua" pitchFamily="18" charset="0"/>
              </a:rPr>
              <a:t>0.2</a:t>
            </a:r>
            <a:r>
              <a:rPr lang="en-US" sz="1600" dirty="0">
                <a:latin typeface="Book Antiqua" pitchFamily="18" charset="0"/>
              </a:rPr>
              <a:t> </a:t>
            </a:r>
          </a:p>
          <a:p>
            <a:r>
              <a:rPr lang="en-US" sz="16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H = .25(10+.2) = 2.55</a:t>
            </a:r>
          </a:p>
          <a:p>
            <a:r>
              <a:rPr lang="en-US" sz="1600" dirty="0">
                <a:latin typeface="Book Antiqua" pitchFamily="18" charset="0"/>
              </a:rPr>
              <a:t>52 weeks /</a:t>
            </a:r>
            <a:r>
              <a:rPr lang="en-US" sz="1600" dirty="0" err="1">
                <a:latin typeface="Book Antiqua" pitchFamily="18" charset="0"/>
              </a:rPr>
              <a:t>yr</a:t>
            </a:r>
            <a:endParaRPr lang="en-US" sz="1600" dirty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R = 78000</a:t>
            </a:r>
          </a:p>
          <a:p>
            <a:r>
              <a:rPr lang="en-US" sz="1600" dirty="0">
                <a:latin typeface="Book Antiqua" pitchFamily="18" charset="0"/>
              </a:rPr>
              <a:t>S =10000</a:t>
            </a:r>
          </a:p>
          <a:p>
            <a:r>
              <a:rPr lang="en-US" sz="1600" dirty="0">
                <a:latin typeface="Book Antiqua" pitchFamily="18" charset="0"/>
              </a:rPr>
              <a:t>L = 4 weeks</a:t>
            </a:r>
          </a:p>
          <a:p>
            <a:r>
              <a:rPr lang="en-US" sz="1600" dirty="0">
                <a:latin typeface="Book Antiqua" pitchFamily="18" charset="0"/>
              </a:rPr>
              <a:t>SL = 90%</a:t>
            </a:r>
            <a:endParaRPr lang="en-US" sz="1600" dirty="0">
              <a:latin typeface="Book Antiqua" pitchFamily="18" charset="0"/>
              <a:sym typeface="Wingdings" pitchFamily="2" charset="2"/>
            </a:endParaRPr>
          </a:p>
        </p:txBody>
      </p:sp>
      <p:graphicFrame>
        <p:nvGraphicFramePr>
          <p:cNvPr id="1845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560598"/>
              </p:ext>
            </p:extLst>
          </p:nvPr>
        </p:nvGraphicFramePr>
        <p:xfrm>
          <a:off x="94616" y="2490789"/>
          <a:ext cx="3240864" cy="502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6" name="Equation" r:id="rId3" imgW="1473120" imgH="228600" progId="Equation.3">
                  <p:embed/>
                </p:oleObj>
              </mc:Choice>
              <mc:Fallback>
                <p:oleObj name="Equation" r:id="rId3" imgW="1473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6" y="2490789"/>
                        <a:ext cx="3240864" cy="5029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607893" y="1822102"/>
            <a:ext cx="7809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+</a:t>
            </a:r>
            <a:r>
              <a:rPr lang="en-US" sz="2400" i="1" dirty="0">
                <a:latin typeface="Book Antiqua" pitchFamily="18" charset="0"/>
              </a:rPr>
              <a:t>CR</a:t>
            </a: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3352800" y="1807407"/>
            <a:ext cx="12489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i="1" dirty="0">
                <a:latin typeface="Book Antiqua" pitchFamily="18" charset="0"/>
              </a:rPr>
              <a:t>+HI</a:t>
            </a:r>
            <a:r>
              <a:rPr lang="en-US" sz="2400" i="1" baseline="-25000" dirty="0">
                <a:latin typeface="Book Antiqua" pitchFamily="18" charset="0"/>
              </a:rPr>
              <a:t>s</a:t>
            </a: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76200" y="1318478"/>
            <a:ext cx="58063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Book Antiqua" pitchFamily="18" charset="0"/>
              </a:rPr>
              <a:t>For the original case of C = 10 and H =2.5</a:t>
            </a:r>
          </a:p>
        </p:txBody>
      </p:sp>
      <p:graphicFrame>
        <p:nvGraphicFramePr>
          <p:cNvPr id="18475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886006"/>
              </p:ext>
            </p:extLst>
          </p:nvPr>
        </p:nvGraphicFramePr>
        <p:xfrm>
          <a:off x="76200" y="1780847"/>
          <a:ext cx="2542320" cy="502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7" name="Equation" r:id="rId5" imgW="1155600" imgH="228600" progId="Equation.3">
                  <p:embed/>
                </p:oleObj>
              </mc:Choice>
              <mc:Fallback>
                <p:oleObj name="Equation" r:id="rId5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780847"/>
                        <a:ext cx="2542320" cy="5029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0" y="861278"/>
            <a:ext cx="472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>
                <a:latin typeface="Book Antiqua" pitchFamily="18" charset="0"/>
              </a:rPr>
              <a:t>c.1) Detailed computations. </a:t>
            </a:r>
          </a:p>
        </p:txBody>
      </p:sp>
      <p:sp>
        <p:nvSpPr>
          <p:cNvPr id="18477" name="Text Box 45"/>
          <p:cNvSpPr txBox="1">
            <a:spLocks noChangeArrowheads="1"/>
          </p:cNvSpPr>
          <p:nvPr/>
        </p:nvSpPr>
        <p:spPr bwMode="auto">
          <a:xfrm>
            <a:off x="136423" y="3276600"/>
            <a:ext cx="90297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Change in </a:t>
            </a:r>
            <a:r>
              <a:rPr lang="en-US" sz="2400" dirty="0" smtClean="0">
                <a:latin typeface="Book Antiqua" pitchFamily="18" charset="0"/>
              </a:rPr>
              <a:t> C 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400" dirty="0">
                <a:latin typeface="Book Antiqua" pitchFamily="18" charset="0"/>
                <a:sym typeface="Wingdings" pitchFamily="2" charset="2"/>
              </a:rPr>
              <a:t>Change in H. Not only purchasing cost 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changes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But also cost of EOQ and I</a:t>
            </a:r>
            <a:r>
              <a:rPr lang="en-US" sz="2400" baseline="-25000" dirty="0">
                <a:latin typeface="Book Antiqua" pitchFamily="18" charset="0"/>
              </a:rPr>
              <a:t>s</a:t>
            </a:r>
            <a:r>
              <a:rPr lang="en-US" sz="2400" dirty="0">
                <a:latin typeface="Book Antiqua" pitchFamily="18" charset="0"/>
              </a:rPr>
              <a:t> Changes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Reduce L from 4 to 1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itchFamily="2" charset="2"/>
              </a:rPr>
              <a:t>Purchasing cost increase = 0.2(78000) = 15600</a:t>
            </a:r>
            <a:r>
              <a:rPr lang="en-US" sz="2400" dirty="0">
                <a:latin typeface="Book Antiqua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Safety stock reduces from 2048@2.5 to 1024@2.55</a:t>
            </a:r>
            <a:endParaRPr lang="en-US" sz="2400" dirty="0">
              <a:latin typeface="Book Antiqua" pitchFamily="18" charset="0"/>
              <a:sym typeface="Wingdings" pitchFamily="2" charset="2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itchFamily="2" charset="2"/>
              </a:rPr>
              <a:t>Safety stock cost saving =  2.5(2048)-2.55(1024) = 2509</a:t>
            </a:r>
          </a:p>
          <a:p>
            <a:r>
              <a:rPr lang="en-US" sz="2400" dirty="0" smtClean="0">
                <a:latin typeface="Book Antiqua" pitchFamily="18" charset="0"/>
              </a:rPr>
              <a:t>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0" y="44244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Problem 3: Problem </a:t>
            </a:r>
            <a:r>
              <a:rPr lang="en-US" sz="3200" dirty="0">
                <a:solidFill>
                  <a:srgbClr val="000000"/>
                </a:solidFill>
                <a:latin typeface="Impact" pitchFamily="34" charset="0"/>
              </a:rPr>
              <a:t>7.3- Lead Time vs Purchase Price</a:t>
            </a:r>
          </a:p>
        </p:txBody>
      </p:sp>
    </p:spTree>
    <p:extLst>
      <p:ext uri="{BB962C8B-B14F-4D97-AF65-F5344CB8AC3E}">
        <p14:creationId xmlns:p14="http://schemas.microsoft.com/office/powerpoint/2010/main" val="409578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4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4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4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9" grpId="0"/>
      <p:bldP spid="18462" grpId="0"/>
      <p:bldP spid="18464" grpId="0"/>
      <p:bldP spid="18476" grpId="0"/>
      <p:bldP spid="1847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0" y="838200"/>
            <a:ext cx="2209800" cy="213830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86127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858000" y="914400"/>
            <a:ext cx="2286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dirty="0" smtClean="0">
                <a:latin typeface="Book Antiqua" pitchFamily="18" charset="0"/>
              </a:rPr>
              <a:t>R/week </a:t>
            </a:r>
            <a:r>
              <a:rPr lang="en-US" sz="1600" dirty="0">
                <a:latin typeface="Book Antiqua" pitchFamily="18" charset="0"/>
              </a:rPr>
              <a:t>= N(1500,800)</a:t>
            </a:r>
          </a:p>
          <a:p>
            <a:r>
              <a:rPr lang="en-US" sz="1600" dirty="0">
                <a:latin typeface="Book Antiqua" pitchFamily="18" charset="0"/>
              </a:rPr>
              <a:t>C = 10 + </a:t>
            </a:r>
            <a:r>
              <a:rPr lang="en-US" sz="1600" dirty="0">
                <a:solidFill>
                  <a:srgbClr val="CC0066"/>
                </a:solidFill>
                <a:latin typeface="Book Antiqua" pitchFamily="18" charset="0"/>
              </a:rPr>
              <a:t>0.2</a:t>
            </a:r>
            <a:r>
              <a:rPr lang="en-US" sz="1600" dirty="0">
                <a:latin typeface="Book Antiqua" pitchFamily="18" charset="0"/>
              </a:rPr>
              <a:t> </a:t>
            </a:r>
          </a:p>
          <a:p>
            <a:r>
              <a:rPr lang="en-US" sz="16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H = .25(10+.2) = 2.55</a:t>
            </a:r>
          </a:p>
          <a:p>
            <a:r>
              <a:rPr lang="en-US" sz="1600" dirty="0">
                <a:latin typeface="Book Antiqua" pitchFamily="18" charset="0"/>
              </a:rPr>
              <a:t>52 weeks /</a:t>
            </a:r>
            <a:r>
              <a:rPr lang="en-US" sz="1600" dirty="0" err="1">
                <a:latin typeface="Book Antiqua" pitchFamily="18" charset="0"/>
              </a:rPr>
              <a:t>yr</a:t>
            </a:r>
            <a:endParaRPr lang="en-US" sz="1600" dirty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R = 78000</a:t>
            </a:r>
          </a:p>
          <a:p>
            <a:r>
              <a:rPr lang="en-US" sz="1600" dirty="0">
                <a:latin typeface="Book Antiqua" pitchFamily="18" charset="0"/>
              </a:rPr>
              <a:t>S =10000</a:t>
            </a:r>
          </a:p>
          <a:p>
            <a:r>
              <a:rPr lang="en-US" sz="1600" dirty="0">
                <a:latin typeface="Book Antiqua" pitchFamily="18" charset="0"/>
              </a:rPr>
              <a:t>L = 4 weeks</a:t>
            </a:r>
          </a:p>
          <a:p>
            <a:r>
              <a:rPr lang="en-US" sz="1600" dirty="0">
                <a:latin typeface="Book Antiqua" pitchFamily="18" charset="0"/>
              </a:rPr>
              <a:t>SL = 90%</a:t>
            </a:r>
            <a:endParaRPr lang="en-US" sz="1600" dirty="0">
              <a:latin typeface="Book Antiqua" pitchFamily="18" charset="0"/>
              <a:sym typeface="Wingdings" pitchFamily="2" charset="2"/>
            </a:endParaRPr>
          </a:p>
        </p:txBody>
      </p:sp>
      <p:graphicFrame>
        <p:nvGraphicFramePr>
          <p:cNvPr id="18467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364012"/>
              </p:ext>
            </p:extLst>
          </p:nvPr>
        </p:nvGraphicFramePr>
        <p:xfrm>
          <a:off x="113071" y="1945451"/>
          <a:ext cx="2151072" cy="558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0" name="Equation" r:id="rId3" imgW="977760" imgH="253800" progId="Equation.3">
                  <p:embed/>
                </p:oleObj>
              </mc:Choice>
              <mc:Fallback>
                <p:oleObj name="Equation" r:id="rId3" imgW="9777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71" y="1945451"/>
                        <a:ext cx="2151072" cy="5583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8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093553"/>
              </p:ext>
            </p:extLst>
          </p:nvPr>
        </p:nvGraphicFramePr>
        <p:xfrm>
          <a:off x="2819400" y="1905000"/>
          <a:ext cx="2178792" cy="558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1" name="Equation" r:id="rId5" imgW="990360" imgH="253800" progId="Equation.3">
                  <p:embed/>
                </p:oleObj>
              </mc:Choice>
              <mc:Fallback>
                <p:oleObj name="Equation" r:id="rId5" imgW="9903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905000"/>
                        <a:ext cx="2178792" cy="5583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520311"/>
              </p:ext>
            </p:extLst>
          </p:nvPr>
        </p:nvGraphicFramePr>
        <p:xfrm>
          <a:off x="86032" y="3053520"/>
          <a:ext cx="2290464" cy="1061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2" name="Equation" r:id="rId7" imgW="1041120" imgH="482400" progId="Equation.3">
                  <p:embed/>
                </p:oleObj>
              </mc:Choice>
              <mc:Fallback>
                <p:oleObj name="Equation" r:id="rId7" imgW="10411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32" y="3053520"/>
                        <a:ext cx="2290464" cy="1061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70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440908"/>
              </p:ext>
            </p:extLst>
          </p:nvPr>
        </p:nvGraphicFramePr>
        <p:xfrm>
          <a:off x="3124199" y="3053520"/>
          <a:ext cx="1759824" cy="1061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3" name="Equation" r:id="rId9" imgW="799920" imgH="482400" progId="Equation.3">
                  <p:embed/>
                </p:oleObj>
              </mc:Choice>
              <mc:Fallback>
                <p:oleObj name="Equation" r:id="rId9" imgW="7999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199" y="3053520"/>
                        <a:ext cx="1759824" cy="1061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71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668136"/>
              </p:ext>
            </p:extLst>
          </p:nvPr>
        </p:nvGraphicFramePr>
        <p:xfrm>
          <a:off x="5616072" y="3048000"/>
          <a:ext cx="1927728" cy="1033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4" name="Equation" r:id="rId11" imgW="876240" imgH="469800" progId="Equation.3">
                  <p:embed/>
                </p:oleObj>
              </mc:Choice>
              <mc:Fallback>
                <p:oleObj name="Equation" r:id="rId11" imgW="876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6072" y="3048000"/>
                        <a:ext cx="1927728" cy="10335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72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139828"/>
              </p:ext>
            </p:extLst>
          </p:nvPr>
        </p:nvGraphicFramePr>
        <p:xfrm>
          <a:off x="122237" y="4343400"/>
          <a:ext cx="2849616" cy="502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5" name="Equation" r:id="rId13" imgW="1295280" imgH="228600" progId="Equation.3">
                  <p:embed/>
                </p:oleObj>
              </mc:Choice>
              <mc:Fallback>
                <p:oleObj name="Equation" r:id="rId13" imgW="1295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" y="4343400"/>
                        <a:ext cx="2849616" cy="5029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0" y="4953000"/>
            <a:ext cx="906780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itchFamily="2" charset="2"/>
              </a:rPr>
              <a:t>Total inventory cost (ordering + carrying) increase  = 0.00995*62450 = 621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itchFamily="2" charset="2"/>
              </a:rPr>
              <a:t>Total impact = +621+15600-2509 = 13712 </a:t>
            </a: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86032" y="912167"/>
            <a:ext cx="65433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dirty="0">
                <a:latin typeface="Book Antiqua" pitchFamily="18" charset="0"/>
                <a:sym typeface="Wingdings" pitchFamily="2" charset="2"/>
              </a:rPr>
              <a:t>Total inventory cost (ordering + carrying) will also increase 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0" y="44244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Problem 3: Problem </a:t>
            </a:r>
            <a:r>
              <a:rPr lang="en-US" sz="3200" dirty="0">
                <a:solidFill>
                  <a:srgbClr val="000000"/>
                </a:solidFill>
                <a:latin typeface="Impact" pitchFamily="34" charset="0"/>
              </a:rPr>
              <a:t>7.3- Lead Time vs Purchase Price</a:t>
            </a:r>
          </a:p>
        </p:txBody>
      </p:sp>
    </p:spTree>
    <p:extLst>
      <p:ext uri="{BB962C8B-B14F-4D97-AF65-F5344CB8AC3E}">
        <p14:creationId xmlns:p14="http://schemas.microsoft.com/office/powerpoint/2010/main" val="241799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3" grpId="0" build="p"/>
      <p:bldP spid="184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324600" y="838200"/>
            <a:ext cx="2743200" cy="230362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020906"/>
              </p:ext>
            </p:extLst>
          </p:nvPr>
        </p:nvGraphicFramePr>
        <p:xfrm>
          <a:off x="245234" y="712787"/>
          <a:ext cx="14446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4" name="Equation" r:id="rId3" imgW="723600" imgH="444240" progId="Equation.3">
                  <p:embed/>
                </p:oleObj>
              </mc:Choice>
              <mc:Fallback>
                <p:oleObj name="Equation" r:id="rId3" imgW="7236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34" y="712787"/>
                        <a:ext cx="1444625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730650"/>
              </p:ext>
            </p:extLst>
          </p:nvPr>
        </p:nvGraphicFramePr>
        <p:xfrm>
          <a:off x="1981200" y="704304"/>
          <a:ext cx="2687638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5" name="Equation" r:id="rId5" imgW="1346040" imgH="444240" progId="Equation.3">
                  <p:embed/>
                </p:oleObj>
              </mc:Choice>
              <mc:Fallback>
                <p:oleObj name="Equation" r:id="rId5" imgW="13460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704304"/>
                        <a:ext cx="2687638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876800" y="905917"/>
            <a:ext cx="1140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Book Antiqua" pitchFamily="18" charset="0"/>
              </a:rPr>
              <a:t>=20000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6400800" y="833497"/>
            <a:ext cx="2819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dirty="0" smtClean="0">
                <a:latin typeface="Book Antiqua" pitchFamily="18" charset="0"/>
              </a:rPr>
              <a:t># </a:t>
            </a:r>
            <a:r>
              <a:rPr lang="en-US" sz="1600" dirty="0">
                <a:latin typeface="Book Antiqua" pitchFamily="18" charset="0"/>
              </a:rPr>
              <a:t>of warehouses = 4</a:t>
            </a:r>
          </a:p>
          <a:p>
            <a:r>
              <a:rPr lang="en-US" sz="1600" dirty="0">
                <a:latin typeface="Book Antiqua" pitchFamily="18" charset="0"/>
              </a:rPr>
              <a:t>R/week  at each warehouse</a:t>
            </a:r>
          </a:p>
          <a:p>
            <a:r>
              <a:rPr lang="en-US" sz="1600" dirty="0">
                <a:latin typeface="Book Antiqua" pitchFamily="18" charset="0"/>
              </a:rPr>
              <a:t>   N(10,000, 2,000) </a:t>
            </a:r>
          </a:p>
          <a:p>
            <a:r>
              <a:rPr lang="en-US" sz="1600" dirty="0" smtClean="0">
                <a:latin typeface="Book Antiqua" pitchFamily="18" charset="0"/>
              </a:rPr>
              <a:t>50 weeks per year</a:t>
            </a:r>
            <a:endParaRPr lang="en-US" sz="1600" dirty="0">
              <a:latin typeface="Book Antiqua" pitchFamily="18" charset="0"/>
            </a:endParaRPr>
          </a:p>
          <a:p>
            <a:r>
              <a:rPr lang="en-US" sz="1600" dirty="0" smtClean="0">
                <a:latin typeface="Book Antiqua" pitchFamily="18" charset="0"/>
              </a:rPr>
              <a:t>C = 10</a:t>
            </a:r>
            <a:endParaRPr lang="en-US" sz="1600" dirty="0">
              <a:latin typeface="Book Antiqua" pitchFamily="18" charset="0"/>
            </a:endParaRPr>
          </a:p>
          <a:p>
            <a:r>
              <a:rPr lang="en-US" sz="1600" dirty="0" smtClean="0">
                <a:latin typeface="Book Antiqua" pitchFamily="18" charset="0"/>
              </a:rPr>
              <a:t>H=0.25(10</a:t>
            </a:r>
            <a:r>
              <a:rPr lang="en-US" sz="1600" dirty="0">
                <a:latin typeface="Book Antiqua" pitchFamily="18" charset="0"/>
              </a:rPr>
              <a:t>) = 2.5 /</a:t>
            </a:r>
            <a:r>
              <a:rPr lang="en-US" sz="1600" dirty="0" smtClean="0">
                <a:latin typeface="Book Antiqua" pitchFamily="18" charset="0"/>
              </a:rPr>
              <a:t>year</a:t>
            </a:r>
            <a:endParaRPr lang="en-US" sz="1600" dirty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S = 1000   </a:t>
            </a:r>
          </a:p>
          <a:p>
            <a:r>
              <a:rPr lang="en-US" sz="1600" dirty="0">
                <a:latin typeface="Book Antiqua" pitchFamily="18" charset="0"/>
              </a:rPr>
              <a:t>L = 1 </a:t>
            </a:r>
            <a:r>
              <a:rPr lang="en-US" sz="1600" dirty="0" smtClean="0">
                <a:latin typeface="Book Antiqua" pitchFamily="18" charset="0"/>
              </a:rPr>
              <a:t>week</a:t>
            </a:r>
          </a:p>
          <a:p>
            <a:r>
              <a:rPr lang="en-US" sz="1600" dirty="0" smtClean="0">
                <a:latin typeface="Book Antiqua" pitchFamily="18" charset="0"/>
              </a:rPr>
              <a:t>SL </a:t>
            </a:r>
            <a:r>
              <a:rPr lang="en-US" sz="1600" dirty="0">
                <a:latin typeface="Book Antiqua" pitchFamily="18" charset="0"/>
              </a:rPr>
              <a:t>= </a:t>
            </a:r>
            <a:r>
              <a:rPr lang="en-US" sz="1600" dirty="0" smtClean="0">
                <a:latin typeface="Book Antiqua" pitchFamily="18" charset="0"/>
              </a:rPr>
              <a:t>0.95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-1" y="1600200"/>
            <a:ext cx="63246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z(0.95) = 1.65, </a:t>
            </a:r>
            <a:r>
              <a:rPr lang="el-GR" sz="2400" dirty="0">
                <a:latin typeface="Book Antiqua" pitchFamily="18" charset="0"/>
                <a:cs typeface="Arial" pitchFamily="34" charset="0"/>
              </a:rPr>
              <a:t>σ</a:t>
            </a:r>
            <a:r>
              <a:rPr lang="en-US" sz="2400" baseline="-25000" dirty="0">
                <a:latin typeface="Book Antiqua" pitchFamily="18" charset="0"/>
                <a:cs typeface="Arial" pitchFamily="34" charset="0"/>
              </a:rPr>
              <a:t>LTD</a:t>
            </a:r>
            <a:r>
              <a:rPr lang="en-US" sz="2400" dirty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 = </a:t>
            </a:r>
            <a:r>
              <a:rPr lang="en-US" sz="2400" dirty="0" smtClean="0">
                <a:latin typeface="Book Antiqua" pitchFamily="18" charset="0"/>
              </a:rPr>
              <a:t>2,000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10373" y="2668588"/>
            <a:ext cx="26677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ROP = LTD + </a:t>
            </a:r>
            <a:r>
              <a:rPr lang="en-US" sz="2400" dirty="0" smtClean="0">
                <a:latin typeface="Book Antiqua" pitchFamily="18" charset="0"/>
              </a:rPr>
              <a:t>Is 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2540848" y="2667000"/>
            <a:ext cx="37882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1×10,000 </a:t>
            </a:r>
            <a:r>
              <a:rPr lang="en-US" sz="2400" dirty="0">
                <a:latin typeface="Book Antiqua" pitchFamily="18" charset="0"/>
              </a:rPr>
              <a:t>+ 3,300 = 13,300.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6180026" y="5020270"/>
            <a:ext cx="29639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I = 4(13300</a:t>
            </a:r>
            <a:r>
              <a:rPr lang="en-US" sz="2400" dirty="0">
                <a:latin typeface="Book Antiqua" pitchFamily="18" charset="0"/>
              </a:rPr>
              <a:t>) = </a:t>
            </a:r>
            <a:r>
              <a:rPr lang="en-US" sz="2400" b="1" dirty="0">
                <a:latin typeface="Book Antiqua" pitchFamily="18" charset="0"/>
              </a:rPr>
              <a:t>53200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-76200" y="3130253"/>
            <a:ext cx="5630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Average inventory at each warehouse :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3199170" y="4115677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+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3542466" y="4115678"/>
            <a:ext cx="4187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Is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3940418" y="4103531"/>
            <a:ext cx="20185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=10000+ 3300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6194006" y="4110335"/>
            <a:ext cx="1140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=</a:t>
            </a:r>
            <a:r>
              <a:rPr lang="en-US" sz="2400" b="1" dirty="0" smtClean="0">
                <a:latin typeface="Book Antiqua" pitchFamily="18" charset="0"/>
              </a:rPr>
              <a:t>13300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-76200" y="4711005"/>
            <a:ext cx="74687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Average Decentralized inventory in 4  warehouses  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0" y="5405735"/>
            <a:ext cx="44598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Demand in in 4  warehouses  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4434956" y="5432774"/>
            <a:ext cx="28648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Book Antiqua" pitchFamily="18" charset="0"/>
              </a:rPr>
              <a:t>4(10000) </a:t>
            </a:r>
            <a:r>
              <a:rPr lang="en-US" sz="2400" dirty="0" smtClean="0">
                <a:latin typeface="Book Antiqua" pitchFamily="18" charset="0"/>
              </a:rPr>
              <a:t>=40000/w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152400" y="5975064"/>
            <a:ext cx="34964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RT = I 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 40000T= 53200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09106" y="2133600"/>
            <a:ext cx="57683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Is = </a:t>
            </a:r>
            <a:r>
              <a:rPr lang="en-US" sz="2400" dirty="0">
                <a:latin typeface="Book Antiqua" pitchFamily="18" charset="0"/>
              </a:rPr>
              <a:t>1.65 x 2,000 = 3,300.</a:t>
            </a: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4129425" y="5979529"/>
            <a:ext cx="2233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Book Antiqua" pitchFamily="18" charset="0"/>
              </a:rPr>
              <a:t>T = 1.33 weeks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4" name="Text Box 21"/>
          <p:cNvSpPr txBox="1">
            <a:spLocks noChangeArrowheads="1"/>
          </p:cNvSpPr>
          <p:nvPr/>
        </p:nvSpPr>
        <p:spPr bwMode="auto">
          <a:xfrm>
            <a:off x="20608" y="3581400"/>
            <a:ext cx="90471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Each time we order Q=20000 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400" dirty="0" err="1" smtClean="0">
                <a:latin typeface="Book Antiqua" pitchFamily="18" charset="0"/>
                <a:sym typeface="Wingdings" pitchFamily="2" charset="2"/>
              </a:rPr>
              <a:t>Icycle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 = Q/2 = 20000/2=10000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-76200" y="4099560"/>
            <a:ext cx="3392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Book Antiqua" pitchFamily="18" charset="0"/>
              </a:rPr>
              <a:t>Average Inventory </a:t>
            </a:r>
            <a:r>
              <a:rPr lang="en-US" sz="2400" dirty="0" smtClean="0">
                <a:latin typeface="Book Antiqua" pitchFamily="18" charset="0"/>
              </a:rPr>
              <a:t>= </a:t>
            </a:r>
            <a:r>
              <a:rPr lang="en-US" sz="2400" dirty="0" err="1" smtClean="0">
                <a:latin typeface="Book Antiqua" pitchFamily="18" charset="0"/>
              </a:rPr>
              <a:t>Ic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0" y="44244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Problem 3: Problem </a:t>
            </a:r>
            <a:r>
              <a:rPr lang="en-US" sz="3200" dirty="0">
                <a:solidFill>
                  <a:srgbClr val="000000"/>
                </a:solidFill>
                <a:latin typeface="Impact" pitchFamily="34" charset="0"/>
              </a:rPr>
              <a:t>7.3- Lead Time vs Purchase Price</a:t>
            </a:r>
          </a:p>
        </p:txBody>
      </p:sp>
    </p:spTree>
    <p:extLst>
      <p:ext uri="{BB962C8B-B14F-4D97-AF65-F5344CB8AC3E}">
        <p14:creationId xmlns:p14="http://schemas.microsoft.com/office/powerpoint/2010/main" val="387018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9" grpId="0" build="p"/>
      <p:bldP spid="6165" grpId="0"/>
      <p:bldP spid="6166" grpId="0"/>
      <p:bldP spid="6168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build="p"/>
      <p:bldP spid="31" grpId="0"/>
      <p:bldP spid="34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297750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308386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92365" y="694710"/>
            <a:ext cx="90678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latin typeface="Book Antiqua" pitchFamily="18" charset="0"/>
              </a:rPr>
              <a:t>OC = S(R/Q) = 1000[(50×10,000)]/Q  = 25,000.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Book Antiqua" pitchFamily="18" charset="0"/>
              </a:rPr>
              <a:t>CC = H (</a:t>
            </a:r>
            <a:r>
              <a:rPr lang="en-US" sz="2400" dirty="0" err="1" smtClean="0">
                <a:latin typeface="Book Antiqua" pitchFamily="18" charset="0"/>
              </a:rPr>
              <a:t>Icycle</a:t>
            </a:r>
            <a:r>
              <a:rPr lang="en-US" sz="2400" dirty="0" smtClean="0">
                <a:latin typeface="Book Antiqua" pitchFamily="18" charset="0"/>
              </a:rPr>
              <a:t> + </a:t>
            </a:r>
            <a:r>
              <a:rPr lang="en-US" sz="2400" dirty="0" err="1" smtClean="0">
                <a:latin typeface="Book Antiqua" pitchFamily="18" charset="0"/>
              </a:rPr>
              <a:t>Isafety</a:t>
            </a:r>
            <a:r>
              <a:rPr lang="en-US" sz="2400" dirty="0" smtClean="0">
                <a:latin typeface="Book Antiqua" pitchFamily="18" charset="0"/>
              </a:rPr>
              <a:t>) = H(Q/2+Isafety) = 2.5 (</a:t>
            </a:r>
            <a:r>
              <a:rPr lang="en-US" sz="2400" b="1" dirty="0" smtClean="0">
                <a:latin typeface="Book Antiqua" pitchFamily="18" charset="0"/>
              </a:rPr>
              <a:t>13300) =32,250.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Book Antiqua" pitchFamily="18" charset="0"/>
              </a:rPr>
              <a:t>We </a:t>
            </a:r>
            <a:r>
              <a:rPr lang="en-US" sz="2400" dirty="0">
                <a:latin typeface="Book Antiqua" pitchFamily="18" charset="0"/>
              </a:rPr>
              <a:t>do not consider RC because it does not depend on the inventory policy. But you can always add it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Book Antiqua" pitchFamily="18" charset="0"/>
              </a:rPr>
              <a:t>RC = 10</a:t>
            </a:r>
            <a:r>
              <a:rPr lang="en-US" sz="2400" dirty="0">
                <a:latin typeface="Book Antiqua" pitchFamily="18" charset="0"/>
              </a:rPr>
              <a:t> [(50×10,000)]= </a:t>
            </a:r>
            <a:r>
              <a:rPr lang="en-US" sz="2400" dirty="0" smtClean="0">
                <a:latin typeface="Book Antiqua" pitchFamily="18" charset="0"/>
              </a:rPr>
              <a:t>5,000,0000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Inventory system cost for one warehouse excluding purchasing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Book Antiqua" pitchFamily="18" charset="0"/>
              </a:rPr>
              <a:t>TC = 25,000 + 32,000 = </a:t>
            </a:r>
            <a:r>
              <a:rPr lang="en-US" sz="2400" b="1" dirty="0" smtClean="0">
                <a:latin typeface="Book Antiqua" pitchFamily="18" charset="0"/>
              </a:rPr>
              <a:t>58,200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Inventory system cost for four warehouses = </a:t>
            </a:r>
            <a:r>
              <a:rPr lang="en-US" sz="2400" b="1" dirty="0">
                <a:latin typeface="Book Antiqua" pitchFamily="18" charset="0"/>
              </a:rPr>
              <a:t>4(58,250</a:t>
            </a:r>
            <a:r>
              <a:rPr lang="en-US" sz="2400" b="1" dirty="0" smtClean="0">
                <a:latin typeface="Book Antiqua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Inventory system cost for four warehouses </a:t>
            </a:r>
            <a:r>
              <a:rPr lang="en-US" sz="2400" dirty="0" smtClean="0">
                <a:latin typeface="Book Antiqua" pitchFamily="18" charset="0"/>
              </a:rPr>
              <a:t> = </a:t>
            </a:r>
            <a:r>
              <a:rPr lang="en-US" sz="2400" b="1" dirty="0">
                <a:latin typeface="Book Antiqua" pitchFamily="18" charset="0"/>
              </a:rPr>
              <a:t>233,000 </a:t>
            </a:r>
            <a:endParaRPr lang="en-US" sz="2400" b="1" dirty="0" smtClean="0">
              <a:latin typeface="Book Antiqua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Inventory system cost for four warehouses </a:t>
            </a:r>
            <a:r>
              <a:rPr lang="en-US" sz="2400" dirty="0" smtClean="0">
                <a:latin typeface="Book Antiqua" pitchFamily="18" charset="0"/>
              </a:rPr>
              <a:t> including purchasing </a:t>
            </a:r>
          </a:p>
          <a:p>
            <a:pPr>
              <a:spcAft>
                <a:spcPts val="1200"/>
              </a:spcAft>
            </a:pPr>
            <a:r>
              <a:rPr lang="en-US" sz="2400" b="1" dirty="0" smtClean="0">
                <a:latin typeface="Book Antiqua" pitchFamily="18" charset="0"/>
              </a:rPr>
              <a:t>= 4(5,000,000) + 233,000 = 20,233,000</a:t>
            </a:r>
          </a:p>
          <a:p>
            <a:pPr>
              <a:spcAft>
                <a:spcPts val="1200"/>
              </a:spcAft>
            </a:pPr>
            <a:endParaRPr lang="en-US" sz="2400" b="1" dirty="0">
              <a:latin typeface="Book Antiqua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Book Antiqua" pitchFamily="18" charset="0"/>
              </a:rPr>
              <a:t> </a:t>
            </a:r>
            <a:endParaRPr lang="en-US" sz="2400" dirty="0">
              <a:latin typeface="Book Antiqua" pitchFamily="18" charset="0"/>
            </a:endParaRPr>
          </a:p>
          <a:p>
            <a:pPr>
              <a:spcAft>
                <a:spcPts val="1200"/>
              </a:spcAft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0" y="44244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Problem 3: Problem </a:t>
            </a:r>
            <a:r>
              <a:rPr lang="en-US" sz="3200" dirty="0">
                <a:solidFill>
                  <a:srgbClr val="000000"/>
                </a:solidFill>
                <a:latin typeface="Impact" pitchFamily="34" charset="0"/>
              </a:rPr>
              <a:t>7.3- Lead Time vs Purchase Price</a:t>
            </a:r>
          </a:p>
        </p:txBody>
      </p:sp>
    </p:spTree>
    <p:extLst>
      <p:ext uri="{BB962C8B-B14F-4D97-AF65-F5344CB8AC3E}">
        <p14:creationId xmlns:p14="http://schemas.microsoft.com/office/powerpoint/2010/main" val="426802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599135283"/>
              </p:ext>
            </p:extLst>
          </p:nvPr>
        </p:nvGraphicFramePr>
        <p:xfrm>
          <a:off x="6496050" y="34163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6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34163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8986" name="Text Box 10"/>
          <p:cNvSpPr txBox="1">
            <a:spLocks noChangeArrowheads="1"/>
          </p:cNvSpPr>
          <p:nvPr/>
        </p:nvSpPr>
        <p:spPr bwMode="auto">
          <a:xfrm>
            <a:off x="-4761" y="721102"/>
            <a:ext cx="9072561" cy="34163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Weekly </a:t>
            </a:r>
            <a:r>
              <a:rPr lang="en-US" sz="2400" dirty="0">
                <a:latin typeface="Book Antiqua" pitchFamily="18" charset="0"/>
              </a:rPr>
              <a:t>demand for DVD-Rs at a retailer is normally distributed with a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mean</a:t>
            </a:r>
            <a:r>
              <a:rPr lang="en-US" sz="2400" dirty="0">
                <a:latin typeface="Book Antiqua" pitchFamily="18" charset="0"/>
              </a:rPr>
              <a:t> of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1,000</a:t>
            </a:r>
            <a:r>
              <a:rPr lang="en-US" sz="2400" dirty="0">
                <a:latin typeface="Book Antiqua" pitchFamily="18" charset="0"/>
              </a:rPr>
              <a:t> boxes and a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standard deviation </a:t>
            </a:r>
            <a:r>
              <a:rPr lang="en-US" sz="2400" dirty="0">
                <a:latin typeface="Book Antiqua" pitchFamily="18" charset="0"/>
              </a:rPr>
              <a:t>of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150</a:t>
            </a:r>
            <a:r>
              <a:rPr lang="en-US" sz="2400" dirty="0">
                <a:latin typeface="Book Antiqua" pitchFamily="18" charset="0"/>
              </a:rPr>
              <a:t>. Currently, the store places orders via paper that is faxed to the supplier. Assume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50</a:t>
            </a:r>
            <a:r>
              <a:rPr lang="en-US" sz="2400" dirty="0">
                <a:latin typeface="Book Antiqua" pitchFamily="18" charset="0"/>
              </a:rPr>
              <a:t> working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weeks in a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year</a:t>
            </a:r>
            <a:r>
              <a:rPr lang="en-US" sz="2400" dirty="0" smtClean="0">
                <a:latin typeface="Book Antiqua" pitchFamily="18" charset="0"/>
              </a:rPr>
              <a:t>.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Lead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time </a:t>
            </a:r>
            <a:r>
              <a:rPr lang="en-US" sz="2400" dirty="0">
                <a:latin typeface="Book Antiqua" pitchFamily="18" charset="0"/>
              </a:rPr>
              <a:t>for replenishment of an order is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4 weeks</a:t>
            </a:r>
            <a:r>
              <a:rPr lang="en-US" sz="2400" dirty="0" smtClean="0">
                <a:latin typeface="Book Antiqua" pitchFamily="18" charset="0"/>
              </a:rPr>
              <a:t>.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Fixed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cost (ordering </a:t>
            </a:r>
            <a:r>
              <a:rPr lang="en-US" sz="2400" dirty="0">
                <a:latin typeface="Book Antiqua" pitchFamily="18" charset="0"/>
              </a:rPr>
              <a:t>and transportation) per order is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$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100</a:t>
            </a:r>
            <a:r>
              <a:rPr lang="en-US" sz="2400" dirty="0" smtClean="0">
                <a:latin typeface="Book Antiqua" pitchFamily="18" charset="0"/>
              </a:rPr>
              <a:t>.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Each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box </a:t>
            </a:r>
            <a:r>
              <a:rPr lang="en-US" sz="2400" dirty="0">
                <a:latin typeface="Book Antiqua" pitchFamily="18" charset="0"/>
              </a:rPr>
              <a:t>of DVD-Rs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costs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$1</a:t>
            </a:r>
            <a:r>
              <a:rPr lang="en-US" sz="2400" dirty="0" smtClean="0">
                <a:latin typeface="Book Antiqua" pitchFamily="18" charset="0"/>
              </a:rPr>
              <a:t>.  Annual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holding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cost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is 25% of average inventory value</a:t>
            </a:r>
            <a:r>
              <a:rPr lang="en-US" sz="2400" dirty="0" smtClean="0">
                <a:latin typeface="Book Antiqua" pitchFamily="18" charset="0"/>
              </a:rPr>
              <a:t>.  The </a:t>
            </a:r>
            <a:r>
              <a:rPr lang="en-US" sz="2400" dirty="0">
                <a:latin typeface="Book Antiqua" pitchFamily="18" charset="0"/>
              </a:rPr>
              <a:t>retailer currently orders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20,000 DVD-Rs when stock on hand reaches 4,200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. 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" y="29496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Problem 1: Problem 7.2 </a:t>
            </a:r>
            <a:r>
              <a:rPr lang="en-US" sz="3000" dirty="0">
                <a:solidFill>
                  <a:srgbClr val="000000"/>
                </a:solidFill>
                <a:latin typeface="Impact" pitchFamily="34" charset="0"/>
              </a:rPr>
              <a:t>– Average Inventory With </a:t>
            </a:r>
            <a:r>
              <a:rPr lang="en-US" sz="3000" dirty="0" err="1">
                <a:solidFill>
                  <a:srgbClr val="000000"/>
                </a:solidFill>
                <a:latin typeface="Impact" pitchFamily="34" charset="0"/>
              </a:rPr>
              <a:t>Isafety</a:t>
            </a:r>
            <a:endParaRPr lang="en-US" sz="3000" dirty="0">
              <a:solidFill>
                <a:srgbClr val="000000"/>
              </a:solidFill>
              <a:latin typeface="Impact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400800" y="3672880"/>
            <a:ext cx="2667000" cy="272792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415548" y="3771233"/>
            <a:ext cx="2652252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dirty="0" smtClean="0">
                <a:latin typeface="Book Antiqua" pitchFamily="18" charset="0"/>
              </a:rPr>
              <a:t>R/week </a:t>
            </a:r>
            <a:r>
              <a:rPr lang="en-US" dirty="0">
                <a:latin typeface="Book Antiqua" pitchFamily="18" charset="0"/>
              </a:rPr>
              <a:t>= N(1000,150)</a:t>
            </a:r>
          </a:p>
          <a:p>
            <a:r>
              <a:rPr lang="en-US" dirty="0">
                <a:latin typeface="Book Antiqua" pitchFamily="18" charset="0"/>
              </a:rPr>
              <a:t>L = </a:t>
            </a:r>
            <a:r>
              <a:rPr lang="en-US" dirty="0" smtClean="0">
                <a:latin typeface="Book Antiqua" pitchFamily="18" charset="0"/>
              </a:rPr>
              <a:t>2 </a:t>
            </a:r>
            <a:r>
              <a:rPr lang="en-US" dirty="0">
                <a:latin typeface="Book Antiqua" pitchFamily="18" charset="0"/>
              </a:rPr>
              <a:t>week </a:t>
            </a:r>
          </a:p>
          <a:p>
            <a:r>
              <a:rPr lang="en-US" dirty="0">
                <a:latin typeface="Book Antiqua" pitchFamily="18" charset="0"/>
                <a:sym typeface="Wingdings" pitchFamily="2" charset="2"/>
              </a:rPr>
              <a:t>Q = 20,000</a:t>
            </a:r>
          </a:p>
          <a:p>
            <a:r>
              <a:rPr lang="en-US" dirty="0">
                <a:latin typeface="Book Antiqua" pitchFamily="18" charset="0"/>
                <a:sym typeface="Wingdings" pitchFamily="2" charset="2"/>
              </a:rPr>
              <a:t>ROP = 4,200</a:t>
            </a:r>
            <a:r>
              <a:rPr lang="en-US" dirty="0">
                <a:latin typeface="Book Antiqua" pitchFamily="18" charset="0"/>
              </a:rPr>
              <a:t> </a:t>
            </a:r>
          </a:p>
          <a:p>
            <a:r>
              <a:rPr lang="en-US" dirty="0">
                <a:latin typeface="Book Antiqua" pitchFamily="18" charset="0"/>
              </a:rPr>
              <a:t>50 weeks /</a:t>
            </a:r>
            <a:r>
              <a:rPr lang="en-US" dirty="0" err="1">
                <a:latin typeface="Book Antiqua" pitchFamily="18" charset="0"/>
              </a:rPr>
              <a:t>yr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Ave. </a:t>
            </a:r>
            <a:r>
              <a:rPr lang="en-US" dirty="0">
                <a:latin typeface="Book Antiqua" pitchFamily="18" charset="0"/>
              </a:rPr>
              <a:t>R /year = 50,000</a:t>
            </a:r>
          </a:p>
          <a:p>
            <a:r>
              <a:rPr lang="en-US" dirty="0">
                <a:latin typeface="Book Antiqua" pitchFamily="18" charset="0"/>
              </a:rPr>
              <a:t>S =100</a:t>
            </a:r>
          </a:p>
          <a:p>
            <a:r>
              <a:rPr lang="en-US" dirty="0">
                <a:latin typeface="Book Antiqua" pitchFamily="18" charset="0"/>
              </a:rPr>
              <a:t>C = </a:t>
            </a:r>
            <a:r>
              <a:rPr lang="en-US" dirty="0" smtClean="0">
                <a:latin typeface="Book Antiqua" pitchFamily="18" charset="0"/>
              </a:rPr>
              <a:t>1</a:t>
            </a:r>
            <a:endParaRPr lang="en-US" dirty="0">
              <a:latin typeface="Book Antiqua" pitchFamily="18" charset="0"/>
            </a:endParaRPr>
          </a:p>
          <a:p>
            <a:pPr marL="0" indent="0"/>
            <a:r>
              <a:rPr lang="en-US" dirty="0" smtClean="0">
                <a:solidFill>
                  <a:srgbClr val="C00000"/>
                </a:solidFill>
                <a:latin typeface="Book Antiqua" pitchFamily="18" charset="0"/>
              </a:rPr>
              <a:t>H=0.25C </a:t>
            </a:r>
            <a:r>
              <a:rPr lang="en-US" dirty="0" smtClean="0">
                <a:solidFill>
                  <a:srgbClr val="C00000"/>
                </a:solidFill>
                <a:latin typeface="Book Antiqua" pitchFamily="18" charset="0"/>
              </a:rPr>
              <a:t>= $0.25</a:t>
            </a:r>
            <a:endParaRPr lang="en-US" dirty="0">
              <a:solidFill>
                <a:srgbClr val="C00000"/>
              </a:solidFill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-17052" y="4137422"/>
            <a:ext cx="5655852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a.1) </a:t>
            </a:r>
            <a:r>
              <a:rPr lang="en-US" sz="2400" dirty="0">
                <a:latin typeface="Book Antiqua" pitchFamily="18" charset="0"/>
              </a:rPr>
              <a:t>How long, on average, does a box of DVD-R spend in the store? </a:t>
            </a:r>
          </a:p>
          <a:p>
            <a:pPr>
              <a:spcAft>
                <a:spcPts val="600"/>
              </a:spcAft>
            </a:pPr>
            <a:r>
              <a:rPr lang="en-US" sz="2400" dirty="0" err="1">
                <a:solidFill>
                  <a:srgbClr val="C00000"/>
                </a:solidFill>
                <a:latin typeface="Book Antiqua" pitchFamily="18" charset="0"/>
                <a:sym typeface="Wingdings" pitchFamily="2" charset="2"/>
              </a:rPr>
              <a:t>Icycle</a:t>
            </a:r>
            <a:r>
              <a:rPr lang="en-US" sz="2400" dirty="0">
                <a:latin typeface="Book Antiqua" pitchFamily="18" charset="0"/>
                <a:sym typeface="Wingdings" pitchFamily="2" charset="2"/>
              </a:rPr>
              <a:t> =Q/2 = 20000/2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>
                <a:latin typeface="Book Antiqua" pitchFamily="18" charset="0"/>
              </a:rPr>
              <a:t>Isafety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= ROP – LTD </a:t>
            </a:r>
            <a:endParaRPr lang="en-US" sz="2400" dirty="0" smtClean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LTD = L×R = 4×1000 = </a:t>
            </a:r>
            <a:r>
              <a:rPr lang="en-US" sz="2400" dirty="0" smtClean="0">
                <a:latin typeface="Book Antiqua" pitchFamily="18" charset="0"/>
              </a:rPr>
              <a:t>4000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3179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12882601"/>
              </p:ext>
            </p:extLst>
          </p:nvPr>
        </p:nvGraphicFramePr>
        <p:xfrm>
          <a:off x="6496050" y="70108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1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70108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" y="29496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Problem 1: Problem 7.2 </a:t>
            </a:r>
            <a:r>
              <a:rPr lang="en-US" sz="3000" dirty="0">
                <a:solidFill>
                  <a:srgbClr val="000000"/>
                </a:solidFill>
                <a:latin typeface="Impact" pitchFamily="34" charset="0"/>
              </a:rPr>
              <a:t>– Average Inventory With </a:t>
            </a:r>
            <a:r>
              <a:rPr lang="en-US" sz="3000" dirty="0" err="1">
                <a:solidFill>
                  <a:srgbClr val="000000"/>
                </a:solidFill>
                <a:latin typeface="Impact" pitchFamily="34" charset="0"/>
              </a:rPr>
              <a:t>Isafety</a:t>
            </a:r>
            <a:endParaRPr lang="en-US" sz="3000" dirty="0">
              <a:solidFill>
                <a:srgbClr val="000000"/>
              </a:solidFill>
              <a:latin typeface="Impact" pitchFamily="34" charset="0"/>
            </a:endParaRPr>
          </a:p>
        </p:txBody>
      </p:sp>
      <p:sp>
        <p:nvSpPr>
          <p:cNvPr id="8" name="Text Box 39"/>
          <p:cNvSpPr txBox="1">
            <a:spLocks noChangeArrowheads="1"/>
          </p:cNvSpPr>
          <p:nvPr/>
        </p:nvSpPr>
        <p:spPr bwMode="auto">
          <a:xfrm>
            <a:off x="0" y="762000"/>
            <a:ext cx="6548285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err="1">
                <a:latin typeface="Book Antiqua" pitchFamily="18" charset="0"/>
              </a:rPr>
              <a:t>Isafety</a:t>
            </a:r>
            <a:r>
              <a:rPr lang="en-US" sz="2400" dirty="0">
                <a:latin typeface="Book Antiqua" pitchFamily="18" charset="0"/>
              </a:rPr>
              <a:t> = 4200 - 4000 = 200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Average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inventory 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 err="1" smtClean="0">
                <a:solidFill>
                  <a:srgbClr val="C00000"/>
                </a:solidFill>
                <a:latin typeface="Book Antiqua" pitchFamily="18" charset="0"/>
              </a:rPr>
              <a:t>Icycle</a:t>
            </a:r>
            <a:r>
              <a:rPr lang="en-US" sz="2400" dirty="0" smtClean="0">
                <a:latin typeface="Book Antiqua" pitchFamily="18" charset="0"/>
              </a:rPr>
              <a:t> + </a:t>
            </a:r>
            <a:r>
              <a:rPr lang="en-US" sz="2400" dirty="0" err="1" smtClean="0">
                <a:solidFill>
                  <a:srgbClr val="C00000"/>
                </a:solidFill>
                <a:latin typeface="Book Antiqua" pitchFamily="18" charset="0"/>
              </a:rPr>
              <a:t>Isafety</a:t>
            </a:r>
            <a:endParaRPr lang="en-US" sz="2400" baseline="-25000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I = Average Inventory = </a:t>
            </a:r>
            <a:r>
              <a:rPr lang="en-US" sz="2400" dirty="0">
                <a:latin typeface="Book Antiqua" pitchFamily="18" charset="0"/>
              </a:rPr>
              <a:t>20000/2 +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200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10200</a:t>
            </a:r>
            <a:endParaRPr lang="en-US" sz="2400" b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RT = I 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 1000T = </a:t>
            </a:r>
            <a:r>
              <a:rPr lang="en-US" sz="2400" dirty="0">
                <a:latin typeface="Book Antiqua" pitchFamily="18" charset="0"/>
                <a:sym typeface="Wingdings" pitchFamily="2" charset="2"/>
              </a:rPr>
              <a:t>10200  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  <a:sym typeface="Wingdings" pitchFamily="2" charset="2"/>
              </a:rPr>
              <a:t>T = 10.2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  <a:sym typeface="Wingdings" pitchFamily="2" charset="2"/>
              </a:rPr>
              <a:t>weeks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567948" y="777280"/>
            <a:ext cx="2499852" cy="272792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567948" y="875633"/>
            <a:ext cx="2652252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dirty="0" smtClean="0">
                <a:latin typeface="Book Antiqua" pitchFamily="18" charset="0"/>
              </a:rPr>
              <a:t>R/week </a:t>
            </a:r>
            <a:r>
              <a:rPr lang="en-US" dirty="0">
                <a:latin typeface="Book Antiqua" pitchFamily="18" charset="0"/>
              </a:rPr>
              <a:t>= N(1000,150)</a:t>
            </a:r>
          </a:p>
          <a:p>
            <a:r>
              <a:rPr lang="en-US" dirty="0">
                <a:latin typeface="Book Antiqua" pitchFamily="18" charset="0"/>
              </a:rPr>
              <a:t>L = </a:t>
            </a:r>
            <a:r>
              <a:rPr lang="en-US" dirty="0" smtClean="0">
                <a:latin typeface="Book Antiqua" pitchFamily="18" charset="0"/>
              </a:rPr>
              <a:t>2 </a:t>
            </a:r>
            <a:r>
              <a:rPr lang="en-US" dirty="0">
                <a:latin typeface="Book Antiqua" pitchFamily="18" charset="0"/>
              </a:rPr>
              <a:t>week </a:t>
            </a:r>
          </a:p>
          <a:p>
            <a:r>
              <a:rPr lang="en-US" dirty="0">
                <a:latin typeface="Book Antiqua" pitchFamily="18" charset="0"/>
                <a:sym typeface="Wingdings" pitchFamily="2" charset="2"/>
              </a:rPr>
              <a:t>Q = 20,000</a:t>
            </a:r>
          </a:p>
          <a:p>
            <a:r>
              <a:rPr lang="en-US" dirty="0">
                <a:latin typeface="Book Antiqua" pitchFamily="18" charset="0"/>
                <a:sym typeface="Wingdings" pitchFamily="2" charset="2"/>
              </a:rPr>
              <a:t>ROP = 4,200</a:t>
            </a:r>
            <a:r>
              <a:rPr lang="en-US" dirty="0">
                <a:latin typeface="Book Antiqua" pitchFamily="18" charset="0"/>
              </a:rPr>
              <a:t> </a:t>
            </a:r>
          </a:p>
          <a:p>
            <a:r>
              <a:rPr lang="en-US" dirty="0">
                <a:latin typeface="Book Antiqua" pitchFamily="18" charset="0"/>
              </a:rPr>
              <a:t>50 weeks /</a:t>
            </a:r>
            <a:r>
              <a:rPr lang="en-US" dirty="0" err="1">
                <a:latin typeface="Book Antiqua" pitchFamily="18" charset="0"/>
              </a:rPr>
              <a:t>yr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Ave. </a:t>
            </a:r>
            <a:r>
              <a:rPr lang="en-US" dirty="0">
                <a:latin typeface="Book Antiqua" pitchFamily="18" charset="0"/>
              </a:rPr>
              <a:t>R /year = 50,000</a:t>
            </a:r>
          </a:p>
          <a:p>
            <a:r>
              <a:rPr lang="en-US" dirty="0">
                <a:latin typeface="Book Antiqua" pitchFamily="18" charset="0"/>
              </a:rPr>
              <a:t>S =100</a:t>
            </a:r>
          </a:p>
          <a:p>
            <a:r>
              <a:rPr lang="en-US" dirty="0">
                <a:latin typeface="Book Antiqua" pitchFamily="18" charset="0"/>
              </a:rPr>
              <a:t>C = </a:t>
            </a:r>
            <a:r>
              <a:rPr lang="en-US" dirty="0" smtClean="0">
                <a:latin typeface="Book Antiqua" pitchFamily="18" charset="0"/>
              </a:rPr>
              <a:t>1</a:t>
            </a:r>
            <a:endParaRPr lang="en-US" dirty="0">
              <a:latin typeface="Book Antiqua" pitchFamily="18" charset="0"/>
            </a:endParaRPr>
          </a:p>
          <a:p>
            <a:pPr marL="0" indent="0"/>
            <a:r>
              <a:rPr lang="en-US" dirty="0" smtClean="0">
                <a:solidFill>
                  <a:srgbClr val="C00000"/>
                </a:solidFill>
                <a:latin typeface="Book Antiqua" pitchFamily="18" charset="0"/>
              </a:rPr>
              <a:t>H=0.25C </a:t>
            </a:r>
            <a:r>
              <a:rPr lang="en-US" dirty="0" smtClean="0">
                <a:solidFill>
                  <a:srgbClr val="C00000"/>
                </a:solidFill>
                <a:latin typeface="Book Antiqua" pitchFamily="18" charset="0"/>
              </a:rPr>
              <a:t>= $0.25</a:t>
            </a:r>
            <a:endParaRPr lang="en-US" dirty="0">
              <a:solidFill>
                <a:srgbClr val="C00000"/>
              </a:solidFill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11" name="Text Box 39"/>
          <p:cNvSpPr txBox="1">
            <a:spLocks noChangeArrowheads="1"/>
          </p:cNvSpPr>
          <p:nvPr/>
        </p:nvSpPr>
        <p:spPr bwMode="auto">
          <a:xfrm>
            <a:off x="7376" y="2743200"/>
            <a:ext cx="654091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a.2) What </a:t>
            </a:r>
            <a:r>
              <a:rPr lang="en-US" sz="2400" dirty="0">
                <a:latin typeface="Book Antiqua" pitchFamily="18" charset="0"/>
              </a:rPr>
              <a:t>is the annual ordering and holding cost. 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863D"/>
                </a:solidFill>
                <a:latin typeface="Book Antiqua" pitchFamily="18" charset="0"/>
              </a:rPr>
              <a:t>Number </a:t>
            </a:r>
            <a:r>
              <a:rPr lang="en-US" sz="2400" dirty="0">
                <a:solidFill>
                  <a:srgbClr val="00863D"/>
                </a:solidFill>
                <a:latin typeface="Book Antiqua" pitchFamily="18" charset="0"/>
              </a:rPr>
              <a:t>of orders R/Q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863D"/>
                </a:solidFill>
                <a:latin typeface="Book Antiqua" pitchFamily="18" charset="0"/>
              </a:rPr>
              <a:t>R/Q = 50,000/20,000 = 2.5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863D"/>
                </a:solidFill>
                <a:latin typeface="Book Antiqua" pitchFamily="18" charset="0"/>
              </a:rPr>
              <a:t>Ordering cost = 100</a:t>
            </a:r>
            <a:r>
              <a:rPr lang="en-US" sz="2400" dirty="0">
                <a:solidFill>
                  <a:srgbClr val="00863D"/>
                </a:solidFill>
                <a:latin typeface="Book Antiqua" pitchFamily="18" charset="0"/>
                <a:cs typeface="Arial" pitchFamily="34" charset="0"/>
              </a:rPr>
              <a:t>(2.5) = </a:t>
            </a:r>
            <a:r>
              <a:rPr lang="en-US" sz="2400" dirty="0" smtClean="0">
                <a:solidFill>
                  <a:srgbClr val="00863D"/>
                </a:solidFill>
                <a:latin typeface="Book Antiqua" pitchFamily="18" charset="0"/>
                <a:cs typeface="Arial" pitchFamily="34" charset="0"/>
              </a:rPr>
              <a:t>250</a:t>
            </a:r>
            <a:endParaRPr lang="en-US" sz="2400" dirty="0">
              <a:solidFill>
                <a:srgbClr val="00863D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37856" y="4976637"/>
            <a:ext cx="9029944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Annual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holding cost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= 0.25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%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×1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×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10200 =2550</a:t>
            </a:r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Total </a:t>
            </a:r>
            <a:r>
              <a:rPr lang="en-US" sz="2400" dirty="0">
                <a:latin typeface="Book Antiqua" pitchFamily="18" charset="0"/>
              </a:rPr>
              <a:t>inventory system cost </a:t>
            </a:r>
            <a:r>
              <a:rPr lang="en-US" sz="2400" dirty="0" smtClean="0">
                <a:latin typeface="Book Antiqua" pitchFamily="18" charset="0"/>
              </a:rPr>
              <a:t>excluding purchasing = 250+2550 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</a:rPr>
              <a:t>2800. OC ≠ CC for two reason,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(i) Not EOQ, (ii) </a:t>
            </a:r>
            <a:r>
              <a:rPr lang="en-US" sz="2400" b="1" dirty="0" err="1">
                <a:solidFill>
                  <a:srgbClr val="C00000"/>
                </a:solidFill>
                <a:latin typeface="Book Antiqua" pitchFamily="18" charset="0"/>
              </a:rPr>
              <a:t>Isafety</a:t>
            </a:r>
            <a:endParaRPr lang="en-US" sz="24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594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build="p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893" y="762000"/>
            <a:ext cx="91308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/>
            <a:r>
              <a:rPr lang="en-US" sz="2400" dirty="0" smtClean="0">
                <a:latin typeface="Book Antiqua" pitchFamily="18" charset="0"/>
              </a:rPr>
              <a:t>b.1) Assuming </a:t>
            </a:r>
            <a:r>
              <a:rPr lang="en-US" sz="2400" dirty="0">
                <a:latin typeface="Book Antiqua" pitchFamily="18" charset="0"/>
              </a:rPr>
              <a:t>that the retailer wants the probability of stocking out in a cycle to be no more than 5%, recommend an optimal inventory </a:t>
            </a:r>
            <a:r>
              <a:rPr lang="en-US" sz="2400" dirty="0" smtClean="0">
                <a:latin typeface="Book Antiqua" pitchFamily="18" charset="0"/>
              </a:rPr>
              <a:t>policy</a:t>
            </a:r>
            <a:r>
              <a:rPr lang="en-US" sz="2400" dirty="0">
                <a:latin typeface="Book Antiqua" pitchFamily="18" charset="0"/>
              </a:rPr>
              <a:t>: Q and R policy.  </a:t>
            </a:r>
          </a:p>
        </p:txBody>
      </p: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4750108" y="1628954"/>
            <a:ext cx="3298824" cy="666750"/>
            <a:chOff x="175" y="912"/>
            <a:chExt cx="2078" cy="420"/>
          </a:xfrm>
        </p:grpSpPr>
        <p:graphicFrame>
          <p:nvGraphicFramePr>
            <p:cNvPr id="12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4116398"/>
                </p:ext>
              </p:extLst>
            </p:nvPr>
          </p:nvGraphicFramePr>
          <p:xfrm>
            <a:off x="175" y="912"/>
            <a:ext cx="1451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87" name="Equation" r:id="rId3" imgW="1536480" imgH="444240" progId="Equation.3">
                    <p:embed/>
                  </p:oleObj>
                </mc:Choice>
                <mc:Fallback>
                  <p:oleObj name="Equation" r:id="rId3" imgW="1536480" imgH="4442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" y="912"/>
                          <a:ext cx="1451" cy="4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1632" y="1008"/>
              <a:ext cx="62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Book Antiqua" pitchFamily="18" charset="0"/>
                </a:rPr>
                <a:t>=6325</a:t>
              </a:r>
            </a:p>
          </p:txBody>
        </p:sp>
      </p:grp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" y="29496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Problem 1: Problem 7.2 </a:t>
            </a:r>
            <a:r>
              <a:rPr lang="en-US" sz="3000" dirty="0">
                <a:solidFill>
                  <a:srgbClr val="000000"/>
                </a:solidFill>
                <a:latin typeface="Impact" pitchFamily="34" charset="0"/>
              </a:rPr>
              <a:t>– Average Inventory With </a:t>
            </a:r>
            <a:r>
              <a:rPr lang="en-US" sz="3000" dirty="0" err="1">
                <a:solidFill>
                  <a:srgbClr val="000000"/>
                </a:solidFill>
                <a:latin typeface="Impact" pitchFamily="34" charset="0"/>
              </a:rPr>
              <a:t>Isafety</a:t>
            </a:r>
            <a:endParaRPr lang="en-US" sz="3000" dirty="0">
              <a:solidFill>
                <a:srgbClr val="000000"/>
              </a:solidFill>
              <a:latin typeface="Impact" pitchFamily="34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7010400" y="2387600"/>
            <a:ext cx="2057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n-US" sz="2400" dirty="0" smtClean="0">
                <a:latin typeface="Book Antiqua" pitchFamily="18" charset="0"/>
              </a:rPr>
              <a:t>Z(95%) = 1.65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735264"/>
              </p:ext>
            </p:extLst>
          </p:nvPr>
        </p:nvGraphicFramePr>
        <p:xfrm>
          <a:off x="76200" y="2362200"/>
          <a:ext cx="1549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8" name="Equation" r:id="rId5" imgW="774364" imgH="241195" progId="Equation.3">
                  <p:embed/>
                </p:oleObj>
              </mc:Choice>
              <mc:Fallback>
                <p:oleObj name="Equation" r:id="rId5" imgW="77436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362200"/>
                        <a:ext cx="15494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497872"/>
              </p:ext>
            </p:extLst>
          </p:nvPr>
        </p:nvGraphicFramePr>
        <p:xfrm>
          <a:off x="1752600" y="2362200"/>
          <a:ext cx="2641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9" name="Equation" r:id="rId7" imgW="1320227" imgH="241195" progId="Equation.3">
                  <p:embed/>
                </p:oleObj>
              </mc:Choice>
              <mc:Fallback>
                <p:oleObj name="Equation" r:id="rId7" imgW="132022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362200"/>
                        <a:ext cx="2641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411322"/>
              </p:ext>
            </p:extLst>
          </p:nvPr>
        </p:nvGraphicFramePr>
        <p:xfrm>
          <a:off x="4495800" y="2438400"/>
          <a:ext cx="246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0" name="Equation" r:id="rId9" imgW="1231366" imgH="203112" progId="Equation.3">
                  <p:embed/>
                </p:oleObj>
              </mc:Choice>
              <mc:Fallback>
                <p:oleObj name="Equation" r:id="rId9" imgW="123136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438400"/>
                        <a:ext cx="2463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" y="3048000"/>
            <a:ext cx="90678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n-US" sz="2400" dirty="0" smtClean="0">
                <a:latin typeface="Book Antiqua" pitchFamily="18" charset="0"/>
              </a:rPr>
              <a:t>Z(95%) = 1.65</a:t>
            </a:r>
          </a:p>
          <a:p>
            <a:pPr marL="0" indent="0">
              <a:spcAft>
                <a:spcPts val="1200"/>
              </a:spcAft>
            </a:pPr>
            <a:r>
              <a:rPr lang="en-US" sz="2400" dirty="0" err="1" smtClean="0">
                <a:latin typeface="Book Antiqua" pitchFamily="18" charset="0"/>
              </a:rPr>
              <a:t>Isafety</a:t>
            </a:r>
            <a:r>
              <a:rPr lang="en-US" sz="2400" dirty="0" smtClean="0">
                <a:latin typeface="Book Antiqua" pitchFamily="18" charset="0"/>
              </a:rPr>
              <a:t> = z</a:t>
            </a:r>
            <a:r>
              <a:rPr lang="el-GR" sz="2400" dirty="0" smtClean="0">
                <a:latin typeface="Book Antiqua" pitchFamily="18" charset="0"/>
              </a:rPr>
              <a:t>σ</a:t>
            </a:r>
            <a:r>
              <a:rPr lang="en-US" sz="2400" baseline="-25000" dirty="0" smtClean="0">
                <a:latin typeface="Book Antiqua" pitchFamily="18" charset="0"/>
              </a:rPr>
              <a:t>LTD  </a:t>
            </a:r>
            <a:r>
              <a:rPr lang="en-US" sz="2400" dirty="0" smtClean="0">
                <a:latin typeface="Book Antiqua" pitchFamily="18" charset="0"/>
              </a:rPr>
              <a:t>=1.65(300</a:t>
            </a:r>
            <a:r>
              <a:rPr lang="en-US" sz="2400" dirty="0">
                <a:latin typeface="Book Antiqua" pitchFamily="18" charset="0"/>
              </a:rPr>
              <a:t>) = </a:t>
            </a:r>
            <a:r>
              <a:rPr lang="en-US" sz="2400" dirty="0" smtClean="0">
                <a:latin typeface="Book Antiqua" pitchFamily="18" charset="0"/>
              </a:rPr>
              <a:t>495</a:t>
            </a:r>
            <a:endParaRPr lang="en-US" sz="2400" dirty="0">
              <a:latin typeface="Book Antiqua" pitchFamily="18" charset="0"/>
            </a:endParaRPr>
          </a:p>
          <a:p>
            <a:pPr marL="0" indent="0">
              <a:spcAft>
                <a:spcPts val="1200"/>
              </a:spcAft>
            </a:pPr>
            <a:r>
              <a:rPr lang="en-US" sz="2400" dirty="0" smtClean="0">
                <a:latin typeface="Book Antiqua" pitchFamily="18" charset="0"/>
              </a:rPr>
              <a:t>ROP = 4000+195 = 4495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Book Antiqua" pitchFamily="18" charset="0"/>
              </a:rPr>
              <a:t>Optimal Q and R Policy: Order 6325 whenever inventory on hand is </a:t>
            </a:r>
            <a:r>
              <a:rPr lang="en-US" sz="2400" dirty="0" smtClean="0">
                <a:latin typeface="Book Antiqua" pitchFamily="18" charset="0"/>
              </a:rPr>
              <a:t>4495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b.2) Under your recommended policy, how long, on average, would a box of DVD-Rs spend in the store</a:t>
            </a:r>
            <a:r>
              <a:rPr lang="en-US" sz="2400" dirty="0" smtClean="0">
                <a:latin typeface="Book Antiqua" pitchFamily="18" charset="0"/>
              </a:rPr>
              <a:t>?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5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 build="p"/>
      <p:bldP spid="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-4917" y="725775"/>
            <a:ext cx="9124807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Average </a:t>
            </a:r>
            <a:r>
              <a:rPr lang="en-US" sz="2400" dirty="0">
                <a:latin typeface="Book Antiqua" pitchFamily="18" charset="0"/>
              </a:rPr>
              <a:t>inventory = </a:t>
            </a:r>
            <a:r>
              <a:rPr lang="en-US" sz="2400" dirty="0" err="1" smtClean="0">
                <a:latin typeface="Book Antiqua" pitchFamily="18" charset="0"/>
              </a:rPr>
              <a:t>Icycle+Isafety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=  Q/2 + </a:t>
            </a:r>
            <a:r>
              <a:rPr lang="en-US" sz="2400" dirty="0" err="1" smtClean="0">
                <a:latin typeface="Book Antiqua" pitchFamily="18" charset="0"/>
                <a:sym typeface="Wingdings" panose="05000000000000000000" pitchFamily="2" charset="2"/>
              </a:rPr>
              <a:t>Isafety</a:t>
            </a:r>
            <a:endParaRPr lang="en-US" sz="2400" dirty="0" smtClean="0">
              <a:latin typeface="Book Antiqua" pitchFamily="18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Average </a:t>
            </a:r>
            <a:r>
              <a:rPr lang="en-US" sz="2400" dirty="0">
                <a:latin typeface="Book Antiqua" pitchFamily="18" charset="0"/>
              </a:rPr>
              <a:t>inventory </a:t>
            </a:r>
            <a:r>
              <a:rPr lang="en-US" sz="2400" dirty="0" smtClean="0">
                <a:latin typeface="Book Antiqua" pitchFamily="18" charset="0"/>
              </a:rPr>
              <a:t>= I </a:t>
            </a:r>
            <a:r>
              <a:rPr lang="en-US" sz="2400" dirty="0">
                <a:latin typeface="Book Antiqua" pitchFamily="18" charset="0"/>
              </a:rPr>
              <a:t>= 6325/2 + </a:t>
            </a:r>
            <a:r>
              <a:rPr lang="en-US" sz="2400" dirty="0" smtClean="0">
                <a:solidFill>
                  <a:srgbClr val="CC0066"/>
                </a:solidFill>
                <a:latin typeface="Book Antiqua" pitchFamily="18" charset="0"/>
              </a:rPr>
              <a:t>495 </a:t>
            </a:r>
            <a:r>
              <a:rPr lang="en-US" sz="2400" dirty="0" smtClean="0">
                <a:latin typeface="Book Antiqua" pitchFamily="18" charset="0"/>
              </a:rPr>
              <a:t>= 3658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 RT = I   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 1000T = </a:t>
            </a:r>
            <a:r>
              <a:rPr lang="en-US" sz="2400" dirty="0" smtClean="0">
                <a:latin typeface="Book Antiqua" pitchFamily="18" charset="0"/>
              </a:rPr>
              <a:t>3658 </a:t>
            </a:r>
            <a:r>
              <a:rPr lang="en-US" sz="2400" dirty="0" smtClean="0">
                <a:latin typeface="Book Antiqua" pitchFamily="18" charset="0"/>
              </a:rPr>
              <a:t>  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solidFill>
                  <a:srgbClr val="CC0066"/>
                </a:solidFill>
                <a:latin typeface="Book Antiqua" pitchFamily="18" charset="0"/>
              </a:rPr>
              <a:t>T </a:t>
            </a:r>
            <a:r>
              <a:rPr lang="en-US" sz="2400" dirty="0">
                <a:solidFill>
                  <a:srgbClr val="CC0066"/>
                </a:solidFill>
                <a:latin typeface="Book Antiqua" pitchFamily="18" charset="0"/>
              </a:rPr>
              <a:t>= 3.66 </a:t>
            </a:r>
            <a:r>
              <a:rPr lang="en-US" sz="2400" dirty="0" smtClean="0">
                <a:solidFill>
                  <a:srgbClr val="CC0066"/>
                </a:solidFill>
                <a:latin typeface="Book Antiqua" pitchFamily="18" charset="0"/>
              </a:rPr>
              <a:t>weeks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c) Reduce lead time form 4 to 1.  What is the impact on cost and flow time?</a:t>
            </a:r>
          </a:p>
          <a:p>
            <a:pPr>
              <a:spcAft>
                <a:spcPts val="600"/>
              </a:spcAft>
            </a:pPr>
            <a:endParaRPr lang="en-US" sz="2400" dirty="0">
              <a:solidFill>
                <a:srgbClr val="CC0066"/>
              </a:solidFill>
              <a:latin typeface="Book Antiqua" pitchFamily="18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" y="29496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Problem 1: Problem 7.2 </a:t>
            </a:r>
            <a:r>
              <a:rPr lang="en-US" sz="3000" dirty="0">
                <a:solidFill>
                  <a:srgbClr val="000000"/>
                </a:solidFill>
                <a:latin typeface="Impact" pitchFamily="34" charset="0"/>
              </a:rPr>
              <a:t>– Average Inventory With </a:t>
            </a:r>
            <a:r>
              <a:rPr lang="en-US" sz="3000" dirty="0" err="1">
                <a:solidFill>
                  <a:srgbClr val="000000"/>
                </a:solidFill>
                <a:latin typeface="Impact" pitchFamily="34" charset="0"/>
              </a:rPr>
              <a:t>Isafety</a:t>
            </a:r>
            <a:endParaRPr lang="en-US" sz="3000" dirty="0">
              <a:solidFill>
                <a:srgbClr val="000000"/>
              </a:solidFill>
              <a:latin typeface="Impact" pitchFamily="34" charset="0"/>
            </a:endParaRPr>
          </a:p>
        </p:txBody>
      </p:sp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486616"/>
              </p:ext>
            </p:extLst>
          </p:nvPr>
        </p:nvGraphicFramePr>
        <p:xfrm>
          <a:off x="120079" y="2971800"/>
          <a:ext cx="1548720" cy="53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5" name="Equation" r:id="rId3" imgW="774360" imgH="266400" progId="Equation.3">
                  <p:embed/>
                </p:oleObj>
              </mc:Choice>
              <mc:Fallback>
                <p:oleObj name="Equation" r:id="rId3" imgW="7743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79" y="2971800"/>
                        <a:ext cx="1548720" cy="53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758111"/>
              </p:ext>
            </p:extLst>
          </p:nvPr>
        </p:nvGraphicFramePr>
        <p:xfrm>
          <a:off x="3490919" y="3030123"/>
          <a:ext cx="241272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6" name="Equation" r:id="rId5" imgW="1206360" imgH="203040" progId="Equation.3">
                  <p:embed/>
                </p:oleObj>
              </mc:Choice>
              <mc:Fallback>
                <p:oleObj name="Equation" r:id="rId5" imgW="1206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919" y="3030123"/>
                        <a:ext cx="2412720" cy="406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962382"/>
              </p:ext>
            </p:extLst>
          </p:nvPr>
        </p:nvGraphicFramePr>
        <p:xfrm>
          <a:off x="6114480" y="2979003"/>
          <a:ext cx="284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7" name="Equation" r:id="rId7" imgW="1422360" imgH="241200" progId="Equation.3">
                  <p:embed/>
                </p:oleObj>
              </mc:Choice>
              <mc:Fallback>
                <p:oleObj name="Equation" r:id="rId7" imgW="1422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4480" y="2979003"/>
                        <a:ext cx="28448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48218" y="3733800"/>
            <a:ext cx="9248182" cy="2693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Safety stock reduces from </a:t>
            </a:r>
            <a:r>
              <a:rPr lang="en-US" sz="2400" dirty="0">
                <a:solidFill>
                  <a:srgbClr val="CC0066"/>
                </a:solidFill>
                <a:latin typeface="Book Antiqua" pitchFamily="18" charset="0"/>
              </a:rPr>
              <a:t>495</a:t>
            </a:r>
            <a:r>
              <a:rPr lang="en-US" sz="2400" dirty="0">
                <a:latin typeface="Book Antiqua" pitchFamily="18" charset="0"/>
              </a:rPr>
              <a:t> to </a:t>
            </a:r>
            <a:r>
              <a:rPr lang="en-US" sz="2400" dirty="0">
                <a:solidFill>
                  <a:srgbClr val="CC0066"/>
                </a:solidFill>
                <a:latin typeface="Book Antiqua" pitchFamily="18" charset="0"/>
              </a:rPr>
              <a:t>247.5</a:t>
            </a:r>
            <a:r>
              <a:rPr lang="en-US" sz="2400" dirty="0"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247.5</a:t>
            </a:r>
            <a:r>
              <a:rPr lang="en-US" sz="2400" dirty="0">
                <a:latin typeface="Book Antiqua" pitchFamily="18" charset="0"/>
                <a:sym typeface="Wingdings" pitchFamily="2" charset="2"/>
              </a:rPr>
              <a:t>  units reduction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That is </a:t>
            </a:r>
            <a:r>
              <a:rPr lang="en-US" sz="2400" dirty="0" smtClean="0">
                <a:latin typeface="Book Antiqua" pitchFamily="18" charset="0"/>
              </a:rPr>
              <a:t>0.25(247.5</a:t>
            </a:r>
            <a:r>
              <a:rPr lang="en-US" sz="2400" dirty="0">
                <a:latin typeface="Book Antiqua" pitchFamily="18" charset="0"/>
              </a:rPr>
              <a:t>) = $62 saving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Average inventory = 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Icycle</a:t>
            </a:r>
            <a:r>
              <a:rPr lang="en-US" sz="2400" dirty="0" smtClean="0">
                <a:latin typeface="Book Antiqua" pitchFamily="18" charset="0"/>
              </a:rPr>
              <a:t> + </a:t>
            </a:r>
            <a:r>
              <a:rPr lang="en-US" sz="2400" dirty="0" err="1" smtClean="0">
                <a:latin typeface="Book Antiqua" pitchFamily="18" charset="0"/>
              </a:rPr>
              <a:t>Isafey</a:t>
            </a:r>
            <a:r>
              <a:rPr lang="en-US" sz="2400" dirty="0" smtClean="0">
                <a:latin typeface="Book Antiqua" pitchFamily="18" charset="0"/>
              </a:rPr>
              <a:t> = Q/2 + </a:t>
            </a:r>
            <a:r>
              <a:rPr lang="en-US" sz="2400" dirty="0" err="1" smtClean="0">
                <a:latin typeface="Book Antiqua" pitchFamily="18" charset="0"/>
              </a:rPr>
              <a:t>Isafety</a:t>
            </a:r>
            <a:r>
              <a:rPr lang="en-US" sz="2400" dirty="0" smtClean="0">
                <a:latin typeface="Book Antiqua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Average Inventory = I </a:t>
            </a:r>
            <a:r>
              <a:rPr lang="en-US" sz="2400" dirty="0">
                <a:latin typeface="Book Antiqua" pitchFamily="18" charset="0"/>
              </a:rPr>
              <a:t>= (6,325/2) </a:t>
            </a:r>
            <a:r>
              <a:rPr lang="en-US" sz="2400" dirty="0" smtClean="0">
                <a:latin typeface="Book Antiqua" pitchFamily="18" charset="0"/>
              </a:rPr>
              <a:t> + 247.5  = </a:t>
            </a:r>
            <a:r>
              <a:rPr lang="en-US" sz="2400" dirty="0">
                <a:latin typeface="Book Antiqua" pitchFamily="18" charset="0"/>
              </a:rPr>
              <a:t>3,410.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Average time in store </a:t>
            </a:r>
            <a:r>
              <a:rPr lang="en-US" sz="2400" dirty="0">
                <a:latin typeface="Book Antiqua" pitchFamily="18" charset="0"/>
                <a:sym typeface="Wingdings" pitchFamily="2" charset="2"/>
              </a:rPr>
              <a:t> I</a:t>
            </a:r>
            <a:r>
              <a:rPr lang="en-US" sz="2400" dirty="0">
                <a:latin typeface="Book Antiqua" pitchFamily="18" charset="0"/>
              </a:rPr>
              <a:t> = RT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3410 = </a:t>
            </a:r>
            <a:r>
              <a:rPr lang="en-US" sz="2400" dirty="0" smtClean="0">
                <a:latin typeface="Book Antiqua" pitchFamily="18" charset="0"/>
              </a:rPr>
              <a:t>1000T 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  </a:t>
            </a:r>
            <a:r>
              <a:rPr lang="en-US" sz="2400" dirty="0" smtClean="0">
                <a:solidFill>
                  <a:srgbClr val="CC0066"/>
                </a:solidFill>
                <a:latin typeface="Book Antiqua" pitchFamily="18" charset="0"/>
              </a:rPr>
              <a:t>T </a:t>
            </a:r>
            <a:r>
              <a:rPr lang="en-US" sz="2400" dirty="0">
                <a:solidFill>
                  <a:srgbClr val="CC0066"/>
                </a:solidFill>
                <a:latin typeface="Book Antiqua" pitchFamily="18" charset="0"/>
              </a:rPr>
              <a:t>= 3.41 weeks</a:t>
            </a:r>
          </a:p>
        </p:txBody>
      </p:sp>
      <p:graphicFrame>
        <p:nvGraphicFramePr>
          <p:cNvPr id="1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10646"/>
              </p:ext>
            </p:extLst>
          </p:nvPr>
        </p:nvGraphicFramePr>
        <p:xfrm>
          <a:off x="1872680" y="2979003"/>
          <a:ext cx="1473120" cy="48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8" name="Equation" r:id="rId9" imgW="736560" imgH="241200" progId="Equation.3">
                  <p:embed/>
                </p:oleObj>
              </mc:Choice>
              <mc:Fallback>
                <p:oleObj name="Equation" r:id="rId9" imgW="7365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2680" y="2979003"/>
                        <a:ext cx="1473120" cy="48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294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0" y="762000"/>
            <a:ext cx="9067800" cy="380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R/week in each warehouse follows Normal </a:t>
            </a:r>
            <a:r>
              <a:rPr lang="en-US" sz="2400" dirty="0">
                <a:latin typeface="Book Antiqua" pitchFamily="18" charset="0"/>
              </a:rPr>
              <a:t>distribution with mean of 10,000, and Standard deviation of </a:t>
            </a:r>
            <a:r>
              <a:rPr lang="en-US" sz="2400" dirty="0" smtClean="0">
                <a:latin typeface="Book Antiqua" pitchFamily="18" charset="0"/>
              </a:rPr>
              <a:t>2,000. Compute mean and standard deviation of weekly demand in all the warehouse together – considered as a single  central warehouse.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Mean </a:t>
            </a:r>
            <a:r>
              <a:rPr lang="en-US" sz="2400" dirty="0">
                <a:latin typeface="Book Antiqua" pitchFamily="18" charset="0"/>
              </a:rPr>
              <a:t>(central) = 4(10000) = </a:t>
            </a:r>
            <a:r>
              <a:rPr lang="en-US" sz="2400" b="1" dirty="0" smtClean="0">
                <a:solidFill>
                  <a:srgbClr val="00863D"/>
                </a:solidFill>
                <a:latin typeface="Book Antiqua" pitchFamily="18" charset="0"/>
              </a:rPr>
              <a:t>40,000 </a:t>
            </a:r>
            <a:r>
              <a:rPr lang="en-US" sz="2400" dirty="0">
                <a:latin typeface="Book Antiqua" pitchFamily="18" charset="0"/>
              </a:rPr>
              <a:t>per week </a:t>
            </a:r>
            <a:endParaRPr lang="en-US" sz="2400" dirty="0" smtClean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Variance (central) = </a:t>
            </a:r>
            <a:r>
              <a:rPr lang="en-US" sz="2400" dirty="0" smtClean="0">
                <a:latin typeface="Book Antiqua" pitchFamily="18" charset="0"/>
              </a:rPr>
              <a:t>SUM(variance </a:t>
            </a:r>
            <a:r>
              <a:rPr lang="en-US" sz="2400" dirty="0">
                <a:latin typeface="Book Antiqua" pitchFamily="18" charset="0"/>
              </a:rPr>
              <a:t>at each warehouse)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Variance </a:t>
            </a:r>
            <a:r>
              <a:rPr lang="en-US" sz="2400" dirty="0">
                <a:latin typeface="Book Antiqua" pitchFamily="18" charset="0"/>
              </a:rPr>
              <a:t>(central) = 4(variance at each warehouse)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Variance at each warehouse = (2000)</a:t>
            </a:r>
            <a:r>
              <a:rPr lang="en-US" sz="2400" baseline="30000" dirty="0">
                <a:latin typeface="Book Antiqua" pitchFamily="18" charset="0"/>
              </a:rPr>
              <a:t>2 </a:t>
            </a:r>
            <a:r>
              <a:rPr lang="en-US" sz="2400" dirty="0">
                <a:latin typeface="Book Antiqua" pitchFamily="18" charset="0"/>
              </a:rPr>
              <a:t>= 4,000,000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Variance (central) = 4(4,000,000) = </a:t>
            </a:r>
            <a:r>
              <a:rPr lang="en-US" sz="2400" dirty="0" smtClean="0">
                <a:latin typeface="Book Antiqua" pitchFamily="18" charset="0"/>
              </a:rPr>
              <a:t>16,000,000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0" y="76200"/>
            <a:ext cx="906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Impact" pitchFamily="34" charset="0"/>
              </a:rPr>
              <a:t>Problem 2: Problem 7.8 </a:t>
            </a:r>
            <a:r>
              <a:rPr lang="en-US" sz="3200" dirty="0">
                <a:latin typeface="Impact" pitchFamily="34" charset="0"/>
              </a:rPr>
              <a:t>– </a:t>
            </a:r>
            <a:r>
              <a:rPr lang="en-US" sz="3200" dirty="0" smtClean="0">
                <a:latin typeface="Impact" pitchFamily="34" charset="0"/>
              </a:rPr>
              <a:t>Centralization </a:t>
            </a:r>
            <a:endParaRPr lang="en-US" sz="3200" dirty="0">
              <a:latin typeface="Impact" pitchFamily="34" charset="0"/>
            </a:endParaRP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301775"/>
              </p:ext>
            </p:extLst>
          </p:nvPr>
        </p:nvGraphicFramePr>
        <p:xfrm>
          <a:off x="304800" y="5029200"/>
          <a:ext cx="144462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0" name="Equation" r:id="rId3" imgW="723600" imgH="444240" progId="Equation.3">
                  <p:embed/>
                </p:oleObj>
              </mc:Choice>
              <mc:Fallback>
                <p:oleObj name="Equation" r:id="rId3" imgW="7236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29200"/>
                        <a:ext cx="1444625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791227"/>
              </p:ext>
            </p:extLst>
          </p:nvPr>
        </p:nvGraphicFramePr>
        <p:xfrm>
          <a:off x="1970394" y="5058697"/>
          <a:ext cx="2916238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1" name="Equation" r:id="rId5" imgW="1460160" imgH="444240" progId="Equation.3">
                  <p:embed/>
                </p:oleObj>
              </mc:Choice>
              <mc:Fallback>
                <p:oleObj name="Equation" r:id="rId5" imgW="14601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394" y="5058697"/>
                        <a:ext cx="2916238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090652" y="5241904"/>
            <a:ext cx="1140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=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40000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335829"/>
              </p:ext>
            </p:extLst>
          </p:nvPr>
        </p:nvGraphicFramePr>
        <p:xfrm>
          <a:off x="4342261" y="4503144"/>
          <a:ext cx="26368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2" name="Equation" r:id="rId7" imgW="1320480" imgH="253800" progId="Equation.3">
                  <p:embed/>
                </p:oleObj>
              </mc:Choice>
              <mc:Fallback>
                <p:oleObj name="Equation" r:id="rId7" imgW="132048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2261" y="4503144"/>
                        <a:ext cx="2636838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76200" y="4549479"/>
            <a:ext cx="4305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Standard </a:t>
            </a:r>
            <a:r>
              <a:rPr lang="en-US" sz="2400" dirty="0">
                <a:latin typeface="Book Antiqua" pitchFamily="18" charset="0"/>
              </a:rPr>
              <a:t>deviation (central) </a:t>
            </a:r>
            <a:r>
              <a:rPr lang="en-US" sz="2400" dirty="0" smtClean="0">
                <a:latin typeface="Book Antiqua" pitchFamily="18" charset="0"/>
              </a:rPr>
              <a:t>=</a:t>
            </a:r>
            <a:endParaRPr lang="en-US" sz="24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8100" y="5927021"/>
            <a:ext cx="9067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R </a:t>
            </a:r>
            <a:r>
              <a:rPr lang="en-US" sz="2400" dirty="0">
                <a:latin typeface="Book Antiqua" pitchFamily="18" charset="0"/>
              </a:rPr>
              <a:t>(central) = Normal(</a:t>
            </a:r>
            <a:r>
              <a:rPr lang="en-US" sz="2400" b="1" dirty="0">
                <a:solidFill>
                  <a:srgbClr val="00863D"/>
                </a:solidFill>
                <a:latin typeface="Book Antiqua" pitchFamily="18" charset="0"/>
              </a:rPr>
              <a:t>40,000</a:t>
            </a:r>
            <a:r>
              <a:rPr lang="en-US" sz="2400" dirty="0">
                <a:latin typeface="Book Antiqua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4,000</a:t>
            </a:r>
            <a:r>
              <a:rPr lang="en-US" sz="2400" dirty="0" smtClean="0">
                <a:latin typeface="Book Antiqua" pitchFamily="18" charset="0"/>
              </a:rPr>
              <a:t>)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0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build="p"/>
      <p:bldP spid="12" grpId="0"/>
      <p:bldP spid="13" grpId="0" build="p"/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762000"/>
            <a:ext cx="9144000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The replenishment lead time (L) = </a:t>
            </a:r>
            <a:r>
              <a:rPr lang="en-US" sz="2400" dirty="0" smtClean="0">
                <a:latin typeface="Book Antiqua" pitchFamily="18" charset="0"/>
              </a:rPr>
              <a:t>1 week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Standard deviation of demand during lead time in the centralized system 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0" y="76200"/>
            <a:ext cx="906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Impact" pitchFamily="34" charset="0"/>
              </a:rPr>
              <a:t>Problem 2: Problem 7.8 </a:t>
            </a:r>
            <a:r>
              <a:rPr lang="en-US" sz="3200" dirty="0">
                <a:latin typeface="Impact" pitchFamily="34" charset="0"/>
              </a:rPr>
              <a:t>– </a:t>
            </a:r>
            <a:r>
              <a:rPr lang="en-US" sz="3200" dirty="0" smtClean="0">
                <a:latin typeface="Impact" pitchFamily="34" charset="0"/>
              </a:rPr>
              <a:t>Centralization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1954" y="2758347"/>
            <a:ext cx="914400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Safety </a:t>
            </a:r>
            <a:r>
              <a:rPr lang="en-US" sz="2400" dirty="0">
                <a:latin typeface="Book Antiqua" pitchFamily="18" charset="0"/>
              </a:rPr>
              <a:t>stock at each store for 95% level of service 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>
                <a:latin typeface="Book Antiqua" pitchFamily="18" charset="0"/>
              </a:rPr>
              <a:t>Isafety</a:t>
            </a:r>
            <a:r>
              <a:rPr lang="en-US" sz="2400" dirty="0" smtClean="0">
                <a:latin typeface="Book Antiqua" pitchFamily="18" charset="0"/>
              </a:rPr>
              <a:t> (central</a:t>
            </a:r>
            <a:r>
              <a:rPr lang="en-US" sz="2400" dirty="0">
                <a:latin typeface="Book Antiqua" pitchFamily="18" charset="0"/>
              </a:rPr>
              <a:t>) = 1.65 x 4,000 = 6,600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Average inventory in the centralized system </a:t>
            </a:r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06037"/>
              </p:ext>
            </p:extLst>
          </p:nvPr>
        </p:nvGraphicFramePr>
        <p:xfrm>
          <a:off x="7374" y="2051563"/>
          <a:ext cx="31956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9" name="Equation" r:id="rId3" imgW="1600200" imgH="266400" progId="Equation.3">
                  <p:embed/>
                </p:oleObj>
              </mc:Choice>
              <mc:Fallback>
                <p:oleObj name="Equation" r:id="rId3" imgW="1600200" imgH="266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4" y="2051563"/>
                        <a:ext cx="319563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674117"/>
              </p:ext>
            </p:extLst>
          </p:nvPr>
        </p:nvGraphicFramePr>
        <p:xfrm>
          <a:off x="3810000" y="2076144"/>
          <a:ext cx="34242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0" name="Equation" r:id="rId5" imgW="1714320" imgH="266400" progId="Equation.3">
                  <p:embed/>
                </p:oleObj>
              </mc:Choice>
              <mc:Fallback>
                <p:oleObj name="Equation" r:id="rId5" imgW="1714320" imgH="266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076144"/>
                        <a:ext cx="342423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7780338" y="4211442"/>
            <a:ext cx="1211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=26600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4833783" y="4800600"/>
            <a:ext cx="121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= 26600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0" y="4201898"/>
            <a:ext cx="2819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I = </a:t>
            </a:r>
            <a:r>
              <a:rPr lang="en-US" sz="2400" dirty="0" err="1" smtClean="0">
                <a:latin typeface="Book Antiqua" pitchFamily="18" charset="0"/>
              </a:rPr>
              <a:t>Icycle</a:t>
            </a:r>
            <a:r>
              <a:rPr lang="en-US" sz="2400" dirty="0" smtClean="0">
                <a:latin typeface="Book Antiqua" pitchFamily="18" charset="0"/>
              </a:rPr>
              <a:t> +</a:t>
            </a:r>
            <a:r>
              <a:rPr lang="en-US" sz="2400" dirty="0" err="1" smtClean="0">
                <a:latin typeface="Book Antiqua" pitchFamily="18" charset="0"/>
              </a:rPr>
              <a:t>Isafety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413105" y="4206977"/>
            <a:ext cx="23352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40000/2 +6600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49824" y="4791445"/>
            <a:ext cx="5793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Average Centralized Inventory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743200" y="4184078"/>
            <a:ext cx="2819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I = Q/2 +</a:t>
            </a:r>
            <a:r>
              <a:rPr lang="en-US" sz="2400" dirty="0" err="1" smtClean="0">
                <a:latin typeface="Book Antiqua" pitchFamily="18" charset="0"/>
              </a:rPr>
              <a:t>Isafety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45574" y="5245454"/>
            <a:ext cx="892222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Average Decentralized Inventory = 53200</a:t>
            </a:r>
          </a:p>
          <a:p>
            <a:r>
              <a:rPr lang="en-US" sz="2400" dirty="0">
                <a:latin typeface="Book Antiqua" pitchFamily="18" charset="0"/>
              </a:rPr>
              <a:t>Average time spend in </a:t>
            </a:r>
            <a:r>
              <a:rPr lang="en-US" sz="2400" dirty="0" smtClean="0">
                <a:latin typeface="Book Antiqua" pitchFamily="18" charset="0"/>
              </a:rPr>
              <a:t>inventory </a:t>
            </a:r>
            <a:r>
              <a:rPr lang="en-US" sz="2400" dirty="0">
                <a:latin typeface="Book Antiqua" pitchFamily="18" charset="0"/>
              </a:rPr>
              <a:t>(</a:t>
            </a:r>
            <a:r>
              <a:rPr lang="en-US" sz="2400" dirty="0" smtClean="0">
                <a:latin typeface="Book Antiqua" pitchFamily="18" charset="0"/>
              </a:rPr>
              <a:t>Centralized): </a:t>
            </a:r>
            <a:r>
              <a:rPr lang="en-US" sz="2400" dirty="0">
                <a:latin typeface="Book Antiqua" pitchFamily="18" charset="0"/>
              </a:rPr>
              <a:t>RT =I </a:t>
            </a:r>
          </a:p>
          <a:p>
            <a:r>
              <a:rPr lang="en-US" sz="2400" dirty="0">
                <a:latin typeface="Book Antiqua" pitchFamily="18" charset="0"/>
              </a:rPr>
              <a:t>4000T =  26600 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latin typeface="Book Antiqua" pitchFamily="18" charset="0"/>
              </a:rPr>
              <a:t>T 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</a:rPr>
              <a:t>0.67  </a:t>
            </a:r>
            <a:r>
              <a:rPr lang="en-US" sz="2400" dirty="0" smtClean="0">
                <a:latin typeface="Book Antiqua" pitchFamily="18" charset="0"/>
              </a:rPr>
              <a:t>weeks 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54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build="p"/>
      <p:bldP spid="13" grpId="0" build="p"/>
      <p:bldP spid="17" grpId="0"/>
      <p:bldP spid="18" grpId="0"/>
      <p:bldP spid="21" grpId="0" build="p"/>
      <p:bldP spid="22" grpId="0" build="p"/>
      <p:bldP spid="23" grpId="0" build="p"/>
      <p:bldP spid="24" grpId="0" build="p"/>
      <p:bldP spid="2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3201343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330770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5159" y="762000"/>
            <a:ext cx="8839200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>
                <a:solidFill>
                  <a:srgbClr val="00863D"/>
                </a:solidFill>
                <a:latin typeface="Book Antiqua" pitchFamily="18" charset="0"/>
              </a:rPr>
              <a:t>S(R/Q) = 1000(4)(500,000/40,000) = 50,000</a:t>
            </a:r>
          </a:p>
          <a:p>
            <a:pPr>
              <a:spcAft>
                <a:spcPts val="600"/>
              </a:spcAft>
            </a:pPr>
            <a:r>
              <a:rPr lang="en-US" sz="2400" b="1" dirty="0" smtClean="0">
                <a:solidFill>
                  <a:srgbClr val="9B0000"/>
                </a:solidFill>
                <a:latin typeface="Book Antiqua" pitchFamily="18" charset="0"/>
              </a:rPr>
              <a:t>H(</a:t>
            </a:r>
            <a:r>
              <a:rPr lang="en-US" sz="2400" b="1" dirty="0" err="1" smtClean="0">
                <a:solidFill>
                  <a:srgbClr val="9B0000"/>
                </a:solidFill>
                <a:latin typeface="Book Antiqua" pitchFamily="18" charset="0"/>
              </a:rPr>
              <a:t>Isafety</a:t>
            </a:r>
            <a:r>
              <a:rPr lang="en-US" sz="2400" b="1" dirty="0" smtClean="0">
                <a:solidFill>
                  <a:srgbClr val="9B0000"/>
                </a:solidFill>
                <a:latin typeface="Book Antiqua" pitchFamily="18" charset="0"/>
              </a:rPr>
              <a:t> +</a:t>
            </a:r>
            <a:r>
              <a:rPr lang="en-US" sz="2400" b="1" dirty="0">
                <a:solidFill>
                  <a:srgbClr val="9B0000"/>
                </a:solidFill>
                <a:latin typeface="Book Antiqua" pitchFamily="18" charset="0"/>
              </a:rPr>
              <a:t> </a:t>
            </a:r>
            <a:r>
              <a:rPr lang="en-US" sz="2400" b="1" dirty="0" err="1" smtClean="0">
                <a:solidFill>
                  <a:srgbClr val="9B0000"/>
                </a:solidFill>
                <a:latin typeface="Book Antiqua" pitchFamily="18" charset="0"/>
              </a:rPr>
              <a:t>Icycle</a:t>
            </a:r>
            <a:r>
              <a:rPr lang="en-US" sz="2400" b="1" dirty="0" smtClean="0">
                <a:solidFill>
                  <a:srgbClr val="9B0000"/>
                </a:solidFill>
                <a:latin typeface="Book Antiqua" pitchFamily="18" charset="0"/>
              </a:rPr>
              <a:t>) = 2.5(26,000) = 66,500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Purchasing cost = CR = 10(500,000) = 5,000,000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We </a:t>
            </a:r>
            <a:r>
              <a:rPr lang="en-US" sz="2400" dirty="0">
                <a:latin typeface="Book Antiqua" pitchFamily="18" charset="0"/>
              </a:rPr>
              <a:t>do not consider RC because it does not depend on the inventory policy. But you can always add it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Inventory system cost for four warehouse in centralized </a:t>
            </a:r>
            <a:r>
              <a:rPr lang="en-US" sz="2400" dirty="0" smtClean="0">
                <a:latin typeface="Book Antiqua" pitchFamily="18" charset="0"/>
              </a:rPr>
              <a:t>system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9B0000"/>
                </a:solidFill>
                <a:latin typeface="Book Antiqua" pitchFamily="18" charset="0"/>
              </a:rPr>
              <a:t>116,500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Inventory system cost for four warehouses in decentralized system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9B0000"/>
                </a:solidFill>
                <a:latin typeface="Book Antiqua" pitchFamily="18" charset="0"/>
              </a:rPr>
              <a:t>233,000</a:t>
            </a:r>
            <a:endParaRPr lang="en-US" sz="2400" dirty="0">
              <a:solidFill>
                <a:srgbClr val="9B0000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0" y="76200"/>
            <a:ext cx="906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Impact" pitchFamily="34" charset="0"/>
              </a:rPr>
              <a:t>Problem 2: Problem 7.8 </a:t>
            </a:r>
            <a:r>
              <a:rPr lang="en-US" sz="3200" dirty="0">
                <a:latin typeface="Impact" pitchFamily="34" charset="0"/>
              </a:rPr>
              <a:t>– </a:t>
            </a:r>
            <a:r>
              <a:rPr lang="en-US" sz="3200" dirty="0" smtClean="0">
                <a:latin typeface="Impact" pitchFamily="34" charset="0"/>
              </a:rPr>
              <a:t>Centralization</a:t>
            </a:r>
            <a:endParaRPr lang="en-US" sz="3200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2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867574445"/>
              </p:ext>
            </p:extLst>
          </p:nvPr>
        </p:nvGraphicFramePr>
        <p:xfrm>
          <a:off x="6496050" y="28829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3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8829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8986" name="Text Box 10"/>
          <p:cNvSpPr txBox="1">
            <a:spLocks noChangeArrowheads="1"/>
          </p:cNvSpPr>
          <p:nvPr/>
        </p:nvSpPr>
        <p:spPr bwMode="auto">
          <a:xfrm>
            <a:off x="-4761" y="721102"/>
            <a:ext cx="9072561" cy="1938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Home </a:t>
            </a:r>
            <a:r>
              <a:rPr lang="en-US" sz="2000" dirty="0">
                <a:latin typeface="Book Antiqua" pitchFamily="18" charset="0"/>
              </a:rPr>
              <a:t>and Garden (HG) chain of superstores imports decorative planters from Italy. Weekly demand for planters averages 1,500 with a standard deviation of 800. Each planter costs $10. HG incurs a holding cost of 25% per year to carry inventory. HG has an opportunity to set up a superstore in the Phoenix region. Each order shipped from Italy incurs a fixed transportation and delivery cost of $10,000. Consider 52 weeks in the year</a:t>
            </a:r>
            <a:r>
              <a:rPr lang="en-US" sz="2000" dirty="0" smtClean="0">
                <a:latin typeface="Book Antiqua" pitchFamily="18" charset="0"/>
              </a:rPr>
              <a:t>.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44244"/>
            <a:ext cx="91439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Problem 3: Problem 7.3- </a:t>
            </a:r>
            <a:r>
              <a:rPr lang="en-US" sz="3200" dirty="0">
                <a:solidFill>
                  <a:srgbClr val="000000"/>
                </a:solidFill>
                <a:latin typeface="Impact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Impact" pitchFamily="34" charset="0"/>
              </a:rPr>
              <a:t>Lead Time vs Purchase Price</a:t>
            </a:r>
            <a:endParaRPr lang="en-US" sz="3200" dirty="0">
              <a:solidFill>
                <a:srgbClr val="000000"/>
              </a:solidFill>
              <a:latin typeface="Impact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747756" y="2502931"/>
            <a:ext cx="2320044" cy="237386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>
              <a:latin typeface="Book Antiqua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6789543" y="2512763"/>
            <a:ext cx="224384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dirty="0" smtClean="0">
                <a:latin typeface="Book Antiqua" pitchFamily="18" charset="0"/>
              </a:rPr>
              <a:t>R/week </a:t>
            </a:r>
            <a:r>
              <a:rPr lang="en-US" sz="1600" dirty="0">
                <a:latin typeface="Book Antiqua" pitchFamily="18" charset="0"/>
              </a:rPr>
              <a:t>= N(1500,800)</a:t>
            </a:r>
          </a:p>
          <a:p>
            <a:r>
              <a:rPr lang="en-US" sz="1600" dirty="0">
                <a:latin typeface="Book Antiqua" pitchFamily="18" charset="0"/>
              </a:rPr>
              <a:t>C = 10 </a:t>
            </a:r>
          </a:p>
          <a:p>
            <a:r>
              <a:rPr lang="en-US" sz="1600" dirty="0">
                <a:latin typeface="Book Antiqua" pitchFamily="18" charset="0"/>
              </a:rPr>
              <a:t>h = 0.25 </a:t>
            </a:r>
            <a:endParaRPr lang="en-US" sz="1600" dirty="0" smtClean="0">
              <a:latin typeface="Book Antiqua" pitchFamily="18" charset="0"/>
              <a:sym typeface="Wingdings" pitchFamily="2" charset="2"/>
            </a:endParaRPr>
          </a:p>
          <a:p>
            <a:r>
              <a:rPr lang="en-US" sz="1600" dirty="0" smtClean="0">
                <a:latin typeface="Book Antiqua" pitchFamily="18" charset="0"/>
                <a:sym typeface="Wingdings" pitchFamily="2" charset="2"/>
              </a:rPr>
              <a:t>H =0.25(10) = </a:t>
            </a:r>
            <a:r>
              <a:rPr lang="en-US" sz="1600" dirty="0">
                <a:latin typeface="Book Antiqua" pitchFamily="18" charset="0"/>
                <a:sym typeface="Wingdings" pitchFamily="2" charset="2"/>
              </a:rPr>
              <a:t>2.5</a:t>
            </a:r>
          </a:p>
          <a:p>
            <a:r>
              <a:rPr lang="en-US" sz="1600" dirty="0">
                <a:latin typeface="Book Antiqua" pitchFamily="18" charset="0"/>
              </a:rPr>
              <a:t>52 weeks /</a:t>
            </a:r>
            <a:r>
              <a:rPr lang="en-US" sz="1600" dirty="0" err="1">
                <a:latin typeface="Book Antiqua" pitchFamily="18" charset="0"/>
              </a:rPr>
              <a:t>yr</a:t>
            </a:r>
            <a:endParaRPr lang="en-US" sz="1600" dirty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R = 78000/</a:t>
            </a:r>
            <a:r>
              <a:rPr lang="en-US" sz="1600" dirty="0" err="1">
                <a:latin typeface="Book Antiqua" pitchFamily="18" charset="0"/>
              </a:rPr>
              <a:t>yr</a:t>
            </a:r>
            <a:endParaRPr lang="en-US" sz="1600" dirty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S =10000</a:t>
            </a:r>
          </a:p>
          <a:p>
            <a:r>
              <a:rPr lang="en-US" sz="1600" dirty="0">
                <a:latin typeface="Book Antiqua" pitchFamily="18" charset="0"/>
              </a:rPr>
              <a:t>L = 4 weeks</a:t>
            </a:r>
          </a:p>
          <a:p>
            <a:r>
              <a:rPr lang="en-US" sz="1600" dirty="0">
                <a:latin typeface="Book Antiqua" pitchFamily="18" charset="0"/>
              </a:rPr>
              <a:t>SL = 90%</a:t>
            </a:r>
            <a:endParaRPr lang="en-US" sz="1600" dirty="0"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-4761" y="2743200"/>
            <a:ext cx="675251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a) Determine </a:t>
            </a:r>
            <a:r>
              <a:rPr lang="en-US" sz="2400" dirty="0">
                <a:latin typeface="Book Antiqua" pitchFamily="18" charset="0"/>
              </a:rPr>
              <a:t>the optimal order quantity </a:t>
            </a:r>
            <a:r>
              <a:rPr lang="en-US" sz="2400" dirty="0" smtClean="0">
                <a:latin typeface="Book Antiqua" pitchFamily="18" charset="0"/>
              </a:rPr>
              <a:t>(EOQ).</a:t>
            </a:r>
            <a:endParaRPr lang="en-US" sz="2400" dirty="0">
              <a:latin typeface="Book Antiqua" pitchFamily="18" charset="0"/>
            </a:endParaRPr>
          </a:p>
        </p:txBody>
      </p: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76200" y="3165098"/>
            <a:ext cx="4314826" cy="820738"/>
            <a:chOff x="96" y="432"/>
            <a:chExt cx="2718" cy="517"/>
          </a:xfrm>
        </p:grpSpPr>
        <p:graphicFrame>
          <p:nvGraphicFramePr>
            <p:cNvPr id="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9845775"/>
                </p:ext>
              </p:extLst>
            </p:nvPr>
          </p:nvGraphicFramePr>
          <p:xfrm>
            <a:off x="96" y="432"/>
            <a:ext cx="1994" cy="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44" name="Equation" r:id="rId6" imgW="1714320" imgH="444240" progId="Equation.3">
                    <p:embed/>
                  </p:oleObj>
                </mc:Choice>
                <mc:Fallback>
                  <p:oleObj name="Equation" r:id="rId6" imgW="1714320" imgH="4442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432"/>
                          <a:ext cx="1994" cy="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096" y="562"/>
              <a:ext cx="71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Book Antiqua" pitchFamily="18" charset="0"/>
                </a:rPr>
                <a:t>=24980</a:t>
              </a:r>
            </a:p>
          </p:txBody>
        </p:sp>
      </p:grp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-4762" y="3928794"/>
            <a:ext cx="6752517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b) If </a:t>
            </a:r>
            <a:r>
              <a:rPr lang="en-US" sz="2400" dirty="0">
                <a:latin typeface="Book Antiqua" pitchFamily="18" charset="0"/>
              </a:rPr>
              <a:t>the delivery lead </a:t>
            </a:r>
            <a:r>
              <a:rPr lang="en-US" sz="2400" dirty="0" smtClean="0">
                <a:latin typeface="Book Antiqua" pitchFamily="18" charset="0"/>
              </a:rPr>
              <a:t>time </a:t>
            </a:r>
            <a:r>
              <a:rPr lang="en-US" sz="2400" dirty="0">
                <a:latin typeface="Book Antiqua" pitchFamily="18" charset="0"/>
              </a:rPr>
              <a:t>is 4 weeks and HG wants to provide </a:t>
            </a:r>
            <a:r>
              <a:rPr lang="en-US" sz="2400" dirty="0" smtClean="0">
                <a:latin typeface="Book Antiqua" pitchFamily="18" charset="0"/>
              </a:rPr>
              <a:t>a </a:t>
            </a:r>
            <a:r>
              <a:rPr lang="en-US" sz="2400" dirty="0">
                <a:latin typeface="Book Antiqua" pitchFamily="18" charset="0"/>
              </a:rPr>
              <a:t>cycle service level of 90%, how much safety stock should it carry?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260120"/>
              </p:ext>
            </p:extLst>
          </p:nvPr>
        </p:nvGraphicFramePr>
        <p:xfrm>
          <a:off x="152400" y="5212483"/>
          <a:ext cx="1614610" cy="502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5" name="Equation" r:id="rId8" imgW="774364" imgH="241195" progId="Equation.3">
                  <p:embed/>
                </p:oleObj>
              </mc:Choice>
              <mc:Fallback>
                <p:oleObj name="Equation" r:id="rId8" imgW="77436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212483"/>
                        <a:ext cx="1614610" cy="5025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939627"/>
              </p:ext>
            </p:extLst>
          </p:nvPr>
        </p:nvGraphicFramePr>
        <p:xfrm>
          <a:off x="6138718" y="5291138"/>
          <a:ext cx="270048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6" name="Equation" r:id="rId10" imgW="1295400" imgH="203200" progId="Equation.3">
                  <p:embed/>
                </p:oleObj>
              </mc:Choice>
              <mc:Fallback>
                <p:oleObj name="Equation" r:id="rId10" imgW="1295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8718" y="5291138"/>
                        <a:ext cx="270048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252964"/>
              </p:ext>
            </p:extLst>
          </p:nvPr>
        </p:nvGraphicFramePr>
        <p:xfrm>
          <a:off x="152400" y="5867401"/>
          <a:ext cx="1074950" cy="367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7" name="Equation" r:id="rId12" imgW="520248" imgH="177646" progId="Equation.3">
                  <p:embed/>
                </p:oleObj>
              </mc:Choice>
              <mc:Fallback>
                <p:oleObj name="Equation" r:id="rId12" imgW="520248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867401"/>
                        <a:ext cx="1074950" cy="367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620060"/>
              </p:ext>
            </p:extLst>
          </p:nvPr>
        </p:nvGraphicFramePr>
        <p:xfrm>
          <a:off x="1372484" y="5867400"/>
          <a:ext cx="1599316" cy="445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8" name="Equation" r:id="rId14" imgW="774364" imgH="215806" progId="Equation.3">
                  <p:embed/>
                </p:oleObj>
              </mc:Choice>
              <mc:Fallback>
                <p:oleObj name="Equation" r:id="rId14" imgW="774364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2484" y="5867400"/>
                        <a:ext cx="1599316" cy="4457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916759"/>
              </p:ext>
            </p:extLst>
          </p:nvPr>
        </p:nvGraphicFramePr>
        <p:xfrm>
          <a:off x="3251201" y="5867400"/>
          <a:ext cx="2016623" cy="471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9" name="Equation" r:id="rId16" imgW="977900" imgH="228600" progId="Equation.3">
                  <p:embed/>
                </p:oleObj>
              </mc:Choice>
              <mc:Fallback>
                <p:oleObj name="Equation" r:id="rId16" imgW="977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1" y="5867400"/>
                        <a:ext cx="2016623" cy="4719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00780"/>
              </p:ext>
            </p:extLst>
          </p:nvPr>
        </p:nvGraphicFramePr>
        <p:xfrm>
          <a:off x="5715000" y="5910263"/>
          <a:ext cx="1304360" cy="478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50" name="Equation" r:id="rId18" imgW="622030" imgH="228501" progId="Equation.3">
                  <p:embed/>
                </p:oleObj>
              </mc:Choice>
              <mc:Fallback>
                <p:oleObj name="Equation" r:id="rId18" imgW="62203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910263"/>
                        <a:ext cx="1304360" cy="4784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735544"/>
              </p:ext>
            </p:extLst>
          </p:nvPr>
        </p:nvGraphicFramePr>
        <p:xfrm>
          <a:off x="2447804" y="5181600"/>
          <a:ext cx="2886196" cy="502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51" name="Equation" r:id="rId20" imgW="1384300" imgH="241300" progId="Equation.3">
                  <p:embed/>
                </p:oleObj>
              </mc:Choice>
              <mc:Fallback>
                <p:oleObj name="Equation" r:id="rId20" imgW="1384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804" y="5181600"/>
                        <a:ext cx="2886196" cy="5025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28802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11" grpId="0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10096</TotalTime>
  <Words>1549</Words>
  <Application>Microsoft Office PowerPoint</Application>
  <PresentationFormat>On-screen Show (4:3)</PresentationFormat>
  <Paragraphs>188</Paragraphs>
  <Slides>14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Lean Thinking Final.ppt</vt:lpstr>
      <vt:lpstr>1_Lean Thinking Final</vt:lpstr>
      <vt:lpstr>Lean Thinking Final</vt:lpstr>
      <vt:lpstr>2_Lean Thinking Final</vt:lpstr>
      <vt:lpstr>Equation</vt:lpstr>
      <vt:lpstr>Microsoft Equation 3.0</vt:lpstr>
      <vt:lpstr>Re-Order Point Problems  Set 3: Advanced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288</cp:revision>
  <dcterms:created xsi:type="dcterms:W3CDTF">2008-11-22T01:06:20Z</dcterms:created>
  <dcterms:modified xsi:type="dcterms:W3CDTF">2014-11-05T04:52:09Z</dcterms:modified>
</cp:coreProperties>
</file>