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5" r:id="rId2"/>
    <p:sldId id="399" r:id="rId3"/>
    <p:sldId id="489" r:id="rId4"/>
    <p:sldId id="435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26" r:id="rId14"/>
    <p:sldId id="527" r:id="rId15"/>
    <p:sldId id="453" r:id="rId16"/>
    <p:sldId id="454" r:id="rId17"/>
    <p:sldId id="451" r:id="rId18"/>
    <p:sldId id="436" r:id="rId19"/>
    <p:sldId id="515" r:id="rId20"/>
    <p:sldId id="516" r:id="rId21"/>
    <p:sldId id="488" r:id="rId22"/>
    <p:sldId id="474" r:id="rId23"/>
    <p:sldId id="449" r:id="rId24"/>
    <p:sldId id="447" r:id="rId25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7627"/>
    <a:srgbClr val="DA2A93"/>
    <a:srgbClr val="990033"/>
    <a:srgbClr val="1A1A7E"/>
    <a:srgbClr val="FF0000"/>
    <a:srgbClr val="EAEAEA"/>
    <a:srgbClr val="12449E"/>
    <a:srgbClr val="1D4087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40" autoAdjust="0"/>
    <p:restoredTop sz="95492" autoAdjust="0"/>
  </p:normalViewPr>
  <p:slideViewPr>
    <p:cSldViewPr>
      <p:cViewPr varScale="1">
        <p:scale>
          <a:sx n="67" d="100"/>
          <a:sy n="67" d="100"/>
        </p:scale>
        <p:origin x="180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66675"/>
          </c:spPr>
          <c:marker>
            <c:symbol val="none"/>
          </c:marker>
          <c:xVal>
            <c:numRef>
              <c:f>Sheet1!$A$1:$A$61</c:f>
              <c:numCache>
                <c:formatCode>General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Sheet1!$B$1:$B$61</c:f>
              <c:numCache>
                <c:formatCode>General</c:formatCode>
                <c:ptCount val="61"/>
                <c:pt idx="0">
                  <c:v>4.4318484119380075E-3</c:v>
                </c:pt>
                <c:pt idx="1">
                  <c:v>5.9525324197758538E-3</c:v>
                </c:pt>
                <c:pt idx="2">
                  <c:v>7.9154515829799686E-3</c:v>
                </c:pt>
                <c:pt idx="3">
                  <c:v>1.0420934814422592E-2</c:v>
                </c:pt>
                <c:pt idx="4">
                  <c:v>1.3582969233685613E-2</c:v>
                </c:pt>
                <c:pt idx="5">
                  <c:v>1.752830049356854E-2</c:v>
                </c:pt>
                <c:pt idx="6">
                  <c:v>2.2394530294842899E-2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5.3990966513188063E-2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9.4049077376886947E-2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0.14972746563574488</c:v>
                </c:pt>
                <c:pt idx="17">
                  <c:v>0.17136859204780736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0.24197072451914337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0.31225393336676127</c:v>
                </c:pt>
                <c:pt idx="24">
                  <c:v>0.33322460289179967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0.38138781546052414</c:v>
                </c:pt>
                <c:pt idx="28">
                  <c:v>0.39104269397545588</c:v>
                </c:pt>
                <c:pt idx="29">
                  <c:v>0.39695254747701181</c:v>
                </c:pt>
                <c:pt idx="30">
                  <c:v>0.3989422804014327</c:v>
                </c:pt>
                <c:pt idx="31">
                  <c:v>0.39695254747701181</c:v>
                </c:pt>
                <c:pt idx="32">
                  <c:v>0.39104269397545588</c:v>
                </c:pt>
                <c:pt idx="33">
                  <c:v>0.38138781546052414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0.33322460289179967</c:v>
                </c:pt>
                <c:pt idx="37">
                  <c:v>0.31225393336676127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0.24197072451914337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0.17136859204780736</c:v>
                </c:pt>
                <c:pt idx="44">
                  <c:v>0.14972746563574488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9.4049077376886947E-2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5.3990966513188063E-2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2.2394530294842899E-2</c:v>
                </c:pt>
                <c:pt idx="55">
                  <c:v>1.7528300493568086E-2</c:v>
                </c:pt>
                <c:pt idx="56">
                  <c:v>1.3582969233685613E-2</c:v>
                </c:pt>
                <c:pt idx="57">
                  <c:v>1.0420934814422592E-2</c:v>
                </c:pt>
                <c:pt idx="58">
                  <c:v>7.915451582979743E-3</c:v>
                </c:pt>
                <c:pt idx="59">
                  <c:v>5.9525324197756795E-3</c:v>
                </c:pt>
                <c:pt idx="60">
                  <c:v>4.431848411937874E-3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8914136"/>
        <c:axId val="498914528"/>
      </c:scatterChart>
      <c:valAx>
        <c:axId val="498914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8914528"/>
        <c:crosses val="autoZero"/>
        <c:crossBetween val="midCat"/>
      </c:valAx>
      <c:valAx>
        <c:axId val="498914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9891413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66675"/>
          </c:spPr>
          <c:marker>
            <c:symbol val="none"/>
          </c:marker>
          <c:xVal>
            <c:numRef>
              <c:f>Sheet1!$A$1:$A$61</c:f>
              <c:numCache>
                <c:formatCode>General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Sheet1!$B$1:$B$61</c:f>
              <c:numCache>
                <c:formatCode>General</c:formatCode>
                <c:ptCount val="61"/>
                <c:pt idx="0">
                  <c:v>4.4318484119380075E-3</c:v>
                </c:pt>
                <c:pt idx="1">
                  <c:v>5.9525324197758538E-3</c:v>
                </c:pt>
                <c:pt idx="2">
                  <c:v>7.9154515829799686E-3</c:v>
                </c:pt>
                <c:pt idx="3">
                  <c:v>1.0420934814422592E-2</c:v>
                </c:pt>
                <c:pt idx="4">
                  <c:v>1.3582969233685613E-2</c:v>
                </c:pt>
                <c:pt idx="5">
                  <c:v>1.752830049356854E-2</c:v>
                </c:pt>
                <c:pt idx="6">
                  <c:v>2.2394530294842899E-2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5.3990966513188063E-2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9.4049077376886947E-2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0.14972746563574488</c:v>
                </c:pt>
                <c:pt idx="17">
                  <c:v>0.17136859204780736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0.24197072451914337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0.31225393336676127</c:v>
                </c:pt>
                <c:pt idx="24">
                  <c:v>0.33322460289179967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0.38138781546052414</c:v>
                </c:pt>
                <c:pt idx="28">
                  <c:v>0.39104269397545588</c:v>
                </c:pt>
                <c:pt idx="29">
                  <c:v>0.39695254747701181</c:v>
                </c:pt>
                <c:pt idx="30">
                  <c:v>0.3989422804014327</c:v>
                </c:pt>
                <c:pt idx="31">
                  <c:v>0.39695254747701181</c:v>
                </c:pt>
                <c:pt idx="32">
                  <c:v>0.39104269397545588</c:v>
                </c:pt>
                <c:pt idx="33">
                  <c:v>0.38138781546052414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0.33322460289179967</c:v>
                </c:pt>
                <c:pt idx="37">
                  <c:v>0.31225393336676127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0.24197072451914337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0.17136859204780736</c:v>
                </c:pt>
                <c:pt idx="44">
                  <c:v>0.14972746563574488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9.4049077376886947E-2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5.3990966513188063E-2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2.2394530294842899E-2</c:v>
                </c:pt>
                <c:pt idx="55">
                  <c:v>1.7528300493568086E-2</c:v>
                </c:pt>
                <c:pt idx="56">
                  <c:v>1.3582969233685613E-2</c:v>
                </c:pt>
                <c:pt idx="57">
                  <c:v>1.0420934814422592E-2</c:v>
                </c:pt>
                <c:pt idx="58">
                  <c:v>7.915451582979743E-3</c:v>
                </c:pt>
                <c:pt idx="59">
                  <c:v>5.9525324197756795E-3</c:v>
                </c:pt>
                <c:pt idx="60">
                  <c:v>4.431848411937874E-3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8914920"/>
        <c:axId val="498915312"/>
      </c:scatterChart>
      <c:valAx>
        <c:axId val="4989149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8915312"/>
        <c:crosses val="autoZero"/>
        <c:crossBetween val="midCat"/>
      </c:valAx>
      <c:valAx>
        <c:axId val="4989153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9891492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8T07:45:59.7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D647434-F491-4AE8-9D41-F57BC4D12F37}" emma:medium="tactile" emma:mode="ink">
          <msink:context xmlns:msink="http://schemas.microsoft.com/ink/2010/main" type="writingRegion" rotatedBoundingBox="8997,-2990 9012,-2990 9012,-2908 8997,-2908"/>
        </emma:interpretation>
      </emma:emma>
    </inkml:annotationXML>
    <inkml:traceGroup>
      <inkml:annotationXML>
        <emma:emma xmlns:emma="http://www.w3.org/2003/04/emma" version="1.0">
          <emma:interpretation id="{B4981CEE-56D4-4D42-B844-EE1EAAF2BC17}" emma:medium="tactile" emma:mode="ink">
            <msink:context xmlns:msink="http://schemas.microsoft.com/ink/2010/main" type="paragraph" rotatedBoundingBox="8997,-2990 9012,-2990 9012,-2908 8997,-29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3B75092-F09D-4507-9E92-9D69938B5E92}" emma:medium="tactile" emma:mode="ink">
              <msink:context xmlns:msink="http://schemas.microsoft.com/ink/2010/main" type="line" rotatedBoundingBox="8997,-2990 9012,-2990 9012,-2908 8997,-2908"/>
            </emma:interpretation>
          </emma:emma>
        </inkml:annotationXML>
        <inkml:traceGroup>
          <inkml:annotationXML>
            <emma:emma xmlns:emma="http://www.w3.org/2003/04/emma" version="1.0">
              <emma:interpretation id="{78901F0C-382C-4C4D-AAC5-EA63C89BB064}" emma:medium="tactile" emma:mode="ink">
                <msink:context xmlns:msink="http://schemas.microsoft.com/ink/2010/main" type="inkWord" rotatedBoundingBox="8997,-2990 9012,-2990 9012,-2908 8997,-2908"/>
              </emma:interpretation>
              <emma:one-of disjunction-type="recognition" id="oneOf0">
                <emma:interpretation id="interp0" emma:lang="en-US" emma:confidence="0">
                  <emma:literal>|</emma:literal>
                </emma:interpretation>
                <emma:interpretation id="interp1" emma:lang="en-US" emma:confidence="0">
                  <emma:literal>I</emma:literal>
                </emma:interpretation>
                <emma:interpretation id="interp2" emma:lang="en-US" emma:confidence="0">
                  <emma:literal>1</emma:literal>
                </emma:interpretation>
                <emma:interpretation id="interp3" emma:lang="en-US" emma:confidence="0">
                  <emma:literal>l</emma:literal>
                </emma:interpretation>
                <emma:interpretation id="interp4" emma:lang="en-US" emma:confidence="0">
                  <emma:literal>'</emma:literal>
                </emma:interpretation>
              </emma:one-of>
            </emma:emma>
          </inkml:annotationXML>
          <inkml:trace contextRef="#ctx0" brushRef="#br0">0 0,'0'41,"0"-41,0 0,0 41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10-28T07:46:01.4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3B6F03-7A37-417D-B194-6A64F1B528BF}" emma:medium="tactile" emma:mode="ink">
          <msink:context xmlns:msink="http://schemas.microsoft.com/ink/2010/main" type="writingRegion" rotatedBoundingBox="1597,13109 1612,13109 1612,13124 1597,13124"/>
        </emma:interpretation>
      </emma:emma>
    </inkml:annotationXML>
    <inkml:traceGroup>
      <inkml:annotationXML>
        <emma:emma xmlns:emma="http://www.w3.org/2003/04/emma" version="1.0">
          <emma:interpretation id="{B58C9A0B-B32C-48FB-B01E-045D7248C7BE}" emma:medium="tactile" emma:mode="ink">
            <msink:context xmlns:msink="http://schemas.microsoft.com/ink/2010/main" type="paragraph" rotatedBoundingBox="1597,13109 1612,13109 1612,13124 1597,131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5D82CF5-D468-4313-A83E-6F14E22FCC9C}" emma:medium="tactile" emma:mode="ink">
              <msink:context xmlns:msink="http://schemas.microsoft.com/ink/2010/main" type="line" rotatedBoundingBox="1597,13109 1612,13109 1612,13124 1597,13124"/>
            </emma:interpretation>
          </emma:emma>
        </inkml:annotationXML>
        <inkml:traceGroup>
          <inkml:annotationXML>
            <emma:emma xmlns:emma="http://www.w3.org/2003/04/emma" version="1.0">
              <emma:interpretation id="{0893ABF8-9F8F-4881-8C3C-D58A5A24EA33}" emma:medium="tactile" emma:mode="ink">
                <msink:context xmlns:msink="http://schemas.microsoft.com/ink/2010/main" type="inkWord" rotatedBoundingBox="1597,13109 1612,13109 1612,13124 1597,13124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v</emma:literal>
                </emma:interpretation>
                <emma:interpretation id="interp2" emma:lang="en-US" emma:confidence="0">
                  <emma:literal>}</emma:literal>
                </emma:interpretation>
                <emma:interpretation id="interp3" emma:lang="en-US" emma:confidence="0">
                  <emma:literal>w</emma:literal>
                </emma:interpretation>
                <emma:interpretation id="interp4" emma:lang="en-US" emma:confidence="0">
                  <emma:literal>3</emma:literal>
                </emma:interpretation>
              </emma:one-of>
            </emma:emma>
          </inkml:annotationXML>
          <inkml:trace contextRef="#ctx0" brushRef="#br0">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E857E50-A48F-4D97-84C6-0F84091DC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04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6DE195-3126-47D1-BB18-5325722B7099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917950" y="-3175"/>
            <a:ext cx="3005138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-3175" y="8951913"/>
            <a:ext cx="30035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-3175" y="-3175"/>
            <a:ext cx="300355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3914775" y="-1588"/>
            <a:ext cx="30035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-1588" y="8948738"/>
            <a:ext cx="3001963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-1588" y="-1588"/>
            <a:ext cx="3001963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2588" y="4475163"/>
            <a:ext cx="6153150" cy="4240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9212" rIns="95250" bIns="49212"/>
          <a:lstStyle/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endParaRPr lang="en-US" sz="800" smtClean="0">
              <a:latin typeface="Arial" charset="0"/>
            </a:endParaRPr>
          </a:p>
        </p:txBody>
      </p:sp>
      <p:sp>
        <p:nvSpPr>
          <p:cNvPr id="36874" name="Rectangle 9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180975"/>
            <a:ext cx="5484812" cy="4113213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850573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B27AD8-FA20-43FD-979A-2D05DF4C4ADC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28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F7DDEF-2D57-4EA0-8574-95624D0727E6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883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09D6A5-45E7-4532-BF76-C9C5788DCA47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782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977EA2-9C42-43D9-A98B-4F2704A2C9E0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83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35029C-6ECE-40B5-928B-895B0C810DD1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0615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85F123-33F9-48DF-A84D-A3A2501D1039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360373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A1A978-D843-4DF5-9D34-C81DD7DA3577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680436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2D95DE-AF50-43C2-86B3-F3642EAD697F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9029661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C651E2-4CFA-4B02-A32B-CE5F4CEF65D7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22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2D07BB-334E-44FD-9BE7-AEC5811F9C68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94021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CF4A54-9BC1-47F4-ACA6-D041E8F7442D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4118787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4275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4276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4277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186B11-2B22-4D24-B781-C9F9B6D83713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05397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9B6B36-FAD2-45B5-9883-3AFE84614903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23768044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2171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2A1977-4E27-4FB1-B899-78855427FD3B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42657658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9B6B36-FAD2-45B5-9883-3AFE84614903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978188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99317" cy="47117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920581" y="0"/>
            <a:ext cx="2999317" cy="47117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950595"/>
            <a:ext cx="2999317" cy="47117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0581" y="8950595"/>
            <a:ext cx="2999317" cy="47117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205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3721BE-6454-448C-9647-3148C93B6E8F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30773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6694CE-B0BC-47BF-AC30-2B82F9D8DDF8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074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3E953E-CD15-4823-A767-AB9E13CF10DD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92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A38C31-32FF-46F4-BF0D-4375E6432BD4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09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B96F0C-D29A-410C-9B76-3EFC90421C7C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85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AE5697-4984-4117-A9CD-AD7C738A828F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05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7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4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4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8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8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0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33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7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2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7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9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5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4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7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29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333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79388" y="0"/>
            <a:ext cx="8964612" cy="12684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179388" y="188913"/>
            <a:ext cx="8748712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843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8438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520825"/>
            <a:ext cx="8328025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8856663" y="1003300"/>
            <a:ext cx="36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0791C0BD-85B2-499B-9A7C-DCA1BC4BB5C9}" type="slidenum">
              <a:rPr lang="en-US" sz="1200" b="1">
                <a:solidFill>
                  <a:schemeClr val="bg1"/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5461000" y="-46038"/>
            <a:ext cx="368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chemeClr val="bg1"/>
                </a:solidFill>
                <a:latin typeface="Arial" pitchFamily="34" charset="0"/>
              </a:rPr>
              <a:t>   Managing Flow Variability:  Safety Inventory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defRPr sz="2400">
          <a:solidFill>
            <a:srgbClr val="1A1A7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1A1A74"/>
        </a:buClr>
        <a:buFont typeface="Times New Roman" pitchFamily="18" charset="0"/>
        <a:buChar char="–"/>
        <a:defRPr sz="2400">
          <a:solidFill>
            <a:srgbClr val="1A1A74"/>
          </a:solidFill>
          <a:latin typeface="+mn-lt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1A1A74"/>
          </a:solidFill>
          <a:latin typeface="+mn-lt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defRPr>
          <a:solidFill>
            <a:srgbClr val="000000"/>
          </a:solidFill>
          <a:latin typeface="Arial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customXml" Target="../ink/ink2.xml"/><Relationship Id="rId4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323850" y="1412875"/>
            <a:ext cx="8261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gray">
          <a:xfrm>
            <a:off x="381000" y="381000"/>
            <a:ext cx="8186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sz="280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19462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215516" y="188640"/>
            <a:ext cx="8748972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Managing Flow Variability: Safety Inventory</a:t>
            </a:r>
            <a:r>
              <a:rPr lang="en-US" sz="3200" b="1" dirty="0" smtClean="0"/>
              <a:t> </a:t>
            </a:r>
            <a:endParaRPr lang="en-US" sz="3200" dirty="0" smtClean="0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250825" y="1289050"/>
            <a:ext cx="8459788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1A1A74"/>
                </a:solidFill>
                <a:latin typeface="Book Antiqua" pitchFamily="18" charset="0"/>
              </a:rPr>
              <a:t>Forecasts Depend on:</a:t>
            </a:r>
            <a:r>
              <a:rPr lang="en-US" b="1" dirty="0">
                <a:solidFill>
                  <a:srgbClr val="CC0000"/>
                </a:solidFill>
                <a:latin typeface="Book Antiqua" pitchFamily="18" charset="0"/>
              </a:rPr>
              <a:t> (a) Historical Data and (b) Market Intelligence.</a:t>
            </a:r>
            <a:r>
              <a:rPr lang="en-US" dirty="0">
                <a:solidFill>
                  <a:srgbClr val="1A1A74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1A1A74"/>
                </a:solidFill>
                <a:latin typeface="Book Antiqua" pitchFamily="18" charset="0"/>
              </a:rPr>
              <a:t>Demand Forecasts and Forecast Errors</a:t>
            </a:r>
          </a:p>
          <a:p>
            <a:pPr eaLnBrk="1" hangingPunct="1">
              <a:buFont typeface="Wingdings" pitchFamily="2" charset="2"/>
              <a:buNone/>
            </a:pPr>
            <a:endParaRPr lang="en-US" sz="1800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1A1A74"/>
                </a:solidFill>
                <a:latin typeface="Book Antiqua" pitchFamily="18" charset="0"/>
              </a:rPr>
              <a:t>Safety Inventory and Service Level</a:t>
            </a:r>
          </a:p>
          <a:p>
            <a:pPr eaLnBrk="1" hangingPunct="1">
              <a:buFont typeface="Wingdings" pitchFamily="2" charset="2"/>
              <a:buNone/>
            </a:pPr>
            <a:endParaRPr lang="en-US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1A1A74"/>
                </a:solidFill>
                <a:latin typeface="Book Antiqua" pitchFamily="18" charset="0"/>
              </a:rPr>
              <a:t>Optimal Service Level – The Newsvendor Problem</a:t>
            </a:r>
          </a:p>
          <a:p>
            <a:pPr eaLnBrk="1" hangingPunct="1">
              <a:buFont typeface="Wingdings" pitchFamily="2" charset="2"/>
              <a:buNone/>
            </a:pPr>
            <a:endParaRPr lang="en-US" sz="1800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1A1A74"/>
                </a:solidFill>
                <a:latin typeface="Book Antiqua" pitchFamily="18" charset="0"/>
              </a:rPr>
              <a:t>Demand and Lead Time Variability</a:t>
            </a:r>
            <a:endParaRPr lang="en-US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1A1A74"/>
                </a:solidFill>
                <a:latin typeface="Book Antiqua" pitchFamily="18" charset="0"/>
              </a:rPr>
              <a:t>Pooling Efficiency through </a:t>
            </a:r>
            <a:r>
              <a:rPr lang="en-US" dirty="0" smtClean="0">
                <a:solidFill>
                  <a:srgbClr val="1A1A74"/>
                </a:solidFill>
                <a:latin typeface="Book Antiqua" pitchFamily="18" charset="0"/>
              </a:rPr>
              <a:t>Centralization and Aggregation</a:t>
            </a:r>
            <a:endParaRPr lang="en-US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1A1A74"/>
                </a:solidFill>
                <a:latin typeface="Book Antiqua" pitchFamily="18" charset="0"/>
              </a:rPr>
              <a:t>Shortening the Forecast Horizon</a:t>
            </a:r>
          </a:p>
          <a:p>
            <a:pPr eaLnBrk="1" hangingPunct="1">
              <a:buFont typeface="Wingdings" pitchFamily="2" charset="2"/>
              <a:buNone/>
            </a:pPr>
            <a:endParaRPr lang="en-US" sz="1800" dirty="0">
              <a:solidFill>
                <a:srgbClr val="1A1A74"/>
              </a:solidFill>
              <a:latin typeface="Book Antiqu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solidFill>
                  <a:srgbClr val="1A1A74"/>
                </a:solidFill>
                <a:latin typeface="Book Antiqua" pitchFamily="18" charset="0"/>
              </a:rPr>
              <a:t>Levers for Reducing Safety Inventory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00225" y="1520825"/>
            <a:ext cx="6767513" cy="3779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800225" y="5300663"/>
            <a:ext cx="675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6788" name="Line 4"/>
          <p:cNvSpPr>
            <a:spLocks noChangeShapeType="1"/>
          </p:cNvSpPr>
          <p:nvPr/>
        </p:nvSpPr>
        <p:spPr bwMode="auto">
          <a:xfrm flipH="1">
            <a:off x="4103688" y="4797425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6789" name="Line 5"/>
          <p:cNvSpPr>
            <a:spLocks noChangeShapeType="1"/>
          </p:cNvSpPr>
          <p:nvPr/>
        </p:nvSpPr>
        <p:spPr bwMode="auto">
          <a:xfrm>
            <a:off x="4130675" y="4833938"/>
            <a:ext cx="369888" cy="9890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6790" name="Line 6"/>
          <p:cNvSpPr>
            <a:spLocks noChangeShapeType="1"/>
          </p:cNvSpPr>
          <p:nvPr/>
        </p:nvSpPr>
        <p:spPr bwMode="auto">
          <a:xfrm>
            <a:off x="4160838" y="4868863"/>
            <a:ext cx="373062" cy="433387"/>
          </a:xfrm>
          <a:prstGeom prst="line">
            <a:avLst/>
          </a:prstGeom>
          <a:noFill/>
          <a:ln w="381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40200" y="3259138"/>
            <a:ext cx="3516313" cy="1898650"/>
            <a:chOff x="2809" y="2053"/>
            <a:chExt cx="2025" cy="1220"/>
          </a:xfrm>
        </p:grpSpPr>
        <p:sp>
          <p:nvSpPr>
            <p:cNvPr id="26658" name="Line 8"/>
            <p:cNvSpPr>
              <a:spLocks noChangeShapeType="1"/>
            </p:cNvSpPr>
            <p:nvPr/>
          </p:nvSpPr>
          <p:spPr bwMode="auto">
            <a:xfrm flipV="1">
              <a:off x="2809" y="2338"/>
              <a:ext cx="687" cy="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6659" name="Rectangle 9"/>
            <p:cNvSpPr>
              <a:spLocks noChangeArrowheads="1"/>
            </p:cNvSpPr>
            <p:nvPr/>
          </p:nvSpPr>
          <p:spPr bwMode="auto">
            <a:xfrm>
              <a:off x="3551" y="2053"/>
              <a:ext cx="1283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Average demand</a:t>
              </a:r>
            </a:p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during lead time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176714" y="2420938"/>
            <a:ext cx="2752451" cy="3060700"/>
            <a:chOff x="2705" y="1525"/>
            <a:chExt cx="1662" cy="1780"/>
          </a:xfrm>
        </p:grpSpPr>
        <p:sp>
          <p:nvSpPr>
            <p:cNvPr id="26656" name="Line 11"/>
            <p:cNvSpPr>
              <a:spLocks noChangeShapeType="1"/>
            </p:cNvSpPr>
            <p:nvPr/>
          </p:nvSpPr>
          <p:spPr bwMode="auto">
            <a:xfrm flipV="1">
              <a:off x="2705" y="1770"/>
              <a:ext cx="375" cy="15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6657" name="Rectangle 12"/>
            <p:cNvSpPr>
              <a:spLocks noChangeArrowheads="1"/>
            </p:cNvSpPr>
            <p:nvPr/>
          </p:nvSpPr>
          <p:spPr bwMode="auto">
            <a:xfrm>
              <a:off x="3079" y="1525"/>
              <a:ext cx="1288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A large demand</a:t>
              </a:r>
            </a:p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during lead time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14363" y="4706938"/>
            <a:ext cx="7939087" cy="396875"/>
            <a:chOff x="387" y="2965"/>
            <a:chExt cx="5001" cy="250"/>
          </a:xfrm>
        </p:grpSpPr>
        <p:sp>
          <p:nvSpPr>
            <p:cNvPr id="26653" name="Line 14"/>
            <p:cNvSpPr>
              <a:spLocks noChangeShapeType="1"/>
            </p:cNvSpPr>
            <p:nvPr/>
          </p:nvSpPr>
          <p:spPr bwMode="auto">
            <a:xfrm>
              <a:off x="1193" y="3029"/>
              <a:ext cx="4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6654" name="Line 15"/>
            <p:cNvSpPr>
              <a:spLocks noChangeShapeType="1"/>
            </p:cNvSpPr>
            <p:nvPr/>
          </p:nvSpPr>
          <p:spPr bwMode="auto">
            <a:xfrm>
              <a:off x="869" y="3053"/>
              <a:ext cx="2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6655" name="Rectangle 16"/>
            <p:cNvSpPr>
              <a:spLocks noChangeArrowheads="1"/>
            </p:cNvSpPr>
            <p:nvPr/>
          </p:nvSpPr>
          <p:spPr bwMode="auto">
            <a:xfrm>
              <a:off x="387" y="2965"/>
              <a:ext cx="4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ROP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89813" y="5821363"/>
            <a:ext cx="1220787" cy="366712"/>
            <a:chOff x="4655" y="3667"/>
            <a:chExt cx="769" cy="231"/>
          </a:xfrm>
        </p:grpSpPr>
        <p:sp>
          <p:nvSpPr>
            <p:cNvPr id="26651" name="Rectangle 18"/>
            <p:cNvSpPr>
              <a:spLocks noChangeArrowheads="1"/>
            </p:cNvSpPr>
            <p:nvPr/>
          </p:nvSpPr>
          <p:spPr bwMode="auto">
            <a:xfrm>
              <a:off x="4655" y="3667"/>
              <a:ext cx="4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  <a:latin typeface="Book Antiqua" pitchFamily="18" charset="0"/>
                </a:rPr>
                <a:t>Time</a:t>
              </a:r>
            </a:p>
          </p:txBody>
        </p:sp>
        <p:sp>
          <p:nvSpPr>
            <p:cNvPr id="26652" name="Line 19"/>
            <p:cNvSpPr>
              <a:spLocks noChangeShapeType="1"/>
            </p:cNvSpPr>
            <p:nvPr/>
          </p:nvSpPr>
          <p:spPr bwMode="auto">
            <a:xfrm>
              <a:off x="5093" y="3773"/>
              <a:ext cx="3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350963" y="1558925"/>
            <a:ext cx="396875" cy="1570038"/>
            <a:chOff x="851" y="982"/>
            <a:chExt cx="250" cy="989"/>
          </a:xfrm>
        </p:grpSpPr>
        <p:sp>
          <p:nvSpPr>
            <p:cNvPr id="26649" name="Rectangle 21"/>
            <p:cNvSpPr>
              <a:spLocks noChangeArrowheads="1"/>
            </p:cNvSpPr>
            <p:nvPr/>
          </p:nvSpPr>
          <p:spPr bwMode="auto">
            <a:xfrm rot="16200000">
              <a:off x="586" y="1457"/>
              <a:ext cx="7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Quantity</a:t>
              </a:r>
            </a:p>
          </p:txBody>
        </p:sp>
        <p:sp>
          <p:nvSpPr>
            <p:cNvPr id="26650" name="Line 22"/>
            <p:cNvSpPr>
              <a:spLocks noChangeShapeType="1"/>
            </p:cNvSpPr>
            <p:nvPr/>
          </p:nvSpPr>
          <p:spPr bwMode="auto">
            <a:xfrm flipV="1">
              <a:off x="992" y="982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86807" name="Text Box 23"/>
          <p:cNvSpPr txBox="1">
            <a:spLocks noChangeArrowheads="1"/>
          </p:cNvSpPr>
          <p:nvPr/>
        </p:nvSpPr>
        <p:spPr bwMode="auto">
          <a:xfrm>
            <a:off x="688975" y="5483225"/>
            <a:ext cx="3284538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>
                <a:latin typeface="Book Antiqua" pitchFamily="18" charset="0"/>
              </a:rPr>
              <a:t>Safety stock reduces risk of</a:t>
            </a:r>
          </a:p>
          <a:p>
            <a:r>
              <a:rPr lang="en-US" sz="2000">
                <a:latin typeface="Book Antiqua" pitchFamily="18" charset="0"/>
              </a:rPr>
              <a:t>stockout during lead time</a:t>
            </a:r>
          </a:p>
        </p:txBody>
      </p:sp>
      <p:sp>
        <p:nvSpPr>
          <p:cNvPr id="26637" name="Text Box 25"/>
          <p:cNvSpPr txBox="1">
            <a:spLocks noChangeArrowheads="1"/>
          </p:cNvSpPr>
          <p:nvPr/>
        </p:nvSpPr>
        <p:spPr bwMode="auto">
          <a:xfrm>
            <a:off x="251520" y="329283"/>
            <a:ext cx="8676964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</a:t>
            </a:r>
            <a:r>
              <a:rPr lang="en-US" sz="3200" b="1" dirty="0"/>
              <a:t> </a:t>
            </a:r>
            <a:endParaRPr lang="en-US" sz="2800" dirty="0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140200" y="5373688"/>
            <a:ext cx="2392363" cy="396875"/>
            <a:chOff x="2857" y="3407"/>
            <a:chExt cx="1507" cy="250"/>
          </a:xfrm>
        </p:grpSpPr>
        <p:sp>
          <p:nvSpPr>
            <p:cNvPr id="26647" name="Rectangle 27"/>
            <p:cNvSpPr>
              <a:spLocks noChangeArrowheads="1"/>
            </p:cNvSpPr>
            <p:nvPr/>
          </p:nvSpPr>
          <p:spPr bwMode="auto">
            <a:xfrm>
              <a:off x="3356" y="3407"/>
              <a:ext cx="10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Safety stock</a:t>
              </a:r>
            </a:p>
          </p:txBody>
        </p:sp>
        <p:sp>
          <p:nvSpPr>
            <p:cNvPr id="26648" name="Line 28"/>
            <p:cNvSpPr>
              <a:spLocks noChangeShapeType="1"/>
            </p:cNvSpPr>
            <p:nvPr/>
          </p:nvSpPr>
          <p:spPr bwMode="auto">
            <a:xfrm flipH="1">
              <a:off x="2857" y="3453"/>
              <a:ext cx="477" cy="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86813" name="Line 29"/>
          <p:cNvSpPr>
            <a:spLocks noChangeShapeType="1"/>
          </p:cNvSpPr>
          <p:nvPr/>
        </p:nvSpPr>
        <p:spPr bwMode="auto">
          <a:xfrm flipH="1">
            <a:off x="4103688" y="5300663"/>
            <a:ext cx="0" cy="54133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6814" name="Line 30"/>
          <p:cNvSpPr>
            <a:spLocks noChangeShapeType="1"/>
          </p:cNvSpPr>
          <p:nvPr/>
        </p:nvSpPr>
        <p:spPr bwMode="auto">
          <a:xfrm>
            <a:off x="1800225" y="2168525"/>
            <a:ext cx="2303463" cy="2665413"/>
          </a:xfrm>
          <a:prstGeom prst="line">
            <a:avLst/>
          </a:prstGeom>
          <a:noFill/>
          <a:ln w="38100">
            <a:solidFill>
              <a:srgbClr val="FF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6815" name="Line 31"/>
          <p:cNvSpPr>
            <a:spLocks noChangeShapeType="1"/>
          </p:cNvSpPr>
          <p:nvPr/>
        </p:nvSpPr>
        <p:spPr bwMode="auto">
          <a:xfrm>
            <a:off x="1800225" y="2168525"/>
            <a:ext cx="0" cy="3132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4067179" y="5842000"/>
            <a:ext cx="536576" cy="390525"/>
            <a:chOff x="2562" y="3680"/>
            <a:chExt cx="338" cy="246"/>
          </a:xfrm>
        </p:grpSpPr>
        <p:sp>
          <p:nvSpPr>
            <p:cNvPr id="26645" name="Rectangle 33"/>
            <p:cNvSpPr>
              <a:spLocks noChangeArrowheads="1"/>
            </p:cNvSpPr>
            <p:nvPr/>
          </p:nvSpPr>
          <p:spPr bwMode="auto">
            <a:xfrm>
              <a:off x="2599" y="3695"/>
              <a:ext cx="30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  <a:latin typeface="Book Antiqua" pitchFamily="18" charset="0"/>
                </a:rPr>
                <a:t>LT</a:t>
              </a:r>
            </a:p>
          </p:txBody>
        </p:sp>
        <p:sp>
          <p:nvSpPr>
            <p:cNvPr id="26646" name="Line 34"/>
            <p:cNvSpPr>
              <a:spLocks noChangeShapeType="1"/>
            </p:cNvSpPr>
            <p:nvPr/>
          </p:nvSpPr>
          <p:spPr bwMode="auto">
            <a:xfrm flipH="1" flipV="1">
              <a:off x="2562" y="3680"/>
              <a:ext cx="2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86819" name="Freeform 35"/>
          <p:cNvSpPr>
            <a:spLocks/>
          </p:cNvSpPr>
          <p:nvPr/>
        </p:nvSpPr>
        <p:spPr bwMode="auto">
          <a:xfrm>
            <a:off x="1800225" y="2103438"/>
            <a:ext cx="2303463" cy="2693987"/>
          </a:xfrm>
          <a:custGeom>
            <a:avLst/>
            <a:gdLst>
              <a:gd name="T0" fmla="*/ 0 w 1451"/>
              <a:gd name="T1" fmla="*/ 2147483647 h 1697"/>
              <a:gd name="T2" fmla="*/ 2147483647 w 1451"/>
              <a:gd name="T3" fmla="*/ 2147483647 h 1697"/>
              <a:gd name="T4" fmla="*/ 2147483647 w 1451"/>
              <a:gd name="T5" fmla="*/ 2147483647 h 1697"/>
              <a:gd name="T6" fmla="*/ 2147483647 w 1451"/>
              <a:gd name="T7" fmla="*/ 2147483647 h 1697"/>
              <a:gd name="T8" fmla="*/ 2147483647 w 1451"/>
              <a:gd name="T9" fmla="*/ 2147483647 h 1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1"/>
              <a:gd name="T16" fmla="*/ 0 h 1697"/>
              <a:gd name="T17" fmla="*/ 1451 w 1451"/>
              <a:gd name="T18" fmla="*/ 1697 h 16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1" h="1697">
                <a:moveTo>
                  <a:pt x="0" y="19"/>
                </a:moveTo>
                <a:cubicBezTo>
                  <a:pt x="53" y="9"/>
                  <a:pt x="106" y="0"/>
                  <a:pt x="204" y="155"/>
                </a:cubicBezTo>
                <a:cubicBezTo>
                  <a:pt x="302" y="310"/>
                  <a:pt x="419" y="752"/>
                  <a:pt x="589" y="948"/>
                </a:cubicBezTo>
                <a:cubicBezTo>
                  <a:pt x="759" y="1144"/>
                  <a:pt x="1080" y="1209"/>
                  <a:pt x="1224" y="1334"/>
                </a:cubicBezTo>
                <a:cubicBezTo>
                  <a:pt x="1368" y="1459"/>
                  <a:pt x="1409" y="1578"/>
                  <a:pt x="1451" y="1697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6820" name="Line 36"/>
          <p:cNvSpPr>
            <a:spLocks noChangeShapeType="1"/>
          </p:cNvSpPr>
          <p:nvPr/>
        </p:nvSpPr>
        <p:spPr bwMode="auto">
          <a:xfrm>
            <a:off x="4284663" y="5265738"/>
            <a:ext cx="2159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48303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8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8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8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8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8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8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6788" grpId="0" animBg="1"/>
      <p:bldP spid="886789" grpId="0" animBg="1"/>
      <p:bldP spid="886790" grpId="0" animBg="1"/>
      <p:bldP spid="886807" grpId="0" animBg="1" autoUpdateAnimBg="0"/>
      <p:bldP spid="886813" grpId="0" animBg="1"/>
      <p:bldP spid="886814" grpId="0" animBg="1"/>
      <p:bldP spid="886815" grpId="0" animBg="1"/>
      <p:bldP spid="886819" grpId="0" animBg="1"/>
      <p:bldP spid="8868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00225" y="1714500"/>
            <a:ext cx="6767513" cy="3779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800225" y="5494338"/>
            <a:ext cx="675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8836" name="Line 4"/>
          <p:cNvSpPr>
            <a:spLocks noChangeShapeType="1"/>
          </p:cNvSpPr>
          <p:nvPr/>
        </p:nvSpPr>
        <p:spPr bwMode="auto">
          <a:xfrm flipH="1">
            <a:off x="4103688" y="4991100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8837" name="Line 5"/>
          <p:cNvSpPr>
            <a:spLocks noChangeShapeType="1"/>
          </p:cNvSpPr>
          <p:nvPr/>
        </p:nvSpPr>
        <p:spPr bwMode="auto">
          <a:xfrm>
            <a:off x="4160838" y="5062538"/>
            <a:ext cx="373062" cy="433387"/>
          </a:xfrm>
          <a:prstGeom prst="line">
            <a:avLst/>
          </a:prstGeom>
          <a:noFill/>
          <a:ln w="381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614363" y="4900613"/>
            <a:ext cx="7939087" cy="396875"/>
            <a:chOff x="387" y="2965"/>
            <a:chExt cx="5001" cy="250"/>
          </a:xfrm>
        </p:grpSpPr>
        <p:sp>
          <p:nvSpPr>
            <p:cNvPr id="27673" name="Line 7"/>
            <p:cNvSpPr>
              <a:spLocks noChangeShapeType="1"/>
            </p:cNvSpPr>
            <p:nvPr/>
          </p:nvSpPr>
          <p:spPr bwMode="auto">
            <a:xfrm>
              <a:off x="1193" y="3029"/>
              <a:ext cx="4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7674" name="Line 8"/>
            <p:cNvSpPr>
              <a:spLocks noChangeShapeType="1"/>
            </p:cNvSpPr>
            <p:nvPr/>
          </p:nvSpPr>
          <p:spPr bwMode="auto">
            <a:xfrm>
              <a:off x="869" y="3053"/>
              <a:ext cx="2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7675" name="Rectangle 9"/>
            <p:cNvSpPr>
              <a:spLocks noChangeArrowheads="1"/>
            </p:cNvSpPr>
            <p:nvPr/>
          </p:nvSpPr>
          <p:spPr bwMode="auto">
            <a:xfrm>
              <a:off x="387" y="2965"/>
              <a:ext cx="4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ROP</a:t>
              </a:r>
            </a:p>
          </p:txBody>
        </p:sp>
      </p:grpSp>
      <p:grpSp>
        <p:nvGrpSpPr>
          <p:cNvPr id="27655" name="Group 10"/>
          <p:cNvGrpSpPr>
            <a:grpSpLocks/>
          </p:cNvGrpSpPr>
          <p:nvPr/>
        </p:nvGrpSpPr>
        <p:grpSpPr bwMode="auto">
          <a:xfrm>
            <a:off x="7389813" y="6015038"/>
            <a:ext cx="1220787" cy="366712"/>
            <a:chOff x="4655" y="3667"/>
            <a:chExt cx="769" cy="231"/>
          </a:xfrm>
        </p:grpSpPr>
        <p:sp>
          <p:nvSpPr>
            <p:cNvPr id="27671" name="Rectangle 11"/>
            <p:cNvSpPr>
              <a:spLocks noChangeArrowheads="1"/>
            </p:cNvSpPr>
            <p:nvPr/>
          </p:nvSpPr>
          <p:spPr bwMode="auto">
            <a:xfrm>
              <a:off x="4655" y="3667"/>
              <a:ext cx="4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  <a:latin typeface="Book Antiqua" pitchFamily="18" charset="0"/>
                </a:rPr>
                <a:t>Time</a:t>
              </a:r>
            </a:p>
          </p:txBody>
        </p:sp>
        <p:sp>
          <p:nvSpPr>
            <p:cNvPr id="27672" name="Line 12"/>
            <p:cNvSpPr>
              <a:spLocks noChangeShapeType="1"/>
            </p:cNvSpPr>
            <p:nvPr/>
          </p:nvSpPr>
          <p:spPr bwMode="auto">
            <a:xfrm>
              <a:off x="5093" y="3773"/>
              <a:ext cx="3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grpSp>
        <p:nvGrpSpPr>
          <p:cNvPr id="27656" name="Group 13"/>
          <p:cNvGrpSpPr>
            <a:grpSpLocks/>
          </p:cNvGrpSpPr>
          <p:nvPr/>
        </p:nvGrpSpPr>
        <p:grpSpPr bwMode="auto">
          <a:xfrm>
            <a:off x="1350963" y="1752600"/>
            <a:ext cx="396875" cy="1570038"/>
            <a:chOff x="851" y="982"/>
            <a:chExt cx="250" cy="989"/>
          </a:xfrm>
        </p:grpSpPr>
        <p:sp>
          <p:nvSpPr>
            <p:cNvPr id="27669" name="Rectangle 14"/>
            <p:cNvSpPr>
              <a:spLocks noChangeArrowheads="1"/>
            </p:cNvSpPr>
            <p:nvPr/>
          </p:nvSpPr>
          <p:spPr bwMode="auto">
            <a:xfrm rot="16200000">
              <a:off x="586" y="1457"/>
              <a:ext cx="7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  <a:latin typeface="Book Antiqua" pitchFamily="18" charset="0"/>
                </a:rPr>
                <a:t>Quantity</a:t>
              </a:r>
            </a:p>
          </p:txBody>
        </p:sp>
        <p:sp>
          <p:nvSpPr>
            <p:cNvPr id="27670" name="Line 15"/>
            <p:cNvSpPr>
              <a:spLocks noChangeShapeType="1"/>
            </p:cNvSpPr>
            <p:nvPr/>
          </p:nvSpPr>
          <p:spPr bwMode="auto">
            <a:xfrm flipV="1">
              <a:off x="992" y="982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27657" name="Text Box 17"/>
          <p:cNvSpPr txBox="1">
            <a:spLocks noChangeArrowheads="1"/>
          </p:cNvSpPr>
          <p:nvPr/>
        </p:nvSpPr>
        <p:spPr bwMode="auto">
          <a:xfrm>
            <a:off x="384174" y="328613"/>
            <a:ext cx="8544309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</a:t>
            </a:r>
            <a:r>
              <a:rPr lang="en-US" sz="3200" b="1" dirty="0"/>
              <a:t> </a:t>
            </a:r>
            <a:endParaRPr lang="en-US" sz="2800" dirty="0"/>
          </a:p>
        </p:txBody>
      </p:sp>
      <p:sp>
        <p:nvSpPr>
          <p:cNvPr id="888850" name="Line 18"/>
          <p:cNvSpPr>
            <a:spLocks noChangeShapeType="1"/>
          </p:cNvSpPr>
          <p:nvPr/>
        </p:nvSpPr>
        <p:spPr bwMode="auto">
          <a:xfrm flipH="1">
            <a:off x="4103688" y="5494338"/>
            <a:ext cx="0" cy="54133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103688" y="4954588"/>
            <a:ext cx="792162" cy="1152525"/>
            <a:chOff x="3787" y="1366"/>
            <a:chExt cx="1406" cy="2439"/>
          </a:xfrm>
        </p:grpSpPr>
        <p:sp>
          <p:nvSpPr>
            <p:cNvPr id="27666" name="Freeform 20"/>
            <p:cNvSpPr>
              <a:spLocks/>
            </p:cNvSpPr>
            <p:nvPr/>
          </p:nvSpPr>
          <p:spPr bwMode="auto">
            <a:xfrm rot="5400000">
              <a:off x="4400" y="2273"/>
              <a:ext cx="1041" cy="544"/>
            </a:xfrm>
            <a:custGeom>
              <a:avLst/>
              <a:gdLst>
                <a:gd name="T0" fmla="*/ 0 w 1041"/>
                <a:gd name="T1" fmla="*/ 523 h 551"/>
                <a:gd name="T2" fmla="*/ 17 w 1041"/>
                <a:gd name="T3" fmla="*/ 492 h 551"/>
                <a:gd name="T4" fmla="*/ 34 w 1041"/>
                <a:gd name="T5" fmla="*/ 459 h 551"/>
                <a:gd name="T6" fmla="*/ 51 w 1041"/>
                <a:gd name="T7" fmla="*/ 425 h 551"/>
                <a:gd name="T8" fmla="*/ 67 w 1041"/>
                <a:gd name="T9" fmla="*/ 399 h 551"/>
                <a:gd name="T10" fmla="*/ 84 w 1041"/>
                <a:gd name="T11" fmla="*/ 369 h 551"/>
                <a:gd name="T12" fmla="*/ 101 w 1041"/>
                <a:gd name="T13" fmla="*/ 342 h 551"/>
                <a:gd name="T14" fmla="*/ 118 w 1041"/>
                <a:gd name="T15" fmla="*/ 313 h 551"/>
                <a:gd name="T16" fmla="*/ 135 w 1041"/>
                <a:gd name="T17" fmla="*/ 287 h 551"/>
                <a:gd name="T18" fmla="*/ 151 w 1041"/>
                <a:gd name="T19" fmla="*/ 265 h 551"/>
                <a:gd name="T20" fmla="*/ 168 w 1041"/>
                <a:gd name="T21" fmla="*/ 240 h 551"/>
                <a:gd name="T22" fmla="*/ 185 w 1041"/>
                <a:gd name="T23" fmla="*/ 219 h 551"/>
                <a:gd name="T24" fmla="*/ 202 w 1041"/>
                <a:gd name="T25" fmla="*/ 194 h 551"/>
                <a:gd name="T26" fmla="*/ 219 w 1041"/>
                <a:gd name="T27" fmla="*/ 180 h 551"/>
                <a:gd name="T28" fmla="*/ 235 w 1041"/>
                <a:gd name="T29" fmla="*/ 159 h 551"/>
                <a:gd name="T30" fmla="*/ 252 w 1041"/>
                <a:gd name="T31" fmla="*/ 137 h 551"/>
                <a:gd name="T32" fmla="*/ 269 w 1041"/>
                <a:gd name="T33" fmla="*/ 120 h 551"/>
                <a:gd name="T34" fmla="*/ 286 w 1041"/>
                <a:gd name="T35" fmla="*/ 107 h 551"/>
                <a:gd name="T36" fmla="*/ 303 w 1041"/>
                <a:gd name="T37" fmla="*/ 95 h 551"/>
                <a:gd name="T38" fmla="*/ 319 w 1041"/>
                <a:gd name="T39" fmla="*/ 77 h 551"/>
                <a:gd name="T40" fmla="*/ 336 w 1041"/>
                <a:gd name="T41" fmla="*/ 65 h 551"/>
                <a:gd name="T42" fmla="*/ 353 w 1041"/>
                <a:gd name="T43" fmla="*/ 52 h 551"/>
                <a:gd name="T44" fmla="*/ 370 w 1041"/>
                <a:gd name="T45" fmla="*/ 43 h 551"/>
                <a:gd name="T46" fmla="*/ 386 w 1041"/>
                <a:gd name="T47" fmla="*/ 39 h 551"/>
                <a:gd name="T48" fmla="*/ 403 w 1041"/>
                <a:gd name="T49" fmla="*/ 30 h 551"/>
                <a:gd name="T50" fmla="*/ 420 w 1041"/>
                <a:gd name="T51" fmla="*/ 22 h 551"/>
                <a:gd name="T52" fmla="*/ 437 w 1041"/>
                <a:gd name="T53" fmla="*/ 13 h 551"/>
                <a:gd name="T54" fmla="*/ 454 w 1041"/>
                <a:gd name="T55" fmla="*/ 9 h 551"/>
                <a:gd name="T56" fmla="*/ 470 w 1041"/>
                <a:gd name="T57" fmla="*/ 5 h 551"/>
                <a:gd name="T58" fmla="*/ 487 w 1041"/>
                <a:gd name="T59" fmla="*/ 5 h 551"/>
                <a:gd name="T60" fmla="*/ 504 w 1041"/>
                <a:gd name="T61" fmla="*/ 0 h 551"/>
                <a:gd name="T62" fmla="*/ 521 w 1041"/>
                <a:gd name="T63" fmla="*/ 0 h 551"/>
                <a:gd name="T64" fmla="*/ 538 w 1041"/>
                <a:gd name="T65" fmla="*/ 0 h 551"/>
                <a:gd name="T66" fmla="*/ 554 w 1041"/>
                <a:gd name="T67" fmla="*/ 5 h 551"/>
                <a:gd name="T68" fmla="*/ 571 w 1041"/>
                <a:gd name="T69" fmla="*/ 5 h 551"/>
                <a:gd name="T70" fmla="*/ 588 w 1041"/>
                <a:gd name="T71" fmla="*/ 9 h 551"/>
                <a:gd name="T72" fmla="*/ 605 w 1041"/>
                <a:gd name="T73" fmla="*/ 13 h 551"/>
                <a:gd name="T74" fmla="*/ 622 w 1041"/>
                <a:gd name="T75" fmla="*/ 22 h 551"/>
                <a:gd name="T76" fmla="*/ 638 w 1041"/>
                <a:gd name="T77" fmla="*/ 30 h 551"/>
                <a:gd name="T78" fmla="*/ 655 w 1041"/>
                <a:gd name="T79" fmla="*/ 39 h 551"/>
                <a:gd name="T80" fmla="*/ 672 w 1041"/>
                <a:gd name="T81" fmla="*/ 43 h 551"/>
                <a:gd name="T82" fmla="*/ 689 w 1041"/>
                <a:gd name="T83" fmla="*/ 52 h 551"/>
                <a:gd name="T84" fmla="*/ 706 w 1041"/>
                <a:gd name="T85" fmla="*/ 65 h 551"/>
                <a:gd name="T86" fmla="*/ 722 w 1041"/>
                <a:gd name="T87" fmla="*/ 77 h 551"/>
                <a:gd name="T88" fmla="*/ 739 w 1041"/>
                <a:gd name="T89" fmla="*/ 95 h 551"/>
                <a:gd name="T90" fmla="*/ 756 w 1041"/>
                <a:gd name="T91" fmla="*/ 107 h 551"/>
                <a:gd name="T92" fmla="*/ 773 w 1041"/>
                <a:gd name="T93" fmla="*/ 120 h 551"/>
                <a:gd name="T94" fmla="*/ 790 w 1041"/>
                <a:gd name="T95" fmla="*/ 137 h 551"/>
                <a:gd name="T96" fmla="*/ 806 w 1041"/>
                <a:gd name="T97" fmla="*/ 159 h 551"/>
                <a:gd name="T98" fmla="*/ 823 w 1041"/>
                <a:gd name="T99" fmla="*/ 180 h 551"/>
                <a:gd name="T100" fmla="*/ 840 w 1041"/>
                <a:gd name="T101" fmla="*/ 194 h 551"/>
                <a:gd name="T102" fmla="*/ 857 w 1041"/>
                <a:gd name="T103" fmla="*/ 219 h 551"/>
                <a:gd name="T104" fmla="*/ 873 w 1041"/>
                <a:gd name="T105" fmla="*/ 240 h 551"/>
                <a:gd name="T106" fmla="*/ 890 w 1041"/>
                <a:gd name="T107" fmla="*/ 265 h 551"/>
                <a:gd name="T108" fmla="*/ 907 w 1041"/>
                <a:gd name="T109" fmla="*/ 287 h 551"/>
                <a:gd name="T110" fmla="*/ 924 w 1041"/>
                <a:gd name="T111" fmla="*/ 313 h 551"/>
                <a:gd name="T112" fmla="*/ 941 w 1041"/>
                <a:gd name="T113" fmla="*/ 342 h 551"/>
                <a:gd name="T114" fmla="*/ 957 w 1041"/>
                <a:gd name="T115" fmla="*/ 369 h 551"/>
                <a:gd name="T116" fmla="*/ 974 w 1041"/>
                <a:gd name="T117" fmla="*/ 399 h 551"/>
                <a:gd name="T118" fmla="*/ 991 w 1041"/>
                <a:gd name="T119" fmla="*/ 425 h 551"/>
                <a:gd name="T120" fmla="*/ 1008 w 1041"/>
                <a:gd name="T121" fmla="*/ 459 h 551"/>
                <a:gd name="T122" fmla="*/ 1025 w 1041"/>
                <a:gd name="T123" fmla="*/ 492 h 551"/>
                <a:gd name="T124" fmla="*/ 1041 w 1041"/>
                <a:gd name="T125" fmla="*/ 523 h 5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41"/>
                <a:gd name="T190" fmla="*/ 0 h 551"/>
                <a:gd name="T191" fmla="*/ 1041 w 1041"/>
                <a:gd name="T192" fmla="*/ 551 h 55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41" h="551">
                  <a:moveTo>
                    <a:pt x="0" y="551"/>
                  </a:moveTo>
                  <a:lnTo>
                    <a:pt x="17" y="517"/>
                  </a:lnTo>
                  <a:lnTo>
                    <a:pt x="34" y="483"/>
                  </a:lnTo>
                  <a:lnTo>
                    <a:pt x="51" y="448"/>
                  </a:lnTo>
                  <a:lnTo>
                    <a:pt x="67" y="419"/>
                  </a:lnTo>
                  <a:lnTo>
                    <a:pt x="84" y="389"/>
                  </a:lnTo>
                  <a:lnTo>
                    <a:pt x="101" y="359"/>
                  </a:lnTo>
                  <a:lnTo>
                    <a:pt x="118" y="329"/>
                  </a:lnTo>
                  <a:lnTo>
                    <a:pt x="135" y="303"/>
                  </a:lnTo>
                  <a:lnTo>
                    <a:pt x="151" y="278"/>
                  </a:lnTo>
                  <a:lnTo>
                    <a:pt x="168" y="252"/>
                  </a:lnTo>
                  <a:lnTo>
                    <a:pt x="185" y="231"/>
                  </a:lnTo>
                  <a:lnTo>
                    <a:pt x="202" y="205"/>
                  </a:lnTo>
                  <a:lnTo>
                    <a:pt x="219" y="188"/>
                  </a:lnTo>
                  <a:lnTo>
                    <a:pt x="235" y="167"/>
                  </a:lnTo>
                  <a:lnTo>
                    <a:pt x="252" y="145"/>
                  </a:lnTo>
                  <a:lnTo>
                    <a:pt x="269" y="128"/>
                  </a:lnTo>
                  <a:lnTo>
                    <a:pt x="286" y="111"/>
                  </a:lnTo>
                  <a:lnTo>
                    <a:pt x="303" y="99"/>
                  </a:lnTo>
                  <a:lnTo>
                    <a:pt x="319" y="81"/>
                  </a:lnTo>
                  <a:lnTo>
                    <a:pt x="336" y="69"/>
                  </a:lnTo>
                  <a:lnTo>
                    <a:pt x="353" y="56"/>
                  </a:lnTo>
                  <a:lnTo>
                    <a:pt x="370" y="47"/>
                  </a:lnTo>
                  <a:lnTo>
                    <a:pt x="386" y="39"/>
                  </a:lnTo>
                  <a:lnTo>
                    <a:pt x="403" y="30"/>
                  </a:lnTo>
                  <a:lnTo>
                    <a:pt x="420" y="22"/>
                  </a:lnTo>
                  <a:lnTo>
                    <a:pt x="437" y="13"/>
                  </a:lnTo>
                  <a:lnTo>
                    <a:pt x="454" y="9"/>
                  </a:lnTo>
                  <a:lnTo>
                    <a:pt x="470" y="5"/>
                  </a:lnTo>
                  <a:lnTo>
                    <a:pt x="487" y="5"/>
                  </a:lnTo>
                  <a:lnTo>
                    <a:pt x="504" y="0"/>
                  </a:lnTo>
                  <a:lnTo>
                    <a:pt x="521" y="0"/>
                  </a:lnTo>
                  <a:lnTo>
                    <a:pt x="538" y="0"/>
                  </a:lnTo>
                  <a:lnTo>
                    <a:pt x="554" y="5"/>
                  </a:lnTo>
                  <a:lnTo>
                    <a:pt x="571" y="5"/>
                  </a:lnTo>
                  <a:lnTo>
                    <a:pt x="588" y="9"/>
                  </a:lnTo>
                  <a:lnTo>
                    <a:pt x="605" y="13"/>
                  </a:lnTo>
                  <a:lnTo>
                    <a:pt x="622" y="22"/>
                  </a:lnTo>
                  <a:lnTo>
                    <a:pt x="638" y="30"/>
                  </a:lnTo>
                  <a:lnTo>
                    <a:pt x="655" y="39"/>
                  </a:lnTo>
                  <a:lnTo>
                    <a:pt x="672" y="47"/>
                  </a:lnTo>
                  <a:lnTo>
                    <a:pt x="689" y="56"/>
                  </a:lnTo>
                  <a:lnTo>
                    <a:pt x="706" y="69"/>
                  </a:lnTo>
                  <a:lnTo>
                    <a:pt x="722" y="81"/>
                  </a:lnTo>
                  <a:lnTo>
                    <a:pt x="739" y="99"/>
                  </a:lnTo>
                  <a:lnTo>
                    <a:pt x="756" y="111"/>
                  </a:lnTo>
                  <a:lnTo>
                    <a:pt x="773" y="128"/>
                  </a:lnTo>
                  <a:lnTo>
                    <a:pt x="790" y="145"/>
                  </a:lnTo>
                  <a:lnTo>
                    <a:pt x="806" y="167"/>
                  </a:lnTo>
                  <a:lnTo>
                    <a:pt x="823" y="188"/>
                  </a:lnTo>
                  <a:lnTo>
                    <a:pt x="840" y="205"/>
                  </a:lnTo>
                  <a:lnTo>
                    <a:pt x="857" y="231"/>
                  </a:lnTo>
                  <a:lnTo>
                    <a:pt x="873" y="252"/>
                  </a:lnTo>
                  <a:lnTo>
                    <a:pt x="890" y="278"/>
                  </a:lnTo>
                  <a:lnTo>
                    <a:pt x="907" y="303"/>
                  </a:lnTo>
                  <a:lnTo>
                    <a:pt x="924" y="329"/>
                  </a:lnTo>
                  <a:lnTo>
                    <a:pt x="941" y="359"/>
                  </a:lnTo>
                  <a:lnTo>
                    <a:pt x="957" y="389"/>
                  </a:lnTo>
                  <a:lnTo>
                    <a:pt x="974" y="419"/>
                  </a:lnTo>
                  <a:lnTo>
                    <a:pt x="991" y="448"/>
                  </a:lnTo>
                  <a:lnTo>
                    <a:pt x="1008" y="483"/>
                  </a:lnTo>
                  <a:lnTo>
                    <a:pt x="1025" y="517"/>
                  </a:lnTo>
                  <a:lnTo>
                    <a:pt x="1041" y="551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7667" name="Freeform 21"/>
            <p:cNvSpPr>
              <a:spLocks/>
            </p:cNvSpPr>
            <p:nvPr/>
          </p:nvSpPr>
          <p:spPr bwMode="auto">
            <a:xfrm rot="5400000">
              <a:off x="3897" y="1278"/>
              <a:ext cx="652" cy="828"/>
            </a:xfrm>
            <a:custGeom>
              <a:avLst/>
              <a:gdLst>
                <a:gd name="T0" fmla="*/ 0 w 652"/>
                <a:gd name="T1" fmla="*/ 828 h 828"/>
                <a:gd name="T2" fmla="*/ 14 w 652"/>
                <a:gd name="T3" fmla="*/ 820 h 828"/>
                <a:gd name="T4" fmla="*/ 27 w 652"/>
                <a:gd name="T5" fmla="*/ 807 h 828"/>
                <a:gd name="T6" fmla="*/ 40 w 652"/>
                <a:gd name="T7" fmla="*/ 798 h 828"/>
                <a:gd name="T8" fmla="*/ 57 w 652"/>
                <a:gd name="T9" fmla="*/ 790 h 828"/>
                <a:gd name="T10" fmla="*/ 71 w 652"/>
                <a:gd name="T11" fmla="*/ 781 h 828"/>
                <a:gd name="T12" fmla="*/ 84 w 652"/>
                <a:gd name="T13" fmla="*/ 773 h 828"/>
                <a:gd name="T14" fmla="*/ 98 w 652"/>
                <a:gd name="T15" fmla="*/ 764 h 828"/>
                <a:gd name="T16" fmla="*/ 111 w 652"/>
                <a:gd name="T17" fmla="*/ 751 h 828"/>
                <a:gd name="T18" fmla="*/ 124 w 652"/>
                <a:gd name="T19" fmla="*/ 743 h 828"/>
                <a:gd name="T20" fmla="*/ 138 w 652"/>
                <a:gd name="T21" fmla="*/ 734 h 828"/>
                <a:gd name="T22" fmla="*/ 148 w 652"/>
                <a:gd name="T23" fmla="*/ 721 h 828"/>
                <a:gd name="T24" fmla="*/ 161 w 652"/>
                <a:gd name="T25" fmla="*/ 713 h 828"/>
                <a:gd name="T26" fmla="*/ 175 w 652"/>
                <a:gd name="T27" fmla="*/ 704 h 828"/>
                <a:gd name="T28" fmla="*/ 188 w 652"/>
                <a:gd name="T29" fmla="*/ 692 h 828"/>
                <a:gd name="T30" fmla="*/ 202 w 652"/>
                <a:gd name="T31" fmla="*/ 683 h 828"/>
                <a:gd name="T32" fmla="*/ 212 w 652"/>
                <a:gd name="T33" fmla="*/ 670 h 828"/>
                <a:gd name="T34" fmla="*/ 225 w 652"/>
                <a:gd name="T35" fmla="*/ 657 h 828"/>
                <a:gd name="T36" fmla="*/ 239 w 652"/>
                <a:gd name="T37" fmla="*/ 649 h 828"/>
                <a:gd name="T38" fmla="*/ 249 w 652"/>
                <a:gd name="T39" fmla="*/ 636 h 828"/>
                <a:gd name="T40" fmla="*/ 262 w 652"/>
                <a:gd name="T41" fmla="*/ 623 h 828"/>
                <a:gd name="T42" fmla="*/ 272 w 652"/>
                <a:gd name="T43" fmla="*/ 615 h 828"/>
                <a:gd name="T44" fmla="*/ 286 w 652"/>
                <a:gd name="T45" fmla="*/ 602 h 828"/>
                <a:gd name="T46" fmla="*/ 296 w 652"/>
                <a:gd name="T47" fmla="*/ 589 h 828"/>
                <a:gd name="T48" fmla="*/ 306 w 652"/>
                <a:gd name="T49" fmla="*/ 576 h 828"/>
                <a:gd name="T50" fmla="*/ 319 w 652"/>
                <a:gd name="T51" fmla="*/ 564 h 828"/>
                <a:gd name="T52" fmla="*/ 329 w 652"/>
                <a:gd name="T53" fmla="*/ 551 h 828"/>
                <a:gd name="T54" fmla="*/ 339 w 652"/>
                <a:gd name="T55" fmla="*/ 538 h 828"/>
                <a:gd name="T56" fmla="*/ 353 w 652"/>
                <a:gd name="T57" fmla="*/ 525 h 828"/>
                <a:gd name="T58" fmla="*/ 363 w 652"/>
                <a:gd name="T59" fmla="*/ 512 h 828"/>
                <a:gd name="T60" fmla="*/ 373 w 652"/>
                <a:gd name="T61" fmla="*/ 500 h 828"/>
                <a:gd name="T62" fmla="*/ 383 w 652"/>
                <a:gd name="T63" fmla="*/ 487 h 828"/>
                <a:gd name="T64" fmla="*/ 393 w 652"/>
                <a:gd name="T65" fmla="*/ 474 h 828"/>
                <a:gd name="T66" fmla="*/ 403 w 652"/>
                <a:gd name="T67" fmla="*/ 461 h 828"/>
                <a:gd name="T68" fmla="*/ 413 w 652"/>
                <a:gd name="T69" fmla="*/ 448 h 828"/>
                <a:gd name="T70" fmla="*/ 423 w 652"/>
                <a:gd name="T71" fmla="*/ 431 h 828"/>
                <a:gd name="T72" fmla="*/ 433 w 652"/>
                <a:gd name="T73" fmla="*/ 418 h 828"/>
                <a:gd name="T74" fmla="*/ 443 w 652"/>
                <a:gd name="T75" fmla="*/ 406 h 828"/>
                <a:gd name="T76" fmla="*/ 454 w 652"/>
                <a:gd name="T77" fmla="*/ 389 h 828"/>
                <a:gd name="T78" fmla="*/ 464 w 652"/>
                <a:gd name="T79" fmla="*/ 376 h 828"/>
                <a:gd name="T80" fmla="*/ 474 w 652"/>
                <a:gd name="T81" fmla="*/ 363 h 828"/>
                <a:gd name="T82" fmla="*/ 484 w 652"/>
                <a:gd name="T83" fmla="*/ 346 h 828"/>
                <a:gd name="T84" fmla="*/ 491 w 652"/>
                <a:gd name="T85" fmla="*/ 333 h 828"/>
                <a:gd name="T86" fmla="*/ 501 w 652"/>
                <a:gd name="T87" fmla="*/ 316 h 828"/>
                <a:gd name="T88" fmla="*/ 511 w 652"/>
                <a:gd name="T89" fmla="*/ 303 h 828"/>
                <a:gd name="T90" fmla="*/ 517 w 652"/>
                <a:gd name="T91" fmla="*/ 286 h 828"/>
                <a:gd name="T92" fmla="*/ 527 w 652"/>
                <a:gd name="T93" fmla="*/ 269 h 828"/>
                <a:gd name="T94" fmla="*/ 538 w 652"/>
                <a:gd name="T95" fmla="*/ 256 h 828"/>
                <a:gd name="T96" fmla="*/ 544 w 652"/>
                <a:gd name="T97" fmla="*/ 239 h 828"/>
                <a:gd name="T98" fmla="*/ 554 w 652"/>
                <a:gd name="T99" fmla="*/ 222 h 828"/>
                <a:gd name="T100" fmla="*/ 561 w 652"/>
                <a:gd name="T101" fmla="*/ 205 h 828"/>
                <a:gd name="T102" fmla="*/ 568 w 652"/>
                <a:gd name="T103" fmla="*/ 188 h 828"/>
                <a:gd name="T104" fmla="*/ 578 w 652"/>
                <a:gd name="T105" fmla="*/ 175 h 828"/>
                <a:gd name="T106" fmla="*/ 585 w 652"/>
                <a:gd name="T107" fmla="*/ 158 h 828"/>
                <a:gd name="T108" fmla="*/ 591 w 652"/>
                <a:gd name="T109" fmla="*/ 141 h 828"/>
                <a:gd name="T110" fmla="*/ 601 w 652"/>
                <a:gd name="T111" fmla="*/ 124 h 828"/>
                <a:gd name="T112" fmla="*/ 608 w 652"/>
                <a:gd name="T113" fmla="*/ 107 h 828"/>
                <a:gd name="T114" fmla="*/ 615 w 652"/>
                <a:gd name="T115" fmla="*/ 90 h 828"/>
                <a:gd name="T116" fmla="*/ 621 w 652"/>
                <a:gd name="T117" fmla="*/ 73 h 828"/>
                <a:gd name="T118" fmla="*/ 628 w 652"/>
                <a:gd name="T119" fmla="*/ 51 h 828"/>
                <a:gd name="T120" fmla="*/ 635 w 652"/>
                <a:gd name="T121" fmla="*/ 34 h 828"/>
                <a:gd name="T122" fmla="*/ 645 w 652"/>
                <a:gd name="T123" fmla="*/ 17 h 828"/>
                <a:gd name="T124" fmla="*/ 652 w 652"/>
                <a:gd name="T125" fmla="*/ 0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2"/>
                <a:gd name="T190" fmla="*/ 0 h 828"/>
                <a:gd name="T191" fmla="*/ 652 w 652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2" h="828">
                  <a:moveTo>
                    <a:pt x="0" y="828"/>
                  </a:moveTo>
                  <a:lnTo>
                    <a:pt x="14" y="820"/>
                  </a:lnTo>
                  <a:lnTo>
                    <a:pt x="27" y="807"/>
                  </a:lnTo>
                  <a:lnTo>
                    <a:pt x="40" y="798"/>
                  </a:lnTo>
                  <a:lnTo>
                    <a:pt x="57" y="790"/>
                  </a:lnTo>
                  <a:lnTo>
                    <a:pt x="71" y="781"/>
                  </a:lnTo>
                  <a:lnTo>
                    <a:pt x="84" y="773"/>
                  </a:lnTo>
                  <a:lnTo>
                    <a:pt x="98" y="764"/>
                  </a:lnTo>
                  <a:lnTo>
                    <a:pt x="111" y="751"/>
                  </a:lnTo>
                  <a:lnTo>
                    <a:pt x="124" y="743"/>
                  </a:lnTo>
                  <a:lnTo>
                    <a:pt x="138" y="734"/>
                  </a:lnTo>
                  <a:lnTo>
                    <a:pt x="148" y="721"/>
                  </a:lnTo>
                  <a:lnTo>
                    <a:pt x="161" y="713"/>
                  </a:lnTo>
                  <a:lnTo>
                    <a:pt x="175" y="704"/>
                  </a:lnTo>
                  <a:lnTo>
                    <a:pt x="188" y="692"/>
                  </a:lnTo>
                  <a:lnTo>
                    <a:pt x="202" y="683"/>
                  </a:lnTo>
                  <a:lnTo>
                    <a:pt x="212" y="670"/>
                  </a:lnTo>
                  <a:lnTo>
                    <a:pt x="225" y="657"/>
                  </a:lnTo>
                  <a:lnTo>
                    <a:pt x="239" y="649"/>
                  </a:lnTo>
                  <a:lnTo>
                    <a:pt x="249" y="636"/>
                  </a:lnTo>
                  <a:lnTo>
                    <a:pt x="262" y="623"/>
                  </a:lnTo>
                  <a:lnTo>
                    <a:pt x="272" y="615"/>
                  </a:lnTo>
                  <a:lnTo>
                    <a:pt x="286" y="602"/>
                  </a:lnTo>
                  <a:lnTo>
                    <a:pt x="296" y="589"/>
                  </a:lnTo>
                  <a:lnTo>
                    <a:pt x="306" y="576"/>
                  </a:lnTo>
                  <a:lnTo>
                    <a:pt x="319" y="564"/>
                  </a:lnTo>
                  <a:lnTo>
                    <a:pt x="329" y="551"/>
                  </a:lnTo>
                  <a:lnTo>
                    <a:pt x="339" y="538"/>
                  </a:lnTo>
                  <a:lnTo>
                    <a:pt x="353" y="525"/>
                  </a:lnTo>
                  <a:lnTo>
                    <a:pt x="363" y="512"/>
                  </a:lnTo>
                  <a:lnTo>
                    <a:pt x="373" y="500"/>
                  </a:lnTo>
                  <a:lnTo>
                    <a:pt x="383" y="487"/>
                  </a:lnTo>
                  <a:lnTo>
                    <a:pt x="393" y="474"/>
                  </a:lnTo>
                  <a:lnTo>
                    <a:pt x="403" y="461"/>
                  </a:lnTo>
                  <a:lnTo>
                    <a:pt x="413" y="448"/>
                  </a:lnTo>
                  <a:lnTo>
                    <a:pt x="423" y="431"/>
                  </a:lnTo>
                  <a:lnTo>
                    <a:pt x="433" y="418"/>
                  </a:lnTo>
                  <a:lnTo>
                    <a:pt x="443" y="406"/>
                  </a:lnTo>
                  <a:lnTo>
                    <a:pt x="454" y="389"/>
                  </a:lnTo>
                  <a:lnTo>
                    <a:pt x="464" y="376"/>
                  </a:lnTo>
                  <a:lnTo>
                    <a:pt x="474" y="363"/>
                  </a:lnTo>
                  <a:lnTo>
                    <a:pt x="484" y="346"/>
                  </a:lnTo>
                  <a:lnTo>
                    <a:pt x="491" y="333"/>
                  </a:lnTo>
                  <a:lnTo>
                    <a:pt x="501" y="316"/>
                  </a:lnTo>
                  <a:lnTo>
                    <a:pt x="511" y="303"/>
                  </a:lnTo>
                  <a:lnTo>
                    <a:pt x="517" y="286"/>
                  </a:lnTo>
                  <a:lnTo>
                    <a:pt x="527" y="269"/>
                  </a:lnTo>
                  <a:lnTo>
                    <a:pt x="538" y="256"/>
                  </a:lnTo>
                  <a:lnTo>
                    <a:pt x="544" y="239"/>
                  </a:lnTo>
                  <a:lnTo>
                    <a:pt x="554" y="222"/>
                  </a:lnTo>
                  <a:lnTo>
                    <a:pt x="561" y="205"/>
                  </a:lnTo>
                  <a:lnTo>
                    <a:pt x="568" y="188"/>
                  </a:lnTo>
                  <a:lnTo>
                    <a:pt x="578" y="175"/>
                  </a:lnTo>
                  <a:lnTo>
                    <a:pt x="585" y="158"/>
                  </a:lnTo>
                  <a:lnTo>
                    <a:pt x="591" y="141"/>
                  </a:lnTo>
                  <a:lnTo>
                    <a:pt x="601" y="124"/>
                  </a:lnTo>
                  <a:lnTo>
                    <a:pt x="608" y="107"/>
                  </a:lnTo>
                  <a:lnTo>
                    <a:pt x="615" y="90"/>
                  </a:lnTo>
                  <a:lnTo>
                    <a:pt x="621" y="73"/>
                  </a:lnTo>
                  <a:lnTo>
                    <a:pt x="628" y="51"/>
                  </a:lnTo>
                  <a:lnTo>
                    <a:pt x="635" y="34"/>
                  </a:lnTo>
                  <a:lnTo>
                    <a:pt x="645" y="17"/>
                  </a:lnTo>
                  <a:lnTo>
                    <a:pt x="652" y="0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7668" name="Freeform 22"/>
            <p:cNvSpPr>
              <a:spLocks/>
            </p:cNvSpPr>
            <p:nvPr/>
          </p:nvSpPr>
          <p:spPr bwMode="auto">
            <a:xfrm rot="5766667">
              <a:off x="3809" y="3000"/>
              <a:ext cx="783" cy="828"/>
            </a:xfrm>
            <a:custGeom>
              <a:avLst/>
              <a:gdLst>
                <a:gd name="T0" fmla="*/ 0 w 783"/>
                <a:gd name="T1" fmla="*/ 0 h 828"/>
                <a:gd name="T2" fmla="*/ 10 w 783"/>
                <a:gd name="T3" fmla="*/ 17 h 828"/>
                <a:gd name="T4" fmla="*/ 20 w 783"/>
                <a:gd name="T5" fmla="*/ 39 h 828"/>
                <a:gd name="T6" fmla="*/ 30 w 783"/>
                <a:gd name="T7" fmla="*/ 56 h 828"/>
                <a:gd name="T8" fmla="*/ 37 w 783"/>
                <a:gd name="T9" fmla="*/ 73 h 828"/>
                <a:gd name="T10" fmla="*/ 47 w 783"/>
                <a:gd name="T11" fmla="*/ 90 h 828"/>
                <a:gd name="T12" fmla="*/ 57 w 783"/>
                <a:gd name="T13" fmla="*/ 107 h 828"/>
                <a:gd name="T14" fmla="*/ 67 w 783"/>
                <a:gd name="T15" fmla="*/ 128 h 828"/>
                <a:gd name="T16" fmla="*/ 77 w 783"/>
                <a:gd name="T17" fmla="*/ 145 h 828"/>
                <a:gd name="T18" fmla="*/ 87 w 783"/>
                <a:gd name="T19" fmla="*/ 162 h 828"/>
                <a:gd name="T20" fmla="*/ 97 w 783"/>
                <a:gd name="T21" fmla="*/ 180 h 828"/>
                <a:gd name="T22" fmla="*/ 107 w 783"/>
                <a:gd name="T23" fmla="*/ 197 h 828"/>
                <a:gd name="T24" fmla="*/ 117 w 783"/>
                <a:gd name="T25" fmla="*/ 214 h 828"/>
                <a:gd name="T26" fmla="*/ 128 w 783"/>
                <a:gd name="T27" fmla="*/ 226 h 828"/>
                <a:gd name="T28" fmla="*/ 141 w 783"/>
                <a:gd name="T29" fmla="*/ 244 h 828"/>
                <a:gd name="T30" fmla="*/ 151 w 783"/>
                <a:gd name="T31" fmla="*/ 261 h 828"/>
                <a:gd name="T32" fmla="*/ 161 w 783"/>
                <a:gd name="T33" fmla="*/ 278 h 828"/>
                <a:gd name="T34" fmla="*/ 171 w 783"/>
                <a:gd name="T35" fmla="*/ 295 h 828"/>
                <a:gd name="T36" fmla="*/ 185 w 783"/>
                <a:gd name="T37" fmla="*/ 308 h 828"/>
                <a:gd name="T38" fmla="*/ 195 w 783"/>
                <a:gd name="T39" fmla="*/ 325 h 828"/>
                <a:gd name="T40" fmla="*/ 205 w 783"/>
                <a:gd name="T41" fmla="*/ 337 h 828"/>
                <a:gd name="T42" fmla="*/ 218 w 783"/>
                <a:gd name="T43" fmla="*/ 354 h 828"/>
                <a:gd name="T44" fmla="*/ 228 w 783"/>
                <a:gd name="T45" fmla="*/ 367 h 828"/>
                <a:gd name="T46" fmla="*/ 242 w 783"/>
                <a:gd name="T47" fmla="*/ 384 h 828"/>
                <a:gd name="T48" fmla="*/ 252 w 783"/>
                <a:gd name="T49" fmla="*/ 397 h 828"/>
                <a:gd name="T50" fmla="*/ 265 w 783"/>
                <a:gd name="T51" fmla="*/ 414 h 828"/>
                <a:gd name="T52" fmla="*/ 275 w 783"/>
                <a:gd name="T53" fmla="*/ 427 h 828"/>
                <a:gd name="T54" fmla="*/ 289 w 783"/>
                <a:gd name="T55" fmla="*/ 440 h 828"/>
                <a:gd name="T56" fmla="*/ 299 w 783"/>
                <a:gd name="T57" fmla="*/ 457 h 828"/>
                <a:gd name="T58" fmla="*/ 312 w 783"/>
                <a:gd name="T59" fmla="*/ 470 h 828"/>
                <a:gd name="T60" fmla="*/ 326 w 783"/>
                <a:gd name="T61" fmla="*/ 482 h 828"/>
                <a:gd name="T62" fmla="*/ 339 w 783"/>
                <a:gd name="T63" fmla="*/ 495 h 828"/>
                <a:gd name="T64" fmla="*/ 349 w 783"/>
                <a:gd name="T65" fmla="*/ 508 h 828"/>
                <a:gd name="T66" fmla="*/ 363 w 783"/>
                <a:gd name="T67" fmla="*/ 521 h 828"/>
                <a:gd name="T68" fmla="*/ 376 w 783"/>
                <a:gd name="T69" fmla="*/ 534 h 828"/>
                <a:gd name="T70" fmla="*/ 390 w 783"/>
                <a:gd name="T71" fmla="*/ 546 h 828"/>
                <a:gd name="T72" fmla="*/ 403 w 783"/>
                <a:gd name="T73" fmla="*/ 559 h 828"/>
                <a:gd name="T74" fmla="*/ 416 w 783"/>
                <a:gd name="T75" fmla="*/ 572 h 828"/>
                <a:gd name="T76" fmla="*/ 430 w 783"/>
                <a:gd name="T77" fmla="*/ 585 h 828"/>
                <a:gd name="T78" fmla="*/ 443 w 783"/>
                <a:gd name="T79" fmla="*/ 598 h 828"/>
                <a:gd name="T80" fmla="*/ 457 w 783"/>
                <a:gd name="T81" fmla="*/ 610 h 828"/>
                <a:gd name="T82" fmla="*/ 470 w 783"/>
                <a:gd name="T83" fmla="*/ 619 h 828"/>
                <a:gd name="T84" fmla="*/ 484 w 783"/>
                <a:gd name="T85" fmla="*/ 632 h 828"/>
                <a:gd name="T86" fmla="*/ 497 w 783"/>
                <a:gd name="T87" fmla="*/ 645 h 828"/>
                <a:gd name="T88" fmla="*/ 510 w 783"/>
                <a:gd name="T89" fmla="*/ 653 h 828"/>
                <a:gd name="T90" fmla="*/ 524 w 783"/>
                <a:gd name="T91" fmla="*/ 666 h 828"/>
                <a:gd name="T92" fmla="*/ 537 w 783"/>
                <a:gd name="T93" fmla="*/ 679 h 828"/>
                <a:gd name="T94" fmla="*/ 554 w 783"/>
                <a:gd name="T95" fmla="*/ 687 h 828"/>
                <a:gd name="T96" fmla="*/ 568 w 783"/>
                <a:gd name="T97" fmla="*/ 700 h 828"/>
                <a:gd name="T98" fmla="*/ 581 w 783"/>
                <a:gd name="T99" fmla="*/ 709 h 828"/>
                <a:gd name="T100" fmla="*/ 598 w 783"/>
                <a:gd name="T101" fmla="*/ 717 h 828"/>
                <a:gd name="T102" fmla="*/ 611 w 783"/>
                <a:gd name="T103" fmla="*/ 730 h 828"/>
                <a:gd name="T104" fmla="*/ 628 w 783"/>
                <a:gd name="T105" fmla="*/ 738 h 828"/>
                <a:gd name="T106" fmla="*/ 641 w 783"/>
                <a:gd name="T107" fmla="*/ 747 h 828"/>
                <a:gd name="T108" fmla="*/ 658 w 783"/>
                <a:gd name="T109" fmla="*/ 756 h 828"/>
                <a:gd name="T110" fmla="*/ 672 w 783"/>
                <a:gd name="T111" fmla="*/ 768 h 828"/>
                <a:gd name="T112" fmla="*/ 688 w 783"/>
                <a:gd name="T113" fmla="*/ 777 h 828"/>
                <a:gd name="T114" fmla="*/ 702 w 783"/>
                <a:gd name="T115" fmla="*/ 785 h 828"/>
                <a:gd name="T116" fmla="*/ 719 w 783"/>
                <a:gd name="T117" fmla="*/ 794 h 828"/>
                <a:gd name="T118" fmla="*/ 735 w 783"/>
                <a:gd name="T119" fmla="*/ 802 h 828"/>
                <a:gd name="T120" fmla="*/ 749 w 783"/>
                <a:gd name="T121" fmla="*/ 811 h 828"/>
                <a:gd name="T122" fmla="*/ 766 w 783"/>
                <a:gd name="T123" fmla="*/ 820 h 828"/>
                <a:gd name="T124" fmla="*/ 783 w 783"/>
                <a:gd name="T125" fmla="*/ 828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3"/>
                <a:gd name="T190" fmla="*/ 0 h 828"/>
                <a:gd name="T191" fmla="*/ 783 w 783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3" h="828">
                  <a:moveTo>
                    <a:pt x="0" y="0"/>
                  </a:moveTo>
                  <a:lnTo>
                    <a:pt x="10" y="17"/>
                  </a:lnTo>
                  <a:lnTo>
                    <a:pt x="20" y="39"/>
                  </a:lnTo>
                  <a:lnTo>
                    <a:pt x="30" y="56"/>
                  </a:lnTo>
                  <a:lnTo>
                    <a:pt x="37" y="73"/>
                  </a:lnTo>
                  <a:lnTo>
                    <a:pt x="47" y="90"/>
                  </a:lnTo>
                  <a:lnTo>
                    <a:pt x="57" y="107"/>
                  </a:lnTo>
                  <a:lnTo>
                    <a:pt x="67" y="128"/>
                  </a:lnTo>
                  <a:lnTo>
                    <a:pt x="77" y="145"/>
                  </a:lnTo>
                  <a:lnTo>
                    <a:pt x="87" y="162"/>
                  </a:lnTo>
                  <a:lnTo>
                    <a:pt x="97" y="180"/>
                  </a:lnTo>
                  <a:lnTo>
                    <a:pt x="107" y="197"/>
                  </a:lnTo>
                  <a:lnTo>
                    <a:pt x="117" y="214"/>
                  </a:lnTo>
                  <a:lnTo>
                    <a:pt x="128" y="226"/>
                  </a:lnTo>
                  <a:lnTo>
                    <a:pt x="141" y="244"/>
                  </a:lnTo>
                  <a:lnTo>
                    <a:pt x="151" y="261"/>
                  </a:lnTo>
                  <a:lnTo>
                    <a:pt x="161" y="278"/>
                  </a:lnTo>
                  <a:lnTo>
                    <a:pt x="171" y="295"/>
                  </a:lnTo>
                  <a:lnTo>
                    <a:pt x="185" y="308"/>
                  </a:lnTo>
                  <a:lnTo>
                    <a:pt x="195" y="325"/>
                  </a:lnTo>
                  <a:lnTo>
                    <a:pt x="205" y="337"/>
                  </a:lnTo>
                  <a:lnTo>
                    <a:pt x="218" y="354"/>
                  </a:lnTo>
                  <a:lnTo>
                    <a:pt x="228" y="367"/>
                  </a:lnTo>
                  <a:lnTo>
                    <a:pt x="242" y="384"/>
                  </a:lnTo>
                  <a:lnTo>
                    <a:pt x="252" y="397"/>
                  </a:lnTo>
                  <a:lnTo>
                    <a:pt x="265" y="414"/>
                  </a:lnTo>
                  <a:lnTo>
                    <a:pt x="275" y="427"/>
                  </a:lnTo>
                  <a:lnTo>
                    <a:pt x="289" y="440"/>
                  </a:lnTo>
                  <a:lnTo>
                    <a:pt x="299" y="457"/>
                  </a:lnTo>
                  <a:lnTo>
                    <a:pt x="312" y="470"/>
                  </a:lnTo>
                  <a:lnTo>
                    <a:pt x="326" y="482"/>
                  </a:lnTo>
                  <a:lnTo>
                    <a:pt x="339" y="495"/>
                  </a:lnTo>
                  <a:lnTo>
                    <a:pt x="349" y="508"/>
                  </a:lnTo>
                  <a:lnTo>
                    <a:pt x="363" y="521"/>
                  </a:lnTo>
                  <a:lnTo>
                    <a:pt x="376" y="534"/>
                  </a:lnTo>
                  <a:lnTo>
                    <a:pt x="390" y="546"/>
                  </a:lnTo>
                  <a:lnTo>
                    <a:pt x="403" y="559"/>
                  </a:lnTo>
                  <a:lnTo>
                    <a:pt x="416" y="572"/>
                  </a:lnTo>
                  <a:lnTo>
                    <a:pt x="430" y="585"/>
                  </a:lnTo>
                  <a:lnTo>
                    <a:pt x="443" y="598"/>
                  </a:lnTo>
                  <a:lnTo>
                    <a:pt x="457" y="610"/>
                  </a:lnTo>
                  <a:lnTo>
                    <a:pt x="470" y="619"/>
                  </a:lnTo>
                  <a:lnTo>
                    <a:pt x="484" y="632"/>
                  </a:lnTo>
                  <a:lnTo>
                    <a:pt x="497" y="645"/>
                  </a:lnTo>
                  <a:lnTo>
                    <a:pt x="510" y="653"/>
                  </a:lnTo>
                  <a:lnTo>
                    <a:pt x="524" y="666"/>
                  </a:lnTo>
                  <a:lnTo>
                    <a:pt x="537" y="679"/>
                  </a:lnTo>
                  <a:lnTo>
                    <a:pt x="554" y="687"/>
                  </a:lnTo>
                  <a:lnTo>
                    <a:pt x="568" y="700"/>
                  </a:lnTo>
                  <a:lnTo>
                    <a:pt x="581" y="709"/>
                  </a:lnTo>
                  <a:lnTo>
                    <a:pt x="598" y="717"/>
                  </a:lnTo>
                  <a:lnTo>
                    <a:pt x="611" y="730"/>
                  </a:lnTo>
                  <a:lnTo>
                    <a:pt x="628" y="738"/>
                  </a:lnTo>
                  <a:lnTo>
                    <a:pt x="641" y="747"/>
                  </a:lnTo>
                  <a:lnTo>
                    <a:pt x="658" y="756"/>
                  </a:lnTo>
                  <a:lnTo>
                    <a:pt x="672" y="768"/>
                  </a:lnTo>
                  <a:lnTo>
                    <a:pt x="688" y="777"/>
                  </a:lnTo>
                  <a:lnTo>
                    <a:pt x="702" y="785"/>
                  </a:lnTo>
                  <a:lnTo>
                    <a:pt x="719" y="794"/>
                  </a:lnTo>
                  <a:lnTo>
                    <a:pt x="735" y="802"/>
                  </a:lnTo>
                  <a:lnTo>
                    <a:pt x="749" y="811"/>
                  </a:lnTo>
                  <a:lnTo>
                    <a:pt x="766" y="820"/>
                  </a:lnTo>
                  <a:lnTo>
                    <a:pt x="783" y="828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88855" name="Line 23"/>
          <p:cNvSpPr>
            <a:spLocks noChangeShapeType="1"/>
          </p:cNvSpPr>
          <p:nvPr/>
        </p:nvSpPr>
        <p:spPr bwMode="auto">
          <a:xfrm>
            <a:off x="1800225" y="2362200"/>
            <a:ext cx="2303463" cy="2665413"/>
          </a:xfrm>
          <a:prstGeom prst="line">
            <a:avLst/>
          </a:prstGeom>
          <a:noFill/>
          <a:ln w="38100">
            <a:solidFill>
              <a:srgbClr val="FF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61" name="Line 24"/>
          <p:cNvSpPr>
            <a:spLocks noChangeShapeType="1"/>
          </p:cNvSpPr>
          <p:nvPr/>
        </p:nvSpPr>
        <p:spPr bwMode="auto">
          <a:xfrm>
            <a:off x="1800225" y="2362200"/>
            <a:ext cx="0" cy="3132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4067179" y="6035675"/>
            <a:ext cx="536576" cy="390525"/>
            <a:chOff x="2562" y="3680"/>
            <a:chExt cx="338" cy="246"/>
          </a:xfrm>
        </p:grpSpPr>
        <p:sp>
          <p:nvSpPr>
            <p:cNvPr id="27664" name="Rectangle 26"/>
            <p:cNvSpPr>
              <a:spLocks noChangeArrowheads="1"/>
            </p:cNvSpPr>
            <p:nvPr/>
          </p:nvSpPr>
          <p:spPr bwMode="auto">
            <a:xfrm>
              <a:off x="2599" y="3695"/>
              <a:ext cx="30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  <a:latin typeface="Book Antiqua" pitchFamily="18" charset="0"/>
                </a:rPr>
                <a:t>LT</a:t>
              </a:r>
            </a:p>
          </p:txBody>
        </p:sp>
        <p:sp>
          <p:nvSpPr>
            <p:cNvPr id="27665" name="Line 27"/>
            <p:cNvSpPr>
              <a:spLocks noChangeShapeType="1"/>
            </p:cNvSpPr>
            <p:nvPr/>
          </p:nvSpPr>
          <p:spPr bwMode="auto">
            <a:xfrm flipH="1" flipV="1">
              <a:off x="2562" y="3680"/>
              <a:ext cx="2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88860" name="Freeform 28"/>
          <p:cNvSpPr>
            <a:spLocks/>
          </p:cNvSpPr>
          <p:nvPr/>
        </p:nvSpPr>
        <p:spPr bwMode="auto">
          <a:xfrm>
            <a:off x="1800225" y="2297113"/>
            <a:ext cx="2303463" cy="2693987"/>
          </a:xfrm>
          <a:custGeom>
            <a:avLst/>
            <a:gdLst>
              <a:gd name="T0" fmla="*/ 0 w 1451"/>
              <a:gd name="T1" fmla="*/ 2147483647 h 1697"/>
              <a:gd name="T2" fmla="*/ 2147483647 w 1451"/>
              <a:gd name="T3" fmla="*/ 2147483647 h 1697"/>
              <a:gd name="T4" fmla="*/ 2147483647 w 1451"/>
              <a:gd name="T5" fmla="*/ 2147483647 h 1697"/>
              <a:gd name="T6" fmla="*/ 2147483647 w 1451"/>
              <a:gd name="T7" fmla="*/ 2147483647 h 1697"/>
              <a:gd name="T8" fmla="*/ 2147483647 w 1451"/>
              <a:gd name="T9" fmla="*/ 2147483647 h 1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1"/>
              <a:gd name="T16" fmla="*/ 0 h 1697"/>
              <a:gd name="T17" fmla="*/ 1451 w 1451"/>
              <a:gd name="T18" fmla="*/ 1697 h 16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1" h="1697">
                <a:moveTo>
                  <a:pt x="0" y="19"/>
                </a:moveTo>
                <a:cubicBezTo>
                  <a:pt x="53" y="9"/>
                  <a:pt x="106" y="0"/>
                  <a:pt x="204" y="155"/>
                </a:cubicBezTo>
                <a:cubicBezTo>
                  <a:pt x="302" y="310"/>
                  <a:pt x="419" y="752"/>
                  <a:pt x="589" y="948"/>
                </a:cubicBezTo>
                <a:cubicBezTo>
                  <a:pt x="759" y="1144"/>
                  <a:pt x="1080" y="1209"/>
                  <a:pt x="1224" y="1334"/>
                </a:cubicBezTo>
                <a:cubicBezTo>
                  <a:pt x="1368" y="1459"/>
                  <a:pt x="1409" y="1578"/>
                  <a:pt x="1451" y="1697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7106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8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8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8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8836" grpId="0" animBg="1"/>
      <p:bldP spid="888837" grpId="0" animBg="1"/>
      <p:bldP spid="888850" grpId="0" animBg="1"/>
      <p:bldP spid="888855" grpId="0" animBg="1"/>
      <p:bldP spid="8888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312738" y="368300"/>
            <a:ext cx="8651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Re-Order Point: ROP</a:t>
            </a:r>
          </a:p>
        </p:txBody>
      </p:sp>
      <p:sp>
        <p:nvSpPr>
          <p:cNvPr id="890884" name="Text Box 4"/>
          <p:cNvSpPr txBox="1">
            <a:spLocks noChangeArrowheads="1"/>
          </p:cNvSpPr>
          <p:nvPr/>
        </p:nvSpPr>
        <p:spPr bwMode="auto">
          <a:xfrm>
            <a:off x="323850" y="1477963"/>
            <a:ext cx="7812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>
                <a:latin typeface="Book Antiqua" pitchFamily="18" charset="0"/>
              </a:rPr>
              <a:t>Demand during lead time has Normal distribution.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88125" y="2168525"/>
            <a:ext cx="2232025" cy="3871913"/>
            <a:chOff x="3787" y="1366"/>
            <a:chExt cx="1406" cy="2439"/>
          </a:xfrm>
        </p:grpSpPr>
        <p:sp>
          <p:nvSpPr>
            <p:cNvPr id="28704" name="Freeform 6"/>
            <p:cNvSpPr>
              <a:spLocks/>
            </p:cNvSpPr>
            <p:nvPr/>
          </p:nvSpPr>
          <p:spPr bwMode="auto">
            <a:xfrm rot="5400000">
              <a:off x="4400" y="2273"/>
              <a:ext cx="1041" cy="544"/>
            </a:xfrm>
            <a:custGeom>
              <a:avLst/>
              <a:gdLst>
                <a:gd name="T0" fmla="*/ 0 w 1041"/>
                <a:gd name="T1" fmla="*/ 523 h 551"/>
                <a:gd name="T2" fmla="*/ 17 w 1041"/>
                <a:gd name="T3" fmla="*/ 492 h 551"/>
                <a:gd name="T4" fmla="*/ 34 w 1041"/>
                <a:gd name="T5" fmla="*/ 459 h 551"/>
                <a:gd name="T6" fmla="*/ 51 w 1041"/>
                <a:gd name="T7" fmla="*/ 425 h 551"/>
                <a:gd name="T8" fmla="*/ 67 w 1041"/>
                <a:gd name="T9" fmla="*/ 399 h 551"/>
                <a:gd name="T10" fmla="*/ 84 w 1041"/>
                <a:gd name="T11" fmla="*/ 369 h 551"/>
                <a:gd name="T12" fmla="*/ 101 w 1041"/>
                <a:gd name="T13" fmla="*/ 342 h 551"/>
                <a:gd name="T14" fmla="*/ 118 w 1041"/>
                <a:gd name="T15" fmla="*/ 313 h 551"/>
                <a:gd name="T16" fmla="*/ 135 w 1041"/>
                <a:gd name="T17" fmla="*/ 287 h 551"/>
                <a:gd name="T18" fmla="*/ 151 w 1041"/>
                <a:gd name="T19" fmla="*/ 265 h 551"/>
                <a:gd name="T20" fmla="*/ 168 w 1041"/>
                <a:gd name="T21" fmla="*/ 240 h 551"/>
                <a:gd name="T22" fmla="*/ 185 w 1041"/>
                <a:gd name="T23" fmla="*/ 219 h 551"/>
                <a:gd name="T24" fmla="*/ 202 w 1041"/>
                <a:gd name="T25" fmla="*/ 194 h 551"/>
                <a:gd name="T26" fmla="*/ 219 w 1041"/>
                <a:gd name="T27" fmla="*/ 180 h 551"/>
                <a:gd name="T28" fmla="*/ 235 w 1041"/>
                <a:gd name="T29" fmla="*/ 159 h 551"/>
                <a:gd name="T30" fmla="*/ 252 w 1041"/>
                <a:gd name="T31" fmla="*/ 137 h 551"/>
                <a:gd name="T32" fmla="*/ 269 w 1041"/>
                <a:gd name="T33" fmla="*/ 120 h 551"/>
                <a:gd name="T34" fmla="*/ 286 w 1041"/>
                <a:gd name="T35" fmla="*/ 107 h 551"/>
                <a:gd name="T36" fmla="*/ 303 w 1041"/>
                <a:gd name="T37" fmla="*/ 95 h 551"/>
                <a:gd name="T38" fmla="*/ 319 w 1041"/>
                <a:gd name="T39" fmla="*/ 77 h 551"/>
                <a:gd name="T40" fmla="*/ 336 w 1041"/>
                <a:gd name="T41" fmla="*/ 65 h 551"/>
                <a:gd name="T42" fmla="*/ 353 w 1041"/>
                <a:gd name="T43" fmla="*/ 52 h 551"/>
                <a:gd name="T44" fmla="*/ 370 w 1041"/>
                <a:gd name="T45" fmla="*/ 43 h 551"/>
                <a:gd name="T46" fmla="*/ 386 w 1041"/>
                <a:gd name="T47" fmla="*/ 39 h 551"/>
                <a:gd name="T48" fmla="*/ 403 w 1041"/>
                <a:gd name="T49" fmla="*/ 30 h 551"/>
                <a:gd name="T50" fmla="*/ 420 w 1041"/>
                <a:gd name="T51" fmla="*/ 22 h 551"/>
                <a:gd name="T52" fmla="*/ 437 w 1041"/>
                <a:gd name="T53" fmla="*/ 13 h 551"/>
                <a:gd name="T54" fmla="*/ 454 w 1041"/>
                <a:gd name="T55" fmla="*/ 9 h 551"/>
                <a:gd name="T56" fmla="*/ 470 w 1041"/>
                <a:gd name="T57" fmla="*/ 5 h 551"/>
                <a:gd name="T58" fmla="*/ 487 w 1041"/>
                <a:gd name="T59" fmla="*/ 5 h 551"/>
                <a:gd name="T60" fmla="*/ 504 w 1041"/>
                <a:gd name="T61" fmla="*/ 0 h 551"/>
                <a:gd name="T62" fmla="*/ 521 w 1041"/>
                <a:gd name="T63" fmla="*/ 0 h 551"/>
                <a:gd name="T64" fmla="*/ 538 w 1041"/>
                <a:gd name="T65" fmla="*/ 0 h 551"/>
                <a:gd name="T66" fmla="*/ 554 w 1041"/>
                <a:gd name="T67" fmla="*/ 5 h 551"/>
                <a:gd name="T68" fmla="*/ 571 w 1041"/>
                <a:gd name="T69" fmla="*/ 5 h 551"/>
                <a:gd name="T70" fmla="*/ 588 w 1041"/>
                <a:gd name="T71" fmla="*/ 9 h 551"/>
                <a:gd name="T72" fmla="*/ 605 w 1041"/>
                <a:gd name="T73" fmla="*/ 13 h 551"/>
                <a:gd name="T74" fmla="*/ 622 w 1041"/>
                <a:gd name="T75" fmla="*/ 22 h 551"/>
                <a:gd name="T76" fmla="*/ 638 w 1041"/>
                <a:gd name="T77" fmla="*/ 30 h 551"/>
                <a:gd name="T78" fmla="*/ 655 w 1041"/>
                <a:gd name="T79" fmla="*/ 39 h 551"/>
                <a:gd name="T80" fmla="*/ 672 w 1041"/>
                <a:gd name="T81" fmla="*/ 43 h 551"/>
                <a:gd name="T82" fmla="*/ 689 w 1041"/>
                <a:gd name="T83" fmla="*/ 52 h 551"/>
                <a:gd name="T84" fmla="*/ 706 w 1041"/>
                <a:gd name="T85" fmla="*/ 65 h 551"/>
                <a:gd name="T86" fmla="*/ 722 w 1041"/>
                <a:gd name="T87" fmla="*/ 77 h 551"/>
                <a:gd name="T88" fmla="*/ 739 w 1041"/>
                <a:gd name="T89" fmla="*/ 95 h 551"/>
                <a:gd name="T90" fmla="*/ 756 w 1041"/>
                <a:gd name="T91" fmla="*/ 107 h 551"/>
                <a:gd name="T92" fmla="*/ 773 w 1041"/>
                <a:gd name="T93" fmla="*/ 120 h 551"/>
                <a:gd name="T94" fmla="*/ 790 w 1041"/>
                <a:gd name="T95" fmla="*/ 137 h 551"/>
                <a:gd name="T96" fmla="*/ 806 w 1041"/>
                <a:gd name="T97" fmla="*/ 159 h 551"/>
                <a:gd name="T98" fmla="*/ 823 w 1041"/>
                <a:gd name="T99" fmla="*/ 180 h 551"/>
                <a:gd name="T100" fmla="*/ 840 w 1041"/>
                <a:gd name="T101" fmla="*/ 194 h 551"/>
                <a:gd name="T102" fmla="*/ 857 w 1041"/>
                <a:gd name="T103" fmla="*/ 219 h 551"/>
                <a:gd name="T104" fmla="*/ 873 w 1041"/>
                <a:gd name="T105" fmla="*/ 240 h 551"/>
                <a:gd name="T106" fmla="*/ 890 w 1041"/>
                <a:gd name="T107" fmla="*/ 265 h 551"/>
                <a:gd name="T108" fmla="*/ 907 w 1041"/>
                <a:gd name="T109" fmla="*/ 287 h 551"/>
                <a:gd name="T110" fmla="*/ 924 w 1041"/>
                <a:gd name="T111" fmla="*/ 313 h 551"/>
                <a:gd name="T112" fmla="*/ 941 w 1041"/>
                <a:gd name="T113" fmla="*/ 342 h 551"/>
                <a:gd name="T114" fmla="*/ 957 w 1041"/>
                <a:gd name="T115" fmla="*/ 369 h 551"/>
                <a:gd name="T116" fmla="*/ 974 w 1041"/>
                <a:gd name="T117" fmla="*/ 399 h 551"/>
                <a:gd name="T118" fmla="*/ 991 w 1041"/>
                <a:gd name="T119" fmla="*/ 425 h 551"/>
                <a:gd name="T120" fmla="*/ 1008 w 1041"/>
                <a:gd name="T121" fmla="*/ 459 h 551"/>
                <a:gd name="T122" fmla="*/ 1025 w 1041"/>
                <a:gd name="T123" fmla="*/ 492 h 551"/>
                <a:gd name="T124" fmla="*/ 1041 w 1041"/>
                <a:gd name="T125" fmla="*/ 523 h 5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41"/>
                <a:gd name="T190" fmla="*/ 0 h 551"/>
                <a:gd name="T191" fmla="*/ 1041 w 1041"/>
                <a:gd name="T192" fmla="*/ 551 h 55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41" h="551">
                  <a:moveTo>
                    <a:pt x="0" y="551"/>
                  </a:moveTo>
                  <a:lnTo>
                    <a:pt x="17" y="517"/>
                  </a:lnTo>
                  <a:lnTo>
                    <a:pt x="34" y="483"/>
                  </a:lnTo>
                  <a:lnTo>
                    <a:pt x="51" y="448"/>
                  </a:lnTo>
                  <a:lnTo>
                    <a:pt x="67" y="419"/>
                  </a:lnTo>
                  <a:lnTo>
                    <a:pt x="84" y="389"/>
                  </a:lnTo>
                  <a:lnTo>
                    <a:pt x="101" y="359"/>
                  </a:lnTo>
                  <a:lnTo>
                    <a:pt x="118" y="329"/>
                  </a:lnTo>
                  <a:lnTo>
                    <a:pt x="135" y="303"/>
                  </a:lnTo>
                  <a:lnTo>
                    <a:pt x="151" y="278"/>
                  </a:lnTo>
                  <a:lnTo>
                    <a:pt x="168" y="252"/>
                  </a:lnTo>
                  <a:lnTo>
                    <a:pt x="185" y="231"/>
                  </a:lnTo>
                  <a:lnTo>
                    <a:pt x="202" y="205"/>
                  </a:lnTo>
                  <a:lnTo>
                    <a:pt x="219" y="188"/>
                  </a:lnTo>
                  <a:lnTo>
                    <a:pt x="235" y="167"/>
                  </a:lnTo>
                  <a:lnTo>
                    <a:pt x="252" y="145"/>
                  </a:lnTo>
                  <a:lnTo>
                    <a:pt x="269" y="128"/>
                  </a:lnTo>
                  <a:lnTo>
                    <a:pt x="286" y="111"/>
                  </a:lnTo>
                  <a:lnTo>
                    <a:pt x="303" y="99"/>
                  </a:lnTo>
                  <a:lnTo>
                    <a:pt x="319" y="81"/>
                  </a:lnTo>
                  <a:lnTo>
                    <a:pt x="336" y="69"/>
                  </a:lnTo>
                  <a:lnTo>
                    <a:pt x="353" y="56"/>
                  </a:lnTo>
                  <a:lnTo>
                    <a:pt x="370" y="47"/>
                  </a:lnTo>
                  <a:lnTo>
                    <a:pt x="386" y="39"/>
                  </a:lnTo>
                  <a:lnTo>
                    <a:pt x="403" y="30"/>
                  </a:lnTo>
                  <a:lnTo>
                    <a:pt x="420" y="22"/>
                  </a:lnTo>
                  <a:lnTo>
                    <a:pt x="437" y="13"/>
                  </a:lnTo>
                  <a:lnTo>
                    <a:pt x="454" y="9"/>
                  </a:lnTo>
                  <a:lnTo>
                    <a:pt x="470" y="5"/>
                  </a:lnTo>
                  <a:lnTo>
                    <a:pt x="487" y="5"/>
                  </a:lnTo>
                  <a:lnTo>
                    <a:pt x="504" y="0"/>
                  </a:lnTo>
                  <a:lnTo>
                    <a:pt x="521" y="0"/>
                  </a:lnTo>
                  <a:lnTo>
                    <a:pt x="538" y="0"/>
                  </a:lnTo>
                  <a:lnTo>
                    <a:pt x="554" y="5"/>
                  </a:lnTo>
                  <a:lnTo>
                    <a:pt x="571" y="5"/>
                  </a:lnTo>
                  <a:lnTo>
                    <a:pt x="588" y="9"/>
                  </a:lnTo>
                  <a:lnTo>
                    <a:pt x="605" y="13"/>
                  </a:lnTo>
                  <a:lnTo>
                    <a:pt x="622" y="22"/>
                  </a:lnTo>
                  <a:lnTo>
                    <a:pt x="638" y="30"/>
                  </a:lnTo>
                  <a:lnTo>
                    <a:pt x="655" y="39"/>
                  </a:lnTo>
                  <a:lnTo>
                    <a:pt x="672" y="47"/>
                  </a:lnTo>
                  <a:lnTo>
                    <a:pt x="689" y="56"/>
                  </a:lnTo>
                  <a:lnTo>
                    <a:pt x="706" y="69"/>
                  </a:lnTo>
                  <a:lnTo>
                    <a:pt x="722" y="81"/>
                  </a:lnTo>
                  <a:lnTo>
                    <a:pt x="739" y="99"/>
                  </a:lnTo>
                  <a:lnTo>
                    <a:pt x="756" y="111"/>
                  </a:lnTo>
                  <a:lnTo>
                    <a:pt x="773" y="128"/>
                  </a:lnTo>
                  <a:lnTo>
                    <a:pt x="790" y="145"/>
                  </a:lnTo>
                  <a:lnTo>
                    <a:pt x="806" y="167"/>
                  </a:lnTo>
                  <a:lnTo>
                    <a:pt x="823" y="188"/>
                  </a:lnTo>
                  <a:lnTo>
                    <a:pt x="840" y="205"/>
                  </a:lnTo>
                  <a:lnTo>
                    <a:pt x="857" y="231"/>
                  </a:lnTo>
                  <a:lnTo>
                    <a:pt x="873" y="252"/>
                  </a:lnTo>
                  <a:lnTo>
                    <a:pt x="890" y="278"/>
                  </a:lnTo>
                  <a:lnTo>
                    <a:pt x="907" y="303"/>
                  </a:lnTo>
                  <a:lnTo>
                    <a:pt x="924" y="329"/>
                  </a:lnTo>
                  <a:lnTo>
                    <a:pt x="941" y="359"/>
                  </a:lnTo>
                  <a:lnTo>
                    <a:pt x="957" y="389"/>
                  </a:lnTo>
                  <a:lnTo>
                    <a:pt x="974" y="419"/>
                  </a:lnTo>
                  <a:lnTo>
                    <a:pt x="991" y="448"/>
                  </a:lnTo>
                  <a:lnTo>
                    <a:pt x="1008" y="483"/>
                  </a:lnTo>
                  <a:lnTo>
                    <a:pt x="1025" y="517"/>
                  </a:lnTo>
                  <a:lnTo>
                    <a:pt x="1041" y="551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8705" name="Freeform 7"/>
            <p:cNvSpPr>
              <a:spLocks/>
            </p:cNvSpPr>
            <p:nvPr/>
          </p:nvSpPr>
          <p:spPr bwMode="auto">
            <a:xfrm rot="5400000">
              <a:off x="3897" y="1278"/>
              <a:ext cx="652" cy="828"/>
            </a:xfrm>
            <a:custGeom>
              <a:avLst/>
              <a:gdLst>
                <a:gd name="T0" fmla="*/ 0 w 652"/>
                <a:gd name="T1" fmla="*/ 828 h 828"/>
                <a:gd name="T2" fmla="*/ 14 w 652"/>
                <a:gd name="T3" fmla="*/ 820 h 828"/>
                <a:gd name="T4" fmla="*/ 27 w 652"/>
                <a:gd name="T5" fmla="*/ 807 h 828"/>
                <a:gd name="T6" fmla="*/ 40 w 652"/>
                <a:gd name="T7" fmla="*/ 798 h 828"/>
                <a:gd name="T8" fmla="*/ 57 w 652"/>
                <a:gd name="T9" fmla="*/ 790 h 828"/>
                <a:gd name="T10" fmla="*/ 71 w 652"/>
                <a:gd name="T11" fmla="*/ 781 h 828"/>
                <a:gd name="T12" fmla="*/ 84 w 652"/>
                <a:gd name="T13" fmla="*/ 773 h 828"/>
                <a:gd name="T14" fmla="*/ 98 w 652"/>
                <a:gd name="T15" fmla="*/ 764 h 828"/>
                <a:gd name="T16" fmla="*/ 111 w 652"/>
                <a:gd name="T17" fmla="*/ 751 h 828"/>
                <a:gd name="T18" fmla="*/ 124 w 652"/>
                <a:gd name="T19" fmla="*/ 743 h 828"/>
                <a:gd name="T20" fmla="*/ 138 w 652"/>
                <a:gd name="T21" fmla="*/ 734 h 828"/>
                <a:gd name="T22" fmla="*/ 148 w 652"/>
                <a:gd name="T23" fmla="*/ 721 h 828"/>
                <a:gd name="T24" fmla="*/ 161 w 652"/>
                <a:gd name="T25" fmla="*/ 713 h 828"/>
                <a:gd name="T26" fmla="*/ 175 w 652"/>
                <a:gd name="T27" fmla="*/ 704 h 828"/>
                <a:gd name="T28" fmla="*/ 188 w 652"/>
                <a:gd name="T29" fmla="*/ 692 h 828"/>
                <a:gd name="T30" fmla="*/ 202 w 652"/>
                <a:gd name="T31" fmla="*/ 683 h 828"/>
                <a:gd name="T32" fmla="*/ 212 w 652"/>
                <a:gd name="T33" fmla="*/ 670 h 828"/>
                <a:gd name="T34" fmla="*/ 225 w 652"/>
                <a:gd name="T35" fmla="*/ 657 h 828"/>
                <a:gd name="T36" fmla="*/ 239 w 652"/>
                <a:gd name="T37" fmla="*/ 649 h 828"/>
                <a:gd name="T38" fmla="*/ 249 w 652"/>
                <a:gd name="T39" fmla="*/ 636 h 828"/>
                <a:gd name="T40" fmla="*/ 262 w 652"/>
                <a:gd name="T41" fmla="*/ 623 h 828"/>
                <a:gd name="T42" fmla="*/ 272 w 652"/>
                <a:gd name="T43" fmla="*/ 615 h 828"/>
                <a:gd name="T44" fmla="*/ 286 w 652"/>
                <a:gd name="T45" fmla="*/ 602 h 828"/>
                <a:gd name="T46" fmla="*/ 296 w 652"/>
                <a:gd name="T47" fmla="*/ 589 h 828"/>
                <a:gd name="T48" fmla="*/ 306 w 652"/>
                <a:gd name="T49" fmla="*/ 576 h 828"/>
                <a:gd name="T50" fmla="*/ 319 w 652"/>
                <a:gd name="T51" fmla="*/ 564 h 828"/>
                <a:gd name="T52" fmla="*/ 329 w 652"/>
                <a:gd name="T53" fmla="*/ 551 h 828"/>
                <a:gd name="T54" fmla="*/ 339 w 652"/>
                <a:gd name="T55" fmla="*/ 538 h 828"/>
                <a:gd name="T56" fmla="*/ 353 w 652"/>
                <a:gd name="T57" fmla="*/ 525 h 828"/>
                <a:gd name="T58" fmla="*/ 363 w 652"/>
                <a:gd name="T59" fmla="*/ 512 h 828"/>
                <a:gd name="T60" fmla="*/ 373 w 652"/>
                <a:gd name="T61" fmla="*/ 500 h 828"/>
                <a:gd name="T62" fmla="*/ 383 w 652"/>
                <a:gd name="T63" fmla="*/ 487 h 828"/>
                <a:gd name="T64" fmla="*/ 393 w 652"/>
                <a:gd name="T65" fmla="*/ 474 h 828"/>
                <a:gd name="T66" fmla="*/ 403 w 652"/>
                <a:gd name="T67" fmla="*/ 461 h 828"/>
                <a:gd name="T68" fmla="*/ 413 w 652"/>
                <a:gd name="T69" fmla="*/ 448 h 828"/>
                <a:gd name="T70" fmla="*/ 423 w 652"/>
                <a:gd name="T71" fmla="*/ 431 h 828"/>
                <a:gd name="T72" fmla="*/ 433 w 652"/>
                <a:gd name="T73" fmla="*/ 418 h 828"/>
                <a:gd name="T74" fmla="*/ 443 w 652"/>
                <a:gd name="T75" fmla="*/ 406 h 828"/>
                <a:gd name="T76" fmla="*/ 454 w 652"/>
                <a:gd name="T77" fmla="*/ 389 h 828"/>
                <a:gd name="T78" fmla="*/ 464 w 652"/>
                <a:gd name="T79" fmla="*/ 376 h 828"/>
                <a:gd name="T80" fmla="*/ 474 w 652"/>
                <a:gd name="T81" fmla="*/ 363 h 828"/>
                <a:gd name="T82" fmla="*/ 484 w 652"/>
                <a:gd name="T83" fmla="*/ 346 h 828"/>
                <a:gd name="T84" fmla="*/ 491 w 652"/>
                <a:gd name="T85" fmla="*/ 333 h 828"/>
                <a:gd name="T86" fmla="*/ 501 w 652"/>
                <a:gd name="T87" fmla="*/ 316 h 828"/>
                <a:gd name="T88" fmla="*/ 511 w 652"/>
                <a:gd name="T89" fmla="*/ 303 h 828"/>
                <a:gd name="T90" fmla="*/ 517 w 652"/>
                <a:gd name="T91" fmla="*/ 286 h 828"/>
                <a:gd name="T92" fmla="*/ 527 w 652"/>
                <a:gd name="T93" fmla="*/ 269 h 828"/>
                <a:gd name="T94" fmla="*/ 538 w 652"/>
                <a:gd name="T95" fmla="*/ 256 h 828"/>
                <a:gd name="T96" fmla="*/ 544 w 652"/>
                <a:gd name="T97" fmla="*/ 239 h 828"/>
                <a:gd name="T98" fmla="*/ 554 w 652"/>
                <a:gd name="T99" fmla="*/ 222 h 828"/>
                <a:gd name="T100" fmla="*/ 561 w 652"/>
                <a:gd name="T101" fmla="*/ 205 h 828"/>
                <a:gd name="T102" fmla="*/ 568 w 652"/>
                <a:gd name="T103" fmla="*/ 188 h 828"/>
                <a:gd name="T104" fmla="*/ 578 w 652"/>
                <a:gd name="T105" fmla="*/ 175 h 828"/>
                <a:gd name="T106" fmla="*/ 585 w 652"/>
                <a:gd name="T107" fmla="*/ 158 h 828"/>
                <a:gd name="T108" fmla="*/ 591 w 652"/>
                <a:gd name="T109" fmla="*/ 141 h 828"/>
                <a:gd name="T110" fmla="*/ 601 w 652"/>
                <a:gd name="T111" fmla="*/ 124 h 828"/>
                <a:gd name="T112" fmla="*/ 608 w 652"/>
                <a:gd name="T113" fmla="*/ 107 h 828"/>
                <a:gd name="T114" fmla="*/ 615 w 652"/>
                <a:gd name="T115" fmla="*/ 90 h 828"/>
                <a:gd name="T116" fmla="*/ 621 w 652"/>
                <a:gd name="T117" fmla="*/ 73 h 828"/>
                <a:gd name="T118" fmla="*/ 628 w 652"/>
                <a:gd name="T119" fmla="*/ 51 h 828"/>
                <a:gd name="T120" fmla="*/ 635 w 652"/>
                <a:gd name="T121" fmla="*/ 34 h 828"/>
                <a:gd name="T122" fmla="*/ 645 w 652"/>
                <a:gd name="T123" fmla="*/ 17 h 828"/>
                <a:gd name="T124" fmla="*/ 652 w 652"/>
                <a:gd name="T125" fmla="*/ 0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2"/>
                <a:gd name="T190" fmla="*/ 0 h 828"/>
                <a:gd name="T191" fmla="*/ 652 w 652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2" h="828">
                  <a:moveTo>
                    <a:pt x="0" y="828"/>
                  </a:moveTo>
                  <a:lnTo>
                    <a:pt x="14" y="820"/>
                  </a:lnTo>
                  <a:lnTo>
                    <a:pt x="27" y="807"/>
                  </a:lnTo>
                  <a:lnTo>
                    <a:pt x="40" y="798"/>
                  </a:lnTo>
                  <a:lnTo>
                    <a:pt x="57" y="790"/>
                  </a:lnTo>
                  <a:lnTo>
                    <a:pt x="71" y="781"/>
                  </a:lnTo>
                  <a:lnTo>
                    <a:pt x="84" y="773"/>
                  </a:lnTo>
                  <a:lnTo>
                    <a:pt x="98" y="764"/>
                  </a:lnTo>
                  <a:lnTo>
                    <a:pt x="111" y="751"/>
                  </a:lnTo>
                  <a:lnTo>
                    <a:pt x="124" y="743"/>
                  </a:lnTo>
                  <a:lnTo>
                    <a:pt x="138" y="734"/>
                  </a:lnTo>
                  <a:lnTo>
                    <a:pt x="148" y="721"/>
                  </a:lnTo>
                  <a:lnTo>
                    <a:pt x="161" y="713"/>
                  </a:lnTo>
                  <a:lnTo>
                    <a:pt x="175" y="704"/>
                  </a:lnTo>
                  <a:lnTo>
                    <a:pt x="188" y="692"/>
                  </a:lnTo>
                  <a:lnTo>
                    <a:pt x="202" y="683"/>
                  </a:lnTo>
                  <a:lnTo>
                    <a:pt x="212" y="670"/>
                  </a:lnTo>
                  <a:lnTo>
                    <a:pt x="225" y="657"/>
                  </a:lnTo>
                  <a:lnTo>
                    <a:pt x="239" y="649"/>
                  </a:lnTo>
                  <a:lnTo>
                    <a:pt x="249" y="636"/>
                  </a:lnTo>
                  <a:lnTo>
                    <a:pt x="262" y="623"/>
                  </a:lnTo>
                  <a:lnTo>
                    <a:pt x="272" y="615"/>
                  </a:lnTo>
                  <a:lnTo>
                    <a:pt x="286" y="602"/>
                  </a:lnTo>
                  <a:lnTo>
                    <a:pt x="296" y="589"/>
                  </a:lnTo>
                  <a:lnTo>
                    <a:pt x="306" y="576"/>
                  </a:lnTo>
                  <a:lnTo>
                    <a:pt x="319" y="564"/>
                  </a:lnTo>
                  <a:lnTo>
                    <a:pt x="329" y="551"/>
                  </a:lnTo>
                  <a:lnTo>
                    <a:pt x="339" y="538"/>
                  </a:lnTo>
                  <a:lnTo>
                    <a:pt x="353" y="525"/>
                  </a:lnTo>
                  <a:lnTo>
                    <a:pt x="363" y="512"/>
                  </a:lnTo>
                  <a:lnTo>
                    <a:pt x="373" y="500"/>
                  </a:lnTo>
                  <a:lnTo>
                    <a:pt x="383" y="487"/>
                  </a:lnTo>
                  <a:lnTo>
                    <a:pt x="393" y="474"/>
                  </a:lnTo>
                  <a:lnTo>
                    <a:pt x="403" y="461"/>
                  </a:lnTo>
                  <a:lnTo>
                    <a:pt x="413" y="448"/>
                  </a:lnTo>
                  <a:lnTo>
                    <a:pt x="423" y="431"/>
                  </a:lnTo>
                  <a:lnTo>
                    <a:pt x="433" y="418"/>
                  </a:lnTo>
                  <a:lnTo>
                    <a:pt x="443" y="406"/>
                  </a:lnTo>
                  <a:lnTo>
                    <a:pt x="454" y="389"/>
                  </a:lnTo>
                  <a:lnTo>
                    <a:pt x="464" y="376"/>
                  </a:lnTo>
                  <a:lnTo>
                    <a:pt x="474" y="363"/>
                  </a:lnTo>
                  <a:lnTo>
                    <a:pt x="484" y="346"/>
                  </a:lnTo>
                  <a:lnTo>
                    <a:pt x="491" y="333"/>
                  </a:lnTo>
                  <a:lnTo>
                    <a:pt x="501" y="316"/>
                  </a:lnTo>
                  <a:lnTo>
                    <a:pt x="511" y="303"/>
                  </a:lnTo>
                  <a:lnTo>
                    <a:pt x="517" y="286"/>
                  </a:lnTo>
                  <a:lnTo>
                    <a:pt x="527" y="269"/>
                  </a:lnTo>
                  <a:lnTo>
                    <a:pt x="538" y="256"/>
                  </a:lnTo>
                  <a:lnTo>
                    <a:pt x="544" y="239"/>
                  </a:lnTo>
                  <a:lnTo>
                    <a:pt x="554" y="222"/>
                  </a:lnTo>
                  <a:lnTo>
                    <a:pt x="561" y="205"/>
                  </a:lnTo>
                  <a:lnTo>
                    <a:pt x="568" y="188"/>
                  </a:lnTo>
                  <a:lnTo>
                    <a:pt x="578" y="175"/>
                  </a:lnTo>
                  <a:lnTo>
                    <a:pt x="585" y="158"/>
                  </a:lnTo>
                  <a:lnTo>
                    <a:pt x="591" y="141"/>
                  </a:lnTo>
                  <a:lnTo>
                    <a:pt x="601" y="124"/>
                  </a:lnTo>
                  <a:lnTo>
                    <a:pt x="608" y="107"/>
                  </a:lnTo>
                  <a:lnTo>
                    <a:pt x="615" y="90"/>
                  </a:lnTo>
                  <a:lnTo>
                    <a:pt x="621" y="73"/>
                  </a:lnTo>
                  <a:lnTo>
                    <a:pt x="628" y="51"/>
                  </a:lnTo>
                  <a:lnTo>
                    <a:pt x="635" y="34"/>
                  </a:lnTo>
                  <a:lnTo>
                    <a:pt x="645" y="17"/>
                  </a:lnTo>
                  <a:lnTo>
                    <a:pt x="652" y="0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28706" name="Freeform 8"/>
            <p:cNvSpPr>
              <a:spLocks/>
            </p:cNvSpPr>
            <p:nvPr/>
          </p:nvSpPr>
          <p:spPr bwMode="auto">
            <a:xfrm rot="5766667">
              <a:off x="3809" y="3000"/>
              <a:ext cx="783" cy="828"/>
            </a:xfrm>
            <a:custGeom>
              <a:avLst/>
              <a:gdLst>
                <a:gd name="T0" fmla="*/ 0 w 783"/>
                <a:gd name="T1" fmla="*/ 0 h 828"/>
                <a:gd name="T2" fmla="*/ 10 w 783"/>
                <a:gd name="T3" fmla="*/ 17 h 828"/>
                <a:gd name="T4" fmla="*/ 20 w 783"/>
                <a:gd name="T5" fmla="*/ 39 h 828"/>
                <a:gd name="T6" fmla="*/ 30 w 783"/>
                <a:gd name="T7" fmla="*/ 56 h 828"/>
                <a:gd name="T8" fmla="*/ 37 w 783"/>
                <a:gd name="T9" fmla="*/ 73 h 828"/>
                <a:gd name="T10" fmla="*/ 47 w 783"/>
                <a:gd name="T11" fmla="*/ 90 h 828"/>
                <a:gd name="T12" fmla="*/ 57 w 783"/>
                <a:gd name="T13" fmla="*/ 107 h 828"/>
                <a:gd name="T14" fmla="*/ 67 w 783"/>
                <a:gd name="T15" fmla="*/ 128 h 828"/>
                <a:gd name="T16" fmla="*/ 77 w 783"/>
                <a:gd name="T17" fmla="*/ 145 h 828"/>
                <a:gd name="T18" fmla="*/ 87 w 783"/>
                <a:gd name="T19" fmla="*/ 162 h 828"/>
                <a:gd name="T20" fmla="*/ 97 w 783"/>
                <a:gd name="T21" fmla="*/ 180 h 828"/>
                <a:gd name="T22" fmla="*/ 107 w 783"/>
                <a:gd name="T23" fmla="*/ 197 h 828"/>
                <a:gd name="T24" fmla="*/ 117 w 783"/>
                <a:gd name="T25" fmla="*/ 214 h 828"/>
                <a:gd name="T26" fmla="*/ 128 w 783"/>
                <a:gd name="T27" fmla="*/ 226 h 828"/>
                <a:gd name="T28" fmla="*/ 141 w 783"/>
                <a:gd name="T29" fmla="*/ 244 h 828"/>
                <a:gd name="T30" fmla="*/ 151 w 783"/>
                <a:gd name="T31" fmla="*/ 261 h 828"/>
                <a:gd name="T32" fmla="*/ 161 w 783"/>
                <a:gd name="T33" fmla="*/ 278 h 828"/>
                <a:gd name="T34" fmla="*/ 171 w 783"/>
                <a:gd name="T35" fmla="*/ 295 h 828"/>
                <a:gd name="T36" fmla="*/ 185 w 783"/>
                <a:gd name="T37" fmla="*/ 308 h 828"/>
                <a:gd name="T38" fmla="*/ 195 w 783"/>
                <a:gd name="T39" fmla="*/ 325 h 828"/>
                <a:gd name="T40" fmla="*/ 205 w 783"/>
                <a:gd name="T41" fmla="*/ 337 h 828"/>
                <a:gd name="T42" fmla="*/ 218 w 783"/>
                <a:gd name="T43" fmla="*/ 354 h 828"/>
                <a:gd name="T44" fmla="*/ 228 w 783"/>
                <a:gd name="T45" fmla="*/ 367 h 828"/>
                <a:gd name="T46" fmla="*/ 242 w 783"/>
                <a:gd name="T47" fmla="*/ 384 h 828"/>
                <a:gd name="T48" fmla="*/ 252 w 783"/>
                <a:gd name="T49" fmla="*/ 397 h 828"/>
                <a:gd name="T50" fmla="*/ 265 w 783"/>
                <a:gd name="T51" fmla="*/ 414 h 828"/>
                <a:gd name="T52" fmla="*/ 275 w 783"/>
                <a:gd name="T53" fmla="*/ 427 h 828"/>
                <a:gd name="T54" fmla="*/ 289 w 783"/>
                <a:gd name="T55" fmla="*/ 440 h 828"/>
                <a:gd name="T56" fmla="*/ 299 w 783"/>
                <a:gd name="T57" fmla="*/ 457 h 828"/>
                <a:gd name="T58" fmla="*/ 312 w 783"/>
                <a:gd name="T59" fmla="*/ 470 h 828"/>
                <a:gd name="T60" fmla="*/ 326 w 783"/>
                <a:gd name="T61" fmla="*/ 482 h 828"/>
                <a:gd name="T62" fmla="*/ 339 w 783"/>
                <a:gd name="T63" fmla="*/ 495 h 828"/>
                <a:gd name="T64" fmla="*/ 349 w 783"/>
                <a:gd name="T65" fmla="*/ 508 h 828"/>
                <a:gd name="T66" fmla="*/ 363 w 783"/>
                <a:gd name="T67" fmla="*/ 521 h 828"/>
                <a:gd name="T68" fmla="*/ 376 w 783"/>
                <a:gd name="T69" fmla="*/ 534 h 828"/>
                <a:gd name="T70" fmla="*/ 390 w 783"/>
                <a:gd name="T71" fmla="*/ 546 h 828"/>
                <a:gd name="T72" fmla="*/ 403 w 783"/>
                <a:gd name="T73" fmla="*/ 559 h 828"/>
                <a:gd name="T74" fmla="*/ 416 w 783"/>
                <a:gd name="T75" fmla="*/ 572 h 828"/>
                <a:gd name="T76" fmla="*/ 430 w 783"/>
                <a:gd name="T77" fmla="*/ 585 h 828"/>
                <a:gd name="T78" fmla="*/ 443 w 783"/>
                <a:gd name="T79" fmla="*/ 598 h 828"/>
                <a:gd name="T80" fmla="*/ 457 w 783"/>
                <a:gd name="T81" fmla="*/ 610 h 828"/>
                <a:gd name="T82" fmla="*/ 470 w 783"/>
                <a:gd name="T83" fmla="*/ 619 h 828"/>
                <a:gd name="T84" fmla="*/ 484 w 783"/>
                <a:gd name="T85" fmla="*/ 632 h 828"/>
                <a:gd name="T86" fmla="*/ 497 w 783"/>
                <a:gd name="T87" fmla="*/ 645 h 828"/>
                <a:gd name="T88" fmla="*/ 510 w 783"/>
                <a:gd name="T89" fmla="*/ 653 h 828"/>
                <a:gd name="T90" fmla="*/ 524 w 783"/>
                <a:gd name="T91" fmla="*/ 666 h 828"/>
                <a:gd name="T92" fmla="*/ 537 w 783"/>
                <a:gd name="T93" fmla="*/ 679 h 828"/>
                <a:gd name="T94" fmla="*/ 554 w 783"/>
                <a:gd name="T95" fmla="*/ 687 h 828"/>
                <a:gd name="T96" fmla="*/ 568 w 783"/>
                <a:gd name="T97" fmla="*/ 700 h 828"/>
                <a:gd name="T98" fmla="*/ 581 w 783"/>
                <a:gd name="T99" fmla="*/ 709 h 828"/>
                <a:gd name="T100" fmla="*/ 598 w 783"/>
                <a:gd name="T101" fmla="*/ 717 h 828"/>
                <a:gd name="T102" fmla="*/ 611 w 783"/>
                <a:gd name="T103" fmla="*/ 730 h 828"/>
                <a:gd name="T104" fmla="*/ 628 w 783"/>
                <a:gd name="T105" fmla="*/ 738 h 828"/>
                <a:gd name="T106" fmla="*/ 641 w 783"/>
                <a:gd name="T107" fmla="*/ 747 h 828"/>
                <a:gd name="T108" fmla="*/ 658 w 783"/>
                <a:gd name="T109" fmla="*/ 756 h 828"/>
                <a:gd name="T110" fmla="*/ 672 w 783"/>
                <a:gd name="T111" fmla="*/ 768 h 828"/>
                <a:gd name="T112" fmla="*/ 688 w 783"/>
                <a:gd name="T113" fmla="*/ 777 h 828"/>
                <a:gd name="T114" fmla="*/ 702 w 783"/>
                <a:gd name="T115" fmla="*/ 785 h 828"/>
                <a:gd name="T116" fmla="*/ 719 w 783"/>
                <a:gd name="T117" fmla="*/ 794 h 828"/>
                <a:gd name="T118" fmla="*/ 735 w 783"/>
                <a:gd name="T119" fmla="*/ 802 h 828"/>
                <a:gd name="T120" fmla="*/ 749 w 783"/>
                <a:gd name="T121" fmla="*/ 811 h 828"/>
                <a:gd name="T122" fmla="*/ 766 w 783"/>
                <a:gd name="T123" fmla="*/ 820 h 828"/>
                <a:gd name="T124" fmla="*/ 783 w 783"/>
                <a:gd name="T125" fmla="*/ 828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3"/>
                <a:gd name="T190" fmla="*/ 0 h 828"/>
                <a:gd name="T191" fmla="*/ 783 w 783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3" h="828">
                  <a:moveTo>
                    <a:pt x="0" y="0"/>
                  </a:moveTo>
                  <a:lnTo>
                    <a:pt x="10" y="17"/>
                  </a:lnTo>
                  <a:lnTo>
                    <a:pt x="20" y="39"/>
                  </a:lnTo>
                  <a:lnTo>
                    <a:pt x="30" y="56"/>
                  </a:lnTo>
                  <a:lnTo>
                    <a:pt x="37" y="73"/>
                  </a:lnTo>
                  <a:lnTo>
                    <a:pt x="47" y="90"/>
                  </a:lnTo>
                  <a:lnTo>
                    <a:pt x="57" y="107"/>
                  </a:lnTo>
                  <a:lnTo>
                    <a:pt x="67" y="128"/>
                  </a:lnTo>
                  <a:lnTo>
                    <a:pt x="77" y="145"/>
                  </a:lnTo>
                  <a:lnTo>
                    <a:pt x="87" y="162"/>
                  </a:lnTo>
                  <a:lnTo>
                    <a:pt x="97" y="180"/>
                  </a:lnTo>
                  <a:lnTo>
                    <a:pt x="107" y="197"/>
                  </a:lnTo>
                  <a:lnTo>
                    <a:pt x="117" y="214"/>
                  </a:lnTo>
                  <a:lnTo>
                    <a:pt x="128" y="226"/>
                  </a:lnTo>
                  <a:lnTo>
                    <a:pt x="141" y="244"/>
                  </a:lnTo>
                  <a:lnTo>
                    <a:pt x="151" y="261"/>
                  </a:lnTo>
                  <a:lnTo>
                    <a:pt x="161" y="278"/>
                  </a:lnTo>
                  <a:lnTo>
                    <a:pt x="171" y="295"/>
                  </a:lnTo>
                  <a:lnTo>
                    <a:pt x="185" y="308"/>
                  </a:lnTo>
                  <a:lnTo>
                    <a:pt x="195" y="325"/>
                  </a:lnTo>
                  <a:lnTo>
                    <a:pt x="205" y="337"/>
                  </a:lnTo>
                  <a:lnTo>
                    <a:pt x="218" y="354"/>
                  </a:lnTo>
                  <a:lnTo>
                    <a:pt x="228" y="367"/>
                  </a:lnTo>
                  <a:lnTo>
                    <a:pt x="242" y="384"/>
                  </a:lnTo>
                  <a:lnTo>
                    <a:pt x="252" y="397"/>
                  </a:lnTo>
                  <a:lnTo>
                    <a:pt x="265" y="414"/>
                  </a:lnTo>
                  <a:lnTo>
                    <a:pt x="275" y="427"/>
                  </a:lnTo>
                  <a:lnTo>
                    <a:pt x="289" y="440"/>
                  </a:lnTo>
                  <a:lnTo>
                    <a:pt x="299" y="457"/>
                  </a:lnTo>
                  <a:lnTo>
                    <a:pt x="312" y="470"/>
                  </a:lnTo>
                  <a:lnTo>
                    <a:pt x="326" y="482"/>
                  </a:lnTo>
                  <a:lnTo>
                    <a:pt x="339" y="495"/>
                  </a:lnTo>
                  <a:lnTo>
                    <a:pt x="349" y="508"/>
                  </a:lnTo>
                  <a:lnTo>
                    <a:pt x="363" y="521"/>
                  </a:lnTo>
                  <a:lnTo>
                    <a:pt x="376" y="534"/>
                  </a:lnTo>
                  <a:lnTo>
                    <a:pt x="390" y="546"/>
                  </a:lnTo>
                  <a:lnTo>
                    <a:pt x="403" y="559"/>
                  </a:lnTo>
                  <a:lnTo>
                    <a:pt x="416" y="572"/>
                  </a:lnTo>
                  <a:lnTo>
                    <a:pt x="430" y="585"/>
                  </a:lnTo>
                  <a:lnTo>
                    <a:pt x="443" y="598"/>
                  </a:lnTo>
                  <a:lnTo>
                    <a:pt x="457" y="610"/>
                  </a:lnTo>
                  <a:lnTo>
                    <a:pt x="470" y="619"/>
                  </a:lnTo>
                  <a:lnTo>
                    <a:pt x="484" y="632"/>
                  </a:lnTo>
                  <a:lnTo>
                    <a:pt x="497" y="645"/>
                  </a:lnTo>
                  <a:lnTo>
                    <a:pt x="510" y="653"/>
                  </a:lnTo>
                  <a:lnTo>
                    <a:pt x="524" y="666"/>
                  </a:lnTo>
                  <a:lnTo>
                    <a:pt x="537" y="679"/>
                  </a:lnTo>
                  <a:lnTo>
                    <a:pt x="554" y="687"/>
                  </a:lnTo>
                  <a:lnTo>
                    <a:pt x="568" y="700"/>
                  </a:lnTo>
                  <a:lnTo>
                    <a:pt x="581" y="709"/>
                  </a:lnTo>
                  <a:lnTo>
                    <a:pt x="598" y="717"/>
                  </a:lnTo>
                  <a:lnTo>
                    <a:pt x="611" y="730"/>
                  </a:lnTo>
                  <a:lnTo>
                    <a:pt x="628" y="738"/>
                  </a:lnTo>
                  <a:lnTo>
                    <a:pt x="641" y="747"/>
                  </a:lnTo>
                  <a:lnTo>
                    <a:pt x="658" y="756"/>
                  </a:lnTo>
                  <a:lnTo>
                    <a:pt x="672" y="768"/>
                  </a:lnTo>
                  <a:lnTo>
                    <a:pt x="688" y="777"/>
                  </a:lnTo>
                  <a:lnTo>
                    <a:pt x="702" y="785"/>
                  </a:lnTo>
                  <a:lnTo>
                    <a:pt x="719" y="794"/>
                  </a:lnTo>
                  <a:lnTo>
                    <a:pt x="735" y="802"/>
                  </a:lnTo>
                  <a:lnTo>
                    <a:pt x="749" y="811"/>
                  </a:lnTo>
                  <a:lnTo>
                    <a:pt x="766" y="820"/>
                  </a:lnTo>
                  <a:lnTo>
                    <a:pt x="783" y="828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90889" name="Oval 9"/>
          <p:cNvSpPr>
            <a:spLocks noChangeArrowheads="1"/>
          </p:cNvSpPr>
          <p:nvPr/>
        </p:nvSpPr>
        <p:spPr bwMode="auto">
          <a:xfrm>
            <a:off x="6551613" y="2168525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0" name="Oval 10"/>
          <p:cNvSpPr>
            <a:spLocks noChangeArrowheads="1"/>
          </p:cNvSpPr>
          <p:nvPr/>
        </p:nvSpPr>
        <p:spPr bwMode="auto">
          <a:xfrm>
            <a:off x="6551613" y="234791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1" name="Oval 11"/>
          <p:cNvSpPr>
            <a:spLocks noChangeArrowheads="1"/>
          </p:cNvSpPr>
          <p:nvPr/>
        </p:nvSpPr>
        <p:spPr bwMode="auto">
          <a:xfrm>
            <a:off x="6551613" y="252730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2" name="Oval 12"/>
          <p:cNvSpPr>
            <a:spLocks noChangeArrowheads="1"/>
          </p:cNvSpPr>
          <p:nvPr/>
        </p:nvSpPr>
        <p:spPr bwMode="auto">
          <a:xfrm>
            <a:off x="6551613" y="270668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3" name="Oval 13"/>
          <p:cNvSpPr>
            <a:spLocks noChangeArrowheads="1"/>
          </p:cNvSpPr>
          <p:nvPr/>
        </p:nvSpPr>
        <p:spPr bwMode="auto">
          <a:xfrm>
            <a:off x="6551613" y="288766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4" name="Oval 14"/>
          <p:cNvSpPr>
            <a:spLocks noChangeArrowheads="1"/>
          </p:cNvSpPr>
          <p:nvPr/>
        </p:nvSpPr>
        <p:spPr bwMode="auto">
          <a:xfrm>
            <a:off x="6551613" y="306705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5" name="Oval 15"/>
          <p:cNvSpPr>
            <a:spLocks noChangeArrowheads="1"/>
          </p:cNvSpPr>
          <p:nvPr/>
        </p:nvSpPr>
        <p:spPr bwMode="auto">
          <a:xfrm>
            <a:off x="6551613" y="324643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6" name="Oval 16"/>
          <p:cNvSpPr>
            <a:spLocks noChangeArrowheads="1"/>
          </p:cNvSpPr>
          <p:nvPr/>
        </p:nvSpPr>
        <p:spPr bwMode="auto">
          <a:xfrm>
            <a:off x="6551613" y="3425825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7" name="Oval 17"/>
          <p:cNvSpPr>
            <a:spLocks noChangeArrowheads="1"/>
          </p:cNvSpPr>
          <p:nvPr/>
        </p:nvSpPr>
        <p:spPr bwMode="auto">
          <a:xfrm>
            <a:off x="6551613" y="360521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8" name="Oval 18"/>
          <p:cNvSpPr>
            <a:spLocks noChangeArrowheads="1"/>
          </p:cNvSpPr>
          <p:nvPr/>
        </p:nvSpPr>
        <p:spPr bwMode="auto">
          <a:xfrm>
            <a:off x="6551613" y="378460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899" name="Oval 19"/>
          <p:cNvSpPr>
            <a:spLocks noChangeArrowheads="1"/>
          </p:cNvSpPr>
          <p:nvPr/>
        </p:nvSpPr>
        <p:spPr bwMode="auto">
          <a:xfrm>
            <a:off x="6551613" y="396398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0" name="Oval 20"/>
          <p:cNvSpPr>
            <a:spLocks noChangeArrowheads="1"/>
          </p:cNvSpPr>
          <p:nvPr/>
        </p:nvSpPr>
        <p:spPr bwMode="auto">
          <a:xfrm>
            <a:off x="6551613" y="4143375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1" name="Oval 21"/>
          <p:cNvSpPr>
            <a:spLocks noChangeArrowheads="1"/>
          </p:cNvSpPr>
          <p:nvPr/>
        </p:nvSpPr>
        <p:spPr bwMode="auto">
          <a:xfrm>
            <a:off x="6551613" y="4322763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2" name="Oval 22"/>
          <p:cNvSpPr>
            <a:spLocks noChangeArrowheads="1"/>
          </p:cNvSpPr>
          <p:nvPr/>
        </p:nvSpPr>
        <p:spPr bwMode="auto">
          <a:xfrm>
            <a:off x="6551613" y="4502150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3" name="Oval 23"/>
          <p:cNvSpPr>
            <a:spLocks noChangeArrowheads="1"/>
          </p:cNvSpPr>
          <p:nvPr/>
        </p:nvSpPr>
        <p:spPr bwMode="auto">
          <a:xfrm>
            <a:off x="6551613" y="4681538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4" name="Oval 24"/>
          <p:cNvSpPr>
            <a:spLocks noChangeArrowheads="1"/>
          </p:cNvSpPr>
          <p:nvPr/>
        </p:nvSpPr>
        <p:spPr bwMode="auto">
          <a:xfrm>
            <a:off x="6551613" y="4860925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5" name="Oval 25"/>
          <p:cNvSpPr>
            <a:spLocks noChangeArrowheads="1"/>
          </p:cNvSpPr>
          <p:nvPr/>
        </p:nvSpPr>
        <p:spPr bwMode="auto">
          <a:xfrm>
            <a:off x="6551613" y="5040313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6" name="Oval 26"/>
          <p:cNvSpPr>
            <a:spLocks noChangeArrowheads="1"/>
          </p:cNvSpPr>
          <p:nvPr/>
        </p:nvSpPr>
        <p:spPr bwMode="auto">
          <a:xfrm>
            <a:off x="6551613" y="5219700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7" name="Oval 27"/>
          <p:cNvSpPr>
            <a:spLocks noChangeArrowheads="1"/>
          </p:cNvSpPr>
          <p:nvPr/>
        </p:nvSpPr>
        <p:spPr bwMode="auto">
          <a:xfrm>
            <a:off x="6551613" y="5399088"/>
            <a:ext cx="71437" cy="71437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890908" name="Oval 28"/>
          <p:cNvSpPr>
            <a:spLocks noChangeArrowheads="1"/>
          </p:cNvSpPr>
          <p:nvPr/>
        </p:nvSpPr>
        <p:spPr bwMode="auto">
          <a:xfrm>
            <a:off x="6551613" y="5578475"/>
            <a:ext cx="71437" cy="71438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09" name="Oval 29"/>
          <p:cNvSpPr>
            <a:spLocks noChangeArrowheads="1"/>
          </p:cNvSpPr>
          <p:nvPr/>
        </p:nvSpPr>
        <p:spPr bwMode="auto">
          <a:xfrm>
            <a:off x="6551613" y="5757863"/>
            <a:ext cx="71437" cy="71437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10" name="Text Box 30"/>
          <p:cNvSpPr txBox="1">
            <a:spLocks noChangeArrowheads="1"/>
          </p:cNvSpPr>
          <p:nvPr/>
        </p:nvSpPr>
        <p:spPr bwMode="auto">
          <a:xfrm>
            <a:off x="576263" y="6013450"/>
            <a:ext cx="543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>
                <a:latin typeface="Book Antiqua" pitchFamily="18" charset="0"/>
              </a:rPr>
              <a:t>We can accept some risk of being out of stock, but we usually like a risk of less than 50%.</a:t>
            </a:r>
          </a:p>
        </p:txBody>
      </p:sp>
      <p:sp>
        <p:nvSpPr>
          <p:cNvPr id="890911" name="Text Box 31"/>
          <p:cNvSpPr txBox="1">
            <a:spLocks noChangeArrowheads="1"/>
          </p:cNvSpPr>
          <p:nvPr/>
        </p:nvSpPr>
        <p:spPr bwMode="auto">
          <a:xfrm>
            <a:off x="576263" y="2133600"/>
            <a:ext cx="5472112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>
                <a:latin typeface="Book Antiqua" pitchFamily="18" charset="0"/>
              </a:rPr>
              <a:t>If we order when the inventory on hand is equal to the average demand during the lead time; </a:t>
            </a:r>
          </a:p>
          <a:p>
            <a:r>
              <a:rPr lang="en-US" sz="2000">
                <a:latin typeface="Book Antiqua" pitchFamily="18" charset="0"/>
              </a:rPr>
              <a:t>then there is 50% chance that the demand during lead time is less than  our inventory.</a:t>
            </a:r>
          </a:p>
        </p:txBody>
      </p:sp>
      <p:sp>
        <p:nvSpPr>
          <p:cNvPr id="890912" name="Text Box 32"/>
          <p:cNvSpPr txBox="1">
            <a:spLocks noChangeArrowheads="1"/>
          </p:cNvSpPr>
          <p:nvPr/>
        </p:nvSpPr>
        <p:spPr bwMode="auto">
          <a:xfrm>
            <a:off x="647700" y="4006850"/>
            <a:ext cx="54721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>
                <a:latin typeface="Book Antiqua" pitchFamily="18" charset="0"/>
              </a:rPr>
              <a:t>However, there is also 50% chance that the demand during lead time is greater than our inventory, and we will be out of stock for a while.</a:t>
            </a:r>
          </a:p>
          <a:p>
            <a:r>
              <a:rPr lang="en-US" sz="2000">
                <a:latin typeface="Book Antiqua" pitchFamily="18" charset="0"/>
              </a:rPr>
              <a:t>We usually do not like 50% probability of stock out</a:t>
            </a:r>
          </a:p>
        </p:txBody>
      </p:sp>
      <p:sp>
        <p:nvSpPr>
          <p:cNvPr id="890913" name="Line 33"/>
          <p:cNvSpPr>
            <a:spLocks noChangeShapeType="1"/>
          </p:cNvSpPr>
          <p:nvPr/>
        </p:nvSpPr>
        <p:spPr bwMode="auto">
          <a:xfrm>
            <a:off x="6516688" y="2168525"/>
            <a:ext cx="0" cy="1908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14" name="Line 34"/>
          <p:cNvSpPr>
            <a:spLocks noChangeShapeType="1"/>
          </p:cNvSpPr>
          <p:nvPr/>
        </p:nvSpPr>
        <p:spPr bwMode="auto">
          <a:xfrm>
            <a:off x="6516688" y="2168525"/>
            <a:ext cx="0" cy="31321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0915" name="Line 35"/>
          <p:cNvSpPr>
            <a:spLocks noChangeShapeType="1"/>
          </p:cNvSpPr>
          <p:nvPr/>
        </p:nvSpPr>
        <p:spPr bwMode="auto">
          <a:xfrm flipH="1">
            <a:off x="6553200" y="4076700"/>
            <a:ext cx="682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280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9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9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0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9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90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9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9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9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9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9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9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9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9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9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9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9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9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9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89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9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9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884" grpId="0"/>
      <p:bldP spid="890889" grpId="0" animBg="1"/>
      <p:bldP spid="890890" grpId="0" animBg="1"/>
      <p:bldP spid="890891" grpId="0" animBg="1"/>
      <p:bldP spid="890892" grpId="0" animBg="1"/>
      <p:bldP spid="890893" grpId="0" animBg="1"/>
      <p:bldP spid="890894" grpId="0" animBg="1"/>
      <p:bldP spid="890895" grpId="0" animBg="1"/>
      <p:bldP spid="890896" grpId="0" animBg="1"/>
      <p:bldP spid="890897" grpId="0" animBg="1"/>
      <p:bldP spid="890898" grpId="0" animBg="1"/>
      <p:bldP spid="890899" grpId="0" animBg="1"/>
      <p:bldP spid="890900" grpId="0" animBg="1"/>
      <p:bldP spid="890901" grpId="0" animBg="1"/>
      <p:bldP spid="890902" grpId="0" animBg="1"/>
      <p:bldP spid="890903" grpId="0" animBg="1"/>
      <p:bldP spid="890904" grpId="0" animBg="1"/>
      <p:bldP spid="890905" grpId="0" animBg="1"/>
      <p:bldP spid="890906" grpId="0" animBg="1"/>
      <p:bldP spid="890907" grpId="0" animBg="1"/>
      <p:bldP spid="890908" grpId="0" animBg="1"/>
      <p:bldP spid="890909" grpId="0" animBg="1"/>
      <p:bldP spid="890910" grpId="0"/>
      <p:bldP spid="890911" grpId="0"/>
      <p:bldP spid="890912" grpId="0"/>
      <p:bldP spid="890913" grpId="0" animBg="1"/>
      <p:bldP spid="890914" grpId="0" animBg="1"/>
      <p:bldP spid="8909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ChangeArrowheads="1"/>
          </p:cNvSpPr>
          <p:nvPr/>
        </p:nvSpPr>
        <p:spPr bwMode="auto">
          <a:xfrm>
            <a:off x="287338" y="1404938"/>
            <a:ext cx="6480175" cy="3960812"/>
          </a:xfrm>
          <a:prstGeom prst="rect">
            <a:avLst/>
          </a:prstGeom>
          <a:solidFill>
            <a:srgbClr val="FBD589"/>
          </a:solidFill>
          <a:ln w="12700">
            <a:solidFill>
              <a:srgbClr val="CE27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Book Antiqua" pitchFamily="18" charset="0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625475" y="3957638"/>
            <a:ext cx="511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706938" y="3556000"/>
            <a:ext cx="0" cy="1420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92934" name="Rectangle 6"/>
          <p:cNvSpPr>
            <a:spLocks noChangeArrowheads="1"/>
          </p:cNvSpPr>
          <p:nvPr/>
        </p:nvSpPr>
        <p:spPr bwMode="auto">
          <a:xfrm>
            <a:off x="3962400" y="3889375"/>
            <a:ext cx="9334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CE2700"/>
                </a:solidFill>
                <a:latin typeface="Book Antiqua" pitchFamily="18" charset="0"/>
              </a:rPr>
              <a:t>ROP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824413" y="2624138"/>
            <a:ext cx="1439862" cy="1265237"/>
            <a:chOff x="2882" y="1454"/>
            <a:chExt cx="928" cy="822"/>
          </a:xfrm>
        </p:grpSpPr>
        <p:sp>
          <p:nvSpPr>
            <p:cNvPr id="3098" name="Rectangle 8"/>
            <p:cNvSpPr>
              <a:spLocks noChangeArrowheads="1"/>
            </p:cNvSpPr>
            <p:nvPr/>
          </p:nvSpPr>
          <p:spPr bwMode="auto">
            <a:xfrm>
              <a:off x="3080" y="1454"/>
              <a:ext cx="73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Risk of a</a:t>
              </a:r>
            </a:p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stockout</a:t>
              </a:r>
            </a:p>
          </p:txBody>
        </p:sp>
        <p:sp>
          <p:nvSpPr>
            <p:cNvPr id="3099" name="Line 9"/>
            <p:cNvSpPr>
              <a:spLocks noChangeShapeType="1"/>
            </p:cNvSpPr>
            <p:nvPr/>
          </p:nvSpPr>
          <p:spPr bwMode="auto">
            <a:xfrm flipH="1">
              <a:off x="2882" y="1909"/>
              <a:ext cx="399" cy="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92938" name="Rectangle 10"/>
          <p:cNvSpPr>
            <a:spLocks noChangeArrowheads="1"/>
          </p:cNvSpPr>
          <p:nvPr/>
        </p:nvSpPr>
        <p:spPr bwMode="auto">
          <a:xfrm>
            <a:off x="2303748" y="2628900"/>
            <a:ext cx="156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Service level</a:t>
            </a:r>
          </a:p>
        </p:txBody>
      </p:sp>
      <p:sp>
        <p:nvSpPr>
          <p:cNvPr id="892939" name="Rectangle 11"/>
          <p:cNvSpPr>
            <a:spLocks noChangeArrowheads="1"/>
          </p:cNvSpPr>
          <p:nvPr/>
        </p:nvSpPr>
        <p:spPr bwMode="auto">
          <a:xfrm>
            <a:off x="2303463" y="3132138"/>
            <a:ext cx="16414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Probability of</a:t>
            </a:r>
          </a:p>
          <a:p>
            <a:pPr algn="ctr"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no stockout</a:t>
            </a:r>
          </a:p>
        </p:txBody>
      </p:sp>
      <p:sp>
        <p:nvSpPr>
          <p:cNvPr id="3082" name="Line 12"/>
          <p:cNvSpPr>
            <a:spLocks noChangeShapeType="1"/>
          </p:cNvSpPr>
          <p:nvPr/>
        </p:nvSpPr>
        <p:spPr bwMode="auto">
          <a:xfrm>
            <a:off x="3106738" y="3841750"/>
            <a:ext cx="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32138" y="4421188"/>
            <a:ext cx="1592262" cy="638175"/>
            <a:chOff x="1837" y="2586"/>
            <a:chExt cx="1003" cy="402"/>
          </a:xfrm>
        </p:grpSpPr>
        <p:sp>
          <p:nvSpPr>
            <p:cNvPr id="3096" name="Line 14"/>
            <p:cNvSpPr>
              <a:spLocks noChangeShapeType="1"/>
            </p:cNvSpPr>
            <p:nvPr/>
          </p:nvSpPr>
          <p:spPr bwMode="auto">
            <a:xfrm>
              <a:off x="1837" y="2614"/>
              <a:ext cx="10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3097" name="Rectangle 15"/>
            <p:cNvSpPr>
              <a:spLocks noChangeArrowheads="1"/>
            </p:cNvSpPr>
            <p:nvPr/>
          </p:nvSpPr>
          <p:spPr bwMode="auto">
            <a:xfrm>
              <a:off x="2100" y="2586"/>
              <a:ext cx="54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Safety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stock</a:t>
              </a:r>
            </a:p>
          </p:txBody>
        </p:sp>
      </p:grpSp>
      <p:sp>
        <p:nvSpPr>
          <p:cNvPr id="892944" name="Rectangle 16"/>
          <p:cNvSpPr>
            <a:spLocks noChangeArrowheads="1"/>
          </p:cNvSpPr>
          <p:nvPr/>
        </p:nvSpPr>
        <p:spPr bwMode="auto">
          <a:xfrm>
            <a:off x="2952750" y="4979988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892945" name="Rectangle 17"/>
          <p:cNvSpPr>
            <a:spLocks noChangeArrowheads="1"/>
          </p:cNvSpPr>
          <p:nvPr/>
        </p:nvSpPr>
        <p:spPr bwMode="auto">
          <a:xfrm>
            <a:off x="4572000" y="4979988"/>
            <a:ext cx="29816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E2700"/>
                </a:solidFill>
                <a:latin typeface="Book Antiqua" pitchFamily="18" charset="0"/>
              </a:rPr>
              <a:t>z</a:t>
            </a:r>
          </a:p>
        </p:txBody>
      </p:sp>
      <p:sp>
        <p:nvSpPr>
          <p:cNvPr id="3086" name="Rectangle 18"/>
          <p:cNvSpPr>
            <a:spLocks noChangeArrowheads="1"/>
          </p:cNvSpPr>
          <p:nvPr/>
        </p:nvSpPr>
        <p:spPr bwMode="auto">
          <a:xfrm>
            <a:off x="5168900" y="3938588"/>
            <a:ext cx="1131721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Quantity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92138" y="4979988"/>
            <a:ext cx="5578475" cy="366712"/>
            <a:chOff x="237" y="2802"/>
            <a:chExt cx="3514" cy="231"/>
          </a:xfrm>
        </p:grpSpPr>
        <p:sp>
          <p:nvSpPr>
            <p:cNvPr id="3094" name="Line 20"/>
            <p:cNvSpPr>
              <a:spLocks noChangeShapeType="1"/>
            </p:cNvSpPr>
            <p:nvPr/>
          </p:nvSpPr>
          <p:spPr bwMode="auto">
            <a:xfrm flipV="1">
              <a:off x="237" y="2805"/>
              <a:ext cx="3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3095" name="Rectangle 21"/>
            <p:cNvSpPr>
              <a:spLocks noChangeArrowheads="1"/>
            </p:cNvSpPr>
            <p:nvPr/>
          </p:nvSpPr>
          <p:spPr bwMode="auto">
            <a:xfrm>
              <a:off x="3192" y="2802"/>
              <a:ext cx="55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z-scale</a:t>
              </a:r>
            </a:p>
          </p:txBody>
        </p:sp>
      </p:grpSp>
      <p:sp>
        <p:nvSpPr>
          <p:cNvPr id="3088" name="Text Box 23"/>
          <p:cNvSpPr txBox="1">
            <a:spLocks noChangeArrowheads="1"/>
          </p:cNvSpPr>
          <p:nvPr/>
        </p:nvSpPr>
        <p:spPr bwMode="auto">
          <a:xfrm>
            <a:off x="287338" y="333375"/>
            <a:ext cx="8677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 and ROP</a:t>
            </a:r>
          </a:p>
        </p:txBody>
      </p:sp>
      <p:sp>
        <p:nvSpPr>
          <p:cNvPr id="892952" name="Text Box 24"/>
          <p:cNvSpPr txBox="1">
            <a:spLocks noChangeArrowheads="1"/>
          </p:cNvSpPr>
          <p:nvPr/>
        </p:nvSpPr>
        <p:spPr bwMode="auto">
          <a:xfrm>
            <a:off x="215900" y="5437188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>
                <a:latin typeface="Book Antiqua" pitchFamily="18" charset="0"/>
              </a:rPr>
              <a:t>Each Normal variable x is associated with a standard Normal Variable z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800225" y="3997325"/>
            <a:ext cx="1260475" cy="673100"/>
            <a:chOff x="998" y="2319"/>
            <a:chExt cx="794" cy="424"/>
          </a:xfrm>
        </p:grpSpPr>
        <p:sp>
          <p:nvSpPr>
            <p:cNvPr id="3092" name="Rectangle 26"/>
            <p:cNvSpPr>
              <a:spLocks noChangeArrowheads="1"/>
            </p:cNvSpPr>
            <p:nvPr/>
          </p:nvSpPr>
          <p:spPr bwMode="auto">
            <a:xfrm>
              <a:off x="998" y="2341"/>
              <a:ext cx="682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Average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demand</a:t>
              </a:r>
            </a:p>
          </p:txBody>
        </p:sp>
        <p:sp>
          <p:nvSpPr>
            <p:cNvPr id="3093" name="Line 27"/>
            <p:cNvSpPr>
              <a:spLocks noChangeShapeType="1"/>
            </p:cNvSpPr>
            <p:nvPr/>
          </p:nvSpPr>
          <p:spPr bwMode="auto">
            <a:xfrm flipV="1">
              <a:off x="1542" y="2319"/>
              <a:ext cx="25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92957" name="Text Box 29"/>
          <p:cNvSpPr txBox="1">
            <a:spLocks noChangeArrowheads="1"/>
          </p:cNvSpPr>
          <p:nvPr/>
        </p:nvSpPr>
        <p:spPr bwMode="auto">
          <a:xfrm>
            <a:off x="215900" y="5832475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>
                <a:latin typeface="Book Antiqua" pitchFamily="18" charset="0"/>
              </a:rPr>
              <a:t>x is Normal (</a:t>
            </a:r>
            <a:r>
              <a:rPr lang="en-US" sz="2000" dirty="0">
                <a:solidFill>
                  <a:srgbClr val="CC0000"/>
                </a:solidFill>
                <a:latin typeface="Book Antiqua" pitchFamily="18" charset="0"/>
              </a:rPr>
              <a:t>Average x</a:t>
            </a:r>
            <a:r>
              <a:rPr lang="en-US" sz="2000" dirty="0">
                <a:latin typeface="Book Antiqua" pitchFamily="18" charset="0"/>
              </a:rPr>
              <a:t> , </a:t>
            </a:r>
            <a:r>
              <a:rPr lang="en-US" sz="2000" dirty="0">
                <a:solidFill>
                  <a:srgbClr val="CC0000"/>
                </a:solidFill>
                <a:latin typeface="Book Antiqua" pitchFamily="18" charset="0"/>
              </a:rPr>
              <a:t>Standard Deviation x</a:t>
            </a:r>
            <a:r>
              <a:rPr lang="en-US" sz="2000" dirty="0">
                <a:latin typeface="Book Antiqua" pitchFamily="18" charset="0"/>
              </a:rPr>
              <a:t>) </a:t>
            </a:r>
            <a:r>
              <a:rPr lang="en-US" sz="2000" dirty="0">
                <a:latin typeface="Book Antiqua" pitchFamily="18" charset="0"/>
                <a:sym typeface="Wingdings" pitchFamily="2" charset="2"/>
              </a:rPr>
              <a:t> z is Normal (</a:t>
            </a:r>
            <a:r>
              <a:rPr lang="en-US" sz="2000" dirty="0">
                <a:solidFill>
                  <a:srgbClr val="CC0000"/>
                </a:solidFill>
                <a:latin typeface="Book Antiqua" pitchFamily="18" charset="0"/>
                <a:sym typeface="Wingdings" pitchFamily="2" charset="2"/>
              </a:rPr>
              <a:t>0</a:t>
            </a:r>
            <a:r>
              <a:rPr lang="en-US" sz="2000" dirty="0">
                <a:latin typeface="Book Antiqua" pitchFamily="18" charset="0"/>
                <a:sym typeface="Wingdings" pitchFamily="2" charset="2"/>
              </a:rPr>
              <a:t>,</a:t>
            </a:r>
            <a:r>
              <a:rPr lang="en-US" sz="2000" dirty="0">
                <a:solidFill>
                  <a:srgbClr val="CC0000"/>
                </a:solidFill>
                <a:latin typeface="Book Antiqua" pitchFamily="18" charset="0"/>
                <a:sym typeface="Wingdings" pitchFamily="2" charset="2"/>
              </a:rPr>
              <a:t>1</a:t>
            </a:r>
            <a:r>
              <a:rPr lang="en-US" sz="2000" dirty="0">
                <a:latin typeface="Book Antiqua" pitchFamily="18" charset="0"/>
                <a:sym typeface="Wingdings" pitchFamily="2" charset="2"/>
              </a:rPr>
              <a:t>)</a:t>
            </a:r>
            <a:endParaRPr lang="en-US" sz="2000" dirty="0">
              <a:latin typeface="Book Antiqua" pitchFamily="18" charset="0"/>
            </a:endParaRPr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019179"/>
              </p:ext>
            </p:extLst>
          </p:nvPr>
        </p:nvGraphicFramePr>
        <p:xfrm>
          <a:off x="378618" y="1222149"/>
          <a:ext cx="54562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11564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2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2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9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4" grpId="0"/>
      <p:bldP spid="892938" grpId="0"/>
      <p:bldP spid="892939" grpId="0"/>
      <p:bldP spid="892944" grpId="0"/>
      <p:bldP spid="892945" grpId="0"/>
      <p:bldP spid="892952" grpId="0"/>
      <p:bldP spid="8929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52412" y="368300"/>
            <a:ext cx="867607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z </a:t>
            </a:r>
            <a:r>
              <a:rPr lang="en-US" sz="3200" i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Values</a:t>
            </a:r>
          </a:p>
        </p:txBody>
      </p:sp>
      <p:sp>
        <p:nvSpPr>
          <p:cNvPr id="894982" name="Rectangle 6"/>
          <p:cNvSpPr>
            <a:spLocks noChangeArrowheads="1"/>
          </p:cNvSpPr>
          <p:nvPr/>
        </p:nvSpPr>
        <p:spPr bwMode="auto">
          <a:xfrm>
            <a:off x="431800" y="1412875"/>
            <a:ext cx="6480175" cy="3960813"/>
          </a:xfrm>
          <a:prstGeom prst="rect">
            <a:avLst/>
          </a:prstGeom>
          <a:solidFill>
            <a:srgbClr val="FBD589"/>
          </a:solidFill>
          <a:ln w="12700">
            <a:solidFill>
              <a:srgbClr val="CE27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Book Antiqua" pitchFamily="18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769938" y="3965575"/>
            <a:ext cx="511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851400" y="3563938"/>
            <a:ext cx="0" cy="1420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869023" y="3897313"/>
            <a:ext cx="95539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CE2700"/>
                </a:solidFill>
                <a:latin typeface="Book Antiqua" pitchFamily="18" charset="0"/>
              </a:rPr>
              <a:t>ROP</a:t>
            </a:r>
          </a:p>
        </p:txBody>
      </p: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4968875" y="2632075"/>
            <a:ext cx="1439863" cy="1265238"/>
            <a:chOff x="2882" y="1454"/>
            <a:chExt cx="928" cy="822"/>
          </a:xfrm>
        </p:grpSpPr>
        <p:sp>
          <p:nvSpPr>
            <p:cNvPr id="4122" name="Rectangle 12"/>
            <p:cNvSpPr>
              <a:spLocks noChangeArrowheads="1"/>
            </p:cNvSpPr>
            <p:nvPr/>
          </p:nvSpPr>
          <p:spPr bwMode="auto">
            <a:xfrm>
              <a:off x="3080" y="1454"/>
              <a:ext cx="73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Risk of a</a:t>
              </a:r>
            </a:p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stockout</a:t>
              </a:r>
            </a:p>
          </p:txBody>
        </p:sp>
        <p:sp>
          <p:nvSpPr>
            <p:cNvPr id="4123" name="Line 13"/>
            <p:cNvSpPr>
              <a:spLocks noChangeShapeType="1"/>
            </p:cNvSpPr>
            <p:nvPr/>
          </p:nvSpPr>
          <p:spPr bwMode="auto">
            <a:xfrm flipH="1">
              <a:off x="2882" y="1909"/>
              <a:ext cx="399" cy="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2303748" y="2636838"/>
            <a:ext cx="156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Service level</a:t>
            </a:r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>
            <a:off x="2447925" y="3140075"/>
            <a:ext cx="16414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Probability of</a:t>
            </a:r>
          </a:p>
          <a:p>
            <a:pPr algn="ctr"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no stockout</a:t>
            </a:r>
          </a:p>
        </p:txBody>
      </p:sp>
      <p:sp>
        <p:nvSpPr>
          <p:cNvPr id="4110" name="Line 16"/>
          <p:cNvSpPr>
            <a:spLocks noChangeShapeType="1"/>
          </p:cNvSpPr>
          <p:nvPr/>
        </p:nvSpPr>
        <p:spPr bwMode="auto">
          <a:xfrm>
            <a:off x="3251200" y="3849688"/>
            <a:ext cx="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111" name="Line 17"/>
          <p:cNvSpPr>
            <a:spLocks noChangeShapeType="1"/>
          </p:cNvSpPr>
          <p:nvPr/>
        </p:nvSpPr>
        <p:spPr bwMode="auto">
          <a:xfrm flipV="1">
            <a:off x="736600" y="4992688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4112" name="Group 18"/>
          <p:cNvGrpSpPr>
            <a:grpSpLocks/>
          </p:cNvGrpSpPr>
          <p:nvPr/>
        </p:nvGrpSpPr>
        <p:grpSpPr bwMode="auto">
          <a:xfrm>
            <a:off x="3276600" y="4429125"/>
            <a:ext cx="1592263" cy="638175"/>
            <a:chOff x="1837" y="2586"/>
            <a:chExt cx="1003" cy="402"/>
          </a:xfrm>
        </p:grpSpPr>
        <p:sp>
          <p:nvSpPr>
            <p:cNvPr id="4120" name="Line 19"/>
            <p:cNvSpPr>
              <a:spLocks noChangeShapeType="1"/>
            </p:cNvSpPr>
            <p:nvPr/>
          </p:nvSpPr>
          <p:spPr bwMode="auto">
            <a:xfrm>
              <a:off x="1837" y="2614"/>
              <a:ext cx="10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4121" name="Rectangle 20"/>
            <p:cNvSpPr>
              <a:spLocks noChangeArrowheads="1"/>
            </p:cNvSpPr>
            <p:nvPr/>
          </p:nvSpPr>
          <p:spPr bwMode="auto">
            <a:xfrm>
              <a:off x="2100" y="2586"/>
              <a:ext cx="54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Safety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stock</a:t>
              </a:r>
            </a:p>
          </p:txBody>
        </p:sp>
      </p:grpSp>
      <p:sp>
        <p:nvSpPr>
          <p:cNvPr id="4113" name="Rectangle 21"/>
          <p:cNvSpPr>
            <a:spLocks noChangeArrowheads="1"/>
          </p:cNvSpPr>
          <p:nvPr/>
        </p:nvSpPr>
        <p:spPr bwMode="auto">
          <a:xfrm>
            <a:off x="3097213" y="498792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4114" name="Rectangle 22"/>
          <p:cNvSpPr>
            <a:spLocks noChangeArrowheads="1"/>
          </p:cNvSpPr>
          <p:nvPr/>
        </p:nvSpPr>
        <p:spPr bwMode="auto">
          <a:xfrm>
            <a:off x="4716463" y="4987925"/>
            <a:ext cx="29816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E2700"/>
                </a:solidFill>
                <a:latin typeface="Book Antiqua" pitchFamily="18" charset="0"/>
              </a:rPr>
              <a:t>z</a:t>
            </a:r>
          </a:p>
        </p:txBody>
      </p:sp>
      <p:sp>
        <p:nvSpPr>
          <p:cNvPr id="4115" name="Rectangle 23"/>
          <p:cNvSpPr>
            <a:spLocks noChangeArrowheads="1"/>
          </p:cNvSpPr>
          <p:nvPr/>
        </p:nvSpPr>
        <p:spPr bwMode="auto">
          <a:xfrm>
            <a:off x="5313363" y="3946525"/>
            <a:ext cx="1131721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Quantity</a:t>
            </a:r>
          </a:p>
        </p:txBody>
      </p:sp>
      <p:sp>
        <p:nvSpPr>
          <p:cNvPr id="4116" name="Rectangle 24"/>
          <p:cNvSpPr>
            <a:spLocks noChangeArrowheads="1"/>
          </p:cNvSpPr>
          <p:nvPr/>
        </p:nvSpPr>
        <p:spPr bwMode="auto">
          <a:xfrm>
            <a:off x="5427663" y="4987925"/>
            <a:ext cx="888065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  <a:latin typeface="Book Antiqua" pitchFamily="18" charset="0"/>
              </a:rPr>
              <a:t>z-scale</a:t>
            </a:r>
          </a:p>
        </p:txBody>
      </p:sp>
      <p:grpSp>
        <p:nvGrpSpPr>
          <p:cNvPr id="4117" name="Group 25"/>
          <p:cNvGrpSpPr>
            <a:grpSpLocks/>
          </p:cNvGrpSpPr>
          <p:nvPr/>
        </p:nvGrpSpPr>
        <p:grpSpPr bwMode="auto">
          <a:xfrm>
            <a:off x="1944688" y="4005263"/>
            <a:ext cx="1260475" cy="673100"/>
            <a:chOff x="998" y="2319"/>
            <a:chExt cx="794" cy="424"/>
          </a:xfrm>
        </p:grpSpPr>
        <p:sp>
          <p:nvSpPr>
            <p:cNvPr id="4118" name="Rectangle 26"/>
            <p:cNvSpPr>
              <a:spLocks noChangeArrowheads="1"/>
            </p:cNvSpPr>
            <p:nvPr/>
          </p:nvSpPr>
          <p:spPr bwMode="auto">
            <a:xfrm>
              <a:off x="998" y="2341"/>
              <a:ext cx="682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Average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  <a:latin typeface="Book Antiqua" pitchFamily="18" charset="0"/>
                </a:rPr>
                <a:t>demand</a:t>
              </a:r>
            </a:p>
          </p:txBody>
        </p:sp>
        <p:sp>
          <p:nvSpPr>
            <p:cNvPr id="4119" name="Line 27"/>
            <p:cNvSpPr>
              <a:spLocks noChangeShapeType="1"/>
            </p:cNvSpPr>
            <p:nvPr/>
          </p:nvSpPr>
          <p:spPr bwMode="auto">
            <a:xfrm flipV="1">
              <a:off x="1542" y="2319"/>
              <a:ext cx="25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95004" name="Text Box 28"/>
          <p:cNvSpPr txBox="1">
            <a:spLocks noChangeArrowheads="1"/>
          </p:cNvSpPr>
          <p:nvPr/>
        </p:nvSpPr>
        <p:spPr bwMode="auto">
          <a:xfrm>
            <a:off x="287338" y="5670550"/>
            <a:ext cx="91805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>
                <a:latin typeface="Book Antiqua" pitchFamily="18" charset="0"/>
              </a:rPr>
              <a:t>There is a table for z which tells us </a:t>
            </a:r>
          </a:p>
          <a:p>
            <a:pPr>
              <a:buFontTx/>
              <a:buAutoNum type="alphaLcParenR"/>
            </a:pPr>
            <a:r>
              <a:rPr lang="en-US" sz="2000" dirty="0">
                <a:latin typeface="Book Antiqua" pitchFamily="18" charset="0"/>
              </a:rPr>
              <a:t>Given any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Book Antiqua" pitchFamily="18" charset="0"/>
              </a:rPr>
              <a:t>probability of not exceeding z</a:t>
            </a:r>
            <a:r>
              <a:rPr lang="en-US" sz="2000" dirty="0">
                <a:latin typeface="Book Antiqua" pitchFamily="18" charset="0"/>
              </a:rPr>
              <a:t>.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 What is the value of </a:t>
            </a:r>
            <a:r>
              <a:rPr lang="en-US" sz="2000" dirty="0">
                <a:solidFill>
                  <a:srgbClr val="CC0000"/>
                </a:solidFill>
                <a:latin typeface="Book Antiqua" pitchFamily="18" charset="0"/>
              </a:rPr>
              <a:t> z </a:t>
            </a:r>
          </a:p>
          <a:p>
            <a:pPr>
              <a:buFontTx/>
              <a:buAutoNum type="alphaLcParenR"/>
            </a:pPr>
            <a:r>
              <a:rPr lang="en-US" sz="2000" dirty="0">
                <a:latin typeface="Book Antiqua" pitchFamily="18" charset="0"/>
              </a:rPr>
              <a:t>Given any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value for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Book Antiqua" pitchFamily="18" charset="0"/>
              </a:rPr>
              <a:t>z</a:t>
            </a:r>
            <a:r>
              <a:rPr lang="en-US" sz="2000" dirty="0">
                <a:latin typeface="Book Antiqua" pitchFamily="18" charset="0"/>
              </a:rPr>
              <a:t>.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 What is </a:t>
            </a:r>
            <a:r>
              <a:rPr lang="en-US" sz="2000" dirty="0">
                <a:solidFill>
                  <a:srgbClr val="CC0000"/>
                </a:solidFill>
                <a:latin typeface="Book Antiqua" pitchFamily="18" charset="0"/>
              </a:rPr>
              <a:t>the probability of not exceeding z</a:t>
            </a:r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125674"/>
              </p:ext>
            </p:extLst>
          </p:nvPr>
        </p:nvGraphicFramePr>
        <p:xfrm>
          <a:off x="378618" y="1222149"/>
          <a:ext cx="54562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911751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5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5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5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500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9796" name="Freeform 4"/>
          <p:cNvSpPr>
            <a:spLocks/>
          </p:cNvSpPr>
          <p:nvPr/>
        </p:nvSpPr>
        <p:spPr bwMode="auto">
          <a:xfrm>
            <a:off x="473569" y="3000158"/>
            <a:ext cx="4483100" cy="1892300"/>
          </a:xfrm>
          <a:custGeom>
            <a:avLst/>
            <a:gdLst>
              <a:gd name="T0" fmla="*/ 2147483647 w 2824"/>
              <a:gd name="T1" fmla="*/ 2147483647 h 1912"/>
              <a:gd name="T2" fmla="*/ 2147483647 w 2824"/>
              <a:gd name="T3" fmla="*/ 2147483647 h 1912"/>
              <a:gd name="T4" fmla="*/ 2147483647 w 2824"/>
              <a:gd name="T5" fmla="*/ 2147483647 h 1912"/>
              <a:gd name="T6" fmla="*/ 2147483647 w 2824"/>
              <a:gd name="T7" fmla="*/ 2147483647 h 1912"/>
              <a:gd name="T8" fmla="*/ 2147483647 w 2824"/>
              <a:gd name="T9" fmla="*/ 2147483647 h 1912"/>
              <a:gd name="T10" fmla="*/ 2147483647 w 2824"/>
              <a:gd name="T11" fmla="*/ 2147483647 h 1912"/>
              <a:gd name="T12" fmla="*/ 2147483647 w 2824"/>
              <a:gd name="T13" fmla="*/ 2147483647 h 1912"/>
              <a:gd name="T14" fmla="*/ 2147483647 w 2824"/>
              <a:gd name="T15" fmla="*/ 2147483647 h 1912"/>
              <a:gd name="T16" fmla="*/ 2147483647 w 2824"/>
              <a:gd name="T17" fmla="*/ 2147483647 h 1912"/>
              <a:gd name="T18" fmla="*/ 2147483647 w 2824"/>
              <a:gd name="T19" fmla="*/ 2147483647 h 1912"/>
              <a:gd name="T20" fmla="*/ 2147483647 w 2824"/>
              <a:gd name="T21" fmla="*/ 2147483647 h 1912"/>
              <a:gd name="T22" fmla="*/ 2147483647 w 2824"/>
              <a:gd name="T23" fmla="*/ 2147483647 h 1912"/>
              <a:gd name="T24" fmla="*/ 2147483647 w 2824"/>
              <a:gd name="T25" fmla="*/ 2147483647 h 1912"/>
              <a:gd name="T26" fmla="*/ 2147483647 w 2824"/>
              <a:gd name="T27" fmla="*/ 2147483647 h 1912"/>
              <a:gd name="T28" fmla="*/ 2147483647 w 2824"/>
              <a:gd name="T29" fmla="*/ 2147483647 h 1912"/>
              <a:gd name="T30" fmla="*/ 2147483647 w 2824"/>
              <a:gd name="T31" fmla="*/ 2147483647 h 1912"/>
              <a:gd name="T32" fmla="*/ 2147483647 w 2824"/>
              <a:gd name="T33" fmla="*/ 2147483647 h 1912"/>
              <a:gd name="T34" fmla="*/ 2147483647 w 2824"/>
              <a:gd name="T35" fmla="*/ 2147483647 h 1912"/>
              <a:gd name="T36" fmla="*/ 2147483647 w 2824"/>
              <a:gd name="T37" fmla="*/ 2147483647 h 1912"/>
              <a:gd name="T38" fmla="*/ 2147483647 w 2824"/>
              <a:gd name="T39" fmla="*/ 2147483647 h 1912"/>
              <a:gd name="T40" fmla="*/ 2147483647 w 2824"/>
              <a:gd name="T41" fmla="*/ 2147483647 h 1912"/>
              <a:gd name="T42" fmla="*/ 2147483647 w 2824"/>
              <a:gd name="T43" fmla="*/ 2147483647 h 1912"/>
              <a:gd name="T44" fmla="*/ 2147483647 w 2824"/>
              <a:gd name="T45" fmla="*/ 2147483647 h 1912"/>
              <a:gd name="T46" fmla="*/ 2147483647 w 2824"/>
              <a:gd name="T47" fmla="*/ 2147483647 h 1912"/>
              <a:gd name="T48" fmla="*/ 2147483647 w 2824"/>
              <a:gd name="T49" fmla="*/ 2147483647 h 1912"/>
              <a:gd name="T50" fmla="*/ 2147483647 w 2824"/>
              <a:gd name="T51" fmla="*/ 2147483647 h 1912"/>
              <a:gd name="T52" fmla="*/ 2147483647 w 2824"/>
              <a:gd name="T53" fmla="*/ 2147483647 h 1912"/>
              <a:gd name="T54" fmla="*/ 2147483647 w 2824"/>
              <a:gd name="T55" fmla="*/ 2147483647 h 1912"/>
              <a:gd name="T56" fmla="*/ 2147483647 w 2824"/>
              <a:gd name="T57" fmla="*/ 2147483647 h 1912"/>
              <a:gd name="T58" fmla="*/ 2147483647 w 2824"/>
              <a:gd name="T59" fmla="*/ 2147483647 h 1912"/>
              <a:gd name="T60" fmla="*/ 2147483647 w 2824"/>
              <a:gd name="T61" fmla="*/ 2147483647 h 1912"/>
              <a:gd name="T62" fmla="*/ 2147483647 w 2824"/>
              <a:gd name="T63" fmla="*/ 2147483647 h 1912"/>
              <a:gd name="T64" fmla="*/ 2147483647 w 2824"/>
              <a:gd name="T65" fmla="*/ 2147483647 h 1912"/>
              <a:gd name="T66" fmla="*/ 2147483647 w 2824"/>
              <a:gd name="T67" fmla="*/ 2147483647 h 1912"/>
              <a:gd name="T68" fmla="*/ 2147483647 w 2824"/>
              <a:gd name="T69" fmla="*/ 2147483647 h 1912"/>
              <a:gd name="T70" fmla="*/ 2147483647 w 2824"/>
              <a:gd name="T71" fmla="*/ 2147483647 h 1912"/>
              <a:gd name="T72" fmla="*/ 2147483647 w 2824"/>
              <a:gd name="T73" fmla="*/ 2147483647 h 1912"/>
              <a:gd name="T74" fmla="*/ 2147483647 w 2824"/>
              <a:gd name="T75" fmla="*/ 2147483647 h 1912"/>
              <a:gd name="T76" fmla="*/ 2147483647 w 2824"/>
              <a:gd name="T77" fmla="*/ 2147483647 h 1912"/>
              <a:gd name="T78" fmla="*/ 2147483647 w 2824"/>
              <a:gd name="T79" fmla="*/ 2147483647 h 1912"/>
              <a:gd name="T80" fmla="*/ 2147483647 w 2824"/>
              <a:gd name="T81" fmla="*/ 2147483647 h 1912"/>
              <a:gd name="T82" fmla="*/ 2147483647 w 2824"/>
              <a:gd name="T83" fmla="*/ 2147483647 h 1912"/>
              <a:gd name="T84" fmla="*/ 2147483647 w 2824"/>
              <a:gd name="T85" fmla="*/ 2147483647 h 1912"/>
              <a:gd name="T86" fmla="*/ 2147483647 w 2824"/>
              <a:gd name="T87" fmla="*/ 2147483647 h 1912"/>
              <a:gd name="T88" fmla="*/ 2147483647 w 2824"/>
              <a:gd name="T89" fmla="*/ 2147483647 h 1912"/>
              <a:gd name="T90" fmla="*/ 2147483647 w 2824"/>
              <a:gd name="T91" fmla="*/ 2147483647 h 1912"/>
              <a:gd name="T92" fmla="*/ 2147483647 w 2824"/>
              <a:gd name="T93" fmla="*/ 2147483647 h 1912"/>
              <a:gd name="T94" fmla="*/ 2147483647 w 2824"/>
              <a:gd name="T95" fmla="*/ 0 h 191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824"/>
              <a:gd name="T145" fmla="*/ 0 h 1912"/>
              <a:gd name="T146" fmla="*/ 2824 w 2824"/>
              <a:gd name="T147" fmla="*/ 1912 h 191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824" h="1912">
                <a:moveTo>
                  <a:pt x="1404" y="3"/>
                </a:moveTo>
                <a:lnTo>
                  <a:pt x="1371" y="3"/>
                </a:lnTo>
                <a:lnTo>
                  <a:pt x="1344" y="15"/>
                </a:lnTo>
                <a:lnTo>
                  <a:pt x="1320" y="30"/>
                </a:lnTo>
                <a:lnTo>
                  <a:pt x="1293" y="57"/>
                </a:lnTo>
                <a:lnTo>
                  <a:pt x="1266" y="87"/>
                </a:lnTo>
                <a:lnTo>
                  <a:pt x="1248" y="120"/>
                </a:lnTo>
                <a:lnTo>
                  <a:pt x="1221" y="153"/>
                </a:lnTo>
                <a:lnTo>
                  <a:pt x="1203" y="192"/>
                </a:lnTo>
                <a:lnTo>
                  <a:pt x="1176" y="234"/>
                </a:lnTo>
                <a:lnTo>
                  <a:pt x="1154" y="268"/>
                </a:lnTo>
                <a:lnTo>
                  <a:pt x="1136" y="305"/>
                </a:lnTo>
                <a:lnTo>
                  <a:pt x="1118" y="349"/>
                </a:lnTo>
                <a:lnTo>
                  <a:pt x="1106" y="377"/>
                </a:lnTo>
                <a:lnTo>
                  <a:pt x="1094" y="413"/>
                </a:lnTo>
                <a:lnTo>
                  <a:pt x="1083" y="449"/>
                </a:lnTo>
                <a:lnTo>
                  <a:pt x="1071" y="485"/>
                </a:lnTo>
                <a:lnTo>
                  <a:pt x="1063" y="513"/>
                </a:lnTo>
                <a:lnTo>
                  <a:pt x="1047" y="549"/>
                </a:lnTo>
                <a:lnTo>
                  <a:pt x="1029" y="591"/>
                </a:lnTo>
                <a:lnTo>
                  <a:pt x="1014" y="630"/>
                </a:lnTo>
                <a:lnTo>
                  <a:pt x="1005" y="666"/>
                </a:lnTo>
                <a:lnTo>
                  <a:pt x="993" y="702"/>
                </a:lnTo>
                <a:lnTo>
                  <a:pt x="987" y="737"/>
                </a:lnTo>
                <a:lnTo>
                  <a:pt x="975" y="773"/>
                </a:lnTo>
                <a:lnTo>
                  <a:pt x="963" y="817"/>
                </a:lnTo>
                <a:lnTo>
                  <a:pt x="951" y="843"/>
                </a:lnTo>
                <a:lnTo>
                  <a:pt x="939" y="881"/>
                </a:lnTo>
                <a:lnTo>
                  <a:pt x="927" y="917"/>
                </a:lnTo>
                <a:lnTo>
                  <a:pt x="924" y="951"/>
                </a:lnTo>
                <a:lnTo>
                  <a:pt x="912" y="990"/>
                </a:lnTo>
                <a:lnTo>
                  <a:pt x="903" y="1026"/>
                </a:lnTo>
                <a:lnTo>
                  <a:pt x="891" y="1062"/>
                </a:lnTo>
                <a:lnTo>
                  <a:pt x="879" y="1101"/>
                </a:lnTo>
                <a:lnTo>
                  <a:pt x="864" y="1140"/>
                </a:lnTo>
                <a:lnTo>
                  <a:pt x="855" y="1173"/>
                </a:lnTo>
                <a:lnTo>
                  <a:pt x="843" y="1206"/>
                </a:lnTo>
                <a:lnTo>
                  <a:pt x="825" y="1248"/>
                </a:lnTo>
                <a:lnTo>
                  <a:pt x="810" y="1278"/>
                </a:lnTo>
                <a:lnTo>
                  <a:pt x="795" y="1314"/>
                </a:lnTo>
                <a:lnTo>
                  <a:pt x="783" y="1347"/>
                </a:lnTo>
                <a:lnTo>
                  <a:pt x="756" y="1395"/>
                </a:lnTo>
                <a:lnTo>
                  <a:pt x="732" y="1437"/>
                </a:lnTo>
                <a:lnTo>
                  <a:pt x="711" y="1476"/>
                </a:lnTo>
                <a:lnTo>
                  <a:pt x="681" y="1518"/>
                </a:lnTo>
                <a:lnTo>
                  <a:pt x="657" y="1551"/>
                </a:lnTo>
                <a:lnTo>
                  <a:pt x="633" y="1578"/>
                </a:lnTo>
                <a:lnTo>
                  <a:pt x="603" y="1611"/>
                </a:lnTo>
                <a:lnTo>
                  <a:pt x="573" y="1635"/>
                </a:lnTo>
                <a:lnTo>
                  <a:pt x="540" y="1659"/>
                </a:lnTo>
                <a:lnTo>
                  <a:pt x="498" y="1683"/>
                </a:lnTo>
                <a:lnTo>
                  <a:pt x="449" y="1703"/>
                </a:lnTo>
                <a:lnTo>
                  <a:pt x="417" y="1719"/>
                </a:lnTo>
                <a:lnTo>
                  <a:pt x="389" y="1735"/>
                </a:lnTo>
                <a:lnTo>
                  <a:pt x="353" y="1747"/>
                </a:lnTo>
                <a:lnTo>
                  <a:pt x="315" y="1764"/>
                </a:lnTo>
                <a:lnTo>
                  <a:pt x="285" y="1773"/>
                </a:lnTo>
                <a:lnTo>
                  <a:pt x="258" y="1788"/>
                </a:lnTo>
                <a:lnTo>
                  <a:pt x="216" y="1800"/>
                </a:lnTo>
                <a:lnTo>
                  <a:pt x="180" y="1809"/>
                </a:lnTo>
                <a:lnTo>
                  <a:pt x="147" y="1824"/>
                </a:lnTo>
                <a:lnTo>
                  <a:pt x="102" y="1839"/>
                </a:lnTo>
                <a:lnTo>
                  <a:pt x="66" y="1847"/>
                </a:lnTo>
                <a:lnTo>
                  <a:pt x="33" y="1857"/>
                </a:lnTo>
                <a:lnTo>
                  <a:pt x="18" y="1863"/>
                </a:lnTo>
                <a:lnTo>
                  <a:pt x="3" y="1869"/>
                </a:lnTo>
                <a:lnTo>
                  <a:pt x="0" y="1887"/>
                </a:lnTo>
                <a:lnTo>
                  <a:pt x="3" y="1908"/>
                </a:lnTo>
                <a:lnTo>
                  <a:pt x="2820" y="1911"/>
                </a:lnTo>
                <a:lnTo>
                  <a:pt x="2823" y="1873"/>
                </a:lnTo>
                <a:lnTo>
                  <a:pt x="2799" y="1860"/>
                </a:lnTo>
                <a:lnTo>
                  <a:pt x="2766" y="1854"/>
                </a:lnTo>
                <a:lnTo>
                  <a:pt x="2739" y="1851"/>
                </a:lnTo>
                <a:lnTo>
                  <a:pt x="2703" y="1839"/>
                </a:lnTo>
                <a:lnTo>
                  <a:pt x="2676" y="1827"/>
                </a:lnTo>
                <a:lnTo>
                  <a:pt x="2643" y="1818"/>
                </a:lnTo>
                <a:lnTo>
                  <a:pt x="2604" y="1809"/>
                </a:lnTo>
                <a:lnTo>
                  <a:pt x="2560" y="1791"/>
                </a:lnTo>
                <a:lnTo>
                  <a:pt x="2514" y="1776"/>
                </a:lnTo>
                <a:lnTo>
                  <a:pt x="2472" y="1761"/>
                </a:lnTo>
                <a:lnTo>
                  <a:pt x="2424" y="1743"/>
                </a:lnTo>
                <a:lnTo>
                  <a:pt x="2379" y="1728"/>
                </a:lnTo>
                <a:lnTo>
                  <a:pt x="2343" y="1710"/>
                </a:lnTo>
                <a:lnTo>
                  <a:pt x="2310" y="1692"/>
                </a:lnTo>
                <a:lnTo>
                  <a:pt x="2286" y="1674"/>
                </a:lnTo>
                <a:lnTo>
                  <a:pt x="2265" y="1662"/>
                </a:lnTo>
                <a:lnTo>
                  <a:pt x="2244" y="1647"/>
                </a:lnTo>
                <a:lnTo>
                  <a:pt x="2223" y="1629"/>
                </a:lnTo>
                <a:lnTo>
                  <a:pt x="2199" y="1605"/>
                </a:lnTo>
                <a:lnTo>
                  <a:pt x="2175" y="1578"/>
                </a:lnTo>
                <a:lnTo>
                  <a:pt x="2148" y="1551"/>
                </a:lnTo>
                <a:lnTo>
                  <a:pt x="2127" y="1515"/>
                </a:lnTo>
                <a:lnTo>
                  <a:pt x="2106" y="1485"/>
                </a:lnTo>
                <a:lnTo>
                  <a:pt x="2082" y="1446"/>
                </a:lnTo>
                <a:lnTo>
                  <a:pt x="2061" y="1413"/>
                </a:lnTo>
                <a:lnTo>
                  <a:pt x="2040" y="1374"/>
                </a:lnTo>
                <a:lnTo>
                  <a:pt x="2022" y="1344"/>
                </a:lnTo>
                <a:lnTo>
                  <a:pt x="2004" y="1308"/>
                </a:lnTo>
                <a:lnTo>
                  <a:pt x="1992" y="1278"/>
                </a:lnTo>
                <a:lnTo>
                  <a:pt x="1980" y="1257"/>
                </a:lnTo>
                <a:lnTo>
                  <a:pt x="1968" y="1227"/>
                </a:lnTo>
                <a:lnTo>
                  <a:pt x="1953" y="1194"/>
                </a:lnTo>
                <a:lnTo>
                  <a:pt x="1941" y="1161"/>
                </a:lnTo>
                <a:lnTo>
                  <a:pt x="1929" y="1134"/>
                </a:lnTo>
                <a:lnTo>
                  <a:pt x="1917" y="1104"/>
                </a:lnTo>
                <a:lnTo>
                  <a:pt x="1911" y="1077"/>
                </a:lnTo>
                <a:lnTo>
                  <a:pt x="1899" y="1041"/>
                </a:lnTo>
                <a:lnTo>
                  <a:pt x="1881" y="996"/>
                </a:lnTo>
                <a:lnTo>
                  <a:pt x="1872" y="957"/>
                </a:lnTo>
                <a:lnTo>
                  <a:pt x="1863" y="921"/>
                </a:lnTo>
                <a:lnTo>
                  <a:pt x="1851" y="879"/>
                </a:lnTo>
                <a:lnTo>
                  <a:pt x="1839" y="837"/>
                </a:lnTo>
                <a:lnTo>
                  <a:pt x="1830" y="801"/>
                </a:lnTo>
                <a:lnTo>
                  <a:pt x="1821" y="765"/>
                </a:lnTo>
                <a:lnTo>
                  <a:pt x="1803" y="726"/>
                </a:lnTo>
                <a:lnTo>
                  <a:pt x="1791" y="678"/>
                </a:lnTo>
                <a:lnTo>
                  <a:pt x="1776" y="633"/>
                </a:lnTo>
                <a:lnTo>
                  <a:pt x="1764" y="591"/>
                </a:lnTo>
                <a:lnTo>
                  <a:pt x="1749" y="552"/>
                </a:lnTo>
                <a:lnTo>
                  <a:pt x="1734" y="505"/>
                </a:lnTo>
                <a:lnTo>
                  <a:pt x="1716" y="456"/>
                </a:lnTo>
                <a:lnTo>
                  <a:pt x="1698" y="423"/>
                </a:lnTo>
                <a:lnTo>
                  <a:pt x="1686" y="396"/>
                </a:lnTo>
                <a:lnTo>
                  <a:pt x="1681" y="365"/>
                </a:lnTo>
                <a:lnTo>
                  <a:pt x="1677" y="361"/>
                </a:lnTo>
                <a:lnTo>
                  <a:pt x="1653" y="318"/>
                </a:lnTo>
                <a:lnTo>
                  <a:pt x="1635" y="285"/>
                </a:lnTo>
                <a:lnTo>
                  <a:pt x="1623" y="261"/>
                </a:lnTo>
                <a:lnTo>
                  <a:pt x="1614" y="237"/>
                </a:lnTo>
                <a:lnTo>
                  <a:pt x="1605" y="219"/>
                </a:lnTo>
                <a:lnTo>
                  <a:pt x="1578" y="171"/>
                </a:lnTo>
                <a:lnTo>
                  <a:pt x="1593" y="195"/>
                </a:lnTo>
                <a:lnTo>
                  <a:pt x="1560" y="141"/>
                </a:lnTo>
                <a:lnTo>
                  <a:pt x="1521" y="87"/>
                </a:lnTo>
                <a:lnTo>
                  <a:pt x="1515" y="84"/>
                </a:lnTo>
                <a:lnTo>
                  <a:pt x="1533" y="102"/>
                </a:lnTo>
                <a:lnTo>
                  <a:pt x="1545" y="120"/>
                </a:lnTo>
                <a:lnTo>
                  <a:pt x="1536" y="105"/>
                </a:lnTo>
                <a:lnTo>
                  <a:pt x="1500" y="63"/>
                </a:lnTo>
                <a:lnTo>
                  <a:pt x="1485" y="45"/>
                </a:lnTo>
                <a:lnTo>
                  <a:pt x="1467" y="33"/>
                </a:lnTo>
                <a:lnTo>
                  <a:pt x="1452" y="18"/>
                </a:lnTo>
                <a:lnTo>
                  <a:pt x="1437" y="9"/>
                </a:lnTo>
                <a:lnTo>
                  <a:pt x="1419" y="0"/>
                </a:lnTo>
              </a:path>
            </a:pathLst>
          </a:cu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27584" y="4905164"/>
            <a:ext cx="3062291" cy="596901"/>
            <a:chOff x="615" y="2016"/>
            <a:chExt cx="1929" cy="376"/>
          </a:xfrm>
        </p:grpSpPr>
        <p:sp>
          <p:nvSpPr>
            <p:cNvPr id="29720" name="Line 6"/>
            <p:cNvSpPr>
              <a:spLocks noChangeShapeType="1"/>
            </p:cNvSpPr>
            <p:nvPr/>
          </p:nvSpPr>
          <p:spPr bwMode="auto">
            <a:xfrm flipV="1">
              <a:off x="2256" y="2016"/>
              <a:ext cx="288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Book Antiqua" pitchFamily="18" charset="0"/>
              </a:endParaRPr>
            </a:p>
          </p:txBody>
        </p:sp>
        <p:sp>
          <p:nvSpPr>
            <p:cNvPr id="29721" name="Text Box 7"/>
            <p:cNvSpPr txBox="1">
              <a:spLocks noChangeArrowheads="1"/>
            </p:cNvSpPr>
            <p:nvPr/>
          </p:nvSpPr>
          <p:spPr bwMode="auto">
            <a:xfrm>
              <a:off x="615" y="2159"/>
              <a:ext cx="169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800" dirty="0">
                  <a:latin typeface="Book Antiqua" pitchFamily="18" charset="0"/>
                </a:rPr>
                <a:t>The table will give you z</a:t>
              </a:r>
            </a:p>
          </p:txBody>
        </p:sp>
      </p:grpSp>
      <p:pic>
        <p:nvPicPr>
          <p:cNvPr id="92980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9" y="3000158"/>
            <a:ext cx="34290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813545" y="2498508"/>
            <a:ext cx="1801813" cy="1676400"/>
            <a:chOff x="1872" y="480"/>
            <a:chExt cx="1135" cy="1056"/>
          </a:xfrm>
        </p:grpSpPr>
        <p:sp>
          <p:nvSpPr>
            <p:cNvPr id="29718" name="Line 10"/>
            <p:cNvSpPr>
              <a:spLocks noChangeShapeType="1"/>
            </p:cNvSpPr>
            <p:nvPr/>
          </p:nvSpPr>
          <p:spPr bwMode="auto">
            <a:xfrm flipH="1">
              <a:off x="2016" y="816"/>
              <a:ext cx="288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>
                <a:latin typeface="Book Antiqua" pitchFamily="18" charset="0"/>
              </a:endParaRPr>
            </a:p>
          </p:txBody>
        </p:sp>
        <p:sp>
          <p:nvSpPr>
            <p:cNvPr id="29719" name="Text Box 11"/>
            <p:cNvSpPr txBox="1">
              <a:spLocks noChangeArrowheads="1"/>
            </p:cNvSpPr>
            <p:nvPr/>
          </p:nvSpPr>
          <p:spPr bwMode="auto">
            <a:xfrm>
              <a:off x="1872" y="480"/>
              <a:ext cx="1135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800">
                  <a:latin typeface="Book Antiqua" pitchFamily="18" charset="0"/>
                </a:rPr>
                <a:t>Given a 95% SL</a:t>
              </a:r>
            </a:p>
            <a:p>
              <a:r>
                <a:rPr lang="en-US" sz="1800">
                  <a:latin typeface="Book Antiqua" pitchFamily="18" charset="0"/>
                </a:rPr>
                <a:t>95% Probability</a:t>
              </a:r>
            </a:p>
          </p:txBody>
        </p:sp>
      </p:grpSp>
      <p:sp>
        <p:nvSpPr>
          <p:cNvPr id="929804" name="Text Box 12"/>
          <p:cNvSpPr txBox="1">
            <a:spLocks noChangeArrowheads="1"/>
          </p:cNvSpPr>
          <p:nvPr/>
        </p:nvSpPr>
        <p:spPr bwMode="auto">
          <a:xfrm>
            <a:off x="6827152" y="2951656"/>
            <a:ext cx="1582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latin typeface="Book Antiqua" pitchFamily="18" charset="0"/>
              </a:rPr>
              <a:t>Normal </a:t>
            </a:r>
            <a:r>
              <a:rPr lang="en-US" sz="1800" dirty="0">
                <a:latin typeface="Book Antiqua" pitchFamily="18" charset="0"/>
              </a:rPr>
              <a:t>table</a:t>
            </a:r>
          </a:p>
        </p:txBody>
      </p:sp>
      <p:sp>
        <p:nvSpPr>
          <p:cNvPr id="929805" name="Line 13"/>
          <p:cNvSpPr>
            <a:spLocks noChangeShapeType="1"/>
          </p:cNvSpPr>
          <p:nvPr/>
        </p:nvSpPr>
        <p:spPr bwMode="auto">
          <a:xfrm>
            <a:off x="5988496" y="4478338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sp>
        <p:nvSpPr>
          <p:cNvPr id="929806" name="Text Box 14"/>
          <p:cNvSpPr txBox="1">
            <a:spLocks noChangeArrowheads="1"/>
          </p:cNvSpPr>
          <p:nvPr/>
        </p:nvSpPr>
        <p:spPr bwMode="auto">
          <a:xfrm>
            <a:off x="5531296" y="5392738"/>
            <a:ext cx="9906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Book Antiqua" pitchFamily="18" charset="0"/>
              </a:rPr>
              <a:t>Up to the first digit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  <a:latin typeface="Book Antiqua" pitchFamily="18" charset="0"/>
              </a:rPr>
              <a:t>after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  <a:latin typeface="Book Antiqua" pitchFamily="18" charset="0"/>
              </a:rPr>
              <a:t>decimal</a:t>
            </a:r>
          </a:p>
        </p:txBody>
      </p:sp>
      <p:sp>
        <p:nvSpPr>
          <p:cNvPr id="929807" name="Line 15"/>
          <p:cNvSpPr>
            <a:spLocks noChangeShapeType="1"/>
          </p:cNvSpPr>
          <p:nvPr/>
        </p:nvSpPr>
        <p:spPr bwMode="auto">
          <a:xfrm>
            <a:off x="6293296" y="4249738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sp>
        <p:nvSpPr>
          <p:cNvPr id="929808" name="Text Box 16"/>
          <p:cNvSpPr txBox="1">
            <a:spLocks noChangeArrowheads="1"/>
          </p:cNvSpPr>
          <p:nvPr/>
        </p:nvSpPr>
        <p:spPr bwMode="auto">
          <a:xfrm>
            <a:off x="7360096" y="3913188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FF0000"/>
                </a:solidFill>
                <a:latin typeface="Book Antiqua" pitchFamily="18" charset="0"/>
              </a:rPr>
              <a:t>Second digit</a:t>
            </a:r>
            <a:endParaRPr lang="en-US" sz="1800" dirty="0">
              <a:solidFill>
                <a:srgbClr val="FF0000"/>
              </a:solidFill>
              <a:latin typeface="Book Antiqua" pitchFamily="18" charset="0"/>
            </a:endParaRPr>
          </a:p>
          <a:p>
            <a:pPr eaLnBrk="1" hangingPunct="1"/>
            <a:r>
              <a:rPr lang="en-US" sz="1800" dirty="0">
                <a:solidFill>
                  <a:srgbClr val="FF0000"/>
                </a:solidFill>
                <a:latin typeface="Book Antiqua" pitchFamily="18" charset="0"/>
              </a:rPr>
              <a:t>after decimal</a:t>
            </a:r>
          </a:p>
        </p:txBody>
      </p:sp>
      <p:sp>
        <p:nvSpPr>
          <p:cNvPr id="929809" name="Line 17"/>
          <p:cNvSpPr>
            <a:spLocks noChangeShapeType="1"/>
          </p:cNvSpPr>
          <p:nvPr/>
        </p:nvSpPr>
        <p:spPr bwMode="auto">
          <a:xfrm>
            <a:off x="6521896" y="6078538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sp>
        <p:nvSpPr>
          <p:cNvPr id="929810" name="Line 18"/>
          <p:cNvSpPr>
            <a:spLocks noChangeShapeType="1"/>
          </p:cNvSpPr>
          <p:nvPr/>
        </p:nvSpPr>
        <p:spPr bwMode="auto">
          <a:xfrm>
            <a:off x="8045896" y="4554538"/>
            <a:ext cx="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7360099" y="5773738"/>
            <a:ext cx="1395413" cy="609600"/>
            <a:chOff x="4464" y="3120"/>
            <a:chExt cx="879" cy="384"/>
          </a:xfrm>
        </p:grpSpPr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4464" y="3120"/>
              <a:ext cx="864" cy="38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Book Antiqua" pitchFamily="18" charset="0"/>
              </a:endParaRPr>
            </a:p>
          </p:txBody>
        </p: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4512" y="3177"/>
              <a:ext cx="8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solidFill>
                    <a:srgbClr val="008000"/>
                  </a:solidFill>
                  <a:latin typeface="Book Antiqua" pitchFamily="18" charset="0"/>
                </a:rPr>
                <a:t>Probability</a:t>
              </a:r>
            </a:p>
          </p:txBody>
        </p:sp>
      </p:grpSp>
      <p:sp>
        <p:nvSpPr>
          <p:cNvPr id="929814" name="Text Box 22"/>
          <p:cNvSpPr txBox="1">
            <a:spLocks noChangeArrowheads="1"/>
          </p:cNvSpPr>
          <p:nvPr/>
        </p:nvSpPr>
        <p:spPr bwMode="auto">
          <a:xfrm>
            <a:off x="5820221" y="3908425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b="1" i="1">
                <a:latin typeface="Book Antiqua" pitchFamily="18" charset="0"/>
              </a:rPr>
              <a:t>z</a:t>
            </a:r>
          </a:p>
        </p:txBody>
      </p:sp>
      <p:sp>
        <p:nvSpPr>
          <p:cNvPr id="929820" name="Text Box 28"/>
          <p:cNvSpPr txBox="1">
            <a:spLocks noChangeArrowheads="1"/>
          </p:cNvSpPr>
          <p:nvPr/>
        </p:nvSpPr>
        <p:spPr bwMode="auto">
          <a:xfrm>
            <a:off x="4593084" y="5949950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1.6</a:t>
            </a:r>
          </a:p>
        </p:txBody>
      </p:sp>
      <p:sp>
        <p:nvSpPr>
          <p:cNvPr id="929821" name="Text Box 29"/>
          <p:cNvSpPr txBox="1">
            <a:spLocks noChangeArrowheads="1"/>
          </p:cNvSpPr>
          <p:nvPr/>
        </p:nvSpPr>
        <p:spPr bwMode="auto">
          <a:xfrm>
            <a:off x="7653784" y="3403600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0.05</a:t>
            </a:r>
          </a:p>
        </p:txBody>
      </p:sp>
      <p:sp>
        <p:nvSpPr>
          <p:cNvPr id="929822" name="Text Box 30"/>
          <p:cNvSpPr txBox="1">
            <a:spLocks noChangeArrowheads="1"/>
          </p:cNvSpPr>
          <p:nvPr/>
        </p:nvSpPr>
        <p:spPr bwMode="auto">
          <a:xfrm>
            <a:off x="935532" y="6178333"/>
            <a:ext cx="12682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latin typeface="Book Antiqua" pitchFamily="18" charset="0"/>
              </a:rPr>
              <a:t>Z = 1.65</a:t>
            </a:r>
          </a:p>
        </p:txBody>
      </p:sp>
      <p:sp>
        <p:nvSpPr>
          <p:cNvPr id="29715" name="Text Box 31"/>
          <p:cNvSpPr txBox="1">
            <a:spLocks noChangeArrowheads="1"/>
          </p:cNvSpPr>
          <p:nvPr/>
        </p:nvSpPr>
        <p:spPr bwMode="auto">
          <a:xfrm>
            <a:off x="230188" y="404813"/>
            <a:ext cx="8734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z  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Value using Table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144524" y="1337863"/>
            <a:ext cx="89994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latin typeface="Book Antiqua" pitchFamily="18" charset="0"/>
              </a:rPr>
              <a:t>Go </a:t>
            </a:r>
            <a:r>
              <a:rPr lang="en-US" dirty="0">
                <a:latin typeface="Book Antiqua" pitchFamily="18" charset="0"/>
              </a:rPr>
              <a:t>to normal table, look inside the table. Find a probability close to 0.95. Read its z from the corresponding row and column.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9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9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9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2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29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2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29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2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2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6" grpId="0" animBg="1"/>
      <p:bldP spid="929804" grpId="0"/>
      <p:bldP spid="929805" grpId="0" animBg="1"/>
      <p:bldP spid="929806" grpId="0"/>
      <p:bldP spid="929807" grpId="0" animBg="1"/>
      <p:bldP spid="929808" grpId="0"/>
      <p:bldP spid="929809" grpId="0" animBg="1"/>
      <p:bldP spid="929810" grpId="0" animBg="1"/>
      <p:bldP spid="929814" grpId="0"/>
      <p:bldP spid="929820" grpId="0"/>
      <p:bldP spid="929821" grpId="0"/>
      <p:bldP spid="929822" grpId="0"/>
      <p:bldP spid="2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15516" y="188913"/>
            <a:ext cx="8748972" cy="863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dirty="0" smtClean="0">
                <a:cs typeface="Arial" charset="0"/>
              </a:rPr>
              <a:t>The standard Normal Distribution F(z)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244475" y="2276475"/>
            <a:ext cx="2598738" cy="1571625"/>
            <a:chOff x="48" y="1842"/>
            <a:chExt cx="1637" cy="990"/>
          </a:xfrm>
        </p:grpSpPr>
        <p:sp>
          <p:nvSpPr>
            <p:cNvPr id="6150" name="Freeform 5"/>
            <p:cNvSpPr>
              <a:spLocks/>
            </p:cNvSpPr>
            <p:nvPr/>
          </p:nvSpPr>
          <p:spPr bwMode="auto">
            <a:xfrm>
              <a:off x="175" y="2085"/>
              <a:ext cx="834" cy="622"/>
            </a:xfrm>
            <a:custGeom>
              <a:avLst/>
              <a:gdLst>
                <a:gd name="T0" fmla="*/ 0 w 834"/>
                <a:gd name="T1" fmla="*/ 617 h 622"/>
                <a:gd name="T2" fmla="*/ 137 w 834"/>
                <a:gd name="T3" fmla="*/ 606 h 622"/>
                <a:gd name="T4" fmla="*/ 230 w 834"/>
                <a:gd name="T5" fmla="*/ 587 h 622"/>
                <a:gd name="T6" fmla="*/ 329 w 834"/>
                <a:gd name="T7" fmla="*/ 557 h 622"/>
                <a:gd name="T8" fmla="*/ 452 w 834"/>
                <a:gd name="T9" fmla="*/ 368 h 622"/>
                <a:gd name="T10" fmla="*/ 584 w 834"/>
                <a:gd name="T11" fmla="*/ 107 h 622"/>
                <a:gd name="T12" fmla="*/ 608 w 834"/>
                <a:gd name="T13" fmla="*/ 47 h 622"/>
                <a:gd name="T14" fmla="*/ 647 w 834"/>
                <a:gd name="T15" fmla="*/ 8 h 622"/>
                <a:gd name="T16" fmla="*/ 690 w 834"/>
                <a:gd name="T17" fmla="*/ 0 h 622"/>
                <a:gd name="T18" fmla="*/ 741 w 834"/>
                <a:gd name="T19" fmla="*/ 15 h 622"/>
                <a:gd name="T20" fmla="*/ 777 w 834"/>
                <a:gd name="T21" fmla="*/ 50 h 622"/>
                <a:gd name="T22" fmla="*/ 833 w 834"/>
                <a:gd name="T23" fmla="*/ 176 h 622"/>
                <a:gd name="T24" fmla="*/ 833 w 834"/>
                <a:gd name="T25" fmla="*/ 621 h 6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34"/>
                <a:gd name="T40" fmla="*/ 0 h 622"/>
                <a:gd name="T41" fmla="*/ 834 w 834"/>
                <a:gd name="T42" fmla="*/ 622 h 6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34" h="622">
                  <a:moveTo>
                    <a:pt x="0" y="617"/>
                  </a:moveTo>
                  <a:lnTo>
                    <a:pt x="137" y="606"/>
                  </a:lnTo>
                  <a:lnTo>
                    <a:pt x="230" y="587"/>
                  </a:lnTo>
                  <a:lnTo>
                    <a:pt x="329" y="557"/>
                  </a:lnTo>
                  <a:lnTo>
                    <a:pt x="452" y="368"/>
                  </a:lnTo>
                  <a:lnTo>
                    <a:pt x="584" y="107"/>
                  </a:lnTo>
                  <a:lnTo>
                    <a:pt x="608" y="47"/>
                  </a:lnTo>
                  <a:lnTo>
                    <a:pt x="647" y="8"/>
                  </a:lnTo>
                  <a:lnTo>
                    <a:pt x="690" y="0"/>
                  </a:lnTo>
                  <a:lnTo>
                    <a:pt x="741" y="15"/>
                  </a:lnTo>
                  <a:lnTo>
                    <a:pt x="777" y="50"/>
                  </a:lnTo>
                  <a:lnTo>
                    <a:pt x="833" y="176"/>
                  </a:lnTo>
                  <a:lnTo>
                    <a:pt x="833" y="621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Line 6"/>
            <p:cNvSpPr>
              <a:spLocks noChangeShapeType="1"/>
            </p:cNvSpPr>
            <p:nvPr/>
          </p:nvSpPr>
          <p:spPr bwMode="auto">
            <a:xfrm>
              <a:off x="108" y="2706"/>
              <a:ext cx="14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Line 7"/>
            <p:cNvSpPr>
              <a:spLocks noChangeShapeType="1"/>
            </p:cNvSpPr>
            <p:nvPr/>
          </p:nvSpPr>
          <p:spPr bwMode="auto">
            <a:xfrm flipV="1">
              <a:off x="864" y="184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Arc 8"/>
            <p:cNvSpPr>
              <a:spLocks/>
            </p:cNvSpPr>
            <p:nvPr/>
          </p:nvSpPr>
          <p:spPr bwMode="auto">
            <a:xfrm>
              <a:off x="48" y="2610"/>
              <a:ext cx="480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Arc 9"/>
            <p:cNvSpPr>
              <a:spLocks/>
            </p:cNvSpPr>
            <p:nvPr/>
          </p:nvSpPr>
          <p:spPr bwMode="auto">
            <a:xfrm>
              <a:off x="769" y="2083"/>
              <a:ext cx="96" cy="9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57"/>
                    <a:pt x="9534" y="123"/>
                    <a:pt x="21375" y="0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57"/>
                    <a:pt x="9534" y="123"/>
                    <a:pt x="21375" y="0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Freeform 10"/>
            <p:cNvSpPr>
              <a:spLocks/>
            </p:cNvSpPr>
            <p:nvPr/>
          </p:nvSpPr>
          <p:spPr bwMode="auto">
            <a:xfrm>
              <a:off x="502" y="2154"/>
              <a:ext cx="274" cy="487"/>
            </a:xfrm>
            <a:custGeom>
              <a:avLst/>
              <a:gdLst>
                <a:gd name="T0" fmla="*/ 0 w 274"/>
                <a:gd name="T1" fmla="*/ 486 h 487"/>
                <a:gd name="T2" fmla="*/ 5 w 274"/>
                <a:gd name="T3" fmla="*/ 485 h 487"/>
                <a:gd name="T4" fmla="*/ 8 w 274"/>
                <a:gd name="T5" fmla="*/ 480 h 487"/>
                <a:gd name="T6" fmla="*/ 12 w 274"/>
                <a:gd name="T7" fmla="*/ 474 h 487"/>
                <a:gd name="T8" fmla="*/ 17 w 274"/>
                <a:gd name="T9" fmla="*/ 471 h 487"/>
                <a:gd name="T10" fmla="*/ 20 w 274"/>
                <a:gd name="T11" fmla="*/ 465 h 487"/>
                <a:gd name="T12" fmla="*/ 24 w 274"/>
                <a:gd name="T13" fmla="*/ 459 h 487"/>
                <a:gd name="T14" fmla="*/ 29 w 274"/>
                <a:gd name="T15" fmla="*/ 455 h 487"/>
                <a:gd name="T16" fmla="*/ 125 w 274"/>
                <a:gd name="T17" fmla="*/ 294 h 487"/>
                <a:gd name="T18" fmla="*/ 227 w 274"/>
                <a:gd name="T19" fmla="*/ 92 h 487"/>
                <a:gd name="T20" fmla="*/ 273 w 274"/>
                <a:gd name="T21" fmla="*/ 0 h 4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74"/>
                <a:gd name="T34" fmla="*/ 0 h 487"/>
                <a:gd name="T35" fmla="*/ 274 w 274"/>
                <a:gd name="T36" fmla="*/ 487 h 48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74" h="487">
                  <a:moveTo>
                    <a:pt x="0" y="486"/>
                  </a:moveTo>
                  <a:lnTo>
                    <a:pt x="5" y="485"/>
                  </a:lnTo>
                  <a:lnTo>
                    <a:pt x="8" y="480"/>
                  </a:lnTo>
                  <a:lnTo>
                    <a:pt x="12" y="474"/>
                  </a:lnTo>
                  <a:lnTo>
                    <a:pt x="17" y="471"/>
                  </a:lnTo>
                  <a:lnTo>
                    <a:pt x="20" y="465"/>
                  </a:lnTo>
                  <a:lnTo>
                    <a:pt x="24" y="459"/>
                  </a:lnTo>
                  <a:lnTo>
                    <a:pt x="29" y="455"/>
                  </a:lnTo>
                  <a:lnTo>
                    <a:pt x="125" y="294"/>
                  </a:lnTo>
                  <a:lnTo>
                    <a:pt x="227" y="92"/>
                  </a:lnTo>
                  <a:lnTo>
                    <a:pt x="273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Arc 11"/>
            <p:cNvSpPr>
              <a:spLocks/>
            </p:cNvSpPr>
            <p:nvPr/>
          </p:nvSpPr>
          <p:spPr bwMode="auto">
            <a:xfrm>
              <a:off x="1205" y="2612"/>
              <a:ext cx="480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Arc 12"/>
            <p:cNvSpPr>
              <a:spLocks/>
            </p:cNvSpPr>
            <p:nvPr/>
          </p:nvSpPr>
          <p:spPr bwMode="auto">
            <a:xfrm>
              <a:off x="868" y="2085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Freeform 13"/>
            <p:cNvSpPr>
              <a:spLocks/>
            </p:cNvSpPr>
            <p:nvPr/>
          </p:nvSpPr>
          <p:spPr bwMode="auto">
            <a:xfrm>
              <a:off x="957" y="2156"/>
              <a:ext cx="274" cy="487"/>
            </a:xfrm>
            <a:custGeom>
              <a:avLst/>
              <a:gdLst>
                <a:gd name="T0" fmla="*/ 273 w 274"/>
                <a:gd name="T1" fmla="*/ 486 h 487"/>
                <a:gd name="T2" fmla="*/ 268 w 274"/>
                <a:gd name="T3" fmla="*/ 485 h 487"/>
                <a:gd name="T4" fmla="*/ 265 w 274"/>
                <a:gd name="T5" fmla="*/ 480 h 487"/>
                <a:gd name="T6" fmla="*/ 261 w 274"/>
                <a:gd name="T7" fmla="*/ 474 h 487"/>
                <a:gd name="T8" fmla="*/ 256 w 274"/>
                <a:gd name="T9" fmla="*/ 471 h 487"/>
                <a:gd name="T10" fmla="*/ 253 w 274"/>
                <a:gd name="T11" fmla="*/ 465 h 487"/>
                <a:gd name="T12" fmla="*/ 249 w 274"/>
                <a:gd name="T13" fmla="*/ 459 h 487"/>
                <a:gd name="T14" fmla="*/ 244 w 274"/>
                <a:gd name="T15" fmla="*/ 455 h 487"/>
                <a:gd name="T16" fmla="*/ 148 w 274"/>
                <a:gd name="T17" fmla="*/ 294 h 487"/>
                <a:gd name="T18" fmla="*/ 46 w 274"/>
                <a:gd name="T19" fmla="*/ 92 h 487"/>
                <a:gd name="T20" fmla="*/ 0 w 274"/>
                <a:gd name="T21" fmla="*/ 0 h 4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74"/>
                <a:gd name="T34" fmla="*/ 0 h 487"/>
                <a:gd name="T35" fmla="*/ 274 w 274"/>
                <a:gd name="T36" fmla="*/ 487 h 48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74" h="487">
                  <a:moveTo>
                    <a:pt x="273" y="486"/>
                  </a:moveTo>
                  <a:lnTo>
                    <a:pt x="268" y="485"/>
                  </a:lnTo>
                  <a:lnTo>
                    <a:pt x="265" y="480"/>
                  </a:lnTo>
                  <a:lnTo>
                    <a:pt x="261" y="474"/>
                  </a:lnTo>
                  <a:lnTo>
                    <a:pt x="256" y="471"/>
                  </a:lnTo>
                  <a:lnTo>
                    <a:pt x="253" y="465"/>
                  </a:lnTo>
                  <a:lnTo>
                    <a:pt x="249" y="459"/>
                  </a:lnTo>
                  <a:lnTo>
                    <a:pt x="244" y="455"/>
                  </a:lnTo>
                  <a:lnTo>
                    <a:pt x="148" y="294"/>
                  </a:lnTo>
                  <a:lnTo>
                    <a:pt x="46" y="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Rectangle 14"/>
            <p:cNvSpPr>
              <a:spLocks noChangeArrowheads="1"/>
            </p:cNvSpPr>
            <p:nvPr/>
          </p:nvSpPr>
          <p:spPr bwMode="auto">
            <a:xfrm>
              <a:off x="651" y="2469"/>
              <a:ext cx="27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 i="1">
                  <a:latin typeface="Times New Roman" pitchFamily="18" charset="0"/>
                </a:rPr>
                <a:t>F(z)</a:t>
              </a:r>
            </a:p>
          </p:txBody>
        </p:sp>
        <p:sp>
          <p:nvSpPr>
            <p:cNvPr id="6160" name="Rectangle 15"/>
            <p:cNvSpPr>
              <a:spLocks noChangeArrowheads="1"/>
            </p:cNvSpPr>
            <p:nvPr/>
          </p:nvSpPr>
          <p:spPr bwMode="auto">
            <a:xfrm>
              <a:off x="941" y="2684"/>
              <a:ext cx="15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 i="1"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6161" name="Rectangle 16"/>
            <p:cNvSpPr>
              <a:spLocks noChangeArrowheads="1"/>
            </p:cNvSpPr>
            <p:nvPr/>
          </p:nvSpPr>
          <p:spPr bwMode="auto">
            <a:xfrm>
              <a:off x="786" y="2688"/>
              <a:ext cx="13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0</a:t>
              </a:r>
            </a:p>
          </p:txBody>
        </p:sp>
      </p:grpSp>
      <p:sp>
        <p:nvSpPr>
          <p:cNvPr id="6149" name="Rectangle 17"/>
          <p:cNvSpPr>
            <a:spLocks noChangeArrowheads="1"/>
          </p:cNvSpPr>
          <p:nvPr/>
        </p:nvSpPr>
        <p:spPr bwMode="auto">
          <a:xfrm>
            <a:off x="188913" y="1665288"/>
            <a:ext cx="2438400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i="1" dirty="0">
                <a:latin typeface="Times New Roman" pitchFamily="18" charset="0"/>
              </a:rPr>
              <a:t>      </a:t>
            </a:r>
            <a:r>
              <a:rPr lang="en-US" sz="1400" i="1" dirty="0">
                <a:latin typeface="Book Antiqua" pitchFamily="18" charset="0"/>
              </a:rPr>
              <a:t>F</a:t>
            </a:r>
            <a:r>
              <a:rPr lang="en-US" sz="1400" dirty="0">
                <a:latin typeface="Book Antiqua" pitchFamily="18" charset="0"/>
              </a:rPr>
              <a:t>(</a:t>
            </a:r>
            <a:r>
              <a:rPr lang="en-US" sz="1400" i="1" dirty="0">
                <a:latin typeface="Book Antiqua" pitchFamily="18" charset="0"/>
              </a:rPr>
              <a:t>z</a:t>
            </a:r>
            <a:r>
              <a:rPr lang="en-US" sz="1400" dirty="0">
                <a:latin typeface="Book Antiqua" pitchFamily="18" charset="0"/>
              </a:rPr>
              <a:t>) = </a:t>
            </a:r>
            <a:r>
              <a:rPr lang="en-US" sz="1400" dirty="0" err="1">
                <a:latin typeface="Book Antiqua" pitchFamily="18" charset="0"/>
              </a:rPr>
              <a:t>Prob</a:t>
            </a:r>
            <a:r>
              <a:rPr lang="en-US" sz="1400" dirty="0">
                <a:latin typeface="Book Antiqua" pitchFamily="18" charset="0"/>
              </a:rPr>
              <a:t>( </a:t>
            </a:r>
            <a:r>
              <a:rPr lang="en-US" sz="1400" i="1" dirty="0">
                <a:latin typeface="Book Antiqua" pitchFamily="18" charset="0"/>
              </a:rPr>
              <a:t>N</a:t>
            </a:r>
            <a:r>
              <a:rPr lang="en-US" sz="1400" dirty="0">
                <a:latin typeface="Book Antiqua" pitchFamily="18" charset="0"/>
              </a:rPr>
              <a:t>(0,1) </a:t>
            </a:r>
            <a:r>
              <a:rPr lang="en-US" sz="1400" u="sng" dirty="0">
                <a:latin typeface="Book Antiqua" pitchFamily="18" charset="0"/>
              </a:rPr>
              <a:t>&lt;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i="1" dirty="0">
                <a:latin typeface="Book Antiqua" pitchFamily="18" charset="0"/>
              </a:rPr>
              <a:t>z</a:t>
            </a:r>
            <a:r>
              <a:rPr lang="en-US" sz="1400" dirty="0">
                <a:latin typeface="Book Antiqua" pitchFamily="18" charset="0"/>
              </a:rPr>
              <a:t>)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9512" y="4192461"/>
            <a:ext cx="3260167" cy="10464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50" b="1" dirty="0">
                <a:latin typeface="Book Antiqua" pitchFamily="18" charset="0"/>
              </a:rPr>
              <a:t>Risk	Service </a:t>
            </a:r>
            <a:r>
              <a:rPr lang="en-US" sz="1550" b="1" dirty="0" smtClean="0">
                <a:latin typeface="Book Antiqua" pitchFamily="18" charset="0"/>
              </a:rPr>
              <a:t>level      z </a:t>
            </a:r>
            <a:r>
              <a:rPr lang="en-US" sz="1550" b="1" dirty="0">
                <a:latin typeface="Book Antiqua" pitchFamily="18" charset="0"/>
              </a:rPr>
              <a:t>value</a:t>
            </a:r>
          </a:p>
          <a:p>
            <a:r>
              <a:rPr lang="en-US" sz="1550" b="1" dirty="0" smtClean="0">
                <a:latin typeface="Book Antiqua" pitchFamily="18" charset="0"/>
              </a:rPr>
              <a:t>0.1</a:t>
            </a:r>
            <a:r>
              <a:rPr lang="en-US" sz="1550" b="1" dirty="0">
                <a:latin typeface="Book Antiqua" pitchFamily="18" charset="0"/>
              </a:rPr>
              <a:t>	       </a:t>
            </a:r>
            <a:r>
              <a:rPr lang="en-US" sz="1550" b="1" dirty="0" smtClean="0">
                <a:latin typeface="Book Antiqua" pitchFamily="18" charset="0"/>
              </a:rPr>
              <a:t>0.9</a:t>
            </a:r>
            <a:r>
              <a:rPr lang="en-US" sz="1550" b="1" dirty="0">
                <a:latin typeface="Book Antiqua" pitchFamily="18" charset="0"/>
              </a:rPr>
              <a:t>	</a:t>
            </a:r>
            <a:r>
              <a:rPr lang="en-US" sz="1550" b="1" dirty="0" smtClean="0">
                <a:latin typeface="Book Antiqua" pitchFamily="18" charset="0"/>
              </a:rPr>
              <a:t>    </a:t>
            </a:r>
            <a:r>
              <a:rPr lang="en-US" sz="1550" b="1" dirty="0">
                <a:latin typeface="Book Antiqua" pitchFamily="18" charset="0"/>
              </a:rPr>
              <a:t> </a:t>
            </a:r>
            <a:r>
              <a:rPr lang="en-US" sz="1550" b="1" dirty="0" smtClean="0">
                <a:latin typeface="Book Antiqua" pitchFamily="18" charset="0"/>
              </a:rPr>
              <a:t>  </a:t>
            </a:r>
            <a:r>
              <a:rPr lang="en-US" sz="1550" b="1" dirty="0">
                <a:latin typeface="Book Antiqua" pitchFamily="18" charset="0"/>
              </a:rPr>
              <a:t> </a:t>
            </a:r>
            <a:r>
              <a:rPr lang="en-US" sz="1550" b="1" dirty="0" smtClean="0">
                <a:latin typeface="Book Antiqua" pitchFamily="18" charset="0"/>
              </a:rPr>
              <a:t>      1.28</a:t>
            </a:r>
            <a:endParaRPr lang="en-US" sz="1550" b="1" dirty="0">
              <a:latin typeface="Book Antiqua" pitchFamily="18" charset="0"/>
            </a:endParaRPr>
          </a:p>
          <a:p>
            <a:r>
              <a:rPr lang="en-US" sz="1550" b="1" dirty="0" smtClean="0">
                <a:latin typeface="Book Antiqua" pitchFamily="18" charset="0"/>
              </a:rPr>
              <a:t>0.05</a:t>
            </a:r>
            <a:r>
              <a:rPr lang="en-US" sz="1550" b="1" dirty="0">
                <a:latin typeface="Book Antiqua" pitchFamily="18" charset="0"/>
              </a:rPr>
              <a:t>	       </a:t>
            </a:r>
            <a:r>
              <a:rPr lang="en-US" sz="1550" b="1" dirty="0" smtClean="0">
                <a:latin typeface="Book Antiqua" pitchFamily="18" charset="0"/>
              </a:rPr>
              <a:t>0.95</a:t>
            </a:r>
            <a:r>
              <a:rPr lang="en-US" sz="1550" b="1" dirty="0">
                <a:latin typeface="Book Antiqua" pitchFamily="18" charset="0"/>
              </a:rPr>
              <a:t>	    </a:t>
            </a:r>
            <a:r>
              <a:rPr lang="en-US" sz="1550" b="1" dirty="0" smtClean="0">
                <a:latin typeface="Book Antiqua" pitchFamily="18" charset="0"/>
              </a:rPr>
              <a:t>   </a:t>
            </a:r>
            <a:r>
              <a:rPr lang="en-US" sz="1550" b="1" dirty="0">
                <a:latin typeface="Book Antiqua" pitchFamily="18" charset="0"/>
              </a:rPr>
              <a:t> </a:t>
            </a:r>
            <a:r>
              <a:rPr lang="en-US" sz="1550" b="1" dirty="0" smtClean="0">
                <a:latin typeface="Book Antiqua" pitchFamily="18" charset="0"/>
              </a:rPr>
              <a:t>      1.65</a:t>
            </a:r>
            <a:endParaRPr lang="en-US" sz="1550" b="1" dirty="0">
              <a:latin typeface="Book Antiqua" pitchFamily="18" charset="0"/>
            </a:endParaRPr>
          </a:p>
          <a:p>
            <a:r>
              <a:rPr lang="en-US" sz="1550" b="1" dirty="0" smtClean="0">
                <a:latin typeface="Book Antiqua" pitchFamily="18" charset="0"/>
              </a:rPr>
              <a:t>0.01</a:t>
            </a:r>
            <a:r>
              <a:rPr lang="en-US" sz="1550" b="1" dirty="0">
                <a:latin typeface="Book Antiqua" pitchFamily="18" charset="0"/>
              </a:rPr>
              <a:t>	       </a:t>
            </a:r>
            <a:r>
              <a:rPr lang="en-US" sz="1550" b="1" dirty="0" smtClean="0">
                <a:latin typeface="Book Antiqua" pitchFamily="18" charset="0"/>
              </a:rPr>
              <a:t>0.99           </a:t>
            </a:r>
            <a:r>
              <a:rPr lang="en-US" sz="1550" b="1" dirty="0">
                <a:latin typeface="Book Antiqua" pitchFamily="18" charset="0"/>
              </a:rPr>
              <a:t> </a:t>
            </a:r>
            <a:r>
              <a:rPr lang="en-US" sz="1550" b="1" dirty="0" smtClean="0">
                <a:latin typeface="Book Antiqua" pitchFamily="18" charset="0"/>
              </a:rPr>
              <a:t>       2.33</a:t>
            </a:r>
            <a:endParaRPr lang="en-US" sz="1550" b="1" dirty="0">
              <a:latin typeface="Book Antiqua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416849"/>
              </p:ext>
            </p:extLst>
          </p:nvPr>
        </p:nvGraphicFramePr>
        <p:xfrm>
          <a:off x="3347864" y="1367681"/>
          <a:ext cx="5702300" cy="537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Worksheet" r:id="rId5" imgW="5248224" imgH="6115048" progId="Excel.Sheet.12">
                  <p:embed/>
                </p:oleObj>
              </mc:Choice>
              <mc:Fallback>
                <p:oleObj name="Worksheet" r:id="rId5" imgW="5248224" imgH="6115048" progId="Excel.Sheet.12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367681"/>
                        <a:ext cx="5702300" cy="5373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913"/>
            <a:ext cx="8677151" cy="863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Arial" charset="0"/>
              </a:rPr>
              <a:t>Excel: Given Probability, Compute z</a:t>
            </a:r>
          </a:p>
        </p:txBody>
      </p:sp>
      <p:pic>
        <p:nvPicPr>
          <p:cNvPr id="9256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4389438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7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341438"/>
            <a:ext cx="403860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7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1775"/>
            <a:ext cx="4800600" cy="233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7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688" y="3382963"/>
            <a:ext cx="4389437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88924" y="368300"/>
            <a:ext cx="871156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Relationship between </a:t>
            </a:r>
            <a:r>
              <a:rPr lang="en-US" sz="3200" i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z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 and Normal Variable </a:t>
            </a:r>
            <a:r>
              <a:rPr lang="en-US" sz="3200" i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x 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 </a:t>
            </a:r>
          </a:p>
        </p:txBody>
      </p:sp>
      <p:sp>
        <p:nvSpPr>
          <p:cNvPr id="898075" name="Text Box 27"/>
          <p:cNvSpPr txBox="1">
            <a:spLocks noChangeArrowheads="1"/>
          </p:cNvSpPr>
          <p:nvPr/>
        </p:nvSpPr>
        <p:spPr bwMode="auto">
          <a:xfrm>
            <a:off x="575556" y="4185084"/>
            <a:ext cx="6588125" cy="260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Book Antiqua" pitchFamily="18" charset="0"/>
              </a:rPr>
              <a:t>z = (x-Average x)/(Standard Deviation of x)</a:t>
            </a:r>
          </a:p>
          <a:p>
            <a:r>
              <a:rPr lang="en-US" dirty="0">
                <a:latin typeface="Book Antiqua" pitchFamily="18" charset="0"/>
              </a:rPr>
              <a:t>x = Average x +z (Standard Deviation of x</a:t>
            </a:r>
            <a:r>
              <a:rPr lang="en-US" dirty="0" smtClean="0">
                <a:latin typeface="Book Antiqua" pitchFamily="18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Book Antiqua" pitchFamily="18" charset="0"/>
              </a:rPr>
              <a:t>LTD = Average lead time demand  </a:t>
            </a:r>
          </a:p>
          <a:p>
            <a:pPr>
              <a:spcAft>
                <a:spcPts val="600"/>
              </a:spcAft>
            </a:pPr>
            <a:r>
              <a:rPr lang="el-GR" i="1" dirty="0" smtClean="0"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Book Antiqua" pitchFamily="18" charset="0"/>
                <a:cs typeface="Times New Roman" pitchFamily="18" charset="0"/>
              </a:rPr>
              <a:t>LTD </a:t>
            </a:r>
            <a:r>
              <a:rPr lang="en-US" dirty="0" smtClean="0">
                <a:latin typeface="Book Antiqua" pitchFamily="18" charset="0"/>
              </a:rPr>
              <a:t>= Standard deviation of lead time demand</a:t>
            </a:r>
          </a:p>
          <a:p>
            <a:pPr>
              <a:spcAft>
                <a:spcPts val="600"/>
              </a:spcAft>
            </a:pPr>
            <a:r>
              <a:rPr lang="en-US" i="1" dirty="0" smtClean="0">
                <a:latin typeface="Book Antiqua" pitchFamily="18" charset="0"/>
              </a:rPr>
              <a:t>ROP</a:t>
            </a:r>
            <a:r>
              <a:rPr lang="en-US" dirty="0" smtClean="0">
                <a:latin typeface="Book Antiqua" pitchFamily="18" charset="0"/>
              </a:rPr>
              <a:t> = </a:t>
            </a:r>
            <a:r>
              <a:rPr lang="en-US" i="1" dirty="0" smtClean="0">
                <a:latin typeface="Book Antiqua" pitchFamily="18" charset="0"/>
              </a:rPr>
              <a:t>LTD + z</a:t>
            </a:r>
            <a:r>
              <a:rPr lang="el-GR" i="1" dirty="0" smtClean="0"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Book Antiqua" pitchFamily="18" charset="0"/>
                <a:cs typeface="Times New Roman" pitchFamily="18" charset="0"/>
              </a:rPr>
              <a:t>LTD </a:t>
            </a:r>
          </a:p>
          <a:p>
            <a:pPr>
              <a:spcAft>
                <a:spcPts val="600"/>
              </a:spcAft>
            </a:pPr>
            <a:r>
              <a:rPr lang="en-US" i="1" dirty="0" smtClean="0">
                <a:latin typeface="Book Antiqua" pitchFamily="18" charset="0"/>
                <a:sym typeface="Wingdings" pitchFamily="2" charset="2"/>
              </a:rPr>
              <a:t>ROP </a:t>
            </a:r>
            <a:r>
              <a:rPr lang="en-US" dirty="0" smtClean="0">
                <a:latin typeface="Book Antiqua" pitchFamily="18" charset="0"/>
                <a:sym typeface="Wingdings" pitchFamily="2" charset="2"/>
              </a:rPr>
              <a:t>= </a:t>
            </a:r>
            <a:r>
              <a:rPr lang="en-US" i="1" dirty="0" smtClean="0">
                <a:latin typeface="Book Antiqua" pitchFamily="18" charset="0"/>
              </a:rPr>
              <a:t>LTD</a:t>
            </a:r>
            <a:r>
              <a:rPr lang="en-US" dirty="0" smtClean="0">
                <a:latin typeface="Book Antiqua" pitchFamily="18" charset="0"/>
              </a:rPr>
              <a:t> + </a:t>
            </a:r>
            <a:r>
              <a:rPr lang="en-US" sz="2800" i="1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</a:t>
            </a:r>
            <a:endParaRPr lang="en-US" dirty="0">
              <a:latin typeface="Book Antiqua" pitchFamily="18" charset="0"/>
            </a:endParaRPr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" y="1288308"/>
            <a:ext cx="4305300" cy="2896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8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8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8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8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8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1521" y="333375"/>
            <a:ext cx="871296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 N(</a:t>
            </a:r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,</a:t>
            </a:r>
            <a:r>
              <a:rPr lang="el-GR" sz="3200" b="1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) </a:t>
            </a:r>
          </a:p>
        </p:txBody>
      </p:sp>
      <p:graphicFrame>
        <p:nvGraphicFramePr>
          <p:cNvPr id="921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981825" y="2987675"/>
          <a:ext cx="12223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9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2987675"/>
                        <a:ext cx="122238" cy="201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95288" y="1325563"/>
            <a:ext cx="874871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Book Antiqua" pitchFamily="18" charset="0"/>
              </a:rPr>
              <a:t>Demand of sand during lead time has an average of 50 tons.</a:t>
            </a:r>
          </a:p>
          <a:p>
            <a:r>
              <a:rPr lang="en-US" dirty="0">
                <a:latin typeface="Book Antiqua" pitchFamily="18" charset="0"/>
              </a:rPr>
              <a:t>Standard deviation of demand during lead time is 5 tons</a:t>
            </a:r>
          </a:p>
          <a:p>
            <a:r>
              <a:rPr lang="en-US" dirty="0">
                <a:latin typeface="Book Antiqua" pitchFamily="18" charset="0"/>
              </a:rPr>
              <a:t>Assuming that the management is willing to accept a risk no more that 5%. </a:t>
            </a:r>
            <a:r>
              <a:rPr lang="en-US" dirty="0" smtClean="0">
                <a:latin typeface="Book Antiqua" pitchFamily="18" charset="0"/>
              </a:rPr>
              <a:t>Compute safety stock. </a:t>
            </a: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902151" name="Text Box 7"/>
          <p:cNvSpPr txBox="1">
            <a:spLocks noChangeArrowheads="1"/>
          </p:cNvSpPr>
          <p:nvPr/>
        </p:nvSpPr>
        <p:spPr bwMode="auto">
          <a:xfrm>
            <a:off x="251520" y="3068960"/>
            <a:ext cx="889248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US" i="1" dirty="0" smtClean="0">
                <a:latin typeface="Book Antiqua" pitchFamily="18" charset="0"/>
              </a:rPr>
              <a:t>LTD = 50, </a:t>
            </a:r>
            <a:r>
              <a:rPr lang="el-GR" dirty="0" smtClean="0"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dirty="0" smtClean="0">
                <a:latin typeface="Book Antiqua" pitchFamily="18" charset="0"/>
              </a:rPr>
              <a:t>  = 5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Risk = 5%, </a:t>
            </a:r>
            <a:r>
              <a:rPr lang="en-US" i="1" dirty="0" smtClean="0">
                <a:latin typeface="Book Antiqua" pitchFamily="18" charset="0"/>
              </a:rPr>
              <a:t>SL = 95% </a:t>
            </a:r>
            <a:r>
              <a:rPr lang="en-US" i="1" dirty="0" smtClean="0">
                <a:latin typeface="Book Antiqua" pitchFamily="18" charset="0"/>
                <a:sym typeface="Wingdings" pitchFamily="2" charset="2"/>
              </a:rPr>
              <a:t> z = 1.65</a:t>
            </a:r>
          </a:p>
          <a:p>
            <a:pPr>
              <a:spcAft>
                <a:spcPts val="1200"/>
              </a:spcAft>
            </a:pPr>
            <a:r>
              <a:rPr lang="en-US" i="1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= </a:t>
            </a:r>
            <a:r>
              <a:rPr lang="en-US" i="1" dirty="0">
                <a:latin typeface="Book Antiqua" pitchFamily="18" charset="0"/>
              </a:rPr>
              <a:t>z</a:t>
            </a:r>
            <a:r>
              <a:rPr lang="el-GR" dirty="0"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dirty="0">
                <a:latin typeface="Book Antiqua" pitchFamily="18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i="1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= </a:t>
            </a:r>
            <a:r>
              <a:rPr lang="en-US" dirty="0" smtClean="0">
                <a:latin typeface="Book Antiqua" pitchFamily="18" charset="0"/>
              </a:rPr>
              <a:t>1.65 </a:t>
            </a:r>
            <a:r>
              <a:rPr lang="en-US" dirty="0">
                <a:latin typeface="Book Antiqua" pitchFamily="18" charset="0"/>
              </a:rPr>
              <a:t>(5) = </a:t>
            </a:r>
            <a:r>
              <a:rPr lang="en-US" dirty="0" smtClean="0">
                <a:latin typeface="Book Antiqua" pitchFamily="18" charset="0"/>
              </a:rPr>
              <a:t>8.3</a:t>
            </a:r>
            <a:endParaRPr lang="en-US" dirty="0">
              <a:latin typeface="Book Antiqua" pitchFamily="18" charset="0"/>
            </a:endParaRPr>
          </a:p>
          <a:p>
            <a:pPr>
              <a:spcAft>
                <a:spcPts val="1200"/>
              </a:spcAft>
            </a:pPr>
            <a:r>
              <a:rPr lang="en-US" i="1" dirty="0" smtClean="0">
                <a:latin typeface="Book Antiqua" pitchFamily="18" charset="0"/>
              </a:rPr>
              <a:t>ROP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= </a:t>
            </a:r>
            <a:r>
              <a:rPr lang="en-US" i="1" dirty="0">
                <a:latin typeface="Book Antiqua" pitchFamily="18" charset="0"/>
              </a:rPr>
              <a:t>LTD</a:t>
            </a:r>
            <a:r>
              <a:rPr lang="en-US" dirty="0">
                <a:latin typeface="Book Antiqua" pitchFamily="18" charset="0"/>
              </a:rPr>
              <a:t> + </a:t>
            </a:r>
            <a:r>
              <a:rPr lang="en-US" i="1" dirty="0" err="1" smtClean="0">
                <a:latin typeface="Book Antiqua" pitchFamily="18" charset="0"/>
              </a:rPr>
              <a:t>Isafety</a:t>
            </a:r>
            <a:endParaRPr lang="en-US" dirty="0">
              <a:latin typeface="Book Antiqua" pitchFamily="18" charset="0"/>
            </a:endParaRPr>
          </a:p>
          <a:p>
            <a:pPr>
              <a:spcAft>
                <a:spcPts val="1200"/>
              </a:spcAft>
            </a:pPr>
            <a:r>
              <a:rPr lang="en-US" i="1" dirty="0">
                <a:latin typeface="Book Antiqua" pitchFamily="18" charset="0"/>
              </a:rPr>
              <a:t>ROP</a:t>
            </a:r>
            <a:r>
              <a:rPr lang="en-US" dirty="0">
                <a:latin typeface="Book Antiqua" pitchFamily="18" charset="0"/>
              </a:rPr>
              <a:t> = 50 + </a:t>
            </a:r>
            <a:r>
              <a:rPr lang="en-US" dirty="0" smtClean="0">
                <a:latin typeface="Book Antiqua" pitchFamily="18" charset="0"/>
              </a:rPr>
              <a:t>1.65(5</a:t>
            </a:r>
            <a:r>
              <a:rPr lang="en-US" dirty="0">
                <a:latin typeface="Book Antiqua" pitchFamily="18" charset="0"/>
              </a:rPr>
              <a:t>) = </a:t>
            </a:r>
            <a:r>
              <a:rPr lang="en-US" dirty="0" smtClean="0">
                <a:latin typeface="Book Antiqua" pitchFamily="18" charset="0"/>
              </a:rPr>
              <a:t>58.3</a:t>
            </a:r>
            <a:endParaRPr lang="en-US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39296" y="4653136"/>
            <a:ext cx="4104704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en-US" dirty="0" smtClean="0">
                <a:latin typeface="Book Antiqua" pitchFamily="18" charset="0"/>
              </a:rPr>
              <a:t>When Service </a:t>
            </a:r>
            <a:r>
              <a:rPr lang="en-US" dirty="0">
                <a:latin typeface="Book Antiqua" pitchFamily="18" charset="0"/>
              </a:rPr>
              <a:t>level </a:t>
            </a:r>
            <a:r>
              <a:rPr lang="en-US" dirty="0" smtClean="0">
                <a:latin typeface="Book Antiqua" pitchFamily="18" charset="0"/>
              </a:rPr>
              <a:t>increases</a:t>
            </a:r>
          </a:p>
          <a:p>
            <a:pPr marL="0" lvl="1"/>
            <a:r>
              <a:rPr lang="en-US" dirty="0" smtClean="0">
                <a:latin typeface="Book Antiqua" pitchFamily="18" charset="0"/>
              </a:rPr>
              <a:t>      Risk decreases</a:t>
            </a:r>
          </a:p>
          <a:p>
            <a:pPr marL="0" lvl="1"/>
            <a:r>
              <a:rPr lang="en-US" dirty="0" smtClean="0">
                <a:latin typeface="Book Antiqua" pitchFamily="18" charset="0"/>
              </a:rPr>
              <a:t>      z increases</a:t>
            </a:r>
          </a:p>
          <a:p>
            <a:pPr marL="914400" lvl="1" indent="-457200"/>
            <a:r>
              <a:rPr lang="en-US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increases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80112" y="3503910"/>
            <a:ext cx="3260167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>
                <a:latin typeface="Book Antiqua" pitchFamily="18" charset="0"/>
              </a:rPr>
              <a:t>Risk	Service </a:t>
            </a:r>
            <a:r>
              <a:rPr lang="en-US" sz="1600" b="1" dirty="0" smtClean="0">
                <a:latin typeface="Book Antiqua" pitchFamily="18" charset="0"/>
              </a:rPr>
              <a:t>level      z </a:t>
            </a:r>
            <a:r>
              <a:rPr lang="en-US" sz="1600" b="1" dirty="0">
                <a:latin typeface="Book Antiqua" pitchFamily="18" charset="0"/>
              </a:rPr>
              <a:t>value</a:t>
            </a:r>
          </a:p>
          <a:p>
            <a:r>
              <a:rPr lang="en-US" sz="1600" b="1" dirty="0" smtClean="0">
                <a:latin typeface="Book Antiqua" pitchFamily="18" charset="0"/>
              </a:rPr>
              <a:t>0.1</a:t>
            </a:r>
            <a:r>
              <a:rPr lang="en-US" sz="1600" b="1" dirty="0">
                <a:latin typeface="Book Antiqua" pitchFamily="18" charset="0"/>
              </a:rPr>
              <a:t>	       </a:t>
            </a:r>
            <a:r>
              <a:rPr lang="en-US" sz="1600" b="1" dirty="0" smtClean="0">
                <a:latin typeface="Book Antiqua" pitchFamily="18" charset="0"/>
              </a:rPr>
              <a:t>0.9</a:t>
            </a:r>
            <a:r>
              <a:rPr lang="en-US" sz="1600" b="1" dirty="0">
                <a:latin typeface="Book Antiqua" pitchFamily="18" charset="0"/>
              </a:rPr>
              <a:t>	</a:t>
            </a:r>
            <a:r>
              <a:rPr lang="en-US" sz="1600" b="1" dirty="0" smtClean="0">
                <a:latin typeface="Book Antiqua" pitchFamily="18" charset="0"/>
              </a:rPr>
              <a:t>    </a:t>
            </a:r>
            <a:r>
              <a:rPr lang="en-US" sz="1600" b="1" dirty="0">
                <a:latin typeface="Book Antiqua" pitchFamily="18" charset="0"/>
              </a:rPr>
              <a:t> </a:t>
            </a:r>
            <a:r>
              <a:rPr lang="en-US" sz="1600" b="1" dirty="0" smtClean="0">
                <a:latin typeface="Book Antiqua" pitchFamily="18" charset="0"/>
              </a:rPr>
              <a:t>  </a:t>
            </a:r>
            <a:r>
              <a:rPr lang="en-US" sz="1600" b="1" dirty="0">
                <a:latin typeface="Book Antiqua" pitchFamily="18" charset="0"/>
              </a:rPr>
              <a:t> </a:t>
            </a:r>
            <a:r>
              <a:rPr lang="en-US" sz="1600" b="1" dirty="0" smtClean="0">
                <a:latin typeface="Book Antiqua" pitchFamily="18" charset="0"/>
              </a:rPr>
              <a:t>      1.28</a:t>
            </a:r>
            <a:endParaRPr lang="en-US" sz="1600" b="1" dirty="0">
              <a:latin typeface="Book Antiqua" pitchFamily="18" charset="0"/>
            </a:endParaRPr>
          </a:p>
          <a:p>
            <a:r>
              <a:rPr lang="en-US" sz="1600" b="1" dirty="0" smtClean="0">
                <a:latin typeface="Book Antiqua" pitchFamily="18" charset="0"/>
              </a:rPr>
              <a:t>0.05</a:t>
            </a:r>
            <a:r>
              <a:rPr lang="en-US" sz="1600" b="1" dirty="0">
                <a:latin typeface="Book Antiqua" pitchFamily="18" charset="0"/>
              </a:rPr>
              <a:t>	       </a:t>
            </a:r>
            <a:r>
              <a:rPr lang="en-US" sz="1600" b="1" dirty="0" smtClean="0">
                <a:latin typeface="Book Antiqua" pitchFamily="18" charset="0"/>
              </a:rPr>
              <a:t>0.95</a:t>
            </a:r>
            <a:r>
              <a:rPr lang="en-US" sz="1600" b="1" dirty="0">
                <a:latin typeface="Book Antiqua" pitchFamily="18" charset="0"/>
              </a:rPr>
              <a:t>	    </a:t>
            </a:r>
            <a:r>
              <a:rPr lang="en-US" sz="1600" b="1" dirty="0" smtClean="0">
                <a:latin typeface="Book Antiqua" pitchFamily="18" charset="0"/>
              </a:rPr>
              <a:t>   </a:t>
            </a:r>
            <a:r>
              <a:rPr lang="en-US" sz="1600" b="1" dirty="0">
                <a:latin typeface="Book Antiqua" pitchFamily="18" charset="0"/>
              </a:rPr>
              <a:t> </a:t>
            </a:r>
            <a:r>
              <a:rPr lang="en-US" sz="1600" b="1" dirty="0" smtClean="0">
                <a:latin typeface="Book Antiqua" pitchFamily="18" charset="0"/>
              </a:rPr>
              <a:t>      1.65</a:t>
            </a:r>
            <a:endParaRPr lang="en-US" sz="1600" b="1" dirty="0">
              <a:latin typeface="Book Antiqua" pitchFamily="18" charset="0"/>
            </a:endParaRPr>
          </a:p>
          <a:p>
            <a:r>
              <a:rPr lang="en-US" sz="1600" b="1" dirty="0" smtClean="0">
                <a:latin typeface="Book Antiqua" pitchFamily="18" charset="0"/>
              </a:rPr>
              <a:t>0.01</a:t>
            </a:r>
            <a:r>
              <a:rPr lang="en-US" sz="1600" b="1" dirty="0">
                <a:latin typeface="Book Antiqua" pitchFamily="18" charset="0"/>
              </a:rPr>
              <a:t>	       </a:t>
            </a:r>
            <a:r>
              <a:rPr lang="en-US" sz="1600" b="1" dirty="0" smtClean="0">
                <a:latin typeface="Book Antiqua" pitchFamily="18" charset="0"/>
              </a:rPr>
              <a:t>0.99           </a:t>
            </a:r>
            <a:r>
              <a:rPr lang="en-US" sz="1600" b="1" dirty="0">
                <a:latin typeface="Book Antiqua" pitchFamily="18" charset="0"/>
              </a:rPr>
              <a:t> </a:t>
            </a:r>
            <a:r>
              <a:rPr lang="en-US" sz="1600" b="1" dirty="0" smtClean="0">
                <a:latin typeface="Book Antiqua" pitchFamily="18" charset="0"/>
              </a:rPr>
              <a:t>      2.33</a:t>
            </a:r>
            <a:endParaRPr lang="en-US" sz="16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2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2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2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2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2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2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151" grpId="0" build="p"/>
      <p:bldP spid="7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913"/>
            <a:ext cx="8605143" cy="863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/>
              <a:t>Four Characteristics of Forecasts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748712" cy="551656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b="1" dirty="0" smtClean="0">
                <a:solidFill>
                  <a:srgbClr val="CC0000"/>
                </a:solidFill>
                <a:latin typeface="Book Antiqua" pitchFamily="18" charset="0"/>
              </a:rPr>
              <a:t>Forecasts are usually (always) inaccurate (wrong).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Because of random noise.</a:t>
            </a:r>
            <a:endParaRPr lang="en-US" dirty="0" smtClean="0">
              <a:latin typeface="Book Antiqua" pitchFamily="18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b="1" dirty="0" smtClean="0">
                <a:solidFill>
                  <a:srgbClr val="CC0000"/>
                </a:solidFill>
                <a:latin typeface="Book Antiqua" pitchFamily="18" charset="0"/>
              </a:rPr>
              <a:t>Forecasts should be accompanied by a measure of forecast error.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A measure of forecast error (standard deviation) quantifies the manager’s degree of confidence in the forecast.</a:t>
            </a:r>
            <a:endParaRPr lang="en-US" dirty="0" smtClean="0">
              <a:latin typeface="Book Antiqua" pitchFamily="18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b="1" dirty="0" smtClean="0">
                <a:solidFill>
                  <a:srgbClr val="CC0000"/>
                </a:solidFill>
                <a:latin typeface="Book Antiqua" pitchFamily="18" charset="0"/>
              </a:rPr>
              <a:t>Aggregate forecasts are more accurate than individual forecasts.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Aggregate forecasts reduce the amount of variability – relative to the aggregate mean demand. </a:t>
            </a:r>
            <a:r>
              <a:rPr lang="en-US" dirty="0" err="1" smtClean="0">
                <a:latin typeface="Book Antiqua" pitchFamily="18" charset="0"/>
                <a:cs typeface="Times New Roman" pitchFamily="18" charset="0"/>
              </a:rPr>
              <a:t>StdDev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 of sum of two variables is less than sum of </a:t>
            </a:r>
            <a:r>
              <a:rPr lang="en-US" dirty="0" err="1" smtClean="0">
                <a:latin typeface="Book Antiqua" pitchFamily="18" charset="0"/>
                <a:cs typeface="Times New Roman" pitchFamily="18" charset="0"/>
              </a:rPr>
              <a:t>StdDev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 of the two variables. </a:t>
            </a:r>
            <a:endParaRPr lang="en-US" dirty="0" smtClean="0">
              <a:latin typeface="Book Antiqua" pitchFamily="18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b="1" dirty="0" smtClean="0">
                <a:solidFill>
                  <a:srgbClr val="CC0000"/>
                </a:solidFill>
                <a:latin typeface="Book Antiqua" pitchFamily="18" charset="0"/>
              </a:rPr>
              <a:t>Long-range forecasts are less accurate than short-range forecasts.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Forecasts further into the future tends to be less accurate than those of more imminent events. As time passes, we get better information, and make better prediction.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496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64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4213" y="5445125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endParaRPr lang="en-US" sz="2800"/>
          </a:p>
        </p:txBody>
      </p:sp>
      <p:sp>
        <p:nvSpPr>
          <p:cNvPr id="749573" name="Text Box 5"/>
          <p:cNvSpPr txBox="1">
            <a:spLocks noChangeArrowheads="1"/>
          </p:cNvSpPr>
          <p:nvPr/>
        </p:nvSpPr>
        <p:spPr bwMode="auto">
          <a:xfrm>
            <a:off x="323850" y="1283766"/>
            <a:ext cx="8534400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dirty="0">
                <a:latin typeface="Book Antiqua" pitchFamily="18" charset="0"/>
              </a:rPr>
              <a:t>Average Demand of sand during lead time is 75 </a:t>
            </a:r>
            <a:r>
              <a:rPr lang="en-US" dirty="0" smtClean="0">
                <a:latin typeface="Book Antiqua" pitchFamily="18" charset="0"/>
              </a:rPr>
              <a:t>units.</a:t>
            </a:r>
            <a:endParaRPr lang="en-US" dirty="0">
              <a:latin typeface="Book Antiqua" pitchFamily="18" charset="0"/>
            </a:endParaRPr>
          </a:p>
          <a:p>
            <a:pPr marL="457200" indent="-457200"/>
            <a:r>
              <a:rPr lang="en-US" dirty="0">
                <a:latin typeface="Book Antiqua" pitchFamily="18" charset="0"/>
              </a:rPr>
              <a:t>Standard deviation of demand during lead time is 10 </a:t>
            </a:r>
            <a:r>
              <a:rPr lang="en-US" dirty="0" smtClean="0">
                <a:latin typeface="Book Antiqua" pitchFamily="18" charset="0"/>
              </a:rPr>
              <a:t>units.</a:t>
            </a:r>
            <a:endParaRPr lang="en-US" dirty="0">
              <a:latin typeface="Book Antiqua" pitchFamily="18" charset="0"/>
            </a:endParaRPr>
          </a:p>
          <a:p>
            <a:pPr marL="457200" indent="-457200"/>
            <a:r>
              <a:rPr lang="en-US" dirty="0" smtClean="0">
                <a:latin typeface="Book Antiqua" pitchFamily="18" charset="0"/>
              </a:rPr>
              <a:t>Under a risk of no </a:t>
            </a:r>
            <a:r>
              <a:rPr lang="en-US" dirty="0">
                <a:latin typeface="Book Antiqua" pitchFamily="18" charset="0"/>
              </a:rPr>
              <a:t>more that 10</a:t>
            </a:r>
            <a:r>
              <a:rPr lang="en-US" dirty="0" smtClean="0">
                <a:latin typeface="Book Antiqua" pitchFamily="18" charset="0"/>
              </a:rPr>
              <a:t>%, compute SL, </a:t>
            </a:r>
            <a:r>
              <a:rPr lang="en-US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, ROP.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5087" y="332656"/>
            <a:ext cx="907891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Example 2; total demand during lead time is variable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9532" y="2600908"/>
            <a:ext cx="8784468" cy="41242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What is the Service Level?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Service </a:t>
            </a:r>
            <a:r>
              <a:rPr lang="en-US" dirty="0">
                <a:latin typeface="Book Antiqua" pitchFamily="18" charset="0"/>
              </a:rPr>
              <a:t>level = 1-risk of </a:t>
            </a:r>
            <a:r>
              <a:rPr lang="en-US" dirty="0" err="1">
                <a:latin typeface="Book Antiqua" pitchFamily="18" charset="0"/>
              </a:rPr>
              <a:t>stockout</a:t>
            </a:r>
            <a:r>
              <a:rPr lang="en-US" dirty="0">
                <a:latin typeface="Book Antiqua" pitchFamily="18" charset="0"/>
              </a:rPr>
              <a:t> = 1-0.1 = </a:t>
            </a:r>
            <a:r>
              <a:rPr lang="en-US" dirty="0" smtClean="0">
                <a:latin typeface="Book Antiqua" pitchFamily="18" charset="0"/>
              </a:rPr>
              <a:t>0.9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What is the corresponding z value? 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SL (90%) </a:t>
            </a:r>
            <a:r>
              <a:rPr lang="en-US" dirty="0" smtClean="0">
                <a:latin typeface="Book Antiqua" pitchFamily="18" charset="0"/>
                <a:sym typeface="Wingdings" pitchFamily="2" charset="2"/>
              </a:rPr>
              <a:t> Probability of 90%  z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 = 1.28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Compute the safety stock?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 = </a:t>
            </a:r>
            <a:r>
              <a:rPr lang="en-US" i="1" dirty="0" smtClean="0">
                <a:latin typeface="Book Antiqua" pitchFamily="18" charset="0"/>
              </a:rPr>
              <a:t>z</a:t>
            </a:r>
            <a:r>
              <a:rPr lang="el-GR" dirty="0" smtClean="0"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 = 1.28(10) = 12.8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ROP = LTD + </a:t>
            </a:r>
            <a:r>
              <a:rPr lang="en-US" dirty="0" err="1" smtClean="0">
                <a:latin typeface="Book Antiqua" pitchFamily="18" charset="0"/>
              </a:rPr>
              <a:t>Isafety</a:t>
            </a:r>
            <a:endParaRPr lang="en-US" dirty="0" smtClean="0">
              <a:latin typeface="Book Antiqua" pitchFamily="18" charset="0"/>
            </a:endParaRPr>
          </a:p>
          <a:p>
            <a:pPr marL="457200" indent="-457200"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ROP = 75 + 12.8 = 87.8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Arial" charset="0"/>
              </a:rPr>
              <a:t>Service Level for a given ROP Example</a:t>
            </a:r>
          </a:p>
        </p:txBody>
      </p:sp>
      <p:sp>
        <p:nvSpPr>
          <p:cNvPr id="921606" name="Rectangle 6"/>
          <p:cNvSpPr>
            <a:spLocks noChangeArrowheads="1"/>
          </p:cNvSpPr>
          <p:nvPr/>
        </p:nvSpPr>
        <p:spPr bwMode="auto">
          <a:xfrm>
            <a:off x="215516" y="1340768"/>
            <a:ext cx="8928484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dirty="0" smtClean="0">
                <a:latin typeface="Book Antiqua" pitchFamily="18" charset="0"/>
              </a:rPr>
              <a:t>Compute the service level at </a:t>
            </a:r>
            <a:r>
              <a:rPr lang="en-US" dirty="0">
                <a:latin typeface="Book Antiqua" pitchFamily="18" charset="0"/>
              </a:rPr>
              <a:t>GE </a:t>
            </a:r>
            <a:r>
              <a:rPr lang="en-US" dirty="0" smtClean="0">
                <a:latin typeface="Book Antiqua" pitchFamily="18" charset="0"/>
              </a:rPr>
              <a:t>Lighting’s warehouse</a:t>
            </a:r>
            <a:r>
              <a:rPr lang="en-US" dirty="0">
                <a:latin typeface="Book Antiqua" pitchFamily="18" charset="0"/>
              </a:rPr>
              <a:t>, </a:t>
            </a:r>
            <a:endParaRPr lang="en-US" dirty="0" smtClean="0">
              <a:latin typeface="Book Antiqua" pitchFamily="18" charset="0"/>
            </a:endParaRP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i="1" dirty="0" smtClean="0">
                <a:latin typeface="Book Antiqua" pitchFamily="18" charset="0"/>
              </a:rPr>
              <a:t>LTD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= 20,000, 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000080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 dirty="0" err="1" smtClean="0"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baseline="-300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Book Antiqua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5,000, and </a:t>
            </a:r>
            <a:r>
              <a:rPr lang="en-US" i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ROP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= 24,000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i="1" dirty="0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ROP = LTD + </a:t>
            </a:r>
            <a:r>
              <a:rPr lang="en-US" i="1" dirty="0" err="1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Isafety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 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24000 = 20000 +  </a:t>
            </a:r>
            <a:r>
              <a:rPr lang="en-US" i="1" dirty="0" err="1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Isafety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   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 </a:t>
            </a:r>
            <a:r>
              <a:rPr lang="en-US" i="1" dirty="0" err="1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Isafety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 = 4,000 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i="1" dirty="0" err="1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Isafety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  </a:t>
            </a:r>
            <a:r>
              <a:rPr lang="en-US" dirty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= z </a:t>
            </a:r>
            <a:r>
              <a:rPr lang="en-US" dirty="0" err="1" smtClean="0">
                <a:solidFill>
                  <a:srgbClr val="000080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 dirty="0" err="1" smtClean="0">
                <a:latin typeface="Book Antiqua" pitchFamily="18" charset="0"/>
                <a:cs typeface="Times New Roman" pitchFamily="18" charset="0"/>
              </a:rPr>
              <a:t>LTD</a:t>
            </a:r>
            <a:endParaRPr lang="en-US" i="1" baseline="-30000" dirty="0" smtClean="0">
              <a:latin typeface="Book Antiqua" pitchFamily="18" charset="0"/>
              <a:cs typeface="Times New Roman" pitchFamily="18" charset="0"/>
            </a:endParaRP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4000 = z(5000)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 </a:t>
            </a:r>
            <a:r>
              <a:rPr lang="en-US" dirty="0">
                <a:solidFill>
                  <a:srgbClr val="00008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z 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Book Antiqua" pitchFamily="18" charset="0"/>
                <a:cs typeface="Times New Roman" pitchFamily="18" charset="0"/>
              </a:rPr>
              <a:t>4,000 / 5,000 = 0.8 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dirty="0">
                <a:latin typeface="Book Antiqua" pitchFamily="18" charset="0"/>
                <a:cs typeface="Times New Roman" pitchFamily="18" charset="0"/>
              </a:rPr>
              <a:t>SL= </a:t>
            </a:r>
            <a:r>
              <a:rPr lang="en-US" dirty="0" err="1">
                <a:latin typeface="Book Antiqua" pitchFamily="18" charset="0"/>
                <a:cs typeface="Times New Roman" pitchFamily="18" charset="0"/>
              </a:rPr>
              <a:t>Prob</a:t>
            </a:r>
            <a:r>
              <a:rPr lang="en-US" dirty="0">
                <a:latin typeface="Book Antiqua" pitchFamily="18" charset="0"/>
                <a:cs typeface="Times New Roman" pitchFamily="18" charset="0"/>
              </a:rPr>
              <a:t> (Z ≤ 0.8) from 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Normal Table</a:t>
            </a:r>
            <a:endParaRPr lang="en-US" dirty="0">
              <a:latin typeface="Book Antiqu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09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1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1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0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04800" y="224644"/>
            <a:ext cx="8534400" cy="864096"/>
          </a:xfrm>
        </p:spPr>
        <p:txBody>
          <a:bodyPr/>
          <a:lstStyle/>
          <a:p>
            <a:r>
              <a:rPr lang="en-US" sz="3200" dirty="0" smtClean="0">
                <a:cs typeface="Arial" charset="0"/>
              </a:rPr>
              <a:t>Given z, Find the Probability</a:t>
            </a:r>
          </a:p>
        </p:txBody>
      </p:sp>
      <p:sp>
        <p:nvSpPr>
          <p:cNvPr id="28" name="Freeform 4"/>
          <p:cNvSpPr>
            <a:spLocks/>
          </p:cNvSpPr>
          <p:nvPr/>
        </p:nvSpPr>
        <p:spPr bwMode="auto">
          <a:xfrm>
            <a:off x="76200" y="2178050"/>
            <a:ext cx="4483100" cy="1892300"/>
          </a:xfrm>
          <a:custGeom>
            <a:avLst/>
            <a:gdLst>
              <a:gd name="T0" fmla="*/ 2147483647 w 2824"/>
              <a:gd name="T1" fmla="*/ 2147483647 h 1912"/>
              <a:gd name="T2" fmla="*/ 2147483647 w 2824"/>
              <a:gd name="T3" fmla="*/ 2147483647 h 1912"/>
              <a:gd name="T4" fmla="*/ 2147483647 w 2824"/>
              <a:gd name="T5" fmla="*/ 2147483647 h 1912"/>
              <a:gd name="T6" fmla="*/ 2147483647 w 2824"/>
              <a:gd name="T7" fmla="*/ 2147483647 h 1912"/>
              <a:gd name="T8" fmla="*/ 2147483647 w 2824"/>
              <a:gd name="T9" fmla="*/ 2147483647 h 1912"/>
              <a:gd name="T10" fmla="*/ 2147483647 w 2824"/>
              <a:gd name="T11" fmla="*/ 2147483647 h 1912"/>
              <a:gd name="T12" fmla="*/ 2147483647 w 2824"/>
              <a:gd name="T13" fmla="*/ 2147483647 h 1912"/>
              <a:gd name="T14" fmla="*/ 2147483647 w 2824"/>
              <a:gd name="T15" fmla="*/ 2147483647 h 1912"/>
              <a:gd name="T16" fmla="*/ 2147483647 w 2824"/>
              <a:gd name="T17" fmla="*/ 2147483647 h 1912"/>
              <a:gd name="T18" fmla="*/ 2147483647 w 2824"/>
              <a:gd name="T19" fmla="*/ 2147483647 h 1912"/>
              <a:gd name="T20" fmla="*/ 2147483647 w 2824"/>
              <a:gd name="T21" fmla="*/ 2147483647 h 1912"/>
              <a:gd name="T22" fmla="*/ 2147483647 w 2824"/>
              <a:gd name="T23" fmla="*/ 2147483647 h 1912"/>
              <a:gd name="T24" fmla="*/ 2147483647 w 2824"/>
              <a:gd name="T25" fmla="*/ 2147483647 h 1912"/>
              <a:gd name="T26" fmla="*/ 2147483647 w 2824"/>
              <a:gd name="T27" fmla="*/ 2147483647 h 1912"/>
              <a:gd name="T28" fmla="*/ 2147483647 w 2824"/>
              <a:gd name="T29" fmla="*/ 2147483647 h 1912"/>
              <a:gd name="T30" fmla="*/ 2147483647 w 2824"/>
              <a:gd name="T31" fmla="*/ 2147483647 h 1912"/>
              <a:gd name="T32" fmla="*/ 2147483647 w 2824"/>
              <a:gd name="T33" fmla="*/ 2147483647 h 1912"/>
              <a:gd name="T34" fmla="*/ 2147483647 w 2824"/>
              <a:gd name="T35" fmla="*/ 2147483647 h 1912"/>
              <a:gd name="T36" fmla="*/ 2147483647 w 2824"/>
              <a:gd name="T37" fmla="*/ 2147483647 h 1912"/>
              <a:gd name="T38" fmla="*/ 2147483647 w 2824"/>
              <a:gd name="T39" fmla="*/ 2147483647 h 1912"/>
              <a:gd name="T40" fmla="*/ 2147483647 w 2824"/>
              <a:gd name="T41" fmla="*/ 2147483647 h 1912"/>
              <a:gd name="T42" fmla="*/ 2147483647 w 2824"/>
              <a:gd name="T43" fmla="*/ 2147483647 h 1912"/>
              <a:gd name="T44" fmla="*/ 2147483647 w 2824"/>
              <a:gd name="T45" fmla="*/ 2147483647 h 1912"/>
              <a:gd name="T46" fmla="*/ 2147483647 w 2824"/>
              <a:gd name="T47" fmla="*/ 2147483647 h 1912"/>
              <a:gd name="T48" fmla="*/ 2147483647 w 2824"/>
              <a:gd name="T49" fmla="*/ 2147483647 h 1912"/>
              <a:gd name="T50" fmla="*/ 2147483647 w 2824"/>
              <a:gd name="T51" fmla="*/ 2147483647 h 1912"/>
              <a:gd name="T52" fmla="*/ 2147483647 w 2824"/>
              <a:gd name="T53" fmla="*/ 2147483647 h 1912"/>
              <a:gd name="T54" fmla="*/ 2147483647 w 2824"/>
              <a:gd name="T55" fmla="*/ 2147483647 h 1912"/>
              <a:gd name="T56" fmla="*/ 2147483647 w 2824"/>
              <a:gd name="T57" fmla="*/ 2147483647 h 1912"/>
              <a:gd name="T58" fmla="*/ 2147483647 w 2824"/>
              <a:gd name="T59" fmla="*/ 2147483647 h 1912"/>
              <a:gd name="T60" fmla="*/ 2147483647 w 2824"/>
              <a:gd name="T61" fmla="*/ 2147483647 h 1912"/>
              <a:gd name="T62" fmla="*/ 2147483647 w 2824"/>
              <a:gd name="T63" fmla="*/ 2147483647 h 1912"/>
              <a:gd name="T64" fmla="*/ 2147483647 w 2824"/>
              <a:gd name="T65" fmla="*/ 2147483647 h 1912"/>
              <a:gd name="T66" fmla="*/ 2147483647 w 2824"/>
              <a:gd name="T67" fmla="*/ 2147483647 h 1912"/>
              <a:gd name="T68" fmla="*/ 2147483647 w 2824"/>
              <a:gd name="T69" fmla="*/ 2147483647 h 1912"/>
              <a:gd name="T70" fmla="*/ 2147483647 w 2824"/>
              <a:gd name="T71" fmla="*/ 2147483647 h 1912"/>
              <a:gd name="T72" fmla="*/ 2147483647 w 2824"/>
              <a:gd name="T73" fmla="*/ 2147483647 h 1912"/>
              <a:gd name="T74" fmla="*/ 2147483647 w 2824"/>
              <a:gd name="T75" fmla="*/ 2147483647 h 1912"/>
              <a:gd name="T76" fmla="*/ 2147483647 w 2824"/>
              <a:gd name="T77" fmla="*/ 2147483647 h 1912"/>
              <a:gd name="T78" fmla="*/ 2147483647 w 2824"/>
              <a:gd name="T79" fmla="*/ 2147483647 h 1912"/>
              <a:gd name="T80" fmla="*/ 2147483647 w 2824"/>
              <a:gd name="T81" fmla="*/ 2147483647 h 1912"/>
              <a:gd name="T82" fmla="*/ 2147483647 w 2824"/>
              <a:gd name="T83" fmla="*/ 2147483647 h 1912"/>
              <a:gd name="T84" fmla="*/ 2147483647 w 2824"/>
              <a:gd name="T85" fmla="*/ 2147483647 h 1912"/>
              <a:gd name="T86" fmla="*/ 2147483647 w 2824"/>
              <a:gd name="T87" fmla="*/ 2147483647 h 1912"/>
              <a:gd name="T88" fmla="*/ 2147483647 w 2824"/>
              <a:gd name="T89" fmla="*/ 2147483647 h 1912"/>
              <a:gd name="T90" fmla="*/ 2147483647 w 2824"/>
              <a:gd name="T91" fmla="*/ 2147483647 h 1912"/>
              <a:gd name="T92" fmla="*/ 2147483647 w 2824"/>
              <a:gd name="T93" fmla="*/ 2147483647 h 1912"/>
              <a:gd name="T94" fmla="*/ 2147483647 w 2824"/>
              <a:gd name="T95" fmla="*/ 0 h 191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824"/>
              <a:gd name="T145" fmla="*/ 0 h 1912"/>
              <a:gd name="T146" fmla="*/ 2824 w 2824"/>
              <a:gd name="T147" fmla="*/ 1912 h 191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824" h="1912">
                <a:moveTo>
                  <a:pt x="1404" y="3"/>
                </a:moveTo>
                <a:lnTo>
                  <a:pt x="1371" y="3"/>
                </a:lnTo>
                <a:lnTo>
                  <a:pt x="1344" y="15"/>
                </a:lnTo>
                <a:lnTo>
                  <a:pt x="1320" y="30"/>
                </a:lnTo>
                <a:lnTo>
                  <a:pt x="1293" y="57"/>
                </a:lnTo>
                <a:lnTo>
                  <a:pt x="1266" y="87"/>
                </a:lnTo>
                <a:lnTo>
                  <a:pt x="1248" y="120"/>
                </a:lnTo>
                <a:lnTo>
                  <a:pt x="1221" y="153"/>
                </a:lnTo>
                <a:lnTo>
                  <a:pt x="1203" y="192"/>
                </a:lnTo>
                <a:lnTo>
                  <a:pt x="1176" y="234"/>
                </a:lnTo>
                <a:lnTo>
                  <a:pt x="1154" y="268"/>
                </a:lnTo>
                <a:lnTo>
                  <a:pt x="1136" y="305"/>
                </a:lnTo>
                <a:lnTo>
                  <a:pt x="1118" y="349"/>
                </a:lnTo>
                <a:lnTo>
                  <a:pt x="1106" y="377"/>
                </a:lnTo>
                <a:lnTo>
                  <a:pt x="1094" y="413"/>
                </a:lnTo>
                <a:lnTo>
                  <a:pt x="1083" y="449"/>
                </a:lnTo>
                <a:lnTo>
                  <a:pt x="1071" y="485"/>
                </a:lnTo>
                <a:lnTo>
                  <a:pt x="1063" y="513"/>
                </a:lnTo>
                <a:lnTo>
                  <a:pt x="1047" y="549"/>
                </a:lnTo>
                <a:lnTo>
                  <a:pt x="1029" y="591"/>
                </a:lnTo>
                <a:lnTo>
                  <a:pt x="1014" y="630"/>
                </a:lnTo>
                <a:lnTo>
                  <a:pt x="1005" y="666"/>
                </a:lnTo>
                <a:lnTo>
                  <a:pt x="993" y="702"/>
                </a:lnTo>
                <a:lnTo>
                  <a:pt x="987" y="737"/>
                </a:lnTo>
                <a:lnTo>
                  <a:pt x="975" y="773"/>
                </a:lnTo>
                <a:lnTo>
                  <a:pt x="963" y="817"/>
                </a:lnTo>
                <a:lnTo>
                  <a:pt x="951" y="843"/>
                </a:lnTo>
                <a:lnTo>
                  <a:pt x="939" y="881"/>
                </a:lnTo>
                <a:lnTo>
                  <a:pt x="927" y="917"/>
                </a:lnTo>
                <a:lnTo>
                  <a:pt x="924" y="951"/>
                </a:lnTo>
                <a:lnTo>
                  <a:pt x="912" y="990"/>
                </a:lnTo>
                <a:lnTo>
                  <a:pt x="903" y="1026"/>
                </a:lnTo>
                <a:lnTo>
                  <a:pt x="891" y="1062"/>
                </a:lnTo>
                <a:lnTo>
                  <a:pt x="879" y="1101"/>
                </a:lnTo>
                <a:lnTo>
                  <a:pt x="864" y="1140"/>
                </a:lnTo>
                <a:lnTo>
                  <a:pt x="855" y="1173"/>
                </a:lnTo>
                <a:lnTo>
                  <a:pt x="843" y="1206"/>
                </a:lnTo>
                <a:lnTo>
                  <a:pt x="825" y="1248"/>
                </a:lnTo>
                <a:lnTo>
                  <a:pt x="810" y="1278"/>
                </a:lnTo>
                <a:lnTo>
                  <a:pt x="795" y="1314"/>
                </a:lnTo>
                <a:lnTo>
                  <a:pt x="783" y="1347"/>
                </a:lnTo>
                <a:lnTo>
                  <a:pt x="756" y="1395"/>
                </a:lnTo>
                <a:lnTo>
                  <a:pt x="732" y="1437"/>
                </a:lnTo>
                <a:lnTo>
                  <a:pt x="711" y="1476"/>
                </a:lnTo>
                <a:lnTo>
                  <a:pt x="681" y="1518"/>
                </a:lnTo>
                <a:lnTo>
                  <a:pt x="657" y="1551"/>
                </a:lnTo>
                <a:lnTo>
                  <a:pt x="633" y="1578"/>
                </a:lnTo>
                <a:lnTo>
                  <a:pt x="603" y="1611"/>
                </a:lnTo>
                <a:lnTo>
                  <a:pt x="573" y="1635"/>
                </a:lnTo>
                <a:lnTo>
                  <a:pt x="540" y="1659"/>
                </a:lnTo>
                <a:lnTo>
                  <a:pt x="498" y="1683"/>
                </a:lnTo>
                <a:lnTo>
                  <a:pt x="449" y="1703"/>
                </a:lnTo>
                <a:lnTo>
                  <a:pt x="417" y="1719"/>
                </a:lnTo>
                <a:lnTo>
                  <a:pt x="389" y="1735"/>
                </a:lnTo>
                <a:lnTo>
                  <a:pt x="353" y="1747"/>
                </a:lnTo>
                <a:lnTo>
                  <a:pt x="315" y="1764"/>
                </a:lnTo>
                <a:lnTo>
                  <a:pt x="285" y="1773"/>
                </a:lnTo>
                <a:lnTo>
                  <a:pt x="258" y="1788"/>
                </a:lnTo>
                <a:lnTo>
                  <a:pt x="216" y="1800"/>
                </a:lnTo>
                <a:lnTo>
                  <a:pt x="180" y="1809"/>
                </a:lnTo>
                <a:lnTo>
                  <a:pt x="147" y="1824"/>
                </a:lnTo>
                <a:lnTo>
                  <a:pt x="102" y="1839"/>
                </a:lnTo>
                <a:lnTo>
                  <a:pt x="66" y="1847"/>
                </a:lnTo>
                <a:lnTo>
                  <a:pt x="33" y="1857"/>
                </a:lnTo>
                <a:lnTo>
                  <a:pt x="18" y="1863"/>
                </a:lnTo>
                <a:lnTo>
                  <a:pt x="3" y="1869"/>
                </a:lnTo>
                <a:lnTo>
                  <a:pt x="0" y="1887"/>
                </a:lnTo>
                <a:lnTo>
                  <a:pt x="3" y="1908"/>
                </a:lnTo>
                <a:lnTo>
                  <a:pt x="2820" y="1911"/>
                </a:lnTo>
                <a:lnTo>
                  <a:pt x="2823" y="1873"/>
                </a:lnTo>
                <a:lnTo>
                  <a:pt x="2799" y="1860"/>
                </a:lnTo>
                <a:lnTo>
                  <a:pt x="2766" y="1854"/>
                </a:lnTo>
                <a:lnTo>
                  <a:pt x="2739" y="1851"/>
                </a:lnTo>
                <a:lnTo>
                  <a:pt x="2703" y="1839"/>
                </a:lnTo>
                <a:lnTo>
                  <a:pt x="2676" y="1827"/>
                </a:lnTo>
                <a:lnTo>
                  <a:pt x="2643" y="1818"/>
                </a:lnTo>
                <a:lnTo>
                  <a:pt x="2604" y="1809"/>
                </a:lnTo>
                <a:lnTo>
                  <a:pt x="2560" y="1791"/>
                </a:lnTo>
                <a:lnTo>
                  <a:pt x="2514" y="1776"/>
                </a:lnTo>
                <a:lnTo>
                  <a:pt x="2472" y="1761"/>
                </a:lnTo>
                <a:lnTo>
                  <a:pt x="2424" y="1743"/>
                </a:lnTo>
                <a:lnTo>
                  <a:pt x="2379" y="1728"/>
                </a:lnTo>
                <a:lnTo>
                  <a:pt x="2343" y="1710"/>
                </a:lnTo>
                <a:lnTo>
                  <a:pt x="2310" y="1692"/>
                </a:lnTo>
                <a:lnTo>
                  <a:pt x="2286" y="1674"/>
                </a:lnTo>
                <a:lnTo>
                  <a:pt x="2265" y="1662"/>
                </a:lnTo>
                <a:lnTo>
                  <a:pt x="2244" y="1647"/>
                </a:lnTo>
                <a:lnTo>
                  <a:pt x="2223" y="1629"/>
                </a:lnTo>
                <a:lnTo>
                  <a:pt x="2199" y="1605"/>
                </a:lnTo>
                <a:lnTo>
                  <a:pt x="2175" y="1578"/>
                </a:lnTo>
                <a:lnTo>
                  <a:pt x="2148" y="1551"/>
                </a:lnTo>
                <a:lnTo>
                  <a:pt x="2127" y="1515"/>
                </a:lnTo>
                <a:lnTo>
                  <a:pt x="2106" y="1485"/>
                </a:lnTo>
                <a:lnTo>
                  <a:pt x="2082" y="1446"/>
                </a:lnTo>
                <a:lnTo>
                  <a:pt x="2061" y="1413"/>
                </a:lnTo>
                <a:lnTo>
                  <a:pt x="2040" y="1374"/>
                </a:lnTo>
                <a:lnTo>
                  <a:pt x="2022" y="1344"/>
                </a:lnTo>
                <a:lnTo>
                  <a:pt x="2004" y="1308"/>
                </a:lnTo>
                <a:lnTo>
                  <a:pt x="1992" y="1278"/>
                </a:lnTo>
                <a:lnTo>
                  <a:pt x="1980" y="1257"/>
                </a:lnTo>
                <a:lnTo>
                  <a:pt x="1968" y="1227"/>
                </a:lnTo>
                <a:lnTo>
                  <a:pt x="1953" y="1194"/>
                </a:lnTo>
                <a:lnTo>
                  <a:pt x="1941" y="1161"/>
                </a:lnTo>
                <a:lnTo>
                  <a:pt x="1929" y="1134"/>
                </a:lnTo>
                <a:lnTo>
                  <a:pt x="1917" y="1104"/>
                </a:lnTo>
                <a:lnTo>
                  <a:pt x="1911" y="1077"/>
                </a:lnTo>
                <a:lnTo>
                  <a:pt x="1899" y="1041"/>
                </a:lnTo>
                <a:lnTo>
                  <a:pt x="1881" y="996"/>
                </a:lnTo>
                <a:lnTo>
                  <a:pt x="1872" y="957"/>
                </a:lnTo>
                <a:lnTo>
                  <a:pt x="1863" y="921"/>
                </a:lnTo>
                <a:lnTo>
                  <a:pt x="1851" y="879"/>
                </a:lnTo>
                <a:lnTo>
                  <a:pt x="1839" y="837"/>
                </a:lnTo>
                <a:lnTo>
                  <a:pt x="1830" y="801"/>
                </a:lnTo>
                <a:lnTo>
                  <a:pt x="1821" y="765"/>
                </a:lnTo>
                <a:lnTo>
                  <a:pt x="1803" y="726"/>
                </a:lnTo>
                <a:lnTo>
                  <a:pt x="1791" y="678"/>
                </a:lnTo>
                <a:lnTo>
                  <a:pt x="1776" y="633"/>
                </a:lnTo>
                <a:lnTo>
                  <a:pt x="1764" y="591"/>
                </a:lnTo>
                <a:lnTo>
                  <a:pt x="1749" y="552"/>
                </a:lnTo>
                <a:lnTo>
                  <a:pt x="1734" y="505"/>
                </a:lnTo>
                <a:lnTo>
                  <a:pt x="1716" y="456"/>
                </a:lnTo>
                <a:lnTo>
                  <a:pt x="1698" y="423"/>
                </a:lnTo>
                <a:lnTo>
                  <a:pt x="1686" y="396"/>
                </a:lnTo>
                <a:lnTo>
                  <a:pt x="1681" y="365"/>
                </a:lnTo>
                <a:lnTo>
                  <a:pt x="1677" y="361"/>
                </a:lnTo>
                <a:lnTo>
                  <a:pt x="1653" y="318"/>
                </a:lnTo>
                <a:lnTo>
                  <a:pt x="1635" y="285"/>
                </a:lnTo>
                <a:lnTo>
                  <a:pt x="1623" y="261"/>
                </a:lnTo>
                <a:lnTo>
                  <a:pt x="1614" y="237"/>
                </a:lnTo>
                <a:lnTo>
                  <a:pt x="1605" y="219"/>
                </a:lnTo>
                <a:lnTo>
                  <a:pt x="1578" y="171"/>
                </a:lnTo>
                <a:lnTo>
                  <a:pt x="1593" y="195"/>
                </a:lnTo>
                <a:lnTo>
                  <a:pt x="1560" y="141"/>
                </a:lnTo>
                <a:lnTo>
                  <a:pt x="1521" y="87"/>
                </a:lnTo>
                <a:lnTo>
                  <a:pt x="1515" y="84"/>
                </a:lnTo>
                <a:lnTo>
                  <a:pt x="1533" y="102"/>
                </a:lnTo>
                <a:lnTo>
                  <a:pt x="1545" y="120"/>
                </a:lnTo>
                <a:lnTo>
                  <a:pt x="1536" y="105"/>
                </a:lnTo>
                <a:lnTo>
                  <a:pt x="1500" y="63"/>
                </a:lnTo>
                <a:lnTo>
                  <a:pt x="1485" y="45"/>
                </a:lnTo>
                <a:lnTo>
                  <a:pt x="1467" y="33"/>
                </a:lnTo>
                <a:lnTo>
                  <a:pt x="1452" y="18"/>
                </a:lnTo>
                <a:lnTo>
                  <a:pt x="1437" y="9"/>
                </a:lnTo>
                <a:lnTo>
                  <a:pt x="1419" y="0"/>
                </a:lnTo>
              </a:path>
            </a:pathLst>
          </a:custGeom>
          <a:solidFill>
            <a:srgbClr val="99FF33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25500" y="4083053"/>
            <a:ext cx="2667000" cy="522288"/>
            <a:chOff x="864" y="2016"/>
            <a:chExt cx="1680" cy="329"/>
          </a:xfrm>
        </p:grpSpPr>
        <p:sp>
          <p:nvSpPr>
            <p:cNvPr id="25625" name="Line 6"/>
            <p:cNvSpPr>
              <a:spLocks noChangeShapeType="1"/>
            </p:cNvSpPr>
            <p:nvPr/>
          </p:nvSpPr>
          <p:spPr bwMode="auto">
            <a:xfrm flipV="1">
              <a:off x="2256" y="2016"/>
              <a:ext cx="288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>
                <a:latin typeface="Book Antiqua" pitchFamily="18" charset="0"/>
              </a:endParaRPr>
            </a:p>
          </p:txBody>
        </p:sp>
        <p:sp>
          <p:nvSpPr>
            <p:cNvPr id="25626" name="Text Box 7"/>
            <p:cNvSpPr txBox="1">
              <a:spLocks noChangeArrowheads="1"/>
            </p:cNvSpPr>
            <p:nvPr/>
          </p:nvSpPr>
          <p:spPr bwMode="auto">
            <a:xfrm>
              <a:off x="864" y="2112"/>
              <a:ext cx="15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Book Antiqua" pitchFamily="18" charset="0"/>
                </a:rPr>
                <a:t>                          Given z</a:t>
              </a:r>
            </a:p>
          </p:txBody>
        </p:sp>
      </p:grpSp>
      <p:pic>
        <p:nvPicPr>
          <p:cNvPr id="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178050"/>
            <a:ext cx="3429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416176" y="1676400"/>
            <a:ext cx="2738439" cy="1676400"/>
            <a:chOff x="1872" y="480"/>
            <a:chExt cx="1725" cy="1056"/>
          </a:xfrm>
        </p:grpSpPr>
        <p:sp>
          <p:nvSpPr>
            <p:cNvPr id="25623" name="Line 10"/>
            <p:cNvSpPr>
              <a:spLocks noChangeShapeType="1"/>
            </p:cNvSpPr>
            <p:nvPr/>
          </p:nvSpPr>
          <p:spPr bwMode="auto">
            <a:xfrm flipH="1">
              <a:off x="2016" y="816"/>
              <a:ext cx="288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>
                <a:latin typeface="Book Antiqua" pitchFamily="18" charset="0"/>
              </a:endParaRPr>
            </a:p>
          </p:txBody>
        </p:sp>
        <p:sp>
          <p:nvSpPr>
            <p:cNvPr id="25624" name="Text Box 11"/>
            <p:cNvSpPr txBox="1">
              <a:spLocks noChangeArrowheads="1"/>
            </p:cNvSpPr>
            <p:nvPr/>
          </p:nvSpPr>
          <p:spPr bwMode="auto">
            <a:xfrm>
              <a:off x="1872" y="480"/>
              <a:ext cx="17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Book Antiqua" pitchFamily="18" charset="0"/>
                </a:rPr>
                <a:t>Table returns probability</a:t>
              </a:r>
            </a:p>
          </p:txBody>
        </p:sp>
      </p:grp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5715000" y="2979738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5257800" y="3894138"/>
            <a:ext cx="1219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Book Antiqua" pitchFamily="18" charset="0"/>
              </a:rPr>
              <a:t>Up to the first digit</a:t>
            </a:r>
          </a:p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Book Antiqua" pitchFamily="18" charset="0"/>
              </a:rPr>
              <a:t>after</a:t>
            </a:r>
          </a:p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Book Antiqua" pitchFamily="18" charset="0"/>
              </a:rPr>
              <a:t>decimal</a:t>
            </a: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6019800" y="2751138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7086600" y="2414588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Book Antiqua" pitchFamily="18" charset="0"/>
              </a:rPr>
              <a:t>Second digit</a:t>
            </a:r>
            <a:endParaRPr lang="en-US" sz="1800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en-US" sz="1800" dirty="0">
                <a:solidFill>
                  <a:srgbClr val="FF0000"/>
                </a:solidFill>
                <a:latin typeface="Book Antiqua" pitchFamily="18" charset="0"/>
              </a:rPr>
              <a:t>after decimal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6324600" y="4572000"/>
            <a:ext cx="762000" cy="7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7772400" y="3124200"/>
            <a:ext cx="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>
              <a:latin typeface="Book Antiqua" pitchFamily="18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7086600" y="4275138"/>
            <a:ext cx="1752600" cy="609600"/>
            <a:chOff x="4464" y="3120"/>
            <a:chExt cx="864" cy="384"/>
          </a:xfrm>
        </p:grpSpPr>
        <p:sp>
          <p:nvSpPr>
            <p:cNvPr id="25621" name="Oval 20"/>
            <p:cNvSpPr>
              <a:spLocks noChangeArrowheads="1"/>
            </p:cNvSpPr>
            <p:nvPr/>
          </p:nvSpPr>
          <p:spPr bwMode="auto">
            <a:xfrm>
              <a:off x="4464" y="3120"/>
              <a:ext cx="864" cy="38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Book Antiqua" pitchFamily="18" charset="0"/>
              </a:endParaRPr>
            </a:p>
          </p:txBody>
        </p:sp>
        <p:sp>
          <p:nvSpPr>
            <p:cNvPr id="25622" name="Text Box 21"/>
            <p:cNvSpPr txBox="1">
              <a:spLocks noChangeArrowheads="1"/>
            </p:cNvSpPr>
            <p:nvPr/>
          </p:nvSpPr>
          <p:spPr bwMode="auto">
            <a:xfrm>
              <a:off x="4512" y="3177"/>
              <a:ext cx="6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008000"/>
                  </a:solidFill>
                  <a:latin typeface="Book Antiqua" pitchFamily="18" charset="0"/>
                </a:rPr>
                <a:t>Probability</a:t>
              </a:r>
            </a:p>
          </p:txBody>
        </p:sp>
      </p:grp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5546725" y="240982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>
                <a:latin typeface="Book Antiqua" pitchFamily="18" charset="0"/>
              </a:rPr>
              <a:t>z</a:t>
            </a: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4572000" y="4257092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0.8</a:t>
            </a:r>
            <a:endParaRPr lang="en-US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7380288" y="1905000"/>
            <a:ext cx="72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0.00</a:t>
            </a:r>
            <a:endParaRPr lang="en-US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304800" y="5556411"/>
            <a:ext cx="1063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Book Antiqua" pitchFamily="18" charset="0"/>
              </a:rPr>
              <a:t>z = </a:t>
            </a:r>
            <a:r>
              <a:rPr lang="en-US" dirty="0" smtClean="0">
                <a:latin typeface="Book Antiqua" pitchFamily="18" charset="0"/>
              </a:rPr>
              <a:t>0.8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2267744" y="5595627"/>
            <a:ext cx="2882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Probability = 0.7881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5328084" y="5631631"/>
            <a:ext cx="3879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Service Level (SL)  = 0.7881</a:t>
            </a:r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6" grpId="0" animBg="1"/>
      <p:bldP spid="37" grpId="0"/>
      <p:bldP spid="38" grpId="0" animBg="1"/>
      <p:bldP spid="39" grpId="0"/>
      <p:bldP spid="40" grpId="0" animBg="1"/>
      <p:bldP spid="41" grpId="0" animBg="1"/>
      <p:bldP spid="45" grpId="0"/>
      <p:bldP spid="46" grpId="0"/>
      <p:bldP spid="47" grpId="0"/>
      <p:bldP spid="48" grpId="0"/>
      <p:bldP spid="30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516" y="188913"/>
            <a:ext cx="8641147" cy="863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Arial" charset="0"/>
              </a:rPr>
              <a:t>Excel: Given z, Compute Probability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92225"/>
            <a:ext cx="421322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1304925"/>
            <a:ext cx="403860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525963"/>
            <a:ext cx="4800600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379788"/>
            <a:ext cx="439420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Arial" charset="0"/>
              </a:rPr>
              <a:t>Service Level for a given ROP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304925"/>
            <a:ext cx="8328025" cy="320419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b="1" i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SL</a:t>
            </a:r>
            <a:r>
              <a:rPr lang="en-US" i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= </a:t>
            </a:r>
            <a:r>
              <a:rPr lang="en-US" dirty="0" err="1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Prob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 (</a:t>
            </a:r>
            <a:r>
              <a:rPr lang="en-US" b="1" i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b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 ≤ 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ROP</a:t>
            </a:r>
            <a:r>
              <a:rPr lang="en-US" b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b="1" i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 is normally distributed </a:t>
            </a:r>
            <a:endParaRPr lang="en-US" dirty="0">
              <a:solidFill>
                <a:srgbClr val="000080"/>
              </a:solidFill>
              <a:latin typeface="Book Antiqua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b="1" i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  <a:sym typeface="Wingdings" pitchFamily="2" charset="2"/>
              </a:rPr>
              <a:t>LTD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  <a:sym typeface="Wingdings" pitchFamily="2" charset="2"/>
              </a:rPr>
              <a:t> = </a:t>
            </a:r>
            <a:r>
              <a:rPr lang="en-US" i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i="1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  <a:sym typeface="Wingdings" pitchFamily="2" charset="2"/>
              </a:rPr>
              <a:t>LTD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000080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 dirty="0" err="1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baseline="-30000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80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ROP = </a:t>
            </a:r>
            <a:r>
              <a:rPr lang="en-US" i="1" dirty="0">
                <a:solidFill>
                  <a:schemeClr val="tx1"/>
                </a:solidFill>
                <a:latin typeface="Book Antiqua" pitchFamily="18" charset="0"/>
              </a:rPr>
              <a:t>LTD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en-US" i="1" dirty="0" err="1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Isafety</a:t>
            </a:r>
            <a:r>
              <a:rPr lang="en-US" i="1" dirty="0" smtClean="0">
                <a:solidFill>
                  <a:srgbClr val="000080"/>
                </a:solidFill>
                <a:latin typeface="Book Antiqua" pitchFamily="18" charset="0"/>
                <a:cs typeface="Arial" charset="0"/>
              </a:rPr>
              <a:t> 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ROP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n-US" i="1" dirty="0">
                <a:solidFill>
                  <a:schemeClr val="tx1"/>
                </a:solidFill>
                <a:latin typeface="Book Antiqua" pitchFamily="18" charset="0"/>
              </a:rPr>
              <a:t>LTD + z</a:t>
            </a:r>
            <a:r>
              <a:rPr lang="el-GR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LTD</a:t>
            </a:r>
          </a:p>
          <a:p>
            <a:pPr marL="0" lvl="0" indent="0"/>
            <a:endParaRPr lang="en-US" baseline="-30000" dirty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baseline="-30000" dirty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lvl="0" indent="0"/>
            <a:endParaRPr lang="en-US" baseline="-30000" dirty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24" y="5625244"/>
            <a:ext cx="8328025" cy="756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-30000" noProof="0" dirty="0" smtClean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Book Antiqua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244599" y="-1076516"/>
              <a:ext cx="360" cy="298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32719" y="-1088396"/>
                <a:ext cx="2412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575199" y="4719484"/>
              <a:ext cx="360" cy="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3319" y="4707604"/>
                <a:ext cx="2412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148064" y="3968340"/>
            <a:ext cx="3168352" cy="165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defRPr sz="2400">
                <a:solidFill>
                  <a:srgbClr val="1A1A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1A1A74"/>
              </a:buClr>
              <a:buFont typeface="Times New Roman" pitchFamily="18" charset="0"/>
              <a:buChar char="–"/>
              <a:defRPr sz="2400">
                <a:solidFill>
                  <a:srgbClr val="1A1A74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1A1A74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defRPr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b="1" i="1" dirty="0" smtClean="0">
                <a:solidFill>
                  <a:srgbClr val="C00000"/>
                </a:solidFill>
                <a:latin typeface="Book Antiqua" pitchFamily="18" charset="0"/>
                <a:cs typeface="Times New Roman" pitchFamily="18" charset="0"/>
              </a:rPr>
              <a:t>The recording does not cover the last 3 lines of this slide.</a:t>
            </a:r>
            <a:endParaRPr lang="en-US" baseline="-30000" dirty="0" smtClean="0">
              <a:solidFill>
                <a:srgbClr val="C0000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baseline="-30000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baseline="-30000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baseline="-30000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5559" y="4617172"/>
            <a:ext cx="6480720" cy="201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defRPr sz="2400">
                <a:solidFill>
                  <a:srgbClr val="1A1A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1A1A74"/>
              </a:buClr>
              <a:buFont typeface="Times New Roman" pitchFamily="18" charset="0"/>
              <a:buChar char="–"/>
              <a:defRPr sz="2400">
                <a:solidFill>
                  <a:srgbClr val="1A1A74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1A1A74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defRPr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sz="16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dirty="0" err="1" smtClean="0">
                <a:solidFill>
                  <a:srgbClr val="C00000"/>
                </a:solidFill>
                <a:latin typeface="Book Antiqua" pitchFamily="18" charset="0"/>
                <a:cs typeface="Times New Roman" pitchFamily="18" charset="0"/>
              </a:rPr>
              <a:t>Isafety</a:t>
            </a:r>
            <a:r>
              <a:rPr lang="en-US" dirty="0" smtClean="0">
                <a:solidFill>
                  <a:srgbClr val="C00000"/>
                </a:solidFill>
                <a:latin typeface="Book Antiqua" pitchFamily="18" charset="0"/>
                <a:cs typeface="Times New Roman" pitchFamily="18" charset="0"/>
              </a:rPr>
              <a:t> = </a:t>
            </a:r>
            <a:r>
              <a:rPr lang="en-US" dirty="0" smtClean="0">
                <a:solidFill>
                  <a:srgbClr val="C00000"/>
                </a:solidFill>
                <a:latin typeface="Book Antiqua" pitchFamily="18" charset="0"/>
                <a:cs typeface="Arial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Book Antiqua" pitchFamily="18" charset="0"/>
                <a:cs typeface="Arial" charset="0"/>
              </a:rPr>
              <a:t>z </a:t>
            </a:r>
            <a:r>
              <a:rPr lang="el-GR" i="1" dirty="0" smtClean="0">
                <a:solidFill>
                  <a:srgbClr val="C00000"/>
                </a:solidFill>
                <a:latin typeface="Book Antiqua" pitchFamily="18" charset="0"/>
                <a:cs typeface="Times New Roman" pitchFamily="18" charset="0"/>
              </a:rPr>
              <a:t>σ</a:t>
            </a:r>
            <a:r>
              <a:rPr lang="en-US" i="1" baseline="-30000" dirty="0" smtClean="0">
                <a:solidFill>
                  <a:srgbClr val="C00000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baseline="-30000" dirty="0" smtClean="0">
                <a:solidFill>
                  <a:srgbClr val="C0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rgbClr val="C0000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i="1" dirty="0" smtClean="0">
                <a:solidFill>
                  <a:srgbClr val="C00000"/>
                </a:solidFill>
                <a:latin typeface="Book Antiqua" pitchFamily="18" charset="0"/>
                <a:cs typeface="Arial" charset="0"/>
              </a:rPr>
              <a:t>z  </a:t>
            </a:r>
            <a:r>
              <a:rPr lang="en-US" dirty="0" smtClean="0">
                <a:solidFill>
                  <a:srgbClr val="C00000"/>
                </a:solidFill>
                <a:latin typeface="Book Antiqua" pitchFamily="18" charset="0"/>
                <a:sym typeface="Wingdings" pitchFamily="2" charset="2"/>
              </a:rPr>
              <a:t> = </a:t>
            </a:r>
            <a:r>
              <a:rPr lang="en-US" i="1" dirty="0" err="1" smtClean="0">
                <a:solidFill>
                  <a:srgbClr val="C00000"/>
                </a:solidFill>
                <a:latin typeface="Book Antiqua" pitchFamily="18" charset="0"/>
                <a:cs typeface="Arial" charset="0"/>
              </a:rPr>
              <a:t>Isafety</a:t>
            </a:r>
            <a:r>
              <a:rPr lang="en-US" dirty="0" smtClean="0">
                <a:solidFill>
                  <a:srgbClr val="C00000"/>
                </a:solidFill>
                <a:latin typeface="Book Antiqua" pitchFamily="18" charset="0"/>
                <a:cs typeface="Arial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Book Antiqua" pitchFamily="18" charset="0"/>
                <a:cs typeface="Arial" charset="0"/>
              </a:rPr>
              <a:t>/</a:t>
            </a:r>
            <a:r>
              <a:rPr lang="en-US" dirty="0" err="1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 dirty="0" err="1" smtClean="0">
                <a:solidFill>
                  <a:srgbClr val="C00000"/>
                </a:solidFill>
                <a:latin typeface="Book Antiqua" pitchFamily="18" charset="0"/>
                <a:cs typeface="Times New Roman" pitchFamily="18" charset="0"/>
              </a:rPr>
              <a:t>LTD</a:t>
            </a:r>
            <a:r>
              <a:rPr lang="en-US" baseline="-30000" dirty="0" smtClean="0">
                <a:solidFill>
                  <a:srgbClr val="C00000"/>
                </a:solidFill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C00000"/>
                </a:solidFill>
                <a:latin typeface="Book Antiqua" pitchFamily="18" charset="0"/>
                <a:cs typeface="Arial" charset="0"/>
              </a:rPr>
              <a:t>Then we go to table and find the probability</a:t>
            </a:r>
            <a:endParaRPr lang="en-US" baseline="-30000" dirty="0" smtClean="0">
              <a:solidFill>
                <a:srgbClr val="C0000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baseline="-30000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baseline="-30000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baseline="-30000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  <a:p>
            <a:pPr marL="0" indent="0"/>
            <a:endParaRPr lang="en-US" dirty="0" smtClean="0">
              <a:solidFill>
                <a:srgbClr val="000080"/>
              </a:solidFill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03" grpId="0" build="p"/>
      <p:bldP spid="6" grpId="0" build="p"/>
      <p:bldP spid="9" grpId="0" build="p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25921178"/>
              </p:ext>
            </p:extLst>
          </p:nvPr>
        </p:nvGraphicFramePr>
        <p:xfrm>
          <a:off x="6820025" y="3466179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7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0" name="Picture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0025" y="3466179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6" name="Text Box 10"/>
          <p:cNvSpPr txBox="1">
            <a:spLocks noChangeArrowheads="1"/>
          </p:cNvSpPr>
          <p:nvPr/>
        </p:nvSpPr>
        <p:spPr bwMode="auto">
          <a:xfrm>
            <a:off x="251521" y="1340768"/>
            <a:ext cx="8892479" cy="4770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</a:t>
            </a:r>
            <a:r>
              <a:rPr lang="en-US" sz="2400" dirty="0" smtClean="0">
                <a:latin typeface="Book Antiqua" pitchFamily="18" charset="0"/>
              </a:rPr>
              <a:t>ithin 200 </a:t>
            </a:r>
            <a:r>
              <a:rPr lang="en-US" sz="2400" dirty="0">
                <a:latin typeface="Book Antiqua" pitchFamily="18" charset="0"/>
              </a:rPr>
              <a:t>time intervals, </a:t>
            </a:r>
            <a:r>
              <a:rPr lang="en-US" sz="2400" dirty="0" err="1">
                <a:latin typeface="Book Antiqua" pitchFamily="18" charset="0"/>
              </a:rPr>
              <a:t>stockouts</a:t>
            </a:r>
            <a:r>
              <a:rPr lang="en-US" sz="2400" dirty="0">
                <a:latin typeface="Book Antiqua" pitchFamily="18" charset="0"/>
              </a:rPr>
              <a:t> occur in 20. </a:t>
            </a:r>
            <a:endParaRPr lang="en-US" sz="2400" dirty="0" smtClean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Probability of </a:t>
            </a:r>
            <a:r>
              <a:rPr lang="en-US" dirty="0" err="1">
                <a:solidFill>
                  <a:srgbClr val="C00000"/>
                </a:solidFill>
                <a:latin typeface="Book Antiqua" pitchFamily="18" charset="0"/>
              </a:rPr>
              <a:t>Stockout</a:t>
            </a:r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 = </a:t>
            </a:r>
            <a:endParaRPr lang="en-US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C00000"/>
                </a:solidFill>
                <a:latin typeface="Book Antiqua" pitchFamily="18" charset="0"/>
              </a:rPr>
              <a:t># </a:t>
            </a:r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of </a:t>
            </a:r>
            <a:r>
              <a:rPr lang="en-US" dirty="0" err="1">
                <a:solidFill>
                  <a:srgbClr val="C00000"/>
                </a:solidFill>
                <a:latin typeface="Book Antiqua" pitchFamily="18" charset="0"/>
              </a:rPr>
              <a:t>stockout</a:t>
            </a:r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ook Antiqua" pitchFamily="18" charset="0"/>
              </a:rPr>
              <a:t>intervals/Total </a:t>
            </a:r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# of </a:t>
            </a:r>
            <a:r>
              <a:rPr lang="en-US" dirty="0" smtClean="0">
                <a:solidFill>
                  <a:srgbClr val="C00000"/>
                </a:solidFill>
                <a:latin typeface="Book Antiqua" pitchFamily="18" charset="0"/>
              </a:rPr>
              <a:t>intervals  = </a:t>
            </a:r>
            <a:r>
              <a:rPr lang="en-US" dirty="0">
                <a:latin typeface="Book Antiqua" pitchFamily="18" charset="0"/>
              </a:rPr>
              <a:t>20/200 = </a:t>
            </a:r>
            <a:r>
              <a:rPr lang="en-US" dirty="0" smtClean="0">
                <a:latin typeface="Book Antiqua" pitchFamily="18" charset="0"/>
              </a:rPr>
              <a:t>0.1 </a:t>
            </a:r>
            <a:endParaRPr lang="en-US" dirty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Book Antiqua" pitchFamily="18" charset="0"/>
              </a:rPr>
              <a:t>Risk = Probability </a:t>
            </a:r>
            <a:r>
              <a:rPr lang="en-US" dirty="0">
                <a:latin typeface="Book Antiqua" pitchFamily="18" charset="0"/>
              </a:rPr>
              <a:t>of </a:t>
            </a:r>
            <a:r>
              <a:rPr lang="en-US" dirty="0" err="1" smtClean="0">
                <a:latin typeface="Book Antiqua" pitchFamily="18" charset="0"/>
              </a:rPr>
              <a:t>stockout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= </a:t>
            </a:r>
            <a:r>
              <a:rPr lang="en-US" dirty="0" smtClean="0">
                <a:latin typeface="Book Antiqua" pitchFamily="18" charset="0"/>
              </a:rPr>
              <a:t> 0.1 = 10%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Service </a:t>
            </a:r>
            <a:r>
              <a:rPr lang="en-US" sz="2400" dirty="0">
                <a:latin typeface="Book Antiqua" pitchFamily="18" charset="0"/>
              </a:rPr>
              <a:t>L</a:t>
            </a:r>
            <a:r>
              <a:rPr lang="en-US" sz="2400" dirty="0" smtClean="0">
                <a:latin typeface="Book Antiqua" pitchFamily="18" charset="0"/>
              </a:rPr>
              <a:t>evel  = 1-Risk = 1=0.1 = 0.9 = 90%.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Suppose </a:t>
            </a:r>
            <a:r>
              <a:rPr lang="en-US" sz="2400" dirty="0">
                <a:latin typeface="Book Antiqua" pitchFamily="18" charset="0"/>
              </a:rPr>
              <a:t>that cumulative demand during the </a:t>
            </a:r>
            <a:r>
              <a:rPr lang="en-US" sz="2400" dirty="0" smtClean="0">
                <a:latin typeface="Book Antiqua" pitchFamily="18" charset="0"/>
              </a:rPr>
              <a:t>200 </a:t>
            </a:r>
            <a:r>
              <a:rPr lang="en-US" sz="2400" dirty="0">
                <a:latin typeface="Book Antiqua" pitchFamily="18" charset="0"/>
              </a:rPr>
              <a:t>time intervals was </a:t>
            </a:r>
            <a:r>
              <a:rPr lang="en-US" sz="2400" dirty="0" smtClean="0">
                <a:latin typeface="Book Antiqua" pitchFamily="18" charset="0"/>
              </a:rPr>
              <a:t>25,000 </a:t>
            </a:r>
            <a:r>
              <a:rPr lang="en-US" sz="2400" dirty="0">
                <a:latin typeface="Book Antiqua" pitchFamily="18" charset="0"/>
              </a:rPr>
              <a:t>units and the total number of units short in the 20 intervals with </a:t>
            </a:r>
            <a:r>
              <a:rPr lang="en-US" sz="2400" dirty="0" err="1">
                <a:latin typeface="Book Antiqua" pitchFamily="18" charset="0"/>
              </a:rPr>
              <a:t>stockouts</a:t>
            </a:r>
            <a:r>
              <a:rPr lang="en-US" sz="2400" dirty="0">
                <a:latin typeface="Book Antiqua" pitchFamily="18" charset="0"/>
              </a:rPr>
              <a:t> was </a:t>
            </a:r>
            <a:r>
              <a:rPr lang="en-US" sz="2400" dirty="0" smtClean="0">
                <a:latin typeface="Book Antiqua" pitchFamily="18" charset="0"/>
              </a:rPr>
              <a:t>4,000 </a:t>
            </a:r>
            <a:r>
              <a:rPr lang="en-US" sz="2400" dirty="0">
                <a:latin typeface="Book Antiqua" pitchFamily="18" charset="0"/>
              </a:rPr>
              <a:t>units. </a:t>
            </a:r>
            <a:endParaRPr lang="en-US" sz="2400" dirty="0" smtClean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F</a:t>
            </a:r>
            <a:r>
              <a:rPr lang="en-US" sz="2400" dirty="0" smtClean="0">
                <a:latin typeface="Book Antiqua" pitchFamily="18" charset="0"/>
              </a:rPr>
              <a:t>ill rate =  (25,000-4,000)/25,000 = 21,000/25,000 = 84%.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Book Antiqua" pitchFamily="18" charset="0"/>
              </a:rPr>
              <a:t>Fill </a:t>
            </a:r>
            <a:r>
              <a:rPr lang="en-US" sz="2400" dirty="0">
                <a:latin typeface="Book Antiqua" pitchFamily="18" charset="0"/>
              </a:rPr>
              <a:t>Rate = Expected Sales / Expected Demand </a:t>
            </a:r>
            <a:endParaRPr lang="en-US" sz="2400" dirty="0" smtClean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Book Antiqua" pitchFamily="18" charset="0"/>
              </a:rPr>
              <a:t>Expected </a:t>
            </a:r>
            <a:r>
              <a:rPr lang="en-US" dirty="0" err="1" smtClean="0">
                <a:latin typeface="Book Antiqua" pitchFamily="18" charset="0"/>
              </a:rPr>
              <a:t>stockout</a:t>
            </a:r>
            <a:r>
              <a:rPr lang="en-US" dirty="0" smtClean="0">
                <a:latin typeface="Book Antiqua" pitchFamily="18" charset="0"/>
              </a:rPr>
              <a:t> = Expected Demand – Expected Sales</a:t>
            </a:r>
            <a:r>
              <a:rPr lang="en-US" sz="2400" dirty="0" smtClean="0">
                <a:latin typeface="Book Antiqua" pitchFamily="18" charset="0"/>
              </a:rPr>
              <a:t>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1" y="188913"/>
            <a:ext cx="8605142" cy="863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/>
              <a:t>Service Level and Fill Rate</a:t>
            </a:r>
          </a:p>
        </p:txBody>
      </p:sp>
    </p:spTree>
    <p:extLst>
      <p:ext uri="{BB962C8B-B14F-4D97-AF65-F5344CB8AC3E}">
        <p14:creationId xmlns:p14="http://schemas.microsoft.com/office/powerpoint/2010/main" val="2897624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8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8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8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8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8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38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8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38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38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86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77813" y="368300"/>
            <a:ext cx="8686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chemeClr val="bg1"/>
                </a:solidFill>
                <a:latin typeface="Impact" pitchFamily="34" charset="0"/>
              </a:defRPr>
            </a:lvl2pPr>
            <a:lvl3pPr eaLnBrk="0" hangingPunct="0">
              <a:defRPr sz="2800">
                <a:solidFill>
                  <a:schemeClr val="bg1"/>
                </a:solidFill>
                <a:latin typeface="Impact" pitchFamily="34" charset="0"/>
              </a:defRPr>
            </a:lvl3pPr>
            <a:lvl4pPr eaLnBrk="0" hangingPunct="0">
              <a:defRPr sz="2800">
                <a:solidFill>
                  <a:schemeClr val="bg1"/>
                </a:solidFill>
                <a:latin typeface="Impact" pitchFamily="34" charset="0"/>
              </a:defRPr>
            </a:lvl4pPr>
            <a:lvl5pPr eaLnBrk="0" hangingPunct="0">
              <a:defRPr sz="2800">
                <a:solidFill>
                  <a:schemeClr val="bg1"/>
                </a:solidFill>
                <a:latin typeface="Impact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Impact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Impact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Impact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Impact" pitchFamily="34" charset="0"/>
              </a:defRPr>
            </a:lvl9pPr>
          </a:lstStyle>
          <a:p>
            <a:r>
              <a:rPr lang="el-GR" dirty="0"/>
              <a:t>μ</a:t>
            </a:r>
            <a:r>
              <a:rPr lang="en-US" dirty="0"/>
              <a:t> and </a:t>
            </a:r>
            <a:r>
              <a:rPr lang="el-GR" dirty="0"/>
              <a:t>σ</a:t>
            </a:r>
            <a:r>
              <a:rPr lang="en-US" dirty="0"/>
              <a:t> of Demand During Lead Time</a:t>
            </a: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57975" y="2535238"/>
          <a:ext cx="122238" cy="2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0" name="Picture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975" y="2535238"/>
                        <a:ext cx="122238" cy="201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7029" name="Text Box 5"/>
          <p:cNvSpPr txBox="1">
            <a:spLocks noChangeArrowheads="1"/>
          </p:cNvSpPr>
          <p:nvPr/>
        </p:nvSpPr>
        <p:spPr bwMode="auto">
          <a:xfrm>
            <a:off x="684213" y="5445125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800">
              <a:latin typeface="Arial" pitchFamily="34" charset="0"/>
            </a:endParaRPr>
          </a:p>
        </p:txBody>
      </p:sp>
      <p:sp>
        <p:nvSpPr>
          <p:cNvPr id="897030" name="Text Box 6"/>
          <p:cNvSpPr txBox="1">
            <a:spLocks noChangeArrowheads="1"/>
          </p:cNvSpPr>
          <p:nvPr/>
        </p:nvSpPr>
        <p:spPr bwMode="auto">
          <a:xfrm>
            <a:off x="215516" y="1280949"/>
            <a:ext cx="882015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Book Antiqua" pitchFamily="18" charset="0"/>
              </a:rPr>
              <a:t>Demand </a:t>
            </a:r>
            <a:r>
              <a:rPr lang="en-US" dirty="0" smtClean="0">
                <a:latin typeface="Book Antiqua" pitchFamily="18" charset="0"/>
              </a:rPr>
              <a:t>during </a:t>
            </a:r>
            <a:r>
              <a:rPr lang="en-US" dirty="0">
                <a:latin typeface="Book Antiqua" pitchFamily="18" charset="0"/>
              </a:rPr>
              <a:t>lead time has an average of 50 tons. Standard deviation of demand during lead time is 5 tons. </a:t>
            </a:r>
            <a:r>
              <a:rPr lang="en-US" dirty="0" smtClean="0">
                <a:latin typeface="Book Antiqua" pitchFamily="18" charset="0"/>
              </a:rPr>
              <a:t>Acceptable risk is no more than 5</a:t>
            </a:r>
            <a:r>
              <a:rPr lang="en-US" dirty="0">
                <a:latin typeface="Book Antiqua" pitchFamily="18" charset="0"/>
              </a:rPr>
              <a:t>%. Find the re-order point.</a:t>
            </a:r>
          </a:p>
          <a:p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Service </a:t>
            </a:r>
            <a:r>
              <a:rPr lang="en-US" dirty="0">
                <a:latin typeface="Book Antiqua" pitchFamily="18" charset="0"/>
              </a:rPr>
              <a:t>level = 1-risk of </a:t>
            </a:r>
            <a:r>
              <a:rPr lang="en-US" dirty="0" err="1">
                <a:latin typeface="Book Antiqua" pitchFamily="18" charset="0"/>
              </a:rPr>
              <a:t>stockout</a:t>
            </a:r>
            <a:r>
              <a:rPr lang="en-US" dirty="0">
                <a:latin typeface="Book Antiqua" pitchFamily="18" charset="0"/>
              </a:rPr>
              <a:t> = 1-0.05 = </a:t>
            </a:r>
            <a:r>
              <a:rPr lang="en-US" dirty="0" smtClean="0">
                <a:latin typeface="Book Antiqua" pitchFamily="18" charset="0"/>
              </a:rPr>
              <a:t>0.95.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Find the z value such that the probability of a standard normal variable being less than or equal to z </a:t>
            </a:r>
            <a:r>
              <a:rPr lang="en-US" dirty="0" smtClean="0">
                <a:latin typeface="Book Antiqua" pitchFamily="18" charset="0"/>
              </a:rPr>
              <a:t>is 0.95.</a:t>
            </a:r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3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296863"/>
            <a:ext cx="8569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latin typeface="Impact" pitchFamily="34" charset="0"/>
              </a:rPr>
              <a:t>Forecast and a  Measure of Forecast Error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358775" y="1196975"/>
            <a:ext cx="8497888" cy="863600"/>
          </a:xfrm>
        </p:spPr>
        <p:txBody>
          <a:bodyPr/>
          <a:lstStyle/>
          <a:p>
            <a:pPr eaLnBrk="1" hangingPunct="1"/>
            <a:r>
              <a:rPr lang="en-US" sz="2500" b="1" smtClean="0"/>
              <a:t>Forecasts should be accompanied by a measure of forecast error</a:t>
            </a:r>
          </a:p>
        </p:txBody>
      </p:sp>
      <p:pic>
        <p:nvPicPr>
          <p:cNvPr id="9625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565400"/>
            <a:ext cx="2819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2805113"/>
            <a:ext cx="187642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27058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62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1908175" y="5145088"/>
            <a:ext cx="4895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 flipV="1">
            <a:off x="1908175" y="1868488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596" name="Oval 4"/>
          <p:cNvSpPr>
            <a:spLocks noChangeArrowheads="1"/>
          </p:cNvSpPr>
          <p:nvPr/>
        </p:nvSpPr>
        <p:spPr bwMode="auto">
          <a:xfrm>
            <a:off x="1909763" y="18684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597" name="Oval 5"/>
          <p:cNvSpPr>
            <a:spLocks noChangeArrowheads="1"/>
          </p:cNvSpPr>
          <p:nvPr/>
        </p:nvSpPr>
        <p:spPr bwMode="auto">
          <a:xfrm>
            <a:off x="2089150" y="20478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598" name="Oval 6"/>
          <p:cNvSpPr>
            <a:spLocks noChangeArrowheads="1"/>
          </p:cNvSpPr>
          <p:nvPr/>
        </p:nvSpPr>
        <p:spPr bwMode="auto">
          <a:xfrm>
            <a:off x="2268538" y="22272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599" name="Oval 7"/>
          <p:cNvSpPr>
            <a:spLocks noChangeArrowheads="1"/>
          </p:cNvSpPr>
          <p:nvPr/>
        </p:nvSpPr>
        <p:spPr bwMode="auto">
          <a:xfrm>
            <a:off x="2447925" y="24066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0" name="Oval 8"/>
          <p:cNvSpPr>
            <a:spLocks noChangeArrowheads="1"/>
          </p:cNvSpPr>
          <p:nvPr/>
        </p:nvSpPr>
        <p:spPr bwMode="auto">
          <a:xfrm>
            <a:off x="2627313" y="25860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1" name="Oval 9"/>
          <p:cNvSpPr>
            <a:spLocks noChangeArrowheads="1"/>
          </p:cNvSpPr>
          <p:nvPr/>
        </p:nvSpPr>
        <p:spPr bwMode="auto">
          <a:xfrm>
            <a:off x="2806700" y="27654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2" name="Oval 10"/>
          <p:cNvSpPr>
            <a:spLocks noChangeArrowheads="1"/>
          </p:cNvSpPr>
          <p:nvPr/>
        </p:nvSpPr>
        <p:spPr bwMode="auto">
          <a:xfrm>
            <a:off x="2986088" y="29448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3" name="Oval 11"/>
          <p:cNvSpPr>
            <a:spLocks noChangeArrowheads="1"/>
          </p:cNvSpPr>
          <p:nvPr/>
        </p:nvSpPr>
        <p:spPr bwMode="auto">
          <a:xfrm>
            <a:off x="3165475" y="31242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4" name="Oval 12"/>
          <p:cNvSpPr>
            <a:spLocks noChangeArrowheads="1"/>
          </p:cNvSpPr>
          <p:nvPr/>
        </p:nvSpPr>
        <p:spPr bwMode="auto">
          <a:xfrm>
            <a:off x="3344863" y="33035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5" name="Oval 13"/>
          <p:cNvSpPr>
            <a:spLocks noChangeArrowheads="1"/>
          </p:cNvSpPr>
          <p:nvPr/>
        </p:nvSpPr>
        <p:spPr bwMode="auto">
          <a:xfrm>
            <a:off x="3524250" y="34829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6" name="Oval 14"/>
          <p:cNvSpPr>
            <a:spLocks noChangeArrowheads="1"/>
          </p:cNvSpPr>
          <p:nvPr/>
        </p:nvSpPr>
        <p:spPr bwMode="auto">
          <a:xfrm>
            <a:off x="3703638" y="36623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7" name="Oval 15"/>
          <p:cNvSpPr>
            <a:spLocks noChangeArrowheads="1"/>
          </p:cNvSpPr>
          <p:nvPr/>
        </p:nvSpPr>
        <p:spPr bwMode="auto">
          <a:xfrm>
            <a:off x="3883025" y="38417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8" name="Oval 16"/>
          <p:cNvSpPr>
            <a:spLocks noChangeArrowheads="1"/>
          </p:cNvSpPr>
          <p:nvPr/>
        </p:nvSpPr>
        <p:spPr bwMode="auto">
          <a:xfrm>
            <a:off x="4062413" y="40211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09" name="Oval 17"/>
          <p:cNvSpPr>
            <a:spLocks noChangeArrowheads="1"/>
          </p:cNvSpPr>
          <p:nvPr/>
        </p:nvSpPr>
        <p:spPr bwMode="auto">
          <a:xfrm>
            <a:off x="4241800" y="42005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10" name="Oval 18"/>
          <p:cNvSpPr>
            <a:spLocks noChangeArrowheads="1"/>
          </p:cNvSpPr>
          <p:nvPr/>
        </p:nvSpPr>
        <p:spPr bwMode="auto">
          <a:xfrm>
            <a:off x="4421188" y="43799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11" name="Oval 19"/>
          <p:cNvSpPr>
            <a:spLocks noChangeArrowheads="1"/>
          </p:cNvSpPr>
          <p:nvPr/>
        </p:nvSpPr>
        <p:spPr bwMode="auto">
          <a:xfrm>
            <a:off x="4600575" y="45593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12" name="Oval 20"/>
          <p:cNvSpPr>
            <a:spLocks noChangeArrowheads="1"/>
          </p:cNvSpPr>
          <p:nvPr/>
        </p:nvSpPr>
        <p:spPr bwMode="auto">
          <a:xfrm>
            <a:off x="4779963" y="47386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13" name="Oval 21"/>
          <p:cNvSpPr>
            <a:spLocks noChangeArrowheads="1"/>
          </p:cNvSpPr>
          <p:nvPr/>
        </p:nvSpPr>
        <p:spPr bwMode="auto">
          <a:xfrm>
            <a:off x="4959350" y="49180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14" name="Oval 22"/>
          <p:cNvSpPr>
            <a:spLocks noChangeArrowheads="1"/>
          </p:cNvSpPr>
          <p:nvPr/>
        </p:nvSpPr>
        <p:spPr bwMode="auto">
          <a:xfrm>
            <a:off x="5138738" y="50974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15" name="Line 23"/>
          <p:cNvSpPr>
            <a:spLocks noChangeShapeType="1"/>
          </p:cNvSpPr>
          <p:nvPr/>
        </p:nvSpPr>
        <p:spPr bwMode="auto">
          <a:xfrm flipH="1">
            <a:off x="3887788" y="5145088"/>
            <a:ext cx="12954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16" name="Line 24"/>
          <p:cNvSpPr>
            <a:spLocks noChangeShapeType="1"/>
          </p:cNvSpPr>
          <p:nvPr/>
        </p:nvSpPr>
        <p:spPr bwMode="auto">
          <a:xfrm flipH="1">
            <a:off x="3887788" y="3848100"/>
            <a:ext cx="0" cy="133191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5967413" y="5108575"/>
            <a:ext cx="7072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latin typeface="Book Antiqua" pitchFamily="18" charset="0"/>
              </a:rPr>
              <a:t>Time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 rot="-5400000">
            <a:off x="1127540" y="1891784"/>
            <a:ext cx="11945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latin typeface="Book Antiqua" pitchFamily="18" charset="0"/>
              </a:rPr>
              <a:t>Inventory</a:t>
            </a:r>
          </a:p>
        </p:txBody>
      </p:sp>
      <p:sp>
        <p:nvSpPr>
          <p:cNvPr id="22555" name="Text Box 28"/>
          <p:cNvSpPr txBox="1">
            <a:spLocks noChangeArrowheads="1"/>
          </p:cNvSpPr>
          <p:nvPr/>
        </p:nvSpPr>
        <p:spPr bwMode="auto">
          <a:xfrm>
            <a:off x="287524" y="188640"/>
            <a:ext cx="864096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1" hangingPunct="1"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chemeClr val="bg1"/>
                </a:solidFill>
                <a:latin typeface="Impact" pitchFamily="34" charset="0"/>
              </a:defRPr>
            </a:lvl2pPr>
            <a:lvl3pPr eaLnBrk="0" hangingPunct="0">
              <a:defRPr sz="2800">
                <a:solidFill>
                  <a:schemeClr val="bg1"/>
                </a:solidFill>
                <a:latin typeface="Impact" pitchFamily="34" charset="0"/>
              </a:defRPr>
            </a:lvl3pPr>
            <a:lvl4pPr eaLnBrk="0" hangingPunct="0">
              <a:defRPr sz="2800">
                <a:solidFill>
                  <a:schemeClr val="bg1"/>
                </a:solidFill>
                <a:latin typeface="Impact" pitchFamily="34" charset="0"/>
              </a:defRPr>
            </a:lvl4pPr>
            <a:lvl5pPr eaLnBrk="0" hangingPunct="0">
              <a:defRPr sz="2800">
                <a:solidFill>
                  <a:schemeClr val="bg1"/>
                </a:solidFill>
                <a:latin typeface="Impact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Impact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Impact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Impact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Impact" pitchFamily="34" charset="0"/>
              </a:defRPr>
            </a:lvl9pPr>
          </a:lstStyle>
          <a:p>
            <a:r>
              <a:rPr lang="en-US" dirty="0"/>
              <a:t>Demand During Lead Time </a:t>
            </a:r>
          </a:p>
        </p:txBody>
      </p:sp>
      <p:sp>
        <p:nvSpPr>
          <p:cNvPr id="878621" name="AutoShape 29"/>
          <p:cNvSpPr>
            <a:spLocks/>
          </p:cNvSpPr>
          <p:nvPr/>
        </p:nvSpPr>
        <p:spPr bwMode="auto">
          <a:xfrm>
            <a:off x="3240088" y="3860800"/>
            <a:ext cx="576262" cy="1260475"/>
          </a:xfrm>
          <a:prstGeom prst="leftBrace">
            <a:avLst>
              <a:gd name="adj1" fmla="val 1838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78622" name="Text Box 30"/>
          <p:cNvSpPr txBox="1">
            <a:spLocks noChangeArrowheads="1"/>
          </p:cNvSpPr>
          <p:nvPr/>
        </p:nvSpPr>
        <p:spPr bwMode="auto">
          <a:xfrm>
            <a:off x="1943100" y="4184650"/>
            <a:ext cx="1368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latin typeface="Book Antiqua" pitchFamily="18" charset="0"/>
              </a:rPr>
              <a:t>Demand during LT</a:t>
            </a:r>
          </a:p>
        </p:txBody>
      </p:sp>
      <p:sp>
        <p:nvSpPr>
          <p:cNvPr id="878623" name="Text Box 31"/>
          <p:cNvSpPr txBox="1">
            <a:spLocks noChangeArrowheads="1"/>
          </p:cNvSpPr>
          <p:nvPr/>
        </p:nvSpPr>
        <p:spPr bwMode="auto">
          <a:xfrm>
            <a:off x="3779838" y="5157788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latin typeface="Book Antiqua" pitchFamily="18" charset="0"/>
              </a:rPr>
              <a:t> Lead Time</a:t>
            </a:r>
          </a:p>
        </p:txBody>
      </p:sp>
    </p:spTree>
    <p:extLst>
      <p:ext uri="{BB962C8B-B14F-4D97-AF65-F5344CB8AC3E}">
        <p14:creationId xmlns:p14="http://schemas.microsoft.com/office/powerpoint/2010/main" val="64959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7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7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7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7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7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7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7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7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7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7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7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7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7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7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7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7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7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7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7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8596" grpId="0" animBg="1"/>
      <p:bldP spid="878597" grpId="0" animBg="1"/>
      <p:bldP spid="878598" grpId="0" animBg="1"/>
      <p:bldP spid="878599" grpId="0" animBg="1"/>
      <p:bldP spid="878600" grpId="0" animBg="1"/>
      <p:bldP spid="878601" grpId="0" animBg="1"/>
      <p:bldP spid="878602" grpId="0" animBg="1"/>
      <p:bldP spid="878603" grpId="0" animBg="1"/>
      <p:bldP spid="878604" grpId="0" animBg="1"/>
      <p:bldP spid="878605" grpId="0" animBg="1"/>
      <p:bldP spid="878606" grpId="0" animBg="1"/>
      <p:bldP spid="878607" grpId="0" animBg="1"/>
      <p:bldP spid="878608" grpId="0" animBg="1"/>
      <p:bldP spid="878609" grpId="0" animBg="1"/>
      <p:bldP spid="878610" grpId="0" animBg="1"/>
      <p:bldP spid="878611" grpId="0" animBg="1"/>
      <p:bldP spid="878612" grpId="0" animBg="1"/>
      <p:bldP spid="878613" grpId="0" animBg="1"/>
      <p:bldP spid="878614" grpId="0" animBg="1"/>
      <p:bldP spid="878615" grpId="0" animBg="1"/>
      <p:bldP spid="878616" grpId="0" animBg="1"/>
      <p:bldP spid="878621" grpId="0" animBg="1"/>
      <p:bldP spid="878622" grpId="0"/>
      <p:bldP spid="8786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1860550" y="5440363"/>
            <a:ext cx="6264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1835150" y="2163763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1836738" y="2163763"/>
            <a:ext cx="1828800" cy="1830387"/>
            <a:chOff x="273" y="482"/>
            <a:chExt cx="1152" cy="1153"/>
          </a:xfrm>
        </p:grpSpPr>
        <p:sp>
          <p:nvSpPr>
            <p:cNvPr id="23569" name="Oval 5"/>
            <p:cNvSpPr>
              <a:spLocks noChangeArrowheads="1"/>
            </p:cNvSpPr>
            <p:nvPr/>
          </p:nvSpPr>
          <p:spPr bwMode="auto">
            <a:xfrm>
              <a:off x="273" y="482"/>
              <a:ext cx="22" cy="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6"/>
            <p:cNvSpPr>
              <a:spLocks noChangeArrowheads="1"/>
            </p:cNvSpPr>
            <p:nvPr/>
          </p:nvSpPr>
          <p:spPr bwMode="auto">
            <a:xfrm>
              <a:off x="386" y="595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Oval 7"/>
            <p:cNvSpPr>
              <a:spLocks noChangeArrowheads="1"/>
            </p:cNvSpPr>
            <p:nvPr/>
          </p:nvSpPr>
          <p:spPr bwMode="auto">
            <a:xfrm>
              <a:off x="499" y="708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Oval 8"/>
            <p:cNvSpPr>
              <a:spLocks noChangeArrowheads="1"/>
            </p:cNvSpPr>
            <p:nvPr/>
          </p:nvSpPr>
          <p:spPr bwMode="auto">
            <a:xfrm>
              <a:off x="612" y="821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Oval 9"/>
            <p:cNvSpPr>
              <a:spLocks noChangeArrowheads="1"/>
            </p:cNvSpPr>
            <p:nvPr/>
          </p:nvSpPr>
          <p:spPr bwMode="auto">
            <a:xfrm>
              <a:off x="725" y="934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Oval 10"/>
            <p:cNvSpPr>
              <a:spLocks noChangeArrowheads="1"/>
            </p:cNvSpPr>
            <p:nvPr/>
          </p:nvSpPr>
          <p:spPr bwMode="auto">
            <a:xfrm>
              <a:off x="838" y="1047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Oval 11"/>
            <p:cNvSpPr>
              <a:spLocks noChangeArrowheads="1"/>
            </p:cNvSpPr>
            <p:nvPr/>
          </p:nvSpPr>
          <p:spPr bwMode="auto">
            <a:xfrm>
              <a:off x="951" y="1160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Oval 12"/>
            <p:cNvSpPr>
              <a:spLocks noChangeArrowheads="1"/>
            </p:cNvSpPr>
            <p:nvPr/>
          </p:nvSpPr>
          <p:spPr bwMode="auto">
            <a:xfrm>
              <a:off x="1064" y="1273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7" name="Oval 13"/>
            <p:cNvSpPr>
              <a:spLocks noChangeArrowheads="1"/>
            </p:cNvSpPr>
            <p:nvPr/>
          </p:nvSpPr>
          <p:spPr bwMode="auto">
            <a:xfrm>
              <a:off x="1177" y="1386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Oval 14"/>
            <p:cNvSpPr>
              <a:spLocks noChangeArrowheads="1"/>
            </p:cNvSpPr>
            <p:nvPr/>
          </p:nvSpPr>
          <p:spPr bwMode="auto">
            <a:xfrm>
              <a:off x="1290" y="1499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Oval 15"/>
            <p:cNvSpPr>
              <a:spLocks noChangeArrowheads="1"/>
            </p:cNvSpPr>
            <p:nvPr/>
          </p:nvSpPr>
          <p:spPr bwMode="auto">
            <a:xfrm>
              <a:off x="1403" y="1612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0656" name="Oval 16"/>
          <p:cNvSpPr>
            <a:spLocks noChangeArrowheads="1"/>
          </p:cNvSpPr>
          <p:nvPr/>
        </p:nvSpPr>
        <p:spPr bwMode="auto">
          <a:xfrm>
            <a:off x="3810000" y="41370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0657" name="Oval 17"/>
          <p:cNvSpPr>
            <a:spLocks noChangeArrowheads="1"/>
          </p:cNvSpPr>
          <p:nvPr/>
        </p:nvSpPr>
        <p:spPr bwMode="auto">
          <a:xfrm>
            <a:off x="3989388" y="43164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0658" name="Oval 18"/>
          <p:cNvSpPr>
            <a:spLocks noChangeArrowheads="1"/>
          </p:cNvSpPr>
          <p:nvPr/>
        </p:nvSpPr>
        <p:spPr bwMode="auto">
          <a:xfrm>
            <a:off x="4168775" y="44958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0659" name="Oval 19"/>
          <p:cNvSpPr>
            <a:spLocks noChangeArrowheads="1"/>
          </p:cNvSpPr>
          <p:nvPr/>
        </p:nvSpPr>
        <p:spPr bwMode="auto">
          <a:xfrm>
            <a:off x="4348163" y="46751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0660" name="Oval 20"/>
          <p:cNvSpPr>
            <a:spLocks noChangeArrowheads="1"/>
          </p:cNvSpPr>
          <p:nvPr/>
        </p:nvSpPr>
        <p:spPr bwMode="auto">
          <a:xfrm>
            <a:off x="4527550" y="48545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0661" name="Oval 21"/>
          <p:cNvSpPr>
            <a:spLocks noChangeArrowheads="1"/>
          </p:cNvSpPr>
          <p:nvPr/>
        </p:nvSpPr>
        <p:spPr bwMode="auto">
          <a:xfrm>
            <a:off x="4706938" y="50339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0662" name="Oval 22"/>
          <p:cNvSpPr>
            <a:spLocks noChangeArrowheads="1"/>
          </p:cNvSpPr>
          <p:nvPr/>
        </p:nvSpPr>
        <p:spPr bwMode="auto">
          <a:xfrm>
            <a:off x="4886325" y="52133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0663" name="Oval 23"/>
          <p:cNvSpPr>
            <a:spLocks noChangeArrowheads="1"/>
          </p:cNvSpPr>
          <p:nvPr/>
        </p:nvSpPr>
        <p:spPr bwMode="auto">
          <a:xfrm>
            <a:off x="5065713" y="53927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565" name="Line 24"/>
          <p:cNvSpPr>
            <a:spLocks noChangeShapeType="1"/>
          </p:cNvSpPr>
          <p:nvPr/>
        </p:nvSpPr>
        <p:spPr bwMode="auto">
          <a:xfrm flipH="1">
            <a:off x="3779838" y="5511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566" name="Line 25"/>
          <p:cNvSpPr>
            <a:spLocks noChangeShapeType="1"/>
          </p:cNvSpPr>
          <p:nvPr/>
        </p:nvSpPr>
        <p:spPr bwMode="auto">
          <a:xfrm flipH="1">
            <a:off x="3814763" y="4143375"/>
            <a:ext cx="0" cy="1260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567" name="Text Box 26"/>
          <p:cNvSpPr txBox="1">
            <a:spLocks noChangeArrowheads="1"/>
          </p:cNvSpPr>
          <p:nvPr/>
        </p:nvSpPr>
        <p:spPr bwMode="auto">
          <a:xfrm>
            <a:off x="3995738" y="5475288"/>
            <a:ext cx="466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latin typeface="Book Antiqua" pitchFamily="18" charset="0"/>
              </a:rPr>
              <a:t>LT</a:t>
            </a:r>
          </a:p>
        </p:txBody>
      </p:sp>
      <p:sp>
        <p:nvSpPr>
          <p:cNvPr id="23568" name="Text Box 28"/>
          <p:cNvSpPr txBox="1">
            <a:spLocks noChangeArrowheads="1"/>
          </p:cNvSpPr>
          <p:nvPr/>
        </p:nvSpPr>
        <p:spPr bwMode="auto">
          <a:xfrm>
            <a:off x="179512" y="325438"/>
            <a:ext cx="871296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ROP  when Demand During Lead Time is Fixed</a:t>
            </a:r>
            <a:r>
              <a:rPr lang="en-US" sz="3200" b="1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617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56" grpId="0" animBg="1"/>
      <p:bldP spid="880657" grpId="0" animBg="1"/>
      <p:bldP spid="880658" grpId="0" animBg="1"/>
      <p:bldP spid="880659" grpId="0" animBg="1"/>
      <p:bldP spid="880660" grpId="0" animBg="1"/>
      <p:bldP spid="880661" grpId="0" animBg="1"/>
      <p:bldP spid="880662" grpId="0" animBg="1"/>
      <p:bldP spid="8806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1692275" y="5367338"/>
            <a:ext cx="6119813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V="1">
            <a:off x="1704975" y="2090738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706563" y="2090738"/>
            <a:ext cx="1828800" cy="1830387"/>
            <a:chOff x="273" y="482"/>
            <a:chExt cx="1152" cy="1153"/>
          </a:xfrm>
        </p:grpSpPr>
        <p:sp>
          <p:nvSpPr>
            <p:cNvPr id="24591" name="Oval 5"/>
            <p:cNvSpPr>
              <a:spLocks noChangeArrowheads="1"/>
            </p:cNvSpPr>
            <p:nvPr/>
          </p:nvSpPr>
          <p:spPr bwMode="auto">
            <a:xfrm>
              <a:off x="273" y="482"/>
              <a:ext cx="22" cy="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Oval 6"/>
            <p:cNvSpPr>
              <a:spLocks noChangeArrowheads="1"/>
            </p:cNvSpPr>
            <p:nvPr/>
          </p:nvSpPr>
          <p:spPr bwMode="auto">
            <a:xfrm>
              <a:off x="386" y="595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Oval 7"/>
            <p:cNvSpPr>
              <a:spLocks noChangeArrowheads="1"/>
            </p:cNvSpPr>
            <p:nvPr/>
          </p:nvSpPr>
          <p:spPr bwMode="auto">
            <a:xfrm>
              <a:off x="499" y="708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Oval 8"/>
            <p:cNvSpPr>
              <a:spLocks noChangeArrowheads="1"/>
            </p:cNvSpPr>
            <p:nvPr/>
          </p:nvSpPr>
          <p:spPr bwMode="auto">
            <a:xfrm>
              <a:off x="612" y="821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Oval 9"/>
            <p:cNvSpPr>
              <a:spLocks noChangeArrowheads="1"/>
            </p:cNvSpPr>
            <p:nvPr/>
          </p:nvSpPr>
          <p:spPr bwMode="auto">
            <a:xfrm>
              <a:off x="725" y="934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6" name="Oval 10"/>
            <p:cNvSpPr>
              <a:spLocks noChangeArrowheads="1"/>
            </p:cNvSpPr>
            <p:nvPr/>
          </p:nvSpPr>
          <p:spPr bwMode="auto">
            <a:xfrm>
              <a:off x="838" y="1047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7" name="Oval 11"/>
            <p:cNvSpPr>
              <a:spLocks noChangeArrowheads="1"/>
            </p:cNvSpPr>
            <p:nvPr/>
          </p:nvSpPr>
          <p:spPr bwMode="auto">
            <a:xfrm>
              <a:off x="951" y="1160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8" name="Oval 12"/>
            <p:cNvSpPr>
              <a:spLocks noChangeArrowheads="1"/>
            </p:cNvSpPr>
            <p:nvPr/>
          </p:nvSpPr>
          <p:spPr bwMode="auto">
            <a:xfrm>
              <a:off x="1064" y="1273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Oval 13"/>
            <p:cNvSpPr>
              <a:spLocks noChangeArrowheads="1"/>
            </p:cNvSpPr>
            <p:nvPr/>
          </p:nvSpPr>
          <p:spPr bwMode="auto">
            <a:xfrm>
              <a:off x="1177" y="1386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Oval 14"/>
            <p:cNvSpPr>
              <a:spLocks noChangeArrowheads="1"/>
            </p:cNvSpPr>
            <p:nvPr/>
          </p:nvSpPr>
          <p:spPr bwMode="auto">
            <a:xfrm>
              <a:off x="1290" y="1499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Oval 15"/>
            <p:cNvSpPr>
              <a:spLocks noChangeArrowheads="1"/>
            </p:cNvSpPr>
            <p:nvPr/>
          </p:nvSpPr>
          <p:spPr bwMode="auto">
            <a:xfrm>
              <a:off x="1403" y="1612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2704" name="Oval 16"/>
          <p:cNvSpPr>
            <a:spLocks noChangeArrowheads="1"/>
          </p:cNvSpPr>
          <p:nvPr/>
        </p:nvSpPr>
        <p:spPr bwMode="auto">
          <a:xfrm>
            <a:off x="3679825" y="40640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2705" name="Oval 17"/>
          <p:cNvSpPr>
            <a:spLocks noChangeArrowheads="1"/>
          </p:cNvSpPr>
          <p:nvPr/>
        </p:nvSpPr>
        <p:spPr bwMode="auto">
          <a:xfrm>
            <a:off x="3859213" y="4394200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2706" name="Oval 18"/>
          <p:cNvSpPr>
            <a:spLocks noChangeArrowheads="1"/>
          </p:cNvSpPr>
          <p:nvPr/>
        </p:nvSpPr>
        <p:spPr bwMode="auto">
          <a:xfrm>
            <a:off x="4038600" y="4754563"/>
            <a:ext cx="34925" cy="36512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2707" name="Oval 19"/>
          <p:cNvSpPr>
            <a:spLocks noChangeArrowheads="1"/>
          </p:cNvSpPr>
          <p:nvPr/>
        </p:nvSpPr>
        <p:spPr bwMode="auto">
          <a:xfrm>
            <a:off x="4205288" y="5113338"/>
            <a:ext cx="34925" cy="36512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2708" name="Oval 20"/>
          <p:cNvSpPr>
            <a:spLocks noChangeArrowheads="1"/>
          </p:cNvSpPr>
          <p:nvPr/>
        </p:nvSpPr>
        <p:spPr bwMode="auto">
          <a:xfrm>
            <a:off x="4384675" y="5222875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2709" name="Oval 21"/>
          <p:cNvSpPr>
            <a:spLocks noChangeArrowheads="1"/>
          </p:cNvSpPr>
          <p:nvPr/>
        </p:nvSpPr>
        <p:spPr bwMode="auto">
          <a:xfrm>
            <a:off x="4576763" y="5330825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4587" name="Line 22"/>
          <p:cNvSpPr>
            <a:spLocks noChangeShapeType="1"/>
          </p:cNvSpPr>
          <p:nvPr/>
        </p:nvSpPr>
        <p:spPr bwMode="auto">
          <a:xfrm flipH="1">
            <a:off x="3649663" y="543877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4588" name="Line 23"/>
          <p:cNvSpPr>
            <a:spLocks noChangeShapeType="1"/>
          </p:cNvSpPr>
          <p:nvPr/>
        </p:nvSpPr>
        <p:spPr bwMode="auto">
          <a:xfrm flipH="1">
            <a:off x="3684588" y="4070350"/>
            <a:ext cx="0" cy="1260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4589" name="Text Box 24"/>
          <p:cNvSpPr txBox="1">
            <a:spLocks noChangeArrowheads="1"/>
          </p:cNvSpPr>
          <p:nvPr/>
        </p:nvSpPr>
        <p:spPr bwMode="auto">
          <a:xfrm>
            <a:off x="3865563" y="5402263"/>
            <a:ext cx="466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latin typeface="Book Antiqua" pitchFamily="18" charset="0"/>
              </a:rPr>
              <a:t>LT</a:t>
            </a:r>
          </a:p>
        </p:txBody>
      </p:sp>
      <p:sp>
        <p:nvSpPr>
          <p:cNvPr id="24590" name="Text Box 26"/>
          <p:cNvSpPr txBox="1">
            <a:spLocks noChangeArrowheads="1"/>
          </p:cNvSpPr>
          <p:nvPr/>
        </p:nvSpPr>
        <p:spPr bwMode="auto">
          <a:xfrm>
            <a:off x="287338" y="333375"/>
            <a:ext cx="864114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 </a:t>
            </a:r>
          </a:p>
        </p:txBody>
      </p:sp>
    </p:spTree>
    <p:extLst>
      <p:ext uri="{BB962C8B-B14F-4D97-AF65-F5344CB8AC3E}">
        <p14:creationId xmlns:p14="http://schemas.microsoft.com/office/powerpoint/2010/main" val="3072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704" grpId="0" animBg="1"/>
      <p:bldP spid="882705" grpId="0" animBg="1"/>
      <p:bldP spid="882706" grpId="0" animBg="1"/>
      <p:bldP spid="882707" grpId="0" animBg="1"/>
      <p:bldP spid="882708" grpId="0" animBg="1"/>
      <p:bldP spid="8827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1763713" y="5403850"/>
            <a:ext cx="6877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V="1">
            <a:off x="1763713" y="2127250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0" name="Freeform 4"/>
          <p:cNvSpPr>
            <a:spLocks/>
          </p:cNvSpPr>
          <p:nvPr/>
        </p:nvSpPr>
        <p:spPr bwMode="auto">
          <a:xfrm>
            <a:off x="1760538" y="2162175"/>
            <a:ext cx="2224087" cy="3260725"/>
          </a:xfrm>
          <a:custGeom>
            <a:avLst/>
            <a:gdLst>
              <a:gd name="T0" fmla="*/ 0 w 1401"/>
              <a:gd name="T1" fmla="*/ 0 h 2054"/>
              <a:gd name="T2" fmla="*/ 2147483647 w 1401"/>
              <a:gd name="T3" fmla="*/ 2147483647 h 2054"/>
              <a:gd name="T4" fmla="*/ 2147483647 w 1401"/>
              <a:gd name="T5" fmla="*/ 2147483647 h 2054"/>
              <a:gd name="T6" fmla="*/ 2147483647 w 1401"/>
              <a:gd name="T7" fmla="*/ 2147483647 h 2054"/>
              <a:gd name="T8" fmla="*/ 2147483647 w 1401"/>
              <a:gd name="T9" fmla="*/ 2147483647 h 2054"/>
              <a:gd name="T10" fmla="*/ 2147483647 w 1401"/>
              <a:gd name="T11" fmla="*/ 2147483647 h 2054"/>
              <a:gd name="T12" fmla="*/ 2147483647 w 1401"/>
              <a:gd name="T13" fmla="*/ 2147483647 h 2054"/>
              <a:gd name="T14" fmla="*/ 2147483647 w 1401"/>
              <a:gd name="T15" fmla="*/ 2147483647 h 2054"/>
              <a:gd name="T16" fmla="*/ 2147483647 w 1401"/>
              <a:gd name="T17" fmla="*/ 2147483647 h 2054"/>
              <a:gd name="T18" fmla="*/ 2147483647 w 1401"/>
              <a:gd name="T19" fmla="*/ 2147483647 h 2054"/>
              <a:gd name="T20" fmla="*/ 2147483647 w 1401"/>
              <a:gd name="T21" fmla="*/ 2147483647 h 2054"/>
              <a:gd name="T22" fmla="*/ 2147483647 w 1401"/>
              <a:gd name="T23" fmla="*/ 2147483647 h 2054"/>
              <a:gd name="T24" fmla="*/ 2147483647 w 1401"/>
              <a:gd name="T25" fmla="*/ 2147483647 h 2054"/>
              <a:gd name="T26" fmla="*/ 2147483647 w 1401"/>
              <a:gd name="T27" fmla="*/ 2147483647 h 2054"/>
              <a:gd name="T28" fmla="*/ 2147483647 w 1401"/>
              <a:gd name="T29" fmla="*/ 2147483647 h 2054"/>
              <a:gd name="T30" fmla="*/ 2147483647 w 1401"/>
              <a:gd name="T31" fmla="*/ 2147483647 h 2054"/>
              <a:gd name="T32" fmla="*/ 2147483647 w 1401"/>
              <a:gd name="T33" fmla="*/ 2147483647 h 2054"/>
              <a:gd name="T34" fmla="*/ 2147483647 w 1401"/>
              <a:gd name="T35" fmla="*/ 2147483647 h 2054"/>
              <a:gd name="T36" fmla="*/ 2147483647 w 1401"/>
              <a:gd name="T37" fmla="*/ 2147483647 h 2054"/>
              <a:gd name="T38" fmla="*/ 2147483647 w 1401"/>
              <a:gd name="T39" fmla="*/ 2147483647 h 2054"/>
              <a:gd name="T40" fmla="*/ 2147483647 w 1401"/>
              <a:gd name="T41" fmla="*/ 2147483647 h 2054"/>
              <a:gd name="T42" fmla="*/ 2147483647 w 1401"/>
              <a:gd name="T43" fmla="*/ 2147483647 h 2054"/>
              <a:gd name="T44" fmla="*/ 2147483647 w 1401"/>
              <a:gd name="T45" fmla="*/ 2147483647 h 2054"/>
              <a:gd name="T46" fmla="*/ 2147483647 w 1401"/>
              <a:gd name="T47" fmla="*/ 2147483647 h 2054"/>
              <a:gd name="T48" fmla="*/ 2147483647 w 1401"/>
              <a:gd name="T49" fmla="*/ 2147483647 h 2054"/>
              <a:gd name="T50" fmla="*/ 2147483647 w 1401"/>
              <a:gd name="T51" fmla="*/ 2147483647 h 2054"/>
              <a:gd name="T52" fmla="*/ 2147483647 w 1401"/>
              <a:gd name="T53" fmla="*/ 2147483647 h 2054"/>
              <a:gd name="T54" fmla="*/ 2147483647 w 1401"/>
              <a:gd name="T55" fmla="*/ 2147483647 h 2054"/>
              <a:gd name="T56" fmla="*/ 2147483647 w 1401"/>
              <a:gd name="T57" fmla="*/ 2147483647 h 2054"/>
              <a:gd name="T58" fmla="*/ 2147483647 w 1401"/>
              <a:gd name="T59" fmla="*/ 2147483647 h 2054"/>
              <a:gd name="T60" fmla="*/ 2147483647 w 1401"/>
              <a:gd name="T61" fmla="*/ 2147483647 h 2054"/>
              <a:gd name="T62" fmla="*/ 2147483647 w 1401"/>
              <a:gd name="T63" fmla="*/ 2147483647 h 2054"/>
              <a:gd name="T64" fmla="*/ 2147483647 w 1401"/>
              <a:gd name="T65" fmla="*/ 2147483647 h 2054"/>
              <a:gd name="T66" fmla="*/ 2147483647 w 1401"/>
              <a:gd name="T67" fmla="*/ 2147483647 h 2054"/>
              <a:gd name="T68" fmla="*/ 2147483647 w 1401"/>
              <a:gd name="T69" fmla="*/ 2147483647 h 20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01"/>
              <a:gd name="T106" fmla="*/ 0 h 2054"/>
              <a:gd name="T107" fmla="*/ 1401 w 1401"/>
              <a:gd name="T108" fmla="*/ 2054 h 20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01" h="2054">
                <a:moveTo>
                  <a:pt x="0" y="0"/>
                </a:moveTo>
                <a:cubicBezTo>
                  <a:pt x="14" y="58"/>
                  <a:pt x="5" y="26"/>
                  <a:pt x="29" y="96"/>
                </a:cubicBezTo>
                <a:cubicBezTo>
                  <a:pt x="34" y="111"/>
                  <a:pt x="29" y="130"/>
                  <a:pt x="38" y="144"/>
                </a:cubicBezTo>
                <a:cubicBezTo>
                  <a:pt x="44" y="152"/>
                  <a:pt x="57" y="150"/>
                  <a:pt x="67" y="153"/>
                </a:cubicBezTo>
                <a:cubicBezTo>
                  <a:pt x="70" y="185"/>
                  <a:pt x="73" y="217"/>
                  <a:pt x="77" y="249"/>
                </a:cubicBezTo>
                <a:cubicBezTo>
                  <a:pt x="79" y="268"/>
                  <a:pt x="75" y="291"/>
                  <a:pt x="86" y="307"/>
                </a:cubicBezTo>
                <a:cubicBezTo>
                  <a:pt x="99" y="326"/>
                  <a:pt x="144" y="345"/>
                  <a:pt x="144" y="345"/>
                </a:cubicBezTo>
                <a:cubicBezTo>
                  <a:pt x="162" y="373"/>
                  <a:pt x="174" y="399"/>
                  <a:pt x="182" y="432"/>
                </a:cubicBezTo>
                <a:cubicBezTo>
                  <a:pt x="186" y="448"/>
                  <a:pt x="183" y="467"/>
                  <a:pt x="192" y="480"/>
                </a:cubicBezTo>
                <a:cubicBezTo>
                  <a:pt x="198" y="488"/>
                  <a:pt x="284" y="498"/>
                  <a:pt x="288" y="499"/>
                </a:cubicBezTo>
                <a:cubicBezTo>
                  <a:pt x="330" y="512"/>
                  <a:pt x="340" y="503"/>
                  <a:pt x="355" y="547"/>
                </a:cubicBezTo>
                <a:cubicBezTo>
                  <a:pt x="366" y="720"/>
                  <a:pt x="349" y="651"/>
                  <a:pt x="384" y="758"/>
                </a:cubicBezTo>
                <a:cubicBezTo>
                  <a:pt x="392" y="782"/>
                  <a:pt x="418" y="795"/>
                  <a:pt x="432" y="816"/>
                </a:cubicBezTo>
                <a:cubicBezTo>
                  <a:pt x="435" y="825"/>
                  <a:pt x="436" y="836"/>
                  <a:pt x="441" y="844"/>
                </a:cubicBezTo>
                <a:cubicBezTo>
                  <a:pt x="446" y="852"/>
                  <a:pt x="457" y="856"/>
                  <a:pt x="461" y="864"/>
                </a:cubicBezTo>
                <a:cubicBezTo>
                  <a:pt x="497" y="934"/>
                  <a:pt x="457" y="907"/>
                  <a:pt x="509" y="950"/>
                </a:cubicBezTo>
                <a:cubicBezTo>
                  <a:pt x="518" y="957"/>
                  <a:pt x="528" y="962"/>
                  <a:pt x="537" y="969"/>
                </a:cubicBezTo>
                <a:cubicBezTo>
                  <a:pt x="544" y="975"/>
                  <a:pt x="549" y="984"/>
                  <a:pt x="557" y="988"/>
                </a:cubicBezTo>
                <a:cubicBezTo>
                  <a:pt x="586" y="1001"/>
                  <a:pt x="630" y="1007"/>
                  <a:pt x="662" y="1017"/>
                </a:cubicBezTo>
                <a:cubicBezTo>
                  <a:pt x="680" y="1068"/>
                  <a:pt x="662" y="1151"/>
                  <a:pt x="710" y="1190"/>
                </a:cubicBezTo>
                <a:cubicBezTo>
                  <a:pt x="718" y="1196"/>
                  <a:pt x="730" y="1195"/>
                  <a:pt x="739" y="1200"/>
                </a:cubicBezTo>
                <a:cubicBezTo>
                  <a:pt x="749" y="1205"/>
                  <a:pt x="757" y="1215"/>
                  <a:pt x="768" y="1219"/>
                </a:cubicBezTo>
                <a:cubicBezTo>
                  <a:pt x="793" y="1228"/>
                  <a:pt x="845" y="1238"/>
                  <a:pt x="845" y="1238"/>
                </a:cubicBezTo>
                <a:cubicBezTo>
                  <a:pt x="870" y="1276"/>
                  <a:pt x="890" y="1312"/>
                  <a:pt x="921" y="1344"/>
                </a:cubicBezTo>
                <a:cubicBezTo>
                  <a:pt x="941" y="1400"/>
                  <a:pt x="957" y="1445"/>
                  <a:pt x="1008" y="1478"/>
                </a:cubicBezTo>
                <a:cubicBezTo>
                  <a:pt x="1034" y="1558"/>
                  <a:pt x="1016" y="1519"/>
                  <a:pt x="1065" y="1593"/>
                </a:cubicBezTo>
                <a:cubicBezTo>
                  <a:pt x="1071" y="1602"/>
                  <a:pt x="1085" y="1598"/>
                  <a:pt x="1094" y="1603"/>
                </a:cubicBezTo>
                <a:cubicBezTo>
                  <a:pt x="1104" y="1608"/>
                  <a:pt x="1113" y="1616"/>
                  <a:pt x="1123" y="1622"/>
                </a:cubicBezTo>
                <a:cubicBezTo>
                  <a:pt x="1166" y="1688"/>
                  <a:pt x="1144" y="1664"/>
                  <a:pt x="1181" y="1699"/>
                </a:cubicBezTo>
                <a:cubicBezTo>
                  <a:pt x="1197" y="1751"/>
                  <a:pt x="1184" y="1718"/>
                  <a:pt x="1229" y="1785"/>
                </a:cubicBezTo>
                <a:cubicBezTo>
                  <a:pt x="1235" y="1795"/>
                  <a:pt x="1248" y="1814"/>
                  <a:pt x="1248" y="1814"/>
                </a:cubicBezTo>
                <a:cubicBezTo>
                  <a:pt x="1265" y="1865"/>
                  <a:pt x="1277" y="1927"/>
                  <a:pt x="1296" y="1977"/>
                </a:cubicBezTo>
                <a:cubicBezTo>
                  <a:pt x="1300" y="1988"/>
                  <a:pt x="1305" y="2001"/>
                  <a:pt x="1315" y="2006"/>
                </a:cubicBezTo>
                <a:cubicBezTo>
                  <a:pt x="1333" y="2015"/>
                  <a:pt x="1354" y="2013"/>
                  <a:pt x="1373" y="2016"/>
                </a:cubicBezTo>
                <a:cubicBezTo>
                  <a:pt x="1384" y="2051"/>
                  <a:pt x="1373" y="2039"/>
                  <a:pt x="1401" y="205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1" name="Freeform 5"/>
          <p:cNvSpPr>
            <a:spLocks/>
          </p:cNvSpPr>
          <p:nvPr/>
        </p:nvSpPr>
        <p:spPr bwMode="auto">
          <a:xfrm>
            <a:off x="1751013" y="2216150"/>
            <a:ext cx="5521325" cy="3200400"/>
          </a:xfrm>
          <a:custGeom>
            <a:avLst/>
            <a:gdLst>
              <a:gd name="T0" fmla="*/ 2147483647 w 3478"/>
              <a:gd name="T1" fmla="*/ 0 h 2016"/>
              <a:gd name="T2" fmla="*/ 2147483647 w 3478"/>
              <a:gd name="T3" fmla="*/ 2147483647 h 2016"/>
              <a:gd name="T4" fmla="*/ 2147483647 w 3478"/>
              <a:gd name="T5" fmla="*/ 2147483647 h 2016"/>
              <a:gd name="T6" fmla="*/ 2147483647 w 3478"/>
              <a:gd name="T7" fmla="*/ 2147483647 h 2016"/>
              <a:gd name="T8" fmla="*/ 2147483647 w 3478"/>
              <a:gd name="T9" fmla="*/ 2147483647 h 2016"/>
              <a:gd name="T10" fmla="*/ 2147483647 w 3478"/>
              <a:gd name="T11" fmla="*/ 2147483647 h 2016"/>
              <a:gd name="T12" fmla="*/ 2147483647 w 3478"/>
              <a:gd name="T13" fmla="*/ 2147483647 h 2016"/>
              <a:gd name="T14" fmla="*/ 2147483647 w 3478"/>
              <a:gd name="T15" fmla="*/ 2147483647 h 2016"/>
              <a:gd name="T16" fmla="*/ 2147483647 w 3478"/>
              <a:gd name="T17" fmla="*/ 2147483647 h 2016"/>
              <a:gd name="T18" fmla="*/ 2147483647 w 3478"/>
              <a:gd name="T19" fmla="*/ 2147483647 h 2016"/>
              <a:gd name="T20" fmla="*/ 2147483647 w 3478"/>
              <a:gd name="T21" fmla="*/ 2147483647 h 2016"/>
              <a:gd name="T22" fmla="*/ 2147483647 w 3478"/>
              <a:gd name="T23" fmla="*/ 2147483647 h 2016"/>
              <a:gd name="T24" fmla="*/ 2147483647 w 3478"/>
              <a:gd name="T25" fmla="*/ 2147483647 h 2016"/>
              <a:gd name="T26" fmla="*/ 2147483647 w 3478"/>
              <a:gd name="T27" fmla="*/ 2147483647 h 2016"/>
              <a:gd name="T28" fmla="*/ 2147483647 w 3478"/>
              <a:gd name="T29" fmla="*/ 2147483647 h 2016"/>
              <a:gd name="T30" fmla="*/ 2147483647 w 3478"/>
              <a:gd name="T31" fmla="*/ 2147483647 h 2016"/>
              <a:gd name="T32" fmla="*/ 2147483647 w 3478"/>
              <a:gd name="T33" fmla="*/ 2147483647 h 2016"/>
              <a:gd name="T34" fmla="*/ 2147483647 w 3478"/>
              <a:gd name="T35" fmla="*/ 2147483647 h 2016"/>
              <a:gd name="T36" fmla="*/ 2147483647 w 3478"/>
              <a:gd name="T37" fmla="*/ 2147483647 h 2016"/>
              <a:gd name="T38" fmla="*/ 2147483647 w 3478"/>
              <a:gd name="T39" fmla="*/ 2147483647 h 2016"/>
              <a:gd name="T40" fmla="*/ 2147483647 w 3478"/>
              <a:gd name="T41" fmla="*/ 2147483647 h 2016"/>
              <a:gd name="T42" fmla="*/ 2147483647 w 3478"/>
              <a:gd name="T43" fmla="*/ 2147483647 h 2016"/>
              <a:gd name="T44" fmla="*/ 2147483647 w 3478"/>
              <a:gd name="T45" fmla="*/ 2147483647 h 2016"/>
              <a:gd name="T46" fmla="*/ 2147483647 w 3478"/>
              <a:gd name="T47" fmla="*/ 2147483647 h 2016"/>
              <a:gd name="T48" fmla="*/ 2147483647 w 3478"/>
              <a:gd name="T49" fmla="*/ 2147483647 h 2016"/>
              <a:gd name="T50" fmla="*/ 2147483647 w 3478"/>
              <a:gd name="T51" fmla="*/ 2147483647 h 2016"/>
              <a:gd name="T52" fmla="*/ 2147483647 w 3478"/>
              <a:gd name="T53" fmla="*/ 2147483647 h 2016"/>
              <a:gd name="T54" fmla="*/ 2147483647 w 3478"/>
              <a:gd name="T55" fmla="*/ 2147483647 h 2016"/>
              <a:gd name="T56" fmla="*/ 2147483647 w 3478"/>
              <a:gd name="T57" fmla="*/ 2147483647 h 2016"/>
              <a:gd name="T58" fmla="*/ 2147483647 w 3478"/>
              <a:gd name="T59" fmla="*/ 2147483647 h 2016"/>
              <a:gd name="T60" fmla="*/ 2147483647 w 3478"/>
              <a:gd name="T61" fmla="*/ 2147483647 h 2016"/>
              <a:gd name="T62" fmla="*/ 2147483647 w 3478"/>
              <a:gd name="T63" fmla="*/ 2147483647 h 2016"/>
              <a:gd name="T64" fmla="*/ 2147483647 w 3478"/>
              <a:gd name="T65" fmla="*/ 2147483647 h 2016"/>
              <a:gd name="T66" fmla="*/ 2147483647 w 3478"/>
              <a:gd name="T67" fmla="*/ 2147483647 h 2016"/>
              <a:gd name="T68" fmla="*/ 2147483647 w 3478"/>
              <a:gd name="T69" fmla="*/ 2147483647 h 2016"/>
              <a:gd name="T70" fmla="*/ 2147483647 w 3478"/>
              <a:gd name="T71" fmla="*/ 2147483647 h 2016"/>
              <a:gd name="T72" fmla="*/ 2147483647 w 3478"/>
              <a:gd name="T73" fmla="*/ 2147483647 h 2016"/>
              <a:gd name="T74" fmla="*/ 2147483647 w 3478"/>
              <a:gd name="T75" fmla="*/ 2147483647 h 2016"/>
              <a:gd name="T76" fmla="*/ 2147483647 w 3478"/>
              <a:gd name="T77" fmla="*/ 2147483647 h 2016"/>
              <a:gd name="T78" fmla="*/ 2147483647 w 3478"/>
              <a:gd name="T79" fmla="*/ 2147483647 h 2016"/>
              <a:gd name="T80" fmla="*/ 2147483647 w 3478"/>
              <a:gd name="T81" fmla="*/ 2147483647 h 2016"/>
              <a:gd name="T82" fmla="*/ 2147483647 w 3478"/>
              <a:gd name="T83" fmla="*/ 2147483647 h 2016"/>
              <a:gd name="T84" fmla="*/ 2147483647 w 3478"/>
              <a:gd name="T85" fmla="*/ 2147483647 h 2016"/>
              <a:gd name="T86" fmla="*/ 2147483647 w 3478"/>
              <a:gd name="T87" fmla="*/ 2147483647 h 201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478"/>
              <a:gd name="T133" fmla="*/ 0 h 2016"/>
              <a:gd name="T134" fmla="*/ 3478 w 3478"/>
              <a:gd name="T135" fmla="*/ 2016 h 201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478" h="2016">
                <a:moveTo>
                  <a:pt x="12" y="0"/>
                </a:moveTo>
                <a:cubicBezTo>
                  <a:pt x="31" y="92"/>
                  <a:pt x="0" y="17"/>
                  <a:pt x="70" y="57"/>
                </a:cubicBezTo>
                <a:cubicBezTo>
                  <a:pt x="80" y="63"/>
                  <a:pt x="81" y="78"/>
                  <a:pt x="89" y="86"/>
                </a:cubicBezTo>
                <a:cubicBezTo>
                  <a:pt x="119" y="116"/>
                  <a:pt x="166" y="118"/>
                  <a:pt x="204" y="124"/>
                </a:cubicBezTo>
                <a:cubicBezTo>
                  <a:pt x="219" y="166"/>
                  <a:pt x="224" y="248"/>
                  <a:pt x="281" y="259"/>
                </a:cubicBezTo>
                <a:cubicBezTo>
                  <a:pt x="319" y="266"/>
                  <a:pt x="358" y="265"/>
                  <a:pt x="396" y="268"/>
                </a:cubicBezTo>
                <a:cubicBezTo>
                  <a:pt x="411" y="283"/>
                  <a:pt x="418" y="305"/>
                  <a:pt x="435" y="316"/>
                </a:cubicBezTo>
                <a:cubicBezTo>
                  <a:pt x="469" y="338"/>
                  <a:pt x="522" y="340"/>
                  <a:pt x="560" y="345"/>
                </a:cubicBezTo>
                <a:cubicBezTo>
                  <a:pt x="612" y="364"/>
                  <a:pt x="658" y="376"/>
                  <a:pt x="713" y="384"/>
                </a:cubicBezTo>
                <a:cubicBezTo>
                  <a:pt x="738" y="421"/>
                  <a:pt x="732" y="435"/>
                  <a:pt x="771" y="460"/>
                </a:cubicBezTo>
                <a:cubicBezTo>
                  <a:pt x="787" y="512"/>
                  <a:pt x="806" y="495"/>
                  <a:pt x="857" y="508"/>
                </a:cubicBezTo>
                <a:cubicBezTo>
                  <a:pt x="900" y="519"/>
                  <a:pt x="934" y="545"/>
                  <a:pt x="963" y="576"/>
                </a:cubicBezTo>
                <a:cubicBezTo>
                  <a:pt x="1001" y="691"/>
                  <a:pt x="1025" y="671"/>
                  <a:pt x="1155" y="681"/>
                </a:cubicBezTo>
                <a:cubicBezTo>
                  <a:pt x="1170" y="705"/>
                  <a:pt x="1181" y="750"/>
                  <a:pt x="1203" y="768"/>
                </a:cubicBezTo>
                <a:cubicBezTo>
                  <a:pt x="1219" y="780"/>
                  <a:pt x="1241" y="780"/>
                  <a:pt x="1260" y="787"/>
                </a:cubicBezTo>
                <a:cubicBezTo>
                  <a:pt x="1286" y="812"/>
                  <a:pt x="1313" y="815"/>
                  <a:pt x="1347" y="825"/>
                </a:cubicBezTo>
                <a:cubicBezTo>
                  <a:pt x="1374" y="843"/>
                  <a:pt x="1400" y="851"/>
                  <a:pt x="1424" y="873"/>
                </a:cubicBezTo>
                <a:cubicBezTo>
                  <a:pt x="1434" y="906"/>
                  <a:pt x="1447" y="926"/>
                  <a:pt x="1472" y="950"/>
                </a:cubicBezTo>
                <a:cubicBezTo>
                  <a:pt x="1475" y="960"/>
                  <a:pt x="1474" y="972"/>
                  <a:pt x="1481" y="979"/>
                </a:cubicBezTo>
                <a:cubicBezTo>
                  <a:pt x="1495" y="993"/>
                  <a:pt x="1521" y="989"/>
                  <a:pt x="1539" y="998"/>
                </a:cubicBezTo>
                <a:cubicBezTo>
                  <a:pt x="1570" y="1013"/>
                  <a:pt x="1605" y="1029"/>
                  <a:pt x="1635" y="1046"/>
                </a:cubicBezTo>
                <a:cubicBezTo>
                  <a:pt x="1655" y="1057"/>
                  <a:pt x="1673" y="1071"/>
                  <a:pt x="1692" y="1084"/>
                </a:cubicBezTo>
                <a:cubicBezTo>
                  <a:pt x="1700" y="1089"/>
                  <a:pt x="1704" y="1100"/>
                  <a:pt x="1712" y="1104"/>
                </a:cubicBezTo>
                <a:cubicBezTo>
                  <a:pt x="1730" y="1113"/>
                  <a:pt x="1769" y="1123"/>
                  <a:pt x="1769" y="1123"/>
                </a:cubicBezTo>
                <a:cubicBezTo>
                  <a:pt x="1787" y="1178"/>
                  <a:pt x="1806" y="1206"/>
                  <a:pt x="1846" y="1248"/>
                </a:cubicBezTo>
                <a:cubicBezTo>
                  <a:pt x="1868" y="1310"/>
                  <a:pt x="1939" y="1339"/>
                  <a:pt x="2000" y="1353"/>
                </a:cubicBezTo>
                <a:cubicBezTo>
                  <a:pt x="2074" y="1403"/>
                  <a:pt x="2151" y="1418"/>
                  <a:pt x="2240" y="1430"/>
                </a:cubicBezTo>
                <a:cubicBezTo>
                  <a:pt x="2259" y="1437"/>
                  <a:pt x="2281" y="1437"/>
                  <a:pt x="2297" y="1449"/>
                </a:cubicBezTo>
                <a:cubicBezTo>
                  <a:pt x="2319" y="1466"/>
                  <a:pt x="2332" y="1492"/>
                  <a:pt x="2355" y="1507"/>
                </a:cubicBezTo>
                <a:cubicBezTo>
                  <a:pt x="2365" y="1513"/>
                  <a:pt x="2374" y="1520"/>
                  <a:pt x="2384" y="1526"/>
                </a:cubicBezTo>
                <a:cubicBezTo>
                  <a:pt x="2406" y="1559"/>
                  <a:pt x="2469" y="1628"/>
                  <a:pt x="2508" y="1641"/>
                </a:cubicBezTo>
                <a:cubicBezTo>
                  <a:pt x="2555" y="1657"/>
                  <a:pt x="2604" y="1663"/>
                  <a:pt x="2652" y="1680"/>
                </a:cubicBezTo>
                <a:cubicBezTo>
                  <a:pt x="2663" y="1684"/>
                  <a:pt x="2671" y="1694"/>
                  <a:pt x="2681" y="1699"/>
                </a:cubicBezTo>
                <a:cubicBezTo>
                  <a:pt x="2700" y="1708"/>
                  <a:pt x="2720" y="1707"/>
                  <a:pt x="2739" y="1718"/>
                </a:cubicBezTo>
                <a:cubicBezTo>
                  <a:pt x="2759" y="1729"/>
                  <a:pt x="2780" y="1740"/>
                  <a:pt x="2796" y="1756"/>
                </a:cubicBezTo>
                <a:cubicBezTo>
                  <a:pt x="2803" y="1763"/>
                  <a:pt x="2808" y="1771"/>
                  <a:pt x="2816" y="1776"/>
                </a:cubicBezTo>
                <a:cubicBezTo>
                  <a:pt x="2840" y="1790"/>
                  <a:pt x="2930" y="1795"/>
                  <a:pt x="2931" y="1795"/>
                </a:cubicBezTo>
                <a:cubicBezTo>
                  <a:pt x="2941" y="1798"/>
                  <a:pt x="2950" y="1801"/>
                  <a:pt x="2960" y="1804"/>
                </a:cubicBezTo>
                <a:cubicBezTo>
                  <a:pt x="2973" y="1808"/>
                  <a:pt x="2985" y="1810"/>
                  <a:pt x="2998" y="1814"/>
                </a:cubicBezTo>
                <a:cubicBezTo>
                  <a:pt x="3017" y="1820"/>
                  <a:pt x="3056" y="1833"/>
                  <a:pt x="3056" y="1833"/>
                </a:cubicBezTo>
                <a:cubicBezTo>
                  <a:pt x="3164" y="1906"/>
                  <a:pt x="3009" y="1804"/>
                  <a:pt x="3113" y="1862"/>
                </a:cubicBezTo>
                <a:cubicBezTo>
                  <a:pt x="3151" y="1883"/>
                  <a:pt x="3179" y="1917"/>
                  <a:pt x="3219" y="1929"/>
                </a:cubicBezTo>
                <a:cubicBezTo>
                  <a:pt x="3278" y="1967"/>
                  <a:pt x="3372" y="1970"/>
                  <a:pt x="3440" y="1977"/>
                </a:cubicBezTo>
                <a:cubicBezTo>
                  <a:pt x="3463" y="2012"/>
                  <a:pt x="3449" y="2001"/>
                  <a:pt x="3478" y="20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11188" y="3459163"/>
            <a:ext cx="11945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latin typeface="Book Antiqua" pitchFamily="18" charset="0"/>
              </a:rPr>
              <a:t>Inventory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572000" y="5438775"/>
            <a:ext cx="7072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latin typeface="Book Antiqua" pitchFamily="18" charset="0"/>
              </a:rPr>
              <a:t>Time</a:t>
            </a:r>
          </a:p>
        </p:txBody>
      </p:sp>
      <p:sp>
        <p:nvSpPr>
          <p:cNvPr id="884744" name="Line 8"/>
          <p:cNvSpPr>
            <a:spLocks noChangeShapeType="1"/>
          </p:cNvSpPr>
          <p:nvPr/>
        </p:nvSpPr>
        <p:spPr bwMode="auto">
          <a:xfrm flipH="1">
            <a:off x="3024188" y="4143375"/>
            <a:ext cx="0" cy="1260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4745" name="Line 9"/>
          <p:cNvSpPr>
            <a:spLocks noChangeShapeType="1"/>
          </p:cNvSpPr>
          <p:nvPr/>
        </p:nvSpPr>
        <p:spPr bwMode="auto">
          <a:xfrm flipH="1">
            <a:off x="4643438" y="4143375"/>
            <a:ext cx="0" cy="1260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4746" name="Line 10"/>
          <p:cNvSpPr>
            <a:spLocks noChangeShapeType="1"/>
          </p:cNvSpPr>
          <p:nvPr/>
        </p:nvSpPr>
        <p:spPr bwMode="auto">
          <a:xfrm flipH="1">
            <a:off x="3024188" y="5475288"/>
            <a:ext cx="1295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4747" name="Line 11"/>
          <p:cNvSpPr>
            <a:spLocks noChangeShapeType="1"/>
          </p:cNvSpPr>
          <p:nvPr/>
        </p:nvSpPr>
        <p:spPr bwMode="auto">
          <a:xfrm flipH="1">
            <a:off x="4643438" y="5438775"/>
            <a:ext cx="1295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4748" name="Line 12"/>
          <p:cNvSpPr>
            <a:spLocks noChangeShapeType="1"/>
          </p:cNvSpPr>
          <p:nvPr/>
        </p:nvSpPr>
        <p:spPr bwMode="auto">
          <a:xfrm flipH="1">
            <a:off x="3924300" y="5438775"/>
            <a:ext cx="395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5613" name="Text Box 14"/>
          <p:cNvSpPr txBox="1">
            <a:spLocks noChangeArrowheads="1"/>
          </p:cNvSpPr>
          <p:nvPr/>
        </p:nvSpPr>
        <p:spPr bwMode="auto">
          <a:xfrm>
            <a:off x="215516" y="368300"/>
            <a:ext cx="871296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</a:t>
            </a:r>
            <a:r>
              <a:rPr lang="en-US" sz="3200" b="1" dirty="0"/>
              <a:t> </a:t>
            </a:r>
            <a:endParaRPr lang="en-US" sz="2800" dirty="0"/>
          </a:p>
        </p:txBody>
      </p:sp>
      <p:sp>
        <p:nvSpPr>
          <p:cNvPr id="25614" name="Rectangle 15"/>
          <p:cNvSpPr>
            <a:spLocks noChangeArrowheads="1"/>
          </p:cNvSpPr>
          <p:nvPr/>
        </p:nvSpPr>
        <p:spPr bwMode="auto">
          <a:xfrm>
            <a:off x="3059113" y="4005263"/>
            <a:ext cx="1044575" cy="1368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4752" name="Freeform 16"/>
          <p:cNvSpPr>
            <a:spLocks/>
          </p:cNvSpPr>
          <p:nvPr/>
        </p:nvSpPr>
        <p:spPr bwMode="auto">
          <a:xfrm>
            <a:off x="1771650" y="2147888"/>
            <a:ext cx="2224088" cy="3260725"/>
          </a:xfrm>
          <a:custGeom>
            <a:avLst/>
            <a:gdLst>
              <a:gd name="T0" fmla="*/ 0 w 1401"/>
              <a:gd name="T1" fmla="*/ 0 h 2054"/>
              <a:gd name="T2" fmla="*/ 2147483647 w 1401"/>
              <a:gd name="T3" fmla="*/ 2147483647 h 2054"/>
              <a:gd name="T4" fmla="*/ 2147483647 w 1401"/>
              <a:gd name="T5" fmla="*/ 2147483647 h 2054"/>
              <a:gd name="T6" fmla="*/ 2147483647 w 1401"/>
              <a:gd name="T7" fmla="*/ 2147483647 h 2054"/>
              <a:gd name="T8" fmla="*/ 2147483647 w 1401"/>
              <a:gd name="T9" fmla="*/ 2147483647 h 2054"/>
              <a:gd name="T10" fmla="*/ 2147483647 w 1401"/>
              <a:gd name="T11" fmla="*/ 2147483647 h 2054"/>
              <a:gd name="T12" fmla="*/ 2147483647 w 1401"/>
              <a:gd name="T13" fmla="*/ 2147483647 h 2054"/>
              <a:gd name="T14" fmla="*/ 2147483647 w 1401"/>
              <a:gd name="T15" fmla="*/ 2147483647 h 2054"/>
              <a:gd name="T16" fmla="*/ 2147483647 w 1401"/>
              <a:gd name="T17" fmla="*/ 2147483647 h 2054"/>
              <a:gd name="T18" fmla="*/ 2147483647 w 1401"/>
              <a:gd name="T19" fmla="*/ 2147483647 h 2054"/>
              <a:gd name="T20" fmla="*/ 2147483647 w 1401"/>
              <a:gd name="T21" fmla="*/ 2147483647 h 2054"/>
              <a:gd name="T22" fmla="*/ 2147483647 w 1401"/>
              <a:gd name="T23" fmla="*/ 2147483647 h 2054"/>
              <a:gd name="T24" fmla="*/ 2147483647 w 1401"/>
              <a:gd name="T25" fmla="*/ 2147483647 h 2054"/>
              <a:gd name="T26" fmla="*/ 2147483647 w 1401"/>
              <a:gd name="T27" fmla="*/ 2147483647 h 2054"/>
              <a:gd name="T28" fmla="*/ 2147483647 w 1401"/>
              <a:gd name="T29" fmla="*/ 2147483647 h 2054"/>
              <a:gd name="T30" fmla="*/ 2147483647 w 1401"/>
              <a:gd name="T31" fmla="*/ 2147483647 h 2054"/>
              <a:gd name="T32" fmla="*/ 2147483647 w 1401"/>
              <a:gd name="T33" fmla="*/ 2147483647 h 2054"/>
              <a:gd name="T34" fmla="*/ 2147483647 w 1401"/>
              <a:gd name="T35" fmla="*/ 2147483647 h 2054"/>
              <a:gd name="T36" fmla="*/ 2147483647 w 1401"/>
              <a:gd name="T37" fmla="*/ 2147483647 h 2054"/>
              <a:gd name="T38" fmla="*/ 2147483647 w 1401"/>
              <a:gd name="T39" fmla="*/ 2147483647 h 2054"/>
              <a:gd name="T40" fmla="*/ 2147483647 w 1401"/>
              <a:gd name="T41" fmla="*/ 2147483647 h 2054"/>
              <a:gd name="T42" fmla="*/ 2147483647 w 1401"/>
              <a:gd name="T43" fmla="*/ 2147483647 h 2054"/>
              <a:gd name="T44" fmla="*/ 2147483647 w 1401"/>
              <a:gd name="T45" fmla="*/ 2147483647 h 2054"/>
              <a:gd name="T46" fmla="*/ 2147483647 w 1401"/>
              <a:gd name="T47" fmla="*/ 2147483647 h 2054"/>
              <a:gd name="T48" fmla="*/ 2147483647 w 1401"/>
              <a:gd name="T49" fmla="*/ 2147483647 h 2054"/>
              <a:gd name="T50" fmla="*/ 2147483647 w 1401"/>
              <a:gd name="T51" fmla="*/ 2147483647 h 2054"/>
              <a:gd name="T52" fmla="*/ 2147483647 w 1401"/>
              <a:gd name="T53" fmla="*/ 2147483647 h 2054"/>
              <a:gd name="T54" fmla="*/ 2147483647 w 1401"/>
              <a:gd name="T55" fmla="*/ 2147483647 h 2054"/>
              <a:gd name="T56" fmla="*/ 2147483647 w 1401"/>
              <a:gd name="T57" fmla="*/ 2147483647 h 2054"/>
              <a:gd name="T58" fmla="*/ 2147483647 w 1401"/>
              <a:gd name="T59" fmla="*/ 2147483647 h 2054"/>
              <a:gd name="T60" fmla="*/ 2147483647 w 1401"/>
              <a:gd name="T61" fmla="*/ 2147483647 h 2054"/>
              <a:gd name="T62" fmla="*/ 2147483647 w 1401"/>
              <a:gd name="T63" fmla="*/ 2147483647 h 2054"/>
              <a:gd name="T64" fmla="*/ 2147483647 w 1401"/>
              <a:gd name="T65" fmla="*/ 2147483647 h 2054"/>
              <a:gd name="T66" fmla="*/ 2147483647 w 1401"/>
              <a:gd name="T67" fmla="*/ 2147483647 h 2054"/>
              <a:gd name="T68" fmla="*/ 2147483647 w 1401"/>
              <a:gd name="T69" fmla="*/ 2147483647 h 20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01"/>
              <a:gd name="T106" fmla="*/ 0 h 2054"/>
              <a:gd name="T107" fmla="*/ 1401 w 1401"/>
              <a:gd name="T108" fmla="*/ 2054 h 20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01" h="2054">
                <a:moveTo>
                  <a:pt x="0" y="0"/>
                </a:moveTo>
                <a:cubicBezTo>
                  <a:pt x="14" y="58"/>
                  <a:pt x="5" y="26"/>
                  <a:pt x="29" y="96"/>
                </a:cubicBezTo>
                <a:cubicBezTo>
                  <a:pt x="34" y="111"/>
                  <a:pt x="29" y="130"/>
                  <a:pt x="38" y="144"/>
                </a:cubicBezTo>
                <a:cubicBezTo>
                  <a:pt x="44" y="152"/>
                  <a:pt x="57" y="150"/>
                  <a:pt x="67" y="153"/>
                </a:cubicBezTo>
                <a:cubicBezTo>
                  <a:pt x="70" y="185"/>
                  <a:pt x="73" y="217"/>
                  <a:pt x="77" y="249"/>
                </a:cubicBezTo>
                <a:cubicBezTo>
                  <a:pt x="79" y="268"/>
                  <a:pt x="75" y="291"/>
                  <a:pt x="86" y="307"/>
                </a:cubicBezTo>
                <a:cubicBezTo>
                  <a:pt x="99" y="326"/>
                  <a:pt x="144" y="345"/>
                  <a:pt x="144" y="345"/>
                </a:cubicBezTo>
                <a:cubicBezTo>
                  <a:pt x="162" y="373"/>
                  <a:pt x="174" y="399"/>
                  <a:pt x="182" y="432"/>
                </a:cubicBezTo>
                <a:cubicBezTo>
                  <a:pt x="186" y="448"/>
                  <a:pt x="183" y="467"/>
                  <a:pt x="192" y="480"/>
                </a:cubicBezTo>
                <a:cubicBezTo>
                  <a:pt x="198" y="488"/>
                  <a:pt x="284" y="498"/>
                  <a:pt x="288" y="499"/>
                </a:cubicBezTo>
                <a:cubicBezTo>
                  <a:pt x="330" y="512"/>
                  <a:pt x="340" y="503"/>
                  <a:pt x="355" y="547"/>
                </a:cubicBezTo>
                <a:cubicBezTo>
                  <a:pt x="366" y="720"/>
                  <a:pt x="349" y="651"/>
                  <a:pt x="384" y="758"/>
                </a:cubicBezTo>
                <a:cubicBezTo>
                  <a:pt x="392" y="782"/>
                  <a:pt x="418" y="795"/>
                  <a:pt x="432" y="816"/>
                </a:cubicBezTo>
                <a:cubicBezTo>
                  <a:pt x="435" y="825"/>
                  <a:pt x="436" y="836"/>
                  <a:pt x="441" y="844"/>
                </a:cubicBezTo>
                <a:cubicBezTo>
                  <a:pt x="446" y="852"/>
                  <a:pt x="457" y="856"/>
                  <a:pt x="461" y="864"/>
                </a:cubicBezTo>
                <a:cubicBezTo>
                  <a:pt x="497" y="934"/>
                  <a:pt x="457" y="907"/>
                  <a:pt x="509" y="950"/>
                </a:cubicBezTo>
                <a:cubicBezTo>
                  <a:pt x="518" y="957"/>
                  <a:pt x="528" y="962"/>
                  <a:pt x="537" y="969"/>
                </a:cubicBezTo>
                <a:cubicBezTo>
                  <a:pt x="544" y="975"/>
                  <a:pt x="549" y="984"/>
                  <a:pt x="557" y="988"/>
                </a:cubicBezTo>
                <a:cubicBezTo>
                  <a:pt x="586" y="1001"/>
                  <a:pt x="630" y="1007"/>
                  <a:pt x="662" y="1017"/>
                </a:cubicBezTo>
                <a:cubicBezTo>
                  <a:pt x="680" y="1068"/>
                  <a:pt x="662" y="1151"/>
                  <a:pt x="710" y="1190"/>
                </a:cubicBezTo>
                <a:cubicBezTo>
                  <a:pt x="718" y="1196"/>
                  <a:pt x="730" y="1195"/>
                  <a:pt x="739" y="1200"/>
                </a:cubicBezTo>
                <a:cubicBezTo>
                  <a:pt x="749" y="1205"/>
                  <a:pt x="757" y="1215"/>
                  <a:pt x="768" y="1219"/>
                </a:cubicBezTo>
                <a:cubicBezTo>
                  <a:pt x="793" y="1228"/>
                  <a:pt x="845" y="1238"/>
                  <a:pt x="845" y="1238"/>
                </a:cubicBezTo>
                <a:cubicBezTo>
                  <a:pt x="870" y="1276"/>
                  <a:pt x="890" y="1312"/>
                  <a:pt x="921" y="1344"/>
                </a:cubicBezTo>
                <a:cubicBezTo>
                  <a:pt x="941" y="1400"/>
                  <a:pt x="957" y="1445"/>
                  <a:pt x="1008" y="1478"/>
                </a:cubicBezTo>
                <a:cubicBezTo>
                  <a:pt x="1034" y="1558"/>
                  <a:pt x="1016" y="1519"/>
                  <a:pt x="1065" y="1593"/>
                </a:cubicBezTo>
                <a:cubicBezTo>
                  <a:pt x="1071" y="1602"/>
                  <a:pt x="1085" y="1598"/>
                  <a:pt x="1094" y="1603"/>
                </a:cubicBezTo>
                <a:cubicBezTo>
                  <a:pt x="1104" y="1608"/>
                  <a:pt x="1113" y="1616"/>
                  <a:pt x="1123" y="1622"/>
                </a:cubicBezTo>
                <a:cubicBezTo>
                  <a:pt x="1166" y="1688"/>
                  <a:pt x="1144" y="1664"/>
                  <a:pt x="1181" y="1699"/>
                </a:cubicBezTo>
                <a:cubicBezTo>
                  <a:pt x="1197" y="1751"/>
                  <a:pt x="1184" y="1718"/>
                  <a:pt x="1229" y="1785"/>
                </a:cubicBezTo>
                <a:cubicBezTo>
                  <a:pt x="1235" y="1795"/>
                  <a:pt x="1248" y="1814"/>
                  <a:pt x="1248" y="1814"/>
                </a:cubicBezTo>
                <a:cubicBezTo>
                  <a:pt x="1265" y="1865"/>
                  <a:pt x="1277" y="1927"/>
                  <a:pt x="1296" y="1977"/>
                </a:cubicBezTo>
                <a:cubicBezTo>
                  <a:pt x="1300" y="1988"/>
                  <a:pt x="1305" y="2001"/>
                  <a:pt x="1315" y="2006"/>
                </a:cubicBezTo>
                <a:cubicBezTo>
                  <a:pt x="1333" y="2015"/>
                  <a:pt x="1354" y="2013"/>
                  <a:pt x="1373" y="2016"/>
                </a:cubicBezTo>
                <a:cubicBezTo>
                  <a:pt x="1384" y="2051"/>
                  <a:pt x="1373" y="2039"/>
                  <a:pt x="1401" y="205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Rectangle 17"/>
          <p:cNvSpPr>
            <a:spLocks noChangeArrowheads="1"/>
          </p:cNvSpPr>
          <p:nvPr/>
        </p:nvSpPr>
        <p:spPr bwMode="auto">
          <a:xfrm>
            <a:off x="4679950" y="3824288"/>
            <a:ext cx="2700338" cy="1549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84754" name="Freeform 18"/>
          <p:cNvSpPr>
            <a:spLocks/>
          </p:cNvSpPr>
          <p:nvPr/>
        </p:nvSpPr>
        <p:spPr bwMode="auto">
          <a:xfrm>
            <a:off x="1763713" y="2241550"/>
            <a:ext cx="5521325" cy="3200400"/>
          </a:xfrm>
          <a:custGeom>
            <a:avLst/>
            <a:gdLst>
              <a:gd name="T0" fmla="*/ 2147483647 w 3478"/>
              <a:gd name="T1" fmla="*/ 0 h 2016"/>
              <a:gd name="T2" fmla="*/ 2147483647 w 3478"/>
              <a:gd name="T3" fmla="*/ 2147483647 h 2016"/>
              <a:gd name="T4" fmla="*/ 2147483647 w 3478"/>
              <a:gd name="T5" fmla="*/ 2147483647 h 2016"/>
              <a:gd name="T6" fmla="*/ 2147483647 w 3478"/>
              <a:gd name="T7" fmla="*/ 2147483647 h 2016"/>
              <a:gd name="T8" fmla="*/ 2147483647 w 3478"/>
              <a:gd name="T9" fmla="*/ 2147483647 h 2016"/>
              <a:gd name="T10" fmla="*/ 2147483647 w 3478"/>
              <a:gd name="T11" fmla="*/ 2147483647 h 2016"/>
              <a:gd name="T12" fmla="*/ 2147483647 w 3478"/>
              <a:gd name="T13" fmla="*/ 2147483647 h 2016"/>
              <a:gd name="T14" fmla="*/ 2147483647 w 3478"/>
              <a:gd name="T15" fmla="*/ 2147483647 h 2016"/>
              <a:gd name="T16" fmla="*/ 2147483647 w 3478"/>
              <a:gd name="T17" fmla="*/ 2147483647 h 2016"/>
              <a:gd name="T18" fmla="*/ 2147483647 w 3478"/>
              <a:gd name="T19" fmla="*/ 2147483647 h 2016"/>
              <a:gd name="T20" fmla="*/ 2147483647 w 3478"/>
              <a:gd name="T21" fmla="*/ 2147483647 h 2016"/>
              <a:gd name="T22" fmla="*/ 2147483647 w 3478"/>
              <a:gd name="T23" fmla="*/ 2147483647 h 2016"/>
              <a:gd name="T24" fmla="*/ 2147483647 w 3478"/>
              <a:gd name="T25" fmla="*/ 2147483647 h 2016"/>
              <a:gd name="T26" fmla="*/ 2147483647 w 3478"/>
              <a:gd name="T27" fmla="*/ 2147483647 h 2016"/>
              <a:gd name="T28" fmla="*/ 2147483647 w 3478"/>
              <a:gd name="T29" fmla="*/ 2147483647 h 2016"/>
              <a:gd name="T30" fmla="*/ 2147483647 w 3478"/>
              <a:gd name="T31" fmla="*/ 2147483647 h 2016"/>
              <a:gd name="T32" fmla="*/ 2147483647 w 3478"/>
              <a:gd name="T33" fmla="*/ 2147483647 h 2016"/>
              <a:gd name="T34" fmla="*/ 2147483647 w 3478"/>
              <a:gd name="T35" fmla="*/ 2147483647 h 2016"/>
              <a:gd name="T36" fmla="*/ 2147483647 w 3478"/>
              <a:gd name="T37" fmla="*/ 2147483647 h 2016"/>
              <a:gd name="T38" fmla="*/ 2147483647 w 3478"/>
              <a:gd name="T39" fmla="*/ 2147483647 h 2016"/>
              <a:gd name="T40" fmla="*/ 2147483647 w 3478"/>
              <a:gd name="T41" fmla="*/ 2147483647 h 2016"/>
              <a:gd name="T42" fmla="*/ 2147483647 w 3478"/>
              <a:gd name="T43" fmla="*/ 2147483647 h 2016"/>
              <a:gd name="T44" fmla="*/ 2147483647 w 3478"/>
              <a:gd name="T45" fmla="*/ 2147483647 h 2016"/>
              <a:gd name="T46" fmla="*/ 2147483647 w 3478"/>
              <a:gd name="T47" fmla="*/ 2147483647 h 2016"/>
              <a:gd name="T48" fmla="*/ 2147483647 w 3478"/>
              <a:gd name="T49" fmla="*/ 2147483647 h 2016"/>
              <a:gd name="T50" fmla="*/ 2147483647 w 3478"/>
              <a:gd name="T51" fmla="*/ 2147483647 h 2016"/>
              <a:gd name="T52" fmla="*/ 2147483647 w 3478"/>
              <a:gd name="T53" fmla="*/ 2147483647 h 2016"/>
              <a:gd name="T54" fmla="*/ 2147483647 w 3478"/>
              <a:gd name="T55" fmla="*/ 2147483647 h 2016"/>
              <a:gd name="T56" fmla="*/ 2147483647 w 3478"/>
              <a:gd name="T57" fmla="*/ 2147483647 h 2016"/>
              <a:gd name="T58" fmla="*/ 2147483647 w 3478"/>
              <a:gd name="T59" fmla="*/ 2147483647 h 2016"/>
              <a:gd name="T60" fmla="*/ 2147483647 w 3478"/>
              <a:gd name="T61" fmla="*/ 2147483647 h 2016"/>
              <a:gd name="T62" fmla="*/ 2147483647 w 3478"/>
              <a:gd name="T63" fmla="*/ 2147483647 h 2016"/>
              <a:gd name="T64" fmla="*/ 2147483647 w 3478"/>
              <a:gd name="T65" fmla="*/ 2147483647 h 2016"/>
              <a:gd name="T66" fmla="*/ 2147483647 w 3478"/>
              <a:gd name="T67" fmla="*/ 2147483647 h 2016"/>
              <a:gd name="T68" fmla="*/ 2147483647 w 3478"/>
              <a:gd name="T69" fmla="*/ 2147483647 h 2016"/>
              <a:gd name="T70" fmla="*/ 2147483647 w 3478"/>
              <a:gd name="T71" fmla="*/ 2147483647 h 2016"/>
              <a:gd name="T72" fmla="*/ 2147483647 w 3478"/>
              <a:gd name="T73" fmla="*/ 2147483647 h 2016"/>
              <a:gd name="T74" fmla="*/ 2147483647 w 3478"/>
              <a:gd name="T75" fmla="*/ 2147483647 h 2016"/>
              <a:gd name="T76" fmla="*/ 2147483647 w 3478"/>
              <a:gd name="T77" fmla="*/ 2147483647 h 2016"/>
              <a:gd name="T78" fmla="*/ 2147483647 w 3478"/>
              <a:gd name="T79" fmla="*/ 2147483647 h 2016"/>
              <a:gd name="T80" fmla="*/ 2147483647 w 3478"/>
              <a:gd name="T81" fmla="*/ 2147483647 h 2016"/>
              <a:gd name="T82" fmla="*/ 2147483647 w 3478"/>
              <a:gd name="T83" fmla="*/ 2147483647 h 2016"/>
              <a:gd name="T84" fmla="*/ 2147483647 w 3478"/>
              <a:gd name="T85" fmla="*/ 2147483647 h 2016"/>
              <a:gd name="T86" fmla="*/ 2147483647 w 3478"/>
              <a:gd name="T87" fmla="*/ 2147483647 h 201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478"/>
              <a:gd name="T133" fmla="*/ 0 h 2016"/>
              <a:gd name="T134" fmla="*/ 3478 w 3478"/>
              <a:gd name="T135" fmla="*/ 2016 h 201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478" h="2016">
                <a:moveTo>
                  <a:pt x="12" y="0"/>
                </a:moveTo>
                <a:cubicBezTo>
                  <a:pt x="31" y="92"/>
                  <a:pt x="0" y="17"/>
                  <a:pt x="70" y="57"/>
                </a:cubicBezTo>
                <a:cubicBezTo>
                  <a:pt x="80" y="63"/>
                  <a:pt x="81" y="78"/>
                  <a:pt x="89" y="86"/>
                </a:cubicBezTo>
                <a:cubicBezTo>
                  <a:pt x="119" y="116"/>
                  <a:pt x="166" y="118"/>
                  <a:pt x="204" y="124"/>
                </a:cubicBezTo>
                <a:cubicBezTo>
                  <a:pt x="219" y="166"/>
                  <a:pt x="224" y="248"/>
                  <a:pt x="281" y="259"/>
                </a:cubicBezTo>
                <a:cubicBezTo>
                  <a:pt x="319" y="266"/>
                  <a:pt x="358" y="265"/>
                  <a:pt x="396" y="268"/>
                </a:cubicBezTo>
                <a:cubicBezTo>
                  <a:pt x="411" y="283"/>
                  <a:pt x="418" y="305"/>
                  <a:pt x="435" y="316"/>
                </a:cubicBezTo>
                <a:cubicBezTo>
                  <a:pt x="469" y="338"/>
                  <a:pt x="522" y="340"/>
                  <a:pt x="560" y="345"/>
                </a:cubicBezTo>
                <a:cubicBezTo>
                  <a:pt x="612" y="364"/>
                  <a:pt x="658" y="376"/>
                  <a:pt x="713" y="384"/>
                </a:cubicBezTo>
                <a:cubicBezTo>
                  <a:pt x="738" y="421"/>
                  <a:pt x="732" y="435"/>
                  <a:pt x="771" y="460"/>
                </a:cubicBezTo>
                <a:cubicBezTo>
                  <a:pt x="787" y="512"/>
                  <a:pt x="806" y="495"/>
                  <a:pt x="857" y="508"/>
                </a:cubicBezTo>
                <a:cubicBezTo>
                  <a:pt x="900" y="519"/>
                  <a:pt x="934" y="545"/>
                  <a:pt x="963" y="576"/>
                </a:cubicBezTo>
                <a:cubicBezTo>
                  <a:pt x="1001" y="691"/>
                  <a:pt x="1025" y="671"/>
                  <a:pt x="1155" y="681"/>
                </a:cubicBezTo>
                <a:cubicBezTo>
                  <a:pt x="1170" y="705"/>
                  <a:pt x="1181" y="750"/>
                  <a:pt x="1203" y="768"/>
                </a:cubicBezTo>
                <a:cubicBezTo>
                  <a:pt x="1219" y="780"/>
                  <a:pt x="1241" y="780"/>
                  <a:pt x="1260" y="787"/>
                </a:cubicBezTo>
                <a:cubicBezTo>
                  <a:pt x="1286" y="812"/>
                  <a:pt x="1313" y="815"/>
                  <a:pt x="1347" y="825"/>
                </a:cubicBezTo>
                <a:cubicBezTo>
                  <a:pt x="1374" y="843"/>
                  <a:pt x="1400" y="851"/>
                  <a:pt x="1424" y="873"/>
                </a:cubicBezTo>
                <a:cubicBezTo>
                  <a:pt x="1434" y="906"/>
                  <a:pt x="1447" y="926"/>
                  <a:pt x="1472" y="950"/>
                </a:cubicBezTo>
                <a:cubicBezTo>
                  <a:pt x="1475" y="960"/>
                  <a:pt x="1474" y="972"/>
                  <a:pt x="1481" y="979"/>
                </a:cubicBezTo>
                <a:cubicBezTo>
                  <a:pt x="1495" y="993"/>
                  <a:pt x="1521" y="989"/>
                  <a:pt x="1539" y="998"/>
                </a:cubicBezTo>
                <a:cubicBezTo>
                  <a:pt x="1570" y="1013"/>
                  <a:pt x="1605" y="1029"/>
                  <a:pt x="1635" y="1046"/>
                </a:cubicBezTo>
                <a:cubicBezTo>
                  <a:pt x="1655" y="1057"/>
                  <a:pt x="1673" y="1071"/>
                  <a:pt x="1692" y="1084"/>
                </a:cubicBezTo>
                <a:cubicBezTo>
                  <a:pt x="1700" y="1089"/>
                  <a:pt x="1704" y="1100"/>
                  <a:pt x="1712" y="1104"/>
                </a:cubicBezTo>
                <a:cubicBezTo>
                  <a:pt x="1730" y="1113"/>
                  <a:pt x="1769" y="1123"/>
                  <a:pt x="1769" y="1123"/>
                </a:cubicBezTo>
                <a:cubicBezTo>
                  <a:pt x="1787" y="1178"/>
                  <a:pt x="1806" y="1206"/>
                  <a:pt x="1846" y="1248"/>
                </a:cubicBezTo>
                <a:cubicBezTo>
                  <a:pt x="1868" y="1310"/>
                  <a:pt x="1939" y="1339"/>
                  <a:pt x="2000" y="1353"/>
                </a:cubicBezTo>
                <a:cubicBezTo>
                  <a:pt x="2074" y="1403"/>
                  <a:pt x="2151" y="1418"/>
                  <a:pt x="2240" y="1430"/>
                </a:cubicBezTo>
                <a:cubicBezTo>
                  <a:pt x="2259" y="1437"/>
                  <a:pt x="2281" y="1437"/>
                  <a:pt x="2297" y="1449"/>
                </a:cubicBezTo>
                <a:cubicBezTo>
                  <a:pt x="2319" y="1466"/>
                  <a:pt x="2332" y="1492"/>
                  <a:pt x="2355" y="1507"/>
                </a:cubicBezTo>
                <a:cubicBezTo>
                  <a:pt x="2365" y="1513"/>
                  <a:pt x="2374" y="1520"/>
                  <a:pt x="2384" y="1526"/>
                </a:cubicBezTo>
                <a:cubicBezTo>
                  <a:pt x="2406" y="1559"/>
                  <a:pt x="2469" y="1628"/>
                  <a:pt x="2508" y="1641"/>
                </a:cubicBezTo>
                <a:cubicBezTo>
                  <a:pt x="2555" y="1657"/>
                  <a:pt x="2604" y="1663"/>
                  <a:pt x="2652" y="1680"/>
                </a:cubicBezTo>
                <a:cubicBezTo>
                  <a:pt x="2663" y="1684"/>
                  <a:pt x="2671" y="1694"/>
                  <a:pt x="2681" y="1699"/>
                </a:cubicBezTo>
                <a:cubicBezTo>
                  <a:pt x="2700" y="1708"/>
                  <a:pt x="2720" y="1707"/>
                  <a:pt x="2739" y="1718"/>
                </a:cubicBezTo>
                <a:cubicBezTo>
                  <a:pt x="2759" y="1729"/>
                  <a:pt x="2780" y="1740"/>
                  <a:pt x="2796" y="1756"/>
                </a:cubicBezTo>
                <a:cubicBezTo>
                  <a:pt x="2803" y="1763"/>
                  <a:pt x="2808" y="1771"/>
                  <a:pt x="2816" y="1776"/>
                </a:cubicBezTo>
                <a:cubicBezTo>
                  <a:pt x="2840" y="1790"/>
                  <a:pt x="2930" y="1795"/>
                  <a:pt x="2931" y="1795"/>
                </a:cubicBezTo>
                <a:cubicBezTo>
                  <a:pt x="2941" y="1798"/>
                  <a:pt x="2950" y="1801"/>
                  <a:pt x="2960" y="1804"/>
                </a:cubicBezTo>
                <a:cubicBezTo>
                  <a:pt x="2973" y="1808"/>
                  <a:pt x="2985" y="1810"/>
                  <a:pt x="2998" y="1814"/>
                </a:cubicBezTo>
                <a:cubicBezTo>
                  <a:pt x="3017" y="1820"/>
                  <a:pt x="3056" y="1833"/>
                  <a:pt x="3056" y="1833"/>
                </a:cubicBezTo>
                <a:cubicBezTo>
                  <a:pt x="3164" y="1906"/>
                  <a:pt x="3009" y="1804"/>
                  <a:pt x="3113" y="1862"/>
                </a:cubicBezTo>
                <a:cubicBezTo>
                  <a:pt x="3151" y="1883"/>
                  <a:pt x="3179" y="1917"/>
                  <a:pt x="3219" y="1929"/>
                </a:cubicBezTo>
                <a:cubicBezTo>
                  <a:pt x="3278" y="1967"/>
                  <a:pt x="3372" y="1970"/>
                  <a:pt x="3440" y="1977"/>
                </a:cubicBezTo>
                <a:cubicBezTo>
                  <a:pt x="3463" y="2012"/>
                  <a:pt x="3449" y="2001"/>
                  <a:pt x="3478" y="20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2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8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4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4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8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8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740" grpId="0" animBg="1"/>
      <p:bldP spid="884741" grpId="0" animBg="1"/>
      <p:bldP spid="884744" grpId="0" animBg="1"/>
      <p:bldP spid="884745" grpId="0" animBg="1"/>
      <p:bldP spid="884746" grpId="0" animBg="1"/>
      <p:bldP spid="884747" grpId="0" animBg="1"/>
      <p:bldP spid="884748" grpId="0" animBg="1"/>
      <p:bldP spid="884752" grpId="0" animBg="1"/>
      <p:bldP spid="884754" grpId="0" animBg="1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11484</TotalTime>
  <Words>1283</Words>
  <Application>Microsoft Office PowerPoint</Application>
  <PresentationFormat>On-screen Show (4:3)</PresentationFormat>
  <Paragraphs>250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Equation</vt:lpstr>
      <vt:lpstr>Worksheet</vt:lpstr>
      <vt:lpstr>Managing Flow Variability: Safety Inventory </vt:lpstr>
      <vt:lpstr>Four Characteristics of Forecasts</vt:lpstr>
      <vt:lpstr>Service Level and Fill Rate</vt:lpstr>
      <vt:lpstr>PowerPoint Presentation</vt:lpstr>
      <vt:lpstr>Forecasts should be accompanied by a measure of forecast error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standard Normal Distribution F(z)</vt:lpstr>
      <vt:lpstr>Excel: Given Probability, Compute z</vt:lpstr>
      <vt:lpstr>PowerPoint Presentation</vt:lpstr>
      <vt:lpstr>PowerPoint Presentation</vt:lpstr>
      <vt:lpstr>PowerPoint Presentation</vt:lpstr>
      <vt:lpstr>Service Level for a given ROP Example</vt:lpstr>
      <vt:lpstr>Given z, Find the Probability</vt:lpstr>
      <vt:lpstr>Excel: Given z, Compute Probability</vt:lpstr>
      <vt:lpstr>Service Level for a given ROP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laptop</cp:lastModifiedBy>
  <cp:revision>261</cp:revision>
  <dcterms:created xsi:type="dcterms:W3CDTF">2005-11-30T06:54:40Z</dcterms:created>
  <dcterms:modified xsi:type="dcterms:W3CDTF">2015-06-21T21:25:50Z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