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</p:sldMasterIdLst>
  <p:notesMasterIdLst>
    <p:notesMasterId r:id="rId13"/>
  </p:notesMasterIdLst>
  <p:handoutMasterIdLst>
    <p:handoutMasterId r:id="rId14"/>
  </p:handoutMasterIdLst>
  <p:sldIdLst>
    <p:sldId id="1119" r:id="rId2"/>
    <p:sldId id="1134" r:id="rId3"/>
    <p:sldId id="1249" r:id="rId4"/>
    <p:sldId id="1135" r:id="rId5"/>
    <p:sldId id="1118" r:id="rId6"/>
    <p:sldId id="633" r:id="rId7"/>
    <p:sldId id="1115" r:id="rId8"/>
    <p:sldId id="1125" r:id="rId9"/>
    <p:sldId id="1116" r:id="rId10"/>
    <p:sldId id="640" r:id="rId11"/>
    <p:sldId id="645" r:id="rId12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mmary Section" id="{21AB8AD9-3D37-4A20-B00B-2AAF488C219E}">
          <p14:sldIdLst/>
        </p14:section>
        <p14:section name="Lead Time, Re-Order Point, Cycle Service Level, and Fill Rate" id="{3EC62C8C-1CD3-48AE-9EC5-BB75C9EF389B}">
          <p14:sldIdLst/>
        </p14:section>
        <p14:section name="Section 2" id="{3366CB70-1B07-4EAD-BDEE-D7A098991584}">
          <p14:sldIdLst/>
        </p14:section>
        <p14:section name="EOQ" id="{F7BD7359-C6DF-4AB6-86CE-940C45956784}">
          <p14:sldIdLst/>
        </p14:section>
        <p14:section name="Section 3" id="{0BABE54E-F48A-4797-9E18-EF771F2FB332}">
          <p14:sldIdLst>
            <p14:sldId id="1119"/>
            <p14:sldId id="1134"/>
            <p14:sldId id="1249"/>
            <p14:sldId id="1135"/>
            <p14:sldId id="1118"/>
            <p14:sldId id="633"/>
            <p14:sldId id="1115"/>
            <p14:sldId id="1125"/>
            <p14:sldId id="1116"/>
            <p14:sldId id="640"/>
            <p14:sldId id="6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  <p:cmAuthor id="2" name="Sam" initials="S" lastIdx="1" clrIdx="1">
    <p:extLst>
      <p:ext uri="{19B8F6BF-5375-455C-9EA6-DF929625EA0E}">
        <p15:presenceInfo xmlns:p15="http://schemas.microsoft.com/office/powerpoint/2012/main" userId="S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3720" autoAdjust="0"/>
    <p:restoredTop sz="90482" autoAdjust="0"/>
  </p:normalViewPr>
  <p:slideViewPr>
    <p:cSldViewPr>
      <p:cViewPr varScale="1">
        <p:scale>
          <a:sx n="108" d="100"/>
          <a:sy n="108" d="100"/>
        </p:scale>
        <p:origin x="132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846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6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09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12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1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6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04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16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5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5" y="0"/>
            <a:ext cx="12192000" cy="5897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5" y="0"/>
            <a:ext cx="12192000" cy="5897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34320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LittleField Technologies Game</a:t>
            </a:r>
            <a:r>
              <a:rPr lang="en-US" sz="1400" b="1" i="1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, ROP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Considerations, Ardavan Asef-Vaziri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7935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72" r:id="rId7"/>
  </p:sldLayoutIdLst>
  <p:transition/>
  <p:txStyles>
    <p:titleStyle>
      <a:lvl1pPr algn="l" rtl="0" eaLnBrk="0" fontAlgn="base" hangingPunct="0">
        <a:spcBef>
          <a:spcPct val="0"/>
        </a:spcBef>
        <a:spcAft>
          <a:spcPts val="600"/>
        </a:spcAft>
        <a:defRPr lang="en-US" sz="3200" kern="1200" dirty="0">
          <a:solidFill>
            <a:schemeClr val="bg1"/>
          </a:solidFill>
          <a:latin typeface="Impact" pitchFamily="34" charset="0"/>
          <a:ea typeface="+mn-ea"/>
          <a:cs typeface="+mn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584775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What is the Re-Order Point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We have already computed the standard deviation of the accepted daily demand which is 6.4 for the first 24 days. But standard deviation  goes down when WIP gets close to Max-WIP. As we can see, the standard deviation in the first 14 days is 5.47, while it is  for days 11-24 is 2.8.  Assume the standard deviation of the daily demand is </a:t>
            </a:r>
            <a:r>
              <a:rPr lang="el-GR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σ</a:t>
            </a:r>
            <a:r>
              <a:rPr lang="en-US" sz="2400" kern="0" baseline="-25000" dirty="0">
                <a:latin typeface="MS Reference Sans Serif" panose="020B0604030504040204" pitchFamily="34" charset="0"/>
                <a:sym typeface="Symbol" panose="05050102010706020507" pitchFamily="18" charset="2"/>
              </a:rPr>
              <a:t>R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= 5.</a:t>
            </a:r>
            <a:r>
              <a:rPr lang="en-US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You need to recompute it throughout the game- especially for the last order.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Standard deviation of the demand during the lead time during the game differs from that of the end of the game. We will discuss the end of the game later.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During the game, we have a lead time of L= 9 days </a:t>
            </a: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</a:rPr>
              <a:t>σLTD = </a:t>
            </a:r>
            <a:r>
              <a:rPr lang="en-US" sz="2400" kern="0" dirty="0">
                <a:latin typeface="Book Antiqua" pitchFamily="18" charset="0"/>
              </a:rPr>
              <a:t>SQRT(9)*5=</a:t>
            </a: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</a:rPr>
              <a:t>15</a:t>
            </a:r>
            <a:r>
              <a:rPr lang="en-US" sz="2400" kern="0" dirty="0">
                <a:latin typeface="Book Antiqua" pitchFamily="18" charset="0"/>
              </a:rPr>
              <a:t>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Demand per day R=16, Lead Time = 9 days. Lead time demand =LTD = L*R=9(16)=144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  <a:sym typeface="Symbol" panose="05050102010706020507" pitchFamily="18" charset="2"/>
              </a:rPr>
              <a:t>LTD ~ N(144, 15)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To compute ROP, we need to compute the service level.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Service level during the game differs from the required service level in the very last 50 days. </a:t>
            </a:r>
          </a:p>
        </p:txBody>
      </p:sp>
    </p:spTree>
    <p:extLst>
      <p:ext uri="{BB962C8B-B14F-4D97-AF65-F5344CB8AC3E}">
        <p14:creationId xmlns:p14="http://schemas.microsoft.com/office/powerpoint/2010/main" val="136795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5240" y="773964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If a contract is there but the kits are not, you could have spent $600 and have earned $1000. Cu = $400.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If kits for a contract are there but contract is not, you have no use for them, and at the end of the game their value is 0. Cu = $600.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SL*=$400/($400+600) = </a:t>
            </a:r>
            <a:r>
              <a:rPr lang="en-US" sz="2400" kern="0" dirty="0">
                <a:latin typeface="Book Antiqua" pitchFamily="18" charset="0"/>
              </a:rPr>
              <a:t>0.4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NORM.S.INV(0.396739) = -0.253</a:t>
            </a:r>
            <a:r>
              <a:rPr lang="en-US" sz="2400" dirty="0"/>
              <a:t>  </a:t>
            </a:r>
            <a:r>
              <a:rPr lang="en-US" sz="2400" kern="0" dirty="0">
                <a:latin typeface="Book Antiqua" pitchFamily="18" charset="0"/>
              </a:rPr>
              <a:t>standard deviation of lead time demand to the right.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That is -0.253347103 to the left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Is = -0.253347103 (41)=-10.38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 -10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LTD=N~(1072, 41)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Q= 1072-10= 1062</a:t>
            </a: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4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5240" y="773964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Should we order the kits required for </a:t>
            </a:r>
            <a:r>
              <a:rPr lang="en-US" sz="2400" kern="0" dirty="0">
                <a:latin typeface="Book Antiqua" pitchFamily="18" charset="0"/>
              </a:rPr>
              <a:t>1062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 contracts?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Should we order 63720 kits?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No.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Why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We need to check how much inventory we have. Suppose we have 6000 kits which is enough for 100 contracts.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Set your new order quantity 63720-6000= 57720 kits, then quickly set your ROP to more than 6000 kits to make sure that you trigger that materials order immediately.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663F-C7A3-4E94-B259-04A1C1D6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CSL For Continuously Stocked Item With &amp; Without Lost Sales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6">
                <a:extLst>
                  <a:ext uri="{FF2B5EF4-FFF2-40B4-BE49-F238E27FC236}">
                    <a16:creationId xmlns:a16="http://schemas.microsoft.com/office/drawing/2014/main" id="{697FF75E-41FA-48E5-A855-25366D9C5C5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0" y="584775"/>
                <a:ext cx="12192000" cy="5779236"/>
              </a:xfrm>
              <a:prstGeom prst="rect">
                <a:avLst/>
              </a:prstGeom>
            </p:spPr>
            <p:txBody>
              <a:bodyPr/>
              <a:lstStyle>
                <a:lvl1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Impact" pitchFamily="34" charset="0"/>
                    <a:ea typeface="ＭＳ Ｐゴシック" pitchFamily="-65" charset="-128"/>
                    <a:cs typeface="Impact" pitchFamily="34" charset="0"/>
                  </a:defRPr>
                </a:lvl1pPr>
                <a:lvl2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  <a:ea typeface="ＭＳ Ｐゴシック" pitchFamily="-65" charset="-128"/>
                    <a:cs typeface="ＭＳ Ｐゴシック" pitchFamily="-65" charset="-128"/>
                  </a:defRPr>
                </a:lvl2pPr>
                <a:lvl3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  <a:ea typeface="ＭＳ Ｐゴシック" pitchFamily="-65" charset="-128"/>
                    <a:cs typeface="ＭＳ Ｐゴシック" pitchFamily="-65" charset="-128"/>
                  </a:defRPr>
                </a:lvl3pPr>
                <a:lvl4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  <a:ea typeface="ＭＳ Ｐゴシック" pitchFamily="-65" charset="-128"/>
                    <a:cs typeface="ＭＳ Ｐゴシック" pitchFamily="-65" charset="-128"/>
                  </a:defRPr>
                </a:lvl4pPr>
                <a:lvl5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  <a:ea typeface="ＭＳ Ｐゴシック" pitchFamily="-65" charset="-128"/>
                    <a:cs typeface="ＭＳ Ｐゴシック" pitchFamily="-65" charset="-128"/>
                  </a:defRPr>
                </a:lvl5pPr>
                <a:lvl6pPr marL="4572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</a:defRPr>
                </a:lvl6pPr>
                <a:lvl7pPr marL="9144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</a:defRPr>
                </a:lvl7pPr>
                <a:lvl8pPr marL="13716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</a:defRPr>
                </a:lvl8pPr>
                <a:lvl9pPr marL="18288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Garamond" pitchFamily="-112" charset="0"/>
                  </a:defRPr>
                </a:lvl9pPr>
              </a:lstStyle>
              <a:p>
                <a:pPr marL="514350" indent="-457200" eaLnBrk="0" hangingPunct="0">
                  <a:spcAft>
                    <a:spcPts val="600"/>
                  </a:spcAft>
                  <a:defRPr/>
                </a:pPr>
                <a:r>
                  <a:rPr lang="en-US" sz="2400" kern="0" dirty="0">
                    <a:latin typeface="Book Antiqua" pitchFamily="18" charset="0"/>
                    <a:sym typeface="Symbol" panose="05050102010706020507" pitchFamily="18" charset="2"/>
                  </a:rPr>
                  <a:t>CSL* (Without Lost Sale) </a:t>
                </a:r>
                <a14:m>
                  <m:oMath xmlns:m="http://schemas.openxmlformats.org/officeDocument/2006/math">
                    <m:r>
                      <a:rPr lang="en-US" sz="2400" i="1" kern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400" b="0" i="1" kern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1−</m:t>
                    </m:r>
                    <m:f>
                      <m:fPr>
                        <m:ctrlPr>
                          <a:rPr lang="en-US" sz="240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𝐻𝑄</m:t>
                        </m:r>
                      </m:num>
                      <m:den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𝐷𝐶𝑢</m:t>
                        </m:r>
                      </m:den>
                    </m:f>
                  </m:oMath>
                </a14:m>
                <a:endParaRPr lang="en-US" sz="2400" kern="0" dirty="0">
                  <a:latin typeface="Book Antiqua" pitchFamily="18" charset="0"/>
                  <a:sym typeface="Symbol" panose="05050102010706020507" pitchFamily="18" charset="2"/>
                </a:endParaRPr>
              </a:p>
              <a:p>
                <a:pPr marL="514350" indent="-457200" eaLnBrk="0" hangingPunct="0">
                  <a:spcAft>
                    <a:spcPts val="600"/>
                  </a:spcAft>
                  <a:defRPr/>
                </a:pPr>
                <a:endParaRPr lang="en-US" sz="2400" kern="0" dirty="0">
                  <a:latin typeface="Book Antiqua" pitchFamily="18" charset="0"/>
                  <a:sym typeface="Symbol" panose="05050102010706020507" pitchFamily="18" charset="2"/>
                </a:endParaRPr>
              </a:p>
              <a:p>
                <a:pPr marL="514350" indent="-457200" eaLnBrk="0" hangingPunct="0">
                  <a:spcAft>
                    <a:spcPts val="600"/>
                  </a:spcAft>
                  <a:defRPr/>
                </a:pPr>
                <a:r>
                  <a:rPr lang="en-US" sz="2400" kern="0" dirty="0">
                    <a:latin typeface="Book Antiqua" pitchFamily="18" charset="0"/>
                    <a:sym typeface="Symbol" panose="05050102010706020507" pitchFamily="18" charset="2"/>
                  </a:rPr>
                  <a:t>CSL* (With Lost Sale) =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1−</m:t>
                    </m:r>
                    <m:f>
                      <m:fPr>
                        <m:ctrlPr>
                          <a:rPr lang="en-US" sz="240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𝐻𝑄</m:t>
                        </m:r>
                      </m:num>
                      <m:den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𝐷𝐶𝑢</m:t>
                        </m:r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en-US" sz="2400" b="0" i="1" kern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𝐻𝑄</m:t>
                        </m:r>
                      </m:den>
                    </m:f>
                    <m:r>
                      <a:rPr lang="en-US" sz="2400" b="0" i="1" kern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endParaRPr lang="en-US" sz="2400" kern="0" dirty="0">
                  <a:latin typeface="Book Antiqua" pitchFamily="18" charset="0"/>
                  <a:sym typeface="Symbol" panose="05050102010706020507" pitchFamily="18" charset="2"/>
                </a:endParaRPr>
              </a:p>
              <a:p>
                <a:pPr marL="514350" indent="-457200" eaLnBrk="0" hangingPunct="0">
                  <a:spcAft>
                    <a:spcPts val="600"/>
                  </a:spcAft>
                  <a:defRPr/>
                </a:pPr>
                <a:endParaRPr lang="en-US" sz="2400" kern="0" dirty="0">
                  <a:latin typeface="Book Antiqua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" name="Rectangle 6">
                <a:extLst>
                  <a:ext uri="{FF2B5EF4-FFF2-40B4-BE49-F238E27FC236}">
                    <a16:creationId xmlns:a16="http://schemas.microsoft.com/office/drawing/2014/main" id="{697FF75E-41FA-48E5-A855-25366D9C5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4775"/>
                <a:ext cx="12192000" cy="5779236"/>
              </a:xfrm>
              <a:prstGeom prst="rect">
                <a:avLst/>
              </a:prstGeom>
              <a:blipFill>
                <a:blip r:embed="rId3"/>
                <a:stretch>
                  <a:fillRect l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B9D2009-C603-49F9-ACAC-57599E26A1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75167"/>
              </p:ext>
            </p:extLst>
          </p:nvPr>
        </p:nvGraphicFramePr>
        <p:xfrm>
          <a:off x="5562600" y="609600"/>
          <a:ext cx="223837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7" name="Worksheet" r:id="rId4" imgW="2238153" imgH="1533505" progId="Excel.Sheet.12">
                  <p:embed/>
                </p:oleObj>
              </mc:Choice>
              <mc:Fallback>
                <p:oleObj name="Worksheet" r:id="rId4" imgW="2238153" imgH="15335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609600"/>
                        <a:ext cx="2238375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85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D181F5D-CB14-4464-831F-67D0B0E98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89" y="685800"/>
            <a:ext cx="11572875" cy="5878575"/>
          </a:xfrm>
          <a:prstGeom prst="rect">
            <a:avLst/>
          </a:prstGeom>
        </p:spPr>
      </p:pic>
      <p:sp>
        <p:nvSpPr>
          <p:cNvPr id="26" name="Text Box 4">
            <a:extLst>
              <a:ext uri="{FF2B5EF4-FFF2-40B4-BE49-F238E27FC236}">
                <a16:creationId xmlns:a16="http://schemas.microsoft.com/office/drawing/2014/main" id="{01082624-FC33-4060-BD42-452B5E85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Inventory Profiles, Good &amp; Bad Decisions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4D26A85-ECBD-4B08-B3BF-949437BAA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697448"/>
            <a:ext cx="1771945" cy="10590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3B39F5-219E-40C9-AFF8-946383DA0FD8}"/>
              </a:ext>
            </a:extLst>
          </p:cNvPr>
          <p:cNvSpPr/>
          <p:nvPr/>
        </p:nvSpPr>
        <p:spPr bwMode="auto">
          <a:xfrm>
            <a:off x="803042" y="643053"/>
            <a:ext cx="3733800" cy="1167825"/>
          </a:xfrm>
          <a:prstGeom prst="rect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5A4CF5-BC95-4C92-BD31-6EE7345D968B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1299664"/>
            <a:ext cx="1008311" cy="33784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2629447-85B4-4539-A703-311EEB54C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236" y="3420238"/>
            <a:ext cx="2590800" cy="1956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457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ROP - When We have Access to the Game 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609600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We first discuss the service level at the end of the game.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Suppose we are on $1000 contract. What service level should we choose?</a:t>
            </a:r>
            <a:r>
              <a:rPr lang="en-US" sz="2400" u="sng" kern="0" dirty="0">
                <a:latin typeface="Book Antiqua" pitchFamily="18" charset="0"/>
              </a:rPr>
              <a:t> </a:t>
            </a:r>
            <a:r>
              <a:rPr lang="en-US" sz="2400" kern="0" dirty="0">
                <a:latin typeface="Book Antiqua" pitchFamily="18" charset="0"/>
              </a:rPr>
              <a:t>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A80000"/>
                </a:solidFill>
                <a:latin typeface="Book Antiqua" pitchFamily="18" charset="0"/>
              </a:rPr>
              <a:t>What is the underage cost (Cu)?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If a contract is available but we cannot deliver it, we don’t earn $1000.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We would have spent $600 on the 60 kits required for each contract.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Cu=$1000-$600=$400. However, we do not loose this profit because we earn it in the next cycle. Since each cycle is 19.5 </a:t>
            </a:r>
            <a:r>
              <a:rPr lang="el-GR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</a:t>
            </a:r>
            <a:r>
              <a:rPr lang="en-US" sz="2400" kern="0" dirty="0">
                <a:latin typeface="Book Antiqua" pitchFamily="18" charset="0"/>
              </a:rPr>
              <a:t> 20 days, and interest rate that we do not earn is 10%. Therefore, underage cost Cu = 0.1(20/365)(400) = 2.2. 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A80000"/>
                </a:solidFill>
                <a:latin typeface="Book Antiqua" pitchFamily="18" charset="0"/>
              </a:rPr>
              <a:t>What is the overage cost (Co)?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If we order kits for one extra contract, and we do not use it in this cycle, we use it in the next cycle. But we have 20% financial and storage cost per carrying the 60 kits ($600) of a contract for one year. </a:t>
            </a:r>
            <a:r>
              <a:rPr lang="en-US" sz="2400" kern="0" dirty="0">
                <a:latin typeface="Book Antiqua" pitchFamily="18" charset="0"/>
              </a:rPr>
              <a:t>Therefore, overerage cost Co = 0.2(20/365)(600) = 6.6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SL* =</a:t>
            </a:r>
            <a:r>
              <a:rPr lang="en-US" sz="2400" kern="0" dirty="0">
                <a:latin typeface="Book Antiqua" pitchFamily="18" charset="0"/>
              </a:rPr>
              <a:t> 2.2/(2.2+6.6) = 0.25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2213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ROP - When We have Access to the Game 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609600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We first discuss the service level during the game. Suppose we want to make out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Suppose we are on $1000 contract. What service level should we choose?</a:t>
            </a:r>
            <a:r>
              <a:rPr lang="en-US" sz="2400" u="sng" kern="0" dirty="0">
                <a:latin typeface="Book Antiqua" pitchFamily="18" charset="0"/>
              </a:rPr>
              <a:t> </a:t>
            </a:r>
            <a:r>
              <a:rPr lang="en-US" sz="2400" kern="0" dirty="0">
                <a:latin typeface="Book Antiqua" pitchFamily="18" charset="0"/>
              </a:rPr>
              <a:t>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A80000"/>
                </a:solidFill>
                <a:latin typeface="Book Antiqua" pitchFamily="18" charset="0"/>
              </a:rPr>
              <a:t>What is the underage cost (Cu)?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If a contract is available but we cannot deliver it, we don’t earn $1000.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We would have spent $600 on the 60 kits required for each contract.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Cu=$1000-$600=$400. However, we do not loose this profit because we earn it in the next cycle. Since each cycle is 19.5 </a:t>
            </a:r>
            <a:r>
              <a:rPr lang="el-GR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</a:t>
            </a:r>
            <a:r>
              <a:rPr lang="en-US" sz="2400" kern="0" dirty="0">
                <a:latin typeface="Book Antiqua" pitchFamily="18" charset="0"/>
              </a:rPr>
              <a:t> 20 days, and interest rate that we do not earn is 10%. Therefore, underage cost Cu = 0.1(20/365)(400) = 2.2. 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A80000"/>
                </a:solidFill>
                <a:latin typeface="Book Antiqua" pitchFamily="18" charset="0"/>
              </a:rPr>
              <a:t>What is the overage cost (Co)?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If we order kits for one extra contract, and we do not use it in this cycle, we use it in the next cycle. But we have 20% financial and storage cost per carrying the 60 kits ($600) of a contract for one year. </a:t>
            </a:r>
            <a:r>
              <a:rPr lang="en-US" sz="2400" kern="0" dirty="0">
                <a:latin typeface="Book Antiqua" pitchFamily="18" charset="0"/>
              </a:rPr>
              <a:t>Therefore, overerage cost Co = 0.2(20/365)(600) = 6.6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SL* =</a:t>
            </a:r>
            <a:r>
              <a:rPr lang="en-US" sz="2400" kern="0" dirty="0">
                <a:latin typeface="Book Antiqua" pitchFamily="18" charset="0"/>
              </a:rPr>
              <a:t> 2.2/(2.2+6.6) = 0.25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0652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584774"/>
            <a:ext cx="12192000" cy="59684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NORM.S.INV(0.25) = -0.67</a:t>
            </a:r>
            <a:r>
              <a:rPr lang="en-US" sz="2400" dirty="0"/>
              <a:t>  </a:t>
            </a:r>
            <a:r>
              <a:rPr lang="en-US" sz="2400" kern="0" dirty="0">
                <a:latin typeface="Book Antiqua" pitchFamily="18" charset="0"/>
              </a:rPr>
              <a:t>standard deviation of lead time demand to the right.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That is </a:t>
            </a: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</a:rPr>
              <a:t>0.67 </a:t>
            </a:r>
            <a:r>
              <a:rPr lang="en-US" sz="2400" kern="0" dirty="0">
                <a:latin typeface="Book Antiqua" pitchFamily="18" charset="0"/>
              </a:rPr>
              <a:t>to the left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We have already assumed the standard deviation of daily demand. Suppose it is </a:t>
            </a:r>
            <a:r>
              <a:rPr lang="el-GR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σ</a:t>
            </a:r>
            <a:r>
              <a:rPr lang="en-US" sz="2400" kern="0" baseline="-25000" dirty="0">
                <a:latin typeface="MS Reference Sans Serif" panose="020B0604030504040204" pitchFamily="34" charset="0"/>
                <a:sym typeface="Symbol" panose="05050102010706020507" pitchFamily="18" charset="2"/>
              </a:rPr>
              <a:t>R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= 5.</a:t>
            </a:r>
            <a:r>
              <a:rPr lang="en-US" sz="2400" kern="0" dirty="0">
                <a:latin typeface="MS Reference Sans Serif" panose="020B0604030504040204" pitchFamily="34" charset="0"/>
                <a:sym typeface="Symbol" panose="05050102010706020507" pitchFamily="18" charset="2"/>
              </a:rPr>
              <a:t> </a:t>
            </a: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Standard deviation of the demand during the lead time during the game differs from that of the end of the game.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During the game, we have a lead time of 9 days. Therefore, </a:t>
            </a: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</a:rPr>
              <a:t>σLTD = </a:t>
            </a:r>
            <a:r>
              <a:rPr lang="en-US" sz="2400" kern="0" dirty="0">
                <a:latin typeface="Book Antiqua" pitchFamily="18" charset="0"/>
              </a:rPr>
              <a:t>SQRT(9)*5=</a:t>
            </a: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</a:rPr>
              <a:t>15</a:t>
            </a:r>
            <a:r>
              <a:rPr lang="en-US" sz="2400" kern="0" dirty="0">
                <a:latin typeface="Book Antiqua" pitchFamily="18" charset="0"/>
              </a:rPr>
              <a:t>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Is = -0.67 (15)=-10 </a:t>
            </a: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Demand per day R=16, Lead Time = 9 days. Lead time demand =LTD = L*R=9(16)=144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itchFamily="18" charset="0"/>
                <a:sym typeface="Symbol" panose="05050102010706020507" pitchFamily="18" charset="2"/>
              </a:rPr>
              <a:t>LTD ~ N(144, 15)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ROP=144-10=134 orders </a:t>
            </a: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ROP = 176 orders x 60 kits/order = 10560 kits.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We place an order Q=</a:t>
            </a:r>
            <a:r>
              <a:rPr lang="en-US" sz="2400" kern="0" dirty="0">
                <a:latin typeface="Book Antiqua" pitchFamily="18" charset="0"/>
              </a:rPr>
              <a:t> 18720 kits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 when inventory reaches ROP=10560 kits.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But we have ignores one important component in Cu.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We did not discussed since it needs a knowledge  beyond the mathematical content of our course. But we need to take it into account.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9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685800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What if shortage of kits lead to delay in the delivery of contract. A delay may reduce the revenue of a contract from 1000 to 0. That is a huge increase in Cu.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Therefore, throughout the game, but not in the very last 50 days of the game, apply a large service level, say 3 standard deviations to the right- which is about %99 service level. Then monitor the inventory level, if you think you carry extra inventory,  instead of three standard deviations, you may chose two or even one standard deviation.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But the situation is entirely different in the very last 50 days of the game.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We place an order Q=</a:t>
            </a:r>
            <a:r>
              <a:rPr lang="en-US" sz="2400" kern="0" dirty="0">
                <a:latin typeface="Book Antiqua" pitchFamily="18" charset="0"/>
              </a:rPr>
              <a:t> 18720 kits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 when inventory reaches the kits required for 144+3*15 orders. That is 60(189)= 11340 kits.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  <a:sym typeface="Symbol" panose="05050102010706020507" pitchFamily="18" charset="2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1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1CAA263-C777-4E99-838C-88FC32F70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76" y="860625"/>
            <a:ext cx="3733333" cy="24761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2F9186B-0043-4B8C-98BC-B1025C8BC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325" y="860625"/>
            <a:ext cx="3784367" cy="24761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B5BB4EB-8A49-43A0-8278-DBD41FE20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22" y="860625"/>
            <a:ext cx="3784367" cy="24761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0060865-BFD4-4739-8934-00C3AD878E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137" y="3810000"/>
            <a:ext cx="3751072" cy="25238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9E40E3F-1478-4DE7-B1D1-E9174DEFDC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7215" y="3842062"/>
            <a:ext cx="3784367" cy="25214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1CB97A0-7328-4BCB-B85B-902E040966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17730" y="3861720"/>
            <a:ext cx="3789961" cy="2501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Text Box 4">
            <a:extLst>
              <a:ext uri="{FF2B5EF4-FFF2-40B4-BE49-F238E27FC236}">
                <a16:creationId xmlns:a16="http://schemas.microsoft.com/office/drawing/2014/main" id="{01082624-FC33-4060-BD42-452B5E85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Impact" pitchFamily="34" charset="0"/>
              </a:rPr>
              <a:t>The Last 50 Days; Inventory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38B5CA3-1532-45D9-92BD-1D79EC4DF0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000" y="860625"/>
            <a:ext cx="2486025" cy="8286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4D26A85-ECBD-4B08-B3BF-949437BAA1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29043" y="884574"/>
            <a:ext cx="1771945" cy="105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6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32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Service Level - For the Last Order for the Last 50 Days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5240" y="773964"/>
            <a:ext cx="12192000" cy="577923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What is L and what is σ</a:t>
            </a:r>
            <a:r>
              <a:rPr lang="en-US" sz="2400" kern="0" baseline="-25000" dirty="0">
                <a:latin typeface="Book Antiqua" pitchFamily="18" charset="0"/>
              </a:rPr>
              <a:t>LTD</a:t>
            </a:r>
            <a:r>
              <a:rPr lang="en-US" sz="2400" kern="0" dirty="0">
                <a:latin typeface="Book Antiqua" pitchFamily="18" charset="0"/>
              </a:rPr>
              <a:t> a few hours before when we will be disabled of making any changes.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Suppose it is a little before 8 PM a day before the end of the game. The 218 days of the game ends at 1 PM tomorrow. The game then runs for 50 more days, but it takes a second for computer to do all the computations. Therefore, at 1:01 PM you can see your final standing.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Now it is a little before 8 PM the day before, and we have 17 hours (days) to the last 50 days. Therefore, the game has 50+17 days to run. L=67.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Demand per day = R=16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Demand in 67 days =LTD = L*R = 67(16) = 1072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Standard deviation of daily demand =  σ</a:t>
            </a:r>
            <a:r>
              <a:rPr lang="en-US" sz="2400" kern="0" baseline="-25000" dirty="0">
                <a:latin typeface="Book Antiqua" pitchFamily="18" charset="0"/>
              </a:rPr>
              <a:t>R</a:t>
            </a:r>
            <a:r>
              <a:rPr lang="en-US" sz="2400" kern="0" dirty="0">
                <a:latin typeface="Book Antiqua" pitchFamily="18" charset="0"/>
              </a:rPr>
              <a:t>=5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Standard deviation of demand for 67 days of demand = σ</a:t>
            </a:r>
            <a:r>
              <a:rPr lang="en-US" sz="2400" kern="0" baseline="-25000" dirty="0">
                <a:latin typeface="Book Antiqua" pitchFamily="18" charset="0"/>
              </a:rPr>
              <a:t>LTD</a:t>
            </a:r>
            <a:r>
              <a:rPr lang="en-US" sz="2400" kern="0" dirty="0">
                <a:latin typeface="Book Antiqua" pitchFamily="18" charset="0"/>
              </a:rPr>
              <a:t>= SQRT(67)*5 40.9 </a:t>
            </a:r>
            <a:r>
              <a:rPr lang="en-US" sz="2400" kern="0" dirty="0">
                <a:latin typeface="Book Antiqua" pitchFamily="18" charset="0"/>
                <a:sym typeface="Symbol" panose="05050102010706020507" pitchFamily="18" charset="2"/>
              </a:rPr>
              <a:t> 41</a:t>
            </a:r>
            <a:endParaRPr lang="en-US" sz="2400" kern="0" dirty="0">
              <a:latin typeface="Book Antiqua" pitchFamily="18" charset="0"/>
            </a:endParaRP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LTD=N~(1072, 41)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r>
              <a:rPr lang="en-US" sz="2400" kern="0" dirty="0">
                <a:latin typeface="Book Antiqua" pitchFamily="18" charset="0"/>
              </a:rPr>
              <a:t>What are Cu and Co? </a:t>
            </a:r>
          </a:p>
          <a:p>
            <a:pPr marL="514350" indent="-457200" eaLnBrk="0" hangingPunct="0">
              <a:spcAft>
                <a:spcPts val="600"/>
              </a:spcAft>
              <a:defRPr/>
            </a:pPr>
            <a:endParaRPr lang="en-US" sz="2400" kern="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6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37276</TotalTime>
  <Words>1496</Words>
  <Application>Microsoft Office PowerPoint</Application>
  <PresentationFormat>Widescreen</PresentationFormat>
  <Paragraphs>82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Book Antiqua</vt:lpstr>
      <vt:lpstr>Cambria Math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</vt:lpstr>
      <vt:lpstr>Worksheet</vt:lpstr>
      <vt:lpstr>PowerPoint Presentation</vt:lpstr>
      <vt:lpstr>CSL For Continuously Stocked Item With &amp; Without Lost Sales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925</cp:revision>
  <cp:lastPrinted>2021-08-25T16:42:58Z</cp:lastPrinted>
  <dcterms:created xsi:type="dcterms:W3CDTF">1995-06-17T23:31:02Z</dcterms:created>
  <dcterms:modified xsi:type="dcterms:W3CDTF">2022-07-09T16:05:35Z</dcterms:modified>
</cp:coreProperties>
</file>