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47"/>
  </p:notesMasterIdLst>
  <p:handoutMasterIdLst>
    <p:handoutMasterId r:id="rId48"/>
  </p:handoutMasterIdLst>
  <p:sldIdLst>
    <p:sldId id="477" r:id="rId5"/>
    <p:sldId id="507" r:id="rId6"/>
    <p:sldId id="535" r:id="rId7"/>
    <p:sldId id="480" r:id="rId8"/>
    <p:sldId id="534" r:id="rId9"/>
    <p:sldId id="509" r:id="rId10"/>
    <p:sldId id="515" r:id="rId11"/>
    <p:sldId id="511" r:id="rId12"/>
    <p:sldId id="514" r:id="rId13"/>
    <p:sldId id="513" r:id="rId14"/>
    <p:sldId id="512" r:id="rId15"/>
    <p:sldId id="528" r:id="rId16"/>
    <p:sldId id="529" r:id="rId17"/>
    <p:sldId id="530" r:id="rId18"/>
    <p:sldId id="531" r:id="rId19"/>
    <p:sldId id="532" r:id="rId20"/>
    <p:sldId id="495" r:id="rId21"/>
    <p:sldId id="437" r:id="rId22"/>
    <p:sldId id="389" r:id="rId23"/>
    <p:sldId id="393" r:id="rId24"/>
    <p:sldId id="394" r:id="rId25"/>
    <p:sldId id="395" r:id="rId26"/>
    <p:sldId id="396" r:id="rId27"/>
    <p:sldId id="475" r:id="rId28"/>
    <p:sldId id="468" r:id="rId29"/>
    <p:sldId id="470" r:id="rId30"/>
    <p:sldId id="504" r:id="rId31"/>
    <p:sldId id="533" r:id="rId32"/>
    <p:sldId id="516" r:id="rId33"/>
    <p:sldId id="471" r:id="rId34"/>
    <p:sldId id="473" r:id="rId35"/>
    <p:sldId id="536" r:id="rId36"/>
    <p:sldId id="458" r:id="rId37"/>
    <p:sldId id="503" r:id="rId38"/>
    <p:sldId id="506" r:id="rId39"/>
    <p:sldId id="502" r:id="rId40"/>
    <p:sldId id="459" r:id="rId41"/>
    <p:sldId id="450" r:id="rId42"/>
    <p:sldId id="498" r:id="rId43"/>
    <p:sldId id="499" r:id="rId44"/>
    <p:sldId id="500" r:id="rId45"/>
    <p:sldId id="501"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000078"/>
    <a:srgbClr val="00863D"/>
    <a:srgbClr val="9B0000"/>
    <a:srgbClr val="370000"/>
    <a:srgbClr val="FF9900"/>
    <a:srgbClr val="FF0066"/>
    <a:srgbClr val="A8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6" autoAdjust="0"/>
    <p:restoredTop sz="94660"/>
  </p:normalViewPr>
  <p:slideViewPr>
    <p:cSldViewPr>
      <p:cViewPr varScale="1">
        <p:scale>
          <a:sx n="100" d="100"/>
          <a:sy n="100" d="100"/>
        </p:scale>
        <p:origin x="7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57150">
              <a:solidFill>
                <a:srgbClr val="000078"/>
              </a:solidFill>
            </a:ln>
          </c:spPr>
          <c:marker>
            <c:symbol val="none"/>
          </c:marker>
          <c:xVal>
            <c:numRef>
              <c:f>Sheet1!$A$1:$A$121</c:f>
              <c:numCache>
                <c:formatCode>General</c:formatCode>
                <c:ptCount val="121"/>
                <c:pt idx="0">
                  <c:v>-3</c:v>
                </c:pt>
                <c:pt idx="1">
                  <c:v>-2.95</c:v>
                </c:pt>
                <c:pt idx="2">
                  <c:v>-2.9</c:v>
                </c:pt>
                <c:pt idx="3">
                  <c:v>-2.85</c:v>
                </c:pt>
                <c:pt idx="4">
                  <c:v>-2.8</c:v>
                </c:pt>
                <c:pt idx="5">
                  <c:v>-2.75</c:v>
                </c:pt>
                <c:pt idx="6">
                  <c:v>-2.7</c:v>
                </c:pt>
                <c:pt idx="7">
                  <c:v>-2.65</c:v>
                </c:pt>
                <c:pt idx="8">
                  <c:v>-2.6</c:v>
                </c:pt>
                <c:pt idx="9">
                  <c:v>-2.5499999999999998</c:v>
                </c:pt>
                <c:pt idx="10">
                  <c:v>-2.5</c:v>
                </c:pt>
                <c:pt idx="11">
                  <c:v>-2.4500000000000002</c:v>
                </c:pt>
                <c:pt idx="12">
                  <c:v>-2.4</c:v>
                </c:pt>
                <c:pt idx="13">
                  <c:v>-2.35</c:v>
                </c:pt>
                <c:pt idx="14">
                  <c:v>-2.2999999999999998</c:v>
                </c:pt>
                <c:pt idx="15">
                  <c:v>-2.25</c:v>
                </c:pt>
                <c:pt idx="16">
                  <c:v>-2.2000000000000002</c:v>
                </c:pt>
                <c:pt idx="17">
                  <c:v>-2.15</c:v>
                </c:pt>
                <c:pt idx="18">
                  <c:v>-2.1</c:v>
                </c:pt>
                <c:pt idx="19">
                  <c:v>-2.0499999999999998</c:v>
                </c:pt>
                <c:pt idx="20">
                  <c:v>-2</c:v>
                </c:pt>
                <c:pt idx="21">
                  <c:v>-1.94999999999999</c:v>
                </c:pt>
                <c:pt idx="22">
                  <c:v>-1.8999999999999899</c:v>
                </c:pt>
                <c:pt idx="23">
                  <c:v>-1.8499999999999901</c:v>
                </c:pt>
                <c:pt idx="24">
                  <c:v>-1.7999999999999901</c:v>
                </c:pt>
                <c:pt idx="25">
                  <c:v>-1.74999999999999</c:v>
                </c:pt>
                <c:pt idx="26">
                  <c:v>-1.69999999999999</c:v>
                </c:pt>
                <c:pt idx="27">
                  <c:v>-1.6499999999999899</c:v>
                </c:pt>
                <c:pt idx="28">
                  <c:v>-1.5999999999999901</c:v>
                </c:pt>
                <c:pt idx="29">
                  <c:v>-1.5499999999999901</c:v>
                </c:pt>
                <c:pt idx="30">
                  <c:v>-1.49999999999999</c:v>
                </c:pt>
                <c:pt idx="31">
                  <c:v>-1.44999999999999</c:v>
                </c:pt>
                <c:pt idx="32">
                  <c:v>-1.3999999999999899</c:v>
                </c:pt>
                <c:pt idx="33">
                  <c:v>-1.3499999999999901</c:v>
                </c:pt>
                <c:pt idx="34">
                  <c:v>-1.2999999999999901</c:v>
                </c:pt>
                <c:pt idx="35">
                  <c:v>-1.24999999999999</c:v>
                </c:pt>
                <c:pt idx="36">
                  <c:v>-1.19999999999999</c:v>
                </c:pt>
                <c:pt idx="37">
                  <c:v>-1.1499999999999899</c:v>
                </c:pt>
                <c:pt idx="38">
                  <c:v>-1.0999999999999901</c:v>
                </c:pt>
                <c:pt idx="39">
                  <c:v>-1.0499999999999901</c:v>
                </c:pt>
                <c:pt idx="40">
                  <c:v>-0.99999999999999001</c:v>
                </c:pt>
                <c:pt idx="41">
                  <c:v>-0.94999999999998996</c:v>
                </c:pt>
                <c:pt idx="42">
                  <c:v>-0.89999999999999003</c:v>
                </c:pt>
                <c:pt idx="43">
                  <c:v>-0.84999999999998999</c:v>
                </c:pt>
                <c:pt idx="44">
                  <c:v>-0.79999999999999005</c:v>
                </c:pt>
                <c:pt idx="45">
                  <c:v>-0.74999999999999001</c:v>
                </c:pt>
                <c:pt idx="46">
                  <c:v>-0.69999999999998996</c:v>
                </c:pt>
                <c:pt idx="47">
                  <c:v>-0.64999999999999003</c:v>
                </c:pt>
                <c:pt idx="48">
                  <c:v>-0.59999999999998999</c:v>
                </c:pt>
                <c:pt idx="49">
                  <c:v>-0.54999999999999005</c:v>
                </c:pt>
                <c:pt idx="50">
                  <c:v>-0.49999999999999001</c:v>
                </c:pt>
                <c:pt idx="51">
                  <c:v>-0.44999999999999002</c:v>
                </c:pt>
                <c:pt idx="52">
                  <c:v>-0.39999999999998997</c:v>
                </c:pt>
                <c:pt idx="53">
                  <c:v>-0.34999999999998999</c:v>
                </c:pt>
                <c:pt idx="54">
                  <c:v>-0.29999999999999</c:v>
                </c:pt>
                <c:pt idx="55">
                  <c:v>-0.24999999999999001</c:v>
                </c:pt>
                <c:pt idx="56">
                  <c:v>-0.19999999999998999</c:v>
                </c:pt>
                <c:pt idx="57">
                  <c:v>-0.14999999999999</c:v>
                </c:pt>
                <c:pt idx="58">
                  <c:v>-9.9999999999980105E-2</c:v>
                </c:pt>
                <c:pt idx="59">
                  <c:v>-4.9999999999980303E-2</c:v>
                </c:pt>
                <c:pt idx="60">
                  <c:v>1.9984014443252799E-14</c:v>
                </c:pt>
                <c:pt idx="61">
                  <c:v>5.0000000000019799E-2</c:v>
                </c:pt>
                <c:pt idx="62">
                  <c:v>0.10000000000002</c:v>
                </c:pt>
                <c:pt idx="63">
                  <c:v>0.15000000000002001</c:v>
                </c:pt>
                <c:pt idx="64">
                  <c:v>0.20000000000002</c:v>
                </c:pt>
                <c:pt idx="65">
                  <c:v>0.25000000000001998</c:v>
                </c:pt>
                <c:pt idx="66">
                  <c:v>0.30000000000001997</c:v>
                </c:pt>
                <c:pt idx="67">
                  <c:v>0.35000000000002002</c:v>
                </c:pt>
                <c:pt idx="68">
                  <c:v>0.40000000000002001</c:v>
                </c:pt>
                <c:pt idx="69">
                  <c:v>0.45000000000002</c:v>
                </c:pt>
                <c:pt idx="70">
                  <c:v>0.50000000000001998</c:v>
                </c:pt>
                <c:pt idx="71">
                  <c:v>0.55000000000002003</c:v>
                </c:pt>
                <c:pt idx="72">
                  <c:v>0.60000000000001996</c:v>
                </c:pt>
                <c:pt idx="73">
                  <c:v>0.65000000000002001</c:v>
                </c:pt>
                <c:pt idx="74">
                  <c:v>0.70000000000002005</c:v>
                </c:pt>
                <c:pt idx="75">
                  <c:v>0.75000000000001998</c:v>
                </c:pt>
                <c:pt idx="76">
                  <c:v>0.80000000000002003</c:v>
                </c:pt>
                <c:pt idx="77">
                  <c:v>0.85000000000001996</c:v>
                </c:pt>
                <c:pt idx="78">
                  <c:v>0.90000000000002001</c:v>
                </c:pt>
                <c:pt idx="79">
                  <c:v>0.95000000000002005</c:v>
                </c:pt>
                <c:pt idx="80">
                  <c:v>1.00000000000002</c:v>
                </c:pt>
                <c:pt idx="81">
                  <c:v>1.05000000000002</c:v>
                </c:pt>
                <c:pt idx="82">
                  <c:v>1.1000000000000201</c:v>
                </c:pt>
                <c:pt idx="83">
                  <c:v>1.1500000000000199</c:v>
                </c:pt>
                <c:pt idx="84">
                  <c:v>1.2000000000000199</c:v>
                </c:pt>
                <c:pt idx="85">
                  <c:v>1.25000000000002</c:v>
                </c:pt>
                <c:pt idx="86">
                  <c:v>1.30000000000002</c:v>
                </c:pt>
                <c:pt idx="87">
                  <c:v>1.3500000000000201</c:v>
                </c:pt>
                <c:pt idx="88">
                  <c:v>1.4000000000000199</c:v>
                </c:pt>
                <c:pt idx="89">
                  <c:v>1.4500000000000199</c:v>
                </c:pt>
                <c:pt idx="90">
                  <c:v>1.50000000000002</c:v>
                </c:pt>
                <c:pt idx="91">
                  <c:v>1.55000000000002</c:v>
                </c:pt>
                <c:pt idx="92">
                  <c:v>1.6000000000000201</c:v>
                </c:pt>
                <c:pt idx="93">
                  <c:v>1.6500000000000199</c:v>
                </c:pt>
                <c:pt idx="94">
                  <c:v>1.7000000000000299</c:v>
                </c:pt>
                <c:pt idx="95">
                  <c:v>1.75000000000003</c:v>
                </c:pt>
                <c:pt idx="96">
                  <c:v>1.80000000000002</c:v>
                </c:pt>
                <c:pt idx="97">
                  <c:v>1.8500000000000301</c:v>
                </c:pt>
                <c:pt idx="98">
                  <c:v>1.9000000000000301</c:v>
                </c:pt>
                <c:pt idx="99">
                  <c:v>1.9500000000000299</c:v>
                </c:pt>
                <c:pt idx="100">
                  <c:v>2.0000000000000302</c:v>
                </c:pt>
                <c:pt idx="101">
                  <c:v>2.05000000000003</c:v>
                </c:pt>
                <c:pt idx="102">
                  <c:v>2.1000000000000298</c:v>
                </c:pt>
                <c:pt idx="103">
                  <c:v>2.1500000000000301</c:v>
                </c:pt>
                <c:pt idx="104">
                  <c:v>2.2000000000000299</c:v>
                </c:pt>
                <c:pt idx="105">
                  <c:v>2.2500000000000302</c:v>
                </c:pt>
                <c:pt idx="106">
                  <c:v>2.30000000000003</c:v>
                </c:pt>
                <c:pt idx="107">
                  <c:v>2.3500000000000298</c:v>
                </c:pt>
                <c:pt idx="108">
                  <c:v>2.4000000000000301</c:v>
                </c:pt>
                <c:pt idx="109">
                  <c:v>2.4500000000000299</c:v>
                </c:pt>
                <c:pt idx="110">
                  <c:v>2.5000000000000302</c:v>
                </c:pt>
                <c:pt idx="111">
                  <c:v>2.55000000000003</c:v>
                </c:pt>
                <c:pt idx="112">
                  <c:v>2.6000000000000298</c:v>
                </c:pt>
                <c:pt idx="113">
                  <c:v>2.6500000000000301</c:v>
                </c:pt>
                <c:pt idx="114">
                  <c:v>2.7000000000000299</c:v>
                </c:pt>
                <c:pt idx="115">
                  <c:v>2.7500000000000302</c:v>
                </c:pt>
                <c:pt idx="116">
                  <c:v>2.80000000000003</c:v>
                </c:pt>
                <c:pt idx="117">
                  <c:v>2.8500000000000298</c:v>
                </c:pt>
                <c:pt idx="118">
                  <c:v>2.9000000000000301</c:v>
                </c:pt>
                <c:pt idx="119">
                  <c:v>2.9500000000000299</c:v>
                </c:pt>
                <c:pt idx="120">
                  <c:v>3.0000000000000302</c:v>
                </c:pt>
              </c:numCache>
            </c:numRef>
          </c:xVal>
          <c:yVal>
            <c:numRef>
              <c:f>Sheet1!$B$1:$B$121</c:f>
              <c:numCache>
                <c:formatCode>General</c:formatCode>
                <c:ptCount val="121"/>
                <c:pt idx="0">
                  <c:v>4.4318484119380075E-3</c:v>
                </c:pt>
                <c:pt idx="1">
                  <c:v>5.1426409230539392E-3</c:v>
                </c:pt>
                <c:pt idx="2">
                  <c:v>5.9525324197758538E-3</c:v>
                </c:pt>
                <c:pt idx="3">
                  <c:v>6.8727666906139712E-3</c:v>
                </c:pt>
                <c:pt idx="4">
                  <c:v>7.9154515829799686E-3</c:v>
                </c:pt>
                <c:pt idx="5">
                  <c:v>9.0935625015910529E-3</c:v>
                </c:pt>
                <c:pt idx="6">
                  <c:v>1.0420934814422592E-2</c:v>
                </c:pt>
                <c:pt idx="7">
                  <c:v>1.1912243607605179E-2</c:v>
                </c:pt>
                <c:pt idx="8">
                  <c:v>1.3582969233685613E-2</c:v>
                </c:pt>
                <c:pt idx="9">
                  <c:v>1.5449347134395174E-2</c:v>
                </c:pt>
                <c:pt idx="10">
                  <c:v>1.752830049356854E-2</c:v>
                </c:pt>
                <c:pt idx="11">
                  <c:v>1.9837354391795313E-2</c:v>
                </c:pt>
                <c:pt idx="12">
                  <c:v>2.2394530294842899E-2</c:v>
                </c:pt>
                <c:pt idx="13">
                  <c:v>2.5218219915194382E-2</c:v>
                </c:pt>
                <c:pt idx="14">
                  <c:v>2.8327037741601186E-2</c:v>
                </c:pt>
                <c:pt idx="15">
                  <c:v>3.1739651835667418E-2</c:v>
                </c:pt>
                <c:pt idx="16">
                  <c:v>3.5474592846231424E-2</c:v>
                </c:pt>
                <c:pt idx="17">
                  <c:v>3.955004158937022E-2</c:v>
                </c:pt>
                <c:pt idx="18">
                  <c:v>4.3983595980427191E-2</c:v>
                </c:pt>
                <c:pt idx="19">
                  <c:v>4.8792018579182764E-2</c:v>
                </c:pt>
                <c:pt idx="20">
                  <c:v>5.3990966513188063E-2</c:v>
                </c:pt>
                <c:pt idx="21">
                  <c:v>5.9594706068817248E-2</c:v>
                </c:pt>
                <c:pt idx="22">
                  <c:v>6.5615814774677844E-2</c:v>
                </c:pt>
                <c:pt idx="23">
                  <c:v>7.2064874336219317E-2</c:v>
                </c:pt>
                <c:pt idx="24">
                  <c:v>7.8950158300895565E-2</c:v>
                </c:pt>
                <c:pt idx="25">
                  <c:v>8.627731882651303E-2</c:v>
                </c:pt>
                <c:pt idx="26">
                  <c:v>9.4049077376888529E-2</c:v>
                </c:pt>
                <c:pt idx="27">
                  <c:v>0.10226492456397972</c:v>
                </c:pt>
                <c:pt idx="28">
                  <c:v>0.11092083467945732</c:v>
                </c:pt>
                <c:pt idx="29">
                  <c:v>0.12000900069698744</c:v>
                </c:pt>
                <c:pt idx="30">
                  <c:v>0.12951759566589369</c:v>
                </c:pt>
                <c:pt idx="31">
                  <c:v>0.13943056644536231</c:v>
                </c:pt>
                <c:pt idx="32">
                  <c:v>0.14972746563574699</c:v>
                </c:pt>
                <c:pt idx="33">
                  <c:v>0.16038332734192173</c:v>
                </c:pt>
                <c:pt idx="34">
                  <c:v>0.17136859204780958</c:v>
                </c:pt>
                <c:pt idx="35">
                  <c:v>0.18264908538902419</c:v>
                </c:pt>
                <c:pt idx="36">
                  <c:v>0.19418605498321528</c:v>
                </c:pt>
                <c:pt idx="37">
                  <c:v>0.20593626871997714</c:v>
                </c:pt>
                <c:pt idx="38">
                  <c:v>0.21785217703255294</c:v>
                </c:pt>
                <c:pt idx="39">
                  <c:v>0.22988214068423543</c:v>
                </c:pt>
                <c:pt idx="40">
                  <c:v>0.24197072451914581</c:v>
                </c:pt>
                <c:pt idx="41">
                  <c:v>0.25405905646919141</c:v>
                </c:pt>
                <c:pt idx="42">
                  <c:v>0.2660852498987572</c:v>
                </c:pt>
                <c:pt idx="43">
                  <c:v>0.27798488613099881</c:v>
                </c:pt>
                <c:pt idx="44">
                  <c:v>0.28969155276148506</c:v>
                </c:pt>
                <c:pt idx="45">
                  <c:v>0.30113743215480671</c:v>
                </c:pt>
                <c:pt idx="46">
                  <c:v>0.31225393336676349</c:v>
                </c:pt>
                <c:pt idx="47">
                  <c:v>0.32297235966791638</c:v>
                </c:pt>
                <c:pt idx="48">
                  <c:v>0.33322460289180167</c:v>
                </c:pt>
                <c:pt idx="49">
                  <c:v>0.34294385501938579</c:v>
                </c:pt>
                <c:pt idx="50">
                  <c:v>0.35206532676430125</c:v>
                </c:pt>
                <c:pt idx="51">
                  <c:v>0.36052696246164961</c:v>
                </c:pt>
                <c:pt idx="52">
                  <c:v>0.36827014030332483</c:v>
                </c:pt>
                <c:pt idx="53">
                  <c:v>0.37524034691693919</c:v>
                </c:pt>
                <c:pt idx="54">
                  <c:v>0.38138781546052525</c:v>
                </c:pt>
                <c:pt idx="55">
                  <c:v>0.38666811680285018</c:v>
                </c:pt>
                <c:pt idx="56">
                  <c:v>0.39104269397545666</c:v>
                </c:pt>
                <c:pt idx="57">
                  <c:v>0.3944793309078895</c:v>
                </c:pt>
                <c:pt idx="58">
                  <c:v>0.39695254747701259</c:v>
                </c:pt>
                <c:pt idx="59">
                  <c:v>0.39844391409476437</c:v>
                </c:pt>
                <c:pt idx="60">
                  <c:v>0.3989422804014327</c:v>
                </c:pt>
                <c:pt idx="61">
                  <c:v>0.39844391409476365</c:v>
                </c:pt>
                <c:pt idx="62">
                  <c:v>0.39695254747701098</c:v>
                </c:pt>
                <c:pt idx="63">
                  <c:v>0.39447933090788773</c:v>
                </c:pt>
                <c:pt idx="64">
                  <c:v>0.39104269397545433</c:v>
                </c:pt>
                <c:pt idx="65">
                  <c:v>0.38666811680284729</c:v>
                </c:pt>
                <c:pt idx="66">
                  <c:v>0.38138781546052181</c:v>
                </c:pt>
                <c:pt idx="67">
                  <c:v>0.37524034691693525</c:v>
                </c:pt>
                <c:pt idx="68">
                  <c:v>0.36827014030332039</c:v>
                </c:pt>
                <c:pt idx="69">
                  <c:v>0.36052696246164473</c:v>
                </c:pt>
                <c:pt idx="70">
                  <c:v>0.35206532676429597</c:v>
                </c:pt>
                <c:pt idx="71">
                  <c:v>0.34294385501938013</c:v>
                </c:pt>
                <c:pt idx="72">
                  <c:v>0.33322460289179567</c:v>
                </c:pt>
                <c:pt idx="73">
                  <c:v>0.3229723596679101</c:v>
                </c:pt>
                <c:pt idx="74">
                  <c:v>0.31225393336675689</c:v>
                </c:pt>
                <c:pt idx="75">
                  <c:v>0.30113743215479993</c:v>
                </c:pt>
                <c:pt idx="76">
                  <c:v>0.28969155276147812</c:v>
                </c:pt>
                <c:pt idx="77">
                  <c:v>0.27798488613099176</c:v>
                </c:pt>
                <c:pt idx="78">
                  <c:v>0.26608524989875004</c:v>
                </c:pt>
                <c:pt idx="79">
                  <c:v>0.25405905646918414</c:v>
                </c:pt>
                <c:pt idx="80">
                  <c:v>0.24197072451913854</c:v>
                </c:pt>
                <c:pt idx="81">
                  <c:v>0.22988214068422821</c:v>
                </c:pt>
                <c:pt idx="82">
                  <c:v>0.21785217703254575</c:v>
                </c:pt>
                <c:pt idx="83">
                  <c:v>0.20593626871997003</c:v>
                </c:pt>
                <c:pt idx="84">
                  <c:v>0.19418605498320829</c:v>
                </c:pt>
                <c:pt idx="85">
                  <c:v>0.18264908538901736</c:v>
                </c:pt>
                <c:pt idx="86">
                  <c:v>0.17136859204780289</c:v>
                </c:pt>
                <c:pt idx="87">
                  <c:v>0.16038332734191524</c:v>
                </c:pt>
                <c:pt idx="88">
                  <c:v>0.14972746563574069</c:v>
                </c:pt>
                <c:pt idx="89">
                  <c:v>0.13943056644535626</c:v>
                </c:pt>
                <c:pt idx="90">
                  <c:v>0.12951759566588786</c:v>
                </c:pt>
                <c:pt idx="91">
                  <c:v>0.12000900069698188</c:v>
                </c:pt>
                <c:pt idx="92">
                  <c:v>0.110920834679452</c:v>
                </c:pt>
                <c:pt idx="93">
                  <c:v>0.10226492456397464</c:v>
                </c:pt>
                <c:pt idx="94">
                  <c:v>9.4049077376882145E-2</c:v>
                </c:pt>
                <c:pt idx="95">
                  <c:v>8.6277318826506993E-2</c:v>
                </c:pt>
                <c:pt idx="96">
                  <c:v>7.8950158300891318E-2</c:v>
                </c:pt>
                <c:pt idx="97">
                  <c:v>7.2064874336213974E-2</c:v>
                </c:pt>
                <c:pt idx="98">
                  <c:v>6.5615814774672848E-2</c:v>
                </c:pt>
                <c:pt idx="99">
                  <c:v>5.9594706068812599E-2</c:v>
                </c:pt>
                <c:pt idx="100">
                  <c:v>5.3990966513184795E-2</c:v>
                </c:pt>
                <c:pt idx="101">
                  <c:v>4.8792018579179752E-2</c:v>
                </c:pt>
                <c:pt idx="102">
                  <c:v>4.3983595980424443E-2</c:v>
                </c:pt>
                <c:pt idx="103">
                  <c:v>3.955004158936766E-2</c:v>
                </c:pt>
                <c:pt idx="104">
                  <c:v>3.5474592846229107E-2</c:v>
                </c:pt>
                <c:pt idx="105">
                  <c:v>3.173965183566526E-2</c:v>
                </c:pt>
                <c:pt idx="106">
                  <c:v>2.8327037741599222E-2</c:v>
                </c:pt>
                <c:pt idx="107">
                  <c:v>2.5218219915192623E-2</c:v>
                </c:pt>
                <c:pt idx="108">
                  <c:v>2.2394530294841279E-2</c:v>
                </c:pt>
                <c:pt idx="109">
                  <c:v>1.9837354391793866E-2</c:v>
                </c:pt>
                <c:pt idx="110">
                  <c:v>1.7528300493567215E-2</c:v>
                </c:pt>
                <c:pt idx="111">
                  <c:v>1.5449347134393989E-2</c:v>
                </c:pt>
                <c:pt idx="112">
                  <c:v>1.3582969233684565E-2</c:v>
                </c:pt>
                <c:pt idx="113">
                  <c:v>1.1912243607604227E-2</c:v>
                </c:pt>
                <c:pt idx="114">
                  <c:v>1.0420934814421754E-2</c:v>
                </c:pt>
                <c:pt idx="115">
                  <c:v>9.0935625015902983E-3</c:v>
                </c:pt>
                <c:pt idx="116">
                  <c:v>7.9154515829792989E-3</c:v>
                </c:pt>
                <c:pt idx="117">
                  <c:v>6.8727666906133909E-3</c:v>
                </c:pt>
                <c:pt idx="118">
                  <c:v>5.9525324197753351E-3</c:v>
                </c:pt>
                <c:pt idx="119">
                  <c:v>5.1426409230534865E-3</c:v>
                </c:pt>
                <c:pt idx="120">
                  <c:v>4.4318484119376059E-3</c:v>
                </c:pt>
              </c:numCache>
            </c:numRef>
          </c:yVal>
          <c:smooth val="1"/>
          <c:extLst>
            <c:ext xmlns:c16="http://schemas.microsoft.com/office/drawing/2014/chart" uri="{C3380CC4-5D6E-409C-BE32-E72D297353CC}">
              <c16:uniqueId val="{00000000-83B8-45C8-983D-54FB09ED6E3A}"/>
            </c:ext>
          </c:extLst>
        </c:ser>
        <c:dLbls>
          <c:showLegendKey val="0"/>
          <c:showVal val="0"/>
          <c:showCatName val="0"/>
          <c:showSerName val="0"/>
          <c:showPercent val="0"/>
          <c:showBubbleSize val="0"/>
        </c:dLbls>
        <c:axId val="561474304"/>
        <c:axId val="562004360"/>
      </c:scatterChart>
      <c:valAx>
        <c:axId val="561474304"/>
        <c:scaling>
          <c:orientation val="minMax"/>
        </c:scaling>
        <c:delete val="1"/>
        <c:axPos val="b"/>
        <c:numFmt formatCode="General" sourceLinked="1"/>
        <c:majorTickMark val="out"/>
        <c:minorTickMark val="none"/>
        <c:tickLblPos val="nextTo"/>
        <c:crossAx val="562004360"/>
        <c:crosses val="autoZero"/>
        <c:crossBetween val="midCat"/>
      </c:valAx>
      <c:valAx>
        <c:axId val="562004360"/>
        <c:scaling>
          <c:orientation val="minMax"/>
        </c:scaling>
        <c:delete val="1"/>
        <c:axPos val="l"/>
        <c:numFmt formatCode="General" sourceLinked="1"/>
        <c:majorTickMark val="out"/>
        <c:minorTickMark val="none"/>
        <c:tickLblPos val="nextTo"/>
        <c:crossAx val="561474304"/>
        <c:crosses val="autoZero"/>
        <c:crossBetween val="midCat"/>
      </c:valAx>
      <c:spPr>
        <a:noFill/>
        <a:ln w="25400">
          <a:noFill/>
        </a:ln>
      </c:spPr>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0.11448</cdr:x>
      <cdr:y>0.97049</cdr:y>
    </cdr:from>
    <cdr:to>
      <cdr:x>0.91865</cdr:x>
      <cdr:y>0.97049</cdr:y>
    </cdr:to>
    <cdr:cxnSp macro="">
      <cdr:nvCxnSpPr>
        <cdr:cNvPr id="3" name="Straight Connector 2">
          <a:extLst xmlns:a="http://schemas.openxmlformats.org/drawingml/2006/main">
            <a:ext uri="{FF2B5EF4-FFF2-40B4-BE49-F238E27FC236}">
              <a16:creationId xmlns:a16="http://schemas.microsoft.com/office/drawing/2014/main" id="{FD0DD424-796D-4E61-80B4-070AE533D3CF}"/>
            </a:ext>
          </a:extLst>
        </cdr:cNvPr>
        <cdr:cNvCxnSpPr/>
      </cdr:nvCxnSpPr>
      <cdr:spPr>
        <a:xfrm xmlns:a="http://schemas.openxmlformats.org/drawingml/2006/main">
          <a:off x="668785" y="2662251"/>
          <a:ext cx="4697864" cy="0"/>
        </a:xfrm>
        <a:prstGeom xmlns:a="http://schemas.openxmlformats.org/drawingml/2006/main" prst="line">
          <a:avLst/>
        </a:prstGeom>
        <a:ln xmlns:a="http://schemas.openxmlformats.org/drawingml/2006/main" w="57150">
          <a:solidFill>
            <a:srgbClr val="000078"/>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8/15/2021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8/15/2021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20515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8344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4CF4A54-9BC1-47F4-ACA6-D041E8F7442D}" type="slidenum">
              <a:rPr lang="en-US" sz="1200" smtClean="0"/>
              <a:pPr eaLnBrk="1" hangingPunct="1"/>
              <a:t>12</a:t>
            </a:fld>
            <a:endParaRPr lang="en-US" sz="1200" dirty="0"/>
          </a:p>
        </p:txBody>
      </p:sp>
    </p:spTree>
    <p:extLst>
      <p:ext uri="{BB962C8B-B14F-4D97-AF65-F5344CB8AC3E}">
        <p14:creationId xmlns:p14="http://schemas.microsoft.com/office/powerpoint/2010/main" val="168500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73E953E-CD15-4823-A767-AB9E13CF10DD}" type="slidenum">
              <a:rPr lang="en-US" sz="1200" smtClean="0"/>
              <a:pPr eaLnBrk="1" hangingPunct="1"/>
              <a:t>13</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22338" y="4476750"/>
            <a:ext cx="5076825" cy="424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99353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9AE5697-4984-4117-A9CD-AD7C738A828F}" type="slidenum">
              <a:rPr lang="en-US" sz="1200" smtClean="0"/>
              <a:pPr eaLnBrk="1" hangingPunct="1"/>
              <a:t>14</a:t>
            </a:fld>
            <a:endParaRPr 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22338" y="4476750"/>
            <a:ext cx="5076825" cy="424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3199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DB27AD8-FA20-43FD-979A-2D05DF4C4ADC}" type="slidenum">
              <a:rPr lang="en-US" sz="1200" smtClean="0"/>
              <a:pPr eaLnBrk="1" hangingPunct="1"/>
              <a:t>15</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22338" y="4476750"/>
            <a:ext cx="5076825" cy="424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46265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F7DDEF-2D57-4EA0-8574-95624D0727E6}" type="slidenum">
              <a:rPr lang="en-US" sz="1200" smtClean="0"/>
              <a:pPr eaLnBrk="1" hangingPunct="1"/>
              <a:t>16</a:t>
            </a:fld>
            <a:endParaRPr 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22338" y="4476750"/>
            <a:ext cx="5076825" cy="424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31824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17</a:t>
            </a:fld>
            <a:endParaRPr lang="en-US" dirty="0"/>
          </a:p>
        </p:txBody>
      </p:sp>
    </p:spTree>
    <p:extLst>
      <p:ext uri="{BB962C8B-B14F-4D97-AF65-F5344CB8AC3E}">
        <p14:creationId xmlns:p14="http://schemas.microsoft.com/office/powerpoint/2010/main" val="2996466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37898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xfrm>
            <a:off x="1143000" y="685800"/>
            <a:ext cx="4572000" cy="3429000"/>
          </a:xfrm>
          <a:ln/>
        </p:spPr>
      </p:sp>
      <p:sp>
        <p:nvSpPr>
          <p:cNvPr id="549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7911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20</a:t>
            </a:fld>
            <a:endParaRPr lang="en-US" dirty="0"/>
          </a:p>
        </p:txBody>
      </p:sp>
    </p:spTree>
    <p:extLst>
      <p:ext uri="{BB962C8B-B14F-4D97-AF65-F5344CB8AC3E}">
        <p14:creationId xmlns:p14="http://schemas.microsoft.com/office/powerpoint/2010/main" val="428444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382744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43000" y="685800"/>
            <a:ext cx="4572000" cy="3429000"/>
          </a:xfrm>
          <a:ln/>
        </p:spPr>
      </p:sp>
      <p:sp>
        <p:nvSpPr>
          <p:cNvPr id="558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0791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xfrm>
            <a:off x="1143000" y="685800"/>
            <a:ext cx="4572000" cy="3429000"/>
          </a:xfrm>
          <a:ln/>
        </p:spPr>
      </p:sp>
      <p:sp>
        <p:nvSpPr>
          <p:cNvPr id="560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3339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xfrm>
            <a:off x="1143000" y="685800"/>
            <a:ext cx="4572000" cy="3429000"/>
          </a:xfrm>
          <a:ln/>
        </p:spPr>
      </p:sp>
      <p:sp>
        <p:nvSpPr>
          <p:cNvPr id="569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511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a:xfrm>
            <a:off x="1143000" y="685800"/>
            <a:ext cx="4572000" cy="3429000"/>
          </a:xfrm>
          <a:ln/>
        </p:spPr>
      </p:sp>
      <p:sp>
        <p:nvSpPr>
          <p:cNvPr id="553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37312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21333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73116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408712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F7DDEF-2D57-4EA0-8574-95624D0727E6}" type="slidenum">
              <a:rPr lang="en-US" sz="1200" smtClean="0"/>
              <a:pPr eaLnBrk="1" hangingPunct="1"/>
              <a:t>28</a:t>
            </a:fld>
            <a:endParaRPr 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22338" y="4476750"/>
            <a:ext cx="5076825" cy="424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38121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39724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41626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2257912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31</a:t>
            </a:fld>
            <a:endParaRPr lang="en-US" dirty="0"/>
          </a:p>
        </p:txBody>
      </p:sp>
    </p:spTree>
    <p:extLst>
      <p:ext uri="{BB962C8B-B14F-4D97-AF65-F5344CB8AC3E}">
        <p14:creationId xmlns:p14="http://schemas.microsoft.com/office/powerpoint/2010/main" val="3834258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108825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33</a:t>
            </a:fld>
            <a:endParaRPr lang="en-US" dirty="0">
              <a:solidFill>
                <a:prstClr val="black"/>
              </a:solidFill>
            </a:endParaRPr>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109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152301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36</a:t>
            </a:fld>
            <a:endParaRPr lang="en-US" dirty="0">
              <a:solidFill>
                <a:prstClr val="black"/>
              </a:solidFill>
            </a:endParaRPr>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920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47740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4124477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89381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2571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50938" y="692150"/>
            <a:ext cx="4556125" cy="3416300"/>
          </a:xfrm>
          <a:ln/>
        </p:spPr>
      </p:sp>
      <p:sp>
        <p:nvSpPr>
          <p:cNvPr id="201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06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757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5025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077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645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8199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988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91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09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50"/>
          <p:cNvSpPr>
            <a:spLocks noGrp="1" noChangeArrowheads="1"/>
          </p:cNvSpPr>
          <p:nvPr>
            <p:ph type="title"/>
          </p:nvPr>
        </p:nvSpPr>
        <p:spPr bwMode="gray">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11768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D0944D79-BC56-44F6-9F07-E5F5D587D50A}" type="slidenum">
              <a:rPr lang="en-US"/>
              <a:pPr/>
              <a:t>‹#›</a:t>
            </a:fld>
            <a:endParaRPr lang="en-US" dirty="0"/>
          </a:p>
        </p:txBody>
      </p:sp>
    </p:spTree>
    <p:extLst>
      <p:ext uri="{BB962C8B-B14F-4D97-AF65-F5344CB8AC3E}">
        <p14:creationId xmlns:p14="http://schemas.microsoft.com/office/powerpoint/2010/main" val="223691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1EB40318-DBCB-4F57-B5B5-A894DC146749}" type="slidenum">
              <a:rPr lang="en-US"/>
              <a:pPr/>
              <a:t>‹#›</a:t>
            </a:fld>
            <a:endParaRPr lang="en-US" dirty="0"/>
          </a:p>
        </p:txBody>
      </p:sp>
    </p:spTree>
    <p:extLst>
      <p:ext uri="{BB962C8B-B14F-4D97-AF65-F5344CB8AC3E}">
        <p14:creationId xmlns:p14="http://schemas.microsoft.com/office/powerpoint/2010/main" val="49681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extLst>
      <p:ext uri="{BB962C8B-B14F-4D97-AF65-F5344CB8AC3E}">
        <p14:creationId xmlns:p14="http://schemas.microsoft.com/office/powerpoint/2010/main" val="29330029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Sep-2018</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baseline="0" dirty="0">
                <a:solidFill>
                  <a:schemeClr val="tx1"/>
                </a:solidFill>
              </a:rPr>
              <a:t>Safety Inventory- Reorder Point</a:t>
            </a:r>
            <a:endParaRPr lang="en-US" sz="1200" b="1" i="1" dirty="0">
              <a:solidFill>
                <a:schemeClr val="tx1"/>
              </a:solidFill>
            </a:endParaRPr>
          </a:p>
        </p:txBody>
      </p:sp>
      <p:cxnSp>
        <p:nvCxnSpPr>
          <p:cNvPr id="19" name="Straight Connector 18"/>
          <p:cNvCxnSpPr/>
          <p:nvPr userDrawn="1"/>
        </p:nvCxnSpPr>
        <p:spPr bwMode="auto">
          <a:xfrm>
            <a:off x="0" y="6858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6" name="Rectangle 50"/>
          <p:cNvSpPr>
            <a:spLocks noGrp="1" noChangeArrowheads="1"/>
          </p:cNvSpPr>
          <p:nvPr>
            <p:ph type="title"/>
          </p:nvPr>
        </p:nvSpPr>
        <p:spPr bwMode="gray">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90" r:id="rId6"/>
    <p:sldLayoutId id="2147483791" r:id="rId7"/>
    <p:sldLayoutId id="2147483792" r:id="rId8"/>
    <p:sldLayoutId id="2147483793" r:id="rId9"/>
    <p:sldLayoutId id="2147483797" r:id="rId10"/>
    <p:sldLayoutId id="2147483798" r:id="rId11"/>
  </p:sldLayoutIdLst>
  <p:transition/>
  <p:txStyles>
    <p:title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video" Target="https://www.youtube.com/embed/RoCMGPLU8Ao" TargetMode="Externa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8.png"/><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0.bin"/><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3.png"/><Relationship Id="rId10" Type="http://schemas.openxmlformats.org/officeDocument/2006/relationships/image" Target="../media/image23.e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video" Target="https://www.youtube.com/embed/DTKp0jGSBTQ"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85050"/>
            <a:ext cx="9248029" cy="7019250"/>
          </a:xfrm>
          <a:prstGeom prst="rect">
            <a:avLst/>
          </a:prstGeom>
          <a:solidFill>
            <a:srgbClr val="00206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2" name="Picture 1"/>
          <p:cNvPicPr>
            <a:picLocks noChangeAspect="1"/>
          </p:cNvPicPr>
          <p:nvPr/>
        </p:nvPicPr>
        <p:blipFill>
          <a:blip r:embed="rId3"/>
          <a:stretch>
            <a:fillRect/>
          </a:stretch>
        </p:blipFill>
        <p:spPr>
          <a:xfrm>
            <a:off x="260318" y="1107232"/>
            <a:ext cx="8574992" cy="5564886"/>
          </a:xfrm>
          <a:prstGeom prst="rect">
            <a:avLst/>
          </a:prstGeom>
        </p:spPr>
      </p:pic>
      <p:sp>
        <p:nvSpPr>
          <p:cNvPr id="4" name="Rectangle 3"/>
          <p:cNvSpPr/>
          <p:nvPr/>
        </p:nvSpPr>
        <p:spPr>
          <a:xfrm>
            <a:off x="0" y="109555"/>
            <a:ext cx="9171829" cy="707886"/>
          </a:xfrm>
          <a:prstGeom prst="rect">
            <a:avLst/>
          </a:prstGeom>
          <a:solidFill>
            <a:srgbClr val="002060"/>
          </a:solidFill>
        </p:spPr>
        <p:txBody>
          <a:bodyPr wrap="square">
            <a:spAutoFit/>
          </a:bodyPr>
          <a:lstStyle/>
          <a:p>
            <a:pPr algn="ctr"/>
            <a:r>
              <a:rPr lang="en-US" sz="4000" dirty="0">
                <a:solidFill>
                  <a:schemeClr val="bg1"/>
                </a:solidFill>
                <a:latin typeface="Impact" panose="020B0806030902050204" pitchFamily="34" charset="0"/>
              </a:rPr>
              <a:t>Normal Distribution &amp; Re-Order Point (ROP)</a:t>
            </a:r>
          </a:p>
        </p:txBody>
      </p:sp>
    </p:spTree>
    <p:extLst>
      <p:ext uri="{BB962C8B-B14F-4D97-AF65-F5344CB8AC3E}">
        <p14:creationId xmlns:p14="http://schemas.microsoft.com/office/powerpoint/2010/main" val="339877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819"/>
            <a:ext cx="9324528" cy="673100"/>
          </a:xfrm>
          <a:noFill/>
          <a:ln/>
        </p:spPr>
        <p:txBody>
          <a:bodyPr/>
          <a:lstStyle/>
          <a:p>
            <a:pPr eaLnBrk="0" hangingPunct="0"/>
            <a:r>
              <a:rPr lang="en-US" kern="1200" dirty="0">
                <a:ea typeface="ＭＳ Ｐゴシック" charset="-128"/>
                <a:cs typeface="+mn-cs"/>
              </a:rPr>
              <a:t>Normal Probability Distribution</a:t>
            </a:r>
          </a:p>
        </p:txBody>
      </p:sp>
      <p:sp>
        <p:nvSpPr>
          <p:cNvPr id="19" name="Rectangle 18"/>
          <p:cNvSpPr/>
          <p:nvPr/>
        </p:nvSpPr>
        <p:spPr>
          <a:xfrm>
            <a:off x="3313" y="765240"/>
            <a:ext cx="9205945" cy="830997"/>
          </a:xfrm>
          <a:prstGeom prst="rect">
            <a:avLst/>
          </a:prstGeom>
        </p:spPr>
        <p:txBody>
          <a:bodyPr wrap="square">
            <a:spAutoFit/>
          </a:bodyPr>
          <a:lstStyle/>
          <a:p>
            <a:pPr marL="342900" marR="0" lvl="0" indent="-342900">
              <a:tabLst>
                <a:tab pos="457200" algn="l"/>
              </a:tabLst>
            </a:pPr>
            <a:r>
              <a:rPr lang="en-US" sz="2400" dirty="0">
                <a:latin typeface="Book Antiqua" panose="02040602050305030304" pitchFamily="18" charset="0"/>
                <a:ea typeface="Times New Roman" panose="02020603050405020304" pitchFamily="18" charset="0"/>
              </a:rPr>
              <a:t>What is the probability that the battery life for an iPad Mini will be between 8 and 6 hours?</a:t>
            </a:r>
          </a:p>
        </p:txBody>
      </p:sp>
      <p:sp>
        <p:nvSpPr>
          <p:cNvPr id="20" name="Rectangle 19"/>
          <p:cNvSpPr/>
          <p:nvPr/>
        </p:nvSpPr>
        <p:spPr>
          <a:xfrm>
            <a:off x="0" y="1479892"/>
            <a:ext cx="7056740"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 = NORM.DIST(8,</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
        <p:nvSpPr>
          <p:cNvPr id="10" name="Rectangle 9"/>
          <p:cNvSpPr/>
          <p:nvPr/>
        </p:nvSpPr>
        <p:spPr>
          <a:xfrm>
            <a:off x="6780108" y="1498499"/>
            <a:ext cx="1986441" cy="461665"/>
          </a:xfrm>
          <a:prstGeom prst="rect">
            <a:avLst/>
          </a:prstGeom>
        </p:spPr>
        <p:txBody>
          <a:bodyPr wrap="none">
            <a:spAutoFit/>
          </a:bodyPr>
          <a:lstStyle/>
          <a:p>
            <a:r>
              <a:rPr lang="en-US" sz="2400" dirty="0">
                <a:solidFill>
                  <a:srgbClr val="000000"/>
                </a:solidFill>
                <a:latin typeface="Book Antiqua" panose="02040602050305030304" pitchFamily="18" charset="0"/>
              </a:rPr>
              <a:t>= 0.0912112   </a:t>
            </a:r>
          </a:p>
        </p:txBody>
      </p:sp>
      <p:sp>
        <p:nvSpPr>
          <p:cNvPr id="22" name="Rectangle 21"/>
          <p:cNvSpPr/>
          <p:nvPr/>
        </p:nvSpPr>
        <p:spPr>
          <a:xfrm>
            <a:off x="0" y="2262702"/>
            <a:ext cx="3405099"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a:t>
            </a:r>
            <a:endParaRPr lang="en-US" sz="2400" dirty="0"/>
          </a:p>
        </p:txBody>
      </p:sp>
      <p:sp>
        <p:nvSpPr>
          <p:cNvPr id="23" name="Rectangle 22"/>
          <p:cNvSpPr/>
          <p:nvPr/>
        </p:nvSpPr>
        <p:spPr>
          <a:xfrm>
            <a:off x="6780108" y="2308868"/>
            <a:ext cx="2063385" cy="461665"/>
          </a:xfrm>
          <a:prstGeom prst="rect">
            <a:avLst/>
          </a:prstGeom>
        </p:spPr>
        <p:txBody>
          <a:bodyPr wrap="none">
            <a:spAutoFit/>
          </a:bodyPr>
          <a:lstStyle/>
          <a:p>
            <a:r>
              <a:rPr lang="en-US" sz="2400" dirty="0">
                <a:solidFill>
                  <a:srgbClr val="000000"/>
                </a:solidFill>
                <a:latin typeface="Book Antiqua" panose="02040602050305030304" pitchFamily="18" charset="0"/>
              </a:rPr>
              <a:t>= 0.0038304    </a:t>
            </a:r>
          </a:p>
        </p:txBody>
      </p:sp>
      <p:sp>
        <p:nvSpPr>
          <p:cNvPr id="21" name="Rectangle 20"/>
          <p:cNvSpPr/>
          <p:nvPr/>
        </p:nvSpPr>
        <p:spPr>
          <a:xfrm>
            <a:off x="7142386" y="2961993"/>
            <a:ext cx="1338828" cy="461665"/>
          </a:xfrm>
          <a:prstGeom prst="rect">
            <a:avLst/>
          </a:prstGeom>
        </p:spPr>
        <p:txBody>
          <a:bodyPr wrap="none">
            <a:spAutoFit/>
          </a:bodyPr>
          <a:lstStyle/>
          <a:p>
            <a:r>
              <a:rPr lang="en-US" sz="2400" b="1" dirty="0">
                <a:solidFill>
                  <a:srgbClr val="C00000"/>
                </a:solidFill>
                <a:latin typeface="Book Antiqua" panose="02040602050305030304" pitchFamily="18" charset="0"/>
              </a:rPr>
              <a:t>0.08738 </a:t>
            </a:r>
            <a:r>
              <a:rPr lang="en-US" sz="2400" dirty="0">
                <a:solidFill>
                  <a:srgbClr val="000000"/>
                </a:solidFill>
                <a:latin typeface="Book Antiqua" panose="02040602050305030304" pitchFamily="18" charset="0"/>
              </a:rPr>
              <a:t> </a:t>
            </a:r>
          </a:p>
        </p:txBody>
      </p:sp>
      <p:sp>
        <p:nvSpPr>
          <p:cNvPr id="3" name="Rectangle 2"/>
          <p:cNvSpPr/>
          <p:nvPr/>
        </p:nvSpPr>
        <p:spPr>
          <a:xfrm>
            <a:off x="1295400" y="3580903"/>
            <a:ext cx="266420" cy="369332"/>
          </a:xfrm>
          <a:prstGeom prst="rect">
            <a:avLst/>
          </a:prstGeom>
        </p:spPr>
        <p:txBody>
          <a:bodyPr wrap="none">
            <a:spAutoFit/>
          </a:bodyPr>
          <a:lstStyle/>
          <a:p>
            <a:r>
              <a:rPr lang="en-US" dirty="0"/>
              <a:t> </a:t>
            </a:r>
          </a:p>
        </p:txBody>
      </p:sp>
      <p:pic>
        <p:nvPicPr>
          <p:cNvPr id="5" name="Picture 4"/>
          <p:cNvPicPr>
            <a:picLocks noChangeAspect="1"/>
          </p:cNvPicPr>
          <p:nvPr/>
        </p:nvPicPr>
        <p:blipFill>
          <a:blip r:embed="rId3"/>
          <a:stretch>
            <a:fillRect/>
          </a:stretch>
        </p:blipFill>
        <p:spPr>
          <a:xfrm>
            <a:off x="4038600" y="3615118"/>
            <a:ext cx="5006340" cy="2720340"/>
          </a:xfrm>
          <a:prstGeom prst="rect">
            <a:avLst/>
          </a:prstGeom>
          <a:ln>
            <a:noFill/>
          </a:ln>
          <a:effectLst>
            <a:softEdge rad="112500"/>
          </a:effectLst>
        </p:spPr>
      </p:pic>
      <p:sp>
        <p:nvSpPr>
          <p:cNvPr id="11" name="Rectangle 10"/>
          <p:cNvSpPr/>
          <p:nvPr/>
        </p:nvSpPr>
        <p:spPr>
          <a:xfrm>
            <a:off x="3325953" y="2318637"/>
            <a:ext cx="3759362" cy="461665"/>
          </a:xfrm>
          <a:prstGeom prst="rect">
            <a:avLst/>
          </a:prstGeom>
        </p:spPr>
        <p:txBody>
          <a:bodyPr wrap="none">
            <a:spAutoFit/>
          </a:bodyPr>
          <a:lstStyle/>
          <a:p>
            <a:r>
              <a:rPr lang="en-US" sz="2400" dirty="0">
                <a:solidFill>
                  <a:srgbClr val="000000"/>
                </a:solidFill>
                <a:latin typeface="Book Antiqua" panose="02040602050305030304" pitchFamily="18" charset="0"/>
              </a:rPr>
              <a:t>= NORM.DIST(6,</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Tree>
    <p:extLst>
      <p:ext uri="{BB962C8B-B14F-4D97-AF65-F5344CB8AC3E}">
        <p14:creationId xmlns:p14="http://schemas.microsoft.com/office/powerpoint/2010/main" val="3127099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22" grpId="0"/>
      <p:bldP spid="23" grpId="0"/>
      <p:bldP spid="21"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819"/>
            <a:ext cx="9324528" cy="673100"/>
          </a:xfrm>
          <a:noFill/>
          <a:ln/>
        </p:spPr>
        <p:txBody>
          <a:bodyPr/>
          <a:lstStyle/>
          <a:p>
            <a:pPr eaLnBrk="0" hangingPunct="0"/>
            <a:r>
              <a:rPr lang="en-US" kern="1200" dirty="0">
                <a:ea typeface="ＭＳ Ｐゴシック" charset="-128"/>
                <a:cs typeface="+mn-cs"/>
              </a:rPr>
              <a:t>Normal Probability Distribution</a:t>
            </a:r>
          </a:p>
        </p:txBody>
      </p:sp>
      <p:sp>
        <p:nvSpPr>
          <p:cNvPr id="19" name="Rectangle 18"/>
          <p:cNvSpPr/>
          <p:nvPr/>
        </p:nvSpPr>
        <p:spPr>
          <a:xfrm>
            <a:off x="3313" y="765240"/>
            <a:ext cx="9205945" cy="461665"/>
          </a:xfrm>
          <a:prstGeom prst="rect">
            <a:avLst/>
          </a:prstGeom>
        </p:spPr>
        <p:txBody>
          <a:bodyPr wrap="square">
            <a:spAutoFit/>
          </a:bodyPr>
          <a:lstStyle/>
          <a:p>
            <a:pPr marL="342900" marR="0" lvl="0" indent="-342900">
              <a:tabLst>
                <a:tab pos="457200" algn="l"/>
              </a:tabLst>
            </a:pPr>
            <a:r>
              <a:rPr lang="en-US" sz="2400" dirty="0">
                <a:latin typeface="Book Antiqua" panose="02040602050305030304" pitchFamily="18" charset="0"/>
                <a:ea typeface="Times New Roman" panose="02020603050405020304" pitchFamily="18" charset="0"/>
              </a:rPr>
              <a:t>The bottom 15%  of the </a:t>
            </a:r>
            <a:r>
              <a:rPr lang="en-US" sz="2400">
                <a:latin typeface="Book Antiqua" panose="02040602050305030304" pitchFamily="18" charset="0"/>
                <a:ea typeface="Times New Roman" panose="02020603050405020304" pitchFamily="18" charset="0"/>
              </a:rPr>
              <a:t>batteries last  </a:t>
            </a:r>
            <a:r>
              <a:rPr lang="en-US" sz="2400" dirty="0">
                <a:latin typeface="Book Antiqua" panose="02040602050305030304" pitchFamily="18" charset="0"/>
                <a:ea typeface="Times New Roman" panose="02020603050405020304" pitchFamily="18" charset="0"/>
              </a:rPr>
              <a:t>at most for how many hours?</a:t>
            </a:r>
          </a:p>
        </p:txBody>
      </p:sp>
      <p:sp>
        <p:nvSpPr>
          <p:cNvPr id="4" name="Rectangle 3"/>
          <p:cNvSpPr/>
          <p:nvPr/>
        </p:nvSpPr>
        <p:spPr>
          <a:xfrm>
            <a:off x="104630" y="1976744"/>
            <a:ext cx="5110694" cy="461665"/>
          </a:xfrm>
          <a:prstGeom prst="rect">
            <a:avLst/>
          </a:prstGeom>
        </p:spPr>
        <p:txBody>
          <a:bodyPr wrap="none">
            <a:spAutoFit/>
          </a:bodyPr>
          <a:lstStyle/>
          <a:p>
            <a:pPr fontAlgn="b"/>
            <a:r>
              <a:rPr lang="en-US" sz="2400" dirty="0">
                <a:latin typeface="Book Antiqua" panose="02040602050305030304" pitchFamily="18" charset="0"/>
              </a:rPr>
              <a:t>=NORM.INV(0.15,10,1.5) </a:t>
            </a:r>
            <a:r>
              <a:rPr lang="en-US" sz="2400" dirty="0">
                <a:solidFill>
                  <a:srgbClr val="C00000"/>
                </a:solidFill>
                <a:latin typeface="Book Antiqua" panose="02040602050305030304" pitchFamily="18" charset="0"/>
              </a:rPr>
              <a:t>= </a:t>
            </a:r>
            <a:r>
              <a:rPr lang="en-US" sz="2400" b="1" dirty="0">
                <a:solidFill>
                  <a:srgbClr val="C00000"/>
                </a:solidFill>
                <a:latin typeface="Book Antiqua" panose="02040602050305030304" pitchFamily="18" charset="0"/>
              </a:rPr>
              <a:t>8.44535</a:t>
            </a:r>
            <a:r>
              <a:rPr lang="en-US" sz="2400" dirty="0">
                <a:solidFill>
                  <a:srgbClr val="C00000"/>
                </a:solidFill>
                <a:latin typeface="Book Antiqua" panose="02040602050305030304" pitchFamily="18" charset="0"/>
              </a:rPr>
              <a:t>  </a:t>
            </a:r>
          </a:p>
        </p:txBody>
      </p:sp>
      <p:sp>
        <p:nvSpPr>
          <p:cNvPr id="5" name="Rectangle 4"/>
          <p:cNvSpPr/>
          <p:nvPr/>
        </p:nvSpPr>
        <p:spPr>
          <a:xfrm>
            <a:off x="53334" y="3200400"/>
            <a:ext cx="8633465" cy="461665"/>
          </a:xfrm>
          <a:prstGeom prst="rect">
            <a:avLst/>
          </a:prstGeom>
        </p:spPr>
        <p:txBody>
          <a:bodyPr wrap="square">
            <a:spAutoFit/>
          </a:bodyPr>
          <a:lstStyle/>
          <a:p>
            <a:pPr marL="0" marR="0"/>
            <a:r>
              <a:rPr lang="en-US" sz="2400" dirty="0">
                <a:latin typeface="Book Antiqua" panose="02040602050305030304" pitchFamily="18" charset="0"/>
                <a:ea typeface="Times New Roman" panose="02020603050405020304" pitchFamily="18" charset="0"/>
              </a:rPr>
              <a:t>The top 10% of the batteries live at least for how many hours?</a:t>
            </a:r>
          </a:p>
        </p:txBody>
      </p:sp>
      <p:sp>
        <p:nvSpPr>
          <p:cNvPr id="16" name="Rectangle 15"/>
          <p:cNvSpPr/>
          <p:nvPr/>
        </p:nvSpPr>
        <p:spPr>
          <a:xfrm>
            <a:off x="53334" y="4191000"/>
            <a:ext cx="5213287" cy="461665"/>
          </a:xfrm>
          <a:prstGeom prst="rect">
            <a:avLst/>
          </a:prstGeom>
        </p:spPr>
        <p:txBody>
          <a:bodyPr wrap="none">
            <a:spAutoFit/>
          </a:bodyPr>
          <a:lstStyle/>
          <a:p>
            <a:pPr fontAlgn="b"/>
            <a:r>
              <a:rPr lang="en-US" sz="2400" dirty="0">
                <a:latin typeface="Book Antiqua" panose="02040602050305030304" pitchFamily="18" charset="0"/>
              </a:rPr>
              <a:t>=NORM.INV(1-0.1,10,1.5) = </a:t>
            </a:r>
            <a:r>
              <a:rPr lang="en-US" sz="2400" b="1" dirty="0">
                <a:solidFill>
                  <a:srgbClr val="C00000"/>
                </a:solidFill>
                <a:latin typeface="Book Antiqua" panose="02040602050305030304" pitchFamily="18" charset="0"/>
              </a:rPr>
              <a:t>11.9223</a:t>
            </a:r>
            <a:r>
              <a:rPr lang="en-US" sz="2400" dirty="0">
                <a:solidFill>
                  <a:srgbClr val="C00000"/>
                </a:solidFill>
                <a:latin typeface="Book Antiqua" panose="02040602050305030304" pitchFamily="18" charset="0"/>
              </a:rPr>
              <a:t>  </a:t>
            </a:r>
          </a:p>
        </p:txBody>
      </p:sp>
      <p:pic>
        <p:nvPicPr>
          <p:cNvPr id="8" name="Picture 7"/>
          <p:cNvPicPr>
            <a:picLocks noChangeAspect="1"/>
          </p:cNvPicPr>
          <p:nvPr/>
        </p:nvPicPr>
        <p:blipFill>
          <a:blip r:embed="rId3"/>
          <a:stretch>
            <a:fillRect/>
          </a:stretch>
        </p:blipFill>
        <p:spPr>
          <a:xfrm>
            <a:off x="5126354" y="1331158"/>
            <a:ext cx="3569970" cy="1939847"/>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5636891" y="4572000"/>
            <a:ext cx="3478534" cy="1890162"/>
          </a:xfrm>
          <a:prstGeom prst="rect">
            <a:avLst/>
          </a:prstGeom>
          <a:ln>
            <a:noFill/>
          </a:ln>
          <a:effectLst>
            <a:softEdge rad="112500"/>
          </a:effectLst>
        </p:spPr>
      </p:pic>
    </p:spTree>
    <p:extLst>
      <p:ext uri="{BB962C8B-B14F-4D97-AF65-F5344CB8AC3E}">
        <p14:creationId xmlns:p14="http://schemas.microsoft.com/office/powerpoint/2010/main" val="3140901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8605143" cy="863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3200" dirty="0"/>
              <a:t>Four Characteristics of Forecasts</a:t>
            </a:r>
          </a:p>
        </p:txBody>
      </p:sp>
      <p:sp>
        <p:nvSpPr>
          <p:cNvPr id="830467" name="Rectangle 3"/>
          <p:cNvSpPr>
            <a:spLocks noGrp="1" noChangeArrowheads="1"/>
          </p:cNvSpPr>
          <p:nvPr>
            <p:ph type="body" idx="1"/>
          </p:nvPr>
        </p:nvSpPr>
        <p:spPr>
          <a:xfrm>
            <a:off x="0" y="682625"/>
            <a:ext cx="9067800" cy="5516562"/>
          </a:xfrm>
        </p:spPr>
        <p:txBody>
          <a:bodyPr/>
          <a:lstStyle/>
          <a:p>
            <a:pPr marL="0" indent="0">
              <a:lnSpc>
                <a:spcPct val="100000"/>
              </a:lnSpc>
              <a:spcBef>
                <a:spcPct val="0"/>
              </a:spcBef>
              <a:spcAft>
                <a:spcPts val="1200"/>
              </a:spcAft>
              <a:buClr>
                <a:schemeClr val="tx1"/>
              </a:buClr>
            </a:pPr>
            <a:r>
              <a:rPr lang="en-US" b="1" dirty="0">
                <a:solidFill>
                  <a:srgbClr val="CC0000"/>
                </a:solidFill>
                <a:latin typeface="Book Antiqua" pitchFamily="18" charset="0"/>
              </a:rPr>
              <a:t>Forecasts are usually (always) inaccurate (wrong).</a:t>
            </a:r>
            <a:r>
              <a:rPr lang="en-US" b="1" dirty="0">
                <a:solidFill>
                  <a:schemeClr val="tx1"/>
                </a:solidFill>
                <a:latin typeface="Book Antiqua" pitchFamily="18" charset="0"/>
              </a:rPr>
              <a:t> </a:t>
            </a:r>
            <a:r>
              <a:rPr lang="en-US" dirty="0">
                <a:latin typeface="Book Antiqua" pitchFamily="18" charset="0"/>
                <a:cs typeface="Times New Roman" pitchFamily="18" charset="0"/>
              </a:rPr>
              <a:t>Because of random noise.</a:t>
            </a:r>
            <a:endParaRPr lang="en-US" dirty="0">
              <a:latin typeface="Book Antiqua" pitchFamily="18" charset="0"/>
            </a:endParaRPr>
          </a:p>
          <a:p>
            <a:pPr marL="0" indent="0">
              <a:lnSpc>
                <a:spcPct val="100000"/>
              </a:lnSpc>
              <a:spcBef>
                <a:spcPct val="0"/>
              </a:spcBef>
              <a:spcAft>
                <a:spcPts val="1200"/>
              </a:spcAft>
              <a:buClr>
                <a:schemeClr val="tx1"/>
              </a:buClr>
            </a:pPr>
            <a:r>
              <a:rPr lang="en-US" b="1" dirty="0">
                <a:solidFill>
                  <a:srgbClr val="CC0000"/>
                </a:solidFill>
                <a:latin typeface="Book Antiqua" pitchFamily="18" charset="0"/>
              </a:rPr>
              <a:t>Forecasts should be accompanied by a measure of forecast error.</a:t>
            </a:r>
            <a:r>
              <a:rPr lang="en-US" b="1" dirty="0">
                <a:solidFill>
                  <a:schemeClr val="tx1"/>
                </a:solidFill>
                <a:latin typeface="Book Antiqua" pitchFamily="18" charset="0"/>
              </a:rPr>
              <a:t> </a:t>
            </a:r>
            <a:r>
              <a:rPr lang="en-US" dirty="0">
                <a:latin typeface="Book Antiqua" pitchFamily="18" charset="0"/>
                <a:cs typeface="Times New Roman" pitchFamily="18" charset="0"/>
              </a:rPr>
              <a:t>A measure of forecast error (standard deviation) quantifies the manager’s degree of confidence in the forecast.</a:t>
            </a:r>
            <a:endParaRPr lang="en-US" dirty="0">
              <a:latin typeface="Book Antiqua" pitchFamily="18" charset="0"/>
            </a:endParaRPr>
          </a:p>
          <a:p>
            <a:pPr marL="0" indent="0">
              <a:lnSpc>
                <a:spcPct val="100000"/>
              </a:lnSpc>
              <a:spcBef>
                <a:spcPct val="0"/>
              </a:spcBef>
              <a:spcAft>
                <a:spcPts val="1200"/>
              </a:spcAft>
              <a:buClr>
                <a:schemeClr val="tx1"/>
              </a:buClr>
            </a:pPr>
            <a:r>
              <a:rPr lang="en-US" b="1" dirty="0">
                <a:solidFill>
                  <a:srgbClr val="CC0000"/>
                </a:solidFill>
                <a:latin typeface="Book Antiqua" pitchFamily="18" charset="0"/>
              </a:rPr>
              <a:t>Aggregate forecasts are more accurate than individual forecasts.</a:t>
            </a:r>
            <a:r>
              <a:rPr lang="en-US" b="1" dirty="0">
                <a:solidFill>
                  <a:schemeClr val="tx1"/>
                </a:solidFill>
                <a:latin typeface="Book Antiqua" pitchFamily="18" charset="0"/>
              </a:rPr>
              <a:t> </a:t>
            </a:r>
            <a:r>
              <a:rPr lang="en-US" dirty="0">
                <a:latin typeface="Book Antiqua" pitchFamily="18" charset="0"/>
                <a:cs typeface="Times New Roman" pitchFamily="18" charset="0"/>
              </a:rPr>
              <a:t>Aggregate forecasts reduce the amount of variability – relative to the aggregate mean demand. StdDev of sum of two variables is less than sum of StdDev of the two variables. </a:t>
            </a:r>
            <a:endParaRPr lang="en-US" dirty="0">
              <a:latin typeface="Book Antiqua" pitchFamily="18" charset="0"/>
            </a:endParaRPr>
          </a:p>
          <a:p>
            <a:pPr marL="0" indent="0">
              <a:lnSpc>
                <a:spcPct val="100000"/>
              </a:lnSpc>
              <a:spcBef>
                <a:spcPct val="0"/>
              </a:spcBef>
              <a:spcAft>
                <a:spcPts val="1200"/>
              </a:spcAft>
              <a:buClr>
                <a:schemeClr val="tx1"/>
              </a:buClr>
            </a:pPr>
            <a:r>
              <a:rPr lang="en-US" b="1" dirty="0">
                <a:solidFill>
                  <a:srgbClr val="CC0000"/>
                </a:solidFill>
                <a:latin typeface="Book Antiqua" pitchFamily="18" charset="0"/>
              </a:rPr>
              <a:t>Long-range forecasts are less accurate than short-range forecasts.</a:t>
            </a:r>
            <a:r>
              <a:rPr lang="en-US" b="1" dirty="0">
                <a:solidFill>
                  <a:schemeClr val="tx1"/>
                </a:solidFill>
                <a:latin typeface="Book Antiqua" pitchFamily="18" charset="0"/>
              </a:rPr>
              <a:t> </a:t>
            </a:r>
            <a:r>
              <a:rPr lang="en-US" dirty="0">
                <a:latin typeface="Book Antiqua" pitchFamily="18" charset="0"/>
              </a:rPr>
              <a:t>Forecasts further into the future tends to be less accurate than those of more imminent events. As time passes, we get better information, and make better prediction. </a:t>
            </a:r>
          </a:p>
        </p:txBody>
      </p:sp>
    </p:spTree>
    <p:extLst>
      <p:ext uri="{BB962C8B-B14F-4D97-AF65-F5344CB8AC3E}">
        <p14:creationId xmlns:p14="http://schemas.microsoft.com/office/powerpoint/2010/main" val="173201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908175" y="5145088"/>
            <a:ext cx="48958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2531" name="Line 3"/>
          <p:cNvSpPr>
            <a:spLocks noChangeShapeType="1"/>
          </p:cNvSpPr>
          <p:nvPr/>
        </p:nvSpPr>
        <p:spPr bwMode="auto">
          <a:xfrm flipV="1">
            <a:off x="1908175" y="1868488"/>
            <a:ext cx="0" cy="3311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78596" name="Oval 4"/>
          <p:cNvSpPr>
            <a:spLocks noChangeArrowheads="1"/>
          </p:cNvSpPr>
          <p:nvPr/>
        </p:nvSpPr>
        <p:spPr bwMode="auto">
          <a:xfrm>
            <a:off x="1909763" y="1868488"/>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597" name="Oval 5"/>
          <p:cNvSpPr>
            <a:spLocks noChangeArrowheads="1"/>
          </p:cNvSpPr>
          <p:nvPr/>
        </p:nvSpPr>
        <p:spPr bwMode="auto">
          <a:xfrm>
            <a:off x="2089150" y="2047875"/>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598" name="Oval 6"/>
          <p:cNvSpPr>
            <a:spLocks noChangeArrowheads="1"/>
          </p:cNvSpPr>
          <p:nvPr/>
        </p:nvSpPr>
        <p:spPr bwMode="auto">
          <a:xfrm>
            <a:off x="2268538" y="2227263"/>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599" name="Oval 7"/>
          <p:cNvSpPr>
            <a:spLocks noChangeArrowheads="1"/>
          </p:cNvSpPr>
          <p:nvPr/>
        </p:nvSpPr>
        <p:spPr bwMode="auto">
          <a:xfrm>
            <a:off x="2447925" y="2406650"/>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0" name="Oval 8"/>
          <p:cNvSpPr>
            <a:spLocks noChangeArrowheads="1"/>
          </p:cNvSpPr>
          <p:nvPr/>
        </p:nvSpPr>
        <p:spPr bwMode="auto">
          <a:xfrm>
            <a:off x="2627313" y="2586038"/>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1" name="Oval 9"/>
          <p:cNvSpPr>
            <a:spLocks noChangeArrowheads="1"/>
          </p:cNvSpPr>
          <p:nvPr/>
        </p:nvSpPr>
        <p:spPr bwMode="auto">
          <a:xfrm>
            <a:off x="2806700" y="2765425"/>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2" name="Oval 10"/>
          <p:cNvSpPr>
            <a:spLocks noChangeArrowheads="1"/>
          </p:cNvSpPr>
          <p:nvPr/>
        </p:nvSpPr>
        <p:spPr bwMode="auto">
          <a:xfrm>
            <a:off x="2986088" y="2944813"/>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3" name="Oval 11"/>
          <p:cNvSpPr>
            <a:spLocks noChangeArrowheads="1"/>
          </p:cNvSpPr>
          <p:nvPr/>
        </p:nvSpPr>
        <p:spPr bwMode="auto">
          <a:xfrm>
            <a:off x="3165475" y="3124200"/>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4" name="Oval 12"/>
          <p:cNvSpPr>
            <a:spLocks noChangeArrowheads="1"/>
          </p:cNvSpPr>
          <p:nvPr/>
        </p:nvSpPr>
        <p:spPr bwMode="auto">
          <a:xfrm>
            <a:off x="3344863" y="3303588"/>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5" name="Oval 13"/>
          <p:cNvSpPr>
            <a:spLocks noChangeArrowheads="1"/>
          </p:cNvSpPr>
          <p:nvPr/>
        </p:nvSpPr>
        <p:spPr bwMode="auto">
          <a:xfrm>
            <a:off x="3524250" y="3482975"/>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6" name="Oval 14"/>
          <p:cNvSpPr>
            <a:spLocks noChangeArrowheads="1"/>
          </p:cNvSpPr>
          <p:nvPr/>
        </p:nvSpPr>
        <p:spPr bwMode="auto">
          <a:xfrm>
            <a:off x="3703638" y="3662363"/>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7" name="Oval 15"/>
          <p:cNvSpPr>
            <a:spLocks noChangeArrowheads="1"/>
          </p:cNvSpPr>
          <p:nvPr/>
        </p:nvSpPr>
        <p:spPr bwMode="auto">
          <a:xfrm>
            <a:off x="3883025" y="3841750"/>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8" name="Oval 16"/>
          <p:cNvSpPr>
            <a:spLocks noChangeArrowheads="1"/>
          </p:cNvSpPr>
          <p:nvPr/>
        </p:nvSpPr>
        <p:spPr bwMode="auto">
          <a:xfrm>
            <a:off x="4062413" y="4021138"/>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09" name="Oval 17"/>
          <p:cNvSpPr>
            <a:spLocks noChangeArrowheads="1"/>
          </p:cNvSpPr>
          <p:nvPr/>
        </p:nvSpPr>
        <p:spPr bwMode="auto">
          <a:xfrm>
            <a:off x="4241800" y="4200525"/>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10" name="Oval 18"/>
          <p:cNvSpPr>
            <a:spLocks noChangeArrowheads="1"/>
          </p:cNvSpPr>
          <p:nvPr/>
        </p:nvSpPr>
        <p:spPr bwMode="auto">
          <a:xfrm>
            <a:off x="4421188" y="4379913"/>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11" name="Oval 19"/>
          <p:cNvSpPr>
            <a:spLocks noChangeArrowheads="1"/>
          </p:cNvSpPr>
          <p:nvPr/>
        </p:nvSpPr>
        <p:spPr bwMode="auto">
          <a:xfrm>
            <a:off x="4600575" y="4559300"/>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12" name="Oval 20"/>
          <p:cNvSpPr>
            <a:spLocks noChangeArrowheads="1"/>
          </p:cNvSpPr>
          <p:nvPr/>
        </p:nvSpPr>
        <p:spPr bwMode="auto">
          <a:xfrm>
            <a:off x="4779963" y="4738688"/>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13" name="Oval 21"/>
          <p:cNvSpPr>
            <a:spLocks noChangeArrowheads="1"/>
          </p:cNvSpPr>
          <p:nvPr/>
        </p:nvSpPr>
        <p:spPr bwMode="auto">
          <a:xfrm>
            <a:off x="4959350" y="4918075"/>
            <a:ext cx="34925" cy="36513"/>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14" name="Oval 22"/>
          <p:cNvSpPr>
            <a:spLocks noChangeArrowheads="1"/>
          </p:cNvSpPr>
          <p:nvPr/>
        </p:nvSpPr>
        <p:spPr bwMode="auto">
          <a:xfrm>
            <a:off x="5138738" y="5097463"/>
            <a:ext cx="34925" cy="36512"/>
          </a:xfrm>
          <a:prstGeom prst="ellipse">
            <a:avLst/>
          </a:prstGeom>
          <a:solidFill>
            <a:schemeClr val="tx1"/>
          </a:solidFill>
          <a:ln w="12700">
            <a:solidFill>
              <a:schemeClr val="tx1"/>
            </a:solidFill>
            <a:round/>
            <a:headEnd/>
            <a:tailEnd/>
          </a:ln>
        </p:spPr>
        <p:txBody>
          <a:bodyPr wrap="none" anchor="ctr"/>
          <a:lstStyle/>
          <a:p>
            <a:endParaRPr lang="en-US" dirty="0">
              <a:latin typeface="Book Antiqua" pitchFamily="18" charset="0"/>
            </a:endParaRPr>
          </a:p>
        </p:txBody>
      </p:sp>
      <p:sp>
        <p:nvSpPr>
          <p:cNvPr id="878615" name="Line 23"/>
          <p:cNvSpPr>
            <a:spLocks noChangeShapeType="1"/>
          </p:cNvSpPr>
          <p:nvPr/>
        </p:nvSpPr>
        <p:spPr bwMode="auto">
          <a:xfrm flipH="1">
            <a:off x="3887788" y="5145088"/>
            <a:ext cx="12954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78616" name="Line 24"/>
          <p:cNvSpPr>
            <a:spLocks noChangeShapeType="1"/>
          </p:cNvSpPr>
          <p:nvPr/>
        </p:nvSpPr>
        <p:spPr bwMode="auto">
          <a:xfrm flipH="1">
            <a:off x="3887788" y="3848100"/>
            <a:ext cx="0" cy="1331913"/>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2553" name="Text Box 25"/>
          <p:cNvSpPr txBox="1">
            <a:spLocks noChangeArrowheads="1"/>
          </p:cNvSpPr>
          <p:nvPr/>
        </p:nvSpPr>
        <p:spPr bwMode="auto">
          <a:xfrm>
            <a:off x="5967413" y="5108575"/>
            <a:ext cx="707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Time</a:t>
            </a:r>
          </a:p>
        </p:txBody>
      </p:sp>
      <p:sp>
        <p:nvSpPr>
          <p:cNvPr id="22554" name="Text Box 26"/>
          <p:cNvSpPr txBox="1">
            <a:spLocks noChangeArrowheads="1"/>
          </p:cNvSpPr>
          <p:nvPr/>
        </p:nvSpPr>
        <p:spPr bwMode="auto">
          <a:xfrm rot="-5400000">
            <a:off x="1127540" y="1891784"/>
            <a:ext cx="1194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Inventory</a:t>
            </a:r>
          </a:p>
        </p:txBody>
      </p:sp>
      <p:sp>
        <p:nvSpPr>
          <p:cNvPr id="22555" name="Text Box 28"/>
          <p:cNvSpPr txBox="1">
            <a:spLocks noChangeArrowheads="1"/>
          </p:cNvSpPr>
          <p:nvPr/>
        </p:nvSpPr>
        <p:spPr bwMode="auto">
          <a:xfrm>
            <a:off x="0" y="0"/>
            <a:ext cx="9144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defRPr sz="3200">
                <a:solidFill>
                  <a:schemeClr val="bg1"/>
                </a:solidFill>
                <a:latin typeface="+mj-lt"/>
                <a:ea typeface="+mj-ea"/>
                <a:cs typeface="+mj-cs"/>
              </a:defRPr>
            </a:lvl1pPr>
            <a:lvl2pPr eaLnBrk="0" hangingPunct="0">
              <a:defRPr sz="2800">
                <a:solidFill>
                  <a:schemeClr val="bg1"/>
                </a:solidFill>
                <a:latin typeface="Impact" pitchFamily="34" charset="0"/>
              </a:defRPr>
            </a:lvl2pPr>
            <a:lvl3pPr eaLnBrk="0" hangingPunct="0">
              <a:defRPr sz="2800">
                <a:solidFill>
                  <a:schemeClr val="bg1"/>
                </a:solidFill>
                <a:latin typeface="Impact" pitchFamily="34" charset="0"/>
              </a:defRPr>
            </a:lvl3pPr>
            <a:lvl4pPr eaLnBrk="0" hangingPunct="0">
              <a:defRPr sz="2800">
                <a:solidFill>
                  <a:schemeClr val="bg1"/>
                </a:solidFill>
                <a:latin typeface="Impact" pitchFamily="34" charset="0"/>
              </a:defRPr>
            </a:lvl4pPr>
            <a:lvl5pPr eaLnBrk="0" hangingPunct="0">
              <a:defRPr sz="2800">
                <a:solidFill>
                  <a:schemeClr val="bg1"/>
                </a:solidFill>
                <a:latin typeface="Impact" pitchFamily="34" charset="0"/>
              </a:defRPr>
            </a:lvl5pPr>
            <a:lvl6pPr marL="457200" fontAlgn="base">
              <a:spcBef>
                <a:spcPct val="0"/>
              </a:spcBef>
              <a:spcAft>
                <a:spcPct val="0"/>
              </a:spcAft>
              <a:defRPr sz="2800">
                <a:solidFill>
                  <a:schemeClr val="bg1"/>
                </a:solidFill>
                <a:latin typeface="Impact" pitchFamily="34" charset="0"/>
              </a:defRPr>
            </a:lvl6pPr>
            <a:lvl7pPr marL="914400" fontAlgn="base">
              <a:spcBef>
                <a:spcPct val="0"/>
              </a:spcBef>
              <a:spcAft>
                <a:spcPct val="0"/>
              </a:spcAft>
              <a:defRPr sz="2800">
                <a:solidFill>
                  <a:schemeClr val="bg1"/>
                </a:solidFill>
                <a:latin typeface="Impact" pitchFamily="34" charset="0"/>
              </a:defRPr>
            </a:lvl7pPr>
            <a:lvl8pPr marL="1371600" fontAlgn="base">
              <a:spcBef>
                <a:spcPct val="0"/>
              </a:spcBef>
              <a:spcAft>
                <a:spcPct val="0"/>
              </a:spcAft>
              <a:defRPr sz="2800">
                <a:solidFill>
                  <a:schemeClr val="bg1"/>
                </a:solidFill>
                <a:latin typeface="Impact" pitchFamily="34" charset="0"/>
              </a:defRPr>
            </a:lvl8pPr>
            <a:lvl9pPr marL="1828800" fontAlgn="base">
              <a:spcBef>
                <a:spcPct val="0"/>
              </a:spcBef>
              <a:spcAft>
                <a:spcPct val="0"/>
              </a:spcAft>
              <a:defRPr sz="2800">
                <a:solidFill>
                  <a:schemeClr val="bg1"/>
                </a:solidFill>
                <a:latin typeface="Impact" pitchFamily="34" charset="0"/>
              </a:defRPr>
            </a:lvl9pPr>
          </a:lstStyle>
          <a:p>
            <a:pPr>
              <a:spcBef>
                <a:spcPts val="0"/>
              </a:spcBef>
              <a:spcAft>
                <a:spcPts val="0"/>
              </a:spcAft>
            </a:pPr>
            <a:r>
              <a:rPr lang="en-US" dirty="0">
                <a:solidFill>
                  <a:schemeClr val="tx1"/>
                </a:solidFill>
                <a:latin typeface="Impact" panose="020B0806030902050204" pitchFamily="34" charset="0"/>
              </a:rPr>
              <a:t>Demand During Lead Time</a:t>
            </a:r>
          </a:p>
        </p:txBody>
      </p:sp>
      <p:sp>
        <p:nvSpPr>
          <p:cNvPr id="878621" name="AutoShape 29"/>
          <p:cNvSpPr>
            <a:spLocks/>
          </p:cNvSpPr>
          <p:nvPr/>
        </p:nvSpPr>
        <p:spPr bwMode="auto">
          <a:xfrm>
            <a:off x="3240088" y="3860800"/>
            <a:ext cx="576262" cy="1260475"/>
          </a:xfrm>
          <a:prstGeom prst="leftBrace">
            <a:avLst>
              <a:gd name="adj1" fmla="val 1838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Book Antiqua" pitchFamily="18" charset="0"/>
            </a:endParaRPr>
          </a:p>
        </p:txBody>
      </p:sp>
      <p:sp>
        <p:nvSpPr>
          <p:cNvPr id="878622" name="Text Box 30"/>
          <p:cNvSpPr txBox="1">
            <a:spLocks noChangeArrowheads="1"/>
          </p:cNvSpPr>
          <p:nvPr/>
        </p:nvSpPr>
        <p:spPr bwMode="auto">
          <a:xfrm>
            <a:off x="2159794" y="4000717"/>
            <a:ext cx="1368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Average Demand during LT</a:t>
            </a:r>
          </a:p>
        </p:txBody>
      </p:sp>
      <p:sp>
        <p:nvSpPr>
          <p:cNvPr id="878623" name="Text Box 31"/>
          <p:cNvSpPr txBox="1">
            <a:spLocks noChangeArrowheads="1"/>
          </p:cNvSpPr>
          <p:nvPr/>
        </p:nvSpPr>
        <p:spPr bwMode="auto">
          <a:xfrm>
            <a:off x="3779838" y="5157788"/>
            <a:ext cx="165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 Lead Time</a:t>
            </a:r>
          </a:p>
        </p:txBody>
      </p:sp>
    </p:spTree>
    <p:extLst>
      <p:ext uri="{BB962C8B-B14F-4D97-AF65-F5344CB8AC3E}">
        <p14:creationId xmlns:p14="http://schemas.microsoft.com/office/powerpoint/2010/main" val="224468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8596"/>
                                        </p:tgtEl>
                                        <p:attrNameLst>
                                          <p:attrName>style.visibility</p:attrName>
                                        </p:attrNameLst>
                                      </p:cBhvr>
                                      <p:to>
                                        <p:strVal val="visible"/>
                                      </p:to>
                                    </p:set>
                                    <p:animEffect transition="in" filter="dissolve">
                                      <p:cBhvr>
                                        <p:cTn id="7" dur="500"/>
                                        <p:tgtEl>
                                          <p:spTgt spid="878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8597"/>
                                        </p:tgtEl>
                                        <p:attrNameLst>
                                          <p:attrName>style.visibility</p:attrName>
                                        </p:attrNameLst>
                                      </p:cBhvr>
                                      <p:to>
                                        <p:strVal val="visible"/>
                                      </p:to>
                                    </p:set>
                                    <p:animEffect transition="in" filter="dissolve">
                                      <p:cBhvr>
                                        <p:cTn id="12" dur="500"/>
                                        <p:tgtEl>
                                          <p:spTgt spid="8785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8598"/>
                                        </p:tgtEl>
                                        <p:attrNameLst>
                                          <p:attrName>style.visibility</p:attrName>
                                        </p:attrNameLst>
                                      </p:cBhvr>
                                      <p:to>
                                        <p:strVal val="visible"/>
                                      </p:to>
                                    </p:set>
                                    <p:animEffect transition="in" filter="dissolve">
                                      <p:cBhvr>
                                        <p:cTn id="17" dur="500"/>
                                        <p:tgtEl>
                                          <p:spTgt spid="8785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8599"/>
                                        </p:tgtEl>
                                        <p:attrNameLst>
                                          <p:attrName>style.visibility</p:attrName>
                                        </p:attrNameLst>
                                      </p:cBhvr>
                                      <p:to>
                                        <p:strVal val="visible"/>
                                      </p:to>
                                    </p:set>
                                    <p:animEffect transition="in" filter="dissolve">
                                      <p:cBhvr>
                                        <p:cTn id="22" dur="500"/>
                                        <p:tgtEl>
                                          <p:spTgt spid="8785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8600"/>
                                        </p:tgtEl>
                                        <p:attrNameLst>
                                          <p:attrName>style.visibility</p:attrName>
                                        </p:attrNameLst>
                                      </p:cBhvr>
                                      <p:to>
                                        <p:strVal val="visible"/>
                                      </p:to>
                                    </p:set>
                                    <p:animEffect transition="in" filter="dissolve">
                                      <p:cBhvr>
                                        <p:cTn id="27" dur="500"/>
                                        <p:tgtEl>
                                          <p:spTgt spid="8786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8601"/>
                                        </p:tgtEl>
                                        <p:attrNameLst>
                                          <p:attrName>style.visibility</p:attrName>
                                        </p:attrNameLst>
                                      </p:cBhvr>
                                      <p:to>
                                        <p:strVal val="visible"/>
                                      </p:to>
                                    </p:set>
                                    <p:animEffect transition="in" filter="dissolve">
                                      <p:cBhvr>
                                        <p:cTn id="32" dur="500"/>
                                        <p:tgtEl>
                                          <p:spTgt spid="8786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8602"/>
                                        </p:tgtEl>
                                        <p:attrNameLst>
                                          <p:attrName>style.visibility</p:attrName>
                                        </p:attrNameLst>
                                      </p:cBhvr>
                                      <p:to>
                                        <p:strVal val="visible"/>
                                      </p:to>
                                    </p:set>
                                    <p:animEffect transition="in" filter="dissolve">
                                      <p:cBhvr>
                                        <p:cTn id="37" dur="500"/>
                                        <p:tgtEl>
                                          <p:spTgt spid="8786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8603"/>
                                        </p:tgtEl>
                                        <p:attrNameLst>
                                          <p:attrName>style.visibility</p:attrName>
                                        </p:attrNameLst>
                                      </p:cBhvr>
                                      <p:to>
                                        <p:strVal val="visible"/>
                                      </p:to>
                                    </p:set>
                                    <p:animEffect transition="in" filter="dissolve">
                                      <p:cBhvr>
                                        <p:cTn id="42" dur="500"/>
                                        <p:tgtEl>
                                          <p:spTgt spid="8786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78604"/>
                                        </p:tgtEl>
                                        <p:attrNameLst>
                                          <p:attrName>style.visibility</p:attrName>
                                        </p:attrNameLst>
                                      </p:cBhvr>
                                      <p:to>
                                        <p:strVal val="visible"/>
                                      </p:to>
                                    </p:set>
                                    <p:animEffect transition="in" filter="dissolve">
                                      <p:cBhvr>
                                        <p:cTn id="47" dur="500"/>
                                        <p:tgtEl>
                                          <p:spTgt spid="8786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78605"/>
                                        </p:tgtEl>
                                        <p:attrNameLst>
                                          <p:attrName>style.visibility</p:attrName>
                                        </p:attrNameLst>
                                      </p:cBhvr>
                                      <p:to>
                                        <p:strVal val="visible"/>
                                      </p:to>
                                    </p:set>
                                    <p:animEffect transition="in" filter="dissolve">
                                      <p:cBhvr>
                                        <p:cTn id="52" dur="500"/>
                                        <p:tgtEl>
                                          <p:spTgt spid="8786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78606"/>
                                        </p:tgtEl>
                                        <p:attrNameLst>
                                          <p:attrName>style.visibility</p:attrName>
                                        </p:attrNameLst>
                                      </p:cBhvr>
                                      <p:to>
                                        <p:strVal val="visible"/>
                                      </p:to>
                                    </p:set>
                                    <p:animEffect transition="in" filter="dissolve">
                                      <p:cBhvr>
                                        <p:cTn id="57" dur="500"/>
                                        <p:tgtEl>
                                          <p:spTgt spid="8786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78607"/>
                                        </p:tgtEl>
                                        <p:attrNameLst>
                                          <p:attrName>style.visibility</p:attrName>
                                        </p:attrNameLst>
                                      </p:cBhvr>
                                      <p:to>
                                        <p:strVal val="visible"/>
                                      </p:to>
                                    </p:set>
                                    <p:animEffect transition="in" filter="dissolve">
                                      <p:cBhvr>
                                        <p:cTn id="62" dur="500"/>
                                        <p:tgtEl>
                                          <p:spTgt spid="8786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78608"/>
                                        </p:tgtEl>
                                        <p:attrNameLst>
                                          <p:attrName>style.visibility</p:attrName>
                                        </p:attrNameLst>
                                      </p:cBhvr>
                                      <p:to>
                                        <p:strVal val="visible"/>
                                      </p:to>
                                    </p:set>
                                    <p:animEffect transition="in" filter="dissolve">
                                      <p:cBhvr>
                                        <p:cTn id="67" dur="500"/>
                                        <p:tgtEl>
                                          <p:spTgt spid="8786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78609"/>
                                        </p:tgtEl>
                                        <p:attrNameLst>
                                          <p:attrName>style.visibility</p:attrName>
                                        </p:attrNameLst>
                                      </p:cBhvr>
                                      <p:to>
                                        <p:strVal val="visible"/>
                                      </p:to>
                                    </p:set>
                                    <p:animEffect transition="in" filter="dissolve">
                                      <p:cBhvr>
                                        <p:cTn id="72" dur="500"/>
                                        <p:tgtEl>
                                          <p:spTgt spid="8786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78610"/>
                                        </p:tgtEl>
                                        <p:attrNameLst>
                                          <p:attrName>style.visibility</p:attrName>
                                        </p:attrNameLst>
                                      </p:cBhvr>
                                      <p:to>
                                        <p:strVal val="visible"/>
                                      </p:to>
                                    </p:set>
                                    <p:animEffect transition="in" filter="dissolve">
                                      <p:cBhvr>
                                        <p:cTn id="77" dur="500"/>
                                        <p:tgtEl>
                                          <p:spTgt spid="8786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878611"/>
                                        </p:tgtEl>
                                        <p:attrNameLst>
                                          <p:attrName>style.visibility</p:attrName>
                                        </p:attrNameLst>
                                      </p:cBhvr>
                                      <p:to>
                                        <p:strVal val="visible"/>
                                      </p:to>
                                    </p:set>
                                    <p:animEffect transition="in" filter="dissolve">
                                      <p:cBhvr>
                                        <p:cTn id="82" dur="500"/>
                                        <p:tgtEl>
                                          <p:spTgt spid="8786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878612"/>
                                        </p:tgtEl>
                                        <p:attrNameLst>
                                          <p:attrName>style.visibility</p:attrName>
                                        </p:attrNameLst>
                                      </p:cBhvr>
                                      <p:to>
                                        <p:strVal val="visible"/>
                                      </p:to>
                                    </p:set>
                                    <p:animEffect transition="in" filter="dissolve">
                                      <p:cBhvr>
                                        <p:cTn id="87" dur="500"/>
                                        <p:tgtEl>
                                          <p:spTgt spid="87861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878613"/>
                                        </p:tgtEl>
                                        <p:attrNameLst>
                                          <p:attrName>style.visibility</p:attrName>
                                        </p:attrNameLst>
                                      </p:cBhvr>
                                      <p:to>
                                        <p:strVal val="visible"/>
                                      </p:to>
                                    </p:set>
                                    <p:animEffect transition="in" filter="dissolve">
                                      <p:cBhvr>
                                        <p:cTn id="92" dur="500"/>
                                        <p:tgtEl>
                                          <p:spTgt spid="87861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878614"/>
                                        </p:tgtEl>
                                        <p:attrNameLst>
                                          <p:attrName>style.visibility</p:attrName>
                                        </p:attrNameLst>
                                      </p:cBhvr>
                                      <p:to>
                                        <p:strVal val="visible"/>
                                      </p:to>
                                    </p:set>
                                    <p:animEffect transition="in" filter="dissolve">
                                      <p:cBhvr>
                                        <p:cTn id="97" dur="500"/>
                                        <p:tgtEl>
                                          <p:spTgt spid="8786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78615"/>
                                        </p:tgtEl>
                                        <p:attrNameLst>
                                          <p:attrName>style.visibility</p:attrName>
                                        </p:attrNameLst>
                                      </p:cBhvr>
                                      <p:to>
                                        <p:strVal val="visible"/>
                                      </p:to>
                                    </p:set>
                                    <p:animEffect transition="in" filter="dissolve">
                                      <p:cBhvr>
                                        <p:cTn id="102" dur="500"/>
                                        <p:tgtEl>
                                          <p:spTgt spid="87861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878623"/>
                                        </p:tgtEl>
                                        <p:attrNameLst>
                                          <p:attrName>style.visibility</p:attrName>
                                        </p:attrNameLst>
                                      </p:cBhvr>
                                      <p:to>
                                        <p:strVal val="visible"/>
                                      </p:to>
                                    </p:set>
                                    <p:animEffect transition="in" filter="dissolve">
                                      <p:cBhvr>
                                        <p:cTn id="107" dur="500"/>
                                        <p:tgtEl>
                                          <p:spTgt spid="87862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878616"/>
                                        </p:tgtEl>
                                        <p:attrNameLst>
                                          <p:attrName>style.visibility</p:attrName>
                                        </p:attrNameLst>
                                      </p:cBhvr>
                                      <p:to>
                                        <p:strVal val="visible"/>
                                      </p:to>
                                    </p:set>
                                    <p:animEffect transition="in" filter="dissolve">
                                      <p:cBhvr>
                                        <p:cTn id="112" dur="500"/>
                                        <p:tgtEl>
                                          <p:spTgt spid="87861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78621"/>
                                        </p:tgtEl>
                                        <p:attrNameLst>
                                          <p:attrName>style.visibility</p:attrName>
                                        </p:attrNameLst>
                                      </p:cBhvr>
                                      <p:to>
                                        <p:strVal val="visible"/>
                                      </p:to>
                                    </p:set>
                                    <p:animEffect transition="in" filter="dissolve">
                                      <p:cBhvr>
                                        <p:cTn id="117" dur="500"/>
                                        <p:tgtEl>
                                          <p:spTgt spid="87862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878622"/>
                                        </p:tgtEl>
                                        <p:attrNameLst>
                                          <p:attrName>style.visibility</p:attrName>
                                        </p:attrNameLst>
                                      </p:cBhvr>
                                      <p:to>
                                        <p:strVal val="visible"/>
                                      </p:to>
                                    </p:set>
                                    <p:animEffect transition="in" filter="dissolve">
                                      <p:cBhvr>
                                        <p:cTn id="122" dur="500"/>
                                        <p:tgtEl>
                                          <p:spTgt spid="87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6" grpId="0" animBg="1"/>
      <p:bldP spid="878597" grpId="0" animBg="1"/>
      <p:bldP spid="878598" grpId="0" animBg="1"/>
      <p:bldP spid="878599" grpId="0" animBg="1"/>
      <p:bldP spid="878600" grpId="0" animBg="1"/>
      <p:bldP spid="878601" grpId="0" animBg="1"/>
      <p:bldP spid="878602" grpId="0" animBg="1"/>
      <p:bldP spid="878603" grpId="0" animBg="1"/>
      <p:bldP spid="878604" grpId="0" animBg="1"/>
      <p:bldP spid="878605" grpId="0" animBg="1"/>
      <p:bldP spid="878606" grpId="0" animBg="1"/>
      <p:bldP spid="878607" grpId="0" animBg="1"/>
      <p:bldP spid="878608" grpId="0" animBg="1"/>
      <p:bldP spid="878609" grpId="0" animBg="1"/>
      <p:bldP spid="878610" grpId="0" animBg="1"/>
      <p:bldP spid="878611" grpId="0" animBg="1"/>
      <p:bldP spid="878612" grpId="0" animBg="1"/>
      <p:bldP spid="878613" grpId="0" animBg="1"/>
      <p:bldP spid="878614" grpId="0" animBg="1"/>
      <p:bldP spid="878615" grpId="0" animBg="1"/>
      <p:bldP spid="878616" grpId="0" animBg="1"/>
      <p:bldP spid="878621" grpId="0" animBg="1"/>
      <p:bldP spid="878622" grpId="0"/>
      <p:bldP spid="8786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763713" y="5403850"/>
            <a:ext cx="6877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5603" name="Line 3"/>
          <p:cNvSpPr>
            <a:spLocks noChangeShapeType="1"/>
          </p:cNvSpPr>
          <p:nvPr/>
        </p:nvSpPr>
        <p:spPr bwMode="auto">
          <a:xfrm flipV="1">
            <a:off x="1763713" y="2127250"/>
            <a:ext cx="0" cy="3311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84740" name="Freeform 4"/>
          <p:cNvSpPr>
            <a:spLocks/>
          </p:cNvSpPr>
          <p:nvPr/>
        </p:nvSpPr>
        <p:spPr bwMode="auto">
          <a:xfrm>
            <a:off x="1760538" y="2162175"/>
            <a:ext cx="2224087" cy="3260725"/>
          </a:xfrm>
          <a:custGeom>
            <a:avLst/>
            <a:gdLst>
              <a:gd name="T0" fmla="*/ 0 w 1401"/>
              <a:gd name="T1" fmla="*/ 0 h 2054"/>
              <a:gd name="T2" fmla="*/ 2147483647 w 1401"/>
              <a:gd name="T3" fmla="*/ 2147483647 h 2054"/>
              <a:gd name="T4" fmla="*/ 2147483647 w 1401"/>
              <a:gd name="T5" fmla="*/ 2147483647 h 2054"/>
              <a:gd name="T6" fmla="*/ 2147483647 w 1401"/>
              <a:gd name="T7" fmla="*/ 2147483647 h 2054"/>
              <a:gd name="T8" fmla="*/ 2147483647 w 1401"/>
              <a:gd name="T9" fmla="*/ 2147483647 h 2054"/>
              <a:gd name="T10" fmla="*/ 2147483647 w 1401"/>
              <a:gd name="T11" fmla="*/ 2147483647 h 2054"/>
              <a:gd name="T12" fmla="*/ 2147483647 w 1401"/>
              <a:gd name="T13" fmla="*/ 2147483647 h 2054"/>
              <a:gd name="T14" fmla="*/ 2147483647 w 1401"/>
              <a:gd name="T15" fmla="*/ 2147483647 h 2054"/>
              <a:gd name="T16" fmla="*/ 2147483647 w 1401"/>
              <a:gd name="T17" fmla="*/ 2147483647 h 2054"/>
              <a:gd name="T18" fmla="*/ 2147483647 w 1401"/>
              <a:gd name="T19" fmla="*/ 2147483647 h 2054"/>
              <a:gd name="T20" fmla="*/ 2147483647 w 1401"/>
              <a:gd name="T21" fmla="*/ 2147483647 h 2054"/>
              <a:gd name="T22" fmla="*/ 2147483647 w 1401"/>
              <a:gd name="T23" fmla="*/ 2147483647 h 2054"/>
              <a:gd name="T24" fmla="*/ 2147483647 w 1401"/>
              <a:gd name="T25" fmla="*/ 2147483647 h 2054"/>
              <a:gd name="T26" fmla="*/ 2147483647 w 1401"/>
              <a:gd name="T27" fmla="*/ 2147483647 h 2054"/>
              <a:gd name="T28" fmla="*/ 2147483647 w 1401"/>
              <a:gd name="T29" fmla="*/ 2147483647 h 2054"/>
              <a:gd name="T30" fmla="*/ 2147483647 w 1401"/>
              <a:gd name="T31" fmla="*/ 2147483647 h 2054"/>
              <a:gd name="T32" fmla="*/ 2147483647 w 1401"/>
              <a:gd name="T33" fmla="*/ 2147483647 h 2054"/>
              <a:gd name="T34" fmla="*/ 2147483647 w 1401"/>
              <a:gd name="T35" fmla="*/ 2147483647 h 2054"/>
              <a:gd name="T36" fmla="*/ 2147483647 w 1401"/>
              <a:gd name="T37" fmla="*/ 2147483647 h 2054"/>
              <a:gd name="T38" fmla="*/ 2147483647 w 1401"/>
              <a:gd name="T39" fmla="*/ 2147483647 h 2054"/>
              <a:gd name="T40" fmla="*/ 2147483647 w 1401"/>
              <a:gd name="T41" fmla="*/ 2147483647 h 2054"/>
              <a:gd name="T42" fmla="*/ 2147483647 w 1401"/>
              <a:gd name="T43" fmla="*/ 2147483647 h 2054"/>
              <a:gd name="T44" fmla="*/ 2147483647 w 1401"/>
              <a:gd name="T45" fmla="*/ 2147483647 h 2054"/>
              <a:gd name="T46" fmla="*/ 2147483647 w 1401"/>
              <a:gd name="T47" fmla="*/ 2147483647 h 2054"/>
              <a:gd name="T48" fmla="*/ 2147483647 w 1401"/>
              <a:gd name="T49" fmla="*/ 2147483647 h 2054"/>
              <a:gd name="T50" fmla="*/ 2147483647 w 1401"/>
              <a:gd name="T51" fmla="*/ 2147483647 h 2054"/>
              <a:gd name="T52" fmla="*/ 2147483647 w 1401"/>
              <a:gd name="T53" fmla="*/ 2147483647 h 2054"/>
              <a:gd name="T54" fmla="*/ 2147483647 w 1401"/>
              <a:gd name="T55" fmla="*/ 2147483647 h 2054"/>
              <a:gd name="T56" fmla="*/ 2147483647 w 1401"/>
              <a:gd name="T57" fmla="*/ 2147483647 h 2054"/>
              <a:gd name="T58" fmla="*/ 2147483647 w 1401"/>
              <a:gd name="T59" fmla="*/ 2147483647 h 2054"/>
              <a:gd name="T60" fmla="*/ 2147483647 w 1401"/>
              <a:gd name="T61" fmla="*/ 2147483647 h 2054"/>
              <a:gd name="T62" fmla="*/ 2147483647 w 1401"/>
              <a:gd name="T63" fmla="*/ 2147483647 h 2054"/>
              <a:gd name="T64" fmla="*/ 2147483647 w 1401"/>
              <a:gd name="T65" fmla="*/ 2147483647 h 2054"/>
              <a:gd name="T66" fmla="*/ 2147483647 w 1401"/>
              <a:gd name="T67" fmla="*/ 2147483647 h 2054"/>
              <a:gd name="T68" fmla="*/ 2147483647 w 1401"/>
              <a:gd name="T69" fmla="*/ 2147483647 h 20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1"/>
              <a:gd name="T106" fmla="*/ 0 h 2054"/>
              <a:gd name="T107" fmla="*/ 1401 w 1401"/>
              <a:gd name="T108" fmla="*/ 2054 h 20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1" h="2054">
                <a:moveTo>
                  <a:pt x="0" y="0"/>
                </a:moveTo>
                <a:cubicBezTo>
                  <a:pt x="14" y="58"/>
                  <a:pt x="5" y="26"/>
                  <a:pt x="29" y="96"/>
                </a:cubicBezTo>
                <a:cubicBezTo>
                  <a:pt x="34" y="111"/>
                  <a:pt x="29" y="130"/>
                  <a:pt x="38" y="144"/>
                </a:cubicBezTo>
                <a:cubicBezTo>
                  <a:pt x="44" y="152"/>
                  <a:pt x="57" y="150"/>
                  <a:pt x="67" y="153"/>
                </a:cubicBezTo>
                <a:cubicBezTo>
                  <a:pt x="70" y="185"/>
                  <a:pt x="73" y="217"/>
                  <a:pt x="77" y="249"/>
                </a:cubicBezTo>
                <a:cubicBezTo>
                  <a:pt x="79" y="268"/>
                  <a:pt x="75" y="291"/>
                  <a:pt x="86" y="307"/>
                </a:cubicBezTo>
                <a:cubicBezTo>
                  <a:pt x="99" y="326"/>
                  <a:pt x="144" y="345"/>
                  <a:pt x="144" y="345"/>
                </a:cubicBezTo>
                <a:cubicBezTo>
                  <a:pt x="162" y="373"/>
                  <a:pt x="174" y="399"/>
                  <a:pt x="182" y="432"/>
                </a:cubicBezTo>
                <a:cubicBezTo>
                  <a:pt x="186" y="448"/>
                  <a:pt x="183" y="467"/>
                  <a:pt x="192" y="480"/>
                </a:cubicBezTo>
                <a:cubicBezTo>
                  <a:pt x="198" y="488"/>
                  <a:pt x="284" y="498"/>
                  <a:pt x="288" y="499"/>
                </a:cubicBezTo>
                <a:cubicBezTo>
                  <a:pt x="330" y="512"/>
                  <a:pt x="340" y="503"/>
                  <a:pt x="355" y="547"/>
                </a:cubicBezTo>
                <a:cubicBezTo>
                  <a:pt x="366" y="720"/>
                  <a:pt x="349" y="651"/>
                  <a:pt x="384" y="758"/>
                </a:cubicBezTo>
                <a:cubicBezTo>
                  <a:pt x="392" y="782"/>
                  <a:pt x="418" y="795"/>
                  <a:pt x="432" y="816"/>
                </a:cubicBezTo>
                <a:cubicBezTo>
                  <a:pt x="435" y="825"/>
                  <a:pt x="436" y="836"/>
                  <a:pt x="441" y="844"/>
                </a:cubicBezTo>
                <a:cubicBezTo>
                  <a:pt x="446" y="852"/>
                  <a:pt x="457" y="856"/>
                  <a:pt x="461" y="864"/>
                </a:cubicBezTo>
                <a:cubicBezTo>
                  <a:pt x="497" y="934"/>
                  <a:pt x="457" y="907"/>
                  <a:pt x="509" y="950"/>
                </a:cubicBezTo>
                <a:cubicBezTo>
                  <a:pt x="518" y="957"/>
                  <a:pt x="528" y="962"/>
                  <a:pt x="537" y="969"/>
                </a:cubicBezTo>
                <a:cubicBezTo>
                  <a:pt x="544" y="975"/>
                  <a:pt x="549" y="984"/>
                  <a:pt x="557" y="988"/>
                </a:cubicBezTo>
                <a:cubicBezTo>
                  <a:pt x="586" y="1001"/>
                  <a:pt x="630" y="1007"/>
                  <a:pt x="662" y="1017"/>
                </a:cubicBezTo>
                <a:cubicBezTo>
                  <a:pt x="680" y="1068"/>
                  <a:pt x="662" y="1151"/>
                  <a:pt x="710" y="1190"/>
                </a:cubicBezTo>
                <a:cubicBezTo>
                  <a:pt x="718" y="1196"/>
                  <a:pt x="730" y="1195"/>
                  <a:pt x="739" y="1200"/>
                </a:cubicBezTo>
                <a:cubicBezTo>
                  <a:pt x="749" y="1205"/>
                  <a:pt x="757" y="1215"/>
                  <a:pt x="768" y="1219"/>
                </a:cubicBezTo>
                <a:cubicBezTo>
                  <a:pt x="793" y="1228"/>
                  <a:pt x="845" y="1238"/>
                  <a:pt x="845" y="1238"/>
                </a:cubicBezTo>
                <a:cubicBezTo>
                  <a:pt x="870" y="1276"/>
                  <a:pt x="890" y="1312"/>
                  <a:pt x="921" y="1344"/>
                </a:cubicBezTo>
                <a:cubicBezTo>
                  <a:pt x="941" y="1400"/>
                  <a:pt x="957" y="1445"/>
                  <a:pt x="1008" y="1478"/>
                </a:cubicBezTo>
                <a:cubicBezTo>
                  <a:pt x="1034" y="1558"/>
                  <a:pt x="1016" y="1519"/>
                  <a:pt x="1065" y="1593"/>
                </a:cubicBezTo>
                <a:cubicBezTo>
                  <a:pt x="1071" y="1602"/>
                  <a:pt x="1085" y="1598"/>
                  <a:pt x="1094" y="1603"/>
                </a:cubicBezTo>
                <a:cubicBezTo>
                  <a:pt x="1104" y="1608"/>
                  <a:pt x="1113" y="1616"/>
                  <a:pt x="1123" y="1622"/>
                </a:cubicBezTo>
                <a:cubicBezTo>
                  <a:pt x="1166" y="1688"/>
                  <a:pt x="1144" y="1664"/>
                  <a:pt x="1181" y="1699"/>
                </a:cubicBezTo>
                <a:cubicBezTo>
                  <a:pt x="1197" y="1751"/>
                  <a:pt x="1184" y="1718"/>
                  <a:pt x="1229" y="1785"/>
                </a:cubicBezTo>
                <a:cubicBezTo>
                  <a:pt x="1235" y="1795"/>
                  <a:pt x="1248" y="1814"/>
                  <a:pt x="1248" y="1814"/>
                </a:cubicBezTo>
                <a:cubicBezTo>
                  <a:pt x="1265" y="1865"/>
                  <a:pt x="1277" y="1927"/>
                  <a:pt x="1296" y="1977"/>
                </a:cubicBezTo>
                <a:cubicBezTo>
                  <a:pt x="1300" y="1988"/>
                  <a:pt x="1305" y="2001"/>
                  <a:pt x="1315" y="2006"/>
                </a:cubicBezTo>
                <a:cubicBezTo>
                  <a:pt x="1333" y="2015"/>
                  <a:pt x="1354" y="2013"/>
                  <a:pt x="1373" y="2016"/>
                </a:cubicBezTo>
                <a:cubicBezTo>
                  <a:pt x="1384" y="2051"/>
                  <a:pt x="1373" y="2039"/>
                  <a:pt x="1401" y="205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5606" name="Text Box 6"/>
          <p:cNvSpPr txBox="1">
            <a:spLocks noChangeArrowheads="1"/>
          </p:cNvSpPr>
          <p:nvPr/>
        </p:nvSpPr>
        <p:spPr bwMode="auto">
          <a:xfrm>
            <a:off x="611188" y="3459163"/>
            <a:ext cx="1194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Inventory</a:t>
            </a:r>
          </a:p>
        </p:txBody>
      </p:sp>
      <p:sp>
        <p:nvSpPr>
          <p:cNvPr id="25607" name="Text Box 7"/>
          <p:cNvSpPr txBox="1">
            <a:spLocks noChangeArrowheads="1"/>
          </p:cNvSpPr>
          <p:nvPr/>
        </p:nvSpPr>
        <p:spPr bwMode="auto">
          <a:xfrm>
            <a:off x="4572000" y="5438775"/>
            <a:ext cx="707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latin typeface="Book Antiqua" pitchFamily="18" charset="0"/>
              </a:rPr>
              <a:t>Time</a:t>
            </a:r>
          </a:p>
        </p:txBody>
      </p:sp>
      <p:sp>
        <p:nvSpPr>
          <p:cNvPr id="884744" name="Line 8"/>
          <p:cNvSpPr>
            <a:spLocks noChangeShapeType="1"/>
          </p:cNvSpPr>
          <p:nvPr/>
        </p:nvSpPr>
        <p:spPr bwMode="auto">
          <a:xfrm flipH="1">
            <a:off x="3063876" y="4143375"/>
            <a:ext cx="0" cy="126047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4746" name="Line 10"/>
          <p:cNvSpPr>
            <a:spLocks noChangeShapeType="1"/>
          </p:cNvSpPr>
          <p:nvPr/>
        </p:nvSpPr>
        <p:spPr bwMode="auto">
          <a:xfrm flipH="1">
            <a:off x="3024188" y="5475288"/>
            <a:ext cx="12954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4748" name="Line 12"/>
          <p:cNvSpPr>
            <a:spLocks noChangeShapeType="1"/>
          </p:cNvSpPr>
          <p:nvPr/>
        </p:nvSpPr>
        <p:spPr bwMode="auto">
          <a:xfrm flipH="1">
            <a:off x="3924300" y="5438775"/>
            <a:ext cx="395288"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5613" name="Text Box 14"/>
          <p:cNvSpPr txBox="1">
            <a:spLocks noChangeArrowheads="1"/>
          </p:cNvSpPr>
          <p:nvPr/>
        </p:nvSpPr>
        <p:spPr bwMode="auto">
          <a:xfrm>
            <a:off x="9524" y="80962"/>
            <a:ext cx="9134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dirty="0">
                <a:latin typeface="Impact" pitchFamily="34" charset="0"/>
                <a:cs typeface="Arial" charset="0"/>
              </a:rPr>
              <a:t>Demand During Lead Time is Variable</a:t>
            </a:r>
            <a:r>
              <a:rPr lang="en-US" sz="3200" b="1" dirty="0"/>
              <a:t> </a:t>
            </a:r>
            <a:endParaRPr lang="en-US" sz="2800" dirty="0"/>
          </a:p>
        </p:txBody>
      </p:sp>
      <p:sp>
        <p:nvSpPr>
          <p:cNvPr id="25614" name="Rectangle 15"/>
          <p:cNvSpPr>
            <a:spLocks noChangeArrowheads="1"/>
          </p:cNvSpPr>
          <p:nvPr/>
        </p:nvSpPr>
        <p:spPr bwMode="auto">
          <a:xfrm>
            <a:off x="3113088" y="4005263"/>
            <a:ext cx="1044575" cy="13684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Book Antiqua" pitchFamily="18" charset="0"/>
            </a:endParaRPr>
          </a:p>
        </p:txBody>
      </p:sp>
      <p:sp>
        <p:nvSpPr>
          <p:cNvPr id="884752" name="Freeform 16"/>
          <p:cNvSpPr>
            <a:spLocks/>
          </p:cNvSpPr>
          <p:nvPr/>
        </p:nvSpPr>
        <p:spPr bwMode="auto">
          <a:xfrm>
            <a:off x="1771650" y="2147888"/>
            <a:ext cx="2224088" cy="3260725"/>
          </a:xfrm>
          <a:custGeom>
            <a:avLst/>
            <a:gdLst>
              <a:gd name="T0" fmla="*/ 0 w 1401"/>
              <a:gd name="T1" fmla="*/ 0 h 2054"/>
              <a:gd name="T2" fmla="*/ 2147483647 w 1401"/>
              <a:gd name="T3" fmla="*/ 2147483647 h 2054"/>
              <a:gd name="T4" fmla="*/ 2147483647 w 1401"/>
              <a:gd name="T5" fmla="*/ 2147483647 h 2054"/>
              <a:gd name="T6" fmla="*/ 2147483647 w 1401"/>
              <a:gd name="T7" fmla="*/ 2147483647 h 2054"/>
              <a:gd name="T8" fmla="*/ 2147483647 w 1401"/>
              <a:gd name="T9" fmla="*/ 2147483647 h 2054"/>
              <a:gd name="T10" fmla="*/ 2147483647 w 1401"/>
              <a:gd name="T11" fmla="*/ 2147483647 h 2054"/>
              <a:gd name="T12" fmla="*/ 2147483647 w 1401"/>
              <a:gd name="T13" fmla="*/ 2147483647 h 2054"/>
              <a:gd name="T14" fmla="*/ 2147483647 w 1401"/>
              <a:gd name="T15" fmla="*/ 2147483647 h 2054"/>
              <a:gd name="T16" fmla="*/ 2147483647 w 1401"/>
              <a:gd name="T17" fmla="*/ 2147483647 h 2054"/>
              <a:gd name="T18" fmla="*/ 2147483647 w 1401"/>
              <a:gd name="T19" fmla="*/ 2147483647 h 2054"/>
              <a:gd name="T20" fmla="*/ 2147483647 w 1401"/>
              <a:gd name="T21" fmla="*/ 2147483647 h 2054"/>
              <a:gd name="T22" fmla="*/ 2147483647 w 1401"/>
              <a:gd name="T23" fmla="*/ 2147483647 h 2054"/>
              <a:gd name="T24" fmla="*/ 2147483647 w 1401"/>
              <a:gd name="T25" fmla="*/ 2147483647 h 2054"/>
              <a:gd name="T26" fmla="*/ 2147483647 w 1401"/>
              <a:gd name="T27" fmla="*/ 2147483647 h 2054"/>
              <a:gd name="T28" fmla="*/ 2147483647 w 1401"/>
              <a:gd name="T29" fmla="*/ 2147483647 h 2054"/>
              <a:gd name="T30" fmla="*/ 2147483647 w 1401"/>
              <a:gd name="T31" fmla="*/ 2147483647 h 2054"/>
              <a:gd name="T32" fmla="*/ 2147483647 w 1401"/>
              <a:gd name="T33" fmla="*/ 2147483647 h 2054"/>
              <a:gd name="T34" fmla="*/ 2147483647 w 1401"/>
              <a:gd name="T35" fmla="*/ 2147483647 h 2054"/>
              <a:gd name="T36" fmla="*/ 2147483647 w 1401"/>
              <a:gd name="T37" fmla="*/ 2147483647 h 2054"/>
              <a:gd name="T38" fmla="*/ 2147483647 w 1401"/>
              <a:gd name="T39" fmla="*/ 2147483647 h 2054"/>
              <a:gd name="T40" fmla="*/ 2147483647 w 1401"/>
              <a:gd name="T41" fmla="*/ 2147483647 h 2054"/>
              <a:gd name="T42" fmla="*/ 2147483647 w 1401"/>
              <a:gd name="T43" fmla="*/ 2147483647 h 2054"/>
              <a:gd name="T44" fmla="*/ 2147483647 w 1401"/>
              <a:gd name="T45" fmla="*/ 2147483647 h 2054"/>
              <a:gd name="T46" fmla="*/ 2147483647 w 1401"/>
              <a:gd name="T47" fmla="*/ 2147483647 h 2054"/>
              <a:gd name="T48" fmla="*/ 2147483647 w 1401"/>
              <a:gd name="T49" fmla="*/ 2147483647 h 2054"/>
              <a:gd name="T50" fmla="*/ 2147483647 w 1401"/>
              <a:gd name="T51" fmla="*/ 2147483647 h 2054"/>
              <a:gd name="T52" fmla="*/ 2147483647 w 1401"/>
              <a:gd name="T53" fmla="*/ 2147483647 h 2054"/>
              <a:gd name="T54" fmla="*/ 2147483647 w 1401"/>
              <a:gd name="T55" fmla="*/ 2147483647 h 2054"/>
              <a:gd name="T56" fmla="*/ 2147483647 w 1401"/>
              <a:gd name="T57" fmla="*/ 2147483647 h 2054"/>
              <a:gd name="T58" fmla="*/ 2147483647 w 1401"/>
              <a:gd name="T59" fmla="*/ 2147483647 h 2054"/>
              <a:gd name="T60" fmla="*/ 2147483647 w 1401"/>
              <a:gd name="T61" fmla="*/ 2147483647 h 2054"/>
              <a:gd name="T62" fmla="*/ 2147483647 w 1401"/>
              <a:gd name="T63" fmla="*/ 2147483647 h 2054"/>
              <a:gd name="T64" fmla="*/ 2147483647 w 1401"/>
              <a:gd name="T65" fmla="*/ 2147483647 h 2054"/>
              <a:gd name="T66" fmla="*/ 2147483647 w 1401"/>
              <a:gd name="T67" fmla="*/ 2147483647 h 2054"/>
              <a:gd name="T68" fmla="*/ 2147483647 w 1401"/>
              <a:gd name="T69" fmla="*/ 2147483647 h 20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1"/>
              <a:gd name="T106" fmla="*/ 0 h 2054"/>
              <a:gd name="T107" fmla="*/ 1401 w 1401"/>
              <a:gd name="T108" fmla="*/ 2054 h 20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1" h="2054">
                <a:moveTo>
                  <a:pt x="0" y="0"/>
                </a:moveTo>
                <a:cubicBezTo>
                  <a:pt x="14" y="58"/>
                  <a:pt x="5" y="26"/>
                  <a:pt x="29" y="96"/>
                </a:cubicBezTo>
                <a:cubicBezTo>
                  <a:pt x="34" y="111"/>
                  <a:pt x="29" y="130"/>
                  <a:pt x="38" y="144"/>
                </a:cubicBezTo>
                <a:cubicBezTo>
                  <a:pt x="44" y="152"/>
                  <a:pt x="57" y="150"/>
                  <a:pt x="67" y="153"/>
                </a:cubicBezTo>
                <a:cubicBezTo>
                  <a:pt x="70" y="185"/>
                  <a:pt x="73" y="217"/>
                  <a:pt x="77" y="249"/>
                </a:cubicBezTo>
                <a:cubicBezTo>
                  <a:pt x="79" y="268"/>
                  <a:pt x="75" y="291"/>
                  <a:pt x="86" y="307"/>
                </a:cubicBezTo>
                <a:cubicBezTo>
                  <a:pt x="99" y="326"/>
                  <a:pt x="144" y="345"/>
                  <a:pt x="144" y="345"/>
                </a:cubicBezTo>
                <a:cubicBezTo>
                  <a:pt x="162" y="373"/>
                  <a:pt x="174" y="399"/>
                  <a:pt x="182" y="432"/>
                </a:cubicBezTo>
                <a:cubicBezTo>
                  <a:pt x="186" y="448"/>
                  <a:pt x="183" y="467"/>
                  <a:pt x="192" y="480"/>
                </a:cubicBezTo>
                <a:cubicBezTo>
                  <a:pt x="198" y="488"/>
                  <a:pt x="284" y="498"/>
                  <a:pt x="288" y="499"/>
                </a:cubicBezTo>
                <a:cubicBezTo>
                  <a:pt x="330" y="512"/>
                  <a:pt x="340" y="503"/>
                  <a:pt x="355" y="547"/>
                </a:cubicBezTo>
                <a:cubicBezTo>
                  <a:pt x="366" y="720"/>
                  <a:pt x="349" y="651"/>
                  <a:pt x="384" y="758"/>
                </a:cubicBezTo>
                <a:cubicBezTo>
                  <a:pt x="392" y="782"/>
                  <a:pt x="418" y="795"/>
                  <a:pt x="432" y="816"/>
                </a:cubicBezTo>
                <a:cubicBezTo>
                  <a:pt x="435" y="825"/>
                  <a:pt x="436" y="836"/>
                  <a:pt x="441" y="844"/>
                </a:cubicBezTo>
                <a:cubicBezTo>
                  <a:pt x="446" y="852"/>
                  <a:pt x="457" y="856"/>
                  <a:pt x="461" y="864"/>
                </a:cubicBezTo>
                <a:cubicBezTo>
                  <a:pt x="497" y="934"/>
                  <a:pt x="457" y="907"/>
                  <a:pt x="509" y="950"/>
                </a:cubicBezTo>
                <a:cubicBezTo>
                  <a:pt x="518" y="957"/>
                  <a:pt x="528" y="962"/>
                  <a:pt x="537" y="969"/>
                </a:cubicBezTo>
                <a:cubicBezTo>
                  <a:pt x="544" y="975"/>
                  <a:pt x="549" y="984"/>
                  <a:pt x="557" y="988"/>
                </a:cubicBezTo>
                <a:cubicBezTo>
                  <a:pt x="586" y="1001"/>
                  <a:pt x="630" y="1007"/>
                  <a:pt x="662" y="1017"/>
                </a:cubicBezTo>
                <a:cubicBezTo>
                  <a:pt x="680" y="1068"/>
                  <a:pt x="662" y="1151"/>
                  <a:pt x="710" y="1190"/>
                </a:cubicBezTo>
                <a:cubicBezTo>
                  <a:pt x="718" y="1196"/>
                  <a:pt x="730" y="1195"/>
                  <a:pt x="739" y="1200"/>
                </a:cubicBezTo>
                <a:cubicBezTo>
                  <a:pt x="749" y="1205"/>
                  <a:pt x="757" y="1215"/>
                  <a:pt x="768" y="1219"/>
                </a:cubicBezTo>
                <a:cubicBezTo>
                  <a:pt x="793" y="1228"/>
                  <a:pt x="845" y="1238"/>
                  <a:pt x="845" y="1238"/>
                </a:cubicBezTo>
                <a:cubicBezTo>
                  <a:pt x="870" y="1276"/>
                  <a:pt x="890" y="1312"/>
                  <a:pt x="921" y="1344"/>
                </a:cubicBezTo>
                <a:cubicBezTo>
                  <a:pt x="941" y="1400"/>
                  <a:pt x="957" y="1445"/>
                  <a:pt x="1008" y="1478"/>
                </a:cubicBezTo>
                <a:cubicBezTo>
                  <a:pt x="1034" y="1558"/>
                  <a:pt x="1016" y="1519"/>
                  <a:pt x="1065" y="1593"/>
                </a:cubicBezTo>
                <a:cubicBezTo>
                  <a:pt x="1071" y="1602"/>
                  <a:pt x="1085" y="1598"/>
                  <a:pt x="1094" y="1603"/>
                </a:cubicBezTo>
                <a:cubicBezTo>
                  <a:pt x="1104" y="1608"/>
                  <a:pt x="1113" y="1616"/>
                  <a:pt x="1123" y="1622"/>
                </a:cubicBezTo>
                <a:cubicBezTo>
                  <a:pt x="1166" y="1688"/>
                  <a:pt x="1144" y="1664"/>
                  <a:pt x="1181" y="1699"/>
                </a:cubicBezTo>
                <a:cubicBezTo>
                  <a:pt x="1197" y="1751"/>
                  <a:pt x="1184" y="1718"/>
                  <a:pt x="1229" y="1785"/>
                </a:cubicBezTo>
                <a:cubicBezTo>
                  <a:pt x="1235" y="1795"/>
                  <a:pt x="1248" y="1814"/>
                  <a:pt x="1248" y="1814"/>
                </a:cubicBezTo>
                <a:cubicBezTo>
                  <a:pt x="1265" y="1865"/>
                  <a:pt x="1277" y="1927"/>
                  <a:pt x="1296" y="1977"/>
                </a:cubicBezTo>
                <a:cubicBezTo>
                  <a:pt x="1300" y="1988"/>
                  <a:pt x="1305" y="2001"/>
                  <a:pt x="1315" y="2006"/>
                </a:cubicBezTo>
                <a:cubicBezTo>
                  <a:pt x="1333" y="2015"/>
                  <a:pt x="1354" y="2013"/>
                  <a:pt x="1373" y="2016"/>
                </a:cubicBezTo>
                <a:cubicBezTo>
                  <a:pt x="1384" y="2051"/>
                  <a:pt x="1373" y="2039"/>
                  <a:pt x="1401" y="205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 name="Freeform 1"/>
          <p:cNvSpPr/>
          <p:nvPr/>
        </p:nvSpPr>
        <p:spPr bwMode="auto">
          <a:xfrm>
            <a:off x="3048000" y="4124325"/>
            <a:ext cx="3429000" cy="1247800"/>
          </a:xfrm>
          <a:custGeom>
            <a:avLst/>
            <a:gdLst>
              <a:gd name="connsiteX0" fmla="*/ 0 w 3429000"/>
              <a:gd name="connsiteY0" fmla="*/ 0 h 1247800"/>
              <a:gd name="connsiteX1" fmla="*/ 66675 w 3429000"/>
              <a:gd name="connsiteY1" fmla="*/ 19050 h 1247800"/>
              <a:gd name="connsiteX2" fmla="*/ 180975 w 3429000"/>
              <a:gd name="connsiteY2" fmla="*/ 38100 h 1247800"/>
              <a:gd name="connsiteX3" fmla="*/ 228600 w 3429000"/>
              <a:gd name="connsiteY3" fmla="*/ 47625 h 1247800"/>
              <a:gd name="connsiteX4" fmla="*/ 266700 w 3429000"/>
              <a:gd name="connsiteY4" fmla="*/ 66675 h 1247800"/>
              <a:gd name="connsiteX5" fmla="*/ 295275 w 3429000"/>
              <a:gd name="connsiteY5" fmla="*/ 95250 h 1247800"/>
              <a:gd name="connsiteX6" fmla="*/ 333375 w 3429000"/>
              <a:gd name="connsiteY6" fmla="*/ 104775 h 1247800"/>
              <a:gd name="connsiteX7" fmla="*/ 419100 w 3429000"/>
              <a:gd name="connsiteY7" fmla="*/ 123825 h 1247800"/>
              <a:gd name="connsiteX8" fmla="*/ 457200 w 3429000"/>
              <a:gd name="connsiteY8" fmla="*/ 180975 h 1247800"/>
              <a:gd name="connsiteX9" fmla="*/ 476250 w 3429000"/>
              <a:gd name="connsiteY9" fmla="*/ 209550 h 1247800"/>
              <a:gd name="connsiteX10" fmla="*/ 533400 w 3429000"/>
              <a:gd name="connsiteY10" fmla="*/ 228600 h 1247800"/>
              <a:gd name="connsiteX11" fmla="*/ 561975 w 3429000"/>
              <a:gd name="connsiteY11" fmla="*/ 257175 h 1247800"/>
              <a:gd name="connsiteX12" fmla="*/ 619125 w 3429000"/>
              <a:gd name="connsiteY12" fmla="*/ 276225 h 1247800"/>
              <a:gd name="connsiteX13" fmla="*/ 704850 w 3429000"/>
              <a:gd name="connsiteY13" fmla="*/ 295275 h 1247800"/>
              <a:gd name="connsiteX14" fmla="*/ 714375 w 3429000"/>
              <a:gd name="connsiteY14" fmla="*/ 371475 h 1247800"/>
              <a:gd name="connsiteX15" fmla="*/ 752475 w 3429000"/>
              <a:gd name="connsiteY15" fmla="*/ 400050 h 1247800"/>
              <a:gd name="connsiteX16" fmla="*/ 838200 w 3429000"/>
              <a:gd name="connsiteY16" fmla="*/ 419100 h 1247800"/>
              <a:gd name="connsiteX17" fmla="*/ 895350 w 3429000"/>
              <a:gd name="connsiteY17" fmla="*/ 438150 h 1247800"/>
              <a:gd name="connsiteX18" fmla="*/ 923925 w 3429000"/>
              <a:gd name="connsiteY18" fmla="*/ 447675 h 1247800"/>
              <a:gd name="connsiteX19" fmla="*/ 952500 w 3429000"/>
              <a:gd name="connsiteY19" fmla="*/ 476250 h 1247800"/>
              <a:gd name="connsiteX20" fmla="*/ 1038225 w 3429000"/>
              <a:gd name="connsiteY20" fmla="*/ 495300 h 1247800"/>
              <a:gd name="connsiteX21" fmla="*/ 1085850 w 3429000"/>
              <a:gd name="connsiteY21" fmla="*/ 514350 h 1247800"/>
              <a:gd name="connsiteX22" fmla="*/ 1209675 w 3429000"/>
              <a:gd name="connsiteY22" fmla="*/ 552450 h 1247800"/>
              <a:gd name="connsiteX23" fmla="*/ 1238250 w 3429000"/>
              <a:gd name="connsiteY23" fmla="*/ 571500 h 1247800"/>
              <a:gd name="connsiteX24" fmla="*/ 1276350 w 3429000"/>
              <a:gd name="connsiteY24" fmla="*/ 581025 h 1247800"/>
              <a:gd name="connsiteX25" fmla="*/ 1304925 w 3429000"/>
              <a:gd name="connsiteY25" fmla="*/ 609600 h 1247800"/>
              <a:gd name="connsiteX26" fmla="*/ 1314450 w 3429000"/>
              <a:gd name="connsiteY26" fmla="*/ 638175 h 1247800"/>
              <a:gd name="connsiteX27" fmla="*/ 1343025 w 3429000"/>
              <a:gd name="connsiteY27" fmla="*/ 647700 h 1247800"/>
              <a:gd name="connsiteX28" fmla="*/ 1543050 w 3429000"/>
              <a:gd name="connsiteY28" fmla="*/ 657225 h 1247800"/>
              <a:gd name="connsiteX29" fmla="*/ 1619250 w 3429000"/>
              <a:gd name="connsiteY29" fmla="*/ 676275 h 1247800"/>
              <a:gd name="connsiteX30" fmla="*/ 1676400 w 3429000"/>
              <a:gd name="connsiteY30" fmla="*/ 695325 h 1247800"/>
              <a:gd name="connsiteX31" fmla="*/ 1743075 w 3429000"/>
              <a:gd name="connsiteY31" fmla="*/ 714375 h 1247800"/>
              <a:gd name="connsiteX32" fmla="*/ 1809750 w 3429000"/>
              <a:gd name="connsiteY32" fmla="*/ 733425 h 1247800"/>
              <a:gd name="connsiteX33" fmla="*/ 1876425 w 3429000"/>
              <a:gd name="connsiteY33" fmla="*/ 771525 h 1247800"/>
              <a:gd name="connsiteX34" fmla="*/ 1962150 w 3429000"/>
              <a:gd name="connsiteY34" fmla="*/ 809625 h 1247800"/>
              <a:gd name="connsiteX35" fmla="*/ 1990725 w 3429000"/>
              <a:gd name="connsiteY35" fmla="*/ 819150 h 1247800"/>
              <a:gd name="connsiteX36" fmla="*/ 2095500 w 3429000"/>
              <a:gd name="connsiteY36" fmla="*/ 828675 h 1247800"/>
              <a:gd name="connsiteX37" fmla="*/ 2133600 w 3429000"/>
              <a:gd name="connsiteY37" fmla="*/ 838200 h 1247800"/>
              <a:gd name="connsiteX38" fmla="*/ 2209800 w 3429000"/>
              <a:gd name="connsiteY38" fmla="*/ 857250 h 1247800"/>
              <a:gd name="connsiteX39" fmla="*/ 2276475 w 3429000"/>
              <a:gd name="connsiteY39" fmla="*/ 885825 h 1247800"/>
              <a:gd name="connsiteX40" fmla="*/ 2362200 w 3429000"/>
              <a:gd name="connsiteY40" fmla="*/ 942975 h 1247800"/>
              <a:gd name="connsiteX41" fmla="*/ 2409825 w 3429000"/>
              <a:gd name="connsiteY41" fmla="*/ 971550 h 1247800"/>
              <a:gd name="connsiteX42" fmla="*/ 2466975 w 3429000"/>
              <a:gd name="connsiteY42" fmla="*/ 981075 h 1247800"/>
              <a:gd name="connsiteX43" fmla="*/ 2505075 w 3429000"/>
              <a:gd name="connsiteY43" fmla="*/ 1000125 h 1247800"/>
              <a:gd name="connsiteX44" fmla="*/ 2533650 w 3429000"/>
              <a:gd name="connsiteY44" fmla="*/ 1019175 h 1247800"/>
              <a:gd name="connsiteX45" fmla="*/ 2590800 w 3429000"/>
              <a:gd name="connsiteY45" fmla="*/ 1028700 h 1247800"/>
              <a:gd name="connsiteX46" fmla="*/ 2619375 w 3429000"/>
              <a:gd name="connsiteY46" fmla="*/ 1038225 h 1247800"/>
              <a:gd name="connsiteX47" fmla="*/ 2847975 w 3429000"/>
              <a:gd name="connsiteY47" fmla="*/ 1047750 h 1247800"/>
              <a:gd name="connsiteX48" fmla="*/ 2905125 w 3429000"/>
              <a:gd name="connsiteY48" fmla="*/ 1076325 h 1247800"/>
              <a:gd name="connsiteX49" fmla="*/ 2933700 w 3429000"/>
              <a:gd name="connsiteY49" fmla="*/ 1095375 h 1247800"/>
              <a:gd name="connsiteX50" fmla="*/ 2990850 w 3429000"/>
              <a:gd name="connsiteY50" fmla="*/ 1104900 h 1247800"/>
              <a:gd name="connsiteX51" fmla="*/ 3048000 w 3429000"/>
              <a:gd name="connsiteY51" fmla="*/ 1123950 h 1247800"/>
              <a:gd name="connsiteX52" fmla="*/ 3086100 w 3429000"/>
              <a:gd name="connsiteY52" fmla="*/ 1133475 h 1247800"/>
              <a:gd name="connsiteX53" fmla="*/ 3143250 w 3429000"/>
              <a:gd name="connsiteY53" fmla="*/ 1152525 h 1247800"/>
              <a:gd name="connsiteX54" fmla="*/ 3171825 w 3429000"/>
              <a:gd name="connsiteY54" fmla="*/ 1171575 h 1247800"/>
              <a:gd name="connsiteX55" fmla="*/ 3267075 w 3429000"/>
              <a:gd name="connsiteY55" fmla="*/ 1190625 h 1247800"/>
              <a:gd name="connsiteX56" fmla="*/ 3305175 w 3429000"/>
              <a:gd name="connsiteY56" fmla="*/ 1200150 h 1247800"/>
              <a:gd name="connsiteX57" fmla="*/ 3390900 w 3429000"/>
              <a:gd name="connsiteY57" fmla="*/ 1238250 h 1247800"/>
              <a:gd name="connsiteX58" fmla="*/ 3429000 w 3429000"/>
              <a:gd name="connsiteY58" fmla="*/ 1247775 h 12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29000" h="1247800">
                <a:moveTo>
                  <a:pt x="0" y="0"/>
                </a:moveTo>
                <a:cubicBezTo>
                  <a:pt x="22225" y="6350"/>
                  <a:pt x="44056" y="14288"/>
                  <a:pt x="66675" y="19050"/>
                </a:cubicBezTo>
                <a:cubicBezTo>
                  <a:pt x="104472" y="27007"/>
                  <a:pt x="143100" y="30525"/>
                  <a:pt x="180975" y="38100"/>
                </a:cubicBezTo>
                <a:lnTo>
                  <a:pt x="228600" y="47625"/>
                </a:lnTo>
                <a:cubicBezTo>
                  <a:pt x="241300" y="53975"/>
                  <a:pt x="255146" y="58422"/>
                  <a:pt x="266700" y="66675"/>
                </a:cubicBezTo>
                <a:cubicBezTo>
                  <a:pt x="277661" y="74505"/>
                  <a:pt x="283579" y="88567"/>
                  <a:pt x="295275" y="95250"/>
                </a:cubicBezTo>
                <a:cubicBezTo>
                  <a:pt x="306641" y="101745"/>
                  <a:pt x="320619" y="101831"/>
                  <a:pt x="333375" y="104775"/>
                </a:cubicBezTo>
                <a:lnTo>
                  <a:pt x="419100" y="123825"/>
                </a:lnTo>
                <a:lnTo>
                  <a:pt x="457200" y="180975"/>
                </a:lnTo>
                <a:cubicBezTo>
                  <a:pt x="463550" y="190500"/>
                  <a:pt x="465390" y="205930"/>
                  <a:pt x="476250" y="209550"/>
                </a:cubicBezTo>
                <a:lnTo>
                  <a:pt x="533400" y="228600"/>
                </a:lnTo>
                <a:cubicBezTo>
                  <a:pt x="542925" y="238125"/>
                  <a:pt x="550200" y="250633"/>
                  <a:pt x="561975" y="257175"/>
                </a:cubicBezTo>
                <a:cubicBezTo>
                  <a:pt x="579528" y="266927"/>
                  <a:pt x="599891" y="270455"/>
                  <a:pt x="619125" y="276225"/>
                </a:cubicBezTo>
                <a:cubicBezTo>
                  <a:pt x="646028" y="284296"/>
                  <a:pt x="677659" y="289837"/>
                  <a:pt x="704850" y="295275"/>
                </a:cubicBezTo>
                <a:cubicBezTo>
                  <a:pt x="708025" y="320675"/>
                  <a:pt x="703783" y="348172"/>
                  <a:pt x="714375" y="371475"/>
                </a:cubicBezTo>
                <a:cubicBezTo>
                  <a:pt x="720944" y="385927"/>
                  <a:pt x="738276" y="392950"/>
                  <a:pt x="752475" y="400050"/>
                </a:cubicBezTo>
                <a:cubicBezTo>
                  <a:pt x="762739" y="405182"/>
                  <a:pt x="831586" y="417296"/>
                  <a:pt x="838200" y="419100"/>
                </a:cubicBezTo>
                <a:cubicBezTo>
                  <a:pt x="857573" y="424384"/>
                  <a:pt x="876300" y="431800"/>
                  <a:pt x="895350" y="438150"/>
                </a:cubicBezTo>
                <a:lnTo>
                  <a:pt x="923925" y="447675"/>
                </a:lnTo>
                <a:cubicBezTo>
                  <a:pt x="933450" y="457200"/>
                  <a:pt x="940804" y="469567"/>
                  <a:pt x="952500" y="476250"/>
                </a:cubicBezTo>
                <a:cubicBezTo>
                  <a:pt x="960600" y="480879"/>
                  <a:pt x="1034287" y="494119"/>
                  <a:pt x="1038225" y="495300"/>
                </a:cubicBezTo>
                <a:cubicBezTo>
                  <a:pt x="1054602" y="500213"/>
                  <a:pt x="1069748" y="508599"/>
                  <a:pt x="1085850" y="514350"/>
                </a:cubicBezTo>
                <a:cubicBezTo>
                  <a:pt x="1162184" y="541612"/>
                  <a:pt x="1151832" y="537989"/>
                  <a:pt x="1209675" y="552450"/>
                </a:cubicBezTo>
                <a:cubicBezTo>
                  <a:pt x="1219200" y="558800"/>
                  <a:pt x="1227728" y="566991"/>
                  <a:pt x="1238250" y="571500"/>
                </a:cubicBezTo>
                <a:cubicBezTo>
                  <a:pt x="1250282" y="576657"/>
                  <a:pt x="1264984" y="574530"/>
                  <a:pt x="1276350" y="581025"/>
                </a:cubicBezTo>
                <a:cubicBezTo>
                  <a:pt x="1288046" y="587708"/>
                  <a:pt x="1295400" y="600075"/>
                  <a:pt x="1304925" y="609600"/>
                </a:cubicBezTo>
                <a:cubicBezTo>
                  <a:pt x="1308100" y="619125"/>
                  <a:pt x="1307350" y="631075"/>
                  <a:pt x="1314450" y="638175"/>
                </a:cubicBezTo>
                <a:cubicBezTo>
                  <a:pt x="1321550" y="645275"/>
                  <a:pt x="1333019" y="646866"/>
                  <a:pt x="1343025" y="647700"/>
                </a:cubicBezTo>
                <a:cubicBezTo>
                  <a:pt x="1409545" y="653243"/>
                  <a:pt x="1476375" y="654050"/>
                  <a:pt x="1543050" y="657225"/>
                </a:cubicBezTo>
                <a:cubicBezTo>
                  <a:pt x="1629753" y="686126"/>
                  <a:pt x="1492815" y="641793"/>
                  <a:pt x="1619250" y="676275"/>
                </a:cubicBezTo>
                <a:cubicBezTo>
                  <a:pt x="1638623" y="681559"/>
                  <a:pt x="1656919" y="690455"/>
                  <a:pt x="1676400" y="695325"/>
                </a:cubicBezTo>
                <a:cubicBezTo>
                  <a:pt x="1795507" y="725102"/>
                  <a:pt x="1647422" y="687046"/>
                  <a:pt x="1743075" y="714375"/>
                </a:cubicBezTo>
                <a:cubicBezTo>
                  <a:pt x="1826796" y="738295"/>
                  <a:pt x="1741237" y="710587"/>
                  <a:pt x="1809750" y="733425"/>
                </a:cubicBezTo>
                <a:cubicBezTo>
                  <a:pt x="1901878" y="802521"/>
                  <a:pt x="1803699" y="735162"/>
                  <a:pt x="1876425" y="771525"/>
                </a:cubicBezTo>
                <a:cubicBezTo>
                  <a:pt x="1966991" y="816808"/>
                  <a:pt x="1814708" y="760478"/>
                  <a:pt x="1962150" y="809625"/>
                </a:cubicBezTo>
                <a:cubicBezTo>
                  <a:pt x="1971675" y="812800"/>
                  <a:pt x="1980726" y="818241"/>
                  <a:pt x="1990725" y="819150"/>
                </a:cubicBezTo>
                <a:lnTo>
                  <a:pt x="2095500" y="828675"/>
                </a:lnTo>
                <a:cubicBezTo>
                  <a:pt x="2108200" y="831850"/>
                  <a:pt x="2120821" y="835360"/>
                  <a:pt x="2133600" y="838200"/>
                </a:cubicBezTo>
                <a:cubicBezTo>
                  <a:pt x="2153163" y="842547"/>
                  <a:pt x="2189375" y="847038"/>
                  <a:pt x="2209800" y="857250"/>
                </a:cubicBezTo>
                <a:cubicBezTo>
                  <a:pt x="2275579" y="890139"/>
                  <a:pt x="2197181" y="866001"/>
                  <a:pt x="2276475" y="885825"/>
                </a:cubicBezTo>
                <a:cubicBezTo>
                  <a:pt x="2324487" y="933837"/>
                  <a:pt x="2286082" y="901456"/>
                  <a:pt x="2362200" y="942975"/>
                </a:cubicBezTo>
                <a:cubicBezTo>
                  <a:pt x="2378453" y="951840"/>
                  <a:pt x="2392426" y="965223"/>
                  <a:pt x="2409825" y="971550"/>
                </a:cubicBezTo>
                <a:cubicBezTo>
                  <a:pt x="2427975" y="978150"/>
                  <a:pt x="2447925" y="977900"/>
                  <a:pt x="2466975" y="981075"/>
                </a:cubicBezTo>
                <a:cubicBezTo>
                  <a:pt x="2479675" y="987425"/>
                  <a:pt x="2492747" y="993080"/>
                  <a:pt x="2505075" y="1000125"/>
                </a:cubicBezTo>
                <a:cubicBezTo>
                  <a:pt x="2515014" y="1005805"/>
                  <a:pt x="2522790" y="1015555"/>
                  <a:pt x="2533650" y="1019175"/>
                </a:cubicBezTo>
                <a:cubicBezTo>
                  <a:pt x="2551972" y="1025282"/>
                  <a:pt x="2571947" y="1024510"/>
                  <a:pt x="2590800" y="1028700"/>
                </a:cubicBezTo>
                <a:cubicBezTo>
                  <a:pt x="2600601" y="1030878"/>
                  <a:pt x="2609362" y="1037483"/>
                  <a:pt x="2619375" y="1038225"/>
                </a:cubicBezTo>
                <a:cubicBezTo>
                  <a:pt x="2695433" y="1043859"/>
                  <a:pt x="2771775" y="1044575"/>
                  <a:pt x="2847975" y="1047750"/>
                </a:cubicBezTo>
                <a:cubicBezTo>
                  <a:pt x="2929867" y="1102345"/>
                  <a:pt x="2826255" y="1036890"/>
                  <a:pt x="2905125" y="1076325"/>
                </a:cubicBezTo>
                <a:cubicBezTo>
                  <a:pt x="2915364" y="1081445"/>
                  <a:pt x="2922840" y="1091755"/>
                  <a:pt x="2933700" y="1095375"/>
                </a:cubicBezTo>
                <a:cubicBezTo>
                  <a:pt x="2952022" y="1101482"/>
                  <a:pt x="2972114" y="1100216"/>
                  <a:pt x="2990850" y="1104900"/>
                </a:cubicBezTo>
                <a:cubicBezTo>
                  <a:pt x="3010331" y="1109770"/>
                  <a:pt x="3028519" y="1119080"/>
                  <a:pt x="3048000" y="1123950"/>
                </a:cubicBezTo>
                <a:cubicBezTo>
                  <a:pt x="3060700" y="1127125"/>
                  <a:pt x="3073561" y="1129713"/>
                  <a:pt x="3086100" y="1133475"/>
                </a:cubicBezTo>
                <a:cubicBezTo>
                  <a:pt x="3105334" y="1139245"/>
                  <a:pt x="3126542" y="1141386"/>
                  <a:pt x="3143250" y="1152525"/>
                </a:cubicBezTo>
                <a:cubicBezTo>
                  <a:pt x="3152775" y="1158875"/>
                  <a:pt x="3160884" y="1168208"/>
                  <a:pt x="3171825" y="1171575"/>
                </a:cubicBezTo>
                <a:cubicBezTo>
                  <a:pt x="3202772" y="1181097"/>
                  <a:pt x="3235663" y="1182772"/>
                  <a:pt x="3267075" y="1190625"/>
                </a:cubicBezTo>
                <a:lnTo>
                  <a:pt x="3305175" y="1200150"/>
                </a:lnTo>
                <a:cubicBezTo>
                  <a:pt x="3350458" y="1230339"/>
                  <a:pt x="3322890" y="1215580"/>
                  <a:pt x="3390900" y="1238250"/>
                </a:cubicBezTo>
                <a:cubicBezTo>
                  <a:pt x="3422487" y="1248779"/>
                  <a:pt x="3409435" y="1247775"/>
                  <a:pt x="3429000" y="1247775"/>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4" name="Straight Connector 3"/>
          <p:cNvCxnSpPr/>
          <p:nvPr/>
        </p:nvCxnSpPr>
        <p:spPr bwMode="auto">
          <a:xfrm flipV="1">
            <a:off x="4319588" y="4742657"/>
            <a:ext cx="4762" cy="646112"/>
          </a:xfrm>
          <a:prstGeom prst="line">
            <a:avLst/>
          </a:prstGeom>
          <a:solidFill>
            <a:schemeClr val="accent1"/>
          </a:solidFill>
          <a:ln w="57150" cap="flat" cmpd="sng" algn="ctr">
            <a:solidFill>
              <a:srgbClr val="00B050"/>
            </a:solidFill>
            <a:prstDash val="solid"/>
            <a:round/>
            <a:headEnd type="none" w="med" len="med"/>
            <a:tailEnd type="none" w="med" len="med"/>
          </a:ln>
          <a:effectLst/>
        </p:spPr>
      </p:cxnSp>
      <p:cxnSp>
        <p:nvCxnSpPr>
          <p:cNvPr id="6" name="Straight Connector 5"/>
          <p:cNvCxnSpPr>
            <a:stCxn id="2" idx="0"/>
          </p:cNvCxnSpPr>
          <p:nvPr/>
        </p:nvCxnSpPr>
        <p:spPr bwMode="auto">
          <a:xfrm>
            <a:off x="3048000" y="4124325"/>
            <a:ext cx="1271588" cy="1264444"/>
          </a:xfrm>
          <a:prstGeom prst="line">
            <a:avLst/>
          </a:prstGeom>
          <a:solidFill>
            <a:schemeClr val="accent1"/>
          </a:solidFill>
          <a:ln w="38100" cap="flat" cmpd="sng" algn="ctr">
            <a:solidFill>
              <a:srgbClr val="000078"/>
            </a:solidFill>
            <a:prstDash val="solid"/>
            <a:round/>
            <a:headEnd type="none" w="med" len="med"/>
            <a:tailEnd type="none" w="med" len="med"/>
          </a:ln>
          <a:effectLst/>
        </p:spPr>
      </p:cxnSp>
    </p:spTree>
    <p:extLst>
      <p:ext uri="{BB962C8B-B14F-4D97-AF65-F5344CB8AC3E}">
        <p14:creationId xmlns:p14="http://schemas.microsoft.com/office/powerpoint/2010/main" val="415012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dissolve">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84744"/>
                                        </p:tgtEl>
                                        <p:attrNameLst>
                                          <p:attrName>style.visibility</p:attrName>
                                        </p:attrNameLst>
                                      </p:cBhvr>
                                      <p:to>
                                        <p:strVal val="visible"/>
                                      </p:to>
                                    </p:set>
                                    <p:animEffect transition="in" filter="diamond(in)">
                                      <p:cBhvr>
                                        <p:cTn id="12" dur="2000"/>
                                        <p:tgtEl>
                                          <p:spTgt spid="8847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4746"/>
                                        </p:tgtEl>
                                        <p:attrNameLst>
                                          <p:attrName>style.visibility</p:attrName>
                                        </p:attrNameLst>
                                      </p:cBhvr>
                                      <p:to>
                                        <p:strVal val="visible"/>
                                      </p:to>
                                    </p:set>
                                    <p:animEffect transition="in" filter="dissolve">
                                      <p:cBhvr>
                                        <p:cTn id="17" dur="500"/>
                                        <p:tgtEl>
                                          <p:spTgt spid="8847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84752"/>
                                        </p:tgtEl>
                                        <p:attrNameLst>
                                          <p:attrName>style.visibility</p:attrName>
                                        </p:attrNameLst>
                                      </p:cBhvr>
                                      <p:to>
                                        <p:strVal val="visible"/>
                                      </p:to>
                                    </p:set>
                                    <p:animEffect transition="in" filter="dissolve">
                                      <p:cBhvr>
                                        <p:cTn id="37" dur="500"/>
                                        <p:tgtEl>
                                          <p:spTgt spid="88475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4748"/>
                                        </p:tgtEl>
                                        <p:attrNameLst>
                                          <p:attrName>style.visibility</p:attrName>
                                        </p:attrNameLst>
                                      </p:cBhvr>
                                      <p:to>
                                        <p:strVal val="visible"/>
                                      </p:to>
                                    </p:set>
                                    <p:animEffect transition="in" filter="dissolve">
                                      <p:cBhvr>
                                        <p:cTn id="42" dur="500"/>
                                        <p:tgtEl>
                                          <p:spTgt spid="884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nimBg="1"/>
      <p:bldP spid="884744" grpId="0" animBg="1"/>
      <p:bldP spid="884746" grpId="0" animBg="1"/>
      <p:bldP spid="884748" grpId="0" animBg="1"/>
      <p:bldP spid="88475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800225" y="1520825"/>
            <a:ext cx="6767513" cy="3779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Book Antiqua" pitchFamily="18" charset="0"/>
            </a:endParaRPr>
          </a:p>
        </p:txBody>
      </p:sp>
      <p:sp>
        <p:nvSpPr>
          <p:cNvPr id="26627" name="Line 3"/>
          <p:cNvSpPr>
            <a:spLocks noChangeShapeType="1"/>
          </p:cNvSpPr>
          <p:nvPr/>
        </p:nvSpPr>
        <p:spPr bwMode="auto">
          <a:xfrm>
            <a:off x="1800225" y="5300663"/>
            <a:ext cx="67548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6788" name="Line 4"/>
          <p:cNvSpPr>
            <a:spLocks noChangeShapeType="1"/>
          </p:cNvSpPr>
          <p:nvPr/>
        </p:nvSpPr>
        <p:spPr bwMode="auto">
          <a:xfrm flipH="1">
            <a:off x="4103688" y="4797425"/>
            <a:ext cx="0" cy="5032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6789" name="Line 5"/>
          <p:cNvSpPr>
            <a:spLocks noChangeShapeType="1"/>
          </p:cNvSpPr>
          <p:nvPr/>
        </p:nvSpPr>
        <p:spPr bwMode="auto">
          <a:xfrm>
            <a:off x="4130675" y="4833938"/>
            <a:ext cx="369888" cy="989012"/>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6790" name="Line 6"/>
          <p:cNvSpPr>
            <a:spLocks noChangeShapeType="1"/>
          </p:cNvSpPr>
          <p:nvPr/>
        </p:nvSpPr>
        <p:spPr bwMode="auto">
          <a:xfrm>
            <a:off x="4160838" y="4868863"/>
            <a:ext cx="373062" cy="433387"/>
          </a:xfrm>
          <a:prstGeom prst="line">
            <a:avLst/>
          </a:prstGeom>
          <a:noFill/>
          <a:ln w="38100">
            <a:solidFill>
              <a:srgbClr val="33CC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nvGrpSpPr>
          <p:cNvPr id="2" name="Group 7"/>
          <p:cNvGrpSpPr>
            <a:grpSpLocks/>
          </p:cNvGrpSpPr>
          <p:nvPr/>
        </p:nvGrpSpPr>
        <p:grpSpPr bwMode="auto">
          <a:xfrm>
            <a:off x="4140200" y="3259138"/>
            <a:ext cx="3516313" cy="1898650"/>
            <a:chOff x="2809" y="2053"/>
            <a:chExt cx="2025" cy="1220"/>
          </a:xfrm>
        </p:grpSpPr>
        <p:sp>
          <p:nvSpPr>
            <p:cNvPr id="26658" name="Line 8"/>
            <p:cNvSpPr>
              <a:spLocks noChangeShapeType="1"/>
            </p:cNvSpPr>
            <p:nvPr/>
          </p:nvSpPr>
          <p:spPr bwMode="auto">
            <a:xfrm flipV="1">
              <a:off x="2809" y="2338"/>
              <a:ext cx="687" cy="93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6659" name="Rectangle 9"/>
            <p:cNvSpPr>
              <a:spLocks noChangeArrowheads="1"/>
            </p:cNvSpPr>
            <p:nvPr/>
          </p:nvSpPr>
          <p:spPr bwMode="auto">
            <a:xfrm>
              <a:off x="3551" y="2053"/>
              <a:ext cx="1283"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Average demand</a:t>
              </a:r>
            </a:p>
            <a:p>
              <a:pPr eaLnBrk="0" hangingPunct="0"/>
              <a:r>
                <a:rPr lang="en-US" sz="2000" b="1" dirty="0">
                  <a:solidFill>
                    <a:srgbClr val="2237A0"/>
                  </a:solidFill>
                  <a:latin typeface="Book Antiqua" pitchFamily="18" charset="0"/>
                </a:rPr>
                <a:t>during lead time</a:t>
              </a:r>
            </a:p>
          </p:txBody>
        </p:sp>
      </p:grpSp>
      <p:grpSp>
        <p:nvGrpSpPr>
          <p:cNvPr id="3" name="Group 10"/>
          <p:cNvGrpSpPr>
            <a:grpSpLocks/>
          </p:cNvGrpSpPr>
          <p:nvPr/>
        </p:nvGrpSpPr>
        <p:grpSpPr bwMode="auto">
          <a:xfrm>
            <a:off x="4407767" y="2457450"/>
            <a:ext cx="2752451" cy="3060700"/>
            <a:chOff x="2705" y="1525"/>
            <a:chExt cx="1662" cy="1780"/>
          </a:xfrm>
        </p:grpSpPr>
        <p:sp>
          <p:nvSpPr>
            <p:cNvPr id="26656" name="Line 11"/>
            <p:cNvSpPr>
              <a:spLocks noChangeShapeType="1"/>
            </p:cNvSpPr>
            <p:nvPr/>
          </p:nvSpPr>
          <p:spPr bwMode="auto">
            <a:xfrm flipV="1">
              <a:off x="2705" y="1770"/>
              <a:ext cx="375" cy="153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6657" name="Rectangle 12"/>
            <p:cNvSpPr>
              <a:spLocks noChangeArrowheads="1"/>
            </p:cNvSpPr>
            <p:nvPr/>
          </p:nvSpPr>
          <p:spPr bwMode="auto">
            <a:xfrm>
              <a:off x="3079" y="1525"/>
              <a:ext cx="1288"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A large demand</a:t>
              </a:r>
            </a:p>
            <a:p>
              <a:pPr eaLnBrk="0" hangingPunct="0"/>
              <a:r>
                <a:rPr lang="en-US" sz="2000" b="1" dirty="0">
                  <a:solidFill>
                    <a:srgbClr val="2237A0"/>
                  </a:solidFill>
                  <a:latin typeface="Book Antiqua" pitchFamily="18" charset="0"/>
                </a:rPr>
                <a:t>during lead time</a:t>
              </a:r>
            </a:p>
          </p:txBody>
        </p:sp>
      </p:grpSp>
      <p:grpSp>
        <p:nvGrpSpPr>
          <p:cNvPr id="4" name="Group 13"/>
          <p:cNvGrpSpPr>
            <a:grpSpLocks/>
          </p:cNvGrpSpPr>
          <p:nvPr/>
        </p:nvGrpSpPr>
        <p:grpSpPr bwMode="auto">
          <a:xfrm>
            <a:off x="58738" y="4481514"/>
            <a:ext cx="8494712" cy="396875"/>
            <a:chOff x="37" y="2823"/>
            <a:chExt cx="5351" cy="250"/>
          </a:xfrm>
        </p:grpSpPr>
        <p:sp>
          <p:nvSpPr>
            <p:cNvPr id="26653" name="Line 14"/>
            <p:cNvSpPr>
              <a:spLocks noChangeShapeType="1"/>
            </p:cNvSpPr>
            <p:nvPr/>
          </p:nvSpPr>
          <p:spPr bwMode="auto">
            <a:xfrm>
              <a:off x="1193" y="3029"/>
              <a:ext cx="419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6654" name="Line 15"/>
            <p:cNvSpPr>
              <a:spLocks noChangeShapeType="1"/>
            </p:cNvSpPr>
            <p:nvPr/>
          </p:nvSpPr>
          <p:spPr bwMode="auto">
            <a:xfrm>
              <a:off x="869" y="3053"/>
              <a:ext cx="2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6655" name="Rectangle 16"/>
            <p:cNvSpPr>
              <a:spLocks noChangeArrowheads="1"/>
            </p:cNvSpPr>
            <p:nvPr/>
          </p:nvSpPr>
          <p:spPr bwMode="auto">
            <a:xfrm>
              <a:off x="37" y="2823"/>
              <a:ext cx="9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ROP= LTD</a:t>
              </a:r>
            </a:p>
          </p:txBody>
        </p:sp>
      </p:grpSp>
      <p:grpSp>
        <p:nvGrpSpPr>
          <p:cNvPr id="5" name="Group 17"/>
          <p:cNvGrpSpPr>
            <a:grpSpLocks/>
          </p:cNvGrpSpPr>
          <p:nvPr/>
        </p:nvGrpSpPr>
        <p:grpSpPr bwMode="auto">
          <a:xfrm>
            <a:off x="7346951" y="5324479"/>
            <a:ext cx="1220787" cy="366712"/>
            <a:chOff x="4655" y="3667"/>
            <a:chExt cx="769" cy="231"/>
          </a:xfrm>
        </p:grpSpPr>
        <p:sp>
          <p:nvSpPr>
            <p:cNvPr id="26651" name="Rectangle 18"/>
            <p:cNvSpPr>
              <a:spLocks noChangeArrowheads="1"/>
            </p:cNvSpPr>
            <p:nvPr/>
          </p:nvSpPr>
          <p:spPr bwMode="auto">
            <a:xfrm>
              <a:off x="4655" y="3667"/>
              <a:ext cx="4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dirty="0">
                  <a:solidFill>
                    <a:srgbClr val="2237A0"/>
                  </a:solidFill>
                  <a:latin typeface="Book Antiqua" pitchFamily="18" charset="0"/>
                </a:rPr>
                <a:t>Time</a:t>
              </a:r>
            </a:p>
          </p:txBody>
        </p:sp>
        <p:sp>
          <p:nvSpPr>
            <p:cNvPr id="26652" name="Line 19"/>
            <p:cNvSpPr>
              <a:spLocks noChangeShapeType="1"/>
            </p:cNvSpPr>
            <p:nvPr/>
          </p:nvSpPr>
          <p:spPr bwMode="auto">
            <a:xfrm>
              <a:off x="5093" y="3773"/>
              <a:ext cx="33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grpSp>
        <p:nvGrpSpPr>
          <p:cNvPr id="6" name="Group 20"/>
          <p:cNvGrpSpPr>
            <a:grpSpLocks/>
          </p:cNvGrpSpPr>
          <p:nvPr/>
        </p:nvGrpSpPr>
        <p:grpSpPr bwMode="auto">
          <a:xfrm>
            <a:off x="1390067" y="1579706"/>
            <a:ext cx="396875" cy="1570038"/>
            <a:chOff x="851" y="982"/>
            <a:chExt cx="250" cy="989"/>
          </a:xfrm>
        </p:grpSpPr>
        <p:sp>
          <p:nvSpPr>
            <p:cNvPr id="26649" name="Rectangle 21"/>
            <p:cNvSpPr>
              <a:spLocks noChangeArrowheads="1"/>
            </p:cNvSpPr>
            <p:nvPr/>
          </p:nvSpPr>
          <p:spPr bwMode="auto">
            <a:xfrm rot="16200000">
              <a:off x="586" y="1457"/>
              <a:ext cx="7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Quantity</a:t>
              </a:r>
            </a:p>
          </p:txBody>
        </p:sp>
        <p:sp>
          <p:nvSpPr>
            <p:cNvPr id="26650" name="Line 22"/>
            <p:cNvSpPr>
              <a:spLocks noChangeShapeType="1"/>
            </p:cNvSpPr>
            <p:nvPr/>
          </p:nvSpPr>
          <p:spPr bwMode="auto">
            <a:xfrm flipV="1">
              <a:off x="992" y="982"/>
              <a:ext cx="0" cy="27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sp>
        <p:nvSpPr>
          <p:cNvPr id="886807" name="Text Box 23"/>
          <p:cNvSpPr txBox="1">
            <a:spLocks noChangeArrowheads="1"/>
          </p:cNvSpPr>
          <p:nvPr/>
        </p:nvSpPr>
        <p:spPr bwMode="auto">
          <a:xfrm>
            <a:off x="688975" y="5483225"/>
            <a:ext cx="3284538" cy="701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latin typeface="Book Antiqua" pitchFamily="18" charset="0"/>
              </a:rPr>
              <a:t>Safety stock reduces risk of</a:t>
            </a:r>
          </a:p>
          <a:p>
            <a:r>
              <a:rPr lang="en-US" sz="2000" dirty="0">
                <a:latin typeface="Book Antiqua" pitchFamily="18" charset="0"/>
              </a:rPr>
              <a:t>stockout during lead time</a:t>
            </a:r>
          </a:p>
        </p:txBody>
      </p:sp>
      <p:sp>
        <p:nvSpPr>
          <p:cNvPr id="26637" name="Text Box 25"/>
          <p:cNvSpPr txBox="1">
            <a:spLocks noChangeArrowheads="1"/>
          </p:cNvSpPr>
          <p:nvPr/>
        </p:nvSpPr>
        <p:spPr bwMode="auto">
          <a:xfrm>
            <a:off x="9525" y="57549"/>
            <a:ext cx="8676964"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dirty="0">
                <a:latin typeface="Impact" pitchFamily="34" charset="0"/>
                <a:cs typeface="Arial" charset="0"/>
              </a:rPr>
              <a:t>Safety Stock</a:t>
            </a:r>
            <a:r>
              <a:rPr lang="en-US" sz="3200" b="1" dirty="0"/>
              <a:t> </a:t>
            </a:r>
            <a:endParaRPr lang="en-US" sz="2800" dirty="0"/>
          </a:p>
        </p:txBody>
      </p:sp>
      <p:grpSp>
        <p:nvGrpSpPr>
          <p:cNvPr id="7" name="Group 26"/>
          <p:cNvGrpSpPr>
            <a:grpSpLocks/>
          </p:cNvGrpSpPr>
          <p:nvPr/>
        </p:nvGrpSpPr>
        <p:grpSpPr bwMode="auto">
          <a:xfrm>
            <a:off x="4140200" y="5373688"/>
            <a:ext cx="2392363" cy="396875"/>
            <a:chOff x="2857" y="3407"/>
            <a:chExt cx="1507" cy="250"/>
          </a:xfrm>
        </p:grpSpPr>
        <p:sp>
          <p:nvSpPr>
            <p:cNvPr id="26647" name="Rectangle 27"/>
            <p:cNvSpPr>
              <a:spLocks noChangeArrowheads="1"/>
            </p:cNvSpPr>
            <p:nvPr/>
          </p:nvSpPr>
          <p:spPr bwMode="auto">
            <a:xfrm>
              <a:off x="3356" y="3407"/>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Safety stock</a:t>
              </a:r>
            </a:p>
          </p:txBody>
        </p:sp>
        <p:sp>
          <p:nvSpPr>
            <p:cNvPr id="26648" name="Line 28"/>
            <p:cNvSpPr>
              <a:spLocks noChangeShapeType="1"/>
            </p:cNvSpPr>
            <p:nvPr/>
          </p:nvSpPr>
          <p:spPr bwMode="auto">
            <a:xfrm flipH="1">
              <a:off x="2857" y="3453"/>
              <a:ext cx="477" cy="9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sp>
        <p:nvSpPr>
          <p:cNvPr id="886813" name="Line 29"/>
          <p:cNvSpPr>
            <a:spLocks noChangeShapeType="1"/>
          </p:cNvSpPr>
          <p:nvPr/>
        </p:nvSpPr>
        <p:spPr bwMode="auto">
          <a:xfrm flipH="1">
            <a:off x="4103688" y="5300663"/>
            <a:ext cx="0" cy="541337"/>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6814" name="Line 30"/>
          <p:cNvSpPr>
            <a:spLocks noChangeShapeType="1"/>
          </p:cNvSpPr>
          <p:nvPr/>
        </p:nvSpPr>
        <p:spPr bwMode="auto">
          <a:xfrm>
            <a:off x="1800225" y="2168525"/>
            <a:ext cx="2303463" cy="2665413"/>
          </a:xfrm>
          <a:prstGeom prst="line">
            <a:avLst/>
          </a:prstGeom>
          <a:noFill/>
          <a:ln w="38100">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6815" name="Line 31"/>
          <p:cNvSpPr>
            <a:spLocks noChangeShapeType="1"/>
          </p:cNvSpPr>
          <p:nvPr/>
        </p:nvSpPr>
        <p:spPr bwMode="auto">
          <a:xfrm>
            <a:off x="1800225" y="2168525"/>
            <a:ext cx="0" cy="31321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nvGrpSpPr>
          <p:cNvPr id="8" name="Group 32"/>
          <p:cNvGrpSpPr>
            <a:grpSpLocks/>
          </p:cNvGrpSpPr>
          <p:nvPr/>
        </p:nvGrpSpPr>
        <p:grpSpPr bwMode="auto">
          <a:xfrm>
            <a:off x="4067179" y="5842000"/>
            <a:ext cx="536576" cy="390525"/>
            <a:chOff x="2562" y="3680"/>
            <a:chExt cx="338" cy="246"/>
          </a:xfrm>
        </p:grpSpPr>
        <p:sp>
          <p:nvSpPr>
            <p:cNvPr id="26645" name="Rectangle 33"/>
            <p:cNvSpPr>
              <a:spLocks noChangeArrowheads="1"/>
            </p:cNvSpPr>
            <p:nvPr/>
          </p:nvSpPr>
          <p:spPr bwMode="auto">
            <a:xfrm>
              <a:off x="2599" y="3695"/>
              <a:ext cx="3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dirty="0">
                  <a:solidFill>
                    <a:srgbClr val="2237A0"/>
                  </a:solidFill>
                  <a:latin typeface="Book Antiqua" pitchFamily="18" charset="0"/>
                </a:rPr>
                <a:t>LT</a:t>
              </a:r>
            </a:p>
          </p:txBody>
        </p:sp>
        <p:sp>
          <p:nvSpPr>
            <p:cNvPr id="26646" name="Line 34"/>
            <p:cNvSpPr>
              <a:spLocks noChangeShapeType="1"/>
            </p:cNvSpPr>
            <p:nvPr/>
          </p:nvSpPr>
          <p:spPr bwMode="auto">
            <a:xfrm flipH="1" flipV="1">
              <a:off x="2562" y="3680"/>
              <a:ext cx="29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sp>
        <p:nvSpPr>
          <p:cNvPr id="886820" name="Line 36"/>
          <p:cNvSpPr>
            <a:spLocks noChangeShapeType="1"/>
          </p:cNvSpPr>
          <p:nvPr/>
        </p:nvSpPr>
        <p:spPr bwMode="auto">
          <a:xfrm>
            <a:off x="4284663" y="5265738"/>
            <a:ext cx="2159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9" name="Freeform 8"/>
          <p:cNvSpPr/>
          <p:nvPr/>
        </p:nvSpPr>
        <p:spPr bwMode="auto">
          <a:xfrm>
            <a:off x="1789907" y="2168524"/>
            <a:ext cx="2286000" cy="2667000"/>
          </a:xfrm>
          <a:custGeom>
            <a:avLst/>
            <a:gdLst>
              <a:gd name="connsiteX0" fmla="*/ 0 w 2286000"/>
              <a:gd name="connsiteY0" fmla="*/ 0 h 2667000"/>
              <a:gd name="connsiteX1" fmla="*/ 76200 w 2286000"/>
              <a:gd name="connsiteY1" fmla="*/ 66675 h 2667000"/>
              <a:gd name="connsiteX2" fmla="*/ 104775 w 2286000"/>
              <a:gd name="connsiteY2" fmla="*/ 76200 h 2667000"/>
              <a:gd name="connsiteX3" fmla="*/ 133350 w 2286000"/>
              <a:gd name="connsiteY3" fmla="*/ 85725 h 2667000"/>
              <a:gd name="connsiteX4" fmla="*/ 171450 w 2286000"/>
              <a:gd name="connsiteY4" fmla="*/ 142875 h 2667000"/>
              <a:gd name="connsiteX5" fmla="*/ 190500 w 2286000"/>
              <a:gd name="connsiteY5" fmla="*/ 171450 h 2667000"/>
              <a:gd name="connsiteX6" fmla="*/ 200025 w 2286000"/>
              <a:gd name="connsiteY6" fmla="*/ 200025 h 2667000"/>
              <a:gd name="connsiteX7" fmla="*/ 228600 w 2286000"/>
              <a:gd name="connsiteY7" fmla="*/ 219075 h 2667000"/>
              <a:gd name="connsiteX8" fmla="*/ 247650 w 2286000"/>
              <a:gd name="connsiteY8" fmla="*/ 276225 h 2667000"/>
              <a:gd name="connsiteX9" fmla="*/ 257175 w 2286000"/>
              <a:gd name="connsiteY9" fmla="*/ 304800 h 2667000"/>
              <a:gd name="connsiteX10" fmla="*/ 295275 w 2286000"/>
              <a:gd name="connsiteY10" fmla="*/ 361950 h 2667000"/>
              <a:gd name="connsiteX11" fmla="*/ 314325 w 2286000"/>
              <a:gd name="connsiteY11" fmla="*/ 390525 h 2667000"/>
              <a:gd name="connsiteX12" fmla="*/ 333375 w 2286000"/>
              <a:gd name="connsiteY12" fmla="*/ 447675 h 2667000"/>
              <a:gd name="connsiteX13" fmla="*/ 342900 w 2286000"/>
              <a:gd name="connsiteY13" fmla="*/ 476250 h 2667000"/>
              <a:gd name="connsiteX14" fmla="*/ 381000 w 2286000"/>
              <a:gd name="connsiteY14" fmla="*/ 533400 h 2667000"/>
              <a:gd name="connsiteX15" fmla="*/ 400050 w 2286000"/>
              <a:gd name="connsiteY15" fmla="*/ 561975 h 2667000"/>
              <a:gd name="connsiteX16" fmla="*/ 409575 w 2286000"/>
              <a:gd name="connsiteY16" fmla="*/ 590550 h 2667000"/>
              <a:gd name="connsiteX17" fmla="*/ 438150 w 2286000"/>
              <a:gd name="connsiteY17" fmla="*/ 647700 h 2667000"/>
              <a:gd name="connsiteX18" fmla="*/ 447675 w 2286000"/>
              <a:gd name="connsiteY18" fmla="*/ 685800 h 2667000"/>
              <a:gd name="connsiteX19" fmla="*/ 457200 w 2286000"/>
              <a:gd name="connsiteY19" fmla="*/ 714375 h 2667000"/>
              <a:gd name="connsiteX20" fmla="*/ 466725 w 2286000"/>
              <a:gd name="connsiteY20" fmla="*/ 752475 h 2667000"/>
              <a:gd name="connsiteX21" fmla="*/ 485775 w 2286000"/>
              <a:gd name="connsiteY21" fmla="*/ 781050 h 2667000"/>
              <a:gd name="connsiteX22" fmla="*/ 533400 w 2286000"/>
              <a:gd name="connsiteY22" fmla="*/ 847725 h 2667000"/>
              <a:gd name="connsiteX23" fmla="*/ 561975 w 2286000"/>
              <a:gd name="connsiteY23" fmla="*/ 933450 h 2667000"/>
              <a:gd name="connsiteX24" fmla="*/ 571500 w 2286000"/>
              <a:gd name="connsiteY24" fmla="*/ 962025 h 2667000"/>
              <a:gd name="connsiteX25" fmla="*/ 609600 w 2286000"/>
              <a:gd name="connsiteY25" fmla="*/ 1114425 h 2667000"/>
              <a:gd name="connsiteX26" fmla="*/ 619125 w 2286000"/>
              <a:gd name="connsiteY26" fmla="*/ 1143000 h 2667000"/>
              <a:gd name="connsiteX27" fmla="*/ 638175 w 2286000"/>
              <a:gd name="connsiteY27" fmla="*/ 1171575 h 2667000"/>
              <a:gd name="connsiteX28" fmla="*/ 666750 w 2286000"/>
              <a:gd name="connsiteY28" fmla="*/ 1228725 h 2667000"/>
              <a:gd name="connsiteX29" fmla="*/ 695325 w 2286000"/>
              <a:gd name="connsiteY29" fmla="*/ 1247775 h 2667000"/>
              <a:gd name="connsiteX30" fmla="*/ 742950 w 2286000"/>
              <a:gd name="connsiteY30" fmla="*/ 1333500 h 2667000"/>
              <a:gd name="connsiteX31" fmla="*/ 762000 w 2286000"/>
              <a:gd name="connsiteY31" fmla="*/ 1362075 h 2667000"/>
              <a:gd name="connsiteX32" fmla="*/ 790575 w 2286000"/>
              <a:gd name="connsiteY32" fmla="*/ 1466850 h 2667000"/>
              <a:gd name="connsiteX33" fmla="*/ 809625 w 2286000"/>
              <a:gd name="connsiteY33" fmla="*/ 1495425 h 2667000"/>
              <a:gd name="connsiteX34" fmla="*/ 838200 w 2286000"/>
              <a:gd name="connsiteY34" fmla="*/ 1514475 h 2667000"/>
              <a:gd name="connsiteX35" fmla="*/ 895350 w 2286000"/>
              <a:gd name="connsiteY35" fmla="*/ 1552575 h 2667000"/>
              <a:gd name="connsiteX36" fmla="*/ 914400 w 2286000"/>
              <a:gd name="connsiteY36" fmla="*/ 1581150 h 2667000"/>
              <a:gd name="connsiteX37" fmla="*/ 942975 w 2286000"/>
              <a:gd name="connsiteY37" fmla="*/ 1590675 h 2667000"/>
              <a:gd name="connsiteX38" fmla="*/ 971550 w 2286000"/>
              <a:gd name="connsiteY38" fmla="*/ 1609725 h 2667000"/>
              <a:gd name="connsiteX39" fmla="*/ 981075 w 2286000"/>
              <a:gd name="connsiteY39" fmla="*/ 1638300 h 2667000"/>
              <a:gd name="connsiteX40" fmla="*/ 1057275 w 2286000"/>
              <a:gd name="connsiteY40" fmla="*/ 1724025 h 2667000"/>
              <a:gd name="connsiteX41" fmla="*/ 1095375 w 2286000"/>
              <a:gd name="connsiteY41" fmla="*/ 1743075 h 2667000"/>
              <a:gd name="connsiteX42" fmla="*/ 1152525 w 2286000"/>
              <a:gd name="connsiteY42" fmla="*/ 1762125 h 2667000"/>
              <a:gd name="connsiteX43" fmla="*/ 1200150 w 2286000"/>
              <a:gd name="connsiteY43" fmla="*/ 1800225 h 2667000"/>
              <a:gd name="connsiteX44" fmla="*/ 1228725 w 2286000"/>
              <a:gd name="connsiteY44" fmla="*/ 1819275 h 2667000"/>
              <a:gd name="connsiteX45" fmla="*/ 1285875 w 2286000"/>
              <a:gd name="connsiteY45" fmla="*/ 1838325 h 2667000"/>
              <a:gd name="connsiteX46" fmla="*/ 1314450 w 2286000"/>
              <a:gd name="connsiteY46" fmla="*/ 1847850 h 2667000"/>
              <a:gd name="connsiteX47" fmla="*/ 1371600 w 2286000"/>
              <a:gd name="connsiteY47" fmla="*/ 1876425 h 2667000"/>
              <a:gd name="connsiteX48" fmla="*/ 1428750 w 2286000"/>
              <a:gd name="connsiteY48" fmla="*/ 1905000 h 2667000"/>
              <a:gd name="connsiteX49" fmla="*/ 1485900 w 2286000"/>
              <a:gd name="connsiteY49" fmla="*/ 1952625 h 2667000"/>
              <a:gd name="connsiteX50" fmla="*/ 1514475 w 2286000"/>
              <a:gd name="connsiteY50" fmla="*/ 1981200 h 2667000"/>
              <a:gd name="connsiteX51" fmla="*/ 1543050 w 2286000"/>
              <a:gd name="connsiteY51" fmla="*/ 2000250 h 2667000"/>
              <a:gd name="connsiteX52" fmla="*/ 1628775 w 2286000"/>
              <a:gd name="connsiteY52" fmla="*/ 2066925 h 2667000"/>
              <a:gd name="connsiteX53" fmla="*/ 1685925 w 2286000"/>
              <a:gd name="connsiteY53" fmla="*/ 2095500 h 2667000"/>
              <a:gd name="connsiteX54" fmla="*/ 1714500 w 2286000"/>
              <a:gd name="connsiteY54" fmla="*/ 2105025 h 2667000"/>
              <a:gd name="connsiteX55" fmla="*/ 1743075 w 2286000"/>
              <a:gd name="connsiteY55" fmla="*/ 2124075 h 2667000"/>
              <a:gd name="connsiteX56" fmla="*/ 1847850 w 2286000"/>
              <a:gd name="connsiteY56" fmla="*/ 2152650 h 2667000"/>
              <a:gd name="connsiteX57" fmla="*/ 1933575 w 2286000"/>
              <a:gd name="connsiteY57" fmla="*/ 2190750 h 2667000"/>
              <a:gd name="connsiteX58" fmla="*/ 1990725 w 2286000"/>
              <a:gd name="connsiteY58" fmla="*/ 2219325 h 2667000"/>
              <a:gd name="connsiteX59" fmla="*/ 2009775 w 2286000"/>
              <a:gd name="connsiteY59" fmla="*/ 2286000 h 2667000"/>
              <a:gd name="connsiteX60" fmla="*/ 2047875 w 2286000"/>
              <a:gd name="connsiteY60" fmla="*/ 2343150 h 2667000"/>
              <a:gd name="connsiteX61" fmla="*/ 2066925 w 2286000"/>
              <a:gd name="connsiteY61" fmla="*/ 2371725 h 2667000"/>
              <a:gd name="connsiteX62" fmla="*/ 2105025 w 2286000"/>
              <a:gd name="connsiteY62" fmla="*/ 2419350 h 2667000"/>
              <a:gd name="connsiteX63" fmla="*/ 2133600 w 2286000"/>
              <a:gd name="connsiteY63" fmla="*/ 2476500 h 2667000"/>
              <a:gd name="connsiteX64" fmla="*/ 2162175 w 2286000"/>
              <a:gd name="connsiteY64" fmla="*/ 2505075 h 2667000"/>
              <a:gd name="connsiteX65" fmla="*/ 2228850 w 2286000"/>
              <a:gd name="connsiteY65" fmla="*/ 2581275 h 2667000"/>
              <a:gd name="connsiteX66" fmla="*/ 2266950 w 2286000"/>
              <a:gd name="connsiteY66" fmla="*/ 2628900 h 2667000"/>
              <a:gd name="connsiteX67" fmla="*/ 2276475 w 2286000"/>
              <a:gd name="connsiteY67" fmla="*/ 2657475 h 2667000"/>
              <a:gd name="connsiteX68" fmla="*/ 2286000 w 2286000"/>
              <a:gd name="connsiteY68"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286000" h="2667000">
                <a:moveTo>
                  <a:pt x="0" y="0"/>
                </a:moveTo>
                <a:cubicBezTo>
                  <a:pt x="26508" y="66269"/>
                  <a:pt x="2830" y="42218"/>
                  <a:pt x="76200" y="66675"/>
                </a:cubicBezTo>
                <a:lnTo>
                  <a:pt x="104775" y="76200"/>
                </a:lnTo>
                <a:lnTo>
                  <a:pt x="133350" y="85725"/>
                </a:lnTo>
                <a:lnTo>
                  <a:pt x="171450" y="142875"/>
                </a:lnTo>
                <a:cubicBezTo>
                  <a:pt x="177800" y="152400"/>
                  <a:pt x="186880" y="160590"/>
                  <a:pt x="190500" y="171450"/>
                </a:cubicBezTo>
                <a:cubicBezTo>
                  <a:pt x="193675" y="180975"/>
                  <a:pt x="193753" y="192185"/>
                  <a:pt x="200025" y="200025"/>
                </a:cubicBezTo>
                <a:cubicBezTo>
                  <a:pt x="207176" y="208964"/>
                  <a:pt x="219075" y="212725"/>
                  <a:pt x="228600" y="219075"/>
                </a:cubicBezTo>
                <a:lnTo>
                  <a:pt x="247650" y="276225"/>
                </a:lnTo>
                <a:cubicBezTo>
                  <a:pt x="250825" y="285750"/>
                  <a:pt x="251606" y="296446"/>
                  <a:pt x="257175" y="304800"/>
                </a:cubicBezTo>
                <a:lnTo>
                  <a:pt x="295275" y="361950"/>
                </a:lnTo>
                <a:cubicBezTo>
                  <a:pt x="301625" y="371475"/>
                  <a:pt x="310705" y="379665"/>
                  <a:pt x="314325" y="390525"/>
                </a:cubicBezTo>
                <a:lnTo>
                  <a:pt x="333375" y="447675"/>
                </a:lnTo>
                <a:cubicBezTo>
                  <a:pt x="336550" y="457200"/>
                  <a:pt x="337331" y="467896"/>
                  <a:pt x="342900" y="476250"/>
                </a:cubicBezTo>
                <a:lnTo>
                  <a:pt x="381000" y="533400"/>
                </a:lnTo>
                <a:cubicBezTo>
                  <a:pt x="387350" y="542925"/>
                  <a:pt x="396430" y="551115"/>
                  <a:pt x="400050" y="561975"/>
                </a:cubicBezTo>
                <a:cubicBezTo>
                  <a:pt x="403225" y="571500"/>
                  <a:pt x="405085" y="581570"/>
                  <a:pt x="409575" y="590550"/>
                </a:cubicBezTo>
                <a:cubicBezTo>
                  <a:pt x="437405" y="646210"/>
                  <a:pt x="422189" y="591837"/>
                  <a:pt x="438150" y="647700"/>
                </a:cubicBezTo>
                <a:cubicBezTo>
                  <a:pt x="441746" y="660287"/>
                  <a:pt x="444079" y="673213"/>
                  <a:pt x="447675" y="685800"/>
                </a:cubicBezTo>
                <a:cubicBezTo>
                  <a:pt x="450433" y="695454"/>
                  <a:pt x="454442" y="704721"/>
                  <a:pt x="457200" y="714375"/>
                </a:cubicBezTo>
                <a:cubicBezTo>
                  <a:pt x="460796" y="726962"/>
                  <a:pt x="461568" y="740443"/>
                  <a:pt x="466725" y="752475"/>
                </a:cubicBezTo>
                <a:cubicBezTo>
                  <a:pt x="471234" y="762997"/>
                  <a:pt x="481126" y="770589"/>
                  <a:pt x="485775" y="781050"/>
                </a:cubicBezTo>
                <a:cubicBezTo>
                  <a:pt x="516697" y="850624"/>
                  <a:pt x="481427" y="830401"/>
                  <a:pt x="533400" y="847725"/>
                </a:cubicBezTo>
                <a:lnTo>
                  <a:pt x="561975" y="933450"/>
                </a:lnTo>
                <a:cubicBezTo>
                  <a:pt x="565150" y="942975"/>
                  <a:pt x="569531" y="952180"/>
                  <a:pt x="571500" y="962025"/>
                </a:cubicBezTo>
                <a:cubicBezTo>
                  <a:pt x="594488" y="1076966"/>
                  <a:pt x="580311" y="1026558"/>
                  <a:pt x="609600" y="1114425"/>
                </a:cubicBezTo>
                <a:cubicBezTo>
                  <a:pt x="612775" y="1123950"/>
                  <a:pt x="613556" y="1134646"/>
                  <a:pt x="619125" y="1143000"/>
                </a:cubicBezTo>
                <a:cubicBezTo>
                  <a:pt x="625475" y="1152525"/>
                  <a:pt x="633055" y="1161336"/>
                  <a:pt x="638175" y="1171575"/>
                </a:cubicBezTo>
                <a:cubicBezTo>
                  <a:pt x="653669" y="1202563"/>
                  <a:pt x="639453" y="1201428"/>
                  <a:pt x="666750" y="1228725"/>
                </a:cubicBezTo>
                <a:cubicBezTo>
                  <a:pt x="674845" y="1236820"/>
                  <a:pt x="685800" y="1241425"/>
                  <a:pt x="695325" y="1247775"/>
                </a:cubicBezTo>
                <a:cubicBezTo>
                  <a:pt x="712090" y="1298070"/>
                  <a:pt x="699281" y="1267996"/>
                  <a:pt x="742950" y="1333500"/>
                </a:cubicBezTo>
                <a:lnTo>
                  <a:pt x="762000" y="1362075"/>
                </a:lnTo>
                <a:cubicBezTo>
                  <a:pt x="767112" y="1387635"/>
                  <a:pt x="776764" y="1446133"/>
                  <a:pt x="790575" y="1466850"/>
                </a:cubicBezTo>
                <a:cubicBezTo>
                  <a:pt x="796925" y="1476375"/>
                  <a:pt x="801530" y="1487330"/>
                  <a:pt x="809625" y="1495425"/>
                </a:cubicBezTo>
                <a:cubicBezTo>
                  <a:pt x="817720" y="1503520"/>
                  <a:pt x="829406" y="1507146"/>
                  <a:pt x="838200" y="1514475"/>
                </a:cubicBezTo>
                <a:cubicBezTo>
                  <a:pt x="885766" y="1554113"/>
                  <a:pt x="845132" y="1535836"/>
                  <a:pt x="895350" y="1552575"/>
                </a:cubicBezTo>
                <a:cubicBezTo>
                  <a:pt x="901700" y="1562100"/>
                  <a:pt x="905461" y="1573999"/>
                  <a:pt x="914400" y="1581150"/>
                </a:cubicBezTo>
                <a:cubicBezTo>
                  <a:pt x="922240" y="1587422"/>
                  <a:pt x="933995" y="1586185"/>
                  <a:pt x="942975" y="1590675"/>
                </a:cubicBezTo>
                <a:cubicBezTo>
                  <a:pt x="953214" y="1595795"/>
                  <a:pt x="962025" y="1603375"/>
                  <a:pt x="971550" y="1609725"/>
                </a:cubicBezTo>
                <a:cubicBezTo>
                  <a:pt x="974725" y="1619250"/>
                  <a:pt x="976585" y="1629320"/>
                  <a:pt x="981075" y="1638300"/>
                </a:cubicBezTo>
                <a:cubicBezTo>
                  <a:pt x="994496" y="1665143"/>
                  <a:pt x="1040446" y="1715610"/>
                  <a:pt x="1057275" y="1724025"/>
                </a:cubicBezTo>
                <a:cubicBezTo>
                  <a:pt x="1069975" y="1730375"/>
                  <a:pt x="1082192" y="1737802"/>
                  <a:pt x="1095375" y="1743075"/>
                </a:cubicBezTo>
                <a:cubicBezTo>
                  <a:pt x="1114019" y="1750533"/>
                  <a:pt x="1152525" y="1762125"/>
                  <a:pt x="1152525" y="1762125"/>
                </a:cubicBezTo>
                <a:cubicBezTo>
                  <a:pt x="1184638" y="1810295"/>
                  <a:pt x="1154142" y="1777221"/>
                  <a:pt x="1200150" y="1800225"/>
                </a:cubicBezTo>
                <a:cubicBezTo>
                  <a:pt x="1210389" y="1805345"/>
                  <a:pt x="1218264" y="1814626"/>
                  <a:pt x="1228725" y="1819275"/>
                </a:cubicBezTo>
                <a:cubicBezTo>
                  <a:pt x="1247075" y="1827430"/>
                  <a:pt x="1266825" y="1831975"/>
                  <a:pt x="1285875" y="1838325"/>
                </a:cubicBezTo>
                <a:cubicBezTo>
                  <a:pt x="1295400" y="1841500"/>
                  <a:pt x="1306096" y="1842281"/>
                  <a:pt x="1314450" y="1847850"/>
                </a:cubicBezTo>
                <a:cubicBezTo>
                  <a:pt x="1396342" y="1902445"/>
                  <a:pt x="1292730" y="1836990"/>
                  <a:pt x="1371600" y="1876425"/>
                </a:cubicBezTo>
                <a:cubicBezTo>
                  <a:pt x="1445458" y="1913354"/>
                  <a:pt x="1356926" y="1881059"/>
                  <a:pt x="1428750" y="1905000"/>
                </a:cubicBezTo>
                <a:cubicBezTo>
                  <a:pt x="1512232" y="1988482"/>
                  <a:pt x="1406334" y="1886320"/>
                  <a:pt x="1485900" y="1952625"/>
                </a:cubicBezTo>
                <a:cubicBezTo>
                  <a:pt x="1496248" y="1961249"/>
                  <a:pt x="1504127" y="1972576"/>
                  <a:pt x="1514475" y="1981200"/>
                </a:cubicBezTo>
                <a:cubicBezTo>
                  <a:pt x="1523269" y="1988529"/>
                  <a:pt x="1534256" y="1992921"/>
                  <a:pt x="1543050" y="2000250"/>
                </a:cubicBezTo>
                <a:cubicBezTo>
                  <a:pt x="1575924" y="2027645"/>
                  <a:pt x="1580627" y="2050876"/>
                  <a:pt x="1628775" y="2066925"/>
                </a:cubicBezTo>
                <a:cubicBezTo>
                  <a:pt x="1700599" y="2090866"/>
                  <a:pt x="1612067" y="2058571"/>
                  <a:pt x="1685925" y="2095500"/>
                </a:cubicBezTo>
                <a:cubicBezTo>
                  <a:pt x="1694905" y="2099990"/>
                  <a:pt x="1705520" y="2100535"/>
                  <a:pt x="1714500" y="2105025"/>
                </a:cubicBezTo>
                <a:cubicBezTo>
                  <a:pt x="1724739" y="2110145"/>
                  <a:pt x="1732614" y="2119426"/>
                  <a:pt x="1743075" y="2124075"/>
                </a:cubicBezTo>
                <a:cubicBezTo>
                  <a:pt x="1804029" y="2151166"/>
                  <a:pt x="1789850" y="2136832"/>
                  <a:pt x="1847850" y="2152650"/>
                </a:cubicBezTo>
                <a:cubicBezTo>
                  <a:pt x="1955974" y="2182138"/>
                  <a:pt x="1865424" y="2156674"/>
                  <a:pt x="1933575" y="2190750"/>
                </a:cubicBezTo>
                <a:cubicBezTo>
                  <a:pt x="2012445" y="2230185"/>
                  <a:pt x="1908833" y="2164730"/>
                  <a:pt x="1990725" y="2219325"/>
                </a:cubicBezTo>
                <a:cubicBezTo>
                  <a:pt x="1992967" y="2228293"/>
                  <a:pt x="2003564" y="2274820"/>
                  <a:pt x="2009775" y="2286000"/>
                </a:cubicBezTo>
                <a:cubicBezTo>
                  <a:pt x="2020894" y="2306014"/>
                  <a:pt x="2035175" y="2324100"/>
                  <a:pt x="2047875" y="2343150"/>
                </a:cubicBezTo>
                <a:cubicBezTo>
                  <a:pt x="2054225" y="2352675"/>
                  <a:pt x="2063305" y="2360865"/>
                  <a:pt x="2066925" y="2371725"/>
                </a:cubicBezTo>
                <a:cubicBezTo>
                  <a:pt x="2080070" y="2411160"/>
                  <a:pt x="2068096" y="2394731"/>
                  <a:pt x="2105025" y="2419350"/>
                </a:cubicBezTo>
                <a:cubicBezTo>
                  <a:pt x="2114571" y="2447989"/>
                  <a:pt x="2113084" y="2451881"/>
                  <a:pt x="2133600" y="2476500"/>
                </a:cubicBezTo>
                <a:cubicBezTo>
                  <a:pt x="2142224" y="2486848"/>
                  <a:pt x="2153905" y="2494442"/>
                  <a:pt x="2162175" y="2505075"/>
                </a:cubicBezTo>
                <a:cubicBezTo>
                  <a:pt x="2222012" y="2582008"/>
                  <a:pt x="2173532" y="2544396"/>
                  <a:pt x="2228850" y="2581275"/>
                </a:cubicBezTo>
                <a:cubicBezTo>
                  <a:pt x="2252791" y="2653099"/>
                  <a:pt x="2217711" y="2567352"/>
                  <a:pt x="2266950" y="2628900"/>
                </a:cubicBezTo>
                <a:cubicBezTo>
                  <a:pt x="2273222" y="2636740"/>
                  <a:pt x="2271985" y="2648495"/>
                  <a:pt x="2276475" y="2657475"/>
                </a:cubicBezTo>
                <a:cubicBezTo>
                  <a:pt x="2278483" y="2661491"/>
                  <a:pt x="2282825" y="2663825"/>
                  <a:pt x="2286000" y="2667000"/>
                </a:cubicBezTo>
              </a:path>
            </a:pathLst>
          </a:custGeom>
          <a:noFill/>
          <a:ln w="3810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w="57150">
                <a:solidFill>
                  <a:schemeClr val="tx1"/>
                </a:solidFill>
              </a:ln>
              <a:solidFill>
                <a:schemeClr val="tx1"/>
              </a:solidFill>
              <a:effectLst/>
              <a:latin typeface="Verdana" pitchFamily="-112" charset="0"/>
            </a:endParaRPr>
          </a:p>
        </p:txBody>
      </p:sp>
    </p:spTree>
    <p:extLst>
      <p:ext uri="{BB962C8B-B14F-4D97-AF65-F5344CB8AC3E}">
        <p14:creationId xmlns:p14="http://schemas.microsoft.com/office/powerpoint/2010/main" val="18657811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6815"/>
                                        </p:tgtEl>
                                        <p:attrNameLst>
                                          <p:attrName>style.visibility</p:attrName>
                                        </p:attrNameLst>
                                      </p:cBhvr>
                                      <p:to>
                                        <p:strVal val="visible"/>
                                      </p:to>
                                    </p:set>
                                    <p:animEffect transition="in" filter="dissolve">
                                      <p:cBhvr>
                                        <p:cTn id="17" dur="500"/>
                                        <p:tgtEl>
                                          <p:spTgt spid="8868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86814"/>
                                        </p:tgtEl>
                                        <p:attrNameLst>
                                          <p:attrName>style.visibility</p:attrName>
                                        </p:attrNameLst>
                                      </p:cBhvr>
                                      <p:to>
                                        <p:strVal val="visible"/>
                                      </p:to>
                                    </p:set>
                                    <p:animEffect transition="in" filter="diamond(in)">
                                      <p:cBhvr>
                                        <p:cTn id="27" dur="2000"/>
                                        <p:tgtEl>
                                          <p:spTgt spid="8868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86790"/>
                                        </p:tgtEl>
                                        <p:attrNameLst>
                                          <p:attrName>style.visibility</p:attrName>
                                        </p:attrNameLst>
                                      </p:cBhvr>
                                      <p:to>
                                        <p:strVal val="visible"/>
                                      </p:to>
                                    </p:set>
                                    <p:animEffect transition="in" filter="diamond(in)">
                                      <p:cBhvr>
                                        <p:cTn id="37" dur="2000"/>
                                        <p:tgtEl>
                                          <p:spTgt spid="88679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6788"/>
                                        </p:tgtEl>
                                        <p:attrNameLst>
                                          <p:attrName>style.visibility</p:attrName>
                                        </p:attrNameLst>
                                      </p:cBhvr>
                                      <p:to>
                                        <p:strVal val="visible"/>
                                      </p:to>
                                    </p:set>
                                    <p:animEffect transition="in" filter="dissolve">
                                      <p:cBhvr>
                                        <p:cTn id="42" dur="500"/>
                                        <p:tgtEl>
                                          <p:spTgt spid="8867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dissolve">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86789"/>
                                        </p:tgtEl>
                                        <p:attrNameLst>
                                          <p:attrName>style.visibility</p:attrName>
                                        </p:attrNameLst>
                                      </p:cBhvr>
                                      <p:to>
                                        <p:strVal val="visible"/>
                                      </p:to>
                                    </p:set>
                                    <p:animEffect transition="in" filter="dissolve">
                                      <p:cBhvr>
                                        <p:cTn id="62" dur="500"/>
                                        <p:tgtEl>
                                          <p:spTgt spid="8867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86820"/>
                                        </p:tgtEl>
                                        <p:attrNameLst>
                                          <p:attrName>style.visibility</p:attrName>
                                        </p:attrNameLst>
                                      </p:cBhvr>
                                      <p:to>
                                        <p:strVal val="visible"/>
                                      </p:to>
                                    </p:set>
                                    <p:animEffect transition="in" filter="dissolve">
                                      <p:cBhvr>
                                        <p:cTn id="67" dur="500"/>
                                        <p:tgtEl>
                                          <p:spTgt spid="8868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86807"/>
                                        </p:tgtEl>
                                        <p:attrNameLst>
                                          <p:attrName>style.visibility</p:attrName>
                                        </p:attrNameLst>
                                      </p:cBhvr>
                                      <p:to>
                                        <p:strVal val="visible"/>
                                      </p:to>
                                    </p:set>
                                    <p:anim calcmode="lin" valueType="num">
                                      <p:cBhvr additive="base">
                                        <p:cTn id="72" dur="500" fill="hold"/>
                                        <p:tgtEl>
                                          <p:spTgt spid="886807"/>
                                        </p:tgtEl>
                                        <p:attrNameLst>
                                          <p:attrName>ppt_x</p:attrName>
                                        </p:attrNameLst>
                                      </p:cBhvr>
                                      <p:tavLst>
                                        <p:tav tm="0">
                                          <p:val>
                                            <p:strVal val="#ppt_x"/>
                                          </p:val>
                                        </p:tav>
                                        <p:tav tm="100000">
                                          <p:val>
                                            <p:strVal val="#ppt_x"/>
                                          </p:val>
                                        </p:tav>
                                      </p:tavLst>
                                    </p:anim>
                                    <p:anim calcmode="lin" valueType="num">
                                      <p:cBhvr additive="base">
                                        <p:cTn id="73" dur="500" fill="hold"/>
                                        <p:tgtEl>
                                          <p:spTgt spid="886807"/>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886813"/>
                                        </p:tgtEl>
                                        <p:attrNameLst>
                                          <p:attrName>style.visibility</p:attrName>
                                        </p:attrNameLst>
                                      </p:cBhvr>
                                      <p:to>
                                        <p:strVal val="visible"/>
                                      </p:to>
                                    </p:set>
                                    <p:animEffect transition="in" filter="dissolve">
                                      <p:cBhvr>
                                        <p:cTn id="78" dur="500"/>
                                        <p:tgtEl>
                                          <p:spTgt spid="88681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dissolve">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8" grpId="0" animBg="1"/>
      <p:bldP spid="886789" grpId="0" animBg="1"/>
      <p:bldP spid="886790" grpId="0" animBg="1"/>
      <p:bldP spid="886807" grpId="0" animBg="1" autoUpdateAnimBg="0"/>
      <p:bldP spid="886813" grpId="0" animBg="1"/>
      <p:bldP spid="886814" grpId="0" animBg="1"/>
      <p:bldP spid="886815" grpId="0" animBg="1"/>
      <p:bldP spid="88682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5" name="Group 10"/>
          <p:cNvGrpSpPr>
            <a:grpSpLocks/>
          </p:cNvGrpSpPr>
          <p:nvPr/>
        </p:nvGrpSpPr>
        <p:grpSpPr bwMode="auto">
          <a:xfrm>
            <a:off x="7389813" y="6015038"/>
            <a:ext cx="1220787" cy="366712"/>
            <a:chOff x="4655" y="3667"/>
            <a:chExt cx="769" cy="231"/>
          </a:xfrm>
        </p:grpSpPr>
        <p:sp>
          <p:nvSpPr>
            <p:cNvPr id="27671" name="Rectangle 11"/>
            <p:cNvSpPr>
              <a:spLocks noChangeArrowheads="1"/>
            </p:cNvSpPr>
            <p:nvPr/>
          </p:nvSpPr>
          <p:spPr bwMode="auto">
            <a:xfrm>
              <a:off x="4655" y="3667"/>
              <a:ext cx="4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dirty="0">
                  <a:solidFill>
                    <a:srgbClr val="2237A0"/>
                  </a:solidFill>
                  <a:latin typeface="Book Antiqua" pitchFamily="18" charset="0"/>
                </a:rPr>
                <a:t>Time</a:t>
              </a:r>
            </a:p>
          </p:txBody>
        </p:sp>
        <p:sp>
          <p:nvSpPr>
            <p:cNvPr id="27672" name="Line 12"/>
            <p:cNvSpPr>
              <a:spLocks noChangeShapeType="1"/>
            </p:cNvSpPr>
            <p:nvPr/>
          </p:nvSpPr>
          <p:spPr bwMode="auto">
            <a:xfrm>
              <a:off x="5093" y="3773"/>
              <a:ext cx="33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sp>
        <p:nvSpPr>
          <p:cNvPr id="27657" name="Text Box 17"/>
          <p:cNvSpPr txBox="1">
            <a:spLocks noChangeArrowheads="1"/>
          </p:cNvSpPr>
          <p:nvPr/>
        </p:nvSpPr>
        <p:spPr bwMode="auto">
          <a:xfrm>
            <a:off x="75816" y="56754"/>
            <a:ext cx="854430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dirty="0">
                <a:latin typeface="Impact" pitchFamily="34" charset="0"/>
                <a:cs typeface="Arial" charset="0"/>
              </a:rPr>
              <a:t>Safety Stock</a:t>
            </a:r>
            <a:r>
              <a:rPr lang="en-US" sz="3200" b="1" dirty="0"/>
              <a:t> </a:t>
            </a:r>
            <a:endParaRPr lang="en-US" sz="2800" dirty="0"/>
          </a:p>
        </p:txBody>
      </p:sp>
      <p:grpSp>
        <p:nvGrpSpPr>
          <p:cNvPr id="6" name="Group 25"/>
          <p:cNvGrpSpPr>
            <a:grpSpLocks/>
          </p:cNvGrpSpPr>
          <p:nvPr/>
        </p:nvGrpSpPr>
        <p:grpSpPr bwMode="auto">
          <a:xfrm>
            <a:off x="4067179" y="6035675"/>
            <a:ext cx="536576" cy="390525"/>
            <a:chOff x="2562" y="3680"/>
            <a:chExt cx="338" cy="246"/>
          </a:xfrm>
        </p:grpSpPr>
        <p:sp>
          <p:nvSpPr>
            <p:cNvPr id="27664" name="Rectangle 26"/>
            <p:cNvSpPr>
              <a:spLocks noChangeArrowheads="1"/>
            </p:cNvSpPr>
            <p:nvPr/>
          </p:nvSpPr>
          <p:spPr bwMode="auto">
            <a:xfrm>
              <a:off x="2599" y="3695"/>
              <a:ext cx="3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1" dirty="0">
                  <a:solidFill>
                    <a:srgbClr val="2237A0"/>
                  </a:solidFill>
                  <a:latin typeface="Book Antiqua" pitchFamily="18" charset="0"/>
                </a:rPr>
                <a:t>LT</a:t>
              </a:r>
            </a:p>
          </p:txBody>
        </p:sp>
        <p:sp>
          <p:nvSpPr>
            <p:cNvPr id="27665" name="Line 27"/>
            <p:cNvSpPr>
              <a:spLocks noChangeShapeType="1"/>
            </p:cNvSpPr>
            <p:nvPr/>
          </p:nvSpPr>
          <p:spPr bwMode="auto">
            <a:xfrm flipH="1" flipV="1">
              <a:off x="2562" y="3680"/>
              <a:ext cx="29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grpSp>
        <p:nvGrpSpPr>
          <p:cNvPr id="2" name="Group 1"/>
          <p:cNvGrpSpPr/>
          <p:nvPr/>
        </p:nvGrpSpPr>
        <p:grpSpPr>
          <a:xfrm>
            <a:off x="-61911" y="1714500"/>
            <a:ext cx="8629649" cy="4392613"/>
            <a:chOff x="-61911" y="1714500"/>
            <a:chExt cx="8629649" cy="4392613"/>
          </a:xfrm>
        </p:grpSpPr>
        <p:sp>
          <p:nvSpPr>
            <p:cNvPr id="27650" name="Rectangle 2"/>
            <p:cNvSpPr>
              <a:spLocks noChangeArrowheads="1"/>
            </p:cNvSpPr>
            <p:nvPr/>
          </p:nvSpPr>
          <p:spPr bwMode="auto">
            <a:xfrm>
              <a:off x="1800225" y="1714500"/>
              <a:ext cx="6767513" cy="3779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Book Antiqua" pitchFamily="18" charset="0"/>
              </a:endParaRPr>
            </a:p>
          </p:txBody>
        </p:sp>
        <p:sp>
          <p:nvSpPr>
            <p:cNvPr id="27651" name="Line 3"/>
            <p:cNvSpPr>
              <a:spLocks noChangeShapeType="1"/>
            </p:cNvSpPr>
            <p:nvPr/>
          </p:nvSpPr>
          <p:spPr bwMode="auto">
            <a:xfrm>
              <a:off x="1800225" y="5494338"/>
              <a:ext cx="67548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8836" name="Line 4"/>
            <p:cNvSpPr>
              <a:spLocks noChangeShapeType="1"/>
            </p:cNvSpPr>
            <p:nvPr/>
          </p:nvSpPr>
          <p:spPr bwMode="auto">
            <a:xfrm flipH="1">
              <a:off x="4103688" y="4991100"/>
              <a:ext cx="0" cy="5032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888837" name="Line 5"/>
            <p:cNvSpPr>
              <a:spLocks noChangeShapeType="1"/>
            </p:cNvSpPr>
            <p:nvPr/>
          </p:nvSpPr>
          <p:spPr bwMode="auto">
            <a:xfrm>
              <a:off x="4160838" y="5062538"/>
              <a:ext cx="373062" cy="433387"/>
            </a:xfrm>
            <a:prstGeom prst="line">
              <a:avLst/>
            </a:prstGeom>
            <a:noFill/>
            <a:ln w="38100">
              <a:solidFill>
                <a:srgbClr val="33CC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nvGrpSpPr>
            <p:cNvPr id="27654" name="Group 6"/>
            <p:cNvGrpSpPr>
              <a:grpSpLocks/>
            </p:cNvGrpSpPr>
            <p:nvPr/>
          </p:nvGrpSpPr>
          <p:grpSpPr bwMode="auto">
            <a:xfrm>
              <a:off x="-61911" y="4614864"/>
              <a:ext cx="8615361" cy="425450"/>
              <a:chOff x="-39" y="2785"/>
              <a:chExt cx="5427" cy="268"/>
            </a:xfrm>
          </p:grpSpPr>
          <p:sp>
            <p:nvSpPr>
              <p:cNvPr id="27673" name="Line 7"/>
              <p:cNvSpPr>
                <a:spLocks noChangeShapeType="1"/>
              </p:cNvSpPr>
              <p:nvPr/>
            </p:nvSpPr>
            <p:spPr bwMode="auto">
              <a:xfrm>
                <a:off x="1193" y="3029"/>
                <a:ext cx="419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7674" name="Line 8"/>
              <p:cNvSpPr>
                <a:spLocks noChangeShapeType="1"/>
              </p:cNvSpPr>
              <p:nvPr/>
            </p:nvSpPr>
            <p:spPr bwMode="auto">
              <a:xfrm>
                <a:off x="869" y="3053"/>
                <a:ext cx="2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7675" name="Rectangle 9"/>
              <p:cNvSpPr>
                <a:spLocks noChangeArrowheads="1"/>
              </p:cNvSpPr>
              <p:nvPr/>
            </p:nvSpPr>
            <p:spPr bwMode="auto">
              <a:xfrm>
                <a:off x="-39" y="2785"/>
                <a:ext cx="11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ROP=LTD+Is</a:t>
                </a:r>
              </a:p>
            </p:txBody>
          </p:sp>
        </p:grpSp>
        <p:grpSp>
          <p:nvGrpSpPr>
            <p:cNvPr id="27656" name="Group 13"/>
            <p:cNvGrpSpPr>
              <a:grpSpLocks/>
            </p:cNvGrpSpPr>
            <p:nvPr/>
          </p:nvGrpSpPr>
          <p:grpSpPr bwMode="auto">
            <a:xfrm>
              <a:off x="1350963" y="1752600"/>
              <a:ext cx="396875" cy="1570038"/>
              <a:chOff x="851" y="982"/>
              <a:chExt cx="250" cy="989"/>
            </a:xfrm>
          </p:grpSpPr>
          <p:sp>
            <p:nvSpPr>
              <p:cNvPr id="27669" name="Rectangle 14"/>
              <p:cNvSpPr>
                <a:spLocks noChangeArrowheads="1"/>
              </p:cNvSpPr>
              <p:nvPr/>
            </p:nvSpPr>
            <p:spPr bwMode="auto">
              <a:xfrm rot="16200000">
                <a:off x="586" y="1457"/>
                <a:ext cx="7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Quantity</a:t>
                </a:r>
              </a:p>
            </p:txBody>
          </p:sp>
          <p:sp>
            <p:nvSpPr>
              <p:cNvPr id="27670" name="Line 15"/>
              <p:cNvSpPr>
                <a:spLocks noChangeShapeType="1"/>
              </p:cNvSpPr>
              <p:nvPr/>
            </p:nvSpPr>
            <p:spPr bwMode="auto">
              <a:xfrm flipV="1">
                <a:off x="992" y="982"/>
                <a:ext cx="0" cy="27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sp>
          <p:nvSpPr>
            <p:cNvPr id="888850" name="Line 18"/>
            <p:cNvSpPr>
              <a:spLocks noChangeShapeType="1"/>
            </p:cNvSpPr>
            <p:nvPr/>
          </p:nvSpPr>
          <p:spPr bwMode="auto">
            <a:xfrm flipH="1">
              <a:off x="4102902" y="5494338"/>
              <a:ext cx="786" cy="445883"/>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nvGrpSpPr>
            <p:cNvPr id="5" name="Group 19"/>
            <p:cNvGrpSpPr>
              <a:grpSpLocks/>
            </p:cNvGrpSpPr>
            <p:nvPr/>
          </p:nvGrpSpPr>
          <p:grpSpPr bwMode="auto">
            <a:xfrm>
              <a:off x="4103688" y="4954588"/>
              <a:ext cx="792162" cy="1152525"/>
              <a:chOff x="3787" y="1366"/>
              <a:chExt cx="1406" cy="2439"/>
            </a:xfrm>
          </p:grpSpPr>
          <p:sp>
            <p:nvSpPr>
              <p:cNvPr id="27666" name="Freeform 20"/>
              <p:cNvSpPr>
                <a:spLocks/>
              </p:cNvSpPr>
              <p:nvPr/>
            </p:nvSpPr>
            <p:spPr bwMode="auto">
              <a:xfrm rot="5400000">
                <a:off x="4400" y="2273"/>
                <a:ext cx="1041" cy="544"/>
              </a:xfrm>
              <a:custGeom>
                <a:avLst/>
                <a:gdLst>
                  <a:gd name="T0" fmla="*/ 0 w 1041"/>
                  <a:gd name="T1" fmla="*/ 523 h 551"/>
                  <a:gd name="T2" fmla="*/ 17 w 1041"/>
                  <a:gd name="T3" fmla="*/ 492 h 551"/>
                  <a:gd name="T4" fmla="*/ 34 w 1041"/>
                  <a:gd name="T5" fmla="*/ 459 h 551"/>
                  <a:gd name="T6" fmla="*/ 51 w 1041"/>
                  <a:gd name="T7" fmla="*/ 425 h 551"/>
                  <a:gd name="T8" fmla="*/ 67 w 1041"/>
                  <a:gd name="T9" fmla="*/ 399 h 551"/>
                  <a:gd name="T10" fmla="*/ 84 w 1041"/>
                  <a:gd name="T11" fmla="*/ 369 h 551"/>
                  <a:gd name="T12" fmla="*/ 101 w 1041"/>
                  <a:gd name="T13" fmla="*/ 342 h 551"/>
                  <a:gd name="T14" fmla="*/ 118 w 1041"/>
                  <a:gd name="T15" fmla="*/ 313 h 551"/>
                  <a:gd name="T16" fmla="*/ 135 w 1041"/>
                  <a:gd name="T17" fmla="*/ 287 h 551"/>
                  <a:gd name="T18" fmla="*/ 151 w 1041"/>
                  <a:gd name="T19" fmla="*/ 265 h 551"/>
                  <a:gd name="T20" fmla="*/ 168 w 1041"/>
                  <a:gd name="T21" fmla="*/ 240 h 551"/>
                  <a:gd name="T22" fmla="*/ 185 w 1041"/>
                  <a:gd name="T23" fmla="*/ 219 h 551"/>
                  <a:gd name="T24" fmla="*/ 202 w 1041"/>
                  <a:gd name="T25" fmla="*/ 194 h 551"/>
                  <a:gd name="T26" fmla="*/ 219 w 1041"/>
                  <a:gd name="T27" fmla="*/ 180 h 551"/>
                  <a:gd name="T28" fmla="*/ 235 w 1041"/>
                  <a:gd name="T29" fmla="*/ 159 h 551"/>
                  <a:gd name="T30" fmla="*/ 252 w 1041"/>
                  <a:gd name="T31" fmla="*/ 137 h 551"/>
                  <a:gd name="T32" fmla="*/ 269 w 1041"/>
                  <a:gd name="T33" fmla="*/ 120 h 551"/>
                  <a:gd name="T34" fmla="*/ 286 w 1041"/>
                  <a:gd name="T35" fmla="*/ 107 h 551"/>
                  <a:gd name="T36" fmla="*/ 303 w 1041"/>
                  <a:gd name="T37" fmla="*/ 95 h 551"/>
                  <a:gd name="T38" fmla="*/ 319 w 1041"/>
                  <a:gd name="T39" fmla="*/ 77 h 551"/>
                  <a:gd name="T40" fmla="*/ 336 w 1041"/>
                  <a:gd name="T41" fmla="*/ 65 h 551"/>
                  <a:gd name="T42" fmla="*/ 353 w 1041"/>
                  <a:gd name="T43" fmla="*/ 52 h 551"/>
                  <a:gd name="T44" fmla="*/ 370 w 1041"/>
                  <a:gd name="T45" fmla="*/ 43 h 551"/>
                  <a:gd name="T46" fmla="*/ 386 w 1041"/>
                  <a:gd name="T47" fmla="*/ 39 h 551"/>
                  <a:gd name="T48" fmla="*/ 403 w 1041"/>
                  <a:gd name="T49" fmla="*/ 30 h 551"/>
                  <a:gd name="T50" fmla="*/ 420 w 1041"/>
                  <a:gd name="T51" fmla="*/ 22 h 551"/>
                  <a:gd name="T52" fmla="*/ 437 w 1041"/>
                  <a:gd name="T53" fmla="*/ 13 h 551"/>
                  <a:gd name="T54" fmla="*/ 454 w 1041"/>
                  <a:gd name="T55" fmla="*/ 9 h 551"/>
                  <a:gd name="T56" fmla="*/ 470 w 1041"/>
                  <a:gd name="T57" fmla="*/ 5 h 551"/>
                  <a:gd name="T58" fmla="*/ 487 w 1041"/>
                  <a:gd name="T59" fmla="*/ 5 h 551"/>
                  <a:gd name="T60" fmla="*/ 504 w 1041"/>
                  <a:gd name="T61" fmla="*/ 0 h 551"/>
                  <a:gd name="T62" fmla="*/ 521 w 1041"/>
                  <a:gd name="T63" fmla="*/ 0 h 551"/>
                  <a:gd name="T64" fmla="*/ 538 w 1041"/>
                  <a:gd name="T65" fmla="*/ 0 h 551"/>
                  <a:gd name="T66" fmla="*/ 554 w 1041"/>
                  <a:gd name="T67" fmla="*/ 5 h 551"/>
                  <a:gd name="T68" fmla="*/ 571 w 1041"/>
                  <a:gd name="T69" fmla="*/ 5 h 551"/>
                  <a:gd name="T70" fmla="*/ 588 w 1041"/>
                  <a:gd name="T71" fmla="*/ 9 h 551"/>
                  <a:gd name="T72" fmla="*/ 605 w 1041"/>
                  <a:gd name="T73" fmla="*/ 13 h 551"/>
                  <a:gd name="T74" fmla="*/ 622 w 1041"/>
                  <a:gd name="T75" fmla="*/ 22 h 551"/>
                  <a:gd name="T76" fmla="*/ 638 w 1041"/>
                  <a:gd name="T77" fmla="*/ 30 h 551"/>
                  <a:gd name="T78" fmla="*/ 655 w 1041"/>
                  <a:gd name="T79" fmla="*/ 39 h 551"/>
                  <a:gd name="T80" fmla="*/ 672 w 1041"/>
                  <a:gd name="T81" fmla="*/ 43 h 551"/>
                  <a:gd name="T82" fmla="*/ 689 w 1041"/>
                  <a:gd name="T83" fmla="*/ 52 h 551"/>
                  <a:gd name="T84" fmla="*/ 706 w 1041"/>
                  <a:gd name="T85" fmla="*/ 65 h 551"/>
                  <a:gd name="T86" fmla="*/ 722 w 1041"/>
                  <a:gd name="T87" fmla="*/ 77 h 551"/>
                  <a:gd name="T88" fmla="*/ 739 w 1041"/>
                  <a:gd name="T89" fmla="*/ 95 h 551"/>
                  <a:gd name="T90" fmla="*/ 756 w 1041"/>
                  <a:gd name="T91" fmla="*/ 107 h 551"/>
                  <a:gd name="T92" fmla="*/ 773 w 1041"/>
                  <a:gd name="T93" fmla="*/ 120 h 551"/>
                  <a:gd name="T94" fmla="*/ 790 w 1041"/>
                  <a:gd name="T95" fmla="*/ 137 h 551"/>
                  <a:gd name="T96" fmla="*/ 806 w 1041"/>
                  <a:gd name="T97" fmla="*/ 159 h 551"/>
                  <a:gd name="T98" fmla="*/ 823 w 1041"/>
                  <a:gd name="T99" fmla="*/ 180 h 551"/>
                  <a:gd name="T100" fmla="*/ 840 w 1041"/>
                  <a:gd name="T101" fmla="*/ 194 h 551"/>
                  <a:gd name="T102" fmla="*/ 857 w 1041"/>
                  <a:gd name="T103" fmla="*/ 219 h 551"/>
                  <a:gd name="T104" fmla="*/ 873 w 1041"/>
                  <a:gd name="T105" fmla="*/ 240 h 551"/>
                  <a:gd name="T106" fmla="*/ 890 w 1041"/>
                  <a:gd name="T107" fmla="*/ 265 h 551"/>
                  <a:gd name="T108" fmla="*/ 907 w 1041"/>
                  <a:gd name="T109" fmla="*/ 287 h 551"/>
                  <a:gd name="T110" fmla="*/ 924 w 1041"/>
                  <a:gd name="T111" fmla="*/ 313 h 551"/>
                  <a:gd name="T112" fmla="*/ 941 w 1041"/>
                  <a:gd name="T113" fmla="*/ 342 h 551"/>
                  <a:gd name="T114" fmla="*/ 957 w 1041"/>
                  <a:gd name="T115" fmla="*/ 369 h 551"/>
                  <a:gd name="T116" fmla="*/ 974 w 1041"/>
                  <a:gd name="T117" fmla="*/ 399 h 551"/>
                  <a:gd name="T118" fmla="*/ 991 w 1041"/>
                  <a:gd name="T119" fmla="*/ 425 h 551"/>
                  <a:gd name="T120" fmla="*/ 1008 w 1041"/>
                  <a:gd name="T121" fmla="*/ 459 h 551"/>
                  <a:gd name="T122" fmla="*/ 1025 w 1041"/>
                  <a:gd name="T123" fmla="*/ 492 h 551"/>
                  <a:gd name="T124" fmla="*/ 1041 w 1041"/>
                  <a:gd name="T125" fmla="*/ 523 h 5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1"/>
                  <a:gd name="T190" fmla="*/ 0 h 551"/>
                  <a:gd name="T191" fmla="*/ 1041 w 1041"/>
                  <a:gd name="T192" fmla="*/ 551 h 5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1" h="551">
                    <a:moveTo>
                      <a:pt x="0" y="551"/>
                    </a:moveTo>
                    <a:lnTo>
                      <a:pt x="17" y="517"/>
                    </a:lnTo>
                    <a:lnTo>
                      <a:pt x="34" y="483"/>
                    </a:lnTo>
                    <a:lnTo>
                      <a:pt x="51" y="448"/>
                    </a:lnTo>
                    <a:lnTo>
                      <a:pt x="67" y="419"/>
                    </a:lnTo>
                    <a:lnTo>
                      <a:pt x="84" y="389"/>
                    </a:lnTo>
                    <a:lnTo>
                      <a:pt x="101" y="359"/>
                    </a:lnTo>
                    <a:lnTo>
                      <a:pt x="118" y="329"/>
                    </a:lnTo>
                    <a:lnTo>
                      <a:pt x="135" y="303"/>
                    </a:lnTo>
                    <a:lnTo>
                      <a:pt x="151" y="278"/>
                    </a:lnTo>
                    <a:lnTo>
                      <a:pt x="168" y="252"/>
                    </a:lnTo>
                    <a:lnTo>
                      <a:pt x="185" y="231"/>
                    </a:lnTo>
                    <a:lnTo>
                      <a:pt x="202" y="205"/>
                    </a:lnTo>
                    <a:lnTo>
                      <a:pt x="219" y="188"/>
                    </a:lnTo>
                    <a:lnTo>
                      <a:pt x="235" y="167"/>
                    </a:lnTo>
                    <a:lnTo>
                      <a:pt x="252" y="145"/>
                    </a:lnTo>
                    <a:lnTo>
                      <a:pt x="269" y="128"/>
                    </a:lnTo>
                    <a:lnTo>
                      <a:pt x="286" y="111"/>
                    </a:lnTo>
                    <a:lnTo>
                      <a:pt x="303" y="99"/>
                    </a:lnTo>
                    <a:lnTo>
                      <a:pt x="319" y="81"/>
                    </a:lnTo>
                    <a:lnTo>
                      <a:pt x="336" y="69"/>
                    </a:lnTo>
                    <a:lnTo>
                      <a:pt x="353" y="56"/>
                    </a:lnTo>
                    <a:lnTo>
                      <a:pt x="370" y="47"/>
                    </a:lnTo>
                    <a:lnTo>
                      <a:pt x="386" y="39"/>
                    </a:lnTo>
                    <a:lnTo>
                      <a:pt x="403" y="30"/>
                    </a:lnTo>
                    <a:lnTo>
                      <a:pt x="420" y="22"/>
                    </a:lnTo>
                    <a:lnTo>
                      <a:pt x="437" y="13"/>
                    </a:lnTo>
                    <a:lnTo>
                      <a:pt x="454" y="9"/>
                    </a:lnTo>
                    <a:lnTo>
                      <a:pt x="470" y="5"/>
                    </a:lnTo>
                    <a:lnTo>
                      <a:pt x="487" y="5"/>
                    </a:lnTo>
                    <a:lnTo>
                      <a:pt x="504" y="0"/>
                    </a:lnTo>
                    <a:lnTo>
                      <a:pt x="521" y="0"/>
                    </a:lnTo>
                    <a:lnTo>
                      <a:pt x="538" y="0"/>
                    </a:lnTo>
                    <a:lnTo>
                      <a:pt x="554" y="5"/>
                    </a:lnTo>
                    <a:lnTo>
                      <a:pt x="571" y="5"/>
                    </a:lnTo>
                    <a:lnTo>
                      <a:pt x="588" y="9"/>
                    </a:lnTo>
                    <a:lnTo>
                      <a:pt x="605" y="13"/>
                    </a:lnTo>
                    <a:lnTo>
                      <a:pt x="622" y="22"/>
                    </a:lnTo>
                    <a:lnTo>
                      <a:pt x="638" y="30"/>
                    </a:lnTo>
                    <a:lnTo>
                      <a:pt x="655" y="39"/>
                    </a:lnTo>
                    <a:lnTo>
                      <a:pt x="672" y="47"/>
                    </a:lnTo>
                    <a:lnTo>
                      <a:pt x="689" y="56"/>
                    </a:lnTo>
                    <a:lnTo>
                      <a:pt x="706" y="69"/>
                    </a:lnTo>
                    <a:lnTo>
                      <a:pt x="722" y="81"/>
                    </a:lnTo>
                    <a:lnTo>
                      <a:pt x="739" y="99"/>
                    </a:lnTo>
                    <a:lnTo>
                      <a:pt x="756" y="111"/>
                    </a:lnTo>
                    <a:lnTo>
                      <a:pt x="773" y="128"/>
                    </a:lnTo>
                    <a:lnTo>
                      <a:pt x="790" y="145"/>
                    </a:lnTo>
                    <a:lnTo>
                      <a:pt x="806" y="167"/>
                    </a:lnTo>
                    <a:lnTo>
                      <a:pt x="823" y="188"/>
                    </a:lnTo>
                    <a:lnTo>
                      <a:pt x="840" y="205"/>
                    </a:lnTo>
                    <a:lnTo>
                      <a:pt x="857" y="231"/>
                    </a:lnTo>
                    <a:lnTo>
                      <a:pt x="873" y="252"/>
                    </a:lnTo>
                    <a:lnTo>
                      <a:pt x="890" y="278"/>
                    </a:lnTo>
                    <a:lnTo>
                      <a:pt x="907" y="303"/>
                    </a:lnTo>
                    <a:lnTo>
                      <a:pt x="924" y="329"/>
                    </a:lnTo>
                    <a:lnTo>
                      <a:pt x="941" y="359"/>
                    </a:lnTo>
                    <a:lnTo>
                      <a:pt x="957" y="389"/>
                    </a:lnTo>
                    <a:lnTo>
                      <a:pt x="974" y="419"/>
                    </a:lnTo>
                    <a:lnTo>
                      <a:pt x="991" y="448"/>
                    </a:lnTo>
                    <a:lnTo>
                      <a:pt x="1008" y="483"/>
                    </a:lnTo>
                    <a:lnTo>
                      <a:pt x="1025" y="517"/>
                    </a:lnTo>
                    <a:lnTo>
                      <a:pt x="1041" y="551"/>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sp>
            <p:nvSpPr>
              <p:cNvPr id="27667" name="Freeform 21"/>
              <p:cNvSpPr>
                <a:spLocks/>
              </p:cNvSpPr>
              <p:nvPr/>
            </p:nvSpPr>
            <p:spPr bwMode="auto">
              <a:xfrm rot="5400000">
                <a:off x="3897" y="1278"/>
                <a:ext cx="652" cy="828"/>
              </a:xfrm>
              <a:custGeom>
                <a:avLst/>
                <a:gdLst>
                  <a:gd name="T0" fmla="*/ 0 w 652"/>
                  <a:gd name="T1" fmla="*/ 828 h 828"/>
                  <a:gd name="T2" fmla="*/ 14 w 652"/>
                  <a:gd name="T3" fmla="*/ 820 h 828"/>
                  <a:gd name="T4" fmla="*/ 27 w 652"/>
                  <a:gd name="T5" fmla="*/ 807 h 828"/>
                  <a:gd name="T6" fmla="*/ 40 w 652"/>
                  <a:gd name="T7" fmla="*/ 798 h 828"/>
                  <a:gd name="T8" fmla="*/ 57 w 652"/>
                  <a:gd name="T9" fmla="*/ 790 h 828"/>
                  <a:gd name="T10" fmla="*/ 71 w 652"/>
                  <a:gd name="T11" fmla="*/ 781 h 828"/>
                  <a:gd name="T12" fmla="*/ 84 w 652"/>
                  <a:gd name="T13" fmla="*/ 773 h 828"/>
                  <a:gd name="T14" fmla="*/ 98 w 652"/>
                  <a:gd name="T15" fmla="*/ 764 h 828"/>
                  <a:gd name="T16" fmla="*/ 111 w 652"/>
                  <a:gd name="T17" fmla="*/ 751 h 828"/>
                  <a:gd name="T18" fmla="*/ 124 w 652"/>
                  <a:gd name="T19" fmla="*/ 743 h 828"/>
                  <a:gd name="T20" fmla="*/ 138 w 652"/>
                  <a:gd name="T21" fmla="*/ 734 h 828"/>
                  <a:gd name="T22" fmla="*/ 148 w 652"/>
                  <a:gd name="T23" fmla="*/ 721 h 828"/>
                  <a:gd name="T24" fmla="*/ 161 w 652"/>
                  <a:gd name="T25" fmla="*/ 713 h 828"/>
                  <a:gd name="T26" fmla="*/ 175 w 652"/>
                  <a:gd name="T27" fmla="*/ 704 h 828"/>
                  <a:gd name="T28" fmla="*/ 188 w 652"/>
                  <a:gd name="T29" fmla="*/ 692 h 828"/>
                  <a:gd name="T30" fmla="*/ 202 w 652"/>
                  <a:gd name="T31" fmla="*/ 683 h 828"/>
                  <a:gd name="T32" fmla="*/ 212 w 652"/>
                  <a:gd name="T33" fmla="*/ 670 h 828"/>
                  <a:gd name="T34" fmla="*/ 225 w 652"/>
                  <a:gd name="T35" fmla="*/ 657 h 828"/>
                  <a:gd name="T36" fmla="*/ 239 w 652"/>
                  <a:gd name="T37" fmla="*/ 649 h 828"/>
                  <a:gd name="T38" fmla="*/ 249 w 652"/>
                  <a:gd name="T39" fmla="*/ 636 h 828"/>
                  <a:gd name="T40" fmla="*/ 262 w 652"/>
                  <a:gd name="T41" fmla="*/ 623 h 828"/>
                  <a:gd name="T42" fmla="*/ 272 w 652"/>
                  <a:gd name="T43" fmla="*/ 615 h 828"/>
                  <a:gd name="T44" fmla="*/ 286 w 652"/>
                  <a:gd name="T45" fmla="*/ 602 h 828"/>
                  <a:gd name="T46" fmla="*/ 296 w 652"/>
                  <a:gd name="T47" fmla="*/ 589 h 828"/>
                  <a:gd name="T48" fmla="*/ 306 w 652"/>
                  <a:gd name="T49" fmla="*/ 576 h 828"/>
                  <a:gd name="T50" fmla="*/ 319 w 652"/>
                  <a:gd name="T51" fmla="*/ 564 h 828"/>
                  <a:gd name="T52" fmla="*/ 329 w 652"/>
                  <a:gd name="T53" fmla="*/ 551 h 828"/>
                  <a:gd name="T54" fmla="*/ 339 w 652"/>
                  <a:gd name="T55" fmla="*/ 538 h 828"/>
                  <a:gd name="T56" fmla="*/ 353 w 652"/>
                  <a:gd name="T57" fmla="*/ 525 h 828"/>
                  <a:gd name="T58" fmla="*/ 363 w 652"/>
                  <a:gd name="T59" fmla="*/ 512 h 828"/>
                  <a:gd name="T60" fmla="*/ 373 w 652"/>
                  <a:gd name="T61" fmla="*/ 500 h 828"/>
                  <a:gd name="T62" fmla="*/ 383 w 652"/>
                  <a:gd name="T63" fmla="*/ 487 h 828"/>
                  <a:gd name="T64" fmla="*/ 393 w 652"/>
                  <a:gd name="T65" fmla="*/ 474 h 828"/>
                  <a:gd name="T66" fmla="*/ 403 w 652"/>
                  <a:gd name="T67" fmla="*/ 461 h 828"/>
                  <a:gd name="T68" fmla="*/ 413 w 652"/>
                  <a:gd name="T69" fmla="*/ 448 h 828"/>
                  <a:gd name="T70" fmla="*/ 423 w 652"/>
                  <a:gd name="T71" fmla="*/ 431 h 828"/>
                  <a:gd name="T72" fmla="*/ 433 w 652"/>
                  <a:gd name="T73" fmla="*/ 418 h 828"/>
                  <a:gd name="T74" fmla="*/ 443 w 652"/>
                  <a:gd name="T75" fmla="*/ 406 h 828"/>
                  <a:gd name="T76" fmla="*/ 454 w 652"/>
                  <a:gd name="T77" fmla="*/ 389 h 828"/>
                  <a:gd name="T78" fmla="*/ 464 w 652"/>
                  <a:gd name="T79" fmla="*/ 376 h 828"/>
                  <a:gd name="T80" fmla="*/ 474 w 652"/>
                  <a:gd name="T81" fmla="*/ 363 h 828"/>
                  <a:gd name="T82" fmla="*/ 484 w 652"/>
                  <a:gd name="T83" fmla="*/ 346 h 828"/>
                  <a:gd name="T84" fmla="*/ 491 w 652"/>
                  <a:gd name="T85" fmla="*/ 333 h 828"/>
                  <a:gd name="T86" fmla="*/ 501 w 652"/>
                  <a:gd name="T87" fmla="*/ 316 h 828"/>
                  <a:gd name="T88" fmla="*/ 511 w 652"/>
                  <a:gd name="T89" fmla="*/ 303 h 828"/>
                  <a:gd name="T90" fmla="*/ 517 w 652"/>
                  <a:gd name="T91" fmla="*/ 286 h 828"/>
                  <a:gd name="T92" fmla="*/ 527 w 652"/>
                  <a:gd name="T93" fmla="*/ 269 h 828"/>
                  <a:gd name="T94" fmla="*/ 538 w 652"/>
                  <a:gd name="T95" fmla="*/ 256 h 828"/>
                  <a:gd name="T96" fmla="*/ 544 w 652"/>
                  <a:gd name="T97" fmla="*/ 239 h 828"/>
                  <a:gd name="T98" fmla="*/ 554 w 652"/>
                  <a:gd name="T99" fmla="*/ 222 h 828"/>
                  <a:gd name="T100" fmla="*/ 561 w 652"/>
                  <a:gd name="T101" fmla="*/ 205 h 828"/>
                  <a:gd name="T102" fmla="*/ 568 w 652"/>
                  <a:gd name="T103" fmla="*/ 188 h 828"/>
                  <a:gd name="T104" fmla="*/ 578 w 652"/>
                  <a:gd name="T105" fmla="*/ 175 h 828"/>
                  <a:gd name="T106" fmla="*/ 585 w 652"/>
                  <a:gd name="T107" fmla="*/ 158 h 828"/>
                  <a:gd name="T108" fmla="*/ 591 w 652"/>
                  <a:gd name="T109" fmla="*/ 141 h 828"/>
                  <a:gd name="T110" fmla="*/ 601 w 652"/>
                  <a:gd name="T111" fmla="*/ 124 h 828"/>
                  <a:gd name="T112" fmla="*/ 608 w 652"/>
                  <a:gd name="T113" fmla="*/ 107 h 828"/>
                  <a:gd name="T114" fmla="*/ 615 w 652"/>
                  <a:gd name="T115" fmla="*/ 90 h 828"/>
                  <a:gd name="T116" fmla="*/ 621 w 652"/>
                  <a:gd name="T117" fmla="*/ 73 h 828"/>
                  <a:gd name="T118" fmla="*/ 628 w 652"/>
                  <a:gd name="T119" fmla="*/ 51 h 828"/>
                  <a:gd name="T120" fmla="*/ 635 w 652"/>
                  <a:gd name="T121" fmla="*/ 34 h 828"/>
                  <a:gd name="T122" fmla="*/ 645 w 652"/>
                  <a:gd name="T123" fmla="*/ 17 h 828"/>
                  <a:gd name="T124" fmla="*/ 652 w 652"/>
                  <a:gd name="T125" fmla="*/ 0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2"/>
                  <a:gd name="T190" fmla="*/ 0 h 828"/>
                  <a:gd name="T191" fmla="*/ 652 w 652"/>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2" h="828">
                    <a:moveTo>
                      <a:pt x="0" y="828"/>
                    </a:moveTo>
                    <a:lnTo>
                      <a:pt x="14" y="820"/>
                    </a:lnTo>
                    <a:lnTo>
                      <a:pt x="27" y="807"/>
                    </a:lnTo>
                    <a:lnTo>
                      <a:pt x="40" y="798"/>
                    </a:lnTo>
                    <a:lnTo>
                      <a:pt x="57" y="790"/>
                    </a:lnTo>
                    <a:lnTo>
                      <a:pt x="71" y="781"/>
                    </a:lnTo>
                    <a:lnTo>
                      <a:pt x="84" y="773"/>
                    </a:lnTo>
                    <a:lnTo>
                      <a:pt x="98" y="764"/>
                    </a:lnTo>
                    <a:lnTo>
                      <a:pt x="111" y="751"/>
                    </a:lnTo>
                    <a:lnTo>
                      <a:pt x="124" y="743"/>
                    </a:lnTo>
                    <a:lnTo>
                      <a:pt x="138" y="734"/>
                    </a:lnTo>
                    <a:lnTo>
                      <a:pt x="148" y="721"/>
                    </a:lnTo>
                    <a:lnTo>
                      <a:pt x="161" y="713"/>
                    </a:lnTo>
                    <a:lnTo>
                      <a:pt x="175" y="704"/>
                    </a:lnTo>
                    <a:lnTo>
                      <a:pt x="188" y="692"/>
                    </a:lnTo>
                    <a:lnTo>
                      <a:pt x="202" y="683"/>
                    </a:lnTo>
                    <a:lnTo>
                      <a:pt x="212" y="670"/>
                    </a:lnTo>
                    <a:lnTo>
                      <a:pt x="225" y="657"/>
                    </a:lnTo>
                    <a:lnTo>
                      <a:pt x="239" y="649"/>
                    </a:lnTo>
                    <a:lnTo>
                      <a:pt x="249" y="636"/>
                    </a:lnTo>
                    <a:lnTo>
                      <a:pt x="262" y="623"/>
                    </a:lnTo>
                    <a:lnTo>
                      <a:pt x="272" y="615"/>
                    </a:lnTo>
                    <a:lnTo>
                      <a:pt x="286" y="602"/>
                    </a:lnTo>
                    <a:lnTo>
                      <a:pt x="296" y="589"/>
                    </a:lnTo>
                    <a:lnTo>
                      <a:pt x="306" y="576"/>
                    </a:lnTo>
                    <a:lnTo>
                      <a:pt x="319" y="564"/>
                    </a:lnTo>
                    <a:lnTo>
                      <a:pt x="329" y="551"/>
                    </a:lnTo>
                    <a:lnTo>
                      <a:pt x="339" y="538"/>
                    </a:lnTo>
                    <a:lnTo>
                      <a:pt x="353" y="525"/>
                    </a:lnTo>
                    <a:lnTo>
                      <a:pt x="363" y="512"/>
                    </a:lnTo>
                    <a:lnTo>
                      <a:pt x="373" y="500"/>
                    </a:lnTo>
                    <a:lnTo>
                      <a:pt x="383" y="487"/>
                    </a:lnTo>
                    <a:lnTo>
                      <a:pt x="393" y="474"/>
                    </a:lnTo>
                    <a:lnTo>
                      <a:pt x="403" y="461"/>
                    </a:lnTo>
                    <a:lnTo>
                      <a:pt x="413" y="448"/>
                    </a:lnTo>
                    <a:lnTo>
                      <a:pt x="423" y="431"/>
                    </a:lnTo>
                    <a:lnTo>
                      <a:pt x="433" y="418"/>
                    </a:lnTo>
                    <a:lnTo>
                      <a:pt x="443" y="406"/>
                    </a:lnTo>
                    <a:lnTo>
                      <a:pt x="454" y="389"/>
                    </a:lnTo>
                    <a:lnTo>
                      <a:pt x="464" y="376"/>
                    </a:lnTo>
                    <a:lnTo>
                      <a:pt x="474" y="363"/>
                    </a:lnTo>
                    <a:lnTo>
                      <a:pt x="484" y="346"/>
                    </a:lnTo>
                    <a:lnTo>
                      <a:pt x="491" y="333"/>
                    </a:lnTo>
                    <a:lnTo>
                      <a:pt x="501" y="316"/>
                    </a:lnTo>
                    <a:lnTo>
                      <a:pt x="511" y="303"/>
                    </a:lnTo>
                    <a:lnTo>
                      <a:pt x="517" y="286"/>
                    </a:lnTo>
                    <a:lnTo>
                      <a:pt x="527" y="269"/>
                    </a:lnTo>
                    <a:lnTo>
                      <a:pt x="538" y="256"/>
                    </a:lnTo>
                    <a:lnTo>
                      <a:pt x="544" y="239"/>
                    </a:lnTo>
                    <a:lnTo>
                      <a:pt x="554" y="222"/>
                    </a:lnTo>
                    <a:lnTo>
                      <a:pt x="561" y="205"/>
                    </a:lnTo>
                    <a:lnTo>
                      <a:pt x="568" y="188"/>
                    </a:lnTo>
                    <a:lnTo>
                      <a:pt x="578" y="175"/>
                    </a:lnTo>
                    <a:lnTo>
                      <a:pt x="585" y="158"/>
                    </a:lnTo>
                    <a:lnTo>
                      <a:pt x="591" y="141"/>
                    </a:lnTo>
                    <a:lnTo>
                      <a:pt x="601" y="124"/>
                    </a:lnTo>
                    <a:lnTo>
                      <a:pt x="608" y="107"/>
                    </a:lnTo>
                    <a:lnTo>
                      <a:pt x="615" y="90"/>
                    </a:lnTo>
                    <a:lnTo>
                      <a:pt x="621" y="73"/>
                    </a:lnTo>
                    <a:lnTo>
                      <a:pt x="628" y="51"/>
                    </a:lnTo>
                    <a:lnTo>
                      <a:pt x="635" y="34"/>
                    </a:lnTo>
                    <a:lnTo>
                      <a:pt x="645" y="17"/>
                    </a:lnTo>
                    <a:lnTo>
                      <a:pt x="652" y="0"/>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sp>
            <p:nvSpPr>
              <p:cNvPr id="27668" name="Freeform 22"/>
              <p:cNvSpPr>
                <a:spLocks/>
              </p:cNvSpPr>
              <p:nvPr/>
            </p:nvSpPr>
            <p:spPr bwMode="auto">
              <a:xfrm rot="5766667">
                <a:off x="3809" y="3000"/>
                <a:ext cx="783" cy="828"/>
              </a:xfrm>
              <a:custGeom>
                <a:avLst/>
                <a:gdLst>
                  <a:gd name="T0" fmla="*/ 0 w 783"/>
                  <a:gd name="T1" fmla="*/ 0 h 828"/>
                  <a:gd name="T2" fmla="*/ 10 w 783"/>
                  <a:gd name="T3" fmla="*/ 17 h 828"/>
                  <a:gd name="T4" fmla="*/ 20 w 783"/>
                  <a:gd name="T5" fmla="*/ 39 h 828"/>
                  <a:gd name="T6" fmla="*/ 30 w 783"/>
                  <a:gd name="T7" fmla="*/ 56 h 828"/>
                  <a:gd name="T8" fmla="*/ 37 w 783"/>
                  <a:gd name="T9" fmla="*/ 73 h 828"/>
                  <a:gd name="T10" fmla="*/ 47 w 783"/>
                  <a:gd name="T11" fmla="*/ 90 h 828"/>
                  <a:gd name="T12" fmla="*/ 57 w 783"/>
                  <a:gd name="T13" fmla="*/ 107 h 828"/>
                  <a:gd name="T14" fmla="*/ 67 w 783"/>
                  <a:gd name="T15" fmla="*/ 128 h 828"/>
                  <a:gd name="T16" fmla="*/ 77 w 783"/>
                  <a:gd name="T17" fmla="*/ 145 h 828"/>
                  <a:gd name="T18" fmla="*/ 87 w 783"/>
                  <a:gd name="T19" fmla="*/ 162 h 828"/>
                  <a:gd name="T20" fmla="*/ 97 w 783"/>
                  <a:gd name="T21" fmla="*/ 180 h 828"/>
                  <a:gd name="T22" fmla="*/ 107 w 783"/>
                  <a:gd name="T23" fmla="*/ 197 h 828"/>
                  <a:gd name="T24" fmla="*/ 117 w 783"/>
                  <a:gd name="T25" fmla="*/ 214 h 828"/>
                  <a:gd name="T26" fmla="*/ 128 w 783"/>
                  <a:gd name="T27" fmla="*/ 226 h 828"/>
                  <a:gd name="T28" fmla="*/ 141 w 783"/>
                  <a:gd name="T29" fmla="*/ 244 h 828"/>
                  <a:gd name="T30" fmla="*/ 151 w 783"/>
                  <a:gd name="T31" fmla="*/ 261 h 828"/>
                  <a:gd name="T32" fmla="*/ 161 w 783"/>
                  <a:gd name="T33" fmla="*/ 278 h 828"/>
                  <a:gd name="T34" fmla="*/ 171 w 783"/>
                  <a:gd name="T35" fmla="*/ 295 h 828"/>
                  <a:gd name="T36" fmla="*/ 185 w 783"/>
                  <a:gd name="T37" fmla="*/ 308 h 828"/>
                  <a:gd name="T38" fmla="*/ 195 w 783"/>
                  <a:gd name="T39" fmla="*/ 325 h 828"/>
                  <a:gd name="T40" fmla="*/ 205 w 783"/>
                  <a:gd name="T41" fmla="*/ 337 h 828"/>
                  <a:gd name="T42" fmla="*/ 218 w 783"/>
                  <a:gd name="T43" fmla="*/ 354 h 828"/>
                  <a:gd name="T44" fmla="*/ 228 w 783"/>
                  <a:gd name="T45" fmla="*/ 367 h 828"/>
                  <a:gd name="T46" fmla="*/ 242 w 783"/>
                  <a:gd name="T47" fmla="*/ 384 h 828"/>
                  <a:gd name="T48" fmla="*/ 252 w 783"/>
                  <a:gd name="T49" fmla="*/ 397 h 828"/>
                  <a:gd name="T50" fmla="*/ 265 w 783"/>
                  <a:gd name="T51" fmla="*/ 414 h 828"/>
                  <a:gd name="T52" fmla="*/ 275 w 783"/>
                  <a:gd name="T53" fmla="*/ 427 h 828"/>
                  <a:gd name="T54" fmla="*/ 289 w 783"/>
                  <a:gd name="T55" fmla="*/ 440 h 828"/>
                  <a:gd name="T56" fmla="*/ 299 w 783"/>
                  <a:gd name="T57" fmla="*/ 457 h 828"/>
                  <a:gd name="T58" fmla="*/ 312 w 783"/>
                  <a:gd name="T59" fmla="*/ 470 h 828"/>
                  <a:gd name="T60" fmla="*/ 326 w 783"/>
                  <a:gd name="T61" fmla="*/ 482 h 828"/>
                  <a:gd name="T62" fmla="*/ 339 w 783"/>
                  <a:gd name="T63" fmla="*/ 495 h 828"/>
                  <a:gd name="T64" fmla="*/ 349 w 783"/>
                  <a:gd name="T65" fmla="*/ 508 h 828"/>
                  <a:gd name="T66" fmla="*/ 363 w 783"/>
                  <a:gd name="T67" fmla="*/ 521 h 828"/>
                  <a:gd name="T68" fmla="*/ 376 w 783"/>
                  <a:gd name="T69" fmla="*/ 534 h 828"/>
                  <a:gd name="T70" fmla="*/ 390 w 783"/>
                  <a:gd name="T71" fmla="*/ 546 h 828"/>
                  <a:gd name="T72" fmla="*/ 403 w 783"/>
                  <a:gd name="T73" fmla="*/ 559 h 828"/>
                  <a:gd name="T74" fmla="*/ 416 w 783"/>
                  <a:gd name="T75" fmla="*/ 572 h 828"/>
                  <a:gd name="T76" fmla="*/ 430 w 783"/>
                  <a:gd name="T77" fmla="*/ 585 h 828"/>
                  <a:gd name="T78" fmla="*/ 443 w 783"/>
                  <a:gd name="T79" fmla="*/ 598 h 828"/>
                  <a:gd name="T80" fmla="*/ 457 w 783"/>
                  <a:gd name="T81" fmla="*/ 610 h 828"/>
                  <a:gd name="T82" fmla="*/ 470 w 783"/>
                  <a:gd name="T83" fmla="*/ 619 h 828"/>
                  <a:gd name="T84" fmla="*/ 484 w 783"/>
                  <a:gd name="T85" fmla="*/ 632 h 828"/>
                  <a:gd name="T86" fmla="*/ 497 w 783"/>
                  <a:gd name="T87" fmla="*/ 645 h 828"/>
                  <a:gd name="T88" fmla="*/ 510 w 783"/>
                  <a:gd name="T89" fmla="*/ 653 h 828"/>
                  <a:gd name="T90" fmla="*/ 524 w 783"/>
                  <a:gd name="T91" fmla="*/ 666 h 828"/>
                  <a:gd name="T92" fmla="*/ 537 w 783"/>
                  <a:gd name="T93" fmla="*/ 679 h 828"/>
                  <a:gd name="T94" fmla="*/ 554 w 783"/>
                  <a:gd name="T95" fmla="*/ 687 h 828"/>
                  <a:gd name="T96" fmla="*/ 568 w 783"/>
                  <a:gd name="T97" fmla="*/ 700 h 828"/>
                  <a:gd name="T98" fmla="*/ 581 w 783"/>
                  <a:gd name="T99" fmla="*/ 709 h 828"/>
                  <a:gd name="T100" fmla="*/ 598 w 783"/>
                  <a:gd name="T101" fmla="*/ 717 h 828"/>
                  <a:gd name="T102" fmla="*/ 611 w 783"/>
                  <a:gd name="T103" fmla="*/ 730 h 828"/>
                  <a:gd name="T104" fmla="*/ 628 w 783"/>
                  <a:gd name="T105" fmla="*/ 738 h 828"/>
                  <a:gd name="T106" fmla="*/ 641 w 783"/>
                  <a:gd name="T107" fmla="*/ 747 h 828"/>
                  <a:gd name="T108" fmla="*/ 658 w 783"/>
                  <a:gd name="T109" fmla="*/ 756 h 828"/>
                  <a:gd name="T110" fmla="*/ 672 w 783"/>
                  <a:gd name="T111" fmla="*/ 768 h 828"/>
                  <a:gd name="T112" fmla="*/ 688 w 783"/>
                  <a:gd name="T113" fmla="*/ 777 h 828"/>
                  <a:gd name="T114" fmla="*/ 702 w 783"/>
                  <a:gd name="T115" fmla="*/ 785 h 828"/>
                  <a:gd name="T116" fmla="*/ 719 w 783"/>
                  <a:gd name="T117" fmla="*/ 794 h 828"/>
                  <a:gd name="T118" fmla="*/ 735 w 783"/>
                  <a:gd name="T119" fmla="*/ 802 h 828"/>
                  <a:gd name="T120" fmla="*/ 749 w 783"/>
                  <a:gd name="T121" fmla="*/ 811 h 828"/>
                  <a:gd name="T122" fmla="*/ 766 w 783"/>
                  <a:gd name="T123" fmla="*/ 820 h 828"/>
                  <a:gd name="T124" fmla="*/ 783 w 783"/>
                  <a:gd name="T125" fmla="*/ 828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28"/>
                  <a:gd name="T191" fmla="*/ 783 w 783"/>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28">
                    <a:moveTo>
                      <a:pt x="0" y="0"/>
                    </a:moveTo>
                    <a:lnTo>
                      <a:pt x="10" y="17"/>
                    </a:lnTo>
                    <a:lnTo>
                      <a:pt x="20" y="39"/>
                    </a:lnTo>
                    <a:lnTo>
                      <a:pt x="30" y="56"/>
                    </a:lnTo>
                    <a:lnTo>
                      <a:pt x="37" y="73"/>
                    </a:lnTo>
                    <a:lnTo>
                      <a:pt x="47" y="90"/>
                    </a:lnTo>
                    <a:lnTo>
                      <a:pt x="57" y="107"/>
                    </a:lnTo>
                    <a:lnTo>
                      <a:pt x="67" y="128"/>
                    </a:lnTo>
                    <a:lnTo>
                      <a:pt x="77" y="145"/>
                    </a:lnTo>
                    <a:lnTo>
                      <a:pt x="87" y="162"/>
                    </a:lnTo>
                    <a:lnTo>
                      <a:pt x="97" y="180"/>
                    </a:lnTo>
                    <a:lnTo>
                      <a:pt x="107" y="197"/>
                    </a:lnTo>
                    <a:lnTo>
                      <a:pt x="117" y="214"/>
                    </a:lnTo>
                    <a:lnTo>
                      <a:pt x="128" y="226"/>
                    </a:lnTo>
                    <a:lnTo>
                      <a:pt x="141" y="244"/>
                    </a:lnTo>
                    <a:lnTo>
                      <a:pt x="151" y="261"/>
                    </a:lnTo>
                    <a:lnTo>
                      <a:pt x="161" y="278"/>
                    </a:lnTo>
                    <a:lnTo>
                      <a:pt x="171" y="295"/>
                    </a:lnTo>
                    <a:lnTo>
                      <a:pt x="185" y="308"/>
                    </a:lnTo>
                    <a:lnTo>
                      <a:pt x="195" y="325"/>
                    </a:lnTo>
                    <a:lnTo>
                      <a:pt x="205" y="337"/>
                    </a:lnTo>
                    <a:lnTo>
                      <a:pt x="218" y="354"/>
                    </a:lnTo>
                    <a:lnTo>
                      <a:pt x="228" y="367"/>
                    </a:lnTo>
                    <a:lnTo>
                      <a:pt x="242" y="384"/>
                    </a:lnTo>
                    <a:lnTo>
                      <a:pt x="252" y="397"/>
                    </a:lnTo>
                    <a:lnTo>
                      <a:pt x="265" y="414"/>
                    </a:lnTo>
                    <a:lnTo>
                      <a:pt x="275" y="427"/>
                    </a:lnTo>
                    <a:lnTo>
                      <a:pt x="289" y="440"/>
                    </a:lnTo>
                    <a:lnTo>
                      <a:pt x="299" y="457"/>
                    </a:lnTo>
                    <a:lnTo>
                      <a:pt x="312" y="470"/>
                    </a:lnTo>
                    <a:lnTo>
                      <a:pt x="326" y="482"/>
                    </a:lnTo>
                    <a:lnTo>
                      <a:pt x="339" y="495"/>
                    </a:lnTo>
                    <a:lnTo>
                      <a:pt x="349" y="508"/>
                    </a:lnTo>
                    <a:lnTo>
                      <a:pt x="363" y="521"/>
                    </a:lnTo>
                    <a:lnTo>
                      <a:pt x="376" y="534"/>
                    </a:lnTo>
                    <a:lnTo>
                      <a:pt x="390" y="546"/>
                    </a:lnTo>
                    <a:lnTo>
                      <a:pt x="403" y="559"/>
                    </a:lnTo>
                    <a:lnTo>
                      <a:pt x="416" y="572"/>
                    </a:lnTo>
                    <a:lnTo>
                      <a:pt x="430" y="585"/>
                    </a:lnTo>
                    <a:lnTo>
                      <a:pt x="443" y="598"/>
                    </a:lnTo>
                    <a:lnTo>
                      <a:pt x="457" y="610"/>
                    </a:lnTo>
                    <a:lnTo>
                      <a:pt x="470" y="619"/>
                    </a:lnTo>
                    <a:lnTo>
                      <a:pt x="484" y="632"/>
                    </a:lnTo>
                    <a:lnTo>
                      <a:pt x="497" y="645"/>
                    </a:lnTo>
                    <a:lnTo>
                      <a:pt x="510" y="653"/>
                    </a:lnTo>
                    <a:lnTo>
                      <a:pt x="524" y="666"/>
                    </a:lnTo>
                    <a:lnTo>
                      <a:pt x="537" y="679"/>
                    </a:lnTo>
                    <a:lnTo>
                      <a:pt x="554" y="687"/>
                    </a:lnTo>
                    <a:lnTo>
                      <a:pt x="568" y="700"/>
                    </a:lnTo>
                    <a:lnTo>
                      <a:pt x="581" y="709"/>
                    </a:lnTo>
                    <a:lnTo>
                      <a:pt x="598" y="717"/>
                    </a:lnTo>
                    <a:lnTo>
                      <a:pt x="611" y="730"/>
                    </a:lnTo>
                    <a:lnTo>
                      <a:pt x="628" y="738"/>
                    </a:lnTo>
                    <a:lnTo>
                      <a:pt x="641" y="747"/>
                    </a:lnTo>
                    <a:lnTo>
                      <a:pt x="658" y="756"/>
                    </a:lnTo>
                    <a:lnTo>
                      <a:pt x="672" y="768"/>
                    </a:lnTo>
                    <a:lnTo>
                      <a:pt x="688" y="777"/>
                    </a:lnTo>
                    <a:lnTo>
                      <a:pt x="702" y="785"/>
                    </a:lnTo>
                    <a:lnTo>
                      <a:pt x="719" y="794"/>
                    </a:lnTo>
                    <a:lnTo>
                      <a:pt x="735" y="802"/>
                    </a:lnTo>
                    <a:lnTo>
                      <a:pt x="749" y="811"/>
                    </a:lnTo>
                    <a:lnTo>
                      <a:pt x="766" y="820"/>
                    </a:lnTo>
                    <a:lnTo>
                      <a:pt x="783" y="828"/>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sp>
            <p:nvSpPr>
              <p:cNvPr id="82" name="Freeform 20"/>
              <p:cNvSpPr>
                <a:spLocks/>
              </p:cNvSpPr>
              <p:nvPr/>
            </p:nvSpPr>
            <p:spPr bwMode="auto">
              <a:xfrm rot="5400000">
                <a:off x="4400" y="2273"/>
                <a:ext cx="1041" cy="544"/>
              </a:xfrm>
              <a:custGeom>
                <a:avLst/>
                <a:gdLst>
                  <a:gd name="T0" fmla="*/ 0 w 1041"/>
                  <a:gd name="T1" fmla="*/ 523 h 551"/>
                  <a:gd name="T2" fmla="*/ 17 w 1041"/>
                  <a:gd name="T3" fmla="*/ 492 h 551"/>
                  <a:gd name="T4" fmla="*/ 34 w 1041"/>
                  <a:gd name="T5" fmla="*/ 459 h 551"/>
                  <a:gd name="T6" fmla="*/ 51 w 1041"/>
                  <a:gd name="T7" fmla="*/ 425 h 551"/>
                  <a:gd name="T8" fmla="*/ 67 w 1041"/>
                  <a:gd name="T9" fmla="*/ 399 h 551"/>
                  <a:gd name="T10" fmla="*/ 84 w 1041"/>
                  <a:gd name="T11" fmla="*/ 369 h 551"/>
                  <a:gd name="T12" fmla="*/ 101 w 1041"/>
                  <a:gd name="T13" fmla="*/ 342 h 551"/>
                  <a:gd name="T14" fmla="*/ 118 w 1041"/>
                  <a:gd name="T15" fmla="*/ 313 h 551"/>
                  <a:gd name="T16" fmla="*/ 135 w 1041"/>
                  <a:gd name="T17" fmla="*/ 287 h 551"/>
                  <a:gd name="T18" fmla="*/ 151 w 1041"/>
                  <a:gd name="T19" fmla="*/ 265 h 551"/>
                  <a:gd name="T20" fmla="*/ 168 w 1041"/>
                  <a:gd name="T21" fmla="*/ 240 h 551"/>
                  <a:gd name="T22" fmla="*/ 185 w 1041"/>
                  <a:gd name="T23" fmla="*/ 219 h 551"/>
                  <a:gd name="T24" fmla="*/ 202 w 1041"/>
                  <a:gd name="T25" fmla="*/ 194 h 551"/>
                  <a:gd name="T26" fmla="*/ 219 w 1041"/>
                  <a:gd name="T27" fmla="*/ 180 h 551"/>
                  <a:gd name="T28" fmla="*/ 235 w 1041"/>
                  <a:gd name="T29" fmla="*/ 159 h 551"/>
                  <a:gd name="T30" fmla="*/ 252 w 1041"/>
                  <a:gd name="T31" fmla="*/ 137 h 551"/>
                  <a:gd name="T32" fmla="*/ 269 w 1041"/>
                  <a:gd name="T33" fmla="*/ 120 h 551"/>
                  <a:gd name="T34" fmla="*/ 286 w 1041"/>
                  <a:gd name="T35" fmla="*/ 107 h 551"/>
                  <a:gd name="T36" fmla="*/ 303 w 1041"/>
                  <a:gd name="T37" fmla="*/ 95 h 551"/>
                  <a:gd name="T38" fmla="*/ 319 w 1041"/>
                  <a:gd name="T39" fmla="*/ 77 h 551"/>
                  <a:gd name="T40" fmla="*/ 336 w 1041"/>
                  <a:gd name="T41" fmla="*/ 65 h 551"/>
                  <a:gd name="T42" fmla="*/ 353 w 1041"/>
                  <a:gd name="T43" fmla="*/ 52 h 551"/>
                  <a:gd name="T44" fmla="*/ 370 w 1041"/>
                  <a:gd name="T45" fmla="*/ 43 h 551"/>
                  <a:gd name="T46" fmla="*/ 386 w 1041"/>
                  <a:gd name="T47" fmla="*/ 39 h 551"/>
                  <a:gd name="T48" fmla="*/ 403 w 1041"/>
                  <a:gd name="T49" fmla="*/ 30 h 551"/>
                  <a:gd name="T50" fmla="*/ 420 w 1041"/>
                  <a:gd name="T51" fmla="*/ 22 h 551"/>
                  <a:gd name="T52" fmla="*/ 437 w 1041"/>
                  <a:gd name="T53" fmla="*/ 13 h 551"/>
                  <a:gd name="T54" fmla="*/ 454 w 1041"/>
                  <a:gd name="T55" fmla="*/ 9 h 551"/>
                  <a:gd name="T56" fmla="*/ 470 w 1041"/>
                  <a:gd name="T57" fmla="*/ 5 h 551"/>
                  <a:gd name="T58" fmla="*/ 487 w 1041"/>
                  <a:gd name="T59" fmla="*/ 5 h 551"/>
                  <a:gd name="T60" fmla="*/ 504 w 1041"/>
                  <a:gd name="T61" fmla="*/ 0 h 551"/>
                  <a:gd name="T62" fmla="*/ 521 w 1041"/>
                  <a:gd name="T63" fmla="*/ 0 h 551"/>
                  <a:gd name="T64" fmla="*/ 538 w 1041"/>
                  <a:gd name="T65" fmla="*/ 0 h 551"/>
                  <a:gd name="T66" fmla="*/ 554 w 1041"/>
                  <a:gd name="T67" fmla="*/ 5 h 551"/>
                  <a:gd name="T68" fmla="*/ 571 w 1041"/>
                  <a:gd name="T69" fmla="*/ 5 h 551"/>
                  <a:gd name="T70" fmla="*/ 588 w 1041"/>
                  <a:gd name="T71" fmla="*/ 9 h 551"/>
                  <a:gd name="T72" fmla="*/ 605 w 1041"/>
                  <a:gd name="T73" fmla="*/ 13 h 551"/>
                  <a:gd name="T74" fmla="*/ 622 w 1041"/>
                  <a:gd name="T75" fmla="*/ 22 h 551"/>
                  <a:gd name="T76" fmla="*/ 638 w 1041"/>
                  <a:gd name="T77" fmla="*/ 30 h 551"/>
                  <a:gd name="T78" fmla="*/ 655 w 1041"/>
                  <a:gd name="T79" fmla="*/ 39 h 551"/>
                  <a:gd name="T80" fmla="*/ 672 w 1041"/>
                  <a:gd name="T81" fmla="*/ 43 h 551"/>
                  <a:gd name="T82" fmla="*/ 689 w 1041"/>
                  <a:gd name="T83" fmla="*/ 52 h 551"/>
                  <a:gd name="T84" fmla="*/ 706 w 1041"/>
                  <a:gd name="T85" fmla="*/ 65 h 551"/>
                  <a:gd name="T86" fmla="*/ 722 w 1041"/>
                  <a:gd name="T87" fmla="*/ 77 h 551"/>
                  <a:gd name="T88" fmla="*/ 739 w 1041"/>
                  <a:gd name="T89" fmla="*/ 95 h 551"/>
                  <a:gd name="T90" fmla="*/ 756 w 1041"/>
                  <a:gd name="T91" fmla="*/ 107 h 551"/>
                  <a:gd name="T92" fmla="*/ 773 w 1041"/>
                  <a:gd name="T93" fmla="*/ 120 h 551"/>
                  <a:gd name="T94" fmla="*/ 790 w 1041"/>
                  <a:gd name="T95" fmla="*/ 137 h 551"/>
                  <a:gd name="T96" fmla="*/ 806 w 1041"/>
                  <a:gd name="T97" fmla="*/ 159 h 551"/>
                  <a:gd name="T98" fmla="*/ 823 w 1041"/>
                  <a:gd name="T99" fmla="*/ 180 h 551"/>
                  <a:gd name="T100" fmla="*/ 840 w 1041"/>
                  <a:gd name="T101" fmla="*/ 194 h 551"/>
                  <a:gd name="T102" fmla="*/ 857 w 1041"/>
                  <a:gd name="T103" fmla="*/ 219 h 551"/>
                  <a:gd name="T104" fmla="*/ 873 w 1041"/>
                  <a:gd name="T105" fmla="*/ 240 h 551"/>
                  <a:gd name="T106" fmla="*/ 890 w 1041"/>
                  <a:gd name="T107" fmla="*/ 265 h 551"/>
                  <a:gd name="T108" fmla="*/ 907 w 1041"/>
                  <a:gd name="T109" fmla="*/ 287 h 551"/>
                  <a:gd name="T110" fmla="*/ 924 w 1041"/>
                  <a:gd name="T111" fmla="*/ 313 h 551"/>
                  <a:gd name="T112" fmla="*/ 941 w 1041"/>
                  <a:gd name="T113" fmla="*/ 342 h 551"/>
                  <a:gd name="T114" fmla="*/ 957 w 1041"/>
                  <a:gd name="T115" fmla="*/ 369 h 551"/>
                  <a:gd name="T116" fmla="*/ 974 w 1041"/>
                  <a:gd name="T117" fmla="*/ 399 h 551"/>
                  <a:gd name="T118" fmla="*/ 991 w 1041"/>
                  <a:gd name="T119" fmla="*/ 425 h 551"/>
                  <a:gd name="T120" fmla="*/ 1008 w 1041"/>
                  <a:gd name="T121" fmla="*/ 459 h 551"/>
                  <a:gd name="T122" fmla="*/ 1025 w 1041"/>
                  <a:gd name="T123" fmla="*/ 492 h 551"/>
                  <a:gd name="T124" fmla="*/ 1041 w 1041"/>
                  <a:gd name="T125" fmla="*/ 523 h 5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1"/>
                  <a:gd name="T190" fmla="*/ 0 h 551"/>
                  <a:gd name="T191" fmla="*/ 1041 w 1041"/>
                  <a:gd name="T192" fmla="*/ 551 h 5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1" h="551">
                    <a:moveTo>
                      <a:pt x="0" y="551"/>
                    </a:moveTo>
                    <a:lnTo>
                      <a:pt x="17" y="517"/>
                    </a:lnTo>
                    <a:lnTo>
                      <a:pt x="34" y="483"/>
                    </a:lnTo>
                    <a:lnTo>
                      <a:pt x="51" y="448"/>
                    </a:lnTo>
                    <a:lnTo>
                      <a:pt x="67" y="419"/>
                    </a:lnTo>
                    <a:lnTo>
                      <a:pt x="84" y="389"/>
                    </a:lnTo>
                    <a:lnTo>
                      <a:pt x="101" y="359"/>
                    </a:lnTo>
                    <a:lnTo>
                      <a:pt x="118" y="329"/>
                    </a:lnTo>
                    <a:lnTo>
                      <a:pt x="135" y="303"/>
                    </a:lnTo>
                    <a:lnTo>
                      <a:pt x="151" y="278"/>
                    </a:lnTo>
                    <a:lnTo>
                      <a:pt x="168" y="252"/>
                    </a:lnTo>
                    <a:lnTo>
                      <a:pt x="185" y="231"/>
                    </a:lnTo>
                    <a:lnTo>
                      <a:pt x="202" y="205"/>
                    </a:lnTo>
                    <a:lnTo>
                      <a:pt x="219" y="188"/>
                    </a:lnTo>
                    <a:lnTo>
                      <a:pt x="235" y="167"/>
                    </a:lnTo>
                    <a:lnTo>
                      <a:pt x="252" y="145"/>
                    </a:lnTo>
                    <a:lnTo>
                      <a:pt x="269" y="128"/>
                    </a:lnTo>
                    <a:lnTo>
                      <a:pt x="286" y="111"/>
                    </a:lnTo>
                    <a:lnTo>
                      <a:pt x="303" y="99"/>
                    </a:lnTo>
                    <a:lnTo>
                      <a:pt x="319" y="81"/>
                    </a:lnTo>
                    <a:lnTo>
                      <a:pt x="336" y="69"/>
                    </a:lnTo>
                    <a:lnTo>
                      <a:pt x="353" y="56"/>
                    </a:lnTo>
                    <a:lnTo>
                      <a:pt x="370" y="47"/>
                    </a:lnTo>
                    <a:lnTo>
                      <a:pt x="386" y="39"/>
                    </a:lnTo>
                    <a:lnTo>
                      <a:pt x="403" y="30"/>
                    </a:lnTo>
                    <a:lnTo>
                      <a:pt x="420" y="22"/>
                    </a:lnTo>
                    <a:lnTo>
                      <a:pt x="437" y="13"/>
                    </a:lnTo>
                    <a:lnTo>
                      <a:pt x="454" y="9"/>
                    </a:lnTo>
                    <a:lnTo>
                      <a:pt x="470" y="5"/>
                    </a:lnTo>
                    <a:lnTo>
                      <a:pt x="487" y="5"/>
                    </a:lnTo>
                    <a:lnTo>
                      <a:pt x="504" y="0"/>
                    </a:lnTo>
                    <a:lnTo>
                      <a:pt x="521" y="0"/>
                    </a:lnTo>
                    <a:lnTo>
                      <a:pt x="538" y="0"/>
                    </a:lnTo>
                    <a:lnTo>
                      <a:pt x="554" y="5"/>
                    </a:lnTo>
                    <a:lnTo>
                      <a:pt x="571" y="5"/>
                    </a:lnTo>
                    <a:lnTo>
                      <a:pt x="588" y="9"/>
                    </a:lnTo>
                    <a:lnTo>
                      <a:pt x="605" y="13"/>
                    </a:lnTo>
                    <a:lnTo>
                      <a:pt x="622" y="22"/>
                    </a:lnTo>
                    <a:lnTo>
                      <a:pt x="638" y="30"/>
                    </a:lnTo>
                    <a:lnTo>
                      <a:pt x="655" y="39"/>
                    </a:lnTo>
                    <a:lnTo>
                      <a:pt x="672" y="47"/>
                    </a:lnTo>
                    <a:lnTo>
                      <a:pt x="689" y="56"/>
                    </a:lnTo>
                    <a:lnTo>
                      <a:pt x="706" y="69"/>
                    </a:lnTo>
                    <a:lnTo>
                      <a:pt x="722" y="81"/>
                    </a:lnTo>
                    <a:lnTo>
                      <a:pt x="739" y="99"/>
                    </a:lnTo>
                    <a:lnTo>
                      <a:pt x="756" y="111"/>
                    </a:lnTo>
                    <a:lnTo>
                      <a:pt x="773" y="128"/>
                    </a:lnTo>
                    <a:lnTo>
                      <a:pt x="790" y="145"/>
                    </a:lnTo>
                    <a:lnTo>
                      <a:pt x="806" y="167"/>
                    </a:lnTo>
                    <a:lnTo>
                      <a:pt x="823" y="188"/>
                    </a:lnTo>
                    <a:lnTo>
                      <a:pt x="840" y="205"/>
                    </a:lnTo>
                    <a:lnTo>
                      <a:pt x="857" y="231"/>
                    </a:lnTo>
                    <a:lnTo>
                      <a:pt x="873" y="252"/>
                    </a:lnTo>
                    <a:lnTo>
                      <a:pt x="890" y="278"/>
                    </a:lnTo>
                    <a:lnTo>
                      <a:pt x="907" y="303"/>
                    </a:lnTo>
                    <a:lnTo>
                      <a:pt x="924" y="329"/>
                    </a:lnTo>
                    <a:lnTo>
                      <a:pt x="941" y="359"/>
                    </a:lnTo>
                    <a:lnTo>
                      <a:pt x="957" y="389"/>
                    </a:lnTo>
                    <a:lnTo>
                      <a:pt x="974" y="419"/>
                    </a:lnTo>
                    <a:lnTo>
                      <a:pt x="991" y="448"/>
                    </a:lnTo>
                    <a:lnTo>
                      <a:pt x="1008" y="483"/>
                    </a:lnTo>
                    <a:lnTo>
                      <a:pt x="1025" y="517"/>
                    </a:lnTo>
                    <a:lnTo>
                      <a:pt x="1041" y="551"/>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sp>
            <p:nvSpPr>
              <p:cNvPr id="83" name="Freeform 22"/>
              <p:cNvSpPr>
                <a:spLocks/>
              </p:cNvSpPr>
              <p:nvPr/>
            </p:nvSpPr>
            <p:spPr bwMode="auto">
              <a:xfrm rot="5766667">
                <a:off x="3809" y="3000"/>
                <a:ext cx="783" cy="828"/>
              </a:xfrm>
              <a:custGeom>
                <a:avLst/>
                <a:gdLst>
                  <a:gd name="T0" fmla="*/ 0 w 783"/>
                  <a:gd name="T1" fmla="*/ 0 h 828"/>
                  <a:gd name="T2" fmla="*/ 10 w 783"/>
                  <a:gd name="T3" fmla="*/ 17 h 828"/>
                  <a:gd name="T4" fmla="*/ 20 w 783"/>
                  <a:gd name="T5" fmla="*/ 39 h 828"/>
                  <a:gd name="T6" fmla="*/ 30 w 783"/>
                  <a:gd name="T7" fmla="*/ 56 h 828"/>
                  <a:gd name="T8" fmla="*/ 37 w 783"/>
                  <a:gd name="T9" fmla="*/ 73 h 828"/>
                  <a:gd name="T10" fmla="*/ 47 w 783"/>
                  <a:gd name="T11" fmla="*/ 90 h 828"/>
                  <a:gd name="T12" fmla="*/ 57 w 783"/>
                  <a:gd name="T13" fmla="*/ 107 h 828"/>
                  <a:gd name="T14" fmla="*/ 67 w 783"/>
                  <a:gd name="T15" fmla="*/ 128 h 828"/>
                  <a:gd name="T16" fmla="*/ 77 w 783"/>
                  <a:gd name="T17" fmla="*/ 145 h 828"/>
                  <a:gd name="T18" fmla="*/ 87 w 783"/>
                  <a:gd name="T19" fmla="*/ 162 h 828"/>
                  <a:gd name="T20" fmla="*/ 97 w 783"/>
                  <a:gd name="T21" fmla="*/ 180 h 828"/>
                  <a:gd name="T22" fmla="*/ 107 w 783"/>
                  <a:gd name="T23" fmla="*/ 197 h 828"/>
                  <a:gd name="T24" fmla="*/ 117 w 783"/>
                  <a:gd name="T25" fmla="*/ 214 h 828"/>
                  <a:gd name="T26" fmla="*/ 128 w 783"/>
                  <a:gd name="T27" fmla="*/ 226 h 828"/>
                  <a:gd name="T28" fmla="*/ 141 w 783"/>
                  <a:gd name="T29" fmla="*/ 244 h 828"/>
                  <a:gd name="T30" fmla="*/ 151 w 783"/>
                  <a:gd name="T31" fmla="*/ 261 h 828"/>
                  <a:gd name="T32" fmla="*/ 161 w 783"/>
                  <a:gd name="T33" fmla="*/ 278 h 828"/>
                  <a:gd name="T34" fmla="*/ 171 w 783"/>
                  <a:gd name="T35" fmla="*/ 295 h 828"/>
                  <a:gd name="T36" fmla="*/ 185 w 783"/>
                  <a:gd name="T37" fmla="*/ 308 h 828"/>
                  <a:gd name="T38" fmla="*/ 195 w 783"/>
                  <a:gd name="T39" fmla="*/ 325 h 828"/>
                  <a:gd name="T40" fmla="*/ 205 w 783"/>
                  <a:gd name="T41" fmla="*/ 337 h 828"/>
                  <a:gd name="T42" fmla="*/ 218 w 783"/>
                  <a:gd name="T43" fmla="*/ 354 h 828"/>
                  <a:gd name="T44" fmla="*/ 228 w 783"/>
                  <a:gd name="T45" fmla="*/ 367 h 828"/>
                  <a:gd name="T46" fmla="*/ 242 w 783"/>
                  <a:gd name="T47" fmla="*/ 384 h 828"/>
                  <a:gd name="T48" fmla="*/ 252 w 783"/>
                  <a:gd name="T49" fmla="*/ 397 h 828"/>
                  <a:gd name="T50" fmla="*/ 265 w 783"/>
                  <a:gd name="T51" fmla="*/ 414 h 828"/>
                  <a:gd name="T52" fmla="*/ 275 w 783"/>
                  <a:gd name="T53" fmla="*/ 427 h 828"/>
                  <a:gd name="T54" fmla="*/ 289 w 783"/>
                  <a:gd name="T55" fmla="*/ 440 h 828"/>
                  <a:gd name="T56" fmla="*/ 299 w 783"/>
                  <a:gd name="T57" fmla="*/ 457 h 828"/>
                  <a:gd name="T58" fmla="*/ 312 w 783"/>
                  <a:gd name="T59" fmla="*/ 470 h 828"/>
                  <a:gd name="T60" fmla="*/ 326 w 783"/>
                  <a:gd name="T61" fmla="*/ 482 h 828"/>
                  <a:gd name="T62" fmla="*/ 339 w 783"/>
                  <a:gd name="T63" fmla="*/ 495 h 828"/>
                  <a:gd name="T64" fmla="*/ 349 w 783"/>
                  <a:gd name="T65" fmla="*/ 508 h 828"/>
                  <a:gd name="T66" fmla="*/ 363 w 783"/>
                  <a:gd name="T67" fmla="*/ 521 h 828"/>
                  <a:gd name="T68" fmla="*/ 376 w 783"/>
                  <a:gd name="T69" fmla="*/ 534 h 828"/>
                  <a:gd name="T70" fmla="*/ 390 w 783"/>
                  <a:gd name="T71" fmla="*/ 546 h 828"/>
                  <a:gd name="T72" fmla="*/ 403 w 783"/>
                  <a:gd name="T73" fmla="*/ 559 h 828"/>
                  <a:gd name="T74" fmla="*/ 416 w 783"/>
                  <a:gd name="T75" fmla="*/ 572 h 828"/>
                  <a:gd name="T76" fmla="*/ 430 w 783"/>
                  <a:gd name="T77" fmla="*/ 585 h 828"/>
                  <a:gd name="T78" fmla="*/ 443 w 783"/>
                  <a:gd name="T79" fmla="*/ 598 h 828"/>
                  <a:gd name="T80" fmla="*/ 457 w 783"/>
                  <a:gd name="T81" fmla="*/ 610 h 828"/>
                  <a:gd name="T82" fmla="*/ 470 w 783"/>
                  <a:gd name="T83" fmla="*/ 619 h 828"/>
                  <a:gd name="T84" fmla="*/ 484 w 783"/>
                  <a:gd name="T85" fmla="*/ 632 h 828"/>
                  <a:gd name="T86" fmla="*/ 497 w 783"/>
                  <a:gd name="T87" fmla="*/ 645 h 828"/>
                  <a:gd name="T88" fmla="*/ 510 w 783"/>
                  <a:gd name="T89" fmla="*/ 653 h 828"/>
                  <a:gd name="T90" fmla="*/ 524 w 783"/>
                  <a:gd name="T91" fmla="*/ 666 h 828"/>
                  <a:gd name="T92" fmla="*/ 537 w 783"/>
                  <a:gd name="T93" fmla="*/ 679 h 828"/>
                  <a:gd name="T94" fmla="*/ 554 w 783"/>
                  <a:gd name="T95" fmla="*/ 687 h 828"/>
                  <a:gd name="T96" fmla="*/ 568 w 783"/>
                  <a:gd name="T97" fmla="*/ 700 h 828"/>
                  <a:gd name="T98" fmla="*/ 581 w 783"/>
                  <a:gd name="T99" fmla="*/ 709 h 828"/>
                  <a:gd name="T100" fmla="*/ 598 w 783"/>
                  <a:gd name="T101" fmla="*/ 717 h 828"/>
                  <a:gd name="T102" fmla="*/ 611 w 783"/>
                  <a:gd name="T103" fmla="*/ 730 h 828"/>
                  <a:gd name="T104" fmla="*/ 628 w 783"/>
                  <a:gd name="T105" fmla="*/ 738 h 828"/>
                  <a:gd name="T106" fmla="*/ 641 w 783"/>
                  <a:gd name="T107" fmla="*/ 747 h 828"/>
                  <a:gd name="T108" fmla="*/ 658 w 783"/>
                  <a:gd name="T109" fmla="*/ 756 h 828"/>
                  <a:gd name="T110" fmla="*/ 672 w 783"/>
                  <a:gd name="T111" fmla="*/ 768 h 828"/>
                  <a:gd name="T112" fmla="*/ 688 w 783"/>
                  <a:gd name="T113" fmla="*/ 777 h 828"/>
                  <a:gd name="T114" fmla="*/ 702 w 783"/>
                  <a:gd name="T115" fmla="*/ 785 h 828"/>
                  <a:gd name="T116" fmla="*/ 719 w 783"/>
                  <a:gd name="T117" fmla="*/ 794 h 828"/>
                  <a:gd name="T118" fmla="*/ 735 w 783"/>
                  <a:gd name="T119" fmla="*/ 802 h 828"/>
                  <a:gd name="T120" fmla="*/ 749 w 783"/>
                  <a:gd name="T121" fmla="*/ 811 h 828"/>
                  <a:gd name="T122" fmla="*/ 766 w 783"/>
                  <a:gd name="T123" fmla="*/ 820 h 828"/>
                  <a:gd name="T124" fmla="*/ 783 w 783"/>
                  <a:gd name="T125" fmla="*/ 828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28"/>
                  <a:gd name="T191" fmla="*/ 783 w 783"/>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28">
                    <a:moveTo>
                      <a:pt x="0" y="0"/>
                    </a:moveTo>
                    <a:lnTo>
                      <a:pt x="10" y="17"/>
                    </a:lnTo>
                    <a:lnTo>
                      <a:pt x="20" y="39"/>
                    </a:lnTo>
                    <a:lnTo>
                      <a:pt x="30" y="56"/>
                    </a:lnTo>
                    <a:lnTo>
                      <a:pt x="37" y="73"/>
                    </a:lnTo>
                    <a:lnTo>
                      <a:pt x="47" y="90"/>
                    </a:lnTo>
                    <a:lnTo>
                      <a:pt x="57" y="107"/>
                    </a:lnTo>
                    <a:lnTo>
                      <a:pt x="67" y="128"/>
                    </a:lnTo>
                    <a:lnTo>
                      <a:pt x="77" y="145"/>
                    </a:lnTo>
                    <a:lnTo>
                      <a:pt x="87" y="162"/>
                    </a:lnTo>
                    <a:lnTo>
                      <a:pt x="97" y="180"/>
                    </a:lnTo>
                    <a:lnTo>
                      <a:pt x="107" y="197"/>
                    </a:lnTo>
                    <a:lnTo>
                      <a:pt x="117" y="214"/>
                    </a:lnTo>
                    <a:lnTo>
                      <a:pt x="128" y="226"/>
                    </a:lnTo>
                    <a:lnTo>
                      <a:pt x="141" y="244"/>
                    </a:lnTo>
                    <a:lnTo>
                      <a:pt x="151" y="261"/>
                    </a:lnTo>
                    <a:lnTo>
                      <a:pt x="161" y="278"/>
                    </a:lnTo>
                    <a:lnTo>
                      <a:pt x="171" y="295"/>
                    </a:lnTo>
                    <a:lnTo>
                      <a:pt x="185" y="308"/>
                    </a:lnTo>
                    <a:lnTo>
                      <a:pt x="195" y="325"/>
                    </a:lnTo>
                    <a:lnTo>
                      <a:pt x="205" y="337"/>
                    </a:lnTo>
                    <a:lnTo>
                      <a:pt x="218" y="354"/>
                    </a:lnTo>
                    <a:lnTo>
                      <a:pt x="228" y="367"/>
                    </a:lnTo>
                    <a:lnTo>
                      <a:pt x="242" y="384"/>
                    </a:lnTo>
                    <a:lnTo>
                      <a:pt x="252" y="397"/>
                    </a:lnTo>
                    <a:lnTo>
                      <a:pt x="265" y="414"/>
                    </a:lnTo>
                    <a:lnTo>
                      <a:pt x="275" y="427"/>
                    </a:lnTo>
                    <a:lnTo>
                      <a:pt x="289" y="440"/>
                    </a:lnTo>
                    <a:lnTo>
                      <a:pt x="299" y="457"/>
                    </a:lnTo>
                    <a:lnTo>
                      <a:pt x="312" y="470"/>
                    </a:lnTo>
                    <a:lnTo>
                      <a:pt x="326" y="482"/>
                    </a:lnTo>
                    <a:lnTo>
                      <a:pt x="339" y="495"/>
                    </a:lnTo>
                    <a:lnTo>
                      <a:pt x="349" y="508"/>
                    </a:lnTo>
                    <a:lnTo>
                      <a:pt x="363" y="521"/>
                    </a:lnTo>
                    <a:lnTo>
                      <a:pt x="376" y="534"/>
                    </a:lnTo>
                    <a:lnTo>
                      <a:pt x="390" y="546"/>
                    </a:lnTo>
                    <a:lnTo>
                      <a:pt x="403" y="559"/>
                    </a:lnTo>
                    <a:lnTo>
                      <a:pt x="416" y="572"/>
                    </a:lnTo>
                    <a:lnTo>
                      <a:pt x="430" y="585"/>
                    </a:lnTo>
                    <a:lnTo>
                      <a:pt x="443" y="598"/>
                    </a:lnTo>
                    <a:lnTo>
                      <a:pt x="457" y="610"/>
                    </a:lnTo>
                    <a:lnTo>
                      <a:pt x="470" y="619"/>
                    </a:lnTo>
                    <a:lnTo>
                      <a:pt x="484" y="632"/>
                    </a:lnTo>
                    <a:lnTo>
                      <a:pt x="497" y="645"/>
                    </a:lnTo>
                    <a:lnTo>
                      <a:pt x="510" y="653"/>
                    </a:lnTo>
                    <a:lnTo>
                      <a:pt x="524" y="666"/>
                    </a:lnTo>
                    <a:lnTo>
                      <a:pt x="537" y="679"/>
                    </a:lnTo>
                    <a:lnTo>
                      <a:pt x="554" y="687"/>
                    </a:lnTo>
                    <a:lnTo>
                      <a:pt x="568" y="700"/>
                    </a:lnTo>
                    <a:lnTo>
                      <a:pt x="581" y="709"/>
                    </a:lnTo>
                    <a:lnTo>
                      <a:pt x="598" y="717"/>
                    </a:lnTo>
                    <a:lnTo>
                      <a:pt x="611" y="730"/>
                    </a:lnTo>
                    <a:lnTo>
                      <a:pt x="628" y="738"/>
                    </a:lnTo>
                    <a:lnTo>
                      <a:pt x="641" y="747"/>
                    </a:lnTo>
                    <a:lnTo>
                      <a:pt x="658" y="756"/>
                    </a:lnTo>
                    <a:lnTo>
                      <a:pt x="672" y="768"/>
                    </a:lnTo>
                    <a:lnTo>
                      <a:pt x="688" y="777"/>
                    </a:lnTo>
                    <a:lnTo>
                      <a:pt x="702" y="785"/>
                    </a:lnTo>
                    <a:lnTo>
                      <a:pt x="719" y="794"/>
                    </a:lnTo>
                    <a:lnTo>
                      <a:pt x="735" y="802"/>
                    </a:lnTo>
                    <a:lnTo>
                      <a:pt x="749" y="811"/>
                    </a:lnTo>
                    <a:lnTo>
                      <a:pt x="766" y="820"/>
                    </a:lnTo>
                    <a:lnTo>
                      <a:pt x="783" y="828"/>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grpSp>
        <p:sp>
          <p:nvSpPr>
            <p:cNvPr id="888855" name="Line 23"/>
            <p:cNvSpPr>
              <a:spLocks noChangeShapeType="1"/>
            </p:cNvSpPr>
            <p:nvPr/>
          </p:nvSpPr>
          <p:spPr bwMode="auto">
            <a:xfrm>
              <a:off x="1800225" y="2362200"/>
              <a:ext cx="2303463" cy="2665413"/>
            </a:xfrm>
            <a:prstGeom prst="line">
              <a:avLst/>
            </a:prstGeom>
            <a:noFill/>
            <a:ln w="38100">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7661" name="Line 24"/>
            <p:cNvSpPr>
              <a:spLocks noChangeShapeType="1"/>
            </p:cNvSpPr>
            <p:nvPr/>
          </p:nvSpPr>
          <p:spPr bwMode="auto">
            <a:xfrm>
              <a:off x="1800225" y="2362200"/>
              <a:ext cx="0" cy="31321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28" name="Line 4"/>
            <p:cNvSpPr>
              <a:spLocks noChangeShapeType="1"/>
            </p:cNvSpPr>
            <p:nvPr/>
          </p:nvSpPr>
          <p:spPr bwMode="auto">
            <a:xfrm>
              <a:off x="1798637" y="5511800"/>
              <a:ext cx="1587" cy="355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grpSp>
      <p:sp>
        <p:nvSpPr>
          <p:cNvPr id="31" name="Line 5"/>
          <p:cNvSpPr>
            <a:spLocks noChangeShapeType="1"/>
          </p:cNvSpPr>
          <p:nvPr/>
        </p:nvSpPr>
        <p:spPr bwMode="auto">
          <a:xfrm>
            <a:off x="4125917" y="5014103"/>
            <a:ext cx="293683" cy="99776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32" name="Line 5"/>
          <p:cNvSpPr>
            <a:spLocks noChangeShapeType="1"/>
          </p:cNvSpPr>
          <p:nvPr/>
        </p:nvSpPr>
        <p:spPr bwMode="auto">
          <a:xfrm>
            <a:off x="4142067" y="5014120"/>
            <a:ext cx="391833" cy="48418"/>
          </a:xfrm>
          <a:prstGeom prst="line">
            <a:avLst/>
          </a:prstGeom>
          <a:noFill/>
          <a:ln w="38100">
            <a:solidFill>
              <a:srgbClr val="33CC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33" name="Line 5"/>
          <p:cNvSpPr>
            <a:spLocks noChangeShapeType="1"/>
          </p:cNvSpPr>
          <p:nvPr/>
        </p:nvSpPr>
        <p:spPr bwMode="auto">
          <a:xfrm>
            <a:off x="4134922" y="4981449"/>
            <a:ext cx="378341" cy="636667"/>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34" name="Line 5"/>
          <p:cNvSpPr>
            <a:spLocks noChangeShapeType="1"/>
          </p:cNvSpPr>
          <p:nvPr/>
        </p:nvSpPr>
        <p:spPr bwMode="auto">
          <a:xfrm>
            <a:off x="4146551" y="5043084"/>
            <a:ext cx="436040" cy="114908"/>
          </a:xfrm>
          <a:prstGeom prst="line">
            <a:avLst/>
          </a:prstGeom>
          <a:noFill/>
          <a:ln w="38100">
            <a:solidFill>
              <a:srgbClr val="33CC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35" name="Line 5"/>
          <p:cNvSpPr>
            <a:spLocks noChangeShapeType="1"/>
          </p:cNvSpPr>
          <p:nvPr/>
        </p:nvSpPr>
        <p:spPr bwMode="auto">
          <a:xfrm>
            <a:off x="4146157" y="5070988"/>
            <a:ext cx="326623" cy="693429"/>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39" name="Line 5"/>
          <p:cNvSpPr>
            <a:spLocks noChangeShapeType="1"/>
          </p:cNvSpPr>
          <p:nvPr/>
        </p:nvSpPr>
        <p:spPr bwMode="auto">
          <a:xfrm>
            <a:off x="4164021" y="5032581"/>
            <a:ext cx="376358" cy="325557"/>
          </a:xfrm>
          <a:prstGeom prst="line">
            <a:avLst/>
          </a:prstGeom>
          <a:noFill/>
          <a:ln w="38100">
            <a:solidFill>
              <a:srgbClr val="00B05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itchFamily="18" charset="0"/>
            </a:endParaRPr>
          </a:p>
        </p:txBody>
      </p:sp>
      <p:sp>
        <p:nvSpPr>
          <p:cNvPr id="40" name="Rectangle 9"/>
          <p:cNvSpPr>
            <a:spLocks noChangeArrowheads="1"/>
          </p:cNvSpPr>
          <p:nvPr/>
        </p:nvSpPr>
        <p:spPr bwMode="auto">
          <a:xfrm>
            <a:off x="999860" y="5089919"/>
            <a:ext cx="72455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LTD</a:t>
            </a:r>
          </a:p>
        </p:txBody>
      </p:sp>
      <p:sp>
        <p:nvSpPr>
          <p:cNvPr id="41" name="Rectangle 9"/>
          <p:cNvSpPr>
            <a:spLocks noChangeArrowheads="1"/>
          </p:cNvSpPr>
          <p:nvPr/>
        </p:nvSpPr>
        <p:spPr bwMode="auto">
          <a:xfrm>
            <a:off x="1280174" y="5484505"/>
            <a:ext cx="39594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Is</a:t>
            </a:r>
          </a:p>
        </p:txBody>
      </p:sp>
    </p:spTree>
    <p:extLst>
      <p:ext uri="{BB962C8B-B14F-4D97-AF65-F5344CB8AC3E}">
        <p14:creationId xmlns:p14="http://schemas.microsoft.com/office/powerpoint/2010/main" val="6571496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ROP; total demand during lead time is variable</a:t>
            </a:r>
          </a:p>
        </p:txBody>
      </p:sp>
      <p:sp>
        <p:nvSpPr>
          <p:cNvPr id="4" name="Text Box 2"/>
          <p:cNvSpPr txBox="1">
            <a:spLocks noChangeArrowheads="1"/>
          </p:cNvSpPr>
          <p:nvPr/>
        </p:nvSpPr>
        <p:spPr bwMode="auto">
          <a:xfrm>
            <a:off x="0" y="762000"/>
            <a:ext cx="9144000" cy="2616101"/>
          </a:xfrm>
          <a:prstGeom prst="rect">
            <a:avLst/>
          </a:prstGeom>
          <a:noFill/>
          <a:ln w="12700">
            <a:noFill/>
            <a:miter lim="800000"/>
            <a:headEnd/>
            <a:tailEnd/>
          </a:ln>
          <a:effectLst/>
        </p:spPr>
        <p:txBody>
          <a:bodyPr>
            <a:spAutoFit/>
          </a:bodyPr>
          <a:lstStyle/>
          <a:p>
            <a:pPr marL="457200" indent="-457200"/>
            <a:r>
              <a:rPr lang="en-US" sz="2800" dirty="0">
                <a:latin typeface="Book Antiqua" pitchFamily="18" charset="0"/>
              </a:rPr>
              <a:t>a)  If </a:t>
            </a:r>
            <a:r>
              <a:rPr lang="en-US" sz="2800" dirty="0">
                <a:solidFill>
                  <a:srgbClr val="C00000"/>
                </a:solidFill>
                <a:latin typeface="Book Antiqua" pitchFamily="18" charset="0"/>
              </a:rPr>
              <a:t>average demand during the lead </a:t>
            </a:r>
            <a:r>
              <a:rPr lang="en-US" sz="2800" dirty="0">
                <a:latin typeface="Book Antiqua" pitchFamily="18" charset="0"/>
              </a:rPr>
              <a:t>time (from the time that we place and order till we receive it) is 200 and </a:t>
            </a:r>
            <a:r>
              <a:rPr lang="en-US" sz="2800" dirty="0">
                <a:solidFill>
                  <a:srgbClr val="C00000"/>
                </a:solidFill>
                <a:latin typeface="Book Antiqua" pitchFamily="18" charset="0"/>
              </a:rPr>
              <a:t>standard deviation of demand during lead </a:t>
            </a:r>
            <a:r>
              <a:rPr lang="en-US" sz="2800" dirty="0">
                <a:latin typeface="Book Antiqua" pitchFamily="18" charset="0"/>
              </a:rPr>
              <a:t>time is 25.  Compute Re-Order Point (ROP) at 90% service level. Compute safety stock.</a:t>
            </a:r>
          </a:p>
          <a:p>
            <a:pPr marL="457200" indent="-457200"/>
            <a:endParaRPr lang="en-US" sz="2400" dirty="0"/>
          </a:p>
        </p:txBody>
      </p:sp>
      <p:sp>
        <p:nvSpPr>
          <p:cNvPr id="5" name="Line 4"/>
          <p:cNvSpPr>
            <a:spLocks noChangeShapeType="1"/>
          </p:cNvSpPr>
          <p:nvPr/>
        </p:nvSpPr>
        <p:spPr bwMode="auto">
          <a:xfrm>
            <a:off x="1603254" y="5335587"/>
            <a:ext cx="5111750" cy="0"/>
          </a:xfrm>
          <a:prstGeom prst="line">
            <a:avLst/>
          </a:prstGeom>
          <a:noFill/>
          <a:ln w="12700">
            <a:solidFill>
              <a:schemeClr val="tx1"/>
            </a:solidFill>
            <a:round/>
            <a:headEnd/>
            <a:tailEnd/>
          </a:ln>
          <a:effectLst/>
        </p:spPr>
        <p:txBody>
          <a:bodyPr wrap="none" anchor="ctr"/>
          <a:lstStyle/>
          <a:p>
            <a:endParaRPr lang="en-US" dirty="0">
              <a:solidFill>
                <a:srgbClr val="C00000"/>
              </a:solidFill>
              <a:latin typeface="Book Antiqua" pitchFamily="18" charset="0"/>
            </a:endParaRPr>
          </a:p>
        </p:txBody>
      </p:sp>
      <p:grpSp>
        <p:nvGrpSpPr>
          <p:cNvPr id="6" name="Group 7"/>
          <p:cNvGrpSpPr>
            <a:grpSpLocks/>
          </p:cNvGrpSpPr>
          <p:nvPr/>
        </p:nvGrpSpPr>
        <p:grpSpPr bwMode="auto">
          <a:xfrm>
            <a:off x="5802192" y="4002087"/>
            <a:ext cx="1439862" cy="1265238"/>
            <a:chOff x="2882" y="1454"/>
            <a:chExt cx="928" cy="822"/>
          </a:xfrm>
        </p:grpSpPr>
        <p:sp>
          <p:nvSpPr>
            <p:cNvPr id="7" name="Rectangle 8"/>
            <p:cNvSpPr>
              <a:spLocks noChangeArrowheads="1"/>
            </p:cNvSpPr>
            <p:nvPr/>
          </p:nvSpPr>
          <p:spPr bwMode="auto">
            <a:xfrm>
              <a:off x="3080" y="1454"/>
              <a:ext cx="730" cy="415"/>
            </a:xfrm>
            <a:prstGeom prst="rect">
              <a:avLst/>
            </a:prstGeom>
            <a:noFill/>
            <a:ln w="12700">
              <a:noFill/>
              <a:miter lim="800000"/>
              <a:headEnd/>
              <a:tailEnd/>
            </a:ln>
            <a:effectLst/>
          </p:spPr>
          <p:txBody>
            <a:bodyPr wrap="none" lIns="90488" tIns="44450" rIns="90488" bIns="44450">
              <a:spAutoFit/>
            </a:bodyPr>
            <a:lstStyle/>
            <a:p>
              <a:pPr algn="ctr"/>
              <a:r>
                <a:rPr lang="en-US" sz="1800" b="1" dirty="0">
                  <a:solidFill>
                    <a:srgbClr val="C00000"/>
                  </a:solidFill>
                  <a:latin typeface="Book Antiqua" pitchFamily="18" charset="0"/>
                </a:rPr>
                <a:t>Risk of a</a:t>
              </a:r>
            </a:p>
            <a:p>
              <a:pPr algn="ctr"/>
              <a:r>
                <a:rPr lang="en-US" sz="1800" b="1" dirty="0">
                  <a:solidFill>
                    <a:srgbClr val="C00000"/>
                  </a:solidFill>
                  <a:latin typeface="Book Antiqua" pitchFamily="18" charset="0"/>
                </a:rPr>
                <a:t>stockout</a:t>
              </a:r>
            </a:p>
          </p:txBody>
        </p:sp>
        <p:sp>
          <p:nvSpPr>
            <p:cNvPr id="8" name="Line 9"/>
            <p:cNvSpPr>
              <a:spLocks noChangeShapeType="1"/>
            </p:cNvSpPr>
            <p:nvPr/>
          </p:nvSpPr>
          <p:spPr bwMode="auto">
            <a:xfrm flipH="1">
              <a:off x="2882" y="1909"/>
              <a:ext cx="399" cy="367"/>
            </a:xfrm>
            <a:prstGeom prst="line">
              <a:avLst/>
            </a:prstGeom>
            <a:noFill/>
            <a:ln w="12700">
              <a:solidFill>
                <a:schemeClr val="tx1"/>
              </a:solidFill>
              <a:round/>
              <a:headEnd/>
              <a:tailEnd type="triangle" w="med" len="med"/>
            </a:ln>
            <a:effectLst/>
          </p:spPr>
          <p:txBody>
            <a:bodyPr wrap="none" anchor="ctr"/>
            <a:lstStyle/>
            <a:p>
              <a:endParaRPr lang="en-US" dirty="0">
                <a:solidFill>
                  <a:srgbClr val="C00000"/>
                </a:solidFill>
                <a:latin typeface="Book Antiqua" pitchFamily="18" charset="0"/>
              </a:endParaRPr>
            </a:p>
          </p:txBody>
        </p:sp>
      </p:grpSp>
      <p:grpSp>
        <p:nvGrpSpPr>
          <p:cNvPr id="9" name="Group 8"/>
          <p:cNvGrpSpPr/>
          <p:nvPr/>
        </p:nvGrpSpPr>
        <p:grpSpPr>
          <a:xfrm>
            <a:off x="3352679" y="4006850"/>
            <a:ext cx="2332038" cy="2347912"/>
            <a:chOff x="2159000" y="2097088"/>
            <a:chExt cx="2332038" cy="2347912"/>
          </a:xfrm>
        </p:grpSpPr>
        <p:sp>
          <p:nvSpPr>
            <p:cNvPr id="10" name="Line 5"/>
            <p:cNvSpPr>
              <a:spLocks noChangeShapeType="1"/>
            </p:cNvSpPr>
            <p:nvPr/>
          </p:nvSpPr>
          <p:spPr bwMode="auto">
            <a:xfrm>
              <a:off x="4491038" y="3024188"/>
              <a:ext cx="0" cy="1420812"/>
            </a:xfrm>
            <a:prstGeom prst="line">
              <a:avLst/>
            </a:prstGeom>
            <a:noFill/>
            <a:ln w="38100">
              <a:solidFill>
                <a:schemeClr val="tx1"/>
              </a:solidFill>
              <a:round/>
              <a:headEnd/>
              <a:tailEnd/>
            </a:ln>
            <a:effectLst/>
          </p:spPr>
          <p:txBody>
            <a:bodyPr wrap="none" anchor="ctr"/>
            <a:lstStyle/>
            <a:p>
              <a:endParaRPr lang="en-US" dirty="0">
                <a:solidFill>
                  <a:srgbClr val="C00000"/>
                </a:solidFill>
                <a:latin typeface="Book Antiqua" pitchFamily="18" charset="0"/>
              </a:endParaRPr>
            </a:p>
          </p:txBody>
        </p:sp>
        <p:sp>
          <p:nvSpPr>
            <p:cNvPr id="11" name="Rectangle 10"/>
            <p:cNvSpPr>
              <a:spLocks noChangeArrowheads="1"/>
            </p:cNvSpPr>
            <p:nvPr/>
          </p:nvSpPr>
          <p:spPr bwMode="auto">
            <a:xfrm>
              <a:off x="2159000" y="2097088"/>
              <a:ext cx="1565275" cy="363537"/>
            </a:xfrm>
            <a:prstGeom prst="rect">
              <a:avLst/>
            </a:prstGeom>
            <a:noFill/>
            <a:ln w="12700">
              <a:noFill/>
              <a:miter lim="800000"/>
              <a:headEnd/>
              <a:tailEnd/>
            </a:ln>
            <a:effectLst/>
          </p:spPr>
          <p:txBody>
            <a:bodyPr wrap="none" lIns="90488" tIns="44450" rIns="90488" bIns="44450">
              <a:spAutoFit/>
            </a:bodyPr>
            <a:lstStyle/>
            <a:p>
              <a:r>
                <a:rPr lang="en-US" sz="1800" b="1" dirty="0">
                  <a:solidFill>
                    <a:srgbClr val="C00000"/>
                  </a:solidFill>
                  <a:latin typeface="Book Antiqua" pitchFamily="18" charset="0"/>
                </a:rPr>
                <a:t>Service level</a:t>
              </a:r>
            </a:p>
          </p:txBody>
        </p:sp>
      </p:grpSp>
      <p:sp>
        <p:nvSpPr>
          <p:cNvPr id="12" name="Rectangle 11"/>
          <p:cNvSpPr>
            <a:spLocks noChangeArrowheads="1"/>
          </p:cNvSpPr>
          <p:nvPr/>
        </p:nvSpPr>
        <p:spPr bwMode="auto">
          <a:xfrm>
            <a:off x="3281242" y="4510087"/>
            <a:ext cx="1641475" cy="638175"/>
          </a:xfrm>
          <a:prstGeom prst="rect">
            <a:avLst/>
          </a:prstGeom>
          <a:noFill/>
          <a:ln w="12700">
            <a:noFill/>
            <a:miter lim="800000"/>
            <a:headEnd/>
            <a:tailEnd/>
          </a:ln>
          <a:effectLst/>
        </p:spPr>
        <p:txBody>
          <a:bodyPr wrap="none" lIns="90488" tIns="44450" rIns="90488" bIns="44450">
            <a:spAutoFit/>
          </a:bodyPr>
          <a:lstStyle/>
          <a:p>
            <a:pPr algn="ctr"/>
            <a:r>
              <a:rPr lang="en-US" sz="1800" b="1" dirty="0">
                <a:solidFill>
                  <a:srgbClr val="C00000"/>
                </a:solidFill>
                <a:latin typeface="Book Antiqua" pitchFamily="18" charset="0"/>
              </a:rPr>
              <a:t>Probability of</a:t>
            </a:r>
          </a:p>
          <a:p>
            <a:pPr algn="ctr"/>
            <a:r>
              <a:rPr lang="en-US" sz="1800" b="1" dirty="0">
                <a:solidFill>
                  <a:srgbClr val="C00000"/>
                </a:solidFill>
                <a:latin typeface="Book Antiqua" pitchFamily="18" charset="0"/>
              </a:rPr>
              <a:t>no stockout</a:t>
            </a:r>
          </a:p>
        </p:txBody>
      </p:sp>
      <p:sp>
        <p:nvSpPr>
          <p:cNvPr id="13" name="Line 12"/>
          <p:cNvSpPr>
            <a:spLocks noChangeShapeType="1"/>
          </p:cNvSpPr>
          <p:nvPr/>
        </p:nvSpPr>
        <p:spPr bwMode="auto">
          <a:xfrm>
            <a:off x="4084517" y="5219700"/>
            <a:ext cx="0" cy="1135062"/>
          </a:xfrm>
          <a:prstGeom prst="line">
            <a:avLst/>
          </a:prstGeom>
          <a:noFill/>
          <a:ln w="38100">
            <a:solidFill>
              <a:schemeClr val="tx1"/>
            </a:solidFill>
            <a:round/>
            <a:headEnd/>
            <a:tailEnd/>
          </a:ln>
          <a:effectLst/>
        </p:spPr>
        <p:txBody>
          <a:bodyPr wrap="none" anchor="ctr"/>
          <a:lstStyle/>
          <a:p>
            <a:endParaRPr lang="en-US" dirty="0">
              <a:solidFill>
                <a:srgbClr val="C00000"/>
              </a:solidFill>
              <a:latin typeface="Book Antiqua" pitchFamily="18" charset="0"/>
            </a:endParaRPr>
          </a:p>
        </p:txBody>
      </p:sp>
      <p:grpSp>
        <p:nvGrpSpPr>
          <p:cNvPr id="14" name="Group 13"/>
          <p:cNvGrpSpPr>
            <a:grpSpLocks/>
          </p:cNvGrpSpPr>
          <p:nvPr/>
        </p:nvGrpSpPr>
        <p:grpSpPr bwMode="auto">
          <a:xfrm>
            <a:off x="4109918" y="5807081"/>
            <a:ext cx="2664138" cy="366713"/>
            <a:chOff x="1837" y="2591"/>
            <a:chExt cx="974" cy="231"/>
          </a:xfrm>
        </p:grpSpPr>
        <p:sp>
          <p:nvSpPr>
            <p:cNvPr id="15" name="Line 14"/>
            <p:cNvSpPr>
              <a:spLocks noChangeShapeType="1"/>
            </p:cNvSpPr>
            <p:nvPr/>
          </p:nvSpPr>
          <p:spPr bwMode="auto">
            <a:xfrm flipV="1">
              <a:off x="1837" y="2614"/>
              <a:ext cx="579"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srgbClr val="C00000"/>
                </a:solidFill>
                <a:latin typeface="Book Antiqua" pitchFamily="18" charset="0"/>
              </a:endParaRPr>
            </a:p>
          </p:txBody>
        </p:sp>
        <p:sp>
          <p:nvSpPr>
            <p:cNvPr id="16" name="Rectangle 15"/>
            <p:cNvSpPr>
              <a:spLocks noChangeArrowheads="1"/>
            </p:cNvSpPr>
            <p:nvPr/>
          </p:nvSpPr>
          <p:spPr bwMode="auto">
            <a:xfrm>
              <a:off x="1850" y="2591"/>
              <a:ext cx="961" cy="231"/>
            </a:xfrm>
            <a:prstGeom prst="rect">
              <a:avLst/>
            </a:prstGeom>
            <a:noFill/>
            <a:ln w="12700">
              <a:noFill/>
              <a:miter lim="800000"/>
              <a:headEnd/>
              <a:tailEnd/>
            </a:ln>
            <a:effectLst/>
          </p:spPr>
          <p:txBody>
            <a:bodyPr wrap="square" lIns="90488" tIns="44450" rIns="90488" bIns="44450">
              <a:spAutoFit/>
            </a:bodyPr>
            <a:lstStyle/>
            <a:p>
              <a:r>
                <a:rPr lang="en-US" sz="1800" b="1" dirty="0">
                  <a:solidFill>
                    <a:srgbClr val="C00000"/>
                  </a:solidFill>
                  <a:latin typeface="Book Antiqua" pitchFamily="18" charset="0"/>
                </a:rPr>
                <a:t>Safety stock</a:t>
              </a:r>
            </a:p>
          </p:txBody>
        </p:sp>
      </p:grpSp>
      <p:sp>
        <p:nvSpPr>
          <p:cNvPr id="19" name="Rectangle 18"/>
          <p:cNvSpPr>
            <a:spLocks noChangeArrowheads="1"/>
          </p:cNvSpPr>
          <p:nvPr/>
        </p:nvSpPr>
        <p:spPr bwMode="auto">
          <a:xfrm>
            <a:off x="6146679" y="5316537"/>
            <a:ext cx="1131721" cy="366767"/>
          </a:xfrm>
          <a:prstGeom prst="rect">
            <a:avLst/>
          </a:prstGeom>
          <a:noFill/>
          <a:ln w="12700">
            <a:noFill/>
            <a:miter lim="800000"/>
            <a:headEnd/>
            <a:tailEnd/>
          </a:ln>
          <a:effectLst/>
        </p:spPr>
        <p:txBody>
          <a:bodyPr wrap="none" lIns="90488" tIns="44450" rIns="90488" bIns="44450">
            <a:spAutoFit/>
          </a:bodyPr>
          <a:lstStyle/>
          <a:p>
            <a:r>
              <a:rPr lang="en-US" sz="1800" b="1" dirty="0">
                <a:solidFill>
                  <a:srgbClr val="C00000"/>
                </a:solidFill>
                <a:latin typeface="Book Antiqua" pitchFamily="18" charset="0"/>
              </a:rPr>
              <a:t>Quantity</a:t>
            </a:r>
          </a:p>
        </p:txBody>
      </p:sp>
      <p:grpSp>
        <p:nvGrpSpPr>
          <p:cNvPr id="23" name="Group 25"/>
          <p:cNvGrpSpPr>
            <a:grpSpLocks/>
          </p:cNvGrpSpPr>
          <p:nvPr/>
        </p:nvGrpSpPr>
        <p:grpSpPr bwMode="auto">
          <a:xfrm>
            <a:off x="2778004" y="5375275"/>
            <a:ext cx="1260475" cy="673100"/>
            <a:chOff x="998" y="2319"/>
            <a:chExt cx="794" cy="424"/>
          </a:xfrm>
        </p:grpSpPr>
        <p:sp>
          <p:nvSpPr>
            <p:cNvPr id="24" name="Rectangle 26"/>
            <p:cNvSpPr>
              <a:spLocks noChangeArrowheads="1"/>
            </p:cNvSpPr>
            <p:nvPr/>
          </p:nvSpPr>
          <p:spPr bwMode="auto">
            <a:xfrm>
              <a:off x="998" y="2341"/>
              <a:ext cx="682" cy="402"/>
            </a:xfrm>
            <a:prstGeom prst="rect">
              <a:avLst/>
            </a:prstGeom>
            <a:noFill/>
            <a:ln w="12700">
              <a:noFill/>
              <a:miter lim="800000"/>
              <a:headEnd/>
              <a:tailEnd/>
            </a:ln>
            <a:effectLst/>
          </p:spPr>
          <p:txBody>
            <a:bodyPr wrap="none" lIns="90488" tIns="44450" rIns="90488" bIns="44450">
              <a:spAutoFit/>
            </a:bodyPr>
            <a:lstStyle/>
            <a:p>
              <a:r>
                <a:rPr lang="en-US" sz="1800" b="1" dirty="0">
                  <a:solidFill>
                    <a:srgbClr val="C00000"/>
                  </a:solidFill>
                  <a:latin typeface="Book Antiqua" pitchFamily="18" charset="0"/>
                </a:rPr>
                <a:t>Average</a:t>
              </a:r>
            </a:p>
            <a:p>
              <a:r>
                <a:rPr lang="en-US" sz="1800" b="1" dirty="0">
                  <a:solidFill>
                    <a:srgbClr val="C00000"/>
                  </a:solidFill>
                  <a:latin typeface="Book Antiqua" pitchFamily="18" charset="0"/>
                </a:rPr>
                <a:t>demand</a:t>
              </a:r>
            </a:p>
          </p:txBody>
        </p:sp>
        <p:sp>
          <p:nvSpPr>
            <p:cNvPr id="25" name="Line 27"/>
            <p:cNvSpPr>
              <a:spLocks noChangeShapeType="1"/>
            </p:cNvSpPr>
            <p:nvPr/>
          </p:nvSpPr>
          <p:spPr bwMode="auto">
            <a:xfrm flipV="1">
              <a:off x="1542" y="2319"/>
              <a:ext cx="250" cy="113"/>
            </a:xfrm>
            <a:prstGeom prst="line">
              <a:avLst/>
            </a:prstGeom>
            <a:noFill/>
            <a:ln w="12700">
              <a:solidFill>
                <a:schemeClr val="tx1"/>
              </a:solidFill>
              <a:round/>
              <a:headEnd/>
              <a:tailEnd type="triangle" w="med" len="med"/>
            </a:ln>
            <a:effectLst/>
          </p:spPr>
          <p:txBody>
            <a:bodyPr wrap="none" anchor="ctr"/>
            <a:lstStyle/>
            <a:p>
              <a:endParaRPr lang="en-US" dirty="0">
                <a:solidFill>
                  <a:srgbClr val="C00000"/>
                </a:solidFill>
                <a:latin typeface="Book Antiqua" pitchFamily="18" charset="0"/>
              </a:endParaRPr>
            </a:p>
          </p:txBody>
        </p:sp>
      </p:grpSp>
      <p:grpSp>
        <p:nvGrpSpPr>
          <p:cNvPr id="26" name="Group 25"/>
          <p:cNvGrpSpPr/>
          <p:nvPr/>
        </p:nvGrpSpPr>
        <p:grpSpPr>
          <a:xfrm>
            <a:off x="2381303" y="5266753"/>
            <a:ext cx="3528392" cy="398116"/>
            <a:chOff x="1187624" y="3356991"/>
            <a:chExt cx="3528392" cy="398116"/>
          </a:xfrm>
        </p:grpSpPr>
        <p:sp>
          <p:nvSpPr>
            <p:cNvPr id="27" name="Rectangle 6"/>
            <p:cNvSpPr>
              <a:spLocks noChangeArrowheads="1"/>
            </p:cNvSpPr>
            <p:nvPr/>
          </p:nvSpPr>
          <p:spPr bwMode="auto">
            <a:xfrm>
              <a:off x="3746500" y="3357562"/>
              <a:ext cx="969516" cy="397545"/>
            </a:xfrm>
            <a:prstGeom prst="rect">
              <a:avLst/>
            </a:prstGeom>
            <a:noFill/>
            <a:ln w="12700">
              <a:noFill/>
              <a:miter lim="800000"/>
              <a:headEnd/>
              <a:tailEnd/>
            </a:ln>
            <a:effectLst/>
          </p:spPr>
          <p:txBody>
            <a:bodyPr wrap="square" lIns="90488" tIns="44450" rIns="90488" bIns="44450">
              <a:spAutoFit/>
            </a:bodyPr>
            <a:lstStyle/>
            <a:p>
              <a:r>
                <a:rPr lang="en-US" sz="2000" b="1" dirty="0">
                  <a:solidFill>
                    <a:srgbClr val="C00000"/>
                  </a:solidFill>
                  <a:latin typeface="Book Antiqua" pitchFamily="18" charset="0"/>
                </a:rPr>
                <a:t>ROP</a:t>
              </a:r>
            </a:p>
          </p:txBody>
        </p:sp>
        <p:sp>
          <p:nvSpPr>
            <p:cNvPr id="28" name="Line 14"/>
            <p:cNvSpPr>
              <a:spLocks noChangeShapeType="1"/>
            </p:cNvSpPr>
            <p:nvPr/>
          </p:nvSpPr>
          <p:spPr bwMode="auto">
            <a:xfrm flipV="1">
              <a:off x="1187624" y="3356991"/>
              <a:ext cx="3276364" cy="50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srgbClr val="C00000"/>
                </a:solidFill>
                <a:latin typeface="Book Antiqua" pitchFamily="18" charset="0"/>
              </a:endParaRPr>
            </a:p>
          </p:txBody>
        </p:sp>
      </p:grpSp>
      <p:graphicFrame>
        <p:nvGraphicFramePr>
          <p:cNvPr id="29" name="Chart 28"/>
          <p:cNvGraphicFramePr>
            <a:graphicFrameLocks/>
          </p:cNvGraphicFramePr>
          <p:nvPr>
            <p:extLst>
              <p:ext uri="{D42A27DB-BD31-4B8C-83A1-F6EECF244321}">
                <p14:modId xmlns:p14="http://schemas.microsoft.com/office/powerpoint/2010/main" val="3872414293"/>
              </p:ext>
            </p:extLst>
          </p:nvPr>
        </p:nvGraphicFramePr>
        <p:xfrm>
          <a:off x="1143000" y="2667000"/>
          <a:ext cx="584187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15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60" y="0"/>
            <a:ext cx="9144000" cy="685800"/>
          </a:xfrm>
        </p:spPr>
        <p:txBody>
          <a:bodyPr/>
          <a:lstStyle/>
          <a:p>
            <a:r>
              <a:rPr lang="en-US" dirty="0"/>
              <a:t>Safety Stock and ROP</a:t>
            </a:r>
          </a:p>
        </p:txBody>
      </p:sp>
      <p:pic>
        <p:nvPicPr>
          <p:cNvPr id="4" name="Picture 3"/>
          <p:cNvPicPr>
            <a:picLocks noChangeAspect="1"/>
          </p:cNvPicPr>
          <p:nvPr/>
        </p:nvPicPr>
        <p:blipFill>
          <a:blip r:embed="rId3"/>
          <a:stretch>
            <a:fillRect/>
          </a:stretch>
        </p:blipFill>
        <p:spPr>
          <a:xfrm>
            <a:off x="4946561" y="4038600"/>
            <a:ext cx="4066775" cy="2209800"/>
          </a:xfrm>
          <a:prstGeom prst="rect">
            <a:avLst/>
          </a:prstGeom>
          <a:ln>
            <a:noFill/>
          </a:ln>
          <a:effectLst>
            <a:softEdge rad="112500"/>
          </a:effectLst>
        </p:spPr>
      </p:pic>
      <p:sp>
        <p:nvSpPr>
          <p:cNvPr id="6" name="Text Box 24"/>
          <p:cNvSpPr txBox="1">
            <a:spLocks noChangeArrowheads="1"/>
          </p:cNvSpPr>
          <p:nvPr/>
        </p:nvSpPr>
        <p:spPr bwMode="auto">
          <a:xfrm>
            <a:off x="24824" y="3200400"/>
            <a:ext cx="9144000" cy="4154984"/>
          </a:xfrm>
          <a:prstGeom prst="rect">
            <a:avLst/>
          </a:prstGeom>
          <a:noFill/>
          <a:ln w="12700">
            <a:noFill/>
            <a:miter lim="800000"/>
            <a:headEnd/>
            <a:tailEnd/>
          </a:ln>
          <a:effectLst/>
        </p:spPr>
        <p:txBody>
          <a:bodyPr>
            <a:spAutoFit/>
          </a:bodyPr>
          <a:lstStyle/>
          <a:p>
            <a:r>
              <a:rPr lang="en-US" sz="2400" dirty="0">
                <a:latin typeface="Book Antiqua" pitchFamily="18" charset="0"/>
              </a:rPr>
              <a:t>ROP = NORM.INV(0.9,200,25) = 232.0388</a:t>
            </a:r>
          </a:p>
          <a:p>
            <a:r>
              <a:rPr lang="en-US" sz="2400" dirty="0">
                <a:latin typeface="Book Antiqua" pitchFamily="18" charset="0"/>
              </a:rPr>
              <a:t>Re-Order Point  = Average Demand + Safety Stock</a:t>
            </a:r>
          </a:p>
          <a:p>
            <a:r>
              <a:rPr lang="en-US" sz="2400" dirty="0">
                <a:latin typeface="Book Antiqua" pitchFamily="18" charset="0"/>
              </a:rPr>
              <a:t>ROP = LTD+Isafety</a:t>
            </a:r>
          </a:p>
          <a:p>
            <a:r>
              <a:rPr lang="en-US" sz="2400" dirty="0">
                <a:latin typeface="Book Antiqua" pitchFamily="18" charset="0"/>
              </a:rPr>
              <a:t>Isafety = ROP –LTD</a:t>
            </a:r>
          </a:p>
          <a:p>
            <a:r>
              <a:rPr lang="en-US" sz="2400" dirty="0">
                <a:latin typeface="Book Antiqua" pitchFamily="18" charset="0"/>
              </a:rPr>
              <a:t>By adding a safety stock of  </a:t>
            </a:r>
          </a:p>
          <a:p>
            <a:r>
              <a:rPr lang="en-US" sz="2400" dirty="0">
                <a:latin typeface="Book Antiqua" pitchFamily="18" charset="0"/>
              </a:rPr>
              <a:t>232.0388 – 200 = 32.0388</a:t>
            </a:r>
          </a:p>
          <a:p>
            <a:r>
              <a:rPr lang="en-US" sz="2400" dirty="0">
                <a:latin typeface="Book Antiqua" pitchFamily="18" charset="0"/>
              </a:rPr>
              <a:t>Service Level (SL) 50% </a:t>
            </a:r>
            <a:r>
              <a:rPr lang="en-US" sz="2400" dirty="0">
                <a:latin typeface="Book Antiqua" pitchFamily="18" charset="0"/>
                <a:sym typeface="Wingdings" panose="05000000000000000000" pitchFamily="2" charset="2"/>
              </a:rPr>
              <a:t></a:t>
            </a:r>
            <a:r>
              <a:rPr lang="en-US" sz="2400" dirty="0">
                <a:latin typeface="Book Antiqua" pitchFamily="18" charset="0"/>
              </a:rPr>
              <a:t> 90%</a:t>
            </a:r>
          </a:p>
          <a:p>
            <a:r>
              <a:rPr lang="en-US" sz="2400" dirty="0">
                <a:latin typeface="Book Antiqua" pitchFamily="18" charset="0"/>
              </a:rPr>
              <a:t>Risk from  50% </a:t>
            </a:r>
            <a:r>
              <a:rPr lang="en-US" sz="2400" dirty="0">
                <a:latin typeface="Book Antiqua" pitchFamily="18" charset="0"/>
                <a:sym typeface="Wingdings" panose="05000000000000000000" pitchFamily="2" charset="2"/>
              </a:rPr>
              <a:t> </a:t>
            </a:r>
            <a:r>
              <a:rPr lang="en-US" sz="2400" dirty="0">
                <a:latin typeface="Book Antiqua" pitchFamily="18" charset="0"/>
              </a:rPr>
              <a:t>10%</a:t>
            </a:r>
          </a:p>
          <a:p>
            <a:endParaRPr lang="en-US" sz="2400" dirty="0">
              <a:latin typeface="Book Antiqua" pitchFamily="18" charset="0"/>
            </a:endParaRPr>
          </a:p>
          <a:p>
            <a:endParaRPr lang="en-US" sz="2400" dirty="0">
              <a:latin typeface="Book Antiqua" pitchFamily="18" charset="0"/>
            </a:endParaRPr>
          </a:p>
          <a:p>
            <a:endParaRPr lang="en-US" sz="2400" dirty="0">
              <a:latin typeface="Book Antiqua" pitchFamily="18" charset="0"/>
            </a:endParaRPr>
          </a:p>
        </p:txBody>
      </p:sp>
      <p:pic>
        <p:nvPicPr>
          <p:cNvPr id="2" name="Picture 1"/>
          <p:cNvPicPr>
            <a:picLocks noChangeAspect="1"/>
          </p:cNvPicPr>
          <p:nvPr/>
        </p:nvPicPr>
        <p:blipFill>
          <a:blip r:embed="rId4"/>
          <a:stretch>
            <a:fillRect/>
          </a:stretch>
        </p:blipFill>
        <p:spPr>
          <a:xfrm>
            <a:off x="4946560" y="1032515"/>
            <a:ext cx="4066775" cy="2215510"/>
          </a:xfrm>
          <a:prstGeom prst="rect">
            <a:avLst/>
          </a:prstGeom>
          <a:ln>
            <a:noFill/>
          </a:ln>
          <a:effectLst>
            <a:softEdge rad="112500"/>
          </a:effectLst>
        </p:spPr>
      </p:pic>
      <p:sp>
        <p:nvSpPr>
          <p:cNvPr id="22" name="Text Box 24"/>
          <p:cNvSpPr txBox="1">
            <a:spLocks noChangeArrowheads="1"/>
          </p:cNvSpPr>
          <p:nvPr/>
        </p:nvSpPr>
        <p:spPr bwMode="auto">
          <a:xfrm>
            <a:off x="9525" y="748695"/>
            <a:ext cx="9144000" cy="1569660"/>
          </a:xfrm>
          <a:prstGeom prst="rect">
            <a:avLst/>
          </a:prstGeom>
          <a:noFill/>
          <a:ln w="12700">
            <a:noFill/>
            <a:miter lim="800000"/>
            <a:headEnd/>
            <a:tailEnd/>
          </a:ln>
          <a:effectLst/>
        </p:spPr>
        <p:txBody>
          <a:bodyPr>
            <a:spAutoFit/>
          </a:bodyPr>
          <a:lstStyle/>
          <a:p>
            <a:r>
              <a:rPr lang="en-US" sz="2400" dirty="0">
                <a:latin typeface="Book Antiqua" pitchFamily="18" charset="0"/>
              </a:rPr>
              <a:t>LTD = 200,  </a:t>
            </a:r>
            <a:r>
              <a:rPr lang="el-GR" sz="2400" dirty="0">
                <a:latin typeface="Book Antiqua" pitchFamily="18" charset="0"/>
              </a:rPr>
              <a:t>σ</a:t>
            </a:r>
            <a:r>
              <a:rPr lang="en-US" sz="2400" baseline="-25000" dirty="0">
                <a:latin typeface="Book Antiqua" pitchFamily="18" charset="0"/>
              </a:rPr>
              <a:t>LTD</a:t>
            </a:r>
            <a:r>
              <a:rPr lang="en-US" sz="2400" dirty="0">
                <a:latin typeface="Book Antiqua" pitchFamily="18" charset="0"/>
              </a:rPr>
              <a:t> = 25, SL=90%,</a:t>
            </a:r>
          </a:p>
          <a:p>
            <a:r>
              <a:rPr lang="en-US" sz="2400" dirty="0">
                <a:latin typeface="Book Antiqua" pitchFamily="18" charset="0"/>
              </a:rPr>
              <a:t>If ROP=200, there is 50% probability of stockout.</a:t>
            </a:r>
          </a:p>
          <a:p>
            <a:r>
              <a:rPr lang="en-US" sz="2400" dirty="0">
                <a:latin typeface="Book Antiqua" pitchFamily="18" charset="0"/>
              </a:rPr>
              <a:t>Service Level = 50%</a:t>
            </a:r>
          </a:p>
          <a:p>
            <a:r>
              <a:rPr lang="en-US" sz="2400" dirty="0">
                <a:latin typeface="Book Antiqua" pitchFamily="18" charset="0"/>
              </a:rPr>
              <a:t>Risk= 50%</a:t>
            </a:r>
          </a:p>
        </p:txBody>
      </p:sp>
    </p:spTree>
    <p:extLst>
      <p:ext uri="{BB962C8B-B14F-4D97-AF65-F5344CB8AC3E}">
        <p14:creationId xmlns:p14="http://schemas.microsoft.com/office/powerpoint/2010/main" val="22034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dissolv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dissolv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dissolv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dissolv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dissolv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dissolv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dissolv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dissolve">
                                      <p:cBhvr>
                                        <p:cTn id="6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8867" name="Text Box 3"/>
              <p:cNvSpPr txBox="1">
                <a:spLocks noChangeArrowheads="1"/>
              </p:cNvSpPr>
              <p:nvPr/>
            </p:nvSpPr>
            <p:spPr bwMode="auto">
              <a:xfrm>
                <a:off x="0" y="762000"/>
                <a:ext cx="9144000" cy="7144392"/>
              </a:xfrm>
              <a:prstGeom prst="rect">
                <a:avLst/>
              </a:prstGeom>
              <a:noFill/>
              <a:ln w="12700">
                <a:noFill/>
                <a:miter lim="800000"/>
                <a:headEnd/>
                <a:tailEnd/>
              </a:ln>
              <a:effectLst/>
            </p:spPr>
            <p:txBody>
              <a:bodyPr>
                <a:spAutoFit/>
              </a:bodyPr>
              <a:lstStyle/>
              <a:p>
                <a:pPr marL="457200" indent="-457200"/>
                <a:r>
                  <a:rPr lang="en-US" sz="2400" dirty="0">
                    <a:latin typeface="Book Antiqua" pitchFamily="18" charset="0"/>
                  </a:rPr>
                  <a:t>b) If average </a:t>
                </a:r>
                <a:r>
                  <a:rPr lang="en-US" sz="2400" dirty="0">
                    <a:solidFill>
                      <a:srgbClr val="C00000"/>
                    </a:solidFill>
                    <a:latin typeface="Book Antiqua" pitchFamily="18" charset="0"/>
                  </a:rPr>
                  <a:t>demand per day is 20 units </a:t>
                </a:r>
                <a:r>
                  <a:rPr lang="en-US" sz="2400" dirty="0">
                    <a:latin typeface="Book Antiqua" pitchFamily="18" charset="0"/>
                  </a:rPr>
                  <a:t>and </a:t>
                </a:r>
                <a:r>
                  <a:rPr lang="en-US" sz="2400" dirty="0">
                    <a:solidFill>
                      <a:srgbClr val="C00000"/>
                    </a:solidFill>
                    <a:latin typeface="Book Antiqua" pitchFamily="18" charset="0"/>
                  </a:rPr>
                  <a:t>standard deviation of demand per day is 5 units</a:t>
                </a:r>
                <a:r>
                  <a:rPr lang="en-US" sz="2400" dirty="0">
                    <a:latin typeface="Book Antiqua" pitchFamily="18" charset="0"/>
                  </a:rPr>
                  <a:t>, and </a:t>
                </a:r>
                <a:r>
                  <a:rPr lang="en-US" sz="2400" dirty="0">
                    <a:solidFill>
                      <a:srgbClr val="C00000"/>
                    </a:solidFill>
                    <a:latin typeface="Book Antiqua" pitchFamily="18" charset="0"/>
                  </a:rPr>
                  <a:t>lead time is 16 days</a:t>
                </a:r>
                <a:r>
                  <a:rPr lang="en-US" sz="2400" dirty="0">
                    <a:latin typeface="Book Antiqua" pitchFamily="18" charset="0"/>
                  </a:rPr>
                  <a:t>. Compute ROP at 90% service level. Compute safety stock.</a:t>
                </a:r>
              </a:p>
              <a:p>
                <a:pPr marL="457200" indent="-457200"/>
                <a:r>
                  <a:rPr lang="en-US" sz="2400" dirty="0">
                    <a:latin typeface="Book Antiqua" pitchFamily="18" charset="0"/>
                  </a:rPr>
                  <a:t>Previous Problem: If average demand </a:t>
                </a:r>
                <a:r>
                  <a:rPr lang="en-US" sz="2400" dirty="0">
                    <a:solidFill>
                      <a:srgbClr val="C00000"/>
                    </a:solidFill>
                    <a:latin typeface="Book Antiqua" pitchFamily="18" charset="0"/>
                  </a:rPr>
                  <a:t>during the lead time</a:t>
                </a:r>
                <a:r>
                  <a:rPr lang="en-US" sz="2400" dirty="0">
                    <a:latin typeface="Book Antiqua" pitchFamily="18" charset="0"/>
                  </a:rPr>
                  <a:t> is 200 and standard deviation of demand </a:t>
                </a:r>
                <a:r>
                  <a:rPr lang="en-US" sz="2400" dirty="0">
                    <a:solidFill>
                      <a:srgbClr val="C00000"/>
                    </a:solidFill>
                    <a:latin typeface="Book Antiqua" pitchFamily="18" charset="0"/>
                  </a:rPr>
                  <a:t>during the lead</a:t>
                </a:r>
                <a:r>
                  <a:rPr lang="en-US" sz="2400" dirty="0">
                    <a:latin typeface="Book Antiqua" pitchFamily="18" charset="0"/>
                  </a:rPr>
                  <a:t> time is 25. Compute ROP at 90% service level. Compute safety stock.</a:t>
                </a:r>
              </a:p>
              <a:p>
                <a:pPr marL="457200" indent="-457200"/>
                <a:r>
                  <a:rPr lang="en-US" sz="2400" dirty="0">
                    <a:latin typeface="Book Antiqua" pitchFamily="18" charset="0"/>
                  </a:rPr>
                  <a:t>If we can </a:t>
                </a:r>
                <a:r>
                  <a:rPr lang="en-US" sz="2400" dirty="0">
                    <a:solidFill>
                      <a:srgbClr val="C00000"/>
                    </a:solidFill>
                    <a:latin typeface="Book Antiqua" pitchFamily="18" charset="0"/>
                  </a:rPr>
                  <a:t>transform this problem into the previous problem</a:t>
                </a:r>
                <a:r>
                  <a:rPr lang="en-US" sz="2400" dirty="0">
                    <a:latin typeface="Book Antiqua" pitchFamily="18" charset="0"/>
                  </a:rPr>
                  <a:t>, then we are done, because we already know how to solve the previous problem. </a:t>
                </a:r>
              </a:p>
              <a:p>
                <a:pPr marL="457200" indent="-457200"/>
                <a:r>
                  <a:rPr lang="en-US" sz="2400" dirty="0">
                    <a:solidFill>
                      <a:srgbClr val="00B050"/>
                    </a:solidFill>
                    <a:latin typeface="Book Antiqua" pitchFamily="18" charset="0"/>
                  </a:rPr>
                  <a:t>Lead time is fixed (L)</a:t>
                </a:r>
              </a:p>
              <a:p>
                <a:pPr marL="457200" indent="-457200"/>
                <a:r>
                  <a:rPr lang="en-US" sz="2400" dirty="0">
                    <a:solidFill>
                      <a:srgbClr val="C00000"/>
                    </a:solidFill>
                    <a:latin typeface="Book Antiqua" pitchFamily="18" charset="0"/>
                  </a:rPr>
                  <a:t>Demand per day is a random variable </a:t>
                </a:r>
                <a:r>
                  <a:rPr lang="en-US" sz="2400" b="1" dirty="0">
                    <a:solidFill>
                      <a:srgbClr val="C00000"/>
                    </a:solidFill>
                    <a:latin typeface="Book Antiqua" pitchFamily="18" charset="0"/>
                  </a:rPr>
                  <a:t>R</a:t>
                </a:r>
                <a:r>
                  <a:rPr lang="en-US" sz="2400" dirty="0">
                    <a:solidFill>
                      <a:srgbClr val="C00000"/>
                    </a:solidFill>
                    <a:latin typeface="Book Antiqua" pitchFamily="18" charset="0"/>
                  </a:rPr>
                  <a:t>~N(R,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a:ea typeface="Cambria Math"/>
                          </a:rPr>
                          <m:t>𝜎</m:t>
                        </m:r>
                      </m:e>
                      <m:sub>
                        <m:r>
                          <a:rPr lang="en-US" sz="2400" i="1">
                            <a:solidFill>
                              <a:srgbClr val="C00000"/>
                            </a:solidFill>
                            <a:latin typeface="Cambria Math" panose="02040503050406030204" pitchFamily="18" charset="0"/>
                            <a:ea typeface="Cambria Math"/>
                          </a:rPr>
                          <m:t>𝑅</m:t>
                        </m:r>
                      </m:sub>
                    </m:sSub>
                  </m:oMath>
                </a14:m>
                <a:r>
                  <a:rPr lang="en-US" sz="2400" dirty="0">
                    <a:solidFill>
                      <a:srgbClr val="C00000"/>
                    </a:solidFill>
                    <a:latin typeface="Book Antiqua" pitchFamily="18" charset="0"/>
                  </a:rPr>
                  <a:t>).</a:t>
                </a:r>
              </a:p>
              <a:p>
                <a:pPr marL="457200" indent="-457200"/>
                <a:r>
                  <a:rPr lang="en-US" sz="2400" dirty="0">
                    <a:solidFill>
                      <a:srgbClr val="C00000"/>
                    </a:solidFill>
                    <a:latin typeface="Book Antiqua" pitchFamily="18" charset="0"/>
                  </a:rPr>
                  <a:t>Demand During Lead Time (</a:t>
                </a:r>
                <a:r>
                  <a:rPr lang="en-US" sz="2400" b="1" dirty="0">
                    <a:solidFill>
                      <a:srgbClr val="C00000"/>
                    </a:solidFill>
                    <a:latin typeface="Book Antiqua" pitchFamily="18" charset="0"/>
                  </a:rPr>
                  <a:t>LTD</a:t>
                </a:r>
                <a:r>
                  <a:rPr lang="en-US" sz="2400" dirty="0">
                    <a:solidFill>
                      <a:srgbClr val="C00000"/>
                    </a:solidFill>
                    <a:latin typeface="Book Antiqua" pitchFamily="18" charset="0"/>
                  </a:rPr>
                  <a:t>) is a random variable </a:t>
                </a:r>
                <a:r>
                  <a:rPr lang="en-US" sz="2400" b="1" dirty="0">
                    <a:solidFill>
                      <a:srgbClr val="C00000"/>
                    </a:solidFill>
                    <a:latin typeface="Book Antiqua" pitchFamily="18" charset="0"/>
                  </a:rPr>
                  <a:t>LTD</a:t>
                </a:r>
                <a:r>
                  <a:rPr lang="en-US" sz="2400" dirty="0">
                    <a:solidFill>
                      <a:srgbClr val="C00000"/>
                    </a:solidFill>
                    <a:latin typeface="Book Antiqua" pitchFamily="18" charset="0"/>
                  </a:rPr>
                  <a:t>~N(LTD,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a:ea typeface="Cambria Math"/>
                          </a:rPr>
                          <m:t>𝜎</m:t>
                        </m:r>
                      </m:e>
                      <m:sub>
                        <m:r>
                          <a:rPr lang="en-US" sz="2400" i="1">
                            <a:solidFill>
                              <a:srgbClr val="C00000"/>
                            </a:solidFill>
                            <a:latin typeface="Cambria Math"/>
                          </a:rPr>
                          <m:t>𝐿𝑇𝐷</m:t>
                        </m:r>
                      </m:sub>
                    </m:sSub>
                  </m:oMath>
                </a14:m>
                <a:r>
                  <a:rPr lang="en-US" sz="2400" dirty="0">
                    <a:solidFill>
                      <a:srgbClr val="C00000"/>
                    </a:solidFill>
                    <a:latin typeface="Book Antiqua" pitchFamily="18" charset="0"/>
                  </a:rPr>
                  <a:t>).</a:t>
                </a:r>
              </a:p>
              <a:p>
                <a:pPr marL="457200" indent="-457200"/>
                <a:r>
                  <a:rPr lang="en-US" sz="2400" dirty="0">
                    <a:solidFill>
                      <a:srgbClr val="C00000"/>
                    </a:solidFill>
                    <a:latin typeface="Book Antiqua" pitchFamily="18" charset="0"/>
                    <a:sym typeface="Symbol"/>
                  </a:rPr>
                  <a:t>Average Demand During Lead Time: LTD = L × R</a:t>
                </a:r>
              </a:p>
              <a:p>
                <a:pPr marL="457200" indent="-457200"/>
                <a:r>
                  <a:rPr lang="en-US" sz="2400" dirty="0">
                    <a:solidFill>
                      <a:srgbClr val="C00000"/>
                    </a:solidFill>
                    <a:latin typeface="Book Antiqua" pitchFamily="18" charset="0"/>
                    <a:sym typeface="Symbol"/>
                  </a:rPr>
                  <a:t>Standard Deviation of Demand During Lead Time: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a:ea typeface="Cambria Math"/>
                          </a:rPr>
                          <m:t>𝜎</m:t>
                        </m:r>
                      </m:e>
                      <m:sub>
                        <m:r>
                          <a:rPr lang="en-US" sz="2400" i="1">
                            <a:solidFill>
                              <a:srgbClr val="C00000"/>
                            </a:solidFill>
                            <a:latin typeface="Cambria Math"/>
                          </a:rPr>
                          <m:t>𝐿𝑇𝐷</m:t>
                        </m:r>
                      </m:sub>
                    </m:sSub>
                  </m:oMath>
                </a14:m>
                <a:r>
                  <a:rPr lang="en-US" sz="2400" dirty="0">
                    <a:solidFill>
                      <a:srgbClr val="C00000"/>
                    </a:solidFill>
                    <a:latin typeface="Book Antiqua" panose="02040602050305030304" pitchFamily="18" charset="0"/>
                  </a:rPr>
                  <a:t>=(</a:t>
                </a:r>
                <a14:m>
                  <m:oMath xmlns:m="http://schemas.openxmlformats.org/officeDocument/2006/math">
                    <m:rad>
                      <m:radPr>
                        <m:degHide m:val="on"/>
                        <m:ctrlPr>
                          <a:rPr lang="en-US" sz="2400" i="1" dirty="0">
                            <a:solidFill>
                              <a:srgbClr val="C00000"/>
                            </a:solidFill>
                            <a:latin typeface="Cambria Math" panose="02040503050406030204" pitchFamily="18" charset="0"/>
                          </a:rPr>
                        </m:ctrlPr>
                      </m:radPr>
                      <m:deg/>
                      <m:e>
                        <m:r>
                          <a:rPr lang="en-US" sz="2400" i="1" dirty="0">
                            <a:solidFill>
                              <a:srgbClr val="C00000"/>
                            </a:solidFill>
                            <a:latin typeface="Cambria Math"/>
                          </a:rPr>
                          <m:t>𝐿</m:t>
                        </m:r>
                      </m:e>
                    </m:rad>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m:t>
                        </m:r>
                        <m:r>
                          <a:rPr lang="en-US" sz="2400" i="1" dirty="0">
                            <a:solidFill>
                              <a:srgbClr val="C00000"/>
                            </a:solidFill>
                            <a:latin typeface="Cambria Math"/>
                            <a:ea typeface="Cambria Math"/>
                          </a:rPr>
                          <m:t>𝜎</m:t>
                        </m:r>
                      </m:e>
                      <m:sub>
                        <m:r>
                          <a:rPr lang="en-US" sz="2400" i="1" dirty="0">
                            <a:solidFill>
                              <a:srgbClr val="C00000"/>
                            </a:solidFill>
                            <a:latin typeface="Cambria Math"/>
                          </a:rPr>
                          <m:t>𝑅</m:t>
                        </m:r>
                      </m:sub>
                    </m:sSub>
                  </m:oMath>
                </a14:m>
                <a:endParaRPr lang="en-US" sz="2400" dirty="0">
                  <a:solidFill>
                    <a:srgbClr val="C00000"/>
                  </a:solidFill>
                  <a:latin typeface="Book Antiqua" pitchFamily="18" charset="0"/>
                </a:endParaRPr>
              </a:p>
              <a:p>
                <a:pPr marL="457200" indent="-457200"/>
                <a:endParaRPr lang="en-US" sz="2400" dirty="0">
                  <a:latin typeface="Book Antiqua" pitchFamily="18" charset="0"/>
                </a:endParaRPr>
              </a:p>
              <a:p>
                <a:pPr marL="457200" indent="-457200"/>
                <a:endParaRPr lang="en-US" sz="2400" dirty="0">
                  <a:latin typeface="Book Antiqua" pitchFamily="18" charset="0"/>
                </a:endParaRPr>
              </a:p>
              <a:p>
                <a:pPr marL="457200" indent="-457200"/>
                <a:endParaRPr lang="en-US" sz="2400" b="1" dirty="0">
                  <a:latin typeface="Book Antiqua" pitchFamily="18" charset="0"/>
                </a:endParaRPr>
              </a:p>
              <a:p>
                <a:pPr marL="457200" indent="-457200"/>
                <a:endParaRPr lang="en-US" sz="2400" dirty="0"/>
              </a:p>
            </p:txBody>
          </p:sp>
        </mc:Choice>
        <mc:Fallback xmlns="">
          <p:sp>
            <p:nvSpPr>
              <p:cNvPr id="548867" name="Text Box 3"/>
              <p:cNvSpPr txBox="1">
                <a:spLocks noRot="1" noChangeAspect="1" noMove="1" noResize="1" noEditPoints="1" noAdjustHandles="1" noChangeArrowheads="1" noChangeShapeType="1" noTextEdit="1"/>
              </p:cNvSpPr>
              <p:nvPr/>
            </p:nvSpPr>
            <p:spPr bwMode="auto">
              <a:xfrm>
                <a:off x="0" y="762000"/>
                <a:ext cx="9144000" cy="7144392"/>
              </a:xfrm>
              <a:prstGeom prst="rect">
                <a:avLst/>
              </a:prstGeom>
              <a:blipFill>
                <a:blip r:embed="rId3"/>
                <a:stretch>
                  <a:fillRect l="-1000" t="-683"/>
                </a:stretch>
              </a:blipFill>
              <a:ln w="12700">
                <a:noFill/>
                <a:miter lim="800000"/>
                <a:headEnd/>
                <a:tailEnd/>
              </a:ln>
              <a:effectLst/>
            </p:spPr>
            <p:txBody>
              <a:bodyPr/>
              <a:lstStyle/>
              <a:p>
                <a:r>
                  <a:rPr lang="en-US">
                    <a:noFill/>
                  </a:rPr>
                  <a:t> </a:t>
                </a:r>
              </a:p>
            </p:txBody>
          </p:sp>
        </mc:Fallback>
      </mc:AlternateContent>
      <p:sp>
        <p:nvSpPr>
          <p:cNvPr id="548868" name="Text Box 4"/>
          <p:cNvSpPr txBox="1">
            <a:spLocks noChangeArrowheads="1"/>
          </p:cNvSpPr>
          <p:nvPr/>
        </p:nvSpPr>
        <p:spPr bwMode="auto">
          <a:xfrm>
            <a:off x="0" y="0"/>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Variable  R, Fixed L</a:t>
            </a:r>
            <a:endParaRPr lang="en-US" sz="2800" dirty="0">
              <a:latin typeface="Impact" pitchFamily="34" charset="0"/>
            </a:endParaRPr>
          </a:p>
        </p:txBody>
      </p:sp>
    </p:spTree>
    <p:extLst>
      <p:ext uri="{BB962C8B-B14F-4D97-AF65-F5344CB8AC3E}">
        <p14:creationId xmlns:p14="http://schemas.microsoft.com/office/powerpoint/2010/main" val="76038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8867">
                                            <p:txEl>
                                              <p:pRg st="1" end="1"/>
                                            </p:txEl>
                                          </p:spTgt>
                                        </p:tgtEl>
                                        <p:attrNameLst>
                                          <p:attrName>style.visibility</p:attrName>
                                        </p:attrNameLst>
                                      </p:cBhvr>
                                      <p:to>
                                        <p:strVal val="visible"/>
                                      </p:to>
                                    </p:set>
                                    <p:animEffect transition="in" filter="dissolve">
                                      <p:cBhvr>
                                        <p:cTn id="7" dur="500"/>
                                        <p:tgtEl>
                                          <p:spTgt spid="548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8867">
                                            <p:txEl>
                                              <p:pRg st="2" end="2"/>
                                            </p:txEl>
                                          </p:spTgt>
                                        </p:tgtEl>
                                        <p:attrNameLst>
                                          <p:attrName>style.visibility</p:attrName>
                                        </p:attrNameLst>
                                      </p:cBhvr>
                                      <p:to>
                                        <p:strVal val="visible"/>
                                      </p:to>
                                    </p:set>
                                    <p:animEffect transition="in" filter="dissolve">
                                      <p:cBhvr>
                                        <p:cTn id="12" dur="500"/>
                                        <p:tgtEl>
                                          <p:spTgt spid="548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8867">
                                            <p:txEl>
                                              <p:pRg st="3" end="3"/>
                                            </p:txEl>
                                          </p:spTgt>
                                        </p:tgtEl>
                                        <p:attrNameLst>
                                          <p:attrName>style.visibility</p:attrName>
                                        </p:attrNameLst>
                                      </p:cBhvr>
                                      <p:to>
                                        <p:strVal val="visible"/>
                                      </p:to>
                                    </p:set>
                                    <p:animEffect transition="in" filter="dissolve">
                                      <p:cBhvr>
                                        <p:cTn id="17" dur="500"/>
                                        <p:tgtEl>
                                          <p:spTgt spid="5488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48867">
                                            <p:txEl>
                                              <p:pRg st="4" end="4"/>
                                            </p:txEl>
                                          </p:spTgt>
                                        </p:tgtEl>
                                        <p:attrNameLst>
                                          <p:attrName>style.visibility</p:attrName>
                                        </p:attrNameLst>
                                      </p:cBhvr>
                                      <p:to>
                                        <p:strVal val="visible"/>
                                      </p:to>
                                    </p:set>
                                    <p:animEffect transition="in" filter="dissolve">
                                      <p:cBhvr>
                                        <p:cTn id="22" dur="500"/>
                                        <p:tgtEl>
                                          <p:spTgt spid="5488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48867">
                                            <p:txEl>
                                              <p:pRg st="5" end="5"/>
                                            </p:txEl>
                                          </p:spTgt>
                                        </p:tgtEl>
                                        <p:attrNameLst>
                                          <p:attrName>style.visibility</p:attrName>
                                        </p:attrNameLst>
                                      </p:cBhvr>
                                      <p:to>
                                        <p:strVal val="visible"/>
                                      </p:to>
                                    </p:set>
                                    <p:animEffect transition="in" filter="dissolve">
                                      <p:cBhvr>
                                        <p:cTn id="27" dur="500"/>
                                        <p:tgtEl>
                                          <p:spTgt spid="5488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48867">
                                            <p:txEl>
                                              <p:pRg st="6" end="6"/>
                                            </p:txEl>
                                          </p:spTgt>
                                        </p:tgtEl>
                                        <p:attrNameLst>
                                          <p:attrName>style.visibility</p:attrName>
                                        </p:attrNameLst>
                                      </p:cBhvr>
                                      <p:to>
                                        <p:strVal val="visible"/>
                                      </p:to>
                                    </p:set>
                                    <p:animEffect transition="in" filter="dissolve">
                                      <p:cBhvr>
                                        <p:cTn id="32" dur="500"/>
                                        <p:tgtEl>
                                          <p:spTgt spid="54886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48867">
                                            <p:txEl>
                                              <p:pRg st="7" end="7"/>
                                            </p:txEl>
                                          </p:spTgt>
                                        </p:tgtEl>
                                        <p:attrNameLst>
                                          <p:attrName>style.visibility</p:attrName>
                                        </p:attrNameLst>
                                      </p:cBhvr>
                                      <p:to>
                                        <p:strVal val="visible"/>
                                      </p:to>
                                    </p:set>
                                    <p:animEffect transition="in" filter="dissolve">
                                      <p:cBhvr>
                                        <p:cTn id="37" dur="500"/>
                                        <p:tgtEl>
                                          <p:spTgt spid="548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685800"/>
          </a:xfrm>
        </p:spPr>
        <p:txBody>
          <a:bodyPr/>
          <a:lstStyle/>
          <a:p>
            <a:r>
              <a:rPr lang="en-US" dirty="0"/>
              <a:t>Uniform, Normal, Exponential</a:t>
            </a:r>
          </a:p>
        </p:txBody>
      </p:sp>
      <p:graphicFrame>
        <p:nvGraphicFramePr>
          <p:cNvPr id="4" name="Object 3"/>
          <p:cNvGraphicFramePr>
            <a:graphicFrameLocks noChangeAspect="1"/>
          </p:cNvGraphicFramePr>
          <p:nvPr>
            <p:extLst>
              <p:ext uri="{D42A27DB-BD31-4B8C-83A1-F6EECF244321}">
                <p14:modId xmlns:p14="http://schemas.microsoft.com/office/powerpoint/2010/main" val="3368961225"/>
              </p:ext>
            </p:extLst>
          </p:nvPr>
        </p:nvGraphicFramePr>
        <p:xfrm>
          <a:off x="304800" y="704850"/>
          <a:ext cx="8660990" cy="5608936"/>
        </p:xfrm>
        <a:graphic>
          <a:graphicData uri="http://schemas.openxmlformats.org/presentationml/2006/ole">
            <mc:AlternateContent xmlns:mc="http://schemas.openxmlformats.org/markup-compatibility/2006">
              <mc:Choice xmlns:v="urn:schemas-microsoft-com:vml" Requires="v">
                <p:oleObj name="Worksheet" r:id="rId3" imgW="7635453" imgH="4945396" progId="Excel.Sheet.12">
                  <p:embed/>
                </p:oleObj>
              </mc:Choice>
              <mc:Fallback>
                <p:oleObj name="Worksheet" r:id="rId3" imgW="7635453" imgH="4945396" progId="Excel.Sheet.12">
                  <p:embed/>
                  <p:pic>
                    <p:nvPicPr>
                      <p:cNvPr id="0" name=""/>
                      <p:cNvPicPr/>
                      <p:nvPr/>
                    </p:nvPicPr>
                    <p:blipFill>
                      <a:blip r:embed="rId4"/>
                      <a:stretch>
                        <a:fillRect/>
                      </a:stretch>
                    </p:blipFill>
                    <p:spPr>
                      <a:xfrm>
                        <a:off x="304800" y="704850"/>
                        <a:ext cx="8660990" cy="5608936"/>
                      </a:xfrm>
                      <a:prstGeom prst="rect">
                        <a:avLst/>
                      </a:prstGeom>
                    </p:spPr>
                  </p:pic>
                </p:oleObj>
              </mc:Fallback>
            </mc:AlternateContent>
          </a:graphicData>
        </a:graphic>
      </p:graphicFrame>
    </p:spTree>
    <p:extLst>
      <p:ext uri="{BB962C8B-B14F-4D97-AF65-F5344CB8AC3E}">
        <p14:creationId xmlns:p14="http://schemas.microsoft.com/office/powerpoint/2010/main" val="2495449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ext uri="{D42A27DB-BD31-4B8C-83A1-F6EECF244321}">
                <p14:modId xmlns:p14="http://schemas.microsoft.com/office/powerpoint/2010/main" val="995556402"/>
              </p:ext>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71438" y="762000"/>
            <a:ext cx="9072561" cy="3854901"/>
          </a:xfrm>
          <a:prstGeom prst="rect">
            <a:avLst/>
          </a:prstGeom>
          <a:noFill/>
          <a:ln w="12700">
            <a:noFill/>
            <a:miter lim="800000"/>
            <a:headEnd/>
            <a:tailEnd/>
          </a:ln>
        </p:spPr>
        <p:txBody>
          <a:bodyPr wrap="square">
            <a:spAutoFit/>
          </a:bodyPr>
          <a:lstStyle/>
          <a:p>
            <a:pPr>
              <a:spcAft>
                <a:spcPts val="900"/>
              </a:spcAft>
            </a:pPr>
            <a:r>
              <a:rPr lang="en-US" sz="2400" dirty="0">
                <a:latin typeface="Book Antiqua" pitchFamily="18" charset="0"/>
              </a:rPr>
              <a:t>If </a:t>
            </a:r>
            <a:r>
              <a:rPr lang="en-US" sz="2400" dirty="0">
                <a:solidFill>
                  <a:srgbClr val="C00000"/>
                </a:solidFill>
                <a:latin typeface="Book Antiqua" pitchFamily="18" charset="0"/>
              </a:rPr>
              <a:t>demand</a:t>
            </a:r>
            <a:r>
              <a:rPr lang="en-US" sz="2400" dirty="0">
                <a:solidFill>
                  <a:srgbClr val="CC0000"/>
                </a:solidFill>
                <a:latin typeface="Book Antiqua" pitchFamily="18" charset="0"/>
              </a:rPr>
              <a:t> </a:t>
            </a:r>
            <a:r>
              <a:rPr lang="en-US" sz="2400" dirty="0">
                <a:latin typeface="Book Antiqua" pitchFamily="18" charset="0"/>
              </a:rPr>
              <a:t>is variable and </a:t>
            </a:r>
            <a:r>
              <a:rPr lang="en-US" sz="2400" dirty="0">
                <a:solidFill>
                  <a:srgbClr val="00863D"/>
                </a:solidFill>
                <a:latin typeface="Book Antiqua" pitchFamily="18" charset="0"/>
              </a:rPr>
              <a:t>Lead time </a:t>
            </a:r>
            <a:r>
              <a:rPr lang="en-US" sz="2400" dirty="0">
                <a:latin typeface="Book Antiqua" pitchFamily="18" charset="0"/>
              </a:rPr>
              <a:t>is fixed</a:t>
            </a:r>
          </a:p>
          <a:p>
            <a:pPr>
              <a:spcAft>
                <a:spcPts val="900"/>
              </a:spcAft>
            </a:pPr>
            <a:r>
              <a:rPr lang="en-US" sz="2400" dirty="0">
                <a:latin typeface="Book Antiqua" pitchFamily="18" charset="0"/>
              </a:rPr>
              <a:t>L: Lead Time = 16 </a:t>
            </a:r>
            <a:r>
              <a:rPr lang="en-US" sz="2400" dirty="0">
                <a:solidFill>
                  <a:srgbClr val="C00000"/>
                </a:solidFill>
                <a:latin typeface="Book Antiqua" pitchFamily="18" charset="0"/>
              </a:rPr>
              <a:t>days</a:t>
            </a:r>
          </a:p>
          <a:p>
            <a:pPr>
              <a:spcAft>
                <a:spcPts val="900"/>
              </a:spcAft>
            </a:pPr>
            <a:r>
              <a:rPr lang="en-US" sz="2400" b="1" dirty="0">
                <a:latin typeface="Book Antiqua" pitchFamily="18" charset="0"/>
              </a:rPr>
              <a:t>R</a:t>
            </a:r>
            <a:r>
              <a:rPr lang="en-US" sz="2400" dirty="0">
                <a:latin typeface="Book Antiqua" pitchFamily="18" charset="0"/>
              </a:rPr>
              <a:t>: Demand per </a:t>
            </a:r>
            <a:r>
              <a:rPr lang="en-US" sz="2400" dirty="0">
                <a:solidFill>
                  <a:srgbClr val="C00000"/>
                </a:solidFill>
                <a:latin typeface="Book Antiqua" pitchFamily="18" charset="0"/>
              </a:rPr>
              <a:t>day</a:t>
            </a:r>
            <a:r>
              <a:rPr lang="en-US" sz="2400" dirty="0">
                <a:solidFill>
                  <a:srgbClr val="FF0000"/>
                </a:solidFill>
                <a:latin typeface="Book Antiqua" pitchFamily="18" charset="0"/>
              </a:rPr>
              <a:t> </a:t>
            </a:r>
          </a:p>
          <a:p>
            <a:pPr>
              <a:spcAft>
                <a:spcPts val="900"/>
              </a:spcAft>
            </a:pPr>
            <a:r>
              <a:rPr lang="en-US" sz="2400" dirty="0">
                <a:latin typeface="Book Antiqua" pitchFamily="18" charset="0"/>
              </a:rPr>
              <a:t>R: Average </a:t>
            </a:r>
            <a:r>
              <a:rPr lang="en-US" sz="2400" dirty="0">
                <a:solidFill>
                  <a:srgbClr val="C00000"/>
                </a:solidFill>
                <a:latin typeface="Book Antiqua" pitchFamily="18" charset="0"/>
                <a:sym typeface="Symbol"/>
              </a:rPr>
              <a:t>daily</a:t>
            </a:r>
            <a:r>
              <a:rPr lang="en-US" sz="2400" dirty="0">
                <a:latin typeface="Book Antiqua" pitchFamily="18" charset="0"/>
              </a:rPr>
              <a:t> demand =20</a:t>
            </a:r>
          </a:p>
          <a:p>
            <a:pPr>
              <a:spcAft>
                <a:spcPts val="900"/>
              </a:spcAft>
            </a:pPr>
            <a:r>
              <a:rPr lang="en-US" sz="2400" dirty="0">
                <a:latin typeface="Book Antiqua" pitchFamily="18" charset="0"/>
                <a:sym typeface="Symbol"/>
              </a:rPr>
              <a:t></a:t>
            </a:r>
            <a:r>
              <a:rPr lang="en-US" sz="2400" baseline="-25000" dirty="0">
                <a:latin typeface="Book Antiqua" pitchFamily="18" charset="0"/>
                <a:sym typeface="Symbol"/>
              </a:rPr>
              <a:t>R</a:t>
            </a:r>
            <a:r>
              <a:rPr lang="en-US" sz="2400" dirty="0">
                <a:latin typeface="Book Antiqua" pitchFamily="18" charset="0"/>
                <a:sym typeface="Symbol"/>
              </a:rPr>
              <a:t>: Standard deviation of </a:t>
            </a:r>
            <a:r>
              <a:rPr lang="en-US" sz="2400" dirty="0">
                <a:solidFill>
                  <a:srgbClr val="C00000"/>
                </a:solidFill>
                <a:latin typeface="Book Antiqua" pitchFamily="18" charset="0"/>
                <a:sym typeface="Symbol"/>
              </a:rPr>
              <a:t>daily</a:t>
            </a:r>
            <a:r>
              <a:rPr lang="en-US" sz="2400" dirty="0">
                <a:latin typeface="Book Antiqua" pitchFamily="18" charset="0"/>
                <a:sym typeface="Symbol"/>
              </a:rPr>
              <a:t> demand =5</a:t>
            </a:r>
          </a:p>
          <a:p>
            <a:pPr>
              <a:spcAft>
                <a:spcPts val="900"/>
              </a:spcAft>
            </a:pPr>
            <a:r>
              <a:rPr lang="en-US" sz="2400" dirty="0">
                <a:latin typeface="Book Antiqua" pitchFamily="18" charset="0"/>
                <a:sym typeface="Symbol"/>
              </a:rPr>
              <a:t>LTD: Average Demand During </a:t>
            </a:r>
            <a:r>
              <a:rPr lang="en-US" sz="2400" dirty="0">
                <a:solidFill>
                  <a:srgbClr val="C00000"/>
                </a:solidFill>
                <a:latin typeface="Book Antiqua" pitchFamily="18" charset="0"/>
                <a:sym typeface="Symbol"/>
              </a:rPr>
              <a:t>Lead Time</a:t>
            </a:r>
          </a:p>
          <a:p>
            <a:pPr>
              <a:spcAft>
                <a:spcPts val="900"/>
              </a:spcAft>
            </a:pPr>
            <a:r>
              <a:rPr lang="en-US" sz="2400" dirty="0">
                <a:solidFill>
                  <a:srgbClr val="C00000"/>
                </a:solidFill>
                <a:latin typeface="Book Antiqua" pitchFamily="18" charset="0"/>
                <a:sym typeface="Symbol"/>
              </a:rPr>
              <a:t>LTD = L × R = 16 × 20 = 320</a:t>
            </a:r>
          </a:p>
          <a:p>
            <a:pPr>
              <a:spcAft>
                <a:spcPts val="900"/>
              </a:spcAft>
            </a:pPr>
            <a:r>
              <a:rPr lang="en-US" sz="2400" dirty="0">
                <a:latin typeface="Book Antiqua" pitchFamily="18" charset="0"/>
                <a:sym typeface="Symbol"/>
              </a:rPr>
              <a:t></a:t>
            </a:r>
            <a:r>
              <a:rPr lang="en-US" sz="2400" baseline="-25000" dirty="0">
                <a:latin typeface="Book Antiqua" pitchFamily="18" charset="0"/>
                <a:sym typeface="Symbol"/>
              </a:rPr>
              <a:t>LTD</a:t>
            </a:r>
            <a:r>
              <a:rPr lang="en-US" sz="2400" dirty="0">
                <a:latin typeface="Book Antiqua" pitchFamily="18" charset="0"/>
                <a:sym typeface="Symbol"/>
              </a:rPr>
              <a:t>: Standard deviation of demand during lead time</a:t>
            </a:r>
            <a:endParaRPr lang="en-US" sz="2400" dirty="0">
              <a:latin typeface="Book Antiqua" pitchFamily="18" charset="0"/>
            </a:endParaRPr>
          </a:p>
        </p:txBody>
      </p:sp>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L</a:t>
            </a:r>
          </a:p>
        </p:txBody>
      </p:sp>
      <mc:AlternateContent xmlns:mc="http://schemas.openxmlformats.org/markup-compatibility/2006" xmlns:a14="http://schemas.microsoft.com/office/drawing/2010/main">
        <mc:Choice Requires="a14">
          <p:sp>
            <p:nvSpPr>
              <p:cNvPr id="8" name="TextBox 7"/>
              <p:cNvSpPr txBox="1"/>
              <p:nvPr/>
            </p:nvSpPr>
            <p:spPr>
              <a:xfrm>
                <a:off x="169227" y="4689167"/>
                <a:ext cx="1732077" cy="496418"/>
              </a:xfrm>
              <a:prstGeom prst="rect">
                <a:avLst/>
              </a:prstGeom>
              <a:noFill/>
            </p:spPr>
            <p:txBody>
              <a:bodyPr wrap="none" rtlCol="0">
                <a:spAutoFit/>
              </a:bodyPr>
              <a:lstStyle/>
              <a:p>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a:ea typeface="Cambria Math"/>
                          </a:rPr>
                          <m:t>𝜎</m:t>
                        </m:r>
                      </m:e>
                      <m:sub>
                        <m:r>
                          <a:rPr lang="en-US" sz="2400" b="0" i="1" smtClean="0">
                            <a:solidFill>
                              <a:srgbClr val="C00000"/>
                            </a:solidFill>
                            <a:latin typeface="Cambria Math"/>
                          </a:rPr>
                          <m:t>𝐿𝑇𝐷</m:t>
                        </m:r>
                      </m:sub>
                    </m:sSub>
                  </m:oMath>
                </a14:m>
                <a:r>
                  <a:rPr lang="en-US" sz="2400" dirty="0">
                    <a:solidFill>
                      <a:srgbClr val="C00000"/>
                    </a:solidFill>
                  </a:rPr>
                  <a:t>=</a:t>
                </a:r>
                <a14:m>
                  <m:oMath xmlns:m="http://schemas.openxmlformats.org/officeDocument/2006/math">
                    <m:rad>
                      <m:radPr>
                        <m:degHide m:val="on"/>
                        <m:ctrlPr>
                          <a:rPr lang="en-US" sz="2400" i="1" dirty="0" smtClean="0">
                            <a:solidFill>
                              <a:srgbClr val="C00000"/>
                            </a:solidFill>
                            <a:latin typeface="Cambria Math" panose="02040503050406030204" pitchFamily="18" charset="0"/>
                          </a:rPr>
                        </m:ctrlPr>
                      </m:radPr>
                      <m:deg/>
                      <m:e>
                        <m:r>
                          <a:rPr lang="en-US" sz="2400" b="0" i="1" dirty="0" smtClean="0">
                            <a:solidFill>
                              <a:srgbClr val="C00000"/>
                            </a:solidFill>
                            <a:latin typeface="Cambria Math"/>
                          </a:rPr>
                          <m:t>𝐿</m:t>
                        </m:r>
                      </m:e>
                    </m:rad>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a:ea typeface="Cambria Math"/>
                          </a:rPr>
                          <m:t>𝜎</m:t>
                        </m:r>
                      </m:e>
                      <m:sub>
                        <m:r>
                          <a:rPr lang="en-US" sz="2400" b="0" i="1" dirty="0" smtClean="0">
                            <a:solidFill>
                              <a:srgbClr val="C00000"/>
                            </a:solidFill>
                            <a:latin typeface="Cambria Math"/>
                          </a:rPr>
                          <m:t>𝑅</m:t>
                        </m:r>
                      </m:sub>
                    </m:sSub>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9227" y="4689167"/>
                <a:ext cx="1732077" cy="496418"/>
              </a:xfrm>
              <a:prstGeom prst="rect">
                <a:avLst/>
              </a:prstGeom>
              <a:blipFill>
                <a:blip r:embed="rId6"/>
                <a:stretch>
                  <a:fillRect t="-3659" b="-25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95600" y="4769301"/>
                <a:ext cx="2741969" cy="496483"/>
              </a:xfrm>
              <a:prstGeom prst="rect">
                <a:avLst/>
              </a:prstGeom>
              <a:noFill/>
            </p:spPr>
            <p:txBody>
              <a:bodyPr wrap="none" rtlCol="0">
                <a:spAutoFit/>
              </a:bodyPr>
              <a:lstStyle/>
              <a:p>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a:ea typeface="Cambria Math"/>
                          </a:rPr>
                          <m:t>𝜎</m:t>
                        </m:r>
                      </m:e>
                      <m:sub>
                        <m:r>
                          <a:rPr lang="en-US" sz="2400" b="0" i="1" smtClean="0">
                            <a:solidFill>
                              <a:srgbClr val="C00000"/>
                            </a:solidFill>
                            <a:latin typeface="Cambria Math"/>
                          </a:rPr>
                          <m:t>𝐿𝑇𝐷</m:t>
                        </m:r>
                      </m:sub>
                    </m:sSub>
                  </m:oMath>
                </a14:m>
                <a:r>
                  <a:rPr lang="en-US" sz="2400" dirty="0">
                    <a:solidFill>
                      <a:srgbClr val="C00000"/>
                    </a:solidFill>
                  </a:rPr>
                  <a:t>=</a:t>
                </a:r>
                <a14:m>
                  <m:oMath xmlns:m="http://schemas.openxmlformats.org/officeDocument/2006/math">
                    <m:rad>
                      <m:radPr>
                        <m:degHide m:val="on"/>
                        <m:ctrlPr>
                          <a:rPr lang="en-US" sz="2400" i="1" dirty="0" smtClean="0">
                            <a:solidFill>
                              <a:srgbClr val="C00000"/>
                            </a:solidFill>
                            <a:latin typeface="Cambria Math" panose="02040503050406030204" pitchFamily="18" charset="0"/>
                          </a:rPr>
                        </m:ctrlPr>
                      </m:radPr>
                      <m:deg/>
                      <m:e>
                        <m:r>
                          <a:rPr lang="en-US" sz="2400" b="0" i="1" dirty="0" smtClean="0">
                            <a:solidFill>
                              <a:srgbClr val="C00000"/>
                            </a:solidFill>
                            <a:latin typeface="Cambria Math"/>
                          </a:rPr>
                          <m:t>16</m:t>
                        </m:r>
                      </m:e>
                    </m:rad>
                    <m:d>
                      <m:dPr>
                        <m:ctrlPr>
                          <a:rPr lang="en-US" sz="2400" b="0" i="1" dirty="0" smtClean="0">
                            <a:solidFill>
                              <a:srgbClr val="C00000"/>
                            </a:solidFill>
                            <a:latin typeface="Cambria Math" panose="02040503050406030204" pitchFamily="18" charset="0"/>
                          </a:rPr>
                        </m:ctrlPr>
                      </m:dPr>
                      <m:e>
                        <m:r>
                          <a:rPr lang="en-US" sz="2400" b="0" i="0" dirty="0" smtClean="0">
                            <a:solidFill>
                              <a:srgbClr val="C00000"/>
                            </a:solidFill>
                            <a:latin typeface="Cambria Math"/>
                          </a:rPr>
                          <m:t>5</m:t>
                        </m:r>
                      </m:e>
                    </m:d>
                    <m:r>
                      <a:rPr lang="en-US" sz="2400" b="0" i="0" dirty="0" smtClean="0">
                        <a:solidFill>
                          <a:srgbClr val="C00000"/>
                        </a:solidFill>
                        <a:latin typeface="Cambria Math"/>
                      </a:rPr>
                      <m:t>=20</m:t>
                    </m:r>
                  </m:oMath>
                </a14:m>
                <a:endParaRPr lang="en-US" sz="2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95600" y="4769301"/>
                <a:ext cx="2741969" cy="496483"/>
              </a:xfrm>
              <a:prstGeom prst="rect">
                <a:avLst/>
              </a:prstGeom>
              <a:blipFill>
                <a:blip r:embed="rId7"/>
                <a:stretch>
                  <a:fillRect t="-3659" b="-25610"/>
                </a:stretch>
              </a:blipFill>
            </p:spPr>
            <p:txBody>
              <a:bodyPr/>
              <a:lstStyle/>
              <a:p>
                <a:r>
                  <a:rPr lang="en-US">
                    <a:noFill/>
                  </a:rPr>
                  <a:t> </a:t>
                </a:r>
              </a:p>
            </p:txBody>
          </p:sp>
        </mc:Fallback>
      </mc:AlternateContent>
      <p:pic>
        <p:nvPicPr>
          <p:cNvPr id="7" name="Picture 6"/>
          <p:cNvPicPr>
            <a:picLocks noChangeAspect="1"/>
          </p:cNvPicPr>
          <p:nvPr/>
        </p:nvPicPr>
        <p:blipFill>
          <a:blip r:embed="rId8"/>
          <a:stretch>
            <a:fillRect/>
          </a:stretch>
        </p:blipFill>
        <p:spPr>
          <a:xfrm>
            <a:off x="6096000" y="4769301"/>
            <a:ext cx="2971800" cy="1614814"/>
          </a:xfrm>
          <a:prstGeom prst="rect">
            <a:avLst/>
          </a:prstGeom>
        </p:spPr>
      </p:pic>
    </p:spTree>
    <p:extLst>
      <p:ext uri="{BB962C8B-B14F-4D97-AF65-F5344CB8AC3E}">
        <p14:creationId xmlns:p14="http://schemas.microsoft.com/office/powerpoint/2010/main" val="11695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55562" y="685800"/>
            <a:ext cx="9144000" cy="4524315"/>
          </a:xfrm>
          <a:prstGeom prst="rect">
            <a:avLst/>
          </a:prstGeom>
          <a:noFill/>
          <a:ln w="12700">
            <a:noFill/>
            <a:miter lim="800000"/>
            <a:headEnd/>
            <a:tailEnd/>
          </a:ln>
          <a:effectLst/>
        </p:spPr>
        <p:txBody>
          <a:bodyPr>
            <a:spAutoFit/>
          </a:bodyPr>
          <a:lstStyle/>
          <a:p>
            <a:pPr marL="457200" indent="-457200"/>
            <a:r>
              <a:rPr lang="en-US" sz="2400" dirty="0">
                <a:latin typeface="Book Antiqua" pitchFamily="18" charset="0"/>
              </a:rPr>
              <a:t>The Problem originally was: If average demand per day is 20 units and standard deviation of demand is 5 per day, and lead time is 16 days. Compute ROP at 90% service level. Compute </a:t>
            </a:r>
            <a:r>
              <a:rPr lang="en-US" sz="2400" dirty="0">
                <a:solidFill>
                  <a:srgbClr val="000000"/>
                </a:solidFill>
                <a:latin typeface="Book Antiqua" pitchFamily="18" charset="0"/>
              </a:rPr>
              <a:t>safety stock</a:t>
            </a:r>
            <a:r>
              <a:rPr lang="en-US" sz="2400" dirty="0">
                <a:latin typeface="Book Antiqua" pitchFamily="18" charset="0"/>
              </a:rPr>
              <a:t>.</a:t>
            </a:r>
          </a:p>
          <a:p>
            <a:pPr marL="457200" indent="-457200"/>
            <a:r>
              <a:rPr lang="en-US" sz="2400" dirty="0">
                <a:latin typeface="Book Antiqua" pitchFamily="18" charset="0"/>
              </a:rPr>
              <a:t>We transformed it to: The average demand during the lead time is 320 and the standard deviation of demand during the lead time is 20. Compute ROP at 90% service level. Compute </a:t>
            </a:r>
            <a:r>
              <a:rPr lang="en-US" sz="2400" dirty="0">
                <a:solidFill>
                  <a:srgbClr val="000000"/>
                </a:solidFill>
                <a:latin typeface="Book Antiqua" pitchFamily="18" charset="0"/>
              </a:rPr>
              <a:t>safety stock</a:t>
            </a:r>
            <a:r>
              <a:rPr lang="en-US" sz="2400" dirty="0">
                <a:latin typeface="Book Antiqua" pitchFamily="18" charset="0"/>
              </a:rPr>
              <a:t>.</a:t>
            </a:r>
          </a:p>
          <a:p>
            <a:pPr marL="457200" indent="-457200"/>
            <a:r>
              <a:rPr lang="en-US" sz="2400" dirty="0">
                <a:latin typeface="Book Antiqua" pitchFamily="18" charset="0"/>
              </a:rPr>
              <a:t>Which is the same as the previous problem: If average demand during the lead time is 200 and standard deviation of demand during lead time is 25. Compute ROP at 90% service level. Compute </a:t>
            </a:r>
            <a:r>
              <a:rPr lang="en-US" sz="2400" dirty="0">
                <a:solidFill>
                  <a:srgbClr val="000000"/>
                </a:solidFill>
                <a:latin typeface="Book Antiqua" pitchFamily="18" charset="0"/>
              </a:rPr>
              <a:t>safety stock</a:t>
            </a:r>
            <a:r>
              <a:rPr lang="en-US" sz="2400" dirty="0">
                <a:latin typeface="Book Antiqua" pitchFamily="18" charset="0"/>
              </a:rPr>
              <a:t>. </a:t>
            </a:r>
          </a:p>
        </p:txBody>
      </p:sp>
      <p:sp>
        <p:nvSpPr>
          <p:cNvPr id="557076" name="Text Box 20"/>
          <p:cNvSpPr txBox="1">
            <a:spLocks noChangeArrowheads="1"/>
          </p:cNvSpPr>
          <p:nvPr/>
        </p:nvSpPr>
        <p:spPr bwMode="auto">
          <a:xfrm>
            <a:off x="0" y="0"/>
            <a:ext cx="9088438" cy="584775"/>
          </a:xfrm>
          <a:prstGeom prst="rect">
            <a:avLst/>
          </a:prstGeom>
          <a:noFill/>
          <a:ln w="12700">
            <a:noFill/>
            <a:miter lim="800000"/>
            <a:headEnd/>
            <a:tailEnd/>
          </a:ln>
          <a:effectLst/>
        </p:spPr>
        <p:txBody>
          <a:bodyPr wrap="square">
            <a:spAutoFit/>
          </a:bodyPr>
          <a:lstStyle/>
          <a:p>
            <a:r>
              <a:rPr lang="en-US" sz="3200" dirty="0">
                <a:latin typeface="Impact" pitchFamily="34" charset="0"/>
              </a:rPr>
              <a:t>Now It is Transformed</a:t>
            </a:r>
          </a:p>
        </p:txBody>
      </p:sp>
    </p:spTree>
    <p:extLst>
      <p:ext uri="{BB962C8B-B14F-4D97-AF65-F5344CB8AC3E}">
        <p14:creationId xmlns:p14="http://schemas.microsoft.com/office/powerpoint/2010/main" val="26980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7058">
                                            <p:txEl>
                                              <p:pRg st="0" end="0"/>
                                            </p:txEl>
                                          </p:spTgt>
                                        </p:tgtEl>
                                        <p:attrNameLst>
                                          <p:attrName>style.visibility</p:attrName>
                                        </p:attrNameLst>
                                      </p:cBhvr>
                                      <p:to>
                                        <p:strVal val="visible"/>
                                      </p:to>
                                    </p:set>
                                    <p:animEffect transition="in" filter="dissolve">
                                      <p:cBhvr>
                                        <p:cTn id="7" dur="500"/>
                                        <p:tgtEl>
                                          <p:spTgt spid="557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7058">
                                            <p:txEl>
                                              <p:pRg st="1" end="1"/>
                                            </p:txEl>
                                          </p:spTgt>
                                        </p:tgtEl>
                                        <p:attrNameLst>
                                          <p:attrName>style.visibility</p:attrName>
                                        </p:attrNameLst>
                                      </p:cBhvr>
                                      <p:to>
                                        <p:strVal val="visible"/>
                                      </p:to>
                                    </p:set>
                                    <p:animEffect transition="in" filter="dissolve">
                                      <p:cBhvr>
                                        <p:cTn id="12" dur="500"/>
                                        <p:tgtEl>
                                          <p:spTgt spid="557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7058">
                                            <p:txEl>
                                              <p:pRg st="2" end="2"/>
                                            </p:txEl>
                                          </p:spTgt>
                                        </p:tgtEl>
                                        <p:attrNameLst>
                                          <p:attrName>style.visibility</p:attrName>
                                        </p:attrNameLst>
                                      </p:cBhvr>
                                      <p:to>
                                        <p:strVal val="visible"/>
                                      </p:to>
                                    </p:set>
                                    <p:animEffect transition="in" filter="dissolve">
                                      <p:cBhvr>
                                        <p:cTn id="17" dur="500"/>
                                        <p:tgtEl>
                                          <p:spTgt spid="557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7" name="Text Box 3"/>
          <p:cNvSpPr txBox="1">
            <a:spLocks noChangeArrowheads="1"/>
          </p:cNvSpPr>
          <p:nvPr/>
        </p:nvSpPr>
        <p:spPr bwMode="auto">
          <a:xfrm>
            <a:off x="114300" y="692696"/>
            <a:ext cx="8915400" cy="1508105"/>
          </a:xfrm>
          <a:prstGeom prst="rect">
            <a:avLst/>
          </a:prstGeom>
          <a:noFill/>
          <a:ln w="12700">
            <a:noFill/>
            <a:miter lim="800000"/>
            <a:headEnd/>
            <a:tailEnd/>
          </a:ln>
          <a:effectLst/>
        </p:spPr>
        <p:txBody>
          <a:bodyPr wrap="square">
            <a:spAutoFit/>
          </a:bodyPr>
          <a:lstStyle/>
          <a:p>
            <a:pPr>
              <a:spcAft>
                <a:spcPts val="1200"/>
              </a:spcAft>
            </a:pPr>
            <a:r>
              <a:rPr lang="en-US" sz="2400" dirty="0">
                <a:latin typeface="Book Antiqua" pitchFamily="18" charset="0"/>
              </a:rPr>
              <a:t>LTD = 320,  </a:t>
            </a:r>
            <a:r>
              <a:rPr lang="el-GR" sz="2400" dirty="0">
                <a:latin typeface="Book Antiqua" pitchFamily="18" charset="0"/>
              </a:rPr>
              <a:t>σ</a:t>
            </a:r>
            <a:r>
              <a:rPr lang="en-US" sz="2400" baseline="-25000" dirty="0">
                <a:latin typeface="Book Antiqua" pitchFamily="18" charset="0"/>
              </a:rPr>
              <a:t>LTD</a:t>
            </a:r>
            <a:r>
              <a:rPr lang="en-US" sz="2400" dirty="0">
                <a:latin typeface="Book Antiqua" pitchFamily="18" charset="0"/>
              </a:rPr>
              <a:t> = 20, SL=90%.</a:t>
            </a:r>
          </a:p>
          <a:p>
            <a:pPr>
              <a:spcAft>
                <a:spcPts val="1200"/>
              </a:spcAft>
            </a:pPr>
            <a:r>
              <a:rPr lang="en-US" sz="2400" dirty="0">
                <a:latin typeface="Book Antiqua" pitchFamily="18" charset="0"/>
              </a:rPr>
              <a:t>ROP =NORM.INV(0.9,320,20) = 345.631 </a:t>
            </a:r>
          </a:p>
          <a:p>
            <a:pPr>
              <a:spcAft>
                <a:spcPts val="1200"/>
              </a:spcAft>
            </a:pPr>
            <a:r>
              <a:rPr lang="en-US" sz="2400" dirty="0">
                <a:latin typeface="Book Antiqua" pitchFamily="18" charset="0"/>
              </a:rPr>
              <a:t>Isafety = 346-320= 26</a:t>
            </a:r>
          </a:p>
        </p:txBody>
      </p:sp>
      <p:sp>
        <p:nvSpPr>
          <p:cNvPr id="559108" name="Text Box 4"/>
          <p:cNvSpPr txBox="1">
            <a:spLocks noChangeArrowheads="1"/>
          </p:cNvSpPr>
          <p:nvPr/>
        </p:nvSpPr>
        <p:spPr bwMode="auto">
          <a:xfrm>
            <a:off x="0" y="107921"/>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Variable L, Fixed R</a:t>
            </a:r>
          </a:p>
        </p:txBody>
      </p:sp>
      <p:pic>
        <p:nvPicPr>
          <p:cNvPr id="4" name="Picture 3"/>
          <p:cNvPicPr>
            <a:picLocks noChangeAspect="1"/>
          </p:cNvPicPr>
          <p:nvPr/>
        </p:nvPicPr>
        <p:blipFill>
          <a:blip r:embed="rId3"/>
          <a:stretch>
            <a:fillRect/>
          </a:stretch>
        </p:blipFill>
        <p:spPr>
          <a:xfrm>
            <a:off x="4800600" y="2795101"/>
            <a:ext cx="4066775" cy="2209800"/>
          </a:xfrm>
          <a:prstGeom prst="rect">
            <a:avLst/>
          </a:prstGeom>
        </p:spPr>
      </p:pic>
    </p:spTree>
    <p:extLst>
      <p:ext uri="{BB962C8B-B14F-4D97-AF65-F5344CB8AC3E}">
        <p14:creationId xmlns:p14="http://schemas.microsoft.com/office/powerpoint/2010/main" val="117297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animEffect transition="in" filter="dissolve">
                                      <p:cBhvr>
                                        <p:cTn id="7" dur="500"/>
                                        <p:tgtEl>
                                          <p:spTgt spid="559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9107">
                                            <p:txEl>
                                              <p:pRg st="1" end="1"/>
                                            </p:txEl>
                                          </p:spTgt>
                                        </p:tgtEl>
                                        <p:attrNameLst>
                                          <p:attrName>style.visibility</p:attrName>
                                        </p:attrNameLst>
                                      </p:cBhvr>
                                      <p:to>
                                        <p:strVal val="visible"/>
                                      </p:to>
                                    </p:set>
                                    <p:animEffect transition="in" filter="dissolve">
                                      <p:cBhvr>
                                        <p:cTn id="12" dur="500"/>
                                        <p:tgtEl>
                                          <p:spTgt spid="559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9107">
                                            <p:txEl>
                                              <p:pRg st="2" end="2"/>
                                            </p:txEl>
                                          </p:spTgt>
                                        </p:tgtEl>
                                        <p:attrNameLst>
                                          <p:attrName>style.visibility</p:attrName>
                                        </p:attrNameLst>
                                      </p:cBhvr>
                                      <p:to>
                                        <p:strVal val="visible"/>
                                      </p:to>
                                    </p:set>
                                    <p:animEffect transition="in" filter="dissolve">
                                      <p:cBhvr>
                                        <p:cTn id="17" dur="500"/>
                                        <p:tgtEl>
                                          <p:spTgt spid="559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8323" name="Text Box 3"/>
              <p:cNvSpPr txBox="1">
                <a:spLocks noChangeArrowheads="1"/>
              </p:cNvSpPr>
              <p:nvPr/>
            </p:nvSpPr>
            <p:spPr bwMode="auto">
              <a:xfrm>
                <a:off x="-36944" y="794802"/>
                <a:ext cx="9144000" cy="9094797"/>
              </a:xfrm>
              <a:prstGeom prst="rect">
                <a:avLst/>
              </a:prstGeom>
              <a:noFill/>
              <a:ln w="12700">
                <a:noFill/>
                <a:miter lim="800000"/>
                <a:headEnd/>
                <a:tailEnd/>
              </a:ln>
              <a:effectLst/>
            </p:spPr>
            <p:txBody>
              <a:bodyPr>
                <a:spAutoFit/>
              </a:bodyPr>
              <a:lstStyle/>
              <a:p>
                <a:pPr marL="457200" indent="-457200">
                  <a:spcAft>
                    <a:spcPts val="900"/>
                  </a:spcAft>
                </a:pPr>
                <a:r>
                  <a:rPr lang="en-US" sz="2400" dirty="0">
                    <a:latin typeface="Book Antiqua" pitchFamily="18" charset="0"/>
                  </a:rPr>
                  <a:t>c) If  demand per day is 20 units and lead time is 16 days and standard deviation of lead time is 4 days. Compute ROP at 90% service level. Compute safety stock.</a:t>
                </a:r>
              </a:p>
              <a:p>
                <a:pPr marL="457200" indent="-457200">
                  <a:spcAft>
                    <a:spcPts val="900"/>
                  </a:spcAft>
                </a:pPr>
                <a:r>
                  <a:rPr lang="en-US" sz="2400" dirty="0">
                    <a:latin typeface="Book Antiqua" pitchFamily="18" charset="0"/>
                  </a:rPr>
                  <a:t>If we can transform this problem into the original problem, where we have the average and the standard deviation of demand (LTD,  </a:t>
                </a:r>
                <a:r>
                  <a:rPr lang="el-GR" sz="2400" dirty="0">
                    <a:latin typeface="Book Antiqua" pitchFamily="18" charset="0"/>
                  </a:rPr>
                  <a:t>σ</a:t>
                </a:r>
                <a:r>
                  <a:rPr lang="en-US" sz="2400" baseline="-25000" dirty="0">
                    <a:latin typeface="Book Antiqua" pitchFamily="18" charset="0"/>
                  </a:rPr>
                  <a:t>LTD</a:t>
                </a:r>
                <a:r>
                  <a:rPr lang="en-US" sz="2400" dirty="0">
                    <a:latin typeface="Book Antiqua" pitchFamily="18" charset="0"/>
                  </a:rPr>
                  <a:t>)= then we are down. </a:t>
                </a:r>
              </a:p>
              <a:p>
                <a:pPr marL="457200" indent="-457200">
                  <a:spcAft>
                    <a:spcPts val="900"/>
                  </a:spcAft>
                </a:pPr>
                <a:r>
                  <a:rPr lang="en-US" sz="2400" dirty="0">
                    <a:latin typeface="Book Antiqua" pitchFamily="18" charset="0"/>
                  </a:rPr>
                  <a:t>Again we need to answer the following questions.</a:t>
                </a:r>
              </a:p>
              <a:p>
                <a:pPr marL="457200" indent="-457200">
                  <a:spcAft>
                    <a:spcPts val="900"/>
                  </a:spcAft>
                </a:pPr>
                <a:r>
                  <a:rPr lang="en-US" sz="2400" dirty="0">
                    <a:solidFill>
                      <a:srgbClr val="C00000"/>
                    </a:solidFill>
                    <a:latin typeface="Book Antiqua" pitchFamily="18" charset="0"/>
                  </a:rPr>
                  <a:t>What is the average demand during the lead time?</a:t>
                </a:r>
              </a:p>
              <a:p>
                <a:pPr marL="457200" indent="-457200">
                  <a:spcAft>
                    <a:spcPts val="900"/>
                  </a:spcAft>
                </a:pPr>
                <a:r>
                  <a:rPr lang="en-US" sz="2400" dirty="0">
                    <a:solidFill>
                      <a:srgbClr val="C00000"/>
                    </a:solidFill>
                    <a:latin typeface="Book Antiqua" pitchFamily="18" charset="0"/>
                  </a:rPr>
                  <a:t>What is standard deviation of demand during lead time?</a:t>
                </a:r>
              </a:p>
              <a:p>
                <a:pPr marL="457200" indent="-457200">
                  <a:spcAft>
                    <a:spcPts val="900"/>
                  </a:spcAft>
                </a:pPr>
                <a:r>
                  <a:rPr lang="en-US" sz="2400" dirty="0">
                    <a:solidFill>
                      <a:srgbClr val="00B050"/>
                    </a:solidFill>
                    <a:latin typeface="Book Antiqua" pitchFamily="18" charset="0"/>
                  </a:rPr>
                  <a:t>Demand per day is fixed (R)</a:t>
                </a:r>
              </a:p>
              <a:p>
                <a:pPr marL="457200" indent="-457200">
                  <a:spcAft>
                    <a:spcPts val="900"/>
                  </a:spcAft>
                </a:pPr>
                <a:r>
                  <a:rPr lang="en-US" sz="2400" dirty="0">
                    <a:solidFill>
                      <a:srgbClr val="C00000"/>
                    </a:solidFill>
                    <a:latin typeface="Book Antiqua" pitchFamily="18" charset="0"/>
                  </a:rPr>
                  <a:t>Lead time is a random variable </a:t>
                </a:r>
                <a:r>
                  <a:rPr lang="en-US" sz="2400" b="1" dirty="0">
                    <a:solidFill>
                      <a:srgbClr val="C00000"/>
                    </a:solidFill>
                    <a:latin typeface="Book Antiqua" pitchFamily="18" charset="0"/>
                  </a:rPr>
                  <a:t>L</a:t>
                </a:r>
                <a:r>
                  <a:rPr lang="en-US" sz="2400" dirty="0">
                    <a:solidFill>
                      <a:srgbClr val="C00000"/>
                    </a:solidFill>
                    <a:latin typeface="Book Antiqua" pitchFamily="18" charset="0"/>
                  </a:rPr>
                  <a:t>~N(L,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a:ea typeface="Cambria Math"/>
                          </a:rPr>
                          <m:t>𝜎</m:t>
                        </m:r>
                      </m:e>
                      <m:sub>
                        <m:r>
                          <a:rPr lang="en-US" sz="2400" i="1">
                            <a:solidFill>
                              <a:srgbClr val="C00000"/>
                            </a:solidFill>
                            <a:latin typeface="Cambria Math" panose="02040503050406030204" pitchFamily="18" charset="0"/>
                            <a:ea typeface="Cambria Math"/>
                          </a:rPr>
                          <m:t>𝐿</m:t>
                        </m:r>
                      </m:sub>
                    </m:sSub>
                  </m:oMath>
                </a14:m>
                <a:r>
                  <a:rPr lang="en-US" sz="2400" dirty="0">
                    <a:solidFill>
                      <a:srgbClr val="C00000"/>
                    </a:solidFill>
                    <a:latin typeface="Book Antiqua" pitchFamily="18" charset="0"/>
                  </a:rPr>
                  <a:t>).</a:t>
                </a:r>
              </a:p>
              <a:p>
                <a:pPr marL="457200" indent="-457200">
                  <a:spcAft>
                    <a:spcPts val="900"/>
                  </a:spcAft>
                </a:pPr>
                <a:r>
                  <a:rPr lang="en-US" sz="2400" dirty="0">
                    <a:solidFill>
                      <a:srgbClr val="C00000"/>
                    </a:solidFill>
                    <a:latin typeface="Book Antiqua" pitchFamily="18" charset="0"/>
                  </a:rPr>
                  <a:t>Demand During Lead Time (</a:t>
                </a:r>
                <a:r>
                  <a:rPr lang="en-US" sz="2400" b="1" dirty="0">
                    <a:solidFill>
                      <a:srgbClr val="C00000"/>
                    </a:solidFill>
                    <a:latin typeface="Book Antiqua" pitchFamily="18" charset="0"/>
                  </a:rPr>
                  <a:t>LTD</a:t>
                </a:r>
                <a:r>
                  <a:rPr lang="en-US" sz="2400" dirty="0">
                    <a:solidFill>
                      <a:srgbClr val="C00000"/>
                    </a:solidFill>
                    <a:latin typeface="Book Antiqua" pitchFamily="18" charset="0"/>
                  </a:rPr>
                  <a:t>) is a random variable </a:t>
                </a:r>
                <a:r>
                  <a:rPr lang="en-US" sz="2400" b="1" dirty="0">
                    <a:solidFill>
                      <a:srgbClr val="C00000"/>
                    </a:solidFill>
                    <a:latin typeface="Book Antiqua" pitchFamily="18" charset="0"/>
                  </a:rPr>
                  <a:t>LTD</a:t>
                </a:r>
                <a:r>
                  <a:rPr lang="en-US" sz="2400" dirty="0">
                    <a:solidFill>
                      <a:srgbClr val="C00000"/>
                    </a:solidFill>
                    <a:latin typeface="Book Antiqua" pitchFamily="18" charset="0"/>
                  </a:rPr>
                  <a:t>~N(LTD,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a:ea typeface="Cambria Math"/>
                          </a:rPr>
                          <m:t>𝜎</m:t>
                        </m:r>
                      </m:e>
                      <m:sub>
                        <m:r>
                          <a:rPr lang="en-US" sz="2400" i="1">
                            <a:solidFill>
                              <a:srgbClr val="C00000"/>
                            </a:solidFill>
                            <a:latin typeface="Cambria Math"/>
                          </a:rPr>
                          <m:t>𝐿𝑇𝐷</m:t>
                        </m:r>
                      </m:sub>
                    </m:sSub>
                  </m:oMath>
                </a14:m>
                <a:r>
                  <a:rPr lang="en-US" sz="2400" dirty="0">
                    <a:solidFill>
                      <a:srgbClr val="C00000"/>
                    </a:solidFill>
                    <a:latin typeface="Book Antiqua" pitchFamily="18" charset="0"/>
                  </a:rPr>
                  <a:t>).</a:t>
                </a:r>
              </a:p>
              <a:p>
                <a:pPr marL="457200" indent="-457200">
                  <a:spcAft>
                    <a:spcPts val="900"/>
                  </a:spcAft>
                </a:pPr>
                <a:endParaRPr lang="en-US" sz="2400" dirty="0">
                  <a:solidFill>
                    <a:srgbClr val="C00000"/>
                  </a:solidFill>
                  <a:latin typeface="Book Antiqua" pitchFamily="18" charset="0"/>
                </a:endParaRPr>
              </a:p>
              <a:p>
                <a:pPr marL="457200" indent="-457200">
                  <a:spcAft>
                    <a:spcPts val="900"/>
                  </a:spcAft>
                </a:pPr>
                <a:endParaRPr lang="en-US" sz="2400" dirty="0">
                  <a:solidFill>
                    <a:srgbClr val="C00000"/>
                  </a:solidFill>
                  <a:latin typeface="Book Antiqua" pitchFamily="18" charset="0"/>
                </a:endParaRPr>
              </a:p>
              <a:p>
                <a:pPr marL="457200" indent="-457200">
                  <a:spcAft>
                    <a:spcPts val="900"/>
                  </a:spcAft>
                </a:pPr>
                <a:endParaRPr lang="en-US" sz="2400" dirty="0">
                  <a:latin typeface="Book Antiqua" pitchFamily="18" charset="0"/>
                </a:endParaRPr>
              </a:p>
              <a:p>
                <a:pPr marL="457200" indent="-457200">
                  <a:spcAft>
                    <a:spcPts val="900"/>
                  </a:spcAft>
                </a:pPr>
                <a:endParaRPr lang="en-US" sz="2400" dirty="0">
                  <a:solidFill>
                    <a:srgbClr val="C00000"/>
                  </a:solidFill>
                  <a:latin typeface="Book Antiqua" pitchFamily="18" charset="0"/>
                </a:endParaRPr>
              </a:p>
              <a:p>
                <a:pPr marL="457200" indent="-457200">
                  <a:spcAft>
                    <a:spcPts val="900"/>
                  </a:spcAft>
                </a:pPr>
                <a:endParaRPr lang="en-US" sz="2400" dirty="0">
                  <a:solidFill>
                    <a:srgbClr val="C00000"/>
                  </a:solidFill>
                  <a:latin typeface="Book Antiqua" pitchFamily="18" charset="0"/>
                </a:endParaRPr>
              </a:p>
              <a:p>
                <a:pPr marL="457200" indent="-457200">
                  <a:spcAft>
                    <a:spcPts val="900"/>
                  </a:spcAft>
                </a:pPr>
                <a:endParaRPr lang="en-US" sz="2400" b="1" dirty="0">
                  <a:latin typeface="Book Antiqua" panose="02040602050305030304" pitchFamily="18" charset="0"/>
                </a:endParaRPr>
              </a:p>
              <a:p>
                <a:pPr marL="457200" indent="-457200">
                  <a:spcAft>
                    <a:spcPts val="900"/>
                  </a:spcAft>
                </a:pPr>
                <a:endParaRPr lang="en-US" sz="2400" dirty="0">
                  <a:latin typeface="Book Antiqua" panose="02040602050305030304" pitchFamily="18" charset="0"/>
                </a:endParaRPr>
              </a:p>
            </p:txBody>
          </p:sp>
        </mc:Choice>
        <mc:Fallback xmlns="">
          <p:sp>
            <p:nvSpPr>
              <p:cNvPr id="568323" name="Text Box 3"/>
              <p:cNvSpPr txBox="1">
                <a:spLocks noRot="1" noChangeAspect="1" noMove="1" noResize="1" noEditPoints="1" noAdjustHandles="1" noChangeArrowheads="1" noChangeShapeType="1" noTextEdit="1"/>
              </p:cNvSpPr>
              <p:nvPr/>
            </p:nvSpPr>
            <p:spPr bwMode="auto">
              <a:xfrm>
                <a:off x="-36944" y="794802"/>
                <a:ext cx="9144000" cy="9094797"/>
              </a:xfrm>
              <a:prstGeom prst="rect">
                <a:avLst/>
              </a:prstGeom>
              <a:blipFill>
                <a:blip r:embed="rId3"/>
                <a:stretch>
                  <a:fillRect l="-1067" t="-536" r="-1000"/>
                </a:stretch>
              </a:blipFill>
              <a:ln w="12700">
                <a:noFill/>
                <a:miter lim="800000"/>
                <a:headEnd/>
                <a:tailEnd/>
              </a:ln>
              <a:effectLst/>
            </p:spPr>
            <p:txBody>
              <a:bodyPr/>
              <a:lstStyle/>
              <a:p>
                <a:r>
                  <a:rPr lang="en-US">
                    <a:noFill/>
                  </a:rPr>
                  <a:t> </a:t>
                </a:r>
              </a:p>
            </p:txBody>
          </p:sp>
        </mc:Fallback>
      </mc:AlternateContent>
      <p:sp>
        <p:nvSpPr>
          <p:cNvPr id="568324" name="Text Box 4"/>
          <p:cNvSpPr txBox="1">
            <a:spLocks noChangeArrowheads="1"/>
          </p:cNvSpPr>
          <p:nvPr/>
        </p:nvSpPr>
        <p:spPr bwMode="auto">
          <a:xfrm>
            <a:off x="1" y="71917"/>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Variable L, Fixed R</a:t>
            </a:r>
          </a:p>
        </p:txBody>
      </p:sp>
    </p:spTree>
    <p:extLst>
      <p:ext uri="{BB962C8B-B14F-4D97-AF65-F5344CB8AC3E}">
        <p14:creationId xmlns:p14="http://schemas.microsoft.com/office/powerpoint/2010/main" val="27235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dissolve">
                                      <p:cBhvr>
                                        <p:cTn id="7" dur="500"/>
                                        <p:tgtEl>
                                          <p:spTgt spid="568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8323">
                                            <p:txEl>
                                              <p:pRg st="1" end="1"/>
                                            </p:txEl>
                                          </p:spTgt>
                                        </p:tgtEl>
                                        <p:attrNameLst>
                                          <p:attrName>style.visibility</p:attrName>
                                        </p:attrNameLst>
                                      </p:cBhvr>
                                      <p:to>
                                        <p:strVal val="visible"/>
                                      </p:to>
                                    </p:set>
                                    <p:animEffect transition="in" filter="dissolve">
                                      <p:cBhvr>
                                        <p:cTn id="12" dur="500"/>
                                        <p:tgtEl>
                                          <p:spTgt spid="568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8323">
                                            <p:txEl>
                                              <p:pRg st="2" end="2"/>
                                            </p:txEl>
                                          </p:spTgt>
                                        </p:tgtEl>
                                        <p:attrNameLst>
                                          <p:attrName>style.visibility</p:attrName>
                                        </p:attrNameLst>
                                      </p:cBhvr>
                                      <p:to>
                                        <p:strVal val="visible"/>
                                      </p:to>
                                    </p:set>
                                    <p:animEffect transition="in" filter="dissolve">
                                      <p:cBhvr>
                                        <p:cTn id="17" dur="500"/>
                                        <p:tgtEl>
                                          <p:spTgt spid="568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8323">
                                            <p:txEl>
                                              <p:pRg st="3" end="3"/>
                                            </p:txEl>
                                          </p:spTgt>
                                        </p:tgtEl>
                                        <p:attrNameLst>
                                          <p:attrName>style.visibility</p:attrName>
                                        </p:attrNameLst>
                                      </p:cBhvr>
                                      <p:to>
                                        <p:strVal val="visible"/>
                                      </p:to>
                                    </p:set>
                                    <p:animEffect transition="in" filter="dissolve">
                                      <p:cBhvr>
                                        <p:cTn id="22" dur="500"/>
                                        <p:tgtEl>
                                          <p:spTgt spid="568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8323">
                                            <p:txEl>
                                              <p:pRg st="4" end="4"/>
                                            </p:txEl>
                                          </p:spTgt>
                                        </p:tgtEl>
                                        <p:attrNameLst>
                                          <p:attrName>style.visibility</p:attrName>
                                        </p:attrNameLst>
                                      </p:cBhvr>
                                      <p:to>
                                        <p:strVal val="visible"/>
                                      </p:to>
                                    </p:set>
                                    <p:animEffect transition="in" filter="dissolve">
                                      <p:cBhvr>
                                        <p:cTn id="27" dur="500"/>
                                        <p:tgtEl>
                                          <p:spTgt spid="568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68323">
                                            <p:txEl>
                                              <p:pRg st="5" end="5"/>
                                            </p:txEl>
                                          </p:spTgt>
                                        </p:tgtEl>
                                        <p:attrNameLst>
                                          <p:attrName>style.visibility</p:attrName>
                                        </p:attrNameLst>
                                      </p:cBhvr>
                                      <p:to>
                                        <p:strVal val="visible"/>
                                      </p:to>
                                    </p:set>
                                    <p:animEffect transition="in" filter="dissolve">
                                      <p:cBhvr>
                                        <p:cTn id="32" dur="500"/>
                                        <p:tgtEl>
                                          <p:spTgt spid="568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8323">
                                            <p:txEl>
                                              <p:pRg st="6" end="6"/>
                                            </p:txEl>
                                          </p:spTgt>
                                        </p:tgtEl>
                                        <p:attrNameLst>
                                          <p:attrName>style.visibility</p:attrName>
                                        </p:attrNameLst>
                                      </p:cBhvr>
                                      <p:to>
                                        <p:strVal val="visible"/>
                                      </p:to>
                                    </p:set>
                                    <p:animEffect transition="in" filter="dissolve">
                                      <p:cBhvr>
                                        <p:cTn id="37" dur="500"/>
                                        <p:tgtEl>
                                          <p:spTgt spid="5683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8323">
                                            <p:txEl>
                                              <p:pRg st="7" end="7"/>
                                            </p:txEl>
                                          </p:spTgt>
                                        </p:tgtEl>
                                        <p:attrNameLst>
                                          <p:attrName>style.visibility</p:attrName>
                                        </p:attrNameLst>
                                      </p:cBhvr>
                                      <p:to>
                                        <p:strVal val="visible"/>
                                      </p:to>
                                    </p:set>
                                    <p:animEffect transition="in" filter="dissolve">
                                      <p:cBhvr>
                                        <p:cTn id="42" dur="500"/>
                                        <p:tgtEl>
                                          <p:spTgt spid="568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2962" name="Text Box 2"/>
              <p:cNvSpPr txBox="1">
                <a:spLocks noChangeArrowheads="1"/>
              </p:cNvSpPr>
              <p:nvPr/>
            </p:nvSpPr>
            <p:spPr bwMode="auto">
              <a:xfrm>
                <a:off x="0" y="762000"/>
                <a:ext cx="9144000" cy="4647426"/>
              </a:xfrm>
              <a:prstGeom prst="rect">
                <a:avLst/>
              </a:prstGeom>
              <a:noFill/>
              <a:ln w="12700">
                <a:noFill/>
                <a:miter lim="800000"/>
                <a:headEnd/>
                <a:tailEnd/>
              </a:ln>
              <a:effectLst/>
            </p:spPr>
            <p:txBody>
              <a:bodyPr>
                <a:spAutoFit/>
              </a:bodyPr>
              <a:lstStyle/>
              <a:p>
                <a:pPr marL="457200" indent="-457200">
                  <a:spcAft>
                    <a:spcPts val="1200"/>
                  </a:spcAft>
                </a:pPr>
                <a:r>
                  <a:rPr lang="en-US" sz="2400" dirty="0">
                    <a:solidFill>
                      <a:srgbClr val="C00000"/>
                    </a:solidFill>
                    <a:latin typeface="Book Antiqua" panose="02040602050305030304" pitchFamily="18" charset="0"/>
                    <a:sym typeface="Symbol"/>
                  </a:rPr>
                  <a:t>Average Demand During Lead Time: LTD = L×R</a:t>
                </a:r>
              </a:p>
              <a:p>
                <a:pPr marL="457200" indent="-457200">
                  <a:spcAft>
                    <a:spcPts val="1200"/>
                  </a:spcAft>
                </a:pPr>
                <a:r>
                  <a:rPr lang="en-US" sz="2400" dirty="0">
                    <a:solidFill>
                      <a:srgbClr val="C00000"/>
                    </a:solidFill>
                    <a:latin typeface="Book Antiqua" panose="02040602050305030304" pitchFamily="18" charset="0"/>
                    <a:sym typeface="Symbol"/>
                  </a:rPr>
                  <a:t>Standard Deviation of Demand During Lead Time: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a:ea typeface="Cambria Math"/>
                          </a:rPr>
                          <m:t>𝜎</m:t>
                        </m:r>
                      </m:e>
                      <m:sub>
                        <m:r>
                          <a:rPr lang="en-US" sz="2400" i="1">
                            <a:solidFill>
                              <a:srgbClr val="C00000"/>
                            </a:solidFill>
                            <a:latin typeface="Cambria Math"/>
                          </a:rPr>
                          <m:t>𝐿𝑇𝐷</m:t>
                        </m:r>
                      </m:sub>
                    </m:sSub>
                  </m:oMath>
                </a14:m>
                <a:r>
                  <a:rPr lang="en-US" sz="2400" dirty="0">
                    <a:solidFill>
                      <a:srgbClr val="C00000"/>
                    </a:solidFill>
                    <a:latin typeface="Book Antiqua" panose="02040602050305030304" pitchFamily="18" charset="0"/>
                  </a:rPr>
                  <a:t>=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𝑅</m:t>
                        </m:r>
                        <m:r>
                          <a:rPr lang="en-US" sz="2400" i="1" dirty="0">
                            <a:solidFill>
                              <a:srgbClr val="C00000"/>
                            </a:solidFill>
                            <a:latin typeface="Cambria Math"/>
                            <a:ea typeface="Cambria Math"/>
                          </a:rPr>
                          <m:t>𝜎</m:t>
                        </m:r>
                      </m:e>
                      <m:sub>
                        <m:r>
                          <a:rPr lang="en-US" sz="2400" b="0" i="1" dirty="0" smtClean="0">
                            <a:solidFill>
                              <a:srgbClr val="C00000"/>
                            </a:solidFill>
                            <a:latin typeface="Cambria Math" panose="02040503050406030204" pitchFamily="18" charset="0"/>
                            <a:ea typeface="Cambria Math"/>
                          </a:rPr>
                          <m:t>𝐿</m:t>
                        </m:r>
                      </m:sub>
                    </m:sSub>
                  </m:oMath>
                </a14:m>
                <a:endParaRPr lang="en-US" sz="2400" dirty="0">
                  <a:solidFill>
                    <a:srgbClr val="C00000"/>
                  </a:solidFill>
                  <a:latin typeface="Book Antiqua" pitchFamily="18" charset="0"/>
                  <a:sym typeface="Symbol"/>
                </a:endParaRPr>
              </a:p>
              <a:p>
                <a:pPr>
                  <a:spcAft>
                    <a:spcPts val="1200"/>
                  </a:spcAft>
                </a:pPr>
                <a:r>
                  <a:rPr lang="en-US" sz="2400" dirty="0">
                    <a:solidFill>
                      <a:srgbClr val="000000"/>
                    </a:solidFill>
                    <a:latin typeface="Book Antiqua" pitchFamily="18" charset="0"/>
                  </a:rPr>
                  <a:t>If </a:t>
                </a:r>
                <a:r>
                  <a:rPr lang="en-US" sz="2400" dirty="0">
                    <a:solidFill>
                      <a:srgbClr val="C00000"/>
                    </a:solidFill>
                    <a:latin typeface="Book Antiqua" pitchFamily="18" charset="0"/>
                  </a:rPr>
                  <a:t>Lead time </a:t>
                </a:r>
                <a:r>
                  <a:rPr lang="en-US" sz="2400" dirty="0">
                    <a:solidFill>
                      <a:srgbClr val="000000"/>
                    </a:solidFill>
                    <a:latin typeface="Book Antiqua" pitchFamily="18" charset="0"/>
                  </a:rPr>
                  <a:t>is variable and </a:t>
                </a:r>
                <a:r>
                  <a:rPr lang="en-US" sz="2400" dirty="0">
                    <a:solidFill>
                      <a:srgbClr val="00863D"/>
                    </a:solidFill>
                    <a:latin typeface="Book Antiqua" pitchFamily="18" charset="0"/>
                  </a:rPr>
                  <a:t>Demand</a:t>
                </a:r>
                <a:r>
                  <a:rPr lang="en-US" sz="2400" dirty="0">
                    <a:solidFill>
                      <a:srgbClr val="3333CC"/>
                    </a:solidFill>
                    <a:latin typeface="Book Antiqua" pitchFamily="18" charset="0"/>
                  </a:rPr>
                  <a:t> </a:t>
                </a:r>
                <a:r>
                  <a:rPr lang="en-US" sz="2400" dirty="0">
                    <a:solidFill>
                      <a:srgbClr val="000000"/>
                    </a:solidFill>
                    <a:latin typeface="Book Antiqua" pitchFamily="18" charset="0"/>
                  </a:rPr>
                  <a:t>is fixed</a:t>
                </a:r>
              </a:p>
              <a:p>
                <a:pPr>
                  <a:spcAft>
                    <a:spcPts val="1200"/>
                  </a:spcAft>
                </a:pPr>
                <a:r>
                  <a:rPr lang="en-US" sz="2400" b="1" dirty="0">
                    <a:solidFill>
                      <a:srgbClr val="000000"/>
                    </a:solidFill>
                    <a:latin typeface="Book Antiqua" pitchFamily="18" charset="0"/>
                  </a:rPr>
                  <a:t>L</a:t>
                </a:r>
                <a:r>
                  <a:rPr lang="en-US" sz="2400" dirty="0">
                    <a:solidFill>
                      <a:srgbClr val="000000"/>
                    </a:solidFill>
                    <a:latin typeface="Book Antiqua" pitchFamily="18" charset="0"/>
                  </a:rPr>
                  <a:t>: Lead Time</a:t>
                </a:r>
                <a:endParaRPr lang="en-US" sz="2400" dirty="0">
                  <a:solidFill>
                    <a:srgbClr val="FF0000"/>
                  </a:solidFill>
                  <a:latin typeface="Book Antiqua" pitchFamily="18" charset="0"/>
                </a:endParaRPr>
              </a:p>
              <a:p>
                <a:pPr>
                  <a:spcAft>
                    <a:spcPts val="1200"/>
                  </a:spcAft>
                </a:pPr>
                <a:r>
                  <a:rPr lang="en-US" sz="2400" dirty="0">
                    <a:solidFill>
                      <a:srgbClr val="000000"/>
                    </a:solidFill>
                    <a:latin typeface="Book Antiqua" pitchFamily="18" charset="0"/>
                  </a:rPr>
                  <a:t>L: Average Lead Time = </a:t>
                </a:r>
                <a:r>
                  <a:rPr lang="en-US" sz="2400" dirty="0">
                    <a:solidFill>
                      <a:srgbClr val="C00000"/>
                    </a:solidFill>
                    <a:latin typeface="Book Antiqua" pitchFamily="18" charset="0"/>
                  </a:rPr>
                  <a:t>16 days</a:t>
                </a:r>
              </a:p>
              <a:p>
                <a:pPr>
                  <a:spcAft>
                    <a:spcPts val="1200"/>
                  </a:spcAft>
                </a:pPr>
                <a:r>
                  <a:rPr lang="en-US" sz="2400" dirty="0">
                    <a:solidFill>
                      <a:srgbClr val="000000"/>
                    </a:solidFill>
                    <a:latin typeface="Book Antiqua" pitchFamily="18" charset="0"/>
                  </a:rPr>
                  <a:t>R: Demand per period = 20 </a:t>
                </a:r>
                <a:r>
                  <a:rPr lang="en-US" sz="2400" dirty="0">
                    <a:solidFill>
                      <a:srgbClr val="C00000"/>
                    </a:solidFill>
                    <a:latin typeface="Book Antiqua" pitchFamily="18" charset="0"/>
                  </a:rPr>
                  <a:t>per day</a:t>
                </a:r>
              </a:p>
              <a:p>
                <a:pPr>
                  <a:spcAft>
                    <a:spcPts val="1200"/>
                  </a:spcAft>
                </a:pPr>
                <a:r>
                  <a:rPr lang="en-US" sz="2400" dirty="0">
                    <a:solidFill>
                      <a:srgbClr val="C00000"/>
                    </a:solidFill>
                    <a:latin typeface="Book Antiqua" panose="02040602050305030304" pitchFamily="18" charset="0"/>
                    <a:sym typeface="Symbol"/>
                  </a:rPr>
                  <a:t>LTD = R×L = 20×16 = 320 </a:t>
                </a:r>
              </a:p>
              <a:p>
                <a:pPr>
                  <a:spcAft>
                    <a:spcPts val="1200"/>
                  </a:spcAft>
                </a:pPr>
                <a:r>
                  <a:rPr lang="en-US" sz="2400" dirty="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a:t>
                </a:r>
                <a:r>
                  <a:rPr lang="en-US" sz="2400" dirty="0">
                    <a:solidFill>
                      <a:srgbClr val="000000"/>
                    </a:solidFill>
                    <a:latin typeface="Book Antiqua" pitchFamily="18" charset="0"/>
                    <a:sym typeface="Symbol"/>
                  </a:rPr>
                  <a:t>: Standard deviation of </a:t>
                </a:r>
                <a:r>
                  <a:rPr lang="en-US" sz="2400" dirty="0">
                    <a:latin typeface="Book Antiqua" pitchFamily="18" charset="0"/>
                    <a:sym typeface="Symbol"/>
                  </a:rPr>
                  <a:t>Lead time = </a:t>
                </a:r>
                <a:r>
                  <a:rPr lang="en-US" sz="2400" dirty="0">
                    <a:solidFill>
                      <a:srgbClr val="C00000"/>
                    </a:solidFill>
                    <a:latin typeface="Book Antiqua" panose="02040602050305030304" pitchFamily="18" charset="0"/>
                    <a:sym typeface="Symbol"/>
                  </a:rPr>
                  <a:t>4 days</a:t>
                </a:r>
              </a:p>
              <a:p>
                <a:pPr>
                  <a:spcAft>
                    <a:spcPts val="1200"/>
                  </a:spcAft>
                </a:pPr>
                <a:r>
                  <a:rPr lang="en-US" sz="2400" dirty="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LTD</a:t>
                </a:r>
                <a:r>
                  <a:rPr lang="en-US" sz="2400" dirty="0">
                    <a:solidFill>
                      <a:srgbClr val="000000"/>
                    </a:solidFill>
                    <a:latin typeface="Book Antiqua" pitchFamily="18" charset="0"/>
                    <a:sym typeface="Symbol"/>
                  </a:rPr>
                  <a:t>: Standard deviation of demand during lead time</a:t>
                </a:r>
                <a:endParaRPr lang="en-US" sz="2400" dirty="0">
                  <a:solidFill>
                    <a:srgbClr val="000000"/>
                  </a:solidFill>
                  <a:latin typeface="Book Antiqua" pitchFamily="18" charset="0"/>
                </a:endParaRPr>
              </a:p>
            </p:txBody>
          </p:sp>
        </mc:Choice>
        <mc:Fallback xmlns="">
          <p:sp>
            <p:nvSpPr>
              <p:cNvPr id="552962" name="Text Box 2"/>
              <p:cNvSpPr txBox="1">
                <a:spLocks noRot="1" noChangeAspect="1" noMove="1" noResize="1" noEditPoints="1" noAdjustHandles="1" noChangeArrowheads="1" noChangeShapeType="1" noTextEdit="1"/>
              </p:cNvSpPr>
              <p:nvPr/>
            </p:nvSpPr>
            <p:spPr bwMode="auto">
              <a:xfrm>
                <a:off x="0" y="762000"/>
                <a:ext cx="9144000" cy="4647426"/>
              </a:xfrm>
              <a:prstGeom prst="rect">
                <a:avLst/>
              </a:prstGeom>
              <a:blipFill>
                <a:blip r:embed="rId3"/>
                <a:stretch>
                  <a:fillRect l="-1000" t="-1706" b="-2231"/>
                </a:stretch>
              </a:blipFill>
              <a:ln w="12700">
                <a:noFill/>
                <a:miter lim="800000"/>
                <a:headEnd/>
                <a:tailEnd/>
              </a:ln>
              <a:effectLst/>
            </p:spPr>
            <p:txBody>
              <a:bodyPr/>
              <a:lstStyle/>
              <a:p>
                <a:r>
                  <a:rPr lang="en-US">
                    <a:noFill/>
                  </a:rPr>
                  <a:t> </a:t>
                </a:r>
              </a:p>
            </p:txBody>
          </p:sp>
        </mc:Fallback>
      </mc:AlternateContent>
      <p:sp>
        <p:nvSpPr>
          <p:cNvPr id="552964" name="Text Box 4"/>
          <p:cNvSpPr txBox="1">
            <a:spLocks noChangeArrowheads="1"/>
          </p:cNvSpPr>
          <p:nvPr/>
        </p:nvSpPr>
        <p:spPr bwMode="auto">
          <a:xfrm>
            <a:off x="1" y="0"/>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Variable L, Fixed R</a:t>
            </a:r>
          </a:p>
        </p:txBody>
      </p:sp>
      <mc:AlternateContent xmlns:mc="http://schemas.openxmlformats.org/markup-compatibility/2006" xmlns:a14="http://schemas.microsoft.com/office/drawing/2010/main">
        <mc:Choice Requires="a14">
          <p:sp>
            <p:nvSpPr>
              <p:cNvPr id="4" name="TextBox 3"/>
              <p:cNvSpPr txBox="1"/>
              <p:nvPr/>
            </p:nvSpPr>
            <p:spPr>
              <a:xfrm>
                <a:off x="76200" y="5418662"/>
                <a:ext cx="1474827" cy="461665"/>
              </a:xfrm>
              <a:prstGeom prst="rect">
                <a:avLst/>
              </a:prstGeom>
              <a:noFill/>
            </p:spPr>
            <p:txBody>
              <a:bodyPr wrap="none" rtlCol="0">
                <a:spAutoFit/>
              </a:bodyPr>
              <a:lstStyle/>
              <a:p>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a:ea typeface="Cambria Math"/>
                          </a:rPr>
                          <m:t>𝜎</m:t>
                        </m:r>
                      </m:e>
                      <m:sub>
                        <m:r>
                          <a:rPr lang="en-US" sz="2400" b="0" i="1" smtClean="0">
                            <a:solidFill>
                              <a:srgbClr val="C00000"/>
                            </a:solidFill>
                            <a:latin typeface="Cambria Math"/>
                          </a:rPr>
                          <m:t>𝐿𝑇𝐷</m:t>
                        </m:r>
                      </m:sub>
                    </m:sSub>
                  </m:oMath>
                </a14:m>
                <a:r>
                  <a:rPr lang="en-US" sz="2400" dirty="0">
                    <a:solidFill>
                      <a:srgbClr val="C00000"/>
                    </a:solidFill>
                    <a:latin typeface="Book Antiqua" pitchFamily="18" charset="0"/>
                  </a:rPr>
                  <a:t>=R</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a:ea typeface="Cambria Math"/>
                          </a:rPr>
                          <m:t>𝜎</m:t>
                        </m:r>
                      </m:e>
                      <m:sub>
                        <m:r>
                          <a:rPr lang="en-US" sz="2400" b="0" i="1" dirty="0" smtClean="0">
                            <a:solidFill>
                              <a:srgbClr val="C00000"/>
                            </a:solidFill>
                            <a:latin typeface="Cambria Math"/>
                            <a:ea typeface="Cambria Math"/>
                          </a:rPr>
                          <m:t>𝐿</m:t>
                        </m:r>
                      </m:sub>
                    </m:sSub>
                  </m:oMath>
                </a14:m>
                <a:endParaRPr lang="en-US" sz="2400" dirty="0">
                  <a:solidFill>
                    <a:srgbClr val="C00000"/>
                  </a:solidFill>
                  <a:latin typeface="Book Antiqua" panose="0204060205030503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200" y="5418662"/>
                <a:ext cx="1474827" cy="461665"/>
              </a:xfrm>
              <a:prstGeom prst="rect">
                <a:avLst/>
              </a:prstGeom>
              <a:blipFill>
                <a:blip r:embed="rId4"/>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0" y="5418662"/>
                <a:ext cx="2272160" cy="461665"/>
              </a:xfrm>
              <a:prstGeom prst="rect">
                <a:avLst/>
              </a:prstGeom>
              <a:noFill/>
            </p:spPr>
            <p:txBody>
              <a:bodyPr wrap="none" rtlCol="0">
                <a:spAutoFit/>
              </a:bodyPr>
              <a:lstStyle/>
              <a:p>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a:ea typeface="Cambria Math"/>
                          </a:rPr>
                          <m:t>𝜎</m:t>
                        </m:r>
                      </m:e>
                      <m:sub>
                        <m:r>
                          <a:rPr lang="en-US" sz="2400" b="0" i="1" smtClean="0">
                            <a:solidFill>
                              <a:srgbClr val="C00000"/>
                            </a:solidFill>
                            <a:latin typeface="Cambria Math"/>
                          </a:rPr>
                          <m:t>𝐿𝑇𝐷</m:t>
                        </m:r>
                      </m:sub>
                    </m:sSub>
                  </m:oMath>
                </a14:m>
                <a:r>
                  <a:rPr lang="en-US" sz="2400" dirty="0">
                    <a:solidFill>
                      <a:srgbClr val="C00000"/>
                    </a:solidFill>
                    <a:latin typeface="Book Antiqua" panose="02040602050305030304" pitchFamily="18" charset="0"/>
                  </a:rPr>
                  <a:t>=20(4) =80</a:t>
                </a:r>
              </a:p>
            </p:txBody>
          </p:sp>
        </mc:Choice>
        <mc:Fallback xmlns="">
          <p:sp>
            <p:nvSpPr>
              <p:cNvPr id="5" name="TextBox 4"/>
              <p:cNvSpPr txBox="1">
                <a:spLocks noRot="1" noChangeAspect="1" noMove="1" noResize="1" noEditPoints="1" noAdjustHandles="1" noChangeArrowheads="1" noChangeShapeType="1" noTextEdit="1"/>
              </p:cNvSpPr>
              <p:nvPr/>
            </p:nvSpPr>
            <p:spPr>
              <a:xfrm>
                <a:off x="2286000" y="5418662"/>
                <a:ext cx="2272160" cy="461665"/>
              </a:xfrm>
              <a:prstGeom prst="rect">
                <a:avLst/>
              </a:prstGeom>
              <a:blipFill>
                <a:blip r:embed="rId5"/>
                <a:stretch>
                  <a:fillRect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41610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62">
                                            <p:txEl>
                                              <p:pRg st="0" end="0"/>
                                            </p:txEl>
                                          </p:spTgt>
                                        </p:tgtEl>
                                        <p:attrNameLst>
                                          <p:attrName>style.visibility</p:attrName>
                                        </p:attrNameLst>
                                      </p:cBhvr>
                                      <p:to>
                                        <p:strVal val="visible"/>
                                      </p:to>
                                    </p:set>
                                    <p:animEffect transition="in" filter="dissolve">
                                      <p:cBhvr>
                                        <p:cTn id="7" dur="500"/>
                                        <p:tgtEl>
                                          <p:spTgt spid="552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2962">
                                            <p:txEl>
                                              <p:pRg st="1" end="1"/>
                                            </p:txEl>
                                          </p:spTgt>
                                        </p:tgtEl>
                                        <p:attrNameLst>
                                          <p:attrName>style.visibility</p:attrName>
                                        </p:attrNameLst>
                                      </p:cBhvr>
                                      <p:to>
                                        <p:strVal val="visible"/>
                                      </p:to>
                                    </p:set>
                                    <p:animEffect transition="in" filter="dissolve">
                                      <p:cBhvr>
                                        <p:cTn id="12" dur="500"/>
                                        <p:tgtEl>
                                          <p:spTgt spid="552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2962">
                                            <p:txEl>
                                              <p:pRg st="2" end="2"/>
                                            </p:txEl>
                                          </p:spTgt>
                                        </p:tgtEl>
                                        <p:attrNameLst>
                                          <p:attrName>style.visibility</p:attrName>
                                        </p:attrNameLst>
                                      </p:cBhvr>
                                      <p:to>
                                        <p:strVal val="visible"/>
                                      </p:to>
                                    </p:set>
                                    <p:animEffect transition="in" filter="dissolve">
                                      <p:cBhvr>
                                        <p:cTn id="17" dur="500"/>
                                        <p:tgtEl>
                                          <p:spTgt spid="552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52962">
                                            <p:txEl>
                                              <p:pRg st="3" end="3"/>
                                            </p:txEl>
                                          </p:spTgt>
                                        </p:tgtEl>
                                        <p:attrNameLst>
                                          <p:attrName>style.visibility</p:attrName>
                                        </p:attrNameLst>
                                      </p:cBhvr>
                                      <p:to>
                                        <p:strVal val="visible"/>
                                      </p:to>
                                    </p:set>
                                    <p:animEffect transition="in" filter="dissolve">
                                      <p:cBhvr>
                                        <p:cTn id="22" dur="500"/>
                                        <p:tgtEl>
                                          <p:spTgt spid="552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52962">
                                            <p:txEl>
                                              <p:pRg st="4" end="4"/>
                                            </p:txEl>
                                          </p:spTgt>
                                        </p:tgtEl>
                                        <p:attrNameLst>
                                          <p:attrName>style.visibility</p:attrName>
                                        </p:attrNameLst>
                                      </p:cBhvr>
                                      <p:to>
                                        <p:strVal val="visible"/>
                                      </p:to>
                                    </p:set>
                                    <p:animEffect transition="in" filter="dissolve">
                                      <p:cBhvr>
                                        <p:cTn id="27" dur="500"/>
                                        <p:tgtEl>
                                          <p:spTgt spid="5529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52962">
                                            <p:txEl>
                                              <p:pRg st="5" end="5"/>
                                            </p:txEl>
                                          </p:spTgt>
                                        </p:tgtEl>
                                        <p:attrNameLst>
                                          <p:attrName>style.visibility</p:attrName>
                                        </p:attrNameLst>
                                      </p:cBhvr>
                                      <p:to>
                                        <p:strVal val="visible"/>
                                      </p:to>
                                    </p:set>
                                    <p:animEffect transition="in" filter="dissolve">
                                      <p:cBhvr>
                                        <p:cTn id="32" dur="500"/>
                                        <p:tgtEl>
                                          <p:spTgt spid="5529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52962">
                                            <p:txEl>
                                              <p:pRg st="6" end="6"/>
                                            </p:txEl>
                                          </p:spTgt>
                                        </p:tgtEl>
                                        <p:attrNameLst>
                                          <p:attrName>style.visibility</p:attrName>
                                        </p:attrNameLst>
                                      </p:cBhvr>
                                      <p:to>
                                        <p:strVal val="visible"/>
                                      </p:to>
                                    </p:set>
                                    <p:animEffect transition="in" filter="dissolve">
                                      <p:cBhvr>
                                        <p:cTn id="37" dur="500"/>
                                        <p:tgtEl>
                                          <p:spTgt spid="5529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52962">
                                            <p:txEl>
                                              <p:pRg st="7" end="7"/>
                                            </p:txEl>
                                          </p:spTgt>
                                        </p:tgtEl>
                                        <p:attrNameLst>
                                          <p:attrName>style.visibility</p:attrName>
                                        </p:attrNameLst>
                                      </p:cBhvr>
                                      <p:to>
                                        <p:strVal val="visible"/>
                                      </p:to>
                                    </p:set>
                                    <p:animEffect transition="in" filter="dissolve">
                                      <p:cBhvr>
                                        <p:cTn id="42" dur="500"/>
                                        <p:tgtEl>
                                          <p:spTgt spid="5529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52962">
                                            <p:txEl>
                                              <p:pRg st="8" end="8"/>
                                            </p:txEl>
                                          </p:spTgt>
                                        </p:tgtEl>
                                        <p:attrNameLst>
                                          <p:attrName>style.visibility</p:attrName>
                                        </p:attrNameLst>
                                      </p:cBhvr>
                                      <p:to>
                                        <p:strVal val="visible"/>
                                      </p:to>
                                    </p:set>
                                    <p:animEffect transition="in" filter="dissolve">
                                      <p:cBhvr>
                                        <p:cTn id="47" dur="500"/>
                                        <p:tgtEl>
                                          <p:spTgt spid="5529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1536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l-GR" sz="3200" dirty="0">
                <a:solidFill>
                  <a:srgbClr val="000000"/>
                </a:solidFill>
                <a:latin typeface="Impact" pitchFamily="34" charset="0"/>
              </a:rPr>
              <a:t>μ</a:t>
            </a:r>
            <a:r>
              <a:rPr lang="en-US" sz="3200" dirty="0">
                <a:solidFill>
                  <a:srgbClr val="000000"/>
                </a:solidFill>
                <a:latin typeface="Impact" pitchFamily="34" charset="0"/>
              </a:rPr>
              <a:t> and </a:t>
            </a:r>
            <a:r>
              <a:rPr lang="el-GR" sz="3200" dirty="0">
                <a:solidFill>
                  <a:srgbClr val="000000"/>
                </a:solidFill>
                <a:latin typeface="Impact" pitchFamily="34" charset="0"/>
              </a:rPr>
              <a:t>σ</a:t>
            </a:r>
            <a:r>
              <a:rPr lang="en-US" sz="3200" dirty="0">
                <a:solidFill>
                  <a:srgbClr val="000000"/>
                </a:solidFill>
                <a:latin typeface="Impact" pitchFamily="34" charset="0"/>
              </a:rPr>
              <a:t> of L and Fixed R</a:t>
            </a:r>
          </a:p>
        </p:txBody>
      </p:sp>
      <p:sp>
        <p:nvSpPr>
          <p:cNvPr id="9" name="Text Box 10"/>
          <p:cNvSpPr txBox="1">
            <a:spLocks noChangeArrowheads="1"/>
          </p:cNvSpPr>
          <p:nvPr/>
        </p:nvSpPr>
        <p:spPr bwMode="auto">
          <a:xfrm>
            <a:off x="0" y="699623"/>
            <a:ext cx="9072561" cy="1661993"/>
          </a:xfrm>
          <a:prstGeom prst="rect">
            <a:avLst/>
          </a:prstGeom>
          <a:noFill/>
          <a:ln w="12700">
            <a:noFill/>
            <a:miter lim="800000"/>
            <a:headEnd/>
            <a:tailEnd/>
          </a:ln>
        </p:spPr>
        <p:txBody>
          <a:bodyPr wrap="square">
            <a:spAutoFit/>
          </a:bodyPr>
          <a:lstStyle/>
          <a:p>
            <a:pPr>
              <a:spcAft>
                <a:spcPts val="1800"/>
              </a:spcAft>
            </a:pPr>
            <a:r>
              <a:rPr lang="en-US" sz="2400" dirty="0">
                <a:latin typeface="Book Antiqua" panose="02040602050305030304" pitchFamily="18" charset="0"/>
                <a:sym typeface="Symbol"/>
              </a:rPr>
              <a:t>LDT = 320, </a:t>
            </a:r>
            <a:r>
              <a:rPr lang="en-US" sz="2400" dirty="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LTD  </a:t>
            </a:r>
            <a:r>
              <a:rPr lang="en-US" sz="2400" dirty="0">
                <a:solidFill>
                  <a:srgbClr val="000000"/>
                </a:solidFill>
                <a:latin typeface="Book Antiqua" pitchFamily="18" charset="0"/>
                <a:sym typeface="Symbol"/>
              </a:rPr>
              <a:t>= 80, SL = 90%</a:t>
            </a:r>
          </a:p>
          <a:p>
            <a:pPr>
              <a:spcAft>
                <a:spcPts val="1800"/>
              </a:spcAft>
            </a:pPr>
            <a:r>
              <a:rPr lang="en-US" sz="2400" dirty="0">
                <a:solidFill>
                  <a:srgbClr val="000000"/>
                </a:solidFill>
                <a:latin typeface="Book Antiqua" pitchFamily="18" charset="0"/>
                <a:sym typeface="Symbol"/>
              </a:rPr>
              <a:t>ROP </a:t>
            </a:r>
            <a:r>
              <a:rPr lang="en-US" sz="2400" dirty="0">
                <a:latin typeface="Book Antiqua" panose="02040602050305030304" pitchFamily="18" charset="0"/>
              </a:rPr>
              <a:t>=NORM.INV(0.9,320,80)  </a:t>
            </a:r>
            <a:r>
              <a:rPr lang="en-US" sz="2400" dirty="0">
                <a:solidFill>
                  <a:srgbClr val="000000"/>
                </a:solidFill>
                <a:latin typeface="Book Antiqua" pitchFamily="18" charset="0"/>
                <a:sym typeface="Symbol"/>
              </a:rPr>
              <a:t>= </a:t>
            </a:r>
            <a:r>
              <a:rPr lang="en-US" sz="2400" dirty="0">
                <a:latin typeface="Book Antiqua" panose="02040602050305030304" pitchFamily="18" charset="0"/>
              </a:rPr>
              <a:t>422.5241 </a:t>
            </a:r>
          </a:p>
          <a:p>
            <a:pPr>
              <a:spcAft>
                <a:spcPts val="1800"/>
              </a:spcAft>
            </a:pPr>
            <a:r>
              <a:rPr lang="en-US" sz="2400" dirty="0">
                <a:solidFill>
                  <a:srgbClr val="000000"/>
                </a:solidFill>
                <a:latin typeface="Book Antiqua" pitchFamily="18" charset="0"/>
                <a:sym typeface="Symbol"/>
              </a:rPr>
              <a:t>Isafety = </a:t>
            </a:r>
            <a:r>
              <a:rPr lang="en-US" sz="2400" dirty="0">
                <a:latin typeface="Book Antiqua" panose="02040602050305030304" pitchFamily="18" charset="0"/>
              </a:rPr>
              <a:t>423-320</a:t>
            </a:r>
            <a:r>
              <a:rPr lang="en-US" altLang="zh-CN" sz="2400" dirty="0">
                <a:latin typeface="Book Antiqua" pitchFamily="18" charset="0"/>
                <a:sym typeface="Symbol"/>
              </a:rPr>
              <a:t>  ≈ 103</a:t>
            </a:r>
            <a:endParaRPr lang="en-US" sz="2400" dirty="0">
              <a:latin typeface="Book Antiqua" pitchFamily="18" charset="0"/>
            </a:endParaRPr>
          </a:p>
        </p:txBody>
      </p:sp>
      <p:pic>
        <p:nvPicPr>
          <p:cNvPr id="5" name="Picture 4"/>
          <p:cNvPicPr>
            <a:picLocks noChangeAspect="1"/>
          </p:cNvPicPr>
          <p:nvPr/>
        </p:nvPicPr>
        <p:blipFill>
          <a:blip r:embed="rId5"/>
          <a:stretch>
            <a:fillRect/>
          </a:stretch>
        </p:blipFill>
        <p:spPr>
          <a:xfrm>
            <a:off x="4876800" y="2333041"/>
            <a:ext cx="4066775" cy="2209800"/>
          </a:xfrm>
          <a:prstGeom prst="rect">
            <a:avLst/>
          </a:prstGeom>
        </p:spPr>
      </p:pic>
    </p:spTree>
    <p:extLst>
      <p:ext uri="{BB962C8B-B14F-4D97-AF65-F5344CB8AC3E}">
        <p14:creationId xmlns:p14="http://schemas.microsoft.com/office/powerpoint/2010/main" val="3781974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1536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11545" y="718096"/>
            <a:ext cx="9072561" cy="2308324"/>
          </a:xfrm>
          <a:prstGeom prst="rect">
            <a:avLst/>
          </a:prstGeom>
          <a:noFill/>
          <a:ln w="12700">
            <a:noFill/>
            <a:miter lim="800000"/>
            <a:headEnd/>
            <a:tailEnd/>
          </a:ln>
        </p:spPr>
        <p:txBody>
          <a:bodyPr wrap="square">
            <a:spAutoFit/>
          </a:bodyPr>
          <a:lstStyle/>
          <a:p>
            <a:r>
              <a:rPr lang="en-US" sz="2400" b="1" dirty="0">
                <a:latin typeface="Book Antiqua" pitchFamily="18" charset="0"/>
              </a:rPr>
              <a:t>Problem b. </a:t>
            </a:r>
            <a:r>
              <a:rPr lang="en-US" sz="2400" dirty="0">
                <a:latin typeface="Book Antiqua" pitchFamily="18" charset="0"/>
              </a:rPr>
              <a:t>Average demand per day is 10 units and standard deviation of demand per day is 3 units. The lead time is 5 days</a:t>
            </a:r>
          </a:p>
          <a:p>
            <a:r>
              <a:rPr lang="en-US" sz="2400" b="1" dirty="0">
                <a:latin typeface="Book Antiqua" pitchFamily="18" charset="0"/>
              </a:rPr>
              <a:t>Problem c. </a:t>
            </a:r>
            <a:r>
              <a:rPr lang="en-US" sz="2400" dirty="0">
                <a:latin typeface="Book Antiqua" pitchFamily="18" charset="0"/>
              </a:rPr>
              <a:t>Demand per day is 10 units. The average lead time is 5 days and standard deviation of lead time is 1.5 days.</a:t>
            </a:r>
          </a:p>
          <a:p>
            <a:r>
              <a:rPr lang="en-US" sz="2400" dirty="0">
                <a:latin typeface="Book Antiqua" pitchFamily="18" charset="0"/>
              </a:rPr>
              <a:t>Click on the graph below, then hit delete button  several times to see the differences in the two situations.  </a:t>
            </a: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Comparing the Nature of the two problems</a:t>
            </a:r>
          </a:p>
        </p:txBody>
      </p:sp>
      <p:graphicFrame>
        <p:nvGraphicFramePr>
          <p:cNvPr id="2" name="Object 1"/>
          <p:cNvGraphicFramePr>
            <a:graphicFrameLocks noChangeAspect="1"/>
          </p:cNvGraphicFramePr>
          <p:nvPr>
            <p:extLst>
              <p:ext uri="{D42A27DB-BD31-4B8C-83A1-F6EECF244321}">
                <p14:modId xmlns:p14="http://schemas.microsoft.com/office/powerpoint/2010/main" val="33765611"/>
              </p:ext>
            </p:extLst>
          </p:nvPr>
        </p:nvGraphicFramePr>
        <p:xfrm>
          <a:off x="75207" y="3286512"/>
          <a:ext cx="8957234" cy="3076188"/>
        </p:xfrm>
        <a:graphic>
          <a:graphicData uri="http://schemas.openxmlformats.org/presentationml/2006/ole">
            <mc:AlternateContent xmlns:mc="http://schemas.openxmlformats.org/markup-compatibility/2006">
              <mc:Choice xmlns:v="urn:schemas-microsoft-com:vml" Requires="v">
                <p:oleObj name="Worksheet" r:id="rId5" imgW="8542197" imgH="2933810" progId="Excel.Sheet.12">
                  <p:embed/>
                </p:oleObj>
              </mc:Choice>
              <mc:Fallback>
                <p:oleObj name="Worksheet" r:id="rId5" imgW="8542197" imgH="2933810" progId="Excel.Sheet.12">
                  <p:embed/>
                  <p:pic>
                    <p:nvPicPr>
                      <p:cNvPr id="0" name=""/>
                      <p:cNvPicPr/>
                      <p:nvPr/>
                    </p:nvPicPr>
                    <p:blipFill>
                      <a:blip r:embed="rId6"/>
                      <a:stretch>
                        <a:fillRect/>
                      </a:stretch>
                    </p:blipFill>
                    <p:spPr>
                      <a:xfrm>
                        <a:off x="75207" y="3286512"/>
                        <a:ext cx="8957234" cy="3076188"/>
                      </a:xfrm>
                      <a:prstGeom prst="rect">
                        <a:avLst/>
                      </a:prstGeom>
                    </p:spPr>
                  </p:pic>
                </p:oleObj>
              </mc:Fallback>
            </mc:AlternateContent>
          </a:graphicData>
        </a:graphic>
      </p:graphicFrame>
    </p:spTree>
    <p:extLst>
      <p:ext uri="{BB962C8B-B14F-4D97-AF65-F5344CB8AC3E}">
        <p14:creationId xmlns:p14="http://schemas.microsoft.com/office/powerpoint/2010/main" val="119128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1536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6927" y="692696"/>
            <a:ext cx="9072561" cy="6694140"/>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Average lead time demand is 20,000 units.  Standard deviation of lead time demand is 5,000 units. Each time the inventory level drops to 24,000 units, we order a 14-day supply of 28,000 units. Suppose holding cost is $2 per unit per year. </a:t>
            </a:r>
          </a:p>
          <a:p>
            <a:pPr>
              <a:spcAft>
                <a:spcPts val="600"/>
              </a:spcAft>
            </a:pPr>
            <a:r>
              <a:rPr lang="en-US" sz="2400" dirty="0">
                <a:latin typeface="Book Antiqua" panose="02040602050305030304" pitchFamily="18" charset="0"/>
              </a:rPr>
              <a:t>LTD = 20,000,  </a:t>
            </a:r>
            <a:r>
              <a:rPr lang="en-US" sz="2400" i="1" dirty="0">
                <a:latin typeface="Book Antiqua" pitchFamily="18" charset="0"/>
                <a:sym typeface="Symbol"/>
              </a:rPr>
              <a:t></a:t>
            </a:r>
            <a:r>
              <a:rPr lang="en-US" sz="2400" i="1" baseline="-25000" dirty="0">
                <a:latin typeface="Book Antiqua" pitchFamily="18" charset="0"/>
              </a:rPr>
              <a:t>LTD</a:t>
            </a:r>
            <a:r>
              <a:rPr lang="en-US" sz="2400" dirty="0">
                <a:latin typeface="Book Antiqua" pitchFamily="18" charset="0"/>
              </a:rPr>
              <a:t> = 5,000, ROP = 24,000, H=$2, R = 2,000 / day, Q or EOQ = 28,000. </a:t>
            </a:r>
          </a:p>
          <a:p>
            <a:pPr>
              <a:spcAft>
                <a:spcPts val="600"/>
              </a:spcAft>
            </a:pPr>
            <a:r>
              <a:rPr lang="en-US" sz="2400" dirty="0">
                <a:latin typeface="Book Antiqua" pitchFamily="18" charset="0"/>
              </a:rPr>
              <a:t>a) Compute the service level.  </a:t>
            </a:r>
          </a:p>
          <a:p>
            <a:pPr>
              <a:spcAft>
                <a:spcPts val="600"/>
              </a:spcAft>
            </a:pPr>
            <a:r>
              <a:rPr lang="en-US" sz="2400" dirty="0">
                <a:latin typeface="Book Antiqua" pitchFamily="18" charset="0"/>
              </a:rPr>
              <a:t>SL=NORM.DIST(24000,20000,5000,1) = 0.788145 </a:t>
            </a:r>
          </a:p>
          <a:p>
            <a:pPr>
              <a:spcAft>
                <a:spcPts val="600"/>
              </a:spcAft>
            </a:pPr>
            <a:r>
              <a:rPr lang="en-US" sz="2400" dirty="0">
                <a:latin typeface="Book Antiqua" pitchFamily="18" charset="0"/>
              </a:rPr>
              <a:t>In 78.81 % of the order cycles, the warehouse will not have a stockout.  Risk = 100-78.81 = 21.19%.</a:t>
            </a:r>
          </a:p>
          <a:p>
            <a:pPr>
              <a:spcAft>
                <a:spcPts val="600"/>
              </a:spcAft>
            </a:pPr>
            <a:r>
              <a:rPr lang="en-US" sz="2400" dirty="0">
                <a:latin typeface="Book Antiqua" pitchFamily="18" charset="0"/>
              </a:rPr>
              <a:t>b) Compute the cycle inventory.</a:t>
            </a:r>
          </a:p>
          <a:p>
            <a:pPr>
              <a:spcAft>
                <a:spcPts val="600"/>
              </a:spcAft>
            </a:pPr>
            <a:r>
              <a:rPr lang="en-US" sz="2400" dirty="0">
                <a:latin typeface="Book Antiqua" pitchFamily="18" charset="0"/>
              </a:rPr>
              <a:t>At reorder point we order 28,000 units. </a:t>
            </a:r>
          </a:p>
          <a:p>
            <a:pPr>
              <a:spcAft>
                <a:spcPts val="600"/>
              </a:spcAft>
            </a:pPr>
            <a:r>
              <a:rPr lang="en-US" sz="2400" dirty="0">
                <a:latin typeface="Book Antiqua" pitchFamily="18" charset="0"/>
              </a:rPr>
              <a:t>Icycle = Q/2</a:t>
            </a:r>
            <a:r>
              <a:rPr lang="en-US" sz="2400" i="1" dirty="0">
                <a:latin typeface="Book Antiqua" pitchFamily="18" charset="0"/>
              </a:rPr>
              <a:t> </a:t>
            </a:r>
            <a:r>
              <a:rPr lang="en-US" sz="2400" dirty="0">
                <a:latin typeface="Book Antiqua" pitchFamily="18" charset="0"/>
              </a:rPr>
              <a:t> = 28,000/2 = 14,000</a:t>
            </a:r>
          </a:p>
          <a:p>
            <a:pPr>
              <a:spcAft>
                <a:spcPts val="600"/>
              </a:spcAft>
            </a:pPr>
            <a:r>
              <a:rPr lang="en-US" sz="2400" dirty="0">
                <a:latin typeface="Book Antiqua" pitchFamily="18" charset="0"/>
              </a:rPr>
              <a:t>c) Compute the average inventory. </a:t>
            </a:r>
            <a:r>
              <a:rPr lang="en-US" sz="2400" dirty="0" err="1">
                <a:latin typeface="Book Antiqua" pitchFamily="18" charset="0"/>
              </a:rPr>
              <a:t>Icycle+Isafety</a:t>
            </a:r>
            <a:endParaRPr lang="en-US" sz="2400" dirty="0">
              <a:latin typeface="Book Antiqua" pitchFamily="18" charset="0"/>
            </a:endParaRPr>
          </a:p>
          <a:p>
            <a:pPr>
              <a:spcAft>
                <a:spcPts val="600"/>
              </a:spcAft>
            </a:pPr>
            <a:endParaRPr lang="en-US" sz="2400" dirty="0">
              <a:latin typeface="Book Antiqua" pitchFamily="18" charset="0"/>
            </a:endParaRPr>
          </a:p>
          <a:p>
            <a:pPr>
              <a:spcAft>
                <a:spcPts val="600"/>
              </a:spcAft>
            </a:pPr>
            <a:endParaRPr lang="en-US" sz="2400" dirty="0">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Given Safety Inventory Compute Service Level</a:t>
            </a:r>
          </a:p>
        </p:txBody>
      </p:sp>
    </p:spTree>
    <p:extLst>
      <p:ext uri="{BB962C8B-B14F-4D97-AF65-F5344CB8AC3E}">
        <p14:creationId xmlns:p14="http://schemas.microsoft.com/office/powerpoint/2010/main" val="839226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8986">
                                            <p:txEl>
                                              <p:pRg st="8" end="8"/>
                                            </p:txEl>
                                          </p:spTgt>
                                        </p:tgtEl>
                                        <p:attrNameLst>
                                          <p:attrName>style.visibility</p:attrName>
                                        </p:attrNameLst>
                                      </p:cBhvr>
                                      <p:to>
                                        <p:strVal val="visible"/>
                                      </p:to>
                                    </p:set>
                                    <p:animEffect transition="in" filter="dissolve">
                                      <p:cBhvr>
                                        <p:cTn id="47" dur="500"/>
                                        <p:tgtEl>
                                          <p:spTgt spid="6389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Text Box 17"/>
          <p:cNvSpPr txBox="1">
            <a:spLocks noChangeArrowheads="1"/>
          </p:cNvSpPr>
          <p:nvPr/>
        </p:nvSpPr>
        <p:spPr bwMode="auto">
          <a:xfrm>
            <a:off x="75816" y="56754"/>
            <a:ext cx="854430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dirty="0">
                <a:latin typeface="Impact" pitchFamily="34" charset="0"/>
                <a:cs typeface="Arial" charset="0"/>
              </a:rPr>
              <a:t>On Average, Safety Stock is always there</a:t>
            </a:r>
            <a:r>
              <a:rPr lang="en-US" sz="3200" b="1" dirty="0"/>
              <a:t> </a:t>
            </a:r>
            <a:endParaRPr lang="en-US" sz="2800" dirty="0"/>
          </a:p>
        </p:txBody>
      </p:sp>
      <p:cxnSp>
        <p:nvCxnSpPr>
          <p:cNvPr id="4" name="Straight Connector 3"/>
          <p:cNvCxnSpPr/>
          <p:nvPr/>
        </p:nvCxnSpPr>
        <p:spPr bwMode="auto">
          <a:xfrm>
            <a:off x="2209800" y="2590800"/>
            <a:ext cx="0" cy="2438400"/>
          </a:xfrm>
          <a:prstGeom prst="line">
            <a:avLst/>
          </a:prstGeom>
          <a:solidFill>
            <a:schemeClr val="accent1"/>
          </a:solidFill>
          <a:ln w="57150" cap="flat" cmpd="sng" algn="ctr">
            <a:solidFill>
              <a:srgbClr val="000078"/>
            </a:solidFill>
            <a:prstDash val="solid"/>
            <a:round/>
            <a:headEnd type="none" w="med" len="med"/>
            <a:tailEnd type="none" w="med" len="med"/>
          </a:ln>
          <a:effectLst/>
        </p:spPr>
      </p:cxnSp>
      <p:cxnSp>
        <p:nvCxnSpPr>
          <p:cNvPr id="42" name="Straight Connector 41"/>
          <p:cNvCxnSpPr/>
          <p:nvPr/>
        </p:nvCxnSpPr>
        <p:spPr bwMode="auto">
          <a:xfrm flipH="1">
            <a:off x="2209800" y="5029200"/>
            <a:ext cx="1371600" cy="0"/>
          </a:xfrm>
          <a:prstGeom prst="line">
            <a:avLst/>
          </a:prstGeom>
          <a:solidFill>
            <a:schemeClr val="accent1"/>
          </a:solidFill>
          <a:ln w="57150" cap="flat" cmpd="sng" algn="ctr">
            <a:solidFill>
              <a:srgbClr val="000078"/>
            </a:solidFill>
            <a:prstDash val="solid"/>
            <a:round/>
            <a:headEnd type="none" w="med" len="med"/>
            <a:tailEnd type="none" w="med" len="med"/>
          </a:ln>
          <a:effectLst/>
        </p:spPr>
      </p:cxnSp>
      <p:cxnSp>
        <p:nvCxnSpPr>
          <p:cNvPr id="45" name="Straight Connector 44"/>
          <p:cNvCxnSpPr/>
          <p:nvPr/>
        </p:nvCxnSpPr>
        <p:spPr bwMode="auto">
          <a:xfrm>
            <a:off x="2209799" y="2590800"/>
            <a:ext cx="1371601" cy="2438400"/>
          </a:xfrm>
          <a:prstGeom prst="line">
            <a:avLst/>
          </a:prstGeom>
          <a:solidFill>
            <a:schemeClr val="accent1"/>
          </a:solidFill>
          <a:ln w="57150" cap="flat" cmpd="sng" algn="ctr">
            <a:solidFill>
              <a:srgbClr val="000078"/>
            </a:solidFill>
            <a:prstDash val="sysDot"/>
            <a:round/>
            <a:headEnd type="none" w="med" len="med"/>
            <a:tailEnd type="none" w="med" len="med"/>
          </a:ln>
          <a:effectLst/>
        </p:spPr>
      </p:cxnSp>
      <p:sp>
        <p:nvSpPr>
          <p:cNvPr id="48" name="Rectangle 16"/>
          <p:cNvSpPr>
            <a:spLocks noChangeArrowheads="1"/>
          </p:cNvSpPr>
          <p:nvPr/>
        </p:nvSpPr>
        <p:spPr bwMode="auto">
          <a:xfrm>
            <a:off x="1465862" y="2590799"/>
            <a:ext cx="72455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LTD</a:t>
            </a:r>
          </a:p>
        </p:txBody>
      </p:sp>
      <p:sp>
        <p:nvSpPr>
          <p:cNvPr id="16" name="Freeform 15"/>
          <p:cNvSpPr/>
          <p:nvPr/>
        </p:nvSpPr>
        <p:spPr bwMode="auto">
          <a:xfrm>
            <a:off x="1219200" y="1257300"/>
            <a:ext cx="1009650" cy="1333500"/>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5" name="Rectangle 16"/>
          <p:cNvSpPr>
            <a:spLocks noChangeArrowheads="1"/>
          </p:cNvSpPr>
          <p:nvPr/>
        </p:nvSpPr>
        <p:spPr bwMode="auto">
          <a:xfrm>
            <a:off x="2708163" y="5000625"/>
            <a:ext cx="33983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L</a:t>
            </a:r>
          </a:p>
        </p:txBody>
      </p:sp>
      <p:cxnSp>
        <p:nvCxnSpPr>
          <p:cNvPr id="63" name="Straight Connector 62"/>
          <p:cNvCxnSpPr/>
          <p:nvPr/>
        </p:nvCxnSpPr>
        <p:spPr bwMode="auto">
          <a:xfrm>
            <a:off x="2209799" y="5074320"/>
            <a:ext cx="0" cy="914400"/>
          </a:xfrm>
          <a:prstGeom prst="line">
            <a:avLst/>
          </a:prstGeom>
          <a:solidFill>
            <a:schemeClr val="accent1"/>
          </a:solidFill>
          <a:ln w="57150" cap="flat" cmpd="sng" algn="ctr">
            <a:solidFill>
              <a:srgbClr val="000078"/>
            </a:solidFill>
            <a:prstDash val="solid"/>
            <a:round/>
            <a:headEnd type="none" w="med" len="med"/>
            <a:tailEnd type="none" w="med" len="med"/>
          </a:ln>
          <a:effectLst/>
        </p:spPr>
      </p:cxnSp>
      <p:sp>
        <p:nvSpPr>
          <p:cNvPr id="67" name="Freeform 66"/>
          <p:cNvSpPr/>
          <p:nvPr/>
        </p:nvSpPr>
        <p:spPr bwMode="auto">
          <a:xfrm>
            <a:off x="2200275" y="2619261"/>
            <a:ext cx="950800" cy="3401171"/>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8" name="Freeform 67"/>
          <p:cNvSpPr/>
          <p:nvPr/>
        </p:nvSpPr>
        <p:spPr bwMode="auto">
          <a:xfrm>
            <a:off x="2238376" y="2619261"/>
            <a:ext cx="1371598" cy="1803476"/>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0" name="Freeform 69"/>
          <p:cNvSpPr/>
          <p:nvPr/>
        </p:nvSpPr>
        <p:spPr bwMode="auto">
          <a:xfrm>
            <a:off x="2238376" y="2627217"/>
            <a:ext cx="1333500" cy="1335183"/>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1" name="Freeform 70"/>
          <p:cNvSpPr/>
          <p:nvPr/>
        </p:nvSpPr>
        <p:spPr bwMode="auto">
          <a:xfrm>
            <a:off x="2209799" y="2647723"/>
            <a:ext cx="1333502" cy="2750447"/>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2" name="Freeform 71"/>
          <p:cNvSpPr/>
          <p:nvPr/>
        </p:nvSpPr>
        <p:spPr bwMode="auto">
          <a:xfrm>
            <a:off x="2266951" y="2590799"/>
            <a:ext cx="1333496" cy="1571628"/>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3" name="Freeform 72"/>
          <p:cNvSpPr/>
          <p:nvPr/>
        </p:nvSpPr>
        <p:spPr bwMode="auto">
          <a:xfrm>
            <a:off x="2219324" y="2647722"/>
            <a:ext cx="1371600" cy="3219677"/>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4" name="Freeform 73"/>
          <p:cNvSpPr/>
          <p:nvPr/>
        </p:nvSpPr>
        <p:spPr bwMode="auto">
          <a:xfrm>
            <a:off x="2286000" y="2678916"/>
            <a:ext cx="1285876" cy="2045484"/>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00B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cxnSp>
        <p:nvCxnSpPr>
          <p:cNvPr id="76" name="Straight Connector 75"/>
          <p:cNvCxnSpPr/>
          <p:nvPr/>
        </p:nvCxnSpPr>
        <p:spPr bwMode="auto">
          <a:xfrm>
            <a:off x="3562351" y="5074320"/>
            <a:ext cx="0" cy="914400"/>
          </a:xfrm>
          <a:prstGeom prst="line">
            <a:avLst/>
          </a:prstGeom>
          <a:solidFill>
            <a:schemeClr val="accent1"/>
          </a:solidFill>
          <a:ln w="57150" cap="flat" cmpd="sng" algn="ctr">
            <a:solidFill>
              <a:srgbClr val="000078"/>
            </a:solidFill>
            <a:prstDash val="solid"/>
            <a:round/>
            <a:headEnd type="none" w="med" len="med"/>
            <a:tailEnd type="none" w="med" len="med"/>
          </a:ln>
          <a:effectLst/>
        </p:spPr>
      </p:cxnSp>
      <p:sp>
        <p:nvSpPr>
          <p:cNvPr id="18" name="Rectangle 16"/>
          <p:cNvSpPr>
            <a:spLocks noChangeArrowheads="1"/>
          </p:cNvSpPr>
          <p:nvPr/>
        </p:nvSpPr>
        <p:spPr bwMode="auto">
          <a:xfrm>
            <a:off x="1280232" y="5045744"/>
            <a:ext cx="97943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Isafety</a:t>
            </a:r>
          </a:p>
        </p:txBody>
      </p:sp>
      <p:sp>
        <p:nvSpPr>
          <p:cNvPr id="19" name="Rectangle 16"/>
          <p:cNvSpPr>
            <a:spLocks noChangeArrowheads="1"/>
          </p:cNvSpPr>
          <p:nvPr/>
        </p:nvSpPr>
        <p:spPr bwMode="auto">
          <a:xfrm>
            <a:off x="286382" y="3906386"/>
            <a:ext cx="11140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dirty="0">
                <a:solidFill>
                  <a:srgbClr val="2237A0"/>
                </a:solidFill>
                <a:latin typeface="Book Antiqua" pitchFamily="18" charset="0"/>
              </a:rPr>
              <a:t>ROP= +</a:t>
            </a:r>
          </a:p>
        </p:txBody>
      </p:sp>
      <p:sp>
        <p:nvSpPr>
          <p:cNvPr id="22" name="Freeform 21"/>
          <p:cNvSpPr/>
          <p:nvPr/>
        </p:nvSpPr>
        <p:spPr bwMode="auto">
          <a:xfrm>
            <a:off x="2199943" y="2647720"/>
            <a:ext cx="1333836" cy="2914879"/>
          </a:xfrm>
          <a:custGeom>
            <a:avLst/>
            <a:gdLst>
              <a:gd name="connsiteX0" fmla="*/ 0 w 1009650"/>
              <a:gd name="connsiteY0" fmla="*/ 0 h 1333500"/>
              <a:gd name="connsiteX1" fmla="*/ 38100 w 1009650"/>
              <a:gd name="connsiteY1" fmla="*/ 142875 h 1333500"/>
              <a:gd name="connsiteX2" fmla="*/ 85725 w 1009650"/>
              <a:gd name="connsiteY2" fmla="*/ 190500 h 1333500"/>
              <a:gd name="connsiteX3" fmla="*/ 171450 w 1009650"/>
              <a:gd name="connsiteY3" fmla="*/ 257175 h 1333500"/>
              <a:gd name="connsiteX4" fmla="*/ 190500 w 1009650"/>
              <a:gd name="connsiteY4" fmla="*/ 285750 h 1333500"/>
              <a:gd name="connsiteX5" fmla="*/ 228600 w 1009650"/>
              <a:gd name="connsiteY5" fmla="*/ 371475 h 1333500"/>
              <a:gd name="connsiteX6" fmla="*/ 266700 w 1009650"/>
              <a:gd name="connsiteY6" fmla="*/ 390525 h 1333500"/>
              <a:gd name="connsiteX7" fmla="*/ 323850 w 1009650"/>
              <a:gd name="connsiteY7" fmla="*/ 409575 h 1333500"/>
              <a:gd name="connsiteX8" fmla="*/ 352425 w 1009650"/>
              <a:gd name="connsiteY8" fmla="*/ 419100 h 1333500"/>
              <a:gd name="connsiteX9" fmla="*/ 381000 w 1009650"/>
              <a:gd name="connsiteY9" fmla="*/ 428625 h 1333500"/>
              <a:gd name="connsiteX10" fmla="*/ 409575 w 1009650"/>
              <a:gd name="connsiteY10" fmla="*/ 495300 h 1333500"/>
              <a:gd name="connsiteX11" fmla="*/ 419100 w 1009650"/>
              <a:gd name="connsiteY11" fmla="*/ 523875 h 1333500"/>
              <a:gd name="connsiteX12" fmla="*/ 457200 w 1009650"/>
              <a:gd name="connsiteY12" fmla="*/ 581025 h 1333500"/>
              <a:gd name="connsiteX13" fmla="*/ 476250 w 1009650"/>
              <a:gd name="connsiteY13" fmla="*/ 609600 h 1333500"/>
              <a:gd name="connsiteX14" fmla="*/ 495300 w 1009650"/>
              <a:gd name="connsiteY14" fmla="*/ 638175 h 1333500"/>
              <a:gd name="connsiteX15" fmla="*/ 523875 w 1009650"/>
              <a:gd name="connsiteY15" fmla="*/ 657225 h 1333500"/>
              <a:gd name="connsiteX16" fmla="*/ 552450 w 1009650"/>
              <a:gd name="connsiteY16" fmla="*/ 666750 h 1333500"/>
              <a:gd name="connsiteX17" fmla="*/ 571500 w 1009650"/>
              <a:gd name="connsiteY17" fmla="*/ 695325 h 1333500"/>
              <a:gd name="connsiteX18" fmla="*/ 609600 w 1009650"/>
              <a:gd name="connsiteY18" fmla="*/ 752475 h 1333500"/>
              <a:gd name="connsiteX19" fmla="*/ 685800 w 1009650"/>
              <a:gd name="connsiteY19" fmla="*/ 771525 h 1333500"/>
              <a:gd name="connsiteX20" fmla="*/ 714375 w 1009650"/>
              <a:gd name="connsiteY20" fmla="*/ 790575 h 1333500"/>
              <a:gd name="connsiteX21" fmla="*/ 742950 w 1009650"/>
              <a:gd name="connsiteY21" fmla="*/ 857250 h 1333500"/>
              <a:gd name="connsiteX22" fmla="*/ 771525 w 1009650"/>
              <a:gd name="connsiteY22" fmla="*/ 876300 h 1333500"/>
              <a:gd name="connsiteX23" fmla="*/ 781050 w 1009650"/>
              <a:gd name="connsiteY23" fmla="*/ 904875 h 1333500"/>
              <a:gd name="connsiteX24" fmla="*/ 790575 w 1009650"/>
              <a:gd name="connsiteY24" fmla="*/ 1009650 h 1333500"/>
              <a:gd name="connsiteX25" fmla="*/ 800100 w 1009650"/>
              <a:gd name="connsiteY25" fmla="*/ 1133475 h 1333500"/>
              <a:gd name="connsiteX26" fmla="*/ 819150 w 1009650"/>
              <a:gd name="connsiteY26" fmla="*/ 1162050 h 1333500"/>
              <a:gd name="connsiteX27" fmla="*/ 876300 w 1009650"/>
              <a:gd name="connsiteY27" fmla="*/ 1209675 h 1333500"/>
              <a:gd name="connsiteX28" fmla="*/ 895350 w 1009650"/>
              <a:gd name="connsiteY28" fmla="*/ 1238250 h 1333500"/>
              <a:gd name="connsiteX29" fmla="*/ 923925 w 1009650"/>
              <a:gd name="connsiteY29" fmla="*/ 1257300 h 1333500"/>
              <a:gd name="connsiteX30" fmla="*/ 933450 w 1009650"/>
              <a:gd name="connsiteY30" fmla="*/ 1285875 h 1333500"/>
              <a:gd name="connsiteX31" fmla="*/ 990600 w 1009650"/>
              <a:gd name="connsiteY31" fmla="*/ 1304925 h 1333500"/>
              <a:gd name="connsiteX32" fmla="*/ 1009650 w 1009650"/>
              <a:gd name="connsiteY32"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650" h="1333500">
                <a:moveTo>
                  <a:pt x="0" y="0"/>
                </a:moveTo>
                <a:cubicBezTo>
                  <a:pt x="59007" y="98344"/>
                  <a:pt x="2578" y="-11055"/>
                  <a:pt x="38100" y="142875"/>
                </a:cubicBezTo>
                <a:cubicBezTo>
                  <a:pt x="45065" y="173055"/>
                  <a:pt x="66060" y="173020"/>
                  <a:pt x="85725" y="190500"/>
                </a:cubicBezTo>
                <a:cubicBezTo>
                  <a:pt x="162824" y="259033"/>
                  <a:pt x="112528" y="237534"/>
                  <a:pt x="171450" y="257175"/>
                </a:cubicBezTo>
                <a:cubicBezTo>
                  <a:pt x="177800" y="266700"/>
                  <a:pt x="185851" y="275289"/>
                  <a:pt x="190500" y="285750"/>
                </a:cubicBezTo>
                <a:cubicBezTo>
                  <a:pt x="200252" y="307692"/>
                  <a:pt x="205776" y="352455"/>
                  <a:pt x="228600" y="371475"/>
                </a:cubicBezTo>
                <a:cubicBezTo>
                  <a:pt x="239508" y="380565"/>
                  <a:pt x="253517" y="385252"/>
                  <a:pt x="266700" y="390525"/>
                </a:cubicBezTo>
                <a:cubicBezTo>
                  <a:pt x="285344" y="397983"/>
                  <a:pt x="304800" y="403225"/>
                  <a:pt x="323850" y="409575"/>
                </a:cubicBezTo>
                <a:lnTo>
                  <a:pt x="352425" y="419100"/>
                </a:lnTo>
                <a:lnTo>
                  <a:pt x="381000" y="428625"/>
                </a:lnTo>
                <a:cubicBezTo>
                  <a:pt x="400824" y="507919"/>
                  <a:pt x="376686" y="429521"/>
                  <a:pt x="409575" y="495300"/>
                </a:cubicBezTo>
                <a:cubicBezTo>
                  <a:pt x="414065" y="504280"/>
                  <a:pt x="414224" y="515098"/>
                  <a:pt x="419100" y="523875"/>
                </a:cubicBezTo>
                <a:cubicBezTo>
                  <a:pt x="430219" y="543889"/>
                  <a:pt x="444500" y="561975"/>
                  <a:pt x="457200" y="581025"/>
                </a:cubicBezTo>
                <a:lnTo>
                  <a:pt x="476250" y="609600"/>
                </a:lnTo>
                <a:cubicBezTo>
                  <a:pt x="482600" y="619125"/>
                  <a:pt x="485775" y="631825"/>
                  <a:pt x="495300" y="638175"/>
                </a:cubicBezTo>
                <a:cubicBezTo>
                  <a:pt x="504825" y="644525"/>
                  <a:pt x="513636" y="652105"/>
                  <a:pt x="523875" y="657225"/>
                </a:cubicBezTo>
                <a:cubicBezTo>
                  <a:pt x="532855" y="661715"/>
                  <a:pt x="542925" y="663575"/>
                  <a:pt x="552450" y="666750"/>
                </a:cubicBezTo>
                <a:cubicBezTo>
                  <a:pt x="558800" y="676275"/>
                  <a:pt x="566380" y="685086"/>
                  <a:pt x="571500" y="695325"/>
                </a:cubicBezTo>
                <a:cubicBezTo>
                  <a:pt x="584819" y="721964"/>
                  <a:pt x="574550" y="736543"/>
                  <a:pt x="609600" y="752475"/>
                </a:cubicBezTo>
                <a:cubicBezTo>
                  <a:pt x="633435" y="763309"/>
                  <a:pt x="685800" y="771525"/>
                  <a:pt x="685800" y="771525"/>
                </a:cubicBezTo>
                <a:cubicBezTo>
                  <a:pt x="695325" y="777875"/>
                  <a:pt x="708025" y="781050"/>
                  <a:pt x="714375" y="790575"/>
                </a:cubicBezTo>
                <a:cubicBezTo>
                  <a:pt x="758095" y="856156"/>
                  <a:pt x="689163" y="803463"/>
                  <a:pt x="742950" y="857250"/>
                </a:cubicBezTo>
                <a:cubicBezTo>
                  <a:pt x="751045" y="865345"/>
                  <a:pt x="762000" y="869950"/>
                  <a:pt x="771525" y="876300"/>
                </a:cubicBezTo>
                <a:cubicBezTo>
                  <a:pt x="774700" y="885825"/>
                  <a:pt x="779630" y="894936"/>
                  <a:pt x="781050" y="904875"/>
                </a:cubicBezTo>
                <a:cubicBezTo>
                  <a:pt x="786010" y="939592"/>
                  <a:pt x="787663" y="974702"/>
                  <a:pt x="790575" y="1009650"/>
                </a:cubicBezTo>
                <a:cubicBezTo>
                  <a:pt x="794013" y="1050904"/>
                  <a:pt x="792471" y="1092787"/>
                  <a:pt x="800100" y="1133475"/>
                </a:cubicBezTo>
                <a:cubicBezTo>
                  <a:pt x="802210" y="1144727"/>
                  <a:pt x="811821" y="1153256"/>
                  <a:pt x="819150" y="1162050"/>
                </a:cubicBezTo>
                <a:cubicBezTo>
                  <a:pt x="842069" y="1189552"/>
                  <a:pt x="848203" y="1190944"/>
                  <a:pt x="876300" y="1209675"/>
                </a:cubicBezTo>
                <a:cubicBezTo>
                  <a:pt x="882650" y="1219200"/>
                  <a:pt x="887255" y="1230155"/>
                  <a:pt x="895350" y="1238250"/>
                </a:cubicBezTo>
                <a:cubicBezTo>
                  <a:pt x="903445" y="1246345"/>
                  <a:pt x="916774" y="1248361"/>
                  <a:pt x="923925" y="1257300"/>
                </a:cubicBezTo>
                <a:cubicBezTo>
                  <a:pt x="930197" y="1265140"/>
                  <a:pt x="925280" y="1280039"/>
                  <a:pt x="933450" y="1285875"/>
                </a:cubicBezTo>
                <a:cubicBezTo>
                  <a:pt x="949790" y="1297547"/>
                  <a:pt x="990600" y="1304925"/>
                  <a:pt x="990600" y="1304925"/>
                </a:cubicBezTo>
                <a:lnTo>
                  <a:pt x="1009650" y="1333500"/>
                </a:lnTo>
              </a:path>
            </a:pathLst>
          </a:cu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nvGrpSpPr>
          <p:cNvPr id="23" name="Group 22"/>
          <p:cNvGrpSpPr/>
          <p:nvPr/>
        </p:nvGrpSpPr>
        <p:grpSpPr>
          <a:xfrm>
            <a:off x="3629019" y="3733801"/>
            <a:ext cx="1227904" cy="2438400"/>
            <a:chOff x="4103405" y="4916076"/>
            <a:chExt cx="792162" cy="1191273"/>
          </a:xfrm>
        </p:grpSpPr>
        <p:sp>
          <p:nvSpPr>
            <p:cNvPr id="24" name="Freeform 20"/>
            <p:cNvSpPr>
              <a:spLocks/>
            </p:cNvSpPr>
            <p:nvPr/>
          </p:nvSpPr>
          <p:spPr bwMode="auto">
            <a:xfrm rot="5400000">
              <a:off x="4496361" y="5358464"/>
              <a:ext cx="491914" cy="306498"/>
            </a:xfrm>
            <a:custGeom>
              <a:avLst/>
              <a:gdLst>
                <a:gd name="T0" fmla="*/ 0 w 1041"/>
                <a:gd name="T1" fmla="*/ 523 h 551"/>
                <a:gd name="T2" fmla="*/ 17 w 1041"/>
                <a:gd name="T3" fmla="*/ 492 h 551"/>
                <a:gd name="T4" fmla="*/ 34 w 1041"/>
                <a:gd name="T5" fmla="*/ 459 h 551"/>
                <a:gd name="T6" fmla="*/ 51 w 1041"/>
                <a:gd name="T7" fmla="*/ 425 h 551"/>
                <a:gd name="T8" fmla="*/ 67 w 1041"/>
                <a:gd name="T9" fmla="*/ 399 h 551"/>
                <a:gd name="T10" fmla="*/ 84 w 1041"/>
                <a:gd name="T11" fmla="*/ 369 h 551"/>
                <a:gd name="T12" fmla="*/ 101 w 1041"/>
                <a:gd name="T13" fmla="*/ 342 h 551"/>
                <a:gd name="T14" fmla="*/ 118 w 1041"/>
                <a:gd name="T15" fmla="*/ 313 h 551"/>
                <a:gd name="T16" fmla="*/ 135 w 1041"/>
                <a:gd name="T17" fmla="*/ 287 h 551"/>
                <a:gd name="T18" fmla="*/ 151 w 1041"/>
                <a:gd name="T19" fmla="*/ 265 h 551"/>
                <a:gd name="T20" fmla="*/ 168 w 1041"/>
                <a:gd name="T21" fmla="*/ 240 h 551"/>
                <a:gd name="T22" fmla="*/ 185 w 1041"/>
                <a:gd name="T23" fmla="*/ 219 h 551"/>
                <a:gd name="T24" fmla="*/ 202 w 1041"/>
                <a:gd name="T25" fmla="*/ 194 h 551"/>
                <a:gd name="T26" fmla="*/ 219 w 1041"/>
                <a:gd name="T27" fmla="*/ 180 h 551"/>
                <a:gd name="T28" fmla="*/ 235 w 1041"/>
                <a:gd name="T29" fmla="*/ 159 h 551"/>
                <a:gd name="T30" fmla="*/ 252 w 1041"/>
                <a:gd name="T31" fmla="*/ 137 h 551"/>
                <a:gd name="T32" fmla="*/ 269 w 1041"/>
                <a:gd name="T33" fmla="*/ 120 h 551"/>
                <a:gd name="T34" fmla="*/ 286 w 1041"/>
                <a:gd name="T35" fmla="*/ 107 h 551"/>
                <a:gd name="T36" fmla="*/ 303 w 1041"/>
                <a:gd name="T37" fmla="*/ 95 h 551"/>
                <a:gd name="T38" fmla="*/ 319 w 1041"/>
                <a:gd name="T39" fmla="*/ 77 h 551"/>
                <a:gd name="T40" fmla="*/ 336 w 1041"/>
                <a:gd name="T41" fmla="*/ 65 h 551"/>
                <a:gd name="T42" fmla="*/ 353 w 1041"/>
                <a:gd name="T43" fmla="*/ 52 h 551"/>
                <a:gd name="T44" fmla="*/ 370 w 1041"/>
                <a:gd name="T45" fmla="*/ 43 h 551"/>
                <a:gd name="T46" fmla="*/ 386 w 1041"/>
                <a:gd name="T47" fmla="*/ 39 h 551"/>
                <a:gd name="T48" fmla="*/ 403 w 1041"/>
                <a:gd name="T49" fmla="*/ 30 h 551"/>
                <a:gd name="T50" fmla="*/ 420 w 1041"/>
                <a:gd name="T51" fmla="*/ 22 h 551"/>
                <a:gd name="T52" fmla="*/ 437 w 1041"/>
                <a:gd name="T53" fmla="*/ 13 h 551"/>
                <a:gd name="T54" fmla="*/ 454 w 1041"/>
                <a:gd name="T55" fmla="*/ 9 h 551"/>
                <a:gd name="T56" fmla="*/ 470 w 1041"/>
                <a:gd name="T57" fmla="*/ 5 h 551"/>
                <a:gd name="T58" fmla="*/ 487 w 1041"/>
                <a:gd name="T59" fmla="*/ 5 h 551"/>
                <a:gd name="T60" fmla="*/ 504 w 1041"/>
                <a:gd name="T61" fmla="*/ 0 h 551"/>
                <a:gd name="T62" fmla="*/ 521 w 1041"/>
                <a:gd name="T63" fmla="*/ 0 h 551"/>
                <a:gd name="T64" fmla="*/ 538 w 1041"/>
                <a:gd name="T65" fmla="*/ 0 h 551"/>
                <a:gd name="T66" fmla="*/ 554 w 1041"/>
                <a:gd name="T67" fmla="*/ 5 h 551"/>
                <a:gd name="T68" fmla="*/ 571 w 1041"/>
                <a:gd name="T69" fmla="*/ 5 h 551"/>
                <a:gd name="T70" fmla="*/ 588 w 1041"/>
                <a:gd name="T71" fmla="*/ 9 h 551"/>
                <a:gd name="T72" fmla="*/ 605 w 1041"/>
                <a:gd name="T73" fmla="*/ 13 h 551"/>
                <a:gd name="T74" fmla="*/ 622 w 1041"/>
                <a:gd name="T75" fmla="*/ 22 h 551"/>
                <a:gd name="T76" fmla="*/ 638 w 1041"/>
                <a:gd name="T77" fmla="*/ 30 h 551"/>
                <a:gd name="T78" fmla="*/ 655 w 1041"/>
                <a:gd name="T79" fmla="*/ 39 h 551"/>
                <a:gd name="T80" fmla="*/ 672 w 1041"/>
                <a:gd name="T81" fmla="*/ 43 h 551"/>
                <a:gd name="T82" fmla="*/ 689 w 1041"/>
                <a:gd name="T83" fmla="*/ 52 h 551"/>
                <a:gd name="T84" fmla="*/ 706 w 1041"/>
                <a:gd name="T85" fmla="*/ 65 h 551"/>
                <a:gd name="T86" fmla="*/ 722 w 1041"/>
                <a:gd name="T87" fmla="*/ 77 h 551"/>
                <a:gd name="T88" fmla="*/ 739 w 1041"/>
                <a:gd name="T89" fmla="*/ 95 h 551"/>
                <a:gd name="T90" fmla="*/ 756 w 1041"/>
                <a:gd name="T91" fmla="*/ 107 h 551"/>
                <a:gd name="T92" fmla="*/ 773 w 1041"/>
                <a:gd name="T93" fmla="*/ 120 h 551"/>
                <a:gd name="T94" fmla="*/ 790 w 1041"/>
                <a:gd name="T95" fmla="*/ 137 h 551"/>
                <a:gd name="T96" fmla="*/ 806 w 1041"/>
                <a:gd name="T97" fmla="*/ 159 h 551"/>
                <a:gd name="T98" fmla="*/ 823 w 1041"/>
                <a:gd name="T99" fmla="*/ 180 h 551"/>
                <a:gd name="T100" fmla="*/ 840 w 1041"/>
                <a:gd name="T101" fmla="*/ 194 h 551"/>
                <a:gd name="T102" fmla="*/ 857 w 1041"/>
                <a:gd name="T103" fmla="*/ 219 h 551"/>
                <a:gd name="T104" fmla="*/ 873 w 1041"/>
                <a:gd name="T105" fmla="*/ 240 h 551"/>
                <a:gd name="T106" fmla="*/ 890 w 1041"/>
                <a:gd name="T107" fmla="*/ 265 h 551"/>
                <a:gd name="T108" fmla="*/ 907 w 1041"/>
                <a:gd name="T109" fmla="*/ 287 h 551"/>
                <a:gd name="T110" fmla="*/ 924 w 1041"/>
                <a:gd name="T111" fmla="*/ 313 h 551"/>
                <a:gd name="T112" fmla="*/ 941 w 1041"/>
                <a:gd name="T113" fmla="*/ 342 h 551"/>
                <a:gd name="T114" fmla="*/ 957 w 1041"/>
                <a:gd name="T115" fmla="*/ 369 h 551"/>
                <a:gd name="T116" fmla="*/ 974 w 1041"/>
                <a:gd name="T117" fmla="*/ 399 h 551"/>
                <a:gd name="T118" fmla="*/ 991 w 1041"/>
                <a:gd name="T119" fmla="*/ 425 h 551"/>
                <a:gd name="T120" fmla="*/ 1008 w 1041"/>
                <a:gd name="T121" fmla="*/ 459 h 551"/>
                <a:gd name="T122" fmla="*/ 1025 w 1041"/>
                <a:gd name="T123" fmla="*/ 492 h 551"/>
                <a:gd name="T124" fmla="*/ 1041 w 1041"/>
                <a:gd name="T125" fmla="*/ 523 h 5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1"/>
                <a:gd name="T190" fmla="*/ 0 h 551"/>
                <a:gd name="T191" fmla="*/ 1041 w 1041"/>
                <a:gd name="T192" fmla="*/ 551 h 5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1" h="551">
                  <a:moveTo>
                    <a:pt x="0" y="551"/>
                  </a:moveTo>
                  <a:lnTo>
                    <a:pt x="17" y="517"/>
                  </a:lnTo>
                  <a:lnTo>
                    <a:pt x="34" y="483"/>
                  </a:lnTo>
                  <a:lnTo>
                    <a:pt x="51" y="448"/>
                  </a:lnTo>
                  <a:lnTo>
                    <a:pt x="67" y="419"/>
                  </a:lnTo>
                  <a:lnTo>
                    <a:pt x="84" y="389"/>
                  </a:lnTo>
                  <a:lnTo>
                    <a:pt x="101" y="359"/>
                  </a:lnTo>
                  <a:lnTo>
                    <a:pt x="118" y="329"/>
                  </a:lnTo>
                  <a:lnTo>
                    <a:pt x="135" y="303"/>
                  </a:lnTo>
                  <a:lnTo>
                    <a:pt x="151" y="278"/>
                  </a:lnTo>
                  <a:lnTo>
                    <a:pt x="168" y="252"/>
                  </a:lnTo>
                  <a:lnTo>
                    <a:pt x="185" y="231"/>
                  </a:lnTo>
                  <a:lnTo>
                    <a:pt x="202" y="205"/>
                  </a:lnTo>
                  <a:lnTo>
                    <a:pt x="219" y="188"/>
                  </a:lnTo>
                  <a:lnTo>
                    <a:pt x="235" y="167"/>
                  </a:lnTo>
                  <a:lnTo>
                    <a:pt x="252" y="145"/>
                  </a:lnTo>
                  <a:lnTo>
                    <a:pt x="269" y="128"/>
                  </a:lnTo>
                  <a:lnTo>
                    <a:pt x="286" y="111"/>
                  </a:lnTo>
                  <a:lnTo>
                    <a:pt x="303" y="99"/>
                  </a:lnTo>
                  <a:lnTo>
                    <a:pt x="319" y="81"/>
                  </a:lnTo>
                  <a:lnTo>
                    <a:pt x="336" y="69"/>
                  </a:lnTo>
                  <a:lnTo>
                    <a:pt x="353" y="56"/>
                  </a:lnTo>
                  <a:lnTo>
                    <a:pt x="370" y="47"/>
                  </a:lnTo>
                  <a:lnTo>
                    <a:pt x="386" y="39"/>
                  </a:lnTo>
                  <a:lnTo>
                    <a:pt x="403" y="30"/>
                  </a:lnTo>
                  <a:lnTo>
                    <a:pt x="420" y="22"/>
                  </a:lnTo>
                  <a:lnTo>
                    <a:pt x="437" y="13"/>
                  </a:lnTo>
                  <a:lnTo>
                    <a:pt x="454" y="9"/>
                  </a:lnTo>
                  <a:lnTo>
                    <a:pt x="470" y="5"/>
                  </a:lnTo>
                  <a:lnTo>
                    <a:pt x="487" y="5"/>
                  </a:lnTo>
                  <a:lnTo>
                    <a:pt x="504" y="0"/>
                  </a:lnTo>
                  <a:lnTo>
                    <a:pt x="521" y="0"/>
                  </a:lnTo>
                  <a:lnTo>
                    <a:pt x="538" y="0"/>
                  </a:lnTo>
                  <a:lnTo>
                    <a:pt x="554" y="5"/>
                  </a:lnTo>
                  <a:lnTo>
                    <a:pt x="571" y="5"/>
                  </a:lnTo>
                  <a:lnTo>
                    <a:pt x="588" y="9"/>
                  </a:lnTo>
                  <a:lnTo>
                    <a:pt x="605" y="13"/>
                  </a:lnTo>
                  <a:lnTo>
                    <a:pt x="622" y="22"/>
                  </a:lnTo>
                  <a:lnTo>
                    <a:pt x="638" y="30"/>
                  </a:lnTo>
                  <a:lnTo>
                    <a:pt x="655" y="39"/>
                  </a:lnTo>
                  <a:lnTo>
                    <a:pt x="672" y="47"/>
                  </a:lnTo>
                  <a:lnTo>
                    <a:pt x="689" y="56"/>
                  </a:lnTo>
                  <a:lnTo>
                    <a:pt x="706" y="69"/>
                  </a:lnTo>
                  <a:lnTo>
                    <a:pt x="722" y="81"/>
                  </a:lnTo>
                  <a:lnTo>
                    <a:pt x="739" y="99"/>
                  </a:lnTo>
                  <a:lnTo>
                    <a:pt x="756" y="111"/>
                  </a:lnTo>
                  <a:lnTo>
                    <a:pt x="773" y="128"/>
                  </a:lnTo>
                  <a:lnTo>
                    <a:pt x="790" y="145"/>
                  </a:lnTo>
                  <a:lnTo>
                    <a:pt x="806" y="167"/>
                  </a:lnTo>
                  <a:lnTo>
                    <a:pt x="823" y="188"/>
                  </a:lnTo>
                  <a:lnTo>
                    <a:pt x="840" y="205"/>
                  </a:lnTo>
                  <a:lnTo>
                    <a:pt x="857" y="231"/>
                  </a:lnTo>
                  <a:lnTo>
                    <a:pt x="873" y="252"/>
                  </a:lnTo>
                  <a:lnTo>
                    <a:pt x="890" y="278"/>
                  </a:lnTo>
                  <a:lnTo>
                    <a:pt x="907" y="303"/>
                  </a:lnTo>
                  <a:lnTo>
                    <a:pt x="924" y="329"/>
                  </a:lnTo>
                  <a:lnTo>
                    <a:pt x="941" y="359"/>
                  </a:lnTo>
                  <a:lnTo>
                    <a:pt x="957" y="389"/>
                  </a:lnTo>
                  <a:lnTo>
                    <a:pt x="974" y="419"/>
                  </a:lnTo>
                  <a:lnTo>
                    <a:pt x="991" y="448"/>
                  </a:lnTo>
                  <a:lnTo>
                    <a:pt x="1008" y="483"/>
                  </a:lnTo>
                  <a:lnTo>
                    <a:pt x="1025" y="517"/>
                  </a:lnTo>
                  <a:lnTo>
                    <a:pt x="1041" y="551"/>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sp>
          <p:nvSpPr>
            <p:cNvPr id="25" name="Freeform 22"/>
            <p:cNvSpPr>
              <a:spLocks/>
            </p:cNvSpPr>
            <p:nvPr/>
          </p:nvSpPr>
          <p:spPr bwMode="auto">
            <a:xfrm rot="5766667">
              <a:off x="4151659" y="5689096"/>
              <a:ext cx="369999" cy="466508"/>
            </a:xfrm>
            <a:custGeom>
              <a:avLst/>
              <a:gdLst>
                <a:gd name="T0" fmla="*/ 0 w 783"/>
                <a:gd name="T1" fmla="*/ 0 h 828"/>
                <a:gd name="T2" fmla="*/ 10 w 783"/>
                <a:gd name="T3" fmla="*/ 17 h 828"/>
                <a:gd name="T4" fmla="*/ 20 w 783"/>
                <a:gd name="T5" fmla="*/ 39 h 828"/>
                <a:gd name="T6" fmla="*/ 30 w 783"/>
                <a:gd name="T7" fmla="*/ 56 h 828"/>
                <a:gd name="T8" fmla="*/ 37 w 783"/>
                <a:gd name="T9" fmla="*/ 73 h 828"/>
                <a:gd name="T10" fmla="*/ 47 w 783"/>
                <a:gd name="T11" fmla="*/ 90 h 828"/>
                <a:gd name="T12" fmla="*/ 57 w 783"/>
                <a:gd name="T13" fmla="*/ 107 h 828"/>
                <a:gd name="T14" fmla="*/ 67 w 783"/>
                <a:gd name="T15" fmla="*/ 128 h 828"/>
                <a:gd name="T16" fmla="*/ 77 w 783"/>
                <a:gd name="T17" fmla="*/ 145 h 828"/>
                <a:gd name="T18" fmla="*/ 87 w 783"/>
                <a:gd name="T19" fmla="*/ 162 h 828"/>
                <a:gd name="T20" fmla="*/ 97 w 783"/>
                <a:gd name="T21" fmla="*/ 180 h 828"/>
                <a:gd name="T22" fmla="*/ 107 w 783"/>
                <a:gd name="T23" fmla="*/ 197 h 828"/>
                <a:gd name="T24" fmla="*/ 117 w 783"/>
                <a:gd name="T25" fmla="*/ 214 h 828"/>
                <a:gd name="T26" fmla="*/ 128 w 783"/>
                <a:gd name="T27" fmla="*/ 226 h 828"/>
                <a:gd name="T28" fmla="*/ 141 w 783"/>
                <a:gd name="T29" fmla="*/ 244 h 828"/>
                <a:gd name="T30" fmla="*/ 151 w 783"/>
                <a:gd name="T31" fmla="*/ 261 h 828"/>
                <a:gd name="T32" fmla="*/ 161 w 783"/>
                <a:gd name="T33" fmla="*/ 278 h 828"/>
                <a:gd name="T34" fmla="*/ 171 w 783"/>
                <a:gd name="T35" fmla="*/ 295 h 828"/>
                <a:gd name="T36" fmla="*/ 185 w 783"/>
                <a:gd name="T37" fmla="*/ 308 h 828"/>
                <a:gd name="T38" fmla="*/ 195 w 783"/>
                <a:gd name="T39" fmla="*/ 325 h 828"/>
                <a:gd name="T40" fmla="*/ 205 w 783"/>
                <a:gd name="T41" fmla="*/ 337 h 828"/>
                <a:gd name="T42" fmla="*/ 218 w 783"/>
                <a:gd name="T43" fmla="*/ 354 h 828"/>
                <a:gd name="T44" fmla="*/ 228 w 783"/>
                <a:gd name="T45" fmla="*/ 367 h 828"/>
                <a:gd name="T46" fmla="*/ 242 w 783"/>
                <a:gd name="T47" fmla="*/ 384 h 828"/>
                <a:gd name="T48" fmla="*/ 252 w 783"/>
                <a:gd name="T49" fmla="*/ 397 h 828"/>
                <a:gd name="T50" fmla="*/ 265 w 783"/>
                <a:gd name="T51" fmla="*/ 414 h 828"/>
                <a:gd name="T52" fmla="*/ 275 w 783"/>
                <a:gd name="T53" fmla="*/ 427 h 828"/>
                <a:gd name="T54" fmla="*/ 289 w 783"/>
                <a:gd name="T55" fmla="*/ 440 h 828"/>
                <a:gd name="T56" fmla="*/ 299 w 783"/>
                <a:gd name="T57" fmla="*/ 457 h 828"/>
                <a:gd name="T58" fmla="*/ 312 w 783"/>
                <a:gd name="T59" fmla="*/ 470 h 828"/>
                <a:gd name="T60" fmla="*/ 326 w 783"/>
                <a:gd name="T61" fmla="*/ 482 h 828"/>
                <a:gd name="T62" fmla="*/ 339 w 783"/>
                <a:gd name="T63" fmla="*/ 495 h 828"/>
                <a:gd name="T64" fmla="*/ 349 w 783"/>
                <a:gd name="T65" fmla="*/ 508 h 828"/>
                <a:gd name="T66" fmla="*/ 363 w 783"/>
                <a:gd name="T67" fmla="*/ 521 h 828"/>
                <a:gd name="T68" fmla="*/ 376 w 783"/>
                <a:gd name="T69" fmla="*/ 534 h 828"/>
                <a:gd name="T70" fmla="*/ 390 w 783"/>
                <a:gd name="T71" fmla="*/ 546 h 828"/>
                <a:gd name="T72" fmla="*/ 403 w 783"/>
                <a:gd name="T73" fmla="*/ 559 h 828"/>
                <a:gd name="T74" fmla="*/ 416 w 783"/>
                <a:gd name="T75" fmla="*/ 572 h 828"/>
                <a:gd name="T76" fmla="*/ 430 w 783"/>
                <a:gd name="T77" fmla="*/ 585 h 828"/>
                <a:gd name="T78" fmla="*/ 443 w 783"/>
                <a:gd name="T79" fmla="*/ 598 h 828"/>
                <a:gd name="T80" fmla="*/ 457 w 783"/>
                <a:gd name="T81" fmla="*/ 610 h 828"/>
                <a:gd name="T82" fmla="*/ 470 w 783"/>
                <a:gd name="T83" fmla="*/ 619 h 828"/>
                <a:gd name="T84" fmla="*/ 484 w 783"/>
                <a:gd name="T85" fmla="*/ 632 h 828"/>
                <a:gd name="T86" fmla="*/ 497 w 783"/>
                <a:gd name="T87" fmla="*/ 645 h 828"/>
                <a:gd name="T88" fmla="*/ 510 w 783"/>
                <a:gd name="T89" fmla="*/ 653 h 828"/>
                <a:gd name="T90" fmla="*/ 524 w 783"/>
                <a:gd name="T91" fmla="*/ 666 h 828"/>
                <a:gd name="T92" fmla="*/ 537 w 783"/>
                <a:gd name="T93" fmla="*/ 679 h 828"/>
                <a:gd name="T94" fmla="*/ 554 w 783"/>
                <a:gd name="T95" fmla="*/ 687 h 828"/>
                <a:gd name="T96" fmla="*/ 568 w 783"/>
                <a:gd name="T97" fmla="*/ 700 h 828"/>
                <a:gd name="T98" fmla="*/ 581 w 783"/>
                <a:gd name="T99" fmla="*/ 709 h 828"/>
                <a:gd name="T100" fmla="*/ 598 w 783"/>
                <a:gd name="T101" fmla="*/ 717 h 828"/>
                <a:gd name="T102" fmla="*/ 611 w 783"/>
                <a:gd name="T103" fmla="*/ 730 h 828"/>
                <a:gd name="T104" fmla="*/ 628 w 783"/>
                <a:gd name="T105" fmla="*/ 738 h 828"/>
                <a:gd name="T106" fmla="*/ 641 w 783"/>
                <a:gd name="T107" fmla="*/ 747 h 828"/>
                <a:gd name="T108" fmla="*/ 658 w 783"/>
                <a:gd name="T109" fmla="*/ 756 h 828"/>
                <a:gd name="T110" fmla="*/ 672 w 783"/>
                <a:gd name="T111" fmla="*/ 768 h 828"/>
                <a:gd name="T112" fmla="*/ 688 w 783"/>
                <a:gd name="T113" fmla="*/ 777 h 828"/>
                <a:gd name="T114" fmla="*/ 702 w 783"/>
                <a:gd name="T115" fmla="*/ 785 h 828"/>
                <a:gd name="T116" fmla="*/ 719 w 783"/>
                <a:gd name="T117" fmla="*/ 794 h 828"/>
                <a:gd name="T118" fmla="*/ 735 w 783"/>
                <a:gd name="T119" fmla="*/ 802 h 828"/>
                <a:gd name="T120" fmla="*/ 749 w 783"/>
                <a:gd name="T121" fmla="*/ 811 h 828"/>
                <a:gd name="T122" fmla="*/ 766 w 783"/>
                <a:gd name="T123" fmla="*/ 820 h 828"/>
                <a:gd name="T124" fmla="*/ 783 w 783"/>
                <a:gd name="T125" fmla="*/ 828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28"/>
                <a:gd name="T191" fmla="*/ 783 w 783"/>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28">
                  <a:moveTo>
                    <a:pt x="0" y="0"/>
                  </a:moveTo>
                  <a:lnTo>
                    <a:pt x="10" y="17"/>
                  </a:lnTo>
                  <a:lnTo>
                    <a:pt x="20" y="39"/>
                  </a:lnTo>
                  <a:lnTo>
                    <a:pt x="30" y="56"/>
                  </a:lnTo>
                  <a:lnTo>
                    <a:pt x="37" y="73"/>
                  </a:lnTo>
                  <a:lnTo>
                    <a:pt x="47" y="90"/>
                  </a:lnTo>
                  <a:lnTo>
                    <a:pt x="57" y="107"/>
                  </a:lnTo>
                  <a:lnTo>
                    <a:pt x="67" y="128"/>
                  </a:lnTo>
                  <a:lnTo>
                    <a:pt x="77" y="145"/>
                  </a:lnTo>
                  <a:lnTo>
                    <a:pt x="87" y="162"/>
                  </a:lnTo>
                  <a:lnTo>
                    <a:pt x="97" y="180"/>
                  </a:lnTo>
                  <a:lnTo>
                    <a:pt x="107" y="197"/>
                  </a:lnTo>
                  <a:lnTo>
                    <a:pt x="117" y="214"/>
                  </a:lnTo>
                  <a:lnTo>
                    <a:pt x="128" y="226"/>
                  </a:lnTo>
                  <a:lnTo>
                    <a:pt x="141" y="244"/>
                  </a:lnTo>
                  <a:lnTo>
                    <a:pt x="151" y="261"/>
                  </a:lnTo>
                  <a:lnTo>
                    <a:pt x="161" y="278"/>
                  </a:lnTo>
                  <a:lnTo>
                    <a:pt x="171" y="295"/>
                  </a:lnTo>
                  <a:lnTo>
                    <a:pt x="185" y="308"/>
                  </a:lnTo>
                  <a:lnTo>
                    <a:pt x="195" y="325"/>
                  </a:lnTo>
                  <a:lnTo>
                    <a:pt x="205" y="337"/>
                  </a:lnTo>
                  <a:lnTo>
                    <a:pt x="218" y="354"/>
                  </a:lnTo>
                  <a:lnTo>
                    <a:pt x="228" y="367"/>
                  </a:lnTo>
                  <a:lnTo>
                    <a:pt x="242" y="384"/>
                  </a:lnTo>
                  <a:lnTo>
                    <a:pt x="252" y="397"/>
                  </a:lnTo>
                  <a:lnTo>
                    <a:pt x="265" y="414"/>
                  </a:lnTo>
                  <a:lnTo>
                    <a:pt x="275" y="427"/>
                  </a:lnTo>
                  <a:lnTo>
                    <a:pt x="289" y="440"/>
                  </a:lnTo>
                  <a:lnTo>
                    <a:pt x="299" y="457"/>
                  </a:lnTo>
                  <a:lnTo>
                    <a:pt x="312" y="470"/>
                  </a:lnTo>
                  <a:lnTo>
                    <a:pt x="326" y="482"/>
                  </a:lnTo>
                  <a:lnTo>
                    <a:pt x="339" y="495"/>
                  </a:lnTo>
                  <a:lnTo>
                    <a:pt x="349" y="508"/>
                  </a:lnTo>
                  <a:lnTo>
                    <a:pt x="363" y="521"/>
                  </a:lnTo>
                  <a:lnTo>
                    <a:pt x="376" y="534"/>
                  </a:lnTo>
                  <a:lnTo>
                    <a:pt x="390" y="546"/>
                  </a:lnTo>
                  <a:lnTo>
                    <a:pt x="403" y="559"/>
                  </a:lnTo>
                  <a:lnTo>
                    <a:pt x="416" y="572"/>
                  </a:lnTo>
                  <a:lnTo>
                    <a:pt x="430" y="585"/>
                  </a:lnTo>
                  <a:lnTo>
                    <a:pt x="443" y="598"/>
                  </a:lnTo>
                  <a:lnTo>
                    <a:pt x="457" y="610"/>
                  </a:lnTo>
                  <a:lnTo>
                    <a:pt x="470" y="619"/>
                  </a:lnTo>
                  <a:lnTo>
                    <a:pt x="484" y="632"/>
                  </a:lnTo>
                  <a:lnTo>
                    <a:pt x="497" y="645"/>
                  </a:lnTo>
                  <a:lnTo>
                    <a:pt x="510" y="653"/>
                  </a:lnTo>
                  <a:lnTo>
                    <a:pt x="524" y="666"/>
                  </a:lnTo>
                  <a:lnTo>
                    <a:pt x="537" y="679"/>
                  </a:lnTo>
                  <a:lnTo>
                    <a:pt x="554" y="687"/>
                  </a:lnTo>
                  <a:lnTo>
                    <a:pt x="568" y="700"/>
                  </a:lnTo>
                  <a:lnTo>
                    <a:pt x="581" y="709"/>
                  </a:lnTo>
                  <a:lnTo>
                    <a:pt x="598" y="717"/>
                  </a:lnTo>
                  <a:lnTo>
                    <a:pt x="611" y="730"/>
                  </a:lnTo>
                  <a:lnTo>
                    <a:pt x="628" y="738"/>
                  </a:lnTo>
                  <a:lnTo>
                    <a:pt x="641" y="747"/>
                  </a:lnTo>
                  <a:lnTo>
                    <a:pt x="658" y="756"/>
                  </a:lnTo>
                  <a:lnTo>
                    <a:pt x="672" y="768"/>
                  </a:lnTo>
                  <a:lnTo>
                    <a:pt x="688" y="777"/>
                  </a:lnTo>
                  <a:lnTo>
                    <a:pt x="702" y="785"/>
                  </a:lnTo>
                  <a:lnTo>
                    <a:pt x="719" y="794"/>
                  </a:lnTo>
                  <a:lnTo>
                    <a:pt x="735" y="802"/>
                  </a:lnTo>
                  <a:lnTo>
                    <a:pt x="749" y="811"/>
                  </a:lnTo>
                  <a:lnTo>
                    <a:pt x="766" y="820"/>
                  </a:lnTo>
                  <a:lnTo>
                    <a:pt x="783" y="828"/>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sp>
          <p:nvSpPr>
            <p:cNvPr id="26" name="Freeform 22"/>
            <p:cNvSpPr>
              <a:spLocks/>
            </p:cNvSpPr>
            <p:nvPr/>
          </p:nvSpPr>
          <p:spPr bwMode="auto">
            <a:xfrm rot="15833333" flipV="1">
              <a:off x="4151659" y="4867822"/>
              <a:ext cx="369999" cy="466508"/>
            </a:xfrm>
            <a:custGeom>
              <a:avLst/>
              <a:gdLst>
                <a:gd name="T0" fmla="*/ 0 w 783"/>
                <a:gd name="T1" fmla="*/ 0 h 828"/>
                <a:gd name="T2" fmla="*/ 10 w 783"/>
                <a:gd name="T3" fmla="*/ 17 h 828"/>
                <a:gd name="T4" fmla="*/ 20 w 783"/>
                <a:gd name="T5" fmla="*/ 39 h 828"/>
                <a:gd name="T6" fmla="*/ 30 w 783"/>
                <a:gd name="T7" fmla="*/ 56 h 828"/>
                <a:gd name="T8" fmla="*/ 37 w 783"/>
                <a:gd name="T9" fmla="*/ 73 h 828"/>
                <a:gd name="T10" fmla="*/ 47 w 783"/>
                <a:gd name="T11" fmla="*/ 90 h 828"/>
                <a:gd name="T12" fmla="*/ 57 w 783"/>
                <a:gd name="T13" fmla="*/ 107 h 828"/>
                <a:gd name="T14" fmla="*/ 67 w 783"/>
                <a:gd name="T15" fmla="*/ 128 h 828"/>
                <a:gd name="T16" fmla="*/ 77 w 783"/>
                <a:gd name="T17" fmla="*/ 145 h 828"/>
                <a:gd name="T18" fmla="*/ 87 w 783"/>
                <a:gd name="T19" fmla="*/ 162 h 828"/>
                <a:gd name="T20" fmla="*/ 97 w 783"/>
                <a:gd name="T21" fmla="*/ 180 h 828"/>
                <a:gd name="T22" fmla="*/ 107 w 783"/>
                <a:gd name="T23" fmla="*/ 197 h 828"/>
                <a:gd name="T24" fmla="*/ 117 w 783"/>
                <a:gd name="T25" fmla="*/ 214 h 828"/>
                <a:gd name="T26" fmla="*/ 128 w 783"/>
                <a:gd name="T27" fmla="*/ 226 h 828"/>
                <a:gd name="T28" fmla="*/ 141 w 783"/>
                <a:gd name="T29" fmla="*/ 244 h 828"/>
                <a:gd name="T30" fmla="*/ 151 w 783"/>
                <a:gd name="T31" fmla="*/ 261 h 828"/>
                <a:gd name="T32" fmla="*/ 161 w 783"/>
                <a:gd name="T33" fmla="*/ 278 h 828"/>
                <a:gd name="T34" fmla="*/ 171 w 783"/>
                <a:gd name="T35" fmla="*/ 295 h 828"/>
                <a:gd name="T36" fmla="*/ 185 w 783"/>
                <a:gd name="T37" fmla="*/ 308 h 828"/>
                <a:gd name="T38" fmla="*/ 195 w 783"/>
                <a:gd name="T39" fmla="*/ 325 h 828"/>
                <a:gd name="T40" fmla="*/ 205 w 783"/>
                <a:gd name="T41" fmla="*/ 337 h 828"/>
                <a:gd name="T42" fmla="*/ 218 w 783"/>
                <a:gd name="T43" fmla="*/ 354 h 828"/>
                <a:gd name="T44" fmla="*/ 228 w 783"/>
                <a:gd name="T45" fmla="*/ 367 h 828"/>
                <a:gd name="T46" fmla="*/ 242 w 783"/>
                <a:gd name="T47" fmla="*/ 384 h 828"/>
                <a:gd name="T48" fmla="*/ 252 w 783"/>
                <a:gd name="T49" fmla="*/ 397 h 828"/>
                <a:gd name="T50" fmla="*/ 265 w 783"/>
                <a:gd name="T51" fmla="*/ 414 h 828"/>
                <a:gd name="T52" fmla="*/ 275 w 783"/>
                <a:gd name="T53" fmla="*/ 427 h 828"/>
                <a:gd name="T54" fmla="*/ 289 w 783"/>
                <a:gd name="T55" fmla="*/ 440 h 828"/>
                <a:gd name="T56" fmla="*/ 299 w 783"/>
                <a:gd name="T57" fmla="*/ 457 h 828"/>
                <a:gd name="T58" fmla="*/ 312 w 783"/>
                <a:gd name="T59" fmla="*/ 470 h 828"/>
                <a:gd name="T60" fmla="*/ 326 w 783"/>
                <a:gd name="T61" fmla="*/ 482 h 828"/>
                <a:gd name="T62" fmla="*/ 339 w 783"/>
                <a:gd name="T63" fmla="*/ 495 h 828"/>
                <a:gd name="T64" fmla="*/ 349 w 783"/>
                <a:gd name="T65" fmla="*/ 508 h 828"/>
                <a:gd name="T66" fmla="*/ 363 w 783"/>
                <a:gd name="T67" fmla="*/ 521 h 828"/>
                <a:gd name="T68" fmla="*/ 376 w 783"/>
                <a:gd name="T69" fmla="*/ 534 h 828"/>
                <a:gd name="T70" fmla="*/ 390 w 783"/>
                <a:gd name="T71" fmla="*/ 546 h 828"/>
                <a:gd name="T72" fmla="*/ 403 w 783"/>
                <a:gd name="T73" fmla="*/ 559 h 828"/>
                <a:gd name="T74" fmla="*/ 416 w 783"/>
                <a:gd name="T75" fmla="*/ 572 h 828"/>
                <a:gd name="T76" fmla="*/ 430 w 783"/>
                <a:gd name="T77" fmla="*/ 585 h 828"/>
                <a:gd name="T78" fmla="*/ 443 w 783"/>
                <a:gd name="T79" fmla="*/ 598 h 828"/>
                <a:gd name="T80" fmla="*/ 457 w 783"/>
                <a:gd name="T81" fmla="*/ 610 h 828"/>
                <a:gd name="T82" fmla="*/ 470 w 783"/>
                <a:gd name="T83" fmla="*/ 619 h 828"/>
                <a:gd name="T84" fmla="*/ 484 w 783"/>
                <a:gd name="T85" fmla="*/ 632 h 828"/>
                <a:gd name="T86" fmla="*/ 497 w 783"/>
                <a:gd name="T87" fmla="*/ 645 h 828"/>
                <a:gd name="T88" fmla="*/ 510 w 783"/>
                <a:gd name="T89" fmla="*/ 653 h 828"/>
                <a:gd name="T90" fmla="*/ 524 w 783"/>
                <a:gd name="T91" fmla="*/ 666 h 828"/>
                <a:gd name="T92" fmla="*/ 537 w 783"/>
                <a:gd name="T93" fmla="*/ 679 h 828"/>
                <a:gd name="T94" fmla="*/ 554 w 783"/>
                <a:gd name="T95" fmla="*/ 687 h 828"/>
                <a:gd name="T96" fmla="*/ 568 w 783"/>
                <a:gd name="T97" fmla="*/ 700 h 828"/>
                <a:gd name="T98" fmla="*/ 581 w 783"/>
                <a:gd name="T99" fmla="*/ 709 h 828"/>
                <a:gd name="T100" fmla="*/ 598 w 783"/>
                <a:gd name="T101" fmla="*/ 717 h 828"/>
                <a:gd name="T102" fmla="*/ 611 w 783"/>
                <a:gd name="T103" fmla="*/ 730 h 828"/>
                <a:gd name="T104" fmla="*/ 628 w 783"/>
                <a:gd name="T105" fmla="*/ 738 h 828"/>
                <a:gd name="T106" fmla="*/ 641 w 783"/>
                <a:gd name="T107" fmla="*/ 747 h 828"/>
                <a:gd name="T108" fmla="*/ 658 w 783"/>
                <a:gd name="T109" fmla="*/ 756 h 828"/>
                <a:gd name="T110" fmla="*/ 672 w 783"/>
                <a:gd name="T111" fmla="*/ 768 h 828"/>
                <a:gd name="T112" fmla="*/ 688 w 783"/>
                <a:gd name="T113" fmla="*/ 777 h 828"/>
                <a:gd name="T114" fmla="*/ 702 w 783"/>
                <a:gd name="T115" fmla="*/ 785 h 828"/>
                <a:gd name="T116" fmla="*/ 719 w 783"/>
                <a:gd name="T117" fmla="*/ 794 h 828"/>
                <a:gd name="T118" fmla="*/ 735 w 783"/>
                <a:gd name="T119" fmla="*/ 802 h 828"/>
                <a:gd name="T120" fmla="*/ 749 w 783"/>
                <a:gd name="T121" fmla="*/ 811 h 828"/>
                <a:gd name="T122" fmla="*/ 766 w 783"/>
                <a:gd name="T123" fmla="*/ 820 h 828"/>
                <a:gd name="T124" fmla="*/ 783 w 783"/>
                <a:gd name="T125" fmla="*/ 828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28"/>
                <a:gd name="T191" fmla="*/ 783 w 783"/>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28">
                  <a:moveTo>
                    <a:pt x="0" y="0"/>
                  </a:moveTo>
                  <a:lnTo>
                    <a:pt x="10" y="17"/>
                  </a:lnTo>
                  <a:lnTo>
                    <a:pt x="20" y="39"/>
                  </a:lnTo>
                  <a:lnTo>
                    <a:pt x="30" y="56"/>
                  </a:lnTo>
                  <a:lnTo>
                    <a:pt x="37" y="73"/>
                  </a:lnTo>
                  <a:lnTo>
                    <a:pt x="47" y="90"/>
                  </a:lnTo>
                  <a:lnTo>
                    <a:pt x="57" y="107"/>
                  </a:lnTo>
                  <a:lnTo>
                    <a:pt x="67" y="128"/>
                  </a:lnTo>
                  <a:lnTo>
                    <a:pt x="77" y="145"/>
                  </a:lnTo>
                  <a:lnTo>
                    <a:pt x="87" y="162"/>
                  </a:lnTo>
                  <a:lnTo>
                    <a:pt x="97" y="180"/>
                  </a:lnTo>
                  <a:lnTo>
                    <a:pt x="107" y="197"/>
                  </a:lnTo>
                  <a:lnTo>
                    <a:pt x="117" y="214"/>
                  </a:lnTo>
                  <a:lnTo>
                    <a:pt x="128" y="226"/>
                  </a:lnTo>
                  <a:lnTo>
                    <a:pt x="141" y="244"/>
                  </a:lnTo>
                  <a:lnTo>
                    <a:pt x="151" y="261"/>
                  </a:lnTo>
                  <a:lnTo>
                    <a:pt x="161" y="278"/>
                  </a:lnTo>
                  <a:lnTo>
                    <a:pt x="171" y="295"/>
                  </a:lnTo>
                  <a:lnTo>
                    <a:pt x="185" y="308"/>
                  </a:lnTo>
                  <a:lnTo>
                    <a:pt x="195" y="325"/>
                  </a:lnTo>
                  <a:lnTo>
                    <a:pt x="205" y="337"/>
                  </a:lnTo>
                  <a:lnTo>
                    <a:pt x="218" y="354"/>
                  </a:lnTo>
                  <a:lnTo>
                    <a:pt x="228" y="367"/>
                  </a:lnTo>
                  <a:lnTo>
                    <a:pt x="242" y="384"/>
                  </a:lnTo>
                  <a:lnTo>
                    <a:pt x="252" y="397"/>
                  </a:lnTo>
                  <a:lnTo>
                    <a:pt x="265" y="414"/>
                  </a:lnTo>
                  <a:lnTo>
                    <a:pt x="275" y="427"/>
                  </a:lnTo>
                  <a:lnTo>
                    <a:pt x="289" y="440"/>
                  </a:lnTo>
                  <a:lnTo>
                    <a:pt x="299" y="457"/>
                  </a:lnTo>
                  <a:lnTo>
                    <a:pt x="312" y="470"/>
                  </a:lnTo>
                  <a:lnTo>
                    <a:pt x="326" y="482"/>
                  </a:lnTo>
                  <a:lnTo>
                    <a:pt x="339" y="495"/>
                  </a:lnTo>
                  <a:lnTo>
                    <a:pt x="349" y="508"/>
                  </a:lnTo>
                  <a:lnTo>
                    <a:pt x="363" y="521"/>
                  </a:lnTo>
                  <a:lnTo>
                    <a:pt x="376" y="534"/>
                  </a:lnTo>
                  <a:lnTo>
                    <a:pt x="390" y="546"/>
                  </a:lnTo>
                  <a:lnTo>
                    <a:pt x="403" y="559"/>
                  </a:lnTo>
                  <a:lnTo>
                    <a:pt x="416" y="572"/>
                  </a:lnTo>
                  <a:lnTo>
                    <a:pt x="430" y="585"/>
                  </a:lnTo>
                  <a:lnTo>
                    <a:pt x="443" y="598"/>
                  </a:lnTo>
                  <a:lnTo>
                    <a:pt x="457" y="610"/>
                  </a:lnTo>
                  <a:lnTo>
                    <a:pt x="470" y="619"/>
                  </a:lnTo>
                  <a:lnTo>
                    <a:pt x="484" y="632"/>
                  </a:lnTo>
                  <a:lnTo>
                    <a:pt x="497" y="645"/>
                  </a:lnTo>
                  <a:lnTo>
                    <a:pt x="510" y="653"/>
                  </a:lnTo>
                  <a:lnTo>
                    <a:pt x="524" y="666"/>
                  </a:lnTo>
                  <a:lnTo>
                    <a:pt x="537" y="679"/>
                  </a:lnTo>
                  <a:lnTo>
                    <a:pt x="554" y="687"/>
                  </a:lnTo>
                  <a:lnTo>
                    <a:pt x="568" y="700"/>
                  </a:lnTo>
                  <a:lnTo>
                    <a:pt x="581" y="709"/>
                  </a:lnTo>
                  <a:lnTo>
                    <a:pt x="598" y="717"/>
                  </a:lnTo>
                  <a:lnTo>
                    <a:pt x="611" y="730"/>
                  </a:lnTo>
                  <a:lnTo>
                    <a:pt x="628" y="738"/>
                  </a:lnTo>
                  <a:lnTo>
                    <a:pt x="641" y="747"/>
                  </a:lnTo>
                  <a:lnTo>
                    <a:pt x="658" y="756"/>
                  </a:lnTo>
                  <a:lnTo>
                    <a:pt x="672" y="768"/>
                  </a:lnTo>
                  <a:lnTo>
                    <a:pt x="688" y="777"/>
                  </a:lnTo>
                  <a:lnTo>
                    <a:pt x="702" y="785"/>
                  </a:lnTo>
                  <a:lnTo>
                    <a:pt x="719" y="794"/>
                  </a:lnTo>
                  <a:lnTo>
                    <a:pt x="735" y="802"/>
                  </a:lnTo>
                  <a:lnTo>
                    <a:pt x="749" y="811"/>
                  </a:lnTo>
                  <a:lnTo>
                    <a:pt x="766" y="820"/>
                  </a:lnTo>
                  <a:lnTo>
                    <a:pt x="783" y="828"/>
                  </a:lnTo>
                </a:path>
              </a:pathLst>
            </a:custGeom>
            <a:noFill/>
            <a:ln w="38100">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Book Antiqua" pitchFamily="18" charset="0"/>
              </a:endParaRPr>
            </a:p>
          </p:txBody>
        </p:sp>
      </p:grpSp>
    </p:spTree>
    <p:extLst>
      <p:ext uri="{BB962C8B-B14F-4D97-AF65-F5344CB8AC3E}">
        <p14:creationId xmlns:p14="http://schemas.microsoft.com/office/powerpoint/2010/main" val="13479911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dissolv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dissolve">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dissolv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dissolv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dissolve">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0" grpId="0" animBg="1"/>
      <p:bldP spid="71" grpId="0" animBg="1"/>
      <p:bldP spid="72" grpId="0" animBg="1"/>
      <p:bldP spid="73" grpId="0" animBg="1"/>
      <p:bldP spid="74"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1536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872716"/>
            <a:ext cx="9144000" cy="4924425"/>
          </a:xfrm>
          <a:prstGeom prst="rect">
            <a:avLst/>
          </a:prstGeom>
          <a:noFill/>
          <a:ln w="12700">
            <a:noFill/>
            <a:miter lim="800000"/>
            <a:headEnd/>
            <a:tailEnd/>
          </a:ln>
        </p:spPr>
        <p:txBody>
          <a:bodyPr wrap="square">
            <a:spAutoFit/>
          </a:bodyPr>
          <a:lstStyle/>
          <a:p>
            <a:pPr>
              <a:spcAft>
                <a:spcPts val="600"/>
              </a:spcAft>
            </a:pPr>
            <a:r>
              <a:rPr lang="en-US" sz="2400" dirty="0">
                <a:latin typeface="Book Antiqua" pitchFamily="18" charset="0"/>
              </a:rPr>
              <a:t>At reorder point we order 28,000 units. </a:t>
            </a:r>
          </a:p>
          <a:p>
            <a:pPr>
              <a:spcAft>
                <a:spcPts val="600"/>
              </a:spcAft>
            </a:pPr>
            <a:r>
              <a:rPr lang="en-US" sz="2400" dirty="0">
                <a:latin typeface="Book Antiqua" pitchFamily="18" charset="0"/>
              </a:rPr>
              <a:t>Icycle = Q/2</a:t>
            </a:r>
            <a:r>
              <a:rPr lang="en-US" sz="2400" i="1" dirty="0">
                <a:latin typeface="Book Antiqua" pitchFamily="18" charset="0"/>
              </a:rPr>
              <a:t> </a:t>
            </a:r>
            <a:r>
              <a:rPr lang="en-US" sz="2400" dirty="0">
                <a:latin typeface="Book Antiqua" pitchFamily="18" charset="0"/>
              </a:rPr>
              <a:t> = 28,000/2 = 14,000</a:t>
            </a:r>
          </a:p>
          <a:p>
            <a:pPr>
              <a:spcAft>
                <a:spcPts val="600"/>
              </a:spcAft>
            </a:pPr>
            <a:r>
              <a:rPr lang="en-US" sz="2400" dirty="0">
                <a:latin typeface="Book Antiqua" pitchFamily="18" charset="0"/>
              </a:rPr>
              <a:t>Isafety =  4,000 </a:t>
            </a:r>
            <a:r>
              <a:rPr lang="en-US" sz="2400" dirty="0">
                <a:latin typeface="Book Antiqua" pitchFamily="18" charset="0"/>
                <a:sym typeface="Wingdings" pitchFamily="2" charset="2"/>
              </a:rPr>
              <a:t> </a:t>
            </a:r>
          </a:p>
          <a:p>
            <a:pPr>
              <a:spcAft>
                <a:spcPts val="600"/>
              </a:spcAft>
            </a:pPr>
            <a:r>
              <a:rPr lang="en-US" sz="2400" dirty="0">
                <a:latin typeface="Book Antiqua" pitchFamily="18" charset="0"/>
              </a:rPr>
              <a:t>Average Inventory = I = Icycle + Isafety =14,000 + 4,000 = 18000.</a:t>
            </a:r>
          </a:p>
          <a:p>
            <a:pPr>
              <a:spcAft>
                <a:spcPts val="600"/>
              </a:spcAft>
            </a:pPr>
            <a:r>
              <a:rPr lang="en-US" sz="2400" dirty="0">
                <a:latin typeface="Book Antiqua" pitchFamily="18" charset="0"/>
              </a:rPr>
              <a:t>d) Compute the total holding costs per year.</a:t>
            </a:r>
          </a:p>
          <a:p>
            <a:pPr>
              <a:spcAft>
                <a:spcPts val="600"/>
              </a:spcAft>
            </a:pPr>
            <a:r>
              <a:rPr lang="en-US" sz="2400" dirty="0">
                <a:latin typeface="Book Antiqua" pitchFamily="18" charset="0"/>
              </a:rPr>
              <a:t>H(Average Inventory) = H(I) = 2 </a:t>
            </a:r>
            <a:r>
              <a:rPr lang="en-US" sz="2400" dirty="0">
                <a:latin typeface="Book Antiqua" pitchFamily="18" charset="0"/>
                <a:sym typeface="Symbol"/>
              </a:rPr>
              <a:t></a:t>
            </a:r>
            <a:r>
              <a:rPr lang="en-US" sz="2400" dirty="0">
                <a:latin typeface="Book Antiqua" pitchFamily="18" charset="0"/>
              </a:rPr>
              <a:t> 18,000 = 36,000/year</a:t>
            </a:r>
          </a:p>
          <a:p>
            <a:pPr>
              <a:spcAft>
                <a:spcPts val="600"/>
              </a:spcAft>
            </a:pPr>
            <a:r>
              <a:rPr lang="en-US" sz="2400" dirty="0">
                <a:latin typeface="Book Antiqua" pitchFamily="18" charset="0"/>
              </a:rPr>
              <a:t>e) Compute the average flow time.</a:t>
            </a:r>
          </a:p>
          <a:p>
            <a:pPr>
              <a:spcAft>
                <a:spcPts val="600"/>
              </a:spcAft>
            </a:pPr>
            <a:r>
              <a:rPr lang="en-US" sz="2400" dirty="0">
                <a:latin typeface="Book Antiqua" pitchFamily="18" charset="0"/>
              </a:rPr>
              <a:t>R = 2,000 / day, I = 18,000</a:t>
            </a:r>
          </a:p>
          <a:p>
            <a:pPr>
              <a:spcAft>
                <a:spcPts val="600"/>
              </a:spcAft>
            </a:pPr>
            <a:r>
              <a:rPr lang="en-US" sz="2400" dirty="0">
                <a:latin typeface="Book Antiqua" pitchFamily="18" charset="0"/>
              </a:rPr>
              <a:t>RT = I </a:t>
            </a:r>
            <a:r>
              <a:rPr lang="en-US" sz="2400" dirty="0">
                <a:latin typeface="Book Antiqua" pitchFamily="18" charset="0"/>
                <a:sym typeface="Wingdings" pitchFamily="2" charset="2"/>
              </a:rPr>
              <a:t></a:t>
            </a:r>
            <a:r>
              <a:rPr lang="en-US" sz="2400" dirty="0">
                <a:latin typeface="Book Antiqua" pitchFamily="18" charset="0"/>
              </a:rPr>
              <a:t>2000T = 18,000</a:t>
            </a:r>
          </a:p>
          <a:p>
            <a:pPr>
              <a:spcAft>
                <a:spcPts val="600"/>
              </a:spcAft>
            </a:pPr>
            <a:r>
              <a:rPr lang="en-US" sz="2400" dirty="0">
                <a:latin typeface="Book Antiqua" pitchFamily="18" charset="0"/>
              </a:rPr>
              <a:t>T = 9</a:t>
            </a:r>
          </a:p>
          <a:p>
            <a:pPr>
              <a:spcAft>
                <a:spcPts val="600"/>
              </a:spcAft>
            </a:pPr>
            <a:r>
              <a:rPr lang="en-US" sz="2400" dirty="0">
                <a:latin typeface="Book Antiqua" pitchFamily="18" charset="0"/>
              </a:rPr>
              <a:t>9 days</a:t>
            </a: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Given Safety Inventory Compute Service Level</a:t>
            </a:r>
          </a:p>
        </p:txBody>
      </p:sp>
    </p:spTree>
    <p:extLst>
      <p:ext uri="{BB962C8B-B14F-4D97-AF65-F5344CB8AC3E}">
        <p14:creationId xmlns:p14="http://schemas.microsoft.com/office/powerpoint/2010/main" val="1318998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8986">
                                            <p:txEl>
                                              <p:pRg st="8" end="8"/>
                                            </p:txEl>
                                          </p:spTgt>
                                        </p:tgtEl>
                                        <p:attrNameLst>
                                          <p:attrName>style.visibility</p:attrName>
                                        </p:attrNameLst>
                                      </p:cBhvr>
                                      <p:to>
                                        <p:strVal val="visible"/>
                                      </p:to>
                                    </p:set>
                                    <p:animEffect transition="in" filter="dissolve">
                                      <p:cBhvr>
                                        <p:cTn id="47" dur="500"/>
                                        <p:tgtEl>
                                          <p:spTgt spid="6389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38986">
                                            <p:txEl>
                                              <p:pRg st="9" end="9"/>
                                            </p:txEl>
                                          </p:spTgt>
                                        </p:tgtEl>
                                        <p:attrNameLst>
                                          <p:attrName>style.visibility</p:attrName>
                                        </p:attrNameLst>
                                      </p:cBhvr>
                                      <p:to>
                                        <p:strVal val="visible"/>
                                      </p:to>
                                    </p:set>
                                    <p:animEffect transition="in" filter="dissolve">
                                      <p:cBhvr>
                                        <p:cTn id="52" dur="500"/>
                                        <p:tgtEl>
                                          <p:spTgt spid="63898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38986">
                                            <p:txEl>
                                              <p:pRg st="10" end="10"/>
                                            </p:txEl>
                                          </p:spTgt>
                                        </p:tgtEl>
                                        <p:attrNameLst>
                                          <p:attrName>style.visibility</p:attrName>
                                        </p:attrNameLst>
                                      </p:cBhvr>
                                      <p:to>
                                        <p:strVal val="visible"/>
                                      </p:to>
                                    </p:set>
                                    <p:animEffect transition="in" filter="dissolve">
                                      <p:cBhvr>
                                        <p:cTn id="57" dur="500"/>
                                        <p:tgtEl>
                                          <p:spTgt spid="6389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836712"/>
          </a:xfrm>
        </p:spPr>
        <p:txBody>
          <a:bodyPr/>
          <a:lstStyle/>
          <a:p>
            <a:pPr eaLnBrk="0" hangingPunct="0"/>
            <a:r>
              <a:rPr lang="en-US" kern="1200" dirty="0">
                <a:solidFill>
                  <a:srgbClr val="C00000"/>
                </a:solidFill>
                <a:ea typeface="ＭＳ Ｐゴシック" charset="-128"/>
                <a:cs typeface="+mn-cs"/>
              </a:rPr>
              <a:t>Continuous Probability Distributions</a:t>
            </a:r>
          </a:p>
        </p:txBody>
      </p:sp>
      <p:graphicFrame>
        <p:nvGraphicFramePr>
          <p:cNvPr id="27" name="Object 26"/>
          <p:cNvGraphicFramePr>
            <a:graphicFrameLocks noChangeAspect="1"/>
          </p:cNvGraphicFramePr>
          <p:nvPr/>
        </p:nvGraphicFramePr>
        <p:xfrm>
          <a:off x="2" y="1138238"/>
          <a:ext cx="9088590" cy="5071476"/>
        </p:xfrm>
        <a:graphic>
          <a:graphicData uri="http://schemas.openxmlformats.org/presentationml/2006/ole">
            <mc:AlternateContent xmlns:mc="http://schemas.openxmlformats.org/markup-compatibility/2006">
              <mc:Choice xmlns:v="urn:schemas-microsoft-com:vml" Requires="v">
                <p:oleObj name="Worksheet" r:id="rId4" imgW="8210449" imgH="4581490" progId="Excel.Sheet.12">
                  <p:embed/>
                </p:oleObj>
              </mc:Choice>
              <mc:Fallback>
                <p:oleObj name="Worksheet" r:id="rId4" imgW="8210449" imgH="4581490" progId="Excel.Sheet.12">
                  <p:embed/>
                  <p:pic>
                    <p:nvPicPr>
                      <p:cNvPr id="27" name="Object 26"/>
                      <p:cNvPicPr/>
                      <p:nvPr/>
                    </p:nvPicPr>
                    <p:blipFill>
                      <a:blip r:embed="rId5"/>
                      <a:stretch>
                        <a:fillRect/>
                      </a:stretch>
                    </p:blipFill>
                    <p:spPr>
                      <a:xfrm>
                        <a:off x="2" y="1138238"/>
                        <a:ext cx="9088590" cy="5071476"/>
                      </a:xfrm>
                      <a:prstGeom prst="rect">
                        <a:avLst/>
                      </a:prstGeom>
                    </p:spPr>
                  </p:pic>
                </p:oleObj>
              </mc:Fallback>
            </mc:AlternateContent>
          </a:graphicData>
        </a:graphic>
      </p:graphicFrame>
      <p:sp>
        <p:nvSpPr>
          <p:cNvPr id="30" name="TextBox 29"/>
          <p:cNvSpPr txBox="1"/>
          <p:nvPr/>
        </p:nvSpPr>
        <p:spPr>
          <a:xfrm>
            <a:off x="5292080" y="5806938"/>
            <a:ext cx="2016224" cy="461665"/>
          </a:xfrm>
          <a:prstGeom prst="rect">
            <a:avLst/>
          </a:prstGeom>
          <a:noFill/>
        </p:spPr>
        <p:txBody>
          <a:bodyPr wrap="square" rtlCol="0">
            <a:spAutoFit/>
          </a:bodyPr>
          <a:lstStyle/>
          <a:p>
            <a:r>
              <a:rPr lang="en-US" sz="2400" b="1" dirty="0">
                <a:latin typeface="Book Antiqua" panose="02040602050305030304" pitchFamily="18" charset="0"/>
              </a:rPr>
              <a:t>Exponential</a:t>
            </a:r>
          </a:p>
        </p:txBody>
      </p:sp>
      <p:sp>
        <p:nvSpPr>
          <p:cNvPr id="10" name="TextBox 9"/>
          <p:cNvSpPr txBox="1"/>
          <p:nvPr/>
        </p:nvSpPr>
        <p:spPr>
          <a:xfrm>
            <a:off x="539552" y="6141908"/>
            <a:ext cx="7685117" cy="369332"/>
          </a:xfrm>
          <a:prstGeom prst="rect">
            <a:avLst/>
          </a:prstGeom>
          <a:noFill/>
        </p:spPr>
        <p:txBody>
          <a:bodyPr wrap="none" rtlCol="0">
            <a:spAutoFit/>
          </a:bodyPr>
          <a:lstStyle/>
          <a:p>
            <a:r>
              <a:rPr lang="en-US" dirty="0">
                <a:solidFill>
                  <a:srgbClr val="FF0000"/>
                </a:solidFill>
                <a:latin typeface="Book Antiqua" panose="02040602050305030304" pitchFamily="18" charset="0"/>
              </a:rPr>
              <a:t>Also Available at https://www.youtube.com/watch?v=RoCMGPLU8Ao</a:t>
            </a:r>
          </a:p>
        </p:txBody>
      </p:sp>
      <p:pic>
        <p:nvPicPr>
          <p:cNvPr id="14" name="Picture 13"/>
          <p:cNvPicPr>
            <a:picLocks noChangeAspect="1"/>
          </p:cNvPicPr>
          <p:nvPr/>
        </p:nvPicPr>
        <p:blipFill>
          <a:blip r:embed="rId6"/>
          <a:stretch>
            <a:fillRect/>
          </a:stretch>
        </p:blipFill>
        <p:spPr>
          <a:xfrm>
            <a:off x="7897885" y="43636"/>
            <a:ext cx="1190707" cy="744191"/>
          </a:xfrm>
          <a:prstGeom prst="rect">
            <a:avLst/>
          </a:prstGeom>
        </p:spPr>
      </p:pic>
      <p:sp>
        <p:nvSpPr>
          <p:cNvPr id="15" name="5-Point Star 14"/>
          <p:cNvSpPr/>
          <p:nvPr/>
        </p:nvSpPr>
        <p:spPr bwMode="auto">
          <a:xfrm>
            <a:off x="75499" y="6090889"/>
            <a:ext cx="493829" cy="388400"/>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16" name="5-Point Star 15"/>
          <p:cNvSpPr/>
          <p:nvPr/>
        </p:nvSpPr>
        <p:spPr bwMode="auto">
          <a:xfrm>
            <a:off x="8234918" y="6090889"/>
            <a:ext cx="493829" cy="388400"/>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11" name="5-Point Star 10"/>
          <p:cNvSpPr/>
          <p:nvPr/>
        </p:nvSpPr>
        <p:spPr bwMode="auto">
          <a:xfrm>
            <a:off x="6956078" y="16684"/>
            <a:ext cx="868383" cy="792088"/>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ndParaRPr>
          </a:p>
        </p:txBody>
      </p:sp>
      <p:sp>
        <p:nvSpPr>
          <p:cNvPr id="12" name="5-Point Star 11"/>
          <p:cNvSpPr/>
          <p:nvPr/>
        </p:nvSpPr>
        <p:spPr bwMode="auto">
          <a:xfrm>
            <a:off x="6271617" y="-141033"/>
            <a:ext cx="868383" cy="792088"/>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2" name="RoCMGPLU8Ao"/>
          <p:cNvPicPr>
            <a:picLocks noRot="1" noChangeAspect="1"/>
          </p:cNvPicPr>
          <p:nvPr>
            <a:videoFile r:link="rId1"/>
          </p:nvPr>
        </p:nvPicPr>
        <p:blipFill>
          <a:blip r:embed="rId7"/>
          <a:stretch>
            <a:fillRect/>
          </a:stretch>
        </p:blipFill>
        <p:spPr>
          <a:xfrm>
            <a:off x="0" y="725802"/>
            <a:ext cx="9001886" cy="5483912"/>
          </a:xfrm>
          <a:prstGeom prst="rect">
            <a:avLst/>
          </a:prstGeom>
        </p:spPr>
      </p:pic>
    </p:spTree>
    <p:extLst>
      <p:ext uri="{BB962C8B-B14F-4D97-AF65-F5344CB8AC3E}">
        <p14:creationId xmlns:p14="http://schemas.microsoft.com/office/powerpoint/2010/main" val="1889455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ext uri="{D42A27DB-BD31-4B8C-83A1-F6EECF244321}">
                <p14:modId xmlns:p14="http://schemas.microsoft.com/office/powerpoint/2010/main" val="1158349790"/>
              </p:ext>
            </p:extLst>
          </p:nvPr>
        </p:nvGraphicFramePr>
        <p:xfrm>
          <a:off x="61912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685800"/>
            <a:ext cx="9072561" cy="1569660"/>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MassPC  Inc. produces a 4-week supply of its PC Pal model when stock on hand drops to 525 units. It takes 1 week to produce a batch. Orders average 400 units per week, and standard deviation of demand forecast is  125 units. Compute the risk of stockout.</a:t>
            </a: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Service Level vs Safety Stock</a:t>
            </a:r>
          </a:p>
        </p:txBody>
      </p:sp>
      <p:sp>
        <p:nvSpPr>
          <p:cNvPr id="18" name="Text Box 10"/>
          <p:cNvSpPr txBox="1">
            <a:spLocks noChangeArrowheads="1"/>
          </p:cNvSpPr>
          <p:nvPr/>
        </p:nvSpPr>
        <p:spPr bwMode="auto">
          <a:xfrm>
            <a:off x="0" y="2235926"/>
            <a:ext cx="1297779"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ROP =</a:t>
            </a:r>
          </a:p>
        </p:txBody>
      </p:sp>
      <p:sp>
        <p:nvSpPr>
          <p:cNvPr id="19" name="Text Box 10"/>
          <p:cNvSpPr txBox="1">
            <a:spLocks noChangeArrowheads="1"/>
          </p:cNvSpPr>
          <p:nvPr/>
        </p:nvSpPr>
        <p:spPr bwMode="auto">
          <a:xfrm>
            <a:off x="914400" y="2252589"/>
            <a:ext cx="688181"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525</a:t>
            </a:r>
          </a:p>
        </p:txBody>
      </p:sp>
      <p:sp>
        <p:nvSpPr>
          <p:cNvPr id="21" name="Text Box 10"/>
          <p:cNvSpPr txBox="1">
            <a:spLocks noChangeArrowheads="1"/>
          </p:cNvSpPr>
          <p:nvPr/>
        </p:nvSpPr>
        <p:spPr bwMode="auto">
          <a:xfrm>
            <a:off x="7063937" y="2205335"/>
            <a:ext cx="732279"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Q =</a:t>
            </a:r>
          </a:p>
        </p:txBody>
      </p:sp>
      <p:sp>
        <p:nvSpPr>
          <p:cNvPr id="22" name="Text Box 10"/>
          <p:cNvSpPr txBox="1">
            <a:spLocks noChangeArrowheads="1"/>
          </p:cNvSpPr>
          <p:nvPr/>
        </p:nvSpPr>
        <p:spPr bwMode="auto">
          <a:xfrm>
            <a:off x="1524000" y="2256712"/>
            <a:ext cx="648889"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L =</a:t>
            </a:r>
          </a:p>
        </p:txBody>
      </p:sp>
      <p:sp>
        <p:nvSpPr>
          <p:cNvPr id="23" name="Text Box 10"/>
          <p:cNvSpPr txBox="1">
            <a:spLocks noChangeArrowheads="1"/>
          </p:cNvSpPr>
          <p:nvPr/>
        </p:nvSpPr>
        <p:spPr bwMode="auto">
          <a:xfrm>
            <a:off x="2059778" y="2241480"/>
            <a:ext cx="1216822"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1 week</a:t>
            </a:r>
          </a:p>
        </p:txBody>
      </p:sp>
      <p:sp>
        <p:nvSpPr>
          <p:cNvPr id="24" name="Text Box 10"/>
          <p:cNvSpPr txBox="1">
            <a:spLocks noChangeArrowheads="1"/>
          </p:cNvSpPr>
          <p:nvPr/>
        </p:nvSpPr>
        <p:spPr bwMode="auto">
          <a:xfrm>
            <a:off x="3124200" y="2257986"/>
            <a:ext cx="1297779"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LTD =</a:t>
            </a:r>
          </a:p>
        </p:txBody>
      </p:sp>
      <p:sp>
        <p:nvSpPr>
          <p:cNvPr id="25" name="Text Box 10"/>
          <p:cNvSpPr txBox="1">
            <a:spLocks noChangeArrowheads="1"/>
          </p:cNvSpPr>
          <p:nvPr/>
        </p:nvSpPr>
        <p:spPr bwMode="auto">
          <a:xfrm>
            <a:off x="4114800" y="2243379"/>
            <a:ext cx="1616078"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400/week</a:t>
            </a:r>
          </a:p>
        </p:txBody>
      </p:sp>
      <mc:AlternateContent xmlns:mc="http://schemas.openxmlformats.org/markup-compatibility/2006" xmlns:a14="http://schemas.microsoft.com/office/drawing/2010/main">
        <mc:Choice Requires="a14">
          <p:sp>
            <p:nvSpPr>
              <p:cNvPr id="26" name="Text Box 10"/>
              <p:cNvSpPr txBox="1">
                <a:spLocks noChangeArrowheads="1"/>
              </p:cNvSpPr>
              <p:nvPr/>
            </p:nvSpPr>
            <p:spPr bwMode="auto">
              <a:xfrm>
                <a:off x="5638800" y="2233060"/>
                <a:ext cx="1600200" cy="461665"/>
              </a:xfrm>
              <a:prstGeom prst="rect">
                <a:avLst/>
              </a:prstGeom>
              <a:noFill/>
              <a:ln w="12700">
                <a:noFill/>
                <a:miter lim="800000"/>
                <a:headEnd/>
                <a:tailEnd/>
              </a:ln>
            </p:spPr>
            <p:txBody>
              <a:bodyPr wrap="square">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𝜎</m:t>
                        </m:r>
                      </m:e>
                      <m:sub>
                        <m:r>
                          <a:rPr lang="en-US" sz="2400" b="0" i="1" smtClean="0">
                            <a:latin typeface="Cambria Math"/>
                          </a:rPr>
                          <m:t>𝐿𝑇𝐷</m:t>
                        </m:r>
                      </m:sub>
                    </m:sSub>
                  </m:oMath>
                </a14:m>
                <a:r>
                  <a:rPr lang="en-US" sz="2400" dirty="0">
                    <a:latin typeface="Book Antiqua" pitchFamily="18" charset="0"/>
                  </a:rPr>
                  <a:t>=125</a:t>
                </a:r>
              </a:p>
            </p:txBody>
          </p:sp>
        </mc:Choice>
        <mc:Fallback xmlns="">
          <p:sp>
            <p:nvSpPr>
              <p:cNvPr id="26" name="Text Box 10"/>
              <p:cNvSpPr txBox="1">
                <a:spLocks noRot="1" noChangeAspect="1" noMove="1" noResize="1" noEditPoints="1" noAdjustHandles="1" noChangeArrowheads="1" noChangeShapeType="1" noTextEdit="1"/>
              </p:cNvSpPr>
              <p:nvPr/>
            </p:nvSpPr>
            <p:spPr bwMode="auto">
              <a:xfrm>
                <a:off x="5638800" y="2233060"/>
                <a:ext cx="1600200" cy="461665"/>
              </a:xfrm>
              <a:prstGeom prst="rect">
                <a:avLst/>
              </a:prstGeom>
              <a:blipFill>
                <a:blip r:embed="rId6"/>
                <a:stretch>
                  <a:fillRect t="-9211" b="-30263"/>
                </a:stretch>
              </a:blipFill>
              <a:ln w="12700">
                <a:noFill/>
                <a:miter lim="800000"/>
                <a:headEnd/>
                <a:tailEnd/>
              </a:ln>
            </p:spPr>
            <p:txBody>
              <a:bodyPr/>
              <a:lstStyle/>
              <a:p>
                <a:r>
                  <a:rPr lang="en-US">
                    <a:noFill/>
                  </a:rPr>
                  <a:t> </a:t>
                </a:r>
              </a:p>
            </p:txBody>
          </p:sp>
        </mc:Fallback>
      </mc:AlternateContent>
      <p:sp>
        <p:nvSpPr>
          <p:cNvPr id="27" name="Text Box 10"/>
          <p:cNvSpPr txBox="1">
            <a:spLocks noChangeArrowheads="1"/>
          </p:cNvSpPr>
          <p:nvPr/>
        </p:nvSpPr>
        <p:spPr bwMode="auto">
          <a:xfrm>
            <a:off x="7796216" y="2181798"/>
            <a:ext cx="1066800" cy="461665"/>
          </a:xfrm>
          <a:prstGeom prst="rect">
            <a:avLst/>
          </a:prstGeom>
          <a:noFill/>
          <a:ln w="12700">
            <a:noFill/>
            <a:miter lim="800000"/>
            <a:headEnd/>
            <a:tailEnd/>
          </a:ln>
        </p:spPr>
        <p:txBody>
          <a:bodyPr wrap="square">
            <a:spAutoFit/>
          </a:bodyPr>
          <a:lstStyle/>
          <a:p>
            <a:r>
              <a:rPr lang="en-US" sz="2400" dirty="0">
                <a:latin typeface="Book Antiqua" panose="02040602050305030304" pitchFamily="18" charset="0"/>
              </a:rPr>
              <a:t>4(400)</a:t>
            </a:r>
          </a:p>
        </p:txBody>
      </p:sp>
      <p:sp>
        <p:nvSpPr>
          <p:cNvPr id="3" name="Rectangle 2"/>
          <p:cNvSpPr/>
          <p:nvPr/>
        </p:nvSpPr>
        <p:spPr>
          <a:xfrm>
            <a:off x="-41848" y="2723300"/>
            <a:ext cx="8172430" cy="461665"/>
          </a:xfrm>
          <a:prstGeom prst="rect">
            <a:avLst/>
          </a:prstGeom>
        </p:spPr>
        <p:txBody>
          <a:bodyPr wrap="none">
            <a:spAutoFit/>
          </a:bodyPr>
          <a:lstStyle/>
          <a:p>
            <a:r>
              <a:rPr lang="en-US" sz="2400" dirty="0">
                <a:solidFill>
                  <a:srgbClr val="000000"/>
                </a:solidFill>
                <a:latin typeface="Book Antiqua" panose="02040602050305030304" pitchFamily="18" charset="0"/>
              </a:rPr>
              <a:t>0.841345</a:t>
            </a:r>
            <a:r>
              <a:rPr lang="en-US" sz="2400" dirty="0">
                <a:latin typeface="Book Antiqua" panose="02040602050305030304" pitchFamily="18" charset="0"/>
              </a:rPr>
              <a:t> </a:t>
            </a:r>
            <a:r>
              <a:rPr lang="en-US" sz="2400" dirty="0">
                <a:solidFill>
                  <a:srgbClr val="000000"/>
                </a:solidFill>
                <a:latin typeface="Book Antiqua" panose="02040602050305030304" pitchFamily="18" charset="0"/>
              </a:rPr>
              <a:t>=NORM.DIST(525,400,125,1) </a:t>
            </a:r>
            <a:r>
              <a:rPr lang="en-US" sz="2400" dirty="0">
                <a:solidFill>
                  <a:srgbClr val="000000"/>
                </a:solidFill>
                <a:latin typeface="Book Antiqua" panose="02040602050305030304" pitchFamily="18" charset="0"/>
                <a:sym typeface="Wingdings" panose="05000000000000000000" pitchFamily="2" charset="2"/>
              </a:rPr>
              <a:t> Risk </a:t>
            </a:r>
            <a:r>
              <a:rPr lang="en-US" sz="2400">
                <a:solidFill>
                  <a:srgbClr val="000000"/>
                </a:solidFill>
                <a:latin typeface="Book Antiqua" panose="02040602050305030304" pitchFamily="18" charset="0"/>
                <a:sym typeface="Wingdings" panose="05000000000000000000" pitchFamily="2" charset="2"/>
              </a:rPr>
              <a:t>= 1-</a:t>
            </a:r>
            <a:r>
              <a:rPr lang="en-US" sz="2400">
                <a:solidFill>
                  <a:srgbClr val="000000"/>
                </a:solidFill>
                <a:latin typeface="Book Antiqua" panose="02040602050305030304" pitchFamily="18" charset="0"/>
              </a:rPr>
              <a:t>0.841345</a:t>
            </a:r>
            <a:endParaRPr lang="en-US" sz="2400" dirty="0">
              <a:latin typeface="Book Antiqua" panose="02040602050305030304" pitchFamily="18" charset="0"/>
            </a:endParaRPr>
          </a:p>
        </p:txBody>
      </p:sp>
      <p:sp>
        <p:nvSpPr>
          <p:cNvPr id="20" name="Text Box 161"/>
          <p:cNvSpPr txBox="1">
            <a:spLocks noChangeArrowheads="1"/>
          </p:cNvSpPr>
          <p:nvPr/>
        </p:nvSpPr>
        <p:spPr bwMode="auto">
          <a:xfrm>
            <a:off x="-71439" y="320322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Book Antiqua" pitchFamily="18" charset="0"/>
              </a:rPr>
              <a:t>b) Compute Isafety for 80%, 90%, 95%, 99% service levels. </a:t>
            </a:r>
          </a:p>
        </p:txBody>
      </p:sp>
      <p:pic>
        <p:nvPicPr>
          <p:cNvPr id="2" name="Picture 1">
            <a:extLst>
              <a:ext uri="{FF2B5EF4-FFF2-40B4-BE49-F238E27FC236}">
                <a16:creationId xmlns:a16="http://schemas.microsoft.com/office/drawing/2014/main" id="{9AA7AE81-6080-49C8-A84D-48A18489A223}"/>
              </a:ext>
            </a:extLst>
          </p:cNvPr>
          <p:cNvPicPr>
            <a:picLocks noChangeAspect="1"/>
          </p:cNvPicPr>
          <p:nvPr/>
        </p:nvPicPr>
        <p:blipFill>
          <a:blip r:embed="rId7"/>
          <a:stretch>
            <a:fillRect/>
          </a:stretch>
        </p:blipFill>
        <p:spPr>
          <a:xfrm>
            <a:off x="1276963" y="3804244"/>
            <a:ext cx="6353175" cy="2525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510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dissolv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dissolv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dissolv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dissolv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dissolv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dissolve">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
                                            <p:txEl>
                                              <p:pRg st="0" end="0"/>
                                            </p:txEl>
                                          </p:spTgt>
                                        </p:tgtEl>
                                        <p:attrNameLst>
                                          <p:attrName>style.visibility</p:attrName>
                                        </p:attrNameLst>
                                      </p:cBhvr>
                                      <p:to>
                                        <p:strVal val="visible"/>
                                      </p:to>
                                    </p:set>
                                    <p:animEffect transition="in" filter="dissolve">
                                      <p:cBhvr>
                                        <p:cTn id="47" dur="500"/>
                                        <p:tgtEl>
                                          <p:spTgt spid="2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2"/>
      <p:bldP spid="19" grpId="0" build="p" bldLvl="2"/>
      <p:bldP spid="21" grpId="0" build="p" bldLvl="2"/>
      <p:bldP spid="22" grpId="0" build="p" bldLvl="2"/>
      <p:bldP spid="23" grpId="0" build="p" bldLvl="2"/>
      <p:bldP spid="24" grpId="0" build="p" bldLvl="2"/>
      <p:bldP spid="25" grpId="0" build="p" bldLvl="2"/>
      <p:bldP spid="26" grpId="0" build="p" bldLvl="2"/>
      <p:bldP spid="27" grpId="0" build="p" bldLvl="2"/>
      <p:bldP spid="3"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0" y="762000"/>
            <a:ext cx="91440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ts val="1200"/>
              </a:spcAft>
            </a:pPr>
            <a:r>
              <a:rPr lang="en-US" sz="2400" dirty="0">
                <a:latin typeface="Book Antiqua" pitchFamily="18" charset="0"/>
              </a:rPr>
              <a:t>Selecting service level and safety inventory level is an important </a:t>
            </a:r>
            <a:r>
              <a:rPr lang="en-US" sz="2400" b="1" dirty="0">
                <a:latin typeface="Book Antiqua" pitchFamily="18" charset="0"/>
              </a:rPr>
              <a:t>strategic decision</a:t>
            </a:r>
            <a:r>
              <a:rPr lang="en-US" sz="2400" dirty="0">
                <a:latin typeface="Book Antiqua" pitchFamily="18" charset="0"/>
              </a:rPr>
              <a:t>. A firm may choose high quality service in terms of product availability.  Or The firm may choose to be a low cost supplier by holding down inventory costs. In either case, it is positioning itself along the quality vs. cost trade-off curve.</a:t>
            </a:r>
          </a:p>
          <a:p>
            <a:pPr>
              <a:spcAft>
                <a:spcPts val="1200"/>
              </a:spcAft>
            </a:pPr>
            <a:r>
              <a:rPr lang="en-US" sz="2400" dirty="0">
                <a:latin typeface="Book Antiqua" pitchFamily="18" charset="0"/>
              </a:rPr>
              <a:t>This graph is a perfect example to show how a strategic position could be operationalized. </a:t>
            </a:r>
          </a:p>
        </p:txBody>
      </p:sp>
      <p:sp>
        <p:nvSpPr>
          <p:cNvPr id="16393" name="Text Box 9"/>
          <p:cNvSpPr txBox="1">
            <a:spLocks noChangeArrowheads="1"/>
          </p:cNvSpPr>
          <p:nvPr/>
        </p:nvSpPr>
        <p:spPr bwMode="auto">
          <a:xfrm>
            <a:off x="5105400" y="4104053"/>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400" dirty="0">
              <a:latin typeface="Book Antiqua" pitchFamily="18" charset="0"/>
            </a:endParaRPr>
          </a:p>
        </p:txBody>
      </p:sp>
      <p:sp>
        <p:nvSpPr>
          <p:cNvPr id="14" name="Text Box 14"/>
          <p:cNvSpPr txBox="1">
            <a:spLocks noChangeArrowheads="1"/>
          </p:cNvSpPr>
          <p:nvPr/>
        </p:nvSpPr>
        <p:spPr bwMode="auto">
          <a:xfrm>
            <a:off x="0" y="0"/>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Efficient Frontier- Service vs. Cost</a:t>
            </a:r>
          </a:p>
        </p:txBody>
      </p:sp>
      <p:pic>
        <p:nvPicPr>
          <p:cNvPr id="2" name="Picture 1"/>
          <p:cNvPicPr>
            <a:picLocks noChangeAspect="1"/>
          </p:cNvPicPr>
          <p:nvPr/>
        </p:nvPicPr>
        <p:blipFill>
          <a:blip r:embed="rId3"/>
          <a:stretch>
            <a:fillRect/>
          </a:stretch>
        </p:blipFill>
        <p:spPr>
          <a:xfrm>
            <a:off x="4343400" y="3698473"/>
            <a:ext cx="4144916" cy="2489708"/>
          </a:xfrm>
          <a:prstGeom prst="rect">
            <a:avLst/>
          </a:prstGeom>
        </p:spPr>
      </p:pic>
      <p:graphicFrame>
        <p:nvGraphicFramePr>
          <p:cNvPr id="6" name="Object 5">
            <a:extLst>
              <a:ext uri="{FF2B5EF4-FFF2-40B4-BE49-F238E27FC236}">
                <a16:creationId xmlns:a16="http://schemas.microsoft.com/office/drawing/2014/main" id="{9588BBFE-C94E-47ED-A752-42F9DD0DE7F6}"/>
              </a:ext>
            </a:extLst>
          </p:cNvPr>
          <p:cNvGraphicFramePr>
            <a:graphicFrameLocks noChangeAspect="1"/>
          </p:cNvGraphicFramePr>
          <p:nvPr>
            <p:extLst>
              <p:ext uri="{D42A27DB-BD31-4B8C-83A1-F6EECF244321}">
                <p14:modId xmlns:p14="http://schemas.microsoft.com/office/powerpoint/2010/main" val="3886851277"/>
              </p:ext>
            </p:extLst>
          </p:nvPr>
        </p:nvGraphicFramePr>
        <p:xfrm>
          <a:off x="152400" y="3801634"/>
          <a:ext cx="3983895" cy="2407329"/>
        </p:xfrm>
        <a:graphic>
          <a:graphicData uri="http://schemas.openxmlformats.org/presentationml/2006/ole">
            <mc:AlternateContent xmlns:mc="http://schemas.openxmlformats.org/markup-compatibility/2006">
              <mc:Choice xmlns:v="urn:schemas-microsoft-com:vml" Requires="v">
                <p:oleObj name="Worksheet" r:id="rId4" imgW="1685792" imgH="1019155" progId="Excel.Sheet.8">
                  <p:embed/>
                </p:oleObj>
              </mc:Choice>
              <mc:Fallback>
                <p:oleObj name="Worksheet" r:id="rId4" imgW="1685792" imgH="1019155" progId="Excel.Sheet.8">
                  <p:embed/>
                  <p:pic>
                    <p:nvPicPr>
                      <p:cNvPr id="28" name="Object 27"/>
                      <p:cNvPicPr/>
                      <p:nvPr/>
                    </p:nvPicPr>
                    <p:blipFill>
                      <a:blip r:embed="rId5"/>
                      <a:stretch>
                        <a:fillRect/>
                      </a:stretch>
                    </p:blipFill>
                    <p:spPr>
                      <a:xfrm>
                        <a:off x="152400" y="3801634"/>
                        <a:ext cx="3983895" cy="2407329"/>
                      </a:xfrm>
                      <a:prstGeom prst="rect">
                        <a:avLst/>
                      </a:prstGeom>
                    </p:spPr>
                  </p:pic>
                </p:oleObj>
              </mc:Fallback>
            </mc:AlternateContent>
          </a:graphicData>
        </a:graphic>
      </p:graphicFrame>
    </p:spTree>
    <p:extLst>
      <p:ext uri="{BB962C8B-B14F-4D97-AF65-F5344CB8AC3E}">
        <p14:creationId xmlns:p14="http://schemas.microsoft.com/office/powerpoint/2010/main" val="199567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1536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Both Lead Time and Demand are Variable</a:t>
            </a:r>
          </a:p>
        </p:txBody>
      </p:sp>
      <mc:AlternateContent xmlns:mc="http://schemas.openxmlformats.org/markup-compatibility/2006" xmlns:a14="http://schemas.microsoft.com/office/drawing/2010/main">
        <mc:Choice Requires="a14">
          <p:sp>
            <p:nvSpPr>
              <p:cNvPr id="5" name="Text Box 3"/>
              <p:cNvSpPr txBox="1">
                <a:spLocks noChangeArrowheads="1"/>
              </p:cNvSpPr>
              <p:nvPr/>
            </p:nvSpPr>
            <p:spPr bwMode="auto">
              <a:xfrm>
                <a:off x="2057400" y="692696"/>
                <a:ext cx="3168352" cy="62305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14:m>
                  <m:oMath xmlns:m="http://schemas.openxmlformats.org/officeDocument/2006/math">
                    <m:sSub>
                      <m:sSubPr>
                        <m:ctrlPr>
                          <a:rPr lang="en-US" sz="2800" i="1">
                            <a:solidFill>
                              <a:srgbClr val="C00000"/>
                            </a:solidFill>
                            <a:latin typeface="Cambria Math" panose="02040503050406030204" pitchFamily="18" charset="0"/>
                            <a:cs typeface="Times New Roman" pitchFamily="18" charset="0"/>
                          </a:rPr>
                        </m:ctrlPr>
                      </m:sSubPr>
                      <m:e>
                        <m:r>
                          <a:rPr lang="en-US" sz="2800" i="1">
                            <a:solidFill>
                              <a:srgbClr val="C00000"/>
                            </a:solidFill>
                            <a:latin typeface="Cambria Math"/>
                            <a:ea typeface="Cambria Math"/>
                            <a:cs typeface="Times New Roman" pitchFamily="18" charset="0"/>
                          </a:rPr>
                          <m:t>𝜎</m:t>
                        </m:r>
                      </m:e>
                      <m:sub>
                        <m:r>
                          <a:rPr lang="en-US" sz="2800" i="1">
                            <a:solidFill>
                              <a:srgbClr val="C00000"/>
                            </a:solidFill>
                            <a:latin typeface="Cambria Math"/>
                            <a:cs typeface="Times New Roman" pitchFamily="18" charset="0"/>
                          </a:rPr>
                          <m:t>𝐿𝑇𝐷</m:t>
                        </m:r>
                      </m:sub>
                    </m:sSub>
                  </m:oMath>
                </a14:m>
                <a:r>
                  <a:rPr lang="en-US" sz="2800" dirty="0">
                    <a:solidFill>
                      <a:srgbClr val="C00000"/>
                    </a:solidFill>
                    <a:latin typeface="Book Antiqua" pitchFamily="18" charset="0"/>
                    <a:cs typeface="Times New Roman" pitchFamily="18" charset="0"/>
                  </a:rPr>
                  <a:t>=</a:t>
                </a:r>
                <a14:m>
                  <m:oMath xmlns:m="http://schemas.openxmlformats.org/officeDocument/2006/math">
                    <m:rad>
                      <m:radPr>
                        <m:degHide m:val="on"/>
                        <m:ctrlPr>
                          <a:rPr lang="en-US" sz="2800" i="1" dirty="0">
                            <a:solidFill>
                              <a:srgbClr val="C00000"/>
                            </a:solidFill>
                            <a:latin typeface="Cambria Math" panose="02040503050406030204" pitchFamily="18" charset="0"/>
                            <a:cs typeface="Times New Roman" pitchFamily="18" charset="0"/>
                          </a:rPr>
                        </m:ctrlPr>
                      </m:radPr>
                      <m:deg/>
                      <m:e>
                        <m:sSubSup>
                          <m:sSubSupPr>
                            <m:ctrlPr>
                              <a:rPr lang="en-US" sz="2800" i="1" dirty="0">
                                <a:solidFill>
                                  <a:srgbClr val="C00000"/>
                                </a:solidFill>
                                <a:latin typeface="Cambria Math" panose="02040503050406030204" pitchFamily="18" charset="0"/>
                                <a:cs typeface="Times New Roman" pitchFamily="18" charset="0"/>
                              </a:rPr>
                            </m:ctrlPr>
                          </m:sSubSupPr>
                          <m:e>
                            <m:r>
                              <a:rPr lang="en-US" sz="2800" i="1" dirty="0">
                                <a:solidFill>
                                  <a:srgbClr val="C00000"/>
                                </a:solidFill>
                                <a:latin typeface="Cambria Math"/>
                                <a:cs typeface="Times New Roman" pitchFamily="18" charset="0"/>
                              </a:rPr>
                              <m:t>𝐿</m:t>
                            </m:r>
                            <m:r>
                              <a:rPr lang="en-US" sz="2800" i="1" dirty="0">
                                <a:solidFill>
                                  <a:srgbClr val="C00000"/>
                                </a:solidFill>
                                <a:latin typeface="Cambria Math"/>
                                <a:ea typeface="Cambria Math"/>
                                <a:cs typeface="Times New Roman" pitchFamily="18" charset="0"/>
                              </a:rPr>
                              <m:t>𝜎</m:t>
                            </m:r>
                          </m:e>
                          <m:sub>
                            <m:r>
                              <a:rPr lang="en-US" sz="2800" i="1" dirty="0">
                                <a:solidFill>
                                  <a:srgbClr val="C00000"/>
                                </a:solidFill>
                                <a:latin typeface="Cambria Math"/>
                                <a:cs typeface="Times New Roman" pitchFamily="18" charset="0"/>
                              </a:rPr>
                              <m:t>𝑅</m:t>
                            </m:r>
                          </m:sub>
                          <m:sup>
                            <m:r>
                              <a:rPr lang="en-US" sz="2800" i="1" dirty="0">
                                <a:solidFill>
                                  <a:srgbClr val="C00000"/>
                                </a:solidFill>
                                <a:latin typeface="Cambria Math"/>
                                <a:cs typeface="Times New Roman" pitchFamily="18" charset="0"/>
                              </a:rPr>
                              <m:t>2</m:t>
                            </m:r>
                          </m:sup>
                        </m:sSubSup>
                        <m:r>
                          <m:rPr>
                            <m:nor/>
                          </m:rPr>
                          <a:rPr lang="en-US" sz="2800" dirty="0">
                            <a:solidFill>
                              <a:srgbClr val="C00000"/>
                            </a:solidFill>
                            <a:latin typeface="Cambria Math"/>
                            <a:cs typeface="Times New Roman" pitchFamily="18" charset="0"/>
                          </a:rPr>
                          <m:t>+</m:t>
                        </m:r>
                        <m:sSup>
                          <m:sSupPr>
                            <m:ctrlPr>
                              <a:rPr lang="en-US" sz="2800" i="1" dirty="0">
                                <a:solidFill>
                                  <a:srgbClr val="C00000"/>
                                </a:solidFill>
                                <a:latin typeface="Cambria Math" panose="02040503050406030204" pitchFamily="18" charset="0"/>
                                <a:cs typeface="Times New Roman" pitchFamily="18" charset="0"/>
                              </a:rPr>
                            </m:ctrlPr>
                          </m:sSupPr>
                          <m:e>
                            <m:r>
                              <a:rPr lang="en-US" sz="2800" i="1" dirty="0">
                                <a:solidFill>
                                  <a:srgbClr val="C00000"/>
                                </a:solidFill>
                                <a:latin typeface="Cambria Math"/>
                                <a:cs typeface="Times New Roman" pitchFamily="18" charset="0"/>
                              </a:rPr>
                              <m:t>𝑅</m:t>
                            </m:r>
                          </m:e>
                          <m:sup>
                            <m:r>
                              <a:rPr lang="en-US" sz="2800" i="1" dirty="0">
                                <a:solidFill>
                                  <a:srgbClr val="C00000"/>
                                </a:solidFill>
                                <a:latin typeface="Cambria Math"/>
                                <a:cs typeface="Times New Roman" pitchFamily="18" charset="0"/>
                              </a:rPr>
                              <m:t>2</m:t>
                            </m:r>
                          </m:sup>
                        </m:sSup>
                        <m:sSubSup>
                          <m:sSubSupPr>
                            <m:ctrlPr>
                              <a:rPr lang="en-US" sz="2800" i="1" dirty="0">
                                <a:solidFill>
                                  <a:srgbClr val="C00000"/>
                                </a:solidFill>
                                <a:latin typeface="Cambria Math" panose="02040503050406030204" pitchFamily="18" charset="0"/>
                                <a:cs typeface="Times New Roman" pitchFamily="18" charset="0"/>
                              </a:rPr>
                            </m:ctrlPr>
                          </m:sSubSupPr>
                          <m:e>
                            <m:r>
                              <a:rPr lang="en-US" sz="2800" i="1" dirty="0">
                                <a:solidFill>
                                  <a:srgbClr val="C00000"/>
                                </a:solidFill>
                                <a:latin typeface="Cambria Math"/>
                                <a:ea typeface="Cambria Math"/>
                                <a:cs typeface="Times New Roman" pitchFamily="18" charset="0"/>
                              </a:rPr>
                              <m:t>𝜎</m:t>
                            </m:r>
                          </m:e>
                          <m:sub>
                            <m:r>
                              <a:rPr lang="en-US" sz="2800" i="1" dirty="0">
                                <a:solidFill>
                                  <a:srgbClr val="C00000"/>
                                </a:solidFill>
                                <a:latin typeface="Cambria Math"/>
                                <a:cs typeface="Times New Roman" pitchFamily="18" charset="0"/>
                              </a:rPr>
                              <m:t>𝐿</m:t>
                            </m:r>
                          </m:sub>
                          <m:sup>
                            <m:r>
                              <a:rPr lang="en-US" sz="2800" i="1" dirty="0">
                                <a:solidFill>
                                  <a:srgbClr val="C00000"/>
                                </a:solidFill>
                                <a:latin typeface="Cambria Math"/>
                                <a:cs typeface="Times New Roman" pitchFamily="18" charset="0"/>
                              </a:rPr>
                              <m:t>2</m:t>
                            </m:r>
                          </m:sup>
                        </m:sSubSup>
                        <m:r>
                          <m:rPr>
                            <m:nor/>
                          </m:rPr>
                          <a:rPr lang="en-US" sz="2800" dirty="0">
                            <a:solidFill>
                              <a:srgbClr val="C00000"/>
                            </a:solidFill>
                            <a:latin typeface="Book Antiqua" pitchFamily="18" charset="0"/>
                            <a:cs typeface="Times New Roman" pitchFamily="18" charset="0"/>
                          </a:rPr>
                          <m:t> </m:t>
                        </m:r>
                      </m:e>
                    </m:rad>
                  </m:oMath>
                </a14:m>
                <a:endParaRPr lang="en-US" sz="3200" dirty="0">
                  <a:solidFill>
                    <a:schemeClr val="tx2"/>
                  </a:solidFill>
                  <a:latin typeface="Times New Roman" pitchFamily="18" charset="0"/>
                </a:endParaRPr>
              </a:p>
            </p:txBody>
          </p:sp>
        </mc:Choice>
        <mc:Fallback xmlns="">
          <p:sp>
            <p:nvSpPr>
              <p:cNvPr id="5" name="Text Box 3"/>
              <p:cNvSpPr txBox="1">
                <a:spLocks noRot="1" noChangeAspect="1" noMove="1" noResize="1" noEditPoints="1" noAdjustHandles="1" noChangeArrowheads="1" noChangeShapeType="1" noTextEdit="1"/>
              </p:cNvSpPr>
              <p:nvPr/>
            </p:nvSpPr>
            <p:spPr bwMode="auto">
              <a:xfrm>
                <a:off x="2057400" y="692696"/>
                <a:ext cx="3168352" cy="623056"/>
              </a:xfrm>
              <a:prstGeom prst="rect">
                <a:avLst/>
              </a:prstGeom>
              <a:blipFill>
                <a:blip r:embed="rId6"/>
                <a:stretch>
                  <a:fillRect b="-254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3"/>
              <p:cNvSpPr txBox="1">
                <a:spLocks noChangeArrowheads="1"/>
              </p:cNvSpPr>
              <p:nvPr/>
            </p:nvSpPr>
            <p:spPr bwMode="auto">
              <a:xfrm>
                <a:off x="187069" y="854087"/>
                <a:ext cx="163708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14:m>
                  <m:oMath xmlns:m="http://schemas.openxmlformats.org/officeDocument/2006/math">
                    <m:r>
                      <a:rPr lang="en-US" b="0" i="1" smtClean="0">
                        <a:solidFill>
                          <a:srgbClr val="C00000"/>
                        </a:solidFill>
                        <a:latin typeface="Cambria Math"/>
                        <a:cs typeface="Times New Roman" pitchFamily="18" charset="0"/>
                      </a:rPr>
                      <m:t>𝐿𝑇𝐷</m:t>
                    </m:r>
                    <m:r>
                      <a:rPr lang="en-US" b="0" i="1" smtClean="0">
                        <a:solidFill>
                          <a:srgbClr val="C00000"/>
                        </a:solidFill>
                        <a:latin typeface="Cambria Math"/>
                        <a:cs typeface="Times New Roman" pitchFamily="18" charset="0"/>
                      </a:rPr>
                      <m:t>=</m:t>
                    </m:r>
                    <m:r>
                      <a:rPr lang="en-US" b="0" i="1" smtClean="0">
                        <a:solidFill>
                          <a:srgbClr val="C00000"/>
                        </a:solidFill>
                        <a:latin typeface="Cambria Math"/>
                        <a:cs typeface="Times New Roman" pitchFamily="18" charset="0"/>
                      </a:rPr>
                      <m:t>𝐿𝑅</m:t>
                    </m:r>
                  </m:oMath>
                </a14:m>
                <a:r>
                  <a:rPr lang="en-US" b="0" dirty="0">
                    <a:solidFill>
                      <a:srgbClr val="C00000"/>
                    </a:solidFill>
                    <a:latin typeface="Book Antiqua" pitchFamily="18" charset="0"/>
                    <a:cs typeface="Times New Roman" pitchFamily="18" charset="0"/>
                  </a:rPr>
                  <a:t>  </a:t>
                </a:r>
              </a:p>
            </p:txBody>
          </p:sp>
        </mc:Choice>
        <mc:Fallback xmlns="">
          <p:sp>
            <p:nvSpPr>
              <p:cNvPr id="6" name="Text Box 3"/>
              <p:cNvSpPr txBox="1">
                <a:spLocks noRot="1" noChangeAspect="1" noMove="1" noResize="1" noEditPoints="1" noAdjustHandles="1" noChangeArrowheads="1" noChangeShapeType="1" noTextEdit="1"/>
              </p:cNvSpPr>
              <p:nvPr/>
            </p:nvSpPr>
            <p:spPr bwMode="auto">
              <a:xfrm>
                <a:off x="187069" y="854087"/>
                <a:ext cx="1637081" cy="461665"/>
              </a:xfrm>
              <a:prstGeom prst="rect">
                <a:avLst/>
              </a:prstGeom>
              <a:blipFill>
                <a:blip r:embed="rId7"/>
                <a:stretch>
                  <a:fillRect l="-11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7" name="Text Box 10"/>
          <p:cNvSpPr txBox="1">
            <a:spLocks noChangeArrowheads="1"/>
          </p:cNvSpPr>
          <p:nvPr/>
        </p:nvSpPr>
        <p:spPr bwMode="auto">
          <a:xfrm>
            <a:off x="0" y="1315752"/>
            <a:ext cx="9072561" cy="3046988"/>
          </a:xfrm>
          <a:prstGeom prst="rect">
            <a:avLst/>
          </a:prstGeom>
          <a:noFill/>
          <a:ln w="12700">
            <a:noFill/>
            <a:miter lim="800000"/>
            <a:headEnd/>
            <a:tailEnd/>
          </a:ln>
        </p:spPr>
        <p:txBody>
          <a:bodyPr wrap="square">
            <a:spAutoFit/>
          </a:bodyPr>
          <a:lstStyle/>
          <a:p>
            <a:r>
              <a:rPr lang="en-US" sz="2400" dirty="0">
                <a:latin typeface="Book Antiqua" pitchFamily="18" charset="0"/>
              </a:rPr>
              <a:t>Lead time has mean of 10 days and a StdDev of 3 days.  Demand per day has a mean of 3000 and StdDev of 1000. How much safety inventory is needed in order to provide a 95% service level?</a:t>
            </a:r>
          </a:p>
          <a:p>
            <a:r>
              <a:rPr lang="en-US" sz="2400" i="1" dirty="0">
                <a:solidFill>
                  <a:srgbClr val="1A1A7E"/>
                </a:solidFill>
                <a:latin typeface="Book Antiqua" pitchFamily="18" charset="0"/>
              </a:rPr>
              <a:t>R</a:t>
            </a:r>
            <a:r>
              <a:rPr lang="en-US" sz="2400" dirty="0">
                <a:solidFill>
                  <a:srgbClr val="1A1A7E"/>
                </a:solidFill>
                <a:latin typeface="Book Antiqua" pitchFamily="18" charset="0"/>
              </a:rPr>
              <a:t>: Average demand rate= 3000 units</a:t>
            </a:r>
          </a:p>
          <a:p>
            <a:r>
              <a:rPr lang="el-GR" sz="2400" i="1" dirty="0">
                <a:solidFill>
                  <a:srgbClr val="1A1A7E"/>
                </a:solidFill>
                <a:latin typeface="Book Antiqua" pitchFamily="18" charset="0"/>
                <a:cs typeface="Times New Roman" pitchFamily="18" charset="0"/>
              </a:rPr>
              <a:t>σ</a:t>
            </a:r>
            <a:r>
              <a:rPr lang="en-US" sz="2400" i="1" baseline="-25000" dirty="0">
                <a:solidFill>
                  <a:srgbClr val="1A1A7E"/>
                </a:solidFill>
                <a:latin typeface="Book Antiqua" pitchFamily="18" charset="0"/>
                <a:cs typeface="Times New Roman" pitchFamily="18" charset="0"/>
              </a:rPr>
              <a:t>R</a:t>
            </a:r>
            <a:r>
              <a:rPr lang="en-US" sz="2400" dirty="0">
                <a:solidFill>
                  <a:srgbClr val="1A1A7E"/>
                </a:solidFill>
                <a:latin typeface="Book Antiqua" pitchFamily="18" charset="0"/>
                <a:cs typeface="Times New Roman" pitchFamily="18" charset="0"/>
              </a:rPr>
              <a:t>:</a:t>
            </a:r>
            <a:r>
              <a:rPr lang="en-US" sz="2400" baseline="-25000" dirty="0">
                <a:solidFill>
                  <a:srgbClr val="1A1A7E"/>
                </a:solidFill>
                <a:latin typeface="Book Antiqua" pitchFamily="18" charset="0"/>
                <a:cs typeface="Times New Roman" pitchFamily="18" charset="0"/>
              </a:rPr>
              <a:t> </a:t>
            </a:r>
            <a:r>
              <a:rPr lang="en-US" sz="2400" dirty="0">
                <a:solidFill>
                  <a:srgbClr val="1A1A7E"/>
                </a:solidFill>
                <a:latin typeface="Book Antiqua" pitchFamily="18" charset="0"/>
                <a:cs typeface="Times New Roman" pitchFamily="18" charset="0"/>
              </a:rPr>
              <a:t>Standard deviation of demand = 1000 units </a:t>
            </a:r>
          </a:p>
          <a:p>
            <a:r>
              <a:rPr lang="en-US" sz="2400" i="1" dirty="0">
                <a:solidFill>
                  <a:srgbClr val="1A1A7E"/>
                </a:solidFill>
                <a:latin typeface="Book Antiqua" pitchFamily="18" charset="0"/>
              </a:rPr>
              <a:t>L</a:t>
            </a:r>
            <a:r>
              <a:rPr lang="en-US" sz="2400" dirty="0">
                <a:solidFill>
                  <a:srgbClr val="1A1A7E"/>
                </a:solidFill>
                <a:latin typeface="Book Antiqua" pitchFamily="18" charset="0"/>
              </a:rPr>
              <a:t>: Average lead time = 10 days</a:t>
            </a:r>
          </a:p>
          <a:p>
            <a:r>
              <a:rPr lang="el-GR" sz="2400" i="1" dirty="0">
                <a:solidFill>
                  <a:srgbClr val="1A1A7E"/>
                </a:solidFill>
                <a:latin typeface="Book Antiqua" pitchFamily="18" charset="0"/>
                <a:cs typeface="Times New Roman" pitchFamily="18" charset="0"/>
              </a:rPr>
              <a:t>σ</a:t>
            </a:r>
            <a:r>
              <a:rPr lang="en-US" sz="2400" i="1" baseline="-25000" dirty="0">
                <a:solidFill>
                  <a:srgbClr val="1A1A7E"/>
                </a:solidFill>
                <a:latin typeface="Book Antiqua" pitchFamily="18" charset="0"/>
                <a:cs typeface="Times New Roman" pitchFamily="18" charset="0"/>
              </a:rPr>
              <a:t>L</a:t>
            </a:r>
            <a:r>
              <a:rPr lang="en-US" sz="2400" dirty="0">
                <a:solidFill>
                  <a:srgbClr val="1A1A7E"/>
                </a:solidFill>
                <a:latin typeface="Book Antiqua" pitchFamily="18" charset="0"/>
                <a:cs typeface="Times New Roman" pitchFamily="18" charset="0"/>
              </a:rPr>
              <a:t>:</a:t>
            </a:r>
            <a:r>
              <a:rPr lang="en-US" sz="2400" baseline="-25000" dirty="0">
                <a:solidFill>
                  <a:srgbClr val="1A1A7E"/>
                </a:solidFill>
                <a:latin typeface="Book Antiqua" pitchFamily="18" charset="0"/>
                <a:cs typeface="Times New Roman" pitchFamily="18" charset="0"/>
              </a:rPr>
              <a:t> </a:t>
            </a:r>
            <a:r>
              <a:rPr lang="en-US" sz="2400" dirty="0">
                <a:solidFill>
                  <a:srgbClr val="1A1A7E"/>
                </a:solidFill>
                <a:latin typeface="Book Antiqua" pitchFamily="18" charset="0"/>
                <a:cs typeface="Times New Roman" pitchFamily="18" charset="0"/>
              </a:rPr>
              <a:t>Standard deviation of the lead time  </a:t>
            </a:r>
            <a:r>
              <a:rPr lang="en-US" sz="2400">
                <a:solidFill>
                  <a:srgbClr val="1A1A7E"/>
                </a:solidFill>
                <a:latin typeface="Book Antiqua" pitchFamily="18" charset="0"/>
                <a:cs typeface="Times New Roman" pitchFamily="18" charset="0"/>
              </a:rPr>
              <a:t>= 3 </a:t>
            </a:r>
            <a:r>
              <a:rPr lang="en-US" sz="2400" dirty="0">
                <a:solidFill>
                  <a:srgbClr val="1A1A7E"/>
                </a:solidFill>
                <a:latin typeface="Book Antiqua" pitchFamily="18" charset="0"/>
                <a:cs typeface="Times New Roman" pitchFamily="18" charset="0"/>
              </a:rPr>
              <a:t>days</a:t>
            </a:r>
          </a:p>
        </p:txBody>
      </p:sp>
      <p:pic>
        <p:nvPicPr>
          <p:cNvPr id="10" name="Picture 9"/>
          <p:cNvPicPr>
            <a:picLocks noChangeAspect="1"/>
          </p:cNvPicPr>
          <p:nvPr/>
        </p:nvPicPr>
        <p:blipFill>
          <a:blip r:embed="rId8"/>
          <a:stretch>
            <a:fillRect/>
          </a:stretch>
        </p:blipFill>
        <p:spPr>
          <a:xfrm>
            <a:off x="57728" y="4429693"/>
            <a:ext cx="9018125" cy="1752600"/>
          </a:xfrm>
          <a:prstGeom prst="rect">
            <a:avLst/>
          </a:prstGeom>
        </p:spPr>
      </p:pic>
      <p:sp>
        <p:nvSpPr>
          <p:cNvPr id="11" name="Rectangle 10"/>
          <p:cNvSpPr/>
          <p:nvPr/>
        </p:nvSpPr>
        <p:spPr bwMode="auto">
          <a:xfrm>
            <a:off x="438727" y="4824405"/>
            <a:ext cx="8732982" cy="1676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2" name="Object 11"/>
          <p:cNvGraphicFramePr>
            <a:graphicFrameLocks noChangeAspect="1"/>
          </p:cNvGraphicFramePr>
          <p:nvPr/>
        </p:nvGraphicFramePr>
        <p:xfrm>
          <a:off x="381000" y="4824405"/>
          <a:ext cx="8696036" cy="1344437"/>
        </p:xfrm>
        <a:graphic>
          <a:graphicData uri="http://schemas.openxmlformats.org/presentationml/2006/ole">
            <mc:AlternateContent xmlns:mc="http://schemas.openxmlformats.org/markup-compatibility/2006">
              <mc:Choice xmlns:v="urn:schemas-microsoft-com:vml" Requires="v">
                <p:oleObj name="Worksheet" r:id="rId9" imgW="5966566" imgH="922224" progId="Excel.Sheet.12">
                  <p:embed/>
                </p:oleObj>
              </mc:Choice>
              <mc:Fallback>
                <p:oleObj name="Worksheet" r:id="rId9" imgW="5966566" imgH="922224" progId="Excel.Sheet.12">
                  <p:embed/>
                  <p:pic>
                    <p:nvPicPr>
                      <p:cNvPr id="12" name="Object 11"/>
                      <p:cNvPicPr/>
                      <p:nvPr/>
                    </p:nvPicPr>
                    <p:blipFill>
                      <a:blip r:embed="rId10"/>
                      <a:stretch>
                        <a:fillRect/>
                      </a:stretch>
                    </p:blipFill>
                    <p:spPr>
                      <a:xfrm>
                        <a:off x="381000" y="4824405"/>
                        <a:ext cx="8696036" cy="1344437"/>
                      </a:xfrm>
                      <a:prstGeom prst="rect">
                        <a:avLst/>
                      </a:prstGeom>
                    </p:spPr>
                  </p:pic>
                </p:oleObj>
              </mc:Fallback>
            </mc:AlternateContent>
          </a:graphicData>
        </a:graphic>
      </p:graphicFrame>
    </p:spTree>
    <p:extLst>
      <p:ext uri="{BB962C8B-B14F-4D97-AF65-F5344CB8AC3E}">
        <p14:creationId xmlns:p14="http://schemas.microsoft.com/office/powerpoint/2010/main" val="2243328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ssolv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dissolv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8986" name="Text Box 10"/>
          <p:cNvSpPr txBox="1">
            <a:spLocks noChangeArrowheads="1"/>
          </p:cNvSpPr>
          <p:nvPr/>
        </p:nvSpPr>
        <p:spPr bwMode="auto">
          <a:xfrm>
            <a:off x="6927" y="76200"/>
            <a:ext cx="9137073" cy="20851862"/>
          </a:xfrm>
          <a:prstGeom prst="rect">
            <a:avLst/>
          </a:prstGeom>
          <a:solidFill>
            <a:schemeClr val="bg1"/>
          </a:solidFill>
          <a:ln w="12700">
            <a:noFill/>
            <a:miter lim="800000"/>
            <a:headEnd/>
            <a:tailEnd/>
          </a:ln>
        </p:spPr>
        <p:txBody>
          <a:bodyPr wrap="square">
            <a:spAutoFit/>
          </a:bodyPr>
          <a:lstStyle/>
          <a:p>
            <a:pPr algn="ctr">
              <a:spcAft>
                <a:spcPts val="1800"/>
              </a:spcAft>
            </a:pPr>
            <a:r>
              <a:rPr lang="en-US" sz="8000" dirty="0">
                <a:solidFill>
                  <a:srgbClr val="FF0000"/>
                </a:solidFill>
                <a:latin typeface="Book Antiqua" panose="02040602050305030304" pitchFamily="18" charset="0"/>
              </a:rPr>
              <a:t>STOP</a:t>
            </a:r>
          </a:p>
          <a:p>
            <a:pPr algn="ctr">
              <a:spcAft>
                <a:spcPts val="1800"/>
              </a:spcAft>
            </a:pPr>
            <a:r>
              <a:rPr lang="en-US" sz="8000" dirty="0">
                <a:solidFill>
                  <a:srgbClr val="FF0000"/>
                </a:solidFill>
                <a:latin typeface="Book Antiqua" panose="02040602050305030304" pitchFamily="18" charset="0"/>
              </a:rPr>
              <a:t>Additional Problems</a:t>
            </a:r>
          </a:p>
          <a:p>
            <a:pPr algn="ctr">
              <a:spcAft>
                <a:spcPts val="1800"/>
              </a:spcAft>
            </a:pPr>
            <a:r>
              <a:rPr lang="en-US" sz="8000" dirty="0">
                <a:solidFill>
                  <a:srgbClr val="FF0000"/>
                </a:solidFill>
                <a:latin typeface="Book Antiqua" panose="02040602050305030304" pitchFamily="18" charset="0"/>
                <a:sym typeface="Symbol"/>
              </a:rPr>
              <a:t>At Your Own Will</a:t>
            </a:r>
            <a:endParaRPr lang="en-US" sz="8000" dirty="0">
              <a:latin typeface="Book Antiqua" pitchFamily="18" charset="0"/>
              <a:sym typeface="Symbol"/>
            </a:endParaRPr>
          </a:p>
          <a:p>
            <a:pPr>
              <a:spcAft>
                <a:spcPts val="1800"/>
              </a:spcAft>
            </a:pPr>
            <a:endParaRPr lang="en-US" sz="9600" dirty="0">
              <a:latin typeface="Book Antiqua" pitchFamily="18" charset="0"/>
            </a:endParaRPr>
          </a:p>
          <a:p>
            <a:pPr>
              <a:spcAft>
                <a:spcPts val="1800"/>
              </a:spcAft>
            </a:pPr>
            <a:endParaRPr lang="en-US" sz="9600" dirty="0">
              <a:solidFill>
                <a:srgbClr val="FF0000"/>
              </a:solidFill>
              <a:latin typeface="Book Antiqua" pitchFamily="18" charset="0"/>
            </a:endParaRPr>
          </a:p>
          <a:p>
            <a:pPr>
              <a:spcAft>
                <a:spcPts val="1800"/>
              </a:spcAft>
            </a:pPr>
            <a:endParaRPr lang="en-US" sz="9600" dirty="0">
              <a:solidFill>
                <a:srgbClr val="FF0000"/>
              </a:solidFill>
              <a:latin typeface="Book Antiqua" pitchFamily="18" charset="0"/>
            </a:endParaRPr>
          </a:p>
          <a:p>
            <a:pPr>
              <a:spcAft>
                <a:spcPts val="1800"/>
              </a:spcAft>
            </a:pPr>
            <a:endParaRPr lang="en-US" sz="9600" dirty="0">
              <a:latin typeface="Book Antiqua" pitchFamily="18" charset="0"/>
            </a:endParaRPr>
          </a:p>
          <a:p>
            <a:pPr>
              <a:spcAft>
                <a:spcPts val="1800"/>
              </a:spcAft>
            </a:pPr>
            <a:endParaRPr lang="en-US" sz="9600" dirty="0">
              <a:solidFill>
                <a:srgbClr val="00B050"/>
              </a:solidFill>
              <a:latin typeface="Book Antiqua" pitchFamily="18" charset="0"/>
              <a:sym typeface="Symbol"/>
            </a:endParaRPr>
          </a:p>
          <a:p>
            <a:pPr>
              <a:spcAft>
                <a:spcPts val="1800"/>
              </a:spcAft>
            </a:pPr>
            <a:endParaRPr lang="en-US" sz="9600" dirty="0">
              <a:solidFill>
                <a:srgbClr val="FF0000"/>
              </a:solidFill>
              <a:latin typeface="Book Antiqua" pitchFamily="18" charset="0"/>
            </a:endParaRPr>
          </a:p>
          <a:p>
            <a:pPr>
              <a:spcAft>
                <a:spcPts val="1800"/>
              </a:spcAft>
            </a:pPr>
            <a:endParaRPr lang="en-US" sz="9600" dirty="0">
              <a:solidFill>
                <a:srgbClr val="FF0000"/>
              </a:solidFill>
              <a:latin typeface="Book Antiqua" pitchFamily="18" charset="0"/>
            </a:endParaRPr>
          </a:p>
          <a:p>
            <a:pPr>
              <a:spcAft>
                <a:spcPts val="1800"/>
              </a:spcAft>
            </a:pPr>
            <a:endParaRPr lang="en-US" sz="9600" dirty="0">
              <a:solidFill>
                <a:srgbClr val="C00000"/>
              </a:solidFill>
              <a:latin typeface="Book Antiqua" pitchFamily="18" charset="0"/>
            </a:endParaRPr>
          </a:p>
          <a:p>
            <a:pPr>
              <a:spcAft>
                <a:spcPts val="1800"/>
              </a:spcAft>
            </a:pPr>
            <a:endParaRPr lang="en-US" sz="9600" dirty="0">
              <a:solidFill>
                <a:srgbClr val="C00000"/>
              </a:solidFill>
              <a:latin typeface="Book Antiqua" pitchFamily="18" charset="0"/>
            </a:endParaRPr>
          </a:p>
        </p:txBody>
      </p:sp>
    </p:spTree>
    <p:extLst>
      <p:ext uri="{BB962C8B-B14F-4D97-AF65-F5344CB8AC3E}">
        <p14:creationId xmlns:p14="http://schemas.microsoft.com/office/powerpoint/2010/main" val="14466902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68" y="895691"/>
            <a:ext cx="9125931" cy="4530725"/>
          </a:xfrm>
        </p:spPr>
        <p:txBody>
          <a:bodyPr/>
          <a:lstStyle/>
          <a:p>
            <a:pPr marL="0" indent="0">
              <a:buNone/>
            </a:pPr>
            <a:r>
              <a:rPr lang="en-US" b="1" dirty="0"/>
              <a:t>Standard normal probability distribution</a:t>
            </a:r>
            <a:r>
              <a:rPr lang="en-US" dirty="0"/>
              <a:t>, z,  has a mean of 0 and a standard deviation of 1. </a:t>
            </a:r>
          </a:p>
          <a:p>
            <a:pPr marL="0" indent="0">
              <a:buNone/>
            </a:pPr>
            <a:r>
              <a:rPr lang="en-US" dirty="0"/>
              <a:t>Given z find cumulative probability =NORM.S.DIS(x,1)</a:t>
            </a:r>
          </a:p>
          <a:p>
            <a:pPr marL="0" indent="0">
              <a:buNone/>
            </a:pPr>
            <a:r>
              <a:rPr lang="en-US" dirty="0"/>
              <a:t>Given cumulative probability find z = NORM.S.INV(probability)</a:t>
            </a:r>
          </a:p>
        </p:txBody>
      </p:sp>
      <p:sp>
        <p:nvSpPr>
          <p:cNvPr id="3" name="Title 2"/>
          <p:cNvSpPr>
            <a:spLocks noGrp="1"/>
          </p:cNvSpPr>
          <p:nvPr>
            <p:ph type="title"/>
          </p:nvPr>
        </p:nvSpPr>
        <p:spPr>
          <a:xfrm>
            <a:off x="18069" y="0"/>
            <a:ext cx="8893175" cy="764704"/>
          </a:xfrm>
        </p:spPr>
        <p:txBody>
          <a:bodyPr/>
          <a:lstStyle/>
          <a:p>
            <a:pPr eaLnBrk="0" hangingPunct="0"/>
            <a:r>
              <a:rPr lang="en-US" kern="1200" dirty="0">
                <a:ea typeface="ＭＳ Ｐゴシック" charset="-128"/>
                <a:cs typeface="+mn-cs"/>
              </a:rPr>
              <a:t>Standard Normal Distribution in Excel</a:t>
            </a:r>
          </a:p>
        </p:txBody>
      </p:sp>
      <p:pic>
        <p:nvPicPr>
          <p:cNvPr id="7" name="Picture 6"/>
          <p:cNvPicPr>
            <a:picLocks noChangeAspect="1"/>
          </p:cNvPicPr>
          <p:nvPr/>
        </p:nvPicPr>
        <p:blipFill>
          <a:blip r:embed="rId2"/>
          <a:stretch>
            <a:fillRect/>
          </a:stretch>
        </p:blipFill>
        <p:spPr>
          <a:xfrm>
            <a:off x="3053372" y="3097719"/>
            <a:ext cx="798547" cy="2707545"/>
          </a:xfrm>
          <a:prstGeom prst="rect">
            <a:avLst/>
          </a:prstGeom>
        </p:spPr>
      </p:pic>
      <p:pic>
        <p:nvPicPr>
          <p:cNvPr id="5" name="Picture 4"/>
          <p:cNvPicPr>
            <a:picLocks noChangeAspect="1"/>
          </p:cNvPicPr>
          <p:nvPr/>
        </p:nvPicPr>
        <p:blipFill>
          <a:blip r:embed="rId3"/>
          <a:stretch>
            <a:fillRect/>
          </a:stretch>
        </p:blipFill>
        <p:spPr>
          <a:xfrm>
            <a:off x="107504" y="2636912"/>
            <a:ext cx="2880320" cy="3421734"/>
          </a:xfrm>
          <a:prstGeom prst="rect">
            <a:avLst/>
          </a:prstGeom>
        </p:spPr>
      </p:pic>
      <p:pic>
        <p:nvPicPr>
          <p:cNvPr id="6" name="Picture 5"/>
          <p:cNvPicPr>
            <a:picLocks noChangeAspect="1"/>
          </p:cNvPicPr>
          <p:nvPr/>
        </p:nvPicPr>
        <p:blipFill>
          <a:blip r:embed="rId4"/>
          <a:stretch>
            <a:fillRect/>
          </a:stretch>
        </p:blipFill>
        <p:spPr>
          <a:xfrm>
            <a:off x="3917467" y="2670421"/>
            <a:ext cx="4465536" cy="3422875"/>
          </a:xfrm>
          <a:prstGeom prst="rect">
            <a:avLst/>
          </a:prstGeom>
        </p:spPr>
      </p:pic>
    </p:spTree>
    <p:extLst>
      <p:ext uri="{BB962C8B-B14F-4D97-AF65-F5344CB8AC3E}">
        <p14:creationId xmlns:p14="http://schemas.microsoft.com/office/powerpoint/2010/main" val="31088450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1536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838200"/>
            <a:ext cx="9072561" cy="5586145"/>
          </a:xfrm>
          <a:prstGeom prst="rect">
            <a:avLst/>
          </a:prstGeom>
          <a:noFill/>
          <a:ln w="12700">
            <a:noFill/>
            <a:miter lim="800000"/>
            <a:headEnd/>
            <a:tailEnd/>
          </a:ln>
        </p:spPr>
        <p:txBody>
          <a:bodyPr wrap="square">
            <a:spAutoFit/>
          </a:bodyPr>
          <a:lstStyle/>
          <a:p>
            <a:pPr>
              <a:spcAft>
                <a:spcPts val="600"/>
              </a:spcAft>
            </a:pPr>
            <a:r>
              <a:rPr lang="en-US" sz="2400" dirty="0">
                <a:latin typeface="Book Antiqua" pitchFamily="18" charset="0"/>
              </a:rPr>
              <a:t>Within 100 time intervals, stockouts occur in 20. </a:t>
            </a:r>
          </a:p>
          <a:p>
            <a:pPr>
              <a:spcAft>
                <a:spcPts val="600"/>
              </a:spcAft>
            </a:pPr>
            <a:r>
              <a:rPr lang="en-US" sz="2400" dirty="0">
                <a:latin typeface="Book Antiqua" pitchFamily="18" charset="0"/>
              </a:rPr>
              <a:t>Service Level  = 80/100 = 80%.</a:t>
            </a:r>
          </a:p>
          <a:p>
            <a:pPr>
              <a:spcAft>
                <a:spcPts val="600"/>
              </a:spcAft>
            </a:pPr>
            <a:r>
              <a:rPr lang="en-US" sz="2400" dirty="0">
                <a:latin typeface="Book Antiqua" pitchFamily="18" charset="0"/>
              </a:rPr>
              <a:t>Probability of stock-out = 20%.</a:t>
            </a:r>
          </a:p>
          <a:p>
            <a:pPr>
              <a:spcAft>
                <a:spcPts val="600"/>
              </a:spcAft>
            </a:pPr>
            <a:r>
              <a:rPr lang="en-US" sz="2400" dirty="0">
                <a:solidFill>
                  <a:srgbClr val="C00000"/>
                </a:solidFill>
                <a:latin typeface="Book Antiqua" pitchFamily="18" charset="0"/>
              </a:rPr>
              <a:t>Risk = # of stockout intervals/ Total # of  intervals </a:t>
            </a:r>
          </a:p>
          <a:p>
            <a:pPr>
              <a:spcAft>
                <a:spcPts val="600"/>
              </a:spcAft>
            </a:pPr>
            <a:r>
              <a:rPr lang="en-US" sz="2400" dirty="0">
                <a:solidFill>
                  <a:srgbClr val="C00000"/>
                </a:solidFill>
                <a:latin typeface="Book Antiqua" pitchFamily="18" charset="0"/>
              </a:rPr>
              <a:t>Service Level  = 1- (# of stockout intervals/ Total # of  intervals) </a:t>
            </a:r>
          </a:p>
          <a:p>
            <a:pPr>
              <a:spcAft>
                <a:spcPts val="600"/>
              </a:spcAft>
            </a:pPr>
            <a:r>
              <a:rPr lang="en-US" sz="2400" dirty="0">
                <a:latin typeface="Book Antiqua" pitchFamily="18" charset="0"/>
              </a:rPr>
              <a:t>Suppose that in each time interval in which a stockout occurred, the number of units by which we were short. </a:t>
            </a:r>
          </a:p>
          <a:p>
            <a:pPr>
              <a:spcAft>
                <a:spcPts val="600"/>
              </a:spcAft>
            </a:pPr>
            <a:r>
              <a:rPr lang="en-US" sz="2400" dirty="0">
                <a:latin typeface="Book Antiqua" pitchFamily="18" charset="0"/>
              </a:rPr>
              <a:t>Suppose that cumulative demand during the 100 time intervals was 15,000 units and the total number of units short in the 20 intervals with stockouts was 1,500 units. </a:t>
            </a:r>
          </a:p>
          <a:p>
            <a:pPr>
              <a:spcAft>
                <a:spcPts val="600"/>
              </a:spcAft>
            </a:pPr>
            <a:r>
              <a:rPr lang="en-US" sz="2400" dirty="0">
                <a:latin typeface="Book Antiqua" pitchFamily="18" charset="0"/>
              </a:rPr>
              <a:t>Fill rate =  (15,000-1,500)/15,000 = 13,500/15,000 = 90%.</a:t>
            </a:r>
          </a:p>
          <a:p>
            <a:pPr>
              <a:spcAft>
                <a:spcPts val="600"/>
              </a:spcAft>
            </a:pPr>
            <a:r>
              <a:rPr lang="en-US" sz="2400" dirty="0">
                <a:latin typeface="Book Antiqua" pitchFamily="18" charset="0"/>
              </a:rPr>
              <a:t>Fill Rate = Expected Sales / Expected Demand  </a:t>
            </a:r>
          </a:p>
          <a:p>
            <a:pPr>
              <a:spcAft>
                <a:spcPts val="600"/>
              </a:spcAft>
            </a:pPr>
            <a:r>
              <a:rPr lang="en-US" sz="2400" dirty="0">
                <a:solidFill>
                  <a:srgbClr val="C00000"/>
                </a:solidFill>
                <a:latin typeface="Book Antiqua" pitchFamily="18" charset="0"/>
              </a:rPr>
              <a:t>Fill Rate = (1- Expected Stockout )/ Expected Demand</a:t>
            </a: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Service Level, Fill Rate</a:t>
            </a:r>
          </a:p>
        </p:txBody>
      </p:sp>
    </p:spTree>
    <p:extLst>
      <p:ext uri="{BB962C8B-B14F-4D97-AF65-F5344CB8AC3E}">
        <p14:creationId xmlns:p14="http://schemas.microsoft.com/office/powerpoint/2010/main" val="2722340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8986">
                                            <p:txEl>
                                              <p:pRg st="8" end="8"/>
                                            </p:txEl>
                                          </p:spTgt>
                                        </p:tgtEl>
                                        <p:attrNameLst>
                                          <p:attrName>style.visibility</p:attrName>
                                        </p:attrNameLst>
                                      </p:cBhvr>
                                      <p:to>
                                        <p:strVal val="visible"/>
                                      </p:to>
                                    </p:set>
                                    <p:animEffect transition="in" filter="dissolve">
                                      <p:cBhvr>
                                        <p:cTn id="47" dur="500"/>
                                        <p:tgtEl>
                                          <p:spTgt spid="6389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38986">
                                            <p:txEl>
                                              <p:pRg st="9" end="9"/>
                                            </p:txEl>
                                          </p:spTgt>
                                        </p:tgtEl>
                                        <p:attrNameLst>
                                          <p:attrName>style.visibility</p:attrName>
                                        </p:attrNameLst>
                                      </p:cBhvr>
                                      <p:to>
                                        <p:strVal val="visible"/>
                                      </p:to>
                                    </p:set>
                                    <p:animEffect transition="in" filter="dissolve">
                                      <p:cBhvr>
                                        <p:cTn id="52" dur="500"/>
                                        <p:tgtEl>
                                          <p:spTgt spid="6389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8986" name="Text Box 10"/>
          <p:cNvSpPr txBox="1">
            <a:spLocks noChangeArrowheads="1"/>
          </p:cNvSpPr>
          <p:nvPr/>
        </p:nvSpPr>
        <p:spPr bwMode="auto">
          <a:xfrm>
            <a:off x="0" y="702504"/>
            <a:ext cx="9072561" cy="9356408"/>
          </a:xfrm>
          <a:prstGeom prst="rect">
            <a:avLst/>
          </a:prstGeom>
          <a:noFill/>
          <a:ln w="12700">
            <a:noFill/>
            <a:miter lim="800000"/>
            <a:headEnd/>
            <a:tailEnd/>
          </a:ln>
        </p:spPr>
        <p:txBody>
          <a:bodyPr wrap="square">
            <a:spAutoFit/>
          </a:bodyPr>
          <a:lstStyle/>
          <a:p>
            <a:pPr>
              <a:spcAft>
                <a:spcPts val="1800"/>
              </a:spcAft>
            </a:pPr>
            <a:r>
              <a:rPr lang="en-US" sz="2400" dirty="0">
                <a:solidFill>
                  <a:srgbClr val="FF0000"/>
                </a:solidFill>
                <a:latin typeface="Book Antiqua" panose="02040602050305030304" pitchFamily="18" charset="0"/>
              </a:rPr>
              <a:t>Average demand </a:t>
            </a:r>
            <a:r>
              <a:rPr lang="en-US" sz="2400" dirty="0">
                <a:latin typeface="Book Antiqua" pitchFamily="18" charset="0"/>
              </a:rPr>
              <a:t>of a product is </a:t>
            </a:r>
            <a:r>
              <a:rPr lang="en-US" sz="2400" dirty="0">
                <a:solidFill>
                  <a:srgbClr val="FF0000"/>
                </a:solidFill>
                <a:latin typeface="Book Antiqua" pitchFamily="18" charset="0"/>
              </a:rPr>
              <a:t>50 tons per week</a:t>
            </a:r>
            <a:r>
              <a:rPr lang="en-US" sz="2400" dirty="0">
                <a:latin typeface="Book Antiqua" pitchFamily="18" charset="0"/>
              </a:rPr>
              <a:t>. </a:t>
            </a:r>
            <a:r>
              <a:rPr lang="en-US" sz="2400" dirty="0">
                <a:solidFill>
                  <a:srgbClr val="FF0000"/>
                </a:solidFill>
                <a:latin typeface="Book Antiqua" pitchFamily="18" charset="0"/>
              </a:rPr>
              <a:t>Standard deviation</a:t>
            </a:r>
            <a:r>
              <a:rPr lang="en-US" sz="2400" dirty="0">
                <a:latin typeface="Book Antiqua" pitchFamily="18" charset="0"/>
              </a:rPr>
              <a:t> of the weekly demand is </a:t>
            </a:r>
            <a:r>
              <a:rPr lang="en-US" sz="2400" dirty="0">
                <a:solidFill>
                  <a:srgbClr val="FF0000"/>
                </a:solidFill>
                <a:latin typeface="Book Antiqua" pitchFamily="18" charset="0"/>
              </a:rPr>
              <a:t>3 tons</a:t>
            </a:r>
            <a:r>
              <a:rPr lang="en-US" sz="2400" dirty="0">
                <a:latin typeface="Book Antiqua" pitchFamily="18" charset="0"/>
              </a:rPr>
              <a:t>. </a:t>
            </a:r>
            <a:r>
              <a:rPr lang="en-US" sz="2400" dirty="0">
                <a:solidFill>
                  <a:srgbClr val="FF0000"/>
                </a:solidFill>
                <a:latin typeface="Book Antiqua" pitchFamily="18" charset="0"/>
              </a:rPr>
              <a:t>Lead time is 2 weeks</a:t>
            </a:r>
            <a:r>
              <a:rPr lang="en-US" sz="2400" dirty="0">
                <a:latin typeface="Book Antiqua" pitchFamily="18" charset="0"/>
              </a:rPr>
              <a:t>. Assume that the management is willing to accept a </a:t>
            </a:r>
            <a:r>
              <a:rPr lang="en-US" sz="2400" dirty="0">
                <a:solidFill>
                  <a:srgbClr val="FF0000"/>
                </a:solidFill>
                <a:latin typeface="Book Antiqua" pitchFamily="18" charset="0"/>
              </a:rPr>
              <a:t>risk no more that 10%. </a:t>
            </a:r>
            <a:r>
              <a:rPr lang="en-US" sz="2400" dirty="0">
                <a:solidFill>
                  <a:srgbClr val="00B050"/>
                </a:solidFill>
                <a:latin typeface="Book Antiqua" pitchFamily="18" charset="0"/>
              </a:rPr>
              <a:t>L= 2 weeks,  R= 50 tons per week,  </a:t>
            </a:r>
            <a:r>
              <a:rPr lang="en-US" sz="2400" dirty="0">
                <a:solidFill>
                  <a:srgbClr val="00B050"/>
                </a:solidFill>
                <a:latin typeface="Book Antiqua" pitchFamily="18" charset="0"/>
                <a:sym typeface="Symbol"/>
              </a:rPr>
              <a:t></a:t>
            </a:r>
            <a:r>
              <a:rPr lang="en-US" sz="2400" baseline="-25000" dirty="0">
                <a:solidFill>
                  <a:srgbClr val="00B050"/>
                </a:solidFill>
                <a:latin typeface="Book Antiqua" pitchFamily="18" charset="0"/>
                <a:sym typeface="Symbol"/>
              </a:rPr>
              <a:t>R</a:t>
            </a:r>
            <a:r>
              <a:rPr lang="en-US" sz="2400" dirty="0">
                <a:solidFill>
                  <a:srgbClr val="00B050"/>
                </a:solidFill>
                <a:latin typeface="Book Antiqua" pitchFamily="18" charset="0"/>
                <a:sym typeface="Symbol"/>
              </a:rPr>
              <a:t> = 3 tons per week.</a:t>
            </a:r>
          </a:p>
          <a:p>
            <a:pPr>
              <a:spcAft>
                <a:spcPts val="600"/>
              </a:spcAft>
            </a:pPr>
            <a:r>
              <a:rPr lang="en-US" sz="2400" dirty="0">
                <a:latin typeface="Book Antiqua" pitchFamily="18" charset="0"/>
              </a:rPr>
              <a:t>LTD = L×R = 2(50) = 100</a:t>
            </a:r>
          </a:p>
          <a:p>
            <a:pPr>
              <a:spcAft>
                <a:spcPts val="600"/>
              </a:spcAft>
            </a:pPr>
            <a:r>
              <a:rPr lang="en-US" sz="2400" dirty="0">
                <a:latin typeface="Book Antiqua" pitchFamily="18" charset="0"/>
                <a:sym typeface="Symbol"/>
              </a:rPr>
              <a:t></a:t>
            </a:r>
            <a:r>
              <a:rPr lang="en-US" sz="2400" baseline="-25000" dirty="0">
                <a:latin typeface="Book Antiqua" pitchFamily="18" charset="0"/>
                <a:sym typeface="Symbol"/>
              </a:rPr>
              <a:t>LTD</a:t>
            </a:r>
            <a:r>
              <a:rPr lang="en-US" sz="2400" dirty="0">
                <a:latin typeface="Book Antiqua" pitchFamily="18" charset="0"/>
                <a:sym typeface="Symbol"/>
              </a:rPr>
              <a:t> =(L) </a:t>
            </a:r>
            <a:r>
              <a:rPr lang="en-US" sz="2400" baseline="-25000" dirty="0">
                <a:latin typeface="Book Antiqua" pitchFamily="18" charset="0"/>
                <a:sym typeface="Symbol"/>
              </a:rPr>
              <a:t>R</a:t>
            </a:r>
            <a:r>
              <a:rPr lang="en-US" sz="2400" dirty="0">
                <a:latin typeface="Book Antiqua" pitchFamily="18" charset="0"/>
                <a:sym typeface="Symbol"/>
              </a:rPr>
              <a:t> =(2) 3  = 4.24</a:t>
            </a:r>
          </a:p>
          <a:p>
            <a:pPr>
              <a:spcAft>
                <a:spcPts val="600"/>
              </a:spcAft>
            </a:pPr>
            <a:r>
              <a:rPr lang="en-US" sz="2400" dirty="0">
                <a:latin typeface="Book Antiqua" pitchFamily="18" charset="0"/>
              </a:rPr>
              <a:t>ROP =NORM.INV(0.9,100,4.24) = 105.43 ≈ 106</a:t>
            </a:r>
          </a:p>
          <a:p>
            <a:pPr>
              <a:spcAft>
                <a:spcPts val="600"/>
              </a:spcAft>
            </a:pPr>
            <a:r>
              <a:rPr lang="en-US" sz="2400" dirty="0">
                <a:latin typeface="Book Antiqua" pitchFamily="18" charset="0"/>
                <a:sym typeface="Symbol"/>
              </a:rPr>
              <a:t>Isafety = ROP – LTD = 106-100 = 6</a:t>
            </a:r>
          </a:p>
          <a:p>
            <a:pPr>
              <a:spcAft>
                <a:spcPts val="1800"/>
              </a:spcAft>
            </a:pPr>
            <a:endParaRPr lang="en-US" sz="2400" dirty="0">
              <a:solidFill>
                <a:srgbClr val="FF0000"/>
              </a:solidFill>
              <a:latin typeface="Book Antiqua" pitchFamily="18" charset="0"/>
              <a:sym typeface="Symbol"/>
            </a:endParaRPr>
          </a:p>
          <a:p>
            <a:pPr>
              <a:spcAft>
                <a:spcPts val="1800"/>
              </a:spcAft>
            </a:pPr>
            <a:r>
              <a:rPr lang="en-US" sz="2400" dirty="0">
                <a:solidFill>
                  <a:srgbClr val="00B050"/>
                </a:solidFill>
                <a:latin typeface="Book Antiqua" pitchFamily="18" charset="0"/>
                <a:sym typeface="Symbol"/>
              </a:rPr>
              <a:t> </a:t>
            </a:r>
            <a:endParaRPr lang="en-US" sz="2400" dirty="0">
              <a:latin typeface="Book Antiqua" pitchFamily="18" charset="0"/>
            </a:endParaRPr>
          </a:p>
          <a:p>
            <a:pPr>
              <a:spcAft>
                <a:spcPts val="1800"/>
              </a:spcAft>
            </a:pPr>
            <a:endParaRPr lang="en-US" sz="2400" dirty="0">
              <a:solidFill>
                <a:srgbClr val="FF0000"/>
              </a:solidFill>
              <a:latin typeface="Book Antiqua" pitchFamily="18" charset="0"/>
            </a:endParaRPr>
          </a:p>
          <a:p>
            <a:pPr>
              <a:spcAft>
                <a:spcPts val="1800"/>
              </a:spcAft>
            </a:pPr>
            <a:endParaRPr lang="en-US" sz="2400" dirty="0">
              <a:solidFill>
                <a:srgbClr val="FF0000"/>
              </a:solidFill>
              <a:latin typeface="Book Antiqua" pitchFamily="18" charset="0"/>
            </a:endParaRPr>
          </a:p>
          <a:p>
            <a:pPr>
              <a:spcAft>
                <a:spcPts val="1800"/>
              </a:spcAft>
            </a:pPr>
            <a:endParaRPr lang="en-US" sz="2400" dirty="0">
              <a:latin typeface="Book Antiqua" pitchFamily="18" charset="0"/>
            </a:endParaRPr>
          </a:p>
          <a:p>
            <a:pPr>
              <a:spcAft>
                <a:spcPts val="1800"/>
              </a:spcAft>
            </a:pPr>
            <a:endParaRPr lang="en-US" sz="2400" dirty="0">
              <a:solidFill>
                <a:srgbClr val="00B050"/>
              </a:solidFill>
              <a:latin typeface="Book Antiqua" pitchFamily="18" charset="0"/>
              <a:sym typeface="Symbol"/>
            </a:endParaRPr>
          </a:p>
          <a:p>
            <a:pPr>
              <a:spcAft>
                <a:spcPts val="1800"/>
              </a:spcAft>
            </a:pPr>
            <a:endParaRPr lang="en-US" sz="2400" dirty="0">
              <a:solidFill>
                <a:srgbClr val="FF0000"/>
              </a:solidFill>
              <a:latin typeface="Book Antiqua" pitchFamily="18" charset="0"/>
            </a:endParaRPr>
          </a:p>
          <a:p>
            <a:pPr>
              <a:spcAft>
                <a:spcPts val="1800"/>
              </a:spcAft>
            </a:pPr>
            <a:endParaRPr lang="en-US" sz="2400" dirty="0">
              <a:solidFill>
                <a:srgbClr val="FF0000"/>
              </a:solidFill>
              <a:latin typeface="Book Antiqua" pitchFamily="18" charset="0"/>
            </a:endParaRPr>
          </a:p>
          <a:p>
            <a:pPr>
              <a:spcAft>
                <a:spcPts val="1800"/>
              </a:spcAft>
            </a:pPr>
            <a:endParaRPr lang="en-US" sz="2400" dirty="0">
              <a:solidFill>
                <a:srgbClr val="C00000"/>
              </a:solidFill>
              <a:latin typeface="Book Antiqua" pitchFamily="18" charset="0"/>
            </a:endParaRPr>
          </a:p>
          <a:p>
            <a:pPr>
              <a:spcAft>
                <a:spcPts val="1800"/>
              </a:spcAft>
            </a:pPr>
            <a:endParaRPr lang="en-US" sz="2400" dirty="0">
              <a:solidFill>
                <a:srgbClr val="C00000"/>
              </a:solidFill>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More Practice on the Same Concepts</a:t>
            </a:r>
          </a:p>
        </p:txBody>
      </p:sp>
    </p:spTree>
    <p:extLst>
      <p:ext uri="{BB962C8B-B14F-4D97-AF65-F5344CB8AC3E}">
        <p14:creationId xmlns:p14="http://schemas.microsoft.com/office/powerpoint/2010/main" val="924010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702504"/>
            <a:ext cx="9072561" cy="4031873"/>
          </a:xfrm>
          <a:prstGeom prst="rect">
            <a:avLst/>
          </a:prstGeom>
          <a:noFill/>
          <a:ln w="12700">
            <a:noFill/>
            <a:miter lim="800000"/>
            <a:headEnd/>
            <a:tailEnd/>
          </a:ln>
        </p:spPr>
        <p:txBody>
          <a:bodyPr wrap="square">
            <a:spAutoFit/>
          </a:bodyPr>
          <a:lstStyle/>
          <a:p>
            <a:pPr>
              <a:spcAft>
                <a:spcPts val="600"/>
              </a:spcAft>
            </a:pPr>
            <a:r>
              <a:rPr lang="en-US" sz="2400" dirty="0">
                <a:latin typeface="Book Antiqua" pitchFamily="18" charset="0"/>
              </a:rPr>
              <a:t>Demand of sand is fixed and is 50 tons per week. The average lead time is 2 weeks. Standard deviation of lead time is 0.5 week.  Under a risk of no more that 10%, compute ROP and Isafety.</a:t>
            </a:r>
          </a:p>
          <a:p>
            <a:pPr>
              <a:spcAft>
                <a:spcPts val="1800"/>
              </a:spcAft>
            </a:pPr>
            <a:r>
              <a:rPr lang="en-US" sz="2400" dirty="0">
                <a:latin typeface="Book Antiqua" pitchFamily="18" charset="0"/>
              </a:rPr>
              <a:t>Acceptable risk; 10%. </a:t>
            </a:r>
            <a:r>
              <a:rPr lang="en-US" sz="2400" dirty="0">
                <a:solidFill>
                  <a:srgbClr val="00B050"/>
                </a:solidFill>
                <a:latin typeface="Book Antiqua" pitchFamily="18" charset="0"/>
              </a:rPr>
              <a:t>R: 50 tons,  L = 2 weeks,  </a:t>
            </a:r>
            <a:r>
              <a:rPr lang="en-US" sz="2400" dirty="0">
                <a:solidFill>
                  <a:srgbClr val="00B050"/>
                </a:solidFill>
                <a:latin typeface="Book Antiqua" pitchFamily="18" charset="0"/>
                <a:sym typeface="Symbol"/>
              </a:rPr>
              <a:t></a:t>
            </a:r>
            <a:r>
              <a:rPr lang="en-US" sz="2400" baseline="-25000" dirty="0">
                <a:solidFill>
                  <a:srgbClr val="00B050"/>
                </a:solidFill>
                <a:latin typeface="Book Antiqua" pitchFamily="18" charset="0"/>
                <a:sym typeface="Symbol"/>
              </a:rPr>
              <a:t>L</a:t>
            </a:r>
            <a:r>
              <a:rPr lang="en-US" sz="2400" dirty="0">
                <a:solidFill>
                  <a:srgbClr val="00B050"/>
                </a:solidFill>
                <a:latin typeface="Book Antiqua" pitchFamily="18" charset="0"/>
                <a:sym typeface="Symbol"/>
              </a:rPr>
              <a:t> = 0.5 week. </a:t>
            </a:r>
          </a:p>
          <a:p>
            <a:pPr>
              <a:spcAft>
                <a:spcPts val="600"/>
              </a:spcAft>
            </a:pPr>
            <a:r>
              <a:rPr lang="en-US" sz="2400" dirty="0">
                <a:latin typeface="Book Antiqua" pitchFamily="18" charset="0"/>
              </a:rPr>
              <a:t>LTD = L×R = 2(50) = 100</a:t>
            </a:r>
          </a:p>
          <a:p>
            <a:pPr>
              <a:spcAft>
                <a:spcPts val="600"/>
              </a:spcAft>
            </a:pPr>
            <a:r>
              <a:rPr lang="en-US" sz="2400" dirty="0">
                <a:latin typeface="Book Antiqua" pitchFamily="18" charset="0"/>
                <a:sym typeface="Symbol"/>
              </a:rPr>
              <a:t></a:t>
            </a:r>
            <a:r>
              <a:rPr lang="en-US" sz="2400" baseline="-25000" dirty="0">
                <a:latin typeface="Book Antiqua" pitchFamily="18" charset="0"/>
                <a:sym typeface="Symbol"/>
              </a:rPr>
              <a:t>LTD</a:t>
            </a:r>
            <a:r>
              <a:rPr lang="en-US" sz="2400" dirty="0">
                <a:latin typeface="Book Antiqua" pitchFamily="18" charset="0"/>
                <a:sym typeface="Symbol"/>
              </a:rPr>
              <a:t> = R </a:t>
            </a:r>
            <a:r>
              <a:rPr lang="en-US" sz="2400" baseline="-25000" dirty="0">
                <a:latin typeface="Book Antiqua" pitchFamily="18" charset="0"/>
                <a:sym typeface="Symbol"/>
              </a:rPr>
              <a:t>L</a:t>
            </a:r>
            <a:r>
              <a:rPr lang="en-US" sz="2400" dirty="0">
                <a:latin typeface="Book Antiqua" pitchFamily="18" charset="0"/>
                <a:sym typeface="Symbol"/>
              </a:rPr>
              <a:t> = 50</a:t>
            </a:r>
            <a:r>
              <a:rPr lang="en-US" sz="2400" dirty="0">
                <a:latin typeface="Book Antiqua" pitchFamily="18" charset="0"/>
              </a:rPr>
              <a:t> ×0.5 = </a:t>
            </a:r>
            <a:r>
              <a:rPr lang="en-US" sz="2400" dirty="0">
                <a:latin typeface="Book Antiqua" pitchFamily="18" charset="0"/>
                <a:sym typeface="Symbol"/>
              </a:rPr>
              <a:t> 25</a:t>
            </a:r>
          </a:p>
          <a:p>
            <a:pPr>
              <a:spcAft>
                <a:spcPts val="600"/>
              </a:spcAft>
            </a:pPr>
            <a:r>
              <a:rPr lang="en-US" sz="2400" dirty="0">
                <a:latin typeface="Book Antiqua" pitchFamily="18" charset="0"/>
              </a:rPr>
              <a:t>ROP = NORM.INV(0.9,100,25) = 132.04 ≈133</a:t>
            </a:r>
          </a:p>
          <a:p>
            <a:pPr>
              <a:spcAft>
                <a:spcPts val="600"/>
              </a:spcAft>
            </a:pPr>
            <a:r>
              <a:rPr lang="en-US" sz="2400" dirty="0">
                <a:latin typeface="Book Antiqua" pitchFamily="18" charset="0"/>
              </a:rPr>
              <a:t>I safety = 133-100 =33</a:t>
            </a:r>
          </a:p>
          <a:p>
            <a:pPr>
              <a:spcAft>
                <a:spcPts val="1800"/>
              </a:spcAft>
            </a:pPr>
            <a:endParaRPr lang="en-US" sz="2400" dirty="0">
              <a:solidFill>
                <a:srgbClr val="FF0000"/>
              </a:solidFill>
              <a:latin typeface="Book Antiqua" pitchFamily="18" charset="0"/>
              <a:sym typeface="Symbol"/>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More Practice on the Same Concepts</a:t>
            </a:r>
          </a:p>
        </p:txBody>
      </p:sp>
    </p:spTree>
    <p:extLst>
      <p:ext uri="{BB962C8B-B14F-4D97-AF65-F5344CB8AC3E}">
        <p14:creationId xmlns:p14="http://schemas.microsoft.com/office/powerpoint/2010/main" val="593407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ext uri="{D42A27DB-BD31-4B8C-83A1-F6EECF244321}">
                <p14:modId xmlns:p14="http://schemas.microsoft.com/office/powerpoint/2010/main" val="2747893063"/>
              </p:ext>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
                  <p:embed/>
                </p:oleObj>
              </mc:Choice>
              <mc:Fallback>
                <p:oleObj name="Equation" r:id="rId3" imgW="114102" imgH="177492"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838200"/>
            <a:ext cx="9072561" cy="5586145"/>
          </a:xfrm>
          <a:prstGeom prst="rect">
            <a:avLst/>
          </a:prstGeom>
          <a:noFill/>
          <a:ln w="12700">
            <a:noFill/>
            <a:miter lim="800000"/>
            <a:headEnd/>
            <a:tailEnd/>
          </a:ln>
        </p:spPr>
        <p:txBody>
          <a:bodyPr wrap="square">
            <a:spAutoFit/>
          </a:bodyPr>
          <a:lstStyle/>
          <a:p>
            <a:pPr>
              <a:spcAft>
                <a:spcPts val="600"/>
              </a:spcAft>
            </a:pPr>
            <a:r>
              <a:rPr lang="en-US" sz="2400" dirty="0">
                <a:latin typeface="Book Antiqua" pitchFamily="18" charset="0"/>
              </a:rPr>
              <a:t>Within 100 time intervals, stockouts occur in 20. </a:t>
            </a:r>
          </a:p>
          <a:p>
            <a:pPr>
              <a:spcAft>
                <a:spcPts val="600"/>
              </a:spcAft>
            </a:pPr>
            <a:r>
              <a:rPr lang="en-US" sz="2400" dirty="0">
                <a:latin typeface="Book Antiqua" pitchFamily="18" charset="0"/>
              </a:rPr>
              <a:t>Service Level  = 80/100 = 80%.</a:t>
            </a:r>
          </a:p>
          <a:p>
            <a:pPr>
              <a:spcAft>
                <a:spcPts val="600"/>
              </a:spcAft>
            </a:pPr>
            <a:r>
              <a:rPr lang="en-US" sz="2400" dirty="0">
                <a:latin typeface="Book Antiqua" pitchFamily="18" charset="0"/>
              </a:rPr>
              <a:t>Probability of stock-out = 20%.</a:t>
            </a:r>
          </a:p>
          <a:p>
            <a:pPr>
              <a:spcAft>
                <a:spcPts val="600"/>
              </a:spcAft>
            </a:pPr>
            <a:r>
              <a:rPr lang="en-US" sz="2400" dirty="0">
                <a:solidFill>
                  <a:srgbClr val="C00000"/>
                </a:solidFill>
                <a:latin typeface="Book Antiqua" pitchFamily="18" charset="0"/>
              </a:rPr>
              <a:t>Risk = # of stockout intervals/ Total # of  intervals </a:t>
            </a:r>
          </a:p>
          <a:p>
            <a:pPr>
              <a:spcAft>
                <a:spcPts val="600"/>
              </a:spcAft>
            </a:pPr>
            <a:r>
              <a:rPr lang="en-US" sz="2400" dirty="0">
                <a:solidFill>
                  <a:srgbClr val="C00000"/>
                </a:solidFill>
                <a:latin typeface="Book Antiqua" pitchFamily="18" charset="0"/>
              </a:rPr>
              <a:t>Service Level  = 1- (# of stockout intervals/ Total # of  intervals) </a:t>
            </a:r>
          </a:p>
          <a:p>
            <a:pPr>
              <a:spcAft>
                <a:spcPts val="600"/>
              </a:spcAft>
            </a:pPr>
            <a:r>
              <a:rPr lang="en-US" sz="2400" dirty="0">
                <a:latin typeface="Book Antiqua" pitchFamily="18" charset="0"/>
              </a:rPr>
              <a:t>Suppose that in each time interval in which a stockout occurred, the number of units by which we were short. </a:t>
            </a:r>
          </a:p>
          <a:p>
            <a:pPr>
              <a:spcAft>
                <a:spcPts val="600"/>
              </a:spcAft>
            </a:pPr>
            <a:r>
              <a:rPr lang="en-US" sz="2400" dirty="0">
                <a:latin typeface="Book Antiqua" pitchFamily="18" charset="0"/>
              </a:rPr>
              <a:t>Suppose that cumulative demand during the 100 time intervals was 15,000 units and the total number of units short in the 20 intervals with stockouts was 1,500 units. </a:t>
            </a:r>
          </a:p>
          <a:p>
            <a:pPr>
              <a:spcAft>
                <a:spcPts val="600"/>
              </a:spcAft>
            </a:pPr>
            <a:r>
              <a:rPr lang="en-US" sz="2400" dirty="0">
                <a:latin typeface="Book Antiqua" pitchFamily="18" charset="0"/>
              </a:rPr>
              <a:t>Fill rate =  (15,000-1,500)/15,000 = 13,500/15,000 = 90%.</a:t>
            </a:r>
          </a:p>
          <a:p>
            <a:pPr>
              <a:spcAft>
                <a:spcPts val="600"/>
              </a:spcAft>
            </a:pPr>
            <a:r>
              <a:rPr lang="en-US" sz="2400" dirty="0">
                <a:latin typeface="Book Antiqua" pitchFamily="18" charset="0"/>
              </a:rPr>
              <a:t>Fill Rate = Expected Sales / Expected Demand  </a:t>
            </a:r>
          </a:p>
          <a:p>
            <a:pPr>
              <a:spcAft>
                <a:spcPts val="600"/>
              </a:spcAft>
            </a:pPr>
            <a:r>
              <a:rPr lang="en-US" sz="2400" dirty="0">
                <a:solidFill>
                  <a:srgbClr val="C00000"/>
                </a:solidFill>
                <a:latin typeface="Book Antiqua" pitchFamily="18" charset="0"/>
              </a:rPr>
              <a:t>Fill Rate = (1- Expected Stockout )/ Expected Demand</a:t>
            </a: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a:solidFill>
                  <a:srgbClr val="000000"/>
                </a:solidFill>
                <a:latin typeface="Impact" pitchFamily="34" charset="0"/>
              </a:rPr>
              <a:t>Service Level, Fill Rate</a:t>
            </a:r>
          </a:p>
        </p:txBody>
      </p:sp>
    </p:spTree>
    <p:extLst>
      <p:ext uri="{BB962C8B-B14F-4D97-AF65-F5344CB8AC3E}">
        <p14:creationId xmlns:p14="http://schemas.microsoft.com/office/powerpoint/2010/main" val="2655173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8986">
                                            <p:txEl>
                                              <p:pRg st="8" end="8"/>
                                            </p:txEl>
                                          </p:spTgt>
                                        </p:tgtEl>
                                        <p:attrNameLst>
                                          <p:attrName>style.visibility</p:attrName>
                                        </p:attrNameLst>
                                      </p:cBhvr>
                                      <p:to>
                                        <p:strVal val="visible"/>
                                      </p:to>
                                    </p:set>
                                    <p:animEffect transition="in" filter="dissolve">
                                      <p:cBhvr>
                                        <p:cTn id="47" dur="500"/>
                                        <p:tgtEl>
                                          <p:spTgt spid="6389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38986">
                                            <p:txEl>
                                              <p:pRg st="9" end="9"/>
                                            </p:txEl>
                                          </p:spTgt>
                                        </p:tgtEl>
                                        <p:attrNameLst>
                                          <p:attrName>style.visibility</p:attrName>
                                        </p:attrNameLst>
                                      </p:cBhvr>
                                      <p:to>
                                        <p:strVal val="visible"/>
                                      </p:to>
                                    </p:set>
                                    <p:animEffect transition="in" filter="dissolve">
                                      <p:cBhvr>
                                        <p:cTn id="52" dur="500"/>
                                        <p:tgtEl>
                                          <p:spTgt spid="6389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3602" y="-7527"/>
            <a:ext cx="9139563" cy="706438"/>
          </a:xfrm>
          <a:noFill/>
          <a:ln/>
        </p:spPr>
        <p:txBody>
          <a:bodyPr/>
          <a:lstStyle/>
          <a:p>
            <a:pPr eaLnBrk="0" hangingPunct="0"/>
            <a:r>
              <a:rPr lang="en-US" kern="1200" dirty="0">
                <a:solidFill>
                  <a:srgbClr val="FF0000"/>
                </a:solidFill>
                <a:ea typeface="ＭＳ Ｐゴシック" charset="-128"/>
                <a:cs typeface="+mn-cs"/>
              </a:rPr>
              <a:t>Given x (or z) Find the Probability</a:t>
            </a:r>
          </a:p>
        </p:txBody>
      </p:sp>
      <p:sp>
        <p:nvSpPr>
          <p:cNvPr id="14432" name="Rectangle 96"/>
          <p:cNvSpPr>
            <a:spLocks noChangeArrowheads="1"/>
          </p:cNvSpPr>
          <p:nvPr/>
        </p:nvSpPr>
        <p:spPr bwMode="auto">
          <a:xfrm>
            <a:off x="0" y="733161"/>
            <a:ext cx="9144000" cy="1944674"/>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When the stock of the oil in an oil change station drops to 20 gallons, an order is placed. The demand during lead time (till we receive the order) in gallons is  </a:t>
            </a:r>
            <a:r>
              <a:rPr lang="en-US" sz="2400" dirty="0" err="1">
                <a:latin typeface="Book Antiqua" pitchFamily="18" charset="0"/>
              </a:rPr>
              <a:t>x~N</a:t>
            </a:r>
            <a:r>
              <a:rPr lang="en-US" sz="2400" dirty="0">
                <a:latin typeface="Book Antiqua" pitchFamily="18" charset="0"/>
              </a:rPr>
              <a:t>(15, 6). What is the probability that demand during lead-time will exceed 20 gallons (what is probability of stockout)?   </a:t>
            </a:r>
          </a:p>
          <a:p>
            <a:pPr indent="4763" algn="l">
              <a:spcBef>
                <a:spcPct val="20000"/>
              </a:spcBef>
              <a:buClr>
                <a:srgbClr val="66FFFF"/>
              </a:buClr>
              <a:buSzPct val="75000"/>
              <a:buFont typeface="Monotype Sorts" pitchFamily="2" charset="2"/>
              <a:buNone/>
            </a:pPr>
            <a:endParaRPr lang="en-US" sz="2400" dirty="0">
              <a:latin typeface="Book Antiqua" pitchFamily="18" charset="0"/>
            </a:endParaRPr>
          </a:p>
          <a:p>
            <a:pPr marL="342900" indent="-342900"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7" name="Text Box 274"/>
          <p:cNvSpPr txBox="1">
            <a:spLocks noChangeArrowheads="1"/>
          </p:cNvSpPr>
          <p:nvPr/>
        </p:nvSpPr>
        <p:spPr bwMode="auto">
          <a:xfrm>
            <a:off x="3553146" y="2167602"/>
            <a:ext cx="2001837" cy="561975"/>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91440" bIns="91440" anchor="ctr" anchorCtr="1">
            <a:spAutoFit/>
          </a:bodyPr>
          <a:lstStyle/>
          <a:p>
            <a:r>
              <a:rPr lang="en-US" sz="2400" dirty="0">
                <a:latin typeface="Book Antiqua" pitchFamily="18" charset="0"/>
              </a:rPr>
              <a:t> </a:t>
            </a:r>
            <a:r>
              <a:rPr lang="en-US" sz="2400" i="1" dirty="0">
                <a:latin typeface="Book Antiqua" pitchFamily="18" charset="0"/>
              </a:rPr>
              <a:t>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20) = ? </a:t>
            </a:r>
          </a:p>
        </p:txBody>
      </p:sp>
      <p:sp>
        <p:nvSpPr>
          <p:cNvPr id="5" name="TextBox 4"/>
          <p:cNvSpPr txBox="1"/>
          <p:nvPr/>
        </p:nvSpPr>
        <p:spPr>
          <a:xfrm>
            <a:off x="14065" y="2763827"/>
            <a:ext cx="5789456" cy="1877437"/>
          </a:xfrm>
          <a:prstGeom prst="rect">
            <a:avLst/>
          </a:prstGeom>
          <a:noFill/>
        </p:spPr>
        <p:txBody>
          <a:bodyPr wrap="square" rtlCol="0">
            <a:spAutoFit/>
          </a:bodyPr>
          <a:lstStyle/>
          <a:p>
            <a:pPr>
              <a:spcAft>
                <a:spcPts val="1200"/>
              </a:spcAft>
            </a:pPr>
            <a:r>
              <a:rPr lang="en-US" sz="2400" dirty="0">
                <a:latin typeface="Book Antiqua" panose="02040602050305030304" pitchFamily="18" charset="0"/>
              </a:rPr>
              <a:t>How far are we from mean? 20-15 = 5</a:t>
            </a:r>
          </a:p>
          <a:p>
            <a:pPr>
              <a:spcAft>
                <a:spcPts val="1200"/>
              </a:spcAft>
            </a:pPr>
            <a:r>
              <a:rPr lang="en-US" sz="2400" dirty="0">
                <a:latin typeface="Book Antiqua" panose="02040602050305030304" pitchFamily="18" charset="0"/>
              </a:rPr>
              <a:t>How many standard devotions? (20-15)/6 = 5/6 standard deviations to right. </a:t>
            </a:r>
          </a:p>
          <a:p>
            <a:pPr>
              <a:spcAft>
                <a:spcPts val="1200"/>
              </a:spcAft>
            </a:pPr>
            <a:r>
              <a:rPr lang="en-US" sz="2400" dirty="0">
                <a:latin typeface="Book Antiqua" panose="02040602050305030304" pitchFamily="18" charset="0"/>
              </a:rPr>
              <a:t>That is z =5/6 = 0.83.</a:t>
            </a:r>
          </a:p>
        </p:txBody>
      </p:sp>
      <p:grpSp>
        <p:nvGrpSpPr>
          <p:cNvPr id="2" name="Group 1"/>
          <p:cNvGrpSpPr/>
          <p:nvPr/>
        </p:nvGrpSpPr>
        <p:grpSpPr>
          <a:xfrm>
            <a:off x="4130581" y="2855094"/>
            <a:ext cx="5002213" cy="3581454"/>
            <a:chOff x="4130581" y="2855094"/>
            <a:chExt cx="5002213" cy="3581454"/>
          </a:xfrm>
        </p:grpSpPr>
        <p:sp>
          <p:nvSpPr>
            <p:cNvPr id="8" name="Freeform 110"/>
            <p:cNvSpPr>
              <a:spLocks/>
            </p:cNvSpPr>
            <p:nvPr/>
          </p:nvSpPr>
          <p:spPr bwMode="auto">
            <a:xfrm>
              <a:off x="4364280" y="2933081"/>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rotWithShape="0">
              <a:gsLst>
                <a:gs pos="0">
                  <a:srgbClr val="838383">
                    <a:gamma/>
                    <a:shade val="46275"/>
                    <a:invGamma/>
                  </a:srgbClr>
                </a:gs>
                <a:gs pos="100000">
                  <a:srgbClr val="838383"/>
                </a:gs>
              </a:gsLst>
              <a:lin ang="0" scaled="1"/>
            </a:gradFill>
            <a:ln w="12700" cap="rnd" cmpd="sng">
              <a:noFill/>
              <a:prstDash val="solid"/>
              <a:round/>
              <a:headEnd type="none" w="med" len="med"/>
              <a:tailEnd type="none" w="med" len="med"/>
            </a:ln>
            <a:effectLst/>
          </p:spPr>
          <p:txBody>
            <a:bodyPr/>
            <a:lstStyle/>
            <a:p>
              <a:endParaRPr lang="en-US" dirty="0">
                <a:effectLst>
                  <a:outerShdw blurRad="38100" dist="38100" dir="2700000" algn="tl">
                    <a:srgbClr val="000000">
                      <a:alpha val="43137"/>
                    </a:srgbClr>
                  </a:outerShdw>
                </a:effectLst>
              </a:endParaRPr>
            </a:p>
          </p:txBody>
        </p:sp>
        <p:sp>
          <p:nvSpPr>
            <p:cNvPr id="10" name="Line 113"/>
            <p:cNvSpPr>
              <a:spLocks noChangeShapeType="1"/>
            </p:cNvSpPr>
            <p:nvPr/>
          </p:nvSpPr>
          <p:spPr bwMode="auto">
            <a:xfrm flipH="1">
              <a:off x="6603906" y="5912619"/>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effectLst>
                  <a:outerShdw blurRad="38100" dist="38100" dir="2700000" algn="tl">
                    <a:srgbClr val="000000">
                      <a:alpha val="43137"/>
                    </a:srgbClr>
                  </a:outerShdw>
                </a:effectLst>
              </a:endParaRPr>
            </a:p>
          </p:txBody>
        </p:sp>
        <p:sp>
          <p:nvSpPr>
            <p:cNvPr id="11" name="Rectangle 115"/>
            <p:cNvSpPr>
              <a:spLocks noChangeArrowheads="1"/>
            </p:cNvSpPr>
            <p:nvPr/>
          </p:nvSpPr>
          <p:spPr bwMode="auto">
            <a:xfrm>
              <a:off x="6435631" y="6069781"/>
              <a:ext cx="298160" cy="366767"/>
            </a:xfrm>
            <a:prstGeom prst="rect">
              <a:avLst/>
            </a:prstGeom>
            <a:noFill/>
            <a:ln w="12700">
              <a:noFill/>
              <a:miter lim="800000"/>
              <a:headEnd/>
              <a:tailEnd/>
            </a:ln>
            <a:effectLst/>
          </p:spPr>
          <p:txBody>
            <a:bodyPr wrap="none" lIns="90488" tIns="44450" rIns="90488" bIns="44450">
              <a:spAutoFit/>
            </a:bodyPr>
            <a:lstStyle/>
            <a:p>
              <a:pPr algn="l"/>
              <a:r>
                <a:rPr lang="en-US" dirty="0">
                  <a:effectLst>
                    <a:outerShdw blurRad="38100" dist="38100" dir="2700000" algn="tl">
                      <a:srgbClr val="000000">
                        <a:alpha val="43137"/>
                      </a:srgbClr>
                    </a:outerShdw>
                  </a:effectLst>
                  <a:latin typeface="Book Antiqua" pitchFamily="18" charset="0"/>
                </a:rPr>
                <a:t>0</a:t>
              </a:r>
            </a:p>
          </p:txBody>
        </p:sp>
        <p:sp>
          <p:nvSpPr>
            <p:cNvPr id="13" name="Line 117"/>
            <p:cNvSpPr>
              <a:spLocks noChangeShapeType="1"/>
            </p:cNvSpPr>
            <p:nvPr/>
          </p:nvSpPr>
          <p:spPr bwMode="auto">
            <a:xfrm>
              <a:off x="4130581" y="5987231"/>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effectLst>
                  <a:outerShdw blurRad="38100" dist="38100" dir="2700000" algn="tl">
                    <a:srgbClr val="000000">
                      <a:alpha val="43137"/>
                    </a:srgbClr>
                  </a:outerShdw>
                </a:effectLst>
              </a:endParaRPr>
            </a:p>
          </p:txBody>
        </p:sp>
        <p:grpSp>
          <p:nvGrpSpPr>
            <p:cNvPr id="14" name="Group 118"/>
            <p:cNvGrpSpPr>
              <a:grpSpLocks/>
            </p:cNvGrpSpPr>
            <p:nvPr/>
          </p:nvGrpSpPr>
          <p:grpSpPr bwMode="auto">
            <a:xfrm>
              <a:off x="4263931" y="2855094"/>
              <a:ext cx="4719638" cy="2944812"/>
              <a:chOff x="1312" y="1785"/>
              <a:chExt cx="2973" cy="1855"/>
            </a:xfrm>
          </p:grpSpPr>
          <p:sp>
            <p:nvSpPr>
              <p:cNvPr id="15" name="Arc 119"/>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dirty="0">
                  <a:effectLst>
                    <a:outerShdw blurRad="38100" dist="38100" dir="2700000" algn="tl">
                      <a:srgbClr val="000000">
                        <a:alpha val="43137"/>
                      </a:srgbClr>
                    </a:outerShdw>
                  </a:effectLst>
                </a:endParaRPr>
              </a:p>
            </p:txBody>
          </p:sp>
          <p:sp>
            <p:nvSpPr>
              <p:cNvPr id="16" name="Arc 120"/>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dirty="0">
                  <a:effectLst>
                    <a:outerShdw blurRad="38100" dist="38100" dir="2700000" algn="tl">
                      <a:srgbClr val="000000">
                        <a:alpha val="43137"/>
                      </a:srgbClr>
                    </a:outerShdw>
                  </a:effectLst>
                </a:endParaRPr>
              </a:p>
            </p:txBody>
          </p:sp>
          <p:sp>
            <p:nvSpPr>
              <p:cNvPr id="17" name="Arc 121"/>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dirty="0">
                  <a:effectLst>
                    <a:outerShdw blurRad="38100" dist="38100" dir="2700000" algn="tl">
                      <a:srgbClr val="000000">
                        <a:alpha val="43137"/>
                      </a:srgbClr>
                    </a:outerShdw>
                  </a:effectLst>
                </a:endParaRPr>
              </a:p>
            </p:txBody>
          </p:sp>
          <p:sp>
            <p:nvSpPr>
              <p:cNvPr id="18" name="Arc 122"/>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dirty="0">
                  <a:effectLst>
                    <a:outerShdw blurRad="38100" dist="38100" dir="2700000" algn="tl">
                      <a:srgbClr val="000000">
                        <a:alpha val="43137"/>
                      </a:srgbClr>
                    </a:outerShdw>
                  </a:effectLst>
                </a:endParaRPr>
              </a:p>
            </p:txBody>
          </p:sp>
          <p:sp>
            <p:nvSpPr>
              <p:cNvPr id="19" name="Arc 123"/>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dirty="0">
                  <a:effectLst>
                    <a:outerShdw blurRad="38100" dist="38100" dir="2700000" algn="tl">
                      <a:srgbClr val="000000">
                        <a:alpha val="43137"/>
                      </a:srgbClr>
                    </a:outerShdw>
                  </a:effectLst>
                </a:endParaRPr>
              </a:p>
            </p:txBody>
          </p:sp>
          <p:sp>
            <p:nvSpPr>
              <p:cNvPr id="20" name="Arc 124"/>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dirty="0">
                  <a:effectLst>
                    <a:outerShdw blurRad="38100" dist="38100" dir="2700000" algn="tl">
                      <a:srgbClr val="000000">
                        <a:alpha val="43137"/>
                      </a:srgbClr>
                    </a:outerShdw>
                  </a:effectLst>
                </a:endParaRPr>
              </a:p>
            </p:txBody>
          </p:sp>
        </p:grpSp>
        <p:sp>
          <p:nvSpPr>
            <p:cNvPr id="23" name="Rectangle 128"/>
            <p:cNvSpPr>
              <a:spLocks noChangeArrowheads="1"/>
            </p:cNvSpPr>
            <p:nvPr/>
          </p:nvSpPr>
          <p:spPr bwMode="auto">
            <a:xfrm>
              <a:off x="8588706" y="5915017"/>
              <a:ext cx="318999" cy="459100"/>
            </a:xfrm>
            <a:prstGeom prst="rect">
              <a:avLst/>
            </a:prstGeom>
            <a:noFill/>
            <a:ln w="12700">
              <a:noFill/>
              <a:miter lim="800000"/>
              <a:headEnd/>
              <a:tailEnd/>
            </a:ln>
            <a:effectLst/>
          </p:spPr>
          <p:txBody>
            <a:bodyPr wrap="none" lIns="90488" tIns="44450" rIns="90488" bIns="44450">
              <a:spAutoFit/>
            </a:bodyPr>
            <a:lstStyle/>
            <a:p>
              <a:pPr algn="l"/>
              <a:r>
                <a:rPr lang="en-US" sz="2400" i="1" dirty="0">
                  <a:effectLst>
                    <a:outerShdw blurRad="38100" dist="38100" dir="2700000" algn="tl">
                      <a:srgbClr val="000000">
                        <a:alpha val="43137"/>
                      </a:srgbClr>
                    </a:outerShdw>
                  </a:effectLst>
                  <a:latin typeface="Book Antiqua" pitchFamily="18" charset="0"/>
                </a:rPr>
                <a:t>z</a:t>
              </a:r>
            </a:p>
          </p:txBody>
        </p:sp>
      </p:grpSp>
      <p:grpSp>
        <p:nvGrpSpPr>
          <p:cNvPr id="3" name="Group 2"/>
          <p:cNvGrpSpPr/>
          <p:nvPr/>
        </p:nvGrpSpPr>
        <p:grpSpPr>
          <a:xfrm>
            <a:off x="6928704" y="3686031"/>
            <a:ext cx="586700" cy="2715056"/>
            <a:chOff x="7125816" y="3686218"/>
            <a:chExt cx="586700" cy="2715056"/>
          </a:xfrm>
        </p:grpSpPr>
        <p:sp>
          <p:nvSpPr>
            <p:cNvPr id="12" name="Rectangle 116"/>
            <p:cNvSpPr>
              <a:spLocks noChangeArrowheads="1"/>
            </p:cNvSpPr>
            <p:nvPr/>
          </p:nvSpPr>
          <p:spPr bwMode="auto">
            <a:xfrm>
              <a:off x="7125816" y="6034507"/>
              <a:ext cx="586700" cy="366767"/>
            </a:xfrm>
            <a:prstGeom prst="rect">
              <a:avLst/>
            </a:prstGeom>
            <a:noFill/>
            <a:ln w="12700">
              <a:noFill/>
              <a:miter lim="800000"/>
              <a:headEnd/>
              <a:tailEnd/>
            </a:ln>
            <a:effectLst/>
          </p:spPr>
          <p:txBody>
            <a:bodyPr wrap="none" lIns="90488" tIns="44450" rIns="90488" bIns="44450">
              <a:spAutoFit/>
            </a:bodyPr>
            <a:lstStyle/>
            <a:p>
              <a:pPr algn="l"/>
              <a:r>
                <a:rPr lang="en-US" b="1" dirty="0">
                  <a:latin typeface="Book Antiqua" pitchFamily="18" charset="0"/>
                </a:rPr>
                <a:t>0.83</a:t>
              </a:r>
            </a:p>
          </p:txBody>
        </p:sp>
        <p:sp>
          <p:nvSpPr>
            <p:cNvPr id="24" name="Line 129"/>
            <p:cNvSpPr>
              <a:spLocks noChangeShapeType="1"/>
            </p:cNvSpPr>
            <p:nvPr/>
          </p:nvSpPr>
          <p:spPr bwMode="auto">
            <a:xfrm flipH="1">
              <a:off x="7361458" y="3686218"/>
              <a:ext cx="0" cy="2266950"/>
            </a:xfrm>
            <a:prstGeom prst="line">
              <a:avLst/>
            </a:prstGeom>
            <a:noFill/>
            <a:ln w="12700">
              <a:solidFill>
                <a:schemeClr val="tx1"/>
              </a:solidFill>
              <a:round/>
              <a:headEnd/>
              <a:tailEnd/>
            </a:ln>
            <a:effectLst/>
          </p:spPr>
          <p:txBody>
            <a:bodyPr wrap="none" anchor="ctr"/>
            <a:lstStyle/>
            <a:p>
              <a:endParaRPr lang="en-US" dirty="0">
                <a:effectLst>
                  <a:outerShdw blurRad="38100" dist="38100" dir="2700000" algn="tl">
                    <a:srgbClr val="000000">
                      <a:alpha val="43137"/>
                    </a:srgbClr>
                  </a:outerShdw>
                </a:effectLst>
              </a:endParaRPr>
            </a:p>
          </p:txBody>
        </p:sp>
      </p:grpSp>
      <p:sp>
        <p:nvSpPr>
          <p:cNvPr id="21" name="Rectangle 125"/>
          <p:cNvSpPr>
            <a:spLocks noChangeArrowheads="1"/>
          </p:cNvSpPr>
          <p:nvPr/>
        </p:nvSpPr>
        <p:spPr bwMode="auto">
          <a:xfrm>
            <a:off x="5401919" y="5241209"/>
            <a:ext cx="1734450" cy="766877"/>
          </a:xfrm>
          <a:prstGeom prst="rect">
            <a:avLst/>
          </a:prstGeom>
          <a:noFill/>
          <a:ln w="12700">
            <a:noFill/>
            <a:miter lim="800000"/>
            <a:headEnd/>
            <a:tailEnd/>
          </a:ln>
          <a:effectLst/>
        </p:spPr>
        <p:txBody>
          <a:bodyPr wrap="none" lIns="90488" tIns="44450" rIns="90488" bIns="44450">
            <a:spAutoFit/>
          </a:bodyPr>
          <a:lstStyle/>
          <a:p>
            <a:pPr algn="l"/>
            <a:r>
              <a:rPr lang="en-US" sz="4400" b="1" dirty="0">
                <a:solidFill>
                  <a:schemeClr val="bg1"/>
                </a:solidFill>
                <a:latin typeface="Book Antiqua" pitchFamily="18" charset="0"/>
              </a:rPr>
              <a:t>0.7967</a:t>
            </a:r>
          </a:p>
        </p:txBody>
      </p:sp>
      <p:sp>
        <p:nvSpPr>
          <p:cNvPr id="9" name="Freeform 111"/>
          <p:cNvSpPr>
            <a:spLocks/>
          </p:cNvSpPr>
          <p:nvPr/>
        </p:nvSpPr>
        <p:spPr bwMode="auto">
          <a:xfrm>
            <a:off x="7175743" y="3859113"/>
            <a:ext cx="1731962" cy="2162175"/>
          </a:xfrm>
          <a:custGeom>
            <a:avLst/>
            <a:gdLst/>
            <a:ahLst/>
            <a:cxnLst>
              <a:cxn ang="0">
                <a:pos x="6" y="0"/>
              </a:cxn>
              <a:cxn ang="0">
                <a:pos x="12" y="24"/>
              </a:cxn>
              <a:cxn ang="0">
                <a:pos x="23" y="58"/>
              </a:cxn>
              <a:cxn ang="0">
                <a:pos x="37" y="104"/>
              </a:cxn>
              <a:cxn ang="0">
                <a:pos x="49" y="136"/>
              </a:cxn>
              <a:cxn ang="0">
                <a:pos x="59" y="174"/>
              </a:cxn>
              <a:cxn ang="0">
                <a:pos x="71" y="212"/>
              </a:cxn>
              <a:cxn ang="0">
                <a:pos x="84" y="246"/>
              </a:cxn>
              <a:cxn ang="0">
                <a:pos x="87" y="284"/>
              </a:cxn>
              <a:cxn ang="0">
                <a:pos x="99" y="316"/>
              </a:cxn>
              <a:cxn ang="0">
                <a:pos x="108" y="354"/>
              </a:cxn>
              <a:cxn ang="0">
                <a:pos x="120" y="390"/>
              </a:cxn>
              <a:cxn ang="0">
                <a:pos x="125" y="424"/>
              </a:cxn>
              <a:cxn ang="0">
                <a:pos x="139" y="462"/>
              </a:cxn>
              <a:cxn ang="0">
                <a:pos x="149" y="498"/>
              </a:cxn>
              <a:cxn ang="0">
                <a:pos x="161" y="534"/>
              </a:cxn>
              <a:cxn ang="0">
                <a:pos x="175" y="572"/>
              </a:cxn>
              <a:cxn ang="0">
                <a:pos x="189" y="606"/>
              </a:cxn>
              <a:cxn ang="0">
                <a:pos x="204" y="642"/>
              </a:cxn>
              <a:cxn ang="0">
                <a:pos x="216" y="678"/>
              </a:cxn>
              <a:cxn ang="0">
                <a:pos x="231" y="712"/>
              </a:cxn>
              <a:cxn ang="0">
                <a:pos x="252" y="750"/>
              </a:cxn>
              <a:cxn ang="0">
                <a:pos x="264" y="786"/>
              </a:cxn>
              <a:cxn ang="0">
                <a:pos x="287" y="824"/>
              </a:cxn>
              <a:cxn ang="0">
                <a:pos x="301" y="854"/>
              </a:cxn>
              <a:cxn ang="0">
                <a:pos x="321" y="886"/>
              </a:cxn>
              <a:cxn ang="0">
                <a:pos x="343" y="918"/>
              </a:cxn>
              <a:cxn ang="0">
                <a:pos x="363" y="946"/>
              </a:cxn>
              <a:cxn ang="0">
                <a:pos x="383" y="978"/>
              </a:cxn>
              <a:cxn ang="0">
                <a:pos x="407" y="1004"/>
              </a:cxn>
              <a:cxn ang="0">
                <a:pos x="435" y="1034"/>
              </a:cxn>
              <a:cxn ang="0">
                <a:pos x="465" y="1068"/>
              </a:cxn>
              <a:cxn ang="0">
                <a:pos x="504" y="1098"/>
              </a:cxn>
              <a:cxn ang="0">
                <a:pos x="528" y="1110"/>
              </a:cxn>
              <a:cxn ang="0">
                <a:pos x="559" y="1130"/>
              </a:cxn>
              <a:cxn ang="0">
                <a:pos x="593" y="1148"/>
              </a:cxn>
              <a:cxn ang="0">
                <a:pos x="633" y="1168"/>
              </a:cxn>
              <a:cxn ang="0">
                <a:pos x="675" y="1188"/>
              </a:cxn>
              <a:cxn ang="0">
                <a:pos x="709" y="1202"/>
              </a:cxn>
              <a:cxn ang="0">
                <a:pos x="741" y="1216"/>
              </a:cxn>
              <a:cxn ang="0">
                <a:pos x="771" y="1226"/>
              </a:cxn>
              <a:cxn ang="0">
                <a:pos x="803" y="1236"/>
              </a:cxn>
              <a:cxn ang="0">
                <a:pos x="845" y="1250"/>
              </a:cxn>
              <a:cxn ang="0">
                <a:pos x="825" y="1244"/>
              </a:cxn>
              <a:cxn ang="0">
                <a:pos x="867" y="1258"/>
              </a:cxn>
              <a:cxn ang="0">
                <a:pos x="899" y="1270"/>
              </a:cxn>
              <a:cxn ang="0">
                <a:pos x="954" y="1290"/>
              </a:cxn>
              <a:cxn ang="0">
                <a:pos x="1038" y="1308"/>
              </a:cxn>
              <a:cxn ang="0">
                <a:pos x="1086" y="1320"/>
              </a:cxn>
              <a:cxn ang="0">
                <a:pos x="1087" y="1336"/>
              </a:cxn>
              <a:cxn ang="0">
                <a:pos x="1091" y="1356"/>
              </a:cxn>
              <a:cxn ang="0">
                <a:pos x="0" y="1362"/>
              </a:cxn>
              <a:cxn ang="0">
                <a:pos x="6" y="0"/>
              </a:cxn>
            </a:cxnLst>
            <a:rect l="0" t="0" r="r" b="b"/>
            <a:pathLst>
              <a:path w="1091" h="1362">
                <a:moveTo>
                  <a:pt x="6" y="0"/>
                </a:moveTo>
                <a:lnTo>
                  <a:pt x="12" y="24"/>
                </a:lnTo>
                <a:lnTo>
                  <a:pt x="23" y="58"/>
                </a:lnTo>
                <a:lnTo>
                  <a:pt x="37" y="104"/>
                </a:lnTo>
                <a:lnTo>
                  <a:pt x="49" y="136"/>
                </a:lnTo>
                <a:lnTo>
                  <a:pt x="59" y="174"/>
                </a:lnTo>
                <a:lnTo>
                  <a:pt x="71" y="212"/>
                </a:lnTo>
                <a:lnTo>
                  <a:pt x="84" y="246"/>
                </a:lnTo>
                <a:lnTo>
                  <a:pt x="87" y="284"/>
                </a:lnTo>
                <a:lnTo>
                  <a:pt x="99" y="316"/>
                </a:lnTo>
                <a:lnTo>
                  <a:pt x="108" y="354"/>
                </a:lnTo>
                <a:lnTo>
                  <a:pt x="120" y="390"/>
                </a:lnTo>
                <a:lnTo>
                  <a:pt x="125" y="424"/>
                </a:lnTo>
                <a:lnTo>
                  <a:pt x="139" y="462"/>
                </a:lnTo>
                <a:lnTo>
                  <a:pt x="149" y="498"/>
                </a:lnTo>
                <a:lnTo>
                  <a:pt x="161" y="534"/>
                </a:lnTo>
                <a:lnTo>
                  <a:pt x="175" y="572"/>
                </a:lnTo>
                <a:lnTo>
                  <a:pt x="189" y="606"/>
                </a:lnTo>
                <a:lnTo>
                  <a:pt x="204" y="642"/>
                </a:lnTo>
                <a:lnTo>
                  <a:pt x="216" y="678"/>
                </a:lnTo>
                <a:lnTo>
                  <a:pt x="231" y="712"/>
                </a:lnTo>
                <a:lnTo>
                  <a:pt x="252" y="750"/>
                </a:lnTo>
                <a:lnTo>
                  <a:pt x="264" y="786"/>
                </a:lnTo>
                <a:lnTo>
                  <a:pt x="287" y="824"/>
                </a:lnTo>
                <a:lnTo>
                  <a:pt x="301" y="854"/>
                </a:lnTo>
                <a:lnTo>
                  <a:pt x="321" y="886"/>
                </a:lnTo>
                <a:lnTo>
                  <a:pt x="343" y="918"/>
                </a:lnTo>
                <a:lnTo>
                  <a:pt x="363" y="946"/>
                </a:lnTo>
                <a:lnTo>
                  <a:pt x="383" y="978"/>
                </a:lnTo>
                <a:lnTo>
                  <a:pt x="407" y="1004"/>
                </a:lnTo>
                <a:lnTo>
                  <a:pt x="435" y="1034"/>
                </a:lnTo>
                <a:lnTo>
                  <a:pt x="465" y="1068"/>
                </a:lnTo>
                <a:lnTo>
                  <a:pt x="504" y="1098"/>
                </a:lnTo>
                <a:lnTo>
                  <a:pt x="528" y="1110"/>
                </a:lnTo>
                <a:lnTo>
                  <a:pt x="559" y="1130"/>
                </a:lnTo>
                <a:lnTo>
                  <a:pt x="593" y="1148"/>
                </a:lnTo>
                <a:lnTo>
                  <a:pt x="633" y="1168"/>
                </a:lnTo>
                <a:lnTo>
                  <a:pt x="675" y="1188"/>
                </a:lnTo>
                <a:lnTo>
                  <a:pt x="709" y="1202"/>
                </a:lnTo>
                <a:lnTo>
                  <a:pt x="741" y="1216"/>
                </a:lnTo>
                <a:lnTo>
                  <a:pt x="771" y="1226"/>
                </a:lnTo>
                <a:lnTo>
                  <a:pt x="803" y="1236"/>
                </a:lnTo>
                <a:lnTo>
                  <a:pt x="845" y="1250"/>
                </a:lnTo>
                <a:lnTo>
                  <a:pt x="825" y="1244"/>
                </a:lnTo>
                <a:lnTo>
                  <a:pt x="867" y="1258"/>
                </a:lnTo>
                <a:lnTo>
                  <a:pt x="899" y="1270"/>
                </a:lnTo>
                <a:lnTo>
                  <a:pt x="954" y="1290"/>
                </a:lnTo>
                <a:lnTo>
                  <a:pt x="1038" y="1308"/>
                </a:lnTo>
                <a:lnTo>
                  <a:pt x="1086" y="1320"/>
                </a:lnTo>
                <a:lnTo>
                  <a:pt x="1087" y="1336"/>
                </a:lnTo>
                <a:lnTo>
                  <a:pt x="1091" y="1356"/>
                </a:lnTo>
                <a:lnTo>
                  <a:pt x="0" y="1362"/>
                </a:lnTo>
                <a:lnTo>
                  <a:pt x="6" y="0"/>
                </a:lnTo>
              </a:path>
            </a:pathLst>
          </a:cu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3500000" scaled="1"/>
            <a:tileRect/>
          </a:gradFill>
          <a:ln w="12700" cap="rnd" cmpd="sng">
            <a:noFill/>
            <a:prstDash val="solid"/>
            <a:round/>
            <a:headEnd type="none" w="med" len="med"/>
            <a:tailEnd type="none" w="med" len="med"/>
          </a:ln>
          <a:effectLst/>
        </p:spPr>
        <p:txBody>
          <a:bodyPr/>
          <a:lstStyle/>
          <a:p>
            <a:endParaRPr lang="en-US" dirty="0">
              <a:effectLst>
                <a:outerShdw blurRad="38100" dist="38100" dir="2700000" algn="tl">
                  <a:srgbClr val="000000">
                    <a:alpha val="43137"/>
                  </a:srgbClr>
                </a:outerShdw>
              </a:effectLst>
            </a:endParaRPr>
          </a:p>
        </p:txBody>
      </p:sp>
      <p:sp>
        <p:nvSpPr>
          <p:cNvPr id="22" name="Rectangle 126"/>
          <p:cNvSpPr>
            <a:spLocks noChangeArrowheads="1"/>
          </p:cNvSpPr>
          <p:nvPr/>
        </p:nvSpPr>
        <p:spPr bwMode="auto">
          <a:xfrm>
            <a:off x="7156668" y="5622002"/>
            <a:ext cx="1125309" cy="366767"/>
          </a:xfrm>
          <a:prstGeom prst="rect">
            <a:avLst/>
          </a:prstGeom>
          <a:noFill/>
          <a:ln w="12700">
            <a:noFill/>
            <a:miter lim="800000"/>
            <a:headEnd/>
            <a:tailEnd/>
          </a:ln>
          <a:effectLst/>
        </p:spPr>
        <p:txBody>
          <a:bodyPr wrap="none" lIns="90488" tIns="44450" rIns="90488" bIns="44450">
            <a:spAutoFit/>
          </a:bodyPr>
          <a:lstStyle/>
          <a:p>
            <a:pPr algn="l"/>
            <a:r>
              <a:rPr lang="en-US" b="1" dirty="0">
                <a:latin typeface="Book Antiqua" pitchFamily="18" charset="0"/>
              </a:rPr>
              <a:t>1 - 0.7977</a:t>
            </a:r>
          </a:p>
        </p:txBody>
      </p:sp>
      <p:sp>
        <p:nvSpPr>
          <p:cNvPr id="25" name="Rectangle 126"/>
          <p:cNvSpPr>
            <a:spLocks noChangeArrowheads="1"/>
          </p:cNvSpPr>
          <p:nvPr/>
        </p:nvSpPr>
        <p:spPr bwMode="auto">
          <a:xfrm>
            <a:off x="7136340" y="5365218"/>
            <a:ext cx="817533" cy="366767"/>
          </a:xfrm>
          <a:prstGeom prst="rect">
            <a:avLst/>
          </a:prstGeom>
          <a:noFill/>
          <a:ln w="12700">
            <a:noFill/>
            <a:miter lim="800000"/>
            <a:headEnd/>
            <a:tailEnd/>
          </a:ln>
          <a:effectLst/>
        </p:spPr>
        <p:txBody>
          <a:bodyPr wrap="none" lIns="90488" tIns="44450" rIns="90488" bIns="44450">
            <a:spAutoFit/>
          </a:bodyPr>
          <a:lstStyle/>
          <a:p>
            <a:pPr algn="l"/>
            <a:r>
              <a:rPr lang="en-US" b="1" dirty="0">
                <a:latin typeface="Book Antiqua" pitchFamily="18" charset="0"/>
              </a:rPr>
              <a:t>0.2023</a:t>
            </a:r>
          </a:p>
        </p:txBody>
      </p:sp>
    </p:spTree>
    <p:extLst>
      <p:ext uri="{BB962C8B-B14F-4D97-AF65-F5344CB8AC3E}">
        <p14:creationId xmlns:p14="http://schemas.microsoft.com/office/powerpoint/2010/main" val="1449660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1" grpId="0"/>
      <p:bldP spid="9" grpId="0" animBg="1"/>
      <p:bldP spid="2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1"/>
            <a:ext cx="9144000" cy="685799"/>
          </a:xfrm>
        </p:spPr>
        <p:txBody>
          <a:bodyPr/>
          <a:lstStyle/>
          <a:p>
            <a:pPr eaLnBrk="0" hangingPunct="0"/>
            <a:r>
              <a:rPr lang="en-US" kern="1200" dirty="0">
                <a:ea typeface="ＭＳ Ｐゴシック" charset="-128"/>
                <a:cs typeface="+mn-cs"/>
              </a:rPr>
              <a:t>Normal Probability Distribution</a:t>
            </a:r>
          </a:p>
        </p:txBody>
      </p:sp>
      <p:sp>
        <p:nvSpPr>
          <p:cNvPr id="89091" name="Rectangle 3"/>
          <p:cNvSpPr>
            <a:spLocks noGrp="1" noChangeArrowheads="1"/>
          </p:cNvSpPr>
          <p:nvPr>
            <p:ph type="body" idx="1"/>
          </p:nvPr>
        </p:nvSpPr>
        <p:spPr>
          <a:xfrm>
            <a:off x="0" y="762000"/>
            <a:ext cx="9144000" cy="5560834"/>
          </a:xfrm>
        </p:spPr>
        <p:txBody>
          <a:bodyPr/>
          <a:lstStyle/>
          <a:p>
            <a:pPr marL="225425" indent="-225425">
              <a:spcBef>
                <a:spcPts val="0"/>
              </a:spcBef>
              <a:spcAft>
                <a:spcPts val="1200"/>
              </a:spcAft>
              <a:buNone/>
            </a:pPr>
            <a:r>
              <a:rPr lang="en-US" dirty="0"/>
              <a:t>The </a:t>
            </a:r>
            <a:r>
              <a:rPr lang="en-US" b="1" dirty="0"/>
              <a:t>Normal</a:t>
            </a:r>
            <a:r>
              <a:rPr lang="en-US" dirty="0"/>
              <a:t> probability distribution is the </a:t>
            </a:r>
            <a:r>
              <a:rPr lang="en-US" b="1" dirty="0"/>
              <a:t>most applied </a:t>
            </a:r>
            <a:r>
              <a:rPr lang="en-US" dirty="0"/>
              <a:t>distribution in the real world. </a:t>
            </a:r>
            <a:r>
              <a:rPr lang="en-US" b="1" dirty="0">
                <a:solidFill>
                  <a:srgbClr val="C00000"/>
                </a:solidFill>
              </a:rPr>
              <a:t>Weight of people, test scores, life of a light bulb, number of votes in an election </a:t>
            </a:r>
            <a:r>
              <a:rPr lang="en-US" dirty="0"/>
              <a:t>follow Normal Distribution. Normal distribution is symmetric; the right side is the mirror image of the left side.. </a:t>
            </a:r>
          </a:p>
          <a:p>
            <a:pPr marL="225425" indent="-225425">
              <a:spcBef>
                <a:spcPts val="0"/>
              </a:spcBef>
              <a:spcAft>
                <a:spcPts val="1200"/>
              </a:spcAft>
              <a:buNone/>
            </a:pPr>
            <a:r>
              <a:rPr lang="en-US" dirty="0"/>
              <a:t>Mean, median and mode, are equal to each others and are at the highest point. Normal  distributions is defined by its</a:t>
            </a:r>
            <a:r>
              <a:rPr lang="en-US" sz="2800" dirty="0">
                <a:solidFill>
                  <a:srgbClr val="66FFFF"/>
                </a:solidFill>
              </a:rPr>
              <a:t> </a:t>
            </a:r>
            <a:r>
              <a:rPr lang="en-US" dirty="0"/>
              <a:t>mean </a:t>
            </a:r>
            <a:r>
              <a:rPr lang="en-US" i="1" dirty="0">
                <a:latin typeface="Symbol" pitchFamily="18" charset="2"/>
              </a:rPr>
              <a:t>m</a:t>
            </a:r>
            <a:r>
              <a:rPr lang="en-US" dirty="0"/>
              <a:t> and its standard deviation </a:t>
            </a:r>
            <a:r>
              <a:rPr lang="en-US" i="1" dirty="0">
                <a:latin typeface="Symbol" pitchFamily="18" charset="2"/>
              </a:rPr>
              <a:t>s</a:t>
            </a:r>
            <a:r>
              <a:rPr lang="en-US" dirty="0"/>
              <a:t> . </a:t>
            </a:r>
            <a:r>
              <a:rPr lang="en-US" dirty="0">
                <a:sym typeface="Wingdings" panose="05000000000000000000" pitchFamily="2" charset="2"/>
              </a:rPr>
              <a:t> </a:t>
            </a:r>
            <a:r>
              <a:rPr lang="en-US" dirty="0"/>
              <a:t> X~ N(</a:t>
            </a:r>
            <a:r>
              <a:rPr lang="en-US" i="1" dirty="0">
                <a:latin typeface="Symbol" pitchFamily="18" charset="2"/>
              </a:rPr>
              <a:t>m, s</a:t>
            </a:r>
            <a:r>
              <a:rPr lang="en-US" dirty="0"/>
              <a:t> ).</a:t>
            </a:r>
          </a:p>
          <a:p>
            <a:pPr marL="0" indent="0">
              <a:buNone/>
            </a:pPr>
            <a:r>
              <a:rPr lang="en-US" dirty="0"/>
              <a:t>The mean can be any numerical value: negative, zero, or positive.</a:t>
            </a:r>
          </a:p>
          <a:p>
            <a:pPr marL="292100" indent="-292100">
              <a:buNone/>
            </a:pPr>
            <a:r>
              <a:rPr lang="en-US" dirty="0"/>
              <a:t>The standard deviation determines the width of the curve: larger values result in wider, flatter curves.</a:t>
            </a:r>
          </a:p>
          <a:p>
            <a:pPr marL="292100" indent="-292100">
              <a:buNone/>
            </a:pPr>
            <a:r>
              <a:rPr lang="en-US" dirty="0"/>
              <a:t>Coefficient of Variations shows the relative value of </a:t>
            </a:r>
            <a:r>
              <a:rPr lang="en-US" i="1" dirty="0">
                <a:latin typeface="Symbol" pitchFamily="18" charset="2"/>
              </a:rPr>
              <a:t>s</a:t>
            </a:r>
            <a:r>
              <a:rPr lang="en-US" dirty="0"/>
              <a:t>  with respect to </a:t>
            </a:r>
            <a:r>
              <a:rPr lang="en-US" i="1" dirty="0">
                <a:latin typeface="Symbol" pitchFamily="18" charset="2"/>
              </a:rPr>
              <a:t>m </a:t>
            </a:r>
            <a:r>
              <a:rPr lang="en-US" i="1" dirty="0">
                <a:latin typeface="Symbol" pitchFamily="18" charset="2"/>
                <a:sym typeface="Wingdings" panose="05000000000000000000" pitchFamily="2" charset="2"/>
              </a:rPr>
              <a:t> </a:t>
            </a:r>
            <a:r>
              <a:rPr lang="en-US" dirty="0">
                <a:sym typeface="Wingdings" panose="05000000000000000000" pitchFamily="2" charset="2"/>
              </a:rPr>
              <a:t>CV</a:t>
            </a:r>
            <a:r>
              <a:rPr lang="en-US" i="1" dirty="0">
                <a:latin typeface="Symbol" pitchFamily="18" charset="2"/>
                <a:sym typeface="Wingdings" panose="05000000000000000000" pitchFamily="2" charset="2"/>
              </a:rPr>
              <a:t> </a:t>
            </a:r>
            <a:r>
              <a:rPr lang="en-US" i="1" dirty="0">
                <a:sym typeface="Wingdings" panose="05000000000000000000" pitchFamily="2" charset="2"/>
              </a:rPr>
              <a:t>=</a:t>
            </a:r>
            <a:r>
              <a:rPr lang="en-US" i="1" dirty="0">
                <a:latin typeface="Symbol" pitchFamily="18" charset="2"/>
              </a:rPr>
              <a:t>s</a:t>
            </a:r>
            <a:r>
              <a:rPr lang="en-US" dirty="0"/>
              <a:t> /</a:t>
            </a:r>
            <a:r>
              <a:rPr lang="en-US" i="1" dirty="0">
                <a:latin typeface="Symbol" pitchFamily="18" charset="2"/>
              </a:rPr>
              <a:t>m</a:t>
            </a:r>
            <a:endParaRPr lang="en-US" dirty="0"/>
          </a:p>
          <a:p>
            <a:pPr marL="292100" indent="-292100">
              <a:buNone/>
            </a:pPr>
            <a:endParaRPr lang="en-US" dirty="0"/>
          </a:p>
          <a:p>
            <a:pPr marL="292100" indent="-292100">
              <a:buNone/>
            </a:pPr>
            <a:r>
              <a:rPr lang="en-US" i="1" dirty="0">
                <a:latin typeface="Symbol" pitchFamily="18" charset="2"/>
              </a:rPr>
              <a:t>m, </a:t>
            </a:r>
            <a:endParaRPr lang="en-US" dirty="0"/>
          </a:p>
          <a:p>
            <a:pPr marL="0" indent="0">
              <a:spcBef>
                <a:spcPts val="0"/>
              </a:spcBef>
              <a:spcAft>
                <a:spcPts val="1200"/>
              </a:spcAft>
              <a:buNone/>
            </a:pPr>
            <a:endParaRPr lang="en-US" dirty="0"/>
          </a:p>
        </p:txBody>
      </p:sp>
      <p:sp>
        <p:nvSpPr>
          <p:cNvPr id="89095" name="Rectangle 7"/>
          <p:cNvSpPr>
            <a:spLocks noChangeArrowheads="1"/>
          </p:cNvSpPr>
          <p:nvPr/>
        </p:nvSpPr>
        <p:spPr bwMode="auto">
          <a:xfrm>
            <a:off x="21261" y="1819790"/>
            <a:ext cx="7772400" cy="97313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33958676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550" y="4798"/>
            <a:ext cx="9139563" cy="706438"/>
          </a:xfrm>
          <a:noFill/>
          <a:ln/>
        </p:spPr>
        <p:txBody>
          <a:bodyPr/>
          <a:lstStyle/>
          <a:p>
            <a:pPr eaLnBrk="0" hangingPunct="0"/>
            <a:r>
              <a:rPr lang="en-US" kern="1200" dirty="0">
                <a:solidFill>
                  <a:srgbClr val="FF0000"/>
                </a:solidFill>
                <a:ea typeface="ＭＳ Ｐゴシック" charset="-128"/>
                <a:cs typeface="+mn-cs"/>
              </a:rPr>
              <a:t>Standard Normal Probability Distribution</a:t>
            </a:r>
          </a:p>
        </p:txBody>
      </p:sp>
      <p:sp>
        <p:nvSpPr>
          <p:cNvPr id="2" name="Content Placeholder 1"/>
          <p:cNvSpPr>
            <a:spLocks noGrp="1"/>
          </p:cNvSpPr>
          <p:nvPr>
            <p:ph idx="1"/>
          </p:nvPr>
        </p:nvSpPr>
        <p:spPr>
          <a:xfrm>
            <a:off x="0" y="873561"/>
            <a:ext cx="8964488" cy="4787687"/>
          </a:xfrm>
        </p:spPr>
        <p:txBody>
          <a:bodyPr/>
          <a:lstStyle/>
          <a:p>
            <a:pPr>
              <a:spcAft>
                <a:spcPts val="1200"/>
              </a:spcAft>
            </a:pPr>
            <a:r>
              <a:rPr lang="en-US" dirty="0"/>
              <a:t>If the manager of Pep Zone wants the probability of a stockout during replenishment lead-time to be no more than .05, what should the reorder point be?</a:t>
            </a:r>
          </a:p>
          <a:p>
            <a:pPr>
              <a:spcAft>
                <a:spcPts val="1200"/>
              </a:spcAft>
            </a:pPr>
            <a:endParaRPr lang="en-US" dirty="0"/>
          </a:p>
          <a:p>
            <a:pPr>
              <a:buClr>
                <a:srgbClr val="66FFFF"/>
              </a:buClr>
              <a:buSzPct val="75000"/>
              <a:buNone/>
            </a:pPr>
            <a:endParaRPr lang="en-US" dirty="0"/>
          </a:p>
        </p:txBody>
      </p:sp>
      <p:sp>
        <p:nvSpPr>
          <p:cNvPr id="8" name="Freeform 109"/>
          <p:cNvSpPr>
            <a:spLocks/>
          </p:cNvSpPr>
          <p:nvPr/>
        </p:nvSpPr>
        <p:spPr bwMode="auto">
          <a:xfrm>
            <a:off x="3999284" y="1842666"/>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rotWithShape="0">
            <a:gsLst>
              <a:gs pos="0">
                <a:srgbClr val="838383">
                  <a:gamma/>
                  <a:shade val="46275"/>
                  <a:invGamma/>
                </a:srgbClr>
              </a:gs>
              <a:gs pos="100000">
                <a:srgbClr val="838383"/>
              </a:gs>
            </a:gsLst>
            <a:lin ang="0" scaled="1"/>
          </a:gradFill>
          <a:ln w="12700" cap="rnd" cmpd="sng">
            <a:noFill/>
            <a:prstDash val="solid"/>
            <a:round/>
            <a:headEnd type="none" w="med" len="med"/>
            <a:tailEnd type="none" w="med" len="med"/>
          </a:ln>
          <a:effectLst/>
        </p:spPr>
        <p:txBody>
          <a:bodyPr/>
          <a:lstStyle/>
          <a:p>
            <a:endParaRPr lang="en-US" dirty="0"/>
          </a:p>
        </p:txBody>
      </p:sp>
      <p:sp>
        <p:nvSpPr>
          <p:cNvPr id="9" name="Line 111"/>
          <p:cNvSpPr>
            <a:spLocks noChangeShapeType="1"/>
          </p:cNvSpPr>
          <p:nvPr/>
        </p:nvSpPr>
        <p:spPr bwMode="auto">
          <a:xfrm flipH="1">
            <a:off x="6240834" y="4830341"/>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Rectangle 113"/>
          <p:cNvSpPr>
            <a:spLocks noChangeArrowheads="1"/>
          </p:cNvSpPr>
          <p:nvPr/>
        </p:nvSpPr>
        <p:spPr bwMode="auto">
          <a:xfrm>
            <a:off x="6072559" y="4987503"/>
            <a:ext cx="333375" cy="454025"/>
          </a:xfrm>
          <a:prstGeom prst="rect">
            <a:avLst/>
          </a:prstGeom>
          <a:noFill/>
          <a:ln w="12700">
            <a:noFill/>
            <a:miter lim="800000"/>
            <a:headEnd/>
            <a:tailEnd/>
          </a:ln>
          <a:effectLst/>
        </p:spPr>
        <p:txBody>
          <a:bodyPr wrap="none" lIns="90488" tIns="44450" rIns="90488" bIns="44450">
            <a:spAutoFit/>
          </a:bodyPr>
          <a:lstStyle/>
          <a:p>
            <a:pPr algn="l"/>
            <a:r>
              <a:rPr lang="en-US" sz="2400" dirty="0">
                <a:effectLst>
                  <a:outerShdw blurRad="38100" dist="38100" dir="2700000" algn="tl">
                    <a:srgbClr val="000000"/>
                  </a:outerShdw>
                </a:effectLst>
                <a:latin typeface="Book Antiqua" pitchFamily="18" charset="0"/>
              </a:rPr>
              <a:t>0</a:t>
            </a:r>
          </a:p>
        </p:txBody>
      </p:sp>
      <p:sp>
        <p:nvSpPr>
          <p:cNvPr id="12" name="Rectangle 123"/>
          <p:cNvSpPr>
            <a:spLocks noChangeArrowheads="1"/>
          </p:cNvSpPr>
          <p:nvPr/>
        </p:nvSpPr>
        <p:spPr bwMode="auto">
          <a:xfrm>
            <a:off x="5866184" y="3748941"/>
            <a:ext cx="721352" cy="459100"/>
          </a:xfrm>
          <a:prstGeom prst="rect">
            <a:avLst/>
          </a:prstGeom>
          <a:noFill/>
          <a:ln w="12700">
            <a:noFill/>
            <a:miter lim="800000"/>
            <a:headEnd/>
            <a:tailEnd/>
          </a:ln>
          <a:effectLst/>
        </p:spPr>
        <p:txBody>
          <a:bodyPr wrap="none" lIns="90488" tIns="44450" rIns="90488" bIns="44450">
            <a:spAutoFit/>
          </a:bodyPr>
          <a:lstStyle/>
          <a:p>
            <a:pPr algn="l"/>
            <a:r>
              <a:rPr lang="en-US" sz="2400" dirty="0">
                <a:effectLst>
                  <a:outerShdw blurRad="38100" dist="38100" dir="2700000" algn="tl">
                    <a:srgbClr val="000000"/>
                  </a:outerShdw>
                </a:effectLst>
                <a:latin typeface="Book Antiqua" pitchFamily="18" charset="0"/>
              </a:rPr>
              <a:t>0.95</a:t>
            </a:r>
          </a:p>
        </p:txBody>
      </p:sp>
      <p:sp>
        <p:nvSpPr>
          <p:cNvPr id="13" name="Rectangle 124"/>
          <p:cNvSpPr>
            <a:spLocks noChangeArrowheads="1"/>
          </p:cNvSpPr>
          <p:nvPr/>
        </p:nvSpPr>
        <p:spPr bwMode="auto">
          <a:xfrm>
            <a:off x="7617847" y="3816442"/>
            <a:ext cx="721352" cy="459100"/>
          </a:xfrm>
          <a:prstGeom prst="rect">
            <a:avLst/>
          </a:prstGeom>
          <a:noFill/>
          <a:ln w="12700">
            <a:noFill/>
            <a:miter lim="800000"/>
            <a:headEnd/>
            <a:tailEnd/>
          </a:ln>
          <a:effectLst/>
        </p:spPr>
        <p:txBody>
          <a:bodyPr wrap="none" lIns="90488" tIns="44450" rIns="90488" bIns="44450">
            <a:spAutoFit/>
          </a:bodyPr>
          <a:lstStyle/>
          <a:p>
            <a:pPr algn="l"/>
            <a:r>
              <a:rPr lang="en-US" sz="2400" dirty="0">
                <a:effectLst>
                  <a:outerShdw blurRad="38100" dist="38100" dir="2700000" algn="tl">
                    <a:srgbClr val="000000"/>
                  </a:outerShdw>
                </a:effectLst>
                <a:latin typeface="Book Antiqua" pitchFamily="18" charset="0"/>
              </a:rPr>
              <a:t>0.05</a:t>
            </a:r>
          </a:p>
        </p:txBody>
      </p:sp>
      <p:sp>
        <p:nvSpPr>
          <p:cNvPr id="14" name="Rectangle 126"/>
          <p:cNvSpPr>
            <a:spLocks noChangeArrowheads="1"/>
          </p:cNvSpPr>
          <p:nvPr/>
        </p:nvSpPr>
        <p:spPr bwMode="auto">
          <a:xfrm>
            <a:off x="8828459" y="4663653"/>
            <a:ext cx="315913" cy="454025"/>
          </a:xfrm>
          <a:prstGeom prst="rect">
            <a:avLst/>
          </a:prstGeom>
          <a:noFill/>
          <a:ln w="12700">
            <a:noFill/>
            <a:miter lim="800000"/>
            <a:headEnd/>
            <a:tailEnd/>
          </a:ln>
          <a:effectLst/>
        </p:spPr>
        <p:txBody>
          <a:bodyPr wrap="none" lIns="90488" tIns="44450" rIns="90488" bIns="44450">
            <a:spAutoFit/>
          </a:bodyPr>
          <a:lstStyle/>
          <a:p>
            <a:pPr algn="l"/>
            <a:r>
              <a:rPr lang="en-US" sz="2400" i="1" dirty="0">
                <a:effectLst>
                  <a:outerShdw blurRad="38100" dist="38100" dir="2700000" algn="tl">
                    <a:srgbClr val="000000"/>
                  </a:outerShdw>
                </a:effectLst>
                <a:latin typeface="Book Antiqua" pitchFamily="18" charset="0"/>
              </a:rPr>
              <a:t>z</a:t>
            </a:r>
          </a:p>
        </p:txBody>
      </p:sp>
      <p:sp>
        <p:nvSpPr>
          <p:cNvPr id="15" name="Line 132"/>
          <p:cNvSpPr>
            <a:spLocks noChangeShapeType="1"/>
          </p:cNvSpPr>
          <p:nvPr/>
        </p:nvSpPr>
        <p:spPr bwMode="auto">
          <a:xfrm>
            <a:off x="7825159" y="4498553"/>
            <a:ext cx="0" cy="5397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6" name="Rectangle 133"/>
          <p:cNvSpPr>
            <a:spLocks noChangeArrowheads="1"/>
          </p:cNvSpPr>
          <p:nvPr/>
        </p:nvSpPr>
        <p:spPr bwMode="auto">
          <a:xfrm>
            <a:off x="7556872" y="4992266"/>
            <a:ext cx="569912" cy="45402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400" i="1" dirty="0">
                <a:effectLst>
                  <a:outerShdw blurRad="38100" dist="38100" dir="2700000" algn="tl">
                    <a:srgbClr val="000000"/>
                  </a:outerShdw>
                </a:effectLst>
                <a:latin typeface="Book Antiqua" pitchFamily="18" charset="0"/>
              </a:rPr>
              <a:t>z</a:t>
            </a:r>
            <a:r>
              <a:rPr lang="en-US" sz="2400" baseline="-25000" dirty="0">
                <a:effectLst>
                  <a:outerShdw blurRad="38100" dist="38100" dir="2700000" algn="tl">
                    <a:srgbClr val="000000"/>
                  </a:outerShdw>
                </a:effectLst>
                <a:latin typeface="Book Antiqua" pitchFamily="18" charset="0"/>
              </a:rPr>
              <a:t>.05</a:t>
            </a:r>
          </a:p>
        </p:txBody>
      </p:sp>
      <p:sp>
        <p:nvSpPr>
          <p:cNvPr id="17" name="Freeform 131"/>
          <p:cNvSpPr>
            <a:spLocks/>
          </p:cNvSpPr>
          <p:nvPr/>
        </p:nvSpPr>
        <p:spPr bwMode="auto">
          <a:xfrm>
            <a:off x="7828334" y="4587453"/>
            <a:ext cx="715963" cy="319088"/>
          </a:xfrm>
          <a:custGeom>
            <a:avLst/>
            <a:gdLst/>
            <a:ahLst/>
            <a:cxnLst>
              <a:cxn ang="0">
                <a:pos x="3" y="8"/>
              </a:cxn>
              <a:cxn ang="0">
                <a:pos x="2" y="24"/>
              </a:cxn>
              <a:cxn ang="0">
                <a:pos x="2" y="48"/>
              </a:cxn>
              <a:cxn ang="0">
                <a:pos x="2" y="78"/>
              </a:cxn>
              <a:cxn ang="0">
                <a:pos x="0" y="104"/>
              </a:cxn>
              <a:cxn ang="0">
                <a:pos x="0" y="128"/>
              </a:cxn>
              <a:cxn ang="0">
                <a:pos x="0" y="152"/>
              </a:cxn>
              <a:cxn ang="0">
                <a:pos x="0" y="176"/>
              </a:cxn>
              <a:cxn ang="0">
                <a:pos x="0" y="200"/>
              </a:cxn>
              <a:cxn ang="0">
                <a:pos x="451" y="201"/>
              </a:cxn>
              <a:cxn ang="0">
                <a:pos x="451" y="159"/>
              </a:cxn>
              <a:cxn ang="0">
                <a:pos x="436" y="154"/>
              </a:cxn>
              <a:cxn ang="0">
                <a:pos x="424" y="152"/>
              </a:cxn>
              <a:cxn ang="0">
                <a:pos x="396" y="144"/>
              </a:cxn>
              <a:cxn ang="0">
                <a:pos x="372" y="136"/>
              </a:cxn>
              <a:cxn ang="0">
                <a:pos x="348" y="132"/>
              </a:cxn>
              <a:cxn ang="0">
                <a:pos x="324" y="126"/>
              </a:cxn>
              <a:cxn ang="0">
                <a:pos x="302" y="118"/>
              </a:cxn>
              <a:cxn ang="0">
                <a:pos x="282" y="114"/>
              </a:cxn>
              <a:cxn ang="0">
                <a:pos x="260" y="104"/>
              </a:cxn>
              <a:cxn ang="0">
                <a:pos x="238" y="96"/>
              </a:cxn>
              <a:cxn ang="0">
                <a:pos x="212" y="90"/>
              </a:cxn>
              <a:cxn ang="0">
                <a:pos x="184" y="82"/>
              </a:cxn>
              <a:cxn ang="0">
                <a:pos x="166" y="72"/>
              </a:cxn>
              <a:cxn ang="0">
                <a:pos x="144" y="64"/>
              </a:cxn>
              <a:cxn ang="0">
                <a:pos x="123" y="59"/>
              </a:cxn>
              <a:cxn ang="0">
                <a:pos x="90" y="46"/>
              </a:cxn>
              <a:cxn ang="0">
                <a:pos x="68" y="36"/>
              </a:cxn>
              <a:cxn ang="0">
                <a:pos x="46" y="26"/>
              </a:cxn>
              <a:cxn ang="0">
                <a:pos x="24" y="17"/>
              </a:cxn>
              <a:cxn ang="0">
                <a:pos x="2" y="6"/>
              </a:cxn>
              <a:cxn ang="0">
                <a:pos x="2" y="0"/>
              </a:cxn>
            </a:cxnLst>
            <a:rect l="0" t="0" r="r" b="b"/>
            <a:pathLst>
              <a:path w="451" h="201">
                <a:moveTo>
                  <a:pt x="3" y="8"/>
                </a:moveTo>
                <a:lnTo>
                  <a:pt x="2" y="24"/>
                </a:lnTo>
                <a:lnTo>
                  <a:pt x="2" y="48"/>
                </a:lnTo>
                <a:lnTo>
                  <a:pt x="2" y="78"/>
                </a:lnTo>
                <a:lnTo>
                  <a:pt x="0" y="104"/>
                </a:lnTo>
                <a:lnTo>
                  <a:pt x="0" y="128"/>
                </a:lnTo>
                <a:lnTo>
                  <a:pt x="0" y="152"/>
                </a:lnTo>
                <a:lnTo>
                  <a:pt x="0" y="176"/>
                </a:lnTo>
                <a:lnTo>
                  <a:pt x="0" y="200"/>
                </a:lnTo>
                <a:lnTo>
                  <a:pt x="451" y="201"/>
                </a:lnTo>
                <a:lnTo>
                  <a:pt x="451" y="159"/>
                </a:lnTo>
                <a:lnTo>
                  <a:pt x="436" y="154"/>
                </a:lnTo>
                <a:lnTo>
                  <a:pt x="424" y="152"/>
                </a:lnTo>
                <a:lnTo>
                  <a:pt x="396" y="144"/>
                </a:lnTo>
                <a:lnTo>
                  <a:pt x="372" y="136"/>
                </a:lnTo>
                <a:lnTo>
                  <a:pt x="348" y="132"/>
                </a:lnTo>
                <a:lnTo>
                  <a:pt x="324" y="126"/>
                </a:lnTo>
                <a:lnTo>
                  <a:pt x="302" y="118"/>
                </a:lnTo>
                <a:lnTo>
                  <a:pt x="282" y="114"/>
                </a:lnTo>
                <a:lnTo>
                  <a:pt x="260" y="104"/>
                </a:lnTo>
                <a:lnTo>
                  <a:pt x="238" y="96"/>
                </a:lnTo>
                <a:lnTo>
                  <a:pt x="212" y="90"/>
                </a:lnTo>
                <a:lnTo>
                  <a:pt x="184" y="82"/>
                </a:lnTo>
                <a:lnTo>
                  <a:pt x="166" y="72"/>
                </a:lnTo>
                <a:lnTo>
                  <a:pt x="144" y="64"/>
                </a:lnTo>
                <a:lnTo>
                  <a:pt x="123" y="59"/>
                </a:lnTo>
                <a:lnTo>
                  <a:pt x="90" y="46"/>
                </a:lnTo>
                <a:lnTo>
                  <a:pt x="68" y="36"/>
                </a:lnTo>
                <a:lnTo>
                  <a:pt x="46" y="26"/>
                </a:lnTo>
                <a:lnTo>
                  <a:pt x="24" y="17"/>
                </a:lnTo>
                <a:lnTo>
                  <a:pt x="2" y="6"/>
                </a:lnTo>
                <a:lnTo>
                  <a:pt x="2" y="0"/>
                </a:lnTo>
              </a:path>
            </a:pathLst>
          </a:cu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3500000" scaled="1"/>
            <a:tileRect/>
          </a:gradFill>
          <a:ln w="12700" cap="rnd" cmpd="sng">
            <a:noFill/>
            <a:prstDash val="solid"/>
            <a:round/>
            <a:headEnd type="none" w="med" len="med"/>
            <a:tailEnd type="none" w="med" len="med"/>
          </a:ln>
          <a:effectLst/>
        </p:spPr>
        <p:txBody>
          <a:bodyPr/>
          <a:lstStyle/>
          <a:p>
            <a:endParaRPr lang="en-US" dirty="0"/>
          </a:p>
        </p:txBody>
      </p:sp>
      <p:grpSp>
        <p:nvGrpSpPr>
          <p:cNvPr id="18" name="Group 116"/>
          <p:cNvGrpSpPr>
            <a:grpSpLocks/>
          </p:cNvGrpSpPr>
          <p:nvPr/>
        </p:nvGrpSpPr>
        <p:grpSpPr bwMode="auto">
          <a:xfrm>
            <a:off x="3900859" y="1772816"/>
            <a:ext cx="4719638" cy="2944812"/>
            <a:chOff x="1312" y="1785"/>
            <a:chExt cx="2973" cy="1855"/>
          </a:xfrm>
        </p:grpSpPr>
        <p:sp>
          <p:nvSpPr>
            <p:cNvPr id="19" name="Arc 117"/>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dirty="0"/>
            </a:p>
          </p:txBody>
        </p:sp>
        <p:sp>
          <p:nvSpPr>
            <p:cNvPr id="20" name="Arc 118"/>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dirty="0"/>
            </a:p>
          </p:txBody>
        </p:sp>
        <p:sp>
          <p:nvSpPr>
            <p:cNvPr id="21" name="Arc 119"/>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dirty="0"/>
            </a:p>
          </p:txBody>
        </p:sp>
        <p:sp>
          <p:nvSpPr>
            <p:cNvPr id="22" name="Arc 120"/>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dirty="0"/>
            </a:p>
          </p:txBody>
        </p:sp>
        <p:sp>
          <p:nvSpPr>
            <p:cNvPr id="23" name="Arc 121"/>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dirty="0"/>
            </a:p>
          </p:txBody>
        </p:sp>
        <p:sp>
          <p:nvSpPr>
            <p:cNvPr id="24" name="Arc 122"/>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dirty="0"/>
            </a:p>
          </p:txBody>
        </p:sp>
      </p:grpSp>
      <p:sp>
        <p:nvSpPr>
          <p:cNvPr id="25" name="Line 125"/>
          <p:cNvSpPr>
            <a:spLocks noChangeShapeType="1"/>
          </p:cNvSpPr>
          <p:nvPr/>
        </p:nvSpPr>
        <p:spPr bwMode="auto">
          <a:xfrm flipH="1">
            <a:off x="8010896" y="4305823"/>
            <a:ext cx="6049" cy="511818"/>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dirty="0"/>
          </a:p>
        </p:txBody>
      </p:sp>
      <p:sp>
        <p:nvSpPr>
          <p:cNvPr id="26" name="Line 115"/>
          <p:cNvSpPr>
            <a:spLocks noChangeShapeType="1"/>
          </p:cNvSpPr>
          <p:nvPr/>
        </p:nvSpPr>
        <p:spPr bwMode="auto">
          <a:xfrm>
            <a:off x="3767509" y="4904953"/>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Rectangle 202"/>
          <p:cNvSpPr>
            <a:spLocks noChangeArrowheads="1"/>
          </p:cNvSpPr>
          <p:nvPr/>
        </p:nvSpPr>
        <p:spPr bwMode="auto">
          <a:xfrm>
            <a:off x="65123" y="5411133"/>
            <a:ext cx="9079249" cy="896446"/>
          </a:xfrm>
          <a:prstGeom prst="rect">
            <a:avLst/>
          </a:prstGeom>
          <a:noFill/>
          <a:ln w="12700">
            <a:noFill/>
            <a:miter lim="800000"/>
            <a:headEnd/>
            <a:tailEnd/>
          </a:ln>
          <a:effectLst/>
        </p:spPr>
        <p:txBody>
          <a:bodyPr lIns="90488" tIns="44450" rIns="90488" bIns="44450"/>
          <a:lstStyle/>
          <a:p>
            <a:r>
              <a:rPr lang="en-US" sz="2400" dirty="0">
                <a:latin typeface="Book Antiqua" pitchFamily="18" charset="0"/>
              </a:rPr>
              <a:t>A reorder point of 25 gallons will place the probability</a:t>
            </a:r>
          </a:p>
          <a:p>
            <a:r>
              <a:rPr lang="en-US" sz="2400" dirty="0">
                <a:latin typeface="Book Antiqua" pitchFamily="18" charset="0"/>
              </a:rPr>
              <a:t>    of a stockout during lead-times at (slightly less than) .05</a:t>
            </a:r>
          </a:p>
        </p:txBody>
      </p:sp>
      <p:sp>
        <p:nvSpPr>
          <p:cNvPr id="28" name="Rectangle 202"/>
          <p:cNvSpPr>
            <a:spLocks noChangeArrowheads="1"/>
          </p:cNvSpPr>
          <p:nvPr/>
        </p:nvSpPr>
        <p:spPr bwMode="auto">
          <a:xfrm>
            <a:off x="9909" y="2058121"/>
            <a:ext cx="5012279" cy="1523671"/>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latin typeface="Book Antiqua" pitchFamily="18" charset="0"/>
              </a:rPr>
              <a:t>=NORM.S.INV(0.95)=1.645</a:t>
            </a:r>
          </a:p>
          <a:p>
            <a:pPr marL="342900" indent="-342900" algn="l">
              <a:spcBef>
                <a:spcPct val="20000"/>
              </a:spcBef>
              <a:buClr>
                <a:srgbClr val="66FFFF"/>
              </a:buClr>
              <a:buSzPct val="75000"/>
              <a:buFont typeface="Monotype Sorts" pitchFamily="2" charset="2"/>
              <a:buNone/>
            </a:pPr>
            <a:r>
              <a:rPr lang="en-US" sz="2400" dirty="0">
                <a:latin typeface="Book Antiqua" pitchFamily="18" charset="0"/>
              </a:rPr>
              <a:t>1.645 standard deviation</a:t>
            </a:r>
          </a:p>
          <a:p>
            <a:pPr marL="342900" indent="-342900" algn="l">
              <a:spcBef>
                <a:spcPct val="20000"/>
              </a:spcBef>
              <a:buClr>
                <a:srgbClr val="66FFFF"/>
              </a:buClr>
              <a:buSzPct val="75000"/>
              <a:buFont typeface="Monotype Sorts" pitchFamily="2" charset="2"/>
              <a:buNone/>
            </a:pPr>
            <a:r>
              <a:rPr lang="en-US" sz="2400" dirty="0">
                <a:latin typeface="Book Antiqua" pitchFamily="18" charset="0"/>
              </a:rPr>
              <a:t>=1.645(6) = 9.87 ≈ 10</a:t>
            </a:r>
          </a:p>
          <a:p>
            <a:pPr marL="342900" indent="-342900" algn="l">
              <a:spcBef>
                <a:spcPct val="20000"/>
              </a:spcBef>
              <a:buClr>
                <a:srgbClr val="66FFFF"/>
              </a:buClr>
              <a:buSzPct val="75000"/>
              <a:buFont typeface="Monotype Sorts" pitchFamily="2" charset="2"/>
              <a:buNone/>
            </a:pPr>
            <a:endParaRPr lang="en-US" sz="2400" dirty="0">
              <a:latin typeface="Book Antiqua" pitchFamily="18" charset="0"/>
            </a:endParaRPr>
          </a:p>
          <a:p>
            <a:pPr marL="342900" indent="-342900" algn="l">
              <a:spcBef>
                <a:spcPct val="20000"/>
              </a:spcBef>
              <a:buClr>
                <a:srgbClr val="66FFFF"/>
              </a:buClr>
              <a:buSzPct val="75000"/>
              <a:buFont typeface="Monotype Sorts" pitchFamily="2" charset="2"/>
              <a:buNone/>
            </a:pPr>
            <a:endParaRPr lang="en-US" sz="2400" dirty="0">
              <a:latin typeface="Book Antiqua" pitchFamily="18" charset="0"/>
            </a:endParaRPr>
          </a:p>
        </p:txBody>
      </p:sp>
    </p:spTree>
    <p:extLst>
      <p:ext uri="{BB962C8B-B14F-4D97-AF65-F5344CB8AC3E}">
        <p14:creationId xmlns:p14="http://schemas.microsoft.com/office/powerpoint/2010/main" val="762227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slide(fromLeft)">
                                      <p:cBhvr>
                                        <p:cTn id="7" dur="500"/>
                                        <p:tgtEl>
                                          <p:spTgt spid="26"/>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500"/>
                                        <p:tgtEl>
                                          <p:spTgt spid="14"/>
                                        </p:tgtEl>
                                      </p:cBhvr>
                                    </p:animEffect>
                                  </p:childTnLst>
                                </p:cTn>
                              </p:par>
                            </p:childTnLst>
                          </p:cTn>
                        </p:par>
                        <p:par>
                          <p:cTn id="12" fill="hold">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slide(fromTop)">
                                      <p:cBhvr>
                                        <p:cTn id="15" dur="500"/>
                                        <p:tgtEl>
                                          <p:spTgt spid="9"/>
                                        </p:tgtEl>
                                      </p:cBhvr>
                                    </p:animEffect>
                                  </p:childTnLst>
                                </p:cTn>
                              </p:par>
                            </p:childTnLst>
                          </p:cTn>
                        </p:par>
                        <p:par>
                          <p:cTn id="16" fill="hold">
                            <p:stCondLst>
                              <p:cond delay="3500"/>
                            </p:stCondLst>
                            <p:childTnLst>
                              <p:par>
                                <p:cTn id="17" presetID="1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par>
                          <p:cTn id="20" fill="hold">
                            <p:stCondLst>
                              <p:cond delay="4000"/>
                            </p:stCondLst>
                            <p:childTnLst>
                              <p:par>
                                <p:cTn id="21" presetID="12" presetClass="entr" presetSubtype="4"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Bottom)">
                                      <p:cBhvr>
                                        <p:cTn id="23" dur="500"/>
                                        <p:tgtEl>
                                          <p:spTgt spid="18"/>
                                        </p:tgtEl>
                                      </p:cBhvr>
                                    </p:animEffect>
                                  </p:childTnLst>
                                </p:cTn>
                              </p:par>
                            </p:childTnLst>
                          </p:cTn>
                        </p:par>
                        <p:par>
                          <p:cTn id="24" fill="hold">
                            <p:stCondLst>
                              <p:cond delay="5500"/>
                            </p:stCondLst>
                            <p:childTnLst>
                              <p:par>
                                <p:cTn id="25" presetID="1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par>
                          <p:cTn id="28" fill="hold">
                            <p:stCondLst>
                              <p:cond delay="6000"/>
                            </p:stCondLst>
                            <p:childTnLst>
                              <p:par>
                                <p:cTn id="29" presetID="12" presetClass="entr" presetSubtype="1" fill="hold" grpId="0"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slide(fromTop)">
                                      <p:cBhvr>
                                        <p:cTn id="31" dur="500"/>
                                        <p:tgtEl>
                                          <p:spTgt spid="15"/>
                                        </p:tgtEl>
                                      </p:cBhvr>
                                    </p:animEffect>
                                  </p:childTnLst>
                                </p:cTn>
                              </p:par>
                            </p:childTnLst>
                          </p:cTn>
                        </p:par>
                        <p:par>
                          <p:cTn id="32" fill="hold">
                            <p:stCondLst>
                              <p:cond delay="7500"/>
                            </p:stCondLst>
                            <p:childTnLst>
                              <p:par>
                                <p:cTn id="33" presetID="1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lide(fromTop)">
                                      <p:cBhvr>
                                        <p:cTn id="35" dur="500"/>
                                        <p:tgtEl>
                                          <p:spTgt spid="16"/>
                                        </p:tgtEl>
                                      </p:cBhvr>
                                    </p:animEffect>
                                  </p:childTnLst>
                                </p:cTn>
                              </p:par>
                            </p:childTnLst>
                          </p:cTn>
                        </p:par>
                        <p:par>
                          <p:cTn id="36" fill="hold">
                            <p:stCondLst>
                              <p:cond delay="8000"/>
                            </p:stCondLst>
                            <p:childTnLst>
                              <p:par>
                                <p:cTn id="37" presetID="12" presetClass="entr" presetSubtype="8" fill="hold" grpId="0" nodeType="afterEffect">
                                  <p:stCondLst>
                                    <p:cond delay="1000"/>
                                  </p:stCondLst>
                                  <p:childTnLst>
                                    <p:set>
                                      <p:cBhvr>
                                        <p:cTn id="38" dur="1" fill="hold">
                                          <p:stCondLst>
                                            <p:cond delay="0"/>
                                          </p:stCondLst>
                                        </p:cTn>
                                        <p:tgtEl>
                                          <p:spTgt spid="17"/>
                                        </p:tgtEl>
                                        <p:attrNameLst>
                                          <p:attrName>style.visibility</p:attrName>
                                        </p:attrNameLst>
                                      </p:cBhvr>
                                      <p:to>
                                        <p:strVal val="visible"/>
                                      </p:to>
                                    </p:set>
                                    <p:animEffect transition="in" filter="slide(fromLeft)">
                                      <p:cBhvr>
                                        <p:cTn id="39" dur="500"/>
                                        <p:tgtEl>
                                          <p:spTgt spid="17"/>
                                        </p:tgtEl>
                                      </p:cBhvr>
                                    </p:animEffect>
                                  </p:childTnLst>
                                </p:cTn>
                              </p:par>
                            </p:childTnLst>
                          </p:cTn>
                        </p:par>
                        <p:par>
                          <p:cTn id="40" fill="hold">
                            <p:stCondLst>
                              <p:cond delay="9500"/>
                            </p:stCondLst>
                            <p:childTnLst>
                              <p:par>
                                <p:cTn id="41" presetID="12" presetClass="entr" presetSubtype="8"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slide(fromLeft)">
                                      <p:cBhvr>
                                        <p:cTn id="43" dur="500"/>
                                        <p:tgtEl>
                                          <p:spTgt spid="13"/>
                                        </p:tgtEl>
                                      </p:cBhvr>
                                    </p:animEffect>
                                  </p:childTnLst>
                                </p:cTn>
                              </p:par>
                            </p:childTnLst>
                          </p:cTn>
                        </p:par>
                        <p:par>
                          <p:cTn id="44" fill="hold">
                            <p:stCondLst>
                              <p:cond delay="11000"/>
                            </p:stCondLst>
                            <p:childTnLst>
                              <p:par>
                                <p:cTn id="45" presetID="1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lide(fromTop)">
                                      <p:cBhvr>
                                        <p:cTn id="47" dur="500"/>
                                        <p:tgtEl>
                                          <p:spTgt spid="25"/>
                                        </p:tgtEl>
                                      </p:cBhvr>
                                    </p:animEffect>
                                  </p:childTnLst>
                                </p:cTn>
                              </p:par>
                            </p:childTnLst>
                          </p:cTn>
                        </p:par>
                        <p:par>
                          <p:cTn id="48" fill="hold">
                            <p:stCondLst>
                              <p:cond delay="11500"/>
                            </p:stCondLst>
                            <p:childTnLst>
                              <p:par>
                                <p:cTn id="49" presetID="12" presetClass="entr" presetSubtype="8" fill="hold" grpId="0" nodeType="afterEffect">
                                  <p:stCondLst>
                                    <p:cond delay="1000"/>
                                  </p:stCondLst>
                                  <p:childTnLst>
                                    <p:set>
                                      <p:cBhvr>
                                        <p:cTn id="50" dur="1" fill="hold">
                                          <p:stCondLst>
                                            <p:cond delay="0"/>
                                          </p:stCondLst>
                                        </p:cTn>
                                        <p:tgtEl>
                                          <p:spTgt spid="12"/>
                                        </p:tgtEl>
                                        <p:attrNameLst>
                                          <p:attrName>style.visibility</p:attrName>
                                        </p:attrNameLst>
                                      </p:cBhvr>
                                      <p:to>
                                        <p:strVal val="visible"/>
                                      </p:to>
                                    </p:set>
                                    <p:animEffect transition="in" filter="slide(from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blinds(horizontal)">
                                      <p:cBhvr>
                                        <p:cTn id="56" dur="500"/>
                                        <p:tgtEl>
                                          <p:spTgt spid="2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
                                            <p:txEl>
                                              <p:pRg st="1" end="1"/>
                                            </p:txEl>
                                          </p:spTgt>
                                        </p:tgtEl>
                                        <p:attrNameLst>
                                          <p:attrName>style.visibility</p:attrName>
                                        </p:attrNameLst>
                                      </p:cBhvr>
                                      <p:to>
                                        <p:strVal val="visible"/>
                                      </p:to>
                                    </p:set>
                                    <p:animEffect transition="in" filter="blinds(horizontal)">
                                      <p:cBhvr>
                                        <p:cTn id="61" dur="500"/>
                                        <p:tgtEl>
                                          <p:spTgt spid="2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Effect transition="in" filter="blinds(horizontal)">
                                      <p:cBhvr>
                                        <p:cTn id="66" dur="500"/>
                                        <p:tgtEl>
                                          <p:spTgt spid="2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8">
                                            <p:txEl>
                                              <p:pRg st="1" end="1"/>
                                            </p:txEl>
                                          </p:spTgt>
                                        </p:tgtEl>
                                        <p:attrNameLst>
                                          <p:attrName>style.visibility</p:attrName>
                                        </p:attrNameLst>
                                      </p:cBhvr>
                                      <p:to>
                                        <p:strVal val="visible"/>
                                      </p:to>
                                    </p:set>
                                    <p:animEffect transition="in" filter="blinds(horizontal)">
                                      <p:cBhvr>
                                        <p:cTn id="71" dur="500"/>
                                        <p:tgtEl>
                                          <p:spTgt spid="28">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8">
                                            <p:txEl>
                                              <p:pRg st="2" end="2"/>
                                            </p:txEl>
                                          </p:spTgt>
                                        </p:tgtEl>
                                        <p:attrNameLst>
                                          <p:attrName>style.visibility</p:attrName>
                                        </p:attrNameLst>
                                      </p:cBhvr>
                                      <p:to>
                                        <p:strVal val="visible"/>
                                      </p:to>
                                    </p:set>
                                    <p:animEffect transition="in" filter="blinds(horizontal)">
                                      <p:cBhvr>
                                        <p:cTn id="76"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utoUpdateAnimBg="0"/>
      <p:bldP spid="12" grpId="0" autoUpdateAnimBg="0"/>
      <p:bldP spid="13" grpId="0" autoUpdateAnimBg="0"/>
      <p:bldP spid="14" grpId="0" autoUpdateAnimBg="0"/>
      <p:bldP spid="15" grpId="0" animBg="1"/>
      <p:bldP spid="16" grpId="0" autoUpdateAnimBg="0"/>
      <p:bldP spid="17" grpId="0" animBg="1"/>
      <p:bldP spid="25" grpId="0" animBg="1"/>
      <p:bldP spid="26" grpId="0" animBg="1"/>
      <p:bldP spid="27" grpId="0" build="p" autoUpdateAnimBg="0"/>
      <p:bldP spid="2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97" name="Rectangle 93"/>
          <p:cNvSpPr>
            <a:spLocks noChangeArrowheads="1"/>
          </p:cNvSpPr>
          <p:nvPr/>
        </p:nvSpPr>
        <p:spPr bwMode="auto">
          <a:xfrm>
            <a:off x="-34534" y="44624"/>
            <a:ext cx="9178534"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a:solidFill>
                  <a:srgbClr val="FF0000"/>
                </a:solidFill>
                <a:latin typeface="Impact" pitchFamily="34" charset="0"/>
              </a:rPr>
              <a:t>Standard Normal Probability Distribution</a:t>
            </a:r>
          </a:p>
        </p:txBody>
      </p:sp>
      <p:sp>
        <p:nvSpPr>
          <p:cNvPr id="2" name="TextBox 1"/>
          <p:cNvSpPr txBox="1"/>
          <p:nvPr/>
        </p:nvSpPr>
        <p:spPr>
          <a:xfrm>
            <a:off x="0" y="838200"/>
            <a:ext cx="9220200" cy="5792355"/>
          </a:xfrm>
          <a:prstGeom prst="rect">
            <a:avLst/>
          </a:prstGeom>
          <a:noFill/>
        </p:spPr>
        <p:txBody>
          <a:bodyPr wrap="square" rtlCol="0">
            <a:spAutoFit/>
          </a:bodyPr>
          <a:lstStyle/>
          <a:p>
            <a:pPr>
              <a:lnSpc>
                <a:spcPct val="110000"/>
              </a:lnSpc>
              <a:spcAft>
                <a:spcPts val="1200"/>
              </a:spcAft>
            </a:pPr>
            <a:r>
              <a:rPr lang="en-US" sz="2400" dirty="0">
                <a:latin typeface="Book Antiqua" pitchFamily="18" charset="0"/>
              </a:rPr>
              <a:t>By raising the reorder point from 20 gallons to 25 gallons on hand, the probability of a stockout decreases from 0.20 to .05.</a:t>
            </a:r>
          </a:p>
          <a:p>
            <a:pPr>
              <a:lnSpc>
                <a:spcPct val="110000"/>
              </a:lnSpc>
              <a:spcAft>
                <a:spcPts val="1200"/>
              </a:spcAft>
            </a:pPr>
            <a:r>
              <a:rPr lang="en-US" sz="2400" dirty="0">
                <a:latin typeface="Book Antiqua" pitchFamily="18" charset="0"/>
              </a:rPr>
              <a:t>This is a significant decrease in the chance of being out of stock and unable to meet a customer’s desire to make a purchase.</a:t>
            </a:r>
          </a:p>
          <a:p>
            <a:pPr>
              <a:lnSpc>
                <a:spcPct val="110000"/>
              </a:lnSpc>
              <a:spcAft>
                <a:spcPts val="1200"/>
              </a:spcAft>
            </a:pPr>
            <a:r>
              <a:rPr lang="en-US" sz="2400" dirty="0">
                <a:latin typeface="Book Antiqua" pitchFamily="18" charset="0"/>
              </a:rPr>
              <a:t>Instead of NORM.S.XX We can directly use NORM.X function.   </a:t>
            </a:r>
          </a:p>
          <a:p>
            <a:pPr>
              <a:lnSpc>
                <a:spcPct val="110000"/>
              </a:lnSpc>
              <a:spcAft>
                <a:spcPts val="1200"/>
              </a:spcAft>
            </a:pPr>
            <a:r>
              <a:rPr lang="en-US" sz="2400" dirty="0">
                <a:latin typeface="Book Antiqua" pitchFamily="18" charset="0"/>
              </a:rPr>
              <a:t>=NORM.DIST(20,15,6,1)</a:t>
            </a:r>
          </a:p>
          <a:p>
            <a:pPr>
              <a:lnSpc>
                <a:spcPct val="110000"/>
              </a:lnSpc>
              <a:spcAft>
                <a:spcPts val="1200"/>
              </a:spcAft>
            </a:pPr>
            <a:r>
              <a:rPr lang="en-US" sz="2400" dirty="0">
                <a:latin typeface="Book Antiqua" pitchFamily="18" charset="0"/>
              </a:rPr>
              <a:t>=0.797671619</a:t>
            </a:r>
          </a:p>
          <a:p>
            <a:pPr>
              <a:lnSpc>
                <a:spcPct val="110000"/>
              </a:lnSpc>
              <a:spcAft>
                <a:spcPts val="1200"/>
              </a:spcAft>
            </a:pPr>
            <a:r>
              <a:rPr lang="en-US" sz="2400" dirty="0">
                <a:latin typeface="Book Antiqua" pitchFamily="18" charset="0"/>
              </a:rPr>
              <a:t>P(x≥20) =1-0.797671619</a:t>
            </a:r>
          </a:p>
          <a:p>
            <a:pPr>
              <a:lnSpc>
                <a:spcPct val="110000"/>
              </a:lnSpc>
              <a:spcAft>
                <a:spcPts val="1200"/>
              </a:spcAft>
            </a:pPr>
            <a:r>
              <a:rPr lang="en-US" sz="2400" dirty="0"/>
              <a:t>P(x</a:t>
            </a:r>
            <a:r>
              <a:rPr lang="en-US" sz="2400" dirty="0">
                <a:latin typeface="Book Antiqua" pitchFamily="18" charset="0"/>
              </a:rPr>
              <a:t> ≥X1)=0.05</a:t>
            </a:r>
          </a:p>
          <a:p>
            <a:pPr>
              <a:lnSpc>
                <a:spcPct val="110000"/>
              </a:lnSpc>
              <a:spcAft>
                <a:spcPts val="1200"/>
              </a:spcAft>
            </a:pPr>
            <a:r>
              <a:rPr lang="en-US" sz="2400" dirty="0">
                <a:latin typeface="Book Antiqua" pitchFamily="18" charset="0"/>
              </a:rPr>
              <a:t>=NORM.INV(0.95,15,6)</a:t>
            </a:r>
          </a:p>
          <a:p>
            <a:pPr>
              <a:lnSpc>
                <a:spcPct val="110000"/>
              </a:lnSpc>
              <a:spcAft>
                <a:spcPts val="1200"/>
              </a:spcAft>
            </a:pPr>
            <a:r>
              <a:rPr lang="en-US" sz="2400" dirty="0">
                <a:latin typeface="Book Antiqua" pitchFamily="18" charset="0"/>
              </a:rPr>
              <a:t>= 24.869122 </a:t>
            </a:r>
          </a:p>
        </p:txBody>
      </p:sp>
    </p:spTree>
    <p:extLst>
      <p:ext uri="{BB962C8B-B14F-4D97-AF65-F5344CB8AC3E}">
        <p14:creationId xmlns:p14="http://schemas.microsoft.com/office/powerpoint/2010/main" val="3223630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0" hangingPunct="0"/>
            <a:r>
              <a:rPr lang="en-US" kern="1200" dirty="0">
                <a:solidFill>
                  <a:srgbClr val="FF0000"/>
                </a:solidFill>
                <a:ea typeface="ＭＳ Ｐゴシック" charset="-128"/>
                <a:cs typeface="+mn-cs"/>
              </a:rPr>
              <a:t>Reorder Point</a:t>
            </a:r>
          </a:p>
        </p:txBody>
      </p:sp>
      <p:sp>
        <p:nvSpPr>
          <p:cNvPr id="4" name="Text Box 2"/>
          <p:cNvSpPr txBox="1">
            <a:spLocks noChangeArrowheads="1"/>
          </p:cNvSpPr>
          <p:nvPr/>
        </p:nvSpPr>
        <p:spPr bwMode="auto">
          <a:xfrm>
            <a:off x="0" y="838200"/>
            <a:ext cx="9144000" cy="1815882"/>
          </a:xfrm>
          <a:prstGeom prst="rect">
            <a:avLst/>
          </a:prstGeom>
          <a:noFill/>
          <a:ln w="12700">
            <a:noFill/>
            <a:miter lim="800000"/>
            <a:headEnd/>
            <a:tailEnd/>
          </a:ln>
          <a:effectLst/>
        </p:spPr>
        <p:txBody>
          <a:bodyPr>
            <a:spAutoFit/>
          </a:bodyPr>
          <a:lstStyle/>
          <a:p>
            <a:pPr marL="457200" indent="-457200" algn="l"/>
            <a:r>
              <a:rPr lang="en-US" sz="2800" dirty="0">
                <a:latin typeface="Book Antiqua" pitchFamily="18" charset="0"/>
              </a:rPr>
              <a:t>If average demand during the lead time is 200 and standard deviation of demand during lead time is 25.  At what level of inventory we should order such that with 90% confidence we will not have stockout. </a:t>
            </a:r>
            <a:endParaRPr lang="en-US" sz="2400" dirty="0"/>
          </a:p>
        </p:txBody>
      </p:sp>
      <p:sp>
        <p:nvSpPr>
          <p:cNvPr id="31" name="Text Box 3"/>
          <p:cNvSpPr txBox="1">
            <a:spLocks noChangeArrowheads="1"/>
          </p:cNvSpPr>
          <p:nvPr/>
        </p:nvSpPr>
        <p:spPr bwMode="auto">
          <a:xfrm>
            <a:off x="0" y="2564904"/>
            <a:ext cx="8977086" cy="4031873"/>
          </a:xfrm>
          <a:prstGeom prst="rect">
            <a:avLst/>
          </a:prstGeom>
          <a:noFill/>
          <a:ln w="12700">
            <a:noFill/>
            <a:miter lim="800000"/>
            <a:headEnd/>
            <a:tailEnd/>
          </a:ln>
          <a:effectLst/>
        </p:spPr>
        <p:txBody>
          <a:bodyPr wrap="square">
            <a:spAutoFit/>
          </a:bodyPr>
          <a:lstStyle/>
          <a:p>
            <a:pPr algn="l">
              <a:spcAft>
                <a:spcPts val="1200"/>
              </a:spcAft>
            </a:pPr>
            <a:r>
              <a:rPr lang="en-US" sz="2800" dirty="0">
                <a:latin typeface="Book Antiqua" pitchFamily="18" charset="0"/>
              </a:rPr>
              <a:t>=NORM.S.INV(0.9) = 1.2816</a:t>
            </a:r>
          </a:p>
          <a:p>
            <a:pPr algn="l">
              <a:spcAft>
                <a:spcPts val="1200"/>
              </a:spcAft>
            </a:pPr>
            <a:r>
              <a:rPr lang="en-US" sz="2800" dirty="0">
                <a:latin typeface="Book Antiqua" pitchFamily="18" charset="0"/>
                <a:cs typeface="Times New Roman" pitchFamily="18" charset="0"/>
              </a:rPr>
              <a:t>We need to go 1.2816 away from average</a:t>
            </a:r>
          </a:p>
          <a:p>
            <a:pPr>
              <a:spcAft>
                <a:spcPts val="1200"/>
              </a:spcAft>
            </a:pPr>
            <a:r>
              <a:rPr lang="en-US" sz="2800" dirty="0">
                <a:latin typeface="Book Antiqua" pitchFamily="18" charset="0"/>
                <a:cs typeface="Times New Roman" pitchFamily="18" charset="0"/>
              </a:rPr>
              <a:t>1.2816(25) </a:t>
            </a:r>
            <a:r>
              <a:rPr lang="en-US" sz="2800" dirty="0">
                <a:latin typeface="Book Antiqua" pitchFamily="18" charset="0"/>
                <a:cs typeface="Times New Roman" pitchFamily="18" charset="0"/>
                <a:sym typeface="Symbol" panose="05050102010706020507" pitchFamily="18" charset="2"/>
              </a:rPr>
              <a:t> 32</a:t>
            </a:r>
          </a:p>
          <a:p>
            <a:pPr>
              <a:spcAft>
                <a:spcPts val="1200"/>
              </a:spcAft>
            </a:pPr>
            <a:r>
              <a:rPr lang="en-US" sz="2800" dirty="0">
                <a:latin typeface="Book Antiqua" pitchFamily="18" charset="0"/>
                <a:cs typeface="Times New Roman" pitchFamily="18" charset="0"/>
                <a:sym typeface="Symbol" panose="05050102010706020507" pitchFamily="18" charset="2"/>
              </a:rPr>
              <a:t>To right</a:t>
            </a:r>
          </a:p>
          <a:p>
            <a:pPr>
              <a:spcAft>
                <a:spcPts val="1200"/>
              </a:spcAft>
            </a:pPr>
            <a:r>
              <a:rPr lang="en-US" sz="2800" dirty="0">
                <a:latin typeface="Book Antiqua" pitchFamily="18" charset="0"/>
                <a:cs typeface="Times New Roman" pitchFamily="18" charset="0"/>
                <a:sym typeface="Symbol" panose="05050102010706020507" pitchFamily="18" charset="2"/>
              </a:rPr>
              <a:t>200+32 = 232</a:t>
            </a:r>
          </a:p>
          <a:p>
            <a:pPr>
              <a:spcAft>
                <a:spcPts val="1200"/>
              </a:spcAft>
            </a:pPr>
            <a:r>
              <a:rPr lang="en-US" sz="2800" dirty="0">
                <a:latin typeface="Book Antiqua" pitchFamily="18" charset="0"/>
                <a:cs typeface="Times New Roman" pitchFamily="18" charset="0"/>
                <a:sym typeface="Symbol" panose="05050102010706020507" pitchFamily="18" charset="2"/>
              </a:rPr>
              <a:t>We can also use NORM. function directly</a:t>
            </a:r>
            <a:endParaRPr lang="en-US" sz="2800" dirty="0">
              <a:latin typeface="Book Antiqua" pitchFamily="18" charset="0"/>
              <a:cs typeface="Times New Roman" pitchFamily="18" charset="0"/>
            </a:endParaRPr>
          </a:p>
          <a:p>
            <a:pPr algn="l">
              <a:spcAft>
                <a:spcPts val="1200"/>
              </a:spcAft>
            </a:pPr>
            <a:r>
              <a:rPr lang="en-US" sz="2800" dirty="0">
                <a:latin typeface="Book Antiqua" pitchFamily="18" charset="0"/>
                <a:cs typeface="Times New Roman" pitchFamily="18" charset="0"/>
              </a:rPr>
              <a:t>=NORM.INV(0.9,200,25) =  232.0388 </a:t>
            </a:r>
          </a:p>
        </p:txBody>
      </p:sp>
    </p:spTree>
    <p:extLst>
      <p:ext uri="{BB962C8B-B14F-4D97-AF65-F5344CB8AC3E}">
        <p14:creationId xmlns:p14="http://schemas.microsoft.com/office/powerpoint/2010/main" val="13279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dissolv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dissolve">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dissolve">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dissolve">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dissolve">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dissolve">
                                      <p:cBhvr>
                                        <p:cTn id="37" dur="500"/>
                                        <p:tgtEl>
                                          <p:spTgt spid="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685800"/>
          </a:xfrm>
        </p:spPr>
        <p:txBody>
          <a:bodyPr/>
          <a:lstStyle/>
          <a:p>
            <a:r>
              <a:rPr lang="en-US" dirty="0"/>
              <a:t>The Full Recorded Lecture</a:t>
            </a:r>
          </a:p>
        </p:txBody>
      </p:sp>
      <p:sp>
        <p:nvSpPr>
          <p:cNvPr id="4" name="5-Point Star 3"/>
          <p:cNvSpPr/>
          <p:nvPr/>
        </p:nvSpPr>
        <p:spPr bwMode="auto">
          <a:xfrm>
            <a:off x="7162800" y="16684"/>
            <a:ext cx="661661" cy="592916"/>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5" name="Picture 4"/>
          <p:cNvPicPr>
            <a:picLocks noChangeAspect="1"/>
          </p:cNvPicPr>
          <p:nvPr/>
        </p:nvPicPr>
        <p:blipFill>
          <a:blip r:embed="rId3"/>
          <a:stretch>
            <a:fillRect/>
          </a:stretch>
        </p:blipFill>
        <p:spPr>
          <a:xfrm>
            <a:off x="8046883" y="-41569"/>
            <a:ext cx="1087592" cy="679744"/>
          </a:xfrm>
          <a:prstGeom prst="rect">
            <a:avLst/>
          </a:prstGeom>
        </p:spPr>
      </p:pic>
      <p:sp>
        <p:nvSpPr>
          <p:cNvPr id="7" name="Rectangle 6"/>
          <p:cNvSpPr/>
          <p:nvPr/>
        </p:nvSpPr>
        <p:spPr>
          <a:xfrm>
            <a:off x="0" y="5918494"/>
            <a:ext cx="3876382" cy="369332"/>
          </a:xfrm>
          <a:prstGeom prst="rect">
            <a:avLst/>
          </a:prstGeom>
        </p:spPr>
        <p:txBody>
          <a:bodyPr wrap="none">
            <a:spAutoFit/>
          </a:bodyPr>
          <a:lstStyle/>
          <a:p>
            <a:r>
              <a:rPr lang="en-US" dirty="0">
                <a:solidFill>
                  <a:schemeClr val="bg1"/>
                </a:solidFill>
                <a:highlight>
                  <a:srgbClr val="A50023"/>
                </a:highlight>
              </a:rPr>
              <a:t>https://youtu.be/DTKp0jGSBTQ</a:t>
            </a:r>
          </a:p>
        </p:txBody>
      </p:sp>
      <p:sp>
        <p:nvSpPr>
          <p:cNvPr id="8" name="5-Point Star 7"/>
          <p:cNvSpPr/>
          <p:nvPr/>
        </p:nvSpPr>
        <p:spPr bwMode="auto">
          <a:xfrm>
            <a:off x="6322992" y="-144388"/>
            <a:ext cx="868383" cy="792088"/>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ndParaRPr>
          </a:p>
        </p:txBody>
      </p:sp>
      <p:pic>
        <p:nvPicPr>
          <p:cNvPr id="2" name="DTKp0jGSBTQ"/>
          <p:cNvPicPr>
            <a:picLocks noRot="1" noChangeAspect="1"/>
          </p:cNvPicPr>
          <p:nvPr>
            <a:videoFile r:link="rId1"/>
          </p:nvPr>
        </p:nvPicPr>
        <p:blipFill>
          <a:blip r:embed="rId4"/>
          <a:stretch>
            <a:fillRect/>
          </a:stretch>
        </p:blipFill>
        <p:spPr>
          <a:xfrm>
            <a:off x="46893" y="785984"/>
            <a:ext cx="9039796" cy="5084885"/>
          </a:xfrm>
          <a:prstGeom prst="rect">
            <a:avLst/>
          </a:prstGeom>
        </p:spPr>
      </p:pic>
    </p:spTree>
    <p:extLst>
      <p:ext uri="{BB962C8B-B14F-4D97-AF65-F5344CB8AC3E}">
        <p14:creationId xmlns:p14="http://schemas.microsoft.com/office/powerpoint/2010/main" val="3848770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819"/>
            <a:ext cx="9324528" cy="673100"/>
          </a:xfrm>
          <a:noFill/>
          <a:ln/>
        </p:spPr>
        <p:txBody>
          <a:bodyPr/>
          <a:lstStyle/>
          <a:p>
            <a:pPr eaLnBrk="0" hangingPunct="0"/>
            <a:r>
              <a:rPr lang="en-US" kern="1200" dirty="0">
                <a:ea typeface="ＭＳ Ｐゴシック" charset="-128"/>
                <a:cs typeface="+mn-cs"/>
              </a:rPr>
              <a:t>Normal Probability Distribution</a:t>
            </a:r>
          </a:p>
        </p:txBody>
      </p:sp>
      <p:sp>
        <p:nvSpPr>
          <p:cNvPr id="18" name="Rectangle 17"/>
          <p:cNvSpPr/>
          <p:nvPr/>
        </p:nvSpPr>
        <p:spPr>
          <a:xfrm>
            <a:off x="130017" y="1500515"/>
            <a:ext cx="5317481" cy="461665"/>
          </a:xfrm>
          <a:prstGeom prst="rect">
            <a:avLst/>
          </a:prstGeom>
        </p:spPr>
        <p:txBody>
          <a:bodyPr wrap="none">
            <a:spAutoFit/>
          </a:bodyPr>
          <a:lstStyle/>
          <a:p>
            <a:r>
              <a:rPr lang="en-US" sz="2400" b="1" dirty="0">
                <a:solidFill>
                  <a:srgbClr val="00B050"/>
                </a:solidFill>
                <a:latin typeface="Book Antiqua" panose="02040602050305030304" pitchFamily="18" charset="0"/>
              </a:rPr>
              <a:t> Probability = </a:t>
            </a:r>
            <a:r>
              <a:rPr lang="en-US" sz="2400" b="1" dirty="0">
                <a:solidFill>
                  <a:srgbClr val="FF0000"/>
                </a:solidFill>
                <a:latin typeface="Book Antiqua" panose="02040602050305030304" pitchFamily="18" charset="0"/>
              </a:rPr>
              <a:t>NORM.DIST(X,</a:t>
            </a:r>
            <a:r>
              <a:rPr lang="en-US" sz="2400" b="1" dirty="0">
                <a:solidFill>
                  <a:srgbClr val="FF0000"/>
                </a:solidFill>
                <a:latin typeface="Book Antiqua" panose="02040602050305030304" pitchFamily="18" charset="0"/>
                <a:sym typeface="Symbol" panose="05050102010706020507" pitchFamily="18" charset="2"/>
              </a:rPr>
              <a:t>,</a:t>
            </a:r>
            <a:r>
              <a:rPr lang="en-US" sz="2400" b="1" dirty="0">
                <a:solidFill>
                  <a:srgbClr val="FF0000"/>
                </a:solidFill>
                <a:latin typeface="Book Antiqua" panose="02040602050305030304" pitchFamily="18" charset="0"/>
              </a:rPr>
              <a:t>,1) </a:t>
            </a:r>
          </a:p>
        </p:txBody>
      </p:sp>
      <p:pic>
        <p:nvPicPr>
          <p:cNvPr id="13" name="Picture 12"/>
          <p:cNvPicPr>
            <a:picLocks noChangeAspect="1"/>
          </p:cNvPicPr>
          <p:nvPr/>
        </p:nvPicPr>
        <p:blipFill rotWithShape="1">
          <a:blip r:embed="rId3"/>
          <a:srcRect t="10112"/>
          <a:stretch/>
        </p:blipFill>
        <p:spPr>
          <a:xfrm>
            <a:off x="5334000" y="696919"/>
            <a:ext cx="3581400" cy="1643859"/>
          </a:xfrm>
          <a:prstGeom prst="rect">
            <a:avLst/>
          </a:prstGeom>
          <a:ln>
            <a:noFill/>
          </a:ln>
          <a:effectLst>
            <a:softEdge rad="112500"/>
          </a:effectLst>
        </p:spPr>
      </p:pic>
      <p:grpSp>
        <p:nvGrpSpPr>
          <p:cNvPr id="12" name="Group 11"/>
          <p:cNvGrpSpPr/>
          <p:nvPr/>
        </p:nvGrpSpPr>
        <p:grpSpPr>
          <a:xfrm>
            <a:off x="5224976" y="2293170"/>
            <a:ext cx="1529328" cy="937206"/>
            <a:chOff x="5206116" y="2245268"/>
            <a:chExt cx="1529328" cy="937206"/>
          </a:xfrm>
        </p:grpSpPr>
        <p:cxnSp>
          <p:nvCxnSpPr>
            <p:cNvPr id="4" name="Straight Arrow Connector 3"/>
            <p:cNvCxnSpPr/>
            <p:nvPr/>
          </p:nvCxnSpPr>
          <p:spPr bwMode="auto">
            <a:xfrm flipV="1">
              <a:off x="6354444" y="2245268"/>
              <a:ext cx="381000" cy="522269"/>
            </a:xfrm>
            <a:prstGeom prst="straightConnector1">
              <a:avLst/>
            </a:prstGeom>
            <a:solidFill>
              <a:schemeClr val="accent1"/>
            </a:solidFill>
            <a:ln w="57150" cap="flat" cmpd="sng" algn="ctr">
              <a:solidFill>
                <a:srgbClr val="FF0000"/>
              </a:solidFill>
              <a:prstDash val="solid"/>
              <a:round/>
              <a:headEnd type="none" w="med" len="med"/>
              <a:tailEnd type="arrow" w="med" len="med"/>
            </a:ln>
            <a:effectLst/>
          </p:spPr>
        </p:cxnSp>
        <p:sp>
          <p:nvSpPr>
            <p:cNvPr id="11" name="TextBox 10"/>
            <p:cNvSpPr txBox="1"/>
            <p:nvPr/>
          </p:nvSpPr>
          <p:spPr>
            <a:xfrm>
              <a:off x="5206116" y="2720809"/>
              <a:ext cx="1338828"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Given X</a:t>
              </a:r>
            </a:p>
          </p:txBody>
        </p:sp>
      </p:grpSp>
      <p:grpSp>
        <p:nvGrpSpPr>
          <p:cNvPr id="23" name="Group 22"/>
          <p:cNvGrpSpPr/>
          <p:nvPr/>
        </p:nvGrpSpPr>
        <p:grpSpPr>
          <a:xfrm>
            <a:off x="4349825" y="849878"/>
            <a:ext cx="2577950" cy="1121568"/>
            <a:chOff x="5065469" y="2413553"/>
            <a:chExt cx="2577950" cy="1121568"/>
          </a:xfrm>
        </p:grpSpPr>
        <p:cxnSp>
          <p:nvCxnSpPr>
            <p:cNvPr id="25" name="Straight Arrow Connector 24"/>
            <p:cNvCxnSpPr/>
            <p:nvPr/>
          </p:nvCxnSpPr>
          <p:spPr bwMode="auto">
            <a:xfrm>
              <a:off x="6354444" y="2872174"/>
              <a:ext cx="829505" cy="662947"/>
            </a:xfrm>
            <a:prstGeom prst="straightConnector1">
              <a:avLst/>
            </a:prstGeom>
            <a:solidFill>
              <a:schemeClr val="accent1"/>
            </a:solidFill>
            <a:ln w="57150" cap="flat" cmpd="sng" algn="ctr">
              <a:solidFill>
                <a:srgbClr val="00B050"/>
              </a:solidFill>
              <a:prstDash val="solid"/>
              <a:round/>
              <a:headEnd type="none" w="med" len="med"/>
              <a:tailEnd type="arrow" w="med" len="med"/>
            </a:ln>
            <a:effectLst/>
          </p:spPr>
        </p:cxnSp>
        <p:sp>
          <p:nvSpPr>
            <p:cNvPr id="26" name="TextBox 25"/>
            <p:cNvSpPr txBox="1"/>
            <p:nvPr/>
          </p:nvSpPr>
          <p:spPr>
            <a:xfrm>
              <a:off x="5065469" y="2413553"/>
              <a:ext cx="2577950" cy="461665"/>
            </a:xfrm>
            <a:prstGeom prst="rect">
              <a:avLst/>
            </a:prstGeom>
            <a:noFill/>
          </p:spPr>
          <p:txBody>
            <a:bodyPr wrap="none" rtlCol="0">
              <a:spAutoFit/>
            </a:bodyPr>
            <a:lstStyle/>
            <a:p>
              <a:r>
                <a:rPr lang="en-US" sz="2400" b="1" dirty="0">
                  <a:solidFill>
                    <a:srgbClr val="00B050"/>
                  </a:solidFill>
                  <a:latin typeface="Book Antiqua" panose="02040602050305030304" pitchFamily="18" charset="0"/>
                </a:rPr>
                <a:t>Find Probability </a:t>
              </a:r>
            </a:p>
          </p:txBody>
        </p:sp>
      </p:grpSp>
      <p:pic>
        <p:nvPicPr>
          <p:cNvPr id="28" name="Picture 27"/>
          <p:cNvPicPr>
            <a:picLocks noChangeAspect="1"/>
          </p:cNvPicPr>
          <p:nvPr/>
        </p:nvPicPr>
        <p:blipFill rotWithShape="1">
          <a:blip r:embed="rId3"/>
          <a:srcRect t="10112"/>
          <a:stretch/>
        </p:blipFill>
        <p:spPr>
          <a:xfrm>
            <a:off x="5353050" y="3535121"/>
            <a:ext cx="3581400" cy="1643859"/>
          </a:xfrm>
          <a:prstGeom prst="rect">
            <a:avLst/>
          </a:prstGeom>
          <a:ln>
            <a:noFill/>
          </a:ln>
          <a:effectLst>
            <a:softEdge rad="112500"/>
          </a:effectLst>
        </p:spPr>
      </p:pic>
      <p:grpSp>
        <p:nvGrpSpPr>
          <p:cNvPr id="29" name="Group 28"/>
          <p:cNvGrpSpPr/>
          <p:nvPr/>
        </p:nvGrpSpPr>
        <p:grpSpPr>
          <a:xfrm>
            <a:off x="5336384" y="5083470"/>
            <a:ext cx="1418110" cy="963465"/>
            <a:chOff x="5317334" y="2245268"/>
            <a:chExt cx="1418110" cy="963465"/>
          </a:xfrm>
        </p:grpSpPr>
        <p:cxnSp>
          <p:nvCxnSpPr>
            <p:cNvPr id="30" name="Straight Arrow Connector 29"/>
            <p:cNvCxnSpPr/>
            <p:nvPr/>
          </p:nvCxnSpPr>
          <p:spPr bwMode="auto">
            <a:xfrm flipV="1">
              <a:off x="6354444" y="2245268"/>
              <a:ext cx="381000" cy="522269"/>
            </a:xfrm>
            <a:prstGeom prst="straightConnector1">
              <a:avLst/>
            </a:prstGeom>
            <a:solidFill>
              <a:schemeClr val="accent1"/>
            </a:solidFill>
            <a:ln w="57150" cap="flat" cmpd="sng" algn="ctr">
              <a:solidFill>
                <a:srgbClr val="00B050"/>
              </a:solidFill>
              <a:prstDash val="solid"/>
              <a:round/>
              <a:headEnd type="none" w="med" len="med"/>
              <a:tailEnd type="arrow" w="med" len="med"/>
            </a:ln>
            <a:effectLst/>
          </p:spPr>
        </p:cxnSp>
        <p:sp>
          <p:nvSpPr>
            <p:cNvPr id="31" name="TextBox 30"/>
            <p:cNvSpPr txBox="1"/>
            <p:nvPr/>
          </p:nvSpPr>
          <p:spPr>
            <a:xfrm>
              <a:off x="5317334" y="2747068"/>
              <a:ext cx="1116011" cy="461665"/>
            </a:xfrm>
            <a:prstGeom prst="rect">
              <a:avLst/>
            </a:prstGeom>
            <a:noFill/>
          </p:spPr>
          <p:txBody>
            <a:bodyPr wrap="none" rtlCol="0">
              <a:spAutoFit/>
            </a:bodyPr>
            <a:lstStyle/>
            <a:p>
              <a:r>
                <a:rPr lang="en-US" sz="2400" b="1" dirty="0">
                  <a:solidFill>
                    <a:srgbClr val="00B050"/>
                  </a:solidFill>
                  <a:latin typeface="Book Antiqua" panose="02040602050305030304" pitchFamily="18" charset="0"/>
                </a:rPr>
                <a:t>Find X</a:t>
              </a:r>
            </a:p>
          </p:txBody>
        </p:sp>
      </p:grpSp>
      <p:grpSp>
        <p:nvGrpSpPr>
          <p:cNvPr id="32" name="Group 31"/>
          <p:cNvGrpSpPr/>
          <p:nvPr/>
        </p:nvGrpSpPr>
        <p:grpSpPr>
          <a:xfrm>
            <a:off x="3982112" y="3658309"/>
            <a:ext cx="2800767" cy="1206195"/>
            <a:chOff x="4678706" y="2383782"/>
            <a:chExt cx="2800767" cy="1206195"/>
          </a:xfrm>
        </p:grpSpPr>
        <p:cxnSp>
          <p:nvCxnSpPr>
            <p:cNvPr id="33" name="Straight Arrow Connector 32"/>
            <p:cNvCxnSpPr/>
            <p:nvPr/>
          </p:nvCxnSpPr>
          <p:spPr bwMode="auto">
            <a:xfrm>
              <a:off x="6354444" y="2872174"/>
              <a:ext cx="829505" cy="717803"/>
            </a:xfrm>
            <a:prstGeom prst="straightConnector1">
              <a:avLst/>
            </a:prstGeom>
            <a:solidFill>
              <a:schemeClr val="accent1"/>
            </a:solidFill>
            <a:ln w="57150" cap="flat" cmpd="sng" algn="ctr">
              <a:solidFill>
                <a:srgbClr val="FF0000"/>
              </a:solidFill>
              <a:prstDash val="solid"/>
              <a:round/>
              <a:headEnd type="none" w="med" len="med"/>
              <a:tailEnd type="arrow" w="med" len="med"/>
            </a:ln>
            <a:effectLst/>
          </p:spPr>
        </p:cxnSp>
        <p:sp>
          <p:nvSpPr>
            <p:cNvPr id="34" name="TextBox 33"/>
            <p:cNvSpPr txBox="1"/>
            <p:nvPr/>
          </p:nvSpPr>
          <p:spPr>
            <a:xfrm>
              <a:off x="4678706" y="2383782"/>
              <a:ext cx="2800767"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Given Probability </a:t>
              </a:r>
            </a:p>
          </p:txBody>
        </p:sp>
      </p:grpSp>
      <p:sp>
        <p:nvSpPr>
          <p:cNvPr id="37" name="Rectangle 36"/>
          <p:cNvSpPr/>
          <p:nvPr/>
        </p:nvSpPr>
        <p:spPr>
          <a:xfrm>
            <a:off x="76200" y="4948147"/>
            <a:ext cx="4317207" cy="461665"/>
          </a:xfrm>
          <a:prstGeom prst="rect">
            <a:avLst/>
          </a:prstGeom>
        </p:spPr>
        <p:txBody>
          <a:bodyPr wrap="none">
            <a:spAutoFit/>
          </a:bodyPr>
          <a:lstStyle/>
          <a:p>
            <a:pPr fontAlgn="b"/>
            <a:r>
              <a:rPr lang="en-US" sz="2400" b="1" dirty="0">
                <a:solidFill>
                  <a:srgbClr val="00B050"/>
                </a:solidFill>
                <a:latin typeface="Book Antiqua" panose="02040602050305030304" pitchFamily="18" charset="0"/>
              </a:rPr>
              <a:t>X = </a:t>
            </a:r>
            <a:r>
              <a:rPr lang="en-US" sz="2400" b="1" dirty="0">
                <a:solidFill>
                  <a:srgbClr val="FF0000"/>
                </a:solidFill>
                <a:latin typeface="Book Antiqua" panose="02040602050305030304" pitchFamily="18" charset="0"/>
              </a:rPr>
              <a:t>NORM.INV(Prob.,</a:t>
            </a:r>
            <a:r>
              <a:rPr lang="en-US" sz="2400" b="1" dirty="0">
                <a:solidFill>
                  <a:srgbClr val="FF0000"/>
                </a:solidFill>
                <a:latin typeface="Book Antiqua" panose="02040602050305030304" pitchFamily="18" charset="0"/>
                <a:sym typeface="Symbol" panose="05050102010706020507" pitchFamily="18" charset="2"/>
              </a:rPr>
              <a:t> ,  )</a:t>
            </a:r>
            <a:r>
              <a:rPr lang="en-US" sz="2400" b="1" dirty="0">
                <a:solidFill>
                  <a:srgbClr val="FF0000"/>
                </a:solidFill>
                <a:latin typeface="Book Antiqua" panose="02040602050305030304" pitchFamily="18" charset="0"/>
              </a:rPr>
              <a:t>  </a:t>
            </a:r>
          </a:p>
        </p:txBody>
      </p:sp>
    </p:spTree>
    <p:extLst>
      <p:ext uri="{BB962C8B-B14F-4D97-AF65-F5344CB8AC3E}">
        <p14:creationId xmlns:p14="http://schemas.microsoft.com/office/powerpoint/2010/main" val="3029183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dissolv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819"/>
            <a:ext cx="9324528" cy="673100"/>
          </a:xfrm>
          <a:noFill/>
          <a:ln/>
        </p:spPr>
        <p:txBody>
          <a:bodyPr/>
          <a:lstStyle/>
          <a:p>
            <a:pPr eaLnBrk="0" hangingPunct="0"/>
            <a:r>
              <a:rPr lang="en-US" kern="1200" dirty="0">
                <a:ea typeface="ＭＳ Ｐゴシック" charset="-128"/>
                <a:cs typeface="+mn-cs"/>
              </a:rPr>
              <a:t>Normal Probability Distribution</a:t>
            </a:r>
          </a:p>
        </p:txBody>
      </p:sp>
      <p:sp>
        <p:nvSpPr>
          <p:cNvPr id="18" name="Rectangle 17"/>
          <p:cNvSpPr/>
          <p:nvPr/>
        </p:nvSpPr>
        <p:spPr>
          <a:xfrm>
            <a:off x="0" y="2708327"/>
            <a:ext cx="3482043"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a:t>
            </a:r>
            <a:r>
              <a:rPr lang="en-US" sz="2400" dirty="0">
                <a:solidFill>
                  <a:srgbClr val="C00000"/>
                </a:solidFill>
                <a:latin typeface="Book Antiqua" panose="02040602050305030304" pitchFamily="18" charset="0"/>
              </a:rPr>
              <a:t>NORM.DIST(X,</a:t>
            </a:r>
            <a:r>
              <a:rPr lang="en-US" sz="2400" dirty="0">
                <a:solidFill>
                  <a:srgbClr val="C00000"/>
                </a:solidFill>
                <a:latin typeface="Book Antiqua" panose="02040602050305030304" pitchFamily="18" charset="0"/>
                <a:sym typeface="Symbol" panose="05050102010706020507" pitchFamily="18" charset="2"/>
              </a:rPr>
              <a:t>,</a:t>
            </a:r>
            <a:r>
              <a:rPr lang="en-US" sz="2400" dirty="0">
                <a:solidFill>
                  <a:srgbClr val="C00000"/>
                </a:solidFill>
                <a:latin typeface="Book Antiqua" panose="02040602050305030304" pitchFamily="18" charset="0"/>
              </a:rPr>
              <a:t>,1) </a:t>
            </a:r>
          </a:p>
        </p:txBody>
      </p:sp>
      <p:sp>
        <p:nvSpPr>
          <p:cNvPr id="17" name="Rectangle 16"/>
          <p:cNvSpPr/>
          <p:nvPr/>
        </p:nvSpPr>
        <p:spPr>
          <a:xfrm>
            <a:off x="85902" y="5099535"/>
            <a:ext cx="4317207"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=1-NORM.DIST(X,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a:t>
            </a:r>
            <a:r>
              <a:rPr lang="en-US" sz="2400" dirty="0"/>
              <a:t> =</a:t>
            </a:r>
            <a:r>
              <a:rPr lang="en-US" sz="2400" dirty="0">
                <a:solidFill>
                  <a:srgbClr val="000000"/>
                </a:solidFill>
                <a:latin typeface="Book Antiqua" panose="02040602050305030304" pitchFamily="18" charset="0"/>
              </a:rPr>
              <a:t> </a:t>
            </a:r>
            <a:r>
              <a:rPr lang="en-US" sz="2400" dirty="0"/>
              <a:t>  </a:t>
            </a:r>
          </a:p>
        </p:txBody>
      </p:sp>
      <p:sp>
        <p:nvSpPr>
          <p:cNvPr id="6" name="Rectangle 5"/>
          <p:cNvSpPr/>
          <p:nvPr/>
        </p:nvSpPr>
        <p:spPr>
          <a:xfrm>
            <a:off x="146770" y="5704853"/>
            <a:ext cx="5202065" cy="461665"/>
          </a:xfrm>
          <a:prstGeom prst="rect">
            <a:avLst/>
          </a:prstGeom>
        </p:spPr>
        <p:txBody>
          <a:bodyPr wrap="none">
            <a:spAutoFit/>
          </a:bodyPr>
          <a:lstStyle/>
          <a:p>
            <a:r>
              <a:rPr lang="en-US" sz="2400" b="1" dirty="0">
                <a:solidFill>
                  <a:srgbClr val="C00000"/>
                </a:solidFill>
                <a:latin typeface="Book Antiqua" panose="02040602050305030304" pitchFamily="18" charset="0"/>
              </a:rPr>
              <a:t>0.25249</a:t>
            </a:r>
            <a:r>
              <a:rPr lang="en-US" sz="2400" dirty="0"/>
              <a:t> </a:t>
            </a:r>
            <a:r>
              <a:rPr lang="en-US" sz="2400" dirty="0">
                <a:solidFill>
                  <a:srgbClr val="000000"/>
                </a:solidFill>
                <a:latin typeface="Book Antiqua" panose="02040602050305030304" pitchFamily="18" charset="0"/>
              </a:rPr>
              <a:t>=</a:t>
            </a:r>
            <a:r>
              <a:rPr lang="en-US" sz="2400" b="1" dirty="0">
                <a:solidFill>
                  <a:srgbClr val="C00000"/>
                </a:solidFill>
                <a:latin typeface="Book Antiqua" panose="02040602050305030304" pitchFamily="18" charset="0"/>
              </a:rPr>
              <a:t>1</a:t>
            </a:r>
            <a:r>
              <a:rPr lang="en-US" sz="2400" dirty="0">
                <a:solidFill>
                  <a:srgbClr val="000000"/>
                </a:solidFill>
                <a:latin typeface="Book Antiqua" panose="02040602050305030304" pitchFamily="18" charset="0"/>
              </a:rPr>
              <a:t>-NORM.DIST(11,</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
        <p:nvSpPr>
          <p:cNvPr id="9" name="Rectangle 8"/>
          <p:cNvSpPr/>
          <p:nvPr/>
        </p:nvSpPr>
        <p:spPr>
          <a:xfrm>
            <a:off x="118583" y="736520"/>
            <a:ext cx="9205945" cy="1015663"/>
          </a:xfrm>
          <a:prstGeom prst="rect">
            <a:avLst/>
          </a:prstGeom>
        </p:spPr>
        <p:txBody>
          <a:bodyPr wrap="square">
            <a:spAutoFit/>
          </a:bodyPr>
          <a:lstStyle/>
          <a:p>
            <a:r>
              <a:rPr lang="en-US" sz="2000" dirty="0">
                <a:latin typeface="Book Antiqua" panose="02040602050305030304" pitchFamily="18" charset="0"/>
                <a:ea typeface="Times New Roman" panose="02020603050405020304" pitchFamily="18" charset="0"/>
              </a:rPr>
              <a:t>In October 2012, Apple introduced a much smaller variant of the Apple i</a:t>
            </a:r>
            <a:r>
              <a:rPr lang="en-US" sz="2000" i="1" dirty="0">
                <a:latin typeface="Book Antiqua" panose="02040602050305030304" pitchFamily="18" charset="0"/>
                <a:ea typeface="Times New Roman" panose="02020603050405020304" pitchFamily="18" charset="0"/>
              </a:rPr>
              <a:t>P</a:t>
            </a:r>
            <a:r>
              <a:rPr lang="en-US" sz="2000" dirty="0">
                <a:latin typeface="Book Antiqua" panose="02040602050305030304" pitchFamily="18" charset="0"/>
                <a:ea typeface="Times New Roman" panose="02020603050405020304" pitchFamily="18" charset="0"/>
              </a:rPr>
              <a:t>ad, known as the iPad Mini. Assume that battery life of the iPad Mini is normally  distributed with mean of 10 and standard deviation of 1.5 hours. </a:t>
            </a:r>
          </a:p>
        </p:txBody>
      </p:sp>
      <p:sp>
        <p:nvSpPr>
          <p:cNvPr id="10" name="Rectangle 9"/>
          <p:cNvSpPr/>
          <p:nvPr/>
        </p:nvSpPr>
        <p:spPr>
          <a:xfrm>
            <a:off x="47802" y="3894710"/>
            <a:ext cx="9224995" cy="830997"/>
          </a:xfrm>
          <a:prstGeom prst="rect">
            <a:avLst/>
          </a:prstGeom>
        </p:spPr>
        <p:txBody>
          <a:bodyPr wrap="square">
            <a:spAutoFit/>
          </a:bodyPr>
          <a:lstStyle/>
          <a:p>
            <a:pPr marL="0" marR="0"/>
            <a:r>
              <a:rPr lang="en-US" sz="2400" dirty="0">
                <a:latin typeface="Book Antiqua" panose="02040602050305030304" pitchFamily="18" charset="0"/>
                <a:ea typeface="Times New Roman" panose="02020603050405020304" pitchFamily="18" charset="0"/>
              </a:rPr>
              <a:t>b) What is the probability that the battery life for an iPad Mini will be at least 11 hours?</a:t>
            </a:r>
          </a:p>
        </p:txBody>
      </p:sp>
      <p:sp>
        <p:nvSpPr>
          <p:cNvPr id="21" name="Rectangle 20"/>
          <p:cNvSpPr/>
          <p:nvPr/>
        </p:nvSpPr>
        <p:spPr>
          <a:xfrm>
            <a:off x="3791589" y="3184778"/>
            <a:ext cx="1370888" cy="461665"/>
          </a:xfrm>
          <a:prstGeom prst="rect">
            <a:avLst/>
          </a:prstGeom>
        </p:spPr>
        <p:txBody>
          <a:bodyPr wrap="none">
            <a:spAutoFit/>
          </a:bodyPr>
          <a:lstStyle/>
          <a:p>
            <a:r>
              <a:rPr lang="en-US" sz="2400" b="1" dirty="0">
                <a:solidFill>
                  <a:srgbClr val="C00000"/>
                </a:solidFill>
                <a:latin typeface="Book Antiqua" panose="02040602050305030304" pitchFamily="18" charset="0"/>
              </a:rPr>
              <a:t>=0.25249</a:t>
            </a:r>
            <a:endParaRPr lang="en-US" sz="2400" dirty="0"/>
          </a:p>
        </p:txBody>
      </p:sp>
      <p:pic>
        <p:nvPicPr>
          <p:cNvPr id="20" name="Picture 19"/>
          <p:cNvPicPr>
            <a:picLocks noChangeAspect="1"/>
          </p:cNvPicPr>
          <p:nvPr/>
        </p:nvPicPr>
        <p:blipFill>
          <a:blip r:embed="rId3"/>
          <a:stretch>
            <a:fillRect/>
          </a:stretch>
        </p:blipFill>
        <p:spPr>
          <a:xfrm>
            <a:off x="5326473" y="2034068"/>
            <a:ext cx="3581400" cy="1828800"/>
          </a:xfrm>
          <a:prstGeom prst="rect">
            <a:avLst/>
          </a:prstGeom>
          <a:ln>
            <a:noFill/>
          </a:ln>
          <a:effectLst>
            <a:softEdge rad="112500"/>
          </a:effectLst>
        </p:spPr>
      </p:pic>
      <p:pic>
        <p:nvPicPr>
          <p:cNvPr id="22" name="Picture 21"/>
          <p:cNvPicPr>
            <a:picLocks noChangeAspect="1"/>
          </p:cNvPicPr>
          <p:nvPr/>
        </p:nvPicPr>
        <p:blipFill>
          <a:blip r:embed="rId4"/>
          <a:stretch>
            <a:fillRect/>
          </a:stretch>
        </p:blipFill>
        <p:spPr>
          <a:xfrm>
            <a:off x="5477052" y="4651759"/>
            <a:ext cx="3581400" cy="1790700"/>
          </a:xfrm>
          <a:prstGeom prst="rect">
            <a:avLst/>
          </a:prstGeom>
          <a:ln>
            <a:noFill/>
          </a:ln>
          <a:effectLst>
            <a:softEdge rad="112500"/>
          </a:effectLst>
        </p:spPr>
      </p:pic>
      <p:sp>
        <p:nvSpPr>
          <p:cNvPr id="24" name="Rectangle 23"/>
          <p:cNvSpPr/>
          <p:nvPr/>
        </p:nvSpPr>
        <p:spPr>
          <a:xfrm>
            <a:off x="65243" y="3177705"/>
            <a:ext cx="3759362" cy="461665"/>
          </a:xfrm>
          <a:prstGeom prst="rect">
            <a:avLst/>
          </a:prstGeom>
        </p:spPr>
        <p:txBody>
          <a:bodyPr wrap="none">
            <a:spAutoFit/>
          </a:bodyPr>
          <a:lstStyle/>
          <a:p>
            <a:r>
              <a:rPr lang="en-US" sz="2400" dirty="0">
                <a:solidFill>
                  <a:srgbClr val="000000"/>
                </a:solidFill>
                <a:latin typeface="Book Antiqua" panose="02040602050305030304" pitchFamily="18" charset="0"/>
              </a:rPr>
              <a:t>= NORM.DIST(9,</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
        <p:nvSpPr>
          <p:cNvPr id="2" name="Rectangle 1"/>
          <p:cNvSpPr/>
          <p:nvPr/>
        </p:nvSpPr>
        <p:spPr>
          <a:xfrm>
            <a:off x="168604" y="1683139"/>
            <a:ext cx="8889847" cy="830997"/>
          </a:xfrm>
          <a:prstGeom prst="rect">
            <a:avLst/>
          </a:prstGeom>
        </p:spPr>
        <p:txBody>
          <a:bodyPr wrap="square">
            <a:spAutoFit/>
          </a:bodyPr>
          <a:lstStyle/>
          <a:p>
            <a:r>
              <a:rPr lang="en-US" sz="2400" dirty="0">
                <a:latin typeface="Book Antiqua" panose="02040602050305030304" pitchFamily="18" charset="0"/>
                <a:ea typeface="Times New Roman" panose="02020603050405020304" pitchFamily="18" charset="0"/>
              </a:rPr>
              <a:t>a) What is the probability that the battery life for an iPad Mini will be 9 hours or less?</a:t>
            </a:r>
          </a:p>
        </p:txBody>
      </p:sp>
    </p:spTree>
    <p:extLst>
      <p:ext uri="{BB962C8B-B14F-4D97-AF65-F5344CB8AC3E}">
        <p14:creationId xmlns:p14="http://schemas.microsoft.com/office/powerpoint/2010/main" val="584788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6" grpId="0"/>
      <p:bldP spid="10" grpId="0"/>
      <p:bldP spid="21" grpId="0"/>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819"/>
            <a:ext cx="9324528" cy="673100"/>
          </a:xfrm>
          <a:noFill/>
          <a:ln/>
        </p:spPr>
        <p:txBody>
          <a:bodyPr/>
          <a:lstStyle/>
          <a:p>
            <a:pPr eaLnBrk="0" hangingPunct="0"/>
            <a:r>
              <a:rPr lang="en-US" kern="1200" dirty="0">
                <a:ea typeface="ＭＳ Ｐゴシック" charset="-128"/>
                <a:cs typeface="+mn-cs"/>
              </a:rPr>
              <a:t>Normal Probability Distribution</a:t>
            </a:r>
          </a:p>
        </p:txBody>
      </p:sp>
      <p:sp>
        <p:nvSpPr>
          <p:cNvPr id="19" name="Rectangle 18"/>
          <p:cNvSpPr/>
          <p:nvPr/>
        </p:nvSpPr>
        <p:spPr>
          <a:xfrm>
            <a:off x="3313" y="765240"/>
            <a:ext cx="9205945" cy="830997"/>
          </a:xfrm>
          <a:prstGeom prst="rect">
            <a:avLst/>
          </a:prstGeom>
        </p:spPr>
        <p:txBody>
          <a:bodyPr wrap="square">
            <a:spAutoFit/>
          </a:bodyPr>
          <a:lstStyle/>
          <a:p>
            <a:pPr marL="342900" marR="0" lvl="0" indent="-342900">
              <a:tabLst>
                <a:tab pos="457200" algn="l"/>
              </a:tabLst>
            </a:pPr>
            <a:r>
              <a:rPr lang="en-US" sz="2400" dirty="0">
                <a:latin typeface="Book Antiqua" panose="02040602050305030304" pitchFamily="18" charset="0"/>
                <a:ea typeface="Times New Roman" panose="02020603050405020304" pitchFamily="18" charset="0"/>
              </a:rPr>
              <a:t>What is the probability that the battery life for an iPad Mini will be between 11 and 13 hours?</a:t>
            </a:r>
          </a:p>
        </p:txBody>
      </p:sp>
      <p:sp>
        <p:nvSpPr>
          <p:cNvPr id="20" name="Rectangle 19"/>
          <p:cNvSpPr/>
          <p:nvPr/>
        </p:nvSpPr>
        <p:spPr>
          <a:xfrm>
            <a:off x="0" y="1479892"/>
            <a:ext cx="7210628"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 = NORM.DIST(13,</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
        <p:nvSpPr>
          <p:cNvPr id="10" name="Rectangle 9"/>
          <p:cNvSpPr/>
          <p:nvPr/>
        </p:nvSpPr>
        <p:spPr>
          <a:xfrm>
            <a:off x="6967467" y="1439850"/>
            <a:ext cx="1909497" cy="461665"/>
          </a:xfrm>
          <a:prstGeom prst="rect">
            <a:avLst/>
          </a:prstGeom>
        </p:spPr>
        <p:txBody>
          <a:bodyPr wrap="none">
            <a:spAutoFit/>
          </a:bodyPr>
          <a:lstStyle/>
          <a:p>
            <a:r>
              <a:rPr lang="en-US" sz="2400" dirty="0">
                <a:solidFill>
                  <a:srgbClr val="000000"/>
                </a:solidFill>
                <a:latin typeface="Book Antiqua" panose="02040602050305030304" pitchFamily="18" charset="0"/>
              </a:rPr>
              <a:t>= 0.9772499  </a:t>
            </a:r>
          </a:p>
        </p:txBody>
      </p:sp>
      <p:sp>
        <p:nvSpPr>
          <p:cNvPr id="22" name="Rectangle 21"/>
          <p:cNvSpPr/>
          <p:nvPr/>
        </p:nvSpPr>
        <p:spPr>
          <a:xfrm>
            <a:off x="0" y="1977544"/>
            <a:ext cx="7210628"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 = NORM.DIST(11,</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
        <p:nvSpPr>
          <p:cNvPr id="23" name="Rectangle 22"/>
          <p:cNvSpPr/>
          <p:nvPr/>
        </p:nvSpPr>
        <p:spPr>
          <a:xfrm>
            <a:off x="6969538" y="2005823"/>
            <a:ext cx="1986441" cy="461665"/>
          </a:xfrm>
          <a:prstGeom prst="rect">
            <a:avLst/>
          </a:prstGeom>
        </p:spPr>
        <p:txBody>
          <a:bodyPr wrap="none">
            <a:spAutoFit/>
          </a:bodyPr>
          <a:lstStyle/>
          <a:p>
            <a:r>
              <a:rPr lang="en-US" sz="2400" dirty="0">
                <a:solidFill>
                  <a:srgbClr val="000000"/>
                </a:solidFill>
                <a:latin typeface="Book Antiqua" panose="02040602050305030304" pitchFamily="18" charset="0"/>
              </a:rPr>
              <a:t>= 0.7475075   </a:t>
            </a:r>
          </a:p>
        </p:txBody>
      </p:sp>
      <p:sp>
        <p:nvSpPr>
          <p:cNvPr id="21" name="Rectangle 20"/>
          <p:cNvSpPr/>
          <p:nvPr/>
        </p:nvSpPr>
        <p:spPr>
          <a:xfrm>
            <a:off x="7331816" y="2527384"/>
            <a:ext cx="1261884" cy="461665"/>
          </a:xfrm>
          <a:prstGeom prst="rect">
            <a:avLst/>
          </a:prstGeom>
        </p:spPr>
        <p:txBody>
          <a:bodyPr wrap="none">
            <a:spAutoFit/>
          </a:bodyPr>
          <a:lstStyle/>
          <a:p>
            <a:r>
              <a:rPr lang="en-US" sz="2400" b="1" dirty="0">
                <a:solidFill>
                  <a:srgbClr val="C00000"/>
                </a:solidFill>
                <a:latin typeface="Book Antiqua" panose="02040602050305030304" pitchFamily="18" charset="0"/>
              </a:rPr>
              <a:t>0.22974</a:t>
            </a:r>
            <a:r>
              <a:rPr lang="en-US" sz="2400" dirty="0">
                <a:solidFill>
                  <a:srgbClr val="000000"/>
                </a:solidFill>
                <a:latin typeface="Book Antiqua" panose="02040602050305030304" pitchFamily="18" charset="0"/>
              </a:rPr>
              <a:t> </a:t>
            </a:r>
          </a:p>
        </p:txBody>
      </p:sp>
      <p:pic>
        <p:nvPicPr>
          <p:cNvPr id="3" name="Picture 2"/>
          <p:cNvPicPr>
            <a:picLocks noChangeAspect="1"/>
          </p:cNvPicPr>
          <p:nvPr/>
        </p:nvPicPr>
        <p:blipFill>
          <a:blip r:embed="rId3"/>
          <a:stretch>
            <a:fillRect/>
          </a:stretch>
        </p:blipFill>
        <p:spPr>
          <a:xfrm>
            <a:off x="4800600" y="4191000"/>
            <a:ext cx="4231200" cy="2302134"/>
          </a:xfrm>
          <a:prstGeom prst="rect">
            <a:avLst/>
          </a:prstGeom>
          <a:ln>
            <a:noFill/>
          </a:ln>
          <a:effectLst>
            <a:softEdge rad="112500"/>
          </a:effectLst>
        </p:spPr>
      </p:pic>
      <p:pic>
        <p:nvPicPr>
          <p:cNvPr id="2" name="Picture 1"/>
          <p:cNvPicPr>
            <a:picLocks noChangeAspect="1"/>
          </p:cNvPicPr>
          <p:nvPr/>
        </p:nvPicPr>
        <p:blipFill>
          <a:blip r:embed="rId4"/>
          <a:stretch>
            <a:fillRect/>
          </a:stretch>
        </p:blipFill>
        <p:spPr>
          <a:xfrm>
            <a:off x="23914" y="2342076"/>
            <a:ext cx="3581400" cy="1946058"/>
          </a:xfrm>
          <a:prstGeom prst="rect">
            <a:avLst/>
          </a:prstGeom>
          <a:ln>
            <a:noFill/>
          </a:ln>
          <a:effectLst>
            <a:softEdge rad="112500"/>
          </a:effectLst>
        </p:spPr>
      </p:pic>
      <p:pic>
        <p:nvPicPr>
          <p:cNvPr id="4" name="Picture 3"/>
          <p:cNvPicPr>
            <a:picLocks noChangeAspect="1"/>
          </p:cNvPicPr>
          <p:nvPr/>
        </p:nvPicPr>
        <p:blipFill>
          <a:blip r:embed="rId5"/>
          <a:stretch>
            <a:fillRect/>
          </a:stretch>
        </p:blipFill>
        <p:spPr>
          <a:xfrm>
            <a:off x="3501489" y="2358803"/>
            <a:ext cx="3571875" cy="1940882"/>
          </a:xfrm>
          <a:prstGeom prst="rect">
            <a:avLst/>
          </a:prstGeom>
          <a:ln>
            <a:noFill/>
          </a:ln>
          <a:effectLst>
            <a:softEdge rad="112500"/>
          </a:effectLst>
        </p:spPr>
      </p:pic>
    </p:spTree>
    <p:extLst>
      <p:ext uri="{BB962C8B-B14F-4D97-AF65-F5344CB8AC3E}">
        <p14:creationId xmlns:p14="http://schemas.microsoft.com/office/powerpoint/2010/main" val="1623486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22" grpId="0"/>
      <p:bldP spid="23"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819"/>
            <a:ext cx="9324528" cy="673100"/>
          </a:xfrm>
          <a:noFill/>
          <a:ln/>
        </p:spPr>
        <p:txBody>
          <a:bodyPr/>
          <a:lstStyle/>
          <a:p>
            <a:pPr eaLnBrk="0" hangingPunct="0"/>
            <a:r>
              <a:rPr lang="en-US" kern="1200" dirty="0">
                <a:ea typeface="ＭＳ Ｐゴシック" charset="-128"/>
                <a:cs typeface="+mn-cs"/>
              </a:rPr>
              <a:t>Normal Probability Distribution</a:t>
            </a:r>
          </a:p>
        </p:txBody>
      </p:sp>
      <p:sp>
        <p:nvSpPr>
          <p:cNvPr id="19" name="Rectangle 18"/>
          <p:cNvSpPr/>
          <p:nvPr/>
        </p:nvSpPr>
        <p:spPr>
          <a:xfrm>
            <a:off x="3313" y="765240"/>
            <a:ext cx="9140687" cy="830997"/>
          </a:xfrm>
          <a:prstGeom prst="rect">
            <a:avLst/>
          </a:prstGeom>
        </p:spPr>
        <p:txBody>
          <a:bodyPr wrap="square">
            <a:spAutoFit/>
          </a:bodyPr>
          <a:lstStyle/>
          <a:p>
            <a:pPr marL="342900" marR="0" lvl="0" indent="-342900">
              <a:tabLst>
                <a:tab pos="457200" algn="l"/>
              </a:tabLst>
            </a:pPr>
            <a:r>
              <a:rPr lang="en-US" sz="2400" dirty="0">
                <a:latin typeface="Book Antiqua" panose="02040602050305030304" pitchFamily="18" charset="0"/>
                <a:ea typeface="Times New Roman" panose="02020603050405020304" pitchFamily="18" charset="0"/>
              </a:rPr>
              <a:t>What is the probability that the battery life for an iPad Mini will be between 9.5 and 11.5 hours?</a:t>
            </a:r>
          </a:p>
        </p:txBody>
      </p:sp>
      <p:sp>
        <p:nvSpPr>
          <p:cNvPr id="20" name="Rectangle 19"/>
          <p:cNvSpPr/>
          <p:nvPr/>
        </p:nvSpPr>
        <p:spPr>
          <a:xfrm>
            <a:off x="-86470" y="1634784"/>
            <a:ext cx="3616696"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a:t>
            </a:r>
            <a:r>
              <a:rPr lang="en-US" sz="2400" dirty="0"/>
              <a:t> </a:t>
            </a:r>
          </a:p>
        </p:txBody>
      </p:sp>
      <p:sp>
        <p:nvSpPr>
          <p:cNvPr id="10" name="Rectangle 9"/>
          <p:cNvSpPr/>
          <p:nvPr/>
        </p:nvSpPr>
        <p:spPr>
          <a:xfrm>
            <a:off x="7410121" y="1654726"/>
            <a:ext cx="1864613" cy="461665"/>
          </a:xfrm>
          <a:prstGeom prst="rect">
            <a:avLst/>
          </a:prstGeom>
        </p:spPr>
        <p:txBody>
          <a:bodyPr wrap="none">
            <a:spAutoFit/>
          </a:bodyPr>
          <a:lstStyle/>
          <a:p>
            <a:r>
              <a:rPr lang="en-US" sz="2400" dirty="0">
                <a:solidFill>
                  <a:srgbClr val="000000"/>
                </a:solidFill>
                <a:latin typeface="Book Antiqua" panose="02040602050305030304" pitchFamily="18" charset="0"/>
              </a:rPr>
              <a:t>= 0.8413447</a:t>
            </a:r>
            <a:r>
              <a:rPr lang="en-US" sz="2400" dirty="0"/>
              <a:t> </a:t>
            </a:r>
          </a:p>
        </p:txBody>
      </p:sp>
      <p:sp>
        <p:nvSpPr>
          <p:cNvPr id="22" name="Rectangle 21"/>
          <p:cNvSpPr/>
          <p:nvPr/>
        </p:nvSpPr>
        <p:spPr>
          <a:xfrm>
            <a:off x="-86470" y="2153280"/>
            <a:ext cx="3616696" cy="461665"/>
          </a:xfrm>
          <a:prstGeom prst="rect">
            <a:avLst/>
          </a:prstGeom>
        </p:spPr>
        <p:txBody>
          <a:bodyPr wrap="none">
            <a:spAutoFit/>
          </a:bodyPr>
          <a:lstStyle/>
          <a:p>
            <a:r>
              <a:rPr lang="en-US" sz="2400" dirty="0"/>
              <a:t> </a:t>
            </a:r>
            <a:r>
              <a:rPr lang="en-US" sz="2400" dirty="0">
                <a:solidFill>
                  <a:srgbClr val="000000"/>
                </a:solidFill>
                <a:latin typeface="Book Antiqua" panose="02040602050305030304" pitchFamily="18" charset="0"/>
              </a:rPr>
              <a:t>=NORM.DIST(X,</a:t>
            </a:r>
            <a:r>
              <a:rPr lang="en-US" sz="2400" dirty="0">
                <a:solidFill>
                  <a:srgbClr val="000000"/>
                </a:solidFill>
                <a:latin typeface="Book Antiqua" panose="02040602050305030304" pitchFamily="18" charset="0"/>
                <a:sym typeface="Symbol" panose="05050102010706020507" pitchFamily="18" charset="2"/>
              </a:rPr>
              <a:t>,</a:t>
            </a:r>
            <a:r>
              <a:rPr lang="en-US" sz="2400" dirty="0">
                <a:solidFill>
                  <a:srgbClr val="000000"/>
                </a:solidFill>
                <a:latin typeface="Book Antiqua" panose="02040602050305030304" pitchFamily="18" charset="0"/>
              </a:rPr>
              <a:t>,1)</a:t>
            </a:r>
            <a:r>
              <a:rPr lang="en-US" sz="2400" dirty="0"/>
              <a:t> </a:t>
            </a:r>
          </a:p>
        </p:txBody>
      </p:sp>
      <p:sp>
        <p:nvSpPr>
          <p:cNvPr id="23" name="Rectangle 22"/>
          <p:cNvSpPr/>
          <p:nvPr/>
        </p:nvSpPr>
        <p:spPr>
          <a:xfrm>
            <a:off x="7410121" y="2216143"/>
            <a:ext cx="1909497" cy="461665"/>
          </a:xfrm>
          <a:prstGeom prst="rect">
            <a:avLst/>
          </a:prstGeom>
        </p:spPr>
        <p:txBody>
          <a:bodyPr wrap="none">
            <a:spAutoFit/>
          </a:bodyPr>
          <a:lstStyle/>
          <a:p>
            <a:r>
              <a:rPr lang="en-US" sz="2400" dirty="0">
                <a:solidFill>
                  <a:srgbClr val="000000"/>
                </a:solidFill>
                <a:latin typeface="Book Antiqua" panose="02040602050305030304" pitchFamily="18" charset="0"/>
              </a:rPr>
              <a:t>= 0.3694413  </a:t>
            </a:r>
          </a:p>
        </p:txBody>
      </p:sp>
      <p:sp>
        <p:nvSpPr>
          <p:cNvPr id="21" name="Rectangle 20"/>
          <p:cNvSpPr/>
          <p:nvPr/>
        </p:nvSpPr>
        <p:spPr>
          <a:xfrm>
            <a:off x="7772399" y="2724153"/>
            <a:ext cx="1140056" cy="461665"/>
          </a:xfrm>
          <a:prstGeom prst="rect">
            <a:avLst/>
          </a:prstGeom>
        </p:spPr>
        <p:txBody>
          <a:bodyPr wrap="none">
            <a:spAutoFit/>
          </a:bodyPr>
          <a:lstStyle/>
          <a:p>
            <a:r>
              <a:rPr lang="en-US" sz="2400" b="1" dirty="0">
                <a:solidFill>
                  <a:srgbClr val="C00000"/>
                </a:solidFill>
                <a:latin typeface="Book Antiqua" panose="02040602050305030304" pitchFamily="18" charset="0"/>
              </a:rPr>
              <a:t>0.4719</a:t>
            </a:r>
            <a:r>
              <a:rPr lang="en-US" sz="2400" dirty="0"/>
              <a:t> </a:t>
            </a:r>
          </a:p>
        </p:txBody>
      </p:sp>
      <p:pic>
        <p:nvPicPr>
          <p:cNvPr id="24" name="Picture 23"/>
          <p:cNvPicPr>
            <a:picLocks noChangeAspect="1"/>
          </p:cNvPicPr>
          <p:nvPr/>
        </p:nvPicPr>
        <p:blipFill>
          <a:blip r:embed="rId3"/>
          <a:stretch>
            <a:fillRect/>
          </a:stretch>
        </p:blipFill>
        <p:spPr>
          <a:xfrm>
            <a:off x="4926000" y="3578465"/>
            <a:ext cx="4198950" cy="2289200"/>
          </a:xfrm>
          <a:prstGeom prst="rect">
            <a:avLst/>
          </a:prstGeom>
          <a:ln>
            <a:noFill/>
          </a:ln>
          <a:effectLst>
            <a:softEdge rad="112500"/>
          </a:effectLst>
        </p:spPr>
      </p:pic>
      <p:sp>
        <p:nvSpPr>
          <p:cNvPr id="11" name="Rectangle 10"/>
          <p:cNvSpPr/>
          <p:nvPr/>
        </p:nvSpPr>
        <p:spPr>
          <a:xfrm>
            <a:off x="3429000" y="1654726"/>
            <a:ext cx="4144083" cy="461665"/>
          </a:xfrm>
          <a:prstGeom prst="rect">
            <a:avLst/>
          </a:prstGeom>
        </p:spPr>
        <p:txBody>
          <a:bodyPr wrap="none">
            <a:spAutoFit/>
          </a:bodyPr>
          <a:lstStyle/>
          <a:p>
            <a:r>
              <a:rPr lang="en-US" sz="2400" dirty="0">
                <a:solidFill>
                  <a:srgbClr val="000000"/>
                </a:solidFill>
                <a:latin typeface="Book Antiqua" panose="02040602050305030304" pitchFamily="18" charset="0"/>
              </a:rPr>
              <a:t>= NORM.DIST(11.5,</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
        <p:nvSpPr>
          <p:cNvPr id="12" name="Rectangle 11"/>
          <p:cNvSpPr/>
          <p:nvPr/>
        </p:nvSpPr>
        <p:spPr>
          <a:xfrm>
            <a:off x="3436976" y="2196201"/>
            <a:ext cx="3990195" cy="461665"/>
          </a:xfrm>
          <a:prstGeom prst="rect">
            <a:avLst/>
          </a:prstGeom>
        </p:spPr>
        <p:txBody>
          <a:bodyPr wrap="none">
            <a:spAutoFit/>
          </a:bodyPr>
          <a:lstStyle/>
          <a:p>
            <a:r>
              <a:rPr lang="en-US" sz="2400" dirty="0">
                <a:solidFill>
                  <a:srgbClr val="000000"/>
                </a:solidFill>
                <a:latin typeface="Book Antiqua" panose="02040602050305030304" pitchFamily="18" charset="0"/>
              </a:rPr>
              <a:t>= NORM.DIST(9.5,</a:t>
            </a:r>
            <a:r>
              <a:rPr lang="en-US" sz="2400" dirty="0">
                <a:solidFill>
                  <a:srgbClr val="000000"/>
                </a:solidFill>
                <a:latin typeface="Book Antiqua" panose="02040602050305030304" pitchFamily="18" charset="0"/>
                <a:sym typeface="Symbol" panose="05050102010706020507" pitchFamily="18" charset="2"/>
              </a:rPr>
              <a:t>10,1.5</a:t>
            </a:r>
            <a:r>
              <a:rPr lang="en-US" sz="2400" dirty="0">
                <a:solidFill>
                  <a:srgbClr val="000000"/>
                </a:solidFill>
                <a:latin typeface="Book Antiqua" panose="02040602050305030304" pitchFamily="18" charset="0"/>
              </a:rPr>
              <a:t>,1)</a:t>
            </a:r>
            <a:r>
              <a:rPr lang="en-US" sz="2400" dirty="0"/>
              <a:t> </a:t>
            </a:r>
          </a:p>
        </p:txBody>
      </p:sp>
    </p:spTree>
    <p:extLst>
      <p:ext uri="{BB962C8B-B14F-4D97-AF65-F5344CB8AC3E}">
        <p14:creationId xmlns:p14="http://schemas.microsoft.com/office/powerpoint/2010/main" val="2349194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22" grpId="0"/>
      <p:bldP spid="23" grpId="0"/>
      <p:bldP spid="21" grpId="0"/>
      <p:bldP spid="11" grpId="0"/>
      <p:bldP spid="12" grpId="0"/>
    </p:bldLst>
  </p:timing>
</p:sld>
</file>

<file path=ppt/theme/theme1.xml><?xml version="1.0" encoding="utf-8"?>
<a:theme xmlns:a="http://schemas.openxmlformats.org/drawingml/2006/main" name="Lean Thinking Final.ppt">
  <a:themeElements>
    <a:clrScheme name="Custom 10">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5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12920</TotalTime>
  <Words>3307</Words>
  <Application>Microsoft Office PowerPoint</Application>
  <PresentationFormat>On-screen Show (4:3)</PresentationFormat>
  <Paragraphs>358</Paragraphs>
  <Slides>42</Slides>
  <Notes>39</Notes>
  <HiddenSlides>0</HiddenSlides>
  <MMClips>2</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42</vt:i4>
      </vt:variant>
    </vt:vector>
  </HeadingPairs>
  <TitlesOfParts>
    <vt:vector size="60" baseType="lpstr">
      <vt:lpstr>Arial</vt:lpstr>
      <vt:lpstr>Book Antiqua</vt:lpstr>
      <vt:lpstr>Calibri</vt:lpstr>
      <vt:lpstr>Cambria Math</vt:lpstr>
      <vt:lpstr>Garamond</vt:lpstr>
      <vt:lpstr>Impact</vt:lpstr>
      <vt:lpstr>Monotype Sorts</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Equation</vt:lpstr>
      <vt:lpstr>Worksheet</vt:lpstr>
      <vt:lpstr>PowerPoint Presentation</vt:lpstr>
      <vt:lpstr>Uniform, Normal, Exponential</vt:lpstr>
      <vt:lpstr>Continuous Probability Distributions</vt:lpstr>
      <vt:lpstr>Normal Probability Distribution</vt:lpstr>
      <vt:lpstr>The Full Recorded Lecture</vt:lpstr>
      <vt:lpstr>Normal Probability Distribution</vt:lpstr>
      <vt:lpstr>Normal Probability Distribution</vt:lpstr>
      <vt:lpstr>Normal Probability Distribution</vt:lpstr>
      <vt:lpstr>Normal Probability Distribution</vt:lpstr>
      <vt:lpstr>Normal Probability Distribution</vt:lpstr>
      <vt:lpstr>Normal Probability Distribution</vt:lpstr>
      <vt:lpstr>Four Characteristics of Forecasts</vt:lpstr>
      <vt:lpstr>PowerPoint Presentation</vt:lpstr>
      <vt:lpstr>PowerPoint Presentation</vt:lpstr>
      <vt:lpstr>PowerPoint Presentation</vt:lpstr>
      <vt:lpstr>PowerPoint Presentation</vt:lpstr>
      <vt:lpstr>ROP; total demand during lead time is variable</vt:lpstr>
      <vt:lpstr>Safety Stock and 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Normal Distribution in Excel</vt:lpstr>
      <vt:lpstr>PowerPoint Presentation</vt:lpstr>
      <vt:lpstr>PowerPoint Presentation</vt:lpstr>
      <vt:lpstr>PowerPoint Presentation</vt:lpstr>
      <vt:lpstr>PowerPoint Presentation</vt:lpstr>
      <vt:lpstr>Given x (or z) Find the Probability</vt:lpstr>
      <vt:lpstr>Standard Normal Probability Distribution</vt:lpstr>
      <vt:lpstr>PowerPoint Presentation</vt:lpstr>
      <vt:lpstr>Reorder Point</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394</cp:revision>
  <dcterms:created xsi:type="dcterms:W3CDTF">2008-11-22T01:06:20Z</dcterms:created>
  <dcterms:modified xsi:type="dcterms:W3CDTF">2021-08-15T14:56:43Z</dcterms:modified>
</cp:coreProperties>
</file>