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8"/>
  </p:notesMasterIdLst>
  <p:handoutMasterIdLst>
    <p:handoutMasterId r:id="rId29"/>
  </p:handoutMasterIdLst>
  <p:sldIdLst>
    <p:sldId id="477" r:id="rId7"/>
    <p:sldId id="550" r:id="rId8"/>
    <p:sldId id="528" r:id="rId9"/>
    <p:sldId id="529" r:id="rId10"/>
    <p:sldId id="557" r:id="rId11"/>
    <p:sldId id="558" r:id="rId12"/>
    <p:sldId id="495" r:id="rId13"/>
    <p:sldId id="437" r:id="rId14"/>
    <p:sldId id="389" r:id="rId15"/>
    <p:sldId id="393" r:id="rId16"/>
    <p:sldId id="394" r:id="rId17"/>
    <p:sldId id="395" r:id="rId18"/>
    <p:sldId id="396" r:id="rId19"/>
    <p:sldId id="475" r:id="rId20"/>
    <p:sldId id="470" r:id="rId21"/>
    <p:sldId id="553" r:id="rId22"/>
    <p:sldId id="504" r:id="rId23"/>
    <p:sldId id="533" r:id="rId24"/>
    <p:sldId id="516" r:id="rId25"/>
    <p:sldId id="551" r:id="rId26"/>
    <p:sldId id="552" r:id="rId2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A80000"/>
    <a:srgbClr val="000000"/>
    <a:srgbClr val="AA0000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5502" autoAdjust="0"/>
  </p:normalViewPr>
  <p:slideViewPr>
    <p:cSldViewPr>
      <p:cViewPr varScale="1">
        <p:scale>
          <a:sx n="89" d="100"/>
          <a:sy n="89" d="100"/>
        </p:scale>
        <p:origin x="142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57150">
              <a:solidFill>
                <a:srgbClr val="000078"/>
              </a:solidFill>
            </a:ln>
          </c:spPr>
          <c:marker>
            <c:symbol val="none"/>
          </c:marker>
          <c:xVal>
            <c:numRef>
              <c:f>Sheet1!$A$1:$A$121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-1.94999999999999</c:v>
                </c:pt>
                <c:pt idx="22">
                  <c:v>-1.8999999999999899</c:v>
                </c:pt>
                <c:pt idx="23">
                  <c:v>-1.8499999999999901</c:v>
                </c:pt>
                <c:pt idx="24">
                  <c:v>-1.7999999999999901</c:v>
                </c:pt>
                <c:pt idx="25">
                  <c:v>-1.74999999999999</c:v>
                </c:pt>
                <c:pt idx="26">
                  <c:v>-1.69999999999999</c:v>
                </c:pt>
                <c:pt idx="27">
                  <c:v>-1.6499999999999899</c:v>
                </c:pt>
                <c:pt idx="28">
                  <c:v>-1.5999999999999901</c:v>
                </c:pt>
                <c:pt idx="29">
                  <c:v>-1.5499999999999901</c:v>
                </c:pt>
                <c:pt idx="30">
                  <c:v>-1.49999999999999</c:v>
                </c:pt>
                <c:pt idx="31">
                  <c:v>-1.44999999999999</c:v>
                </c:pt>
                <c:pt idx="32">
                  <c:v>-1.3999999999999899</c:v>
                </c:pt>
                <c:pt idx="33">
                  <c:v>-1.3499999999999901</c:v>
                </c:pt>
                <c:pt idx="34">
                  <c:v>-1.2999999999999901</c:v>
                </c:pt>
                <c:pt idx="35">
                  <c:v>-1.24999999999999</c:v>
                </c:pt>
                <c:pt idx="36">
                  <c:v>-1.19999999999999</c:v>
                </c:pt>
                <c:pt idx="37">
                  <c:v>-1.1499999999999899</c:v>
                </c:pt>
                <c:pt idx="38">
                  <c:v>-1.0999999999999901</c:v>
                </c:pt>
                <c:pt idx="39">
                  <c:v>-1.0499999999999901</c:v>
                </c:pt>
                <c:pt idx="40">
                  <c:v>-0.99999999999999001</c:v>
                </c:pt>
                <c:pt idx="41">
                  <c:v>-0.94999999999998996</c:v>
                </c:pt>
                <c:pt idx="42">
                  <c:v>-0.89999999999999003</c:v>
                </c:pt>
                <c:pt idx="43">
                  <c:v>-0.84999999999998999</c:v>
                </c:pt>
                <c:pt idx="44">
                  <c:v>-0.79999999999999005</c:v>
                </c:pt>
                <c:pt idx="45">
                  <c:v>-0.74999999999999001</c:v>
                </c:pt>
                <c:pt idx="46">
                  <c:v>-0.69999999999998996</c:v>
                </c:pt>
                <c:pt idx="47">
                  <c:v>-0.64999999999999003</c:v>
                </c:pt>
                <c:pt idx="48">
                  <c:v>-0.59999999999998999</c:v>
                </c:pt>
                <c:pt idx="49">
                  <c:v>-0.54999999999999005</c:v>
                </c:pt>
                <c:pt idx="50">
                  <c:v>-0.49999999999999001</c:v>
                </c:pt>
                <c:pt idx="51">
                  <c:v>-0.44999999999999002</c:v>
                </c:pt>
                <c:pt idx="52">
                  <c:v>-0.39999999999998997</c:v>
                </c:pt>
                <c:pt idx="53">
                  <c:v>-0.34999999999998999</c:v>
                </c:pt>
                <c:pt idx="54">
                  <c:v>-0.29999999999999</c:v>
                </c:pt>
                <c:pt idx="55">
                  <c:v>-0.24999999999999001</c:v>
                </c:pt>
                <c:pt idx="56">
                  <c:v>-0.19999999999998999</c:v>
                </c:pt>
                <c:pt idx="57">
                  <c:v>-0.14999999999999</c:v>
                </c:pt>
                <c:pt idx="58">
                  <c:v>-9.9999999999980105E-2</c:v>
                </c:pt>
                <c:pt idx="59">
                  <c:v>-4.9999999999980303E-2</c:v>
                </c:pt>
                <c:pt idx="60">
                  <c:v>1.9984014443252799E-14</c:v>
                </c:pt>
                <c:pt idx="61">
                  <c:v>5.0000000000019799E-2</c:v>
                </c:pt>
                <c:pt idx="62">
                  <c:v>0.10000000000002</c:v>
                </c:pt>
                <c:pt idx="63">
                  <c:v>0.15000000000002001</c:v>
                </c:pt>
                <c:pt idx="64">
                  <c:v>0.20000000000002</c:v>
                </c:pt>
                <c:pt idx="65">
                  <c:v>0.25000000000001998</c:v>
                </c:pt>
                <c:pt idx="66">
                  <c:v>0.30000000000001997</c:v>
                </c:pt>
                <c:pt idx="67">
                  <c:v>0.35000000000002002</c:v>
                </c:pt>
                <c:pt idx="68">
                  <c:v>0.40000000000002001</c:v>
                </c:pt>
                <c:pt idx="69">
                  <c:v>0.45000000000002</c:v>
                </c:pt>
                <c:pt idx="70">
                  <c:v>0.50000000000001998</c:v>
                </c:pt>
                <c:pt idx="71">
                  <c:v>0.55000000000002003</c:v>
                </c:pt>
                <c:pt idx="72">
                  <c:v>0.60000000000001996</c:v>
                </c:pt>
                <c:pt idx="73">
                  <c:v>0.65000000000002001</c:v>
                </c:pt>
                <c:pt idx="74">
                  <c:v>0.70000000000002005</c:v>
                </c:pt>
                <c:pt idx="75">
                  <c:v>0.75000000000001998</c:v>
                </c:pt>
                <c:pt idx="76">
                  <c:v>0.80000000000002003</c:v>
                </c:pt>
                <c:pt idx="77">
                  <c:v>0.85000000000001996</c:v>
                </c:pt>
                <c:pt idx="78">
                  <c:v>0.90000000000002001</c:v>
                </c:pt>
                <c:pt idx="79">
                  <c:v>0.95000000000002005</c:v>
                </c:pt>
                <c:pt idx="80">
                  <c:v>1.00000000000002</c:v>
                </c:pt>
                <c:pt idx="81">
                  <c:v>1.05000000000002</c:v>
                </c:pt>
                <c:pt idx="82">
                  <c:v>1.1000000000000201</c:v>
                </c:pt>
                <c:pt idx="83">
                  <c:v>1.1500000000000199</c:v>
                </c:pt>
                <c:pt idx="84">
                  <c:v>1.2000000000000199</c:v>
                </c:pt>
                <c:pt idx="85">
                  <c:v>1.25000000000002</c:v>
                </c:pt>
                <c:pt idx="86">
                  <c:v>1.30000000000002</c:v>
                </c:pt>
                <c:pt idx="87">
                  <c:v>1.3500000000000201</c:v>
                </c:pt>
                <c:pt idx="88">
                  <c:v>1.4000000000000199</c:v>
                </c:pt>
                <c:pt idx="89">
                  <c:v>1.4500000000000199</c:v>
                </c:pt>
                <c:pt idx="90">
                  <c:v>1.50000000000002</c:v>
                </c:pt>
                <c:pt idx="91">
                  <c:v>1.55000000000002</c:v>
                </c:pt>
                <c:pt idx="92">
                  <c:v>1.6000000000000201</c:v>
                </c:pt>
                <c:pt idx="93">
                  <c:v>1.6500000000000199</c:v>
                </c:pt>
                <c:pt idx="94">
                  <c:v>1.7000000000000299</c:v>
                </c:pt>
                <c:pt idx="95">
                  <c:v>1.75000000000003</c:v>
                </c:pt>
                <c:pt idx="96">
                  <c:v>1.80000000000002</c:v>
                </c:pt>
                <c:pt idx="97">
                  <c:v>1.8500000000000301</c:v>
                </c:pt>
                <c:pt idx="98">
                  <c:v>1.9000000000000301</c:v>
                </c:pt>
                <c:pt idx="99">
                  <c:v>1.9500000000000299</c:v>
                </c:pt>
                <c:pt idx="100">
                  <c:v>2.0000000000000302</c:v>
                </c:pt>
                <c:pt idx="101">
                  <c:v>2.05000000000003</c:v>
                </c:pt>
                <c:pt idx="102">
                  <c:v>2.1000000000000298</c:v>
                </c:pt>
                <c:pt idx="103">
                  <c:v>2.1500000000000301</c:v>
                </c:pt>
                <c:pt idx="104">
                  <c:v>2.2000000000000299</c:v>
                </c:pt>
                <c:pt idx="105">
                  <c:v>2.2500000000000302</c:v>
                </c:pt>
                <c:pt idx="106">
                  <c:v>2.30000000000003</c:v>
                </c:pt>
                <c:pt idx="107">
                  <c:v>2.3500000000000298</c:v>
                </c:pt>
                <c:pt idx="108">
                  <c:v>2.4000000000000301</c:v>
                </c:pt>
                <c:pt idx="109">
                  <c:v>2.4500000000000299</c:v>
                </c:pt>
                <c:pt idx="110">
                  <c:v>2.5000000000000302</c:v>
                </c:pt>
                <c:pt idx="111">
                  <c:v>2.55000000000003</c:v>
                </c:pt>
                <c:pt idx="112">
                  <c:v>2.6000000000000298</c:v>
                </c:pt>
                <c:pt idx="113">
                  <c:v>2.6500000000000301</c:v>
                </c:pt>
                <c:pt idx="114">
                  <c:v>2.7000000000000299</c:v>
                </c:pt>
                <c:pt idx="115">
                  <c:v>2.7500000000000302</c:v>
                </c:pt>
                <c:pt idx="116">
                  <c:v>2.80000000000003</c:v>
                </c:pt>
                <c:pt idx="117">
                  <c:v>2.8500000000000298</c:v>
                </c:pt>
                <c:pt idx="118">
                  <c:v>2.9000000000000301</c:v>
                </c:pt>
                <c:pt idx="119">
                  <c:v>2.9500000000000299</c:v>
                </c:pt>
                <c:pt idx="120">
                  <c:v>3.0000000000000302</c:v>
                </c:pt>
              </c:numCache>
            </c:numRef>
          </c:xVal>
          <c:yVal>
            <c:numRef>
              <c:f>Sheet1!$B$1:$B$121</c:f>
              <c:numCache>
                <c:formatCode>General</c:formatCode>
                <c:ptCount val="121"/>
                <c:pt idx="0">
                  <c:v>4.4318484119380075E-3</c:v>
                </c:pt>
                <c:pt idx="1">
                  <c:v>5.1426409230539392E-3</c:v>
                </c:pt>
                <c:pt idx="2">
                  <c:v>5.9525324197758538E-3</c:v>
                </c:pt>
                <c:pt idx="3">
                  <c:v>6.8727666906139712E-3</c:v>
                </c:pt>
                <c:pt idx="4">
                  <c:v>7.9154515829799686E-3</c:v>
                </c:pt>
                <c:pt idx="5">
                  <c:v>9.0935625015910529E-3</c:v>
                </c:pt>
                <c:pt idx="6">
                  <c:v>1.0420934814422592E-2</c:v>
                </c:pt>
                <c:pt idx="7">
                  <c:v>1.1912243607605179E-2</c:v>
                </c:pt>
                <c:pt idx="8">
                  <c:v>1.3582969233685613E-2</c:v>
                </c:pt>
                <c:pt idx="9">
                  <c:v>1.5449347134395174E-2</c:v>
                </c:pt>
                <c:pt idx="10">
                  <c:v>1.752830049356854E-2</c:v>
                </c:pt>
                <c:pt idx="11">
                  <c:v>1.9837354391795313E-2</c:v>
                </c:pt>
                <c:pt idx="12">
                  <c:v>2.2394530294842899E-2</c:v>
                </c:pt>
                <c:pt idx="13">
                  <c:v>2.5218219915194382E-2</c:v>
                </c:pt>
                <c:pt idx="14">
                  <c:v>2.8327037741601186E-2</c:v>
                </c:pt>
                <c:pt idx="15">
                  <c:v>3.1739651835667418E-2</c:v>
                </c:pt>
                <c:pt idx="16">
                  <c:v>3.5474592846231424E-2</c:v>
                </c:pt>
                <c:pt idx="17">
                  <c:v>3.955004158937022E-2</c:v>
                </c:pt>
                <c:pt idx="18">
                  <c:v>4.3983595980427191E-2</c:v>
                </c:pt>
                <c:pt idx="19">
                  <c:v>4.8792018579182764E-2</c:v>
                </c:pt>
                <c:pt idx="20">
                  <c:v>5.3990966513188063E-2</c:v>
                </c:pt>
                <c:pt idx="21">
                  <c:v>5.9594706068817248E-2</c:v>
                </c:pt>
                <c:pt idx="22">
                  <c:v>6.5615814774677844E-2</c:v>
                </c:pt>
                <c:pt idx="23">
                  <c:v>7.2064874336219317E-2</c:v>
                </c:pt>
                <c:pt idx="24">
                  <c:v>7.8950158300895565E-2</c:v>
                </c:pt>
                <c:pt idx="25">
                  <c:v>8.627731882651303E-2</c:v>
                </c:pt>
                <c:pt idx="26">
                  <c:v>9.4049077376888529E-2</c:v>
                </c:pt>
                <c:pt idx="27">
                  <c:v>0.10226492456397972</c:v>
                </c:pt>
                <c:pt idx="28">
                  <c:v>0.11092083467945732</c:v>
                </c:pt>
                <c:pt idx="29">
                  <c:v>0.12000900069698744</c:v>
                </c:pt>
                <c:pt idx="30">
                  <c:v>0.12951759566589369</c:v>
                </c:pt>
                <c:pt idx="31">
                  <c:v>0.13943056644536231</c:v>
                </c:pt>
                <c:pt idx="32">
                  <c:v>0.14972746563574699</c:v>
                </c:pt>
                <c:pt idx="33">
                  <c:v>0.16038332734192173</c:v>
                </c:pt>
                <c:pt idx="34">
                  <c:v>0.17136859204780958</c:v>
                </c:pt>
                <c:pt idx="35">
                  <c:v>0.18264908538902419</c:v>
                </c:pt>
                <c:pt idx="36">
                  <c:v>0.19418605498321528</c:v>
                </c:pt>
                <c:pt idx="37">
                  <c:v>0.20593626871997714</c:v>
                </c:pt>
                <c:pt idx="38">
                  <c:v>0.21785217703255294</c:v>
                </c:pt>
                <c:pt idx="39">
                  <c:v>0.22988214068423543</c:v>
                </c:pt>
                <c:pt idx="40">
                  <c:v>0.24197072451914581</c:v>
                </c:pt>
                <c:pt idx="41">
                  <c:v>0.25405905646919141</c:v>
                </c:pt>
                <c:pt idx="42">
                  <c:v>0.2660852498987572</c:v>
                </c:pt>
                <c:pt idx="43">
                  <c:v>0.27798488613099881</c:v>
                </c:pt>
                <c:pt idx="44">
                  <c:v>0.28969155276148506</c:v>
                </c:pt>
                <c:pt idx="45">
                  <c:v>0.30113743215480671</c:v>
                </c:pt>
                <c:pt idx="46">
                  <c:v>0.31225393336676349</c:v>
                </c:pt>
                <c:pt idx="47">
                  <c:v>0.32297235966791638</c:v>
                </c:pt>
                <c:pt idx="48">
                  <c:v>0.33322460289180167</c:v>
                </c:pt>
                <c:pt idx="49">
                  <c:v>0.34294385501938579</c:v>
                </c:pt>
                <c:pt idx="50">
                  <c:v>0.35206532676430125</c:v>
                </c:pt>
                <c:pt idx="51">
                  <c:v>0.36052696246164961</c:v>
                </c:pt>
                <c:pt idx="52">
                  <c:v>0.36827014030332483</c:v>
                </c:pt>
                <c:pt idx="53">
                  <c:v>0.37524034691693919</c:v>
                </c:pt>
                <c:pt idx="54">
                  <c:v>0.38138781546052525</c:v>
                </c:pt>
                <c:pt idx="55">
                  <c:v>0.38666811680285018</c:v>
                </c:pt>
                <c:pt idx="56">
                  <c:v>0.39104269397545666</c:v>
                </c:pt>
                <c:pt idx="57">
                  <c:v>0.3944793309078895</c:v>
                </c:pt>
                <c:pt idx="58">
                  <c:v>0.39695254747701259</c:v>
                </c:pt>
                <c:pt idx="59">
                  <c:v>0.39844391409476437</c:v>
                </c:pt>
                <c:pt idx="60">
                  <c:v>0.3989422804014327</c:v>
                </c:pt>
                <c:pt idx="61">
                  <c:v>0.39844391409476365</c:v>
                </c:pt>
                <c:pt idx="62">
                  <c:v>0.39695254747701098</c:v>
                </c:pt>
                <c:pt idx="63">
                  <c:v>0.39447933090788773</c:v>
                </c:pt>
                <c:pt idx="64">
                  <c:v>0.39104269397545433</c:v>
                </c:pt>
                <c:pt idx="65">
                  <c:v>0.38666811680284729</c:v>
                </c:pt>
                <c:pt idx="66">
                  <c:v>0.38138781546052181</c:v>
                </c:pt>
                <c:pt idx="67">
                  <c:v>0.37524034691693525</c:v>
                </c:pt>
                <c:pt idx="68">
                  <c:v>0.36827014030332039</c:v>
                </c:pt>
                <c:pt idx="69">
                  <c:v>0.36052696246164473</c:v>
                </c:pt>
                <c:pt idx="70">
                  <c:v>0.35206532676429597</c:v>
                </c:pt>
                <c:pt idx="71">
                  <c:v>0.34294385501938013</c:v>
                </c:pt>
                <c:pt idx="72">
                  <c:v>0.33322460289179567</c:v>
                </c:pt>
                <c:pt idx="73">
                  <c:v>0.3229723596679101</c:v>
                </c:pt>
                <c:pt idx="74">
                  <c:v>0.31225393336675689</c:v>
                </c:pt>
                <c:pt idx="75">
                  <c:v>0.30113743215479993</c:v>
                </c:pt>
                <c:pt idx="76">
                  <c:v>0.28969155276147812</c:v>
                </c:pt>
                <c:pt idx="77">
                  <c:v>0.27798488613099176</c:v>
                </c:pt>
                <c:pt idx="78">
                  <c:v>0.26608524989875004</c:v>
                </c:pt>
                <c:pt idx="79">
                  <c:v>0.25405905646918414</c:v>
                </c:pt>
                <c:pt idx="80">
                  <c:v>0.24197072451913854</c:v>
                </c:pt>
                <c:pt idx="81">
                  <c:v>0.22988214068422821</c:v>
                </c:pt>
                <c:pt idx="82">
                  <c:v>0.21785217703254575</c:v>
                </c:pt>
                <c:pt idx="83">
                  <c:v>0.20593626871997003</c:v>
                </c:pt>
                <c:pt idx="84">
                  <c:v>0.19418605498320829</c:v>
                </c:pt>
                <c:pt idx="85">
                  <c:v>0.18264908538901736</c:v>
                </c:pt>
                <c:pt idx="86">
                  <c:v>0.17136859204780289</c:v>
                </c:pt>
                <c:pt idx="87">
                  <c:v>0.16038332734191524</c:v>
                </c:pt>
                <c:pt idx="88">
                  <c:v>0.14972746563574069</c:v>
                </c:pt>
                <c:pt idx="89">
                  <c:v>0.13943056644535626</c:v>
                </c:pt>
                <c:pt idx="90">
                  <c:v>0.12951759566588786</c:v>
                </c:pt>
                <c:pt idx="91">
                  <c:v>0.12000900069698188</c:v>
                </c:pt>
                <c:pt idx="92">
                  <c:v>0.110920834679452</c:v>
                </c:pt>
                <c:pt idx="93">
                  <c:v>0.10226492456397464</c:v>
                </c:pt>
                <c:pt idx="94">
                  <c:v>9.4049077376882145E-2</c:v>
                </c:pt>
                <c:pt idx="95">
                  <c:v>8.6277318826506993E-2</c:v>
                </c:pt>
                <c:pt idx="96">
                  <c:v>7.8950158300891318E-2</c:v>
                </c:pt>
                <c:pt idx="97">
                  <c:v>7.2064874336213974E-2</c:v>
                </c:pt>
                <c:pt idx="98">
                  <c:v>6.5615814774672848E-2</c:v>
                </c:pt>
                <c:pt idx="99">
                  <c:v>5.9594706068812599E-2</c:v>
                </c:pt>
                <c:pt idx="100">
                  <c:v>5.3990966513184795E-2</c:v>
                </c:pt>
                <c:pt idx="101">
                  <c:v>4.8792018579179752E-2</c:v>
                </c:pt>
                <c:pt idx="102">
                  <c:v>4.3983595980424443E-2</c:v>
                </c:pt>
                <c:pt idx="103">
                  <c:v>3.955004158936766E-2</c:v>
                </c:pt>
                <c:pt idx="104">
                  <c:v>3.5474592846229107E-2</c:v>
                </c:pt>
                <c:pt idx="105">
                  <c:v>3.173965183566526E-2</c:v>
                </c:pt>
                <c:pt idx="106">
                  <c:v>2.8327037741599222E-2</c:v>
                </c:pt>
                <c:pt idx="107">
                  <c:v>2.5218219915192623E-2</c:v>
                </c:pt>
                <c:pt idx="108">
                  <c:v>2.2394530294841279E-2</c:v>
                </c:pt>
                <c:pt idx="109">
                  <c:v>1.9837354391793866E-2</c:v>
                </c:pt>
                <c:pt idx="110">
                  <c:v>1.7528300493567215E-2</c:v>
                </c:pt>
                <c:pt idx="111">
                  <c:v>1.5449347134393989E-2</c:v>
                </c:pt>
                <c:pt idx="112">
                  <c:v>1.3582969233684565E-2</c:v>
                </c:pt>
                <c:pt idx="113">
                  <c:v>1.1912243607604227E-2</c:v>
                </c:pt>
                <c:pt idx="114">
                  <c:v>1.0420934814421754E-2</c:v>
                </c:pt>
                <c:pt idx="115">
                  <c:v>9.0935625015902983E-3</c:v>
                </c:pt>
                <c:pt idx="116">
                  <c:v>7.9154515829792989E-3</c:v>
                </c:pt>
                <c:pt idx="117">
                  <c:v>6.8727666906133909E-3</c:v>
                </c:pt>
                <c:pt idx="118">
                  <c:v>5.9525324197753351E-3</c:v>
                </c:pt>
                <c:pt idx="119">
                  <c:v>5.1426409230534865E-3</c:v>
                </c:pt>
                <c:pt idx="120">
                  <c:v>4.4318484119376059E-3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B8-45C8-983D-54FB09ED6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474304"/>
        <c:axId val="562004360"/>
      </c:scatterChart>
      <c:valAx>
        <c:axId val="56147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2004360"/>
        <c:crosses val="autoZero"/>
        <c:crossBetween val="midCat"/>
      </c:valAx>
      <c:valAx>
        <c:axId val="562004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14743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0.11448</cdr:x>
      <cdr:y>0.97049</cdr:y>
    </cdr:from>
    <cdr:to>
      <cdr:x>0.91865</cdr:x>
      <cdr:y>0.97049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D0DD424-796D-4E61-80B4-070AE533D3CF}"/>
            </a:ext>
          </a:extLst>
        </cdr:cNvPr>
        <cdr:cNvCxnSpPr/>
      </cdr:nvCxnSpPr>
      <cdr:spPr>
        <a:xfrm xmlns:a="http://schemas.openxmlformats.org/drawingml/2006/main">
          <a:off x="668785" y="2662251"/>
          <a:ext cx="469786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007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03:38:2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1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1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6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7DDEF-2D57-4EA0-8574-95624D0727E6}" type="slidenum">
              <a:rPr lang="en-US" sz="1200" smtClean="0"/>
              <a:pPr eaLnBrk="1" hangingPunct="1"/>
              <a:t>18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76750"/>
            <a:ext cx="5076825" cy="424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2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4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CF4A54-9BC1-47F4-ACA6-D041E8F7442D}" type="slidenum">
              <a:rPr lang="en-US" sz="1200" smtClean="0"/>
              <a:pPr eaLnBrk="1" hangingPunct="1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500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3E953E-CD15-4823-A767-AB9E13CF10DD}" type="slidenum">
              <a:rPr lang="en-US" sz="1200" smtClean="0"/>
              <a:pPr eaLnBrk="1" hangingPunct="1"/>
              <a:t>4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76750"/>
            <a:ext cx="5076825" cy="424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3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3E953E-CD15-4823-A767-AB9E13CF10DD}" type="slidenum">
              <a:rPr lang="en-US" sz="1200" smtClean="0"/>
              <a:pPr eaLnBrk="1" hangingPunct="1"/>
              <a:t>5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76750"/>
            <a:ext cx="5076825" cy="424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3E953E-CD15-4823-A767-AB9E13CF10DD}" type="slidenum">
              <a:rPr lang="en-US" sz="1200" smtClean="0"/>
              <a:pPr eaLnBrk="1" hangingPunct="1"/>
              <a:t>6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76750"/>
            <a:ext cx="5076825" cy="424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1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6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1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B40318-DBCB-4F57-B5B5-A894DC1467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774550"/>
            <a:ext cx="12191999" cy="56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01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63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0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19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944D79-BC56-44F6-9F07-E5F5D587D5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242296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Re-Order Point, Service Level, </a:t>
            </a:r>
            <a:r>
              <a:rPr lang="en-US" sz="1400" b="1" i="1" baseline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and Risk, 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820" r:id="rId4"/>
    <p:sldLayoutId id="2147483762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sun.edu/~aa2035/CourseBase/Probability/S-5-Normal/2.NormalDistProblems.pptx" TargetMode="External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6f_Gc02Gs?feature=oembed" TargetMode="External"/><Relationship Id="rId4" Type="http://schemas.openxmlformats.org/officeDocument/2006/relationships/hyperlink" Target="https://youtu.be/re6f_Gc02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29718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Re-Order Point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ROP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0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31344" y="1082605"/>
                <a:ext cx="18000" cy="228595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2971800" y="572518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Ardavan Asef-Vaziri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F769A-5D85-4026-B7C9-E9495D764A3C}"/>
              </a:ext>
            </a:extLst>
          </p:cNvPr>
          <p:cNvSpPr txBox="1"/>
          <p:nvPr/>
        </p:nvSpPr>
        <p:spPr>
          <a:xfrm>
            <a:off x="0" y="2590800"/>
            <a:ext cx="1211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You may first watch the following 8-minutes lecture on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Normal Distribution </a:t>
            </a:r>
            <a:endParaRPr lang="en-US" sz="2800" b="1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to refresh your mind.</a:t>
            </a:r>
          </a:p>
        </p:txBody>
      </p:sp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20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33339" y="788000"/>
            <a:ext cx="9072561" cy="3854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If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demand</a:t>
            </a: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is variable and </a:t>
            </a:r>
            <a:r>
              <a:rPr lang="en-US" sz="2400" dirty="0">
                <a:solidFill>
                  <a:srgbClr val="00863D"/>
                </a:solidFill>
                <a:latin typeface="Book Antiqua" pitchFamily="18" charset="0"/>
              </a:rPr>
              <a:t>Lead time </a:t>
            </a:r>
            <a:r>
              <a:rPr lang="en-US" sz="2400" dirty="0">
                <a:latin typeface="Book Antiqua" pitchFamily="18" charset="0"/>
              </a:rPr>
              <a:t>is fixed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L: Lead Time = 4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days</a:t>
            </a:r>
          </a:p>
          <a:p>
            <a:pPr>
              <a:spcAft>
                <a:spcPts val="900"/>
              </a:spcAft>
            </a:pPr>
            <a:r>
              <a:rPr lang="en-US" sz="2400" b="1" dirty="0">
                <a:latin typeface="Book Antiqua" pitchFamily="18" charset="0"/>
              </a:rPr>
              <a:t>R</a:t>
            </a:r>
            <a:r>
              <a:rPr lang="en-US" sz="2400" dirty="0">
                <a:latin typeface="Book Antiqua" pitchFamily="18" charset="0"/>
              </a:rPr>
              <a:t>: Demand per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day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R: Average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>
                <a:latin typeface="Book Antiqua" pitchFamily="18" charset="0"/>
              </a:rPr>
              <a:t> demand =10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R</a:t>
            </a:r>
            <a:r>
              <a:rPr lang="en-US" sz="2400" dirty="0">
                <a:latin typeface="Book Antiqua" pitchFamily="18" charset="0"/>
                <a:sym typeface="Symbol"/>
              </a:rPr>
              <a:t>: Standard deviation of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>
                <a:latin typeface="Book Antiqua" pitchFamily="18" charset="0"/>
                <a:sym typeface="Symbol"/>
              </a:rPr>
              <a:t> demand =3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LTD: Average Demand During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Lead Time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LTD = L × R = 4 × 10 = 40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LTD</a:t>
            </a:r>
            <a:r>
              <a:rPr lang="en-US" sz="2400" dirty="0">
                <a:latin typeface="Book Antiqua" pitchFamily="18" charset="0"/>
                <a:sym typeface="Symbol"/>
              </a:rPr>
              <a:t>: Standard deviation of demand during lead time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652" y="76826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50023"/>
                </a:solidFill>
                <a:latin typeface="Impact" pitchFamily="34" charset="0"/>
              </a:rPr>
              <a:t>μ</a:t>
            </a:r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 and </a:t>
            </a:r>
            <a:r>
              <a:rPr lang="el-GR" sz="3200" dirty="0">
                <a:solidFill>
                  <a:srgbClr val="A50023"/>
                </a:solidFill>
                <a:latin typeface="Impact" pitchFamily="34" charset="0"/>
              </a:rPr>
              <a:t>σ</a:t>
            </a:r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 of demand per period and fixed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689167"/>
                <a:ext cx="1732077" cy="496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89167"/>
                <a:ext cx="1732077" cy="496418"/>
              </a:xfrm>
              <a:prstGeom prst="rect">
                <a:avLst/>
              </a:prstGeom>
              <a:blipFill>
                <a:blip r:embed="rId6"/>
                <a:stretch>
                  <a:fillRect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7973" y="4769302"/>
                <a:ext cx="2402132" cy="496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73" y="4769302"/>
                <a:ext cx="2402132" cy="496996"/>
              </a:xfrm>
              <a:prstGeom prst="rect">
                <a:avLst/>
              </a:prstGeom>
              <a:blipFill>
                <a:blip r:embed="rId7"/>
                <a:stretch>
                  <a:fillRect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4114800"/>
            <a:ext cx="4176302" cy="22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12039600" cy="4893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latin typeface="Book Antiqua" pitchFamily="18" charset="0"/>
              </a:rPr>
              <a:t>The Problem originally was: If average demand per day is 10 units and standard deviation of demand is 3 per day, and lead time is 4 days. Compute ROP at 95%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We transformed it to: The average demand during the lead time is 40 and the standard deviation of demand during the lead time is 6. Compute ROP at 95%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Which is the same as the previous problem: If average demand during the lead time is 40 and standard deviation of demand during lead time is 6. Compute ROP at 95%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>
                <a:latin typeface="Book Antiqua" pitchFamily="18" charset="0"/>
              </a:rPr>
              <a:t>. 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In order not to repeat the same computations, lets change the problem to the following.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If average demand per day is 10 units and standard deviation of demand is 3 per day, and lead time is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9</a:t>
            </a:r>
            <a:r>
              <a:rPr lang="en-US" sz="2400" dirty="0">
                <a:latin typeface="Book Antiqua" pitchFamily="18" charset="0"/>
              </a:rPr>
              <a:t> days. Compute ROP at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90</a:t>
            </a:r>
            <a:r>
              <a:rPr lang="en-US" sz="2400" dirty="0">
                <a:latin typeface="Book Antiqua" pitchFamily="18" charset="0"/>
              </a:rPr>
              <a:t>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marL="457200" indent="-457200"/>
            <a:endParaRPr lang="en-US" sz="2400" dirty="0">
              <a:latin typeface="Book Antiqua" pitchFamily="18" charset="0"/>
            </a:endParaRPr>
          </a:p>
        </p:txBody>
      </p:sp>
      <p:sp>
        <p:nvSpPr>
          <p:cNvPr id="557076" name="Text Box 20"/>
          <p:cNvSpPr txBox="1">
            <a:spLocks noChangeArrowheads="1"/>
          </p:cNvSpPr>
          <p:nvPr/>
        </p:nvSpPr>
        <p:spPr bwMode="auto">
          <a:xfrm>
            <a:off x="8206" y="101026"/>
            <a:ext cx="908843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Now It is Transformed</a:t>
            </a:r>
          </a:p>
        </p:txBody>
      </p:sp>
    </p:spTree>
    <p:extLst>
      <p:ext uri="{BB962C8B-B14F-4D97-AF65-F5344CB8AC3E}">
        <p14:creationId xmlns:p14="http://schemas.microsoft.com/office/powerpoint/2010/main" val="26980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7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7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190500" y="4419600"/>
            <a:ext cx="8915400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ROP =NORM.INV(0.9,90,9) = 101.53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Isafety = 101.53-90 = 11.53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Roundup 11.53 to 12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ROP  = 102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SL=NORM.DIST(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</a:rPr>
              <a:t>102 </a:t>
            </a:r>
            <a:r>
              <a:rPr lang="en-US" sz="2400" dirty="0">
                <a:latin typeface="Book Antiqua" pitchFamily="18" charset="0"/>
              </a:rPr>
              <a:t>,90,9,1) = 90.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</a:rPr>
              <a:t>88</a:t>
            </a:r>
            <a:r>
              <a:rPr lang="en-US" sz="2400" dirty="0">
                <a:latin typeface="Book Antiqua" pitchFamily="18" charset="0"/>
              </a:rPr>
              <a:t>%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-30480" y="82063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ROP; Variable L, Fixed 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886" y="4267200"/>
            <a:ext cx="4066775" cy="2209800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81C951C7-A09E-4F4F-9BD1-10180AC2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" y="788000"/>
            <a:ext cx="9072561" cy="2885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L: Lead Time = 9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days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R: Average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>
                <a:latin typeface="Book Antiqua" pitchFamily="18" charset="0"/>
              </a:rPr>
              <a:t> demand =10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R</a:t>
            </a:r>
            <a:r>
              <a:rPr lang="en-US" sz="2400" dirty="0">
                <a:latin typeface="Book Antiqua" pitchFamily="18" charset="0"/>
                <a:sym typeface="Symbol"/>
              </a:rPr>
              <a:t>: Standard deviation of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>
                <a:latin typeface="Book Antiqua" pitchFamily="18" charset="0"/>
                <a:sym typeface="Symbol"/>
              </a:rPr>
              <a:t> demand =3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LTD: Average Demand During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Lead Time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LTD = L × R = 9× 10 = 90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LTD</a:t>
            </a:r>
            <a:r>
              <a:rPr lang="en-US" sz="2400" dirty="0">
                <a:latin typeface="Book Antiqua" pitchFamily="18" charset="0"/>
                <a:sym typeface="Symbol"/>
              </a:rPr>
              <a:t>: Standard deviation of demand during lead time</a:t>
            </a:r>
            <a:endParaRPr lang="en-US" sz="24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9407D-B226-4793-AD76-E9955C51E747}"/>
                  </a:ext>
                </a:extLst>
              </p:cNvPr>
              <p:cNvSpPr txBox="1"/>
              <p:nvPr/>
            </p:nvSpPr>
            <p:spPr>
              <a:xfrm>
                <a:off x="304800" y="3722093"/>
                <a:ext cx="1732077" cy="496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9407D-B226-4793-AD76-E9955C51E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22093"/>
                <a:ext cx="1732077" cy="496418"/>
              </a:xfrm>
              <a:prstGeom prst="rect">
                <a:avLst/>
              </a:prstGeom>
              <a:blipFill>
                <a:blip r:embed="rId4"/>
                <a:stretch>
                  <a:fillRect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33128-D156-4F9B-9C0E-DA4DF62ECA7E}"/>
                  </a:ext>
                </a:extLst>
              </p:cNvPr>
              <p:cNvSpPr txBox="1"/>
              <p:nvPr/>
            </p:nvSpPr>
            <p:spPr>
              <a:xfrm>
                <a:off x="2438400" y="3722028"/>
                <a:ext cx="2402132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33128-D156-4F9B-9C0E-DA4DF62E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722028"/>
                <a:ext cx="2402132" cy="496483"/>
              </a:xfrm>
              <a:prstGeom prst="rect">
                <a:avLst/>
              </a:prstGeom>
              <a:blipFill>
                <a:blip r:embed="rId5"/>
                <a:stretch>
                  <a:fillRect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9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/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323" name="Text Box 3"/>
              <p:cNvSpPr txBox="1">
                <a:spLocks noChangeArrowheads="1"/>
              </p:cNvSpPr>
              <p:nvPr/>
            </p:nvSpPr>
            <p:spPr bwMode="auto">
              <a:xfrm>
                <a:off x="46892" y="838200"/>
                <a:ext cx="12145107" cy="54476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latin typeface="Book Antiqua" pitchFamily="18" charset="0"/>
                  </a:rPr>
                  <a:t>(C) In LFT-Game-II, if  demand per day is 10 units and lead time is 9 days and standard deviation of lead time is 2 days. Compute ROP at 90% service level. Compute safety stock.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latin typeface="Book Antiqua" pitchFamily="18" charset="0"/>
                  </a:rPr>
                  <a:t>If we can transform this problem into the original problem, where we have the average and the standard deviation of demand (LTD,  </a:t>
                </a:r>
                <a:r>
                  <a:rPr lang="el-GR" sz="2400" dirty="0">
                    <a:latin typeface="Book Antiqua" pitchFamily="18" charset="0"/>
                  </a:rPr>
                  <a:t>σ</a:t>
                </a:r>
                <a:r>
                  <a:rPr lang="en-US" sz="2400" baseline="-25000" dirty="0">
                    <a:latin typeface="Book Antiqua" pitchFamily="18" charset="0"/>
                  </a:rPr>
                  <a:t>LTD</a:t>
                </a:r>
                <a:r>
                  <a:rPr lang="en-US" sz="2400" dirty="0">
                    <a:latin typeface="Book Antiqua" pitchFamily="18" charset="0"/>
                  </a:rPr>
                  <a:t>)= then we are down. 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latin typeface="Book Antiqua" pitchFamily="18" charset="0"/>
                  </a:rPr>
                  <a:t>Again we need to answer the following questions.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What is the average demand during the lead time?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What is standard deviation of demand during lead time?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Demand per day is fixed (R)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During Lead Time (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~N(LTD,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683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92" y="838200"/>
                <a:ext cx="12145107" cy="5447645"/>
              </a:xfrm>
              <a:prstGeom prst="rect">
                <a:avLst/>
              </a:prstGeom>
              <a:blipFill>
                <a:blip r:embed="rId3"/>
                <a:stretch>
                  <a:fillRect l="-803" t="-89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46892" y="42204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ROP; Variable L, Fixed R</a:t>
            </a:r>
          </a:p>
        </p:txBody>
      </p:sp>
    </p:spTree>
    <p:extLst>
      <p:ext uri="{BB962C8B-B14F-4D97-AF65-F5344CB8AC3E}">
        <p14:creationId xmlns:p14="http://schemas.microsoft.com/office/powerpoint/2010/main" val="27235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6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771237"/>
                <a:ext cx="12115800" cy="46474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Average Demand During Lead Time: LTD = L×R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Standard Deviation of Demand During Lead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itchFamily="18" charset="0"/>
                  <a:sym typeface="Symbol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If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is variable and </a:t>
                </a:r>
                <a:r>
                  <a:rPr lang="en-US" sz="2400" dirty="0">
                    <a:solidFill>
                      <a:srgbClr val="00863D"/>
                    </a:solidFill>
                    <a:latin typeface="Book Antiqua" pitchFamily="18" charset="0"/>
                  </a:rPr>
                  <a:t>Demand</a:t>
                </a:r>
                <a:r>
                  <a:rPr lang="en-US" sz="2400" dirty="0">
                    <a:solidFill>
                      <a:srgbClr val="3333CC"/>
                    </a:solidFill>
                    <a:latin typeface="Book Antiqua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is fixed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Book Antiqua" pitchFamily="18" charset="0"/>
                  </a:rPr>
                  <a:t>L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: Lead Time</a:t>
                </a:r>
                <a:endParaRPr lang="en-US" sz="2400" dirty="0">
                  <a:solidFill>
                    <a:srgbClr val="FF0000"/>
                  </a:solidFill>
                  <a:latin typeface="Book Antiqua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L: Average Lead Time =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9 days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R: Demand per period = 10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per day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LTD = R×L = 10×9 = 90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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L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: Standard deviation of </a:t>
                </a:r>
                <a:r>
                  <a:rPr lang="en-US" sz="2400" dirty="0">
                    <a:latin typeface="Book Antiqua" pitchFamily="18" charset="0"/>
                    <a:sym typeface="Symbol"/>
                  </a:rPr>
                  <a:t>Lead time =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2 days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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LTD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: Standard deviation of demand during lead time</a:t>
                </a:r>
                <a:endParaRPr lang="en-US" sz="2400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552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771237"/>
                <a:ext cx="12115800" cy="4647426"/>
              </a:xfrm>
              <a:prstGeom prst="rect">
                <a:avLst/>
              </a:prstGeom>
              <a:blipFill>
                <a:blip r:embed="rId3"/>
                <a:stretch>
                  <a:fillRect l="-805" t="-1706" b="-223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ROP; Variable L, Fixed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72400" y="4876800"/>
                <a:ext cx="1474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=R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876800"/>
                <a:ext cx="1474827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72600" y="4876799"/>
                <a:ext cx="2206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=10(2) =20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4876799"/>
                <a:ext cx="2206438" cy="461665"/>
              </a:xfrm>
              <a:prstGeom prst="rect">
                <a:avLst/>
              </a:prstGeom>
              <a:blipFill>
                <a:blip r:embed="rId5"/>
                <a:stretch>
                  <a:fillRect t="-9211" r="-33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>
            <a:extLst>
              <a:ext uri="{FF2B5EF4-FFF2-40B4-BE49-F238E27FC236}">
                <a16:creationId xmlns:a16="http://schemas.microsoft.com/office/drawing/2014/main" id="{6227305C-77F2-4738-BAF8-1358FD1B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6" y="5523593"/>
            <a:ext cx="9072561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ROP </a:t>
            </a:r>
            <a:r>
              <a:rPr lang="en-US" sz="2400" dirty="0">
                <a:latin typeface="Book Antiqua" panose="02040602050305030304" pitchFamily="18" charset="0"/>
              </a:rPr>
              <a:t>=NORM.INV(0.9,90,20) 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= 115.63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altLang="zh-CN" sz="2400" dirty="0">
                <a:latin typeface="Book Antiqua" pitchFamily="18" charset="0"/>
                <a:sym typeface="Symbol"/>
              </a:rPr>
              <a:t>≈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116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  <a:sym typeface="Symbol"/>
              </a:rPr>
              <a:t>Isafety = </a:t>
            </a:r>
            <a:r>
              <a:rPr lang="en-US" sz="2400" dirty="0">
                <a:latin typeface="Book Antiqua" panose="02040602050305030304" pitchFamily="18" charset="0"/>
                <a:sym typeface="Symbol"/>
              </a:rPr>
              <a:t>116-90 = 26</a:t>
            </a:r>
            <a:r>
              <a:rPr lang="en-US" altLang="zh-CN" sz="2400" dirty="0">
                <a:latin typeface="Book Antiqua" pitchFamily="18" charset="0"/>
                <a:sym typeface="Symbol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2E23-7380-4EA3-973A-B4B9B4B09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2156428"/>
            <a:ext cx="4066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2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20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76200" y="909628"/>
            <a:ext cx="121158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Book Antiqua" pitchFamily="18" charset="0"/>
              </a:rPr>
              <a:t>Problem (B)- Blue. </a:t>
            </a:r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Average demand per day is 10 units and standard deviation of demand per day is 3 units. The lead time is 5 days</a:t>
            </a:r>
          </a:p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Problem (C) -Red.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Demand per day is 10 units. The average lead time is 5 days and standard deviation of lead time is 1.5 days.</a:t>
            </a:r>
          </a:p>
          <a:p>
            <a:r>
              <a:rPr lang="en-US" sz="2400" dirty="0">
                <a:latin typeface="Book Antiqua" pitchFamily="18" charset="0"/>
              </a:rPr>
              <a:t>Click on the graph below, then hit delete button  several times to see the differences in the two situations. 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45" y="99041"/>
            <a:ext cx="1218965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Comparing the Nature of the two problems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97726"/>
              </p:ext>
            </p:extLst>
          </p:nvPr>
        </p:nvGraphicFramePr>
        <p:xfrm>
          <a:off x="1598613" y="3286125"/>
          <a:ext cx="895985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Worksheet" r:id="rId6" imgW="8543870" imgH="3057722" progId="Excel.Sheet.12">
                  <p:embed/>
                </p:oleObj>
              </mc:Choice>
              <mc:Fallback>
                <p:oleObj name="Worksheet" r:id="rId6" imgW="8543870" imgH="3057722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8613" y="3286125"/>
                        <a:ext cx="8959850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28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20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4807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Both Lead Time and Demand are Variable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757559"/>
            <a:ext cx="1215690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(D) Lead time has mean of 10 days and a StdDev of 3 days.  Demand per day has a mean of 300 and StdDev of 100. How much safety inventory is needed in order to provide a 95% service level?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6C2C378-5EC4-4F6E-8555-1865F6F5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3134"/>
            <a:ext cx="2400959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1A1A7E"/>
                </a:solidFill>
                <a:latin typeface="Book Antiqua" pitchFamily="18" charset="0"/>
              </a:rPr>
              <a:t>R = 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</a:rPr>
              <a:t>300 units</a:t>
            </a:r>
          </a:p>
          <a:p>
            <a:r>
              <a:rPr lang="el-GR" sz="2400" i="1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sz="2400" i="1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 = 100 units </a:t>
            </a:r>
          </a:p>
          <a:p>
            <a:r>
              <a:rPr lang="en-US" sz="2400" i="1" dirty="0">
                <a:solidFill>
                  <a:srgbClr val="1A1A7E"/>
                </a:solidFill>
                <a:latin typeface="Book Antiqua" pitchFamily="18" charset="0"/>
              </a:rPr>
              <a:t>L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</a:rPr>
              <a:t> = 10 days</a:t>
            </a:r>
          </a:p>
          <a:p>
            <a:r>
              <a:rPr lang="el-GR" sz="2400" i="1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sz="2400" i="1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L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 = 3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4DC11A2E-C76A-4609-9133-3A95EF771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14480"/>
                <a:ext cx="12156904" cy="24645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LTD = L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sym typeface="Symbol"/>
                  </a:rPr>
                  <a:t> × 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R = 300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sym typeface="Symbol"/>
                  </a:rPr>
                  <a:t> ×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10 = 3000 units</a:t>
                </a:r>
              </a:p>
              <a:p>
                <a:pPr>
                  <a:spcAft>
                    <a:spcPts val="1000"/>
                  </a:spcAft>
                </a:pPr>
                <a:r>
                  <a:rPr lang="el-GR" sz="24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sz="2400" baseline="300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2</a:t>
                </a:r>
                <a:r>
                  <a:rPr lang="en-US" sz="2400" baseline="-250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LTD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</m:sub>
                      <m:sup>
                        <m: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L</m:t>
                        </m:r>
                      </m:sub>
                      <m:sup>
                        <m: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= 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  <a:sym typeface="Symbol"/>
                      </a:rPr>
                      <m:t>×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2400" b="0" baseline="30000" dirty="0" smtClean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rgbClr val="00B050"/>
                        </a:solidFill>
                        <a:latin typeface="Book Antiqua" panose="02040602050305030304" pitchFamily="18" charset="0"/>
                        <a:cs typeface="Times New Roman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00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  <a:sym typeface="Symbol"/>
                      </a:rPr>
                      <m:t>×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b="0" baseline="30000" dirty="0" smtClean="0">
                        <a:solidFill>
                          <a:srgbClr val="00B050"/>
                        </a:solidFill>
                        <a:latin typeface="Book Antiqua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= 100000+810000 = 910000 </a:t>
                </a:r>
              </a:p>
              <a:p>
                <a:pPr>
                  <a:spcAft>
                    <a:spcPts val="1000"/>
                  </a:spcAft>
                </a:pPr>
                <a:r>
                  <a:rPr lang="el-GR" sz="24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sz="2400" baseline="-25000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LTD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= SQRT(910000) = 954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ROP = =NORM.INV(0.95,3000,954) = 4569.2 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sym typeface="Wingdings" panose="05000000000000000000" pitchFamily="2" charset="2"/>
                  </a:rPr>
                  <a:t> roundup to 4570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  <a:sym typeface="Wingdings" panose="05000000000000000000" pitchFamily="2" charset="2"/>
                  </a:rPr>
                  <a:t>Isafety = 4570-3000 = 1570</a:t>
                </a:r>
                <a:endParaRPr lang="en-US" sz="2400" dirty="0">
                  <a:solidFill>
                    <a:srgbClr val="00B050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4DC11A2E-C76A-4609-9133-3A95EF77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14480"/>
                <a:ext cx="12156904" cy="2464585"/>
              </a:xfrm>
              <a:prstGeom prst="rect">
                <a:avLst/>
              </a:prstGeom>
              <a:blipFill>
                <a:blip r:embed="rId6"/>
                <a:stretch>
                  <a:fillRect l="-752" t="-3218" b="-495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C23A1-70BD-4016-A9C6-CEAACA9F3C49}"/>
                  </a:ext>
                </a:extLst>
              </p:cNvPr>
              <p:cNvSpPr txBox="1"/>
              <p:nvPr/>
            </p:nvSpPr>
            <p:spPr>
              <a:xfrm>
                <a:off x="2209800" y="2055403"/>
                <a:ext cx="2171041" cy="1835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latin typeface="Book Antiqua" panose="02040602050305030304" pitchFamily="18" charset="0"/>
                    <a:sym typeface="Symbol"/>
                  </a:rPr>
                  <a:t>Problem (B) </a:t>
                </a:r>
              </a:p>
              <a:p>
                <a:pPr marL="457200" indent="-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latin typeface="Book Antiqua" panose="02040602050305030304" pitchFamily="18" charset="0"/>
                    <a:sym typeface="Symbol"/>
                  </a:rPr>
                  <a:t>LTD = L × R</a:t>
                </a:r>
              </a:p>
              <a:p>
                <a:pPr marL="457200" indent="-457200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  <a:latin typeface="Book Antiqua" panose="0204060205030503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= </a:t>
                </a:r>
                <a:r>
                  <a:rPr lang="en-US" sz="2400" i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 baseline="30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B0F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C23A1-70BD-4016-A9C6-CEAACA9F3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55403"/>
                <a:ext cx="2171041" cy="1835246"/>
              </a:xfrm>
              <a:prstGeom prst="rect">
                <a:avLst/>
              </a:prstGeom>
              <a:blipFill>
                <a:blip r:embed="rId7"/>
                <a:stretch>
                  <a:fillRect l="-4494" t="-265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5E087CFE-61A8-45BD-AF51-3E864AA00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407" y="1859324"/>
                <a:ext cx="2056741" cy="2031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Problem (C)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LTD = L×R</a:t>
                </a:r>
              </a:p>
              <a:p>
                <a:pPr marL="457200" indent="-45720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anose="02040602050305030304" pitchFamily="18" charset="0"/>
                  <a:sym typeface="Symbol"/>
                </a:endParaRPr>
              </a:p>
              <a:p>
                <a:pPr marL="457200" indent="-45720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5E087CFE-61A8-45BD-AF51-3E864AA00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5407" y="1859324"/>
                <a:ext cx="2056741" cy="2031325"/>
              </a:xfrm>
              <a:prstGeom prst="rect">
                <a:avLst/>
              </a:prstGeom>
              <a:blipFill>
                <a:blip r:embed="rId8"/>
                <a:stretch>
                  <a:fillRect l="-4438" t="-2402" b="-630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">
            <a:extLst>
              <a:ext uri="{FF2B5EF4-FFF2-40B4-BE49-F238E27FC236}">
                <a16:creationId xmlns:a16="http://schemas.microsoft.com/office/drawing/2014/main" id="{E73AD19F-7C40-4F8B-8F8C-A862A989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679" y="2084689"/>
            <a:ext cx="2056741" cy="98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  <a:sym typeface="Symbol"/>
              </a:rPr>
              <a:t>Problem (D)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  <a:sym typeface="Symbol"/>
              </a:rPr>
              <a:t>LTD = L×R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F7482A-F7ED-423A-81E4-6B67E38CE898}"/>
                  </a:ext>
                </a:extLst>
              </p:cNvPr>
              <p:cNvSpPr txBox="1"/>
              <p:nvPr/>
            </p:nvSpPr>
            <p:spPr>
              <a:xfrm>
                <a:off x="6827752" y="3434910"/>
                <a:ext cx="1028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1800" b="0" i="1" baseline="30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F7482A-F7ED-423A-81E4-6B67E38CE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52" y="3434910"/>
                <a:ext cx="1028371" cy="369332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2B8E10-32C9-4EF7-8E3C-50CC3AF7DB65}"/>
                  </a:ext>
                </a:extLst>
              </p:cNvPr>
              <p:cNvSpPr txBox="1"/>
              <p:nvPr/>
            </p:nvSpPr>
            <p:spPr>
              <a:xfrm>
                <a:off x="7628472" y="3434910"/>
                <a:ext cx="6839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1800" i="1" baseline="30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2B8E10-32C9-4EF7-8E3C-50CC3AF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72" y="3434910"/>
                <a:ext cx="683902" cy="369332"/>
              </a:xfrm>
              <a:prstGeom prst="rect">
                <a:avLst/>
              </a:prstGeom>
              <a:blipFill>
                <a:blip r:embed="rId10"/>
                <a:stretch>
                  <a:fillRect l="-708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7BACFB-CC57-459E-AA4F-47DA22AFB983}"/>
                  </a:ext>
                </a:extLst>
              </p:cNvPr>
              <p:cNvSpPr txBox="1"/>
              <p:nvPr/>
            </p:nvSpPr>
            <p:spPr>
              <a:xfrm>
                <a:off x="8142861" y="3393097"/>
                <a:ext cx="20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7BACFB-CC57-459E-AA4F-47DA22AF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861" y="3393097"/>
                <a:ext cx="208640" cy="369332"/>
              </a:xfrm>
              <a:prstGeom prst="rect">
                <a:avLst/>
              </a:prstGeom>
              <a:blipFill>
                <a:blip r:embed="rId11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105538-CE45-4911-B20F-8F71927BA893}"/>
                  </a:ext>
                </a:extLst>
              </p:cNvPr>
              <p:cNvSpPr txBox="1"/>
              <p:nvPr/>
            </p:nvSpPr>
            <p:spPr>
              <a:xfrm>
                <a:off x="8386648" y="341909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1" baseline="30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00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1800" i="1" baseline="30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105538-CE45-4911-B20F-8F71927BA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48" y="3419095"/>
                <a:ext cx="609600" cy="369332"/>
              </a:xfrm>
              <a:prstGeom prst="rect">
                <a:avLst/>
              </a:prstGeom>
              <a:blipFill>
                <a:blip r:embed="rId12"/>
                <a:stretch>
                  <a:fillRect r="-13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">
                <a:extLst>
                  <a:ext uri="{FF2B5EF4-FFF2-40B4-BE49-F238E27FC236}">
                    <a16:creationId xmlns:a16="http://schemas.microsoft.com/office/drawing/2014/main" id="{4968C6B3-967D-478C-9959-C2B3E46F00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0200" y="3256866"/>
                <a:ext cx="2819400" cy="53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Book Antiqua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>
                  <a:solidFill>
                    <a:srgbClr val="A50023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3">
                <a:extLst>
                  <a:ext uri="{FF2B5EF4-FFF2-40B4-BE49-F238E27FC236}">
                    <a16:creationId xmlns:a16="http://schemas.microsoft.com/office/drawing/2014/main" id="{4968C6B3-967D-478C-9959-C2B3E46F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0200" y="3256866"/>
                <a:ext cx="2819400" cy="539571"/>
              </a:xfrm>
              <a:prstGeom prst="rect">
                <a:avLst/>
              </a:prstGeom>
              <a:blipFill>
                <a:blip r:embed="rId13"/>
                <a:stretch>
                  <a:fillRect b="-24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0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 build="p" bldLvl="2"/>
      <p:bldP spid="10" grpId="0" build="p"/>
      <p:bldP spid="16" grpId="0"/>
      <p:bldP spid="17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20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46892" y="838200"/>
            <a:ext cx="12145108" cy="6032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The average lead time demand in LFT-Game-II is 140 units.  Standard deviation of lead time demand is 40 units. Each time the inventory level drops to 187 units, we order a 15-day demand of 300 units. Suppose holding cost is $60 per unit per year.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anose="02040602050305030304" pitchFamily="18" charset="0"/>
              </a:rPr>
              <a:t>LTD = 140,  </a:t>
            </a:r>
            <a:r>
              <a:rPr lang="en-US" sz="2400" i="1" dirty="0">
                <a:latin typeface="Book Antiqua" pitchFamily="18" charset="0"/>
                <a:sym typeface="Symbol"/>
              </a:rPr>
              <a:t></a:t>
            </a:r>
            <a:r>
              <a:rPr lang="en-US" sz="2400" i="1" baseline="-25000" dirty="0">
                <a:latin typeface="Book Antiqua" pitchFamily="18" charset="0"/>
              </a:rPr>
              <a:t>LTD</a:t>
            </a:r>
            <a:r>
              <a:rPr lang="en-US" sz="2400" dirty="0">
                <a:latin typeface="Book Antiqua" pitchFamily="18" charset="0"/>
              </a:rPr>
              <a:t> = 40, ROP = 187, H=$60, R = 20/day, Q or EOQ = 300.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a) Compute the service level.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SL=NORM.DIST(187,140,40,1) = 0.88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In 88 % of the order cycles, the warehouse will not have a stockout.  Risk = 100-88 = 12%.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b) Compute the cycle inventory.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At reorder point we order 300 units.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Icycle = Q/2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 = 300/2 = 150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c) Compute the average inventory. </a:t>
            </a:r>
            <a:r>
              <a:rPr lang="en-US" sz="2400" dirty="0" err="1">
                <a:latin typeface="Book Antiqua" pitchFamily="18" charset="0"/>
              </a:rPr>
              <a:t>Icycle+Isafety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Isafety = ROP-LTD = 187-140 = 47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4324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Given Safety Inventory Compute Service Level</a:t>
            </a:r>
          </a:p>
        </p:txBody>
      </p:sp>
    </p:spTree>
    <p:extLst>
      <p:ext uri="{BB962C8B-B14F-4D97-AF65-F5344CB8AC3E}">
        <p14:creationId xmlns:p14="http://schemas.microsoft.com/office/powerpoint/2010/main" val="839226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3733800" y="2590800"/>
            <a:ext cx="0" cy="2438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3733800" y="5029200"/>
            <a:ext cx="1371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733800" y="2590800"/>
            <a:ext cx="1371601" cy="2438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2989862" y="2590800"/>
            <a:ext cx="72455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LTD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743200" y="1257300"/>
            <a:ext cx="1009650" cy="1333500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4232163" y="5000626"/>
            <a:ext cx="33983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L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3733799" y="507432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Freeform 66"/>
          <p:cNvSpPr/>
          <p:nvPr/>
        </p:nvSpPr>
        <p:spPr bwMode="auto">
          <a:xfrm>
            <a:off x="3724275" y="2619262"/>
            <a:ext cx="950800" cy="3401171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762376" y="2619261"/>
            <a:ext cx="1371598" cy="1803476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3762376" y="2627218"/>
            <a:ext cx="1333500" cy="1335183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3733799" y="2647724"/>
            <a:ext cx="1333502" cy="2750447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790951" y="2590799"/>
            <a:ext cx="1333496" cy="1571628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743324" y="2647723"/>
            <a:ext cx="1371600" cy="3219677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3810000" y="2678916"/>
            <a:ext cx="1285876" cy="2045484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086351" y="507432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804232" y="5045745"/>
            <a:ext cx="97943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Isafety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810383" y="3906387"/>
            <a:ext cx="11140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ROP= +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3723943" y="2647721"/>
            <a:ext cx="1333836" cy="2914879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B1C3D-3874-4AA9-B634-AC3C0FDE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786"/>
            <a:ext cx="12192000" cy="610371"/>
          </a:xfrm>
        </p:spPr>
        <p:txBody>
          <a:bodyPr/>
          <a:lstStyle/>
          <a:p>
            <a:r>
              <a:rPr lang="en-US" sz="3200" dirty="0">
                <a:latin typeface="Impact" pitchFamily="34" charset="0"/>
                <a:cs typeface="Arial" charset="0"/>
              </a:rPr>
              <a:t>On Average, Safety Stock is always there</a:t>
            </a:r>
            <a:r>
              <a:rPr lang="en-US" sz="3200" b="1" dirty="0"/>
              <a:t> </a:t>
            </a:r>
            <a:endParaRPr lang="en-US" sz="3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137876-4E2F-466B-89B4-B5B13917C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61078" y="4177092"/>
            <a:ext cx="2703766" cy="1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11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20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12039600" cy="4478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At reorder point we order 300 units.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Icycle = Q/2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 = 300/2 = 150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Isafety =  47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Average Inventory = I = Icycle + Isafety =150+47= 197.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d) Compute the total holding costs per year.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H(Average Inventory) = H(I) = 60 </a:t>
            </a:r>
            <a:r>
              <a:rPr lang="en-US" sz="2400" dirty="0">
                <a:latin typeface="Book Antiqua" pitchFamily="18" charset="0"/>
                <a:sym typeface="Symbol"/>
              </a:rPr>
              <a:t></a:t>
            </a:r>
            <a:r>
              <a:rPr lang="en-US" sz="2400" dirty="0">
                <a:latin typeface="Book Antiqua" pitchFamily="18" charset="0"/>
              </a:rPr>
              <a:t> 197 = $11820/year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e) Compute the average flow time.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R = 20 / day, I = 197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RT = I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</a:t>
            </a:r>
            <a:r>
              <a:rPr lang="en-US" sz="2400" dirty="0">
                <a:latin typeface="Book Antiqua" pitchFamily="18" charset="0"/>
              </a:rPr>
              <a:t>20T = 197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T = 9.85 days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10636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Given Safety Inventory Compute Service Level</a:t>
            </a:r>
          </a:p>
        </p:txBody>
      </p:sp>
    </p:spTree>
    <p:extLst>
      <p:ext uri="{BB962C8B-B14F-4D97-AF65-F5344CB8AC3E}">
        <p14:creationId xmlns:p14="http://schemas.microsoft.com/office/powerpoint/2010/main" val="131899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ROP 2025">
            <a:hlinkClick r:id="" action="ppaction://media"/>
            <a:extLst>
              <a:ext uri="{FF2B5EF4-FFF2-40B4-BE49-F238E27FC236}">
                <a16:creationId xmlns:a16="http://schemas.microsoft.com/office/drawing/2014/main" id="{0A71F8A9-6AD9-4725-AC66-87AA79B4942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44" y="-10758"/>
            <a:ext cx="12157702" cy="6868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2DC72-2619-4576-85C2-ED35460AF83E}"/>
              </a:ext>
            </a:extLst>
          </p:cNvPr>
          <p:cNvSpPr txBox="1"/>
          <p:nvPr/>
        </p:nvSpPr>
        <p:spPr>
          <a:xfrm>
            <a:off x="0" y="196334"/>
            <a:ext cx="625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https://youtu.be/re6f_Gc02Gs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7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72829" y="267829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829" y="267829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805002"/>
            <a:ext cx="12192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MassPC  Inc. produces a 4-week supply of its PC Pal model when stock on hand drops to 525 units. It takes 1 week to produce a batch. Orders average 400 units per week, and standard deviation of demand forecast is  125 units. Compute the risk of stockout.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140" y="80870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Service Level vs Safety Stock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1580" y="2031324"/>
            <a:ext cx="12977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ROP =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95980" y="2047987"/>
            <a:ext cx="6881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525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145517" y="2000733"/>
            <a:ext cx="7322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Q =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05580" y="2052110"/>
            <a:ext cx="6488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L =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141357" y="2036878"/>
            <a:ext cx="12168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1 week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205780" y="2053384"/>
            <a:ext cx="12977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LTD =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96379" y="2038777"/>
            <a:ext cx="16160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400/week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5720379" y="2028458"/>
                <a:ext cx="160020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latin typeface="Book Antiqua" pitchFamily="18" charset="0"/>
                  </a:rPr>
                  <a:t>=125</a:t>
                </a:r>
              </a:p>
            </p:txBody>
          </p:sp>
        </mc:Choice>
        <mc:Fallback xmlns="">
          <p:sp>
            <p:nvSpPr>
              <p:cNvPr id="2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0379" y="2028458"/>
                <a:ext cx="1600200" cy="461665"/>
              </a:xfrm>
              <a:prstGeom prst="rect">
                <a:avLst/>
              </a:prstGeom>
              <a:blipFill>
                <a:blip r:embed="rId6"/>
                <a:stretch>
                  <a:fillRect t="-9333" b="-3200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877795" y="1977196"/>
            <a:ext cx="1066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4(400)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164" y="2517754"/>
            <a:ext cx="8172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0.841345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=NORM.DIST(525,400,125,1)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Risk = 1-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0.841345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-2939" y="313996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b) Compute Isafety for 80%, 90%, 95%, 99% service levels.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A7AE81-6080-49C8-A84D-48A18489A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964" y="3875614"/>
            <a:ext cx="6353175" cy="2525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671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19" grpId="0" build="p" bldLvl="2"/>
      <p:bldP spid="21" grpId="0" build="p" bldLvl="2"/>
      <p:bldP spid="22" grpId="0" build="p" bldLvl="2"/>
      <p:bldP spid="23" grpId="0" build="p" bldLvl="2"/>
      <p:bldP spid="24" grpId="0" build="p" bldLvl="2"/>
      <p:bldP spid="25" grpId="0" build="p" bldLvl="2"/>
      <p:bldP spid="26" grpId="0" build="p" bldLvl="2"/>
      <p:bldP spid="27" grpId="0" build="p" bldLvl="2"/>
      <p:bldP spid="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758" y="903271"/>
            <a:ext cx="1217324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Selecting service level and safety inventory level is an important </a:t>
            </a:r>
            <a:r>
              <a:rPr lang="en-US" sz="2400" b="1" dirty="0">
                <a:latin typeface="Book Antiqua" pitchFamily="18" charset="0"/>
              </a:rPr>
              <a:t>strategic decision</a:t>
            </a:r>
            <a:r>
              <a:rPr lang="en-US" sz="2400" dirty="0">
                <a:latin typeface="Book Antiqua" pitchFamily="18" charset="0"/>
              </a:rPr>
              <a:t>. A firm may choose high quality service in terms of product availability.  Or The firm may choose to be a low cost supplier by holding down inventory costs. In either case, it is positioning itself along the quality vs. cost trade-off curve.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This graph is a perfect example to show how a strategic position could be operationalized.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29400" y="4104054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758" y="85044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Efficient Frontier- Service vs. Cost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698473"/>
            <a:ext cx="4144916" cy="248970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88BBFE-C94E-47ED-A752-42F9DD0DE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1" y="3801635"/>
          <a:ext cx="3983895" cy="240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Worksheet" r:id="rId5" imgW="1685792" imgH="1019155" progId="Excel.Sheet.8">
                  <p:embed/>
                </p:oleObj>
              </mc:Choice>
              <mc:Fallback>
                <p:oleObj name="Worksheet" r:id="rId5" imgW="1685792" imgH="1019155" progId="Excel.Shee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88BBFE-C94E-47ED-A752-42F9DD0DE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1" y="3801635"/>
                        <a:ext cx="3983895" cy="2407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68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8" y="0"/>
            <a:ext cx="12184912" cy="711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Four Characteristics of Forecasts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12192000" cy="5715000"/>
          </a:xfrm>
        </p:spPr>
        <p:txBody>
          <a:bodyPr/>
          <a:lstStyle/>
          <a:p>
            <a:pPr marL="457200" indent="-339725">
              <a:spcBef>
                <a:spcPct val="0"/>
              </a:spcBef>
              <a:spcAft>
                <a:spcPts val="600"/>
              </a:spcAft>
              <a:buClr>
                <a:srgbClr val="A50023"/>
              </a:buClr>
            </a:pPr>
            <a:r>
              <a:rPr lang="en-US" b="1" dirty="0">
                <a:solidFill>
                  <a:srgbClr val="A50023"/>
                </a:solidFill>
                <a:latin typeface="Book Antiqua" pitchFamily="18" charset="0"/>
              </a:rPr>
              <a:t>Forecasts are usually (always) inaccurate (wrong). 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Because of random noise.</a:t>
            </a:r>
            <a:endParaRPr lang="en-US" dirty="0">
              <a:latin typeface="Book Antiqua" pitchFamily="18" charset="0"/>
            </a:endParaRPr>
          </a:p>
          <a:p>
            <a:pPr marL="457200" indent="-339725">
              <a:spcBef>
                <a:spcPct val="0"/>
              </a:spcBef>
              <a:spcAft>
                <a:spcPts val="600"/>
              </a:spcAft>
              <a:buClr>
                <a:srgbClr val="A50023"/>
              </a:buClr>
            </a:pPr>
            <a:r>
              <a:rPr lang="en-US" b="1" dirty="0">
                <a:solidFill>
                  <a:srgbClr val="A50023"/>
                </a:solidFill>
                <a:latin typeface="Book Antiqua" pitchFamily="18" charset="0"/>
              </a:rPr>
              <a:t>Forecasts should be accompanied by a measure of forecast error. 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A measure of forecast error (standard deviation) quantifies the manager’s degree of confidence in the forecast.</a:t>
            </a:r>
            <a:endParaRPr lang="en-US" dirty="0">
              <a:latin typeface="Book Antiqua" pitchFamily="18" charset="0"/>
            </a:endParaRPr>
          </a:p>
          <a:p>
            <a:pPr marL="457200" indent="-339725">
              <a:spcBef>
                <a:spcPct val="0"/>
              </a:spcBef>
              <a:spcAft>
                <a:spcPts val="600"/>
              </a:spcAft>
              <a:buClr>
                <a:srgbClr val="A50023"/>
              </a:buClr>
            </a:pPr>
            <a:r>
              <a:rPr lang="en-US" b="1" dirty="0">
                <a:solidFill>
                  <a:srgbClr val="A50023"/>
                </a:solidFill>
                <a:latin typeface="Book Antiqua" pitchFamily="18" charset="0"/>
              </a:rPr>
              <a:t>Aggregate forecasts are more accurate than individual forecasts. 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Aggregate forecasts reduce the amount of variability – relative to the aggregate mean demand. StdDev of sum of two variables is less than sum of StdDev of the two variables. </a:t>
            </a:r>
            <a:endParaRPr lang="en-US" dirty="0">
              <a:latin typeface="Book Antiqua" pitchFamily="18" charset="0"/>
            </a:endParaRPr>
          </a:p>
          <a:p>
            <a:pPr marL="457200" indent="-339725">
              <a:spcBef>
                <a:spcPct val="0"/>
              </a:spcBef>
              <a:spcAft>
                <a:spcPts val="600"/>
              </a:spcAft>
              <a:buClr>
                <a:srgbClr val="A50023"/>
              </a:buClr>
            </a:pPr>
            <a:r>
              <a:rPr lang="en-US" b="1" dirty="0">
                <a:solidFill>
                  <a:srgbClr val="A50023"/>
                </a:solidFill>
                <a:latin typeface="Book Antiqua" pitchFamily="18" charset="0"/>
              </a:rPr>
              <a:t>Long-range forecasts are less accurate than short-range forecasts. </a:t>
            </a:r>
            <a:r>
              <a:rPr lang="en-US" dirty="0">
                <a:latin typeface="Book Antiqua" pitchFamily="18" charset="0"/>
              </a:rPr>
              <a:t>Forecasts further into the future tends to be less accurate than those of more imminent events. As time passes, we get better information, and make better prediction.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5C7751-2B5C-4253-81F5-3D7C5B26D1EB}"/>
                  </a:ext>
                </a:extLst>
              </p14:cNvPr>
              <p14:cNvContentPartPr/>
              <p14:nvPr/>
            </p14:nvContentPartPr>
            <p14:xfrm>
              <a:off x="14593149" y="643606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5C7751-2B5C-4253-81F5-3D7C5B26D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4509" y="64274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01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432175" y="5145088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3432175" y="1868489"/>
            <a:ext cx="0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596" name="Oval 4"/>
          <p:cNvSpPr>
            <a:spLocks noChangeArrowheads="1"/>
          </p:cNvSpPr>
          <p:nvPr/>
        </p:nvSpPr>
        <p:spPr bwMode="auto">
          <a:xfrm>
            <a:off x="3433764" y="1868488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3613151" y="2047876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598" name="Oval 6"/>
          <p:cNvSpPr>
            <a:spLocks noChangeArrowheads="1"/>
          </p:cNvSpPr>
          <p:nvPr/>
        </p:nvSpPr>
        <p:spPr bwMode="auto">
          <a:xfrm>
            <a:off x="3792539" y="2227263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3971926" y="2406651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0" name="Oval 8"/>
          <p:cNvSpPr>
            <a:spLocks noChangeArrowheads="1"/>
          </p:cNvSpPr>
          <p:nvPr/>
        </p:nvSpPr>
        <p:spPr bwMode="auto">
          <a:xfrm>
            <a:off x="4151314" y="2586038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1" name="Oval 9"/>
          <p:cNvSpPr>
            <a:spLocks noChangeArrowheads="1"/>
          </p:cNvSpPr>
          <p:nvPr/>
        </p:nvSpPr>
        <p:spPr bwMode="auto">
          <a:xfrm>
            <a:off x="4330701" y="2765426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2" name="Oval 10"/>
          <p:cNvSpPr>
            <a:spLocks noChangeArrowheads="1"/>
          </p:cNvSpPr>
          <p:nvPr/>
        </p:nvSpPr>
        <p:spPr bwMode="auto">
          <a:xfrm>
            <a:off x="4510089" y="2944813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3" name="Oval 11"/>
          <p:cNvSpPr>
            <a:spLocks noChangeArrowheads="1"/>
          </p:cNvSpPr>
          <p:nvPr/>
        </p:nvSpPr>
        <p:spPr bwMode="auto">
          <a:xfrm>
            <a:off x="4689476" y="3124201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4" name="Oval 12"/>
          <p:cNvSpPr>
            <a:spLocks noChangeArrowheads="1"/>
          </p:cNvSpPr>
          <p:nvPr/>
        </p:nvSpPr>
        <p:spPr bwMode="auto">
          <a:xfrm>
            <a:off x="4868864" y="3303588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5" name="Oval 13"/>
          <p:cNvSpPr>
            <a:spLocks noChangeArrowheads="1"/>
          </p:cNvSpPr>
          <p:nvPr/>
        </p:nvSpPr>
        <p:spPr bwMode="auto">
          <a:xfrm>
            <a:off x="5048251" y="3482976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6" name="Oval 14"/>
          <p:cNvSpPr>
            <a:spLocks noChangeArrowheads="1"/>
          </p:cNvSpPr>
          <p:nvPr/>
        </p:nvSpPr>
        <p:spPr bwMode="auto">
          <a:xfrm>
            <a:off x="5227639" y="3662363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7" name="Oval 15"/>
          <p:cNvSpPr>
            <a:spLocks noChangeArrowheads="1"/>
          </p:cNvSpPr>
          <p:nvPr/>
        </p:nvSpPr>
        <p:spPr bwMode="auto">
          <a:xfrm>
            <a:off x="5407026" y="3841751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5586414" y="4021138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09" name="Oval 17"/>
          <p:cNvSpPr>
            <a:spLocks noChangeArrowheads="1"/>
          </p:cNvSpPr>
          <p:nvPr/>
        </p:nvSpPr>
        <p:spPr bwMode="auto">
          <a:xfrm>
            <a:off x="5765801" y="4200526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0" name="Oval 18"/>
          <p:cNvSpPr>
            <a:spLocks noChangeArrowheads="1"/>
          </p:cNvSpPr>
          <p:nvPr/>
        </p:nvSpPr>
        <p:spPr bwMode="auto">
          <a:xfrm>
            <a:off x="5945189" y="4379913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1" name="Oval 19"/>
          <p:cNvSpPr>
            <a:spLocks noChangeArrowheads="1"/>
          </p:cNvSpPr>
          <p:nvPr/>
        </p:nvSpPr>
        <p:spPr bwMode="auto">
          <a:xfrm>
            <a:off x="6124576" y="4559301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2" name="Oval 20"/>
          <p:cNvSpPr>
            <a:spLocks noChangeArrowheads="1"/>
          </p:cNvSpPr>
          <p:nvPr/>
        </p:nvSpPr>
        <p:spPr bwMode="auto">
          <a:xfrm>
            <a:off x="6303964" y="4738688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3" name="Oval 21"/>
          <p:cNvSpPr>
            <a:spLocks noChangeArrowheads="1"/>
          </p:cNvSpPr>
          <p:nvPr/>
        </p:nvSpPr>
        <p:spPr bwMode="auto">
          <a:xfrm>
            <a:off x="6483351" y="4918076"/>
            <a:ext cx="34925" cy="365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4" name="Oval 22"/>
          <p:cNvSpPr>
            <a:spLocks noChangeArrowheads="1"/>
          </p:cNvSpPr>
          <p:nvPr/>
        </p:nvSpPr>
        <p:spPr bwMode="auto">
          <a:xfrm>
            <a:off x="6662739" y="5097463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5" name="Line 23"/>
          <p:cNvSpPr>
            <a:spLocks noChangeShapeType="1"/>
          </p:cNvSpPr>
          <p:nvPr/>
        </p:nvSpPr>
        <p:spPr bwMode="auto">
          <a:xfrm flipH="1">
            <a:off x="5411788" y="5145088"/>
            <a:ext cx="1295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6" name="Line 24"/>
          <p:cNvSpPr>
            <a:spLocks noChangeShapeType="1"/>
          </p:cNvSpPr>
          <p:nvPr/>
        </p:nvSpPr>
        <p:spPr bwMode="auto">
          <a:xfrm flipH="1">
            <a:off x="5411788" y="3848101"/>
            <a:ext cx="0" cy="13319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491414" y="5108575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Time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 rot="-5400000">
            <a:off x="2651540" y="1891784"/>
            <a:ext cx="119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Inventory</a:t>
            </a:r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-2421" y="0"/>
            <a:ext cx="12253911" cy="7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A50023"/>
                </a:solidFill>
                <a:latin typeface="Impact" panose="020B0806030902050204" pitchFamily="34" charset="0"/>
              </a:rPr>
              <a:t>Demand During Lead Time</a:t>
            </a:r>
          </a:p>
        </p:txBody>
      </p:sp>
      <p:sp>
        <p:nvSpPr>
          <p:cNvPr id="878621" name="AutoShape 29"/>
          <p:cNvSpPr>
            <a:spLocks/>
          </p:cNvSpPr>
          <p:nvPr/>
        </p:nvSpPr>
        <p:spPr bwMode="auto">
          <a:xfrm>
            <a:off x="4764088" y="3860801"/>
            <a:ext cx="576262" cy="1260475"/>
          </a:xfrm>
          <a:prstGeom prst="leftBrace">
            <a:avLst>
              <a:gd name="adj1" fmla="val 183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22" name="Text Box 30"/>
          <p:cNvSpPr txBox="1">
            <a:spLocks noChangeArrowheads="1"/>
          </p:cNvSpPr>
          <p:nvPr/>
        </p:nvSpPr>
        <p:spPr bwMode="auto">
          <a:xfrm>
            <a:off x="3683795" y="4000717"/>
            <a:ext cx="1368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Average Demand during LT</a:t>
            </a:r>
          </a:p>
        </p:txBody>
      </p:sp>
      <p:sp>
        <p:nvSpPr>
          <p:cNvPr id="878623" name="Text Box 31"/>
          <p:cNvSpPr txBox="1">
            <a:spLocks noChangeArrowheads="1"/>
          </p:cNvSpPr>
          <p:nvPr/>
        </p:nvSpPr>
        <p:spPr bwMode="auto">
          <a:xfrm>
            <a:off x="5314157" y="5171281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 Lead Time</a:t>
            </a:r>
          </a:p>
        </p:txBody>
      </p:sp>
    </p:spTree>
    <p:extLst>
      <p:ext uri="{BB962C8B-B14F-4D97-AF65-F5344CB8AC3E}">
        <p14:creationId xmlns:p14="http://schemas.microsoft.com/office/powerpoint/2010/main" val="22446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7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7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7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7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7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7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7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7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7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6" grpId="0" animBg="1"/>
      <p:bldP spid="878597" grpId="0" animBg="1"/>
      <p:bldP spid="878598" grpId="0" animBg="1"/>
      <p:bldP spid="878599" grpId="0" animBg="1"/>
      <p:bldP spid="878600" grpId="0" animBg="1"/>
      <p:bldP spid="878601" grpId="0" animBg="1"/>
      <p:bldP spid="878602" grpId="0" animBg="1"/>
      <p:bldP spid="878603" grpId="0" animBg="1"/>
      <p:bldP spid="878604" grpId="0" animBg="1"/>
      <p:bldP spid="878605" grpId="0" animBg="1"/>
      <p:bldP spid="878606" grpId="0" animBg="1"/>
      <p:bldP spid="878607" grpId="0" animBg="1"/>
      <p:bldP spid="878608" grpId="0" animBg="1"/>
      <p:bldP spid="878609" grpId="0" animBg="1"/>
      <p:bldP spid="878610" grpId="0" animBg="1"/>
      <p:bldP spid="878611" grpId="0" animBg="1"/>
      <p:bldP spid="878612" grpId="0" animBg="1"/>
      <p:bldP spid="878613" grpId="0" animBg="1"/>
      <p:bldP spid="878614" grpId="0" animBg="1"/>
      <p:bldP spid="878615" grpId="0" animBg="1"/>
      <p:bldP spid="878616" grpId="0" animBg="1"/>
      <p:bldP spid="878621" grpId="0" animBg="1"/>
      <p:bldP spid="878622" grpId="0"/>
      <p:bldP spid="878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-2421" y="0"/>
            <a:ext cx="12253911" cy="7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A50023"/>
                </a:solidFill>
                <a:latin typeface="Impact" panose="020B0806030902050204" pitchFamily="34" charset="0"/>
              </a:rPr>
              <a:t>Demand During Lead Time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432175" y="5145088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3432175" y="1868489"/>
            <a:ext cx="0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35CA5-91CF-4065-A171-312D6EEE82B8}"/>
              </a:ext>
            </a:extLst>
          </p:cNvPr>
          <p:cNvGrpSpPr/>
          <p:nvPr/>
        </p:nvGrpSpPr>
        <p:grpSpPr>
          <a:xfrm>
            <a:off x="3433764" y="1868488"/>
            <a:ext cx="2008187" cy="2009776"/>
            <a:chOff x="3433764" y="1868488"/>
            <a:chExt cx="2008187" cy="2009776"/>
          </a:xfrm>
        </p:grpSpPr>
        <p:sp>
          <p:nvSpPr>
            <p:cNvPr id="878596" name="Oval 4"/>
            <p:cNvSpPr>
              <a:spLocks noChangeArrowheads="1"/>
            </p:cNvSpPr>
            <p:nvPr/>
          </p:nvSpPr>
          <p:spPr bwMode="auto">
            <a:xfrm>
              <a:off x="3433764" y="1868488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597" name="Oval 5"/>
            <p:cNvSpPr>
              <a:spLocks noChangeArrowheads="1"/>
            </p:cNvSpPr>
            <p:nvPr/>
          </p:nvSpPr>
          <p:spPr bwMode="auto">
            <a:xfrm>
              <a:off x="3613151" y="2047876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598" name="Oval 6"/>
            <p:cNvSpPr>
              <a:spLocks noChangeArrowheads="1"/>
            </p:cNvSpPr>
            <p:nvPr/>
          </p:nvSpPr>
          <p:spPr bwMode="auto">
            <a:xfrm>
              <a:off x="3792539" y="2227263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599" name="Oval 7"/>
            <p:cNvSpPr>
              <a:spLocks noChangeArrowheads="1"/>
            </p:cNvSpPr>
            <p:nvPr/>
          </p:nvSpPr>
          <p:spPr bwMode="auto">
            <a:xfrm>
              <a:off x="3971926" y="2406651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0" name="Oval 8"/>
            <p:cNvSpPr>
              <a:spLocks noChangeArrowheads="1"/>
            </p:cNvSpPr>
            <p:nvPr/>
          </p:nvSpPr>
          <p:spPr bwMode="auto">
            <a:xfrm>
              <a:off x="4151314" y="2586038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1" name="Oval 9"/>
            <p:cNvSpPr>
              <a:spLocks noChangeArrowheads="1"/>
            </p:cNvSpPr>
            <p:nvPr/>
          </p:nvSpPr>
          <p:spPr bwMode="auto">
            <a:xfrm>
              <a:off x="4330701" y="2765426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2" name="Oval 10"/>
            <p:cNvSpPr>
              <a:spLocks noChangeArrowheads="1"/>
            </p:cNvSpPr>
            <p:nvPr/>
          </p:nvSpPr>
          <p:spPr bwMode="auto">
            <a:xfrm>
              <a:off x="4510089" y="2944813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3" name="Oval 11"/>
            <p:cNvSpPr>
              <a:spLocks noChangeArrowheads="1"/>
            </p:cNvSpPr>
            <p:nvPr/>
          </p:nvSpPr>
          <p:spPr bwMode="auto">
            <a:xfrm>
              <a:off x="4689476" y="3124201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4" name="Oval 12"/>
            <p:cNvSpPr>
              <a:spLocks noChangeArrowheads="1"/>
            </p:cNvSpPr>
            <p:nvPr/>
          </p:nvSpPr>
          <p:spPr bwMode="auto">
            <a:xfrm>
              <a:off x="4868864" y="3303588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5" name="Oval 13"/>
            <p:cNvSpPr>
              <a:spLocks noChangeArrowheads="1"/>
            </p:cNvSpPr>
            <p:nvPr/>
          </p:nvSpPr>
          <p:spPr bwMode="auto">
            <a:xfrm>
              <a:off x="5048251" y="3482976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6" name="Oval 14"/>
            <p:cNvSpPr>
              <a:spLocks noChangeArrowheads="1"/>
            </p:cNvSpPr>
            <p:nvPr/>
          </p:nvSpPr>
          <p:spPr bwMode="auto">
            <a:xfrm>
              <a:off x="5227639" y="3662363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8607" name="Oval 15"/>
            <p:cNvSpPr>
              <a:spLocks noChangeArrowheads="1"/>
            </p:cNvSpPr>
            <p:nvPr/>
          </p:nvSpPr>
          <p:spPr bwMode="auto">
            <a:xfrm>
              <a:off x="5407026" y="3841751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78615" name="Line 23"/>
          <p:cNvSpPr>
            <a:spLocks noChangeShapeType="1"/>
          </p:cNvSpPr>
          <p:nvPr/>
        </p:nvSpPr>
        <p:spPr bwMode="auto">
          <a:xfrm flipH="1">
            <a:off x="5411788" y="5145088"/>
            <a:ext cx="1295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6" name="Line 24"/>
          <p:cNvSpPr>
            <a:spLocks noChangeShapeType="1"/>
          </p:cNvSpPr>
          <p:nvPr/>
        </p:nvSpPr>
        <p:spPr bwMode="auto">
          <a:xfrm flipH="1">
            <a:off x="5411788" y="3848101"/>
            <a:ext cx="0" cy="13319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491414" y="5108575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Time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 rot="16200000">
            <a:off x="2651540" y="1891784"/>
            <a:ext cx="119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Inventory</a:t>
            </a:r>
          </a:p>
        </p:txBody>
      </p:sp>
      <p:sp>
        <p:nvSpPr>
          <p:cNvPr id="878621" name="AutoShape 29"/>
          <p:cNvSpPr>
            <a:spLocks/>
          </p:cNvSpPr>
          <p:nvPr/>
        </p:nvSpPr>
        <p:spPr bwMode="auto">
          <a:xfrm>
            <a:off x="4764088" y="3860801"/>
            <a:ext cx="576262" cy="1260475"/>
          </a:xfrm>
          <a:prstGeom prst="leftBrace">
            <a:avLst>
              <a:gd name="adj1" fmla="val 183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22" name="Text Box 30"/>
          <p:cNvSpPr txBox="1">
            <a:spLocks noChangeArrowheads="1"/>
          </p:cNvSpPr>
          <p:nvPr/>
        </p:nvSpPr>
        <p:spPr bwMode="auto">
          <a:xfrm>
            <a:off x="3683795" y="4000717"/>
            <a:ext cx="1368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Average Demand during LT</a:t>
            </a:r>
          </a:p>
        </p:txBody>
      </p:sp>
      <p:sp>
        <p:nvSpPr>
          <p:cNvPr id="878623" name="Text Box 31"/>
          <p:cNvSpPr txBox="1">
            <a:spLocks noChangeArrowheads="1"/>
          </p:cNvSpPr>
          <p:nvPr/>
        </p:nvSpPr>
        <p:spPr bwMode="auto">
          <a:xfrm>
            <a:off x="5303838" y="515778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 Lead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BC1CF-FA5C-45CC-8055-40D295ED35C4}"/>
              </a:ext>
            </a:extLst>
          </p:cNvPr>
          <p:cNvGrpSpPr/>
          <p:nvPr/>
        </p:nvGrpSpPr>
        <p:grpSpPr>
          <a:xfrm>
            <a:off x="3432177" y="1886744"/>
            <a:ext cx="2009774" cy="2008189"/>
            <a:chOff x="7301910" y="1810367"/>
            <a:chExt cx="2009774" cy="2008189"/>
          </a:xfrm>
        </p:grpSpPr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123C8DC3-D6F3-48BF-99F8-750C619030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302703" y="180957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10FA4A81-2372-4B7F-8A40-E4274478A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495751" y="19062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4" name="Oval 6">
              <a:extLst>
                <a:ext uri="{FF2B5EF4-FFF2-40B4-BE49-F238E27FC236}">
                  <a16:creationId xmlns:a16="http://schemas.microsoft.com/office/drawing/2014/main" id="{3EF46096-6A38-4C13-A6FA-E2473A6DD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661478" y="2168349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81CDE49F-181D-4CF1-9148-9FA480BDB8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851498" y="247821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755A9B34-9DA9-45FD-815E-CA49F07877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020253" y="252712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A332166A-0C32-447E-834B-4AE2A07294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199640" y="25920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2C5F4D71-5F8A-4A1D-B9A8-3DD4FE934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379028" y="282065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63FF239A-3551-4478-80E8-446BD391CB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558415" y="29730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0" name="Oval 12">
              <a:extLst>
                <a:ext uri="{FF2B5EF4-FFF2-40B4-BE49-F238E27FC236}">
                  <a16:creationId xmlns:a16="http://schemas.microsoft.com/office/drawing/2014/main" id="{3E73B879-5F7E-41FF-8E28-2DEED2FF6C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737803" y="324467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483A073F-3C17-48F0-812B-254D10084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917190" y="354501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634B434E-22C2-4DD9-BE00-BD45600764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9096578" y="3697418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3" name="Oval 15">
              <a:extLst>
                <a:ext uri="{FF2B5EF4-FFF2-40B4-BE49-F238E27FC236}">
                  <a16:creationId xmlns:a16="http://schemas.microsoft.com/office/drawing/2014/main" id="{043B6E73-5959-4912-96AB-76BF9C67F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9275965" y="378283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F200F-ADB5-4F58-8116-A770041913E2}"/>
              </a:ext>
            </a:extLst>
          </p:cNvPr>
          <p:cNvGrpSpPr/>
          <p:nvPr/>
        </p:nvGrpSpPr>
        <p:grpSpPr>
          <a:xfrm>
            <a:off x="5595939" y="4032251"/>
            <a:ext cx="1111250" cy="1112837"/>
            <a:chOff x="5586414" y="1905000"/>
            <a:chExt cx="1111250" cy="1112837"/>
          </a:xfrm>
        </p:grpSpPr>
        <p:sp>
          <p:nvSpPr>
            <p:cNvPr id="47" name="Oval 16">
              <a:extLst>
                <a:ext uri="{FF2B5EF4-FFF2-40B4-BE49-F238E27FC236}">
                  <a16:creationId xmlns:a16="http://schemas.microsoft.com/office/drawing/2014/main" id="{1DE68995-D344-4ED8-904F-ABFD1F0BD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4" y="1905000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38FF10B2-5E22-4A0C-8223-BD33F923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801" y="2084388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068BEBE3-838B-4468-945E-98E8096D8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89" y="2263775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0" name="Oval 19">
              <a:extLst>
                <a:ext uri="{FF2B5EF4-FFF2-40B4-BE49-F238E27FC236}">
                  <a16:creationId xmlns:a16="http://schemas.microsoft.com/office/drawing/2014/main" id="{318FA427-9CDE-4399-AF1F-3B720D5C2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576" y="2443163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1" name="Oval 20">
              <a:extLst>
                <a:ext uri="{FF2B5EF4-FFF2-40B4-BE49-F238E27FC236}">
                  <a16:creationId xmlns:a16="http://schemas.microsoft.com/office/drawing/2014/main" id="{0C053827-B013-4016-8C79-F531A85D0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4" y="2622550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3CEF0722-B509-4E61-A017-6829E24CF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1" y="2801938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3" name="Oval 22">
              <a:extLst>
                <a:ext uri="{FF2B5EF4-FFF2-40B4-BE49-F238E27FC236}">
                  <a16:creationId xmlns:a16="http://schemas.microsoft.com/office/drawing/2014/main" id="{B5E9CF88-A117-48E6-A25A-C9FAA06C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739" y="2981325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71" name="Line 5">
            <a:extLst>
              <a:ext uri="{FF2B5EF4-FFF2-40B4-BE49-F238E27FC236}">
                <a16:creationId xmlns:a16="http://schemas.microsoft.com/office/drawing/2014/main" id="{12BE323D-C09F-4115-8D13-2BB01092A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1" y="3868904"/>
            <a:ext cx="1306516" cy="798347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2" name="Line 5">
            <a:extLst>
              <a:ext uri="{FF2B5EF4-FFF2-40B4-BE49-F238E27FC236}">
                <a16:creationId xmlns:a16="http://schemas.microsoft.com/office/drawing/2014/main" id="{72ACA243-0395-4CE6-98DD-51F105975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773" y="3848100"/>
            <a:ext cx="306390" cy="13319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3" name="Line 5">
            <a:extLst>
              <a:ext uri="{FF2B5EF4-FFF2-40B4-BE49-F238E27FC236}">
                <a16:creationId xmlns:a16="http://schemas.microsoft.com/office/drawing/2014/main" id="{AD79BB34-5F73-4631-9ADC-B82CEFE73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3590" y="3850474"/>
            <a:ext cx="939920" cy="130170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1CEB0C12-BB0D-4D47-BDDF-ACAD2FC22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7" y="3857344"/>
            <a:ext cx="1300160" cy="174906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38072030-D7BC-4518-B87E-F40C1F3C8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4441" y="3858652"/>
            <a:ext cx="587361" cy="130912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6" name="Line 5">
            <a:extLst>
              <a:ext uri="{FF2B5EF4-FFF2-40B4-BE49-F238E27FC236}">
                <a16:creationId xmlns:a16="http://schemas.microsoft.com/office/drawing/2014/main" id="{ACAA8BBE-0CC3-4D7F-B9FE-C80F5B19C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739" y="3861132"/>
            <a:ext cx="1300161" cy="494969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139423B-F4F7-4EEB-8635-524E8443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48411" y="4180456"/>
            <a:ext cx="2703766" cy="1835944"/>
          </a:xfrm>
          <a:prstGeom prst="rect">
            <a:avLst/>
          </a:prstGeom>
        </p:spPr>
      </p:pic>
      <p:grpSp>
        <p:nvGrpSpPr>
          <p:cNvPr id="78" name="Group 13">
            <a:extLst>
              <a:ext uri="{FF2B5EF4-FFF2-40B4-BE49-F238E27FC236}">
                <a16:creationId xmlns:a16="http://schemas.microsoft.com/office/drawing/2014/main" id="{631ECA95-A710-42B9-89AD-A046D2D0CB97}"/>
              </a:ext>
            </a:extLst>
          </p:cNvPr>
          <p:cNvGrpSpPr>
            <a:grpSpLocks/>
          </p:cNvGrpSpPr>
          <p:nvPr/>
        </p:nvGrpSpPr>
        <p:grpSpPr bwMode="auto">
          <a:xfrm>
            <a:off x="1562895" y="3516139"/>
            <a:ext cx="8494712" cy="396875"/>
            <a:chOff x="37" y="2823"/>
            <a:chExt cx="5351" cy="250"/>
          </a:xfrm>
        </p:grpSpPr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D2FE74BA-1579-49F1-AB9B-AD815E03C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3029"/>
              <a:ext cx="4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0108CF75-4909-4800-8372-1388A0C4F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" y="3053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1" name="Rectangle 16">
              <a:extLst>
                <a:ext uri="{FF2B5EF4-FFF2-40B4-BE49-F238E27FC236}">
                  <a16:creationId xmlns:a16="http://schemas.microsoft.com/office/drawing/2014/main" id="{5A5FAC9B-AD30-4ACA-AD13-3667493E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2823"/>
              <a:ext cx="9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2237A0"/>
                  </a:solidFill>
                  <a:latin typeface="Book Antiqua" pitchFamily="18" charset="0"/>
                </a:rPr>
                <a:t>ROP= LTD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6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-2421" y="0"/>
            <a:ext cx="12253911" cy="7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Impac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A50023"/>
                </a:solidFill>
                <a:latin typeface="Impact" panose="020B0806030902050204" pitchFamily="34" charset="0"/>
              </a:rPr>
              <a:t>Demand During Lead Time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139423B-F4F7-4EEB-8635-524E8443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04089" y="3262938"/>
            <a:ext cx="2703766" cy="1819093"/>
          </a:xfrm>
          <a:prstGeom prst="rect">
            <a:avLst/>
          </a:prstGeom>
        </p:spPr>
      </p:pic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348591" y="4207058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3348591" y="930459"/>
            <a:ext cx="0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5" name="Line 23"/>
          <p:cNvSpPr>
            <a:spLocks noChangeShapeType="1"/>
          </p:cNvSpPr>
          <p:nvPr/>
        </p:nvSpPr>
        <p:spPr bwMode="auto">
          <a:xfrm flipH="1">
            <a:off x="5328204" y="4207058"/>
            <a:ext cx="1295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16" name="Line 24"/>
          <p:cNvSpPr>
            <a:spLocks noChangeShapeType="1"/>
          </p:cNvSpPr>
          <p:nvPr/>
        </p:nvSpPr>
        <p:spPr bwMode="auto">
          <a:xfrm flipH="1">
            <a:off x="5328204" y="2910071"/>
            <a:ext cx="0" cy="13319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407830" y="4170545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Time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 rot="16200000">
            <a:off x="2530117" y="1163120"/>
            <a:ext cx="119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Inventory</a:t>
            </a:r>
          </a:p>
        </p:txBody>
      </p:sp>
      <p:sp>
        <p:nvSpPr>
          <p:cNvPr id="878621" name="AutoShape 29"/>
          <p:cNvSpPr>
            <a:spLocks/>
          </p:cNvSpPr>
          <p:nvPr/>
        </p:nvSpPr>
        <p:spPr bwMode="auto">
          <a:xfrm>
            <a:off x="4680504" y="2922771"/>
            <a:ext cx="576262" cy="1260475"/>
          </a:xfrm>
          <a:prstGeom prst="leftBrace">
            <a:avLst>
              <a:gd name="adj1" fmla="val 183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78622" name="Text Box 30"/>
          <p:cNvSpPr txBox="1">
            <a:spLocks noChangeArrowheads="1"/>
          </p:cNvSpPr>
          <p:nvPr/>
        </p:nvSpPr>
        <p:spPr bwMode="auto">
          <a:xfrm>
            <a:off x="3600211" y="3062687"/>
            <a:ext cx="1368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Average Demand during LT</a:t>
            </a:r>
          </a:p>
        </p:txBody>
      </p:sp>
      <p:sp>
        <p:nvSpPr>
          <p:cNvPr id="878623" name="Text Box 31"/>
          <p:cNvSpPr txBox="1">
            <a:spLocks noChangeArrowheads="1"/>
          </p:cNvSpPr>
          <p:nvPr/>
        </p:nvSpPr>
        <p:spPr bwMode="auto">
          <a:xfrm>
            <a:off x="5220254" y="421975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Book Antiqua" pitchFamily="18" charset="0"/>
              </a:rPr>
              <a:t> Lead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BC1CF-FA5C-45CC-8055-40D295ED35C4}"/>
              </a:ext>
            </a:extLst>
          </p:cNvPr>
          <p:cNvGrpSpPr/>
          <p:nvPr/>
        </p:nvGrpSpPr>
        <p:grpSpPr>
          <a:xfrm>
            <a:off x="3366920" y="940970"/>
            <a:ext cx="2009774" cy="2008189"/>
            <a:chOff x="7301910" y="1810367"/>
            <a:chExt cx="2009774" cy="2008189"/>
          </a:xfrm>
        </p:grpSpPr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123C8DC3-D6F3-48BF-99F8-750C619030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302703" y="180957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10FA4A81-2372-4B7F-8A40-E4274478A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495751" y="19062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4" name="Oval 6">
              <a:extLst>
                <a:ext uri="{FF2B5EF4-FFF2-40B4-BE49-F238E27FC236}">
                  <a16:creationId xmlns:a16="http://schemas.microsoft.com/office/drawing/2014/main" id="{3EF46096-6A38-4C13-A6FA-E2473A6DD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661478" y="2168349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81CDE49F-181D-4CF1-9148-9FA480BDB8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7851498" y="247821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755A9B34-9DA9-45FD-815E-CA49F07877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020253" y="252712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A332166A-0C32-447E-834B-4AE2A07294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199640" y="25920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2C5F4D71-5F8A-4A1D-B9A8-3DD4FE934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379028" y="282065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63FF239A-3551-4478-80E8-446BD391CB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558415" y="2973054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0" name="Oval 12">
              <a:extLst>
                <a:ext uri="{FF2B5EF4-FFF2-40B4-BE49-F238E27FC236}">
                  <a16:creationId xmlns:a16="http://schemas.microsoft.com/office/drawing/2014/main" id="{3E73B879-5F7E-41FF-8E28-2DEED2FF6C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737803" y="3244674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483A073F-3C17-48F0-812B-254D10084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8917190" y="354501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634B434E-22C2-4DD9-BE00-BD45600764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9096578" y="3697418"/>
              <a:ext cx="34925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3" name="Oval 15">
              <a:extLst>
                <a:ext uri="{FF2B5EF4-FFF2-40B4-BE49-F238E27FC236}">
                  <a16:creationId xmlns:a16="http://schemas.microsoft.com/office/drawing/2014/main" id="{043B6E73-5959-4912-96AB-76BF9C67F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65267">
              <a:off x="9275965" y="3782837"/>
              <a:ext cx="34925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53" name="Oval 22">
            <a:extLst>
              <a:ext uri="{FF2B5EF4-FFF2-40B4-BE49-F238E27FC236}">
                <a16:creationId xmlns:a16="http://schemas.microsoft.com/office/drawing/2014/main" id="{B5E9CF88-A117-48E6-A25A-C9FAA06CC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680" y="4170546"/>
            <a:ext cx="34925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9" name="Line 14">
            <a:extLst>
              <a:ext uri="{FF2B5EF4-FFF2-40B4-BE49-F238E27FC236}">
                <a16:creationId xmlns:a16="http://schemas.microsoft.com/office/drawing/2014/main" id="{D2FE74BA-1579-49F1-AB9B-AD815E03C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461" y="2905134"/>
            <a:ext cx="66595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F3684-ABD9-486F-89B4-9701E4B843EF}"/>
              </a:ext>
            </a:extLst>
          </p:cNvPr>
          <p:cNvGrpSpPr/>
          <p:nvPr/>
        </p:nvGrpSpPr>
        <p:grpSpPr>
          <a:xfrm>
            <a:off x="3366848" y="4207058"/>
            <a:ext cx="1961356" cy="1203142"/>
            <a:chOff x="3366848" y="4207058"/>
            <a:chExt cx="1961356" cy="120314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5B2B34-22A7-4F50-8ADF-40511C7DEE49}"/>
                </a:ext>
              </a:extLst>
            </p:cNvPr>
            <p:cNvCxnSpPr/>
            <p:nvPr/>
          </p:nvCxnSpPr>
          <p:spPr bwMode="auto">
            <a:xfrm>
              <a:off x="5328204" y="4219758"/>
              <a:ext cx="0" cy="1190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3174D9-13AC-4601-BF21-A354DA5C6F76}"/>
                </a:ext>
              </a:extLst>
            </p:cNvPr>
            <p:cNvCxnSpPr/>
            <p:nvPr/>
          </p:nvCxnSpPr>
          <p:spPr bwMode="auto">
            <a:xfrm>
              <a:off x="3366848" y="4207058"/>
              <a:ext cx="0" cy="1190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Rectangle 9">
            <a:extLst>
              <a:ext uri="{FF2B5EF4-FFF2-40B4-BE49-F238E27FC236}">
                <a16:creationId xmlns:a16="http://schemas.microsoft.com/office/drawing/2014/main" id="{EE377412-D6C2-4B05-AF5F-A09BAD53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715" y="3384584"/>
            <a:ext cx="72455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LTD</a:t>
            </a: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90F9E4B0-0E58-4A09-8CA1-AC4FB6C5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103" y="4683527"/>
            <a:ext cx="39594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Is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F21C0E-DE5C-424D-8236-FD69F6F9689E}"/>
              </a:ext>
            </a:extLst>
          </p:cNvPr>
          <p:cNvGrpSpPr/>
          <p:nvPr/>
        </p:nvGrpSpPr>
        <p:grpSpPr>
          <a:xfrm>
            <a:off x="457500" y="2903721"/>
            <a:ext cx="2003641" cy="2439745"/>
            <a:chOff x="690289" y="3348924"/>
            <a:chExt cx="2003641" cy="2439745"/>
          </a:xfrm>
        </p:grpSpPr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FC7C53C1-8875-4D13-9FE6-FF9E48AF6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289" y="4370358"/>
              <a:ext cx="18049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2237A0"/>
                  </a:solidFill>
                  <a:latin typeface="Book Antiqua" pitchFamily="18" charset="0"/>
                </a:rPr>
                <a:t>ROP=LTD+Is</a:t>
              </a:r>
            </a:p>
          </p:txBody>
        </p:sp>
        <p:sp>
          <p:nvSpPr>
            <p:cNvPr id="82" name="Left Brace 81">
              <a:extLst>
                <a:ext uri="{FF2B5EF4-FFF2-40B4-BE49-F238E27FC236}">
                  <a16:creationId xmlns:a16="http://schemas.microsoft.com/office/drawing/2014/main" id="{C483564D-7B51-40F6-83F0-B45AE274C217}"/>
                </a:ext>
              </a:extLst>
            </p:cNvPr>
            <p:cNvSpPr/>
            <p:nvPr/>
          </p:nvSpPr>
          <p:spPr bwMode="auto">
            <a:xfrm>
              <a:off x="2480233" y="3348924"/>
              <a:ext cx="213697" cy="24397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6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ROP; total demand during lead time is variable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19936"/>
            <a:ext cx="12192000" cy="2185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Book Antiqua" pitchFamily="18" charset="0"/>
              </a:rPr>
              <a:t>(A)  Suppose in LFT-Game-II the 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average demand during the lead </a:t>
            </a:r>
            <a:r>
              <a:rPr lang="en-US" sz="2800" dirty="0">
                <a:latin typeface="Book Antiqua" pitchFamily="18" charset="0"/>
              </a:rPr>
              <a:t>time (from the time that we place and order till we receive it) is 40 units, and 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standard deviation of demand during lead </a:t>
            </a:r>
            <a:r>
              <a:rPr lang="en-US" sz="2800" dirty="0">
                <a:latin typeface="Book Antiqua" pitchFamily="18" charset="0"/>
              </a:rPr>
              <a:t>time is 6.  Compute Re-Order Point (ROP) at 95% service level. Compute safety stock.</a:t>
            </a:r>
          </a:p>
          <a:p>
            <a:pPr marL="457200" indent="-457200"/>
            <a:endParaRPr 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27254" y="5335587"/>
            <a:ext cx="5111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326192" y="4002087"/>
            <a:ext cx="1439862" cy="1265238"/>
            <a:chOff x="2882" y="1454"/>
            <a:chExt cx="928" cy="82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080" y="1454"/>
              <a:ext cx="730" cy="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Risk of a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stockout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2882" y="1909"/>
              <a:ext cx="399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6679" y="4006850"/>
            <a:ext cx="2332038" cy="2347912"/>
            <a:chOff x="2159000" y="2097088"/>
            <a:chExt cx="2332038" cy="2347912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491038" y="3024188"/>
              <a:ext cx="0" cy="1420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59000" y="2097088"/>
              <a:ext cx="15652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Service level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243" y="4510088"/>
            <a:ext cx="1641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Probability of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no stockout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608517" y="5219700"/>
            <a:ext cx="0" cy="1135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33918" y="5807082"/>
            <a:ext cx="2664138" cy="366713"/>
            <a:chOff x="1837" y="2591"/>
            <a:chExt cx="974" cy="23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837" y="2614"/>
              <a:ext cx="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50" y="2591"/>
              <a:ext cx="96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Safety stock</a:t>
              </a: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70680" y="5316538"/>
            <a:ext cx="11317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Quantity</a:t>
            </a: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4302005" y="5375275"/>
            <a:ext cx="1260475" cy="673100"/>
            <a:chOff x="998" y="2319"/>
            <a:chExt cx="794" cy="424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998" y="2341"/>
              <a:ext cx="68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Average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Book Antiqua" pitchFamily="18" charset="0"/>
                </a:rPr>
                <a:t>demand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542" y="2319"/>
              <a:ext cx="25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303" y="5266753"/>
            <a:ext cx="3528392" cy="398116"/>
            <a:chOff x="1187624" y="3356991"/>
            <a:chExt cx="3528392" cy="398116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746500" y="3357562"/>
              <a:ext cx="96951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Book Antiqua" pitchFamily="18" charset="0"/>
                </a:rPr>
                <a:t>ROP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187624" y="3356991"/>
              <a:ext cx="3276364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aphicFrame>
        <p:nvGraphicFramePr>
          <p:cNvPr id="29" name="Chart 28"/>
          <p:cNvGraphicFramePr>
            <a:graphicFrameLocks/>
          </p:cNvGraphicFramePr>
          <p:nvPr/>
        </p:nvGraphicFramePr>
        <p:xfrm>
          <a:off x="2667001" y="2667000"/>
          <a:ext cx="58418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70"/>
            <a:ext cx="12192000" cy="685800"/>
          </a:xfrm>
        </p:spPr>
        <p:txBody>
          <a:bodyPr/>
          <a:lstStyle/>
          <a:p>
            <a:r>
              <a:rPr lang="en-US" dirty="0"/>
              <a:t>Safety Stock and ROP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37" y="4267200"/>
            <a:ext cx="406677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-12896" y="2760956"/>
            <a:ext cx="9004495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ROP = NORM.INV(0.95,40,6) = 49.87</a:t>
            </a:r>
          </a:p>
          <a:p>
            <a:r>
              <a:rPr lang="en-US" sz="2400" dirty="0">
                <a:latin typeface="Book Antiqua" pitchFamily="18" charset="0"/>
              </a:rPr>
              <a:t>Re-Order Point  = Average Demand + Safety Stock</a:t>
            </a:r>
          </a:p>
          <a:p>
            <a:r>
              <a:rPr lang="en-US" sz="2400" dirty="0">
                <a:latin typeface="Book Antiqua" pitchFamily="18" charset="0"/>
              </a:rPr>
              <a:t>ROP = LTD+Isafety</a:t>
            </a:r>
          </a:p>
          <a:p>
            <a:r>
              <a:rPr lang="en-US" sz="2400" dirty="0">
                <a:latin typeface="Book Antiqua" pitchFamily="18" charset="0"/>
              </a:rPr>
              <a:t>Isafety = ROP –LTD</a:t>
            </a:r>
          </a:p>
          <a:p>
            <a:r>
              <a:rPr lang="en-US" sz="2400" dirty="0">
                <a:latin typeface="Book Antiqua" pitchFamily="18" charset="0"/>
              </a:rPr>
              <a:t>By adding a safety stock of  </a:t>
            </a:r>
          </a:p>
          <a:p>
            <a:r>
              <a:rPr lang="en-US" sz="2400" dirty="0">
                <a:latin typeface="Book Antiqua" pitchFamily="18" charset="0"/>
              </a:rPr>
              <a:t>49.87 – 40 = 9.87</a:t>
            </a:r>
          </a:p>
          <a:p>
            <a:r>
              <a:rPr lang="en-US" sz="2400" dirty="0">
                <a:latin typeface="Book Antiqua" pitchFamily="18" charset="0"/>
              </a:rPr>
              <a:t>Service Level (SL) 50%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Book Antiqua" pitchFamily="18" charset="0"/>
              </a:rPr>
              <a:t> 95%</a:t>
            </a:r>
          </a:p>
          <a:p>
            <a:r>
              <a:rPr lang="en-US" sz="2400" dirty="0">
                <a:latin typeface="Book Antiqua" pitchFamily="18" charset="0"/>
              </a:rPr>
              <a:t>Risk from  50%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 5</a:t>
            </a:r>
            <a:r>
              <a:rPr lang="en-US" sz="2400" dirty="0">
                <a:latin typeface="Book Antiqua" pitchFamily="18" charset="0"/>
              </a:rPr>
              <a:t>%</a:t>
            </a:r>
          </a:p>
          <a:p>
            <a:r>
              <a:rPr lang="en-US" sz="2400" dirty="0">
                <a:latin typeface="Book Antiqua" pitchFamily="18" charset="0"/>
              </a:rPr>
              <a:t>Round up 49.87 to 50. </a:t>
            </a:r>
          </a:p>
          <a:p>
            <a:r>
              <a:rPr lang="en-US" sz="2400" dirty="0">
                <a:latin typeface="Book Antiqua" pitchFamily="18" charset="0"/>
              </a:rPr>
              <a:t>SL=NORM.DIST(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</a:rPr>
              <a:t>50</a:t>
            </a:r>
            <a:r>
              <a:rPr lang="en-US" sz="2400" dirty="0">
                <a:latin typeface="Book Antiqua" pitchFamily="18" charset="0"/>
              </a:rPr>
              <a:t>,40,6,1) = 95.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</a:rPr>
              <a:t>22</a:t>
            </a:r>
            <a:r>
              <a:rPr lang="en-US" sz="2400" dirty="0">
                <a:latin typeface="Book Antiqua" pitchFamily="18" charset="0"/>
              </a:rPr>
              <a:t>%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-12895" y="819225"/>
            <a:ext cx="6875722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LTD = 40,  </a:t>
            </a:r>
            <a:r>
              <a:rPr lang="el-GR" sz="2400" dirty="0">
                <a:latin typeface="Book Antiqua" pitchFamily="18" charset="0"/>
              </a:rPr>
              <a:t>σ</a:t>
            </a:r>
            <a:r>
              <a:rPr lang="en-US" sz="2400" baseline="-25000" dirty="0">
                <a:latin typeface="Book Antiqua" pitchFamily="18" charset="0"/>
              </a:rPr>
              <a:t>LTD</a:t>
            </a:r>
            <a:r>
              <a:rPr lang="en-US" sz="2400" dirty="0">
                <a:latin typeface="Book Antiqua" pitchFamily="18" charset="0"/>
              </a:rPr>
              <a:t> = 6, SL=95%,</a:t>
            </a:r>
          </a:p>
          <a:p>
            <a:r>
              <a:rPr lang="en-US" sz="2400" dirty="0">
                <a:latin typeface="Book Antiqua" pitchFamily="18" charset="0"/>
              </a:rPr>
              <a:t>If ROP=40, there is 50% probability of stockout.</a:t>
            </a:r>
          </a:p>
          <a:p>
            <a:r>
              <a:rPr lang="en-US" sz="2400" dirty="0">
                <a:latin typeface="Book Antiqua" pitchFamily="18" charset="0"/>
              </a:rPr>
              <a:t>Service Level = 50%</a:t>
            </a:r>
          </a:p>
          <a:p>
            <a:r>
              <a:rPr lang="en-US" sz="2400" dirty="0">
                <a:latin typeface="Book Antiqua" pitchFamily="18" charset="0"/>
              </a:rPr>
              <a:t>Risk= 50%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EDC05-9484-4888-A7C8-68CF983D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819225"/>
            <a:ext cx="3876190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8867" name="Text Box 3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12192000" cy="4928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(B) In LFT-Game-II, if average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per day is 10 units </a:t>
                </a:r>
                <a:r>
                  <a:rPr lang="en-US" sz="2400" dirty="0">
                    <a:latin typeface="Book Antiqua" pitchFamily="18" charset="0"/>
                  </a:rPr>
                  <a:t>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standard deviation of demand per day is 3 units</a:t>
                </a:r>
                <a:r>
                  <a:rPr lang="en-US" sz="2400" dirty="0">
                    <a:latin typeface="Book Antiqua" pitchFamily="18" charset="0"/>
                  </a:rPr>
                  <a:t>, 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is 4 days</a:t>
                </a:r>
                <a:r>
                  <a:rPr lang="en-US" sz="2400" dirty="0">
                    <a:latin typeface="Book Antiqua" pitchFamily="18" charset="0"/>
                  </a:rPr>
                  <a:t>. Compute ROP at 95% service level. Compute safety stock.</a:t>
                </a:r>
              </a:p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Previous Problem: If average demand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during the lead time</a:t>
                </a:r>
                <a:r>
                  <a:rPr lang="en-US" sz="2400" dirty="0">
                    <a:latin typeface="Book Antiqua" pitchFamily="18" charset="0"/>
                  </a:rPr>
                  <a:t> is 40 and standard deviation of demand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during the lead</a:t>
                </a:r>
                <a:r>
                  <a:rPr lang="en-US" sz="2400" dirty="0">
                    <a:latin typeface="Book Antiqua" pitchFamily="18" charset="0"/>
                  </a:rPr>
                  <a:t> time is 6. Compute ROP at 95% service level. Compute safety stock.</a:t>
                </a:r>
              </a:p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If we can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transform this problem into the previous problem</a:t>
                </a:r>
                <a:r>
                  <a:rPr lang="en-US" sz="2400" dirty="0">
                    <a:latin typeface="Book Antiqua" pitchFamily="18" charset="0"/>
                  </a:rPr>
                  <a:t>, then we are done, because we already know how to solve the previous problem. 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Lead time is fixed (L)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per day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R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During Lead Time (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~N(LTD,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Average Demand During Lead Time: LTD = L × R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Standard Deviation of Demand During Lead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8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12192000" cy="4928400"/>
              </a:xfrm>
              <a:prstGeom prst="rect">
                <a:avLst/>
              </a:prstGeom>
              <a:blipFill>
                <a:blip r:embed="rId3"/>
                <a:stretch>
                  <a:fillRect l="-750" t="-990" b="-210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0" y="56272"/>
            <a:ext cx="12192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50023"/>
                </a:solidFill>
                <a:latin typeface="Impact" pitchFamily="34" charset="0"/>
              </a:rPr>
              <a:t>ROP; Variable  R, Fixed L</a:t>
            </a:r>
            <a:endParaRPr lang="en-US" sz="28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58041</TotalTime>
  <Words>1962</Words>
  <Application>Microsoft Office PowerPoint</Application>
  <PresentationFormat>Widescreen</PresentationFormat>
  <Paragraphs>208</Paragraphs>
  <Slides>21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Cambria Math</vt:lpstr>
      <vt:lpstr>Garamond</vt:lpstr>
      <vt:lpstr>Impact</vt:lpstr>
      <vt:lpstr>Lucida Calligraphy</vt:lpstr>
      <vt:lpstr>MS Reference Sans Serif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Equation</vt:lpstr>
      <vt:lpstr>Worksheet</vt:lpstr>
      <vt:lpstr>PowerPoint Presentation</vt:lpstr>
      <vt:lpstr>PowerPoint Presentation</vt:lpstr>
      <vt:lpstr>Four Characteristics of Forecasts</vt:lpstr>
      <vt:lpstr>PowerPoint Presentation</vt:lpstr>
      <vt:lpstr>PowerPoint Presentation</vt:lpstr>
      <vt:lpstr>PowerPoint Presentation</vt:lpstr>
      <vt:lpstr>ROP; total demand during lead time is variable</vt:lpstr>
      <vt:lpstr>Safety Stock and 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Average, Safety Stock is always there 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917</cp:revision>
  <cp:lastPrinted>2019-05-09T17:43:43Z</cp:lastPrinted>
  <dcterms:created xsi:type="dcterms:W3CDTF">2008-11-22T01:06:20Z</dcterms:created>
  <dcterms:modified xsi:type="dcterms:W3CDTF">2025-02-26T15:33:12Z</dcterms:modified>
</cp:coreProperties>
</file>